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Default Extension="xlsx" ContentType="application/vnd.openxmlformats-officedocument.spreadsheetml.sheet"/>
  <Override PartName="/ppt/diagrams/layout1.xml" ContentType="application/vnd.openxmlformats-officedocument.drawingml.diagramLayou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s/slide2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s/slide2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Override PartName="/ppt/slides/slide234.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23.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Default Extension="tiff" ContentType="image/tiff"/>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1"/>
  </p:notesMasterIdLst>
  <p:sldIdLst>
    <p:sldId id="256" r:id="rId2"/>
    <p:sldId id="266" r:id="rId3"/>
    <p:sldId id="257" r:id="rId4"/>
    <p:sldId id="267" r:id="rId5"/>
    <p:sldId id="274" r:id="rId6"/>
    <p:sldId id="268" r:id="rId7"/>
    <p:sldId id="269" r:id="rId8"/>
    <p:sldId id="270" r:id="rId9"/>
    <p:sldId id="271" r:id="rId10"/>
    <p:sldId id="272" r:id="rId11"/>
    <p:sldId id="273"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5" r:id="rId41"/>
    <p:sldId id="303" r:id="rId42"/>
    <p:sldId id="304" r:id="rId43"/>
    <p:sldId id="306" r:id="rId44"/>
    <p:sldId id="307" r:id="rId45"/>
    <p:sldId id="308" r:id="rId46"/>
    <p:sldId id="309" r:id="rId47"/>
    <p:sldId id="357" r:id="rId48"/>
    <p:sldId id="310" r:id="rId49"/>
    <p:sldId id="312" r:id="rId50"/>
    <p:sldId id="311" r:id="rId51"/>
    <p:sldId id="411" r:id="rId52"/>
    <p:sldId id="315" r:id="rId53"/>
    <p:sldId id="316" r:id="rId54"/>
    <p:sldId id="314" r:id="rId55"/>
    <p:sldId id="313" r:id="rId56"/>
    <p:sldId id="317" r:id="rId57"/>
    <p:sldId id="318" r:id="rId58"/>
    <p:sldId id="319" r:id="rId59"/>
    <p:sldId id="320" r:id="rId60"/>
    <p:sldId id="321" r:id="rId61"/>
    <p:sldId id="417"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5" r:id="rId85"/>
    <p:sldId id="344" r:id="rId86"/>
    <p:sldId id="346" r:id="rId87"/>
    <p:sldId id="347" r:id="rId88"/>
    <p:sldId id="350" r:id="rId89"/>
    <p:sldId id="349" r:id="rId90"/>
    <p:sldId id="351" r:id="rId91"/>
    <p:sldId id="348" r:id="rId92"/>
    <p:sldId id="352" r:id="rId93"/>
    <p:sldId id="353" r:id="rId94"/>
    <p:sldId id="354" r:id="rId95"/>
    <p:sldId id="355" r:id="rId96"/>
    <p:sldId id="356" r:id="rId97"/>
    <p:sldId id="358" r:id="rId98"/>
    <p:sldId id="359" r:id="rId99"/>
    <p:sldId id="360" r:id="rId100"/>
    <p:sldId id="362" r:id="rId101"/>
    <p:sldId id="363" r:id="rId102"/>
    <p:sldId id="361" r:id="rId103"/>
    <p:sldId id="364" r:id="rId104"/>
    <p:sldId id="367" r:id="rId105"/>
    <p:sldId id="368" r:id="rId106"/>
    <p:sldId id="369" r:id="rId107"/>
    <p:sldId id="370" r:id="rId108"/>
    <p:sldId id="371" r:id="rId109"/>
    <p:sldId id="372" r:id="rId110"/>
    <p:sldId id="373" r:id="rId111"/>
    <p:sldId id="374" r:id="rId112"/>
    <p:sldId id="375" r:id="rId113"/>
    <p:sldId id="376" r:id="rId114"/>
    <p:sldId id="365" r:id="rId115"/>
    <p:sldId id="366" r:id="rId116"/>
    <p:sldId id="377" r:id="rId117"/>
    <p:sldId id="378" r:id="rId118"/>
    <p:sldId id="379" r:id="rId119"/>
    <p:sldId id="380" r:id="rId120"/>
    <p:sldId id="381" r:id="rId121"/>
    <p:sldId id="382" r:id="rId122"/>
    <p:sldId id="418" r:id="rId123"/>
    <p:sldId id="419" r:id="rId124"/>
    <p:sldId id="383" r:id="rId125"/>
    <p:sldId id="385" r:id="rId126"/>
    <p:sldId id="384" r:id="rId127"/>
    <p:sldId id="386" r:id="rId128"/>
    <p:sldId id="387" r:id="rId129"/>
    <p:sldId id="388" r:id="rId130"/>
    <p:sldId id="389" r:id="rId131"/>
    <p:sldId id="420" r:id="rId132"/>
    <p:sldId id="422" r:id="rId133"/>
    <p:sldId id="412" r:id="rId134"/>
    <p:sldId id="423" r:id="rId135"/>
    <p:sldId id="391" r:id="rId136"/>
    <p:sldId id="390"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36" r:id="rId157"/>
    <p:sldId id="438" r:id="rId158"/>
    <p:sldId id="439" r:id="rId159"/>
    <p:sldId id="440" r:id="rId160"/>
    <p:sldId id="441" r:id="rId161"/>
    <p:sldId id="442" r:id="rId162"/>
    <p:sldId id="443" r:id="rId163"/>
    <p:sldId id="444" r:id="rId164"/>
    <p:sldId id="445" r:id="rId165"/>
    <p:sldId id="446" r:id="rId166"/>
    <p:sldId id="447" r:id="rId167"/>
    <p:sldId id="448" r:id="rId168"/>
    <p:sldId id="449" r:id="rId169"/>
    <p:sldId id="450" r:id="rId170"/>
    <p:sldId id="451" r:id="rId171"/>
    <p:sldId id="452" r:id="rId172"/>
    <p:sldId id="453" r:id="rId173"/>
    <p:sldId id="454" r:id="rId174"/>
    <p:sldId id="455" r:id="rId175"/>
    <p:sldId id="456" r:id="rId176"/>
    <p:sldId id="457" r:id="rId177"/>
    <p:sldId id="458" r:id="rId178"/>
    <p:sldId id="488" r:id="rId179"/>
    <p:sldId id="489" r:id="rId180"/>
    <p:sldId id="490" r:id="rId181"/>
    <p:sldId id="491" r:id="rId182"/>
    <p:sldId id="492" r:id="rId183"/>
    <p:sldId id="493" r:id="rId184"/>
    <p:sldId id="494" r:id="rId185"/>
    <p:sldId id="495" r:id="rId186"/>
    <p:sldId id="459" r:id="rId187"/>
    <p:sldId id="496" r:id="rId188"/>
    <p:sldId id="497" r:id="rId189"/>
    <p:sldId id="498" r:id="rId190"/>
    <p:sldId id="499" r:id="rId191"/>
    <p:sldId id="500" r:id="rId192"/>
    <p:sldId id="501" r:id="rId193"/>
    <p:sldId id="502" r:id="rId194"/>
    <p:sldId id="503" r:id="rId195"/>
    <p:sldId id="460" r:id="rId196"/>
    <p:sldId id="461" r:id="rId197"/>
    <p:sldId id="462" r:id="rId198"/>
    <p:sldId id="463" r:id="rId199"/>
    <p:sldId id="464" r:id="rId200"/>
    <p:sldId id="465" r:id="rId201"/>
    <p:sldId id="466" r:id="rId202"/>
    <p:sldId id="467" r:id="rId203"/>
    <p:sldId id="468" r:id="rId204"/>
    <p:sldId id="469" r:id="rId205"/>
    <p:sldId id="470" r:id="rId206"/>
    <p:sldId id="471" r:id="rId207"/>
    <p:sldId id="472" r:id="rId208"/>
    <p:sldId id="473" r:id="rId209"/>
    <p:sldId id="474" r:id="rId210"/>
    <p:sldId id="475" r:id="rId211"/>
    <p:sldId id="476" r:id="rId212"/>
    <p:sldId id="477" r:id="rId213"/>
    <p:sldId id="478" r:id="rId214"/>
    <p:sldId id="479" r:id="rId215"/>
    <p:sldId id="480" r:id="rId216"/>
    <p:sldId id="504" r:id="rId217"/>
    <p:sldId id="510" r:id="rId218"/>
    <p:sldId id="505" r:id="rId219"/>
    <p:sldId id="506" r:id="rId220"/>
    <p:sldId id="507" r:id="rId221"/>
    <p:sldId id="508" r:id="rId222"/>
    <p:sldId id="509" r:id="rId223"/>
    <p:sldId id="413" r:id="rId224"/>
    <p:sldId id="414" r:id="rId225"/>
    <p:sldId id="415" r:id="rId226"/>
    <p:sldId id="416" r:id="rId227"/>
    <p:sldId id="425" r:id="rId228"/>
    <p:sldId id="424" r:id="rId229"/>
    <p:sldId id="426" r:id="rId230"/>
    <p:sldId id="427" r:id="rId231"/>
    <p:sldId id="428" r:id="rId232"/>
    <p:sldId id="429" r:id="rId233"/>
    <p:sldId id="430" r:id="rId234"/>
    <p:sldId id="431" r:id="rId235"/>
    <p:sldId id="432" r:id="rId236"/>
    <p:sldId id="435" r:id="rId237"/>
    <p:sldId id="433" r:id="rId238"/>
    <p:sldId id="434" r:id="rId239"/>
    <p:sldId id="511" r:id="rId24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8" autoAdjust="0"/>
    <p:restoredTop sz="94624" autoAdjust="0"/>
  </p:normalViewPr>
  <p:slideViewPr>
    <p:cSldViewPr>
      <p:cViewPr varScale="1">
        <p:scale>
          <a:sx n="69" d="100"/>
          <a:sy n="69" d="100"/>
        </p:scale>
        <p:origin x="-540" y="-102"/>
      </p:cViewPr>
      <p:guideLst>
        <p:guide orient="horz" pos="2160"/>
        <p:guide pos="2880"/>
      </p:guideLst>
    </p:cSldViewPr>
  </p:slideViewPr>
  <p:outlineViewPr>
    <p:cViewPr>
      <p:scale>
        <a:sx n="33" d="100"/>
        <a:sy n="33" d="100"/>
      </p:scale>
      <p:origin x="0" y="14514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tableStyles" Target="tableStyle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barChart>
        <c:barDir val="col"/>
        <c:grouping val="clustered"/>
        <c:ser>
          <c:idx val="0"/>
          <c:order val="0"/>
          <c:tx>
            <c:strRef>
              <c:f>Feuil1!$B$1</c:f>
              <c:strCache>
                <c:ptCount val="1"/>
                <c:pt idx="0">
                  <c:v>Série 2</c:v>
                </c:pt>
              </c:strCache>
            </c:strRef>
          </c:tx>
          <c:cat>
            <c:numRef>
              <c:f>Feuil1!$A$2:$A$6</c:f>
              <c:numCache>
                <c:formatCode>General</c:formatCode>
                <c:ptCount val="5"/>
                <c:pt idx="0">
                  <c:v>240</c:v>
                </c:pt>
                <c:pt idx="1">
                  <c:v>290</c:v>
                </c:pt>
                <c:pt idx="2">
                  <c:v>340</c:v>
                </c:pt>
                <c:pt idx="3">
                  <c:v>390</c:v>
                </c:pt>
                <c:pt idx="4">
                  <c:v>440</c:v>
                </c:pt>
              </c:numCache>
            </c:numRef>
          </c:cat>
          <c:val>
            <c:numRef>
              <c:f>Feuil1!$B$2:$B$6</c:f>
              <c:numCache>
                <c:formatCode>General</c:formatCode>
                <c:ptCount val="5"/>
                <c:pt idx="0">
                  <c:v>1</c:v>
                </c:pt>
                <c:pt idx="1">
                  <c:v>4</c:v>
                </c:pt>
                <c:pt idx="2">
                  <c:v>6</c:v>
                </c:pt>
                <c:pt idx="3">
                  <c:v>4</c:v>
                </c:pt>
                <c:pt idx="4">
                  <c:v>1</c:v>
                </c:pt>
              </c:numCache>
            </c:numRef>
          </c:val>
        </c:ser>
        <c:axId val="131173760"/>
        <c:axId val="131175552"/>
      </c:barChart>
      <c:catAx>
        <c:axId val="131173760"/>
        <c:scaling>
          <c:orientation val="minMax"/>
        </c:scaling>
        <c:axPos val="b"/>
        <c:numFmt formatCode="General" sourceLinked="1"/>
        <c:tickLblPos val="nextTo"/>
        <c:crossAx val="131175552"/>
        <c:crosses val="autoZero"/>
        <c:auto val="1"/>
        <c:lblAlgn val="ctr"/>
        <c:lblOffset val="100"/>
      </c:catAx>
      <c:valAx>
        <c:axId val="131175552"/>
        <c:scaling>
          <c:orientation val="minMax"/>
        </c:scaling>
        <c:axPos val="l"/>
        <c:majorGridlines/>
        <c:numFmt formatCode="General" sourceLinked="1"/>
        <c:tickLblPos val="nextTo"/>
        <c:crossAx val="131173760"/>
        <c:crosses val="autoZero"/>
        <c:crossBetween val="between"/>
      </c:valAx>
    </c:plotArea>
    <c:plotVisOnly val="1"/>
  </c:chart>
  <c:txPr>
    <a:bodyPr/>
    <a:lstStyle/>
    <a:p>
      <a:pPr>
        <a:defRPr sz="1800"/>
      </a:pPr>
      <a:endParaRPr lang="fr-FR"/>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E73472-0157-4004-A888-7B03F3E0FAC1}" type="doc">
      <dgm:prSet loTypeId="urn:microsoft.com/office/officeart/2005/8/layout/pyramid1" loCatId="pyramid" qsTypeId="urn:microsoft.com/office/officeart/2005/8/quickstyle/simple1" qsCatId="simple" csTypeId="urn:microsoft.com/office/officeart/2005/8/colors/accent1_2" csCatId="accent1" phldr="1"/>
      <dgm:spPr/>
    </dgm:pt>
    <dgm:pt modelId="{F5ACBBF6-E6E9-4C4B-8218-FA3C199CBA50}">
      <dgm:prSet phldrT="[Texte]" custT="1"/>
      <dgm:spPr>
        <a:solidFill>
          <a:srgbClr val="FF0000"/>
        </a:solidFill>
      </dgm:spPr>
      <dgm:t>
        <a:bodyPr/>
        <a:lstStyle/>
        <a:p>
          <a:endParaRPr lang="fr-FR" sz="2000" b="1" dirty="0" smtClean="0">
            <a:solidFill>
              <a:srgbClr val="1328ED"/>
            </a:solidFill>
          </a:endParaRPr>
        </a:p>
        <a:p>
          <a:r>
            <a:rPr lang="fr-FR" sz="2000" b="1" dirty="0" smtClean="0">
              <a:solidFill>
                <a:srgbClr val="1328ED"/>
              </a:solidFill>
            </a:rPr>
            <a:t>Elites</a:t>
          </a:r>
        </a:p>
        <a:p>
          <a:r>
            <a:rPr lang="fr-FR" sz="1400" b="1" dirty="0" smtClean="0">
              <a:solidFill>
                <a:schemeClr val="tx2"/>
              </a:solidFill>
            </a:rPr>
            <a:t>355 </a:t>
          </a:r>
        </a:p>
        <a:p>
          <a:r>
            <a:rPr lang="fr-FR" sz="1400" b="1" dirty="0" smtClean="0">
              <a:solidFill>
                <a:schemeClr val="tx2"/>
              </a:solidFill>
            </a:rPr>
            <a:t>81 432  brebis</a:t>
          </a:r>
          <a:endParaRPr lang="fr-FR" sz="1400" b="1" dirty="0">
            <a:solidFill>
              <a:schemeClr val="tx2"/>
            </a:solidFill>
          </a:endParaRPr>
        </a:p>
      </dgm:t>
    </dgm:pt>
    <dgm:pt modelId="{43080E3E-FCD4-4FAC-AB61-E085FDA01C31}" type="parTrans" cxnId="{2A7B7680-14D4-4C1A-9B7C-74B8359C073E}">
      <dgm:prSet/>
      <dgm:spPr/>
      <dgm:t>
        <a:bodyPr/>
        <a:lstStyle/>
        <a:p>
          <a:endParaRPr lang="fr-FR" sz="1400" b="1"/>
        </a:p>
      </dgm:t>
    </dgm:pt>
    <dgm:pt modelId="{8E184938-858B-4E9F-903B-CF4C8BDBC0C3}" type="sibTrans" cxnId="{2A7B7680-14D4-4C1A-9B7C-74B8359C073E}">
      <dgm:prSet/>
      <dgm:spPr/>
      <dgm:t>
        <a:bodyPr/>
        <a:lstStyle/>
        <a:p>
          <a:endParaRPr lang="fr-FR" sz="1400" b="1"/>
        </a:p>
      </dgm:t>
    </dgm:pt>
    <dgm:pt modelId="{22C9AC29-739D-499B-9D0D-5A71677CFB4E}">
      <dgm:prSet phldrT="[Texte]" custT="1"/>
      <dgm:spPr>
        <a:solidFill>
          <a:schemeClr val="accent2"/>
        </a:solidFill>
      </dgm:spPr>
      <dgm:t>
        <a:bodyPr/>
        <a:lstStyle/>
        <a:p>
          <a:r>
            <a:rPr lang="fr-FR" sz="1800" b="1" dirty="0" smtClean="0">
              <a:solidFill>
                <a:srgbClr val="1328ED"/>
              </a:solidFill>
            </a:rPr>
            <a:t>troupeaux à titre de descendance</a:t>
          </a:r>
        </a:p>
        <a:p>
          <a:r>
            <a:rPr lang="fr-FR" sz="1400" b="1" dirty="0" smtClean="0"/>
            <a:t>3173 troupeaux</a:t>
          </a:r>
        </a:p>
        <a:p>
          <a:r>
            <a:rPr lang="fr-FR" sz="1400" b="1" dirty="0" smtClean="0"/>
            <a:t>325 173 brebis</a:t>
          </a:r>
          <a:endParaRPr lang="fr-FR" sz="1400" b="1" dirty="0"/>
        </a:p>
      </dgm:t>
    </dgm:pt>
    <dgm:pt modelId="{4BDD3174-D4EF-40AB-9C88-FE22C3DB78E5}" type="parTrans" cxnId="{138E52ED-CB51-45E5-9CB4-670110CD1BCC}">
      <dgm:prSet/>
      <dgm:spPr/>
      <dgm:t>
        <a:bodyPr/>
        <a:lstStyle/>
        <a:p>
          <a:endParaRPr lang="fr-FR" sz="1400" b="1"/>
        </a:p>
      </dgm:t>
    </dgm:pt>
    <dgm:pt modelId="{88351A63-E0B8-4725-8D68-4E7D239353E2}" type="sibTrans" cxnId="{138E52ED-CB51-45E5-9CB4-670110CD1BCC}">
      <dgm:prSet/>
      <dgm:spPr/>
      <dgm:t>
        <a:bodyPr/>
        <a:lstStyle/>
        <a:p>
          <a:endParaRPr lang="fr-FR" sz="1400" b="1"/>
        </a:p>
      </dgm:t>
    </dgm:pt>
    <dgm:pt modelId="{79DF2A97-104D-4C69-B76D-FEE1BEE65503}">
      <dgm:prSet phldrT="[Texte]" custT="1"/>
      <dgm:spPr>
        <a:solidFill>
          <a:schemeClr val="accent2">
            <a:lumMod val="40000"/>
            <a:lumOff val="60000"/>
          </a:schemeClr>
        </a:solidFill>
      </dgm:spPr>
      <dgm:t>
        <a:bodyPr/>
        <a:lstStyle/>
        <a:p>
          <a:r>
            <a:rPr lang="fr-FR" sz="2000" b="1" dirty="0" smtClean="0">
              <a:solidFill>
                <a:srgbClr val="1328ED"/>
              </a:solidFill>
            </a:rPr>
            <a:t>troupeaux à titre initial</a:t>
          </a:r>
        </a:p>
        <a:p>
          <a:r>
            <a:rPr lang="fr-FR" sz="1400" b="1" dirty="0" smtClean="0">
              <a:solidFill>
                <a:schemeClr val="tx2"/>
              </a:solidFill>
            </a:rPr>
            <a:t>2125 troupeaux</a:t>
          </a:r>
        </a:p>
        <a:p>
          <a:r>
            <a:rPr lang="fr-FR" sz="1400" b="1" dirty="0" smtClean="0">
              <a:solidFill>
                <a:schemeClr val="tx2"/>
              </a:solidFill>
            </a:rPr>
            <a:t>136 027 brebis</a:t>
          </a:r>
          <a:endParaRPr lang="fr-FR" sz="1400" b="1" dirty="0">
            <a:solidFill>
              <a:schemeClr val="tx2"/>
            </a:solidFill>
          </a:endParaRPr>
        </a:p>
      </dgm:t>
    </dgm:pt>
    <dgm:pt modelId="{5A8893FE-E4E5-4DE2-85A5-3432CBFB15EC}" type="parTrans" cxnId="{846BC21E-ABF9-4D32-8854-4A20CE208E1F}">
      <dgm:prSet/>
      <dgm:spPr/>
      <dgm:t>
        <a:bodyPr/>
        <a:lstStyle/>
        <a:p>
          <a:endParaRPr lang="fr-FR" sz="1400" b="1"/>
        </a:p>
      </dgm:t>
    </dgm:pt>
    <dgm:pt modelId="{CF8AEBFC-3B51-41A6-9CF2-D67193A2BBAB}" type="sibTrans" cxnId="{846BC21E-ABF9-4D32-8854-4A20CE208E1F}">
      <dgm:prSet/>
      <dgm:spPr/>
      <dgm:t>
        <a:bodyPr/>
        <a:lstStyle/>
        <a:p>
          <a:endParaRPr lang="fr-FR" sz="1400" b="1"/>
        </a:p>
      </dgm:t>
    </dgm:pt>
    <dgm:pt modelId="{3D73D5E4-0482-4F54-B717-3553B75F7F43}">
      <dgm:prSet phldrT="[Texte]" custT="1"/>
      <dgm:spPr>
        <a:solidFill>
          <a:schemeClr val="accent2">
            <a:lumMod val="20000"/>
            <a:lumOff val="80000"/>
          </a:schemeClr>
        </a:solidFill>
      </dgm:spPr>
      <dgm:t>
        <a:bodyPr/>
        <a:lstStyle/>
        <a:p>
          <a:r>
            <a:rPr lang="fr-FR" sz="2000" b="1" dirty="0" smtClean="0"/>
            <a:t>Eleveurs multiplicateurs</a:t>
          </a:r>
          <a:endParaRPr lang="fr-FR" sz="2000" b="1" dirty="0"/>
        </a:p>
      </dgm:t>
    </dgm:pt>
    <dgm:pt modelId="{3042E891-1C8D-4830-8D96-C0C5898B4055}" type="parTrans" cxnId="{77732263-EFAC-47FF-BF14-B390048EB0ED}">
      <dgm:prSet/>
      <dgm:spPr/>
      <dgm:t>
        <a:bodyPr/>
        <a:lstStyle/>
        <a:p>
          <a:endParaRPr lang="fr-FR"/>
        </a:p>
      </dgm:t>
    </dgm:pt>
    <dgm:pt modelId="{8C76C028-1158-4892-BD35-D49B5FD0A596}" type="sibTrans" cxnId="{77732263-EFAC-47FF-BF14-B390048EB0ED}">
      <dgm:prSet/>
      <dgm:spPr/>
      <dgm:t>
        <a:bodyPr/>
        <a:lstStyle/>
        <a:p>
          <a:endParaRPr lang="fr-FR"/>
        </a:p>
      </dgm:t>
    </dgm:pt>
    <dgm:pt modelId="{310CDDD7-8152-44F9-B2FF-0072271305AA}" type="pres">
      <dgm:prSet presAssocID="{D5E73472-0157-4004-A888-7B03F3E0FAC1}" presName="Name0" presStyleCnt="0">
        <dgm:presLayoutVars>
          <dgm:dir/>
          <dgm:animLvl val="lvl"/>
          <dgm:resizeHandles val="exact"/>
        </dgm:presLayoutVars>
      </dgm:prSet>
      <dgm:spPr/>
    </dgm:pt>
    <dgm:pt modelId="{C7CE4B0E-8A6C-4DA0-9EB4-1C6382B44A6B}" type="pres">
      <dgm:prSet presAssocID="{F5ACBBF6-E6E9-4C4B-8218-FA3C199CBA50}" presName="Name8" presStyleCnt="0"/>
      <dgm:spPr/>
    </dgm:pt>
    <dgm:pt modelId="{E75F4525-D602-4AED-A06B-52C1DCA6C8BB}" type="pres">
      <dgm:prSet presAssocID="{F5ACBBF6-E6E9-4C4B-8218-FA3C199CBA50}" presName="level" presStyleLbl="node1" presStyleIdx="0" presStyleCnt="4" custScaleY="28354">
        <dgm:presLayoutVars>
          <dgm:chMax val="1"/>
          <dgm:bulletEnabled val="1"/>
        </dgm:presLayoutVars>
      </dgm:prSet>
      <dgm:spPr/>
      <dgm:t>
        <a:bodyPr/>
        <a:lstStyle/>
        <a:p>
          <a:endParaRPr lang="fr-FR"/>
        </a:p>
      </dgm:t>
    </dgm:pt>
    <dgm:pt modelId="{5275DB8A-04A3-407B-B6CE-064DE56EB43A}" type="pres">
      <dgm:prSet presAssocID="{F5ACBBF6-E6E9-4C4B-8218-FA3C199CBA50}" presName="levelTx" presStyleLbl="revTx" presStyleIdx="0" presStyleCnt="0">
        <dgm:presLayoutVars>
          <dgm:chMax val="1"/>
          <dgm:bulletEnabled val="1"/>
        </dgm:presLayoutVars>
      </dgm:prSet>
      <dgm:spPr/>
      <dgm:t>
        <a:bodyPr/>
        <a:lstStyle/>
        <a:p>
          <a:endParaRPr lang="fr-FR"/>
        </a:p>
      </dgm:t>
    </dgm:pt>
    <dgm:pt modelId="{C3653607-61E0-43D6-A615-3BA6D8A0BEC7}" type="pres">
      <dgm:prSet presAssocID="{22C9AC29-739D-499B-9D0D-5A71677CFB4E}" presName="Name8" presStyleCnt="0"/>
      <dgm:spPr/>
    </dgm:pt>
    <dgm:pt modelId="{EA427CBB-6BA0-45FD-AD39-05D498293612}" type="pres">
      <dgm:prSet presAssocID="{22C9AC29-739D-499B-9D0D-5A71677CFB4E}" presName="level" presStyleLbl="node1" presStyleIdx="1" presStyleCnt="4" custScaleY="28775">
        <dgm:presLayoutVars>
          <dgm:chMax val="1"/>
          <dgm:bulletEnabled val="1"/>
        </dgm:presLayoutVars>
      </dgm:prSet>
      <dgm:spPr/>
      <dgm:t>
        <a:bodyPr/>
        <a:lstStyle/>
        <a:p>
          <a:endParaRPr lang="fr-FR"/>
        </a:p>
      </dgm:t>
    </dgm:pt>
    <dgm:pt modelId="{427D5485-61DD-4E08-B674-C45051BCB2C6}" type="pres">
      <dgm:prSet presAssocID="{22C9AC29-739D-499B-9D0D-5A71677CFB4E}" presName="levelTx" presStyleLbl="revTx" presStyleIdx="0" presStyleCnt="0">
        <dgm:presLayoutVars>
          <dgm:chMax val="1"/>
          <dgm:bulletEnabled val="1"/>
        </dgm:presLayoutVars>
      </dgm:prSet>
      <dgm:spPr/>
      <dgm:t>
        <a:bodyPr/>
        <a:lstStyle/>
        <a:p>
          <a:endParaRPr lang="fr-FR"/>
        </a:p>
      </dgm:t>
    </dgm:pt>
    <dgm:pt modelId="{6A9E19DB-646B-44CB-B4F5-D446DD67E429}" type="pres">
      <dgm:prSet presAssocID="{79DF2A97-104D-4C69-B76D-FEE1BEE65503}" presName="Name8" presStyleCnt="0"/>
      <dgm:spPr/>
    </dgm:pt>
    <dgm:pt modelId="{FE1D090B-CC87-49D0-94CA-E5A6E50C9F35}" type="pres">
      <dgm:prSet presAssocID="{79DF2A97-104D-4C69-B76D-FEE1BEE65503}" presName="level" presStyleLbl="node1" presStyleIdx="2" presStyleCnt="4" custScaleY="20147">
        <dgm:presLayoutVars>
          <dgm:chMax val="1"/>
          <dgm:bulletEnabled val="1"/>
        </dgm:presLayoutVars>
      </dgm:prSet>
      <dgm:spPr/>
      <dgm:t>
        <a:bodyPr/>
        <a:lstStyle/>
        <a:p>
          <a:endParaRPr lang="fr-FR"/>
        </a:p>
      </dgm:t>
    </dgm:pt>
    <dgm:pt modelId="{BC83CD71-073A-4B63-BB43-0C9B87F78DFC}" type="pres">
      <dgm:prSet presAssocID="{79DF2A97-104D-4C69-B76D-FEE1BEE65503}" presName="levelTx" presStyleLbl="revTx" presStyleIdx="0" presStyleCnt="0">
        <dgm:presLayoutVars>
          <dgm:chMax val="1"/>
          <dgm:bulletEnabled val="1"/>
        </dgm:presLayoutVars>
      </dgm:prSet>
      <dgm:spPr/>
      <dgm:t>
        <a:bodyPr/>
        <a:lstStyle/>
        <a:p>
          <a:endParaRPr lang="fr-FR"/>
        </a:p>
      </dgm:t>
    </dgm:pt>
    <dgm:pt modelId="{24B89BFE-DE53-444D-B998-686594A43CB2}" type="pres">
      <dgm:prSet presAssocID="{3D73D5E4-0482-4F54-B717-3553B75F7F43}" presName="Name8" presStyleCnt="0"/>
      <dgm:spPr/>
    </dgm:pt>
    <dgm:pt modelId="{098A3445-B8B5-47D5-9008-4922681D3008}" type="pres">
      <dgm:prSet presAssocID="{3D73D5E4-0482-4F54-B717-3553B75F7F43}" presName="level" presStyleLbl="node1" presStyleIdx="3" presStyleCnt="4" custScaleY="14348">
        <dgm:presLayoutVars>
          <dgm:chMax val="1"/>
          <dgm:bulletEnabled val="1"/>
        </dgm:presLayoutVars>
      </dgm:prSet>
      <dgm:spPr/>
      <dgm:t>
        <a:bodyPr/>
        <a:lstStyle/>
        <a:p>
          <a:endParaRPr lang="fr-FR"/>
        </a:p>
      </dgm:t>
    </dgm:pt>
    <dgm:pt modelId="{3F724BE4-1288-45F9-A3A7-269333444B83}" type="pres">
      <dgm:prSet presAssocID="{3D73D5E4-0482-4F54-B717-3553B75F7F43}" presName="levelTx" presStyleLbl="revTx" presStyleIdx="0" presStyleCnt="0">
        <dgm:presLayoutVars>
          <dgm:chMax val="1"/>
          <dgm:bulletEnabled val="1"/>
        </dgm:presLayoutVars>
      </dgm:prSet>
      <dgm:spPr/>
      <dgm:t>
        <a:bodyPr/>
        <a:lstStyle/>
        <a:p>
          <a:endParaRPr lang="fr-FR"/>
        </a:p>
      </dgm:t>
    </dgm:pt>
  </dgm:ptLst>
  <dgm:cxnLst>
    <dgm:cxn modelId="{E87005F9-4CA1-447E-96B3-FE8BD482B0B5}" type="presOf" srcId="{F5ACBBF6-E6E9-4C4B-8218-FA3C199CBA50}" destId="{5275DB8A-04A3-407B-B6CE-064DE56EB43A}" srcOrd="1" destOrd="0" presId="urn:microsoft.com/office/officeart/2005/8/layout/pyramid1"/>
    <dgm:cxn modelId="{A89BEC4B-FDD9-4972-BFA2-95799B2860E6}" type="presOf" srcId="{F5ACBBF6-E6E9-4C4B-8218-FA3C199CBA50}" destId="{E75F4525-D602-4AED-A06B-52C1DCA6C8BB}" srcOrd="0" destOrd="0" presId="urn:microsoft.com/office/officeart/2005/8/layout/pyramid1"/>
    <dgm:cxn modelId="{E7EC0D55-898A-47F1-B169-551B18C587B3}" type="presOf" srcId="{79DF2A97-104D-4C69-B76D-FEE1BEE65503}" destId="{FE1D090B-CC87-49D0-94CA-E5A6E50C9F35}" srcOrd="0" destOrd="0" presId="urn:microsoft.com/office/officeart/2005/8/layout/pyramid1"/>
    <dgm:cxn modelId="{748C9CDC-BE79-433C-B05A-9ACA857786A0}" type="presOf" srcId="{79DF2A97-104D-4C69-B76D-FEE1BEE65503}" destId="{BC83CD71-073A-4B63-BB43-0C9B87F78DFC}" srcOrd="1" destOrd="0" presId="urn:microsoft.com/office/officeart/2005/8/layout/pyramid1"/>
    <dgm:cxn modelId="{1898D52E-C34B-477C-BAA2-7ACE43CBF6D0}" type="presOf" srcId="{D5E73472-0157-4004-A888-7B03F3E0FAC1}" destId="{310CDDD7-8152-44F9-B2FF-0072271305AA}" srcOrd="0" destOrd="0" presId="urn:microsoft.com/office/officeart/2005/8/layout/pyramid1"/>
    <dgm:cxn modelId="{2A7B7680-14D4-4C1A-9B7C-74B8359C073E}" srcId="{D5E73472-0157-4004-A888-7B03F3E0FAC1}" destId="{F5ACBBF6-E6E9-4C4B-8218-FA3C199CBA50}" srcOrd="0" destOrd="0" parTransId="{43080E3E-FCD4-4FAC-AB61-E085FDA01C31}" sibTransId="{8E184938-858B-4E9F-903B-CF4C8BDBC0C3}"/>
    <dgm:cxn modelId="{71C2A38B-957B-4764-8C39-20D66BC72BED}" type="presOf" srcId="{3D73D5E4-0482-4F54-B717-3553B75F7F43}" destId="{3F724BE4-1288-45F9-A3A7-269333444B83}" srcOrd="1" destOrd="0" presId="urn:microsoft.com/office/officeart/2005/8/layout/pyramid1"/>
    <dgm:cxn modelId="{846BC21E-ABF9-4D32-8854-4A20CE208E1F}" srcId="{D5E73472-0157-4004-A888-7B03F3E0FAC1}" destId="{79DF2A97-104D-4C69-B76D-FEE1BEE65503}" srcOrd="2" destOrd="0" parTransId="{5A8893FE-E4E5-4DE2-85A5-3432CBFB15EC}" sibTransId="{CF8AEBFC-3B51-41A6-9CF2-D67193A2BBAB}"/>
    <dgm:cxn modelId="{138E52ED-CB51-45E5-9CB4-670110CD1BCC}" srcId="{D5E73472-0157-4004-A888-7B03F3E0FAC1}" destId="{22C9AC29-739D-499B-9D0D-5A71677CFB4E}" srcOrd="1" destOrd="0" parTransId="{4BDD3174-D4EF-40AB-9C88-FE22C3DB78E5}" sibTransId="{88351A63-E0B8-4725-8D68-4E7D239353E2}"/>
    <dgm:cxn modelId="{77732263-EFAC-47FF-BF14-B390048EB0ED}" srcId="{D5E73472-0157-4004-A888-7B03F3E0FAC1}" destId="{3D73D5E4-0482-4F54-B717-3553B75F7F43}" srcOrd="3" destOrd="0" parTransId="{3042E891-1C8D-4830-8D96-C0C5898B4055}" sibTransId="{8C76C028-1158-4892-BD35-D49B5FD0A596}"/>
    <dgm:cxn modelId="{B7B9A291-38CC-4446-ABC8-F3AEF48BF051}" type="presOf" srcId="{22C9AC29-739D-499B-9D0D-5A71677CFB4E}" destId="{427D5485-61DD-4E08-B674-C45051BCB2C6}" srcOrd="1" destOrd="0" presId="urn:microsoft.com/office/officeart/2005/8/layout/pyramid1"/>
    <dgm:cxn modelId="{8C2357BE-FD4D-4109-A506-23B92B57DC08}" type="presOf" srcId="{3D73D5E4-0482-4F54-B717-3553B75F7F43}" destId="{098A3445-B8B5-47D5-9008-4922681D3008}" srcOrd="0" destOrd="0" presId="urn:microsoft.com/office/officeart/2005/8/layout/pyramid1"/>
    <dgm:cxn modelId="{6B5E6AFA-CD7E-4365-B7B5-0200C37E36A6}" type="presOf" srcId="{22C9AC29-739D-499B-9D0D-5A71677CFB4E}" destId="{EA427CBB-6BA0-45FD-AD39-05D498293612}" srcOrd="0" destOrd="0" presId="urn:microsoft.com/office/officeart/2005/8/layout/pyramid1"/>
    <dgm:cxn modelId="{C35E0010-FF5E-461A-834C-F523D66A7FC7}" type="presParOf" srcId="{310CDDD7-8152-44F9-B2FF-0072271305AA}" destId="{C7CE4B0E-8A6C-4DA0-9EB4-1C6382B44A6B}" srcOrd="0" destOrd="0" presId="urn:microsoft.com/office/officeart/2005/8/layout/pyramid1"/>
    <dgm:cxn modelId="{C62F4AC7-F810-42B8-A13D-707B3419E817}" type="presParOf" srcId="{C7CE4B0E-8A6C-4DA0-9EB4-1C6382B44A6B}" destId="{E75F4525-D602-4AED-A06B-52C1DCA6C8BB}" srcOrd="0" destOrd="0" presId="urn:microsoft.com/office/officeart/2005/8/layout/pyramid1"/>
    <dgm:cxn modelId="{F8ABBEE2-3EF1-4AB4-BC94-0035336BE2AA}" type="presParOf" srcId="{C7CE4B0E-8A6C-4DA0-9EB4-1C6382B44A6B}" destId="{5275DB8A-04A3-407B-B6CE-064DE56EB43A}" srcOrd="1" destOrd="0" presId="urn:microsoft.com/office/officeart/2005/8/layout/pyramid1"/>
    <dgm:cxn modelId="{E75BAF27-89FC-41A6-BF6D-B385F9AA4A67}" type="presParOf" srcId="{310CDDD7-8152-44F9-B2FF-0072271305AA}" destId="{C3653607-61E0-43D6-A615-3BA6D8A0BEC7}" srcOrd="1" destOrd="0" presId="urn:microsoft.com/office/officeart/2005/8/layout/pyramid1"/>
    <dgm:cxn modelId="{EFD95AA7-8B8B-4F98-B3CD-6C9E7CD744F0}" type="presParOf" srcId="{C3653607-61E0-43D6-A615-3BA6D8A0BEC7}" destId="{EA427CBB-6BA0-45FD-AD39-05D498293612}" srcOrd="0" destOrd="0" presId="urn:microsoft.com/office/officeart/2005/8/layout/pyramid1"/>
    <dgm:cxn modelId="{D1260033-7401-411F-A3B8-7A59C54DCC97}" type="presParOf" srcId="{C3653607-61E0-43D6-A615-3BA6D8A0BEC7}" destId="{427D5485-61DD-4E08-B674-C45051BCB2C6}" srcOrd="1" destOrd="0" presId="urn:microsoft.com/office/officeart/2005/8/layout/pyramid1"/>
    <dgm:cxn modelId="{FD55D6B5-F2A0-47E7-A1D8-428EABE8B95E}" type="presParOf" srcId="{310CDDD7-8152-44F9-B2FF-0072271305AA}" destId="{6A9E19DB-646B-44CB-B4F5-D446DD67E429}" srcOrd="2" destOrd="0" presId="urn:microsoft.com/office/officeart/2005/8/layout/pyramid1"/>
    <dgm:cxn modelId="{CDE244C5-31A1-44A8-B92A-1CE7FC21CB09}" type="presParOf" srcId="{6A9E19DB-646B-44CB-B4F5-D446DD67E429}" destId="{FE1D090B-CC87-49D0-94CA-E5A6E50C9F35}" srcOrd="0" destOrd="0" presId="urn:microsoft.com/office/officeart/2005/8/layout/pyramid1"/>
    <dgm:cxn modelId="{C7C7A3BE-B811-41EB-865C-029E85888702}" type="presParOf" srcId="{6A9E19DB-646B-44CB-B4F5-D446DD67E429}" destId="{BC83CD71-073A-4B63-BB43-0C9B87F78DFC}" srcOrd="1" destOrd="0" presId="urn:microsoft.com/office/officeart/2005/8/layout/pyramid1"/>
    <dgm:cxn modelId="{25FE58C2-5E47-42C2-8971-752971D7E92D}" type="presParOf" srcId="{310CDDD7-8152-44F9-B2FF-0072271305AA}" destId="{24B89BFE-DE53-444D-B998-686594A43CB2}" srcOrd="3" destOrd="0" presId="urn:microsoft.com/office/officeart/2005/8/layout/pyramid1"/>
    <dgm:cxn modelId="{F682C11C-E5E0-404B-B9E1-94ED3320FF9B}" type="presParOf" srcId="{24B89BFE-DE53-444D-B998-686594A43CB2}" destId="{098A3445-B8B5-47D5-9008-4922681D3008}" srcOrd="0" destOrd="0" presId="urn:microsoft.com/office/officeart/2005/8/layout/pyramid1"/>
    <dgm:cxn modelId="{A49A6033-1509-4E78-98CB-DA91CFFCE97B}" type="presParOf" srcId="{24B89BFE-DE53-444D-B998-686594A43CB2}" destId="{3F724BE4-1288-45F9-A3A7-269333444B83}" srcOrd="1"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4" Type="http://schemas.openxmlformats.org/officeDocument/2006/relationships/image" Target="../media/image6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image" Target="../media/image105.png"/><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7.png"/><Relationship Id="rId1" Type="http://schemas.openxmlformats.org/officeDocument/2006/relationships/image" Target="../media/image10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DA223F-5747-420C-A8C0-010811527B64}" type="datetimeFigureOut">
              <a:rPr lang="fr-FR" smtClean="0"/>
              <a:pPr/>
              <a:t>26/04/2019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E33584-B220-4805-A71D-0B955004A44E}"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15EA7BA-A668-42C9-B0D8-B86379D8C4E4}" type="slidenum">
              <a:rPr lang="fr-FR" smtClean="0"/>
              <a:pPr/>
              <a:t>158</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15EA7BA-A668-42C9-B0D8-B86379D8C4E4}" type="slidenum">
              <a:rPr lang="fr-FR" smtClean="0"/>
              <a:pPr/>
              <a:t>186</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C1F5FB34-3EA7-4682-8DC5-FF962CA17BBA}" type="slidenum">
              <a:rPr lang="fr-FR"/>
              <a:pPr/>
              <a:t>228</a:t>
            </a:fld>
            <a:endParaRPr lang="fr-FR"/>
          </a:p>
        </p:txBody>
      </p:sp>
      <p:sp>
        <p:nvSpPr>
          <p:cNvPr id="203778" name="Rectangle 2"/>
          <p:cNvSpPr>
            <a:spLocks noGrp="1" noRot="1" noChangeAspect="1" noChangeArrowheads="1" noTextEdit="1"/>
          </p:cNvSpPr>
          <p:nvPr>
            <p:ph type="sldImg"/>
          </p:nvPr>
        </p:nvSpPr>
        <p:spPr bwMode="auto">
          <a:xfrm>
            <a:off x="1149350" y="687388"/>
            <a:ext cx="4568825" cy="3425825"/>
          </a:xfrm>
          <a:prstGeom prst="rect">
            <a:avLst/>
          </a:prstGeom>
          <a:solidFill>
            <a:srgbClr val="FFFFFF"/>
          </a:solidFill>
          <a:ln w="12700" cap="flat">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03779" name="Rectangle 3"/>
          <p:cNvSpPr>
            <a:spLocks noGrp="1" noChangeArrowheads="1"/>
          </p:cNvSpPr>
          <p:nvPr>
            <p:ph type="body" idx="1"/>
          </p:nvPr>
        </p:nvSpPr>
        <p:spPr bwMode="auto">
          <a:xfrm>
            <a:off x="915054" y="4344655"/>
            <a:ext cx="5027893" cy="411583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075" tIns="46038" rIns="92075" bIns="46038"/>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533AFC81-888B-4A68-88FC-8C68FE042267}" type="slidenum">
              <a:rPr lang="fr-FR">
                <a:solidFill>
                  <a:prstClr val="black"/>
                </a:solidFill>
              </a:rPr>
              <a:pPr/>
              <a:t>229</a:t>
            </a:fld>
            <a:endParaRPr lang="fr-FR">
              <a:solidFill>
                <a:prstClr val="black"/>
              </a:solidFill>
            </a:endParaRPr>
          </a:p>
        </p:txBody>
      </p:sp>
      <p:sp>
        <p:nvSpPr>
          <p:cNvPr id="205826" name="Rectangle 2"/>
          <p:cNvSpPr>
            <a:spLocks noGrp="1" noRot="1" noChangeAspect="1" noChangeArrowheads="1" noTextEdit="1"/>
          </p:cNvSpPr>
          <p:nvPr>
            <p:ph type="sldImg"/>
          </p:nvPr>
        </p:nvSpPr>
        <p:spPr bwMode="auto">
          <a:xfrm>
            <a:off x="1149350" y="687388"/>
            <a:ext cx="4568825" cy="3425825"/>
          </a:xfrm>
          <a:prstGeom prst="rect">
            <a:avLst/>
          </a:prstGeom>
          <a:solidFill>
            <a:srgbClr val="FFFFFF"/>
          </a:solidFill>
          <a:ln w="12700" cap="flat">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205827" name="Rectangle 3"/>
          <p:cNvSpPr>
            <a:spLocks noGrp="1" noChangeArrowheads="1"/>
          </p:cNvSpPr>
          <p:nvPr>
            <p:ph type="body" idx="1"/>
          </p:nvPr>
        </p:nvSpPr>
        <p:spPr bwMode="auto">
          <a:xfrm>
            <a:off x="915054" y="4344655"/>
            <a:ext cx="5027893" cy="411583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075" tIns="46038" rIns="92075" bIns="46038"/>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Grp="1" noChangeArrowheads="1"/>
          </p:cNvSpPr>
          <p:nvPr>
            <p:ph type="sldNum" sz="quarter" idx="5"/>
          </p:nvPr>
        </p:nvSpPr>
        <p:spPr/>
        <p:txBody>
          <a:bodyPr/>
          <a:lstStyle>
            <a:lvl1pPr defTabSz="779463">
              <a:defRPr sz="2000" b="1">
                <a:solidFill>
                  <a:schemeClr val="tx1"/>
                </a:solidFill>
                <a:latin typeface="Arial" pitchFamily="34" charset="0"/>
              </a:defRPr>
            </a:lvl1pPr>
            <a:lvl2pPr marL="742950" indent="-285750" defTabSz="779463">
              <a:defRPr sz="2000" b="1">
                <a:solidFill>
                  <a:schemeClr val="tx1"/>
                </a:solidFill>
                <a:latin typeface="Arial" pitchFamily="34" charset="0"/>
              </a:defRPr>
            </a:lvl2pPr>
            <a:lvl3pPr marL="1143000" indent="-228600" defTabSz="779463">
              <a:defRPr sz="2000" b="1">
                <a:solidFill>
                  <a:schemeClr val="tx1"/>
                </a:solidFill>
                <a:latin typeface="Arial" pitchFamily="34" charset="0"/>
              </a:defRPr>
            </a:lvl3pPr>
            <a:lvl4pPr marL="1600200" indent="-228600" defTabSz="779463">
              <a:defRPr sz="2000" b="1">
                <a:solidFill>
                  <a:schemeClr val="tx1"/>
                </a:solidFill>
                <a:latin typeface="Arial" pitchFamily="34" charset="0"/>
              </a:defRPr>
            </a:lvl4pPr>
            <a:lvl5pPr marL="2057400" indent="-228600" defTabSz="779463">
              <a:defRPr sz="2000" b="1">
                <a:solidFill>
                  <a:schemeClr val="tx1"/>
                </a:solidFill>
                <a:latin typeface="Arial" pitchFamily="34" charset="0"/>
              </a:defRPr>
            </a:lvl5pPr>
            <a:lvl6pPr marL="2514600" indent="-228600" defTabSz="779463" eaLnBrk="0" fontAlgn="base" hangingPunct="0">
              <a:spcBef>
                <a:spcPct val="0"/>
              </a:spcBef>
              <a:spcAft>
                <a:spcPct val="0"/>
              </a:spcAft>
              <a:defRPr sz="2000" b="1">
                <a:solidFill>
                  <a:schemeClr val="tx1"/>
                </a:solidFill>
                <a:latin typeface="Arial" pitchFamily="34" charset="0"/>
              </a:defRPr>
            </a:lvl6pPr>
            <a:lvl7pPr marL="2971800" indent="-228600" defTabSz="779463" eaLnBrk="0" fontAlgn="base" hangingPunct="0">
              <a:spcBef>
                <a:spcPct val="0"/>
              </a:spcBef>
              <a:spcAft>
                <a:spcPct val="0"/>
              </a:spcAft>
              <a:defRPr sz="2000" b="1">
                <a:solidFill>
                  <a:schemeClr val="tx1"/>
                </a:solidFill>
                <a:latin typeface="Arial" pitchFamily="34" charset="0"/>
              </a:defRPr>
            </a:lvl7pPr>
            <a:lvl8pPr marL="3429000" indent="-228600" defTabSz="779463" eaLnBrk="0" fontAlgn="base" hangingPunct="0">
              <a:spcBef>
                <a:spcPct val="0"/>
              </a:spcBef>
              <a:spcAft>
                <a:spcPct val="0"/>
              </a:spcAft>
              <a:defRPr sz="2000" b="1">
                <a:solidFill>
                  <a:schemeClr val="tx1"/>
                </a:solidFill>
                <a:latin typeface="Arial" pitchFamily="34" charset="0"/>
              </a:defRPr>
            </a:lvl8pPr>
            <a:lvl9pPr marL="3886200" indent="-228600" defTabSz="779463" eaLnBrk="0" fontAlgn="base" hangingPunct="0">
              <a:spcBef>
                <a:spcPct val="0"/>
              </a:spcBef>
              <a:spcAft>
                <a:spcPct val="0"/>
              </a:spcAft>
              <a:defRPr sz="2000" b="1">
                <a:solidFill>
                  <a:schemeClr val="tx1"/>
                </a:solidFill>
                <a:latin typeface="Arial" pitchFamily="34" charset="0"/>
              </a:defRPr>
            </a:lvl9pPr>
          </a:lstStyle>
          <a:p>
            <a:pPr>
              <a:defRPr/>
            </a:pPr>
            <a:fld id="{AF9522BB-03EE-48EF-BB99-6CD5244E8E6D}" type="slidenum">
              <a:rPr lang="fr-FR" sz="1000" b="0">
                <a:solidFill>
                  <a:prstClr val="black"/>
                </a:solidFill>
                <a:latin typeface="Times New Roman" pitchFamily="18" charset="0"/>
              </a:rPr>
              <a:pPr>
                <a:defRPr/>
              </a:pPr>
              <a:t>234</a:t>
            </a:fld>
            <a:endParaRPr lang="fr-FR" sz="1000" b="0">
              <a:solidFill>
                <a:prstClr val="black"/>
              </a:solidFill>
              <a:latin typeface="Times New Roman" pitchFamily="18" charset="0"/>
            </a:endParaRPr>
          </a:p>
        </p:txBody>
      </p:sp>
      <p:sp>
        <p:nvSpPr>
          <p:cNvPr id="102403" name="Rectangle 2"/>
          <p:cNvSpPr>
            <a:spLocks noGrp="1" noRot="1" noChangeAspect="1" noChangeArrowheads="1" noTextEdit="1"/>
          </p:cNvSpPr>
          <p:nvPr>
            <p:ph type="sldImg"/>
          </p:nvPr>
        </p:nvSpPr>
        <p:spPr bwMode="auto">
          <a:xfrm>
            <a:off x="1144588" y="685800"/>
            <a:ext cx="4570412" cy="342741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19163" eaLnBrk="1" hangingPunct="1">
              <a:spcBef>
                <a:spcPct val="0"/>
              </a:spcBef>
            </a:pPr>
            <a:r>
              <a:rPr lang="en-US" smtClean="0"/>
              <a:t>To determine the genetic value of these rams with greater precision, these rams will move to the testing phase.</a:t>
            </a:r>
          </a:p>
          <a:p>
            <a:pPr defTabSz="919163" eaLnBrk="1" hangingPunct="1">
              <a:spcBef>
                <a:spcPct val="0"/>
              </a:spcBef>
            </a:pPr>
            <a:r>
              <a:rPr lang="en-US" smtClean="0"/>
              <a:t>with IA, each ram lambs will be several several farms and therefore </a:t>
            </a:r>
            <a:r>
              <a:rPr lang="fr-FR" smtClean="0"/>
              <a:t>in different environments.</a:t>
            </a:r>
          </a:p>
          <a:p>
            <a:pPr defTabSz="919163" eaLnBrk="1" hangingPunct="1">
              <a:spcBef>
                <a:spcPct val="0"/>
              </a:spcBef>
            </a:pPr>
            <a:r>
              <a:rPr lang="en-US" smtClean="0"/>
              <a:t>We will monitor the performance of growth and conformation and carcass characteristics of lambs by ultrasound technology.</a:t>
            </a:r>
            <a:br>
              <a:rPr lang="en-US" smtClean="0"/>
            </a:br>
            <a:r>
              <a:rPr lang="en-US" smtClean="0"/>
              <a:t>And therefore will have a database for testing and genetic evaluation of rams</a:t>
            </a:r>
          </a:p>
          <a:p>
            <a:pPr defTabSz="919163" eaLnBrk="1" hangingPunct="1">
              <a:spcBef>
                <a:spcPct val="0"/>
              </a:spcBef>
            </a:pPr>
            <a:r>
              <a:rPr lang="en-US" smtClean="0"/>
              <a:t>Sure, the best rams will be kept  IA for next year and worst rams will be replaced by other rams.</a:t>
            </a:r>
            <a:endParaRPr lang="fr-FR" smtClean="0"/>
          </a:p>
          <a:p>
            <a:pPr defTabSz="919163" eaLnBrk="1" hangingPunct="1">
              <a:spcBef>
                <a:spcPct val="0"/>
              </a:spcBef>
            </a:pPr>
            <a:endParaRPr lang="fr-FR" smtClean="0"/>
          </a:p>
          <a:p>
            <a:pPr defTabSz="919163" eaLnBrk="1" hangingPunct="1">
              <a:spcBef>
                <a:spcPct val="0"/>
              </a:spcBef>
            </a:pPr>
            <a:endParaRPr lang="fr-FR" smtClean="0"/>
          </a:p>
          <a:p>
            <a:pPr defTabSz="919163"/>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e l'image des diapositives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Programme financé par l’état à travers les CP jusqu’à l’évaluation et confirmation </a:t>
            </a:r>
          </a:p>
        </p:txBody>
      </p:sp>
      <p:sp>
        <p:nvSpPr>
          <p:cNvPr id="4" name="Espace réservé du numéro de diapositive 3"/>
          <p:cNvSpPr>
            <a:spLocks noGrp="1"/>
          </p:cNvSpPr>
          <p:nvPr>
            <p:ph type="sldNum" sz="quarter" idx="5"/>
          </p:nvPr>
        </p:nvSpPr>
        <p:spPr/>
        <p:txBody>
          <a:bodyPr/>
          <a:lstStyle/>
          <a:p>
            <a:pPr>
              <a:defRPr/>
            </a:pPr>
            <a:fld id="{536F4E1C-65D3-43D3-8D12-3DB74A5EB93E}" type="slidenum">
              <a:rPr lang="fr-FR">
                <a:solidFill>
                  <a:prstClr val="black"/>
                </a:solidFill>
              </a:rPr>
              <a:pPr>
                <a:defRPr/>
              </a:pPr>
              <a:t>235</a:t>
            </a:fld>
            <a:endParaRPr lang="fr-FR"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85F7CD5E-F618-4D9F-92BB-E22F433E852F}" type="slidenum">
              <a:rPr lang="fr-FR"/>
              <a:pPr/>
              <a:t>237</a:t>
            </a:fld>
            <a:endParaRPr lang="fr-FR"/>
          </a:p>
        </p:txBody>
      </p:sp>
      <p:sp>
        <p:nvSpPr>
          <p:cNvPr id="285698" name="Rectangle 2"/>
          <p:cNvSpPr>
            <a:spLocks noGrp="1" noRot="1" noChangeAspect="1" noChangeArrowheads="1" noTextEdit="1"/>
          </p:cNvSpPr>
          <p:nvPr>
            <p:ph type="sldImg"/>
          </p:nvPr>
        </p:nvSpPr>
        <p:spPr>
          <a:xfrm>
            <a:off x="1143000" y="685800"/>
            <a:ext cx="4573588" cy="3429000"/>
          </a:xfrm>
          <a:ln/>
        </p:spPr>
      </p:sp>
      <p:sp>
        <p:nvSpPr>
          <p:cNvPr id="285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35F54869-6306-421D-83A6-0E817511B04E}" type="slidenum">
              <a:rPr lang="fr-FR"/>
              <a:pPr/>
              <a:t>238</a:t>
            </a:fld>
            <a:endParaRPr lang="fr-FR"/>
          </a:p>
        </p:txBody>
      </p:sp>
      <p:sp>
        <p:nvSpPr>
          <p:cNvPr id="93186" name="Rectangle 2"/>
          <p:cNvSpPr>
            <a:spLocks noGrp="1" noRot="1" noChangeAspect="1" noChangeArrowheads="1" noTextEdit="1"/>
          </p:cNvSpPr>
          <p:nvPr>
            <p:ph type="sldImg"/>
          </p:nvPr>
        </p:nvSpPr>
        <p:spPr>
          <a:xfrm>
            <a:off x="1143000" y="685800"/>
            <a:ext cx="4572000" cy="3429000"/>
          </a:xfrm>
          <a:ln cap="flat"/>
        </p:spPr>
      </p:sp>
      <p:sp>
        <p:nvSpPr>
          <p:cNvPr id="93187" name="Rectangle 3"/>
          <p:cNvSpPr>
            <a:spLocks noGrp="1" noChangeArrowheads="1"/>
          </p:cNvSpPr>
          <p:nvPr>
            <p:ph type="body" idx="1"/>
          </p:nvPr>
        </p:nvSpPr>
        <p:spPr>
          <a:ln/>
        </p:spPr>
        <p:txBody>
          <a:bodyPr lIns="92075" tIns="42863" rIns="92075" bIns="42863"/>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E106C457-379F-492F-8BE3-7319E16AF47B}" type="datetimeFigureOut">
              <a:rPr lang="fr-FR" smtClean="0"/>
              <a:pPr/>
              <a:t>26/04/2019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DA3FA8-EC8E-4945-8BAB-C8B8EE3954F7}"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106C457-379F-492F-8BE3-7319E16AF47B}" type="datetimeFigureOut">
              <a:rPr lang="fr-FR" smtClean="0"/>
              <a:pPr/>
              <a:t>26/04/2019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DA3FA8-EC8E-4945-8BAB-C8B8EE3954F7}"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106C457-379F-492F-8BE3-7319E16AF47B}" type="datetimeFigureOut">
              <a:rPr lang="fr-FR" smtClean="0"/>
              <a:pPr/>
              <a:t>26/04/2019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DA3FA8-EC8E-4945-8BAB-C8B8EE3954F7}"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106C457-379F-492F-8BE3-7319E16AF47B}" type="datetimeFigureOut">
              <a:rPr lang="fr-FR" smtClean="0"/>
              <a:pPr/>
              <a:t>26/04/2019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DA3FA8-EC8E-4945-8BAB-C8B8EE3954F7}"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E106C457-379F-492F-8BE3-7319E16AF47B}" type="datetimeFigureOut">
              <a:rPr lang="fr-FR" smtClean="0"/>
              <a:pPr/>
              <a:t>26/04/2019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DA3FA8-EC8E-4945-8BAB-C8B8EE3954F7}"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106C457-379F-492F-8BE3-7319E16AF47B}" type="datetimeFigureOut">
              <a:rPr lang="fr-FR" smtClean="0"/>
              <a:pPr/>
              <a:t>26/04/2019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DA3FA8-EC8E-4945-8BAB-C8B8EE3954F7}"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106C457-379F-492F-8BE3-7319E16AF47B}" type="datetimeFigureOut">
              <a:rPr lang="fr-FR" smtClean="0"/>
              <a:pPr/>
              <a:t>26/04/2019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ADA3FA8-EC8E-4945-8BAB-C8B8EE3954F7}"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E106C457-379F-492F-8BE3-7319E16AF47B}" type="datetimeFigureOut">
              <a:rPr lang="fr-FR" smtClean="0"/>
              <a:pPr/>
              <a:t>26/04/2019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ADA3FA8-EC8E-4945-8BAB-C8B8EE3954F7}"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106C457-379F-492F-8BE3-7319E16AF47B}" type="datetimeFigureOut">
              <a:rPr lang="fr-FR" smtClean="0"/>
              <a:pPr/>
              <a:t>26/04/2019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ADA3FA8-EC8E-4945-8BAB-C8B8EE3954F7}"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106C457-379F-492F-8BE3-7319E16AF47B}" type="datetimeFigureOut">
              <a:rPr lang="fr-FR" smtClean="0"/>
              <a:pPr/>
              <a:t>26/04/2019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DA3FA8-EC8E-4945-8BAB-C8B8EE3954F7}"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106C457-379F-492F-8BE3-7319E16AF47B}" type="datetimeFigureOut">
              <a:rPr lang="fr-FR" smtClean="0"/>
              <a:pPr/>
              <a:t>26/04/2019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DA3FA8-EC8E-4945-8BAB-C8B8EE3954F7}"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06C457-379F-492F-8BE3-7319E16AF47B}" type="datetimeFigureOut">
              <a:rPr lang="fr-FR" smtClean="0"/>
              <a:pPr/>
              <a:t>26/04/2019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A3FA8-EC8E-4945-8BAB-C8B8EE3954F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0.tif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1.jpeg"/><Relationship Id="rId4" Type="http://schemas.openxmlformats.org/officeDocument/2006/relationships/image" Target="../media/image13.tiff"/></Relationships>
</file>

<file path=ppt/slides/_rels/slide16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7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7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27.tiff"/><Relationship Id="rId4" Type="http://schemas.openxmlformats.org/officeDocument/2006/relationships/image" Target="../media/image26.tiff"/></Relationships>
</file>

<file path=ppt/slides/_rels/slide17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74.xml.rels><?xml version="1.0" encoding="UTF-8" standalone="yes"?>
<Relationships xmlns="http://schemas.openxmlformats.org/package/2006/relationships"><Relationship Id="rId3" Type="http://schemas.openxmlformats.org/officeDocument/2006/relationships/image" Target="../media/image31.tiff"/><Relationship Id="rId7" Type="http://schemas.openxmlformats.org/officeDocument/2006/relationships/image" Target="../media/image35.tiff"/><Relationship Id="rId2" Type="http://schemas.openxmlformats.org/officeDocument/2006/relationships/image" Target="../media/image30.tiff"/><Relationship Id="rId1" Type="http://schemas.openxmlformats.org/officeDocument/2006/relationships/slideLayout" Target="../slideLayouts/slideLayout2.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2.tiff"/></Relationships>
</file>

<file path=ppt/slides/_rels/slide175.xml.rels><?xml version="1.0" encoding="UTF-8" standalone="yes"?>
<Relationships xmlns="http://schemas.openxmlformats.org/package/2006/relationships"><Relationship Id="rId3" Type="http://schemas.openxmlformats.org/officeDocument/2006/relationships/image" Target="../media/image36.tiff"/><Relationship Id="rId7" Type="http://schemas.openxmlformats.org/officeDocument/2006/relationships/image" Target="../media/image40.tiff"/><Relationship Id="rId2" Type="http://schemas.openxmlformats.org/officeDocument/2006/relationships/image" Target="../media/image30.tiff"/><Relationship Id="rId1" Type="http://schemas.openxmlformats.org/officeDocument/2006/relationships/slideLayout" Target="../slideLayouts/slideLayout2.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tiff"/></Relationships>
</file>

<file path=ppt/slides/_rels/slide17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30.tiff"/><Relationship Id="rId1" Type="http://schemas.openxmlformats.org/officeDocument/2006/relationships/slideLayout" Target="../slideLayouts/slideLayout2.xml"/><Relationship Id="rId5" Type="http://schemas.openxmlformats.org/officeDocument/2006/relationships/image" Target="../media/image43.tiff"/><Relationship Id="rId4" Type="http://schemas.openxmlformats.org/officeDocument/2006/relationships/image" Target="../media/image42.tiff"/></Relationships>
</file>

<file path=ppt/slides/_rels/slide177.xml.rels><?xml version="1.0" encoding="UTF-8" standalone="yes"?>
<Relationships xmlns="http://schemas.openxmlformats.org/package/2006/relationships"><Relationship Id="rId3" Type="http://schemas.openxmlformats.org/officeDocument/2006/relationships/image" Target="../media/image36.tiff"/><Relationship Id="rId7" Type="http://schemas.openxmlformats.org/officeDocument/2006/relationships/image" Target="../media/image47.tiff"/><Relationship Id="rId2" Type="http://schemas.openxmlformats.org/officeDocument/2006/relationships/image" Target="../media/image30.tiff"/><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8.gif"/></Relationships>
</file>

<file path=ppt/slides/_rels/slide19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19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9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8.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20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202.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slideLayout" Target="../slideLayouts/slideLayout2.xml"/><Relationship Id="rId5" Type="http://schemas.openxmlformats.org/officeDocument/2006/relationships/image" Target="../media/image72.tiff"/><Relationship Id="rId4" Type="http://schemas.openxmlformats.org/officeDocument/2006/relationships/image" Target="../media/image71.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2.xml"/><Relationship Id="rId6" Type="http://schemas.openxmlformats.org/officeDocument/2006/relationships/image" Target="../media/image76.tiff"/><Relationship Id="rId5" Type="http://schemas.openxmlformats.org/officeDocument/2006/relationships/image" Target="../media/image75.tiff"/><Relationship Id="rId4" Type="http://schemas.openxmlformats.org/officeDocument/2006/relationships/image" Target="../media/image74.tiff"/></Relationships>
</file>

<file path=ppt/slides/_rels/slide211.xml.rels><?xml version="1.0" encoding="UTF-8" standalone="yes"?>
<Relationships xmlns="http://schemas.openxmlformats.org/package/2006/relationships"><Relationship Id="rId3" Type="http://schemas.openxmlformats.org/officeDocument/2006/relationships/image" Target="../media/image78.tiff"/><Relationship Id="rId7" Type="http://schemas.openxmlformats.org/officeDocument/2006/relationships/image" Target="../media/image82.png"/><Relationship Id="rId2" Type="http://schemas.openxmlformats.org/officeDocument/2006/relationships/image" Target="../media/image77.tiff"/><Relationship Id="rId1" Type="http://schemas.openxmlformats.org/officeDocument/2006/relationships/slideLayout" Target="../slideLayouts/slideLayout2.xml"/><Relationship Id="rId6" Type="http://schemas.openxmlformats.org/officeDocument/2006/relationships/image" Target="../media/image81.tiff"/><Relationship Id="rId5" Type="http://schemas.openxmlformats.org/officeDocument/2006/relationships/image" Target="../media/image80.tiff"/><Relationship Id="rId4" Type="http://schemas.openxmlformats.org/officeDocument/2006/relationships/image" Target="../media/image79.tiff"/></Relationships>
</file>

<file path=ppt/slides/_rels/slide212.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21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23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oleObject" Target="../embeddings/oleObject23.bin"/><Relationship Id="rId18" Type="http://schemas.openxmlformats.org/officeDocument/2006/relationships/oleObject" Target="../embeddings/oleObject28.bin"/><Relationship Id="rId26" Type="http://schemas.openxmlformats.org/officeDocument/2006/relationships/oleObject" Target="../embeddings/oleObject36.bin"/><Relationship Id="rId3" Type="http://schemas.openxmlformats.org/officeDocument/2006/relationships/notesSlide" Target="../notesSlides/notesSlide5.xml"/><Relationship Id="rId21" Type="http://schemas.openxmlformats.org/officeDocument/2006/relationships/oleObject" Target="../embeddings/oleObject31.bin"/><Relationship Id="rId34" Type="http://schemas.openxmlformats.org/officeDocument/2006/relationships/oleObject" Target="../embeddings/oleObject44.bin"/><Relationship Id="rId7" Type="http://schemas.openxmlformats.org/officeDocument/2006/relationships/oleObject" Target="../embeddings/oleObject17.bin"/><Relationship Id="rId12" Type="http://schemas.openxmlformats.org/officeDocument/2006/relationships/oleObject" Target="../embeddings/oleObject22.bin"/><Relationship Id="rId17" Type="http://schemas.openxmlformats.org/officeDocument/2006/relationships/oleObject" Target="../embeddings/oleObject27.bin"/><Relationship Id="rId25" Type="http://schemas.openxmlformats.org/officeDocument/2006/relationships/oleObject" Target="../embeddings/oleObject35.bin"/><Relationship Id="rId33" Type="http://schemas.openxmlformats.org/officeDocument/2006/relationships/oleObject" Target="../embeddings/oleObject43.bin"/><Relationship Id="rId2" Type="http://schemas.openxmlformats.org/officeDocument/2006/relationships/slideLayout" Target="../slideLayouts/slideLayout7.xml"/><Relationship Id="rId16" Type="http://schemas.openxmlformats.org/officeDocument/2006/relationships/oleObject" Target="../embeddings/oleObject26.bin"/><Relationship Id="rId20" Type="http://schemas.openxmlformats.org/officeDocument/2006/relationships/oleObject" Target="../embeddings/oleObject30.bin"/><Relationship Id="rId29" Type="http://schemas.openxmlformats.org/officeDocument/2006/relationships/oleObject" Target="../embeddings/oleObject39.bin"/><Relationship Id="rId1" Type="http://schemas.openxmlformats.org/officeDocument/2006/relationships/vmlDrawing" Target="../drawings/vmlDrawing8.vml"/><Relationship Id="rId6" Type="http://schemas.openxmlformats.org/officeDocument/2006/relationships/oleObject" Target="../embeddings/oleObject16.bin"/><Relationship Id="rId11" Type="http://schemas.openxmlformats.org/officeDocument/2006/relationships/oleObject" Target="../embeddings/oleObject21.bin"/><Relationship Id="rId24" Type="http://schemas.openxmlformats.org/officeDocument/2006/relationships/oleObject" Target="../embeddings/oleObject34.bin"/><Relationship Id="rId32" Type="http://schemas.openxmlformats.org/officeDocument/2006/relationships/oleObject" Target="../embeddings/oleObject42.bin"/><Relationship Id="rId37" Type="http://schemas.openxmlformats.org/officeDocument/2006/relationships/oleObject" Target="../embeddings/oleObject47.bin"/><Relationship Id="rId5" Type="http://schemas.openxmlformats.org/officeDocument/2006/relationships/oleObject" Target="../embeddings/oleObject15.bin"/><Relationship Id="rId15" Type="http://schemas.openxmlformats.org/officeDocument/2006/relationships/oleObject" Target="../embeddings/oleObject25.bin"/><Relationship Id="rId23" Type="http://schemas.openxmlformats.org/officeDocument/2006/relationships/oleObject" Target="../embeddings/oleObject33.bin"/><Relationship Id="rId28" Type="http://schemas.openxmlformats.org/officeDocument/2006/relationships/oleObject" Target="../embeddings/oleObject38.bin"/><Relationship Id="rId36" Type="http://schemas.openxmlformats.org/officeDocument/2006/relationships/oleObject" Target="../embeddings/oleObject46.bin"/><Relationship Id="rId10" Type="http://schemas.openxmlformats.org/officeDocument/2006/relationships/oleObject" Target="../embeddings/oleObject20.bin"/><Relationship Id="rId19" Type="http://schemas.openxmlformats.org/officeDocument/2006/relationships/oleObject" Target="../embeddings/oleObject29.bin"/><Relationship Id="rId31" Type="http://schemas.openxmlformats.org/officeDocument/2006/relationships/oleObject" Target="../embeddings/oleObject41.bin"/><Relationship Id="rId4" Type="http://schemas.openxmlformats.org/officeDocument/2006/relationships/oleObject" Target="../embeddings/oleObject14.bin"/><Relationship Id="rId9" Type="http://schemas.openxmlformats.org/officeDocument/2006/relationships/oleObject" Target="../embeddings/oleObject19.bin"/><Relationship Id="rId14" Type="http://schemas.openxmlformats.org/officeDocument/2006/relationships/oleObject" Target="../embeddings/oleObject24.bin"/><Relationship Id="rId22" Type="http://schemas.openxmlformats.org/officeDocument/2006/relationships/oleObject" Target="../embeddings/oleObject32.bin"/><Relationship Id="rId27" Type="http://schemas.openxmlformats.org/officeDocument/2006/relationships/oleObject" Target="../embeddings/oleObject37.bin"/><Relationship Id="rId30" Type="http://schemas.openxmlformats.org/officeDocument/2006/relationships/oleObject" Target="../embeddings/oleObject40.bin"/><Relationship Id="rId35" Type="http://schemas.openxmlformats.org/officeDocument/2006/relationships/oleObject" Target="../embeddings/oleObject45.bin"/></Relationships>
</file>

<file path=ppt/slides/_rels/slide235.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notesSlide" Target="../notesSlides/notesSlide6.xml"/><Relationship Id="rId7"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50.bin"/><Relationship Id="rId5" Type="http://schemas.openxmlformats.org/officeDocument/2006/relationships/oleObject" Target="../embeddings/oleObject49.bin"/><Relationship Id="rId4" Type="http://schemas.openxmlformats.org/officeDocument/2006/relationships/oleObject" Target="../embeddings/oleObject48.bin"/></Relationships>
</file>

<file path=ppt/slides/_rels/slide23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hyperlink" Target="http://www.nabatchaouia.com/" TargetMode="External"/><Relationship Id="rId2" Type="http://schemas.openxmlformats.org/officeDocument/2006/relationships/hyperlink" Target="mailto:f.ftene@nabatchaouia.com"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0"/>
            <a:ext cx="9144000" cy="6858000"/>
          </a:xfrm>
        </p:spPr>
        <p:style>
          <a:lnRef idx="1">
            <a:schemeClr val="accent4"/>
          </a:lnRef>
          <a:fillRef idx="2">
            <a:schemeClr val="accent4"/>
          </a:fillRef>
          <a:effectRef idx="1">
            <a:schemeClr val="accent4"/>
          </a:effectRef>
          <a:fontRef idx="minor">
            <a:schemeClr val="dk1"/>
          </a:fontRef>
        </p:style>
        <p:txBody>
          <a:bodyPr>
            <a:normAutofit/>
          </a:bodyPr>
          <a:lstStyle/>
          <a:p>
            <a:r>
              <a:rPr lang="fr-FR" sz="1400" dirty="0" smtClean="0">
                <a:latin typeface="Times New Roman" pitchFamily="18" charset="0"/>
                <a:cs typeface="Times New Roman" pitchFamily="18" charset="0"/>
              </a:rPr>
              <a:t>Ministère de l’Enseignement Supérieur et de la Recherche Scientifique</a:t>
            </a:r>
          </a:p>
          <a:p>
            <a:r>
              <a:rPr lang="fr-FR" sz="1400" i="1" dirty="0" smtClean="0">
                <a:latin typeface="Times New Roman" pitchFamily="18" charset="0"/>
                <a:cs typeface="Times New Roman" pitchFamily="18" charset="0"/>
              </a:rPr>
              <a:t>Faculté des sciences de la nature et de la vie et sciences de la terre et de l'univers</a:t>
            </a:r>
            <a:endParaRPr lang="fr-FR" sz="1800" i="1" dirty="0" smtClean="0">
              <a:latin typeface="Times New Roman" pitchFamily="18" charset="0"/>
              <a:cs typeface="Times New Roman" pitchFamily="18" charset="0"/>
            </a:endParaRPr>
          </a:p>
          <a:p>
            <a:r>
              <a:rPr lang="fr-FR" sz="1400" dirty="0" smtClean="0">
                <a:latin typeface="Times New Roman" pitchFamily="18" charset="0"/>
                <a:cs typeface="Times New Roman" pitchFamily="18" charset="0"/>
              </a:rPr>
              <a:t>Département de Biologie</a:t>
            </a:r>
          </a:p>
          <a:p>
            <a:r>
              <a:rPr lang="fr-FR" sz="1400" i="1" u="sng" dirty="0" smtClean="0">
                <a:latin typeface="Times New Roman" pitchFamily="18" charset="0"/>
                <a:cs typeface="Times New Roman" pitchFamily="18" charset="0"/>
              </a:rPr>
              <a:t>Licence Académique (LA3)</a:t>
            </a:r>
            <a:r>
              <a:rPr lang="fr-FR" sz="1400" i="1" dirty="0" smtClean="0">
                <a:latin typeface="Times New Roman" pitchFamily="18" charset="0"/>
                <a:cs typeface="Times New Roman" pitchFamily="18" charset="0"/>
              </a:rPr>
              <a:t>: </a:t>
            </a:r>
          </a:p>
          <a:p>
            <a:r>
              <a:rPr lang="fr-FR" sz="1400" i="1" dirty="0" smtClean="0">
                <a:latin typeface="Times New Roman" pitchFamily="18" charset="0"/>
                <a:cs typeface="Times New Roman" pitchFamily="18" charset="0"/>
              </a:rPr>
              <a:t>Gestion &amp; Amélioration des Ressources Génétiques (GARG)</a:t>
            </a:r>
          </a:p>
          <a:p>
            <a:r>
              <a:rPr lang="fr-FR" sz="1400" u="sng" dirty="0" smtClean="0">
                <a:latin typeface="Times New Roman" pitchFamily="18" charset="0"/>
                <a:cs typeface="Times New Roman" pitchFamily="18" charset="0"/>
              </a:rPr>
              <a:t>Spécialité</a:t>
            </a:r>
            <a:r>
              <a:rPr lang="fr-FR" sz="1400" dirty="0" smtClean="0">
                <a:latin typeface="Times New Roman" pitchFamily="18" charset="0"/>
                <a:cs typeface="Times New Roman" pitchFamily="18" charset="0"/>
              </a:rPr>
              <a:t>:</a:t>
            </a:r>
          </a:p>
          <a:p>
            <a:r>
              <a:rPr lang="fr-FR" sz="1400" dirty="0" smtClean="0">
                <a:latin typeface="Times New Roman" pitchFamily="18" charset="0"/>
                <a:cs typeface="Times New Roman" pitchFamily="18" charset="0"/>
              </a:rPr>
              <a:t>Dynamique et Génétique des Populations (DGP)</a:t>
            </a:r>
          </a:p>
          <a:p>
            <a:r>
              <a:rPr lang="fr-FR" sz="1400" u="sng" dirty="0" smtClean="0">
                <a:latin typeface="Times New Roman" pitchFamily="18" charset="0"/>
                <a:cs typeface="Times New Roman" pitchFamily="18" charset="0"/>
              </a:rPr>
              <a:t>Module</a:t>
            </a:r>
            <a:r>
              <a:rPr lang="fr-FR" sz="1400" dirty="0" smtClean="0">
                <a:latin typeface="Times New Roman" pitchFamily="18" charset="0"/>
                <a:cs typeface="Times New Roman" pitchFamily="18" charset="0"/>
              </a:rPr>
              <a:t>:</a:t>
            </a:r>
          </a:p>
          <a:p>
            <a:endParaRPr lang="fr-FR" sz="1400" dirty="0">
              <a:latin typeface="Times New Roman" pitchFamily="18" charset="0"/>
              <a:cs typeface="Times New Roman" pitchFamily="18" charset="0"/>
            </a:endParaRPr>
          </a:p>
          <a:p>
            <a:endParaRPr lang="fr-FR" sz="1400" dirty="0" smtClean="0">
              <a:latin typeface="Times New Roman" pitchFamily="18" charset="0"/>
              <a:cs typeface="Times New Roman" pitchFamily="18" charset="0"/>
            </a:endParaRPr>
          </a:p>
          <a:p>
            <a:endParaRPr lang="fr-FR" sz="1600" dirty="0">
              <a:latin typeface="Times New Roman" pitchFamily="18" charset="0"/>
              <a:cs typeface="Times New Roman" pitchFamily="18" charset="0"/>
            </a:endParaRPr>
          </a:p>
          <a:p>
            <a:r>
              <a:rPr lang="fr-FR" sz="4400" b="1" dirty="0" smtClean="0">
                <a:solidFill>
                  <a:schemeClr val="tx1"/>
                </a:solidFill>
                <a:latin typeface="Times New Roman" pitchFamily="18" charset="0"/>
                <a:cs typeface="Times New Roman" pitchFamily="18" charset="0"/>
              </a:rPr>
              <a:t>Génétique Quantitative</a:t>
            </a:r>
          </a:p>
          <a:p>
            <a:endParaRPr lang="fr-FR" sz="2000" b="1" dirty="0">
              <a:solidFill>
                <a:schemeClr val="tx1"/>
              </a:solidFill>
              <a:latin typeface="Times New Roman" pitchFamily="18" charset="0"/>
              <a:cs typeface="Times New Roman" pitchFamily="18" charset="0"/>
            </a:endParaRPr>
          </a:p>
          <a:p>
            <a:endParaRPr lang="fr-FR" sz="2000" b="1" dirty="0" smtClean="0">
              <a:solidFill>
                <a:schemeClr val="tx1"/>
              </a:solidFill>
              <a:latin typeface="Times New Roman" pitchFamily="18" charset="0"/>
              <a:cs typeface="Times New Roman" pitchFamily="18" charset="0"/>
            </a:endParaRPr>
          </a:p>
          <a:p>
            <a:endParaRPr lang="fr-FR" sz="2000" b="1" dirty="0">
              <a:solidFill>
                <a:schemeClr val="tx1"/>
              </a:solidFill>
              <a:latin typeface="Times New Roman" pitchFamily="18" charset="0"/>
              <a:cs typeface="Times New Roman" pitchFamily="18" charset="0"/>
            </a:endParaRPr>
          </a:p>
          <a:p>
            <a:endParaRPr lang="fr-FR" sz="2000" b="1" i="1" dirty="0" smtClean="0">
              <a:solidFill>
                <a:schemeClr val="tx1"/>
              </a:solidFill>
              <a:latin typeface="Times New Roman" pitchFamily="18" charset="0"/>
              <a:cs typeface="Times New Roman" pitchFamily="18" charset="0"/>
            </a:endParaRPr>
          </a:p>
          <a:p>
            <a:endParaRPr lang="fr-FR" sz="2000" b="1" i="1" dirty="0" smtClean="0">
              <a:solidFill>
                <a:schemeClr val="tx1"/>
              </a:solidFill>
              <a:latin typeface="Times New Roman" pitchFamily="18" charset="0"/>
              <a:cs typeface="Times New Roman" pitchFamily="18" charset="0"/>
            </a:endParaRPr>
          </a:p>
          <a:p>
            <a:r>
              <a:rPr lang="fr-FR" sz="2000" b="1" dirty="0" err="1" smtClean="0">
                <a:solidFill>
                  <a:schemeClr val="tx1"/>
                </a:solidFill>
                <a:latin typeface="Times New Roman" pitchFamily="18" charset="0"/>
                <a:cs typeface="Times New Roman" pitchFamily="18" charset="0"/>
              </a:rPr>
              <a:t>Gaouar</a:t>
            </a:r>
            <a:r>
              <a:rPr lang="fr-FR" sz="2000" b="1" dirty="0" smtClean="0">
                <a:solidFill>
                  <a:schemeClr val="tx1"/>
                </a:solidFill>
                <a:latin typeface="Times New Roman" pitchFamily="18" charset="0"/>
                <a:cs typeface="Times New Roman" pitchFamily="18" charset="0"/>
              </a:rPr>
              <a:t> S.B.</a:t>
            </a:r>
            <a:r>
              <a:rPr lang="fr-FR" sz="2000" b="1" dirty="0" err="1" smtClean="0">
                <a:solidFill>
                  <a:schemeClr val="tx1"/>
                </a:solidFill>
                <a:latin typeface="Times New Roman" pitchFamily="18" charset="0"/>
                <a:cs typeface="Times New Roman" pitchFamily="18" charset="0"/>
              </a:rPr>
              <a:t>Suheil</a:t>
            </a:r>
            <a:r>
              <a:rPr lang="fr-FR" sz="2000" b="1" dirty="0" smtClean="0">
                <a:solidFill>
                  <a:schemeClr val="tx1"/>
                </a:solidFill>
                <a:latin typeface="Times New Roman" pitchFamily="18" charset="0"/>
                <a:cs typeface="Times New Roman" pitchFamily="18" charset="0"/>
              </a:rPr>
              <a:t>, Université de Tlemcen, Algérie</a:t>
            </a:r>
          </a:p>
          <a:p>
            <a:endParaRPr lang="fr-FR" sz="2000" b="1" dirty="0">
              <a:solidFill>
                <a:schemeClr val="tx1"/>
              </a:solidFill>
              <a:latin typeface="Times New Roman" pitchFamily="18" charset="0"/>
              <a:cs typeface="Times New Roman" pitchFamily="18" charset="0"/>
            </a:endParaRPr>
          </a:p>
          <a:p>
            <a:r>
              <a:rPr lang="fr-FR" sz="2000" b="1" i="1" dirty="0" smtClean="0">
                <a:solidFill>
                  <a:schemeClr val="tx1"/>
                </a:solidFill>
                <a:latin typeface="Times New Roman" pitchFamily="18" charset="0"/>
                <a:cs typeface="Times New Roman" pitchFamily="18" charset="0"/>
              </a:rPr>
              <a:t>Année universitaire : 2015-2019</a:t>
            </a:r>
            <a:endParaRPr lang="fr-FR" sz="2000" b="1" i="1" dirty="0">
              <a:solidFill>
                <a:schemeClr val="tx1"/>
              </a:solidFill>
              <a:latin typeface="Times New Roman" pitchFamily="18" charset="0"/>
              <a:cs typeface="Times New Roman" pitchFamily="18" charset="0"/>
            </a:endParaRPr>
          </a:p>
        </p:txBody>
      </p:sp>
      <p:pic>
        <p:nvPicPr>
          <p:cNvPr id="11270" name="Picture 6" descr="http://www.msh-m.fr/IMG/rubon231.jpg?1297042126"/>
          <p:cNvPicPr>
            <a:picLocks noChangeAspect="1" noChangeArrowheads="1"/>
          </p:cNvPicPr>
          <p:nvPr/>
        </p:nvPicPr>
        <p:blipFill>
          <a:blip r:embed="rId2" cstate="print"/>
          <a:srcRect/>
          <a:stretch>
            <a:fillRect/>
          </a:stretch>
        </p:blipFill>
        <p:spPr bwMode="auto">
          <a:xfrm>
            <a:off x="0" y="16401"/>
            <a:ext cx="1547664" cy="2335212"/>
          </a:xfrm>
          <a:prstGeom prst="rect">
            <a:avLst/>
          </a:prstGeom>
          <a:noFill/>
        </p:spPr>
      </p:pic>
      <p:pic>
        <p:nvPicPr>
          <p:cNvPr id="7" name="Picture 6" descr="http://www.msh-m.fr/IMG/rubon231.jpg?1297042126"/>
          <p:cNvPicPr>
            <a:picLocks noChangeAspect="1" noChangeArrowheads="1"/>
          </p:cNvPicPr>
          <p:nvPr/>
        </p:nvPicPr>
        <p:blipFill>
          <a:blip r:embed="rId2" cstate="print"/>
          <a:srcRect/>
          <a:stretch>
            <a:fillRect/>
          </a:stretch>
        </p:blipFill>
        <p:spPr bwMode="auto">
          <a:xfrm>
            <a:off x="7596336" y="13855"/>
            <a:ext cx="1547664" cy="233521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92500"/>
          </a:bodyPr>
          <a:lstStyle/>
          <a:p>
            <a:pPr algn="just"/>
            <a:r>
              <a:rPr lang="fr-FR" dirty="0" smtClean="0"/>
              <a:t>Expressivité d’un gène:</a:t>
            </a:r>
          </a:p>
          <a:p>
            <a:pPr algn="just">
              <a:buNone/>
            </a:pPr>
            <a:r>
              <a:rPr lang="fr-FR" dirty="0" smtClean="0"/>
              <a:t>L’intensité d’expression du caractère varie d’un individu à l’autre ou dans le temps chez un même individu,</a:t>
            </a:r>
          </a:p>
          <a:p>
            <a:pPr algn="just">
              <a:buNone/>
            </a:pPr>
            <a:r>
              <a:rPr lang="fr-FR" dirty="0" smtClean="0"/>
              <a:t>Cas du caractère culard où la macroglossie (langue très développée), très marquée à la naissance disparaît après quelques semaine; l’expression précoce du caractère chez les bovins alors que chez les ovins il est a expression post natale.</a:t>
            </a:r>
            <a:endParaRPr lang="fr-FR"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404664"/>
            <a:ext cx="8229600" cy="936104"/>
          </a:xfrm>
        </p:spPr>
        <p:txBody>
          <a:bodyPr>
            <a:normAutofit fontScale="90000"/>
          </a:bodyPr>
          <a:lstStyle/>
          <a:p>
            <a:r>
              <a:rPr lang="fr-FR" dirty="0" smtClean="0"/>
              <a:t>Choix, définition et hiérarchisation des objectifs</a:t>
            </a:r>
            <a:br>
              <a:rPr lang="fr-FR" dirty="0" smtClean="0"/>
            </a:br>
            <a:endParaRPr lang="fr-FR" dirty="0"/>
          </a:p>
        </p:txBody>
      </p:sp>
      <p:sp>
        <p:nvSpPr>
          <p:cNvPr id="3" name="Espace réservé du contenu 2"/>
          <p:cNvSpPr>
            <a:spLocks noGrp="1"/>
          </p:cNvSpPr>
          <p:nvPr>
            <p:ph idx="1"/>
          </p:nvPr>
        </p:nvSpPr>
        <p:spPr>
          <a:xfrm>
            <a:off x="457200" y="1124744"/>
            <a:ext cx="8229600" cy="5544616"/>
          </a:xfrm>
        </p:spPr>
        <p:txBody>
          <a:bodyPr>
            <a:normAutofit fontScale="85000" lnSpcReduction="20000"/>
          </a:bodyPr>
          <a:lstStyle/>
          <a:p>
            <a:pPr algn="just"/>
            <a:r>
              <a:rPr lang="fr-FR" dirty="0" smtClean="0"/>
              <a:t>La tâche est compliquée: les caractères définis comme objectif de sélection peuvent avoir des paramètres génétique différents,</a:t>
            </a:r>
          </a:p>
          <a:p>
            <a:pPr algn="just"/>
            <a:r>
              <a:rPr lang="fr-FR" dirty="0" smtClean="0"/>
              <a:t> Il n’est pas facile, le plus souvent, de déterminer l’importance économique relative de chaque objectifs de sélection: l’évolution des conditions économiques et de productions introduit une incertitude supplémentaire,</a:t>
            </a:r>
          </a:p>
          <a:p>
            <a:pPr algn="just"/>
            <a:r>
              <a:rPr lang="fr-FR" dirty="0" smtClean="0"/>
              <a:t>Le nombre des objectifs retenus doit rester raisonnable et être en corrélation positif: pour une efficacité maximale,</a:t>
            </a:r>
          </a:p>
          <a:p>
            <a:pPr algn="just"/>
            <a:r>
              <a:rPr lang="fr-FR" dirty="0" smtClean="0"/>
              <a:t>Les caractères constituant les objectifs de sélection ne sont pas tous, ou pas toujours mesurable: mesurable prés abattage, mesurable dans des conditions spécifique et pas ou peut héritable.</a:t>
            </a:r>
          </a:p>
          <a:p>
            <a:pPr algn="just"/>
            <a:endParaRPr lang="fr-FR"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32656"/>
            <a:ext cx="8229600" cy="6264696"/>
          </a:xfrm>
        </p:spPr>
        <p:txBody>
          <a:bodyPr>
            <a:normAutofit/>
          </a:bodyPr>
          <a:lstStyle/>
          <a:p>
            <a:pPr algn="just"/>
            <a:r>
              <a:rPr lang="fr-FR" u="sng" dirty="0" smtClean="0"/>
              <a:t>Critères de sélection: </a:t>
            </a:r>
            <a:endParaRPr lang="fr-FR" dirty="0" smtClean="0"/>
          </a:p>
          <a:p>
            <a:pPr algn="just">
              <a:buNone/>
            </a:pPr>
            <a:r>
              <a:rPr lang="fr-FR" u="sng" dirty="0" smtClean="0"/>
              <a:t>Définition:</a:t>
            </a:r>
            <a:r>
              <a:rPr lang="fr-FR" dirty="0" smtClean="0"/>
              <a:t> dans le cas ou les caractères pris comme objectif de sélection sont pas mesurable (indice de consommation en ferme) ou peut (pas) héritable on a recourt indirectement a des caractères corrélées génétiquement de façon favorable avec les objectifs de sélection.</a:t>
            </a:r>
            <a:r>
              <a:rPr lang="fr-FR" dirty="0" smtClean="0">
                <a:solidFill>
                  <a:srgbClr val="FF0000"/>
                </a:solidFill>
              </a:rPr>
              <a:t> Ces caractères constituent des critères de sélection.</a:t>
            </a:r>
            <a:r>
              <a:rPr lang="fr-FR" dirty="0" smtClean="0"/>
              <a:t> </a:t>
            </a:r>
          </a:p>
          <a:p>
            <a:pPr algn="just">
              <a:buNone/>
            </a:pPr>
            <a:r>
              <a:rPr lang="fr-FR" dirty="0" smtClean="0"/>
              <a:t>N.B: si l’objectif de sélection est mesurable et héritable il constitue </a:t>
            </a:r>
            <a:r>
              <a:rPr lang="fr-FR" i="1" dirty="0" smtClean="0"/>
              <a:t>ipso facto </a:t>
            </a:r>
            <a:r>
              <a:rPr lang="fr-FR" dirty="0" smtClean="0"/>
              <a:t>un critère de sélection.</a:t>
            </a:r>
            <a:endParaRPr lang="fr-FR"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412776"/>
            <a:ext cx="8229600" cy="3744416"/>
          </a:xfrm>
        </p:spPr>
        <p:txBody>
          <a:bodyPr>
            <a:normAutofit lnSpcReduction="10000"/>
          </a:bodyPr>
          <a:lstStyle/>
          <a:p>
            <a:pPr algn="just"/>
            <a:r>
              <a:rPr lang="fr-FR" dirty="0" smtClean="0"/>
              <a:t>La distinction entre objectif et critère de sélection est importante,</a:t>
            </a:r>
          </a:p>
          <a:p>
            <a:pPr algn="just"/>
            <a:r>
              <a:rPr lang="fr-FR" dirty="0" smtClean="0"/>
              <a:t>La réponse à la sélection est direct lorsque objectif et critère de sélection sont identique, cette réponse est indirecte lorsque l’objectif et critère de sélection sont distinct (elle est directe sur le critère et indirect sur l’objectif)</a:t>
            </a:r>
            <a:endParaRPr lang="fr-FR"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404664"/>
            <a:ext cx="8712968" cy="5904656"/>
          </a:xfrm>
        </p:spPr>
        <p:txBody>
          <a:bodyPr>
            <a:normAutofit fontScale="92500" lnSpcReduction="20000"/>
          </a:bodyPr>
          <a:lstStyle/>
          <a:p>
            <a:pPr algn="just">
              <a:buNone/>
            </a:pPr>
            <a:r>
              <a:rPr lang="fr-FR" u="sng" dirty="0" smtClean="0"/>
              <a:t>Caractéristiques recherchées:</a:t>
            </a:r>
            <a:r>
              <a:rPr lang="fr-FR" dirty="0" smtClean="0"/>
              <a:t> (critère de sélection)</a:t>
            </a:r>
            <a:endParaRPr lang="fr-FR" u="sng" dirty="0" smtClean="0"/>
          </a:p>
          <a:p>
            <a:pPr algn="just"/>
            <a:r>
              <a:rPr lang="fr-FR" dirty="0" smtClean="0"/>
              <a:t>Corrélation génétique favorable et élevée avec l’objectif (ou les objectifs) de sélection;</a:t>
            </a:r>
          </a:p>
          <a:p>
            <a:pPr algn="just"/>
            <a:r>
              <a:rPr lang="fr-FR" dirty="0" smtClean="0"/>
              <a:t>Héritabilité si possible élevée;</a:t>
            </a:r>
          </a:p>
          <a:p>
            <a:pPr algn="just"/>
            <a:r>
              <a:rPr lang="fr-FR" dirty="0" smtClean="0"/>
              <a:t>Neutralité, c’est-à-dire l’absence de corrélation génétique défavorable avec les caractères qui ne sont pas adopté comme objectifs;</a:t>
            </a:r>
          </a:p>
          <a:p>
            <a:pPr algn="just"/>
            <a:r>
              <a:rPr lang="fr-FR" dirty="0" smtClean="0"/>
              <a:t>Possibilité de mesure précoce pour limité l’intervalle de génération, de mesure facile pour restreindre les erreurs d’enregistrement, de mesure peu couteuse afin de garantir une intensité de sélection convenable. </a:t>
            </a:r>
          </a:p>
          <a:p>
            <a:pPr algn="just"/>
            <a:r>
              <a:rPr lang="fr-FR" dirty="0" smtClean="0">
                <a:solidFill>
                  <a:srgbClr val="FF0000"/>
                </a:solidFill>
              </a:rPr>
              <a:t>N.B: ne pas oublié que la capacité a se procréer est importante a vérifier pour tous plan de sélection. </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Connaissance de la population concernée</a:t>
            </a:r>
            <a:endParaRPr lang="fr-FR" dirty="0"/>
          </a:p>
        </p:txBody>
      </p:sp>
      <p:sp>
        <p:nvSpPr>
          <p:cNvPr id="3" name="Espace réservé du contenu 2"/>
          <p:cNvSpPr>
            <a:spLocks noGrp="1"/>
          </p:cNvSpPr>
          <p:nvPr>
            <p:ph idx="1"/>
          </p:nvPr>
        </p:nvSpPr>
        <p:spPr>
          <a:xfrm>
            <a:off x="457200" y="1412776"/>
            <a:ext cx="8229600" cy="5445224"/>
          </a:xfrm>
        </p:spPr>
        <p:txBody>
          <a:bodyPr>
            <a:normAutofit fontScale="85000" lnSpcReduction="10000"/>
          </a:bodyPr>
          <a:lstStyle/>
          <a:p>
            <a:pPr algn="just"/>
            <a:r>
              <a:rPr lang="fr-FR" dirty="0" smtClean="0"/>
              <a:t>Objectifs et critères de sélection ne peuvent être valablement définis et choisie que lorsque l’on connait la population étudiée sur le plan génétique,</a:t>
            </a:r>
          </a:p>
          <a:p>
            <a:pPr algn="just"/>
            <a:r>
              <a:rPr lang="fr-FR" dirty="0" smtClean="0"/>
              <a:t>Les principaux paramètres génétiques sont:</a:t>
            </a:r>
          </a:p>
          <a:p>
            <a:pPr algn="just">
              <a:buFont typeface="Wingdings" pitchFamily="2" charset="2"/>
              <a:buChar char="ü"/>
            </a:pPr>
            <a:r>
              <a:rPr lang="fr-FR" dirty="0" smtClean="0"/>
              <a:t>Écart type génétique additif (</a:t>
            </a:r>
            <a:r>
              <a:rPr lang="fr-FR" b="1" dirty="0" smtClean="0"/>
              <a:t>σ</a:t>
            </a:r>
            <a:r>
              <a:rPr lang="en-US" b="1" baseline="-25000" dirty="0" smtClean="0"/>
              <a:t>A</a:t>
            </a:r>
            <a:r>
              <a:rPr lang="fr-FR" dirty="0" smtClean="0"/>
              <a:t>) des caractères susceptibles d’être choisis comme objectifs et/ou critères de sélection;</a:t>
            </a:r>
          </a:p>
          <a:p>
            <a:pPr algn="just">
              <a:buFont typeface="Wingdings" pitchFamily="2" charset="2"/>
              <a:buChar char="ü"/>
            </a:pPr>
            <a:r>
              <a:rPr lang="fr-FR" dirty="0" smtClean="0"/>
              <a:t>Héritabilité (h</a:t>
            </a:r>
            <a:r>
              <a:rPr lang="fr-FR" baseline="30000" dirty="0" smtClean="0"/>
              <a:t>2</a:t>
            </a:r>
            <a:r>
              <a:rPr lang="fr-FR" dirty="0" smtClean="0"/>
              <a:t>) et répétabilité (</a:t>
            </a:r>
            <a:r>
              <a:rPr lang="el-GR" dirty="0" smtClean="0"/>
              <a:t>ρ</a:t>
            </a:r>
            <a:r>
              <a:rPr lang="fr-FR" dirty="0" smtClean="0"/>
              <a:t>) des objectifs et des critères;</a:t>
            </a:r>
          </a:p>
          <a:p>
            <a:pPr algn="just">
              <a:buFont typeface="Wingdings" pitchFamily="2" charset="2"/>
              <a:buChar char="ü"/>
            </a:pPr>
            <a:r>
              <a:rPr lang="fr-FR" dirty="0" smtClean="0"/>
              <a:t>Corrélation génétique entre objectifs et critères.</a:t>
            </a:r>
          </a:p>
          <a:p>
            <a:pPr algn="just">
              <a:buNone/>
            </a:pPr>
            <a:r>
              <a:rPr lang="fr-FR" dirty="0" smtClean="0"/>
              <a:t>N.B: les paramètres génétiques des caractères retenues peuvent changer d’une espèce, race, variété et système de production à une autre. </a:t>
            </a:r>
          </a:p>
          <a:p>
            <a:pPr algn="just">
              <a:buFont typeface="Wingdings" pitchFamily="2" charset="2"/>
              <a:buChar char="ü"/>
            </a:pPr>
            <a:endParaRPr lang="fr-FR"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En France</a:t>
            </a:r>
            <a:endParaRPr lang="fr-FR" dirty="0"/>
          </a:p>
        </p:txBody>
      </p:sp>
      <p:sp>
        <p:nvSpPr>
          <p:cNvPr id="3" name="Espace réservé du contenu 2"/>
          <p:cNvSpPr>
            <a:spLocks noGrp="1"/>
          </p:cNvSpPr>
          <p:nvPr>
            <p:ph idx="1"/>
          </p:nvPr>
        </p:nvSpPr>
        <p:spPr/>
        <p:txBody>
          <a:bodyPr/>
          <a:lstStyle/>
          <a:p>
            <a:pPr algn="just"/>
            <a:r>
              <a:rPr lang="fr-FR" dirty="0" smtClean="0"/>
              <a:t>Pour le bovin laitier par exemple, les principaux paramètres génétiques des caractères de production laitière sont:</a:t>
            </a:r>
          </a:p>
          <a:p>
            <a:pPr marL="514350" indent="-514350" algn="just">
              <a:buNone/>
            </a:pPr>
            <a:endParaRPr lang="fr-FR" dirty="0"/>
          </a:p>
        </p:txBody>
      </p:sp>
      <p:graphicFrame>
        <p:nvGraphicFramePr>
          <p:cNvPr id="4" name="Tableau 3"/>
          <p:cNvGraphicFramePr>
            <a:graphicFrameLocks noGrp="1"/>
          </p:cNvGraphicFramePr>
          <p:nvPr/>
        </p:nvGraphicFramePr>
        <p:xfrm>
          <a:off x="467544" y="3190736"/>
          <a:ext cx="8280919" cy="3478624"/>
        </p:xfrm>
        <a:graphic>
          <a:graphicData uri="http://schemas.openxmlformats.org/drawingml/2006/table">
            <a:tbl>
              <a:tblPr firstRow="1" bandRow="1">
                <a:tableStyleId>{F5AB1C69-6EDB-4FF4-983F-18BD219EF322}</a:tableStyleId>
              </a:tblPr>
              <a:tblGrid>
                <a:gridCol w="1229894"/>
                <a:gridCol w="1297965"/>
                <a:gridCol w="1394681"/>
                <a:gridCol w="1569017"/>
                <a:gridCol w="1394681"/>
                <a:gridCol w="1394681"/>
              </a:tblGrid>
              <a:tr h="1136968">
                <a:tc>
                  <a:txBody>
                    <a:bodyPr/>
                    <a:lstStyle/>
                    <a:p>
                      <a:pPr algn="ctr"/>
                      <a:endParaRPr lang="fr-FR" dirty="0"/>
                    </a:p>
                  </a:txBody>
                  <a:tcPr/>
                </a:tc>
                <a:tc>
                  <a:txBody>
                    <a:bodyPr/>
                    <a:lstStyle/>
                    <a:p>
                      <a:pPr algn="ctr"/>
                      <a:r>
                        <a:rPr lang="fr-FR" dirty="0" smtClean="0"/>
                        <a:t>Quantité de lait</a:t>
                      </a:r>
                    </a:p>
                    <a:p>
                      <a:pPr algn="ctr"/>
                      <a:r>
                        <a:rPr lang="fr-FR" dirty="0" smtClean="0"/>
                        <a:t>(QL)</a:t>
                      </a:r>
                      <a:endParaRPr lang="fr-FR" dirty="0"/>
                    </a:p>
                  </a:txBody>
                  <a:tcPr/>
                </a:tc>
                <a:tc>
                  <a:txBody>
                    <a:bodyPr/>
                    <a:lstStyle/>
                    <a:p>
                      <a:pPr algn="ctr"/>
                      <a:r>
                        <a:rPr lang="fr-FR" dirty="0" smtClean="0"/>
                        <a:t>Quantité de matière protéique (MP)</a:t>
                      </a:r>
                      <a:endParaRPr lang="fr-FR" dirty="0"/>
                    </a:p>
                  </a:txBody>
                  <a:tcPr/>
                </a:tc>
                <a:tc>
                  <a:txBody>
                    <a:bodyPr/>
                    <a:lstStyle/>
                    <a:p>
                      <a:pPr algn="ctr"/>
                      <a:r>
                        <a:rPr lang="fr-FR" dirty="0" smtClean="0"/>
                        <a:t>Quantité de matière grasse (MG)</a:t>
                      </a:r>
                      <a:endParaRPr lang="fr-FR" dirty="0"/>
                    </a:p>
                  </a:txBody>
                  <a:tcPr/>
                </a:tc>
                <a:tc>
                  <a:txBody>
                    <a:bodyPr/>
                    <a:lstStyle/>
                    <a:p>
                      <a:pPr algn="ctr"/>
                      <a:r>
                        <a:rPr lang="fr-FR" dirty="0" smtClean="0"/>
                        <a:t>Taux protéique (TP)</a:t>
                      </a:r>
                      <a:endParaRPr lang="fr-FR" dirty="0"/>
                    </a:p>
                  </a:txBody>
                  <a:tcPr/>
                </a:tc>
                <a:tc>
                  <a:txBody>
                    <a:bodyPr/>
                    <a:lstStyle/>
                    <a:p>
                      <a:pPr algn="ctr"/>
                      <a:r>
                        <a:rPr lang="fr-FR" dirty="0" smtClean="0"/>
                        <a:t>Taux butyreux (TB)</a:t>
                      </a:r>
                      <a:endParaRPr lang="fr-FR" dirty="0"/>
                    </a:p>
                  </a:txBody>
                  <a:tcPr/>
                </a:tc>
              </a:tr>
              <a:tr h="461104">
                <a:tc>
                  <a:txBody>
                    <a:bodyPr/>
                    <a:lstStyle/>
                    <a:p>
                      <a:pPr algn="ctr"/>
                      <a:r>
                        <a:rPr lang="fr-FR" dirty="0" smtClean="0"/>
                        <a:t>Écart type génétique</a:t>
                      </a:r>
                      <a:endParaRPr lang="fr-FR" dirty="0"/>
                    </a:p>
                  </a:txBody>
                  <a:tcPr/>
                </a:tc>
                <a:tc>
                  <a:txBody>
                    <a:bodyPr/>
                    <a:lstStyle/>
                    <a:p>
                      <a:pPr algn="ctr"/>
                      <a:r>
                        <a:rPr lang="fr-FR" dirty="0" smtClean="0"/>
                        <a:t>530 KG</a:t>
                      </a:r>
                      <a:endParaRPr lang="fr-FR" dirty="0"/>
                    </a:p>
                  </a:txBody>
                  <a:tcPr/>
                </a:tc>
                <a:tc>
                  <a:txBody>
                    <a:bodyPr/>
                    <a:lstStyle/>
                    <a:p>
                      <a:pPr algn="ctr"/>
                      <a:r>
                        <a:rPr lang="fr-FR" dirty="0" smtClean="0"/>
                        <a:t>16 KG </a:t>
                      </a:r>
                      <a:endParaRPr lang="fr-FR" dirty="0"/>
                    </a:p>
                  </a:txBody>
                  <a:tcPr/>
                </a:tc>
                <a:tc>
                  <a:txBody>
                    <a:bodyPr/>
                    <a:lstStyle/>
                    <a:p>
                      <a:pPr algn="ctr"/>
                      <a:r>
                        <a:rPr lang="fr-FR" dirty="0" smtClean="0"/>
                        <a:t>25 KG</a:t>
                      </a:r>
                      <a:endParaRPr lang="fr-FR" dirty="0"/>
                    </a:p>
                  </a:txBody>
                  <a:tcPr/>
                </a:tc>
                <a:tc>
                  <a:txBody>
                    <a:bodyPr/>
                    <a:lstStyle/>
                    <a:p>
                      <a:pPr algn="ctr"/>
                      <a:r>
                        <a:rPr lang="fr-FR" dirty="0" smtClean="0"/>
                        <a:t>1,4 /1000 </a:t>
                      </a:r>
                      <a:endParaRPr lang="fr-F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2,5 /1000 </a:t>
                      </a:r>
                    </a:p>
                    <a:p>
                      <a:pPr algn="ctr"/>
                      <a:endParaRPr lang="fr-FR" dirty="0"/>
                    </a:p>
                  </a:txBody>
                  <a:tcPr/>
                </a:tc>
              </a:tr>
              <a:tr h="461104">
                <a:tc>
                  <a:txBody>
                    <a:bodyPr/>
                    <a:lstStyle/>
                    <a:p>
                      <a:pPr algn="ctr"/>
                      <a:r>
                        <a:rPr lang="fr-FR" dirty="0" smtClean="0"/>
                        <a:t>héritabilité</a:t>
                      </a:r>
                      <a:endParaRPr lang="fr-FR" dirty="0"/>
                    </a:p>
                  </a:txBody>
                  <a:tcPr/>
                </a:tc>
                <a:tc>
                  <a:txBody>
                    <a:bodyPr/>
                    <a:lstStyle/>
                    <a:p>
                      <a:pPr algn="ctr"/>
                      <a:r>
                        <a:rPr lang="fr-FR" dirty="0" smtClean="0"/>
                        <a:t>0,30</a:t>
                      </a:r>
                      <a:endParaRPr lang="fr-FR" dirty="0"/>
                    </a:p>
                  </a:txBody>
                  <a:tcPr/>
                </a:tc>
                <a:tc>
                  <a:txBody>
                    <a:bodyPr/>
                    <a:lstStyle/>
                    <a:p>
                      <a:pPr algn="ctr"/>
                      <a:r>
                        <a:rPr lang="fr-FR" dirty="0" smtClean="0"/>
                        <a:t>0,25</a:t>
                      </a:r>
                      <a:endParaRPr lang="fr-FR" dirty="0"/>
                    </a:p>
                  </a:txBody>
                  <a:tcPr/>
                </a:tc>
                <a:tc>
                  <a:txBody>
                    <a:bodyPr/>
                    <a:lstStyle/>
                    <a:p>
                      <a:pPr algn="ctr"/>
                      <a:r>
                        <a:rPr lang="fr-FR" dirty="0" smtClean="0"/>
                        <a:t>0,30</a:t>
                      </a:r>
                      <a:endParaRPr lang="fr-FR" dirty="0"/>
                    </a:p>
                  </a:txBody>
                  <a:tcPr/>
                </a:tc>
                <a:tc>
                  <a:txBody>
                    <a:bodyPr/>
                    <a:lstStyle/>
                    <a:p>
                      <a:pPr algn="ctr"/>
                      <a:r>
                        <a:rPr lang="fr-FR" dirty="0" smtClean="0"/>
                        <a:t>0,50</a:t>
                      </a:r>
                      <a:endParaRPr lang="fr-FR" dirty="0"/>
                    </a:p>
                  </a:txBody>
                  <a:tcPr/>
                </a:tc>
                <a:tc>
                  <a:txBody>
                    <a:bodyPr/>
                    <a:lstStyle/>
                    <a:p>
                      <a:pPr algn="ctr"/>
                      <a:r>
                        <a:rPr lang="fr-FR" dirty="0" smtClean="0"/>
                        <a:t>0,50</a:t>
                      </a:r>
                      <a:endParaRPr lang="fr-FR" dirty="0"/>
                    </a:p>
                  </a:txBody>
                  <a:tcPr/>
                </a:tc>
              </a:tr>
              <a:tr h="461104">
                <a:tc>
                  <a:txBody>
                    <a:bodyPr/>
                    <a:lstStyle/>
                    <a:p>
                      <a:pPr algn="ctr"/>
                      <a:r>
                        <a:rPr lang="fr-FR" dirty="0" smtClean="0"/>
                        <a:t>Corrélation génétique</a:t>
                      </a:r>
                      <a:endParaRPr lang="fr-FR" dirty="0"/>
                    </a:p>
                  </a:txBody>
                  <a:tcPr/>
                </a:tc>
                <a:tc>
                  <a:txBody>
                    <a:bodyPr/>
                    <a:lstStyle/>
                    <a:p>
                      <a:pPr algn="ctr"/>
                      <a:r>
                        <a:rPr lang="fr-FR" dirty="0" smtClean="0"/>
                        <a:t>QL</a:t>
                      </a:r>
                    </a:p>
                    <a:p>
                      <a:pPr algn="ctr"/>
                      <a:r>
                        <a:rPr lang="fr-FR" dirty="0" smtClean="0"/>
                        <a:t>MP</a:t>
                      </a:r>
                    </a:p>
                    <a:p>
                      <a:pPr algn="ctr"/>
                      <a:r>
                        <a:rPr lang="fr-FR" dirty="0" smtClean="0"/>
                        <a:t>MG</a:t>
                      </a:r>
                    </a:p>
                    <a:p>
                      <a:pPr algn="ctr"/>
                      <a:r>
                        <a:rPr lang="fr-FR" dirty="0" smtClean="0"/>
                        <a:t>TP</a:t>
                      </a:r>
                      <a:endParaRPr lang="fr-F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0,90</a:t>
                      </a:r>
                    </a:p>
                    <a:p>
                      <a:pPr algn="ctr"/>
                      <a:endParaRPr lang="fr-F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0,85</a:t>
                      </a:r>
                    </a:p>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0,90</a:t>
                      </a:r>
                    </a:p>
                    <a:p>
                      <a:pPr algn="ctr"/>
                      <a:endParaRPr lang="fr-FR" dirty="0"/>
                    </a:p>
                  </a:txBody>
                  <a:tcPr/>
                </a:tc>
                <a:tc>
                  <a:txBody>
                    <a:bodyPr/>
                    <a:lstStyle/>
                    <a:p>
                      <a:pPr algn="ctr"/>
                      <a:r>
                        <a:rPr lang="fr-FR" dirty="0" smtClean="0"/>
                        <a:t>-</a:t>
                      </a:r>
                      <a:r>
                        <a:rPr lang="fr-FR" baseline="0" dirty="0" smtClean="0"/>
                        <a:t> </a:t>
                      </a:r>
                      <a:r>
                        <a:rPr lang="fr-FR" dirty="0" smtClean="0"/>
                        <a:t>0,45</a:t>
                      </a:r>
                    </a:p>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- 0,05</a:t>
                      </a:r>
                    </a:p>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- 0,10</a:t>
                      </a:r>
                    </a:p>
                    <a:p>
                      <a:pPr algn="ctr"/>
                      <a:endParaRPr lang="fr-F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a:t>
                      </a:r>
                      <a:r>
                        <a:rPr lang="fr-FR" baseline="0" dirty="0" smtClean="0"/>
                        <a:t> </a:t>
                      </a:r>
                      <a:r>
                        <a:rPr lang="fr-FR" dirty="0" smtClean="0"/>
                        <a:t>0,30</a:t>
                      </a:r>
                    </a:p>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a:t>
                      </a:r>
                      <a:r>
                        <a:rPr lang="fr-FR" baseline="0" dirty="0" smtClean="0"/>
                        <a:t> </a:t>
                      </a:r>
                      <a:r>
                        <a:rPr lang="fr-FR" dirty="0" smtClean="0"/>
                        <a:t>0,10</a:t>
                      </a:r>
                    </a:p>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0,25</a:t>
                      </a:r>
                    </a:p>
                    <a:p>
                      <a:pPr marL="0" marR="0" indent="0" algn="ctr" defTabSz="914400" rtl="0" eaLnBrk="1" fontAlgn="auto" latinLnBrk="0" hangingPunct="1">
                        <a:lnSpc>
                          <a:spcPct val="100000"/>
                        </a:lnSpc>
                        <a:spcBef>
                          <a:spcPts val="0"/>
                        </a:spcBef>
                        <a:spcAft>
                          <a:spcPts val="0"/>
                        </a:spcAft>
                        <a:buClrTx/>
                        <a:buSzTx/>
                        <a:buFontTx/>
                        <a:buNone/>
                        <a:tabLst/>
                        <a:defRPr/>
                      </a:pPr>
                      <a:r>
                        <a:rPr lang="fr-FR" dirty="0" smtClean="0"/>
                        <a:t>0,60</a:t>
                      </a:r>
                    </a:p>
                  </a:txBody>
                  <a:tcPr/>
                </a:tc>
              </a:tr>
            </a:tbl>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692696"/>
            <a:ext cx="8229600" cy="5256584"/>
          </a:xfrm>
        </p:spPr>
        <p:txBody>
          <a:bodyPr>
            <a:normAutofit fontScale="85000" lnSpcReduction="10000"/>
          </a:bodyPr>
          <a:lstStyle/>
          <a:p>
            <a:pPr algn="just"/>
            <a:r>
              <a:rPr lang="fr-FR" dirty="0" smtClean="0"/>
              <a:t>Alors que les mensurations corporelles sont assez fortement héritables, les caractères de morphologie, présentent une héritabilité moyenne,</a:t>
            </a:r>
          </a:p>
          <a:p>
            <a:pPr algn="just"/>
            <a:r>
              <a:rPr lang="fr-FR" dirty="0" smtClean="0"/>
              <a:t>Pour les caractères « fonctionnels »: la fertilité est, comme tous les caractères liés à la reproduction, très peu héritable (0,02); la longévité présente une héritabilité comprise entre 0,15 et 0,20,</a:t>
            </a:r>
          </a:p>
          <a:p>
            <a:pPr algn="just"/>
            <a:r>
              <a:rPr lang="fr-FR" dirty="0" smtClean="0"/>
              <a:t>Les variables de production sont corrélées défavorablement à la résistance aux mammites et à la fertilité, mais pas à la longévité,</a:t>
            </a:r>
          </a:p>
          <a:p>
            <a:pPr algn="just"/>
            <a:r>
              <a:rPr lang="fr-FR" dirty="0" smtClean="0">
                <a:solidFill>
                  <a:srgbClr val="FF0000"/>
                </a:solidFill>
              </a:rPr>
              <a:t>Donc une sélection exclusive sur les quantités risque de se traduire par une dégradation des taux et inversement.</a:t>
            </a:r>
            <a:endParaRPr lang="fr-FR" i="1" dirty="0" smtClean="0">
              <a:solidFill>
                <a:srgbClr val="FF0000"/>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9144000" cy="1143000"/>
          </a:xfrm>
        </p:spPr>
        <p:txBody>
          <a:bodyPr>
            <a:normAutofit fontScale="90000"/>
          </a:bodyPr>
          <a:lstStyle/>
          <a:p>
            <a:r>
              <a:rPr lang="fr-FR" dirty="0" smtClean="0"/>
              <a:t>Héritabilité de quelques caractères importants chez les ruminants allaitants</a:t>
            </a:r>
            <a:endParaRPr lang="fr-FR" dirty="0"/>
          </a:p>
        </p:txBody>
      </p:sp>
      <p:graphicFrame>
        <p:nvGraphicFramePr>
          <p:cNvPr id="4" name="Espace réservé du contenu 3"/>
          <p:cNvGraphicFramePr>
            <a:graphicFrameLocks noGrp="1"/>
          </p:cNvGraphicFramePr>
          <p:nvPr>
            <p:ph idx="1"/>
          </p:nvPr>
        </p:nvGraphicFramePr>
        <p:xfrm>
          <a:off x="467544" y="1988840"/>
          <a:ext cx="8229600" cy="4119880"/>
        </p:xfrm>
        <a:graphic>
          <a:graphicData uri="http://schemas.openxmlformats.org/drawingml/2006/table">
            <a:tbl>
              <a:tblPr firstRow="1" bandRow="1">
                <a:tableStyleId>{69C7853C-536D-4A76-A0AE-DD22124D55A5}</a:tableStyleId>
              </a:tblPr>
              <a:tblGrid>
                <a:gridCol w="2743200"/>
                <a:gridCol w="3881536"/>
                <a:gridCol w="1604864"/>
              </a:tblGrid>
              <a:tr h="370840">
                <a:tc>
                  <a:txBody>
                    <a:bodyPr/>
                    <a:lstStyle/>
                    <a:p>
                      <a:pPr algn="ctr"/>
                      <a:endParaRPr lang="fr-FR" dirty="0"/>
                    </a:p>
                  </a:txBody>
                  <a:tcPr/>
                </a:tc>
                <a:tc>
                  <a:txBody>
                    <a:bodyPr/>
                    <a:lstStyle/>
                    <a:p>
                      <a:pPr algn="ctr"/>
                      <a:r>
                        <a:rPr lang="fr-FR" dirty="0" smtClean="0"/>
                        <a:t>Caractères </a:t>
                      </a:r>
                      <a:endParaRPr lang="fr-FR" dirty="0"/>
                    </a:p>
                  </a:txBody>
                  <a:tcPr/>
                </a:tc>
                <a:tc>
                  <a:txBody>
                    <a:bodyPr/>
                    <a:lstStyle/>
                    <a:p>
                      <a:pPr algn="ctr"/>
                      <a:r>
                        <a:rPr lang="fr-FR" dirty="0" smtClean="0"/>
                        <a:t>Héritabilité</a:t>
                      </a:r>
                      <a:endParaRPr lang="fr-FR" dirty="0"/>
                    </a:p>
                  </a:txBody>
                  <a:tcPr/>
                </a:tc>
              </a:tr>
              <a:tr h="370840">
                <a:tc>
                  <a:txBody>
                    <a:bodyPr/>
                    <a:lstStyle/>
                    <a:p>
                      <a:pPr algn="ctr"/>
                      <a:r>
                        <a:rPr lang="fr-FR" dirty="0" smtClean="0"/>
                        <a:t>Bovins allaitants</a:t>
                      </a:r>
                      <a:endParaRPr lang="fr-FR" dirty="0"/>
                    </a:p>
                  </a:txBody>
                  <a:tcPr/>
                </a:tc>
                <a:tc>
                  <a:txBody>
                    <a:bodyPr/>
                    <a:lstStyle/>
                    <a:p>
                      <a:pPr algn="ctr"/>
                      <a:r>
                        <a:rPr lang="fr-FR" dirty="0" smtClean="0"/>
                        <a:t>Taux de fertilité</a:t>
                      </a:r>
                    </a:p>
                    <a:p>
                      <a:pPr algn="ctr"/>
                      <a:r>
                        <a:rPr lang="fr-FR" dirty="0" smtClean="0"/>
                        <a:t>Poids de naissance</a:t>
                      </a:r>
                    </a:p>
                    <a:p>
                      <a:pPr algn="ctr"/>
                      <a:r>
                        <a:rPr lang="fr-FR" dirty="0" smtClean="0"/>
                        <a:t>Difficulté de vêlage</a:t>
                      </a:r>
                    </a:p>
                    <a:p>
                      <a:pPr algn="ctr"/>
                      <a:r>
                        <a:rPr lang="fr-FR" dirty="0" smtClean="0"/>
                        <a:t>Valeur</a:t>
                      </a:r>
                      <a:r>
                        <a:rPr lang="fr-FR" baseline="0" dirty="0" smtClean="0"/>
                        <a:t> laitière</a:t>
                      </a:r>
                    </a:p>
                    <a:p>
                      <a:pPr algn="ctr"/>
                      <a:r>
                        <a:rPr lang="fr-FR" baseline="0" dirty="0" smtClean="0"/>
                        <a:t>Croissance avant sevrage</a:t>
                      </a:r>
                    </a:p>
                    <a:p>
                      <a:pPr algn="ctr"/>
                      <a:r>
                        <a:rPr lang="fr-FR" baseline="0" dirty="0" smtClean="0"/>
                        <a:t>Développement musculaire au sevrage</a:t>
                      </a:r>
                    </a:p>
                    <a:p>
                      <a:pPr algn="ctr"/>
                      <a:r>
                        <a:rPr lang="fr-FR" baseline="0" dirty="0" smtClean="0"/>
                        <a:t>Rendement de carcasse</a:t>
                      </a:r>
                    </a:p>
                    <a:p>
                      <a:pPr algn="ctr"/>
                      <a:r>
                        <a:rPr lang="fr-FR" baseline="0" dirty="0" smtClean="0"/>
                        <a:t>Teneur en gras de la carcasse</a:t>
                      </a:r>
                      <a:endParaRPr lang="fr-FR" dirty="0"/>
                    </a:p>
                  </a:txBody>
                  <a:tcPr/>
                </a:tc>
                <a:tc>
                  <a:txBody>
                    <a:bodyPr/>
                    <a:lstStyle/>
                    <a:p>
                      <a:pPr algn="ctr"/>
                      <a:r>
                        <a:rPr lang="fr-FR" dirty="0" smtClean="0"/>
                        <a:t>0.05</a:t>
                      </a:r>
                    </a:p>
                    <a:p>
                      <a:pPr algn="ctr"/>
                      <a:r>
                        <a:rPr lang="fr-FR" dirty="0" smtClean="0"/>
                        <a:t>0.20</a:t>
                      </a:r>
                    </a:p>
                    <a:p>
                      <a:pPr algn="ctr"/>
                      <a:r>
                        <a:rPr lang="fr-FR" dirty="0" smtClean="0"/>
                        <a:t>0.10</a:t>
                      </a:r>
                    </a:p>
                    <a:p>
                      <a:pPr algn="ctr"/>
                      <a:r>
                        <a:rPr lang="fr-FR" dirty="0" smtClean="0"/>
                        <a:t>0.20</a:t>
                      </a:r>
                    </a:p>
                    <a:p>
                      <a:pPr algn="ctr"/>
                      <a:r>
                        <a:rPr lang="fr-FR" dirty="0" smtClean="0"/>
                        <a:t>0.20</a:t>
                      </a:r>
                    </a:p>
                    <a:p>
                      <a:pPr algn="ctr"/>
                      <a:r>
                        <a:rPr lang="fr-FR" dirty="0" smtClean="0"/>
                        <a:t>0.30</a:t>
                      </a:r>
                    </a:p>
                    <a:p>
                      <a:pPr algn="ctr"/>
                      <a:r>
                        <a:rPr lang="fr-FR" dirty="0" smtClean="0"/>
                        <a:t>0.50</a:t>
                      </a:r>
                    </a:p>
                    <a:p>
                      <a:pPr algn="ctr"/>
                      <a:r>
                        <a:rPr lang="fr-FR" dirty="0" smtClean="0"/>
                        <a:t>0.55</a:t>
                      </a:r>
                      <a:endParaRPr lang="fr-FR" dirty="0"/>
                    </a:p>
                  </a:txBody>
                  <a:tcPr/>
                </a:tc>
              </a:tr>
              <a:tr h="370840">
                <a:tc>
                  <a:txBody>
                    <a:bodyPr/>
                    <a:lstStyle/>
                    <a:p>
                      <a:pPr algn="ctr"/>
                      <a:r>
                        <a:rPr lang="fr-FR" dirty="0" smtClean="0"/>
                        <a:t>Ovin allaitants</a:t>
                      </a:r>
                      <a:endParaRPr lang="fr-FR" dirty="0"/>
                    </a:p>
                  </a:txBody>
                  <a:tcPr/>
                </a:tc>
                <a:tc>
                  <a:txBody>
                    <a:bodyPr/>
                    <a:lstStyle/>
                    <a:p>
                      <a:pPr algn="ctr"/>
                      <a:r>
                        <a:rPr lang="fr-FR" dirty="0" smtClean="0"/>
                        <a:t>Taux de prolificité</a:t>
                      </a:r>
                    </a:p>
                    <a:p>
                      <a:pPr algn="ctr"/>
                      <a:r>
                        <a:rPr lang="fr-FR" dirty="0" smtClean="0"/>
                        <a:t>Viabilité des agneaux jusqu’au sevrage</a:t>
                      </a:r>
                    </a:p>
                    <a:p>
                      <a:pPr algn="ctr"/>
                      <a:r>
                        <a:rPr lang="fr-FR" dirty="0" smtClean="0"/>
                        <a:t>GMQ 10-30 jours</a:t>
                      </a:r>
                    </a:p>
                    <a:p>
                      <a:pPr algn="ctr"/>
                      <a:r>
                        <a:rPr lang="fr-FR" dirty="0" smtClean="0"/>
                        <a:t>Longueur de la carcasse</a:t>
                      </a:r>
                    </a:p>
                    <a:p>
                      <a:pPr algn="ctr"/>
                      <a:r>
                        <a:rPr lang="fr-FR" dirty="0" smtClean="0"/>
                        <a:t>Surface de la noix de côtelette</a:t>
                      </a:r>
                      <a:r>
                        <a:rPr lang="fr-FR" baseline="0" dirty="0" smtClean="0"/>
                        <a:t> </a:t>
                      </a:r>
                      <a:endParaRPr lang="fr-FR" dirty="0"/>
                    </a:p>
                  </a:txBody>
                  <a:tcPr/>
                </a:tc>
                <a:tc>
                  <a:txBody>
                    <a:bodyPr/>
                    <a:lstStyle/>
                    <a:p>
                      <a:pPr algn="ctr"/>
                      <a:r>
                        <a:rPr lang="fr-FR" dirty="0" smtClean="0"/>
                        <a:t>0.10</a:t>
                      </a:r>
                    </a:p>
                    <a:p>
                      <a:pPr algn="ctr"/>
                      <a:r>
                        <a:rPr lang="fr-FR" dirty="0" smtClean="0"/>
                        <a:t>0.02</a:t>
                      </a:r>
                    </a:p>
                    <a:p>
                      <a:pPr algn="ctr"/>
                      <a:r>
                        <a:rPr lang="fr-FR" dirty="0" smtClean="0"/>
                        <a:t>0.20</a:t>
                      </a:r>
                    </a:p>
                    <a:p>
                      <a:pPr algn="ctr"/>
                      <a:r>
                        <a:rPr lang="fr-FR" dirty="0" smtClean="0"/>
                        <a:t>0.50</a:t>
                      </a:r>
                    </a:p>
                    <a:p>
                      <a:pPr algn="ctr"/>
                      <a:r>
                        <a:rPr lang="fr-FR" dirty="0" smtClean="0"/>
                        <a:t>0.60</a:t>
                      </a:r>
                      <a:endParaRPr lang="fr-FR" dirty="0"/>
                    </a:p>
                  </a:txBody>
                  <a:tcPr/>
                </a:tc>
              </a:tr>
            </a:tbl>
          </a:graphicData>
        </a:graphic>
      </p:graphicFrame>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Questions de réflexions????</a:t>
            </a:r>
            <a:endParaRPr lang="fr-FR" dirty="0">
              <a:solidFill>
                <a:srgbClr val="FF0000"/>
              </a:solidFill>
            </a:endParaRPr>
          </a:p>
        </p:txBody>
      </p:sp>
      <p:sp>
        <p:nvSpPr>
          <p:cNvPr id="3" name="Espace réservé du contenu 2"/>
          <p:cNvSpPr>
            <a:spLocks noGrp="1"/>
          </p:cNvSpPr>
          <p:nvPr>
            <p:ph idx="1"/>
          </p:nvPr>
        </p:nvSpPr>
        <p:spPr>
          <a:xfrm>
            <a:off x="467544" y="2204864"/>
            <a:ext cx="8229600" cy="2808312"/>
          </a:xfrm>
        </p:spPr>
        <p:txBody>
          <a:bodyPr>
            <a:normAutofit fontScale="92500" lnSpcReduction="10000"/>
          </a:bodyPr>
          <a:lstStyle/>
          <a:p>
            <a:pPr algn="just">
              <a:lnSpc>
                <a:spcPct val="200000"/>
              </a:lnSpc>
            </a:pPr>
            <a:r>
              <a:rPr lang="fr-FR" dirty="0" smtClean="0">
                <a:solidFill>
                  <a:srgbClr val="00B050"/>
                </a:solidFill>
              </a:rPr>
              <a:t>Qu’elles informations pouvez vous en tiré du tableau?</a:t>
            </a:r>
          </a:p>
          <a:p>
            <a:pPr algn="just">
              <a:lnSpc>
                <a:spcPct val="200000"/>
              </a:lnSpc>
            </a:pPr>
            <a:r>
              <a:rPr lang="fr-FR" dirty="0" smtClean="0">
                <a:solidFill>
                  <a:srgbClr val="00B050"/>
                </a:solidFill>
              </a:rPr>
              <a:t>Concernant le GMQ pourquoi 10-30 jours?</a:t>
            </a:r>
            <a:endParaRPr lang="fr-FR" dirty="0">
              <a:solidFill>
                <a:srgbClr val="00B050"/>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Réponses</a:t>
            </a:r>
            <a:endParaRPr lang="fr-FR" dirty="0">
              <a:solidFill>
                <a:srgbClr val="FF0000"/>
              </a:solidFill>
            </a:endParaRPr>
          </a:p>
        </p:txBody>
      </p:sp>
      <p:sp>
        <p:nvSpPr>
          <p:cNvPr id="3" name="Espace réservé du contenu 2"/>
          <p:cNvSpPr>
            <a:spLocks noGrp="1"/>
          </p:cNvSpPr>
          <p:nvPr>
            <p:ph idx="1"/>
          </p:nvPr>
        </p:nvSpPr>
        <p:spPr>
          <a:xfrm>
            <a:off x="457200" y="1052736"/>
            <a:ext cx="8229600" cy="5805264"/>
          </a:xfrm>
        </p:spPr>
        <p:txBody>
          <a:bodyPr>
            <a:normAutofit fontScale="77500" lnSpcReduction="20000"/>
          </a:bodyPr>
          <a:lstStyle/>
          <a:p>
            <a:pPr algn="just">
              <a:lnSpc>
                <a:spcPct val="200000"/>
              </a:lnSpc>
            </a:pPr>
            <a:r>
              <a:rPr lang="fr-FR" dirty="0" smtClean="0"/>
              <a:t>Environnement-génome.</a:t>
            </a:r>
          </a:p>
          <a:p>
            <a:pPr algn="just">
              <a:lnSpc>
                <a:spcPct val="200000"/>
              </a:lnSpc>
            </a:pPr>
            <a:r>
              <a:rPr lang="fr-FR" dirty="0" smtClean="0"/>
              <a:t>Intervention d’autres gènes ou influence environnementale plus importante (l’héritabilité devient plus faible).</a:t>
            </a:r>
          </a:p>
          <a:p>
            <a:pPr algn="just">
              <a:lnSpc>
                <a:spcPct val="200000"/>
              </a:lnSpc>
            </a:pPr>
            <a:r>
              <a:rPr lang="fr-FR" dirty="0" smtClean="0"/>
              <a:t>Pour le GMQ ca permet aussi d’avoir une idée sur la qualité du lait </a:t>
            </a:r>
            <a:r>
              <a:rPr lang="fr-FR" dirty="0" smtClean="0">
                <a:solidFill>
                  <a:srgbClr val="FF0000"/>
                </a:solidFill>
              </a:rPr>
              <a:t>(ne pas oublier que la valeur génétique propre de l’agneau concernant la taille peut intervenir, de ce fait ce raisonnement ne peut être juste que si la population étudié a plus ou moins un fond génétique identique)</a:t>
            </a:r>
            <a:r>
              <a:rPr lang="fr-FR" dirty="0" smtClean="0"/>
              <a:t>.</a:t>
            </a:r>
            <a:endParaRPr lang="fr-F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77500" lnSpcReduction="20000"/>
          </a:bodyPr>
          <a:lstStyle/>
          <a:p>
            <a:pPr algn="just">
              <a:lnSpc>
                <a:spcPct val="150000"/>
              </a:lnSpc>
            </a:pPr>
            <a:r>
              <a:rPr lang="fr-FR" dirty="0" smtClean="0"/>
              <a:t>Pléiotropie:</a:t>
            </a:r>
          </a:p>
          <a:p>
            <a:pPr algn="just">
              <a:lnSpc>
                <a:spcPct val="150000"/>
              </a:lnSpc>
            </a:pPr>
            <a:r>
              <a:rPr lang="fr-FR" dirty="0" smtClean="0"/>
              <a:t>Chez les caprins: mottes            stériles,</a:t>
            </a:r>
          </a:p>
          <a:p>
            <a:pPr algn="just">
              <a:lnSpc>
                <a:spcPct val="150000"/>
              </a:lnSpc>
            </a:pPr>
            <a:r>
              <a:rPr lang="fr-FR" dirty="0" smtClean="0"/>
              <a:t>Chez les bovins: culard          stérilité, difficulté de vêlage….</a:t>
            </a:r>
          </a:p>
          <a:p>
            <a:pPr algn="just">
              <a:lnSpc>
                <a:spcPct val="150000"/>
              </a:lnSpc>
            </a:pPr>
            <a:r>
              <a:rPr lang="fr-FR" dirty="0" smtClean="0"/>
              <a:t>Chez les ovin: la race mérinos d’Australie le gène Booroola F       préciosité sexuelle, dessaisonnement, production de laine. Utilisé par l’INRA; introgression au niveau du Mérinos d’Arles</a:t>
            </a:r>
            <a:endParaRPr lang="fr-FR" dirty="0"/>
          </a:p>
        </p:txBody>
      </p:sp>
      <p:sp>
        <p:nvSpPr>
          <p:cNvPr id="4" name="Flèche droite 3"/>
          <p:cNvSpPr/>
          <p:nvPr/>
        </p:nvSpPr>
        <p:spPr>
          <a:xfrm>
            <a:off x="4114656" y="2477160"/>
            <a:ext cx="648072"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droite 4"/>
          <p:cNvSpPr/>
          <p:nvPr/>
        </p:nvSpPr>
        <p:spPr>
          <a:xfrm>
            <a:off x="3808048" y="3045828"/>
            <a:ext cx="648072"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droite 5"/>
          <p:cNvSpPr/>
          <p:nvPr/>
        </p:nvSpPr>
        <p:spPr>
          <a:xfrm>
            <a:off x="179512" y="4119276"/>
            <a:ext cx="648072"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6336704"/>
          </a:xfrm>
        </p:spPr>
        <p:txBody>
          <a:bodyPr>
            <a:normAutofit fontScale="92500" lnSpcReduction="20000"/>
          </a:bodyPr>
          <a:lstStyle/>
          <a:p>
            <a:pPr algn="just"/>
            <a:r>
              <a:rPr lang="fr-FR" dirty="0" smtClean="0"/>
              <a:t>Les caractères de reproductions ou liés à la viabilité  des jeunes sont peu ou très peu héritables (h</a:t>
            </a:r>
            <a:r>
              <a:rPr lang="fr-FR" baseline="30000" dirty="0" smtClean="0"/>
              <a:t>2 </a:t>
            </a:r>
            <a:r>
              <a:rPr lang="fr-FR" dirty="0" smtClean="0"/>
              <a:t>≤ 0.20), les aptitudes de croissance sont moyennement héritables (0.20 &lt; h</a:t>
            </a:r>
            <a:r>
              <a:rPr lang="fr-FR" baseline="30000" dirty="0" smtClean="0"/>
              <a:t>2 </a:t>
            </a:r>
            <a:r>
              <a:rPr lang="fr-FR" dirty="0" smtClean="0"/>
              <a:t>≤ 0.30) et les performance d’abattage sont fortement héritables (h</a:t>
            </a:r>
            <a:r>
              <a:rPr lang="fr-FR" baseline="30000" dirty="0" smtClean="0"/>
              <a:t>2 </a:t>
            </a:r>
            <a:r>
              <a:rPr lang="fr-FR" dirty="0" smtClean="0"/>
              <a:t>≥ 0.50),</a:t>
            </a:r>
          </a:p>
          <a:p>
            <a:pPr algn="just"/>
            <a:r>
              <a:rPr lang="fr-FR" dirty="0" smtClean="0"/>
              <a:t>Pour les corrélations, on peut évoquer:</a:t>
            </a:r>
          </a:p>
          <a:p>
            <a:pPr algn="just">
              <a:buFont typeface="Wingdings" pitchFamily="2" charset="2"/>
              <a:buChar char="ü"/>
            </a:pPr>
            <a:r>
              <a:rPr lang="fr-FR" dirty="0" smtClean="0"/>
              <a:t> l’opposition assez forte entre développement musculaire d’une part, fertilité des femelles et facilité de mise bas d’autre part,</a:t>
            </a:r>
          </a:p>
          <a:p>
            <a:pPr algn="just">
              <a:buFont typeface="Wingdings" pitchFamily="2" charset="2"/>
              <a:buChar char="ü"/>
            </a:pPr>
            <a:r>
              <a:rPr lang="fr-FR" dirty="0" smtClean="0"/>
              <a:t>Liaison forte et positive entre poids à différents âges, notamment entre poids de naissance et vitesse de croissance,</a:t>
            </a:r>
          </a:p>
          <a:p>
            <a:pPr algn="just">
              <a:buFont typeface="Wingdings" pitchFamily="2" charset="2"/>
              <a:buChar char="ü"/>
            </a:pPr>
            <a:r>
              <a:rPr lang="fr-FR" dirty="0" smtClean="0"/>
              <a:t>La liaison positive entre rendement et conformation de la carcasse </a:t>
            </a:r>
            <a:r>
              <a:rPr lang="fr-FR" dirty="0" smtClean="0">
                <a:solidFill>
                  <a:srgbClr val="FF0000"/>
                </a:solidFill>
              </a:rPr>
              <a:t>(pourquoi ce paramètre est important?)</a:t>
            </a:r>
            <a:r>
              <a:rPr lang="fr-FR" dirty="0" smtClean="0"/>
              <a:t>.</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400600"/>
          </a:xfrm>
        </p:spPr>
        <p:txBody>
          <a:bodyPr>
            <a:normAutofit fontScale="92500" lnSpcReduction="10000"/>
          </a:bodyPr>
          <a:lstStyle/>
          <a:p>
            <a:pPr algn="just">
              <a:lnSpc>
                <a:spcPct val="200000"/>
              </a:lnSpc>
            </a:pPr>
            <a:r>
              <a:rPr lang="fr-FR" dirty="0" smtClean="0">
                <a:solidFill>
                  <a:srgbClr val="00B050"/>
                </a:solidFill>
              </a:rPr>
              <a:t>Évité de s’engager dans des contrôle de performance très fastidieuse et couteuse pour des paramètre qui nécessite souvent l’abattage de l’animale </a:t>
            </a:r>
            <a:r>
              <a:rPr lang="fr-FR" dirty="0" smtClean="0">
                <a:solidFill>
                  <a:srgbClr val="FF0000"/>
                </a:solidFill>
              </a:rPr>
              <a:t>(pour ce type de paramètre je propose de prendre des paillètes de sperme avant l’abattage de l’animale).</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6192688"/>
          </a:xfrm>
        </p:spPr>
        <p:txBody>
          <a:bodyPr>
            <a:normAutofit fontScale="92500"/>
          </a:bodyPr>
          <a:lstStyle/>
          <a:p>
            <a:pPr algn="just">
              <a:lnSpc>
                <a:spcPct val="200000"/>
              </a:lnSpc>
            </a:pPr>
            <a:r>
              <a:rPr lang="fr-FR" dirty="0" smtClean="0"/>
              <a:t>Pour les qualités d’élevage, le choix des critères de sélection est rendu difficile pour des raisons zootechniques et génétiques.</a:t>
            </a:r>
          </a:p>
          <a:p>
            <a:pPr algn="just">
              <a:lnSpc>
                <a:spcPct val="200000"/>
              </a:lnSpc>
            </a:pPr>
            <a:r>
              <a:rPr lang="fr-FR" dirty="0" smtClean="0"/>
              <a:t>Chez les chevaux de compétitions certains caractères lié au nombre de compétition réussi , les valeurs sont transformer en log, </a:t>
            </a:r>
            <a:r>
              <a:rPr lang="fr-FR" dirty="0" smtClean="0">
                <a:solidFill>
                  <a:srgbClr val="FF0000"/>
                </a:solidFill>
              </a:rPr>
              <a:t>pourquoi?</a:t>
            </a:r>
            <a:endParaRPr lang="fr-FR"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1"/>
            <a:ext cx="8229600" cy="3268960"/>
          </a:xfrm>
        </p:spPr>
        <p:txBody>
          <a:bodyPr/>
          <a:lstStyle/>
          <a:p>
            <a:pPr algn="just">
              <a:lnSpc>
                <a:spcPct val="200000"/>
              </a:lnSpc>
            </a:pPr>
            <a:r>
              <a:rPr lang="fr-FR" dirty="0" smtClean="0">
                <a:solidFill>
                  <a:srgbClr val="00B050"/>
                </a:solidFill>
              </a:rPr>
              <a:t>Il faut s’assurer que les caractères étudiés suivent la répartition binomiale pour pouvoir appliqué la loi des grand nombre. </a:t>
            </a:r>
            <a:endParaRPr lang="fr-FR" dirty="0">
              <a:solidFill>
                <a:srgbClr val="00B050"/>
              </a:solidFill>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IV – Principe de la sélection intra race</a:t>
            </a:r>
            <a:br>
              <a:rPr lang="fr-FR" b="1" dirty="0" smtClean="0"/>
            </a:br>
            <a:endParaRPr lang="fr-FR" dirty="0"/>
          </a:p>
        </p:txBody>
      </p:sp>
      <p:sp>
        <p:nvSpPr>
          <p:cNvPr id="3" name="Espace réservé du contenu 2"/>
          <p:cNvSpPr>
            <a:spLocks noGrp="1"/>
          </p:cNvSpPr>
          <p:nvPr>
            <p:ph idx="1"/>
          </p:nvPr>
        </p:nvSpPr>
        <p:spPr/>
        <p:txBody>
          <a:bodyPr/>
          <a:lstStyle/>
          <a:p>
            <a:pPr algn="ctr">
              <a:lnSpc>
                <a:spcPct val="120000"/>
              </a:lnSpc>
            </a:pPr>
            <a:r>
              <a:rPr lang="fr-FR" b="1" dirty="0" smtClean="0"/>
              <a:t>1- notion de race en zootechnie</a:t>
            </a:r>
          </a:p>
          <a:p>
            <a:pPr algn="ctr">
              <a:lnSpc>
                <a:spcPct val="120000"/>
              </a:lnSpc>
            </a:pPr>
            <a:r>
              <a:rPr lang="fr-FR" b="1" dirty="0" smtClean="0"/>
              <a:t>2- situation des races en Algérie</a:t>
            </a:r>
          </a:p>
          <a:p>
            <a:pPr algn="ctr">
              <a:lnSpc>
                <a:spcPct val="120000"/>
              </a:lnSpc>
            </a:pPr>
            <a:r>
              <a:rPr lang="fr-FR" b="1" dirty="0" smtClean="0"/>
              <a:t>3- objectifs et critères de sélection</a:t>
            </a:r>
          </a:p>
          <a:p>
            <a:pPr algn="ctr">
              <a:lnSpc>
                <a:spcPct val="120000"/>
              </a:lnSpc>
            </a:pPr>
            <a:r>
              <a:rPr lang="fr-FR" b="1" dirty="0" smtClean="0">
                <a:solidFill>
                  <a:srgbClr val="FF0000"/>
                </a:solidFill>
              </a:rPr>
              <a:t>4- démarche générale de la sélection</a:t>
            </a:r>
          </a:p>
          <a:p>
            <a:pPr algn="ctr">
              <a:lnSpc>
                <a:spcPct val="120000"/>
              </a:lnSpc>
            </a:pPr>
            <a:r>
              <a:rPr lang="fr-FR" b="1" dirty="0" smtClean="0"/>
              <a:t>5- organisation de la sélection</a:t>
            </a:r>
            <a:endParaRPr lang="fr-FR"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4- Démarche générale de la sélection</a:t>
            </a:r>
            <a:endParaRPr lang="fr-FR" dirty="0"/>
          </a:p>
        </p:txBody>
      </p:sp>
      <p:sp>
        <p:nvSpPr>
          <p:cNvPr id="3" name="Espace réservé du contenu 2"/>
          <p:cNvSpPr>
            <a:spLocks noGrp="1"/>
          </p:cNvSpPr>
          <p:nvPr>
            <p:ph idx="1"/>
          </p:nvPr>
        </p:nvSpPr>
        <p:spPr/>
        <p:txBody>
          <a:bodyPr>
            <a:normAutofit lnSpcReduction="10000"/>
          </a:bodyPr>
          <a:lstStyle/>
          <a:p>
            <a:pPr algn="just"/>
            <a:r>
              <a:rPr lang="fr-FR" dirty="0" smtClean="0"/>
              <a:t>Quatre étapes peuvent être distinguées:</a:t>
            </a:r>
          </a:p>
          <a:p>
            <a:pPr marL="514350" indent="-514350" algn="just">
              <a:buFont typeface="+mj-lt"/>
              <a:buAutoNum type="arabicPeriod"/>
            </a:pPr>
            <a:r>
              <a:rPr lang="fr-FR" dirty="0" smtClean="0"/>
              <a:t>Prospection,</a:t>
            </a:r>
          </a:p>
          <a:p>
            <a:pPr marL="514350" indent="-514350" algn="just">
              <a:buFont typeface="+mj-lt"/>
              <a:buAutoNum type="arabicPeriod"/>
            </a:pPr>
            <a:r>
              <a:rPr lang="fr-FR" dirty="0" smtClean="0"/>
              <a:t>Recueil des informations ou contrôle des performances,</a:t>
            </a:r>
          </a:p>
          <a:p>
            <a:pPr marL="514350" indent="-514350" algn="just">
              <a:buFont typeface="+mj-lt"/>
              <a:buAutoNum type="arabicPeriod"/>
            </a:pPr>
            <a:r>
              <a:rPr lang="fr-FR" dirty="0" smtClean="0"/>
              <a:t>Estimation de la valeur génétique additive des candidats reproducteur ou indexation,</a:t>
            </a:r>
          </a:p>
          <a:p>
            <a:pPr marL="514350" indent="-514350" algn="just">
              <a:buFont typeface="+mj-lt"/>
              <a:buAutoNum type="arabicPeriod"/>
            </a:pPr>
            <a:r>
              <a:rPr lang="fr-FR" dirty="0" smtClean="0"/>
              <a:t>Choix et mise en service des reproducteurs les plus intéressant vis-à-vis des objectifs de sélection.  </a:t>
            </a:r>
            <a:endParaRPr lang="fr-FR"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Prospection</a:t>
            </a:r>
            <a:endParaRPr lang="fr-FR" dirty="0"/>
          </a:p>
        </p:txBody>
      </p:sp>
      <p:sp>
        <p:nvSpPr>
          <p:cNvPr id="3" name="Espace réservé du contenu 2"/>
          <p:cNvSpPr>
            <a:spLocks noGrp="1"/>
          </p:cNvSpPr>
          <p:nvPr>
            <p:ph idx="1"/>
          </p:nvPr>
        </p:nvSpPr>
        <p:spPr>
          <a:xfrm>
            <a:off x="467544" y="1844824"/>
            <a:ext cx="8229600" cy="3340968"/>
          </a:xfrm>
        </p:spPr>
        <p:txBody>
          <a:bodyPr/>
          <a:lstStyle/>
          <a:p>
            <a:pPr algn="just"/>
            <a:r>
              <a:rPr lang="fr-FR" dirty="0" smtClean="0"/>
              <a:t>Revue bibliographique,</a:t>
            </a:r>
          </a:p>
          <a:p>
            <a:pPr algn="just"/>
            <a:r>
              <a:rPr lang="fr-FR" dirty="0" smtClean="0"/>
              <a:t>Etablissement d’un questionnaire pour ressortir les valeurs socioculturelles et techniques de la ressource biologique,</a:t>
            </a:r>
          </a:p>
          <a:p>
            <a:pPr algn="just"/>
            <a:r>
              <a:rPr lang="fr-FR" dirty="0" smtClean="0"/>
              <a:t>Caractérisation morpho métrique, biochimique et technique. </a:t>
            </a:r>
          </a:p>
          <a:p>
            <a:pPr algn="just"/>
            <a:endParaRPr lang="fr-FR"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Contrôle des performances</a:t>
            </a:r>
            <a:endParaRPr lang="fr-FR" dirty="0"/>
          </a:p>
        </p:txBody>
      </p:sp>
      <p:sp>
        <p:nvSpPr>
          <p:cNvPr id="3" name="Espace réservé du contenu 2"/>
          <p:cNvSpPr>
            <a:spLocks noGrp="1"/>
          </p:cNvSpPr>
          <p:nvPr>
            <p:ph idx="1"/>
          </p:nvPr>
        </p:nvSpPr>
        <p:spPr/>
        <p:txBody>
          <a:bodyPr>
            <a:normAutofit fontScale="92500" lnSpcReduction="10000"/>
          </a:bodyPr>
          <a:lstStyle/>
          <a:p>
            <a:pPr algn="just"/>
            <a:r>
              <a:rPr lang="fr-FR" dirty="0" smtClean="0"/>
              <a:t>Selon les cas on parle de :</a:t>
            </a:r>
          </a:p>
          <a:p>
            <a:pPr marL="514350" indent="-514350" algn="just">
              <a:buFont typeface="+mj-lt"/>
              <a:buAutoNum type="arabicPeriod"/>
            </a:pPr>
            <a:r>
              <a:rPr lang="fr-FR" dirty="0" smtClean="0"/>
              <a:t>Sélection individuelle ou massale (sur les reproducteurs eux-mêmes),</a:t>
            </a:r>
          </a:p>
          <a:p>
            <a:pPr marL="514350" indent="-514350" algn="just">
              <a:buFont typeface="+mj-lt"/>
              <a:buAutoNum type="arabicPeriod"/>
            </a:pPr>
            <a:r>
              <a:rPr lang="fr-FR" dirty="0" smtClean="0"/>
              <a:t>Sélection sur ascendance (sur ascendants),</a:t>
            </a:r>
          </a:p>
          <a:p>
            <a:pPr marL="514350" indent="-514350" algn="just">
              <a:buFont typeface="+mj-lt"/>
              <a:buAutoNum type="arabicPeriod"/>
            </a:pPr>
            <a:r>
              <a:rPr lang="fr-FR" dirty="0" smtClean="0"/>
              <a:t>Sélection sur collatéraux (sur collatéraux),</a:t>
            </a:r>
          </a:p>
          <a:p>
            <a:pPr marL="514350" indent="-514350" algn="just">
              <a:buFont typeface="+mj-lt"/>
              <a:buAutoNum type="arabicPeriod"/>
            </a:pPr>
            <a:r>
              <a:rPr lang="fr-FR" dirty="0" smtClean="0"/>
              <a:t>Sélection sur descendance ou « testage » (sur descendants),</a:t>
            </a:r>
          </a:p>
          <a:p>
            <a:pPr marL="514350" indent="-514350" algn="just">
              <a:buFont typeface="+mj-lt"/>
              <a:buAutoNum type="arabicPeriod"/>
            </a:pPr>
            <a:r>
              <a:rPr lang="fr-FR" dirty="0" smtClean="0"/>
              <a:t>La sélection combinée utilise simultanément plusieurs sources d’information.</a:t>
            </a:r>
          </a:p>
          <a:p>
            <a:pPr marL="514350" indent="-514350" algn="just">
              <a:buFont typeface="+mj-lt"/>
              <a:buAutoNum type="arabicPeriod"/>
            </a:pPr>
            <a:endParaRPr lang="fr-FR"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32656"/>
            <a:ext cx="8229600" cy="6264696"/>
          </a:xfrm>
        </p:spPr>
        <p:txBody>
          <a:bodyPr>
            <a:normAutofit fontScale="77500" lnSpcReduction="20000"/>
          </a:bodyPr>
          <a:lstStyle/>
          <a:p>
            <a:pPr algn="just"/>
            <a:r>
              <a:rPr lang="fr-FR" dirty="0" smtClean="0"/>
              <a:t>Pour réduire les erreurs dans le recueil de l’information:</a:t>
            </a:r>
          </a:p>
          <a:p>
            <a:pPr marL="514350" indent="-514350" algn="just">
              <a:buFont typeface="+mj-lt"/>
              <a:buAutoNum type="arabicPeriod"/>
            </a:pPr>
            <a:r>
              <a:rPr lang="fr-FR" dirty="0" smtClean="0"/>
              <a:t>Gestion rigoureuse des généalogies,</a:t>
            </a:r>
          </a:p>
          <a:p>
            <a:pPr marL="514350" indent="-514350" algn="just">
              <a:buFont typeface="+mj-lt"/>
              <a:buAutoNum type="arabicPeriod"/>
            </a:pPr>
            <a:r>
              <a:rPr lang="fr-FR" dirty="0" smtClean="0"/>
              <a:t> établir une base de sélection (ensemble des animaux identifiés, dont la filiation est connu et qui sont soumis ou contrôle de performances),</a:t>
            </a:r>
          </a:p>
          <a:p>
            <a:pPr marL="514350" indent="-514350" algn="just">
              <a:buNone/>
            </a:pPr>
            <a:r>
              <a:rPr lang="fr-FR" dirty="0" smtClean="0"/>
              <a:t>N.B: la précision de la sélection est conditionnée de deux façons:</a:t>
            </a:r>
          </a:p>
          <a:p>
            <a:pPr marL="514350" indent="-514350" algn="just">
              <a:buFont typeface="Wingdings" pitchFamily="2" charset="2"/>
              <a:buChar char="ü"/>
            </a:pPr>
            <a:r>
              <a:rPr lang="fr-FR" dirty="0" smtClean="0"/>
              <a:t>Par leurs nombre; plus la quantité d’informations disponibles est importante, plus élevée est la précision du choix des reproducteurs,</a:t>
            </a:r>
          </a:p>
          <a:p>
            <a:pPr marL="514350" indent="-514350" algn="just">
              <a:buFont typeface="Wingdings" pitchFamily="2" charset="2"/>
              <a:buChar char="ü"/>
            </a:pPr>
            <a:r>
              <a:rPr lang="fr-FR" dirty="0" smtClean="0"/>
              <a:t>Par leurs fiabilité ou leurs « qualité ». Par exemple, des performances de pleins frères ou pleines sœurs sont plus efficaces, à nombre égal, que des performances issues de demi-frères ou demi-sœurs…. De même, des critères de sélection à héritabilité forte sont plus intéressants que des critères à faible héritabilité, l’information recueillis en ferme est moins précise que celle recueillis en station (héritabilité plus forte).</a:t>
            </a:r>
            <a:endParaRPr lang="fr-FR"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Indexation</a:t>
            </a:r>
            <a:endParaRPr lang="fr-FR" dirty="0"/>
          </a:p>
        </p:txBody>
      </p:sp>
      <p:sp>
        <p:nvSpPr>
          <p:cNvPr id="3" name="Espace réservé du contenu 2"/>
          <p:cNvSpPr>
            <a:spLocks noGrp="1"/>
          </p:cNvSpPr>
          <p:nvPr>
            <p:ph idx="1"/>
          </p:nvPr>
        </p:nvSpPr>
        <p:spPr>
          <a:xfrm>
            <a:off x="457200" y="1268760"/>
            <a:ext cx="8229600" cy="5328592"/>
          </a:xfrm>
        </p:spPr>
        <p:txBody>
          <a:bodyPr>
            <a:normAutofit fontScale="92500" lnSpcReduction="10000"/>
          </a:bodyPr>
          <a:lstStyle/>
          <a:p>
            <a:pPr algn="just"/>
            <a:r>
              <a:rPr lang="fr-FR" dirty="0" smtClean="0"/>
              <a:t>L’information collectée via le contrôle de performances est traitée de façon à fournir la meilleur estimation possible de la valeur génétique additive des candidats reproducteurs: c’est l’</a:t>
            </a:r>
            <a:r>
              <a:rPr lang="fr-FR" dirty="0" smtClean="0">
                <a:solidFill>
                  <a:srgbClr val="FF0000"/>
                </a:solidFill>
              </a:rPr>
              <a:t>index </a:t>
            </a:r>
            <a:r>
              <a:rPr lang="fr-FR" dirty="0" smtClean="0"/>
              <a:t>qui concerne un caractère ou plusieurs caractères simultanément,</a:t>
            </a:r>
          </a:p>
          <a:p>
            <a:pPr algn="just"/>
            <a:r>
              <a:rPr lang="fr-FR" dirty="0" smtClean="0"/>
              <a:t>Cet index est toujours différent de la valeur génétique additive vraie (puisqu’il n’en constitue qu’une estimation, toujours entaché d’erreur,</a:t>
            </a:r>
          </a:p>
          <a:p>
            <a:pPr algn="just"/>
            <a:r>
              <a:rPr lang="fr-FR" dirty="0" smtClean="0"/>
              <a:t>La précision de cette estimation est mesuré par le coefficient de détermination (0 &lt; CD &lt; 1) de l’index, qu’il doit toujours l’accompagner,</a:t>
            </a:r>
          </a:p>
          <a:p>
            <a:pPr algn="just"/>
            <a:endParaRPr lang="fr-F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340768"/>
            <a:ext cx="8229600" cy="4525963"/>
          </a:xfrm>
        </p:spPr>
        <p:txBody>
          <a:bodyPr>
            <a:normAutofit lnSpcReduction="10000"/>
          </a:bodyPr>
          <a:lstStyle/>
          <a:p>
            <a:pPr>
              <a:lnSpc>
                <a:spcPct val="120000"/>
              </a:lnSpc>
            </a:pPr>
            <a:r>
              <a:rPr lang="fr-FR" b="1" dirty="0" smtClean="0"/>
              <a:t>I – Hérédité des caractères non quantitatifs</a:t>
            </a:r>
          </a:p>
          <a:p>
            <a:pPr>
              <a:lnSpc>
                <a:spcPct val="120000"/>
              </a:lnSpc>
            </a:pPr>
            <a:r>
              <a:rPr lang="fr-FR" b="1" dirty="0" smtClean="0"/>
              <a:t>1- série </a:t>
            </a:r>
            <a:r>
              <a:rPr lang="fr-FR" b="1" dirty="0" err="1" smtClean="0"/>
              <a:t>alléliques</a:t>
            </a:r>
            <a:r>
              <a:rPr lang="fr-FR" b="1" dirty="0" smtClean="0"/>
              <a:t> simple ou </a:t>
            </a:r>
            <a:r>
              <a:rPr lang="fr-FR" b="1" dirty="0" err="1" smtClean="0"/>
              <a:t>biallélisme</a:t>
            </a:r>
            <a:endParaRPr lang="fr-FR" b="1" dirty="0" smtClean="0"/>
          </a:p>
          <a:p>
            <a:pPr>
              <a:lnSpc>
                <a:spcPct val="120000"/>
              </a:lnSpc>
            </a:pPr>
            <a:r>
              <a:rPr lang="fr-FR" b="1" dirty="0" smtClean="0">
                <a:solidFill>
                  <a:srgbClr val="FF0000"/>
                </a:solidFill>
              </a:rPr>
              <a:t>2- série </a:t>
            </a:r>
            <a:r>
              <a:rPr lang="fr-FR" b="1" dirty="0" err="1" smtClean="0">
                <a:solidFill>
                  <a:srgbClr val="FF0000"/>
                </a:solidFill>
              </a:rPr>
              <a:t>alléliques</a:t>
            </a:r>
            <a:r>
              <a:rPr lang="fr-FR" b="1" dirty="0" smtClean="0">
                <a:solidFill>
                  <a:srgbClr val="FF0000"/>
                </a:solidFill>
              </a:rPr>
              <a:t> multiples ou </a:t>
            </a:r>
            <a:r>
              <a:rPr lang="fr-FR" b="1" dirty="0" err="1" smtClean="0">
                <a:solidFill>
                  <a:srgbClr val="FF0000"/>
                </a:solidFill>
              </a:rPr>
              <a:t>polyallélisme</a:t>
            </a:r>
            <a:endParaRPr lang="fr-FR" b="1" dirty="0" smtClean="0">
              <a:solidFill>
                <a:srgbClr val="FF0000"/>
              </a:solidFill>
            </a:endParaRPr>
          </a:p>
          <a:p>
            <a:pPr>
              <a:lnSpc>
                <a:spcPct val="120000"/>
              </a:lnSpc>
            </a:pPr>
            <a:r>
              <a:rPr lang="fr-FR" b="1" dirty="0" smtClean="0"/>
              <a:t>3- liaison entre des gènes situés sur un même chromosome</a:t>
            </a:r>
          </a:p>
          <a:p>
            <a:pPr>
              <a:lnSpc>
                <a:spcPct val="120000"/>
              </a:lnSpc>
            </a:pPr>
            <a:r>
              <a:rPr lang="fr-FR" b="1" dirty="0" smtClean="0"/>
              <a:t>4- hérédité liée au sexe </a:t>
            </a:r>
          </a:p>
          <a:p>
            <a:pPr>
              <a:lnSpc>
                <a:spcPct val="120000"/>
              </a:lnSpc>
            </a:pPr>
            <a:r>
              <a:rPr lang="fr-FR" b="1" dirty="0" smtClean="0"/>
              <a:t>5- anomalies géniques</a:t>
            </a:r>
          </a:p>
          <a:p>
            <a:endParaRPr lang="fr-FR"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64704"/>
            <a:ext cx="8229600" cy="5361459"/>
          </a:xfrm>
        </p:spPr>
        <p:txBody>
          <a:bodyPr>
            <a:normAutofit lnSpcReduction="10000"/>
          </a:bodyPr>
          <a:lstStyle/>
          <a:p>
            <a:pPr algn="just"/>
            <a:r>
              <a:rPr lang="fr-FR" dirty="0" smtClean="0"/>
              <a:t>Plus le CD d’un index est élevé, plus l’estimation est précise, et plus le classement sur index est proche du classement sur la vraie valeur génétique additive,</a:t>
            </a:r>
          </a:p>
          <a:p>
            <a:pPr algn="just"/>
            <a:r>
              <a:rPr lang="fr-FR" dirty="0" smtClean="0"/>
              <a:t>La précision de la sélection constitue ainsi un facteur du progrès génétique,</a:t>
            </a:r>
          </a:p>
          <a:p>
            <a:pPr algn="just"/>
            <a:r>
              <a:rPr lang="fr-FR" dirty="0" smtClean="0"/>
              <a:t>Un index élémentaire se rapporte à un seul caractère  ou critère, alors qu’un index synthétique ou combiné se présente sous la forme d’une combinaison linéaire de plusieurs index élémentaires.</a:t>
            </a:r>
            <a:endParaRPr lang="fr-FR"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Choix et mise en service des reproducteurs</a:t>
            </a:r>
            <a:endParaRPr lang="fr-FR" dirty="0"/>
          </a:p>
        </p:txBody>
      </p:sp>
      <p:sp>
        <p:nvSpPr>
          <p:cNvPr id="3" name="Espace réservé du contenu 2"/>
          <p:cNvSpPr>
            <a:spLocks noGrp="1"/>
          </p:cNvSpPr>
          <p:nvPr>
            <p:ph idx="1"/>
          </p:nvPr>
        </p:nvSpPr>
        <p:spPr/>
        <p:txBody>
          <a:bodyPr>
            <a:normAutofit fontScale="92500" lnSpcReduction="20000"/>
          </a:bodyPr>
          <a:lstStyle/>
          <a:p>
            <a:pPr algn="just"/>
            <a:r>
              <a:rPr lang="fr-FR" dirty="0" smtClean="0"/>
              <a:t>la sévérité du choix parmi les reproducteur indexé, caractérise l’intensité de sélection, facteur essentiel du progrès génétique, </a:t>
            </a:r>
          </a:p>
          <a:p>
            <a:pPr algn="just"/>
            <a:r>
              <a:rPr lang="fr-FR" dirty="0" smtClean="0"/>
              <a:t>L’enchainement des opérations de recueille d’information, d’indexation, de choix des reproducteurs et d’obtention de génération suivante demande un temps plus ou moins long. Fonction en particulier de la méthode de sélection utilisé pour l’indexation,</a:t>
            </a:r>
          </a:p>
          <a:p>
            <a:pPr algn="just"/>
            <a:r>
              <a:rPr lang="fr-FR" dirty="0" smtClean="0"/>
              <a:t>Ce temps exprime l’intervalle de génération ou intervalle entre génération. </a:t>
            </a:r>
            <a:endParaRPr lang="fr-FR"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ATTENTION</a:t>
            </a:r>
            <a:endParaRPr lang="fr-FR" dirty="0"/>
          </a:p>
        </p:txBody>
      </p:sp>
      <p:sp>
        <p:nvSpPr>
          <p:cNvPr id="3" name="Espace réservé du contenu 2"/>
          <p:cNvSpPr>
            <a:spLocks noGrp="1"/>
          </p:cNvSpPr>
          <p:nvPr>
            <p:ph idx="1"/>
          </p:nvPr>
        </p:nvSpPr>
        <p:spPr>
          <a:xfrm>
            <a:off x="467544" y="1196752"/>
            <a:ext cx="8229600" cy="4525963"/>
          </a:xfrm>
        </p:spPr>
        <p:txBody>
          <a:bodyPr>
            <a:normAutofit fontScale="92500"/>
          </a:bodyPr>
          <a:lstStyle/>
          <a:p>
            <a:pPr algn="just"/>
            <a:r>
              <a:rPr lang="fr-FR" dirty="0" smtClean="0">
                <a:solidFill>
                  <a:srgbClr val="FF0000"/>
                </a:solidFill>
              </a:rPr>
              <a:t>L’intensité de sélection doit être toujours modéré pour garder une variabilité génétique,</a:t>
            </a:r>
          </a:p>
          <a:p>
            <a:pPr algn="just"/>
            <a:r>
              <a:rPr lang="fr-FR" dirty="0" smtClean="0">
                <a:solidFill>
                  <a:srgbClr val="FF0000"/>
                </a:solidFill>
              </a:rPr>
              <a:t>Généralement on renouvelle 20% du cheptel,</a:t>
            </a:r>
          </a:p>
          <a:p>
            <a:pPr algn="just"/>
            <a:r>
              <a:rPr lang="fr-FR" dirty="0" smtClean="0">
                <a:solidFill>
                  <a:srgbClr val="FF0000"/>
                </a:solidFill>
              </a:rPr>
              <a:t>Sur le plan pratique il est inconcevable de dire a l’éleveur d’éliminer par exemple 80% de sont cheptel pour des besoin d’amélioration,</a:t>
            </a:r>
          </a:p>
          <a:p>
            <a:pPr algn="just"/>
            <a:r>
              <a:rPr lang="fr-FR" dirty="0" smtClean="0">
                <a:solidFill>
                  <a:srgbClr val="FF0000"/>
                </a:solidFill>
              </a:rPr>
              <a:t>Le taux de consanguinité moyen de la population doit être au maximum 4 a 5% a partir de 12% les performances commence a chuter,</a:t>
            </a:r>
          </a:p>
          <a:p>
            <a:pPr algn="just">
              <a:buNone/>
            </a:pPr>
            <a:endParaRPr lang="fr-FR" dirty="0" smtClean="0">
              <a:solidFill>
                <a:srgbClr val="FF0000"/>
              </a:solidFill>
            </a:endParaRPr>
          </a:p>
          <a:p>
            <a:pPr algn="just"/>
            <a:endParaRPr lang="fr-FR" dirty="0">
              <a:solidFill>
                <a:srgbClr val="FF0000"/>
              </a:solidFill>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1600200"/>
            <a:ext cx="8496944" cy="3701007"/>
          </a:xfrm>
        </p:spPr>
        <p:txBody>
          <a:bodyPr>
            <a:normAutofit fontScale="92500" lnSpcReduction="20000"/>
          </a:bodyPr>
          <a:lstStyle/>
          <a:p>
            <a:pPr algn="just">
              <a:lnSpc>
                <a:spcPct val="200000"/>
              </a:lnSpc>
            </a:pPr>
            <a:r>
              <a:rPr lang="fr-FR" dirty="0" smtClean="0">
                <a:solidFill>
                  <a:srgbClr val="FF0000"/>
                </a:solidFill>
              </a:rPr>
              <a:t>Les effets de la consanguinité commence par:</a:t>
            </a:r>
          </a:p>
          <a:p>
            <a:pPr algn="just">
              <a:lnSpc>
                <a:spcPct val="200000"/>
              </a:lnSpc>
              <a:buFont typeface="Wingdings" pitchFamily="2" charset="2"/>
              <a:buChar char="ü"/>
            </a:pPr>
            <a:r>
              <a:rPr lang="fr-FR" dirty="0" smtClean="0">
                <a:solidFill>
                  <a:srgbClr val="FF0000"/>
                </a:solidFill>
              </a:rPr>
              <a:t>Les caractères qualitatif car mono-génique,</a:t>
            </a:r>
          </a:p>
          <a:p>
            <a:pPr algn="just">
              <a:lnSpc>
                <a:spcPct val="200000"/>
              </a:lnSpc>
              <a:buFont typeface="Wingdings" pitchFamily="2" charset="2"/>
              <a:buChar char="ü"/>
            </a:pPr>
            <a:r>
              <a:rPr lang="fr-FR" dirty="0" smtClean="0">
                <a:solidFill>
                  <a:srgbClr val="FF0000"/>
                </a:solidFill>
              </a:rPr>
              <a:t>Les caractères quantitatif car polygénique,</a:t>
            </a:r>
          </a:p>
          <a:p>
            <a:pPr algn="just">
              <a:lnSpc>
                <a:spcPct val="200000"/>
              </a:lnSpc>
              <a:buFont typeface="Wingdings" pitchFamily="2" charset="2"/>
              <a:buChar char="ü"/>
            </a:pPr>
            <a:r>
              <a:rPr lang="fr-FR" dirty="0" smtClean="0">
                <a:solidFill>
                  <a:srgbClr val="FF0000"/>
                </a:solidFill>
              </a:rPr>
              <a:t>Les caractères cytogénétiques (macromutations) </a:t>
            </a:r>
          </a:p>
          <a:p>
            <a:pPr algn="just">
              <a:lnSpc>
                <a:spcPct val="200000"/>
              </a:lnSpc>
              <a:buFont typeface="Wingdings" pitchFamily="2" charset="2"/>
              <a:buChar char="ü"/>
            </a:pPr>
            <a:endParaRPr lang="fr-FR" dirty="0">
              <a:solidFill>
                <a:srgbClr val="FF0000"/>
              </a:solidFill>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p:spPr>
        <p:txBody>
          <a:bodyPr>
            <a:normAutofit/>
          </a:bodyPr>
          <a:lstStyle/>
          <a:p>
            <a:r>
              <a:rPr lang="fr-FR" sz="3200" dirty="0" smtClean="0"/>
              <a:t>Démarche générale de la sélection intrarace</a:t>
            </a:r>
            <a:endParaRPr lang="fr-FR" sz="3200" dirty="0"/>
          </a:p>
        </p:txBody>
      </p:sp>
      <p:sp>
        <p:nvSpPr>
          <p:cNvPr id="4" name="ZoneTexte 3"/>
          <p:cNvSpPr txBox="1"/>
          <p:nvPr/>
        </p:nvSpPr>
        <p:spPr>
          <a:xfrm>
            <a:off x="35496" y="980728"/>
            <a:ext cx="2088232"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fr-FR" sz="1400" dirty="0" smtClean="0"/>
              <a:t>Candidats reproducteurs eux même: </a:t>
            </a:r>
            <a:r>
              <a:rPr lang="fr-FR" sz="1400" b="1" dirty="0" smtClean="0"/>
              <a:t>sélection individuelle</a:t>
            </a:r>
            <a:endParaRPr lang="fr-FR" sz="1400" dirty="0"/>
          </a:p>
        </p:txBody>
      </p:sp>
      <p:sp>
        <p:nvSpPr>
          <p:cNvPr id="5" name="ZoneTexte 4"/>
          <p:cNvSpPr txBox="1"/>
          <p:nvPr/>
        </p:nvSpPr>
        <p:spPr>
          <a:xfrm>
            <a:off x="2267744" y="980728"/>
            <a:ext cx="2088232"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fr-FR" sz="1400" dirty="0" smtClean="0"/>
              <a:t>Ascendants (parents, grands-parents): </a:t>
            </a:r>
            <a:r>
              <a:rPr lang="fr-FR" sz="1400" b="1" dirty="0" smtClean="0"/>
              <a:t>sélection sur ascendance</a:t>
            </a:r>
            <a:endParaRPr lang="fr-FR" sz="1400" dirty="0"/>
          </a:p>
        </p:txBody>
      </p:sp>
      <p:sp>
        <p:nvSpPr>
          <p:cNvPr id="6" name="ZoneTexte 5"/>
          <p:cNvSpPr txBox="1"/>
          <p:nvPr/>
        </p:nvSpPr>
        <p:spPr>
          <a:xfrm>
            <a:off x="4499992" y="980728"/>
            <a:ext cx="2448272"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fr-FR" sz="1400" dirty="0" smtClean="0"/>
              <a:t>Collatéraux (frères, sœurs, demi-frères, demi-sœurs): </a:t>
            </a:r>
            <a:r>
              <a:rPr lang="fr-FR" sz="1400" b="1" dirty="0" smtClean="0"/>
              <a:t>sélection sur collatéraux</a:t>
            </a:r>
            <a:endParaRPr lang="fr-FR" sz="1400" dirty="0"/>
          </a:p>
        </p:txBody>
      </p:sp>
      <p:sp>
        <p:nvSpPr>
          <p:cNvPr id="7" name="ZoneTexte 6"/>
          <p:cNvSpPr txBox="1"/>
          <p:nvPr/>
        </p:nvSpPr>
        <p:spPr>
          <a:xfrm>
            <a:off x="7048408" y="980729"/>
            <a:ext cx="2051720"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fr-FR" sz="1400" dirty="0" smtClean="0"/>
              <a:t>Descendants (fils, filles): </a:t>
            </a:r>
            <a:r>
              <a:rPr lang="fr-FR" sz="1400" b="1" dirty="0" smtClean="0"/>
              <a:t>sélection sur descendance</a:t>
            </a:r>
            <a:endParaRPr lang="fr-FR" sz="1400" dirty="0"/>
          </a:p>
        </p:txBody>
      </p:sp>
      <p:sp>
        <p:nvSpPr>
          <p:cNvPr id="8" name="ZoneTexte 7"/>
          <p:cNvSpPr txBox="1"/>
          <p:nvPr/>
        </p:nvSpPr>
        <p:spPr>
          <a:xfrm>
            <a:off x="196952" y="2132856"/>
            <a:ext cx="8784976" cy="369332"/>
          </a:xfrm>
          <a:prstGeom prst="rect">
            <a:avLst/>
          </a:prstGeom>
          <a:noFill/>
          <a:ln>
            <a:solidFill>
              <a:schemeClr val="tx1"/>
            </a:solidFill>
          </a:ln>
        </p:spPr>
        <p:txBody>
          <a:bodyPr wrap="square" rtlCol="0">
            <a:spAutoFit/>
          </a:bodyPr>
          <a:lstStyle/>
          <a:p>
            <a:r>
              <a:rPr lang="fr-FR" dirty="0" smtClean="0"/>
              <a:t>Génération n                    informations disponibles: performances</a:t>
            </a:r>
            <a:endParaRPr lang="fr-FR" dirty="0"/>
          </a:p>
        </p:txBody>
      </p:sp>
      <p:sp>
        <p:nvSpPr>
          <p:cNvPr id="9" name="ZoneTexte 8"/>
          <p:cNvSpPr txBox="1"/>
          <p:nvPr/>
        </p:nvSpPr>
        <p:spPr>
          <a:xfrm>
            <a:off x="1907704" y="2780928"/>
            <a:ext cx="5040560" cy="830997"/>
          </a:xfrm>
          <a:prstGeom prst="rect">
            <a:avLst/>
          </a:prstGeom>
          <a:noFill/>
          <a:ln>
            <a:solidFill>
              <a:schemeClr val="tx1"/>
            </a:solidFill>
          </a:ln>
        </p:spPr>
        <p:txBody>
          <a:bodyPr wrap="square" rtlCol="0">
            <a:spAutoFit/>
          </a:bodyPr>
          <a:lstStyle/>
          <a:p>
            <a:pPr algn="just"/>
            <a:r>
              <a:rPr lang="fr-FR" sz="1600" dirty="0" smtClean="0"/>
              <a:t>Estimation de la valeur génétique additive des candidats reproducteurs de la génération n.</a:t>
            </a:r>
          </a:p>
          <a:p>
            <a:pPr algn="ctr"/>
            <a:r>
              <a:rPr lang="fr-FR" sz="1600" b="1" dirty="0" smtClean="0"/>
              <a:t>Précision de la sélection</a:t>
            </a:r>
            <a:endParaRPr lang="fr-FR" sz="1600" b="1" dirty="0"/>
          </a:p>
        </p:txBody>
      </p:sp>
      <p:sp>
        <p:nvSpPr>
          <p:cNvPr id="11" name="ZoneTexte 10"/>
          <p:cNvSpPr txBox="1"/>
          <p:nvPr/>
        </p:nvSpPr>
        <p:spPr>
          <a:xfrm>
            <a:off x="1907704" y="4440014"/>
            <a:ext cx="5040560" cy="584775"/>
          </a:xfrm>
          <a:prstGeom prst="rect">
            <a:avLst/>
          </a:prstGeom>
          <a:noFill/>
          <a:ln>
            <a:solidFill>
              <a:schemeClr val="tx1"/>
            </a:solidFill>
          </a:ln>
        </p:spPr>
        <p:txBody>
          <a:bodyPr wrap="square" rtlCol="0">
            <a:spAutoFit/>
          </a:bodyPr>
          <a:lstStyle/>
          <a:p>
            <a:pPr algn="just"/>
            <a:r>
              <a:rPr lang="fr-FR" sz="1600" dirty="0" smtClean="0"/>
              <a:t>Choix des reproducteurs: sélection proprement dite.</a:t>
            </a:r>
          </a:p>
          <a:p>
            <a:pPr algn="ctr"/>
            <a:r>
              <a:rPr lang="fr-FR" sz="1600" b="1" dirty="0" smtClean="0"/>
              <a:t>Intensité de la sélection</a:t>
            </a:r>
            <a:endParaRPr lang="fr-FR" sz="1600" b="1" dirty="0"/>
          </a:p>
        </p:txBody>
      </p:sp>
      <p:sp>
        <p:nvSpPr>
          <p:cNvPr id="12" name="ZoneTexte 11"/>
          <p:cNvSpPr txBox="1"/>
          <p:nvPr/>
        </p:nvSpPr>
        <p:spPr>
          <a:xfrm>
            <a:off x="1907704" y="3861048"/>
            <a:ext cx="5040560" cy="369332"/>
          </a:xfrm>
          <a:prstGeom prst="rect">
            <a:avLst/>
          </a:prstGeom>
          <a:noFill/>
          <a:ln>
            <a:solidFill>
              <a:schemeClr val="tx1"/>
            </a:solidFill>
          </a:ln>
        </p:spPr>
        <p:txBody>
          <a:bodyPr wrap="square" rtlCol="0">
            <a:spAutoFit/>
          </a:bodyPr>
          <a:lstStyle/>
          <a:p>
            <a:r>
              <a:rPr lang="fr-FR" dirty="0" smtClean="0"/>
              <a:t>Classement des candidats reproducteurs sur index</a:t>
            </a:r>
            <a:endParaRPr lang="fr-FR" dirty="0"/>
          </a:p>
        </p:txBody>
      </p:sp>
      <p:sp>
        <p:nvSpPr>
          <p:cNvPr id="13" name="ZoneTexte 12"/>
          <p:cNvSpPr txBox="1"/>
          <p:nvPr/>
        </p:nvSpPr>
        <p:spPr>
          <a:xfrm>
            <a:off x="2699792" y="5157192"/>
            <a:ext cx="3384376" cy="369332"/>
          </a:xfrm>
          <a:prstGeom prst="rect">
            <a:avLst/>
          </a:prstGeom>
          <a:noFill/>
          <a:ln>
            <a:solidFill>
              <a:schemeClr val="tx1"/>
            </a:solidFill>
          </a:ln>
        </p:spPr>
        <p:txBody>
          <a:bodyPr wrap="square" rtlCol="0">
            <a:spAutoFit/>
          </a:bodyPr>
          <a:lstStyle/>
          <a:p>
            <a:r>
              <a:rPr lang="fr-FR" dirty="0" smtClean="0"/>
              <a:t>Mise en service des reproducteurs </a:t>
            </a:r>
            <a:endParaRPr lang="fr-FR" dirty="0"/>
          </a:p>
        </p:txBody>
      </p:sp>
      <p:sp>
        <p:nvSpPr>
          <p:cNvPr id="14" name="ZoneTexte 13"/>
          <p:cNvSpPr txBox="1"/>
          <p:nvPr/>
        </p:nvSpPr>
        <p:spPr>
          <a:xfrm>
            <a:off x="1763688" y="5661248"/>
            <a:ext cx="5040560" cy="584775"/>
          </a:xfrm>
          <a:prstGeom prst="rect">
            <a:avLst/>
          </a:prstGeom>
          <a:noFill/>
          <a:ln>
            <a:solidFill>
              <a:schemeClr val="tx1"/>
            </a:solidFill>
          </a:ln>
        </p:spPr>
        <p:txBody>
          <a:bodyPr wrap="square" rtlCol="0">
            <a:spAutoFit/>
          </a:bodyPr>
          <a:lstStyle/>
          <a:p>
            <a:pPr algn="just"/>
            <a:r>
              <a:rPr lang="fr-FR" sz="1600" dirty="0" smtClean="0"/>
              <a:t>Amélioration du niveau génétique moyen de la génération n+1 pour les objectifs de sélection retenus.</a:t>
            </a:r>
          </a:p>
        </p:txBody>
      </p:sp>
      <p:sp>
        <p:nvSpPr>
          <p:cNvPr id="15" name="Double flèche verticale 14"/>
          <p:cNvSpPr/>
          <p:nvPr/>
        </p:nvSpPr>
        <p:spPr>
          <a:xfrm>
            <a:off x="467544" y="2535100"/>
            <a:ext cx="216024" cy="331236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0" y="5877272"/>
            <a:ext cx="1691680" cy="369332"/>
          </a:xfrm>
          <a:prstGeom prst="rect">
            <a:avLst/>
          </a:prstGeom>
          <a:noFill/>
          <a:ln>
            <a:solidFill>
              <a:schemeClr val="tx1"/>
            </a:solidFill>
          </a:ln>
        </p:spPr>
        <p:txBody>
          <a:bodyPr wrap="square" rtlCol="0">
            <a:spAutoFit/>
          </a:bodyPr>
          <a:lstStyle/>
          <a:p>
            <a:r>
              <a:rPr lang="fr-FR" dirty="0" smtClean="0"/>
              <a:t>Génération n+1</a:t>
            </a:r>
            <a:endParaRPr lang="fr-FR" dirty="0"/>
          </a:p>
        </p:txBody>
      </p:sp>
      <p:sp>
        <p:nvSpPr>
          <p:cNvPr id="17" name="Flèche vers le bas 16"/>
          <p:cNvSpPr/>
          <p:nvPr/>
        </p:nvSpPr>
        <p:spPr>
          <a:xfrm>
            <a:off x="2051720" y="1700808"/>
            <a:ext cx="45719"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vers le bas 17"/>
          <p:cNvSpPr/>
          <p:nvPr/>
        </p:nvSpPr>
        <p:spPr>
          <a:xfrm>
            <a:off x="4283968" y="1700808"/>
            <a:ext cx="45719"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vers le bas 18"/>
          <p:cNvSpPr/>
          <p:nvPr/>
        </p:nvSpPr>
        <p:spPr>
          <a:xfrm>
            <a:off x="6876256" y="1700808"/>
            <a:ext cx="45719"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vers le bas 19"/>
          <p:cNvSpPr/>
          <p:nvPr/>
        </p:nvSpPr>
        <p:spPr>
          <a:xfrm>
            <a:off x="8460432" y="1700808"/>
            <a:ext cx="45719"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vers le bas 20"/>
          <p:cNvSpPr/>
          <p:nvPr/>
        </p:nvSpPr>
        <p:spPr>
          <a:xfrm>
            <a:off x="4139952" y="2420888"/>
            <a:ext cx="45719"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vers le bas 21"/>
          <p:cNvSpPr/>
          <p:nvPr/>
        </p:nvSpPr>
        <p:spPr>
          <a:xfrm>
            <a:off x="4139952" y="3501008"/>
            <a:ext cx="45719"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vers le bas 22"/>
          <p:cNvSpPr/>
          <p:nvPr/>
        </p:nvSpPr>
        <p:spPr>
          <a:xfrm>
            <a:off x="4139952" y="4149080"/>
            <a:ext cx="45719"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vers le bas 23"/>
          <p:cNvSpPr/>
          <p:nvPr/>
        </p:nvSpPr>
        <p:spPr>
          <a:xfrm>
            <a:off x="4139952" y="4941168"/>
            <a:ext cx="45719"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vers le bas 24"/>
          <p:cNvSpPr/>
          <p:nvPr/>
        </p:nvSpPr>
        <p:spPr>
          <a:xfrm>
            <a:off x="4139952" y="5445224"/>
            <a:ext cx="45719"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IV – Principe de la sélection intra race</a:t>
            </a:r>
            <a:br>
              <a:rPr lang="fr-FR" b="1" dirty="0" smtClean="0"/>
            </a:br>
            <a:endParaRPr lang="fr-FR" dirty="0"/>
          </a:p>
        </p:txBody>
      </p:sp>
      <p:sp>
        <p:nvSpPr>
          <p:cNvPr id="3" name="Espace réservé du contenu 2"/>
          <p:cNvSpPr>
            <a:spLocks noGrp="1"/>
          </p:cNvSpPr>
          <p:nvPr>
            <p:ph idx="1"/>
          </p:nvPr>
        </p:nvSpPr>
        <p:spPr/>
        <p:txBody>
          <a:bodyPr/>
          <a:lstStyle/>
          <a:p>
            <a:pPr algn="ctr">
              <a:lnSpc>
                <a:spcPct val="120000"/>
              </a:lnSpc>
            </a:pPr>
            <a:r>
              <a:rPr lang="fr-FR" b="1" dirty="0" smtClean="0"/>
              <a:t>1- notion de race en zootechnie</a:t>
            </a:r>
          </a:p>
          <a:p>
            <a:pPr algn="ctr">
              <a:lnSpc>
                <a:spcPct val="120000"/>
              </a:lnSpc>
            </a:pPr>
            <a:r>
              <a:rPr lang="fr-FR" b="1" dirty="0" smtClean="0"/>
              <a:t>2- situation des races en Algérie</a:t>
            </a:r>
          </a:p>
          <a:p>
            <a:pPr algn="ctr">
              <a:lnSpc>
                <a:spcPct val="120000"/>
              </a:lnSpc>
            </a:pPr>
            <a:r>
              <a:rPr lang="fr-FR" b="1" dirty="0" smtClean="0"/>
              <a:t>3- objectifs et critères de sélection</a:t>
            </a:r>
          </a:p>
          <a:p>
            <a:pPr algn="ctr">
              <a:lnSpc>
                <a:spcPct val="120000"/>
              </a:lnSpc>
            </a:pPr>
            <a:r>
              <a:rPr lang="fr-FR" b="1" dirty="0" smtClean="0"/>
              <a:t>4- démarche générale de la sélection</a:t>
            </a:r>
          </a:p>
          <a:p>
            <a:pPr algn="ctr">
              <a:lnSpc>
                <a:spcPct val="120000"/>
              </a:lnSpc>
            </a:pPr>
            <a:r>
              <a:rPr lang="fr-FR" b="1" dirty="0" smtClean="0">
                <a:solidFill>
                  <a:srgbClr val="FF0000"/>
                </a:solidFill>
              </a:rPr>
              <a:t>5- organisation de la sélection</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organisation de la sélection</a:t>
            </a:r>
            <a:endParaRPr lang="fr-FR" dirty="0"/>
          </a:p>
        </p:txBody>
      </p:sp>
      <p:sp>
        <p:nvSpPr>
          <p:cNvPr id="3" name="Espace réservé du contenu 2"/>
          <p:cNvSpPr>
            <a:spLocks noGrp="1"/>
          </p:cNvSpPr>
          <p:nvPr>
            <p:ph idx="1"/>
          </p:nvPr>
        </p:nvSpPr>
        <p:spPr/>
        <p:txBody>
          <a:bodyPr>
            <a:normAutofit fontScale="92500" lnSpcReduction="20000"/>
          </a:bodyPr>
          <a:lstStyle/>
          <a:p>
            <a:pPr algn="just">
              <a:buNone/>
            </a:pPr>
            <a:r>
              <a:rPr lang="fr-FR" dirty="0" smtClean="0"/>
              <a:t>L’organisation de la sélection s’articule sur les points suivants:</a:t>
            </a:r>
          </a:p>
          <a:p>
            <a:pPr algn="just"/>
            <a:r>
              <a:rPr lang="fr-FR" dirty="0" smtClean="0"/>
              <a:t>Réglementation de l’élevage (volonté politique??? En Algérie),</a:t>
            </a:r>
          </a:p>
          <a:p>
            <a:pPr algn="just"/>
            <a:r>
              <a:rPr lang="fr-FR" dirty="0" smtClean="0"/>
              <a:t>Faire progresser le niveau génétique du cheptel national en organisant la création du progrès génétique et sa diffusion sur tout le territoire,</a:t>
            </a:r>
          </a:p>
          <a:p>
            <a:pPr algn="just"/>
            <a:r>
              <a:rPr lang="fr-FR" dirty="0" smtClean="0"/>
              <a:t>Améliorer le niveau sanitaire en garantissant la qualité et la traçabilité de la semence,</a:t>
            </a:r>
          </a:p>
          <a:p>
            <a:pPr algn="just"/>
            <a:r>
              <a:rPr lang="fr-FR" dirty="0" smtClean="0"/>
              <a:t>Organiser le conseil technique aux éleveurs.</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Principaux traits de la loi sur l’élevage</a:t>
            </a:r>
            <a:endParaRPr lang="fr-FR" dirty="0"/>
          </a:p>
        </p:txBody>
      </p:sp>
      <p:sp>
        <p:nvSpPr>
          <p:cNvPr id="3" name="Espace réservé du contenu 2"/>
          <p:cNvSpPr>
            <a:spLocks noGrp="1"/>
          </p:cNvSpPr>
          <p:nvPr>
            <p:ph idx="1"/>
          </p:nvPr>
        </p:nvSpPr>
        <p:spPr>
          <a:xfrm>
            <a:off x="457200" y="1412776"/>
            <a:ext cx="8229600" cy="5256584"/>
          </a:xfrm>
        </p:spPr>
        <p:txBody>
          <a:bodyPr>
            <a:normAutofit fontScale="92500" lnSpcReduction="10000"/>
          </a:bodyPr>
          <a:lstStyle/>
          <a:p>
            <a:pPr algn="just"/>
            <a:r>
              <a:rPr lang="fr-FR" dirty="0" smtClean="0"/>
              <a:t>Associé l’ensemble des organisme concernés a toutes décision, </a:t>
            </a:r>
          </a:p>
          <a:p>
            <a:pPr algn="just"/>
            <a:r>
              <a:rPr lang="fr-FR" dirty="0" smtClean="0"/>
              <a:t>L’amélioration génétique est organisée par race. La conséquence en est la création des </a:t>
            </a:r>
            <a:r>
              <a:rPr lang="fr-FR" dirty="0" err="1" smtClean="0"/>
              <a:t>UPRa</a:t>
            </a:r>
            <a:r>
              <a:rPr lang="fr-FR" dirty="0" smtClean="0"/>
              <a:t> (unité national de sélection et de promotion de race), chargé de définir les objectifs de sélection et de contrôler la réalisation des programmes,</a:t>
            </a:r>
          </a:p>
          <a:p>
            <a:pPr algn="just"/>
            <a:r>
              <a:rPr lang="fr-FR" dirty="0" smtClean="0"/>
              <a:t>Les pouvoirs publiques agréent et peuvent financer les programmes de sélection. Dans ce cadre, seuls ont la qualification de reproducteur reconnus les géniteurs issus de programmes agrées et contrôlés par les organismes publics,</a:t>
            </a:r>
            <a:endParaRPr lang="fr-FR"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32656"/>
            <a:ext cx="8229600" cy="6264696"/>
          </a:xfrm>
        </p:spPr>
        <p:txBody>
          <a:bodyPr>
            <a:normAutofit fontScale="70000" lnSpcReduction="20000"/>
          </a:bodyPr>
          <a:lstStyle/>
          <a:p>
            <a:pPr algn="just"/>
            <a:r>
              <a:rPr lang="fr-FR" dirty="0" smtClean="0"/>
              <a:t>L’amélioration génétique nécessite identification des animaux et certification de leurs filiation. A cette effet doit être crée les EDE (établissement de l’élevage), responsables de l’identification, de l’établissement des filiations et du contrôle des performances,</a:t>
            </a:r>
          </a:p>
          <a:p>
            <a:pPr algn="just"/>
            <a:r>
              <a:rPr lang="fr-FR" dirty="0" smtClean="0"/>
              <a:t>L’amélioration génétique, action collective, requiert l’information des acteurs: chaque candidat reproducteur doit avoir sa carte d’identité accompagné de ces références, notamment index de valeur génétique,</a:t>
            </a:r>
          </a:p>
          <a:p>
            <a:pPr algn="just"/>
            <a:r>
              <a:rPr lang="fr-FR" dirty="0" smtClean="0"/>
              <a:t>Réseau informatisé comprenant trois niveau interconnectés, </a:t>
            </a:r>
          </a:p>
          <a:p>
            <a:pPr algn="just">
              <a:buFont typeface="Wingdings" pitchFamily="2" charset="2"/>
              <a:buChar char="ü"/>
            </a:pPr>
            <a:r>
              <a:rPr lang="fr-FR" dirty="0" smtClean="0"/>
              <a:t>Départemental avec les EDE,</a:t>
            </a:r>
          </a:p>
          <a:p>
            <a:pPr algn="just">
              <a:buFont typeface="Wingdings" pitchFamily="2" charset="2"/>
              <a:buChar char="ü"/>
            </a:pPr>
            <a:r>
              <a:rPr lang="fr-FR" dirty="0" smtClean="0"/>
              <a:t>Régional avec les ARSOE (atelier régional de service aux organismes d’élevage),</a:t>
            </a:r>
          </a:p>
          <a:p>
            <a:pPr algn="just">
              <a:buFont typeface="Wingdings" pitchFamily="2" charset="2"/>
              <a:buChar char="ü"/>
            </a:pPr>
            <a:r>
              <a:rPr lang="fr-FR" dirty="0" smtClean="0"/>
              <a:t>National avec le CTIG (centre de traitement de l’information génétique),</a:t>
            </a:r>
          </a:p>
          <a:p>
            <a:pPr algn="just"/>
            <a:r>
              <a:rPr lang="fr-FR" dirty="0" smtClean="0"/>
              <a:t>La politique d’amélioration génétique est appuyée et contrôlée par les institution de niveaux national (commission nationale d’amélioration génétique: CNAG) et régional (</a:t>
            </a:r>
            <a:r>
              <a:rPr lang="fr-FR" dirty="0" err="1" smtClean="0"/>
              <a:t>UPRa</a:t>
            </a:r>
            <a:r>
              <a:rPr lang="fr-FR" dirty="0" smtClean="0"/>
              <a:t> et centre de production de semence),</a:t>
            </a:r>
          </a:p>
          <a:p>
            <a:pPr algn="just"/>
            <a:r>
              <a:rPr lang="fr-FR" dirty="0" smtClean="0"/>
              <a:t>L’insémination artificiel doit être réglementé et doivent avoir un monopole territorial.</a:t>
            </a:r>
            <a:endParaRPr lang="fr-FR"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1"/>
            <a:ext cx="8229600" cy="3701008"/>
          </a:xfrm>
        </p:spPr>
        <p:txBody>
          <a:bodyPr/>
          <a:lstStyle/>
          <a:p>
            <a:pPr algn="just"/>
            <a:r>
              <a:rPr lang="fr-FR" dirty="0" smtClean="0">
                <a:solidFill>
                  <a:srgbClr val="FF0000"/>
                </a:solidFill>
              </a:rPr>
              <a:t>Ce système doit instauré un contrôle conjoint entre le ministère de l’agriculture et l’institut technique concerné (avec des spécialistes reconnu comme expert international) sur les différents acteurs de ce plan d’organisation pour garantir la fiabilité des informations et résultats fournis par les programmes privé. </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smtClean="0"/>
              <a:t>2- série </a:t>
            </a:r>
            <a:r>
              <a:rPr lang="fr-FR" sz="3200" b="1" dirty="0" err="1" smtClean="0"/>
              <a:t>alléliques</a:t>
            </a:r>
            <a:r>
              <a:rPr lang="fr-FR" sz="3200" b="1" dirty="0" smtClean="0"/>
              <a:t> multiples ou </a:t>
            </a:r>
            <a:r>
              <a:rPr lang="fr-FR" sz="3200" b="1" dirty="0" err="1" smtClean="0"/>
              <a:t>polyallélisme</a:t>
            </a:r>
            <a:r>
              <a:rPr lang="fr-FR" sz="3200" b="1" dirty="0" smtClean="0"/>
              <a:t/>
            </a:r>
            <a:br>
              <a:rPr lang="fr-FR" sz="3200" b="1" dirty="0" smtClean="0"/>
            </a:br>
            <a:endParaRPr lang="fr-FR" sz="3200" dirty="0"/>
          </a:p>
        </p:txBody>
      </p:sp>
      <p:sp>
        <p:nvSpPr>
          <p:cNvPr id="3" name="Espace réservé du contenu 2"/>
          <p:cNvSpPr>
            <a:spLocks noGrp="1"/>
          </p:cNvSpPr>
          <p:nvPr>
            <p:ph idx="1"/>
          </p:nvPr>
        </p:nvSpPr>
        <p:spPr>
          <a:xfrm>
            <a:off x="457200" y="980728"/>
            <a:ext cx="8229600" cy="5145435"/>
          </a:xfrm>
        </p:spPr>
        <p:txBody>
          <a:bodyPr>
            <a:normAutofit fontScale="77500" lnSpcReduction="20000"/>
          </a:bodyPr>
          <a:lstStyle/>
          <a:p>
            <a:pPr algn="just"/>
            <a:r>
              <a:rPr lang="fr-FR" dirty="0" smtClean="0"/>
              <a:t>Sensibilité génétique à la tremblante du mouton (1 locus à 14 allèles):</a:t>
            </a:r>
          </a:p>
          <a:p>
            <a:pPr algn="just"/>
            <a:r>
              <a:rPr lang="fr-FR" dirty="0" smtClean="0"/>
              <a:t>Scrapie (anglais), maladie neurodégénérative, maladie à prion, </a:t>
            </a:r>
            <a:r>
              <a:rPr lang="fr-FR" dirty="0" err="1" smtClean="0"/>
              <a:t>PrP</a:t>
            </a:r>
            <a:r>
              <a:rPr lang="fr-FR" i="1" dirty="0" err="1" smtClean="0"/>
              <a:t>sc</a:t>
            </a:r>
            <a:endParaRPr lang="fr-FR" i="1" dirty="0" smtClean="0"/>
          </a:p>
          <a:p>
            <a:pPr algn="just"/>
            <a:r>
              <a:rPr lang="fr-FR" dirty="0" smtClean="0"/>
              <a:t>La protéine prion normale est coder par le gène </a:t>
            </a:r>
            <a:r>
              <a:rPr lang="fr-FR" dirty="0" err="1" smtClean="0"/>
              <a:t>PrP</a:t>
            </a:r>
            <a:r>
              <a:rPr lang="fr-FR" dirty="0" smtClean="0"/>
              <a:t> (208 acides aminées),</a:t>
            </a:r>
          </a:p>
          <a:p>
            <a:pPr algn="just"/>
            <a:r>
              <a:rPr lang="fr-FR" dirty="0" smtClean="0"/>
              <a:t>Le gène majeur </a:t>
            </a:r>
            <a:r>
              <a:rPr lang="fr-FR" dirty="0" err="1" smtClean="0"/>
              <a:t>PrP</a:t>
            </a:r>
            <a:r>
              <a:rPr lang="fr-FR" dirty="0" smtClean="0"/>
              <a:t>; les allèles sont issus des mutations au niveau des codons 136, 154 et 171,</a:t>
            </a:r>
          </a:p>
          <a:p>
            <a:pPr algn="just"/>
            <a:r>
              <a:rPr lang="fr-FR" dirty="0" smtClean="0"/>
              <a:t>A= alanine, R= arginine, H= histidine, Q= acide glutamique, V= valine,</a:t>
            </a:r>
          </a:p>
          <a:p>
            <a:pPr algn="just"/>
            <a:r>
              <a:rPr lang="fr-FR" dirty="0" smtClean="0"/>
              <a:t>L’allèle ARR (grande résistance), AHQ (une certaine résistance), ARQ (relativement sensible), VRQ (une grande sensibilité),</a:t>
            </a:r>
          </a:p>
          <a:p>
            <a:pPr algn="just"/>
            <a:r>
              <a:rPr lang="fr-FR" dirty="0" smtClean="0"/>
              <a:t>ARR domine tous les allèles.</a:t>
            </a:r>
          </a:p>
          <a:p>
            <a:pPr algn="just"/>
            <a:endParaRPr lang="fr-FR"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Estimation de la valeur génétique additive ou indexation</a:t>
            </a:r>
            <a:endParaRPr lang="fr-FR" dirty="0"/>
          </a:p>
        </p:txBody>
      </p:sp>
      <p:sp>
        <p:nvSpPr>
          <p:cNvPr id="3" name="Espace réservé du contenu 2"/>
          <p:cNvSpPr>
            <a:spLocks noGrp="1"/>
          </p:cNvSpPr>
          <p:nvPr>
            <p:ph idx="1"/>
          </p:nvPr>
        </p:nvSpPr>
        <p:spPr/>
        <p:txBody>
          <a:bodyPr>
            <a:normAutofit/>
          </a:bodyPr>
          <a:lstStyle/>
          <a:p>
            <a:pPr algn="ctr">
              <a:lnSpc>
                <a:spcPct val="120000"/>
              </a:lnSpc>
            </a:pPr>
            <a:r>
              <a:rPr lang="fr-FR" b="1" dirty="0" smtClean="0"/>
              <a:t>1-  </a:t>
            </a:r>
            <a:r>
              <a:rPr lang="fr-FR" b="1" dirty="0" smtClean="0">
                <a:solidFill>
                  <a:srgbClr val="FF0000"/>
                </a:solidFill>
              </a:rPr>
              <a:t>caractéristiques générales des index</a:t>
            </a:r>
          </a:p>
          <a:p>
            <a:pPr algn="ctr">
              <a:lnSpc>
                <a:spcPct val="120000"/>
              </a:lnSpc>
            </a:pPr>
            <a:r>
              <a:rPr lang="fr-FR" b="1" dirty="0" smtClean="0"/>
              <a:t>2-  calcul d’un index élémentaire</a:t>
            </a:r>
          </a:p>
          <a:p>
            <a:pPr algn="ctr">
              <a:lnSpc>
                <a:spcPct val="120000"/>
              </a:lnSpc>
            </a:pPr>
            <a:r>
              <a:rPr lang="fr-FR" b="1" dirty="0" smtClean="0"/>
              <a:t>3- calcul d’un index synthétique</a:t>
            </a:r>
          </a:p>
          <a:p>
            <a:pPr algn="ctr">
              <a:lnSpc>
                <a:spcPct val="120000"/>
              </a:lnSpc>
            </a:pPr>
            <a:r>
              <a:rPr lang="fr-FR" b="1" dirty="0" smtClean="0"/>
              <a:t>4- principaux index disponibles</a:t>
            </a:r>
          </a:p>
          <a:p>
            <a:pPr algn="ctr">
              <a:lnSpc>
                <a:spcPct val="120000"/>
              </a:lnSpc>
            </a:pPr>
            <a:r>
              <a:rPr lang="fr-FR" b="1" dirty="0" smtClean="0"/>
              <a:t>5- utilisation des index    </a:t>
            </a:r>
          </a:p>
          <a:p>
            <a:endParaRPr lang="fr-FR"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Important a savoir</a:t>
            </a:r>
            <a:endParaRPr lang="fr-FR" dirty="0"/>
          </a:p>
        </p:txBody>
      </p:sp>
      <p:sp>
        <p:nvSpPr>
          <p:cNvPr id="3" name="Espace réservé du contenu 2"/>
          <p:cNvSpPr>
            <a:spLocks noGrp="1"/>
          </p:cNvSpPr>
          <p:nvPr>
            <p:ph idx="1"/>
          </p:nvPr>
        </p:nvSpPr>
        <p:spPr>
          <a:xfrm>
            <a:off x="323528" y="1196752"/>
            <a:ext cx="8496944" cy="5328592"/>
          </a:xfrm>
        </p:spPr>
        <p:txBody>
          <a:bodyPr>
            <a:normAutofit lnSpcReduction="10000"/>
          </a:bodyPr>
          <a:lstStyle/>
          <a:p>
            <a:pPr algn="just"/>
            <a:r>
              <a:rPr lang="fr-FR" dirty="0" smtClean="0"/>
              <a:t>Il existe plusieurs méthodes pour le calcule des valeurs génétiques:</a:t>
            </a:r>
          </a:p>
          <a:p>
            <a:pPr algn="just">
              <a:buFont typeface="Wingdings" pitchFamily="2" charset="2"/>
              <a:buChar char="ü"/>
            </a:pPr>
            <a:r>
              <a:rPr lang="fr-FR" dirty="0" smtClean="0"/>
              <a:t>Calcule des index, les valeurs dans ce cas sont jamais négatif même pour des animaux «destructeur» du progrès génétique,</a:t>
            </a:r>
          </a:p>
          <a:p>
            <a:pPr algn="just">
              <a:buFont typeface="Wingdings" pitchFamily="2" charset="2"/>
              <a:buChar char="ü"/>
            </a:pPr>
            <a:r>
              <a:rPr lang="fr-FR" dirty="0" smtClean="0"/>
              <a:t>Le BLUP (Best </a:t>
            </a:r>
            <a:r>
              <a:rPr lang="fr-FR" dirty="0" err="1" smtClean="0"/>
              <a:t>Linear</a:t>
            </a:r>
            <a:r>
              <a:rPr lang="fr-FR" dirty="0" smtClean="0"/>
              <a:t> </a:t>
            </a:r>
            <a:r>
              <a:rPr lang="fr-FR" dirty="0" err="1" smtClean="0"/>
              <a:t>Unbiased</a:t>
            </a:r>
            <a:r>
              <a:rPr lang="fr-FR" dirty="0" smtClean="0"/>
              <a:t> </a:t>
            </a:r>
            <a:r>
              <a:rPr lang="fr-FR" dirty="0" err="1" smtClean="0"/>
              <a:t>Prediction</a:t>
            </a:r>
            <a:r>
              <a:rPr lang="fr-FR" dirty="0" smtClean="0"/>
              <a:t>), les valeurs génétique sont réel mais il est nécessaire de corrigé les valeurs des performances avant de les mettre dans la base de donnée (on fait appelle à la méthode de l’interpolation linéaire par la fonction PAT)</a:t>
            </a:r>
            <a:endParaRPr lang="fr-FR"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395288" y="1196975"/>
            <a:ext cx="820896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fr-FR" dirty="0"/>
              <a:t>Calcul des PAT 10, 30 et 70 jours ainsi que des GMQ 10 - 30 jours et 30 - 70 jours à partir des pesées brutes.</a:t>
            </a:r>
          </a:p>
        </p:txBody>
      </p:sp>
      <p:sp>
        <p:nvSpPr>
          <p:cNvPr id="89091"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endParaRPr lang="fr-FR"/>
          </a:p>
        </p:txBody>
      </p:sp>
      <p:graphicFrame>
        <p:nvGraphicFramePr>
          <p:cNvPr id="89092" name="Object 1"/>
          <p:cNvGraphicFramePr>
            <a:graphicFrameLocks noChangeAspect="1"/>
          </p:cNvGraphicFramePr>
          <p:nvPr>
            <p:extLst>
              <p:ext uri="{D42A27DB-BD31-4B8C-83A1-F6EECF244321}">
                <p14:modId xmlns:p14="http://schemas.microsoft.com/office/powerpoint/2010/main" xmlns="" val="1683773007"/>
              </p:ext>
            </p:extLst>
          </p:nvPr>
        </p:nvGraphicFramePr>
        <p:xfrm>
          <a:off x="1349375" y="2420938"/>
          <a:ext cx="6153150" cy="1292225"/>
        </p:xfrm>
        <a:graphic>
          <a:graphicData uri="http://schemas.openxmlformats.org/presentationml/2006/ole">
            <p:oleObj spid="_x0000_s1026" name="Équation" r:id="rId3" imgW="2133360" imgH="431640" progId="Equation.3">
              <p:embed/>
            </p:oleObj>
          </a:graphicData>
        </a:graphic>
      </p:graphicFrame>
      <p:sp>
        <p:nvSpPr>
          <p:cNvPr id="89093" name="Rectangle 3"/>
          <p:cNvSpPr>
            <a:spLocks noChangeArrowheads="1"/>
          </p:cNvSpPr>
          <p:nvPr/>
        </p:nvSpPr>
        <p:spPr bwMode="auto">
          <a:xfrm>
            <a:off x="323850" y="4241800"/>
            <a:ext cx="7704138"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justLow">
              <a:tabLst>
                <a:tab pos="5486400" algn="r"/>
              </a:tabLst>
            </a:pPr>
            <a:r>
              <a:rPr kumimoji="0" lang="fr-FR" sz="2000" b="1">
                <a:solidFill>
                  <a:srgbClr val="000000"/>
                </a:solidFill>
                <a:cs typeface="Times New Roman" pitchFamily="18" charset="0"/>
              </a:rPr>
              <a:t>PAT </a:t>
            </a:r>
            <a:r>
              <a:rPr kumimoji="0" lang="fr-FR" sz="2000" b="1" baseline="-30000">
                <a:solidFill>
                  <a:srgbClr val="000000"/>
                </a:solidFill>
                <a:cs typeface="Times New Roman" pitchFamily="18" charset="0"/>
              </a:rPr>
              <a:t>X</a:t>
            </a:r>
            <a:r>
              <a:rPr kumimoji="0" lang="fr-FR" sz="2000">
                <a:solidFill>
                  <a:srgbClr val="000000"/>
                </a:solidFill>
                <a:cs typeface="Times New Roman" pitchFamily="18" charset="0"/>
              </a:rPr>
              <a:t>       : Poids à l’âge type X en Kg (X = 10j, 30j ou 70j) ; </a:t>
            </a:r>
            <a:endParaRPr kumimoji="0" lang="fr-FR" sz="1100">
              <a:latin typeface="Arial" pitchFamily="34" charset="0"/>
            </a:endParaRPr>
          </a:p>
          <a:p>
            <a:pPr algn="justLow" eaLnBrk="0" hangingPunct="0">
              <a:tabLst>
                <a:tab pos="5486400" algn="r"/>
              </a:tabLst>
            </a:pPr>
            <a:r>
              <a:rPr kumimoji="0" lang="fr-FR" sz="2000" b="1">
                <a:solidFill>
                  <a:srgbClr val="000000"/>
                </a:solidFill>
                <a:cs typeface="Times New Roman" pitchFamily="18" charset="0"/>
              </a:rPr>
              <a:t>Pi     </a:t>
            </a:r>
            <a:r>
              <a:rPr kumimoji="0" lang="fr-FR" sz="2000">
                <a:solidFill>
                  <a:srgbClr val="000000"/>
                </a:solidFill>
                <a:cs typeface="Times New Roman" pitchFamily="18" charset="0"/>
              </a:rPr>
              <a:t>           : Poids à la pesée i en Kg (i = 1, 2, 3 ou 4) ;</a:t>
            </a:r>
            <a:endParaRPr kumimoji="0" lang="fr-FR" sz="1100">
              <a:latin typeface="Arial" pitchFamily="34" charset="0"/>
            </a:endParaRPr>
          </a:p>
          <a:p>
            <a:pPr algn="justLow" eaLnBrk="0" hangingPunct="0">
              <a:tabLst>
                <a:tab pos="5486400" algn="r"/>
              </a:tabLst>
            </a:pPr>
            <a:r>
              <a:rPr kumimoji="0" lang="fr-FR" sz="2000" b="1">
                <a:solidFill>
                  <a:srgbClr val="000000"/>
                </a:solidFill>
                <a:cs typeface="Times New Roman" pitchFamily="18" charset="0"/>
              </a:rPr>
              <a:t>Agei </a:t>
            </a:r>
            <a:r>
              <a:rPr kumimoji="0" lang="fr-FR" sz="2000">
                <a:solidFill>
                  <a:srgbClr val="000000"/>
                </a:solidFill>
                <a:cs typeface="Times New Roman" pitchFamily="18" charset="0"/>
              </a:rPr>
              <a:t>           : Age à la pesée i (i = 1, 2, 3 ou 4) ;</a:t>
            </a:r>
            <a:endParaRPr kumimoji="0" lang="fr-FR" sz="3200">
              <a:latin typeface="Arial" pitchFamily="34" charset="0"/>
            </a:endParaRPr>
          </a:p>
        </p:txBody>
      </p:sp>
      <p:sp>
        <p:nvSpPr>
          <p:cNvPr id="89094" name="Rectangle 8"/>
          <p:cNvSpPr>
            <a:spLocks noChangeArrowheads="1"/>
          </p:cNvSpPr>
          <p:nvPr/>
        </p:nvSpPr>
        <p:spPr bwMode="auto">
          <a:xfrm>
            <a:off x="1115616" y="260648"/>
            <a:ext cx="6696075" cy="523875"/>
          </a:xfrm>
          <a:prstGeom prst="rect">
            <a:avLst/>
          </a:prstGeom>
          <a:solidFill>
            <a:srgbClr val="1328E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fr-FR" sz="2800" dirty="0">
                <a:solidFill>
                  <a:schemeClr val="bg1"/>
                </a:solidFill>
              </a:rPr>
              <a:t>la méthode de l’interpolation linéaire </a:t>
            </a:r>
          </a:p>
        </p:txBody>
      </p:sp>
    </p:spTree>
    <p:extLst>
      <p:ext uri="{BB962C8B-B14F-4D97-AF65-F5344CB8AC3E}">
        <p14:creationId xmlns:p14="http://schemas.microsoft.com/office/powerpoint/2010/main" xmlns="" val="185068090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5577483"/>
          </a:xfrm>
        </p:spPr>
        <p:txBody>
          <a:bodyPr>
            <a:normAutofit fontScale="85000" lnSpcReduction="10000"/>
          </a:bodyPr>
          <a:lstStyle/>
          <a:p>
            <a:pPr algn="just"/>
            <a:r>
              <a:rPr lang="fr-FR" dirty="0" smtClean="0"/>
              <a:t>La valeur génétique d’un individu peut être définie de deux façon:</a:t>
            </a:r>
          </a:p>
          <a:p>
            <a:pPr marL="514350" indent="-514350" algn="just">
              <a:buFont typeface="+mj-lt"/>
              <a:buAutoNum type="arabicPeriod"/>
            </a:pPr>
            <a:r>
              <a:rPr lang="fr-FR" dirty="0" smtClean="0"/>
              <a:t>À partir de son génotype, comme la somme des effets moyens des gènes qui le constituent,</a:t>
            </a:r>
          </a:p>
          <a:p>
            <a:pPr marL="514350" indent="-514350" algn="just">
              <a:buFont typeface="+mj-lt"/>
              <a:buAutoNum type="arabicPeriod"/>
            </a:pPr>
            <a:r>
              <a:rPr lang="fr-FR" dirty="0" smtClean="0"/>
              <a:t>À partir de la mesure du caractère sur ces descendants</a:t>
            </a:r>
            <a:r>
              <a:rPr lang="fr-FR" dirty="0" smtClean="0">
                <a:solidFill>
                  <a:srgbClr val="FF0000"/>
                </a:solidFill>
              </a:rPr>
              <a:t> (épreuve de descendance)</a:t>
            </a:r>
            <a:r>
              <a:rPr lang="fr-FR" dirty="0" smtClean="0"/>
              <a:t>, comme deux fois la valeur moyenne de ceux-ci, </a:t>
            </a:r>
          </a:p>
          <a:p>
            <a:pPr marL="514350" indent="-514350" algn="just">
              <a:buNone/>
            </a:pPr>
            <a:r>
              <a:rPr lang="fr-FR" u="sng" dirty="0" smtClean="0">
                <a:solidFill>
                  <a:srgbClr val="FF0000"/>
                </a:solidFill>
              </a:rPr>
              <a:t>N.B: </a:t>
            </a:r>
          </a:p>
          <a:p>
            <a:pPr marL="514350" indent="-514350" algn="just">
              <a:buFont typeface="+mj-lt"/>
              <a:buAutoNum type="arabicPeriod"/>
            </a:pPr>
            <a:r>
              <a:rPr lang="fr-FR" dirty="0" smtClean="0">
                <a:solidFill>
                  <a:srgbClr val="FF0000"/>
                </a:solidFill>
              </a:rPr>
              <a:t>La connaissance du génotype étant généralement impossible, c’est la deuxième méthode qui est utiliser. </a:t>
            </a:r>
          </a:p>
          <a:p>
            <a:pPr marL="514350" indent="-514350" algn="just">
              <a:buFont typeface="+mj-lt"/>
              <a:buAutoNum type="arabicPeriod"/>
            </a:pPr>
            <a:r>
              <a:rPr lang="fr-FR" dirty="0" smtClean="0">
                <a:solidFill>
                  <a:srgbClr val="FF0000"/>
                </a:solidFill>
              </a:rPr>
              <a:t>il existent des méthodes qui nous permettent de prédire et non pas de mesurer la valeur génétique d’un individu.</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Important a savoir</a:t>
            </a:r>
            <a:endParaRPr lang="fr-FR" dirty="0"/>
          </a:p>
        </p:txBody>
      </p:sp>
      <p:sp>
        <p:nvSpPr>
          <p:cNvPr id="3" name="Espace réservé du contenu 2"/>
          <p:cNvSpPr>
            <a:spLocks noGrp="1"/>
          </p:cNvSpPr>
          <p:nvPr>
            <p:ph idx="1"/>
          </p:nvPr>
        </p:nvSpPr>
        <p:spPr/>
        <p:txBody>
          <a:bodyPr/>
          <a:lstStyle/>
          <a:p>
            <a:pPr algn="just">
              <a:lnSpc>
                <a:spcPct val="200000"/>
              </a:lnSpc>
              <a:buFont typeface="Wingdings" pitchFamily="2" charset="2"/>
              <a:buChar char="ü"/>
            </a:pPr>
            <a:r>
              <a:rPr lang="fr-FR" dirty="0" smtClean="0"/>
              <a:t>La régression aléatoire, cette méthode est maintenant la plus utilisé est plus précise. On est pas obliger de corriger les performances </a:t>
            </a:r>
            <a:r>
              <a:rPr lang="fr-FR" dirty="0" err="1" smtClean="0"/>
              <a:t>aprés</a:t>
            </a:r>
            <a:r>
              <a:rPr lang="fr-FR" dirty="0" smtClean="0"/>
              <a:t> mesure.</a:t>
            </a:r>
            <a:endParaRPr lang="fr-FR"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196752"/>
            <a:ext cx="8229600" cy="4176464"/>
          </a:xfrm>
        </p:spPr>
        <p:txBody>
          <a:bodyPr/>
          <a:lstStyle/>
          <a:p>
            <a:pPr algn="just"/>
            <a:r>
              <a:rPr lang="fr-FR" dirty="0" smtClean="0"/>
              <a:t>La nécessité d’un index vient du fait que chaque sélectionneur est confronté au problème du renouvellement des reproducteur (</a:t>
            </a:r>
            <a:r>
              <a:rPr lang="fr-FR" dirty="0" smtClean="0">
                <a:solidFill>
                  <a:srgbClr val="FF0000"/>
                </a:solidFill>
              </a:rPr>
              <a:t>ce problème peut être amortie par le fait crée des banques de sperme et d’ovule</a:t>
            </a:r>
            <a:r>
              <a:rPr lang="fr-FR" dirty="0" smtClean="0"/>
              <a:t>),</a:t>
            </a:r>
          </a:p>
          <a:p>
            <a:pPr algn="just"/>
            <a:r>
              <a:rPr lang="fr-FR" dirty="0" smtClean="0"/>
              <a:t>Cet index est fonction des valeurs génétique additives. </a:t>
            </a:r>
            <a:endParaRPr lang="fr-FR"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caractéristiques générales des index</a:t>
            </a:r>
            <a:endParaRPr lang="fr-FR" dirty="0"/>
          </a:p>
        </p:txBody>
      </p:sp>
      <p:sp>
        <p:nvSpPr>
          <p:cNvPr id="3" name="Espace réservé du contenu 2"/>
          <p:cNvSpPr>
            <a:spLocks noGrp="1"/>
          </p:cNvSpPr>
          <p:nvPr>
            <p:ph idx="1"/>
          </p:nvPr>
        </p:nvSpPr>
        <p:spPr>
          <a:xfrm>
            <a:off x="457200" y="1600201"/>
            <a:ext cx="8229600" cy="4277072"/>
          </a:xfrm>
        </p:spPr>
        <p:txBody>
          <a:bodyPr/>
          <a:lstStyle/>
          <a:p>
            <a:pPr algn="just"/>
            <a:r>
              <a:rPr lang="fr-FR" dirty="0" smtClean="0"/>
              <a:t>Le plus souvent un calcule intra race,</a:t>
            </a:r>
          </a:p>
          <a:p>
            <a:pPr algn="just"/>
            <a:r>
              <a:rPr lang="fr-FR" dirty="0" smtClean="0"/>
              <a:t>Valeur génétique additive estimée ou différence attendue?</a:t>
            </a:r>
          </a:p>
          <a:p>
            <a:pPr algn="just"/>
            <a:r>
              <a:rPr lang="fr-FR" dirty="0" smtClean="0"/>
              <a:t>Une valeur relative,</a:t>
            </a:r>
          </a:p>
          <a:p>
            <a:pPr algn="just"/>
            <a:r>
              <a:rPr lang="fr-FR" dirty="0" smtClean="0"/>
              <a:t>Une estimation plus ou moins précise,</a:t>
            </a:r>
          </a:p>
          <a:p>
            <a:pPr algn="just"/>
            <a:r>
              <a:rPr lang="fr-FR" dirty="0" smtClean="0"/>
              <a:t>Une information a actualiser,</a:t>
            </a:r>
          </a:p>
          <a:p>
            <a:pPr algn="just"/>
            <a:r>
              <a:rPr lang="fr-FR" dirty="0" smtClean="0"/>
              <a:t>Importance de la connexion.</a:t>
            </a:r>
            <a:endParaRPr lang="fr-FR"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 plus souvent un calcule intra race</a:t>
            </a:r>
            <a:endParaRPr lang="fr-FR" dirty="0"/>
          </a:p>
        </p:txBody>
      </p:sp>
      <p:sp>
        <p:nvSpPr>
          <p:cNvPr id="3" name="Espace réservé du contenu 2"/>
          <p:cNvSpPr>
            <a:spLocks noGrp="1"/>
          </p:cNvSpPr>
          <p:nvPr>
            <p:ph idx="1"/>
          </p:nvPr>
        </p:nvSpPr>
        <p:spPr/>
        <p:txBody>
          <a:bodyPr>
            <a:normAutofit fontScale="92500" lnSpcReduction="20000"/>
          </a:bodyPr>
          <a:lstStyle/>
          <a:p>
            <a:pPr algn="just"/>
            <a:r>
              <a:rPr lang="fr-FR" dirty="0" smtClean="0"/>
              <a:t>On ne peu pas comparé les index d’animaux appartenant a des races différentes,</a:t>
            </a:r>
          </a:p>
          <a:p>
            <a:pPr algn="just"/>
            <a:r>
              <a:rPr lang="fr-FR" dirty="0" smtClean="0"/>
              <a:t>L’indexation différencie parfois certaines catégories d’animaux interdisant la comparaison entre animaux de la même race (exemple: bovin laitier, on ne peut pas comparer directement entre mâles et femelles), </a:t>
            </a:r>
            <a:r>
              <a:rPr lang="fr-FR" dirty="0" smtClean="0">
                <a:solidFill>
                  <a:srgbClr val="FF0000"/>
                </a:solidFill>
              </a:rPr>
              <a:t>pourquoi on a dit directement?</a:t>
            </a:r>
            <a:endParaRPr lang="fr-FR" dirty="0" smtClean="0"/>
          </a:p>
          <a:p>
            <a:pPr algn="just"/>
            <a:r>
              <a:rPr lang="fr-FR" dirty="0" smtClean="0"/>
              <a:t>Pour les chevaux par contre on peut comparé entre animaux de différentes races pour une épreuve donnée. </a:t>
            </a:r>
            <a:endParaRPr lang="fr-FR"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052736"/>
            <a:ext cx="8229600" cy="4525963"/>
          </a:xfrm>
        </p:spPr>
        <p:txBody>
          <a:bodyPr/>
          <a:lstStyle/>
          <a:p>
            <a:pPr algn="just"/>
            <a:r>
              <a:rPr lang="fr-FR" dirty="0" smtClean="0">
                <a:solidFill>
                  <a:srgbClr val="00B050"/>
                </a:solidFill>
              </a:rPr>
              <a:t>Pour quoi directement?</a:t>
            </a:r>
          </a:p>
          <a:p>
            <a:pPr algn="just">
              <a:buNone/>
            </a:pPr>
            <a:r>
              <a:rPr lang="fr-FR" dirty="0" smtClean="0">
                <a:solidFill>
                  <a:srgbClr val="00B050"/>
                </a:solidFill>
              </a:rPr>
              <a:t>Il s’agit d’un caractère limité a un sexe de ce fait pour comparé entre une femelle qui produit du lait et un taureau qui n’ont produit pas, il faut que la comparaison se fait entre une femelle reproductrice et les mères des taureau choisie pour être sélectionnés comme reproducteurs. </a:t>
            </a:r>
            <a:endParaRPr lang="fr-FR" dirty="0">
              <a:solidFill>
                <a:srgbClr val="00B050"/>
              </a:solidFill>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Valeur génétique additive estimée ou différence attendue?</a:t>
            </a:r>
            <a:endParaRPr lang="fr-FR" dirty="0"/>
          </a:p>
        </p:txBody>
      </p:sp>
      <p:sp>
        <p:nvSpPr>
          <p:cNvPr id="3" name="Espace réservé du contenu 2"/>
          <p:cNvSpPr>
            <a:spLocks noGrp="1"/>
          </p:cNvSpPr>
          <p:nvPr>
            <p:ph idx="1"/>
          </p:nvPr>
        </p:nvSpPr>
        <p:spPr>
          <a:xfrm>
            <a:off x="457200" y="1600200"/>
            <a:ext cx="8229600" cy="5069160"/>
          </a:xfrm>
        </p:spPr>
        <p:txBody>
          <a:bodyPr>
            <a:normAutofit fontScale="92500" lnSpcReduction="20000"/>
          </a:bodyPr>
          <a:lstStyle/>
          <a:p>
            <a:pPr algn="just"/>
            <a:r>
              <a:rPr lang="fr-FR" dirty="0" smtClean="0"/>
              <a:t>En France, l’index d’un animal correspond à sa valeur génétique additive estimée, de sorte qu’en moyenne, mais en moyenne seulement, un reproducteur transmet à sa descendance la moitié de sa valeur génétique estimé par son index,</a:t>
            </a:r>
          </a:p>
          <a:p>
            <a:pPr algn="just"/>
            <a:r>
              <a:rPr lang="fr-FR" dirty="0" smtClean="0"/>
              <a:t>Exemple d’un bélier d’une race allaitante, disposant d’un index croissance +12g établi en station de contrôle individuel, engendrera des agneaux qui, en moyenne, gagnerons 6g de plus par jour que ceux issus d’un mâle de la même race indexé à 0 dans les mêmes conditions,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lgn="just"/>
            <a:r>
              <a:rPr lang="fr-FR" dirty="0" smtClean="0"/>
              <a:t>Caséine </a:t>
            </a:r>
            <a:r>
              <a:rPr lang="el-GR" dirty="0" smtClean="0"/>
              <a:t>α</a:t>
            </a:r>
            <a:r>
              <a:rPr lang="fr-FR" dirty="0" smtClean="0"/>
              <a:t>-s1 des caprins (1 locus à 15 allèles),</a:t>
            </a:r>
          </a:p>
          <a:p>
            <a:r>
              <a:rPr lang="fr-FR" dirty="0" smtClean="0"/>
              <a:t>Les allèles A, B et C à fort taux de synthèse; des rendements fromagers supérieurs,</a:t>
            </a:r>
          </a:p>
          <a:p>
            <a:r>
              <a:rPr lang="fr-FR" dirty="0" smtClean="0"/>
              <a:t>Les allèles E à taux de synthèse intermédiaire,</a:t>
            </a:r>
          </a:p>
          <a:p>
            <a:r>
              <a:rPr lang="fr-FR" dirty="0" smtClean="0"/>
              <a:t>Les allèles D, F et O à taux de synthèse faible voir nul,</a:t>
            </a:r>
          </a:p>
          <a:p>
            <a:endParaRPr lang="fr-FR"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052736"/>
            <a:ext cx="8229600" cy="4525963"/>
          </a:xfrm>
        </p:spPr>
        <p:txBody>
          <a:bodyPr/>
          <a:lstStyle/>
          <a:p>
            <a:pPr algn="just"/>
            <a:r>
              <a:rPr lang="fr-FR" dirty="0" smtClean="0"/>
              <a:t>Certains pays expriment leurs résultats d’évaluation directement en différence attendue (États-Unis, Canada, Royaume-Unis, la Palestine (les colons juifs) dans le cas des bovins laitiers),</a:t>
            </a:r>
          </a:p>
          <a:p>
            <a:pPr algn="just"/>
            <a:r>
              <a:rPr lang="fr-FR" dirty="0" smtClean="0"/>
              <a:t>Ces résultats correspondent donc à la moitié des index tels qu’ils sont calculés en France, toute choses égales par ailleurs. </a:t>
            </a:r>
            <a:endParaRPr lang="fr-FR"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Une valeur relative</a:t>
            </a:r>
            <a:endParaRPr lang="fr-FR" dirty="0"/>
          </a:p>
        </p:txBody>
      </p:sp>
      <p:sp>
        <p:nvSpPr>
          <p:cNvPr id="3" name="Espace réservé du contenu 2"/>
          <p:cNvSpPr>
            <a:spLocks noGrp="1"/>
          </p:cNvSpPr>
          <p:nvPr>
            <p:ph idx="1"/>
          </p:nvPr>
        </p:nvSpPr>
        <p:spPr>
          <a:xfrm>
            <a:off x="457200" y="1600201"/>
            <a:ext cx="8229600" cy="3773016"/>
          </a:xfrm>
        </p:spPr>
        <p:txBody>
          <a:bodyPr/>
          <a:lstStyle/>
          <a:p>
            <a:pPr algn="just"/>
            <a:r>
              <a:rPr lang="fr-FR" dirty="0" smtClean="0"/>
              <a:t>Les index sont établis en écart à une base de référence qui, le plus souvent, vaut 0 ou 100,</a:t>
            </a:r>
          </a:p>
          <a:p>
            <a:pPr algn="just"/>
            <a:r>
              <a:rPr lang="fr-FR" dirty="0" smtClean="0"/>
              <a:t>Quand la base se situe à 0, les index s’expriment en unités physiques en nombres d’écarts types génétique </a:t>
            </a:r>
            <a:r>
              <a:rPr lang="el-GR" dirty="0" smtClean="0"/>
              <a:t>σ</a:t>
            </a:r>
            <a:r>
              <a:rPr lang="fr-FR" baseline="-25000" dirty="0" smtClean="0"/>
              <a:t>A</a:t>
            </a:r>
          </a:p>
          <a:p>
            <a:pPr algn="just"/>
            <a:r>
              <a:rPr lang="fr-FR" dirty="0" smtClean="0"/>
              <a:t>Quand la base vaut 100, les index ont une unité conventionnelle. </a:t>
            </a:r>
            <a:endParaRPr lang="fr-FR"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2074242"/>
          </a:xfrm>
        </p:spPr>
        <p:txBody>
          <a:bodyPr>
            <a:normAutofit fontScale="90000"/>
          </a:bodyPr>
          <a:lstStyle/>
          <a:p>
            <a:r>
              <a:rPr lang="fr-FR" dirty="0" smtClean="0"/>
              <a:t>Exemple1: indexation des bovins en races Prim’Holstein, Normande et Montbéliarde pour les valeurs de production laitière</a:t>
            </a:r>
            <a:endParaRPr lang="fr-FR" dirty="0"/>
          </a:p>
        </p:txBody>
      </p:sp>
      <p:sp>
        <p:nvSpPr>
          <p:cNvPr id="3" name="Espace réservé du contenu 2"/>
          <p:cNvSpPr>
            <a:spLocks noGrp="1"/>
          </p:cNvSpPr>
          <p:nvPr>
            <p:ph idx="1"/>
          </p:nvPr>
        </p:nvSpPr>
        <p:spPr>
          <a:xfrm>
            <a:off x="467544" y="2708920"/>
            <a:ext cx="8229600" cy="4149080"/>
          </a:xfrm>
        </p:spPr>
        <p:txBody>
          <a:bodyPr>
            <a:normAutofit fontScale="77500" lnSpcReduction="20000"/>
          </a:bodyPr>
          <a:lstStyle/>
          <a:p>
            <a:pPr algn="just"/>
            <a:r>
              <a:rPr lang="fr-FR" dirty="0" smtClean="0"/>
              <a:t>Les index sont d’abord calculés par rapport à une base fixe (BF), puis ils sont édités par rapport à une base mobile (BM) qui change chaque année, </a:t>
            </a:r>
          </a:p>
          <a:p>
            <a:pPr algn="just"/>
            <a:r>
              <a:rPr lang="fr-FR" dirty="0" smtClean="0"/>
              <a:t>La base mobile de l’année N, calculé en BF, est propre à chaque race mais aussi à chaque sexe:</a:t>
            </a:r>
          </a:p>
          <a:p>
            <a:pPr algn="just">
              <a:buFont typeface="Wingdings" pitchFamily="2" charset="2"/>
              <a:buChar char="ü"/>
            </a:pPr>
            <a:r>
              <a:rPr lang="fr-FR" dirty="0" smtClean="0"/>
              <a:t>Elle comprend, dans le cas des mâles, l’ensemble des taureaux d’insémination artificielle testés sur descendance avec suffisamment de précision est nés durant les années (N-10) à (N-7) incluses;</a:t>
            </a:r>
          </a:p>
          <a:p>
            <a:pPr algn="just">
              <a:buFont typeface="Wingdings" pitchFamily="2" charset="2"/>
              <a:buChar char="ü"/>
            </a:pPr>
            <a:r>
              <a:rPr lang="fr-FR" dirty="0" smtClean="0"/>
              <a:t>Elle réunit, dans le cas des femelles, l’ensemble des vaches indexées avec suffisamment de précision et nées pendant l’année (N-6),</a:t>
            </a:r>
          </a:p>
          <a:p>
            <a:pPr algn="just"/>
            <a:endParaRPr lang="fr-FR" dirty="0" smtClean="0"/>
          </a:p>
          <a:p>
            <a:pPr algn="just"/>
            <a:endParaRPr lang="fr-FR"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332656"/>
            <a:ext cx="8712968" cy="5793507"/>
          </a:xfrm>
        </p:spPr>
        <p:txBody>
          <a:bodyPr/>
          <a:lstStyle/>
          <a:p>
            <a:pPr algn="just"/>
            <a:r>
              <a:rPr lang="fr-FR" dirty="0" smtClean="0"/>
              <a:t>L’index édité se détermine ainsi:</a:t>
            </a:r>
          </a:p>
          <a:p>
            <a:pPr algn="just">
              <a:buNone/>
            </a:pPr>
            <a:r>
              <a:rPr lang="fr-FR" dirty="0" smtClean="0"/>
              <a:t>Index édité en BM (année N) = index calculé en BF – valeur de la </a:t>
            </a:r>
            <a:r>
              <a:rPr lang="fr-FR" dirty="0" smtClean="0"/>
              <a:t>BF </a:t>
            </a:r>
            <a:r>
              <a:rPr lang="fr-FR" dirty="0" smtClean="0"/>
              <a:t>(année N)</a:t>
            </a:r>
          </a:p>
          <a:p>
            <a:pPr algn="just"/>
            <a:r>
              <a:rPr lang="fr-FR" dirty="0" smtClean="0"/>
              <a:t>Cette méthode permet d’actualisé en permanence un index (l’individu est comparé à la valeur moyenne des reproducteurs en service à un instant donné),</a:t>
            </a:r>
          </a:p>
          <a:p>
            <a:pPr algn="just"/>
            <a:r>
              <a:rPr lang="fr-FR" dirty="0" smtClean="0"/>
              <a:t>Avec ce mode d’expression, on ne peut comparer que des animaux appartenant à la même race, au même sexe et ayant des index édités dans la même base. </a:t>
            </a:r>
            <a:endParaRPr lang="fr-FR"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6597352"/>
          </a:xfrm>
        </p:spPr>
        <p:txBody>
          <a:bodyPr>
            <a:normAutofit fontScale="85000" lnSpcReduction="20000"/>
          </a:bodyPr>
          <a:lstStyle/>
          <a:p>
            <a:pPr algn="just"/>
            <a:r>
              <a:rPr lang="fr-FR" dirty="0" smtClean="0"/>
              <a:t>Considérons par exemple un taureau de race Montbéliarde ayant un index « lait » de + 1004 Kg par rapport à la base fixe de calcul.</a:t>
            </a:r>
          </a:p>
          <a:p>
            <a:pPr algn="just"/>
            <a:r>
              <a:rPr lang="fr-FR" dirty="0" smtClean="0"/>
              <a:t>En 1998, sachant que la « BM mâle» vaut +930 Kg au dessus la BF, son index édité se détermine ainsi:</a:t>
            </a:r>
          </a:p>
          <a:p>
            <a:pPr algn="just">
              <a:buNone/>
            </a:pPr>
            <a:r>
              <a:rPr lang="fr-FR" dirty="0" smtClean="0"/>
              <a:t>Index édité (/BM 98) = index calculé (/BF) – valeur de la BM 98 (/BF)</a:t>
            </a:r>
          </a:p>
          <a:p>
            <a:pPr algn="just">
              <a:buNone/>
            </a:pPr>
            <a:r>
              <a:rPr lang="fr-FR" dirty="0" smtClean="0"/>
              <a:t>= 1004 – 930</a:t>
            </a:r>
          </a:p>
          <a:p>
            <a:pPr algn="just">
              <a:buNone/>
            </a:pPr>
            <a:r>
              <a:rPr lang="fr-FR" dirty="0" smtClean="0"/>
              <a:t>= +74 Kg</a:t>
            </a:r>
          </a:p>
          <a:p>
            <a:pPr algn="just"/>
            <a:r>
              <a:rPr lang="fr-FR" dirty="0" smtClean="0"/>
              <a:t>En 2006, le niveau génétique de la race a progressé puisque la « BM mâle » atteint la valeur de 1740 Kg; en l’absence d’informations le concernant, l’index du taureau exprimé en écart à la BF n’a pas changé, mais sont index édité en 2006 devient égal à 1004 – 1740 soit – 736 Kg.</a:t>
            </a:r>
          </a:p>
          <a:p>
            <a:pPr algn="just"/>
            <a:r>
              <a:rPr lang="fr-FR" dirty="0" smtClean="0"/>
              <a:t>L’index édité de ce géniteur a baissé car il y a eu progrès génétique dans la race (sa valeur génétique vraie est restée bien évidement la même). </a:t>
            </a:r>
            <a:endParaRPr lang="fr-FR"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268760"/>
            <a:ext cx="8229600" cy="4349080"/>
          </a:xfrm>
        </p:spPr>
        <p:txBody>
          <a:bodyPr/>
          <a:lstStyle/>
          <a:p>
            <a:pPr algn="just"/>
            <a:r>
              <a:rPr lang="fr-FR" dirty="0" smtClean="0"/>
              <a:t>S’il y a progrès génétique dans la race, il va y avoir dévalorisation progressive des reproducteurs en vieillissant,</a:t>
            </a:r>
          </a:p>
          <a:p>
            <a:pPr algn="just"/>
            <a:r>
              <a:rPr lang="fr-FR" dirty="0" smtClean="0"/>
              <a:t>  les base mobiles changent une fois par an, mais le calcule des index des bovins laitiers est réalisé plusieurs fois dans une même année avec une périodicité variable selon les caractères.</a:t>
            </a:r>
            <a:endParaRPr lang="fr-FR"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354162"/>
          </a:xfrm>
        </p:spPr>
        <p:txBody>
          <a:bodyPr>
            <a:normAutofit fontScale="90000"/>
          </a:bodyPr>
          <a:lstStyle/>
          <a:p>
            <a:r>
              <a:rPr lang="fr-FR" dirty="0" smtClean="0"/>
              <a:t>Exemple2: indexation des bovins allaitants (IBOVAL) pour les variables mesurées avant sevrage</a:t>
            </a:r>
            <a:endParaRPr lang="fr-FR" dirty="0"/>
          </a:p>
        </p:txBody>
      </p:sp>
      <p:sp>
        <p:nvSpPr>
          <p:cNvPr id="3" name="Espace réservé du contenu 2"/>
          <p:cNvSpPr>
            <a:spLocks noGrp="1"/>
          </p:cNvSpPr>
          <p:nvPr>
            <p:ph idx="1"/>
          </p:nvPr>
        </p:nvSpPr>
        <p:spPr>
          <a:xfrm>
            <a:off x="467544" y="1988840"/>
            <a:ext cx="8229600" cy="4464496"/>
          </a:xfrm>
        </p:spPr>
        <p:txBody>
          <a:bodyPr>
            <a:normAutofit fontScale="85000" lnSpcReduction="10000"/>
          </a:bodyPr>
          <a:lstStyle/>
          <a:p>
            <a:pPr algn="just"/>
            <a:r>
              <a:rPr lang="fr-FR" dirty="0" smtClean="0"/>
              <a:t>La base de référence comprend les veaux de la race nés au cours des cinq dernières campagnes,</a:t>
            </a:r>
          </a:p>
          <a:p>
            <a:pPr algn="just"/>
            <a:r>
              <a:rPr lang="fr-FR" dirty="0" smtClean="0"/>
              <a:t>Les index élémentaires s’exprime sous deux formes:</a:t>
            </a:r>
          </a:p>
          <a:p>
            <a:pPr algn="just">
              <a:buFontTx/>
              <a:buChar char="-"/>
            </a:pPr>
            <a:r>
              <a:rPr lang="fr-FR" dirty="0" smtClean="0"/>
              <a:t>En unité physique du caractère, la base de référence se situant à 0,</a:t>
            </a:r>
          </a:p>
          <a:p>
            <a:pPr algn="just">
              <a:buFontTx/>
              <a:buChar char="-"/>
            </a:pPr>
            <a:r>
              <a:rPr lang="fr-FR" dirty="0" smtClean="0"/>
              <a:t>En valeur centrée et standardisé, où 100 représente la base de référence et où un écart type d’index vaut 10 points. Cette seconde expression se détermine ainsi:</a:t>
            </a:r>
          </a:p>
          <a:p>
            <a:pPr algn="just">
              <a:buNone/>
            </a:pPr>
            <a:r>
              <a:rPr lang="fr-FR" dirty="0" smtClean="0"/>
              <a:t>Index centrée et standardisé </a:t>
            </a:r>
          </a:p>
          <a:p>
            <a:pPr algn="just">
              <a:buNone/>
            </a:pPr>
            <a:r>
              <a:rPr lang="fr-FR" dirty="0" smtClean="0"/>
              <a:t>      = 100 + (index en unité physique X 10)/</a:t>
            </a:r>
            <a:r>
              <a:rPr lang="fr-FR" dirty="0" err="1" smtClean="0"/>
              <a:t>σ</a:t>
            </a:r>
            <a:r>
              <a:rPr lang="fr-FR" baseline="-25000" dirty="0" err="1" smtClean="0"/>
              <a:t>A</a:t>
            </a:r>
            <a:r>
              <a:rPr lang="fr-FR" dirty="0" smtClean="0"/>
              <a:t> </a:t>
            </a:r>
          </a:p>
          <a:p>
            <a:pPr algn="just">
              <a:buNone/>
            </a:pPr>
            <a:endParaRPr lang="fr-FR"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Application numérique</a:t>
            </a:r>
            <a:endParaRPr lang="fr-FR" dirty="0"/>
          </a:p>
        </p:txBody>
      </p:sp>
      <p:sp>
        <p:nvSpPr>
          <p:cNvPr id="3" name="Espace réservé du contenu 2"/>
          <p:cNvSpPr>
            <a:spLocks noGrp="1"/>
          </p:cNvSpPr>
          <p:nvPr>
            <p:ph idx="1"/>
          </p:nvPr>
        </p:nvSpPr>
        <p:spPr>
          <a:xfrm>
            <a:off x="457200" y="1196752"/>
            <a:ext cx="8229600" cy="5400600"/>
          </a:xfrm>
        </p:spPr>
        <p:txBody>
          <a:bodyPr>
            <a:normAutofit fontScale="77500" lnSpcReduction="20000"/>
          </a:bodyPr>
          <a:lstStyle/>
          <a:p>
            <a:pPr algn="just"/>
            <a:r>
              <a:rPr lang="fr-FR" dirty="0" smtClean="0"/>
              <a:t>Considérons un bovin d’une race allaitante ayant un index </a:t>
            </a:r>
            <a:r>
              <a:rPr lang="fr-FR" dirty="0" err="1" smtClean="0"/>
              <a:t>Crsev</a:t>
            </a:r>
            <a:r>
              <a:rPr lang="fr-FR" dirty="0" smtClean="0"/>
              <a:t> (croissance avant sevrage) de +15 Kg avec </a:t>
            </a:r>
            <a:r>
              <a:rPr lang="fr-FR" dirty="0" err="1" smtClean="0"/>
              <a:t>σ</a:t>
            </a:r>
            <a:r>
              <a:rPr lang="fr-FR" baseline="-25000" dirty="0" err="1" smtClean="0"/>
              <a:t>A</a:t>
            </a:r>
            <a:r>
              <a:rPr lang="fr-FR" baseline="-25000" dirty="0" smtClean="0"/>
              <a:t> </a:t>
            </a:r>
            <a:r>
              <a:rPr lang="fr-FR" dirty="0" smtClean="0"/>
              <a:t>= 7 Kg. Son index centré standardisé s’obtient ainsi: </a:t>
            </a:r>
          </a:p>
          <a:p>
            <a:pPr algn="just">
              <a:buNone/>
            </a:pPr>
            <a:r>
              <a:rPr lang="fr-FR" dirty="0" smtClean="0"/>
              <a:t>100 + (15 X 10)/7 = 121</a:t>
            </a:r>
          </a:p>
          <a:p>
            <a:pPr algn="just"/>
            <a:r>
              <a:rPr lang="fr-FR" dirty="0" smtClean="0"/>
              <a:t>L’expression en unité physique permet de déduire ce que le reproducteur transmet en moyenne à ses descendants. Ici, il transmet 15/2 soit 7.5 Kg de plus au sevrage a ses produits.</a:t>
            </a:r>
          </a:p>
          <a:p>
            <a:pPr algn="just"/>
            <a:r>
              <a:rPr lang="fr-FR" dirty="0" smtClean="0"/>
              <a:t>L’expression centrée et standardisé permet de connaître le classement de l’individu parmi l’ensemble des animaux évalués, si la distribution des index est normale. L’animal étudié dans notre exemple, ayant un index légèrement supérieur à 120, fait partie des 2.5% supérieurs puisque, d’après les propriétés de la loi normale, 95% des animaux ont un index compris entre 80 et 120, soit Â± 2σ</a:t>
            </a:r>
            <a:r>
              <a:rPr lang="fr-FR" baseline="-25000" dirty="0" smtClean="0"/>
              <a:t>A </a:t>
            </a:r>
            <a:endParaRPr lang="fr-FR"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3268960"/>
          </a:xfrm>
        </p:spPr>
        <p:txBody>
          <a:bodyPr>
            <a:normAutofit/>
          </a:bodyPr>
          <a:lstStyle/>
          <a:p>
            <a:pPr algn="just">
              <a:lnSpc>
                <a:spcPct val="150000"/>
              </a:lnSpc>
            </a:pPr>
            <a:r>
              <a:rPr lang="fr-FR" dirty="0" smtClean="0">
                <a:solidFill>
                  <a:srgbClr val="FF0000"/>
                </a:solidFill>
              </a:rPr>
              <a:t>Le paramètre d’index élémentaire IBOVAL centré et standardisé permet de classer les reproducteurs bovins allaitants en utilisant la loi normale.</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642194"/>
          </a:xfrm>
        </p:spPr>
        <p:txBody>
          <a:bodyPr>
            <a:noAutofit/>
          </a:bodyPr>
          <a:lstStyle/>
          <a:p>
            <a:r>
              <a:rPr lang="fr-FR" sz="3600" dirty="0" smtClean="0"/>
              <a:t>Exemple 3: Indexation des porcs appartenant aux quatre populations française sélectionnées collectivement pour les caractères de production</a:t>
            </a:r>
            <a:endParaRPr lang="fr-FR" sz="3600" dirty="0"/>
          </a:p>
        </p:txBody>
      </p:sp>
      <p:sp>
        <p:nvSpPr>
          <p:cNvPr id="3" name="Espace réservé du contenu 2"/>
          <p:cNvSpPr>
            <a:spLocks noGrp="1"/>
          </p:cNvSpPr>
          <p:nvPr>
            <p:ph idx="1"/>
          </p:nvPr>
        </p:nvSpPr>
        <p:spPr>
          <a:xfrm>
            <a:off x="457200" y="2204864"/>
            <a:ext cx="8229600" cy="4464496"/>
          </a:xfrm>
        </p:spPr>
        <p:txBody>
          <a:bodyPr>
            <a:normAutofit fontScale="92500" lnSpcReduction="10000"/>
          </a:bodyPr>
          <a:lstStyle/>
          <a:p>
            <a:pPr algn="just"/>
            <a:r>
              <a:rPr lang="fr-FR" dirty="0" smtClean="0"/>
              <a:t>La base de référence , mobile (elle change chaque mois),</a:t>
            </a:r>
          </a:p>
          <a:p>
            <a:pPr algn="just"/>
            <a:r>
              <a:rPr lang="fr-FR" dirty="0" smtClean="0"/>
              <a:t>Comprend pour une population donnée, les individus contrôlés en ferme ou en station nés au cours des trois années précédent l’année de naissance des animaux contrôlés actuellement,</a:t>
            </a:r>
          </a:p>
          <a:p>
            <a:pPr algn="just"/>
            <a:r>
              <a:rPr lang="fr-FR" dirty="0" smtClean="0"/>
              <a:t>Par exemple, lors de l’évaluation du 30 Septembre 2006, la base de référence était composé des animaux nés du 01/10/02 au 30/09/05,</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pPr algn="just"/>
            <a:r>
              <a:rPr lang="fr-FR" dirty="0" smtClean="0"/>
              <a:t>Pigmentation de la robe des bovins (1 locus à 4 allèles),</a:t>
            </a:r>
          </a:p>
          <a:p>
            <a:pPr algn="just"/>
            <a:r>
              <a:rPr lang="fr-FR" dirty="0" smtClean="0"/>
              <a:t>Les allèles extension dépendent de l’allèle C du locus dilution (blanc).</a:t>
            </a:r>
          </a:p>
          <a:p>
            <a:pPr algn="just"/>
            <a:r>
              <a:rPr lang="fr-FR" dirty="0" smtClean="0"/>
              <a:t>Hémotype des équins (17 locus indépendants dont 16 </a:t>
            </a:r>
            <a:r>
              <a:rPr lang="fr-FR" dirty="0" err="1" smtClean="0"/>
              <a:t>polyalléliques</a:t>
            </a:r>
            <a:r>
              <a:rPr lang="fr-FR" dirty="0" smtClean="0"/>
              <a:t>), très utilisé pour le contrôle de filiation qui a cessé en France entre 1995 et 2000 et remplacé par les microsatellites.</a:t>
            </a:r>
            <a:endParaRPr lang="fr-FR"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76672"/>
            <a:ext cx="8229600" cy="5976664"/>
          </a:xfrm>
        </p:spPr>
        <p:txBody>
          <a:bodyPr>
            <a:normAutofit lnSpcReduction="10000"/>
          </a:bodyPr>
          <a:lstStyle/>
          <a:p>
            <a:pPr algn="just"/>
            <a:r>
              <a:rPr lang="fr-FR" dirty="0" smtClean="0"/>
              <a:t>Les index sont exprimés en unité physique (base de référence = 0) et en valeur centrée et standardisée (base de référence = 100),</a:t>
            </a:r>
          </a:p>
          <a:p>
            <a:pPr algn="just"/>
            <a:r>
              <a:rPr lang="fr-FR" dirty="0" smtClean="0"/>
              <a:t>L’écart type d’index est de 30 points, cet index est exprimer ainsi:</a:t>
            </a:r>
          </a:p>
          <a:p>
            <a:pPr algn="just">
              <a:buNone/>
            </a:pPr>
            <a:r>
              <a:rPr lang="fr-FR" dirty="0" smtClean="0"/>
              <a:t>Index centrée et standardisée</a:t>
            </a:r>
          </a:p>
          <a:p>
            <a:pPr algn="just">
              <a:buNone/>
            </a:pPr>
            <a:r>
              <a:rPr lang="fr-FR" dirty="0" smtClean="0"/>
              <a:t> = 100 + (index en unité physique X 30)/</a:t>
            </a:r>
            <a:r>
              <a:rPr lang="fr-FR" dirty="0" err="1" smtClean="0"/>
              <a:t>σ</a:t>
            </a:r>
            <a:r>
              <a:rPr lang="fr-FR" baseline="-25000" dirty="0" err="1" smtClean="0"/>
              <a:t>A</a:t>
            </a:r>
            <a:r>
              <a:rPr lang="fr-FR" dirty="0" smtClean="0"/>
              <a:t> </a:t>
            </a:r>
          </a:p>
          <a:p>
            <a:pPr algn="just"/>
            <a:r>
              <a:rPr lang="fr-FR" dirty="0" smtClean="0"/>
              <a:t>Un animal ayant un index de 134, se classe dans les 16% supérieur car, d’après les propriétés de la loi normale, 68% des individus ont un index compris entre 70 et 130, soit Â±</a:t>
            </a:r>
            <a:r>
              <a:rPr lang="fr-FR" dirty="0" err="1" smtClean="0"/>
              <a:t>σ</a:t>
            </a:r>
            <a:r>
              <a:rPr lang="fr-FR" baseline="-25000" dirty="0" err="1" smtClean="0"/>
              <a:t>A</a:t>
            </a:r>
            <a:r>
              <a:rPr lang="fr-FR" baseline="-25000" dirty="0" smtClean="0"/>
              <a:t> </a:t>
            </a:r>
            <a:endParaRPr lang="fr-FR"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Une estimation plus ou moins précise</a:t>
            </a:r>
            <a:endParaRPr lang="fr-FR" dirty="0"/>
          </a:p>
        </p:txBody>
      </p:sp>
      <p:sp>
        <p:nvSpPr>
          <p:cNvPr id="3" name="Espace réservé du contenu 2"/>
          <p:cNvSpPr>
            <a:spLocks noGrp="1"/>
          </p:cNvSpPr>
          <p:nvPr>
            <p:ph idx="1"/>
          </p:nvPr>
        </p:nvSpPr>
        <p:spPr>
          <a:xfrm>
            <a:off x="457200" y="1340768"/>
            <a:ext cx="8229600" cy="5256584"/>
          </a:xfrm>
        </p:spPr>
        <p:txBody>
          <a:bodyPr>
            <a:normAutofit fontScale="92500"/>
          </a:bodyPr>
          <a:lstStyle/>
          <a:p>
            <a:pPr algn="just"/>
            <a:r>
              <a:rPr lang="fr-FR" dirty="0" smtClean="0"/>
              <a:t>L’index n’est qu’une estimation nécessairement entachée d’une erreur,</a:t>
            </a:r>
          </a:p>
          <a:p>
            <a:pPr algn="just"/>
            <a:r>
              <a:rPr lang="fr-FR" dirty="0" smtClean="0"/>
              <a:t>La précision de cette estimation est donnée par le coefficient de détermination (CD) égal au carré du coefficient de corrélation entre A et Â, </a:t>
            </a:r>
          </a:p>
          <a:p>
            <a:pPr algn="just">
              <a:buNone/>
            </a:pPr>
            <a:r>
              <a:rPr lang="fr-FR" dirty="0" smtClean="0"/>
              <a:t>CD = R</a:t>
            </a:r>
            <a:r>
              <a:rPr lang="fr-FR" baseline="30000" dirty="0" smtClean="0"/>
              <a:t>2</a:t>
            </a:r>
            <a:r>
              <a:rPr lang="fr-FR" dirty="0" smtClean="0"/>
              <a:t>(A,Â),</a:t>
            </a:r>
          </a:p>
          <a:p>
            <a:pPr algn="just"/>
            <a:r>
              <a:rPr lang="fr-FR" dirty="0" smtClean="0"/>
              <a:t>Le CD varie donc théoriquement entre 0 et 1 ou de 0 a 100 s’il exprimé en pourcentage,</a:t>
            </a:r>
          </a:p>
          <a:p>
            <a:pPr algn="just"/>
            <a:r>
              <a:rPr lang="fr-FR" dirty="0" smtClean="0"/>
              <a:t>Plus le CD est grand, plus l’index est précis et plus l’ampleur des erreurs d’estimation est faible.</a:t>
            </a:r>
            <a:endParaRPr lang="fr-FR"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Une information à actualiser</a:t>
            </a:r>
            <a:endParaRPr lang="fr-FR" dirty="0"/>
          </a:p>
        </p:txBody>
      </p:sp>
      <p:sp>
        <p:nvSpPr>
          <p:cNvPr id="3" name="Espace réservé du contenu 2"/>
          <p:cNvSpPr>
            <a:spLocks noGrp="1"/>
          </p:cNvSpPr>
          <p:nvPr>
            <p:ph idx="1"/>
          </p:nvPr>
        </p:nvSpPr>
        <p:spPr>
          <a:xfrm>
            <a:off x="457200" y="1268760"/>
            <a:ext cx="8229600" cy="5589240"/>
          </a:xfrm>
        </p:spPr>
        <p:txBody>
          <a:bodyPr>
            <a:normAutofit lnSpcReduction="10000"/>
          </a:bodyPr>
          <a:lstStyle/>
          <a:p>
            <a:pPr algn="just"/>
            <a:r>
              <a:rPr lang="fr-FR" dirty="0" smtClean="0"/>
              <a:t>Pour un individu donné, on recueille fréquemment des performances supplémentaire tout au long de sa carrière, si bien qu’il est possible d’actualiser régulièrement son index,</a:t>
            </a:r>
          </a:p>
          <a:p>
            <a:pPr algn="just"/>
            <a:r>
              <a:rPr lang="fr-FR" dirty="0" smtClean="0"/>
              <a:t> l’index le plus récent doit être utilisé en priorité,</a:t>
            </a:r>
          </a:p>
          <a:p>
            <a:pPr algn="just"/>
            <a:r>
              <a:rPr lang="fr-FR" dirty="0" smtClean="0"/>
              <a:t>Le dernier index disponible d’un reproducteur est celui qui offre le plus de garanties, en terme de précision, l’exemple est donné par l’évolution du CD de l’index BTR (</a:t>
            </a:r>
            <a:r>
              <a:rPr lang="fr-FR" dirty="0" err="1" smtClean="0"/>
              <a:t>Blup</a:t>
            </a:r>
            <a:r>
              <a:rPr lang="fr-FR" dirty="0" smtClean="0"/>
              <a:t> Trot) dans le cas du trotteur français.</a:t>
            </a:r>
            <a:endParaRPr lang="fr-FR"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76672"/>
            <a:ext cx="8229600" cy="6048672"/>
          </a:xfrm>
        </p:spPr>
        <p:txBody>
          <a:bodyPr>
            <a:normAutofit lnSpcReduction="10000"/>
          </a:bodyPr>
          <a:lstStyle/>
          <a:p>
            <a:pPr algn="just">
              <a:lnSpc>
                <a:spcPct val="160000"/>
              </a:lnSpc>
            </a:pPr>
            <a:r>
              <a:rPr lang="fr-FR" dirty="0" smtClean="0"/>
              <a:t>Dans certain cas particulier, les index ne font pas l’objet d’une mise à jour,</a:t>
            </a:r>
          </a:p>
          <a:p>
            <a:pPr algn="just">
              <a:lnSpc>
                <a:spcPct val="160000"/>
              </a:lnSpc>
            </a:pPr>
            <a:r>
              <a:rPr lang="fr-FR" dirty="0" smtClean="0"/>
              <a:t>C’est le cas des jeunes taureaux et bélier des races allaitantes dont la valeur génétique est estimé une bonne fois pour toutes, pour les caractères de croissance et de morphologie pendant leurs séjour en station de contrôle individuel.  </a:t>
            </a:r>
            <a:endParaRPr lang="fr-FR"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Importance de la connexion</a:t>
            </a:r>
            <a:endParaRPr lang="fr-FR" dirty="0"/>
          </a:p>
        </p:txBody>
      </p:sp>
      <p:sp>
        <p:nvSpPr>
          <p:cNvPr id="3" name="Espace réservé du contenu 2"/>
          <p:cNvSpPr>
            <a:spLocks noGrp="1"/>
          </p:cNvSpPr>
          <p:nvPr>
            <p:ph idx="1"/>
          </p:nvPr>
        </p:nvSpPr>
        <p:spPr/>
        <p:txBody>
          <a:bodyPr/>
          <a:lstStyle/>
          <a:p>
            <a:pPr algn="just">
              <a:lnSpc>
                <a:spcPct val="200000"/>
              </a:lnSpc>
            </a:pPr>
            <a:r>
              <a:rPr lang="fr-FR" dirty="0" smtClean="0"/>
              <a:t>On appelle connexion le lien génétique entre troupeaux permettant à la fois l’estimation des valeurs génétiques des animaux et celle des effets des élevages où ils sont localisés.</a:t>
            </a:r>
            <a:endParaRPr lang="fr-FR"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6597352"/>
          </a:xfrm>
        </p:spPr>
        <p:txBody>
          <a:bodyPr>
            <a:normAutofit fontScale="92500" lnSpcReduction="20000"/>
          </a:bodyPr>
          <a:lstStyle/>
          <a:p>
            <a:pPr algn="just">
              <a:buNone/>
            </a:pPr>
            <a:r>
              <a:rPr lang="fr-FR" u="sng" dirty="0" smtClean="0"/>
              <a:t>Exemple théorique:</a:t>
            </a:r>
          </a:p>
          <a:p>
            <a:pPr algn="just"/>
            <a:r>
              <a:rPr lang="fr-FR" dirty="0" smtClean="0"/>
              <a:t>On considère 4 taureaux et 4 élevages</a:t>
            </a:r>
          </a:p>
          <a:p>
            <a:pPr algn="just">
              <a:buNone/>
            </a:pPr>
            <a:r>
              <a:rPr lang="fr-FR" dirty="0" smtClean="0"/>
              <a:t>On peut avoir deux dispositif:</a:t>
            </a:r>
          </a:p>
          <a:p>
            <a:pPr algn="just">
              <a:buFont typeface="Wingdings" pitchFamily="2" charset="2"/>
              <a:buChar char="ü"/>
            </a:pPr>
            <a:r>
              <a:rPr lang="fr-FR" dirty="0" smtClean="0"/>
              <a:t>Dispositif connecté; il y a un lien entre les 4 taureaux et les 4 élevages (connexion de parenté entre les 4 animaux au niveau des 4 élevages).</a:t>
            </a:r>
          </a:p>
          <a:p>
            <a:pPr algn="just">
              <a:buFont typeface="Wingdings" pitchFamily="2" charset="2"/>
              <a:buChar char="ü"/>
            </a:pPr>
            <a:r>
              <a:rPr lang="fr-FR" dirty="0" smtClean="0"/>
              <a:t>Dispositif non connecté. </a:t>
            </a:r>
          </a:p>
          <a:p>
            <a:pPr marL="514350" indent="-514350" algn="just">
              <a:buFont typeface="+mj-lt"/>
              <a:buAutoNum type="arabicPeriod"/>
            </a:pPr>
            <a:r>
              <a:rPr lang="fr-FR" dirty="0" smtClean="0"/>
              <a:t>Les taureaux ayants des descendants dans le même élevage peuvent être comparé, donc être indexé valablement,</a:t>
            </a:r>
          </a:p>
          <a:p>
            <a:pPr marL="514350" indent="-514350" algn="just">
              <a:buFont typeface="+mj-lt"/>
              <a:buAutoNum type="arabicPeriod"/>
            </a:pPr>
            <a:r>
              <a:rPr lang="fr-FR" dirty="0" smtClean="0"/>
              <a:t>Les effets de chaque élevage peuvent être estimé correctement,</a:t>
            </a:r>
          </a:p>
          <a:p>
            <a:pPr marL="514350" indent="-514350" algn="just">
              <a:buFont typeface="+mj-lt"/>
              <a:buAutoNum type="arabicPeriod"/>
            </a:pPr>
            <a:r>
              <a:rPr lang="fr-FR" dirty="0" smtClean="0"/>
              <a:t>Dans le premier dispositif on peut faire beaucoup de comparaison a cause des connexions alors que cela est impossible en cas d’absence de connexion. </a:t>
            </a:r>
          </a:p>
          <a:p>
            <a:pPr marL="514350" indent="-514350" algn="just">
              <a:buFont typeface="+mj-lt"/>
              <a:buAutoNum type="arabicPeriod"/>
            </a:pPr>
            <a:endParaRPr lang="fr-FR"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052736"/>
            <a:ext cx="8229600" cy="4824535"/>
          </a:xfrm>
        </p:spPr>
        <p:txBody>
          <a:bodyPr>
            <a:normAutofit/>
          </a:bodyPr>
          <a:lstStyle/>
          <a:p>
            <a:pPr algn="just"/>
            <a:r>
              <a:rPr lang="fr-FR" dirty="0" smtClean="0">
                <a:solidFill>
                  <a:srgbClr val="FF0000"/>
                </a:solidFill>
              </a:rPr>
              <a:t>N.B: L’IA permet un degré de connexion important est donc des comparaisons directe entre différents reproducteurs; différents descendants de différents reproducteur au niveau d’un même élevage. </a:t>
            </a:r>
          </a:p>
          <a:p>
            <a:pPr algn="just"/>
            <a:r>
              <a:rPr lang="fr-FR" dirty="0" smtClean="0">
                <a:solidFill>
                  <a:srgbClr val="FF0000"/>
                </a:solidFill>
              </a:rPr>
              <a:t>Le CACO « coefficient d’admission au rang des troupeaux connectés » varie de 0 a 1, il définie le degré de connexion du troupeau avec le reste de la population.  </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Estimation de la valeur génétique additive ou indexation</a:t>
            </a:r>
            <a:endParaRPr lang="fr-FR" dirty="0"/>
          </a:p>
        </p:txBody>
      </p:sp>
      <p:sp>
        <p:nvSpPr>
          <p:cNvPr id="3" name="Espace réservé du contenu 2"/>
          <p:cNvSpPr>
            <a:spLocks noGrp="1"/>
          </p:cNvSpPr>
          <p:nvPr>
            <p:ph idx="1"/>
          </p:nvPr>
        </p:nvSpPr>
        <p:spPr/>
        <p:txBody>
          <a:bodyPr>
            <a:normAutofit/>
          </a:bodyPr>
          <a:lstStyle/>
          <a:p>
            <a:pPr algn="ctr">
              <a:lnSpc>
                <a:spcPct val="120000"/>
              </a:lnSpc>
            </a:pPr>
            <a:r>
              <a:rPr lang="fr-FR" b="1" dirty="0" smtClean="0"/>
              <a:t>1-  caractéristiques générales des index</a:t>
            </a:r>
          </a:p>
          <a:p>
            <a:pPr algn="ctr">
              <a:lnSpc>
                <a:spcPct val="120000"/>
              </a:lnSpc>
            </a:pPr>
            <a:r>
              <a:rPr lang="fr-FR" b="1" dirty="0" smtClean="0">
                <a:solidFill>
                  <a:srgbClr val="FF0000"/>
                </a:solidFill>
              </a:rPr>
              <a:t>2-  calcul d’un index élémentaire</a:t>
            </a:r>
          </a:p>
          <a:p>
            <a:pPr algn="ctr">
              <a:lnSpc>
                <a:spcPct val="120000"/>
              </a:lnSpc>
            </a:pPr>
            <a:r>
              <a:rPr lang="fr-FR" b="1" dirty="0" smtClean="0"/>
              <a:t>3- calcul d’un index synthétique</a:t>
            </a:r>
          </a:p>
          <a:p>
            <a:pPr algn="ctr">
              <a:lnSpc>
                <a:spcPct val="120000"/>
              </a:lnSpc>
            </a:pPr>
            <a:r>
              <a:rPr lang="fr-FR" b="1" dirty="0" smtClean="0"/>
              <a:t>4- principaux index disponibles</a:t>
            </a:r>
          </a:p>
          <a:p>
            <a:pPr algn="ctr">
              <a:lnSpc>
                <a:spcPct val="120000"/>
              </a:lnSpc>
            </a:pPr>
            <a:r>
              <a:rPr lang="fr-FR" b="1" dirty="0" smtClean="0"/>
              <a:t>5- utilisation des index    </a:t>
            </a:r>
          </a:p>
          <a:p>
            <a:endParaRPr lang="fr-FR"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052736"/>
            <a:ext cx="7772400" cy="1470025"/>
          </a:xfrm>
        </p:spPr>
        <p:txBody>
          <a:bodyPr>
            <a:normAutofit fontScale="90000"/>
          </a:bodyPr>
          <a:lstStyle/>
          <a:p>
            <a:r>
              <a:rPr lang="fr-FR" b="1" i="1" dirty="0"/>
              <a:t>L'estimation de la valeur génétique </a:t>
            </a:r>
            <a:br>
              <a:rPr lang="fr-FR" b="1" i="1" dirty="0"/>
            </a:br>
            <a:r>
              <a:rPr lang="fr-FR" b="1" i="1" dirty="0" smtClean="0"/>
              <a:t>L'indexation</a:t>
            </a:r>
            <a:endParaRPr lang="fr-FR" dirty="0"/>
          </a:p>
        </p:txBody>
      </p:sp>
      <p:pic>
        <p:nvPicPr>
          <p:cNvPr id="43010"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576" y="2708920"/>
            <a:ext cx="2376264" cy="3173668"/>
          </a:xfrm>
          <a:prstGeom prst="rect">
            <a:avLst/>
          </a:prstGeom>
          <a:noFill/>
          <a:extLst>
            <a:ext uri="{909E8E84-426E-40DD-AFC4-6F175D3DCCD1}">
              <a14:hiddenFill xmlns:a14="http://schemas.microsoft.com/office/drawing/2010/main" xmlns="">
                <a:solidFill>
                  <a:srgbClr val="FFFFFF"/>
                </a:solidFill>
              </a14:hiddenFill>
            </a:ext>
          </a:extLst>
        </p:spPr>
      </p:pic>
      <p:pic>
        <p:nvPicPr>
          <p:cNvPr id="43012" name="Picture 4" descr="Afficher l'image d'origin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63157" y="3068960"/>
            <a:ext cx="3052813" cy="218581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i="1" dirty="0" smtClean="0"/>
              <a:t>L'indexation</a:t>
            </a:r>
            <a:endParaRPr lang="fr-FR" dirty="0"/>
          </a:p>
        </p:txBody>
      </p:sp>
      <p:sp>
        <p:nvSpPr>
          <p:cNvPr id="4" name="Rectangle 3"/>
          <p:cNvSpPr/>
          <p:nvPr/>
        </p:nvSpPr>
        <p:spPr>
          <a:xfrm>
            <a:off x="160024" y="1355506"/>
            <a:ext cx="8496406" cy="646331"/>
          </a:xfrm>
          <a:prstGeom prst="rect">
            <a:avLst/>
          </a:prstGeom>
          <a:solidFill>
            <a:schemeClr val="tx2">
              <a:lumMod val="20000"/>
              <a:lumOff val="80000"/>
            </a:schemeClr>
          </a:solidFill>
        </p:spPr>
        <p:txBody>
          <a:bodyPr wrap="square">
            <a:spAutoFit/>
          </a:bodyPr>
          <a:lstStyle/>
          <a:p>
            <a:r>
              <a:rPr lang="fr-FR" dirty="0"/>
              <a:t>Le but de la sélection est de choisir parmi un ensemble de candidats reproducteurs </a:t>
            </a:r>
            <a:r>
              <a:rPr lang="fr-FR" dirty="0" smtClean="0"/>
              <a:t>ceux </a:t>
            </a:r>
            <a:r>
              <a:rPr lang="fr-FR" dirty="0"/>
              <a:t>dont la valeur génétique additive est la plus élevée</a:t>
            </a:r>
            <a:r>
              <a:rPr lang="fr-FR" dirty="0" smtClean="0"/>
              <a:t>.</a:t>
            </a:r>
            <a:endParaRPr lang="fr-FR" dirty="0"/>
          </a:p>
        </p:txBody>
      </p:sp>
      <p:sp>
        <p:nvSpPr>
          <p:cNvPr id="5" name="Rectangle 4"/>
          <p:cNvSpPr/>
          <p:nvPr/>
        </p:nvSpPr>
        <p:spPr>
          <a:xfrm>
            <a:off x="160024" y="3142709"/>
            <a:ext cx="8496406" cy="646331"/>
          </a:xfrm>
          <a:prstGeom prst="rect">
            <a:avLst/>
          </a:prstGeom>
          <a:solidFill>
            <a:schemeClr val="tx2">
              <a:lumMod val="20000"/>
              <a:lumOff val="80000"/>
            </a:schemeClr>
          </a:solidFill>
        </p:spPr>
        <p:txBody>
          <a:bodyPr wrap="square">
            <a:spAutoFit/>
          </a:bodyPr>
          <a:lstStyle/>
          <a:p>
            <a:r>
              <a:rPr lang="fr-FR" dirty="0"/>
              <a:t>On appelle indexation les techniques de calcul qui permettent d'obtenir l'estimation </a:t>
            </a:r>
            <a:r>
              <a:rPr lang="fr-FR" dirty="0" smtClean="0"/>
              <a:t>de </a:t>
            </a:r>
            <a:r>
              <a:rPr lang="fr-FR" dirty="0"/>
              <a:t>la valeur génétique </a:t>
            </a:r>
            <a:r>
              <a:rPr lang="fr-FR" dirty="0" smtClean="0"/>
              <a:t>additive des reproducteurs. </a:t>
            </a:r>
          </a:p>
        </p:txBody>
      </p:sp>
      <p:sp>
        <p:nvSpPr>
          <p:cNvPr id="6" name="Rectangle 5"/>
          <p:cNvSpPr/>
          <p:nvPr/>
        </p:nvSpPr>
        <p:spPr>
          <a:xfrm>
            <a:off x="243213" y="5350667"/>
            <a:ext cx="4824536" cy="1200329"/>
          </a:xfrm>
          <a:prstGeom prst="rect">
            <a:avLst/>
          </a:prstGeom>
          <a:solidFill>
            <a:schemeClr val="accent3">
              <a:lumMod val="60000"/>
              <a:lumOff val="40000"/>
            </a:schemeClr>
          </a:solidFill>
        </p:spPr>
        <p:txBody>
          <a:bodyPr wrap="square">
            <a:spAutoFit/>
          </a:bodyPr>
          <a:lstStyle/>
          <a:p>
            <a:pPr algn="just"/>
            <a:r>
              <a:rPr lang="fr-FR" dirty="0"/>
              <a:t>le terme d'index est utilisé dans le cas d'un caractère, alors qu'on parle </a:t>
            </a:r>
            <a:r>
              <a:rPr lang="fr-FR" dirty="0" smtClean="0"/>
              <a:t>d'index </a:t>
            </a:r>
            <a:r>
              <a:rPr lang="fr-FR" dirty="0"/>
              <a:t>synthétique ou indice lorsque plusieurs caractères sont simultanément pris en </a:t>
            </a:r>
            <a:r>
              <a:rPr lang="fr-FR" dirty="0" smtClean="0"/>
              <a:t>compte</a:t>
            </a:r>
            <a:r>
              <a:rPr lang="fr-FR" dirty="0"/>
              <a:t>. </a:t>
            </a:r>
          </a:p>
        </p:txBody>
      </p:sp>
      <p:pic>
        <p:nvPicPr>
          <p:cNvPr id="8" name="Picture 3" descr="C:\Users\user\Pictures\A TRIER\20130305_11402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44075" y="3933056"/>
            <a:ext cx="3899925" cy="292494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29610" y="4365104"/>
            <a:ext cx="5114465" cy="646331"/>
          </a:xfrm>
          <a:prstGeom prst="rect">
            <a:avLst/>
          </a:prstGeom>
          <a:solidFill>
            <a:schemeClr val="accent6">
              <a:lumMod val="40000"/>
              <a:lumOff val="60000"/>
            </a:schemeClr>
          </a:solidFill>
        </p:spPr>
        <p:txBody>
          <a:bodyPr wrap="square">
            <a:spAutoFit/>
          </a:bodyPr>
          <a:lstStyle/>
          <a:p>
            <a:r>
              <a:rPr lang="fr-FR" dirty="0"/>
              <a:t>Chaque reproducteur est caractérisé par </a:t>
            </a:r>
            <a:r>
              <a:rPr lang="fr-FR" i="1" dirty="0"/>
              <a:t>un index ou indice de sélection. </a:t>
            </a:r>
          </a:p>
        </p:txBody>
      </p:sp>
      <p:sp>
        <p:nvSpPr>
          <p:cNvPr id="9" name="Rectangle 8"/>
          <p:cNvSpPr/>
          <p:nvPr/>
        </p:nvSpPr>
        <p:spPr>
          <a:xfrm>
            <a:off x="160024" y="2278836"/>
            <a:ext cx="8496406" cy="646331"/>
          </a:xfrm>
          <a:prstGeom prst="rect">
            <a:avLst/>
          </a:prstGeom>
          <a:solidFill>
            <a:schemeClr val="accent6">
              <a:lumMod val="40000"/>
              <a:lumOff val="60000"/>
            </a:schemeClr>
          </a:solidFill>
        </p:spPr>
        <p:txBody>
          <a:bodyPr wrap="square">
            <a:spAutoFit/>
          </a:bodyPr>
          <a:lstStyle/>
          <a:p>
            <a:r>
              <a:rPr lang="fr-FR" dirty="0"/>
              <a:t>Celle-ci ne pouvant être mesurée, </a:t>
            </a:r>
            <a:r>
              <a:rPr lang="fr-FR" i="1" dirty="0"/>
              <a:t>les candidats sont classés en fonction d'une estimation de leur valeur génétique additive. </a:t>
            </a:r>
            <a:endParaRPr lang="fr-F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pPr>
              <a:lnSpc>
                <a:spcPct val="120000"/>
              </a:lnSpc>
            </a:pPr>
            <a:r>
              <a:rPr lang="fr-FR" b="1" dirty="0" smtClean="0"/>
              <a:t>I – Hérédité des caractères non quantitatifs</a:t>
            </a:r>
          </a:p>
          <a:p>
            <a:pPr>
              <a:lnSpc>
                <a:spcPct val="120000"/>
              </a:lnSpc>
            </a:pPr>
            <a:r>
              <a:rPr lang="fr-FR" b="1" dirty="0" smtClean="0"/>
              <a:t>1- série </a:t>
            </a:r>
            <a:r>
              <a:rPr lang="fr-FR" b="1" dirty="0" err="1" smtClean="0"/>
              <a:t>alléliques</a:t>
            </a:r>
            <a:r>
              <a:rPr lang="fr-FR" b="1" dirty="0" smtClean="0"/>
              <a:t> simple ou </a:t>
            </a:r>
            <a:r>
              <a:rPr lang="fr-FR" b="1" dirty="0" err="1" smtClean="0"/>
              <a:t>biallélisme</a:t>
            </a:r>
            <a:endParaRPr lang="fr-FR" b="1" dirty="0" smtClean="0"/>
          </a:p>
          <a:p>
            <a:pPr>
              <a:lnSpc>
                <a:spcPct val="120000"/>
              </a:lnSpc>
            </a:pPr>
            <a:r>
              <a:rPr lang="fr-FR" b="1" dirty="0" smtClean="0"/>
              <a:t>2- série </a:t>
            </a:r>
            <a:r>
              <a:rPr lang="fr-FR" b="1" dirty="0" err="1" smtClean="0"/>
              <a:t>alléliques</a:t>
            </a:r>
            <a:r>
              <a:rPr lang="fr-FR" b="1" dirty="0" smtClean="0"/>
              <a:t> multiples ou </a:t>
            </a:r>
            <a:r>
              <a:rPr lang="fr-FR" b="1" dirty="0" err="1" smtClean="0"/>
              <a:t>polyallélisme</a:t>
            </a:r>
            <a:endParaRPr lang="fr-FR" b="1" dirty="0" smtClean="0"/>
          </a:p>
          <a:p>
            <a:pPr>
              <a:lnSpc>
                <a:spcPct val="120000"/>
              </a:lnSpc>
            </a:pPr>
            <a:r>
              <a:rPr lang="fr-FR" b="1" dirty="0" smtClean="0">
                <a:solidFill>
                  <a:srgbClr val="FF0000"/>
                </a:solidFill>
              </a:rPr>
              <a:t>3- liaison entre des gènes situés sur un même chromosome</a:t>
            </a:r>
          </a:p>
          <a:p>
            <a:pPr>
              <a:lnSpc>
                <a:spcPct val="120000"/>
              </a:lnSpc>
            </a:pPr>
            <a:r>
              <a:rPr lang="fr-FR" b="1" dirty="0" smtClean="0"/>
              <a:t>4- hérédité liée au sexe </a:t>
            </a:r>
          </a:p>
          <a:p>
            <a:pPr>
              <a:lnSpc>
                <a:spcPct val="120000"/>
              </a:lnSpc>
            </a:pPr>
            <a:r>
              <a:rPr lang="fr-FR" b="1" dirty="0" smtClean="0"/>
              <a:t>5- anomalies géniques</a:t>
            </a:r>
          </a:p>
          <a:p>
            <a:endParaRPr lang="fr-FR"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i="1" dirty="0" smtClean="0"/>
              <a:t>L'indexation</a:t>
            </a:r>
            <a:endParaRPr lang="fr-FR" dirty="0"/>
          </a:p>
        </p:txBody>
      </p:sp>
      <p:sp>
        <p:nvSpPr>
          <p:cNvPr id="7" name="Rectangle 6"/>
          <p:cNvSpPr/>
          <p:nvPr/>
        </p:nvSpPr>
        <p:spPr>
          <a:xfrm>
            <a:off x="539552" y="1772816"/>
            <a:ext cx="6435883" cy="369332"/>
          </a:xfrm>
          <a:prstGeom prst="rect">
            <a:avLst/>
          </a:prstGeom>
        </p:spPr>
        <p:txBody>
          <a:bodyPr wrap="square">
            <a:spAutoFit/>
          </a:bodyPr>
          <a:lstStyle/>
          <a:p>
            <a:r>
              <a:rPr lang="fr-FR" dirty="0"/>
              <a:t> Indexer, c'est estimer la valeur génétique additive d'un individu </a:t>
            </a:r>
          </a:p>
        </p:txBody>
      </p:sp>
      <p:sp>
        <p:nvSpPr>
          <p:cNvPr id="8" name="Rectangle 7"/>
          <p:cNvSpPr/>
          <p:nvPr/>
        </p:nvSpPr>
        <p:spPr>
          <a:xfrm>
            <a:off x="539552" y="2276872"/>
            <a:ext cx="8208912" cy="646331"/>
          </a:xfrm>
          <a:prstGeom prst="rect">
            <a:avLst/>
          </a:prstGeom>
        </p:spPr>
        <p:txBody>
          <a:bodyPr wrap="square">
            <a:spAutoFit/>
          </a:bodyPr>
          <a:lstStyle/>
          <a:p>
            <a:pPr algn="just"/>
            <a:r>
              <a:rPr lang="fr-FR" dirty="0" smtClean="0"/>
              <a:t>Indexer, c'est estimer, prévoir, prédire, la valeur génétique additive d'un individu à partir de toutes les </a:t>
            </a:r>
            <a:r>
              <a:rPr lang="fr-FR" dirty="0"/>
              <a:t>informations disponibles à un instant donné. </a:t>
            </a:r>
          </a:p>
        </p:txBody>
      </p:sp>
      <p:sp>
        <p:nvSpPr>
          <p:cNvPr id="9" name="Rectangle 8"/>
          <p:cNvSpPr/>
          <p:nvPr/>
        </p:nvSpPr>
        <p:spPr>
          <a:xfrm>
            <a:off x="539552" y="4172887"/>
            <a:ext cx="8388424" cy="923330"/>
          </a:xfrm>
          <a:prstGeom prst="rect">
            <a:avLst/>
          </a:prstGeom>
        </p:spPr>
        <p:txBody>
          <a:bodyPr wrap="square">
            <a:spAutoFit/>
          </a:bodyPr>
          <a:lstStyle/>
          <a:p>
            <a:pPr algn="just"/>
            <a:r>
              <a:rPr lang="fr-FR" i="1" dirty="0"/>
              <a:t>L'index est l'estimation la meilleure, </a:t>
            </a:r>
            <a:r>
              <a:rPr lang="fr-FR" i="1" dirty="0" smtClean="0"/>
              <a:t>à </a:t>
            </a:r>
            <a:r>
              <a:rPr lang="fr-FR" i="1" dirty="0"/>
              <a:t>un moment donné, de la valeur génétique </a:t>
            </a:r>
            <a:r>
              <a:rPr lang="fr-FR" i="1" dirty="0" smtClean="0"/>
              <a:t>additive </a:t>
            </a:r>
            <a:r>
              <a:rPr lang="fr-FR" i="1" dirty="0"/>
              <a:t>d'un reproducteur. Son utilisation pour le classement des candidats reproducteurs </a:t>
            </a:r>
            <a:r>
              <a:rPr lang="fr-FR" i="1" dirty="0" smtClean="0"/>
              <a:t>permet </a:t>
            </a:r>
            <a:r>
              <a:rPr lang="fr-FR" i="1" dirty="0"/>
              <a:t>au sélectionneur de ne pas faire un choix totalement au hasard. </a:t>
            </a:r>
          </a:p>
        </p:txBody>
      </p:sp>
      <p:sp>
        <p:nvSpPr>
          <p:cNvPr id="10" name="Rectangle 9"/>
          <p:cNvSpPr/>
          <p:nvPr/>
        </p:nvSpPr>
        <p:spPr>
          <a:xfrm>
            <a:off x="395028" y="5373216"/>
            <a:ext cx="8532948" cy="923330"/>
          </a:xfrm>
          <a:prstGeom prst="rect">
            <a:avLst/>
          </a:prstGeom>
        </p:spPr>
        <p:txBody>
          <a:bodyPr wrap="square">
            <a:spAutoFit/>
          </a:bodyPr>
          <a:lstStyle/>
          <a:p>
            <a:pPr algn="just"/>
            <a:r>
              <a:rPr lang="fr-FR" dirty="0"/>
              <a:t>Un index n'est pas une estimation dans l'absolu de la valeur génétique additive des </a:t>
            </a:r>
            <a:br>
              <a:rPr lang="fr-FR" dirty="0"/>
            </a:br>
            <a:r>
              <a:rPr lang="fr-FR" dirty="0"/>
              <a:t>candidats reproducteurs, mais seulement une estimation relative de la valeur </a:t>
            </a:r>
            <a:r>
              <a:rPr lang="fr-FR" dirty="0" smtClean="0"/>
              <a:t>des candidats les </a:t>
            </a:r>
            <a:r>
              <a:rPr lang="fr-FR" dirty="0"/>
              <a:t>uns par rapport aux autres</a:t>
            </a:r>
          </a:p>
        </p:txBody>
      </p:sp>
      <p:sp>
        <p:nvSpPr>
          <p:cNvPr id="3" name="Rectangle 2"/>
          <p:cNvSpPr/>
          <p:nvPr/>
        </p:nvSpPr>
        <p:spPr>
          <a:xfrm>
            <a:off x="539552" y="3106039"/>
            <a:ext cx="8280920" cy="923330"/>
          </a:xfrm>
          <a:prstGeom prst="rect">
            <a:avLst/>
          </a:prstGeom>
        </p:spPr>
        <p:txBody>
          <a:bodyPr wrap="square">
            <a:spAutoFit/>
          </a:bodyPr>
          <a:lstStyle/>
          <a:p>
            <a:pPr algn="just"/>
            <a:r>
              <a:rPr lang="fr-FR" dirty="0"/>
              <a:t>Ces informations peuvent être les propres performances de l'individu et (ou) celles de ses apparentés, ascendants, descendants, collatéraux; elles peuvent concerner un ou plusieurs caractères ou critères de sélection</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i="1" dirty="0" smtClean="0"/>
              <a:t>L'indexation</a:t>
            </a:r>
            <a:endParaRPr lang="fr-FR" dirty="0"/>
          </a:p>
        </p:txBody>
      </p:sp>
      <p:sp>
        <p:nvSpPr>
          <p:cNvPr id="11" name="Rectangle 10"/>
          <p:cNvSpPr/>
          <p:nvPr/>
        </p:nvSpPr>
        <p:spPr>
          <a:xfrm>
            <a:off x="539552" y="1412776"/>
            <a:ext cx="8064896" cy="923330"/>
          </a:xfrm>
          <a:prstGeom prst="rect">
            <a:avLst/>
          </a:prstGeom>
        </p:spPr>
        <p:txBody>
          <a:bodyPr wrap="square">
            <a:spAutoFit/>
          </a:bodyPr>
          <a:lstStyle/>
          <a:p>
            <a:pPr algn="just"/>
            <a:r>
              <a:rPr lang="fr-FR" dirty="0"/>
              <a:t>Un index n'a de signification qu'au moment de son calcul et on ne doit, en toute </a:t>
            </a:r>
            <a:r>
              <a:rPr lang="fr-FR" dirty="0" smtClean="0"/>
              <a:t>rigueur</a:t>
            </a:r>
            <a:r>
              <a:rPr lang="fr-FR" dirty="0"/>
              <a:t>, comparer des index que s'ils ont été calculés dans les mêmes conditions et au </a:t>
            </a:r>
            <a:r>
              <a:rPr lang="fr-FR" dirty="0" smtClean="0"/>
              <a:t>même </a:t>
            </a:r>
            <a:r>
              <a:rPr lang="fr-FR" dirty="0"/>
              <a:t>moment. C'est ainsi que: </a:t>
            </a:r>
          </a:p>
        </p:txBody>
      </p:sp>
      <p:sp>
        <p:nvSpPr>
          <p:cNvPr id="12" name="Rectangle 11"/>
          <p:cNvSpPr/>
          <p:nvPr/>
        </p:nvSpPr>
        <p:spPr>
          <a:xfrm>
            <a:off x="539552" y="2420888"/>
            <a:ext cx="8064896" cy="923330"/>
          </a:xfrm>
          <a:prstGeom prst="rect">
            <a:avLst/>
          </a:prstGeom>
        </p:spPr>
        <p:txBody>
          <a:bodyPr wrap="square">
            <a:spAutoFit/>
          </a:bodyPr>
          <a:lstStyle/>
          <a:p>
            <a:pPr algn="just"/>
            <a:r>
              <a:rPr lang="fr-FR" dirty="0" smtClean="0"/>
              <a:t>L'indexation </a:t>
            </a:r>
            <a:r>
              <a:rPr lang="fr-FR" dirty="0"/>
              <a:t>des reproducteurs étant faite intra-race, on ne doit pas comparer des </a:t>
            </a:r>
            <a:r>
              <a:rPr lang="fr-FR" dirty="0" smtClean="0"/>
              <a:t>index </a:t>
            </a:r>
            <a:r>
              <a:rPr lang="fr-FR" dirty="0"/>
              <a:t>d'animaux de races différentes; </a:t>
            </a:r>
          </a:p>
          <a:p>
            <a:pPr algn="just"/>
            <a:r>
              <a:rPr lang="fr-FR" dirty="0"/>
              <a:t>l'index d'un reproducteur perd de sa signification s'il n'est pas actualisé.</a:t>
            </a:r>
          </a:p>
        </p:txBody>
      </p:sp>
      <p:sp>
        <p:nvSpPr>
          <p:cNvPr id="13" name="Rectangle 12"/>
          <p:cNvSpPr/>
          <p:nvPr/>
        </p:nvSpPr>
        <p:spPr>
          <a:xfrm>
            <a:off x="467544" y="3491716"/>
            <a:ext cx="4298228" cy="369332"/>
          </a:xfrm>
          <a:prstGeom prst="rect">
            <a:avLst/>
          </a:prstGeom>
        </p:spPr>
        <p:txBody>
          <a:bodyPr wrap="none">
            <a:spAutoFit/>
          </a:bodyPr>
          <a:lstStyle/>
          <a:p>
            <a:r>
              <a:rPr lang="fr-FR" dirty="0" smtClean="0"/>
              <a:t>Toute estimation est entachée d'une erreur </a:t>
            </a:r>
            <a:endParaRPr lang="fr-FR" dirty="0"/>
          </a:p>
        </p:txBody>
      </p:sp>
      <p:sp>
        <p:nvSpPr>
          <p:cNvPr id="14" name="Rectangle 13"/>
          <p:cNvSpPr/>
          <p:nvPr/>
        </p:nvSpPr>
        <p:spPr>
          <a:xfrm>
            <a:off x="467544" y="3933056"/>
            <a:ext cx="8136904" cy="1200329"/>
          </a:xfrm>
          <a:prstGeom prst="rect">
            <a:avLst/>
          </a:prstGeom>
        </p:spPr>
        <p:txBody>
          <a:bodyPr wrap="square">
            <a:spAutoFit/>
          </a:bodyPr>
          <a:lstStyle/>
          <a:p>
            <a:pPr algn="just"/>
            <a:r>
              <a:rPr lang="fr-FR" dirty="0"/>
              <a:t>L'index étant une estimation Â de la valeur génétique additive A d'un reproducteur, </a:t>
            </a:r>
            <a:br>
              <a:rPr lang="fr-FR" dirty="0"/>
            </a:br>
            <a:r>
              <a:rPr lang="fr-FR" dirty="0"/>
              <a:t>l'erreur commise se traduit par un écart entre la vraie valeur A, inconnue, et son </a:t>
            </a:r>
            <a:r>
              <a:rPr lang="fr-FR" dirty="0" smtClean="0"/>
              <a:t>estimation </a:t>
            </a:r>
            <a:r>
              <a:rPr lang="fr-FR" dirty="0"/>
              <a:t>Â. L'importance de cet écart est liée à la précision de l'estimation ou précision de </a:t>
            </a:r>
            <a:r>
              <a:rPr lang="fr-FR" dirty="0" smtClean="0"/>
              <a:t>l'index</a:t>
            </a:r>
            <a:r>
              <a:rPr lang="fr-FR" dirty="0"/>
              <a:t>. </a:t>
            </a:r>
          </a:p>
        </p:txBody>
      </p:sp>
      <p:sp>
        <p:nvSpPr>
          <p:cNvPr id="15" name="Rectangle 14"/>
          <p:cNvSpPr/>
          <p:nvPr/>
        </p:nvSpPr>
        <p:spPr>
          <a:xfrm>
            <a:off x="467544" y="5157192"/>
            <a:ext cx="8136904" cy="646331"/>
          </a:xfrm>
          <a:prstGeom prst="rect">
            <a:avLst/>
          </a:prstGeom>
        </p:spPr>
        <p:txBody>
          <a:bodyPr wrap="square">
            <a:spAutoFit/>
          </a:bodyPr>
          <a:lstStyle/>
          <a:p>
            <a:pPr algn="just"/>
            <a:r>
              <a:rPr lang="fr-FR" dirty="0"/>
              <a:t> On caractérise la précision d'un index </a:t>
            </a:r>
            <a:r>
              <a:rPr lang="fr-FR" dirty="0" smtClean="0"/>
              <a:t>par </a:t>
            </a:r>
            <a:r>
              <a:rPr lang="fr-FR" dirty="0"/>
              <a:t>le coefficient de corrélation entre A et son </a:t>
            </a:r>
            <a:r>
              <a:rPr lang="fr-FR" dirty="0" smtClean="0"/>
              <a:t>estimation Â</a:t>
            </a:r>
            <a:endParaRPr lang="fr-FR" dirty="0"/>
          </a:p>
        </p:txBody>
      </p:sp>
      <p:sp>
        <p:nvSpPr>
          <p:cNvPr id="16" name="Rectangle 15"/>
          <p:cNvSpPr/>
          <p:nvPr/>
        </p:nvSpPr>
        <p:spPr>
          <a:xfrm>
            <a:off x="539552" y="5934670"/>
            <a:ext cx="8604448" cy="646331"/>
          </a:xfrm>
          <a:prstGeom prst="rect">
            <a:avLst/>
          </a:prstGeom>
        </p:spPr>
        <p:txBody>
          <a:bodyPr wrap="square">
            <a:spAutoFit/>
          </a:bodyPr>
          <a:lstStyle/>
          <a:p>
            <a:r>
              <a:rPr lang="fr-FR" dirty="0"/>
              <a:t>La connaissance d'un index doit toujours être complétée </a:t>
            </a:r>
            <a:r>
              <a:rPr lang="fr-FR" dirty="0" smtClean="0"/>
              <a:t>par celle </a:t>
            </a:r>
            <a:r>
              <a:rPr lang="fr-FR" dirty="0"/>
              <a:t>de son coefficient de détermination </a:t>
            </a:r>
            <a:r>
              <a:rPr lang="fr-FR" dirty="0" smtClean="0"/>
              <a:t>CD</a:t>
            </a:r>
            <a:endParaRPr lang="fr-FR"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i="1" dirty="0" smtClean="0"/>
              <a:t>L'indexation</a:t>
            </a:r>
            <a:endParaRPr lang="fr-FR" dirty="0"/>
          </a:p>
        </p:txBody>
      </p:sp>
      <p:sp>
        <p:nvSpPr>
          <p:cNvPr id="7" name="Rectangle 6"/>
          <p:cNvSpPr/>
          <p:nvPr/>
        </p:nvSpPr>
        <p:spPr>
          <a:xfrm>
            <a:off x="251520" y="1122404"/>
            <a:ext cx="2422202" cy="369332"/>
          </a:xfrm>
          <a:prstGeom prst="rect">
            <a:avLst/>
          </a:prstGeom>
        </p:spPr>
        <p:txBody>
          <a:bodyPr wrap="none">
            <a:spAutoFit/>
          </a:bodyPr>
          <a:lstStyle/>
          <a:p>
            <a:r>
              <a:rPr lang="fr-FR" b="1" dirty="0"/>
              <a:t>MÉTHODES DE CALCUL </a:t>
            </a:r>
            <a:endParaRPr lang="fr-FR" dirty="0"/>
          </a:p>
        </p:txBody>
      </p:sp>
      <p:sp>
        <p:nvSpPr>
          <p:cNvPr id="8" name="Rectangle 7"/>
          <p:cNvSpPr/>
          <p:nvPr/>
        </p:nvSpPr>
        <p:spPr>
          <a:xfrm>
            <a:off x="395536" y="1582761"/>
            <a:ext cx="3089692" cy="369332"/>
          </a:xfrm>
          <a:prstGeom prst="rect">
            <a:avLst/>
          </a:prstGeom>
          <a:solidFill>
            <a:srgbClr val="FFFF00"/>
          </a:solidFill>
        </p:spPr>
        <p:txBody>
          <a:bodyPr wrap="none">
            <a:spAutoFit/>
          </a:bodyPr>
          <a:lstStyle/>
          <a:p>
            <a:r>
              <a:rPr lang="fr-FR" b="1" dirty="0"/>
              <a:t>Corrections des performances </a:t>
            </a:r>
          </a:p>
        </p:txBody>
      </p:sp>
      <p:sp>
        <p:nvSpPr>
          <p:cNvPr id="9" name="Rectangle 8"/>
          <p:cNvSpPr/>
          <p:nvPr/>
        </p:nvSpPr>
        <p:spPr>
          <a:xfrm>
            <a:off x="539552" y="2001882"/>
            <a:ext cx="7920880" cy="1200329"/>
          </a:xfrm>
          <a:prstGeom prst="rect">
            <a:avLst/>
          </a:prstGeom>
          <a:solidFill>
            <a:schemeClr val="accent3">
              <a:lumMod val="60000"/>
              <a:lumOff val="40000"/>
            </a:schemeClr>
          </a:solidFill>
        </p:spPr>
        <p:txBody>
          <a:bodyPr wrap="square">
            <a:spAutoFit/>
          </a:bodyPr>
          <a:lstStyle/>
          <a:p>
            <a:pPr algn="just"/>
            <a:r>
              <a:rPr lang="fr-FR" dirty="0"/>
              <a:t>La performance d'un animal dépend de sa valeur génétique additive et des conditions </a:t>
            </a:r>
            <a:r>
              <a:rPr lang="fr-FR" dirty="0" smtClean="0"/>
              <a:t>de </a:t>
            </a:r>
            <a:r>
              <a:rPr lang="fr-FR" dirty="0"/>
              <a:t>milieu dans lesquelles elle a été </a:t>
            </a:r>
            <a:r>
              <a:rPr lang="fr-FR" dirty="0" smtClean="0"/>
              <a:t>réalisée. </a:t>
            </a:r>
            <a:r>
              <a:rPr lang="fr-FR" dirty="0"/>
              <a:t>Plus précisément, on admet que la </a:t>
            </a:r>
            <a:r>
              <a:rPr lang="fr-FR" dirty="0" smtClean="0"/>
              <a:t>performance </a:t>
            </a:r>
            <a:r>
              <a:rPr lang="fr-FR" dirty="0"/>
              <a:t>d'un animal (production laitière, gain moyen quotidien, prolificité) </a:t>
            </a:r>
            <a:r>
              <a:rPr lang="fr-FR" dirty="0" smtClean="0"/>
              <a:t>représente </a:t>
            </a:r>
            <a:r>
              <a:rPr lang="fr-FR" dirty="0"/>
              <a:t>la somme : </a:t>
            </a:r>
          </a:p>
        </p:txBody>
      </p:sp>
      <p:sp>
        <p:nvSpPr>
          <p:cNvPr id="10" name="Rectangle 9"/>
          <p:cNvSpPr/>
          <p:nvPr/>
        </p:nvSpPr>
        <p:spPr>
          <a:xfrm>
            <a:off x="412311" y="3429000"/>
            <a:ext cx="5959889" cy="1754326"/>
          </a:xfrm>
          <a:prstGeom prst="rect">
            <a:avLst/>
          </a:prstGeom>
          <a:ln>
            <a:solidFill>
              <a:schemeClr val="tx2">
                <a:lumMod val="40000"/>
                <a:lumOff val="60000"/>
              </a:schemeClr>
            </a:solidFill>
          </a:ln>
        </p:spPr>
        <p:txBody>
          <a:bodyPr wrap="square">
            <a:spAutoFit/>
          </a:bodyPr>
          <a:lstStyle/>
          <a:p>
            <a:r>
              <a:rPr lang="fr-FR" dirty="0" smtClean="0"/>
              <a:t>- des </a:t>
            </a:r>
            <a:r>
              <a:rPr lang="fr-FR" dirty="0"/>
              <a:t>effets additifs de ses gènes, </a:t>
            </a:r>
          </a:p>
          <a:p>
            <a:r>
              <a:rPr lang="fr-FR" dirty="0" smtClean="0"/>
              <a:t>- des </a:t>
            </a:r>
            <a:r>
              <a:rPr lang="fr-FR" dirty="0"/>
              <a:t>effets du milieu identifiés, connus, et communs à un même groupe d'animaux, </a:t>
            </a:r>
            <a:br>
              <a:rPr lang="fr-FR" dirty="0"/>
            </a:br>
            <a:r>
              <a:rPr lang="fr-FR" dirty="0" smtClean="0"/>
              <a:t>- des </a:t>
            </a:r>
            <a:r>
              <a:rPr lang="fr-FR" dirty="0"/>
              <a:t>effets inconnus et (ou) propres à chaque animal; les effets non additifs des </a:t>
            </a:r>
            <a:r>
              <a:rPr lang="fr-FR" dirty="0" smtClean="0"/>
              <a:t>gènes </a:t>
            </a:r>
            <a:r>
              <a:rPr lang="fr-FR" dirty="0"/>
              <a:t>sont inclus dans ces effets inconnus. </a:t>
            </a:r>
          </a:p>
        </p:txBody>
      </p:sp>
      <p:sp>
        <p:nvSpPr>
          <p:cNvPr id="11" name="Rectangle 10"/>
          <p:cNvSpPr/>
          <p:nvPr/>
        </p:nvSpPr>
        <p:spPr>
          <a:xfrm>
            <a:off x="251520" y="5798930"/>
            <a:ext cx="5040560" cy="923330"/>
          </a:xfrm>
          <a:prstGeom prst="rect">
            <a:avLst/>
          </a:prstGeom>
        </p:spPr>
        <p:txBody>
          <a:bodyPr wrap="square">
            <a:spAutoFit/>
          </a:bodyPr>
          <a:lstStyle/>
          <a:p>
            <a:r>
              <a:rPr lang="fr-FR" dirty="0"/>
              <a:t>Seuls les effets du milieu identifiés et communs à un groupe d'animaux peuvent être </a:t>
            </a:r>
            <a:r>
              <a:rPr lang="fr-FR" dirty="0" smtClean="0"/>
              <a:t> éventuellement </a:t>
            </a:r>
            <a:r>
              <a:rPr lang="fr-FR" dirty="0"/>
              <a:t>maîtrisés</a:t>
            </a:r>
          </a:p>
        </p:txBody>
      </p:sp>
      <p:pic>
        <p:nvPicPr>
          <p:cNvPr id="45058" name="Picture 2" descr="Afficher l'image d'origin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89018" y="5029325"/>
            <a:ext cx="3181888" cy="178753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i="1" dirty="0" smtClean="0"/>
              <a:t>L'indexation</a:t>
            </a:r>
            <a:endParaRPr lang="fr-FR" dirty="0"/>
          </a:p>
        </p:txBody>
      </p:sp>
      <p:sp>
        <p:nvSpPr>
          <p:cNvPr id="12" name="Rectangle 11"/>
          <p:cNvSpPr/>
          <p:nvPr/>
        </p:nvSpPr>
        <p:spPr>
          <a:xfrm>
            <a:off x="395536" y="1484784"/>
            <a:ext cx="8136904" cy="1477328"/>
          </a:xfrm>
          <a:prstGeom prst="rect">
            <a:avLst/>
          </a:prstGeom>
        </p:spPr>
        <p:txBody>
          <a:bodyPr wrap="square">
            <a:spAutoFit/>
          </a:bodyPr>
          <a:lstStyle/>
          <a:p>
            <a:pPr algn="just"/>
            <a:r>
              <a:rPr lang="fr-FR" dirty="0"/>
              <a:t>il s'agit d'obtenir des performances « épurées» des </a:t>
            </a:r>
            <a:r>
              <a:rPr lang="fr-FR" dirty="0" smtClean="0"/>
              <a:t>influences </a:t>
            </a:r>
            <a:r>
              <a:rPr lang="fr-FR" dirty="0"/>
              <a:t>du milieu de façon que la corrélation entre la performance corrigée obtenue, Pc, et la </a:t>
            </a:r>
            <a:br>
              <a:rPr lang="fr-FR" dirty="0"/>
            </a:br>
            <a:r>
              <a:rPr lang="fr-FR" dirty="0"/>
              <a:t>valeur génétique additive A à estimer, soit maximum, d'où la nécessité d'identifier aussi </a:t>
            </a:r>
            <a:r>
              <a:rPr lang="fr-FR" dirty="0" smtClean="0"/>
              <a:t>précisément </a:t>
            </a:r>
            <a:r>
              <a:rPr lang="fr-FR" dirty="0"/>
              <a:t>que possible les facteurs du milieu et d'estimer correctement leurs effets sur </a:t>
            </a:r>
            <a:r>
              <a:rPr lang="fr-FR" dirty="0" smtClean="0"/>
              <a:t>les </a:t>
            </a:r>
            <a:r>
              <a:rPr lang="fr-FR" dirty="0"/>
              <a:t>performances. </a:t>
            </a:r>
          </a:p>
        </p:txBody>
      </p:sp>
      <p:sp>
        <p:nvSpPr>
          <p:cNvPr id="13" name="Rectangle 12"/>
          <p:cNvSpPr/>
          <p:nvPr/>
        </p:nvSpPr>
        <p:spPr>
          <a:xfrm>
            <a:off x="454807" y="3068960"/>
            <a:ext cx="8208912" cy="1200329"/>
          </a:xfrm>
          <a:prstGeom prst="rect">
            <a:avLst/>
          </a:prstGeom>
        </p:spPr>
        <p:txBody>
          <a:bodyPr wrap="square">
            <a:spAutoFit/>
          </a:bodyPr>
          <a:lstStyle/>
          <a:p>
            <a:pPr algn="just"/>
            <a:r>
              <a:rPr lang="fr-FR" dirty="0"/>
              <a:t>Par exemple, chez les bovins laitiers, parmi les facteurs du milieu identifiés, on peut </a:t>
            </a:r>
            <a:r>
              <a:rPr lang="fr-FR" dirty="0" smtClean="0"/>
              <a:t>citer</a:t>
            </a:r>
            <a:r>
              <a:rPr lang="fr-FR" dirty="0"/>
              <a:t>: l'année, la région, le numéro de lactation, l'âge au premier vêlage, la durée de la </a:t>
            </a:r>
            <a:r>
              <a:rPr lang="fr-FR" dirty="0" smtClean="0"/>
              <a:t>lactation</a:t>
            </a:r>
            <a:r>
              <a:rPr lang="fr-FR" dirty="0"/>
              <a:t>, le mois de vêlage, l'étable ... ; tous ces effets étant communs à un groupe </a:t>
            </a:r>
            <a:r>
              <a:rPr lang="fr-FR" dirty="0" smtClean="0"/>
              <a:t>d'animaux </a:t>
            </a:r>
            <a:r>
              <a:rPr lang="fr-FR" dirty="0"/>
              <a:t>peuvent être estimés. </a:t>
            </a:r>
          </a:p>
        </p:txBody>
      </p:sp>
      <p:pic>
        <p:nvPicPr>
          <p:cNvPr id="44034" name="Picture 2" descr="Afficher l'image d'origin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6934" y="4269288"/>
            <a:ext cx="6061409" cy="213741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xmlns="" val="752114959"/>
              </p:ext>
            </p:extLst>
          </p:nvPr>
        </p:nvGraphicFramePr>
        <p:xfrm>
          <a:off x="1223627" y="620688"/>
          <a:ext cx="6624736" cy="2699004"/>
        </p:xfrm>
        <a:graphic>
          <a:graphicData uri="http://schemas.openxmlformats.org/drawingml/2006/table">
            <a:tbl>
              <a:tblPr bandRow="1" bandCol="1"/>
              <a:tblGrid>
                <a:gridCol w="368299"/>
                <a:gridCol w="372947"/>
                <a:gridCol w="200995"/>
                <a:gridCol w="217261"/>
                <a:gridCol w="497262"/>
                <a:gridCol w="551868"/>
                <a:gridCol w="1093279"/>
                <a:gridCol w="1109545"/>
                <a:gridCol w="1115353"/>
                <a:gridCol w="1097927"/>
              </a:tblGrid>
              <a:tr h="133985">
                <a:tc>
                  <a:txBody>
                    <a:bodyPr/>
                    <a:lstStyle/>
                    <a:p>
                      <a:pPr algn="ctr">
                        <a:lnSpc>
                          <a:spcPct val="115000"/>
                        </a:lnSpc>
                        <a:spcAft>
                          <a:spcPts val="0"/>
                        </a:spcAft>
                      </a:pPr>
                      <a:endParaRPr lang="fr-FR" sz="1400" b="1" dirty="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endParaRPr lang="fr-FR" sz="1400" b="1">
                        <a:latin typeface="Times New Roman"/>
                        <a:ea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endParaRPr lang="fr-FR" sz="1400" b="1">
                        <a:latin typeface="Times New Roman"/>
                        <a:ea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endParaRPr lang="fr-FR" sz="1400" b="1">
                        <a:latin typeface="Times New Roman"/>
                        <a:ea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endParaRPr lang="fr-FR" sz="1400" b="1">
                        <a:latin typeface="Times New Roman"/>
                        <a:ea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endParaRPr lang="fr-FR" sz="1400" b="1">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algn="ctr">
                        <a:lnSpc>
                          <a:spcPct val="115000"/>
                        </a:lnSpc>
                        <a:spcAft>
                          <a:spcPts val="0"/>
                        </a:spcAft>
                      </a:pPr>
                      <a:r>
                        <a:rPr lang="fr-FR" sz="1100" b="1">
                          <a:solidFill>
                            <a:srgbClr val="262C2E"/>
                          </a:solidFill>
                          <a:latin typeface="Arial"/>
                          <a:ea typeface="Times New Roman"/>
                        </a:rPr>
                        <a:t>Correction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36195" algn="ctr">
                        <a:lnSpc>
                          <a:spcPct val="115000"/>
                        </a:lnSpc>
                        <a:spcAft>
                          <a:spcPts val="0"/>
                        </a:spcAft>
                      </a:pPr>
                      <a:r>
                        <a:rPr lang="fr-FR" sz="1100" b="1">
                          <a:solidFill>
                            <a:srgbClr val="262C2E"/>
                          </a:solidFill>
                          <a:latin typeface="Arial"/>
                          <a:ea typeface="Times New Roman"/>
                        </a:rPr>
                        <a:t>Correct</a:t>
                      </a:r>
                      <a:r>
                        <a:rPr lang="fr-FR" sz="1100" b="1">
                          <a:solidFill>
                            <a:srgbClr val="464B4D"/>
                          </a:solidFill>
                          <a:latin typeface="Arial"/>
                          <a:ea typeface="Times New Roman"/>
                        </a:rPr>
                        <a:t>i</a:t>
                      </a:r>
                      <a:r>
                        <a:rPr lang="fr-FR" sz="1100" b="1">
                          <a:solidFill>
                            <a:srgbClr val="262C2E"/>
                          </a:solidFill>
                          <a:latin typeface="Arial"/>
                          <a:ea typeface="Times New Roman"/>
                        </a:rPr>
                        <a:t>on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algn="ctr">
                        <a:lnSpc>
                          <a:spcPct val="115000"/>
                        </a:lnSpc>
                        <a:spcAft>
                          <a:spcPts val="0"/>
                        </a:spcAft>
                      </a:pPr>
                      <a:r>
                        <a:rPr lang="fr-FR" sz="1100" b="1">
                          <a:solidFill>
                            <a:srgbClr val="262C2E"/>
                          </a:solidFill>
                          <a:latin typeface="Arial"/>
                          <a:ea typeface="Times New Roman"/>
                        </a:rPr>
                        <a:t>Correct</a:t>
                      </a:r>
                      <a:r>
                        <a:rPr lang="fr-FR" sz="1100" b="1">
                          <a:solidFill>
                            <a:srgbClr val="464B4D"/>
                          </a:solidFill>
                          <a:latin typeface="Arial"/>
                          <a:ea typeface="Times New Roman"/>
                        </a:rPr>
                        <a:t>i</a:t>
                      </a:r>
                      <a:r>
                        <a:rPr lang="fr-FR" sz="1100" b="1">
                          <a:solidFill>
                            <a:srgbClr val="262C2E"/>
                          </a:solidFill>
                          <a:latin typeface="Arial"/>
                          <a:ea typeface="Times New Roman"/>
                        </a:rPr>
                        <a:t>on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15240" algn="ctr">
                        <a:lnSpc>
                          <a:spcPct val="115000"/>
                        </a:lnSpc>
                        <a:spcAft>
                          <a:spcPts val="0"/>
                        </a:spcAft>
                      </a:pPr>
                      <a:r>
                        <a:rPr lang="fr-FR" sz="1100" b="1">
                          <a:solidFill>
                            <a:srgbClr val="262C2E"/>
                          </a:solidFill>
                          <a:latin typeface="Arial"/>
                          <a:ea typeface="Times New Roman"/>
                        </a:rPr>
                        <a:t>Correction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00330">
                <a:tc>
                  <a:txBody>
                    <a:bodyPr/>
                    <a:lstStyle/>
                    <a:p>
                      <a:pPr algn="ctr">
                        <a:lnSpc>
                          <a:spcPct val="115000"/>
                        </a:lnSpc>
                        <a:spcAft>
                          <a:spcPts val="0"/>
                        </a:spcAft>
                      </a:pPr>
                      <a:endParaRPr lang="fr-FR" sz="14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endParaRPr lang="fr-FR" sz="1400" b="1">
                        <a:latin typeface="Times New Roman"/>
                        <a:ea typeface="Times New Roman"/>
                      </a:endParaRPr>
                    </a:p>
                  </a:txBody>
                  <a:tcPr marL="0" marR="0" marT="0" marB="0" anchor="ctr">
                    <a:lnL>
                      <a:noFill/>
                    </a:lnL>
                    <a:lnR>
                      <a:noFill/>
                    </a:lnR>
                    <a:lnT>
                      <a:noFill/>
                    </a:lnT>
                    <a:lnB>
                      <a:noFill/>
                    </a:lnB>
                  </a:tcPr>
                </a:tc>
                <a:tc>
                  <a:txBody>
                    <a:bodyPr/>
                    <a:lstStyle/>
                    <a:p>
                      <a:pPr algn="ctr">
                        <a:lnSpc>
                          <a:spcPct val="115000"/>
                        </a:lnSpc>
                        <a:spcAft>
                          <a:spcPts val="0"/>
                        </a:spcAft>
                      </a:pPr>
                      <a:endParaRPr lang="fr-FR" sz="1400" b="1">
                        <a:latin typeface="Times New Roman"/>
                        <a:ea typeface="Times New Roman"/>
                      </a:endParaRPr>
                    </a:p>
                  </a:txBody>
                  <a:tcPr marL="0" marR="0" marT="0" marB="0" anchor="ctr">
                    <a:lnL>
                      <a:noFill/>
                    </a:lnL>
                    <a:lnR>
                      <a:noFill/>
                    </a:lnR>
                    <a:lnT>
                      <a:noFill/>
                    </a:lnT>
                    <a:lnB>
                      <a:noFill/>
                    </a:lnB>
                  </a:tcPr>
                </a:tc>
                <a:tc>
                  <a:txBody>
                    <a:bodyPr/>
                    <a:lstStyle/>
                    <a:p>
                      <a:pPr algn="ctr">
                        <a:lnSpc>
                          <a:spcPct val="115000"/>
                        </a:lnSpc>
                        <a:spcAft>
                          <a:spcPts val="0"/>
                        </a:spcAft>
                      </a:pPr>
                      <a:endParaRPr lang="fr-FR" sz="1400" b="1">
                        <a:latin typeface="Times New Roman"/>
                        <a:ea typeface="Times New Roman"/>
                      </a:endParaRPr>
                    </a:p>
                  </a:txBody>
                  <a:tcPr marL="0" marR="0" marT="0" marB="0" anchor="ctr">
                    <a:lnL>
                      <a:noFill/>
                    </a:lnL>
                    <a:lnR>
                      <a:noFill/>
                    </a:lnR>
                    <a:lnT>
                      <a:noFill/>
                    </a:lnT>
                    <a:lnB>
                      <a:noFill/>
                    </a:lnB>
                  </a:tcPr>
                </a:tc>
                <a:tc>
                  <a:txBody>
                    <a:bodyPr/>
                    <a:lstStyle/>
                    <a:p>
                      <a:pPr algn="ctr">
                        <a:lnSpc>
                          <a:spcPct val="115000"/>
                        </a:lnSpc>
                        <a:spcAft>
                          <a:spcPts val="0"/>
                        </a:spcAft>
                      </a:pPr>
                      <a:endParaRPr lang="fr-FR" sz="1400" b="1">
                        <a:latin typeface="Times New Roman"/>
                        <a:ea typeface="Times New Roman"/>
                      </a:endParaRPr>
                    </a:p>
                  </a:txBody>
                  <a:tcPr marL="0" marR="0" marT="0" marB="0" anchor="ctr">
                    <a:lnL>
                      <a:noFill/>
                    </a:lnL>
                    <a:lnR>
                      <a:noFill/>
                    </a:lnR>
                    <a:lnT>
                      <a:noFill/>
                    </a:lnT>
                    <a:lnB>
                      <a:noFill/>
                    </a:lnB>
                  </a:tcPr>
                </a:tc>
                <a:tc>
                  <a:txBody>
                    <a:bodyPr/>
                    <a:lstStyle/>
                    <a:p>
                      <a:pPr algn="ctr">
                        <a:lnSpc>
                          <a:spcPct val="115000"/>
                        </a:lnSpc>
                        <a:spcAft>
                          <a:spcPts val="0"/>
                        </a:spcAft>
                      </a:pPr>
                      <a:endParaRPr lang="fr-FR" sz="1400" b="1">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8890" algn="ctr">
                        <a:lnSpc>
                          <a:spcPct val="115000"/>
                        </a:lnSpc>
                        <a:spcAft>
                          <a:spcPts val="0"/>
                        </a:spcAft>
                      </a:pPr>
                      <a:r>
                        <a:rPr lang="fr-FR" sz="1200" b="1">
                          <a:solidFill>
                            <a:srgbClr val="262C2E"/>
                          </a:solidFill>
                          <a:latin typeface="Times New Roman"/>
                          <a:ea typeface="Times New Roman"/>
                        </a:rPr>
                        <a:t>duré</a:t>
                      </a:r>
                      <a:r>
                        <a:rPr lang="fr-FR" sz="1200" b="1">
                          <a:solidFill>
                            <a:srgbClr val="464B4D"/>
                          </a:solidFill>
                          <a:latin typeface="Times New Roman"/>
                          <a:ea typeface="Times New Roman"/>
                        </a:rPr>
                        <a:t>e </a:t>
                      </a:r>
                      <a:r>
                        <a:rPr lang="fr-FR" sz="1200" b="1">
                          <a:solidFill>
                            <a:srgbClr val="262C2E"/>
                          </a:solidFill>
                          <a:latin typeface="Times New Roman"/>
                          <a:ea typeface="Times New Roman"/>
                        </a:rPr>
                        <a:t>de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36195" algn="ctr">
                        <a:lnSpc>
                          <a:spcPct val="115000"/>
                        </a:lnSpc>
                        <a:spcAft>
                          <a:spcPts val="0"/>
                        </a:spcAft>
                      </a:pPr>
                      <a:r>
                        <a:rPr lang="fr-FR" sz="1200" b="1">
                          <a:solidFill>
                            <a:srgbClr val="262C2E"/>
                          </a:solidFill>
                          <a:latin typeface="Times New Roman"/>
                          <a:ea typeface="Times New Roman"/>
                        </a:rPr>
                        <a:t>âge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8890" algn="ctr">
                        <a:lnSpc>
                          <a:spcPct val="115000"/>
                        </a:lnSpc>
                        <a:spcAft>
                          <a:spcPts val="0"/>
                        </a:spcAft>
                      </a:pPr>
                      <a:r>
                        <a:rPr lang="fr-FR" sz="1100" b="1">
                          <a:solidFill>
                            <a:srgbClr val="262C2E"/>
                          </a:solidFill>
                          <a:latin typeface="Arial"/>
                          <a:ea typeface="Times New Roman"/>
                        </a:rPr>
                        <a:t>mo</a:t>
                      </a:r>
                      <a:r>
                        <a:rPr lang="fr-FR" sz="1100" b="1">
                          <a:solidFill>
                            <a:srgbClr val="464B4D"/>
                          </a:solidFill>
                          <a:latin typeface="Arial"/>
                          <a:ea typeface="Times New Roman"/>
                        </a:rPr>
                        <a:t>i</a:t>
                      </a:r>
                      <a:r>
                        <a:rPr lang="fr-FR" sz="1100" b="1">
                          <a:solidFill>
                            <a:srgbClr val="262C2E"/>
                          </a:solidFill>
                          <a:latin typeface="Arial"/>
                          <a:ea typeface="Times New Roman"/>
                        </a:rPr>
                        <a:t>s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2">
                  <a:txBody>
                    <a:bodyPr/>
                    <a:lstStyle/>
                    <a:p>
                      <a:pPr marL="15240" algn="ctr">
                        <a:lnSpc>
                          <a:spcPct val="115000"/>
                        </a:lnSpc>
                        <a:spcAft>
                          <a:spcPts val="0"/>
                        </a:spcAft>
                      </a:pPr>
                      <a:r>
                        <a:rPr lang="fr-FR" sz="1200" b="1">
                          <a:solidFill>
                            <a:srgbClr val="464B4D"/>
                          </a:solidFill>
                          <a:latin typeface="Times New Roman"/>
                          <a:ea typeface="Times New Roman"/>
                        </a:rPr>
                        <a:t>é</a:t>
                      </a:r>
                      <a:r>
                        <a:rPr lang="fr-FR" sz="1200" b="1">
                          <a:solidFill>
                            <a:srgbClr val="262C2E"/>
                          </a:solidFill>
                          <a:latin typeface="Times New Roman"/>
                          <a:ea typeface="Times New Roman"/>
                        </a:rPr>
                        <a:t>tabl</a:t>
                      </a:r>
                      <a:r>
                        <a:rPr lang="fr-FR" sz="1200" b="1">
                          <a:solidFill>
                            <a:srgbClr val="464B4D"/>
                          </a:solidFill>
                          <a:latin typeface="Times New Roman"/>
                          <a:ea typeface="Times New Roman"/>
                        </a:rPr>
                        <a:t>e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33985">
                <a:tc>
                  <a:txBody>
                    <a:bodyPr/>
                    <a:lstStyle/>
                    <a:p>
                      <a:pPr algn="ctr">
                        <a:lnSpc>
                          <a:spcPct val="115000"/>
                        </a:lnSpc>
                        <a:spcAft>
                          <a:spcPts val="0"/>
                        </a:spcAft>
                      </a:pPr>
                      <a:endParaRPr lang="fr-FR" sz="14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400" b="1">
                        <a:latin typeface="Times New Roman"/>
                        <a:ea typeface="Times New Roman"/>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400" b="1">
                        <a:latin typeface="Times New Roman"/>
                        <a:ea typeface="Times New Roman"/>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400" b="1">
                        <a:latin typeface="Times New Roman"/>
                        <a:ea typeface="Times New Roman"/>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400" b="1">
                        <a:latin typeface="Times New Roman"/>
                        <a:ea typeface="Times New Roman"/>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400" b="1" dirty="0">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algn="ctr">
                        <a:lnSpc>
                          <a:spcPct val="115000"/>
                        </a:lnSpc>
                        <a:spcAft>
                          <a:spcPts val="0"/>
                        </a:spcAft>
                      </a:pPr>
                      <a:r>
                        <a:rPr lang="fr-FR" sz="1200" b="1">
                          <a:solidFill>
                            <a:srgbClr val="262C2E"/>
                          </a:solidFill>
                          <a:latin typeface="Times New Roman"/>
                          <a:ea typeface="Times New Roman"/>
                        </a:rPr>
                        <a:t>lac</a:t>
                      </a:r>
                      <a:r>
                        <a:rPr lang="fr-FR" sz="1200" b="1">
                          <a:solidFill>
                            <a:srgbClr val="464B4D"/>
                          </a:solidFill>
                          <a:latin typeface="Times New Roman"/>
                          <a:ea typeface="Times New Roman"/>
                        </a:rPr>
                        <a:t>t</a:t>
                      </a:r>
                      <a:r>
                        <a:rPr lang="fr-FR" sz="1200" b="1">
                          <a:solidFill>
                            <a:srgbClr val="262C2E"/>
                          </a:solidFill>
                          <a:latin typeface="Times New Roman"/>
                          <a:ea typeface="Times New Roman"/>
                        </a:rPr>
                        <a:t>at</a:t>
                      </a:r>
                      <a:r>
                        <a:rPr lang="fr-FR" sz="1200" b="1">
                          <a:solidFill>
                            <a:srgbClr val="464B4D"/>
                          </a:solidFill>
                          <a:latin typeface="Times New Roman"/>
                          <a:ea typeface="Times New Roman"/>
                        </a:rPr>
                        <a:t>i</a:t>
                      </a:r>
                      <a:r>
                        <a:rPr lang="fr-FR" sz="1200" b="1">
                          <a:solidFill>
                            <a:srgbClr val="262C2E"/>
                          </a:solidFill>
                          <a:latin typeface="Times New Roman"/>
                          <a:ea typeface="Times New Roman"/>
                        </a:rPr>
                        <a:t>on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36195" algn="ctr">
                        <a:lnSpc>
                          <a:spcPct val="115000"/>
                        </a:lnSpc>
                        <a:spcAft>
                          <a:spcPts val="0"/>
                        </a:spcAft>
                      </a:pPr>
                      <a:r>
                        <a:rPr lang="fr-FR" sz="1200" b="1" dirty="0">
                          <a:solidFill>
                            <a:srgbClr val="464B4D"/>
                          </a:solidFill>
                          <a:latin typeface="Times New Roman"/>
                          <a:ea typeface="Times New Roman"/>
                        </a:rPr>
                        <a:t>a</a:t>
                      </a:r>
                      <a:r>
                        <a:rPr lang="fr-FR" sz="1200" b="1" dirty="0">
                          <a:solidFill>
                            <a:srgbClr val="262C2E"/>
                          </a:solidFill>
                          <a:latin typeface="Times New Roman"/>
                          <a:ea typeface="Times New Roman"/>
                        </a:rPr>
                        <a:t>u </a:t>
                      </a:r>
                      <a:r>
                        <a:rPr lang="fr-FR" sz="1200" b="1" dirty="0" smtClean="0">
                          <a:solidFill>
                            <a:srgbClr val="262C2E"/>
                          </a:solidFill>
                          <a:latin typeface="Times New Roman"/>
                          <a:ea typeface="Times New Roman"/>
                        </a:rPr>
                        <a:t>1</a:t>
                      </a:r>
                      <a:r>
                        <a:rPr lang="fr-FR" sz="1200" b="1" dirty="0" smtClean="0">
                          <a:solidFill>
                            <a:srgbClr val="464B4D"/>
                          </a:solidFill>
                          <a:latin typeface="Times New Roman"/>
                          <a:ea typeface="Times New Roman"/>
                        </a:rPr>
                        <a:t>er </a:t>
                      </a:r>
                      <a:r>
                        <a:rPr lang="fr-FR" sz="1200" b="1" dirty="0">
                          <a:solidFill>
                            <a:srgbClr val="262C2E"/>
                          </a:solidFill>
                          <a:latin typeface="Times New Roman"/>
                          <a:ea typeface="Times New Roman"/>
                        </a:rPr>
                        <a:t>v</a:t>
                      </a:r>
                      <a:r>
                        <a:rPr lang="fr-FR" sz="1200" b="1" dirty="0">
                          <a:solidFill>
                            <a:srgbClr val="464B4D"/>
                          </a:solidFill>
                          <a:latin typeface="Times New Roman"/>
                          <a:ea typeface="Times New Roman"/>
                        </a:rPr>
                        <a:t>ê</a:t>
                      </a:r>
                      <a:r>
                        <a:rPr lang="fr-FR" sz="1200" b="1" dirty="0">
                          <a:solidFill>
                            <a:srgbClr val="262C2E"/>
                          </a:solidFill>
                          <a:latin typeface="Times New Roman"/>
                          <a:ea typeface="Times New Roman"/>
                        </a:rPr>
                        <a:t>lag</a:t>
                      </a:r>
                      <a:r>
                        <a:rPr lang="fr-FR" sz="1200" b="1" dirty="0">
                          <a:solidFill>
                            <a:srgbClr val="464B4D"/>
                          </a:solidFill>
                          <a:latin typeface="Times New Roman"/>
                          <a:ea typeface="Times New Roman"/>
                        </a:rPr>
                        <a:t>e</a:t>
                      </a:r>
                      <a:r>
                        <a:rPr lang="fr-FR" sz="1200" b="1" dirty="0">
                          <a:solidFill>
                            <a:srgbClr val="BCBFBF"/>
                          </a:solidFill>
                          <a:latin typeface="Times New Roman"/>
                          <a:ea typeface="Times New Roman"/>
                        </a:rPr>
                        <a:t>' </a:t>
                      </a:r>
                      <a:endParaRPr lang="fr-FR" sz="2800" b="1" dirty="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890" algn="ctr">
                        <a:lnSpc>
                          <a:spcPct val="115000"/>
                        </a:lnSpc>
                        <a:spcAft>
                          <a:spcPts val="0"/>
                        </a:spcAft>
                      </a:pPr>
                      <a:r>
                        <a:rPr lang="fr-FR" sz="1200" b="1">
                          <a:solidFill>
                            <a:srgbClr val="262C2E"/>
                          </a:solidFill>
                          <a:latin typeface="Times New Roman"/>
                          <a:ea typeface="Times New Roman"/>
                        </a:rPr>
                        <a:t>de vêlag</a:t>
                      </a:r>
                      <a:r>
                        <a:rPr lang="fr-FR" sz="1200" b="1">
                          <a:solidFill>
                            <a:srgbClr val="464B4D"/>
                          </a:solidFill>
                          <a:latin typeface="Times New Roman"/>
                          <a:ea typeface="Times New Roman"/>
                        </a:rPr>
                        <a:t>e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fr-FR"/>
                    </a:p>
                  </a:txBody>
                  <a:tcPr/>
                </a:tc>
              </a:tr>
              <a:tr h="158115">
                <a:tc gridSpan="2">
                  <a:txBody>
                    <a:bodyPr/>
                    <a:lstStyle/>
                    <a:p>
                      <a:pPr marL="30480" algn="ctr">
                        <a:lnSpc>
                          <a:spcPct val="115000"/>
                        </a:lnSpc>
                        <a:spcAft>
                          <a:spcPts val="0"/>
                        </a:spcAft>
                      </a:pPr>
                      <a:r>
                        <a:rPr lang="fr-FR" sz="1200" b="1" dirty="0">
                          <a:solidFill>
                            <a:srgbClr val="262C2E"/>
                          </a:solidFill>
                          <a:latin typeface="Arial"/>
                          <a:ea typeface="Times New Roman"/>
                        </a:rPr>
                        <a:t>VACHE </a:t>
                      </a:r>
                      <a:endParaRPr lang="fr-FR" sz="2800" b="1" dirty="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a:txBody>
                    <a:bodyPr/>
                    <a:lstStyle/>
                    <a:p>
                      <a:pPr marR="5715" algn="ctr">
                        <a:lnSpc>
                          <a:spcPct val="115000"/>
                        </a:lnSpc>
                        <a:spcAft>
                          <a:spcPts val="0"/>
                        </a:spcAft>
                      </a:pPr>
                      <a:r>
                        <a:rPr lang="fr-FR" sz="1200" b="1" dirty="0">
                          <a:solidFill>
                            <a:srgbClr val="262C2E"/>
                          </a:solidFill>
                          <a:latin typeface="Arial"/>
                          <a:ea typeface="Times New Roman"/>
                        </a:rPr>
                        <a:t>1 </a:t>
                      </a:r>
                      <a:endParaRPr lang="fr-FR" sz="2800" b="1" dirty="0">
                        <a:latin typeface="Times New Roman"/>
                        <a:ea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27305">
                        <a:lnSpc>
                          <a:spcPct val="115000"/>
                        </a:lnSpc>
                        <a:spcAft>
                          <a:spcPts val="0"/>
                        </a:spcAft>
                      </a:pPr>
                      <a:r>
                        <a:rPr lang="fr-FR" sz="1100" b="1" dirty="0">
                          <a:solidFill>
                            <a:srgbClr val="262C2E"/>
                          </a:solidFill>
                          <a:latin typeface="Times New Roman"/>
                          <a:ea typeface="Times New Roman"/>
                        </a:rPr>
                        <a:t>- </a:t>
                      </a:r>
                      <a:endParaRPr lang="fr-FR" sz="2800" b="1" dirty="0">
                        <a:latin typeface="Times New Roman"/>
                        <a:ea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12065">
                        <a:lnSpc>
                          <a:spcPct val="115000"/>
                        </a:lnSpc>
                        <a:spcAft>
                          <a:spcPts val="0"/>
                        </a:spcAft>
                      </a:pPr>
                      <a:r>
                        <a:rPr lang="fr-FR" sz="1200" b="1" dirty="0" smtClean="0">
                          <a:solidFill>
                            <a:srgbClr val="262C2E"/>
                          </a:solidFill>
                          <a:latin typeface="Arial"/>
                          <a:ea typeface="Times New Roman"/>
                        </a:rPr>
                        <a:t>1ere l</a:t>
                      </a:r>
                      <a:r>
                        <a:rPr lang="fr-FR" sz="1200" b="1" dirty="0" smtClean="0">
                          <a:solidFill>
                            <a:srgbClr val="464B4D"/>
                          </a:solidFill>
                          <a:latin typeface="Arial"/>
                          <a:ea typeface="Times New Roman"/>
                        </a:rPr>
                        <a:t>actation</a:t>
                      </a:r>
                      <a:r>
                        <a:rPr lang="fr-FR" sz="1200" b="1" dirty="0">
                          <a:solidFill>
                            <a:srgbClr val="6B6D70"/>
                          </a:solidFill>
                          <a:latin typeface="Arial"/>
                          <a:ea typeface="Times New Roman"/>
                        </a:rPr>
                        <a:t>. </a:t>
                      </a:r>
                      <a:endParaRPr lang="fr-FR" sz="2800" b="1" dirty="0">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a:txBody>
                    <a:bodyPr/>
                    <a:lstStyle/>
                    <a:p>
                      <a:pPr algn="ctr">
                        <a:lnSpc>
                          <a:spcPct val="115000"/>
                        </a:lnSpc>
                        <a:spcAft>
                          <a:spcPts val="0"/>
                        </a:spcAft>
                      </a:pPr>
                      <a:endParaRPr lang="fr-FR" sz="1200" b="1" dirty="0">
                        <a:solidFill>
                          <a:srgbClr val="6B6D70"/>
                        </a:solidFill>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36195" algn="ctr">
                        <a:lnSpc>
                          <a:spcPct val="115000"/>
                        </a:lnSpc>
                        <a:spcAft>
                          <a:spcPts val="0"/>
                        </a:spcAft>
                      </a:pPr>
                      <a:r>
                        <a:rPr lang="fr-FR" sz="1200" b="1" dirty="0">
                          <a:solidFill>
                            <a:srgbClr val="464B4D"/>
                          </a:solidFill>
                          <a:latin typeface="Arial"/>
                          <a:ea typeface="Times New Roman"/>
                        </a:rPr>
                        <a:t>4839 - 33 </a:t>
                      </a:r>
                      <a:endParaRPr lang="fr-FR" sz="2800" b="1" dirty="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algn="ctr">
                        <a:lnSpc>
                          <a:spcPct val="115000"/>
                        </a:lnSpc>
                        <a:spcAft>
                          <a:spcPts val="0"/>
                        </a:spcAft>
                      </a:pPr>
                      <a:r>
                        <a:rPr lang="fr-FR" sz="1200" b="1">
                          <a:solidFill>
                            <a:srgbClr val="262C2E"/>
                          </a:solidFill>
                          <a:latin typeface="Arial"/>
                          <a:ea typeface="Times New Roman"/>
                        </a:rPr>
                        <a:t>4</a:t>
                      </a:r>
                      <a:r>
                        <a:rPr lang="fr-FR" sz="1200" b="1">
                          <a:solidFill>
                            <a:srgbClr val="464B4D"/>
                          </a:solidFill>
                          <a:latin typeface="Arial"/>
                          <a:ea typeface="Times New Roman"/>
                        </a:rPr>
                        <a:t>80</a:t>
                      </a:r>
                      <a:r>
                        <a:rPr lang="fr-FR" sz="1200" b="1">
                          <a:solidFill>
                            <a:srgbClr val="262C2E"/>
                          </a:solidFill>
                          <a:latin typeface="Arial"/>
                          <a:ea typeface="Times New Roman"/>
                        </a:rPr>
                        <a:t>6 </a:t>
                      </a:r>
                      <a:r>
                        <a:rPr lang="fr-FR" sz="1600" b="1">
                          <a:solidFill>
                            <a:srgbClr val="262C2E"/>
                          </a:solidFill>
                          <a:latin typeface="Arial"/>
                          <a:ea typeface="Times New Roman"/>
                        </a:rPr>
                        <a:t>+ </a:t>
                      </a:r>
                      <a:r>
                        <a:rPr lang="fr-FR" sz="1200" b="1">
                          <a:solidFill>
                            <a:srgbClr val="464B4D"/>
                          </a:solidFill>
                          <a:latin typeface="Arial"/>
                          <a:ea typeface="Times New Roman"/>
                        </a:rPr>
                        <a:t>24</a:t>
                      </a:r>
                      <a:r>
                        <a:rPr lang="fr-FR" sz="1200" b="1">
                          <a:solidFill>
                            <a:srgbClr val="262C2E"/>
                          </a:solidFill>
                          <a:latin typeface="Arial"/>
                          <a:ea typeface="Times New Roman"/>
                        </a:rPr>
                        <a:t>0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15240" algn="ctr">
                        <a:lnSpc>
                          <a:spcPct val="115000"/>
                        </a:lnSpc>
                        <a:spcAft>
                          <a:spcPts val="0"/>
                        </a:spcAft>
                      </a:pPr>
                      <a:r>
                        <a:rPr lang="fr-FR" sz="1200" b="1">
                          <a:solidFill>
                            <a:srgbClr val="262C2E"/>
                          </a:solidFill>
                          <a:latin typeface="Arial"/>
                          <a:ea typeface="Times New Roman"/>
                        </a:rPr>
                        <a:t>5</a:t>
                      </a:r>
                      <a:r>
                        <a:rPr lang="fr-FR" sz="1200" b="1">
                          <a:solidFill>
                            <a:srgbClr val="464B4D"/>
                          </a:solidFill>
                          <a:latin typeface="Arial"/>
                          <a:ea typeface="Times New Roman"/>
                        </a:rPr>
                        <a:t>046 - 4</a:t>
                      </a:r>
                      <a:r>
                        <a:rPr lang="fr-FR" sz="1200" b="1">
                          <a:solidFill>
                            <a:srgbClr val="262C2E"/>
                          </a:solidFill>
                          <a:latin typeface="Arial"/>
                          <a:ea typeface="Times New Roman"/>
                        </a:rPr>
                        <a:t>5</a:t>
                      </a:r>
                      <a:r>
                        <a:rPr lang="fr-FR" sz="1200" b="1">
                          <a:solidFill>
                            <a:srgbClr val="464B4D"/>
                          </a:solidFill>
                          <a:latin typeface="Arial"/>
                          <a:ea typeface="Times New Roman"/>
                        </a:rPr>
                        <a:t>0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18745">
                <a:tc gridSpan="6">
                  <a:txBody>
                    <a:bodyPr/>
                    <a:lstStyle/>
                    <a:p>
                      <a:pPr marL="66675">
                        <a:lnSpc>
                          <a:spcPct val="115000"/>
                        </a:lnSpc>
                        <a:spcAft>
                          <a:spcPts val="0"/>
                        </a:spcAft>
                      </a:pPr>
                      <a:r>
                        <a:rPr lang="fr-FR" sz="1200" b="1">
                          <a:solidFill>
                            <a:srgbClr val="262C2E"/>
                          </a:solidFill>
                          <a:latin typeface="Arial"/>
                          <a:ea typeface="Times New Roman"/>
                        </a:rPr>
                        <a:t>46</a:t>
                      </a:r>
                      <a:r>
                        <a:rPr lang="fr-FR" sz="1200" b="1">
                          <a:solidFill>
                            <a:srgbClr val="464B4D"/>
                          </a:solidFill>
                          <a:latin typeface="Arial"/>
                          <a:ea typeface="Times New Roman"/>
                        </a:rPr>
                        <a:t>0</a:t>
                      </a:r>
                      <a:r>
                        <a:rPr lang="fr-FR" sz="1200" b="1">
                          <a:solidFill>
                            <a:srgbClr val="262C2E"/>
                          </a:solidFill>
                          <a:latin typeface="Arial"/>
                          <a:ea typeface="Times New Roman"/>
                        </a:rPr>
                        <a:t>0 k</a:t>
                      </a:r>
                      <a:r>
                        <a:rPr lang="fr-FR" sz="1200" b="1">
                          <a:solidFill>
                            <a:srgbClr val="464B4D"/>
                          </a:solidFill>
                          <a:latin typeface="Arial"/>
                          <a:ea typeface="Times New Roman"/>
                        </a:rPr>
                        <a:t>g </a:t>
                      </a:r>
                      <a:r>
                        <a:rPr lang="fr-FR" sz="1200" b="1">
                          <a:solidFill>
                            <a:srgbClr val="262C2E"/>
                          </a:solidFill>
                          <a:latin typeface="Arial"/>
                          <a:ea typeface="Times New Roman"/>
                        </a:rPr>
                        <a:t>en </a:t>
                      </a:r>
                      <a:r>
                        <a:rPr lang="fr-FR" sz="1200" b="1">
                          <a:solidFill>
                            <a:srgbClr val="464B4D"/>
                          </a:solidFill>
                          <a:latin typeface="Arial"/>
                          <a:ea typeface="Times New Roman"/>
                        </a:rPr>
                        <a:t>28</a:t>
                      </a:r>
                      <a:r>
                        <a:rPr lang="fr-FR" sz="1200" b="1">
                          <a:solidFill>
                            <a:srgbClr val="262C2E"/>
                          </a:solidFill>
                          <a:latin typeface="Arial"/>
                          <a:ea typeface="Times New Roman"/>
                        </a:rPr>
                        <a:t>6 </a:t>
                      </a:r>
                      <a:r>
                        <a:rPr lang="fr-FR" sz="1200" b="1">
                          <a:solidFill>
                            <a:srgbClr val="464B4D"/>
                          </a:solidFill>
                          <a:latin typeface="Arial"/>
                          <a:ea typeface="Times New Roman"/>
                        </a:rPr>
                        <a:t>jo</a:t>
                      </a:r>
                      <a:r>
                        <a:rPr lang="fr-FR" sz="1200" b="1">
                          <a:solidFill>
                            <a:srgbClr val="262C2E"/>
                          </a:solidFill>
                          <a:latin typeface="Arial"/>
                          <a:ea typeface="Times New Roman"/>
                        </a:rPr>
                        <a:t>ur</a:t>
                      </a:r>
                      <a:r>
                        <a:rPr lang="fr-FR" sz="1200" b="1">
                          <a:solidFill>
                            <a:srgbClr val="464B4D"/>
                          </a:solidFill>
                          <a:latin typeface="Arial"/>
                          <a:ea typeface="Times New Roman"/>
                        </a:rPr>
                        <a:t>s</a:t>
                      </a:r>
                      <a:r>
                        <a:rPr lang="fr-FR" sz="1200" b="1">
                          <a:solidFill>
                            <a:srgbClr val="262C2E"/>
                          </a:solidFill>
                          <a:latin typeface="Arial"/>
                          <a:ea typeface="Times New Roman"/>
                        </a:rPr>
                        <a:t>.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marL="8890" algn="ctr">
                        <a:lnSpc>
                          <a:spcPct val="115000"/>
                        </a:lnSpc>
                        <a:spcAft>
                          <a:spcPts val="0"/>
                        </a:spcAft>
                      </a:pPr>
                      <a:r>
                        <a:rPr lang="fr-FR" sz="1200" b="1">
                          <a:solidFill>
                            <a:srgbClr val="464B4D"/>
                          </a:solidFill>
                          <a:latin typeface="Arial"/>
                          <a:ea typeface="Times New Roman"/>
                        </a:rPr>
                        <a:t>4839 </a:t>
                      </a:r>
                      <a:r>
                        <a:rPr lang="fr-FR" sz="1200" b="1">
                          <a:solidFill>
                            <a:srgbClr val="262C2E"/>
                          </a:solidFill>
                          <a:latin typeface="Arial"/>
                          <a:ea typeface="Times New Roman"/>
                        </a:rPr>
                        <a:t>k</a:t>
                      </a:r>
                      <a:r>
                        <a:rPr lang="fr-FR" sz="1200" b="1">
                          <a:solidFill>
                            <a:srgbClr val="464B4D"/>
                          </a:solidFill>
                          <a:latin typeface="Arial"/>
                          <a:ea typeface="Times New Roman"/>
                        </a:rPr>
                        <a:t>g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36195" algn="ctr">
                        <a:lnSpc>
                          <a:spcPct val="115000"/>
                        </a:lnSpc>
                        <a:spcAft>
                          <a:spcPts val="0"/>
                        </a:spcAft>
                      </a:pPr>
                      <a:r>
                        <a:rPr lang="fr-FR" sz="1600" b="1">
                          <a:solidFill>
                            <a:srgbClr val="262C2E"/>
                          </a:solidFill>
                          <a:latin typeface="Times New Roman"/>
                          <a:ea typeface="Times New Roman"/>
                        </a:rPr>
                        <a:t>= </a:t>
                      </a:r>
                      <a:r>
                        <a:rPr lang="fr-FR" sz="1200" b="1">
                          <a:solidFill>
                            <a:srgbClr val="262C2E"/>
                          </a:solidFill>
                          <a:latin typeface="Arial"/>
                          <a:ea typeface="Times New Roman"/>
                        </a:rPr>
                        <a:t>4</a:t>
                      </a:r>
                      <a:r>
                        <a:rPr lang="fr-FR" sz="1200" b="1">
                          <a:solidFill>
                            <a:srgbClr val="464B4D"/>
                          </a:solidFill>
                          <a:latin typeface="Arial"/>
                          <a:ea typeface="Times New Roman"/>
                        </a:rPr>
                        <a:t>8</a:t>
                      </a:r>
                      <a:r>
                        <a:rPr lang="fr-FR" sz="1200" b="1">
                          <a:solidFill>
                            <a:srgbClr val="262C2E"/>
                          </a:solidFill>
                          <a:latin typeface="Arial"/>
                          <a:ea typeface="Times New Roman"/>
                        </a:rPr>
                        <a:t>06 </a:t>
                      </a:r>
                      <a:r>
                        <a:rPr lang="fr-FR" sz="1200" b="1">
                          <a:solidFill>
                            <a:srgbClr val="464B4D"/>
                          </a:solidFill>
                          <a:latin typeface="Arial"/>
                          <a:ea typeface="Times New Roman"/>
                        </a:rPr>
                        <a:t>k</a:t>
                      </a:r>
                      <a:r>
                        <a:rPr lang="fr-FR" sz="1200" b="1">
                          <a:solidFill>
                            <a:srgbClr val="262C2E"/>
                          </a:solidFill>
                          <a:latin typeface="Arial"/>
                          <a:ea typeface="Times New Roman"/>
                        </a:rPr>
                        <a:t>g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109220" algn="r">
                        <a:lnSpc>
                          <a:spcPct val="115000"/>
                        </a:lnSpc>
                        <a:spcAft>
                          <a:spcPts val="0"/>
                        </a:spcAft>
                      </a:pPr>
                      <a:r>
                        <a:rPr lang="fr-FR" sz="1600" b="1">
                          <a:solidFill>
                            <a:srgbClr val="262C2E"/>
                          </a:solidFill>
                          <a:latin typeface="Times New Roman"/>
                          <a:ea typeface="Times New Roman"/>
                        </a:rPr>
                        <a:t>= </a:t>
                      </a:r>
                      <a:r>
                        <a:rPr lang="fr-FR" sz="1200" b="1">
                          <a:solidFill>
                            <a:srgbClr val="262C2E"/>
                          </a:solidFill>
                          <a:latin typeface="Arial"/>
                          <a:ea typeface="Times New Roman"/>
                        </a:rPr>
                        <a:t>5046 </a:t>
                      </a:r>
                      <a:r>
                        <a:rPr lang="fr-FR" sz="1200" b="1">
                          <a:solidFill>
                            <a:srgbClr val="464B4D"/>
                          </a:solidFill>
                          <a:latin typeface="Arial"/>
                          <a:ea typeface="Times New Roman"/>
                        </a:rPr>
                        <a:t>kg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15240" algn="ctr">
                        <a:lnSpc>
                          <a:spcPct val="115000"/>
                        </a:lnSpc>
                        <a:spcAft>
                          <a:spcPts val="0"/>
                        </a:spcAft>
                      </a:pPr>
                      <a:r>
                        <a:rPr lang="fr-FR" sz="1600" b="1">
                          <a:solidFill>
                            <a:srgbClr val="262C2E"/>
                          </a:solidFill>
                          <a:latin typeface="Times New Roman"/>
                          <a:ea typeface="Times New Roman"/>
                        </a:rPr>
                        <a:t>= </a:t>
                      </a:r>
                      <a:r>
                        <a:rPr lang="fr-FR" sz="1200" b="1">
                          <a:solidFill>
                            <a:srgbClr val="262C2E"/>
                          </a:solidFill>
                          <a:latin typeface="Arial"/>
                          <a:ea typeface="Times New Roman"/>
                        </a:rPr>
                        <a:t>459</a:t>
                      </a:r>
                      <a:r>
                        <a:rPr lang="fr-FR" sz="1200" b="1">
                          <a:solidFill>
                            <a:srgbClr val="464B4D"/>
                          </a:solidFill>
                          <a:latin typeface="Arial"/>
                          <a:ea typeface="Times New Roman"/>
                        </a:rPr>
                        <a:t>6 kg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09220">
                <a:tc>
                  <a:txBody>
                    <a:bodyPr/>
                    <a:lstStyle/>
                    <a:p>
                      <a:pPr marR="36195" algn="r">
                        <a:lnSpc>
                          <a:spcPct val="115000"/>
                        </a:lnSpc>
                        <a:spcAft>
                          <a:spcPts val="0"/>
                        </a:spcAft>
                      </a:pPr>
                      <a:r>
                        <a:rPr lang="fr-FR" sz="1200" b="1" dirty="0" smtClean="0">
                          <a:solidFill>
                            <a:srgbClr val="262C2E"/>
                          </a:solidFill>
                          <a:latin typeface="Arial"/>
                          <a:ea typeface="Times New Roman"/>
                        </a:rPr>
                        <a:t>1er</a:t>
                      </a:r>
                      <a:r>
                        <a:rPr lang="fr-FR" sz="1200" b="1" dirty="0" smtClean="0">
                          <a:solidFill>
                            <a:srgbClr val="6B6D70"/>
                          </a:solidFill>
                          <a:latin typeface="Arial"/>
                          <a:ea typeface="Times New Roman"/>
                        </a:rPr>
                        <a:t> </a:t>
                      </a:r>
                      <a:endParaRPr lang="fr-FR" sz="2800" b="1" dirty="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marL="12065" algn="ctr">
                        <a:lnSpc>
                          <a:spcPct val="115000"/>
                        </a:lnSpc>
                        <a:spcAft>
                          <a:spcPts val="0"/>
                        </a:spcAft>
                      </a:pPr>
                      <a:r>
                        <a:rPr lang="fr-FR" sz="1200" b="1">
                          <a:solidFill>
                            <a:srgbClr val="464B4D"/>
                          </a:solidFill>
                          <a:latin typeface="Arial"/>
                          <a:ea typeface="Times New Roman"/>
                        </a:rPr>
                        <a:t>vê</a:t>
                      </a:r>
                      <a:r>
                        <a:rPr lang="fr-FR" sz="1200" b="1">
                          <a:solidFill>
                            <a:srgbClr val="262C2E"/>
                          </a:solidFill>
                          <a:latin typeface="Arial"/>
                          <a:ea typeface="Times New Roman"/>
                        </a:rPr>
                        <a:t>l</a:t>
                      </a:r>
                      <a:r>
                        <a:rPr lang="fr-FR" sz="1200" b="1">
                          <a:solidFill>
                            <a:srgbClr val="464B4D"/>
                          </a:solidFill>
                          <a:latin typeface="Arial"/>
                          <a:ea typeface="Times New Roman"/>
                        </a:rPr>
                        <a:t>age </a:t>
                      </a:r>
                      <a:endParaRPr lang="fr-FR" sz="2800" b="1">
                        <a:latin typeface="Times New Roman"/>
                        <a:ea typeface="Times New Roman"/>
                      </a:endParaRPr>
                    </a:p>
                  </a:txBody>
                  <a:tcPr marL="0" marR="0" marT="0" marB="0" anchor="ctr">
                    <a:lnL>
                      <a:noFill/>
                    </a:lnL>
                    <a:lnR>
                      <a:noFill/>
                    </a:lnR>
                    <a:lnT>
                      <a:noFill/>
                    </a:lnT>
                    <a:lnB>
                      <a:noFill/>
                    </a:lnB>
                  </a:tcPr>
                </a:tc>
                <a:tc hMerge="1">
                  <a:txBody>
                    <a:bodyPr/>
                    <a:lstStyle/>
                    <a:p>
                      <a:endParaRPr lang="fr-FR"/>
                    </a:p>
                  </a:txBody>
                  <a:tcPr/>
                </a:tc>
                <a:tc>
                  <a:txBody>
                    <a:bodyPr/>
                    <a:lstStyle/>
                    <a:p>
                      <a:pPr marL="27305">
                        <a:lnSpc>
                          <a:spcPct val="115000"/>
                        </a:lnSpc>
                        <a:spcAft>
                          <a:spcPts val="0"/>
                        </a:spcAft>
                      </a:pPr>
                      <a:r>
                        <a:rPr lang="fr-FR" sz="1200" b="1">
                          <a:solidFill>
                            <a:srgbClr val="262C2E"/>
                          </a:solidFill>
                          <a:latin typeface="Times New Roman"/>
                          <a:ea typeface="Times New Roman"/>
                        </a:rPr>
                        <a:t>à </a:t>
                      </a:r>
                      <a:endParaRPr lang="fr-FR" sz="2800" b="1">
                        <a:latin typeface="Times New Roman"/>
                        <a:ea typeface="Times New Roman"/>
                      </a:endParaRPr>
                    </a:p>
                  </a:txBody>
                  <a:tcPr marL="0" marR="0" marT="0" marB="0" anchor="ctr">
                    <a:lnL>
                      <a:noFill/>
                    </a:lnL>
                    <a:lnR>
                      <a:noFill/>
                    </a:lnR>
                    <a:lnT>
                      <a:noFill/>
                    </a:lnT>
                    <a:lnB>
                      <a:noFill/>
                    </a:lnB>
                  </a:tcPr>
                </a:tc>
                <a:tc>
                  <a:txBody>
                    <a:bodyPr/>
                    <a:lstStyle/>
                    <a:p>
                      <a:pPr marL="2540" algn="ctr">
                        <a:lnSpc>
                          <a:spcPct val="115000"/>
                        </a:lnSpc>
                        <a:spcAft>
                          <a:spcPts val="0"/>
                        </a:spcAft>
                      </a:pPr>
                      <a:r>
                        <a:rPr lang="fr-FR" sz="1200" b="1">
                          <a:solidFill>
                            <a:srgbClr val="464B4D"/>
                          </a:solidFill>
                          <a:latin typeface="Arial"/>
                          <a:ea typeface="Times New Roman"/>
                        </a:rPr>
                        <a:t>9</a:t>
                      </a:r>
                      <a:r>
                        <a:rPr lang="fr-FR" sz="1200" b="1">
                          <a:solidFill>
                            <a:srgbClr val="262C2E"/>
                          </a:solidFill>
                          <a:latin typeface="Arial"/>
                          <a:ea typeface="Times New Roman"/>
                        </a:rPr>
                        <a:t>34 </a:t>
                      </a:r>
                      <a:endParaRPr lang="fr-FR" sz="2800" b="1">
                        <a:latin typeface="Times New Roman"/>
                        <a:ea typeface="Times New Roman"/>
                      </a:endParaRPr>
                    </a:p>
                  </a:txBody>
                  <a:tcPr marL="0" marR="0" marT="0" marB="0" anchor="ctr">
                    <a:lnL>
                      <a:noFill/>
                    </a:lnL>
                    <a:lnR>
                      <a:noFill/>
                    </a:lnR>
                    <a:lnT>
                      <a:noFill/>
                    </a:lnT>
                    <a:lnB>
                      <a:noFill/>
                    </a:lnB>
                  </a:tcPr>
                </a:tc>
                <a:tc>
                  <a:txBody>
                    <a:bodyPr/>
                    <a:lstStyle/>
                    <a:p>
                      <a:pPr marL="24130">
                        <a:lnSpc>
                          <a:spcPct val="115000"/>
                        </a:lnSpc>
                        <a:spcAft>
                          <a:spcPts val="0"/>
                        </a:spcAft>
                      </a:pPr>
                      <a:r>
                        <a:rPr lang="fr-FR" sz="1200" b="1">
                          <a:solidFill>
                            <a:srgbClr val="262C2E"/>
                          </a:solidFill>
                          <a:latin typeface="Arial"/>
                          <a:ea typeface="Times New Roman"/>
                        </a:rPr>
                        <a:t>jour</a:t>
                      </a:r>
                      <a:r>
                        <a:rPr lang="fr-FR" sz="1200" b="1">
                          <a:solidFill>
                            <a:srgbClr val="464B4D"/>
                          </a:solidFill>
                          <a:latin typeface="Arial"/>
                          <a:ea typeface="Times New Roman"/>
                        </a:rPr>
                        <a:t>s. </a:t>
                      </a:r>
                      <a:endParaRPr lang="fr-FR" sz="2800" b="1">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endParaRPr lang="fr-FR" sz="1200" b="1">
                        <a:solidFill>
                          <a:srgbClr val="464B4D"/>
                        </a:solidFill>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endParaRPr lang="fr-FR" sz="1200" b="1">
                        <a:solidFill>
                          <a:srgbClr val="464B4D"/>
                        </a:solidFill>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endParaRPr lang="fr-FR" sz="1200" b="1">
                        <a:solidFill>
                          <a:srgbClr val="464B4D"/>
                        </a:solidFill>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endParaRPr lang="fr-FR" sz="1200" b="1">
                        <a:solidFill>
                          <a:srgbClr val="464B4D"/>
                        </a:solidFill>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88595">
                <a:tc gridSpan="4">
                  <a:txBody>
                    <a:bodyPr/>
                    <a:lstStyle/>
                    <a:p>
                      <a:pPr marL="66675">
                        <a:lnSpc>
                          <a:spcPct val="115000"/>
                        </a:lnSpc>
                        <a:spcAft>
                          <a:spcPts val="0"/>
                        </a:spcAft>
                      </a:pPr>
                      <a:r>
                        <a:rPr lang="fr-FR" sz="1200" b="1">
                          <a:solidFill>
                            <a:srgbClr val="464B4D"/>
                          </a:solidFill>
                          <a:latin typeface="Arial"/>
                          <a:ea typeface="Times New Roman"/>
                        </a:rPr>
                        <a:t>v</a:t>
                      </a:r>
                      <a:r>
                        <a:rPr lang="fr-FR" sz="1200" b="1">
                          <a:solidFill>
                            <a:srgbClr val="262C2E"/>
                          </a:solidFill>
                          <a:latin typeface="Arial"/>
                          <a:ea typeface="Times New Roman"/>
                        </a:rPr>
                        <a:t>êl</a:t>
                      </a:r>
                      <a:r>
                        <a:rPr lang="fr-FR" sz="1200" b="1">
                          <a:solidFill>
                            <a:srgbClr val="464B4D"/>
                          </a:solidFill>
                          <a:latin typeface="Arial"/>
                          <a:ea typeface="Times New Roman"/>
                        </a:rPr>
                        <a:t>ag</a:t>
                      </a:r>
                      <a:r>
                        <a:rPr lang="fr-FR" sz="1200" b="1">
                          <a:solidFill>
                            <a:srgbClr val="262C2E"/>
                          </a:solidFill>
                          <a:latin typeface="Arial"/>
                          <a:ea typeface="Times New Roman"/>
                        </a:rPr>
                        <a:t>e en ju</a:t>
                      </a:r>
                      <a:r>
                        <a:rPr lang="fr-FR" sz="1200" b="1">
                          <a:solidFill>
                            <a:srgbClr val="464B4D"/>
                          </a:solidFill>
                          <a:latin typeface="Arial"/>
                          <a:ea typeface="Times New Roman"/>
                        </a:rPr>
                        <a:t>i</a:t>
                      </a:r>
                      <a:r>
                        <a:rPr lang="fr-FR" sz="1200" b="1">
                          <a:solidFill>
                            <a:srgbClr val="262C2E"/>
                          </a:solidFill>
                          <a:latin typeface="Arial"/>
                          <a:ea typeface="Times New Roman"/>
                        </a:rPr>
                        <a:t>n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endParaRPr lang="fr-FR" sz="1200" b="1">
                        <a:solidFill>
                          <a:srgbClr val="262C2E"/>
                        </a:solidFill>
                        <a:latin typeface="Arial"/>
                        <a:ea typeface="Times New Roman"/>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200" b="1">
                        <a:solidFill>
                          <a:srgbClr val="262C2E"/>
                        </a:solidFill>
                        <a:latin typeface="Arial"/>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200" b="1">
                        <a:solidFill>
                          <a:srgbClr val="262C2E"/>
                        </a:solidFill>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200" b="1">
                        <a:solidFill>
                          <a:srgbClr val="262C2E"/>
                        </a:solidFill>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200" b="1">
                        <a:solidFill>
                          <a:srgbClr val="262C2E"/>
                        </a:solidFill>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200" b="1">
                        <a:solidFill>
                          <a:srgbClr val="262C2E"/>
                        </a:solidFill>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61290">
                <a:tc gridSpan="4">
                  <a:txBody>
                    <a:bodyPr/>
                    <a:lstStyle/>
                    <a:p>
                      <a:pPr marL="66675">
                        <a:lnSpc>
                          <a:spcPct val="115000"/>
                        </a:lnSpc>
                        <a:spcAft>
                          <a:spcPts val="0"/>
                        </a:spcAft>
                      </a:pPr>
                      <a:r>
                        <a:rPr lang="fr-FR" sz="1200" b="1">
                          <a:solidFill>
                            <a:srgbClr val="262C2E"/>
                          </a:solidFill>
                          <a:latin typeface="Arial"/>
                          <a:ea typeface="Times New Roman"/>
                        </a:rPr>
                        <a:t>VACHE 2 -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gridSpan="2">
                  <a:txBody>
                    <a:bodyPr/>
                    <a:lstStyle/>
                    <a:p>
                      <a:pPr marL="12065">
                        <a:lnSpc>
                          <a:spcPct val="115000"/>
                        </a:lnSpc>
                        <a:spcAft>
                          <a:spcPts val="0"/>
                        </a:spcAft>
                      </a:pPr>
                      <a:r>
                        <a:rPr lang="fr-FR" sz="1200" b="1">
                          <a:solidFill>
                            <a:srgbClr val="262C2E"/>
                          </a:solidFill>
                          <a:latin typeface="Arial"/>
                          <a:ea typeface="Times New Roman"/>
                        </a:rPr>
                        <a:t>1</a:t>
                      </a:r>
                      <a:r>
                        <a:rPr lang="fr-FR" sz="1200" b="1">
                          <a:solidFill>
                            <a:srgbClr val="464B4D"/>
                          </a:solidFill>
                          <a:latin typeface="Arial"/>
                          <a:ea typeface="Times New Roman"/>
                        </a:rPr>
                        <a:t>" </a:t>
                      </a:r>
                      <a:r>
                        <a:rPr lang="fr-FR" sz="1200" b="1">
                          <a:solidFill>
                            <a:srgbClr val="262C2E"/>
                          </a:solidFill>
                          <a:latin typeface="Arial"/>
                          <a:ea typeface="Times New Roman"/>
                        </a:rPr>
                        <a:t>l</a:t>
                      </a:r>
                      <a:r>
                        <a:rPr lang="fr-FR" sz="1200" b="1">
                          <a:solidFill>
                            <a:srgbClr val="464B4D"/>
                          </a:solidFill>
                          <a:latin typeface="Arial"/>
                          <a:ea typeface="Times New Roman"/>
                        </a:rPr>
                        <a:t>ac</a:t>
                      </a:r>
                      <a:r>
                        <a:rPr lang="fr-FR" sz="1200" b="1">
                          <a:solidFill>
                            <a:srgbClr val="262C2E"/>
                          </a:solidFill>
                          <a:latin typeface="Arial"/>
                          <a:ea typeface="Times New Roman"/>
                        </a:rPr>
                        <a:t>t</a:t>
                      </a:r>
                      <a:r>
                        <a:rPr lang="fr-FR" sz="1200" b="1">
                          <a:solidFill>
                            <a:srgbClr val="464B4D"/>
                          </a:solidFill>
                          <a:latin typeface="Arial"/>
                          <a:ea typeface="Times New Roman"/>
                        </a:rPr>
                        <a:t>a</a:t>
                      </a:r>
                      <a:r>
                        <a:rPr lang="fr-FR" sz="1200" b="1">
                          <a:solidFill>
                            <a:srgbClr val="262C2E"/>
                          </a:solidFill>
                          <a:latin typeface="Arial"/>
                          <a:ea typeface="Times New Roman"/>
                        </a:rPr>
                        <a:t>t</a:t>
                      </a:r>
                      <a:r>
                        <a:rPr lang="fr-FR" sz="1200" b="1">
                          <a:solidFill>
                            <a:srgbClr val="464B4D"/>
                          </a:solidFill>
                          <a:latin typeface="Arial"/>
                          <a:ea typeface="Times New Roman"/>
                        </a:rPr>
                        <a:t>i</a:t>
                      </a:r>
                      <a:r>
                        <a:rPr lang="fr-FR" sz="1200" b="1">
                          <a:solidFill>
                            <a:srgbClr val="262C2E"/>
                          </a:solidFill>
                          <a:latin typeface="Arial"/>
                          <a:ea typeface="Times New Roman"/>
                        </a:rPr>
                        <a:t>on. </a:t>
                      </a:r>
                      <a:endParaRPr lang="fr-FR" sz="2800" b="1">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a:txBody>
                    <a:bodyPr/>
                    <a:lstStyle/>
                    <a:p>
                      <a:pPr algn="ctr">
                        <a:lnSpc>
                          <a:spcPct val="115000"/>
                        </a:lnSpc>
                        <a:spcAft>
                          <a:spcPts val="0"/>
                        </a:spcAft>
                      </a:pPr>
                      <a:endParaRPr lang="fr-FR" sz="1200" b="1">
                        <a:solidFill>
                          <a:srgbClr val="262C2E"/>
                        </a:solidFill>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36195" algn="ctr">
                        <a:lnSpc>
                          <a:spcPct val="115000"/>
                        </a:lnSpc>
                        <a:spcAft>
                          <a:spcPts val="0"/>
                        </a:spcAft>
                      </a:pPr>
                      <a:r>
                        <a:rPr lang="fr-FR" sz="1200" b="1">
                          <a:solidFill>
                            <a:srgbClr val="262C2E"/>
                          </a:solidFill>
                          <a:latin typeface="Arial"/>
                          <a:ea typeface="Times New Roman"/>
                        </a:rPr>
                        <a:t>4</a:t>
                      </a:r>
                      <a:r>
                        <a:rPr lang="fr-FR" sz="1200" b="1">
                          <a:solidFill>
                            <a:srgbClr val="464B4D"/>
                          </a:solidFill>
                          <a:latin typeface="Arial"/>
                          <a:ea typeface="Times New Roman"/>
                        </a:rPr>
                        <a:t>89</a:t>
                      </a:r>
                      <a:r>
                        <a:rPr lang="fr-FR" sz="1200" b="1">
                          <a:solidFill>
                            <a:srgbClr val="262C2E"/>
                          </a:solidFill>
                          <a:latin typeface="Arial"/>
                          <a:ea typeface="Times New Roman"/>
                        </a:rPr>
                        <a:t>4 </a:t>
                      </a:r>
                      <a:r>
                        <a:rPr lang="fr-FR" sz="1200" b="1">
                          <a:solidFill>
                            <a:srgbClr val="464B4D"/>
                          </a:solidFill>
                          <a:latin typeface="Arial"/>
                          <a:ea typeface="Times New Roman"/>
                        </a:rPr>
                        <a:t>- 1</a:t>
                      </a:r>
                      <a:r>
                        <a:rPr lang="fr-FR" sz="1200" b="1">
                          <a:solidFill>
                            <a:srgbClr val="262C2E"/>
                          </a:solidFill>
                          <a:latin typeface="Arial"/>
                          <a:ea typeface="Times New Roman"/>
                        </a:rPr>
                        <a:t>2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8890" algn="ctr">
                        <a:lnSpc>
                          <a:spcPct val="115000"/>
                        </a:lnSpc>
                        <a:spcAft>
                          <a:spcPts val="0"/>
                        </a:spcAft>
                      </a:pPr>
                      <a:r>
                        <a:rPr lang="fr-FR" sz="1200" b="1">
                          <a:solidFill>
                            <a:srgbClr val="464B4D"/>
                          </a:solidFill>
                          <a:latin typeface="Arial"/>
                          <a:ea typeface="Times New Roman"/>
                        </a:rPr>
                        <a:t>4882 </a:t>
                      </a:r>
                      <a:r>
                        <a:rPr lang="fr-FR" sz="1200" b="1">
                          <a:solidFill>
                            <a:srgbClr val="262C2E"/>
                          </a:solidFill>
                          <a:latin typeface="Arial"/>
                          <a:ea typeface="Times New Roman"/>
                        </a:rPr>
                        <a:t>- 2</a:t>
                      </a:r>
                      <a:r>
                        <a:rPr lang="fr-FR" sz="1200" b="1">
                          <a:solidFill>
                            <a:srgbClr val="464B4D"/>
                          </a:solidFill>
                          <a:latin typeface="Arial"/>
                          <a:ea typeface="Times New Roman"/>
                        </a:rPr>
                        <a:t>20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15240" algn="ctr">
                        <a:lnSpc>
                          <a:spcPct val="115000"/>
                        </a:lnSpc>
                        <a:spcAft>
                          <a:spcPts val="0"/>
                        </a:spcAft>
                      </a:pPr>
                      <a:r>
                        <a:rPr lang="fr-FR" sz="1200" b="1">
                          <a:solidFill>
                            <a:srgbClr val="262C2E"/>
                          </a:solidFill>
                          <a:latin typeface="Arial"/>
                          <a:ea typeface="Times New Roman"/>
                        </a:rPr>
                        <a:t>4</a:t>
                      </a:r>
                      <a:r>
                        <a:rPr lang="fr-FR" sz="1200" b="1">
                          <a:solidFill>
                            <a:srgbClr val="464B4D"/>
                          </a:solidFill>
                          <a:latin typeface="Arial"/>
                          <a:ea typeface="Times New Roman"/>
                        </a:rPr>
                        <a:t>6</a:t>
                      </a:r>
                      <a:r>
                        <a:rPr lang="fr-FR" sz="1200" b="1">
                          <a:solidFill>
                            <a:srgbClr val="262C2E"/>
                          </a:solidFill>
                          <a:latin typeface="Arial"/>
                          <a:ea typeface="Times New Roman"/>
                        </a:rPr>
                        <a:t>6</a:t>
                      </a:r>
                      <a:r>
                        <a:rPr lang="fr-FR" sz="1200" b="1">
                          <a:solidFill>
                            <a:srgbClr val="464B4D"/>
                          </a:solidFill>
                          <a:latin typeface="Arial"/>
                          <a:ea typeface="Times New Roman"/>
                        </a:rPr>
                        <a:t>2 </a:t>
                      </a:r>
                      <a:r>
                        <a:rPr lang="fr-FR" sz="1600" b="1">
                          <a:solidFill>
                            <a:srgbClr val="464B4D"/>
                          </a:solidFill>
                          <a:latin typeface="Arial"/>
                          <a:ea typeface="Times New Roman"/>
                        </a:rPr>
                        <a:t>+ </a:t>
                      </a:r>
                      <a:r>
                        <a:rPr lang="fr-FR" sz="1200" b="1">
                          <a:solidFill>
                            <a:srgbClr val="464B4D"/>
                          </a:solidFill>
                          <a:latin typeface="Arial"/>
                          <a:ea typeface="Times New Roman"/>
                        </a:rPr>
                        <a:t>1</a:t>
                      </a:r>
                      <a:r>
                        <a:rPr lang="fr-FR" sz="1200" b="1">
                          <a:solidFill>
                            <a:srgbClr val="262C2E"/>
                          </a:solidFill>
                          <a:latin typeface="Arial"/>
                          <a:ea typeface="Times New Roman"/>
                        </a:rPr>
                        <a:t>5</a:t>
                      </a:r>
                      <a:r>
                        <a:rPr lang="fr-FR" sz="1200" b="1">
                          <a:solidFill>
                            <a:srgbClr val="464B4D"/>
                          </a:solidFill>
                          <a:latin typeface="Arial"/>
                          <a:ea typeface="Times New Roman"/>
                        </a:rPr>
                        <a:t>0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15570">
                <a:tc gridSpan="6">
                  <a:txBody>
                    <a:bodyPr/>
                    <a:lstStyle/>
                    <a:p>
                      <a:pPr marL="66675">
                        <a:lnSpc>
                          <a:spcPct val="115000"/>
                        </a:lnSpc>
                        <a:spcAft>
                          <a:spcPts val="0"/>
                        </a:spcAft>
                      </a:pPr>
                      <a:r>
                        <a:rPr lang="fr-FR" sz="1200" b="1">
                          <a:solidFill>
                            <a:srgbClr val="464B4D"/>
                          </a:solidFill>
                          <a:latin typeface="Arial"/>
                          <a:ea typeface="Times New Roman"/>
                        </a:rPr>
                        <a:t>5</a:t>
                      </a:r>
                      <a:r>
                        <a:rPr lang="fr-FR" sz="1200" b="1">
                          <a:solidFill>
                            <a:srgbClr val="262C2E"/>
                          </a:solidFill>
                          <a:latin typeface="Arial"/>
                          <a:ea typeface="Times New Roman"/>
                        </a:rPr>
                        <a:t>250 </a:t>
                      </a:r>
                      <a:r>
                        <a:rPr lang="fr-FR" sz="1200" b="1">
                          <a:solidFill>
                            <a:srgbClr val="464B4D"/>
                          </a:solidFill>
                          <a:latin typeface="Arial"/>
                          <a:ea typeface="Times New Roman"/>
                        </a:rPr>
                        <a:t>k</a:t>
                      </a:r>
                      <a:r>
                        <a:rPr lang="fr-FR" sz="1200" b="1">
                          <a:solidFill>
                            <a:srgbClr val="262C2E"/>
                          </a:solidFill>
                          <a:latin typeface="Arial"/>
                          <a:ea typeface="Times New Roman"/>
                        </a:rPr>
                        <a:t>g </a:t>
                      </a:r>
                      <a:r>
                        <a:rPr lang="fr-FR" sz="1200" b="1">
                          <a:solidFill>
                            <a:srgbClr val="464B4D"/>
                          </a:solidFill>
                          <a:latin typeface="Arial"/>
                          <a:ea typeface="Times New Roman"/>
                        </a:rPr>
                        <a:t>en 333 jo</a:t>
                      </a:r>
                      <a:r>
                        <a:rPr lang="fr-FR" sz="1200" b="1">
                          <a:solidFill>
                            <a:srgbClr val="262C2E"/>
                          </a:solidFill>
                          <a:latin typeface="Arial"/>
                          <a:ea typeface="Times New Roman"/>
                        </a:rPr>
                        <a:t>urs</a:t>
                      </a:r>
                      <a:r>
                        <a:rPr lang="fr-FR" sz="1200" b="1">
                          <a:solidFill>
                            <a:srgbClr val="464B4D"/>
                          </a:solidFill>
                          <a:latin typeface="Arial"/>
                          <a:ea typeface="Times New Roman"/>
                        </a:rPr>
                        <a:t>.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marL="8890" algn="ctr">
                        <a:lnSpc>
                          <a:spcPct val="115000"/>
                        </a:lnSpc>
                        <a:spcAft>
                          <a:spcPts val="0"/>
                        </a:spcAft>
                      </a:pPr>
                      <a:r>
                        <a:rPr lang="fr-FR" sz="1200" b="1">
                          <a:solidFill>
                            <a:srgbClr val="464B4D"/>
                          </a:solidFill>
                          <a:latin typeface="Arial"/>
                          <a:ea typeface="Times New Roman"/>
                        </a:rPr>
                        <a:t>4</a:t>
                      </a:r>
                      <a:r>
                        <a:rPr lang="fr-FR" sz="1200" b="1">
                          <a:solidFill>
                            <a:srgbClr val="262C2E"/>
                          </a:solidFill>
                          <a:latin typeface="Arial"/>
                          <a:ea typeface="Times New Roman"/>
                        </a:rPr>
                        <a:t>894 </a:t>
                      </a:r>
                      <a:r>
                        <a:rPr lang="fr-FR" sz="1200" b="1">
                          <a:solidFill>
                            <a:srgbClr val="464B4D"/>
                          </a:solidFill>
                          <a:latin typeface="Arial"/>
                          <a:ea typeface="Times New Roman"/>
                        </a:rPr>
                        <a:t>k</a:t>
                      </a:r>
                      <a:r>
                        <a:rPr lang="fr-FR" sz="1200" b="1">
                          <a:solidFill>
                            <a:srgbClr val="262C2E"/>
                          </a:solidFill>
                          <a:latin typeface="Arial"/>
                          <a:ea typeface="Times New Roman"/>
                        </a:rPr>
                        <a:t>g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36195" algn="ctr">
                        <a:lnSpc>
                          <a:spcPct val="115000"/>
                        </a:lnSpc>
                        <a:spcAft>
                          <a:spcPts val="0"/>
                        </a:spcAft>
                      </a:pPr>
                      <a:r>
                        <a:rPr lang="fr-FR" sz="1600" b="1">
                          <a:solidFill>
                            <a:srgbClr val="262C2E"/>
                          </a:solidFill>
                          <a:latin typeface="Times New Roman"/>
                          <a:ea typeface="Times New Roman"/>
                        </a:rPr>
                        <a:t>= </a:t>
                      </a:r>
                      <a:r>
                        <a:rPr lang="fr-FR" sz="1200" b="1">
                          <a:solidFill>
                            <a:srgbClr val="262C2E"/>
                          </a:solidFill>
                          <a:latin typeface="Arial"/>
                          <a:ea typeface="Times New Roman"/>
                        </a:rPr>
                        <a:t>4</a:t>
                      </a:r>
                      <a:r>
                        <a:rPr lang="fr-FR" sz="1200" b="1">
                          <a:solidFill>
                            <a:srgbClr val="464B4D"/>
                          </a:solidFill>
                          <a:latin typeface="Arial"/>
                          <a:ea typeface="Times New Roman"/>
                        </a:rPr>
                        <a:t>8</a:t>
                      </a:r>
                      <a:r>
                        <a:rPr lang="fr-FR" sz="1200" b="1">
                          <a:solidFill>
                            <a:srgbClr val="262C2E"/>
                          </a:solidFill>
                          <a:latin typeface="Arial"/>
                          <a:ea typeface="Times New Roman"/>
                        </a:rPr>
                        <a:t>82 </a:t>
                      </a:r>
                      <a:r>
                        <a:rPr lang="fr-FR" sz="1200" b="1">
                          <a:solidFill>
                            <a:srgbClr val="464B4D"/>
                          </a:solidFill>
                          <a:latin typeface="Arial"/>
                          <a:ea typeface="Times New Roman"/>
                        </a:rPr>
                        <a:t>k</a:t>
                      </a:r>
                      <a:r>
                        <a:rPr lang="fr-FR" sz="1200" b="1">
                          <a:solidFill>
                            <a:srgbClr val="262C2E"/>
                          </a:solidFill>
                          <a:latin typeface="Arial"/>
                          <a:ea typeface="Times New Roman"/>
                        </a:rPr>
                        <a:t>g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8890" algn="ctr">
                        <a:lnSpc>
                          <a:spcPct val="115000"/>
                        </a:lnSpc>
                        <a:spcAft>
                          <a:spcPts val="0"/>
                        </a:spcAft>
                      </a:pPr>
                      <a:r>
                        <a:rPr lang="fr-FR" sz="1600" b="1">
                          <a:solidFill>
                            <a:srgbClr val="262C2E"/>
                          </a:solidFill>
                          <a:latin typeface="Times New Roman"/>
                          <a:ea typeface="Times New Roman"/>
                        </a:rPr>
                        <a:t>= </a:t>
                      </a:r>
                      <a:r>
                        <a:rPr lang="fr-FR" sz="1200" b="1">
                          <a:solidFill>
                            <a:srgbClr val="262C2E"/>
                          </a:solidFill>
                          <a:latin typeface="Arial"/>
                          <a:ea typeface="Times New Roman"/>
                        </a:rPr>
                        <a:t>4</a:t>
                      </a:r>
                      <a:r>
                        <a:rPr lang="fr-FR" sz="1200" b="1">
                          <a:solidFill>
                            <a:srgbClr val="464B4D"/>
                          </a:solidFill>
                          <a:latin typeface="Arial"/>
                          <a:ea typeface="Times New Roman"/>
                        </a:rPr>
                        <a:t>662 </a:t>
                      </a:r>
                      <a:r>
                        <a:rPr lang="fr-FR" sz="1200" b="1">
                          <a:solidFill>
                            <a:srgbClr val="262C2E"/>
                          </a:solidFill>
                          <a:latin typeface="Arial"/>
                          <a:ea typeface="Times New Roman"/>
                        </a:rPr>
                        <a:t>k</a:t>
                      </a:r>
                      <a:r>
                        <a:rPr lang="fr-FR" sz="1200" b="1">
                          <a:solidFill>
                            <a:srgbClr val="464B4D"/>
                          </a:solidFill>
                          <a:latin typeface="Arial"/>
                          <a:ea typeface="Times New Roman"/>
                        </a:rPr>
                        <a:t>g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R="106680" algn="r">
                        <a:lnSpc>
                          <a:spcPct val="115000"/>
                        </a:lnSpc>
                        <a:spcAft>
                          <a:spcPts val="0"/>
                        </a:spcAft>
                      </a:pPr>
                      <a:r>
                        <a:rPr lang="fr-FR" sz="1600" b="1">
                          <a:solidFill>
                            <a:srgbClr val="262C2E"/>
                          </a:solidFill>
                          <a:latin typeface="Times New Roman"/>
                          <a:ea typeface="Times New Roman"/>
                        </a:rPr>
                        <a:t>= </a:t>
                      </a:r>
                      <a:r>
                        <a:rPr lang="fr-FR" sz="1200" b="1">
                          <a:solidFill>
                            <a:srgbClr val="262C2E"/>
                          </a:solidFill>
                          <a:latin typeface="Arial"/>
                          <a:ea typeface="Times New Roman"/>
                        </a:rPr>
                        <a:t>4812 </a:t>
                      </a:r>
                      <a:r>
                        <a:rPr lang="fr-FR" sz="1200" b="1">
                          <a:solidFill>
                            <a:srgbClr val="464B4D"/>
                          </a:solidFill>
                          <a:latin typeface="Arial"/>
                          <a:ea typeface="Times New Roman"/>
                        </a:rPr>
                        <a:t>k</a:t>
                      </a:r>
                      <a:r>
                        <a:rPr lang="fr-FR" sz="1200" b="1">
                          <a:solidFill>
                            <a:srgbClr val="262C2E"/>
                          </a:solidFill>
                          <a:latin typeface="Arial"/>
                          <a:ea typeface="Times New Roman"/>
                        </a:rPr>
                        <a:t>g </a:t>
                      </a:r>
                      <a:endParaRPr lang="fr-FR" sz="2800" b="1">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09220">
                <a:tc>
                  <a:txBody>
                    <a:bodyPr/>
                    <a:lstStyle/>
                    <a:p>
                      <a:pPr marR="36195" algn="r">
                        <a:lnSpc>
                          <a:spcPct val="115000"/>
                        </a:lnSpc>
                        <a:spcAft>
                          <a:spcPts val="0"/>
                        </a:spcAft>
                      </a:pPr>
                      <a:r>
                        <a:rPr lang="fr-FR" sz="1200" b="1" dirty="0" smtClean="0">
                          <a:solidFill>
                            <a:srgbClr val="262C2E"/>
                          </a:solidFill>
                          <a:latin typeface="Arial"/>
                          <a:ea typeface="Times New Roman"/>
                        </a:rPr>
                        <a:t>1er</a:t>
                      </a:r>
                      <a:r>
                        <a:rPr lang="fr-FR" sz="1200" b="1" dirty="0" smtClean="0">
                          <a:solidFill>
                            <a:srgbClr val="464B4D"/>
                          </a:solidFill>
                          <a:latin typeface="Arial"/>
                          <a:ea typeface="Times New Roman"/>
                        </a:rPr>
                        <a:t> </a:t>
                      </a:r>
                      <a:endParaRPr lang="fr-FR" sz="2800" b="1" dirty="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marL="12065" algn="ctr">
                        <a:lnSpc>
                          <a:spcPct val="115000"/>
                        </a:lnSpc>
                        <a:spcAft>
                          <a:spcPts val="0"/>
                        </a:spcAft>
                      </a:pPr>
                      <a:r>
                        <a:rPr lang="fr-FR" sz="1200" b="1">
                          <a:solidFill>
                            <a:srgbClr val="262C2E"/>
                          </a:solidFill>
                          <a:latin typeface="Arial"/>
                          <a:ea typeface="Times New Roman"/>
                        </a:rPr>
                        <a:t>v</a:t>
                      </a:r>
                      <a:r>
                        <a:rPr lang="fr-FR" sz="1200" b="1">
                          <a:solidFill>
                            <a:srgbClr val="464B4D"/>
                          </a:solidFill>
                          <a:latin typeface="Arial"/>
                          <a:ea typeface="Times New Roman"/>
                        </a:rPr>
                        <a:t>ê</a:t>
                      </a:r>
                      <a:r>
                        <a:rPr lang="fr-FR" sz="1200" b="1">
                          <a:solidFill>
                            <a:srgbClr val="262C2E"/>
                          </a:solidFill>
                          <a:latin typeface="Arial"/>
                          <a:ea typeface="Times New Roman"/>
                        </a:rPr>
                        <a:t>lag</a:t>
                      </a:r>
                      <a:r>
                        <a:rPr lang="fr-FR" sz="1200" b="1">
                          <a:solidFill>
                            <a:srgbClr val="464B4D"/>
                          </a:solidFill>
                          <a:latin typeface="Arial"/>
                          <a:ea typeface="Times New Roman"/>
                        </a:rPr>
                        <a:t>e </a:t>
                      </a:r>
                      <a:endParaRPr lang="fr-FR" sz="2800" b="1">
                        <a:latin typeface="Times New Roman"/>
                        <a:ea typeface="Times New Roman"/>
                      </a:endParaRPr>
                    </a:p>
                  </a:txBody>
                  <a:tcPr marL="0" marR="0" marT="0" marB="0" anchor="ctr">
                    <a:lnL>
                      <a:noFill/>
                    </a:lnL>
                    <a:lnR>
                      <a:noFill/>
                    </a:lnR>
                    <a:lnT>
                      <a:noFill/>
                    </a:lnT>
                    <a:lnB>
                      <a:noFill/>
                    </a:lnB>
                  </a:tcPr>
                </a:tc>
                <a:tc hMerge="1">
                  <a:txBody>
                    <a:bodyPr/>
                    <a:lstStyle/>
                    <a:p>
                      <a:endParaRPr lang="fr-FR"/>
                    </a:p>
                  </a:txBody>
                  <a:tcPr/>
                </a:tc>
                <a:tc>
                  <a:txBody>
                    <a:bodyPr/>
                    <a:lstStyle/>
                    <a:p>
                      <a:pPr marL="27305">
                        <a:lnSpc>
                          <a:spcPct val="115000"/>
                        </a:lnSpc>
                        <a:spcAft>
                          <a:spcPts val="0"/>
                        </a:spcAft>
                      </a:pPr>
                      <a:r>
                        <a:rPr lang="fr-FR" sz="1200" b="1">
                          <a:solidFill>
                            <a:srgbClr val="262C2E"/>
                          </a:solidFill>
                          <a:latin typeface="Times New Roman"/>
                          <a:ea typeface="Times New Roman"/>
                        </a:rPr>
                        <a:t>à </a:t>
                      </a:r>
                      <a:endParaRPr lang="fr-FR" sz="2800" b="1">
                        <a:latin typeface="Times New Roman"/>
                        <a:ea typeface="Times New Roman"/>
                      </a:endParaRPr>
                    </a:p>
                  </a:txBody>
                  <a:tcPr marL="0" marR="0" marT="0" marB="0" anchor="ctr">
                    <a:lnL>
                      <a:noFill/>
                    </a:lnL>
                    <a:lnR>
                      <a:noFill/>
                    </a:lnR>
                    <a:lnT>
                      <a:noFill/>
                    </a:lnT>
                    <a:lnB>
                      <a:noFill/>
                    </a:lnB>
                  </a:tcPr>
                </a:tc>
                <a:tc>
                  <a:txBody>
                    <a:bodyPr/>
                    <a:lstStyle/>
                    <a:p>
                      <a:pPr marL="2540" algn="ctr">
                        <a:lnSpc>
                          <a:spcPct val="115000"/>
                        </a:lnSpc>
                        <a:spcAft>
                          <a:spcPts val="0"/>
                        </a:spcAft>
                      </a:pPr>
                      <a:r>
                        <a:rPr lang="fr-FR" sz="1200" b="1">
                          <a:solidFill>
                            <a:srgbClr val="464B4D"/>
                          </a:solidFill>
                          <a:latin typeface="Arial"/>
                          <a:ea typeface="Times New Roman"/>
                        </a:rPr>
                        <a:t>9</a:t>
                      </a:r>
                      <a:r>
                        <a:rPr lang="fr-FR" sz="1200" b="1">
                          <a:solidFill>
                            <a:srgbClr val="262C2E"/>
                          </a:solidFill>
                          <a:latin typeface="Arial"/>
                          <a:ea typeface="Times New Roman"/>
                        </a:rPr>
                        <a:t>12 </a:t>
                      </a:r>
                      <a:endParaRPr lang="fr-FR" sz="2800" b="1">
                        <a:latin typeface="Times New Roman"/>
                        <a:ea typeface="Times New Roman"/>
                      </a:endParaRPr>
                    </a:p>
                  </a:txBody>
                  <a:tcPr marL="0" marR="0" marT="0" marB="0" anchor="ctr">
                    <a:lnL>
                      <a:noFill/>
                    </a:lnL>
                    <a:lnR>
                      <a:noFill/>
                    </a:lnR>
                    <a:lnT>
                      <a:noFill/>
                    </a:lnT>
                    <a:lnB>
                      <a:noFill/>
                    </a:lnB>
                  </a:tcPr>
                </a:tc>
                <a:tc>
                  <a:txBody>
                    <a:bodyPr/>
                    <a:lstStyle/>
                    <a:p>
                      <a:pPr marL="24130">
                        <a:lnSpc>
                          <a:spcPct val="115000"/>
                        </a:lnSpc>
                        <a:spcAft>
                          <a:spcPts val="0"/>
                        </a:spcAft>
                      </a:pPr>
                      <a:r>
                        <a:rPr lang="fr-FR" sz="1200" b="1">
                          <a:solidFill>
                            <a:srgbClr val="262C2E"/>
                          </a:solidFill>
                          <a:latin typeface="Arial"/>
                          <a:ea typeface="Times New Roman"/>
                        </a:rPr>
                        <a:t>jour</a:t>
                      </a:r>
                      <a:r>
                        <a:rPr lang="fr-FR" sz="1200" b="1">
                          <a:solidFill>
                            <a:srgbClr val="464B4D"/>
                          </a:solidFill>
                          <a:latin typeface="Arial"/>
                          <a:ea typeface="Times New Roman"/>
                        </a:rPr>
                        <a:t>s. </a:t>
                      </a:r>
                      <a:endParaRPr lang="fr-FR" sz="2800" b="1">
                        <a:latin typeface="Times New Roman"/>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endParaRPr lang="fr-FR" sz="1200" b="1">
                        <a:solidFill>
                          <a:srgbClr val="464B4D"/>
                        </a:solidFill>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endParaRPr lang="fr-FR" sz="1200" b="1">
                        <a:solidFill>
                          <a:srgbClr val="464B4D"/>
                        </a:solidFill>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endParaRPr lang="fr-FR" sz="1200" b="1">
                        <a:solidFill>
                          <a:srgbClr val="464B4D"/>
                        </a:solidFill>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endParaRPr lang="fr-FR" sz="1200" b="1">
                        <a:solidFill>
                          <a:srgbClr val="464B4D"/>
                        </a:solidFill>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42875">
                <a:tc gridSpan="5">
                  <a:txBody>
                    <a:bodyPr/>
                    <a:lstStyle/>
                    <a:p>
                      <a:pPr marR="20955" algn="r">
                        <a:lnSpc>
                          <a:spcPct val="115000"/>
                        </a:lnSpc>
                        <a:spcAft>
                          <a:spcPts val="0"/>
                        </a:spcAft>
                      </a:pPr>
                      <a:r>
                        <a:rPr lang="fr-FR" sz="1200" b="1" dirty="0">
                          <a:solidFill>
                            <a:srgbClr val="464B4D"/>
                          </a:solidFill>
                          <a:latin typeface="Arial"/>
                          <a:ea typeface="Times New Roman"/>
                        </a:rPr>
                        <a:t>vê</a:t>
                      </a:r>
                      <a:r>
                        <a:rPr lang="fr-FR" sz="1200" b="1" dirty="0">
                          <a:solidFill>
                            <a:srgbClr val="262C2E"/>
                          </a:solidFill>
                          <a:latin typeface="Arial"/>
                          <a:ea typeface="Times New Roman"/>
                        </a:rPr>
                        <a:t>l</a:t>
                      </a:r>
                      <a:r>
                        <a:rPr lang="fr-FR" sz="1200" b="1" dirty="0">
                          <a:solidFill>
                            <a:srgbClr val="464B4D"/>
                          </a:solidFill>
                          <a:latin typeface="Arial"/>
                          <a:ea typeface="Times New Roman"/>
                        </a:rPr>
                        <a:t>a</a:t>
                      </a:r>
                      <a:r>
                        <a:rPr lang="fr-FR" sz="1200" b="1" dirty="0">
                          <a:solidFill>
                            <a:srgbClr val="262C2E"/>
                          </a:solidFill>
                          <a:latin typeface="Arial"/>
                          <a:ea typeface="Times New Roman"/>
                        </a:rPr>
                        <a:t>g</a:t>
                      </a:r>
                      <a:r>
                        <a:rPr lang="fr-FR" sz="1200" b="1" dirty="0">
                          <a:solidFill>
                            <a:srgbClr val="464B4D"/>
                          </a:solidFill>
                          <a:latin typeface="Arial"/>
                          <a:ea typeface="Times New Roman"/>
                        </a:rPr>
                        <a:t>e en n</a:t>
                      </a:r>
                      <a:r>
                        <a:rPr lang="fr-FR" sz="1200" b="1" dirty="0">
                          <a:solidFill>
                            <a:srgbClr val="262C2E"/>
                          </a:solidFill>
                          <a:latin typeface="Arial"/>
                          <a:ea typeface="Times New Roman"/>
                        </a:rPr>
                        <a:t>o</a:t>
                      </a:r>
                      <a:r>
                        <a:rPr lang="fr-FR" sz="1200" b="1" dirty="0">
                          <a:solidFill>
                            <a:srgbClr val="464B4D"/>
                          </a:solidFill>
                          <a:latin typeface="Arial"/>
                          <a:ea typeface="Times New Roman"/>
                        </a:rPr>
                        <a:t>v</a:t>
                      </a:r>
                      <a:r>
                        <a:rPr lang="fr-FR" sz="1200" b="1" dirty="0">
                          <a:solidFill>
                            <a:srgbClr val="262C2E"/>
                          </a:solidFill>
                          <a:latin typeface="Arial"/>
                          <a:ea typeface="Times New Roman"/>
                        </a:rPr>
                        <a:t>e</a:t>
                      </a:r>
                      <a:r>
                        <a:rPr lang="fr-FR" sz="1200" b="1" dirty="0">
                          <a:solidFill>
                            <a:srgbClr val="464B4D"/>
                          </a:solidFill>
                          <a:latin typeface="Arial"/>
                          <a:ea typeface="Times New Roman"/>
                        </a:rPr>
                        <a:t>m</a:t>
                      </a:r>
                      <a:r>
                        <a:rPr lang="fr-FR" sz="1200" b="1" dirty="0">
                          <a:solidFill>
                            <a:srgbClr val="262C2E"/>
                          </a:solidFill>
                          <a:latin typeface="Arial"/>
                          <a:ea typeface="Times New Roman"/>
                        </a:rPr>
                        <a:t>br</a:t>
                      </a:r>
                      <a:r>
                        <a:rPr lang="fr-FR" sz="1200" b="1" dirty="0">
                          <a:solidFill>
                            <a:srgbClr val="464B4D"/>
                          </a:solidFill>
                          <a:latin typeface="Arial"/>
                          <a:ea typeface="Times New Roman"/>
                        </a:rPr>
                        <a:t>e </a:t>
                      </a:r>
                      <a:endParaRPr lang="fr-FR" sz="2800" b="1" dirty="0">
                        <a:latin typeface="Times New Roman"/>
                        <a:ea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endParaRPr lang="fr-FR" sz="1200" b="1">
                        <a:solidFill>
                          <a:srgbClr val="464B4D"/>
                        </a:solidFill>
                        <a:latin typeface="Arial"/>
                        <a:ea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200" b="1" dirty="0">
                        <a:solidFill>
                          <a:srgbClr val="464B4D"/>
                        </a:solidFill>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200" b="1">
                        <a:solidFill>
                          <a:srgbClr val="464B4D"/>
                        </a:solidFill>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200" b="1" dirty="0">
                        <a:solidFill>
                          <a:srgbClr val="464B4D"/>
                        </a:solidFill>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200" b="1" dirty="0">
                        <a:solidFill>
                          <a:srgbClr val="464B4D"/>
                        </a:solidFill>
                        <a:latin typeface="Arial"/>
                        <a:ea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6" name="Rectangle 5"/>
          <p:cNvSpPr/>
          <p:nvPr/>
        </p:nvSpPr>
        <p:spPr>
          <a:xfrm>
            <a:off x="239694" y="5746030"/>
            <a:ext cx="8292745" cy="923330"/>
          </a:xfrm>
          <a:prstGeom prst="rect">
            <a:avLst/>
          </a:prstGeom>
        </p:spPr>
        <p:txBody>
          <a:bodyPr wrap="square">
            <a:spAutoFit/>
          </a:bodyPr>
          <a:lstStyle/>
          <a:p>
            <a:pPr algn="just"/>
            <a:r>
              <a:rPr lang="fr-FR" dirty="0"/>
              <a:t>On peut constater l'importance des corrections puisque, en performance brute, la </a:t>
            </a:r>
            <a:r>
              <a:rPr lang="fr-FR" dirty="0" smtClean="0"/>
              <a:t>vache </a:t>
            </a:r>
            <a:r>
              <a:rPr lang="fr-FR" dirty="0"/>
              <a:t>2 présente une supériorité de 650 kg par rapport à la vache </a:t>
            </a:r>
            <a:r>
              <a:rPr lang="fr-FR" dirty="0" smtClean="0"/>
              <a:t>1 </a:t>
            </a:r>
            <a:r>
              <a:rPr lang="fr-FR" dirty="0"/>
              <a:t>, alors que cette </a:t>
            </a:r>
            <a:r>
              <a:rPr lang="fr-FR" dirty="0" smtClean="0"/>
              <a:t>supériorité </a:t>
            </a:r>
            <a:r>
              <a:rPr lang="fr-FR" dirty="0"/>
              <a:t>n'est plus que de 216 kg après corrections. </a:t>
            </a:r>
          </a:p>
        </p:txBody>
      </p:sp>
      <p:sp>
        <p:nvSpPr>
          <p:cNvPr id="7" name="Rectangle 6"/>
          <p:cNvSpPr/>
          <p:nvPr/>
        </p:nvSpPr>
        <p:spPr>
          <a:xfrm>
            <a:off x="395536" y="3501008"/>
            <a:ext cx="6984776" cy="369332"/>
          </a:xfrm>
          <a:prstGeom prst="rect">
            <a:avLst/>
          </a:prstGeom>
        </p:spPr>
        <p:txBody>
          <a:bodyPr wrap="square">
            <a:spAutoFit/>
          </a:bodyPr>
          <a:lstStyle/>
          <a:p>
            <a:r>
              <a:rPr lang="fr-FR" dirty="0"/>
              <a:t>La correction durée de lactation est réalisée à partir de la formule: </a:t>
            </a:r>
          </a:p>
        </p:txBody>
      </p:sp>
      <p:sp>
        <p:nvSpPr>
          <p:cNvPr id="1025" name="Rectangle 1"/>
          <p:cNvSpPr>
            <a:spLocks noChangeArrowheads="1"/>
          </p:cNvSpPr>
          <p:nvPr/>
        </p:nvSpPr>
        <p:spPr bwMode="auto">
          <a:xfrm>
            <a:off x="3233363" y="3870340"/>
            <a:ext cx="2605265"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solidFill>
                  <a:srgbClr val="262C2E"/>
                </a:solidFill>
                <a:effectLst/>
                <a:latin typeface="Arial" pitchFamily="34" charset="0"/>
                <a:ea typeface="Times New Roman" pitchFamily="18" charset="0"/>
                <a:cs typeface="Arial" pitchFamily="34" charset="0"/>
              </a:rPr>
              <a:t>Pc = P x 385</a:t>
            </a:r>
            <a:r>
              <a:rPr kumimoji="0" lang="fr-FR" b="0" i="0" strike="noStrike" cap="none" normalizeH="0" baseline="0" dirty="0" smtClean="0">
                <a:ln>
                  <a:noFill/>
                </a:ln>
                <a:solidFill>
                  <a:srgbClr val="262C2E"/>
                </a:solidFill>
                <a:effectLst/>
                <a:latin typeface="Arial" pitchFamily="34" charset="0"/>
                <a:ea typeface="Times New Roman" pitchFamily="18" charset="0"/>
                <a:cs typeface="Arial" pitchFamily="34" charset="0"/>
              </a:rPr>
              <a:t>/(DL </a:t>
            </a:r>
            <a:r>
              <a:rPr kumimoji="0" lang="fr-FR" sz="2400" b="0" i="0" strike="noStrike" cap="none" normalizeH="0" baseline="0" dirty="0" smtClean="0">
                <a:ln>
                  <a:noFill/>
                </a:ln>
                <a:solidFill>
                  <a:srgbClr val="262C2E"/>
                </a:solidFill>
                <a:effectLst/>
                <a:latin typeface="Arial" pitchFamily="34" charset="0"/>
                <a:ea typeface="Times New Roman" pitchFamily="18" charset="0"/>
                <a:cs typeface="Arial" pitchFamily="34" charset="0"/>
              </a:rPr>
              <a:t>+ </a:t>
            </a:r>
            <a:r>
              <a:rPr kumimoji="0" lang="fr-FR" sz="1600" b="0" i="0" strike="noStrike" cap="none" normalizeH="0" baseline="0" dirty="0" smtClean="0">
                <a:ln>
                  <a:noFill/>
                </a:ln>
                <a:solidFill>
                  <a:srgbClr val="262C2E"/>
                </a:solidFill>
                <a:effectLst/>
                <a:latin typeface="Arial" pitchFamily="34" charset="0"/>
                <a:ea typeface="Times New Roman" pitchFamily="18" charset="0"/>
                <a:cs typeface="Arial" pitchFamily="34" charset="0"/>
              </a:rPr>
              <a:t>80) </a:t>
            </a:r>
            <a:endParaRPr kumimoji="0" lang="fr-FR" sz="4800" b="0" i="0" strike="noStrike" cap="none" normalizeH="0" baseline="0" dirty="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251520" y="4771331"/>
            <a:ext cx="4077848"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262C2E"/>
                </a:solidFill>
                <a:effectLst/>
                <a:latin typeface="Arial" pitchFamily="34" charset="0"/>
                <a:ea typeface="Times New Roman" pitchFamily="18" charset="0"/>
                <a:cs typeface="Arial" pitchFamily="34" charset="0"/>
              </a:rPr>
              <a:t>L</a:t>
            </a:r>
            <a:r>
              <a:rPr kumimoji="0" lang="fr-FR" sz="1600" b="0" i="0" u="none" strike="noStrike" cap="none" normalizeH="0" baseline="0" dirty="0" smtClean="0">
                <a:ln>
                  <a:noFill/>
                </a:ln>
                <a:solidFill>
                  <a:srgbClr val="464B4D"/>
                </a:solidFill>
                <a:effectLst/>
                <a:latin typeface="Arial" pitchFamily="34" charset="0"/>
                <a:ea typeface="Times New Roman" pitchFamily="18" charset="0"/>
                <a:cs typeface="Arial" pitchFamily="34" charset="0"/>
              </a:rPr>
              <a:t>'</a:t>
            </a:r>
            <a:r>
              <a:rPr kumimoji="0" lang="fr-FR" sz="1600" b="0" i="0" u="none" strike="noStrike" cap="none" normalizeH="0" baseline="0" dirty="0" smtClean="0">
                <a:ln>
                  <a:noFill/>
                </a:ln>
                <a:solidFill>
                  <a:srgbClr val="262C2E"/>
                </a:solidFill>
                <a:effectLst/>
                <a:latin typeface="Arial" pitchFamily="34" charset="0"/>
                <a:ea typeface="Times New Roman" pitchFamily="18" charset="0"/>
                <a:cs typeface="Arial" pitchFamily="34" charset="0"/>
              </a:rPr>
              <a:t>âge au premier vêlage a un effet égal à </a:t>
            </a:r>
            <a:r>
              <a:rPr kumimoji="0" lang="fr-FR" sz="1600" b="0" i="0" u="none" strike="noStrike" cap="none" normalizeH="0" baseline="0" dirty="0" smtClean="0">
                <a:ln>
                  <a:noFill/>
                </a:ln>
                <a:solidFill>
                  <a:srgbClr val="464B4D"/>
                </a:solidFill>
                <a:effectLst/>
                <a:latin typeface="Arial" pitchFamily="34" charset="0"/>
                <a:ea typeface="Times New Roman" pitchFamily="18" charset="0"/>
                <a:cs typeface="Arial" pitchFamily="34" charset="0"/>
              </a:rPr>
              <a:t>: </a:t>
            </a:r>
            <a:endParaRPr kumimoji="0" lang="fr-FR" sz="44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9"/>
          <p:cNvSpPr/>
          <p:nvPr/>
        </p:nvSpPr>
        <p:spPr>
          <a:xfrm>
            <a:off x="4067944" y="4725144"/>
            <a:ext cx="2339752" cy="369332"/>
          </a:xfrm>
          <a:prstGeom prst="rect">
            <a:avLst/>
          </a:prstGeom>
        </p:spPr>
        <p:txBody>
          <a:bodyPr wrap="square">
            <a:spAutoFit/>
          </a:bodyPr>
          <a:lstStyle/>
          <a:p>
            <a:r>
              <a:rPr lang="fr-FR" dirty="0"/>
              <a:t>p x </a:t>
            </a:r>
            <a:r>
              <a:rPr lang="fr-FR" dirty="0" smtClean="0"/>
              <a:t>(Age – 900)/5000 </a:t>
            </a:r>
            <a:endParaRPr lang="fr-FR" dirty="0"/>
          </a:p>
        </p:txBody>
      </p:sp>
      <p:pic>
        <p:nvPicPr>
          <p:cNvPr id="9" name="Picture 2" descr="Afficher l'image d'origin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28184" y="3861048"/>
            <a:ext cx="3022564" cy="166241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9512" y="2771636"/>
            <a:ext cx="6192688" cy="369332"/>
          </a:xfrm>
          <a:prstGeom prst="rect">
            <a:avLst/>
          </a:prstGeom>
        </p:spPr>
        <p:txBody>
          <a:bodyPr wrap="square">
            <a:spAutoFit/>
          </a:bodyPr>
          <a:lstStyle/>
          <a:p>
            <a:r>
              <a:rPr lang="fr-FR" dirty="0" smtClean="0"/>
              <a:t>A</a:t>
            </a:r>
            <a:r>
              <a:rPr lang="el-GR" dirty="0" smtClean="0"/>
              <a:t>α</a:t>
            </a:r>
            <a:r>
              <a:rPr lang="fr-FR" dirty="0" smtClean="0"/>
              <a:t> : l'estimation de la valeur génétique additive de l'animal </a:t>
            </a:r>
            <a:endParaRPr lang="fr-FR" dirty="0"/>
          </a:p>
        </p:txBody>
      </p:sp>
      <p:sp>
        <p:nvSpPr>
          <p:cNvPr id="7" name="Rectangle 6"/>
          <p:cNvSpPr/>
          <p:nvPr/>
        </p:nvSpPr>
        <p:spPr>
          <a:xfrm>
            <a:off x="251520" y="1331476"/>
            <a:ext cx="4463338" cy="369332"/>
          </a:xfrm>
          <a:prstGeom prst="rect">
            <a:avLst/>
          </a:prstGeom>
        </p:spPr>
        <p:txBody>
          <a:bodyPr wrap="none">
            <a:spAutoFit/>
          </a:bodyPr>
          <a:lstStyle/>
          <a:p>
            <a:r>
              <a:rPr lang="fr-FR" b="1" dirty="0" smtClean="0"/>
              <a:t>FORME GÉNÉRALE DES INDEX DE SÉLECTION </a:t>
            </a:r>
            <a:endParaRPr lang="fr-FR" dirty="0"/>
          </a:p>
        </p:txBody>
      </p:sp>
      <p:sp>
        <p:nvSpPr>
          <p:cNvPr id="8" name="Rectangle 7"/>
          <p:cNvSpPr/>
          <p:nvPr/>
        </p:nvSpPr>
        <p:spPr>
          <a:xfrm>
            <a:off x="251520" y="3212976"/>
            <a:ext cx="8424936" cy="646331"/>
          </a:xfrm>
          <a:prstGeom prst="rect">
            <a:avLst/>
          </a:prstGeom>
        </p:spPr>
        <p:txBody>
          <a:bodyPr wrap="square">
            <a:spAutoFit/>
          </a:bodyPr>
          <a:lstStyle/>
          <a:p>
            <a:pPr algn="just"/>
            <a:r>
              <a:rPr lang="fr-FR" dirty="0" smtClean="0"/>
              <a:t>P1, P2, …. PN, les informations disponibles, où Pi (i= 1, ... , N) est la moyenne de n</a:t>
            </a:r>
            <a:r>
              <a:rPr lang="fr-FR" baseline="-25000" dirty="0" smtClean="0"/>
              <a:t>i</a:t>
            </a:r>
            <a:r>
              <a:rPr lang="fr-FR" dirty="0" smtClean="0"/>
              <a:t> performances  (corrigées) de chacun des q</a:t>
            </a:r>
            <a:r>
              <a:rPr lang="fr-FR" baseline="-25000" dirty="0" smtClean="0"/>
              <a:t>i</a:t>
            </a:r>
            <a:r>
              <a:rPr lang="fr-FR" dirty="0" smtClean="0"/>
              <a:t> individus du groupe i</a:t>
            </a:r>
            <a:endParaRPr lang="fr-FR" dirty="0"/>
          </a:p>
        </p:txBody>
      </p:sp>
      <p:sp>
        <p:nvSpPr>
          <p:cNvPr id="9" name="Rectangle 8"/>
          <p:cNvSpPr/>
          <p:nvPr/>
        </p:nvSpPr>
        <p:spPr>
          <a:xfrm>
            <a:off x="251520" y="4005064"/>
            <a:ext cx="7488832" cy="369332"/>
          </a:xfrm>
          <a:prstGeom prst="rect">
            <a:avLst/>
          </a:prstGeom>
        </p:spPr>
        <p:txBody>
          <a:bodyPr wrap="square">
            <a:spAutoFit/>
          </a:bodyPr>
          <a:lstStyle/>
          <a:p>
            <a:r>
              <a:rPr lang="fr-FR" dirty="0" smtClean="0"/>
              <a:t>Tous  apparentés l'un à l'autre avec la même relation additive, </a:t>
            </a:r>
            <a:r>
              <a:rPr lang="fr-FR" dirty="0" err="1" smtClean="0"/>
              <a:t>a</a:t>
            </a:r>
            <a:r>
              <a:rPr lang="fr-FR" baseline="-25000" dirty="0" err="1" smtClean="0"/>
              <a:t>ii</a:t>
            </a:r>
            <a:r>
              <a:rPr lang="fr-FR" baseline="-25000" dirty="0" smtClean="0"/>
              <a:t>'</a:t>
            </a:r>
            <a:endParaRPr lang="fr-FR" baseline="-25000" dirty="0"/>
          </a:p>
        </p:txBody>
      </p:sp>
      <p:sp>
        <p:nvSpPr>
          <p:cNvPr id="10" name="Rectangle 9"/>
          <p:cNvSpPr/>
          <p:nvPr/>
        </p:nvSpPr>
        <p:spPr>
          <a:xfrm>
            <a:off x="179512" y="4509120"/>
            <a:ext cx="5976664" cy="369332"/>
          </a:xfrm>
          <a:prstGeom prst="rect">
            <a:avLst/>
          </a:prstGeom>
        </p:spPr>
        <p:txBody>
          <a:bodyPr wrap="square">
            <a:spAutoFit/>
          </a:bodyPr>
          <a:lstStyle/>
          <a:p>
            <a:r>
              <a:rPr lang="fr-FR" dirty="0" smtClean="0"/>
              <a:t>Tous apparentés à </a:t>
            </a:r>
            <a:r>
              <a:rPr lang="el-GR" dirty="0" smtClean="0"/>
              <a:t>α</a:t>
            </a:r>
            <a:r>
              <a:rPr lang="fr-FR" dirty="0" smtClean="0"/>
              <a:t> avec la même relation additive, a</a:t>
            </a:r>
            <a:r>
              <a:rPr lang="el-GR" baseline="-25000" dirty="0" smtClean="0"/>
              <a:t>α</a:t>
            </a:r>
            <a:r>
              <a:rPr lang="fr-FR" baseline="-25000" dirty="0" smtClean="0"/>
              <a:t>i'</a:t>
            </a:r>
            <a:endParaRPr lang="fr-FR" baseline="-25000" dirty="0"/>
          </a:p>
        </p:txBody>
      </p:sp>
      <p:pic>
        <p:nvPicPr>
          <p:cNvPr id="1027" name="Picture 3"/>
          <p:cNvPicPr>
            <a:picLocks noChangeAspect="1" noChangeArrowheads="1"/>
          </p:cNvPicPr>
          <p:nvPr/>
        </p:nvPicPr>
        <p:blipFill>
          <a:blip r:embed="rId2" cstate="print"/>
          <a:srcRect/>
          <a:stretch>
            <a:fillRect/>
          </a:stretch>
        </p:blipFill>
        <p:spPr bwMode="auto">
          <a:xfrm>
            <a:off x="1115616" y="1844824"/>
            <a:ext cx="5216507" cy="792088"/>
          </a:xfrm>
          <a:prstGeom prst="rect">
            <a:avLst/>
          </a:prstGeom>
          <a:noFill/>
          <a:ln w="9525">
            <a:solidFill>
              <a:srgbClr val="00B050"/>
            </a:solidFill>
            <a:miter lim="800000"/>
            <a:headEnd/>
            <a:tailEnd/>
          </a:ln>
          <a:effectLst/>
        </p:spPr>
      </p:pic>
      <p:sp>
        <p:nvSpPr>
          <p:cNvPr id="14" name="Rectangle 13"/>
          <p:cNvSpPr/>
          <p:nvPr/>
        </p:nvSpPr>
        <p:spPr>
          <a:xfrm>
            <a:off x="323528" y="5157192"/>
            <a:ext cx="8352928" cy="923330"/>
          </a:xfrm>
          <a:prstGeom prst="rect">
            <a:avLst/>
          </a:prstGeom>
        </p:spPr>
        <p:txBody>
          <a:bodyPr wrap="square">
            <a:spAutoFit/>
          </a:bodyPr>
          <a:lstStyle/>
          <a:p>
            <a:pPr algn="just"/>
            <a:r>
              <a:rPr lang="fr-FR" dirty="0" smtClean="0"/>
              <a:t>Les meilleurs coefficients de pondération bi des informations Pi sont ceux qui maximisent la corrélation entre la vraie valeur génétique et  son estimateur, </a:t>
            </a:r>
            <a:r>
              <a:rPr lang="fr-FR" dirty="0" err="1" smtClean="0"/>
              <a:t>r</a:t>
            </a:r>
            <a:r>
              <a:rPr lang="fr-FR" baseline="-25000" dirty="0" err="1" smtClean="0"/>
              <a:t>AI</a:t>
            </a:r>
            <a:r>
              <a:rPr lang="fr-FR" dirty="0" smtClean="0"/>
              <a:t>, qui est aussi appelée la précision de l'estimation. </a:t>
            </a:r>
            <a:endParaRPr lang="fr-FR" dirty="0"/>
          </a:p>
        </p:txBody>
      </p:sp>
      <p:pic>
        <p:nvPicPr>
          <p:cNvPr id="1029" name="Picture 5"/>
          <p:cNvPicPr>
            <a:picLocks noChangeAspect="1" noChangeArrowheads="1"/>
          </p:cNvPicPr>
          <p:nvPr/>
        </p:nvPicPr>
        <p:blipFill>
          <a:blip r:embed="rId3" cstate="print"/>
          <a:srcRect/>
          <a:stretch>
            <a:fillRect/>
          </a:stretch>
        </p:blipFill>
        <p:spPr bwMode="auto">
          <a:xfrm>
            <a:off x="4572000" y="5832648"/>
            <a:ext cx="1872208" cy="836712"/>
          </a:xfrm>
          <a:prstGeom prst="rect">
            <a:avLst/>
          </a:prstGeom>
          <a:noFill/>
          <a:ln w="9525">
            <a:solidFill>
              <a:srgbClr val="00B050"/>
            </a:solidFill>
            <a:miter lim="800000"/>
            <a:headEnd/>
            <a:tailEnd/>
          </a:ln>
          <a:effectLst/>
        </p:spPr>
      </p:pic>
      <p:pic>
        <p:nvPicPr>
          <p:cNvPr id="12" name="Picture 4" descr="Afficher l'image d'origin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47664" y="44624"/>
            <a:ext cx="5410855" cy="122543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268760"/>
            <a:ext cx="4463338" cy="369332"/>
          </a:xfrm>
          <a:prstGeom prst="rect">
            <a:avLst/>
          </a:prstGeom>
        </p:spPr>
        <p:txBody>
          <a:bodyPr wrap="none">
            <a:spAutoFit/>
          </a:bodyPr>
          <a:lstStyle/>
          <a:p>
            <a:r>
              <a:rPr lang="fr-FR" b="1" dirty="0" smtClean="0"/>
              <a:t>FORME GÉNÉRALE DES INDEX DE SÉLECTION </a:t>
            </a:r>
            <a:endParaRPr lang="fr-FR" dirty="0"/>
          </a:p>
        </p:txBody>
      </p:sp>
      <p:pic>
        <p:nvPicPr>
          <p:cNvPr id="1029" name="Picture 5"/>
          <p:cNvPicPr>
            <a:picLocks noChangeAspect="1" noChangeArrowheads="1"/>
          </p:cNvPicPr>
          <p:nvPr/>
        </p:nvPicPr>
        <p:blipFill>
          <a:blip r:embed="rId2" cstate="print"/>
          <a:srcRect/>
          <a:stretch>
            <a:fillRect/>
          </a:stretch>
        </p:blipFill>
        <p:spPr bwMode="auto">
          <a:xfrm rot="-60000">
            <a:off x="3427031" y="1645073"/>
            <a:ext cx="1872208" cy="836712"/>
          </a:xfrm>
          <a:prstGeom prst="rect">
            <a:avLst/>
          </a:prstGeom>
          <a:noFill/>
          <a:ln w="9525">
            <a:solidFill>
              <a:srgbClr val="00B050"/>
            </a:solidFill>
            <a:miter lim="800000"/>
            <a:headEnd/>
            <a:tailEnd/>
          </a:ln>
          <a:effectLst/>
        </p:spPr>
      </p:pic>
      <p:sp>
        <p:nvSpPr>
          <p:cNvPr id="2049" name="Rectangle 1"/>
          <p:cNvSpPr>
            <a:spLocks noChangeArrowheads="1"/>
          </p:cNvSpPr>
          <p:nvPr/>
        </p:nvSpPr>
        <p:spPr bwMode="auto">
          <a:xfrm>
            <a:off x="251520" y="2492896"/>
            <a:ext cx="7888763"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solidFill>
                  <a:srgbClr val="3B3E3E"/>
                </a:solidFill>
                <a:effectLst/>
                <a:latin typeface="Arial" pitchFamily="34" charset="0"/>
                <a:ea typeface="Times New Roman" pitchFamily="18" charset="0"/>
                <a:cs typeface="Arial" pitchFamily="34" charset="0"/>
              </a:rPr>
              <a:t>Maximiser </a:t>
            </a:r>
            <a:r>
              <a:rPr kumimoji="0" lang="fr-FR" b="0" i="0" u="none" strike="noStrike" cap="none" normalizeH="0" baseline="0" dirty="0" err="1" smtClean="0">
                <a:ln>
                  <a:noFill/>
                </a:ln>
                <a:solidFill>
                  <a:srgbClr val="3B3E3E"/>
                </a:solidFill>
                <a:effectLst/>
                <a:latin typeface="Arial" pitchFamily="34" charset="0"/>
                <a:ea typeface="Times New Roman" pitchFamily="18" charset="0"/>
                <a:cs typeface="Arial" pitchFamily="34" charset="0"/>
              </a:rPr>
              <a:t>r</a:t>
            </a:r>
            <a:r>
              <a:rPr kumimoji="0" lang="fr-FR" b="0" i="0" u="none" strike="noStrike" cap="none" normalizeH="0" baseline="-25000" dirty="0" err="1" smtClean="0">
                <a:ln>
                  <a:noFill/>
                </a:ln>
                <a:solidFill>
                  <a:srgbClr val="3B3E3E"/>
                </a:solidFill>
                <a:effectLst/>
                <a:latin typeface="Arial" pitchFamily="34" charset="0"/>
                <a:ea typeface="Times New Roman" pitchFamily="18" charset="0"/>
                <a:cs typeface="Arial" pitchFamily="34" charset="0"/>
              </a:rPr>
              <a:t>AI</a:t>
            </a:r>
            <a:r>
              <a:rPr kumimoji="0" lang="fr-FR" b="0" i="0" u="none" strike="noStrike" cap="none" normalizeH="0" baseline="0" dirty="0" smtClean="0">
                <a:ln>
                  <a:noFill/>
                </a:ln>
                <a:solidFill>
                  <a:srgbClr val="3B3E3E"/>
                </a:solidFill>
                <a:effectLst/>
                <a:latin typeface="Arial" pitchFamily="34" charset="0"/>
                <a:ea typeface="Times New Roman" pitchFamily="18" charset="0"/>
                <a:cs typeface="Arial" pitchFamily="34" charset="0"/>
              </a:rPr>
              <a:t> revient </a:t>
            </a:r>
            <a:r>
              <a:rPr kumimoji="0" lang="fr-FR" sz="1600" b="0" i="0" u="none" strike="noStrike" cap="none" normalizeH="0" baseline="0" dirty="0" smtClean="0">
                <a:ln>
                  <a:noFill/>
                </a:ln>
                <a:solidFill>
                  <a:srgbClr val="3B3E3E"/>
                </a:solidFill>
                <a:effectLst/>
                <a:latin typeface="Arial" pitchFamily="34" charset="0"/>
                <a:ea typeface="Times New Roman" pitchFamily="18" charset="0"/>
                <a:cs typeface="Arial" pitchFamily="34" charset="0"/>
              </a:rPr>
              <a:t>à </a:t>
            </a:r>
            <a:r>
              <a:rPr kumimoji="0" lang="fr-FR" b="0" i="0" u="none" strike="noStrike" cap="none" normalizeH="0" baseline="0" dirty="0" smtClean="0">
                <a:ln>
                  <a:noFill/>
                </a:ln>
                <a:solidFill>
                  <a:srgbClr val="3B3E3E"/>
                </a:solidFill>
                <a:effectLst/>
                <a:latin typeface="Arial" pitchFamily="34" charset="0"/>
                <a:ea typeface="Times New Roman" pitchFamily="18" charset="0"/>
                <a:cs typeface="Arial" pitchFamily="34" charset="0"/>
              </a:rPr>
              <a:t>maximiser log </a:t>
            </a:r>
            <a:r>
              <a:rPr kumimoji="0" lang="fr-FR" b="0" i="0" u="none" strike="noStrike" cap="none" normalizeH="0" baseline="0" dirty="0" err="1" smtClean="0">
                <a:ln>
                  <a:noFill/>
                </a:ln>
                <a:solidFill>
                  <a:srgbClr val="3B3E3E"/>
                </a:solidFill>
                <a:effectLst/>
                <a:latin typeface="Arial" pitchFamily="34" charset="0"/>
                <a:ea typeface="Times New Roman" pitchFamily="18" charset="0"/>
                <a:cs typeface="Arial" pitchFamily="34" charset="0"/>
              </a:rPr>
              <a:t>r</a:t>
            </a:r>
            <a:r>
              <a:rPr kumimoji="0" lang="fr-FR" b="0" i="0" u="none" strike="noStrike" cap="none" normalizeH="0" baseline="-25000" dirty="0" err="1" smtClean="0">
                <a:ln>
                  <a:noFill/>
                </a:ln>
                <a:solidFill>
                  <a:srgbClr val="3B3E3E"/>
                </a:solidFill>
                <a:effectLst/>
                <a:latin typeface="Arial" pitchFamily="34" charset="0"/>
                <a:ea typeface="Times New Roman" pitchFamily="18" charset="0"/>
                <a:cs typeface="Arial" pitchFamily="34" charset="0"/>
              </a:rPr>
              <a:t>AI</a:t>
            </a:r>
            <a:r>
              <a:rPr kumimoji="0" lang="fr-FR" b="0" i="0" u="none" strike="noStrike" cap="none" normalizeH="0" baseline="0" dirty="0" smtClean="0">
                <a:ln>
                  <a:noFill/>
                </a:ln>
                <a:solidFill>
                  <a:srgbClr val="3B3E3E"/>
                </a:solidFill>
                <a:effectLst/>
                <a:latin typeface="Arial" pitchFamily="34" charset="0"/>
                <a:ea typeface="Times New Roman" pitchFamily="18" charset="0"/>
                <a:cs typeface="Arial" pitchFamily="34" charset="0"/>
              </a:rPr>
              <a:t> mais il est plus facile </a:t>
            </a:r>
            <a:r>
              <a:rPr kumimoji="0" lang="fr-FR" sz="1600" b="0" i="0" u="none" strike="noStrike" cap="none" normalizeH="0" baseline="0" dirty="0" smtClean="0">
                <a:ln>
                  <a:noFill/>
                </a:ln>
                <a:solidFill>
                  <a:srgbClr val="3B3E3E"/>
                </a:solidFill>
                <a:effectLst/>
                <a:latin typeface="Arial" pitchFamily="34" charset="0"/>
                <a:ea typeface="Times New Roman" pitchFamily="18" charset="0"/>
                <a:cs typeface="Arial" pitchFamily="34" charset="0"/>
              </a:rPr>
              <a:t>à </a:t>
            </a:r>
            <a:r>
              <a:rPr kumimoji="0" lang="fr-FR" b="0" i="0" u="none" strike="noStrike" cap="none" normalizeH="0" baseline="0" dirty="0" smtClean="0">
                <a:ln>
                  <a:noFill/>
                </a:ln>
                <a:solidFill>
                  <a:srgbClr val="3B3E3E"/>
                </a:solidFill>
                <a:effectLst/>
                <a:latin typeface="Arial" pitchFamily="34" charset="0"/>
                <a:ea typeface="Times New Roman" pitchFamily="18" charset="0"/>
                <a:cs typeface="Arial" pitchFamily="34" charset="0"/>
              </a:rPr>
              <a:t>accomplir</a:t>
            </a:r>
            <a:r>
              <a:rPr kumimoji="0" lang="fr-FR" b="0" i="0" u="none" strike="noStrike" cap="none" normalizeH="0" baseline="0" dirty="0" smtClean="0">
                <a:ln>
                  <a:noFill/>
                </a:ln>
                <a:solidFill>
                  <a:srgbClr val="5B5C5D"/>
                </a:solidFill>
                <a:effectLst/>
                <a:latin typeface="Arial" pitchFamily="34" charset="0"/>
                <a:ea typeface="Times New Roman" pitchFamily="18" charset="0"/>
                <a:cs typeface="Arial" pitchFamily="34" charset="0"/>
              </a:rPr>
              <a:t>. </a:t>
            </a:r>
            <a:endParaRPr kumimoji="0" lang="fr-FR" sz="4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1475656" y="2996952"/>
            <a:ext cx="5432942" cy="936104"/>
          </a:xfrm>
          <a:prstGeom prst="rect">
            <a:avLst/>
          </a:prstGeom>
          <a:noFill/>
          <a:ln w="9525">
            <a:solidFill>
              <a:srgbClr val="00B050"/>
            </a:solid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rot="-60000">
            <a:off x="-22073" y="4438504"/>
            <a:ext cx="8426426" cy="1728192"/>
          </a:xfrm>
          <a:prstGeom prst="rect">
            <a:avLst/>
          </a:prstGeom>
          <a:noFill/>
          <a:ln w="9525">
            <a:noFill/>
            <a:miter lim="800000"/>
            <a:headEnd/>
            <a:tailEnd/>
          </a:ln>
          <a:effectLst/>
        </p:spPr>
      </p:pic>
      <p:pic>
        <p:nvPicPr>
          <p:cNvPr id="9" name="Picture 4" descr="Afficher l'image d'origine"/>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47664" y="44624"/>
            <a:ext cx="5410855" cy="1225435"/>
          </a:xfrm>
          <a:prstGeom prst="rect">
            <a:avLst/>
          </a:prstGeom>
          <a:noFill/>
          <a:extLst>
            <a:ext uri="{909E8E84-426E-40DD-AFC4-6F175D3DCCD1}">
              <a14:hiddenFill xmlns:a14="http://schemas.microsoft.com/office/drawing/2010/main" xmlns="">
                <a:solidFill>
                  <a:srgbClr val="FFFFFF"/>
                </a:solidFill>
              </a14:hiddenFill>
            </a:ext>
          </a:extLst>
        </p:spPr>
      </p:pic>
      <p:pic>
        <p:nvPicPr>
          <p:cNvPr id="46083"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462855" y="3087040"/>
            <a:ext cx="1613803" cy="2215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9512" y="1546010"/>
            <a:ext cx="4463338" cy="369332"/>
          </a:xfrm>
          <a:prstGeom prst="rect">
            <a:avLst/>
          </a:prstGeom>
        </p:spPr>
        <p:txBody>
          <a:bodyPr wrap="none">
            <a:spAutoFit/>
          </a:bodyPr>
          <a:lstStyle/>
          <a:p>
            <a:r>
              <a:rPr lang="fr-FR" b="1" dirty="0" smtClean="0"/>
              <a:t>FORME GÉNÉRALE DES INDEX DE SÉLECTION </a:t>
            </a:r>
            <a:endParaRPr lang="fr-FR" dirty="0"/>
          </a:p>
        </p:txBody>
      </p:sp>
      <p:pic>
        <p:nvPicPr>
          <p:cNvPr id="24579" name="Picture 3"/>
          <p:cNvPicPr>
            <a:picLocks noChangeAspect="1" noChangeArrowheads="1"/>
          </p:cNvPicPr>
          <p:nvPr/>
        </p:nvPicPr>
        <p:blipFill>
          <a:blip r:embed="rId2" cstate="print"/>
          <a:srcRect/>
          <a:stretch>
            <a:fillRect/>
          </a:stretch>
        </p:blipFill>
        <p:spPr bwMode="auto">
          <a:xfrm rot="-60000">
            <a:off x="975259" y="1981116"/>
            <a:ext cx="7569461" cy="3667408"/>
          </a:xfrm>
          <a:prstGeom prst="rect">
            <a:avLst/>
          </a:prstGeom>
          <a:noFill/>
          <a:ln w="9525">
            <a:noFill/>
            <a:miter lim="800000"/>
            <a:headEnd/>
            <a:tailEnd/>
          </a:ln>
          <a:effectLst/>
        </p:spPr>
      </p:pic>
      <p:pic>
        <p:nvPicPr>
          <p:cNvPr id="6" name="Picture 4" descr="Afficher l'image d'origin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47664" y="44624"/>
            <a:ext cx="5410855" cy="122543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520" y="1453426"/>
            <a:ext cx="4463338" cy="369332"/>
          </a:xfrm>
          <a:prstGeom prst="rect">
            <a:avLst/>
          </a:prstGeom>
        </p:spPr>
        <p:txBody>
          <a:bodyPr wrap="none">
            <a:spAutoFit/>
          </a:bodyPr>
          <a:lstStyle/>
          <a:p>
            <a:r>
              <a:rPr lang="fr-FR" b="1" dirty="0" smtClean="0"/>
              <a:t>FORME GÉNÉRALE DES INDEX DE SÉLECTION </a:t>
            </a:r>
            <a:endParaRPr lang="fr-FR" dirty="0"/>
          </a:p>
        </p:txBody>
      </p:sp>
      <p:sp>
        <p:nvSpPr>
          <p:cNvPr id="5" name="Rectangle 4"/>
          <p:cNvSpPr/>
          <p:nvPr/>
        </p:nvSpPr>
        <p:spPr>
          <a:xfrm>
            <a:off x="611560" y="1844824"/>
            <a:ext cx="7488832" cy="646331"/>
          </a:xfrm>
          <a:prstGeom prst="rect">
            <a:avLst/>
          </a:prstGeom>
        </p:spPr>
        <p:txBody>
          <a:bodyPr wrap="square">
            <a:spAutoFit/>
          </a:bodyPr>
          <a:lstStyle/>
          <a:p>
            <a:r>
              <a:rPr lang="fr-FR" dirty="0" smtClean="0"/>
              <a:t>En posant ces dérivées partielles égales à zéro et en arrangeant les différents termes, on obtient:</a:t>
            </a:r>
            <a:endParaRPr lang="fr-FR" dirty="0"/>
          </a:p>
        </p:txBody>
      </p:sp>
      <p:pic>
        <p:nvPicPr>
          <p:cNvPr id="25602" name="Picture 2"/>
          <p:cNvPicPr>
            <a:picLocks noChangeAspect="1" noChangeArrowheads="1"/>
          </p:cNvPicPr>
          <p:nvPr/>
        </p:nvPicPr>
        <p:blipFill>
          <a:blip r:embed="rId2" cstate="print"/>
          <a:srcRect/>
          <a:stretch>
            <a:fillRect/>
          </a:stretch>
        </p:blipFill>
        <p:spPr bwMode="auto">
          <a:xfrm>
            <a:off x="1187624" y="2420888"/>
            <a:ext cx="5400600" cy="2796391"/>
          </a:xfrm>
          <a:prstGeom prst="rect">
            <a:avLst/>
          </a:prstGeom>
          <a:noFill/>
          <a:ln w="9525">
            <a:noFill/>
            <a:miter lim="800000"/>
            <a:headEnd/>
            <a:tailEnd/>
          </a:ln>
          <a:effectLst/>
        </p:spPr>
      </p:pic>
      <p:pic>
        <p:nvPicPr>
          <p:cNvPr id="25603" name="Picture 3"/>
          <p:cNvPicPr>
            <a:picLocks noChangeAspect="1" noChangeArrowheads="1"/>
          </p:cNvPicPr>
          <p:nvPr/>
        </p:nvPicPr>
        <p:blipFill>
          <a:blip r:embed="rId3" cstate="print"/>
          <a:srcRect/>
          <a:stretch>
            <a:fillRect/>
          </a:stretch>
        </p:blipFill>
        <p:spPr bwMode="auto">
          <a:xfrm rot="-60000">
            <a:off x="899592" y="5229200"/>
            <a:ext cx="7344816" cy="1440160"/>
          </a:xfrm>
          <a:prstGeom prst="rect">
            <a:avLst/>
          </a:prstGeom>
          <a:noFill/>
          <a:ln w="9525">
            <a:noFill/>
            <a:miter lim="800000"/>
            <a:headEnd/>
            <a:tailEnd/>
          </a:ln>
          <a:effectLst/>
        </p:spPr>
      </p:pic>
      <p:pic>
        <p:nvPicPr>
          <p:cNvPr id="8" name="Picture 4" descr="Afficher l'image d'origin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47664" y="44624"/>
            <a:ext cx="5410855" cy="122543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536" y="1268760"/>
            <a:ext cx="4463338" cy="369332"/>
          </a:xfrm>
          <a:prstGeom prst="rect">
            <a:avLst/>
          </a:prstGeom>
        </p:spPr>
        <p:txBody>
          <a:bodyPr wrap="none">
            <a:spAutoFit/>
          </a:bodyPr>
          <a:lstStyle/>
          <a:p>
            <a:r>
              <a:rPr lang="fr-FR" b="1" dirty="0" smtClean="0"/>
              <a:t>FORME GÉNÉRALE DES INDEX DE SÉLECTION </a:t>
            </a:r>
            <a:endParaRPr lang="fr-FR" dirty="0"/>
          </a:p>
        </p:txBody>
      </p:sp>
      <p:pic>
        <p:nvPicPr>
          <p:cNvPr id="25603" name="Picture 3"/>
          <p:cNvPicPr>
            <a:picLocks noChangeAspect="1" noChangeArrowheads="1"/>
          </p:cNvPicPr>
          <p:nvPr/>
        </p:nvPicPr>
        <p:blipFill>
          <a:blip r:embed="rId2" cstate="print"/>
          <a:srcRect/>
          <a:stretch>
            <a:fillRect/>
          </a:stretch>
        </p:blipFill>
        <p:spPr bwMode="auto">
          <a:xfrm rot="-60000">
            <a:off x="323415" y="1779393"/>
            <a:ext cx="7339927" cy="1493922"/>
          </a:xfrm>
          <a:prstGeom prst="rect">
            <a:avLst/>
          </a:prstGeom>
          <a:noFill/>
          <a:ln w="9525">
            <a:noFill/>
            <a:miter lim="800000"/>
            <a:headEnd/>
            <a:tailEnd/>
          </a:ln>
          <a:effectLst/>
        </p:spPr>
      </p:pic>
      <p:pic>
        <p:nvPicPr>
          <p:cNvPr id="26626" name="Picture 2"/>
          <p:cNvPicPr>
            <a:picLocks noChangeAspect="1" noChangeArrowheads="1"/>
          </p:cNvPicPr>
          <p:nvPr/>
        </p:nvPicPr>
        <p:blipFill>
          <a:blip r:embed="rId3" cstate="print"/>
          <a:srcRect/>
          <a:stretch>
            <a:fillRect/>
          </a:stretch>
        </p:blipFill>
        <p:spPr bwMode="auto">
          <a:xfrm>
            <a:off x="899592" y="3356992"/>
            <a:ext cx="6896374" cy="3312368"/>
          </a:xfrm>
          <a:prstGeom prst="rect">
            <a:avLst/>
          </a:prstGeom>
          <a:noFill/>
          <a:ln w="9525">
            <a:noFill/>
            <a:miter lim="800000"/>
            <a:headEnd/>
            <a:tailEnd/>
          </a:ln>
          <a:effectLst/>
        </p:spPr>
      </p:pic>
      <p:pic>
        <p:nvPicPr>
          <p:cNvPr id="8" name="Picture 4" descr="Afficher l'image d'origin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47664" y="44624"/>
            <a:ext cx="5410855" cy="122543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600" b="1" dirty="0" smtClean="0"/>
              <a:t>3- liaison entre des gènes situés sur un même chromosome</a:t>
            </a:r>
            <a:r>
              <a:rPr lang="fr-FR" b="1" dirty="0" smtClean="0">
                <a:solidFill>
                  <a:srgbClr val="FF0000"/>
                </a:solidFill>
              </a:rPr>
              <a:t/>
            </a:r>
            <a:br>
              <a:rPr lang="fr-FR" b="1" dirty="0" smtClean="0">
                <a:solidFill>
                  <a:srgbClr val="FF0000"/>
                </a:solidFill>
              </a:rPr>
            </a:br>
            <a:endParaRPr lang="fr-FR" dirty="0"/>
          </a:p>
        </p:txBody>
      </p:sp>
      <p:sp>
        <p:nvSpPr>
          <p:cNvPr id="3" name="Espace réservé du contenu 2"/>
          <p:cNvSpPr>
            <a:spLocks noGrp="1"/>
          </p:cNvSpPr>
          <p:nvPr>
            <p:ph idx="1"/>
          </p:nvPr>
        </p:nvSpPr>
        <p:spPr/>
        <p:txBody>
          <a:bodyPr/>
          <a:lstStyle/>
          <a:p>
            <a:pPr algn="just"/>
            <a:r>
              <a:rPr lang="fr-FR" dirty="0" smtClean="0"/>
              <a:t>Chez le porc la présence sur le même chromosome des loci phi et </a:t>
            </a:r>
            <a:r>
              <a:rPr lang="fr-FR" dirty="0" err="1" smtClean="0"/>
              <a:t>pgd</a:t>
            </a:r>
            <a:r>
              <a:rPr lang="fr-FR" dirty="0" smtClean="0"/>
              <a:t> (protéines du groupe sanguin) avec le locus de la résistance au stresse permet d’avoir une idée sur le génotype de ce dernier à partir du génotype des deux loci phi et </a:t>
            </a:r>
            <a:r>
              <a:rPr lang="fr-FR" dirty="0" err="1" smtClean="0"/>
              <a:t>pgd</a:t>
            </a:r>
            <a:r>
              <a:rPr lang="fr-FR" dirty="0" smtClean="0"/>
              <a:t>.</a:t>
            </a:r>
          </a:p>
          <a:p>
            <a:pPr algn="just"/>
            <a:r>
              <a:rPr lang="fr-FR" dirty="0" smtClean="0"/>
              <a:t>La SAM mis en avant cette caractéristique.</a:t>
            </a:r>
            <a:endParaRPr lang="fr-FR"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536" y="1403484"/>
            <a:ext cx="5535939" cy="369332"/>
          </a:xfrm>
          <a:prstGeom prst="rect">
            <a:avLst/>
          </a:prstGeom>
        </p:spPr>
        <p:txBody>
          <a:bodyPr wrap="none">
            <a:spAutoFit/>
          </a:bodyPr>
          <a:lstStyle/>
          <a:p>
            <a:r>
              <a:rPr lang="fr-FR" b="1" dirty="0" smtClean="0"/>
              <a:t>DÉTERMINATION DES VARIANCES ET DES COVARIANCES </a:t>
            </a:r>
            <a:endParaRPr lang="fr-FR" dirty="0"/>
          </a:p>
        </p:txBody>
      </p:sp>
      <p:sp>
        <p:nvSpPr>
          <p:cNvPr id="27649" name="Rectangle 1"/>
          <p:cNvSpPr>
            <a:spLocks noChangeArrowheads="1"/>
          </p:cNvSpPr>
          <p:nvPr/>
        </p:nvSpPr>
        <p:spPr bwMode="auto">
          <a:xfrm>
            <a:off x="323528" y="1844824"/>
            <a:ext cx="8460432"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Gé</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n</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é</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r</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aleme</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nt</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 </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l</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e</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s inform</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a</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t</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ions </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P</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i u</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t</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ilisé</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e</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s p</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ou</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r t</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rou</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ve</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r l</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es c</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o</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eff</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ic</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ients de </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pond</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éra</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tio</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n de l'i</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n</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d</a:t>
            </a:r>
            <a:r>
              <a:rPr kumimoji="0" lang="fr-FR" sz="1400" b="0" i="0" u="none" strike="noStrike" cap="none" normalizeH="0" baseline="0" dirty="0" smtClean="0">
                <a:ln>
                  <a:noFill/>
                </a:ln>
                <a:solidFill>
                  <a:srgbClr val="676A6C"/>
                </a:solidFill>
                <a:effectLst/>
                <a:latin typeface="Arial" pitchFamily="34" charset="0"/>
                <a:ea typeface="Times New Roman" pitchFamily="18" charset="0"/>
                <a:cs typeface="Arial" pitchFamily="34" charset="0"/>
              </a:rPr>
              <a:t>e</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x d</a:t>
            </a:r>
            <a:r>
              <a:rPr kumimoji="0" lang="fr-FR" sz="1400" b="0" i="0" u="none" strike="noStrike" cap="none" normalizeH="0" baseline="0" dirty="0" smtClean="0">
                <a:ln>
                  <a:noFill/>
                </a:ln>
                <a:solidFill>
                  <a:srgbClr val="676A6C"/>
                </a:solidFill>
                <a:effectLst/>
                <a:latin typeface="Arial" pitchFamily="34" charset="0"/>
                <a:ea typeface="Times New Roman" pitchFamily="18" charset="0"/>
                <a:cs typeface="Arial" pitchFamily="34" charset="0"/>
              </a:rPr>
              <a:t>e </a:t>
            </a:r>
            <a:br>
              <a:rPr kumimoji="0" lang="fr-FR" sz="1400" b="0" i="0" u="none" strike="noStrike" cap="none" normalizeH="0" baseline="0" dirty="0" smtClean="0">
                <a:ln>
                  <a:noFill/>
                </a:ln>
                <a:solidFill>
                  <a:srgbClr val="676A6C"/>
                </a:solidFill>
                <a:effectLst/>
                <a:latin typeface="Arial" pitchFamily="34" charset="0"/>
                <a:ea typeface="Times New Roman" pitchFamily="18" charset="0"/>
                <a:cs typeface="Arial" pitchFamily="34" charset="0"/>
              </a:rPr>
            </a:b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sél</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e</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c</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t</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io</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n </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so</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nt d</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es m</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o</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yennes de </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plus</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ieu</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rs p</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e</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rf</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o</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rm</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ance</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s </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iss</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u</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es </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d</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un m</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ê</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me </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anima</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l ou d</a:t>
            </a:r>
            <a:r>
              <a:rPr kumimoji="0" lang="fr-FR" sz="1400" b="0" i="0" u="none" strike="noStrike" cap="none" normalizeH="0" baseline="0" dirty="0" smtClean="0">
                <a:ln>
                  <a:noFill/>
                </a:ln>
                <a:solidFill>
                  <a:srgbClr val="676A6C"/>
                </a:solidFill>
                <a:effectLst/>
                <a:latin typeface="Arial" pitchFamily="34" charset="0"/>
                <a:ea typeface="Times New Roman" pitchFamily="18" charset="0"/>
                <a:cs typeface="Arial" pitchFamily="34" charset="0"/>
              </a:rPr>
              <a:t>'</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un groupe </a:t>
            </a:r>
            <a:b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b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de plu</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sie</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u</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r</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s </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a</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n</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i</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m</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a</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u</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x a</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pp</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a</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r</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entés</a:t>
            </a:r>
            <a:r>
              <a:rPr kumimoji="0" lang="fr-FR" sz="1400" b="0" i="0" u="none" strike="noStrike" cap="none" normalizeH="0" baseline="0" dirty="0" smtClean="0">
                <a:ln>
                  <a:noFill/>
                </a:ln>
                <a:solidFill>
                  <a:srgbClr val="676A6C"/>
                </a:solidFill>
                <a:effectLst/>
                <a:latin typeface="Arial" pitchFamily="34" charset="0"/>
                <a:ea typeface="Times New Roman" pitchFamily="18" charset="0"/>
                <a:cs typeface="Arial" pitchFamily="34" charset="0"/>
              </a:rPr>
              <a:t>. </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A</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in</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s</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i</a:t>
            </a:r>
            <a:r>
              <a:rPr kumimoji="0" lang="fr-FR" sz="1400" b="0" i="0" u="none" strike="noStrike" cap="none" normalizeH="0" baseline="0" dirty="0" smtClean="0">
                <a:ln>
                  <a:noFill/>
                </a:ln>
                <a:solidFill>
                  <a:srgbClr val="676A6C"/>
                </a:solidFill>
                <a:effectLst/>
                <a:latin typeface="Arial" pitchFamily="34" charset="0"/>
                <a:ea typeface="Times New Roman" pitchFamily="18" charset="0"/>
                <a:cs typeface="Arial" pitchFamily="34" charset="0"/>
              </a:rPr>
              <a:t>, </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l</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a va</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r</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ia</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nc</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e </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de la mo</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ye</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nn</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e </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Pi d</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e </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n p</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e</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rf</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o</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rm</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a</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n</a:t>
            </a:r>
            <a:r>
              <a:rPr kumimoji="0" lang="fr-FR" sz="14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ces es</a:t>
            </a:r>
            <a:r>
              <a:rPr kumimoji="0" lang="fr-FR" sz="14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t</a:t>
            </a:r>
            <a:r>
              <a:rPr kumimoji="0" lang="fr-FR" sz="1400" b="0" i="0" u="none" strike="noStrike" cap="none" normalizeH="0" baseline="0" dirty="0" smtClean="0">
                <a:ln>
                  <a:noFill/>
                </a:ln>
                <a:solidFill>
                  <a:srgbClr val="676A6C"/>
                </a:solidFill>
                <a:effectLst/>
                <a:latin typeface="Arial" pitchFamily="34" charset="0"/>
                <a:ea typeface="Times New Roman" pitchFamily="18" charset="0"/>
                <a:cs typeface="Arial" pitchFamily="34" charset="0"/>
              </a:rPr>
              <a:t>: </a:t>
            </a:r>
            <a:endParaRPr kumimoji="0" lang="fr-FR" sz="3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7650" name="Picture 2"/>
          <p:cNvPicPr>
            <a:picLocks noChangeAspect="1" noChangeArrowheads="1"/>
          </p:cNvPicPr>
          <p:nvPr/>
        </p:nvPicPr>
        <p:blipFill>
          <a:blip r:embed="rId2" cstate="print"/>
          <a:srcRect/>
          <a:stretch>
            <a:fillRect/>
          </a:stretch>
        </p:blipFill>
        <p:spPr bwMode="auto">
          <a:xfrm>
            <a:off x="467543" y="2708920"/>
            <a:ext cx="6431459" cy="1872208"/>
          </a:xfrm>
          <a:prstGeom prst="rect">
            <a:avLst/>
          </a:prstGeom>
          <a:noFill/>
          <a:ln w="9525">
            <a:noFill/>
            <a:miter lim="800000"/>
            <a:headEnd/>
            <a:tailEnd/>
          </a:ln>
          <a:effectLst/>
        </p:spPr>
      </p:pic>
      <p:pic>
        <p:nvPicPr>
          <p:cNvPr id="27652" name="Picture 4"/>
          <p:cNvPicPr>
            <a:picLocks noChangeAspect="1" noChangeArrowheads="1"/>
          </p:cNvPicPr>
          <p:nvPr/>
        </p:nvPicPr>
        <p:blipFill>
          <a:blip r:embed="rId3" cstate="print"/>
          <a:srcRect/>
          <a:stretch>
            <a:fillRect/>
          </a:stretch>
        </p:blipFill>
        <p:spPr bwMode="auto">
          <a:xfrm>
            <a:off x="2123728" y="5589240"/>
            <a:ext cx="2088232" cy="411097"/>
          </a:xfrm>
          <a:prstGeom prst="rect">
            <a:avLst/>
          </a:prstGeom>
          <a:noFill/>
          <a:ln w="9525">
            <a:noFill/>
            <a:miter lim="800000"/>
            <a:headEnd/>
            <a:tailEnd/>
          </a:ln>
          <a:effectLst/>
        </p:spPr>
      </p:pic>
      <p:sp>
        <p:nvSpPr>
          <p:cNvPr id="27653" name="Rectangle 5"/>
          <p:cNvSpPr>
            <a:spLocks noChangeArrowheads="1"/>
          </p:cNvSpPr>
          <p:nvPr/>
        </p:nvSpPr>
        <p:spPr bwMode="auto">
          <a:xfrm>
            <a:off x="251520" y="4869160"/>
            <a:ext cx="810039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Ainsi</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 </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si Pi est l</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a </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moyen</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n</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e de plu</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si</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eurs perf</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o</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rmances d</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un m</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ê</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me indi</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v</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idu</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 </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alors l</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a </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cov</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a</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ri</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a</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nce en</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tre  </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deu</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x </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performan</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c</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es de c</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e</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t indi</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v</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id</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u </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es</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t</a:t>
            </a:r>
            <a:r>
              <a:rPr kumimoji="0" lang="fr-FR" sz="1600" b="0" i="0" u="none" strike="noStrike" cap="none" normalizeH="0" baseline="0" dirty="0" smtClean="0">
                <a:ln>
                  <a:noFill/>
                </a:ln>
                <a:solidFill>
                  <a:srgbClr val="676A6C"/>
                </a:solidFill>
                <a:effectLst/>
                <a:latin typeface="Arial" pitchFamily="34" charset="0"/>
                <a:ea typeface="Times New Roman" pitchFamily="18" charset="0"/>
                <a:cs typeface="Arial" pitchFamily="34" charset="0"/>
              </a:rPr>
              <a:t>: </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0"/>
          <p:cNvSpPr/>
          <p:nvPr/>
        </p:nvSpPr>
        <p:spPr>
          <a:xfrm>
            <a:off x="1475656" y="6237312"/>
            <a:ext cx="3815532" cy="369332"/>
          </a:xfrm>
          <a:prstGeom prst="rect">
            <a:avLst/>
          </a:prstGeom>
        </p:spPr>
        <p:txBody>
          <a:bodyPr wrap="none">
            <a:spAutoFit/>
          </a:bodyPr>
          <a:lstStyle/>
          <a:p>
            <a:r>
              <a:rPr lang="fr-FR" dirty="0" smtClean="0"/>
              <a:t>avec, r est la répétabilité du caractère. </a:t>
            </a:r>
            <a:endParaRPr lang="fr-FR" dirty="0"/>
          </a:p>
        </p:txBody>
      </p:sp>
      <p:pic>
        <p:nvPicPr>
          <p:cNvPr id="10" name="Picture 4" descr="Afficher l'image d'origin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47664" y="44624"/>
            <a:ext cx="5410855" cy="122543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536" y="1268760"/>
            <a:ext cx="5535939" cy="369332"/>
          </a:xfrm>
          <a:prstGeom prst="rect">
            <a:avLst/>
          </a:prstGeom>
        </p:spPr>
        <p:txBody>
          <a:bodyPr wrap="none">
            <a:spAutoFit/>
          </a:bodyPr>
          <a:lstStyle/>
          <a:p>
            <a:r>
              <a:rPr lang="fr-FR" b="1" dirty="0" smtClean="0"/>
              <a:t>DÉTERMINATION DES VARIANCES ET DES COVARIANCES </a:t>
            </a:r>
            <a:endParaRPr lang="fr-FR" dirty="0"/>
          </a:p>
        </p:txBody>
      </p:sp>
      <p:sp>
        <p:nvSpPr>
          <p:cNvPr id="28673" name="Rectangle 1"/>
          <p:cNvSpPr>
            <a:spLocks noChangeArrowheads="1"/>
          </p:cNvSpPr>
          <p:nvPr/>
        </p:nvSpPr>
        <p:spPr bwMode="auto">
          <a:xfrm>
            <a:off x="0" y="2128399"/>
            <a:ext cx="896448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Si ma</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i</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ntenant</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 </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Pi est la moyenne des performances d</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un groupe de plusieurs animaux apparen</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té</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s</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 </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alors la covar</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i</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ance entre le</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s </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performances de deux individus apparentés est égale à la so</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m</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m</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e </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entre leur covarian</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c</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e génétique et leur covari</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a</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nce en</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v</a:t>
            </a: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ironnementale</a:t>
            </a:r>
            <a:r>
              <a:rPr kumimoji="0" lang="fr-FR" sz="1600" b="0" i="0" u="none" strike="noStrike" cap="none" normalizeH="0" baseline="0" dirty="0" smtClean="0">
                <a:ln>
                  <a:noFill/>
                </a:ln>
                <a:solidFill>
                  <a:srgbClr val="676A6C"/>
                </a:solidFill>
                <a:effectLst/>
                <a:latin typeface="Arial" pitchFamily="34" charset="0"/>
                <a:ea typeface="Times New Roman" pitchFamily="18" charset="0"/>
                <a:cs typeface="Arial" pitchFamily="34" charset="0"/>
              </a:rPr>
              <a:t>: </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8674" name="Picture 2"/>
          <p:cNvPicPr>
            <a:picLocks noChangeAspect="1" noChangeArrowheads="1"/>
          </p:cNvPicPr>
          <p:nvPr/>
        </p:nvPicPr>
        <p:blipFill>
          <a:blip r:embed="rId2" cstate="print"/>
          <a:srcRect/>
          <a:stretch>
            <a:fillRect/>
          </a:stretch>
        </p:blipFill>
        <p:spPr bwMode="auto">
          <a:xfrm>
            <a:off x="2555776" y="2952427"/>
            <a:ext cx="2592287" cy="361027"/>
          </a:xfrm>
          <a:prstGeom prst="rect">
            <a:avLst/>
          </a:prstGeom>
          <a:noFill/>
          <a:ln w="9525">
            <a:noFill/>
            <a:miter lim="800000"/>
            <a:headEnd/>
            <a:tailEnd/>
          </a:ln>
          <a:effectLst/>
        </p:spPr>
      </p:pic>
      <p:sp>
        <p:nvSpPr>
          <p:cNvPr id="12" name="Rectangle 11"/>
          <p:cNvSpPr/>
          <p:nvPr/>
        </p:nvSpPr>
        <p:spPr>
          <a:xfrm>
            <a:off x="137533" y="3882395"/>
            <a:ext cx="7704856" cy="923330"/>
          </a:xfrm>
          <a:prstGeom prst="rect">
            <a:avLst/>
          </a:prstGeom>
        </p:spPr>
        <p:txBody>
          <a:bodyPr wrap="square">
            <a:spAutoFit/>
          </a:bodyPr>
          <a:lstStyle/>
          <a:p>
            <a:r>
              <a:rPr lang="fr-FR" dirty="0" smtClean="0"/>
              <a:t>Aussi, si on suppose que les effets génétiques se réduisent aux effets génétiques additifs et que la covariance environnementale entre individus apparentés est nulle. Alors</a:t>
            </a:r>
            <a:endParaRPr lang="fr-FR" dirty="0"/>
          </a:p>
        </p:txBody>
      </p:sp>
      <p:pic>
        <p:nvPicPr>
          <p:cNvPr id="28675" name="Picture 3"/>
          <p:cNvPicPr>
            <a:picLocks noChangeAspect="1" noChangeArrowheads="1"/>
          </p:cNvPicPr>
          <p:nvPr/>
        </p:nvPicPr>
        <p:blipFill>
          <a:blip r:embed="rId3" cstate="print"/>
          <a:srcRect/>
          <a:stretch>
            <a:fillRect/>
          </a:stretch>
        </p:blipFill>
        <p:spPr bwMode="auto">
          <a:xfrm>
            <a:off x="2310769" y="4797152"/>
            <a:ext cx="3298325" cy="432048"/>
          </a:xfrm>
          <a:prstGeom prst="rect">
            <a:avLst/>
          </a:prstGeom>
          <a:noFill/>
          <a:ln w="9525">
            <a:noFill/>
            <a:miter lim="800000"/>
            <a:headEnd/>
            <a:tailEnd/>
          </a:ln>
          <a:effectLst/>
        </p:spPr>
      </p:pic>
      <p:sp>
        <p:nvSpPr>
          <p:cNvPr id="13" name="Rectangle 12"/>
          <p:cNvSpPr/>
          <p:nvPr/>
        </p:nvSpPr>
        <p:spPr>
          <a:xfrm>
            <a:off x="309880" y="5366589"/>
            <a:ext cx="8640960" cy="646331"/>
          </a:xfrm>
          <a:prstGeom prst="rect">
            <a:avLst/>
          </a:prstGeom>
        </p:spPr>
        <p:txBody>
          <a:bodyPr wrap="square">
            <a:spAutoFit/>
          </a:bodyPr>
          <a:lstStyle/>
          <a:p>
            <a:r>
              <a:rPr lang="fr-FR" dirty="0" smtClean="0"/>
              <a:t>avec </a:t>
            </a:r>
            <a:r>
              <a:rPr lang="fr-FR" dirty="0" err="1" smtClean="0"/>
              <a:t>a</a:t>
            </a:r>
            <a:r>
              <a:rPr lang="fr-FR" baseline="-25000" dirty="0" err="1" smtClean="0"/>
              <a:t>ii</a:t>
            </a:r>
            <a:r>
              <a:rPr lang="fr-FR" baseline="-25000" dirty="0" smtClean="0"/>
              <a:t>’</a:t>
            </a:r>
            <a:r>
              <a:rPr lang="fr-FR" dirty="0" smtClean="0"/>
              <a:t> est la relation additive entre les individus du groupe et h</a:t>
            </a:r>
            <a:r>
              <a:rPr lang="fr-FR" baseline="30000" dirty="0" smtClean="0"/>
              <a:t>2</a:t>
            </a:r>
            <a:r>
              <a:rPr lang="fr-FR" dirty="0" smtClean="0"/>
              <a:t> est l'héritabilité du caractère. </a:t>
            </a:r>
            <a:endParaRPr lang="fr-FR" dirty="0"/>
          </a:p>
        </p:txBody>
      </p:sp>
      <p:pic>
        <p:nvPicPr>
          <p:cNvPr id="10" name="Picture 4" descr="Afficher l'image d'origin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47664" y="44624"/>
            <a:ext cx="5410855" cy="122543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536" y="1268760"/>
            <a:ext cx="5535939" cy="369332"/>
          </a:xfrm>
          <a:prstGeom prst="rect">
            <a:avLst/>
          </a:prstGeom>
        </p:spPr>
        <p:txBody>
          <a:bodyPr wrap="none">
            <a:spAutoFit/>
          </a:bodyPr>
          <a:lstStyle/>
          <a:p>
            <a:r>
              <a:rPr lang="fr-FR" b="1" dirty="0" smtClean="0"/>
              <a:t>DÉTERMINATION DES VARIANCES ET DES COVARIANCES </a:t>
            </a:r>
            <a:endParaRPr lang="fr-FR" dirty="0"/>
          </a:p>
        </p:txBody>
      </p:sp>
      <p:sp>
        <p:nvSpPr>
          <p:cNvPr id="29697" name="Rectangle 1"/>
          <p:cNvSpPr>
            <a:spLocks noChangeArrowheads="1"/>
          </p:cNvSpPr>
          <p:nvPr/>
        </p:nvSpPr>
        <p:spPr bwMode="auto">
          <a:xfrm>
            <a:off x="251520" y="1628800"/>
            <a:ext cx="794397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313536"/>
                </a:solidFill>
                <a:effectLst/>
                <a:latin typeface="Arial" pitchFamily="34" charset="0"/>
                <a:ea typeface="Times New Roman" pitchFamily="18" charset="0"/>
                <a:cs typeface="Arial" pitchFamily="34" charset="0"/>
              </a:rPr>
              <a:t>• Dans la matrice P, trois types de variances et un type de covariance sont possibles</a:t>
            </a:r>
            <a:r>
              <a:rPr kumimoji="0" lang="fr-FR" sz="1600" b="0" i="0" u="none" strike="noStrike" cap="none" normalizeH="0" baseline="0" dirty="0" smtClean="0">
                <a:ln>
                  <a:noFill/>
                </a:ln>
                <a:solidFill>
                  <a:srgbClr val="474B4D"/>
                </a:solidFill>
                <a:effectLst/>
                <a:latin typeface="Arial" pitchFamily="34" charset="0"/>
                <a:ea typeface="Times New Roman" pitchFamily="18" charset="0"/>
                <a:cs typeface="Arial" pitchFamily="34" charset="0"/>
              </a:rPr>
              <a:t>: </a:t>
            </a:r>
            <a:endParaRPr kumimoji="0" lang="fr-FR"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9698" name="Picture 2"/>
          <p:cNvPicPr>
            <a:picLocks noChangeAspect="1" noChangeArrowheads="1"/>
          </p:cNvPicPr>
          <p:nvPr/>
        </p:nvPicPr>
        <p:blipFill>
          <a:blip r:embed="rId2" cstate="print"/>
          <a:srcRect/>
          <a:stretch>
            <a:fillRect/>
          </a:stretch>
        </p:blipFill>
        <p:spPr bwMode="auto">
          <a:xfrm>
            <a:off x="971600" y="2276872"/>
            <a:ext cx="2837712" cy="864096"/>
          </a:xfrm>
          <a:prstGeom prst="rect">
            <a:avLst/>
          </a:prstGeom>
          <a:noFill/>
          <a:ln w="9525">
            <a:noFill/>
            <a:miter lim="800000"/>
            <a:headEnd/>
            <a:tailEnd/>
          </a:ln>
          <a:effectLst/>
        </p:spPr>
      </p:pic>
      <p:sp>
        <p:nvSpPr>
          <p:cNvPr id="11" name="Rectangle 10"/>
          <p:cNvSpPr/>
          <p:nvPr/>
        </p:nvSpPr>
        <p:spPr>
          <a:xfrm>
            <a:off x="467544" y="1916832"/>
            <a:ext cx="7848872" cy="369332"/>
          </a:xfrm>
          <a:prstGeom prst="rect">
            <a:avLst/>
          </a:prstGeom>
        </p:spPr>
        <p:txBody>
          <a:bodyPr wrap="square">
            <a:spAutoFit/>
          </a:bodyPr>
          <a:lstStyle/>
          <a:p>
            <a:pPr lvl="0" eaLnBrk="0" fontAlgn="base" hangingPunct="0">
              <a:spcBef>
                <a:spcPct val="0"/>
              </a:spcBef>
              <a:spcAft>
                <a:spcPct val="0"/>
              </a:spcAft>
            </a:pPr>
            <a:r>
              <a:rPr lang="fr-FR" dirty="0" smtClean="0">
                <a:solidFill>
                  <a:srgbClr val="313536"/>
                </a:solidFill>
                <a:latin typeface="Arial" pitchFamily="34" charset="0"/>
                <a:ea typeface="Times New Roman" pitchFamily="18" charset="0"/>
                <a:cs typeface="Arial" pitchFamily="34" charset="0"/>
              </a:rPr>
              <a:t>1) Si Pi est la moyenne des ni performances d</a:t>
            </a:r>
            <a:r>
              <a:rPr lang="fr-FR" dirty="0" smtClean="0">
                <a:solidFill>
                  <a:srgbClr val="474B4D"/>
                </a:solidFill>
                <a:latin typeface="Arial" pitchFamily="34" charset="0"/>
                <a:ea typeface="Times New Roman" pitchFamily="18" charset="0"/>
                <a:cs typeface="Arial" pitchFamily="34" charset="0"/>
              </a:rPr>
              <a:t>'</a:t>
            </a:r>
            <a:r>
              <a:rPr lang="fr-FR" dirty="0" smtClean="0">
                <a:solidFill>
                  <a:srgbClr val="313536"/>
                </a:solidFill>
                <a:latin typeface="Arial" pitchFamily="34" charset="0"/>
                <a:ea typeface="Times New Roman" pitchFamily="18" charset="0"/>
                <a:cs typeface="Arial" pitchFamily="34" charset="0"/>
              </a:rPr>
              <a:t>un même individu i, alors</a:t>
            </a:r>
            <a:r>
              <a:rPr lang="fr-FR" dirty="0" smtClean="0">
                <a:solidFill>
                  <a:srgbClr val="474B4D"/>
                </a:solidFill>
                <a:latin typeface="Arial" pitchFamily="34" charset="0"/>
                <a:ea typeface="Times New Roman" pitchFamily="18" charset="0"/>
                <a:cs typeface="Arial" pitchFamily="34" charset="0"/>
              </a:rPr>
              <a:t>, </a:t>
            </a:r>
            <a:endParaRPr lang="fr-FR" sz="4000" dirty="0" smtClean="0">
              <a:latin typeface="Arial" pitchFamily="34" charset="0"/>
              <a:cs typeface="Arial" pitchFamily="34" charset="0"/>
            </a:endParaRPr>
          </a:p>
        </p:txBody>
      </p:sp>
      <p:sp>
        <p:nvSpPr>
          <p:cNvPr id="14" name="Rectangle 13"/>
          <p:cNvSpPr/>
          <p:nvPr/>
        </p:nvSpPr>
        <p:spPr>
          <a:xfrm>
            <a:off x="395536" y="2852936"/>
            <a:ext cx="8136904" cy="369332"/>
          </a:xfrm>
          <a:prstGeom prst="rect">
            <a:avLst/>
          </a:prstGeom>
        </p:spPr>
        <p:txBody>
          <a:bodyPr wrap="square">
            <a:spAutoFit/>
          </a:bodyPr>
          <a:lstStyle/>
          <a:p>
            <a:r>
              <a:rPr lang="fr-FR" dirty="0" smtClean="0"/>
              <a:t>2) Si Pi est la moyenne des performances simples de qi individus du groupe i, alors, </a:t>
            </a:r>
            <a:endParaRPr lang="fr-FR" dirty="0"/>
          </a:p>
        </p:txBody>
      </p:sp>
      <p:pic>
        <p:nvPicPr>
          <p:cNvPr id="29699" name="Picture 3"/>
          <p:cNvPicPr>
            <a:picLocks noChangeAspect="1" noChangeArrowheads="1"/>
          </p:cNvPicPr>
          <p:nvPr/>
        </p:nvPicPr>
        <p:blipFill>
          <a:blip r:embed="rId3" cstate="print"/>
          <a:srcRect/>
          <a:stretch>
            <a:fillRect/>
          </a:stretch>
        </p:blipFill>
        <p:spPr bwMode="auto">
          <a:xfrm>
            <a:off x="971600" y="3140968"/>
            <a:ext cx="3197689" cy="792088"/>
          </a:xfrm>
          <a:prstGeom prst="rect">
            <a:avLst/>
          </a:prstGeom>
          <a:noFill/>
          <a:ln w="9525">
            <a:noFill/>
            <a:miter lim="800000"/>
            <a:headEnd/>
            <a:tailEnd/>
          </a:ln>
          <a:effectLst/>
        </p:spPr>
      </p:pic>
      <p:sp>
        <p:nvSpPr>
          <p:cNvPr id="29700" name="Rectangle 4"/>
          <p:cNvSpPr>
            <a:spLocks noChangeArrowheads="1"/>
          </p:cNvSpPr>
          <p:nvPr/>
        </p:nvSpPr>
        <p:spPr bwMode="auto">
          <a:xfrm>
            <a:off x="4067944" y="3356992"/>
            <a:ext cx="4129657"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34383A"/>
                </a:solidFill>
                <a:effectLst/>
                <a:latin typeface="Arial" pitchFamily="34" charset="0"/>
                <a:ea typeface="Times New Roman" pitchFamily="18" charset="0"/>
                <a:cs typeface="Arial" pitchFamily="34" charset="0"/>
              </a:rPr>
              <a:t>avec </a:t>
            </a:r>
            <a:r>
              <a:rPr kumimoji="0" lang="fr-FR" sz="1200" b="0" i="0" u="none" strike="noStrike" cap="none" normalizeH="0" baseline="0" dirty="0" err="1" smtClean="0">
                <a:ln>
                  <a:noFill/>
                </a:ln>
                <a:solidFill>
                  <a:srgbClr val="34383A"/>
                </a:solidFill>
                <a:effectLst/>
                <a:latin typeface="Arial" pitchFamily="34" charset="0"/>
                <a:ea typeface="Times New Roman" pitchFamily="18" charset="0"/>
                <a:cs typeface="Arial" pitchFamily="34" charset="0"/>
              </a:rPr>
              <a:t>a</a:t>
            </a:r>
            <a:r>
              <a:rPr kumimoji="0" lang="fr-FR" sz="1200" b="0" i="0" u="none" strike="noStrike" cap="none" normalizeH="0" baseline="-25000" dirty="0" err="1" smtClean="0">
                <a:ln>
                  <a:noFill/>
                </a:ln>
                <a:solidFill>
                  <a:srgbClr val="34383A"/>
                </a:solidFill>
                <a:effectLst/>
                <a:latin typeface="Arial" pitchFamily="34" charset="0"/>
                <a:ea typeface="Times New Roman" pitchFamily="18" charset="0"/>
                <a:cs typeface="Arial" pitchFamily="34" charset="0"/>
              </a:rPr>
              <a:t>ii</a:t>
            </a:r>
            <a:r>
              <a:rPr kumimoji="0" lang="fr-FR" sz="1200" b="0" i="0" u="none" strike="noStrike" cap="none" normalizeH="0" baseline="-25000" dirty="0" smtClean="0">
                <a:ln>
                  <a:noFill/>
                </a:ln>
                <a:solidFill>
                  <a:srgbClr val="34383A"/>
                </a:solidFill>
                <a:effectLst/>
                <a:latin typeface="Arial" pitchFamily="34" charset="0"/>
                <a:ea typeface="Times New Roman" pitchFamily="18" charset="0"/>
                <a:cs typeface="Arial" pitchFamily="34" charset="0"/>
              </a:rPr>
              <a:t>' </a:t>
            </a:r>
            <a:r>
              <a:rPr kumimoji="0" lang="fr-FR" sz="1200" b="0" i="0" u="none" strike="noStrike" cap="none" normalizeH="0" baseline="0" dirty="0" smtClean="0">
                <a:ln>
                  <a:noFill/>
                </a:ln>
                <a:solidFill>
                  <a:srgbClr val="34383A"/>
                </a:solidFill>
                <a:effectLst/>
                <a:latin typeface="Arial" pitchFamily="34" charset="0"/>
                <a:ea typeface="Times New Roman" pitchFamily="18" charset="0"/>
                <a:cs typeface="Arial" pitchFamily="34" charset="0"/>
              </a:rPr>
              <a:t>la relation additive entre les individus du groupe i. </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701" name="Rectangle 5"/>
          <p:cNvSpPr>
            <a:spLocks noChangeArrowheads="1"/>
          </p:cNvSpPr>
          <p:nvPr/>
        </p:nvSpPr>
        <p:spPr bwMode="auto">
          <a:xfrm>
            <a:off x="359223" y="3882534"/>
            <a:ext cx="8784777"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34383A"/>
                </a:solidFill>
                <a:effectLst/>
                <a:latin typeface="Arial" pitchFamily="34" charset="0"/>
                <a:ea typeface="Times New Roman" pitchFamily="18" charset="0"/>
                <a:cs typeface="Arial" pitchFamily="34" charset="0"/>
              </a:rPr>
              <a:t>3) Si Pi est la </a:t>
            </a:r>
            <a:r>
              <a:rPr kumimoji="0" lang="fr-FR" sz="1600" b="0" i="0" strike="noStrike" cap="none" normalizeH="0" baseline="0" dirty="0" smtClean="0">
                <a:ln>
                  <a:noFill/>
                </a:ln>
                <a:solidFill>
                  <a:srgbClr val="34383A"/>
                </a:solidFill>
                <a:effectLst/>
                <a:latin typeface="Arial" pitchFamily="34" charset="0"/>
                <a:ea typeface="Times New Roman" pitchFamily="18" charset="0"/>
                <a:cs typeface="Arial" pitchFamily="34" charset="0"/>
              </a:rPr>
              <a:t>moyenne d</a:t>
            </a:r>
            <a:r>
              <a:rPr kumimoji="0" lang="fr-FR" sz="1600" b="0" i="0" strike="noStrike" cap="none" normalizeH="0" baseline="0" dirty="0" smtClean="0">
                <a:ln>
                  <a:noFill/>
                </a:ln>
                <a:solidFill>
                  <a:srgbClr val="55585A"/>
                </a:solidFill>
                <a:effectLst/>
                <a:latin typeface="Arial" pitchFamily="34" charset="0"/>
                <a:ea typeface="Times New Roman" pitchFamily="18" charset="0"/>
                <a:cs typeface="Arial" pitchFamily="34" charset="0"/>
              </a:rPr>
              <a:t>e </a:t>
            </a:r>
            <a:r>
              <a:rPr kumimoji="0" lang="fr-FR" sz="1600" b="0" i="0" strike="noStrike" cap="none" normalizeH="0" baseline="0" dirty="0" smtClean="0">
                <a:ln>
                  <a:noFill/>
                </a:ln>
                <a:solidFill>
                  <a:srgbClr val="34383A"/>
                </a:solidFill>
                <a:effectLst/>
                <a:latin typeface="Arial" pitchFamily="34" charset="0"/>
                <a:ea typeface="Times New Roman" pitchFamily="18" charset="0"/>
                <a:cs typeface="Arial" pitchFamily="34" charset="0"/>
              </a:rPr>
              <a:t>qi individus </a:t>
            </a:r>
            <a:r>
              <a:rPr kumimoji="0" lang="fr-FR" sz="1600" b="0" i="0" u="none" strike="noStrike" cap="none" normalizeH="0" baseline="0" dirty="0" smtClean="0">
                <a:ln>
                  <a:noFill/>
                </a:ln>
                <a:solidFill>
                  <a:srgbClr val="34383A"/>
                </a:solidFill>
                <a:effectLst/>
                <a:latin typeface="Arial" pitchFamily="34" charset="0"/>
                <a:ea typeface="Times New Roman" pitchFamily="18" charset="0"/>
                <a:cs typeface="Arial" pitchFamily="34" charset="0"/>
              </a:rPr>
              <a:t>du groupe génétique i, ayant chacun ni performances</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9702" name="Picture 6"/>
          <p:cNvPicPr>
            <a:picLocks noChangeAspect="1" noChangeArrowheads="1"/>
          </p:cNvPicPr>
          <p:nvPr/>
        </p:nvPicPr>
        <p:blipFill>
          <a:blip r:embed="rId4" cstate="print"/>
          <a:srcRect/>
          <a:stretch>
            <a:fillRect/>
          </a:stretch>
        </p:blipFill>
        <p:spPr bwMode="auto">
          <a:xfrm>
            <a:off x="827584" y="4295528"/>
            <a:ext cx="3312368" cy="1149696"/>
          </a:xfrm>
          <a:prstGeom prst="rect">
            <a:avLst/>
          </a:prstGeom>
          <a:noFill/>
          <a:ln w="9525">
            <a:noFill/>
            <a:miter lim="800000"/>
            <a:headEnd/>
            <a:tailEnd/>
          </a:ln>
          <a:effectLst/>
        </p:spPr>
      </p:pic>
      <p:sp>
        <p:nvSpPr>
          <p:cNvPr id="17" name="Rectangle 16"/>
          <p:cNvSpPr/>
          <p:nvPr/>
        </p:nvSpPr>
        <p:spPr>
          <a:xfrm>
            <a:off x="144016" y="5229200"/>
            <a:ext cx="8604448" cy="923330"/>
          </a:xfrm>
          <a:prstGeom prst="rect">
            <a:avLst/>
          </a:prstGeom>
        </p:spPr>
        <p:txBody>
          <a:bodyPr wrap="square">
            <a:spAutoFit/>
          </a:bodyPr>
          <a:lstStyle/>
          <a:p>
            <a:r>
              <a:rPr lang="fr-FR" dirty="0" smtClean="0"/>
              <a:t>La covariance entre la moyenne des performances des individus du groupe génétique i et celle des individus du groupe génétique j est égale à la covariance entre une performance de la 1 ère moyenne et une performance de la 2ème moyenne, </a:t>
            </a:r>
            <a:endParaRPr lang="fr-FR" dirty="0"/>
          </a:p>
        </p:txBody>
      </p:sp>
      <p:pic>
        <p:nvPicPr>
          <p:cNvPr id="29703" name="Picture 7"/>
          <p:cNvPicPr>
            <a:picLocks noChangeAspect="1" noChangeArrowheads="1"/>
          </p:cNvPicPr>
          <p:nvPr/>
        </p:nvPicPr>
        <p:blipFill>
          <a:blip r:embed="rId5" cstate="print"/>
          <a:srcRect/>
          <a:stretch>
            <a:fillRect/>
          </a:stretch>
        </p:blipFill>
        <p:spPr bwMode="auto">
          <a:xfrm>
            <a:off x="1187623" y="6165304"/>
            <a:ext cx="2294773" cy="432048"/>
          </a:xfrm>
          <a:prstGeom prst="rect">
            <a:avLst/>
          </a:prstGeom>
          <a:noFill/>
          <a:ln w="9525">
            <a:noFill/>
            <a:miter lim="800000"/>
            <a:headEnd/>
            <a:tailEnd/>
          </a:ln>
          <a:effectLst/>
        </p:spPr>
      </p:pic>
      <p:pic>
        <p:nvPicPr>
          <p:cNvPr id="15" name="Picture 4" descr="Afficher l'image d'origine"/>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547664" y="44624"/>
            <a:ext cx="5410855" cy="122543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95535" y="1638092"/>
            <a:ext cx="5535939" cy="369332"/>
          </a:xfrm>
          <a:prstGeom prst="rect">
            <a:avLst/>
          </a:prstGeom>
        </p:spPr>
        <p:txBody>
          <a:bodyPr wrap="none">
            <a:spAutoFit/>
          </a:bodyPr>
          <a:lstStyle/>
          <a:p>
            <a:r>
              <a:rPr lang="fr-FR" b="1" dirty="0" smtClean="0"/>
              <a:t>DÉTERMINATION DES VARIANCES ET DES COVARIANCES </a:t>
            </a:r>
            <a:endParaRPr lang="fr-FR" dirty="0"/>
          </a:p>
        </p:txBody>
      </p:sp>
      <p:sp>
        <p:nvSpPr>
          <p:cNvPr id="30721" name="Rectangle 1"/>
          <p:cNvSpPr>
            <a:spLocks noChangeArrowheads="1"/>
          </p:cNvSpPr>
          <p:nvPr/>
        </p:nvSpPr>
        <p:spPr bwMode="auto">
          <a:xfrm>
            <a:off x="231120" y="2132856"/>
            <a:ext cx="808747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smtClean="0">
                <a:ln>
                  <a:noFill/>
                </a:ln>
                <a:solidFill>
                  <a:srgbClr val="34383A"/>
                </a:solidFill>
                <a:effectLst/>
                <a:latin typeface="Arial" pitchFamily="34" charset="0"/>
                <a:ea typeface="Times New Roman" pitchFamily="18" charset="0"/>
                <a:cs typeface="Arial" pitchFamily="34" charset="0"/>
              </a:rPr>
              <a:t>• Pour ce qui est des covariances du vecteur colonne G, deux types de covariances sont possibles: </a:t>
            </a:r>
            <a:endParaRPr kumimoji="0" lang="fr-FR"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4"/>
          <p:cNvSpPr/>
          <p:nvPr/>
        </p:nvSpPr>
        <p:spPr>
          <a:xfrm>
            <a:off x="465990" y="2593114"/>
            <a:ext cx="7488832" cy="646331"/>
          </a:xfrm>
          <a:prstGeom prst="rect">
            <a:avLst/>
          </a:prstGeom>
        </p:spPr>
        <p:txBody>
          <a:bodyPr wrap="square">
            <a:spAutoFit/>
          </a:bodyPr>
          <a:lstStyle/>
          <a:p>
            <a:r>
              <a:rPr lang="fr-FR" dirty="0" smtClean="0"/>
              <a:t>1) Si l'information est issue de l'individu qu'on cherche à évaluer, c'est-à-dire que i=</a:t>
            </a:r>
            <a:r>
              <a:rPr lang="el-GR" dirty="0" smtClean="0"/>
              <a:t>α</a:t>
            </a:r>
            <a:r>
              <a:rPr lang="fr-FR" dirty="0" smtClean="0"/>
              <a:t>, alors, </a:t>
            </a:r>
            <a:endParaRPr lang="fr-FR" dirty="0"/>
          </a:p>
        </p:txBody>
      </p:sp>
      <p:pic>
        <p:nvPicPr>
          <p:cNvPr id="30722" name="Picture 2"/>
          <p:cNvPicPr>
            <a:picLocks noChangeAspect="1" noChangeArrowheads="1"/>
          </p:cNvPicPr>
          <p:nvPr/>
        </p:nvPicPr>
        <p:blipFill>
          <a:blip r:embed="rId2" cstate="print"/>
          <a:srcRect/>
          <a:stretch>
            <a:fillRect/>
          </a:stretch>
        </p:blipFill>
        <p:spPr bwMode="auto">
          <a:xfrm>
            <a:off x="1403648" y="3213337"/>
            <a:ext cx="6048672" cy="576787"/>
          </a:xfrm>
          <a:prstGeom prst="rect">
            <a:avLst/>
          </a:prstGeom>
          <a:noFill/>
          <a:ln w="9525">
            <a:noFill/>
            <a:miter lim="800000"/>
            <a:headEnd/>
            <a:tailEnd/>
          </a:ln>
          <a:effectLst/>
        </p:spPr>
      </p:pic>
      <p:sp>
        <p:nvSpPr>
          <p:cNvPr id="18" name="Rectangle 17"/>
          <p:cNvSpPr/>
          <p:nvPr/>
        </p:nvSpPr>
        <p:spPr>
          <a:xfrm>
            <a:off x="514835" y="4147339"/>
            <a:ext cx="7560840" cy="646331"/>
          </a:xfrm>
          <a:prstGeom prst="rect">
            <a:avLst/>
          </a:prstGeom>
        </p:spPr>
        <p:txBody>
          <a:bodyPr wrap="square">
            <a:spAutoFit/>
          </a:bodyPr>
          <a:lstStyle/>
          <a:p>
            <a:r>
              <a:rPr lang="fr-FR" dirty="0" smtClean="0"/>
              <a:t>2) Si l'information est issue d'un individu autre que celui qu'on cherche à évaluer, c'est-à-dire que i est différent de </a:t>
            </a:r>
            <a:r>
              <a:rPr lang="el-GR" dirty="0" smtClean="0"/>
              <a:t>α</a:t>
            </a:r>
            <a:r>
              <a:rPr lang="fr-FR" dirty="0" smtClean="0"/>
              <a:t>, alors, </a:t>
            </a:r>
            <a:endParaRPr lang="fr-FR" dirty="0"/>
          </a:p>
        </p:txBody>
      </p:sp>
      <p:pic>
        <p:nvPicPr>
          <p:cNvPr id="30723" name="Picture 3"/>
          <p:cNvPicPr>
            <a:picLocks noChangeAspect="1" noChangeArrowheads="1"/>
          </p:cNvPicPr>
          <p:nvPr/>
        </p:nvPicPr>
        <p:blipFill>
          <a:blip r:embed="rId3" cstate="print"/>
          <a:srcRect/>
          <a:stretch>
            <a:fillRect/>
          </a:stretch>
        </p:blipFill>
        <p:spPr bwMode="auto">
          <a:xfrm>
            <a:off x="2315035" y="5157192"/>
            <a:ext cx="3960440" cy="478520"/>
          </a:xfrm>
          <a:prstGeom prst="rect">
            <a:avLst/>
          </a:prstGeom>
          <a:noFill/>
          <a:ln w="9525">
            <a:noFill/>
            <a:miter lim="800000"/>
            <a:headEnd/>
            <a:tailEnd/>
          </a:ln>
          <a:effectLst/>
        </p:spPr>
      </p:pic>
      <p:pic>
        <p:nvPicPr>
          <p:cNvPr id="10" name="Picture 4" descr="Afficher l'image d'origin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47664" y="44624"/>
            <a:ext cx="5410855" cy="122543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98689" y="394959"/>
            <a:ext cx="5004319"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fr-FR" b="1" dirty="0" smtClean="0"/>
              <a:t>INDEX DE SÉLECTION POUR  UN SEUL CARACTERE</a:t>
            </a:r>
            <a:endParaRPr lang="fr-FR" b="1" dirty="0"/>
          </a:p>
        </p:txBody>
      </p:sp>
      <p:sp>
        <p:nvSpPr>
          <p:cNvPr id="9" name="Rectangle 8"/>
          <p:cNvSpPr/>
          <p:nvPr/>
        </p:nvSpPr>
        <p:spPr>
          <a:xfrm>
            <a:off x="899592" y="764704"/>
            <a:ext cx="6336704" cy="369332"/>
          </a:xfrm>
          <a:prstGeom prst="rect">
            <a:avLst/>
          </a:prstGeom>
        </p:spPr>
        <p:txBody>
          <a:bodyPr wrap="square">
            <a:spAutoFit/>
          </a:bodyPr>
          <a:lstStyle/>
          <a:p>
            <a:r>
              <a:rPr lang="fr-FR" b="1" dirty="0" smtClean="0">
                <a:solidFill>
                  <a:srgbClr val="FF0000"/>
                </a:solidFill>
              </a:rPr>
              <a:t>Evaluation génétique basée sur propres performances </a:t>
            </a:r>
            <a:endParaRPr lang="fr-FR" b="1" dirty="0">
              <a:solidFill>
                <a:srgbClr val="FF0000"/>
              </a:solidFill>
            </a:endParaRPr>
          </a:p>
        </p:txBody>
      </p:sp>
      <p:sp>
        <p:nvSpPr>
          <p:cNvPr id="31745" name="Rectangle 1"/>
          <p:cNvSpPr>
            <a:spLocks noChangeArrowheads="1"/>
          </p:cNvSpPr>
          <p:nvPr/>
        </p:nvSpPr>
        <p:spPr bwMode="auto">
          <a:xfrm>
            <a:off x="251520" y="1268760"/>
            <a:ext cx="8146269"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2F3334"/>
                </a:solidFill>
                <a:effectLst/>
                <a:latin typeface="Times New Roman" pitchFamily="18" charset="0"/>
                <a:ea typeface="Times New Roman" pitchFamily="18" charset="0"/>
                <a:cs typeface="Times New Roman" pitchFamily="18" charset="0"/>
              </a:rPr>
              <a:t>Cette évaluation génétique est effectuée chez les individus qui extériorisent le caractère. Elle est </a:t>
            </a:r>
            <a:br>
              <a:rPr kumimoji="0" lang="fr-FR" sz="1600" b="0" i="0" u="none" strike="noStrike" cap="none" normalizeH="0" baseline="0" dirty="0" smtClean="0">
                <a:ln>
                  <a:noFill/>
                </a:ln>
                <a:solidFill>
                  <a:srgbClr val="2F3334"/>
                </a:solidFill>
                <a:effectLst/>
                <a:latin typeface="Times New Roman" pitchFamily="18" charset="0"/>
                <a:ea typeface="Times New Roman" pitchFamily="18" charset="0"/>
                <a:cs typeface="Times New Roman" pitchFamily="18" charset="0"/>
              </a:rPr>
            </a:br>
            <a:r>
              <a:rPr kumimoji="0" lang="fr-FR" sz="1600" b="0" i="0" u="none" strike="noStrike" cap="none" normalizeH="0" baseline="0" dirty="0" smtClean="0">
                <a:ln>
                  <a:noFill/>
                </a:ln>
                <a:solidFill>
                  <a:srgbClr val="2F3334"/>
                </a:solidFill>
                <a:effectLst/>
                <a:latin typeface="Times New Roman" pitchFamily="18" charset="0"/>
                <a:ea typeface="Times New Roman" pitchFamily="18" charset="0"/>
                <a:cs typeface="Times New Roman" pitchFamily="18" charset="0"/>
              </a:rPr>
              <a:t>appelée sélection massale. </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1"/>
          <p:cNvSpPr/>
          <p:nvPr/>
        </p:nvSpPr>
        <p:spPr>
          <a:xfrm>
            <a:off x="395536" y="2708920"/>
            <a:ext cx="6390456" cy="369332"/>
          </a:xfrm>
          <a:prstGeom prst="rect">
            <a:avLst/>
          </a:prstGeom>
        </p:spPr>
        <p:txBody>
          <a:bodyPr wrap="square">
            <a:spAutoFit/>
          </a:bodyPr>
          <a:lstStyle/>
          <a:p>
            <a:r>
              <a:rPr lang="fr-FR" dirty="0" smtClean="0"/>
              <a:t>Si l'animal  </a:t>
            </a:r>
            <a:r>
              <a:rPr lang="el-GR" dirty="0" smtClean="0"/>
              <a:t>α</a:t>
            </a:r>
            <a:r>
              <a:rPr lang="fr-FR" dirty="0" smtClean="0"/>
              <a:t> n'est pas consanguin, alors a</a:t>
            </a:r>
            <a:r>
              <a:rPr lang="el-GR" baseline="-25000" dirty="0" smtClean="0"/>
              <a:t>α</a:t>
            </a:r>
            <a:r>
              <a:rPr lang="fr-FR" baseline="-25000" dirty="0" smtClean="0"/>
              <a:t>1 </a:t>
            </a:r>
            <a:r>
              <a:rPr lang="fr-FR" dirty="0" smtClean="0"/>
              <a:t>= 1. </a:t>
            </a:r>
            <a:endParaRPr lang="fr-FR" dirty="0"/>
          </a:p>
        </p:txBody>
      </p:sp>
      <p:pic>
        <p:nvPicPr>
          <p:cNvPr id="31747" name="Picture 3"/>
          <p:cNvPicPr>
            <a:picLocks noChangeAspect="1" noChangeArrowheads="1"/>
          </p:cNvPicPr>
          <p:nvPr/>
        </p:nvPicPr>
        <p:blipFill>
          <a:blip r:embed="rId2" cstate="print"/>
          <a:srcRect/>
          <a:stretch>
            <a:fillRect/>
          </a:stretch>
        </p:blipFill>
        <p:spPr bwMode="auto">
          <a:xfrm>
            <a:off x="2555777" y="1700808"/>
            <a:ext cx="2592288" cy="861780"/>
          </a:xfrm>
          <a:prstGeom prst="rect">
            <a:avLst/>
          </a:prstGeom>
          <a:noFill/>
          <a:ln w="9525">
            <a:noFill/>
            <a:miter lim="800000"/>
            <a:headEnd/>
            <a:tailEnd/>
          </a:ln>
          <a:effectLst/>
        </p:spPr>
      </p:pic>
      <p:pic>
        <p:nvPicPr>
          <p:cNvPr id="31748" name="Picture 4"/>
          <p:cNvPicPr>
            <a:picLocks noChangeAspect="1" noChangeArrowheads="1"/>
          </p:cNvPicPr>
          <p:nvPr/>
        </p:nvPicPr>
        <p:blipFill>
          <a:blip r:embed="rId3" cstate="print"/>
          <a:srcRect/>
          <a:stretch>
            <a:fillRect/>
          </a:stretch>
        </p:blipFill>
        <p:spPr bwMode="auto">
          <a:xfrm>
            <a:off x="3275856" y="3140969"/>
            <a:ext cx="1728192" cy="401728"/>
          </a:xfrm>
          <a:prstGeom prst="rect">
            <a:avLst/>
          </a:prstGeom>
          <a:noFill/>
          <a:ln w="9525">
            <a:noFill/>
            <a:miter lim="800000"/>
            <a:headEnd/>
            <a:tailEnd/>
          </a:ln>
          <a:effectLst/>
        </p:spPr>
      </p:pic>
      <p:sp>
        <p:nvSpPr>
          <p:cNvPr id="16" name="Rectangle 15"/>
          <p:cNvSpPr/>
          <p:nvPr/>
        </p:nvSpPr>
        <p:spPr>
          <a:xfrm>
            <a:off x="827584" y="3645024"/>
            <a:ext cx="5544616" cy="369332"/>
          </a:xfrm>
          <a:prstGeom prst="rect">
            <a:avLst/>
          </a:prstGeom>
        </p:spPr>
        <p:txBody>
          <a:bodyPr wrap="square">
            <a:spAutoFit/>
          </a:bodyPr>
          <a:lstStyle/>
          <a:p>
            <a:r>
              <a:rPr lang="fr-FR" dirty="0" smtClean="0"/>
              <a:t>1) Si l'animal n'a réalisé qu'une seule performance, </a:t>
            </a:r>
            <a:endParaRPr lang="fr-FR" dirty="0"/>
          </a:p>
        </p:txBody>
      </p:sp>
      <p:pic>
        <p:nvPicPr>
          <p:cNvPr id="31750" name="Picture 6"/>
          <p:cNvPicPr>
            <a:picLocks noChangeAspect="1" noChangeArrowheads="1"/>
          </p:cNvPicPr>
          <p:nvPr/>
        </p:nvPicPr>
        <p:blipFill>
          <a:blip r:embed="rId4" cstate="print"/>
          <a:srcRect/>
          <a:stretch>
            <a:fillRect/>
          </a:stretch>
        </p:blipFill>
        <p:spPr bwMode="auto">
          <a:xfrm>
            <a:off x="251520" y="4149080"/>
            <a:ext cx="2736304" cy="490041"/>
          </a:xfrm>
          <a:prstGeom prst="rect">
            <a:avLst/>
          </a:prstGeom>
          <a:noFill/>
          <a:ln w="9525">
            <a:noFill/>
            <a:miter lim="800000"/>
            <a:headEnd/>
            <a:tailEnd/>
          </a:ln>
          <a:effectLst/>
        </p:spPr>
      </p:pic>
      <p:sp>
        <p:nvSpPr>
          <p:cNvPr id="31751" name="Rectangle 7"/>
          <p:cNvSpPr>
            <a:spLocks noChangeArrowheads="1"/>
          </p:cNvSpPr>
          <p:nvPr/>
        </p:nvSpPr>
        <p:spPr bwMode="auto">
          <a:xfrm>
            <a:off x="3779912" y="4221088"/>
            <a:ext cx="3384376"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2F3334"/>
                </a:solidFill>
                <a:effectLst/>
                <a:latin typeface="Times New Roman" pitchFamily="18" charset="0"/>
                <a:ea typeface="Times New Roman" pitchFamily="18" charset="0"/>
                <a:cs typeface="Times New Roman" pitchFamily="18" charset="0"/>
              </a:rPr>
              <a:t>La précision de l'estimation est :</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1752" name="Picture 8"/>
          <p:cNvPicPr>
            <a:picLocks noChangeAspect="1" noChangeArrowheads="1"/>
          </p:cNvPicPr>
          <p:nvPr/>
        </p:nvPicPr>
        <p:blipFill>
          <a:blip r:embed="rId5" cstate="print"/>
          <a:srcRect/>
          <a:stretch>
            <a:fillRect/>
          </a:stretch>
        </p:blipFill>
        <p:spPr bwMode="auto">
          <a:xfrm>
            <a:off x="6588224" y="4077072"/>
            <a:ext cx="1527169" cy="432048"/>
          </a:xfrm>
          <a:prstGeom prst="rect">
            <a:avLst/>
          </a:prstGeom>
          <a:noFill/>
          <a:ln w="9525">
            <a:noFill/>
            <a:miter lim="800000"/>
            <a:headEnd/>
            <a:tailEnd/>
          </a:ln>
          <a:effectLst/>
        </p:spPr>
      </p:pic>
      <p:sp>
        <p:nvSpPr>
          <p:cNvPr id="20" name="Rectangle 19"/>
          <p:cNvSpPr/>
          <p:nvPr/>
        </p:nvSpPr>
        <p:spPr>
          <a:xfrm>
            <a:off x="395536" y="4869160"/>
            <a:ext cx="3847656" cy="369332"/>
          </a:xfrm>
          <a:prstGeom prst="rect">
            <a:avLst/>
          </a:prstGeom>
        </p:spPr>
        <p:txBody>
          <a:bodyPr wrap="none">
            <a:spAutoFit/>
          </a:bodyPr>
          <a:lstStyle/>
          <a:p>
            <a:r>
              <a:rPr lang="fr-FR" dirty="0" smtClean="0"/>
              <a:t>2) Si l'animal a réalisé n performances, </a:t>
            </a:r>
            <a:endParaRPr lang="fr-FR" dirty="0"/>
          </a:p>
        </p:txBody>
      </p:sp>
      <p:pic>
        <p:nvPicPr>
          <p:cNvPr id="31753" name="Picture 9"/>
          <p:cNvPicPr>
            <a:picLocks noChangeAspect="1" noChangeArrowheads="1"/>
          </p:cNvPicPr>
          <p:nvPr/>
        </p:nvPicPr>
        <p:blipFill>
          <a:blip r:embed="rId6" cstate="print"/>
          <a:srcRect/>
          <a:stretch>
            <a:fillRect/>
          </a:stretch>
        </p:blipFill>
        <p:spPr bwMode="auto">
          <a:xfrm>
            <a:off x="467544" y="5301208"/>
            <a:ext cx="4752529" cy="864096"/>
          </a:xfrm>
          <a:prstGeom prst="rect">
            <a:avLst/>
          </a:prstGeom>
          <a:noFill/>
          <a:ln w="9525">
            <a:noFill/>
            <a:miter lim="800000"/>
            <a:headEnd/>
            <a:tailEnd/>
          </a:ln>
          <a:effectLst/>
        </p:spPr>
      </p:pic>
      <p:pic>
        <p:nvPicPr>
          <p:cNvPr id="31754" name="Picture 10"/>
          <p:cNvPicPr>
            <a:picLocks noChangeAspect="1" noChangeArrowheads="1"/>
          </p:cNvPicPr>
          <p:nvPr/>
        </p:nvPicPr>
        <p:blipFill>
          <a:blip r:embed="rId7" cstate="print"/>
          <a:srcRect/>
          <a:stretch>
            <a:fillRect/>
          </a:stretch>
        </p:blipFill>
        <p:spPr bwMode="auto">
          <a:xfrm>
            <a:off x="5436096" y="6065912"/>
            <a:ext cx="1795074" cy="792088"/>
          </a:xfrm>
          <a:prstGeom prst="rect">
            <a:avLst/>
          </a:prstGeom>
          <a:noFill/>
          <a:ln w="9525">
            <a:noFill/>
            <a:miter lim="800000"/>
            <a:headEnd/>
            <a:tailEnd/>
          </a:ln>
          <a:effectLst/>
        </p:spPr>
      </p:pic>
      <p:sp>
        <p:nvSpPr>
          <p:cNvPr id="24" name="Rectangle 7"/>
          <p:cNvSpPr>
            <a:spLocks noChangeArrowheads="1"/>
          </p:cNvSpPr>
          <p:nvPr/>
        </p:nvSpPr>
        <p:spPr bwMode="auto">
          <a:xfrm>
            <a:off x="2627784" y="6309320"/>
            <a:ext cx="3384376"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2F3334"/>
                </a:solidFill>
                <a:effectLst/>
                <a:latin typeface="Times New Roman" pitchFamily="18" charset="0"/>
                <a:ea typeface="Times New Roman" pitchFamily="18" charset="0"/>
                <a:cs typeface="Times New Roman" pitchFamily="18" charset="0"/>
              </a:rPr>
              <a:t>La précision de l'estimation est :</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99592" y="764704"/>
            <a:ext cx="6336704" cy="369332"/>
          </a:xfrm>
          <a:prstGeom prst="rect">
            <a:avLst/>
          </a:prstGeom>
        </p:spPr>
        <p:txBody>
          <a:bodyPr wrap="square">
            <a:spAutoFit/>
          </a:bodyPr>
          <a:lstStyle/>
          <a:p>
            <a:r>
              <a:rPr lang="fr-FR" b="1" dirty="0" smtClean="0">
                <a:solidFill>
                  <a:srgbClr val="FF0000"/>
                </a:solidFill>
              </a:rPr>
              <a:t>Évaluation génétique basée sur les performances des parents</a:t>
            </a:r>
            <a:endParaRPr lang="fr-FR" b="1" dirty="0">
              <a:solidFill>
                <a:srgbClr val="FF0000"/>
              </a:solidFill>
            </a:endParaRPr>
          </a:p>
        </p:txBody>
      </p:sp>
      <p:sp>
        <p:nvSpPr>
          <p:cNvPr id="32769" name="Rectangle 1"/>
          <p:cNvSpPr>
            <a:spLocks noChangeArrowheads="1"/>
          </p:cNvSpPr>
          <p:nvPr/>
        </p:nvSpPr>
        <p:spPr bwMode="auto">
          <a:xfrm>
            <a:off x="251520" y="1196752"/>
            <a:ext cx="466506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2F3334"/>
                </a:solidFill>
                <a:effectLst/>
                <a:latin typeface="Times New Roman" pitchFamily="18" charset="0"/>
                <a:ea typeface="Times New Roman" pitchFamily="18" charset="0"/>
                <a:cs typeface="Times New Roman" pitchFamily="18" charset="0"/>
              </a:rPr>
              <a:t>Cette évaluation est appelée sélection sur ascendance. </a:t>
            </a: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7" name="Picture 3"/>
          <p:cNvPicPr>
            <a:picLocks noChangeAspect="1" noChangeArrowheads="1"/>
          </p:cNvPicPr>
          <p:nvPr/>
        </p:nvPicPr>
        <p:blipFill>
          <a:blip r:embed="rId2" cstate="print"/>
          <a:srcRect/>
          <a:stretch>
            <a:fillRect/>
          </a:stretch>
        </p:blipFill>
        <p:spPr bwMode="auto">
          <a:xfrm>
            <a:off x="2627784" y="1484784"/>
            <a:ext cx="2592288" cy="861780"/>
          </a:xfrm>
          <a:prstGeom prst="rect">
            <a:avLst/>
          </a:prstGeom>
          <a:noFill/>
          <a:ln w="9525">
            <a:noFill/>
            <a:miter lim="800000"/>
            <a:headEnd/>
            <a:tailEnd/>
          </a:ln>
          <a:effectLst/>
        </p:spPr>
      </p:pic>
      <p:pic>
        <p:nvPicPr>
          <p:cNvPr id="32771" name="Picture 3"/>
          <p:cNvPicPr>
            <a:picLocks noChangeAspect="1" noChangeArrowheads="1"/>
          </p:cNvPicPr>
          <p:nvPr/>
        </p:nvPicPr>
        <p:blipFill>
          <a:blip r:embed="rId3" cstate="print"/>
          <a:srcRect/>
          <a:stretch>
            <a:fillRect/>
          </a:stretch>
        </p:blipFill>
        <p:spPr bwMode="auto">
          <a:xfrm>
            <a:off x="3635896" y="2564904"/>
            <a:ext cx="2448272" cy="380097"/>
          </a:xfrm>
          <a:prstGeom prst="rect">
            <a:avLst/>
          </a:prstGeom>
          <a:noFill/>
          <a:ln w="9525">
            <a:noFill/>
            <a:miter lim="800000"/>
            <a:headEnd/>
            <a:tailEnd/>
          </a:ln>
          <a:effectLst/>
        </p:spPr>
      </p:pic>
      <p:sp>
        <p:nvSpPr>
          <p:cNvPr id="21" name="Rectangle 20"/>
          <p:cNvSpPr/>
          <p:nvPr/>
        </p:nvSpPr>
        <p:spPr>
          <a:xfrm>
            <a:off x="395536" y="2492896"/>
            <a:ext cx="2088713" cy="369332"/>
          </a:xfrm>
          <a:prstGeom prst="rect">
            <a:avLst/>
          </a:prstGeom>
        </p:spPr>
        <p:txBody>
          <a:bodyPr wrap="none">
            <a:spAutoFit/>
          </a:bodyPr>
          <a:lstStyle/>
          <a:p>
            <a:r>
              <a:rPr lang="fr-FR" dirty="0" smtClean="0"/>
              <a:t>Dans ce cas a</a:t>
            </a:r>
            <a:r>
              <a:rPr lang="el-GR" baseline="-25000" dirty="0" smtClean="0"/>
              <a:t>α</a:t>
            </a:r>
            <a:r>
              <a:rPr lang="fr-FR" baseline="-25000" dirty="0" smtClean="0"/>
              <a:t>1 </a:t>
            </a:r>
            <a:r>
              <a:rPr lang="fr-FR" dirty="0" smtClean="0"/>
              <a:t>= 0,5</a:t>
            </a:r>
            <a:endParaRPr lang="fr-FR" dirty="0"/>
          </a:p>
        </p:txBody>
      </p:sp>
      <p:sp>
        <p:nvSpPr>
          <p:cNvPr id="22" name="Flèche droite 21"/>
          <p:cNvSpPr/>
          <p:nvPr/>
        </p:nvSpPr>
        <p:spPr>
          <a:xfrm>
            <a:off x="2699792" y="2636912"/>
            <a:ext cx="72008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7"/>
          <p:cNvSpPr>
            <a:spLocks noChangeArrowheads="1"/>
          </p:cNvSpPr>
          <p:nvPr/>
        </p:nvSpPr>
        <p:spPr bwMode="auto">
          <a:xfrm>
            <a:off x="4139952" y="3501008"/>
            <a:ext cx="3384376"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2F3334"/>
                </a:solidFill>
                <a:effectLst/>
                <a:latin typeface="Times New Roman" pitchFamily="18" charset="0"/>
                <a:ea typeface="Times New Roman" pitchFamily="18" charset="0"/>
                <a:cs typeface="Times New Roman" pitchFamily="18" charset="0"/>
              </a:rPr>
              <a:t>La précision de l'estimation est :</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2772" name="Picture 4"/>
          <p:cNvPicPr>
            <a:picLocks noChangeAspect="1" noChangeArrowheads="1"/>
          </p:cNvPicPr>
          <p:nvPr/>
        </p:nvPicPr>
        <p:blipFill>
          <a:blip r:embed="rId4" cstate="print"/>
          <a:srcRect/>
          <a:stretch>
            <a:fillRect/>
          </a:stretch>
        </p:blipFill>
        <p:spPr bwMode="auto">
          <a:xfrm>
            <a:off x="7092280" y="3429000"/>
            <a:ext cx="1590838" cy="432048"/>
          </a:xfrm>
          <a:prstGeom prst="rect">
            <a:avLst/>
          </a:prstGeom>
          <a:noFill/>
          <a:ln w="9525">
            <a:noFill/>
            <a:miter lim="800000"/>
            <a:headEnd/>
            <a:tailEnd/>
          </a:ln>
          <a:effectLst/>
        </p:spPr>
      </p:pic>
      <p:sp>
        <p:nvSpPr>
          <p:cNvPr id="25" name="Rectangle 24"/>
          <p:cNvSpPr/>
          <p:nvPr/>
        </p:nvSpPr>
        <p:spPr>
          <a:xfrm>
            <a:off x="467544" y="3068960"/>
            <a:ext cx="5400600" cy="369332"/>
          </a:xfrm>
          <a:prstGeom prst="rect">
            <a:avLst/>
          </a:prstGeom>
        </p:spPr>
        <p:txBody>
          <a:bodyPr wrap="square">
            <a:spAutoFit/>
          </a:bodyPr>
          <a:lstStyle/>
          <a:p>
            <a:r>
              <a:rPr lang="fr-FR" dirty="0" smtClean="0"/>
              <a:t>1) Si le parent n'a réalisé qu'une seule performance, </a:t>
            </a:r>
            <a:endParaRPr lang="fr-FR" dirty="0"/>
          </a:p>
        </p:txBody>
      </p:sp>
      <p:pic>
        <p:nvPicPr>
          <p:cNvPr id="32774" name="Picture 6"/>
          <p:cNvPicPr>
            <a:picLocks noChangeAspect="1" noChangeArrowheads="1"/>
          </p:cNvPicPr>
          <p:nvPr/>
        </p:nvPicPr>
        <p:blipFill>
          <a:blip r:embed="rId5" cstate="print"/>
          <a:srcRect/>
          <a:stretch>
            <a:fillRect/>
          </a:stretch>
        </p:blipFill>
        <p:spPr bwMode="auto">
          <a:xfrm>
            <a:off x="611560" y="3429000"/>
            <a:ext cx="3240360" cy="334468"/>
          </a:xfrm>
          <a:prstGeom prst="rect">
            <a:avLst/>
          </a:prstGeom>
          <a:noFill/>
          <a:ln w="9525">
            <a:noFill/>
            <a:miter lim="800000"/>
            <a:headEnd/>
            <a:tailEnd/>
          </a:ln>
          <a:effectLst/>
        </p:spPr>
      </p:pic>
      <p:sp>
        <p:nvSpPr>
          <p:cNvPr id="28" name="Rectangle 27"/>
          <p:cNvSpPr/>
          <p:nvPr/>
        </p:nvSpPr>
        <p:spPr>
          <a:xfrm>
            <a:off x="539552" y="4077072"/>
            <a:ext cx="3842527" cy="369332"/>
          </a:xfrm>
          <a:prstGeom prst="rect">
            <a:avLst/>
          </a:prstGeom>
        </p:spPr>
        <p:txBody>
          <a:bodyPr wrap="none">
            <a:spAutoFit/>
          </a:bodyPr>
          <a:lstStyle/>
          <a:p>
            <a:r>
              <a:rPr lang="fr-FR" dirty="0" smtClean="0"/>
              <a:t>2) Si le parent a réalisé n performances</a:t>
            </a:r>
            <a:endParaRPr lang="fr-FR" dirty="0"/>
          </a:p>
        </p:txBody>
      </p:sp>
      <p:pic>
        <p:nvPicPr>
          <p:cNvPr id="32775" name="Picture 7"/>
          <p:cNvPicPr>
            <a:picLocks noChangeAspect="1" noChangeArrowheads="1"/>
          </p:cNvPicPr>
          <p:nvPr/>
        </p:nvPicPr>
        <p:blipFill>
          <a:blip r:embed="rId6" cstate="print"/>
          <a:srcRect/>
          <a:stretch>
            <a:fillRect/>
          </a:stretch>
        </p:blipFill>
        <p:spPr bwMode="auto">
          <a:xfrm>
            <a:off x="467543" y="4509120"/>
            <a:ext cx="5140651" cy="792088"/>
          </a:xfrm>
          <a:prstGeom prst="rect">
            <a:avLst/>
          </a:prstGeom>
          <a:noFill/>
          <a:ln w="9525">
            <a:noFill/>
            <a:miter lim="800000"/>
            <a:headEnd/>
            <a:tailEnd/>
          </a:ln>
          <a:effectLst/>
        </p:spPr>
      </p:pic>
      <p:sp>
        <p:nvSpPr>
          <p:cNvPr id="30" name="Rectangle 29"/>
          <p:cNvSpPr/>
          <p:nvPr/>
        </p:nvSpPr>
        <p:spPr>
          <a:xfrm>
            <a:off x="755576" y="5733256"/>
            <a:ext cx="3169457" cy="369332"/>
          </a:xfrm>
          <a:prstGeom prst="rect">
            <a:avLst/>
          </a:prstGeom>
        </p:spPr>
        <p:txBody>
          <a:bodyPr wrap="none">
            <a:spAutoFit/>
          </a:bodyPr>
          <a:lstStyle/>
          <a:p>
            <a:pPr lvl="0" fontAlgn="base">
              <a:spcBef>
                <a:spcPct val="0"/>
              </a:spcBef>
              <a:spcAft>
                <a:spcPct val="0"/>
              </a:spcAft>
            </a:pPr>
            <a:r>
              <a:rPr lang="fr-FR" dirty="0" smtClean="0">
                <a:solidFill>
                  <a:srgbClr val="2F3334"/>
                </a:solidFill>
                <a:latin typeface="Times New Roman" pitchFamily="18" charset="0"/>
                <a:ea typeface="Times New Roman" pitchFamily="18" charset="0"/>
                <a:cs typeface="Times New Roman" pitchFamily="18" charset="0"/>
              </a:rPr>
              <a:t>La précision de l'estimation est :</a:t>
            </a:r>
            <a:endParaRPr lang="fr-FR" sz="4000" dirty="0" smtClean="0">
              <a:latin typeface="Arial" pitchFamily="34" charset="0"/>
              <a:cs typeface="Arial" pitchFamily="34" charset="0"/>
            </a:endParaRPr>
          </a:p>
        </p:txBody>
      </p:sp>
      <p:pic>
        <p:nvPicPr>
          <p:cNvPr id="32776" name="Picture 8"/>
          <p:cNvPicPr>
            <a:picLocks noChangeAspect="1" noChangeArrowheads="1"/>
          </p:cNvPicPr>
          <p:nvPr/>
        </p:nvPicPr>
        <p:blipFill>
          <a:blip r:embed="rId7" cstate="print"/>
          <a:srcRect/>
          <a:stretch>
            <a:fillRect/>
          </a:stretch>
        </p:blipFill>
        <p:spPr bwMode="auto">
          <a:xfrm>
            <a:off x="3923928" y="5517232"/>
            <a:ext cx="2096811" cy="8640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39552" y="1268760"/>
            <a:ext cx="2517099" cy="369332"/>
          </a:xfrm>
          <a:prstGeom prst="rect">
            <a:avLst/>
          </a:prstGeom>
        </p:spPr>
        <p:txBody>
          <a:bodyPr wrap="none">
            <a:spAutoFit/>
          </a:bodyPr>
          <a:lstStyle/>
          <a:p>
            <a:r>
              <a:rPr lang="fr-FR" b="1" dirty="0" smtClean="0">
                <a:solidFill>
                  <a:srgbClr val="FF0000"/>
                </a:solidFill>
              </a:rPr>
              <a:t>Sélection sur collatéraux</a:t>
            </a:r>
            <a:endParaRPr lang="fr-FR" b="1" dirty="0">
              <a:solidFill>
                <a:srgbClr val="FF0000"/>
              </a:solidFill>
            </a:endParaRPr>
          </a:p>
        </p:txBody>
      </p:sp>
      <p:sp>
        <p:nvSpPr>
          <p:cNvPr id="19" name="Rectangle 18"/>
          <p:cNvSpPr/>
          <p:nvPr/>
        </p:nvSpPr>
        <p:spPr>
          <a:xfrm>
            <a:off x="179512" y="1844824"/>
            <a:ext cx="8640960" cy="646331"/>
          </a:xfrm>
          <a:prstGeom prst="rect">
            <a:avLst/>
          </a:prstGeom>
        </p:spPr>
        <p:txBody>
          <a:bodyPr wrap="square">
            <a:spAutoFit/>
          </a:bodyPr>
          <a:lstStyle/>
          <a:p>
            <a:r>
              <a:rPr lang="fr-FR" dirty="0" smtClean="0"/>
              <a:t>Supposons qu'on veut estimer la valeur génétique additive de l'animal </a:t>
            </a:r>
            <a:r>
              <a:rPr lang="el-GR" dirty="0" smtClean="0"/>
              <a:t>α</a:t>
            </a:r>
            <a:r>
              <a:rPr lang="fr-FR" dirty="0" smtClean="0"/>
              <a:t> en se basant sur la moyenne P1 des performances simples de q demi-frères et/ou demi-sœurs. </a:t>
            </a:r>
            <a:endParaRPr lang="fr-FR" dirty="0"/>
          </a:p>
        </p:txBody>
      </p:sp>
      <p:pic>
        <p:nvPicPr>
          <p:cNvPr id="20" name="Picture 3"/>
          <p:cNvPicPr>
            <a:picLocks noChangeAspect="1" noChangeArrowheads="1"/>
          </p:cNvPicPr>
          <p:nvPr/>
        </p:nvPicPr>
        <p:blipFill>
          <a:blip r:embed="rId2" cstate="print"/>
          <a:srcRect/>
          <a:stretch>
            <a:fillRect/>
          </a:stretch>
        </p:blipFill>
        <p:spPr bwMode="auto">
          <a:xfrm>
            <a:off x="2771800" y="2492896"/>
            <a:ext cx="2592288" cy="861780"/>
          </a:xfrm>
          <a:prstGeom prst="rect">
            <a:avLst/>
          </a:prstGeom>
          <a:noFill/>
          <a:ln w="9525">
            <a:noFill/>
            <a:miter lim="800000"/>
            <a:headEnd/>
            <a:tailEnd/>
          </a:ln>
          <a:effectLst/>
        </p:spPr>
      </p:pic>
      <p:sp>
        <p:nvSpPr>
          <p:cNvPr id="24" name="Rectangle 23"/>
          <p:cNvSpPr/>
          <p:nvPr/>
        </p:nvSpPr>
        <p:spPr>
          <a:xfrm>
            <a:off x="395536" y="3356992"/>
            <a:ext cx="2205732" cy="369332"/>
          </a:xfrm>
          <a:prstGeom prst="rect">
            <a:avLst/>
          </a:prstGeom>
        </p:spPr>
        <p:txBody>
          <a:bodyPr wrap="none">
            <a:spAutoFit/>
          </a:bodyPr>
          <a:lstStyle/>
          <a:p>
            <a:r>
              <a:rPr lang="fr-FR" dirty="0" smtClean="0"/>
              <a:t>Dans ce cas a</a:t>
            </a:r>
            <a:r>
              <a:rPr lang="el-GR" baseline="-25000" dirty="0" smtClean="0"/>
              <a:t>α</a:t>
            </a:r>
            <a:r>
              <a:rPr lang="fr-FR" baseline="-25000" dirty="0" smtClean="0"/>
              <a:t>1 </a:t>
            </a:r>
            <a:r>
              <a:rPr lang="fr-FR" dirty="0" smtClean="0"/>
              <a:t>= 0,25</a:t>
            </a:r>
            <a:endParaRPr lang="fr-FR" dirty="0"/>
          </a:p>
        </p:txBody>
      </p:sp>
      <p:sp>
        <p:nvSpPr>
          <p:cNvPr id="27" name="Flèche droite 26"/>
          <p:cNvSpPr/>
          <p:nvPr/>
        </p:nvSpPr>
        <p:spPr>
          <a:xfrm>
            <a:off x="2771800" y="3429000"/>
            <a:ext cx="72008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794" name="Picture 2"/>
          <p:cNvPicPr>
            <a:picLocks noChangeAspect="1" noChangeArrowheads="1"/>
          </p:cNvPicPr>
          <p:nvPr/>
        </p:nvPicPr>
        <p:blipFill>
          <a:blip r:embed="rId3" cstate="print"/>
          <a:srcRect/>
          <a:stretch>
            <a:fillRect/>
          </a:stretch>
        </p:blipFill>
        <p:spPr bwMode="auto">
          <a:xfrm>
            <a:off x="395536" y="4077072"/>
            <a:ext cx="5904657" cy="792088"/>
          </a:xfrm>
          <a:prstGeom prst="rect">
            <a:avLst/>
          </a:prstGeom>
          <a:noFill/>
          <a:ln w="9525">
            <a:noFill/>
            <a:miter lim="800000"/>
            <a:headEnd/>
            <a:tailEnd/>
          </a:ln>
          <a:effectLst/>
        </p:spPr>
      </p:pic>
      <p:sp>
        <p:nvSpPr>
          <p:cNvPr id="29" name="Rectangle 28"/>
          <p:cNvSpPr/>
          <p:nvPr/>
        </p:nvSpPr>
        <p:spPr>
          <a:xfrm>
            <a:off x="323528" y="5229200"/>
            <a:ext cx="3169457" cy="369332"/>
          </a:xfrm>
          <a:prstGeom prst="rect">
            <a:avLst/>
          </a:prstGeom>
        </p:spPr>
        <p:txBody>
          <a:bodyPr wrap="none">
            <a:spAutoFit/>
          </a:bodyPr>
          <a:lstStyle/>
          <a:p>
            <a:pPr lvl="0" fontAlgn="base">
              <a:spcBef>
                <a:spcPct val="0"/>
              </a:spcBef>
              <a:spcAft>
                <a:spcPct val="0"/>
              </a:spcAft>
            </a:pPr>
            <a:r>
              <a:rPr lang="fr-FR" dirty="0" smtClean="0">
                <a:solidFill>
                  <a:srgbClr val="2F3334"/>
                </a:solidFill>
                <a:latin typeface="Times New Roman" pitchFamily="18" charset="0"/>
                <a:ea typeface="Times New Roman" pitchFamily="18" charset="0"/>
                <a:cs typeface="Times New Roman" pitchFamily="18" charset="0"/>
              </a:rPr>
              <a:t>La précision de l'estimation est :</a:t>
            </a:r>
            <a:endParaRPr lang="fr-FR" sz="4000" dirty="0" smtClean="0">
              <a:latin typeface="Arial" pitchFamily="34" charset="0"/>
              <a:cs typeface="Arial" pitchFamily="34" charset="0"/>
            </a:endParaRPr>
          </a:p>
        </p:txBody>
      </p:sp>
      <p:pic>
        <p:nvPicPr>
          <p:cNvPr id="33795" name="Picture 3"/>
          <p:cNvPicPr>
            <a:picLocks noChangeAspect="1" noChangeArrowheads="1"/>
          </p:cNvPicPr>
          <p:nvPr/>
        </p:nvPicPr>
        <p:blipFill>
          <a:blip r:embed="rId4" cstate="print"/>
          <a:srcRect/>
          <a:stretch>
            <a:fillRect/>
          </a:stretch>
        </p:blipFill>
        <p:spPr bwMode="auto">
          <a:xfrm>
            <a:off x="3923928" y="5157192"/>
            <a:ext cx="2677318" cy="864096"/>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cstate="print"/>
          <a:srcRect/>
          <a:stretch>
            <a:fillRect/>
          </a:stretch>
        </p:blipFill>
        <p:spPr bwMode="auto">
          <a:xfrm>
            <a:off x="3707903" y="3429000"/>
            <a:ext cx="2520281" cy="3444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99592" y="764704"/>
            <a:ext cx="7776864" cy="369332"/>
          </a:xfrm>
          <a:prstGeom prst="rect">
            <a:avLst/>
          </a:prstGeom>
        </p:spPr>
        <p:txBody>
          <a:bodyPr wrap="square">
            <a:spAutoFit/>
          </a:bodyPr>
          <a:lstStyle/>
          <a:p>
            <a:r>
              <a:rPr lang="fr-FR" b="1" dirty="0" smtClean="0">
                <a:solidFill>
                  <a:srgbClr val="FF0000"/>
                </a:solidFill>
              </a:rPr>
              <a:t>Évaluation génétique basée sur la moyenne des performances des descendants </a:t>
            </a:r>
            <a:endParaRPr lang="fr-FR" b="1" dirty="0">
              <a:solidFill>
                <a:srgbClr val="FF0000"/>
              </a:solidFill>
            </a:endParaRPr>
          </a:p>
        </p:txBody>
      </p:sp>
      <p:sp>
        <p:nvSpPr>
          <p:cNvPr id="18" name="Rectangle 17"/>
          <p:cNvSpPr/>
          <p:nvPr/>
        </p:nvSpPr>
        <p:spPr>
          <a:xfrm>
            <a:off x="539552" y="1268760"/>
            <a:ext cx="1327608" cy="369332"/>
          </a:xfrm>
          <a:prstGeom prst="rect">
            <a:avLst/>
          </a:prstGeom>
        </p:spPr>
        <p:txBody>
          <a:bodyPr wrap="none">
            <a:spAutoFit/>
          </a:bodyPr>
          <a:lstStyle/>
          <a:p>
            <a:r>
              <a:rPr lang="fr-FR" i="1" dirty="0" smtClean="0"/>
              <a:t>Cas général </a:t>
            </a:r>
            <a:endParaRPr lang="fr-FR" dirty="0"/>
          </a:p>
        </p:txBody>
      </p:sp>
      <p:pic>
        <p:nvPicPr>
          <p:cNvPr id="13" name="Picture 3"/>
          <p:cNvPicPr>
            <a:picLocks noChangeAspect="1" noChangeArrowheads="1"/>
          </p:cNvPicPr>
          <p:nvPr/>
        </p:nvPicPr>
        <p:blipFill>
          <a:blip r:embed="rId2" cstate="print"/>
          <a:srcRect/>
          <a:stretch>
            <a:fillRect/>
          </a:stretch>
        </p:blipFill>
        <p:spPr bwMode="auto">
          <a:xfrm>
            <a:off x="2915816" y="1268760"/>
            <a:ext cx="2592288" cy="861780"/>
          </a:xfrm>
          <a:prstGeom prst="rect">
            <a:avLst/>
          </a:prstGeom>
          <a:noFill/>
          <a:ln w="9525">
            <a:noFill/>
            <a:miter lim="800000"/>
            <a:headEnd/>
            <a:tailEnd/>
          </a:ln>
          <a:effectLst/>
        </p:spPr>
      </p:pic>
      <p:sp>
        <p:nvSpPr>
          <p:cNvPr id="14" name="Rectangle 13"/>
          <p:cNvSpPr/>
          <p:nvPr/>
        </p:nvSpPr>
        <p:spPr>
          <a:xfrm>
            <a:off x="611560" y="2276872"/>
            <a:ext cx="2088713" cy="369332"/>
          </a:xfrm>
          <a:prstGeom prst="rect">
            <a:avLst/>
          </a:prstGeom>
        </p:spPr>
        <p:txBody>
          <a:bodyPr wrap="none">
            <a:spAutoFit/>
          </a:bodyPr>
          <a:lstStyle/>
          <a:p>
            <a:r>
              <a:rPr lang="fr-FR" dirty="0" smtClean="0"/>
              <a:t>Dans ce cas a</a:t>
            </a:r>
            <a:r>
              <a:rPr lang="el-GR" baseline="-25000" dirty="0" smtClean="0"/>
              <a:t>α</a:t>
            </a:r>
            <a:r>
              <a:rPr lang="fr-FR" baseline="-25000" dirty="0" smtClean="0"/>
              <a:t>1 </a:t>
            </a:r>
            <a:r>
              <a:rPr lang="fr-FR" dirty="0" smtClean="0"/>
              <a:t>= 0,5</a:t>
            </a:r>
            <a:endParaRPr lang="fr-FR" dirty="0"/>
          </a:p>
        </p:txBody>
      </p:sp>
      <p:sp>
        <p:nvSpPr>
          <p:cNvPr id="15" name="Flèche droite 14"/>
          <p:cNvSpPr/>
          <p:nvPr/>
        </p:nvSpPr>
        <p:spPr>
          <a:xfrm>
            <a:off x="2987824" y="2420888"/>
            <a:ext cx="72008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Picture 3"/>
          <p:cNvPicPr>
            <a:picLocks noChangeAspect="1" noChangeArrowheads="1"/>
          </p:cNvPicPr>
          <p:nvPr/>
        </p:nvPicPr>
        <p:blipFill>
          <a:blip r:embed="rId3" cstate="print"/>
          <a:srcRect/>
          <a:stretch>
            <a:fillRect/>
          </a:stretch>
        </p:blipFill>
        <p:spPr bwMode="auto">
          <a:xfrm>
            <a:off x="3707904" y="2276872"/>
            <a:ext cx="2448272" cy="380097"/>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539552" y="2780928"/>
            <a:ext cx="3143073" cy="792088"/>
          </a:xfrm>
          <a:prstGeom prst="rect">
            <a:avLst/>
          </a:prstGeom>
          <a:noFill/>
          <a:ln w="9525">
            <a:noFill/>
            <a:miter lim="800000"/>
            <a:headEnd/>
            <a:tailEnd/>
          </a:ln>
        </p:spPr>
      </p:pic>
      <p:sp>
        <p:nvSpPr>
          <p:cNvPr id="21" name="Rectangle 20"/>
          <p:cNvSpPr/>
          <p:nvPr/>
        </p:nvSpPr>
        <p:spPr>
          <a:xfrm>
            <a:off x="467544" y="3645024"/>
            <a:ext cx="8280920" cy="369332"/>
          </a:xfrm>
          <a:prstGeom prst="rect">
            <a:avLst/>
          </a:prstGeom>
        </p:spPr>
        <p:txBody>
          <a:bodyPr wrap="square">
            <a:spAutoFit/>
          </a:bodyPr>
          <a:lstStyle/>
          <a:p>
            <a:r>
              <a:rPr lang="fr-FR" dirty="0" smtClean="0"/>
              <a:t>les descendants d'un même père sont des demi-frères et/ou sœurs paternels a</a:t>
            </a:r>
            <a:r>
              <a:rPr lang="fr-FR" baseline="-25000" dirty="0" smtClean="0"/>
              <a:t>11’</a:t>
            </a:r>
            <a:r>
              <a:rPr lang="fr-FR" dirty="0" smtClean="0"/>
              <a:t>=1/4</a:t>
            </a:r>
            <a:endParaRPr lang="fr-FR" dirty="0"/>
          </a:p>
        </p:txBody>
      </p:sp>
      <p:pic>
        <p:nvPicPr>
          <p:cNvPr id="2051" name="Picture 3"/>
          <p:cNvPicPr>
            <a:picLocks noChangeAspect="1" noChangeArrowheads="1"/>
          </p:cNvPicPr>
          <p:nvPr/>
        </p:nvPicPr>
        <p:blipFill>
          <a:blip r:embed="rId5" cstate="print"/>
          <a:srcRect/>
          <a:stretch>
            <a:fillRect/>
          </a:stretch>
        </p:blipFill>
        <p:spPr bwMode="auto">
          <a:xfrm>
            <a:off x="683568" y="4077072"/>
            <a:ext cx="5290383" cy="1080120"/>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cstate="print"/>
          <a:srcRect/>
          <a:stretch>
            <a:fillRect/>
          </a:stretch>
        </p:blipFill>
        <p:spPr bwMode="auto">
          <a:xfrm>
            <a:off x="3563888" y="5157192"/>
            <a:ext cx="2880320" cy="1229094"/>
          </a:xfrm>
          <a:prstGeom prst="rect">
            <a:avLst/>
          </a:prstGeom>
          <a:noFill/>
          <a:ln w="9525">
            <a:noFill/>
            <a:miter lim="800000"/>
            <a:headEnd/>
            <a:tailEnd/>
          </a:ln>
          <a:effectLst/>
        </p:spPr>
      </p:pic>
      <p:sp>
        <p:nvSpPr>
          <p:cNvPr id="28" name="Rectangle 27"/>
          <p:cNvSpPr/>
          <p:nvPr/>
        </p:nvSpPr>
        <p:spPr>
          <a:xfrm>
            <a:off x="179512" y="5589240"/>
            <a:ext cx="3169457" cy="369332"/>
          </a:xfrm>
          <a:prstGeom prst="rect">
            <a:avLst/>
          </a:prstGeom>
        </p:spPr>
        <p:txBody>
          <a:bodyPr wrap="none">
            <a:spAutoFit/>
          </a:bodyPr>
          <a:lstStyle/>
          <a:p>
            <a:pPr lvl="0" fontAlgn="base">
              <a:spcBef>
                <a:spcPct val="0"/>
              </a:spcBef>
              <a:spcAft>
                <a:spcPct val="0"/>
              </a:spcAft>
            </a:pPr>
            <a:r>
              <a:rPr lang="fr-FR" dirty="0" smtClean="0">
                <a:solidFill>
                  <a:srgbClr val="2F3334"/>
                </a:solidFill>
                <a:latin typeface="Times New Roman" pitchFamily="18" charset="0"/>
                <a:ea typeface="Times New Roman" pitchFamily="18" charset="0"/>
                <a:cs typeface="Times New Roman" pitchFamily="18" charset="0"/>
              </a:rPr>
              <a:t>La précision de l'estimation est :</a:t>
            </a:r>
            <a:endParaRPr lang="fr-FR" sz="4000" dirty="0" smtClean="0">
              <a:latin typeface="Arial" pitchFamily="34" charset="0"/>
              <a:cs typeface="Arial" pitchFamily="34" charset="0"/>
            </a:endParaRPr>
          </a:p>
        </p:txBody>
      </p:sp>
      <p:pic>
        <p:nvPicPr>
          <p:cNvPr id="2056" name="Picture 8"/>
          <p:cNvPicPr>
            <a:picLocks noChangeAspect="1" noChangeArrowheads="1"/>
          </p:cNvPicPr>
          <p:nvPr/>
        </p:nvPicPr>
        <p:blipFill>
          <a:blip r:embed="rId7" cstate="print"/>
          <a:srcRect/>
          <a:stretch>
            <a:fillRect/>
          </a:stretch>
        </p:blipFill>
        <p:spPr bwMode="auto">
          <a:xfrm>
            <a:off x="1763688" y="6309320"/>
            <a:ext cx="2490276" cy="360040"/>
          </a:xfrm>
          <a:prstGeom prst="rect">
            <a:avLst/>
          </a:prstGeom>
          <a:noFill/>
          <a:ln w="9525">
            <a:noFill/>
            <a:miter lim="800000"/>
            <a:headEnd/>
            <a:tailEnd/>
          </a:ln>
          <a:effectLst/>
        </p:spPr>
      </p:pic>
      <p:sp>
        <p:nvSpPr>
          <p:cNvPr id="30" name="Rectangle 29"/>
          <p:cNvSpPr/>
          <p:nvPr/>
        </p:nvSpPr>
        <p:spPr>
          <a:xfrm>
            <a:off x="395536" y="6309320"/>
            <a:ext cx="1396536" cy="369332"/>
          </a:xfrm>
          <a:prstGeom prst="rect">
            <a:avLst/>
          </a:prstGeom>
        </p:spPr>
        <p:txBody>
          <a:bodyPr wrap="none">
            <a:spAutoFit/>
          </a:bodyPr>
          <a:lstStyle/>
          <a:p>
            <a:r>
              <a:rPr lang="fr-FR" dirty="0" smtClean="0"/>
              <a:t>Ainsi, quand </a:t>
            </a:r>
            <a:endParaRPr lang="fr-FR"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0000"/>
                </a:solidFill>
              </a:rPr>
              <a:t>calcul d’un index</a:t>
            </a:r>
            <a:endParaRPr lang="fr-FR" dirty="0"/>
          </a:p>
        </p:txBody>
      </p:sp>
      <p:sp>
        <p:nvSpPr>
          <p:cNvPr id="3" name="Espace réservé du contenu 2"/>
          <p:cNvSpPr>
            <a:spLocks noGrp="1"/>
          </p:cNvSpPr>
          <p:nvPr>
            <p:ph idx="1"/>
          </p:nvPr>
        </p:nvSpPr>
        <p:spPr>
          <a:xfrm>
            <a:off x="457200" y="1340768"/>
            <a:ext cx="8229600" cy="5184576"/>
          </a:xfrm>
        </p:spPr>
        <p:txBody>
          <a:bodyPr>
            <a:normAutofit fontScale="92500"/>
          </a:bodyPr>
          <a:lstStyle/>
          <a:p>
            <a:pPr algn="just"/>
            <a:r>
              <a:rPr lang="fr-FR" dirty="0" smtClean="0"/>
              <a:t>La méthode classique de l’index de sélection:</a:t>
            </a:r>
          </a:p>
          <a:p>
            <a:pPr algn="just">
              <a:buNone/>
            </a:pPr>
            <a:r>
              <a:rPr lang="fr-FR" dirty="0" smtClean="0"/>
              <a:t>Fait appelle a des règles simples, mais n’est pratiquement plus utilisée car elle repose sur des hypothèses rarement vérifiées en pratique, car le milieu n’est pas vraiment pris en considération. </a:t>
            </a:r>
          </a:p>
          <a:p>
            <a:pPr algn="just"/>
            <a:r>
              <a:rPr lang="fr-FR" dirty="0" smtClean="0"/>
              <a:t>La Méthode de BLUP: elle prend en considération en même temps la valeur génétique additive de tous les animaux et les effets fixe du milieu. Elle permet aussi d’adjoindre les informations moléculaires à l’évaluation polygénique globale. </a:t>
            </a:r>
            <a:endParaRPr lang="fr-FR"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mtClean="0"/>
              <a:t>La méthode classique de l’index de sélection</a:t>
            </a:r>
            <a:endParaRPr lang="fr-FR"/>
          </a:p>
        </p:txBody>
      </p:sp>
      <p:sp>
        <p:nvSpPr>
          <p:cNvPr id="3" name="Espace réservé du contenu 2"/>
          <p:cNvSpPr>
            <a:spLocks noGrp="1"/>
          </p:cNvSpPr>
          <p:nvPr>
            <p:ph idx="1"/>
          </p:nvPr>
        </p:nvSpPr>
        <p:spPr>
          <a:xfrm>
            <a:off x="323528" y="1600200"/>
            <a:ext cx="8640960" cy="4997152"/>
          </a:xfrm>
        </p:spPr>
        <p:txBody>
          <a:bodyPr>
            <a:normAutofit fontScale="92500" lnSpcReduction="20000"/>
          </a:bodyPr>
          <a:lstStyle/>
          <a:p>
            <a:pPr algn="just"/>
            <a:r>
              <a:rPr lang="fr-FR" dirty="0" smtClean="0"/>
              <a:t>P = A + I + E </a:t>
            </a:r>
          </a:p>
          <a:p>
            <a:pPr algn="just">
              <a:buNone/>
            </a:pPr>
            <a:r>
              <a:rPr lang="fr-FR" dirty="0" smtClean="0"/>
              <a:t>P:Performance, A:valeur génétique additive, I:effet d’interaction et effet de l’environnement</a:t>
            </a:r>
          </a:p>
          <a:p>
            <a:pPr algn="just"/>
            <a:r>
              <a:rPr lang="fr-FR" dirty="0" smtClean="0"/>
              <a:t>P = A + I + F + e</a:t>
            </a:r>
          </a:p>
          <a:p>
            <a:pPr algn="just">
              <a:buNone/>
            </a:pPr>
            <a:r>
              <a:rPr lang="fr-FR" dirty="0" smtClean="0"/>
              <a:t>F:effet fixe quantitativement important, effet de l’élevage commun a plusieurs animaux,</a:t>
            </a:r>
          </a:p>
          <a:p>
            <a:pPr algn="just">
              <a:buNone/>
            </a:pPr>
            <a:r>
              <a:rPr lang="fr-FR" dirty="0" smtClean="0"/>
              <a:t>e:effets inconnue propre a chaque animal, par exemple: type de naissance</a:t>
            </a:r>
          </a:p>
          <a:p>
            <a:pPr algn="just"/>
            <a:r>
              <a:rPr lang="fr-FR" dirty="0" smtClean="0"/>
              <a:t>Etant donnée que les effets de I et e sont inconnu ils constitue donc une résiduelle</a:t>
            </a:r>
          </a:p>
          <a:p>
            <a:pPr algn="just"/>
            <a:r>
              <a:rPr lang="fr-FR" dirty="0" smtClean="0"/>
              <a:t>P = A + F + (I + e)</a:t>
            </a:r>
          </a:p>
          <a:p>
            <a:pPr algn="just"/>
            <a:endParaRPr lang="fr-FR" dirty="0" smtClean="0"/>
          </a:p>
          <a:p>
            <a:pPr algn="just">
              <a:buNone/>
            </a:pPr>
            <a:endParaRPr lang="fr-F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pPr>
              <a:lnSpc>
                <a:spcPct val="120000"/>
              </a:lnSpc>
            </a:pPr>
            <a:r>
              <a:rPr lang="fr-FR" b="1" dirty="0" smtClean="0"/>
              <a:t>I – Hérédité des caractères non quantitatifs</a:t>
            </a:r>
          </a:p>
          <a:p>
            <a:pPr>
              <a:lnSpc>
                <a:spcPct val="120000"/>
              </a:lnSpc>
            </a:pPr>
            <a:r>
              <a:rPr lang="fr-FR" b="1" dirty="0" smtClean="0"/>
              <a:t>1- série </a:t>
            </a:r>
            <a:r>
              <a:rPr lang="fr-FR" b="1" dirty="0" err="1" smtClean="0"/>
              <a:t>alléliques</a:t>
            </a:r>
            <a:r>
              <a:rPr lang="fr-FR" b="1" dirty="0" smtClean="0"/>
              <a:t> simple ou </a:t>
            </a:r>
            <a:r>
              <a:rPr lang="fr-FR" b="1" dirty="0" err="1" smtClean="0"/>
              <a:t>biallélisme</a:t>
            </a:r>
            <a:endParaRPr lang="fr-FR" b="1" dirty="0" smtClean="0"/>
          </a:p>
          <a:p>
            <a:pPr>
              <a:lnSpc>
                <a:spcPct val="120000"/>
              </a:lnSpc>
            </a:pPr>
            <a:r>
              <a:rPr lang="fr-FR" b="1" dirty="0" smtClean="0"/>
              <a:t>2- série </a:t>
            </a:r>
            <a:r>
              <a:rPr lang="fr-FR" b="1" dirty="0" err="1" smtClean="0"/>
              <a:t>alléliques</a:t>
            </a:r>
            <a:r>
              <a:rPr lang="fr-FR" b="1" dirty="0" smtClean="0"/>
              <a:t> multiples ou </a:t>
            </a:r>
            <a:r>
              <a:rPr lang="fr-FR" b="1" dirty="0" err="1" smtClean="0"/>
              <a:t>polyallélisme</a:t>
            </a:r>
            <a:endParaRPr lang="fr-FR" b="1" dirty="0" smtClean="0"/>
          </a:p>
          <a:p>
            <a:pPr>
              <a:lnSpc>
                <a:spcPct val="120000"/>
              </a:lnSpc>
            </a:pPr>
            <a:r>
              <a:rPr lang="fr-FR" b="1" dirty="0" smtClean="0"/>
              <a:t>3- liaison entre des gènes situés sur un même chromosome</a:t>
            </a:r>
          </a:p>
          <a:p>
            <a:pPr>
              <a:lnSpc>
                <a:spcPct val="120000"/>
              </a:lnSpc>
            </a:pPr>
            <a:r>
              <a:rPr lang="fr-FR" b="1" dirty="0" smtClean="0">
                <a:solidFill>
                  <a:srgbClr val="FF0000"/>
                </a:solidFill>
              </a:rPr>
              <a:t>4- hérédité liée au sexe </a:t>
            </a:r>
          </a:p>
          <a:p>
            <a:pPr>
              <a:lnSpc>
                <a:spcPct val="120000"/>
              </a:lnSpc>
            </a:pPr>
            <a:r>
              <a:rPr lang="fr-FR" b="1" dirty="0" smtClean="0"/>
              <a:t>5- anomalies géniques</a:t>
            </a:r>
            <a:endParaRPr lang="fr-FR"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404664"/>
            <a:ext cx="8686800" cy="6192688"/>
          </a:xfrm>
        </p:spPr>
        <p:txBody>
          <a:bodyPr>
            <a:normAutofit fontScale="77500" lnSpcReduction="20000"/>
          </a:bodyPr>
          <a:lstStyle/>
          <a:p>
            <a:pPr algn="just"/>
            <a:r>
              <a:rPr lang="fr-FR" dirty="0" smtClean="0"/>
              <a:t>Dans cette méthode on s’affranchit de calculer l’effet fixe de l’environnement en analysant (P-P) et non pas P. </a:t>
            </a:r>
          </a:p>
          <a:p>
            <a:pPr algn="just"/>
            <a:r>
              <a:rPr lang="fr-FR" dirty="0" smtClean="0"/>
              <a:t> Donc en posant F=P, on obtient: </a:t>
            </a:r>
          </a:p>
          <a:p>
            <a:pPr algn="just">
              <a:buNone/>
            </a:pPr>
            <a:r>
              <a:rPr lang="fr-FR" dirty="0" smtClean="0"/>
              <a:t>P-P = A + (I + e)</a:t>
            </a:r>
          </a:p>
          <a:p>
            <a:pPr algn="just"/>
            <a:r>
              <a:rPr lang="fr-FR" dirty="0" smtClean="0"/>
              <a:t>Ce principe de calcule des index et l’inverse de celui utiliser par la méthode de la régression linéaire. En effet quant en dispose , pour deux variables liées x et y, de nombreux couples de données, on cherche à calculer la pente a et l’ordonnée à l’origine b de la droite de régression</a:t>
            </a:r>
          </a:p>
          <a:p>
            <a:pPr algn="just">
              <a:buNone/>
            </a:pPr>
            <a:r>
              <a:rPr lang="fr-FR" dirty="0" smtClean="0"/>
              <a:t>y = </a:t>
            </a:r>
            <a:r>
              <a:rPr lang="fr-FR" dirty="0" err="1" smtClean="0"/>
              <a:t>ax</a:t>
            </a:r>
            <a:r>
              <a:rPr lang="fr-FR" dirty="0" smtClean="0"/>
              <a:t> +b</a:t>
            </a:r>
          </a:p>
          <a:p>
            <a:pPr algn="just"/>
            <a:r>
              <a:rPr lang="fr-FR" dirty="0" smtClean="0"/>
              <a:t>On connaît a, il dépend de l’héritabilité du caractère et des relations de parenté entre animaux, b est souvent = 0, on utilise ces valeurs a et b pour estimer la valeur génétique additive d’un animal à partir d’une performance P (la sienne et/ou celle de ces apparentés),</a:t>
            </a:r>
          </a:p>
          <a:p>
            <a:pPr algn="just"/>
            <a:r>
              <a:rPr lang="fr-FR" dirty="0" smtClean="0"/>
              <a:t>La pente de la droite de régression  s’écrit:</a:t>
            </a:r>
          </a:p>
          <a:p>
            <a:pPr algn="just">
              <a:buNone/>
            </a:pPr>
            <a:r>
              <a:rPr lang="fr-FR" dirty="0" smtClean="0"/>
              <a:t>a = </a:t>
            </a:r>
            <a:r>
              <a:rPr lang="fr-FR" dirty="0" err="1" smtClean="0"/>
              <a:t>cov</a:t>
            </a:r>
            <a:r>
              <a:rPr lang="fr-FR" dirty="0" smtClean="0"/>
              <a:t>(A,P)/ </a:t>
            </a:r>
            <a:r>
              <a:rPr lang="el-GR" dirty="0" smtClean="0"/>
              <a:t>σ</a:t>
            </a:r>
            <a:r>
              <a:rPr lang="fr-FR" baseline="-25000" dirty="0" smtClean="0"/>
              <a:t>p</a:t>
            </a:r>
            <a:r>
              <a:rPr lang="fr-FR" dirty="0" smtClean="0"/>
              <a:t>²= (Â – A)/ (P-P), d’où Â – A = a(P-P)</a:t>
            </a:r>
          </a:p>
          <a:p>
            <a:pPr algn="just">
              <a:buNone/>
            </a:pPr>
            <a:r>
              <a:rPr lang="fr-FR" dirty="0" smtClean="0"/>
              <a:t> </a:t>
            </a:r>
            <a:endParaRPr lang="fr-FR" dirty="0"/>
          </a:p>
        </p:txBody>
      </p:sp>
      <p:cxnSp>
        <p:nvCxnSpPr>
          <p:cNvPr id="5" name="Connecteur droit 4"/>
          <p:cNvCxnSpPr/>
          <p:nvPr/>
        </p:nvCxnSpPr>
        <p:spPr>
          <a:xfrm>
            <a:off x="4887742" y="736994"/>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a:off x="3807622" y="2074703"/>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586583" y="1484784"/>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3220436" y="5849562"/>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4040234" y="5838440"/>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5580112" y="5849562"/>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6557781" y="5835707"/>
            <a:ext cx="216024"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rot="-60000">
            <a:off x="575410" y="1408302"/>
            <a:ext cx="7775680" cy="4177084"/>
          </a:xfrm>
          <a:prstGeom prst="rect">
            <a:avLst/>
          </a:prstGeom>
          <a:noFill/>
          <a:ln w="9525">
            <a:noFill/>
            <a:miter lim="800000"/>
            <a:headEnd/>
            <a:tailEnd/>
          </a:ln>
          <a:effectLst/>
        </p:spPr>
      </p:pic>
      <p:sp>
        <p:nvSpPr>
          <p:cNvPr id="3" name="ZoneTexte 2"/>
          <p:cNvSpPr txBox="1"/>
          <p:nvPr/>
        </p:nvSpPr>
        <p:spPr>
          <a:xfrm>
            <a:off x="755576" y="476672"/>
            <a:ext cx="7848872" cy="369332"/>
          </a:xfrm>
          <a:prstGeom prst="rect">
            <a:avLst/>
          </a:prstGeom>
          <a:noFill/>
        </p:spPr>
        <p:txBody>
          <a:bodyPr wrap="square" rtlCol="0">
            <a:spAutoFit/>
          </a:bodyPr>
          <a:lstStyle/>
          <a:p>
            <a:pPr algn="ctr"/>
            <a:r>
              <a:rPr lang="fr-FR" b="1" dirty="0" smtClean="0"/>
              <a:t>Estimation de la valeur A d’un individu candidat à partir de sa performance P</a:t>
            </a:r>
            <a:endParaRPr lang="fr-FR" b="1" dirty="0"/>
          </a:p>
        </p:txBody>
      </p:sp>
      <p:sp>
        <p:nvSpPr>
          <p:cNvPr id="4" name="ZoneTexte 3"/>
          <p:cNvSpPr txBox="1"/>
          <p:nvPr/>
        </p:nvSpPr>
        <p:spPr>
          <a:xfrm>
            <a:off x="899592" y="5589241"/>
            <a:ext cx="7128792" cy="1200329"/>
          </a:xfrm>
          <a:prstGeom prst="rect">
            <a:avLst/>
          </a:prstGeom>
          <a:noFill/>
        </p:spPr>
        <p:txBody>
          <a:bodyPr wrap="square" rtlCol="0">
            <a:spAutoFit/>
          </a:bodyPr>
          <a:lstStyle/>
          <a:p>
            <a:pPr algn="just">
              <a:buNone/>
            </a:pPr>
            <a:r>
              <a:rPr lang="fr-FR" dirty="0" smtClean="0"/>
              <a:t>La formule générale  d’un index classique Â – A = a(P-P), on pose généralement A = 0, d’où Â = a(P-P)</a:t>
            </a:r>
          </a:p>
          <a:p>
            <a:pPr algn="just">
              <a:buNone/>
            </a:pPr>
            <a:r>
              <a:rPr lang="fr-FR" dirty="0" smtClean="0"/>
              <a:t> </a:t>
            </a:r>
          </a:p>
          <a:p>
            <a:endParaRPr lang="fr-FR" dirty="0"/>
          </a:p>
        </p:txBody>
      </p:sp>
      <p:cxnSp>
        <p:nvCxnSpPr>
          <p:cNvPr id="11" name="Connecteur droit 10"/>
          <p:cNvCxnSpPr/>
          <p:nvPr/>
        </p:nvCxnSpPr>
        <p:spPr>
          <a:xfrm>
            <a:off x="6704530" y="5647393"/>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5857022" y="5661248"/>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2323164" y="5932692"/>
            <a:ext cx="216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4067944" y="5935425"/>
            <a:ext cx="216024"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5" name="Picture 3"/>
          <p:cNvPicPr>
            <a:picLocks noChangeAspect="1" noChangeArrowheads="1"/>
          </p:cNvPicPr>
          <p:nvPr/>
        </p:nvPicPr>
        <p:blipFill>
          <a:blip r:embed="rId2" cstate="print"/>
          <a:srcRect/>
          <a:stretch>
            <a:fillRect/>
          </a:stretch>
        </p:blipFill>
        <p:spPr bwMode="auto">
          <a:xfrm>
            <a:off x="144462" y="144462"/>
            <a:ext cx="8604001" cy="67135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2" cstate="print"/>
          <a:srcRect/>
          <a:stretch>
            <a:fillRect/>
          </a:stretch>
        </p:blipFill>
        <p:spPr bwMode="auto">
          <a:xfrm>
            <a:off x="144463" y="144463"/>
            <a:ext cx="8820025" cy="65248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9" name="Picture 3"/>
          <p:cNvPicPr>
            <a:picLocks noChangeAspect="1" noChangeArrowheads="1"/>
          </p:cNvPicPr>
          <p:nvPr/>
        </p:nvPicPr>
        <p:blipFill>
          <a:blip r:embed="rId2" cstate="print"/>
          <a:srcRect/>
          <a:stretch>
            <a:fillRect/>
          </a:stretch>
        </p:blipFill>
        <p:spPr bwMode="auto">
          <a:xfrm>
            <a:off x="144462" y="144462"/>
            <a:ext cx="8999537" cy="65248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Problèmes de l’indexation classique</a:t>
            </a:r>
            <a:endParaRPr lang="fr-FR" dirty="0"/>
          </a:p>
        </p:txBody>
      </p:sp>
      <p:sp>
        <p:nvSpPr>
          <p:cNvPr id="3" name="Espace réservé du contenu 2"/>
          <p:cNvSpPr>
            <a:spLocks noGrp="1"/>
          </p:cNvSpPr>
          <p:nvPr>
            <p:ph idx="1"/>
          </p:nvPr>
        </p:nvSpPr>
        <p:spPr>
          <a:xfrm>
            <a:off x="457200" y="1268760"/>
            <a:ext cx="8229600" cy="5589240"/>
          </a:xfrm>
        </p:spPr>
        <p:txBody>
          <a:bodyPr>
            <a:normAutofit fontScale="85000" lnSpcReduction="10000"/>
          </a:bodyPr>
          <a:lstStyle/>
          <a:p>
            <a:pPr algn="just"/>
            <a:r>
              <a:rPr lang="fr-FR" u="sng" dirty="0" smtClean="0"/>
              <a:t>Estimation des différents modalités des effets fixes: </a:t>
            </a:r>
            <a:r>
              <a:rPr lang="fr-FR" dirty="0" smtClean="0"/>
              <a:t>les animaux constituant chacune d’elles ne sont pas toujours assez nombreux donc, s’il y a peut d’animaux dans une modalité, on ne peut pas être sûr de leur représentativité.</a:t>
            </a:r>
          </a:p>
          <a:p>
            <a:pPr algn="just"/>
            <a:r>
              <a:rPr lang="fr-FR" u="sng" dirty="0" smtClean="0"/>
              <a:t>Les relations de parentés ne sont pas prisent toutes en compte: </a:t>
            </a:r>
            <a:r>
              <a:rPr lang="fr-FR" dirty="0" smtClean="0"/>
              <a:t>qui peuvent existe entre les individus; elle débouche donc sur des index dont la précision n’est pas optimale.</a:t>
            </a:r>
          </a:p>
          <a:p>
            <a:pPr algn="just"/>
            <a:r>
              <a:rPr lang="fr-FR" u="sng" dirty="0" smtClean="0"/>
              <a:t>Emis l’hypothèse qu’n moyenne, les valeurs génétiques sont identiques: </a:t>
            </a:r>
            <a:r>
              <a:rPr lang="fr-FR" dirty="0" smtClean="0"/>
              <a:t>dans les différentes modalités de chaque effet fixe, </a:t>
            </a:r>
            <a:r>
              <a:rPr lang="fr-FR" dirty="0" err="1" smtClean="0"/>
              <a:t>c.a.d</a:t>
            </a:r>
            <a:r>
              <a:rPr lang="fr-FR" dirty="0" smtClean="0"/>
              <a:t>. que les valeurs génétiques des individus y sont réparties de façon équitable; or, cette hypothèse n’est généralement pas remplie. </a:t>
            </a:r>
            <a:endParaRPr lang="fr-FR" dirty="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052736"/>
            <a:ext cx="7772400" cy="1470025"/>
          </a:xfrm>
        </p:spPr>
        <p:txBody>
          <a:bodyPr>
            <a:normAutofit fontScale="90000"/>
          </a:bodyPr>
          <a:lstStyle/>
          <a:p>
            <a:r>
              <a:rPr lang="fr-FR" b="1" i="1" dirty="0"/>
              <a:t>L'estimation de la valeur génétique </a:t>
            </a:r>
            <a:br>
              <a:rPr lang="fr-FR" b="1" i="1" dirty="0"/>
            </a:br>
            <a:r>
              <a:rPr lang="fr-FR" b="1" i="1" dirty="0" smtClean="0"/>
              <a:t>Approche BLUP</a:t>
            </a:r>
            <a:endParaRPr lang="fr-FR" dirty="0"/>
          </a:p>
        </p:txBody>
      </p:sp>
      <p:pic>
        <p:nvPicPr>
          <p:cNvPr id="43010"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576" y="2708920"/>
            <a:ext cx="2376264" cy="3173668"/>
          </a:xfrm>
          <a:prstGeom prst="rect">
            <a:avLst/>
          </a:prstGeom>
          <a:noFill/>
          <a:extLst>
            <a:ext uri="{909E8E84-426E-40DD-AFC4-6F175D3DCCD1}">
              <a14:hiddenFill xmlns:a14="http://schemas.microsoft.com/office/drawing/2010/main" xmlns="">
                <a:solidFill>
                  <a:srgbClr val="FFFFFF"/>
                </a:solidFill>
              </a14:hiddenFill>
            </a:ext>
          </a:extLst>
        </p:spPr>
      </p:pic>
      <p:pic>
        <p:nvPicPr>
          <p:cNvPr id="43012" name="Picture 4" descr="Afficher l'image d'origin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63157" y="3068960"/>
            <a:ext cx="3052813" cy="21858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7919122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04664"/>
            <a:ext cx="8229600" cy="6192688"/>
          </a:xfrm>
        </p:spPr>
        <p:txBody>
          <a:bodyPr>
            <a:normAutofit lnSpcReduction="10000"/>
          </a:bodyPr>
          <a:lstStyle/>
          <a:p>
            <a:pPr algn="just"/>
            <a:r>
              <a:rPr lang="fr-FR" dirty="0" smtClean="0"/>
              <a:t>Pour remédier aux problème des biais imputables à une répartition déséquilibrée des valeurs génétiques, on utilise aujourd’hui la méthode du BLUP (best </a:t>
            </a:r>
            <a:r>
              <a:rPr lang="fr-FR" dirty="0" err="1" smtClean="0"/>
              <a:t>linear</a:t>
            </a:r>
            <a:r>
              <a:rPr lang="fr-FR" dirty="0" smtClean="0"/>
              <a:t> </a:t>
            </a:r>
            <a:r>
              <a:rPr lang="fr-FR" dirty="0" err="1" smtClean="0"/>
              <a:t>unbiased</a:t>
            </a:r>
            <a:r>
              <a:rPr lang="fr-FR" dirty="0" smtClean="0"/>
              <a:t> </a:t>
            </a:r>
            <a:r>
              <a:rPr lang="fr-FR" dirty="0" err="1" smtClean="0"/>
              <a:t>predictor</a:t>
            </a:r>
            <a:r>
              <a:rPr lang="fr-FR" dirty="0" smtClean="0"/>
              <a:t>, meilleur prédicteur linéaire non biaisé).</a:t>
            </a:r>
          </a:p>
          <a:p>
            <a:pPr algn="just"/>
            <a:r>
              <a:rPr lang="fr-FR" dirty="0" smtClean="0"/>
              <a:t>Cette méthode doit beaucoup à C.R. Henderson spécialiste américain du calcul matriciel.</a:t>
            </a:r>
          </a:p>
          <a:p>
            <a:pPr algn="just"/>
            <a:r>
              <a:rPr lang="fr-FR" dirty="0" smtClean="0"/>
              <a:t>Elle s’applique le plus souvent  à un modèle « animal » ou modèle « individuel », dans le modèle de base on relie la performance P d’un animal à sa propre valeur génétique A.</a:t>
            </a:r>
            <a:endParaRPr lang="fr-FR"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Caractéristiques du modèle </a:t>
            </a:r>
            <a:endParaRPr lang="fr-FR" dirty="0"/>
          </a:p>
        </p:txBody>
      </p:sp>
      <p:sp>
        <p:nvSpPr>
          <p:cNvPr id="3" name="Espace réservé du contenu 2"/>
          <p:cNvSpPr>
            <a:spLocks noGrp="1"/>
          </p:cNvSpPr>
          <p:nvPr>
            <p:ph idx="1"/>
          </p:nvPr>
        </p:nvSpPr>
        <p:spPr>
          <a:xfrm>
            <a:off x="457200" y="1340768"/>
            <a:ext cx="8229600" cy="5517232"/>
          </a:xfrm>
        </p:spPr>
        <p:txBody>
          <a:bodyPr>
            <a:normAutofit fontScale="85000" lnSpcReduction="20000"/>
          </a:bodyPr>
          <a:lstStyle/>
          <a:p>
            <a:pPr algn="just"/>
            <a:r>
              <a:rPr lang="fr-FR" u="sng" dirty="0" err="1" smtClean="0"/>
              <a:t>Predictor</a:t>
            </a:r>
            <a:r>
              <a:rPr lang="fr-FR" u="sng" dirty="0" smtClean="0"/>
              <a:t>:</a:t>
            </a:r>
            <a:r>
              <a:rPr lang="fr-FR" dirty="0" smtClean="0"/>
              <a:t> La particularité majeur du modèle c’est l’estimation simultanée des valeurs génétiques additives et les effets fixes du milieu,</a:t>
            </a:r>
          </a:p>
          <a:p>
            <a:pPr algn="just"/>
            <a:r>
              <a:rPr lang="fr-FR" dirty="0" err="1" smtClean="0"/>
              <a:t>Unbiased</a:t>
            </a:r>
            <a:r>
              <a:rPr lang="fr-FR" dirty="0" smtClean="0"/>
              <a:t>: elle tient compte d’une répartition non homogène des valeurs génétiques parmi les différentes modalités des facteurs de milieu identifiés. En pratique les animaux se répartissent souvent de façon hétérogène. Par exemple, au sein des grandes races bovine laitières pour l’effet fixe « rang de lactation » les vaches à forte valeurs génétique sont plus représentées dans la modalité « lactation de rang 1 » car elles sont plus jeunes, que dans les autres en raison du progrès génétique. Il en résulte que la valeur génétique additive moyenne des vaches de la modalité «lactation de rang 1 » est supérieure à la moyenne des autres modalité. </a:t>
            </a:r>
            <a:endParaRPr lang="fr-FR"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88640"/>
            <a:ext cx="8229600" cy="5937523"/>
          </a:xfrm>
        </p:spPr>
        <p:txBody>
          <a:bodyPr/>
          <a:lstStyle/>
          <a:p>
            <a:pPr algn="just"/>
            <a:endParaRPr lang="fr-FR" dirty="0" smtClean="0"/>
          </a:p>
          <a:p>
            <a:pPr algn="just"/>
            <a:endParaRPr lang="fr-FR" dirty="0" smtClean="0"/>
          </a:p>
          <a:p>
            <a:pPr algn="just"/>
            <a:endParaRPr lang="fr-FR" dirty="0" smtClean="0"/>
          </a:p>
          <a:p>
            <a:pPr algn="just"/>
            <a:endParaRPr lang="fr-FR" dirty="0" smtClean="0"/>
          </a:p>
          <a:p>
            <a:pPr algn="just"/>
            <a:r>
              <a:rPr lang="fr-FR" u="sng" dirty="0" err="1" smtClean="0"/>
              <a:t>Linear</a:t>
            </a:r>
            <a:r>
              <a:rPr lang="fr-FR" u="sng" dirty="0" smtClean="0"/>
              <a:t>:</a:t>
            </a:r>
            <a:r>
              <a:rPr lang="fr-FR" dirty="0" smtClean="0"/>
              <a:t> la méthode est basé sur une combinaison linéaire des données disponibles provenant de l’individu et de ses apparentés.</a:t>
            </a:r>
          </a:p>
          <a:p>
            <a:pPr algn="just"/>
            <a:endParaRPr lang="fr-F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smtClean="0"/>
              <a:t>4- hérédité liée au sexe </a:t>
            </a:r>
            <a:br>
              <a:rPr lang="fr-FR" sz="3200" b="1" dirty="0" smtClean="0"/>
            </a:br>
            <a:endParaRPr lang="fr-FR" sz="3200" dirty="0"/>
          </a:p>
        </p:txBody>
      </p:sp>
      <p:sp>
        <p:nvSpPr>
          <p:cNvPr id="3" name="Espace réservé du contenu 2"/>
          <p:cNvSpPr>
            <a:spLocks noGrp="1"/>
          </p:cNvSpPr>
          <p:nvPr>
            <p:ph idx="1"/>
          </p:nvPr>
        </p:nvSpPr>
        <p:spPr>
          <a:xfrm>
            <a:off x="457200" y="1196752"/>
            <a:ext cx="8229600" cy="4929411"/>
          </a:xfrm>
        </p:spPr>
        <p:txBody>
          <a:bodyPr/>
          <a:lstStyle/>
          <a:p>
            <a:pPr>
              <a:lnSpc>
                <a:spcPct val="150000"/>
              </a:lnSpc>
            </a:pPr>
            <a:r>
              <a:rPr lang="fr-FR" dirty="0" smtClean="0"/>
              <a:t>Caractères limités a un sexe,</a:t>
            </a:r>
          </a:p>
          <a:p>
            <a:pPr>
              <a:lnSpc>
                <a:spcPct val="150000"/>
              </a:lnSpc>
            </a:pPr>
            <a:r>
              <a:rPr lang="fr-FR" dirty="0" smtClean="0"/>
              <a:t>Caractères influencer par le sexe,</a:t>
            </a:r>
          </a:p>
          <a:p>
            <a:pPr>
              <a:lnSpc>
                <a:spcPct val="150000"/>
              </a:lnSpc>
            </a:pPr>
            <a:r>
              <a:rPr lang="fr-FR" dirty="0" smtClean="0"/>
              <a:t>Caractères partiellement lié a un sexe,</a:t>
            </a:r>
          </a:p>
          <a:p>
            <a:pPr>
              <a:lnSpc>
                <a:spcPct val="150000"/>
              </a:lnSpc>
            </a:pPr>
            <a:r>
              <a:rPr lang="fr-FR" dirty="0" smtClean="0"/>
              <a:t>Caractères lié a l’X,</a:t>
            </a:r>
          </a:p>
          <a:p>
            <a:pPr>
              <a:lnSpc>
                <a:spcPct val="150000"/>
              </a:lnSpc>
            </a:pPr>
            <a:r>
              <a:rPr lang="fr-FR" dirty="0" smtClean="0"/>
              <a:t>Caractères holandriques. </a:t>
            </a:r>
          </a:p>
          <a:p>
            <a:pPr>
              <a:lnSpc>
                <a:spcPct val="150000"/>
              </a:lnSpc>
            </a:pPr>
            <a:endParaRPr lang="fr-FR" dirty="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p:cNvPicPr>
            <a:picLocks noChangeAspect="1" noChangeArrowheads="1"/>
          </p:cNvPicPr>
          <p:nvPr/>
        </p:nvPicPr>
        <p:blipFill>
          <a:blip r:embed="rId2" cstate="print"/>
          <a:srcRect/>
          <a:stretch>
            <a:fillRect/>
          </a:stretch>
        </p:blipFill>
        <p:spPr bwMode="auto">
          <a:xfrm rot="10800000">
            <a:off x="1331640" y="288030"/>
            <a:ext cx="6408712" cy="2924945"/>
          </a:xfrm>
          <a:prstGeom prst="rect">
            <a:avLst/>
          </a:prstGeom>
          <a:noFill/>
          <a:ln w="9525">
            <a:noFill/>
            <a:miter lim="800000"/>
            <a:headEnd/>
            <a:tailEnd/>
          </a:ln>
        </p:spPr>
      </p:pic>
      <p:pic>
        <p:nvPicPr>
          <p:cNvPr id="245763" name="Picture 3"/>
          <p:cNvPicPr>
            <a:picLocks noChangeAspect="1" noChangeArrowheads="1"/>
          </p:cNvPicPr>
          <p:nvPr/>
        </p:nvPicPr>
        <p:blipFill>
          <a:blip r:embed="rId3" cstate="print"/>
          <a:srcRect/>
          <a:stretch>
            <a:fillRect/>
          </a:stretch>
        </p:blipFill>
        <p:spPr bwMode="auto">
          <a:xfrm rot="10800000">
            <a:off x="1331640" y="3212976"/>
            <a:ext cx="6408711" cy="338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76672"/>
            <a:ext cx="8229600" cy="6120680"/>
          </a:xfrm>
        </p:spPr>
        <p:txBody>
          <a:bodyPr/>
          <a:lstStyle/>
          <a:p>
            <a:pPr algn="just"/>
            <a:r>
              <a:rPr lang="fr-FR" dirty="0" smtClean="0"/>
              <a:t>Best: la méthode permet d’obtenir la meilleur précision possible pour cette estimation. Les formules de calcul du coefficient de détermination, fournies avec l’approche classique des index de sélection, peuvent être utilisées pour accompagner les index déterminés grâce au BLUP. Quand on cumule plusieurs sources d’information pour un même caractère, les formules de calcul du CD sont plus lourdes et plus complexes.  </a:t>
            </a:r>
            <a:endParaRPr lang="fr-FR"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p:cNvPicPr>
            <a:picLocks noChangeAspect="1" noChangeArrowheads="1"/>
          </p:cNvPicPr>
          <p:nvPr/>
        </p:nvPicPr>
        <p:blipFill>
          <a:blip r:embed="rId2" cstate="print"/>
          <a:srcRect/>
          <a:stretch>
            <a:fillRect/>
          </a:stretch>
        </p:blipFill>
        <p:spPr bwMode="auto">
          <a:xfrm>
            <a:off x="395537" y="0"/>
            <a:ext cx="849694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p:cNvPicPr>
            <a:picLocks noChangeAspect="1" noChangeArrowheads="1"/>
          </p:cNvPicPr>
          <p:nvPr/>
        </p:nvPicPr>
        <p:blipFill>
          <a:blip r:embed="rId2" cstate="print"/>
          <a:srcRect/>
          <a:stretch>
            <a:fillRect/>
          </a:stretch>
        </p:blipFill>
        <p:spPr bwMode="auto">
          <a:xfrm rot="10800000">
            <a:off x="323527" y="-1"/>
            <a:ext cx="842493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p:cNvPicPr>
            <a:picLocks noChangeAspect="1" noChangeArrowheads="1"/>
          </p:cNvPicPr>
          <p:nvPr/>
        </p:nvPicPr>
        <p:blipFill>
          <a:blip r:embed="rId2" cstate="print"/>
          <a:srcRect/>
          <a:stretch>
            <a:fillRect/>
          </a:stretch>
        </p:blipFill>
        <p:spPr bwMode="auto">
          <a:xfrm>
            <a:off x="251520" y="0"/>
            <a:ext cx="8568951" cy="6669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1403648" y="548680"/>
            <a:ext cx="6408712" cy="400110"/>
          </a:xfrm>
          <a:prstGeom prst="rect">
            <a:avLst/>
          </a:prstGeom>
        </p:spPr>
        <p:txBody>
          <a:bodyPr wrap="square">
            <a:spAutoFit/>
          </a:bodyPr>
          <a:lstStyle/>
          <a:p>
            <a:pPr algn="ctr"/>
            <a:r>
              <a:rPr lang="fr-FR" sz="2000" b="1" dirty="0" smtClean="0"/>
              <a:t>Modélisation linéaire en génétique quantitative </a:t>
            </a:r>
            <a:endParaRPr lang="fr-FR" sz="2000" dirty="0"/>
          </a:p>
        </p:txBody>
      </p:sp>
      <p:sp>
        <p:nvSpPr>
          <p:cNvPr id="56" name="Rectangle 55"/>
          <p:cNvSpPr/>
          <p:nvPr/>
        </p:nvSpPr>
        <p:spPr>
          <a:xfrm>
            <a:off x="683568" y="2420888"/>
            <a:ext cx="2558136" cy="369332"/>
          </a:xfrm>
          <a:prstGeom prst="rect">
            <a:avLst/>
          </a:prstGeom>
        </p:spPr>
        <p:txBody>
          <a:bodyPr wrap="none">
            <a:spAutoFit/>
          </a:bodyPr>
          <a:lstStyle/>
          <a:p>
            <a:r>
              <a:rPr lang="fr-FR" b="1" dirty="0" smtClean="0"/>
              <a:t>Modèles linéaires mixtes</a:t>
            </a:r>
            <a:endParaRPr lang="fr-FR" dirty="0"/>
          </a:p>
        </p:txBody>
      </p:sp>
      <p:sp>
        <p:nvSpPr>
          <p:cNvPr id="35877" name="Rectangle 37"/>
          <p:cNvSpPr>
            <a:spLocks noChangeArrowheads="1"/>
          </p:cNvSpPr>
          <p:nvPr/>
        </p:nvSpPr>
        <p:spPr bwMode="auto">
          <a:xfrm>
            <a:off x="2483768" y="2924944"/>
            <a:ext cx="3728906"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770313" algn="r"/>
                <a:tab pos="5486400" algn="r"/>
              </a:tabLst>
            </a:pPr>
            <a:r>
              <a:rPr kumimoji="0" lang="fr-FR" sz="32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y = </a:t>
            </a:r>
            <a:r>
              <a:rPr kumimoji="0" lang="fr-FR" sz="32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Xβ</a:t>
            </a:r>
            <a:r>
              <a:rPr kumimoji="0" lang="fr-FR" sz="32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 </a:t>
            </a:r>
            <a:r>
              <a:rPr kumimoji="0" lang="fr-FR" sz="32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Zu</a:t>
            </a:r>
            <a:r>
              <a:rPr kumimoji="0" lang="fr-FR" sz="32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 e    (1)</a:t>
            </a:r>
            <a:endParaRPr kumimoji="0" lang="fr-FR" sz="4400" b="0" i="0" u="none" strike="noStrike" cap="none" normalizeH="0" baseline="0" dirty="0" smtClean="0">
              <a:ln>
                <a:noFill/>
              </a:ln>
              <a:solidFill>
                <a:schemeClr val="tx1"/>
              </a:solidFill>
              <a:effectLst/>
              <a:latin typeface="Arial" pitchFamily="34" charset="0"/>
              <a:cs typeface="Arial" pitchFamily="34" charset="0"/>
            </a:endParaRPr>
          </a:p>
        </p:txBody>
      </p:sp>
      <p:sp>
        <p:nvSpPr>
          <p:cNvPr id="58" name="Rectangle 57"/>
          <p:cNvSpPr/>
          <p:nvPr/>
        </p:nvSpPr>
        <p:spPr>
          <a:xfrm>
            <a:off x="683568" y="980728"/>
            <a:ext cx="7848872" cy="1200329"/>
          </a:xfrm>
          <a:prstGeom prst="rect">
            <a:avLst/>
          </a:prstGeom>
        </p:spPr>
        <p:txBody>
          <a:bodyPr wrap="square">
            <a:spAutoFit/>
          </a:bodyPr>
          <a:lstStyle/>
          <a:p>
            <a:pPr algn="just"/>
            <a:r>
              <a:rPr lang="fr-FR" dirty="0" smtClean="0"/>
              <a:t>La contribution la plus importante de la statistique au développement de la génétique quantitative se situe vers les années 1940, par l'utilisation de l'approche des modèles linéaires dans la détermination du mérite génétique des animaux. </a:t>
            </a:r>
            <a:endParaRPr lang="fr-FR" dirty="0"/>
          </a:p>
        </p:txBody>
      </p:sp>
      <p:sp>
        <p:nvSpPr>
          <p:cNvPr id="35878" name="Rectangle 38"/>
          <p:cNvSpPr>
            <a:spLocks noChangeArrowheads="1"/>
          </p:cNvSpPr>
          <p:nvPr/>
        </p:nvSpPr>
        <p:spPr bwMode="auto">
          <a:xfrm>
            <a:off x="251520" y="3573016"/>
            <a:ext cx="8316416"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tab pos="5486400" algn="r"/>
              </a:tabLst>
            </a:pPr>
            <a:r>
              <a:rPr kumimoji="0" lang="fr-FR"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où β représente le vecteur des effets fixes, </a:t>
            </a:r>
          </a:p>
          <a:p>
            <a:pPr marL="0" marR="0" lvl="0" indent="0" algn="justLow" defTabSz="914400" rtl="0" eaLnBrk="1" fontAlgn="base" latinLnBrk="0" hangingPunct="1">
              <a:lnSpc>
                <a:spcPct val="100000"/>
              </a:lnSpc>
              <a:spcBef>
                <a:spcPct val="0"/>
              </a:spcBef>
              <a:spcAft>
                <a:spcPct val="0"/>
              </a:spcAft>
              <a:buClrTx/>
              <a:buSzTx/>
              <a:buFontTx/>
              <a:buNone/>
              <a:tabLst>
                <a:tab pos="5486400" algn="r"/>
              </a:tabLst>
            </a:pPr>
            <a:r>
              <a:rPr kumimoji="0" lang="fr-FR"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u et e représentent les vecteurs des effets aléatoires inconnus associés aux observations du vecteur y. </a:t>
            </a:r>
          </a:p>
          <a:p>
            <a:pPr marL="0" marR="0" lvl="0" indent="0" algn="justLow" defTabSz="914400" rtl="0" eaLnBrk="1" fontAlgn="base" latinLnBrk="0" hangingPunct="1">
              <a:lnSpc>
                <a:spcPct val="100000"/>
              </a:lnSpc>
              <a:spcBef>
                <a:spcPct val="0"/>
              </a:spcBef>
              <a:spcAft>
                <a:spcPct val="0"/>
              </a:spcAft>
              <a:buClrTx/>
              <a:buSzTx/>
              <a:buFontTx/>
              <a:buNone/>
              <a:tabLst>
                <a:tab pos="5486400" algn="r"/>
              </a:tabLst>
            </a:pPr>
            <a:r>
              <a:rPr kumimoji="0" lang="fr-FR" sz="20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X et Z représentent les matrices d'incidences remplies de l et 0, suivant la présence ou l'absence de l'effet considéré.</a:t>
            </a:r>
            <a:endParaRPr kumimoji="0" lang="fr-FR"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60" name="Rectangle 59"/>
          <p:cNvSpPr/>
          <p:nvPr/>
        </p:nvSpPr>
        <p:spPr>
          <a:xfrm>
            <a:off x="3275856" y="5157192"/>
            <a:ext cx="5472608" cy="1477328"/>
          </a:xfrm>
          <a:prstGeom prst="rect">
            <a:avLst/>
          </a:prstGeom>
          <a:solidFill>
            <a:schemeClr val="accent6">
              <a:lumMod val="60000"/>
              <a:lumOff val="40000"/>
            </a:schemeClr>
          </a:solidFill>
        </p:spPr>
        <p:txBody>
          <a:bodyPr wrap="square">
            <a:spAutoFit/>
          </a:bodyPr>
          <a:lstStyle/>
          <a:p>
            <a:pPr algn="just"/>
            <a:r>
              <a:rPr lang="fr-FR" dirty="0" smtClean="0"/>
              <a:t>En génétique animale, l'effet fixe est défini comme étant un effet pour lequel aucune hypothèse n'est faite sur sa distribution statistique. Par contre, l'effet aléatoire est un effet qui suit une distribution souvent considérée normale de moyenne nulle et de variance constante.</a:t>
            </a:r>
            <a:endParaRPr lang="fr-FR"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1115616" y="548680"/>
            <a:ext cx="6408712" cy="369332"/>
          </a:xfrm>
          <a:prstGeom prst="rect">
            <a:avLst/>
          </a:prstGeom>
        </p:spPr>
        <p:txBody>
          <a:bodyPr wrap="square">
            <a:spAutoFit/>
          </a:bodyPr>
          <a:lstStyle/>
          <a:p>
            <a:r>
              <a:rPr lang="fr-FR" b="1" dirty="0" smtClean="0"/>
              <a:t>Modélisation linéaire en génétique quantitative </a:t>
            </a:r>
            <a:endParaRPr lang="fr-FR" dirty="0"/>
          </a:p>
        </p:txBody>
      </p:sp>
      <p:sp>
        <p:nvSpPr>
          <p:cNvPr id="56" name="Rectangle 55"/>
          <p:cNvSpPr/>
          <p:nvPr/>
        </p:nvSpPr>
        <p:spPr>
          <a:xfrm>
            <a:off x="683568" y="1124744"/>
            <a:ext cx="2558136" cy="369332"/>
          </a:xfrm>
          <a:prstGeom prst="rect">
            <a:avLst/>
          </a:prstGeom>
        </p:spPr>
        <p:txBody>
          <a:bodyPr wrap="none">
            <a:spAutoFit/>
          </a:bodyPr>
          <a:lstStyle/>
          <a:p>
            <a:r>
              <a:rPr lang="fr-FR" b="1" dirty="0" smtClean="0"/>
              <a:t>Modèles linéaires mixtes</a:t>
            </a:r>
            <a:endParaRPr lang="fr-FR" dirty="0"/>
          </a:p>
        </p:txBody>
      </p:sp>
      <p:sp>
        <p:nvSpPr>
          <p:cNvPr id="35877" name="Rectangle 37"/>
          <p:cNvSpPr>
            <a:spLocks noChangeArrowheads="1"/>
          </p:cNvSpPr>
          <p:nvPr/>
        </p:nvSpPr>
        <p:spPr bwMode="auto">
          <a:xfrm>
            <a:off x="2411760" y="1700808"/>
            <a:ext cx="3728906"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770313" algn="r"/>
                <a:tab pos="5486400" algn="r"/>
              </a:tabLst>
            </a:pPr>
            <a:r>
              <a:rPr kumimoji="0" lang="fr-FR" sz="32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y = </a:t>
            </a:r>
            <a:r>
              <a:rPr kumimoji="0" lang="fr-FR" sz="32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Xβ</a:t>
            </a:r>
            <a:r>
              <a:rPr kumimoji="0" lang="fr-FR" sz="32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 </a:t>
            </a:r>
            <a:r>
              <a:rPr kumimoji="0" lang="fr-FR" sz="32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Zu</a:t>
            </a:r>
            <a:r>
              <a:rPr kumimoji="0" lang="fr-FR" sz="32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 e    (1)</a:t>
            </a:r>
            <a:endParaRPr kumimoji="0" lang="fr-FR" sz="4400" b="0" i="0" u="none" strike="noStrike" cap="none" normalizeH="0" baseline="0" dirty="0" smtClean="0">
              <a:ln>
                <a:noFill/>
              </a:ln>
              <a:solidFill>
                <a:schemeClr val="tx1"/>
              </a:solidFill>
              <a:effectLst/>
              <a:latin typeface="Arial" pitchFamily="34" charset="0"/>
              <a:cs typeface="Arial" pitchFamily="34" charset="0"/>
            </a:endParaRPr>
          </a:p>
        </p:txBody>
      </p:sp>
      <p:sp>
        <p:nvSpPr>
          <p:cNvPr id="3686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36865" name="Object 1"/>
          <p:cNvGraphicFramePr>
            <a:graphicFrameLocks noChangeAspect="1"/>
          </p:cNvGraphicFramePr>
          <p:nvPr/>
        </p:nvGraphicFramePr>
        <p:xfrm>
          <a:off x="899592" y="3140968"/>
          <a:ext cx="6347999" cy="1152128"/>
        </p:xfrm>
        <a:graphic>
          <a:graphicData uri="http://schemas.openxmlformats.org/presentationml/2006/ole">
            <p:oleObj spid="_x0000_s4098" name="Équation" r:id="rId3" imgW="2679700" imgH="482600" progId="Equation.3">
              <p:embed/>
            </p:oleObj>
          </a:graphicData>
        </a:graphic>
      </p:graphicFrame>
      <p:sp>
        <p:nvSpPr>
          <p:cNvPr id="36867" name="Rectangle 3"/>
          <p:cNvSpPr>
            <a:spLocks noChangeArrowheads="1"/>
          </p:cNvSpPr>
          <p:nvPr/>
        </p:nvSpPr>
        <p:spPr bwMode="auto">
          <a:xfrm>
            <a:off x="7812360" y="3429000"/>
            <a:ext cx="624136" cy="46166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5486400" algn="r"/>
              </a:tabLst>
            </a:pPr>
            <a:r>
              <a:rPr kumimoji="0" lang="en-GB" sz="2400" b="1"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kumimoji="0" lang="fr-FR"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36868" name="Rectangle 4"/>
          <p:cNvSpPr>
            <a:spLocks noChangeArrowheads="1"/>
          </p:cNvSpPr>
          <p:nvPr/>
        </p:nvSpPr>
        <p:spPr bwMode="auto">
          <a:xfrm>
            <a:off x="395536" y="2564904"/>
            <a:ext cx="6032421"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tab pos="5486400" algn="r"/>
              </a:tabLst>
            </a:pPr>
            <a:r>
              <a:rPr kumimoji="0" lang="fr-FR"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Notation matricielle selon les moindres carrés ordinaires, s'écrivent :</a:t>
            </a:r>
            <a:endParaRPr kumimoji="0" lang="fr-FR"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ZoneTexte 11"/>
          <p:cNvSpPr txBox="1"/>
          <p:nvPr/>
        </p:nvSpPr>
        <p:spPr>
          <a:xfrm>
            <a:off x="683568" y="4725144"/>
            <a:ext cx="3168352" cy="461665"/>
          </a:xfrm>
          <a:prstGeom prst="rect">
            <a:avLst/>
          </a:prstGeom>
          <a:noFill/>
        </p:spPr>
        <p:txBody>
          <a:bodyPr wrap="square" rtlCol="0">
            <a:spAutoFit/>
          </a:bodyPr>
          <a:lstStyle/>
          <a:p>
            <a:r>
              <a:rPr lang="fr-FR" sz="2400" b="1" dirty="0" smtClean="0"/>
              <a:t>Avec V(u)=G et V(e)=R</a:t>
            </a:r>
            <a:endParaRPr lang="fr-FR" sz="2400" b="1" dirty="0"/>
          </a:p>
        </p:txBody>
      </p:sp>
      <p:pic>
        <p:nvPicPr>
          <p:cNvPr id="2" name="Picture 4" descr="Afficher l'image d'origin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40152" y="3879276"/>
            <a:ext cx="3203848" cy="239368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1115616" y="548680"/>
            <a:ext cx="6408712" cy="369332"/>
          </a:xfrm>
          <a:prstGeom prst="rect">
            <a:avLst/>
          </a:prstGeom>
        </p:spPr>
        <p:txBody>
          <a:bodyPr wrap="square">
            <a:spAutoFit/>
          </a:bodyPr>
          <a:lstStyle/>
          <a:p>
            <a:r>
              <a:rPr lang="fr-FR" b="1" dirty="0" smtClean="0"/>
              <a:t>Modélisation linéaire en génétique quantitative </a:t>
            </a:r>
            <a:endParaRPr lang="fr-FR" dirty="0"/>
          </a:p>
        </p:txBody>
      </p:sp>
      <p:graphicFrame>
        <p:nvGraphicFramePr>
          <p:cNvPr id="36865" name="Object 1"/>
          <p:cNvGraphicFramePr>
            <a:graphicFrameLocks noChangeAspect="1"/>
          </p:cNvGraphicFramePr>
          <p:nvPr/>
        </p:nvGraphicFramePr>
        <p:xfrm>
          <a:off x="899593" y="1700808"/>
          <a:ext cx="4896544" cy="888697"/>
        </p:xfrm>
        <a:graphic>
          <a:graphicData uri="http://schemas.openxmlformats.org/presentationml/2006/ole">
            <p:oleObj spid="_x0000_s5122" name="Équation" r:id="rId3" imgW="2679700" imgH="482600" progId="Equation.3">
              <p:embed/>
            </p:oleObj>
          </a:graphicData>
        </a:graphic>
      </p:graphicFrame>
      <p:sp>
        <p:nvSpPr>
          <p:cNvPr id="36867" name="Rectangle 3"/>
          <p:cNvSpPr>
            <a:spLocks noChangeArrowheads="1"/>
          </p:cNvSpPr>
          <p:nvPr/>
        </p:nvSpPr>
        <p:spPr bwMode="auto">
          <a:xfrm>
            <a:off x="5940152" y="1844824"/>
            <a:ext cx="624136" cy="46166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5486400" algn="r"/>
              </a:tabLst>
            </a:pPr>
            <a:r>
              <a:rPr kumimoji="0" lang="en-GB" sz="2400" b="1"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a:t>
            </a:r>
            <a:r>
              <a:rPr kumimoji="0" lang="fr-FR"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9"/>
          <p:cNvSpPr/>
          <p:nvPr/>
        </p:nvSpPr>
        <p:spPr>
          <a:xfrm>
            <a:off x="395536" y="1268760"/>
            <a:ext cx="2735557" cy="369332"/>
          </a:xfrm>
          <a:prstGeom prst="rect">
            <a:avLst/>
          </a:prstGeom>
        </p:spPr>
        <p:txBody>
          <a:bodyPr wrap="none">
            <a:spAutoFit/>
          </a:bodyPr>
          <a:lstStyle/>
          <a:p>
            <a:r>
              <a:rPr lang="fr-FR" b="1" dirty="0" smtClean="0"/>
              <a:t>Estimation des paramètres</a:t>
            </a:r>
            <a:endParaRPr lang="fr-FR" dirty="0"/>
          </a:p>
        </p:txBody>
      </p:sp>
      <p:sp>
        <p:nvSpPr>
          <p:cNvPr id="11" name="Rectangle 10"/>
          <p:cNvSpPr/>
          <p:nvPr/>
        </p:nvSpPr>
        <p:spPr>
          <a:xfrm>
            <a:off x="395536" y="3356992"/>
            <a:ext cx="7932621" cy="369332"/>
          </a:xfrm>
          <a:prstGeom prst="rect">
            <a:avLst/>
          </a:prstGeom>
        </p:spPr>
        <p:txBody>
          <a:bodyPr wrap="none">
            <a:spAutoFit/>
          </a:bodyPr>
          <a:lstStyle/>
          <a:p>
            <a:r>
              <a:rPr lang="fr-FR" dirty="0" smtClean="0">
                <a:latin typeface="Times New Roman" pitchFamily="18" charset="0"/>
                <a:cs typeface="Times New Roman" pitchFamily="18" charset="0"/>
              </a:rPr>
              <a:t>la méthode des moindres carrés généralisés (GLS) consiste à minimiser V(y - E(y)) </a:t>
            </a:r>
            <a:endParaRPr lang="fr-FR" dirty="0">
              <a:latin typeface="Times New Roman" pitchFamily="18" charset="0"/>
              <a:cs typeface="Times New Roman" pitchFamily="18" charset="0"/>
            </a:endParaRPr>
          </a:p>
        </p:txBody>
      </p:sp>
      <p:sp>
        <p:nvSpPr>
          <p:cNvPr id="378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15" name="ZoneTexte 14"/>
          <p:cNvSpPr txBox="1"/>
          <p:nvPr/>
        </p:nvSpPr>
        <p:spPr>
          <a:xfrm>
            <a:off x="1691680" y="4005064"/>
            <a:ext cx="4464496" cy="369332"/>
          </a:xfrm>
          <a:prstGeom prst="rect">
            <a:avLst/>
          </a:prstGeom>
          <a:noFill/>
        </p:spPr>
        <p:txBody>
          <a:bodyPr wrap="square" rtlCol="0">
            <a:spAutoFit/>
          </a:bodyPr>
          <a:lstStyle/>
          <a:p>
            <a:r>
              <a:rPr lang="fr-FR" dirty="0" smtClean="0">
                <a:latin typeface="Times New Roman" pitchFamily="18" charset="0"/>
                <a:cs typeface="Times New Roman" pitchFamily="18" charset="0"/>
              </a:rPr>
              <a:t>=(X’V</a:t>
            </a:r>
            <a:r>
              <a:rPr lang="fr-FR" baseline="30000" dirty="0" smtClean="0">
                <a:latin typeface="Times New Roman" pitchFamily="18" charset="0"/>
                <a:cs typeface="Times New Roman" pitchFamily="18" charset="0"/>
              </a:rPr>
              <a:t>-1</a:t>
            </a:r>
            <a:r>
              <a:rPr lang="fr-FR" dirty="0" smtClean="0">
                <a:latin typeface="Times New Roman" pitchFamily="18" charset="0"/>
                <a:cs typeface="Times New Roman" pitchFamily="18" charset="0"/>
              </a:rPr>
              <a:t>X) </a:t>
            </a:r>
            <a:r>
              <a:rPr lang="fr-FR" baseline="30000" dirty="0" smtClean="0">
                <a:latin typeface="Times New Roman" pitchFamily="18" charset="0"/>
                <a:cs typeface="Times New Roman" pitchFamily="18" charset="0"/>
              </a:rPr>
              <a:t>-1 </a:t>
            </a:r>
            <a:r>
              <a:rPr lang="fr-FR" dirty="0" smtClean="0">
                <a:latin typeface="Times New Roman" pitchFamily="18" charset="0"/>
                <a:cs typeface="Times New Roman" pitchFamily="18" charset="0"/>
              </a:rPr>
              <a:t>X’V</a:t>
            </a:r>
            <a:r>
              <a:rPr lang="fr-FR" baseline="30000" dirty="0" smtClean="0">
                <a:latin typeface="Times New Roman" pitchFamily="18" charset="0"/>
                <a:cs typeface="Times New Roman" pitchFamily="18" charset="0"/>
              </a:rPr>
              <a:t>-1</a:t>
            </a:r>
            <a:r>
              <a:rPr lang="fr-FR" dirty="0" smtClean="0">
                <a:latin typeface="Times New Roman" pitchFamily="18" charset="0"/>
                <a:cs typeface="Times New Roman" pitchFamily="18" charset="0"/>
              </a:rPr>
              <a:t>y</a:t>
            </a:r>
            <a:endParaRPr lang="fr-FR" dirty="0">
              <a:latin typeface="Times New Roman" pitchFamily="18" charset="0"/>
              <a:cs typeface="Times New Roman" pitchFamily="18" charset="0"/>
            </a:endParaRPr>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37894" name="Object 6"/>
          <p:cNvGraphicFramePr>
            <a:graphicFrameLocks noChangeAspect="1"/>
          </p:cNvGraphicFramePr>
          <p:nvPr/>
        </p:nvGraphicFramePr>
        <p:xfrm>
          <a:off x="1259632" y="3933056"/>
          <a:ext cx="609698" cy="504056"/>
        </p:xfrm>
        <a:graphic>
          <a:graphicData uri="http://schemas.openxmlformats.org/presentationml/2006/ole">
            <p:oleObj spid="_x0000_s5123" name="Équation" r:id="rId4" imgW="152334" imgH="241195" progId="Equation.3">
              <p:embed/>
            </p:oleObj>
          </a:graphicData>
        </a:graphic>
      </p:graphicFrame>
      <p:sp>
        <p:nvSpPr>
          <p:cNvPr id="21" name="ZoneTexte 20"/>
          <p:cNvSpPr txBox="1"/>
          <p:nvPr/>
        </p:nvSpPr>
        <p:spPr>
          <a:xfrm>
            <a:off x="683568" y="5013176"/>
            <a:ext cx="7920880" cy="646331"/>
          </a:xfrm>
          <a:prstGeom prst="rect">
            <a:avLst/>
          </a:prstGeom>
          <a:noFill/>
        </p:spPr>
        <p:txBody>
          <a:bodyPr wrap="square" rtlCol="0">
            <a:spAutoFit/>
          </a:bodyPr>
          <a:lstStyle/>
          <a:p>
            <a:r>
              <a:rPr lang="fr-FR" dirty="0" smtClean="0"/>
              <a:t>L'estimateur est considéré comme le meilleur estimateur linéaire non biaisé ou BLUE </a:t>
            </a:r>
            <a:r>
              <a:rPr lang="fr-FR" i="1" dirty="0" smtClean="0"/>
              <a:t>(Best </a:t>
            </a:r>
            <a:r>
              <a:rPr lang="fr-FR" i="1" dirty="0" err="1" smtClean="0"/>
              <a:t>Linear</a:t>
            </a:r>
            <a:r>
              <a:rPr lang="fr-FR" i="1" dirty="0" smtClean="0"/>
              <a:t> </a:t>
            </a:r>
            <a:r>
              <a:rPr lang="fr-FR" i="1" dirty="0" err="1" smtClean="0"/>
              <a:t>Unbiased</a:t>
            </a:r>
            <a:r>
              <a:rPr lang="fr-FR" i="1" dirty="0" smtClean="0"/>
              <a:t> </a:t>
            </a:r>
            <a:r>
              <a:rPr lang="fr-FR" i="1" dirty="0" err="1" smtClean="0"/>
              <a:t>Estimator</a:t>
            </a:r>
            <a:r>
              <a:rPr lang="fr-FR" i="1" dirty="0" smtClean="0"/>
              <a:t>)</a:t>
            </a:r>
            <a:endParaRPr lang="fr-FR" dirty="0"/>
          </a:p>
        </p:txBody>
      </p:sp>
      <p:graphicFrame>
        <p:nvGraphicFramePr>
          <p:cNvPr id="37899" name="Object 11"/>
          <p:cNvGraphicFramePr>
            <a:graphicFrameLocks noChangeAspect="1"/>
          </p:cNvGraphicFramePr>
          <p:nvPr/>
        </p:nvGraphicFramePr>
        <p:xfrm>
          <a:off x="251520" y="5013176"/>
          <a:ext cx="611187" cy="503238"/>
        </p:xfrm>
        <a:graphic>
          <a:graphicData uri="http://schemas.openxmlformats.org/presentationml/2006/ole">
            <p:oleObj spid="_x0000_s5124" name="Équation" r:id="rId5" imgW="152334" imgH="241195" progId="Equation.3">
              <p:embed/>
            </p:oleObj>
          </a:graphicData>
        </a:graphic>
      </p:graphicFrame>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1547664" y="548680"/>
            <a:ext cx="6408712" cy="369332"/>
          </a:xfrm>
          <a:prstGeom prst="rect">
            <a:avLst/>
          </a:prstGeom>
        </p:spPr>
        <p:txBody>
          <a:bodyPr wrap="square">
            <a:spAutoFit/>
          </a:bodyPr>
          <a:lstStyle/>
          <a:p>
            <a:r>
              <a:rPr lang="fr-FR" b="1" dirty="0" smtClean="0"/>
              <a:t>Modélisation linéaire en génétique quantitative </a:t>
            </a:r>
            <a:endParaRPr lang="fr-FR" dirty="0"/>
          </a:p>
        </p:txBody>
      </p:sp>
      <p:sp>
        <p:nvSpPr>
          <p:cNvPr id="10" name="Rectangle 9"/>
          <p:cNvSpPr/>
          <p:nvPr/>
        </p:nvSpPr>
        <p:spPr>
          <a:xfrm>
            <a:off x="395536" y="1268760"/>
            <a:ext cx="2735557" cy="369332"/>
          </a:xfrm>
          <a:prstGeom prst="rect">
            <a:avLst/>
          </a:prstGeom>
        </p:spPr>
        <p:txBody>
          <a:bodyPr wrap="none">
            <a:spAutoFit/>
          </a:bodyPr>
          <a:lstStyle/>
          <a:p>
            <a:r>
              <a:rPr lang="fr-FR" b="1" dirty="0" smtClean="0"/>
              <a:t>Estimation des paramètres</a:t>
            </a:r>
            <a:endParaRPr lang="fr-FR" dirty="0"/>
          </a:p>
        </p:txBody>
      </p:sp>
      <p:sp>
        <p:nvSpPr>
          <p:cNvPr id="378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15" name="ZoneTexte 14"/>
          <p:cNvSpPr txBox="1"/>
          <p:nvPr/>
        </p:nvSpPr>
        <p:spPr>
          <a:xfrm>
            <a:off x="1691680" y="1916832"/>
            <a:ext cx="4464496" cy="369332"/>
          </a:xfrm>
          <a:prstGeom prst="rect">
            <a:avLst/>
          </a:prstGeom>
          <a:noFill/>
        </p:spPr>
        <p:txBody>
          <a:bodyPr wrap="square" rtlCol="0">
            <a:spAutoFit/>
          </a:bodyPr>
          <a:lstStyle/>
          <a:p>
            <a:r>
              <a:rPr lang="fr-FR" dirty="0" smtClean="0">
                <a:latin typeface="Times New Roman" pitchFamily="18" charset="0"/>
                <a:cs typeface="Times New Roman" pitchFamily="18" charset="0"/>
              </a:rPr>
              <a:t>=(X’V</a:t>
            </a:r>
            <a:r>
              <a:rPr lang="fr-FR" baseline="30000" dirty="0" smtClean="0">
                <a:latin typeface="Times New Roman" pitchFamily="18" charset="0"/>
                <a:cs typeface="Times New Roman" pitchFamily="18" charset="0"/>
              </a:rPr>
              <a:t>-1</a:t>
            </a:r>
            <a:r>
              <a:rPr lang="fr-FR" dirty="0" smtClean="0">
                <a:latin typeface="Times New Roman" pitchFamily="18" charset="0"/>
                <a:cs typeface="Times New Roman" pitchFamily="18" charset="0"/>
              </a:rPr>
              <a:t>X) </a:t>
            </a:r>
            <a:r>
              <a:rPr lang="fr-FR" baseline="30000" dirty="0" smtClean="0">
                <a:latin typeface="Times New Roman" pitchFamily="18" charset="0"/>
                <a:cs typeface="Times New Roman" pitchFamily="18" charset="0"/>
              </a:rPr>
              <a:t>-1 </a:t>
            </a:r>
            <a:r>
              <a:rPr lang="fr-FR" dirty="0" smtClean="0">
                <a:latin typeface="Times New Roman" pitchFamily="18" charset="0"/>
                <a:cs typeface="Times New Roman" pitchFamily="18" charset="0"/>
              </a:rPr>
              <a:t>X’V</a:t>
            </a:r>
            <a:r>
              <a:rPr lang="fr-FR" baseline="30000" dirty="0" smtClean="0">
                <a:latin typeface="Times New Roman" pitchFamily="18" charset="0"/>
                <a:cs typeface="Times New Roman" pitchFamily="18" charset="0"/>
              </a:rPr>
              <a:t>-1</a:t>
            </a:r>
            <a:r>
              <a:rPr lang="fr-FR" dirty="0" smtClean="0">
                <a:latin typeface="Times New Roman" pitchFamily="18" charset="0"/>
                <a:cs typeface="Times New Roman" pitchFamily="18" charset="0"/>
              </a:rPr>
              <a:t>y</a:t>
            </a:r>
            <a:endParaRPr lang="fr-FR" dirty="0">
              <a:latin typeface="Times New Roman" pitchFamily="18" charset="0"/>
              <a:cs typeface="Times New Roman" pitchFamily="18" charset="0"/>
            </a:endParaRPr>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37894" name="Object 6"/>
          <p:cNvGraphicFramePr>
            <a:graphicFrameLocks noChangeAspect="1"/>
          </p:cNvGraphicFramePr>
          <p:nvPr/>
        </p:nvGraphicFramePr>
        <p:xfrm>
          <a:off x="1259632" y="1844824"/>
          <a:ext cx="609698" cy="504056"/>
        </p:xfrm>
        <a:graphic>
          <a:graphicData uri="http://schemas.openxmlformats.org/presentationml/2006/ole">
            <p:oleObj spid="_x0000_s6146" name="Équation" r:id="rId3" imgW="152334" imgH="241195" progId="Equation.3">
              <p:embed/>
            </p:oleObj>
          </a:graphicData>
        </a:graphic>
      </p:graphicFrame>
      <p:sp>
        <p:nvSpPr>
          <p:cNvPr id="16" name="ZoneTexte 15"/>
          <p:cNvSpPr txBox="1"/>
          <p:nvPr/>
        </p:nvSpPr>
        <p:spPr>
          <a:xfrm>
            <a:off x="179512" y="2420888"/>
            <a:ext cx="8424936" cy="646331"/>
          </a:xfrm>
          <a:prstGeom prst="rect">
            <a:avLst/>
          </a:prstGeom>
          <a:noFill/>
        </p:spPr>
        <p:txBody>
          <a:bodyPr wrap="square" rtlCol="0">
            <a:spAutoFit/>
          </a:bodyPr>
          <a:lstStyle/>
          <a:p>
            <a:r>
              <a:rPr lang="fr-FR" dirty="0" smtClean="0"/>
              <a:t>Ces solutions des moindres carrés généralisés de  vont permettre la prédiction du vecteur û (les valeurs génétiques additives des animaux)</a:t>
            </a:r>
            <a:endParaRPr lang="fr-FR" dirty="0"/>
          </a:p>
        </p:txBody>
      </p:sp>
      <p:sp>
        <p:nvSpPr>
          <p:cNvPr id="20" name="ZoneTexte 19"/>
          <p:cNvSpPr txBox="1"/>
          <p:nvPr/>
        </p:nvSpPr>
        <p:spPr>
          <a:xfrm>
            <a:off x="2555776" y="3212976"/>
            <a:ext cx="2304256" cy="369332"/>
          </a:xfrm>
          <a:prstGeom prst="rect">
            <a:avLst/>
          </a:prstGeom>
          <a:noFill/>
        </p:spPr>
        <p:txBody>
          <a:bodyPr wrap="square" rtlCol="0">
            <a:spAutoFit/>
          </a:bodyPr>
          <a:lstStyle/>
          <a:p>
            <a:r>
              <a:rPr lang="fr-FR" dirty="0" smtClean="0">
                <a:latin typeface="Times New Roman" pitchFamily="18" charset="0"/>
                <a:cs typeface="Times New Roman" pitchFamily="18" charset="0"/>
              </a:rPr>
              <a:t>û = GZ’ V-1(y - X )</a:t>
            </a:r>
            <a:endParaRPr lang="fr-FR" dirty="0">
              <a:latin typeface="Times New Roman" pitchFamily="18" charset="0"/>
              <a:cs typeface="Times New Roman" pitchFamily="18" charset="0"/>
            </a:endParaRPr>
          </a:p>
        </p:txBody>
      </p:sp>
      <p:sp>
        <p:nvSpPr>
          <p:cNvPr id="22" name="ZoneTexte 21"/>
          <p:cNvSpPr txBox="1"/>
          <p:nvPr/>
        </p:nvSpPr>
        <p:spPr>
          <a:xfrm>
            <a:off x="323528" y="3645024"/>
            <a:ext cx="6408712" cy="646331"/>
          </a:xfrm>
          <a:prstGeom prst="rect">
            <a:avLst/>
          </a:prstGeom>
          <a:noFill/>
        </p:spPr>
        <p:txBody>
          <a:bodyPr wrap="square" rtlCol="0">
            <a:spAutoFit/>
          </a:bodyPr>
          <a:lstStyle/>
          <a:p>
            <a:r>
              <a:rPr lang="fr-FR" dirty="0" smtClean="0"/>
              <a:t>û représente le meilleur prédicteur linéaire sans biais de u ou BLUP </a:t>
            </a:r>
            <a:r>
              <a:rPr lang="fr-FR" i="1" dirty="0" smtClean="0"/>
              <a:t>(Best </a:t>
            </a:r>
            <a:r>
              <a:rPr lang="fr-FR" i="1" dirty="0" err="1" smtClean="0"/>
              <a:t>Linear</a:t>
            </a:r>
            <a:r>
              <a:rPr lang="fr-FR" i="1" dirty="0" smtClean="0"/>
              <a:t> </a:t>
            </a:r>
            <a:r>
              <a:rPr lang="fr-FR" i="1" dirty="0" err="1" smtClean="0"/>
              <a:t>Unbiased</a:t>
            </a:r>
            <a:r>
              <a:rPr lang="fr-FR" i="1" dirty="0" smtClean="0"/>
              <a:t> </a:t>
            </a:r>
            <a:r>
              <a:rPr lang="fr-FR" i="1" dirty="0" err="1" smtClean="0"/>
              <a:t>Predictor</a:t>
            </a:r>
            <a:r>
              <a:rPr lang="fr-FR" i="1" dirty="0" smtClean="0"/>
              <a:t>).</a:t>
            </a:r>
            <a:endParaRPr lang="fr-FR" dirty="0"/>
          </a:p>
        </p:txBody>
      </p:sp>
      <p:sp>
        <p:nvSpPr>
          <p:cNvPr id="23" name="Rectangle 22"/>
          <p:cNvSpPr/>
          <p:nvPr/>
        </p:nvSpPr>
        <p:spPr>
          <a:xfrm>
            <a:off x="35496" y="4509120"/>
            <a:ext cx="7200800" cy="369332"/>
          </a:xfrm>
          <a:prstGeom prst="rect">
            <a:avLst/>
          </a:prstGeom>
        </p:spPr>
        <p:txBody>
          <a:bodyPr wrap="square">
            <a:spAutoFit/>
          </a:bodyPr>
          <a:lstStyle/>
          <a:p>
            <a:r>
              <a:rPr lang="fr-FR" dirty="0" smtClean="0"/>
              <a:t>"best" dans le sens où il minimise l'ampleur des erreurs d'estimation</a:t>
            </a:r>
            <a:endParaRPr lang="fr-FR" dirty="0"/>
          </a:p>
        </p:txBody>
      </p:sp>
      <p:sp>
        <p:nvSpPr>
          <p:cNvPr id="38923" name="Rectangle 11"/>
          <p:cNvSpPr>
            <a:spLocks noChangeArrowheads="1"/>
          </p:cNvSpPr>
          <p:nvPr/>
        </p:nvSpPr>
        <p:spPr bwMode="auto">
          <a:xfrm>
            <a:off x="35496" y="5126414"/>
            <a:ext cx="8974316" cy="646331"/>
          </a:xfrm>
          <a:prstGeom prst="rect">
            <a:avLst/>
          </a:prstGeom>
        </p:spPr>
        <p:txBody>
          <a:bodyPr wrap="square">
            <a:spAutoFit/>
          </a:bodyPr>
          <a:lstStyle/>
          <a:p>
            <a:pPr marR="0" lvl="0" indent="0" fontAlgn="base">
              <a:lnSpc>
                <a:spcPct val="100000"/>
              </a:lnSpc>
              <a:spcBef>
                <a:spcPct val="0"/>
              </a:spcBef>
              <a:spcAft>
                <a:spcPct val="0"/>
              </a:spcAft>
              <a:buClrTx/>
              <a:buSzTx/>
              <a:buFontTx/>
              <a:buNone/>
              <a:tabLst>
                <a:tab pos="5486400" algn="r"/>
              </a:tabLst>
            </a:pPr>
            <a:r>
              <a:rPr lang="fr-FR" dirty="0" smtClean="0"/>
              <a:t>"</a:t>
            </a:r>
            <a:r>
              <a:rPr lang="fr-FR" dirty="0" err="1" smtClean="0"/>
              <a:t>unbiased</a:t>
            </a:r>
            <a:r>
              <a:rPr lang="fr-FR" dirty="0" smtClean="0"/>
              <a:t>" dans le sens où la moyenne des valeurs génétiques vraies d'un très grand nombre </a:t>
            </a:r>
          </a:p>
          <a:p>
            <a:pPr marR="0" lvl="0" indent="0" fontAlgn="base">
              <a:lnSpc>
                <a:spcPct val="100000"/>
              </a:lnSpc>
              <a:spcBef>
                <a:spcPct val="0"/>
              </a:spcBef>
              <a:spcAft>
                <a:spcPct val="0"/>
              </a:spcAft>
              <a:buClrTx/>
              <a:buSzTx/>
              <a:buFontTx/>
              <a:buNone/>
              <a:tabLst>
                <a:tab pos="5486400" algn="r"/>
              </a:tabLst>
            </a:pPr>
            <a:r>
              <a:rPr lang="fr-FR" dirty="0" smtClean="0"/>
              <a:t>d'animaux ayant le même index est égale à cet index. </a:t>
            </a: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1547664" y="548680"/>
            <a:ext cx="6408712" cy="369332"/>
          </a:xfrm>
          <a:prstGeom prst="rect">
            <a:avLst/>
          </a:prstGeom>
        </p:spPr>
        <p:txBody>
          <a:bodyPr wrap="square">
            <a:spAutoFit/>
          </a:bodyPr>
          <a:lstStyle/>
          <a:p>
            <a:r>
              <a:rPr lang="fr-FR" b="1" dirty="0" smtClean="0"/>
              <a:t>Modélisation linéaire en génétique quantitative </a:t>
            </a:r>
            <a:endParaRPr lang="fr-FR" dirty="0"/>
          </a:p>
        </p:txBody>
      </p:sp>
      <p:sp>
        <p:nvSpPr>
          <p:cNvPr id="10" name="Rectangle 9"/>
          <p:cNvSpPr/>
          <p:nvPr/>
        </p:nvSpPr>
        <p:spPr>
          <a:xfrm>
            <a:off x="395536" y="1268760"/>
            <a:ext cx="3198376" cy="369332"/>
          </a:xfrm>
          <a:prstGeom prst="rect">
            <a:avLst/>
          </a:prstGeom>
        </p:spPr>
        <p:txBody>
          <a:bodyPr wrap="none">
            <a:spAutoFit/>
          </a:bodyPr>
          <a:lstStyle/>
          <a:p>
            <a:r>
              <a:rPr lang="fr-FR" b="1" dirty="0" smtClean="0"/>
              <a:t>Equations mixtes de Henderson</a:t>
            </a:r>
            <a:endParaRPr lang="fr-FR" dirty="0"/>
          </a:p>
        </p:txBody>
      </p:sp>
      <p:sp>
        <p:nvSpPr>
          <p:cNvPr id="378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 name="ZoneTexte 19"/>
          <p:cNvSpPr txBox="1"/>
          <p:nvPr/>
        </p:nvSpPr>
        <p:spPr>
          <a:xfrm>
            <a:off x="2195736" y="1916832"/>
            <a:ext cx="2304256" cy="369332"/>
          </a:xfrm>
          <a:prstGeom prst="rect">
            <a:avLst/>
          </a:prstGeom>
          <a:noFill/>
        </p:spPr>
        <p:txBody>
          <a:bodyPr wrap="square" rtlCol="0">
            <a:spAutoFit/>
          </a:bodyPr>
          <a:lstStyle/>
          <a:p>
            <a:r>
              <a:rPr lang="fr-FR" dirty="0" smtClean="0">
                <a:latin typeface="Times New Roman" pitchFamily="18" charset="0"/>
                <a:cs typeface="Times New Roman" pitchFamily="18" charset="0"/>
              </a:rPr>
              <a:t>û = GZ’ V</a:t>
            </a:r>
            <a:r>
              <a:rPr lang="fr-FR" baseline="30000" dirty="0" smtClean="0">
                <a:latin typeface="Times New Roman" pitchFamily="18" charset="0"/>
                <a:cs typeface="Times New Roman" pitchFamily="18" charset="0"/>
              </a:rPr>
              <a:t>-1</a:t>
            </a:r>
            <a:r>
              <a:rPr lang="fr-FR" dirty="0" smtClean="0">
                <a:latin typeface="Times New Roman" pitchFamily="18" charset="0"/>
                <a:cs typeface="Times New Roman" pitchFamily="18" charset="0"/>
              </a:rPr>
              <a:t>(y - X )</a:t>
            </a:r>
            <a:endParaRPr lang="fr-FR" dirty="0">
              <a:latin typeface="Times New Roman" pitchFamily="18" charset="0"/>
              <a:cs typeface="Times New Roman" pitchFamily="18" charset="0"/>
            </a:endParaRPr>
          </a:p>
        </p:txBody>
      </p:sp>
      <p:sp>
        <p:nvSpPr>
          <p:cNvPr id="13" name="ZoneTexte 12"/>
          <p:cNvSpPr txBox="1"/>
          <p:nvPr/>
        </p:nvSpPr>
        <p:spPr>
          <a:xfrm>
            <a:off x="2339752" y="2348880"/>
            <a:ext cx="2376264" cy="369332"/>
          </a:xfrm>
          <a:prstGeom prst="rect">
            <a:avLst/>
          </a:prstGeom>
          <a:noFill/>
        </p:spPr>
        <p:txBody>
          <a:bodyPr wrap="square" rtlCol="0">
            <a:spAutoFit/>
          </a:bodyPr>
          <a:lstStyle/>
          <a:p>
            <a:r>
              <a:rPr lang="fr-FR" dirty="0" smtClean="0">
                <a:latin typeface="Times New Roman" pitchFamily="18" charset="0"/>
                <a:cs typeface="Times New Roman" pitchFamily="18" charset="0"/>
              </a:rPr>
              <a:t>=(X’V</a:t>
            </a:r>
            <a:r>
              <a:rPr lang="fr-FR" baseline="30000" dirty="0" smtClean="0">
                <a:latin typeface="Times New Roman" pitchFamily="18" charset="0"/>
                <a:cs typeface="Times New Roman" pitchFamily="18" charset="0"/>
              </a:rPr>
              <a:t>-1</a:t>
            </a:r>
            <a:r>
              <a:rPr lang="fr-FR" dirty="0" smtClean="0">
                <a:latin typeface="Times New Roman" pitchFamily="18" charset="0"/>
                <a:cs typeface="Times New Roman" pitchFamily="18" charset="0"/>
              </a:rPr>
              <a:t>X) </a:t>
            </a:r>
            <a:r>
              <a:rPr lang="fr-FR" baseline="30000" dirty="0" smtClean="0">
                <a:latin typeface="Times New Roman" pitchFamily="18" charset="0"/>
                <a:cs typeface="Times New Roman" pitchFamily="18" charset="0"/>
              </a:rPr>
              <a:t>-1 </a:t>
            </a:r>
            <a:r>
              <a:rPr lang="fr-FR" dirty="0" smtClean="0">
                <a:latin typeface="Times New Roman" pitchFamily="18" charset="0"/>
                <a:cs typeface="Times New Roman" pitchFamily="18" charset="0"/>
              </a:rPr>
              <a:t>X’V</a:t>
            </a:r>
            <a:r>
              <a:rPr lang="fr-FR" baseline="30000" dirty="0" smtClean="0">
                <a:latin typeface="Times New Roman" pitchFamily="18" charset="0"/>
                <a:cs typeface="Times New Roman" pitchFamily="18" charset="0"/>
              </a:rPr>
              <a:t>-1</a:t>
            </a:r>
            <a:r>
              <a:rPr lang="fr-FR" dirty="0" smtClean="0">
                <a:latin typeface="Times New Roman" pitchFamily="18" charset="0"/>
                <a:cs typeface="Times New Roman" pitchFamily="18" charset="0"/>
              </a:rPr>
              <a:t>y</a:t>
            </a:r>
            <a:endParaRPr lang="fr-FR" dirty="0">
              <a:latin typeface="Times New Roman" pitchFamily="18" charset="0"/>
              <a:cs typeface="Times New Roman" pitchFamily="18" charset="0"/>
            </a:endParaRPr>
          </a:p>
        </p:txBody>
      </p:sp>
      <p:graphicFrame>
        <p:nvGraphicFramePr>
          <p:cNvPr id="14" name="Object 6"/>
          <p:cNvGraphicFramePr>
            <a:graphicFrameLocks noChangeAspect="1"/>
          </p:cNvGraphicFramePr>
          <p:nvPr/>
        </p:nvGraphicFramePr>
        <p:xfrm>
          <a:off x="2123728" y="2351733"/>
          <a:ext cx="432048" cy="357187"/>
        </p:xfrm>
        <a:graphic>
          <a:graphicData uri="http://schemas.openxmlformats.org/presentationml/2006/ole">
            <p:oleObj spid="_x0000_s7170" name="Équation" r:id="rId3" imgW="152334" imgH="241195" progId="Equation.3">
              <p:embed/>
            </p:oleObj>
          </a:graphicData>
        </a:graphic>
      </p:graphicFrame>
      <p:sp>
        <p:nvSpPr>
          <p:cNvPr id="18" name="ZoneTexte 17"/>
          <p:cNvSpPr txBox="1"/>
          <p:nvPr/>
        </p:nvSpPr>
        <p:spPr>
          <a:xfrm>
            <a:off x="251520" y="2924944"/>
            <a:ext cx="8424936" cy="646331"/>
          </a:xfrm>
          <a:prstGeom prst="rect">
            <a:avLst/>
          </a:prstGeom>
          <a:noFill/>
        </p:spPr>
        <p:txBody>
          <a:bodyPr wrap="square" rtlCol="0">
            <a:spAutoFit/>
          </a:bodyPr>
          <a:lstStyle/>
          <a:p>
            <a:r>
              <a:rPr lang="fr-FR" dirty="0" smtClean="0">
                <a:latin typeface="Times New Roman" pitchFamily="18" charset="0"/>
                <a:cs typeface="Times New Roman" pitchFamily="18" charset="0"/>
              </a:rPr>
              <a:t>La forme générale de </a:t>
            </a:r>
            <a:r>
              <a:rPr lang="el-GR" dirty="0" smtClean="0">
                <a:latin typeface="Times New Roman" pitchFamily="18" charset="0"/>
                <a:cs typeface="Times New Roman" pitchFamily="18" charset="0"/>
              </a:rPr>
              <a:t>β</a:t>
            </a:r>
            <a:r>
              <a:rPr lang="fr-FR" dirty="0" smtClean="0">
                <a:latin typeface="Times New Roman" pitchFamily="18" charset="0"/>
                <a:cs typeface="Times New Roman" pitchFamily="18" charset="0"/>
              </a:rPr>
              <a:t> et û présente un très grand problème de calcul, la dimension de la matrice V (= ZGZ' + R) est égale au nombre d'observations (</a:t>
            </a:r>
            <a:r>
              <a:rPr lang="fr-FR" dirty="0" smtClean="0"/>
              <a:t>dizaines de milliers)</a:t>
            </a:r>
            <a:endParaRPr lang="fr-FR" dirty="0">
              <a:latin typeface="Times New Roman" pitchFamily="18" charset="0"/>
              <a:cs typeface="Times New Roman" pitchFamily="18" charset="0"/>
            </a:endParaRPr>
          </a:p>
        </p:txBody>
      </p:sp>
      <p:sp>
        <p:nvSpPr>
          <p:cNvPr id="19" name="ZoneTexte 18"/>
          <p:cNvSpPr txBox="1"/>
          <p:nvPr/>
        </p:nvSpPr>
        <p:spPr>
          <a:xfrm>
            <a:off x="251520" y="3645024"/>
            <a:ext cx="8208912" cy="369332"/>
          </a:xfrm>
          <a:prstGeom prst="rect">
            <a:avLst/>
          </a:prstGeom>
          <a:noFill/>
        </p:spPr>
        <p:txBody>
          <a:bodyPr wrap="square" rtlCol="0">
            <a:spAutoFit/>
          </a:bodyPr>
          <a:lstStyle/>
          <a:p>
            <a:r>
              <a:rPr lang="fr-FR" dirty="0" smtClean="0">
                <a:latin typeface="Times New Roman" pitchFamily="18" charset="0"/>
                <a:cs typeface="Times New Roman" pitchFamily="18" charset="0"/>
              </a:rPr>
              <a:t>Structure très complexe, ce qui rend l'inversion directe de V impossible. </a:t>
            </a:r>
            <a:endParaRPr lang="fr-FR" dirty="0">
              <a:latin typeface="Times New Roman" pitchFamily="18" charset="0"/>
              <a:cs typeface="Times New Roman" pitchFamily="18" charset="0"/>
            </a:endParaRPr>
          </a:p>
        </p:txBody>
      </p:sp>
      <p:sp>
        <p:nvSpPr>
          <p:cNvPr id="21" name="ZoneTexte 20"/>
          <p:cNvSpPr txBox="1"/>
          <p:nvPr/>
        </p:nvSpPr>
        <p:spPr>
          <a:xfrm>
            <a:off x="251520" y="4005064"/>
            <a:ext cx="8640960" cy="646331"/>
          </a:xfrm>
          <a:prstGeom prst="rect">
            <a:avLst/>
          </a:prstGeom>
          <a:noFill/>
        </p:spPr>
        <p:txBody>
          <a:bodyPr wrap="square" rtlCol="0">
            <a:spAutoFit/>
          </a:bodyPr>
          <a:lstStyle/>
          <a:p>
            <a:r>
              <a:rPr lang="fr-FR" dirty="0" smtClean="0">
                <a:latin typeface="Times New Roman" pitchFamily="18" charset="0"/>
                <a:cs typeface="Times New Roman" pitchFamily="18" charset="0"/>
              </a:rPr>
              <a:t>Henderson a développé un système d'équations appelé système d'équations du modèle mixte qui permet d'obtenir </a:t>
            </a:r>
            <a:r>
              <a:rPr lang="el-GR" dirty="0" smtClean="0">
                <a:latin typeface="Times New Roman" pitchFamily="18" charset="0"/>
                <a:cs typeface="Times New Roman" pitchFamily="18" charset="0"/>
              </a:rPr>
              <a:t>β</a:t>
            </a:r>
            <a:r>
              <a:rPr lang="fr-FR" dirty="0" smtClean="0">
                <a:latin typeface="Times New Roman" pitchFamily="18" charset="0"/>
                <a:cs typeface="Times New Roman" pitchFamily="18" charset="0"/>
              </a:rPr>
              <a:t> et û sans avoir besoin de calculer l'inverse de la matrice V, V-1.</a:t>
            </a:r>
            <a:endParaRPr lang="fr-FR" dirty="0">
              <a:latin typeface="Times New Roman" pitchFamily="18" charset="0"/>
              <a:cs typeface="Times New Roman" pitchFamily="18" charset="0"/>
            </a:endParaRPr>
          </a:p>
        </p:txBody>
      </p:sp>
      <p:sp>
        <p:nvSpPr>
          <p:cNvPr id="3994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39943" name="Object 7"/>
          <p:cNvGraphicFramePr>
            <a:graphicFrameLocks noChangeAspect="1"/>
          </p:cNvGraphicFramePr>
          <p:nvPr/>
        </p:nvGraphicFramePr>
        <p:xfrm>
          <a:off x="1547664" y="5013176"/>
          <a:ext cx="5616624" cy="1037216"/>
        </p:xfrm>
        <a:graphic>
          <a:graphicData uri="http://schemas.openxmlformats.org/presentationml/2006/ole">
            <p:oleObj spid="_x0000_s7171" name="Équation" r:id="rId4" imgW="2730500" imgH="508000" progId="Equation.3">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BIBLIOGRAPHIE</a:t>
            </a:r>
            <a:endParaRPr lang="fr-FR" dirty="0"/>
          </a:p>
        </p:txBody>
      </p:sp>
      <p:sp>
        <p:nvSpPr>
          <p:cNvPr id="3" name="Espace réservé du contenu 2"/>
          <p:cNvSpPr>
            <a:spLocks noGrp="1"/>
          </p:cNvSpPr>
          <p:nvPr>
            <p:ph idx="1"/>
          </p:nvPr>
        </p:nvSpPr>
        <p:spPr>
          <a:xfrm>
            <a:off x="457200" y="1600201"/>
            <a:ext cx="8229600" cy="3917032"/>
          </a:xfrm>
        </p:spPr>
        <p:style>
          <a:lnRef idx="1">
            <a:schemeClr val="accent4"/>
          </a:lnRef>
          <a:fillRef idx="2">
            <a:schemeClr val="accent4"/>
          </a:fillRef>
          <a:effectRef idx="1">
            <a:schemeClr val="accent4"/>
          </a:effectRef>
          <a:fontRef idx="minor">
            <a:schemeClr val="dk1"/>
          </a:fontRef>
        </p:style>
        <p:txBody>
          <a:bodyPr>
            <a:normAutofit fontScale="92500" lnSpcReduction="20000"/>
          </a:bodyPr>
          <a:lstStyle/>
          <a:p>
            <a:pPr algn="just"/>
            <a:r>
              <a:rPr lang="fr-FR" dirty="0" smtClean="0"/>
              <a:t>Amélioration génétique DES ANIMAUX D’ELEVAGE, Gilbert B. et al. Les éditions Foucher, 1991.</a:t>
            </a:r>
          </a:p>
          <a:p>
            <a:pPr algn="just"/>
            <a:r>
              <a:rPr lang="fr-FR" dirty="0" smtClean="0"/>
              <a:t>Amélioration génétique des animaux d’élevage. Bases scientifiques, sélection et croisements, </a:t>
            </a:r>
            <a:r>
              <a:rPr lang="fr-FR" dirty="0" err="1" smtClean="0"/>
              <a:t>Jussiau</a:t>
            </a:r>
            <a:r>
              <a:rPr lang="fr-FR" dirty="0" smtClean="0"/>
              <a:t> R. et al. </a:t>
            </a:r>
            <a:r>
              <a:rPr lang="fr-FR" dirty="0" err="1" smtClean="0"/>
              <a:t>Educagri</a:t>
            </a:r>
            <a:r>
              <a:rPr lang="fr-FR" dirty="0" smtClean="0"/>
              <a:t> éditions, 2006.</a:t>
            </a:r>
          </a:p>
          <a:p>
            <a:pPr algn="just"/>
            <a:r>
              <a:rPr lang="fr-FR" dirty="0" smtClean="0"/>
              <a:t>Eléments de génétique quantitative, Louis Ollivier. Edition INRA, 2002. Quotte 570-576. 5, 36/09</a:t>
            </a:r>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Caractères lié a l’X</a:t>
            </a:r>
            <a:endParaRPr lang="fr-FR" dirty="0"/>
          </a:p>
        </p:txBody>
      </p:sp>
      <p:sp>
        <p:nvSpPr>
          <p:cNvPr id="3" name="Espace réservé du contenu 2"/>
          <p:cNvSpPr>
            <a:spLocks noGrp="1"/>
          </p:cNvSpPr>
          <p:nvPr>
            <p:ph idx="1"/>
          </p:nvPr>
        </p:nvSpPr>
        <p:spPr/>
        <p:txBody>
          <a:bodyPr/>
          <a:lstStyle/>
          <a:p>
            <a:pPr>
              <a:lnSpc>
                <a:spcPct val="150000"/>
              </a:lnSpc>
            </a:pPr>
            <a:r>
              <a:rPr lang="fr-FR" dirty="0" smtClean="0"/>
              <a:t>Un seule exemplaire du gène existe chez le mâle,</a:t>
            </a:r>
          </a:p>
          <a:p>
            <a:pPr>
              <a:lnSpc>
                <a:spcPct val="150000"/>
              </a:lnSpc>
            </a:pPr>
            <a:r>
              <a:rPr lang="fr-FR" dirty="0" smtClean="0"/>
              <a:t>Deux cas intéressant sur le plan zootechnique:</a:t>
            </a:r>
          </a:p>
          <a:p>
            <a:pPr>
              <a:lnSpc>
                <a:spcPct val="150000"/>
              </a:lnSpc>
              <a:buFontTx/>
              <a:buChar char="-"/>
            </a:pPr>
            <a:r>
              <a:rPr lang="fr-FR" dirty="0" smtClean="0"/>
              <a:t>Gènes d’auto-sexage chez la poule,</a:t>
            </a:r>
          </a:p>
          <a:p>
            <a:pPr>
              <a:lnSpc>
                <a:spcPct val="150000"/>
              </a:lnSpc>
              <a:buFontTx/>
              <a:buChar char="-"/>
            </a:pPr>
            <a:r>
              <a:rPr lang="fr-FR" dirty="0" smtClean="0"/>
              <a:t>Gène du nanisme chez la poule,</a:t>
            </a:r>
          </a:p>
          <a:p>
            <a:pPr>
              <a:lnSpc>
                <a:spcPct val="150000"/>
              </a:lnSpc>
              <a:buFontTx/>
              <a:buChar char="-"/>
            </a:pPr>
            <a:endParaRPr lang="fr-FR" dirty="0" smtClean="0"/>
          </a:p>
          <a:p>
            <a:pPr>
              <a:lnSpc>
                <a:spcPct val="150000"/>
              </a:lnSpc>
              <a:buFontTx/>
              <a:buChar char="-"/>
            </a:pPr>
            <a:endParaRPr lang="fr-FR" dirty="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1547664" y="548680"/>
            <a:ext cx="6408712" cy="369332"/>
          </a:xfrm>
          <a:prstGeom prst="rect">
            <a:avLst/>
          </a:prstGeom>
        </p:spPr>
        <p:txBody>
          <a:bodyPr wrap="square">
            <a:spAutoFit/>
          </a:bodyPr>
          <a:lstStyle/>
          <a:p>
            <a:r>
              <a:rPr lang="fr-FR" b="1" dirty="0" smtClean="0"/>
              <a:t>Modélisation linéaire en génétique quantitative </a:t>
            </a:r>
            <a:endParaRPr lang="fr-FR" dirty="0"/>
          </a:p>
        </p:txBody>
      </p:sp>
      <p:sp>
        <p:nvSpPr>
          <p:cNvPr id="10" name="Rectangle 9"/>
          <p:cNvSpPr/>
          <p:nvPr/>
        </p:nvSpPr>
        <p:spPr>
          <a:xfrm>
            <a:off x="395536" y="1268760"/>
            <a:ext cx="3198376" cy="369332"/>
          </a:xfrm>
          <a:prstGeom prst="rect">
            <a:avLst/>
          </a:prstGeom>
        </p:spPr>
        <p:txBody>
          <a:bodyPr wrap="none">
            <a:spAutoFit/>
          </a:bodyPr>
          <a:lstStyle/>
          <a:p>
            <a:r>
              <a:rPr lang="fr-FR" b="1" dirty="0" smtClean="0"/>
              <a:t>Equations mixtes de Henderson</a:t>
            </a:r>
            <a:endParaRPr lang="fr-FR" dirty="0"/>
          </a:p>
        </p:txBody>
      </p:sp>
      <p:sp>
        <p:nvSpPr>
          <p:cNvPr id="378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 name="ZoneTexte 19"/>
          <p:cNvSpPr txBox="1"/>
          <p:nvPr/>
        </p:nvSpPr>
        <p:spPr>
          <a:xfrm>
            <a:off x="2195736" y="1916832"/>
            <a:ext cx="2304256" cy="369332"/>
          </a:xfrm>
          <a:prstGeom prst="rect">
            <a:avLst/>
          </a:prstGeom>
          <a:noFill/>
        </p:spPr>
        <p:txBody>
          <a:bodyPr wrap="square" rtlCol="0">
            <a:spAutoFit/>
          </a:bodyPr>
          <a:lstStyle/>
          <a:p>
            <a:r>
              <a:rPr lang="fr-FR" dirty="0" smtClean="0">
                <a:latin typeface="Times New Roman" pitchFamily="18" charset="0"/>
                <a:cs typeface="Times New Roman" pitchFamily="18" charset="0"/>
              </a:rPr>
              <a:t>û = GZ’ V</a:t>
            </a:r>
            <a:r>
              <a:rPr lang="fr-FR" baseline="30000" dirty="0" smtClean="0">
                <a:latin typeface="Times New Roman" pitchFamily="18" charset="0"/>
                <a:cs typeface="Times New Roman" pitchFamily="18" charset="0"/>
              </a:rPr>
              <a:t>-1</a:t>
            </a:r>
            <a:r>
              <a:rPr lang="fr-FR" dirty="0" smtClean="0">
                <a:latin typeface="Times New Roman" pitchFamily="18" charset="0"/>
                <a:cs typeface="Times New Roman" pitchFamily="18" charset="0"/>
              </a:rPr>
              <a:t>(y - X )</a:t>
            </a:r>
            <a:endParaRPr lang="fr-FR" dirty="0">
              <a:latin typeface="Times New Roman" pitchFamily="18" charset="0"/>
              <a:cs typeface="Times New Roman" pitchFamily="18" charset="0"/>
            </a:endParaRPr>
          </a:p>
        </p:txBody>
      </p:sp>
      <p:sp>
        <p:nvSpPr>
          <p:cNvPr id="13" name="ZoneTexte 12"/>
          <p:cNvSpPr txBox="1"/>
          <p:nvPr/>
        </p:nvSpPr>
        <p:spPr>
          <a:xfrm>
            <a:off x="2339752" y="2348880"/>
            <a:ext cx="2376264" cy="369332"/>
          </a:xfrm>
          <a:prstGeom prst="rect">
            <a:avLst/>
          </a:prstGeom>
          <a:noFill/>
        </p:spPr>
        <p:txBody>
          <a:bodyPr wrap="square" rtlCol="0">
            <a:spAutoFit/>
          </a:bodyPr>
          <a:lstStyle/>
          <a:p>
            <a:r>
              <a:rPr lang="fr-FR" dirty="0" smtClean="0">
                <a:latin typeface="Times New Roman" pitchFamily="18" charset="0"/>
                <a:cs typeface="Times New Roman" pitchFamily="18" charset="0"/>
              </a:rPr>
              <a:t>=(X’V</a:t>
            </a:r>
            <a:r>
              <a:rPr lang="fr-FR" baseline="30000" dirty="0" smtClean="0">
                <a:latin typeface="Times New Roman" pitchFamily="18" charset="0"/>
                <a:cs typeface="Times New Roman" pitchFamily="18" charset="0"/>
              </a:rPr>
              <a:t>-1</a:t>
            </a:r>
            <a:r>
              <a:rPr lang="fr-FR" dirty="0" smtClean="0">
                <a:latin typeface="Times New Roman" pitchFamily="18" charset="0"/>
                <a:cs typeface="Times New Roman" pitchFamily="18" charset="0"/>
              </a:rPr>
              <a:t>X) </a:t>
            </a:r>
            <a:r>
              <a:rPr lang="fr-FR" baseline="30000" dirty="0" smtClean="0">
                <a:latin typeface="Times New Roman" pitchFamily="18" charset="0"/>
                <a:cs typeface="Times New Roman" pitchFamily="18" charset="0"/>
              </a:rPr>
              <a:t>-1 </a:t>
            </a:r>
            <a:r>
              <a:rPr lang="fr-FR" dirty="0" smtClean="0">
                <a:latin typeface="Times New Roman" pitchFamily="18" charset="0"/>
                <a:cs typeface="Times New Roman" pitchFamily="18" charset="0"/>
              </a:rPr>
              <a:t>X’V</a:t>
            </a:r>
            <a:r>
              <a:rPr lang="fr-FR" baseline="30000" dirty="0" smtClean="0">
                <a:latin typeface="Times New Roman" pitchFamily="18" charset="0"/>
                <a:cs typeface="Times New Roman" pitchFamily="18" charset="0"/>
              </a:rPr>
              <a:t>-1</a:t>
            </a:r>
            <a:r>
              <a:rPr lang="fr-FR" dirty="0" smtClean="0">
                <a:latin typeface="Times New Roman" pitchFamily="18" charset="0"/>
                <a:cs typeface="Times New Roman" pitchFamily="18" charset="0"/>
              </a:rPr>
              <a:t>y</a:t>
            </a:r>
            <a:endParaRPr lang="fr-FR" dirty="0">
              <a:latin typeface="Times New Roman" pitchFamily="18" charset="0"/>
              <a:cs typeface="Times New Roman" pitchFamily="18" charset="0"/>
            </a:endParaRPr>
          </a:p>
        </p:txBody>
      </p:sp>
      <p:graphicFrame>
        <p:nvGraphicFramePr>
          <p:cNvPr id="14" name="Object 6"/>
          <p:cNvGraphicFramePr>
            <a:graphicFrameLocks noChangeAspect="1"/>
          </p:cNvGraphicFramePr>
          <p:nvPr/>
        </p:nvGraphicFramePr>
        <p:xfrm>
          <a:off x="2123728" y="2351733"/>
          <a:ext cx="432048" cy="357187"/>
        </p:xfrm>
        <a:graphic>
          <a:graphicData uri="http://schemas.openxmlformats.org/presentationml/2006/ole">
            <p:oleObj spid="_x0000_s8194" name="Équation" r:id="rId3" imgW="152334" imgH="241195" progId="Equation.3">
              <p:embed/>
            </p:oleObj>
          </a:graphicData>
        </a:graphic>
      </p:graphicFrame>
      <p:sp>
        <p:nvSpPr>
          <p:cNvPr id="3994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39943" name="Object 7"/>
          <p:cNvGraphicFramePr>
            <a:graphicFrameLocks noChangeAspect="1"/>
          </p:cNvGraphicFramePr>
          <p:nvPr/>
        </p:nvGraphicFramePr>
        <p:xfrm>
          <a:off x="755576" y="2852936"/>
          <a:ext cx="5616624" cy="1037216"/>
        </p:xfrm>
        <a:graphic>
          <a:graphicData uri="http://schemas.openxmlformats.org/presentationml/2006/ole">
            <p:oleObj spid="_x0000_s8195" name="Équation" r:id="rId4" imgW="2730500" imgH="508000" progId="Equation.3">
              <p:embed/>
            </p:oleObj>
          </a:graphicData>
        </a:graphic>
      </p:graphicFrame>
      <p:sp>
        <p:nvSpPr>
          <p:cNvPr id="15" name="ZoneTexte 14"/>
          <p:cNvSpPr txBox="1"/>
          <p:nvPr/>
        </p:nvSpPr>
        <p:spPr>
          <a:xfrm>
            <a:off x="179512" y="4149080"/>
            <a:ext cx="7848872" cy="369332"/>
          </a:xfrm>
          <a:prstGeom prst="rect">
            <a:avLst/>
          </a:prstGeom>
          <a:noFill/>
        </p:spPr>
        <p:txBody>
          <a:bodyPr wrap="square" rtlCol="0">
            <a:spAutoFit/>
          </a:bodyPr>
          <a:lstStyle/>
          <a:p>
            <a:r>
              <a:rPr lang="fr-FR" dirty="0" smtClean="0"/>
              <a:t>basée sur les équations normales des moindres carrés généralisés</a:t>
            </a:r>
            <a:endParaRPr lang="fr-FR" dirty="0"/>
          </a:p>
        </p:txBody>
      </p:sp>
      <p:sp>
        <p:nvSpPr>
          <p:cNvPr id="16" name="Rectangle 15"/>
          <p:cNvSpPr/>
          <p:nvPr/>
        </p:nvSpPr>
        <p:spPr>
          <a:xfrm>
            <a:off x="179512" y="4581128"/>
            <a:ext cx="8244408" cy="369332"/>
          </a:xfrm>
          <a:prstGeom prst="rect">
            <a:avLst/>
          </a:prstGeom>
        </p:spPr>
        <p:txBody>
          <a:bodyPr wrap="square">
            <a:spAutoFit/>
          </a:bodyPr>
          <a:lstStyle/>
          <a:p>
            <a:r>
              <a:rPr lang="fr-FR" dirty="0" smtClean="0"/>
              <a:t>Suppose que les effets aléatoires sont provisoirement fixes.</a:t>
            </a:r>
            <a:endParaRPr lang="fr-FR" dirty="0"/>
          </a:p>
        </p:txBody>
      </p:sp>
      <p:sp>
        <p:nvSpPr>
          <p:cNvPr id="17" name="ZoneTexte 16"/>
          <p:cNvSpPr txBox="1"/>
          <p:nvPr/>
        </p:nvSpPr>
        <p:spPr>
          <a:xfrm>
            <a:off x="251520" y="5157192"/>
            <a:ext cx="8136904" cy="923330"/>
          </a:xfrm>
          <a:prstGeom prst="rect">
            <a:avLst/>
          </a:prstGeom>
          <a:noFill/>
        </p:spPr>
        <p:txBody>
          <a:bodyPr wrap="square" rtlCol="0">
            <a:spAutoFit/>
          </a:bodyPr>
          <a:lstStyle/>
          <a:p>
            <a:r>
              <a:rPr lang="fr-FR" dirty="0" smtClean="0">
                <a:latin typeface="Times New Roman" pitchFamily="18" charset="0"/>
                <a:cs typeface="Times New Roman" pitchFamily="18" charset="0"/>
              </a:rPr>
              <a:t>Légère modification de ces équations par l'addition de l'inverse de la matrice des (</a:t>
            </a:r>
            <a:r>
              <a:rPr lang="fr-FR" dirty="0" err="1" smtClean="0">
                <a:latin typeface="Times New Roman" pitchFamily="18" charset="0"/>
                <a:cs typeface="Times New Roman" pitchFamily="18" charset="0"/>
              </a:rPr>
              <a:t>co</a:t>
            </a:r>
            <a:r>
              <a:rPr lang="fr-FR" dirty="0" smtClean="0">
                <a:latin typeface="Times New Roman" pitchFamily="18" charset="0"/>
                <a:cs typeface="Times New Roman" pitchFamily="18" charset="0"/>
              </a:rPr>
              <a:t>)variances génétiques G, G</a:t>
            </a:r>
            <a:r>
              <a:rPr lang="fr-FR" b="1" dirty="0" smtClean="0">
                <a:latin typeface="Times New Roman" pitchFamily="18" charset="0"/>
                <a:cs typeface="Times New Roman" pitchFamily="18" charset="0"/>
              </a:rPr>
              <a:t>-</a:t>
            </a:r>
            <a:r>
              <a:rPr lang="fr-FR" dirty="0" smtClean="0">
                <a:latin typeface="Times New Roman" pitchFamily="18" charset="0"/>
                <a:cs typeface="Times New Roman" pitchFamily="18" charset="0"/>
              </a:rPr>
              <a:t>1</a:t>
            </a:r>
            <a:r>
              <a:rPr lang="fr-FR" b="1" dirty="0" smtClean="0">
                <a:latin typeface="Times New Roman" pitchFamily="18" charset="0"/>
                <a:cs typeface="Times New Roman" pitchFamily="18" charset="0"/>
              </a:rPr>
              <a:t>  </a:t>
            </a:r>
            <a:r>
              <a:rPr lang="fr-FR" dirty="0" smtClean="0">
                <a:latin typeface="Times New Roman" pitchFamily="18" charset="0"/>
                <a:cs typeface="Times New Roman" pitchFamily="18" charset="0"/>
              </a:rPr>
              <a:t>au bloc Z’R-1Z, le système fournit simultanément les solutions</a:t>
            </a:r>
            <a:endParaRPr lang="fr-FR" dirty="0">
              <a:latin typeface="Times New Roman" pitchFamily="18" charset="0"/>
              <a:cs typeface="Times New Roman" pitchFamily="18" charset="0"/>
            </a:endParaRPr>
          </a:p>
        </p:txBody>
      </p:sp>
      <p:graphicFrame>
        <p:nvGraphicFramePr>
          <p:cNvPr id="40965" name="Object 5"/>
          <p:cNvGraphicFramePr>
            <a:graphicFrameLocks noChangeAspect="1"/>
          </p:cNvGraphicFramePr>
          <p:nvPr/>
        </p:nvGraphicFramePr>
        <p:xfrm>
          <a:off x="1619672" y="5733256"/>
          <a:ext cx="161925" cy="288032"/>
        </p:xfrm>
        <a:graphic>
          <a:graphicData uri="http://schemas.openxmlformats.org/presentationml/2006/ole">
            <p:oleObj spid="_x0000_s8196" name="Équation" r:id="rId5" imgW="164885" imgH="215619" progId="Equation.3">
              <p:embed/>
            </p:oleObj>
          </a:graphicData>
        </a:graphic>
      </p:graphicFrame>
      <p:graphicFrame>
        <p:nvGraphicFramePr>
          <p:cNvPr id="40964" name="Object 4"/>
          <p:cNvGraphicFramePr>
            <a:graphicFrameLocks noChangeAspect="1"/>
          </p:cNvGraphicFramePr>
          <p:nvPr/>
        </p:nvGraphicFramePr>
        <p:xfrm>
          <a:off x="1979712" y="5661248"/>
          <a:ext cx="288032" cy="378989"/>
        </p:xfrm>
        <a:graphic>
          <a:graphicData uri="http://schemas.openxmlformats.org/presentationml/2006/ole">
            <p:oleObj spid="_x0000_s8197" name="Équation" r:id="rId6" imgW="177646" imgH="241091" progId="Equation.3">
              <p:embed/>
            </p:oleObj>
          </a:graphicData>
        </a:graphic>
      </p:graphicFrame>
      <p:sp>
        <p:nvSpPr>
          <p:cNvPr id="4096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0967" name="Rectangle 7"/>
          <p:cNvSpPr>
            <a:spLocks noChangeArrowheads="1"/>
          </p:cNvSpPr>
          <p:nvPr/>
        </p:nvSpPr>
        <p:spPr bwMode="auto">
          <a:xfrm>
            <a:off x="-228600" y="676275"/>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 </a:t>
            </a:r>
            <a:r>
              <a:rPr kumimoji="0" lang="fr-FR" sz="12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et</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1547664" y="548680"/>
            <a:ext cx="6408712" cy="369332"/>
          </a:xfrm>
          <a:prstGeom prst="rect">
            <a:avLst/>
          </a:prstGeom>
        </p:spPr>
        <p:txBody>
          <a:bodyPr wrap="square">
            <a:spAutoFit/>
          </a:bodyPr>
          <a:lstStyle/>
          <a:p>
            <a:r>
              <a:rPr lang="fr-FR" b="1" dirty="0" smtClean="0"/>
              <a:t>Modélisation linéaire en génétique quantitative </a:t>
            </a:r>
            <a:endParaRPr lang="fr-FR" dirty="0"/>
          </a:p>
        </p:txBody>
      </p:sp>
      <p:sp>
        <p:nvSpPr>
          <p:cNvPr id="10" name="Rectangle 9"/>
          <p:cNvSpPr/>
          <p:nvPr/>
        </p:nvSpPr>
        <p:spPr>
          <a:xfrm>
            <a:off x="395536" y="1268760"/>
            <a:ext cx="3198376" cy="369332"/>
          </a:xfrm>
          <a:prstGeom prst="rect">
            <a:avLst/>
          </a:prstGeom>
        </p:spPr>
        <p:txBody>
          <a:bodyPr wrap="none">
            <a:spAutoFit/>
          </a:bodyPr>
          <a:lstStyle/>
          <a:p>
            <a:r>
              <a:rPr lang="fr-FR" b="1" dirty="0" smtClean="0"/>
              <a:t>Equations mixtes de Henderson</a:t>
            </a:r>
            <a:endParaRPr lang="fr-FR" dirty="0"/>
          </a:p>
        </p:txBody>
      </p:sp>
      <p:sp>
        <p:nvSpPr>
          <p:cNvPr id="378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3994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39943" name="Object 7"/>
          <p:cNvGraphicFramePr>
            <a:graphicFrameLocks noChangeAspect="1"/>
          </p:cNvGraphicFramePr>
          <p:nvPr/>
        </p:nvGraphicFramePr>
        <p:xfrm>
          <a:off x="683568" y="1844824"/>
          <a:ext cx="5616624" cy="1037216"/>
        </p:xfrm>
        <a:graphic>
          <a:graphicData uri="http://schemas.openxmlformats.org/presentationml/2006/ole">
            <p:oleObj spid="_x0000_s9218" name="Équation" r:id="rId3" imgW="2730500" imgH="508000" progId="Equation.3">
              <p:embed/>
            </p:oleObj>
          </a:graphicData>
        </a:graphic>
      </p:graphicFrame>
      <p:sp>
        <p:nvSpPr>
          <p:cNvPr id="4096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0967" name="Rectangle 7"/>
          <p:cNvSpPr>
            <a:spLocks noChangeArrowheads="1"/>
          </p:cNvSpPr>
          <p:nvPr/>
        </p:nvSpPr>
        <p:spPr bwMode="auto">
          <a:xfrm>
            <a:off x="4194962" y="537776"/>
            <a:ext cx="296876" cy="276999"/>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fr-FR"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17"/>
          <p:cNvSpPr/>
          <p:nvPr/>
        </p:nvSpPr>
        <p:spPr>
          <a:xfrm>
            <a:off x="179512" y="3212976"/>
            <a:ext cx="8280920" cy="923330"/>
          </a:xfrm>
          <a:prstGeom prst="rect">
            <a:avLst/>
          </a:prstGeom>
        </p:spPr>
        <p:txBody>
          <a:bodyPr wrap="square">
            <a:spAutoFit/>
          </a:bodyPr>
          <a:lstStyle/>
          <a:p>
            <a:r>
              <a:rPr lang="fr-FR" dirty="0" smtClean="0"/>
              <a:t>L'intérêt des équations mixtes de Henderson réside dans l'abandon du calcul de V</a:t>
            </a:r>
            <a:r>
              <a:rPr lang="fr-FR" baseline="30000" dirty="0" smtClean="0"/>
              <a:t>-1</a:t>
            </a:r>
            <a:r>
              <a:rPr lang="fr-FR" dirty="0" smtClean="0"/>
              <a:t> au profit de R</a:t>
            </a:r>
            <a:r>
              <a:rPr lang="fr-FR" baseline="30000" dirty="0" smtClean="0"/>
              <a:t>-1</a:t>
            </a:r>
            <a:r>
              <a:rPr lang="fr-FR" dirty="0" smtClean="0"/>
              <a:t> qui a le même nombre d'observations que V</a:t>
            </a:r>
            <a:r>
              <a:rPr lang="fr-FR" baseline="30000" dirty="0" smtClean="0"/>
              <a:t>-1</a:t>
            </a:r>
            <a:r>
              <a:rPr lang="fr-FR" dirty="0" smtClean="0"/>
              <a:t> mais de structure plus simple,</a:t>
            </a:r>
            <a:endParaRPr lang="fr-FR" dirty="0"/>
          </a:p>
        </p:txBody>
      </p:sp>
      <p:sp>
        <p:nvSpPr>
          <p:cNvPr id="21" name="Rectangle 20"/>
          <p:cNvSpPr/>
          <p:nvPr/>
        </p:nvSpPr>
        <p:spPr>
          <a:xfrm>
            <a:off x="179512" y="4365104"/>
            <a:ext cx="8280920" cy="646331"/>
          </a:xfrm>
          <a:prstGeom prst="rect">
            <a:avLst/>
          </a:prstGeom>
        </p:spPr>
        <p:txBody>
          <a:bodyPr wrap="square">
            <a:spAutoFit/>
          </a:bodyPr>
          <a:lstStyle/>
          <a:p>
            <a:r>
              <a:rPr lang="fr-FR" dirty="0" smtClean="0"/>
              <a:t>Diagonale dans le cas d'analyse avec un seul caractère et bloc diagonale dans le cas d'analyse avec plusieurs caractères. </a:t>
            </a:r>
            <a:endParaRPr lang="fr-FR"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1547664" y="548680"/>
            <a:ext cx="6408712" cy="369332"/>
          </a:xfrm>
          <a:prstGeom prst="rect">
            <a:avLst/>
          </a:prstGeom>
        </p:spPr>
        <p:txBody>
          <a:bodyPr wrap="square">
            <a:spAutoFit/>
          </a:bodyPr>
          <a:lstStyle/>
          <a:p>
            <a:r>
              <a:rPr lang="fr-FR" b="1" dirty="0" smtClean="0"/>
              <a:t>Modélisation linéaire en génétique quantitative </a:t>
            </a:r>
            <a:endParaRPr lang="fr-FR" dirty="0"/>
          </a:p>
        </p:txBody>
      </p:sp>
      <p:sp>
        <p:nvSpPr>
          <p:cNvPr id="10" name="Rectangle 9"/>
          <p:cNvSpPr/>
          <p:nvPr/>
        </p:nvSpPr>
        <p:spPr>
          <a:xfrm>
            <a:off x="395536" y="1268760"/>
            <a:ext cx="2375137" cy="369332"/>
          </a:xfrm>
          <a:prstGeom prst="rect">
            <a:avLst/>
          </a:prstGeom>
        </p:spPr>
        <p:txBody>
          <a:bodyPr wrap="none">
            <a:spAutoFit/>
          </a:bodyPr>
          <a:lstStyle/>
          <a:p>
            <a:r>
              <a:rPr lang="fr-FR" b="1" dirty="0" smtClean="0"/>
              <a:t>BLUP Modèle "animal"</a:t>
            </a:r>
            <a:endParaRPr lang="fr-FR" dirty="0"/>
          </a:p>
        </p:txBody>
      </p:sp>
      <p:sp>
        <p:nvSpPr>
          <p:cNvPr id="378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3994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096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11" name="Rectangle 10"/>
          <p:cNvSpPr/>
          <p:nvPr/>
        </p:nvSpPr>
        <p:spPr>
          <a:xfrm>
            <a:off x="539552" y="1916832"/>
            <a:ext cx="7128792" cy="646331"/>
          </a:xfrm>
          <a:prstGeom prst="rect">
            <a:avLst/>
          </a:prstGeom>
        </p:spPr>
        <p:txBody>
          <a:bodyPr wrap="square">
            <a:spAutoFit/>
          </a:bodyPr>
          <a:lstStyle/>
          <a:p>
            <a:r>
              <a:rPr lang="fr-FR" dirty="0" smtClean="0"/>
              <a:t>Les équations mixtes correspondant à un modèle "animal" s'écrivent suivant l'expression</a:t>
            </a:r>
            <a:endParaRPr lang="fr-FR" dirty="0"/>
          </a:p>
        </p:txBody>
      </p:sp>
      <p:pic>
        <p:nvPicPr>
          <p:cNvPr id="80898" name="Picture 2"/>
          <p:cNvPicPr>
            <a:picLocks noChangeAspect="1" noChangeArrowheads="1"/>
          </p:cNvPicPr>
          <p:nvPr/>
        </p:nvPicPr>
        <p:blipFill>
          <a:blip r:embed="rId2" cstate="print"/>
          <a:srcRect/>
          <a:stretch>
            <a:fillRect/>
          </a:stretch>
        </p:blipFill>
        <p:spPr bwMode="auto">
          <a:xfrm>
            <a:off x="2483768" y="2780928"/>
            <a:ext cx="4203291" cy="936104"/>
          </a:xfrm>
          <a:prstGeom prst="rect">
            <a:avLst/>
          </a:prstGeom>
          <a:noFill/>
          <a:ln w="9525">
            <a:noFill/>
            <a:miter lim="800000"/>
            <a:headEnd/>
            <a:tailEnd/>
          </a:ln>
        </p:spPr>
      </p:pic>
      <p:sp>
        <p:nvSpPr>
          <p:cNvPr id="13" name="Rectangle 12"/>
          <p:cNvSpPr/>
          <p:nvPr/>
        </p:nvSpPr>
        <p:spPr>
          <a:xfrm>
            <a:off x="323528" y="3861048"/>
            <a:ext cx="8280920" cy="646331"/>
          </a:xfrm>
          <a:prstGeom prst="rect">
            <a:avLst/>
          </a:prstGeom>
        </p:spPr>
        <p:txBody>
          <a:bodyPr wrap="square">
            <a:spAutoFit/>
          </a:bodyPr>
          <a:lstStyle/>
          <a:p>
            <a:r>
              <a:rPr lang="fr-FR" i="1" dirty="0" err="1" smtClean="0"/>
              <a:t>λa</a:t>
            </a:r>
            <a:r>
              <a:rPr lang="fr-FR" i="1" dirty="0" smtClean="0"/>
              <a:t> =</a:t>
            </a:r>
            <a:r>
              <a:rPr lang="fr-FR" i="1" dirty="0" smtClean="0">
                <a:sym typeface="Symbol"/>
              </a:rPr>
              <a:t></a:t>
            </a:r>
            <a:r>
              <a:rPr lang="fr-FR" i="1" dirty="0" smtClean="0"/>
              <a:t>²e /</a:t>
            </a:r>
            <a:r>
              <a:rPr lang="fr-FR" i="1" dirty="0" smtClean="0">
                <a:sym typeface="Symbol"/>
              </a:rPr>
              <a:t></a:t>
            </a:r>
            <a:r>
              <a:rPr lang="fr-FR" i="1" dirty="0" smtClean="0"/>
              <a:t>²a</a:t>
            </a:r>
            <a:r>
              <a:rPr lang="fr-FR" dirty="0" smtClean="0"/>
              <a:t> est le rapport entre la variance résiduelle et la variance génétique additive du caractère analysé chez l'animal évalué.</a:t>
            </a:r>
            <a:endParaRPr lang="fr-FR" dirty="0"/>
          </a:p>
        </p:txBody>
      </p:sp>
      <p:sp>
        <p:nvSpPr>
          <p:cNvPr id="15" name="Rectangle 14"/>
          <p:cNvSpPr/>
          <p:nvPr/>
        </p:nvSpPr>
        <p:spPr>
          <a:xfrm>
            <a:off x="395536" y="4509120"/>
            <a:ext cx="8424936" cy="923330"/>
          </a:xfrm>
          <a:prstGeom prst="rect">
            <a:avLst/>
          </a:prstGeom>
        </p:spPr>
        <p:txBody>
          <a:bodyPr wrap="square">
            <a:spAutoFit/>
          </a:bodyPr>
          <a:lstStyle/>
          <a:p>
            <a:r>
              <a:rPr lang="fr-FR" dirty="0" smtClean="0"/>
              <a:t>l'ensemble des performances des animaux et l'ensemble des généalogies, contenu dans la matrice inverse de parenté A</a:t>
            </a:r>
            <a:r>
              <a:rPr lang="fr-FR" baseline="30000" dirty="0" smtClean="0"/>
              <a:t>-1</a:t>
            </a:r>
            <a:r>
              <a:rPr lang="fr-FR" dirty="0" smtClean="0"/>
              <a:t>, permet de mieux tenir compte des informations disponibles.</a:t>
            </a:r>
            <a:endParaRPr lang="fr-FR" dirty="0"/>
          </a:p>
        </p:txBody>
      </p:sp>
      <p:sp>
        <p:nvSpPr>
          <p:cNvPr id="16" name="Rectangle 15"/>
          <p:cNvSpPr/>
          <p:nvPr/>
        </p:nvSpPr>
        <p:spPr>
          <a:xfrm>
            <a:off x="395536" y="5661248"/>
            <a:ext cx="8136904" cy="646331"/>
          </a:xfrm>
          <a:prstGeom prst="rect">
            <a:avLst/>
          </a:prstGeom>
        </p:spPr>
        <p:txBody>
          <a:bodyPr wrap="square">
            <a:spAutoFit/>
          </a:bodyPr>
          <a:lstStyle/>
          <a:p>
            <a:r>
              <a:rPr lang="fr-FR" dirty="0" smtClean="0"/>
              <a:t>l'évaluation génétique d'un animal se fait sur la base de ses propres performances ainsi que de celles de ses ancêtres et de ses descendants</a:t>
            </a:r>
            <a:endParaRPr lang="fr-FR" dirty="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1547664" y="548680"/>
            <a:ext cx="6408712" cy="369332"/>
          </a:xfrm>
          <a:prstGeom prst="rect">
            <a:avLst/>
          </a:prstGeom>
        </p:spPr>
        <p:txBody>
          <a:bodyPr wrap="square">
            <a:spAutoFit/>
          </a:bodyPr>
          <a:lstStyle/>
          <a:p>
            <a:r>
              <a:rPr lang="fr-FR" b="1" dirty="0" smtClean="0"/>
              <a:t>Modélisation linéaire en génétique quantitative </a:t>
            </a:r>
            <a:endParaRPr lang="fr-FR" dirty="0"/>
          </a:p>
        </p:txBody>
      </p:sp>
      <p:sp>
        <p:nvSpPr>
          <p:cNvPr id="10" name="Rectangle 9"/>
          <p:cNvSpPr/>
          <p:nvPr/>
        </p:nvSpPr>
        <p:spPr>
          <a:xfrm>
            <a:off x="395536" y="1268760"/>
            <a:ext cx="4277389" cy="369332"/>
          </a:xfrm>
          <a:prstGeom prst="rect">
            <a:avLst/>
          </a:prstGeom>
        </p:spPr>
        <p:txBody>
          <a:bodyPr wrap="none">
            <a:spAutoFit/>
          </a:bodyPr>
          <a:lstStyle/>
          <a:p>
            <a:r>
              <a:rPr lang="fr-FR" b="1" dirty="0" smtClean="0"/>
              <a:t>Estimation des composantes de la variance</a:t>
            </a:r>
            <a:endParaRPr lang="fr-FR" dirty="0"/>
          </a:p>
        </p:txBody>
      </p:sp>
      <p:sp>
        <p:nvSpPr>
          <p:cNvPr id="378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3994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096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0967" name="Rectangle 7"/>
          <p:cNvSpPr>
            <a:spLocks noChangeArrowheads="1"/>
          </p:cNvSpPr>
          <p:nvPr/>
        </p:nvSpPr>
        <p:spPr bwMode="auto">
          <a:xfrm>
            <a:off x="4194962" y="537776"/>
            <a:ext cx="296876" cy="276999"/>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fr-FR"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3"/>
          <p:cNvSpPr/>
          <p:nvPr/>
        </p:nvSpPr>
        <p:spPr>
          <a:xfrm>
            <a:off x="395536" y="1700808"/>
            <a:ext cx="7632848" cy="646331"/>
          </a:xfrm>
          <a:prstGeom prst="rect">
            <a:avLst/>
          </a:prstGeom>
        </p:spPr>
        <p:txBody>
          <a:bodyPr wrap="square">
            <a:spAutoFit/>
          </a:bodyPr>
          <a:lstStyle/>
          <a:p>
            <a:r>
              <a:rPr lang="fr-FR" dirty="0" smtClean="0"/>
              <a:t>les composantes de la  variance G et R ont un rôle crucial et déterminant dans l'évaluation génétique.</a:t>
            </a:r>
            <a:endParaRPr lang="fr-FR" dirty="0"/>
          </a:p>
        </p:txBody>
      </p:sp>
      <p:sp>
        <p:nvSpPr>
          <p:cNvPr id="81921" name="Rectangle 1"/>
          <p:cNvSpPr>
            <a:spLocks noChangeArrowheads="1"/>
          </p:cNvSpPr>
          <p:nvPr/>
        </p:nvSpPr>
        <p:spPr bwMode="auto">
          <a:xfrm>
            <a:off x="395536" y="2348880"/>
            <a:ext cx="795637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486400" algn="r"/>
              </a:tabLst>
            </a:pPr>
            <a:r>
              <a:rPr kumimoji="0" lang="fr-FR"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les composantes de la variance ne sont pas connues et doivent être estimées le plus précisément possible afin d'avoir des solutions qui ont les propriétés BLUE pour β et BLUP pour u.</a:t>
            </a:r>
            <a:endParaRPr kumimoji="0" lang="fr-FR"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81922" name="Rectangle 2"/>
          <p:cNvSpPr>
            <a:spLocks noChangeArrowheads="1"/>
          </p:cNvSpPr>
          <p:nvPr/>
        </p:nvSpPr>
        <p:spPr bwMode="auto">
          <a:xfrm>
            <a:off x="827584" y="3261902"/>
            <a:ext cx="3312368"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tab pos="5486400" algn="r"/>
              </a:tabLst>
            </a:pPr>
            <a:r>
              <a:rPr kumimoji="0" lang="fr-FR"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Approche REML et ses dérivées</a:t>
            </a:r>
            <a:endParaRPr kumimoji="0" lang="fr-FR"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81923" name="Rectangle 3"/>
          <p:cNvSpPr>
            <a:spLocks noChangeArrowheads="1"/>
          </p:cNvSpPr>
          <p:nvPr/>
        </p:nvSpPr>
        <p:spPr bwMode="auto">
          <a:xfrm>
            <a:off x="323528" y="5157192"/>
            <a:ext cx="707193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tab pos="5486400" algn="r"/>
              </a:tabLst>
            </a:pPr>
            <a:r>
              <a:rPr kumimoji="0" lang="fr-FR"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a:t>
            </a:r>
            <a:r>
              <a:rPr kumimoji="0" lang="fr-FR" sz="1600" b="0" i="0" u="none" strike="noStrike" cap="none" normalizeH="0" baseline="-25000" dirty="0" smtClean="0">
                <a:ln>
                  <a:noFill/>
                </a:ln>
                <a:solidFill>
                  <a:srgbClr val="000000"/>
                </a:solidFill>
                <a:effectLst/>
                <a:latin typeface="Times New Roman" pitchFamily="18" charset="0"/>
                <a:ea typeface="Times New Roman" pitchFamily="18" charset="0"/>
                <a:cs typeface="Times New Roman" pitchFamily="18" charset="0"/>
              </a:rPr>
              <a:t>REML</a:t>
            </a:r>
            <a:r>
              <a:rPr kumimoji="0" lang="fr-FR" sz="2400" b="0" i="0" u="none" strike="noStrike" cap="none" normalizeH="0" baseline="-25000" dirty="0" smtClean="0">
                <a:ln>
                  <a:noFill/>
                </a:ln>
                <a:solidFill>
                  <a:srgbClr val="000000"/>
                </a:solidFill>
                <a:effectLst/>
                <a:latin typeface="Times New Roman" pitchFamily="18" charset="0"/>
                <a:ea typeface="Times New Roman" pitchFamily="18" charset="0"/>
                <a:cs typeface="Times New Roman" pitchFamily="18" charset="0"/>
              </a:rPr>
              <a:t> </a:t>
            </a:r>
            <a:r>
              <a:rPr kumimoji="0" lang="fr-FR"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-(1/2) [constante + </a:t>
            </a:r>
            <a:r>
              <a:rPr kumimoji="0" lang="fr-FR" sz="24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ln|R</a:t>
            </a:r>
            <a:r>
              <a:rPr kumimoji="0" lang="fr-FR"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 </a:t>
            </a:r>
            <a:r>
              <a:rPr kumimoji="0" lang="fr-FR" sz="24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ln|G</a:t>
            </a:r>
            <a:r>
              <a:rPr kumimoji="0" lang="fr-FR"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 </a:t>
            </a:r>
            <a:r>
              <a:rPr kumimoji="0" lang="fr-FR" sz="24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ln|C</a:t>
            </a:r>
            <a:r>
              <a:rPr kumimoji="0" lang="fr-FR"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 y’</a:t>
            </a:r>
            <a:r>
              <a:rPr kumimoji="0" lang="fr-FR" sz="24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Py</a:t>
            </a:r>
            <a:r>
              <a:rPr kumimoji="0" lang="fr-FR"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81924" name="Rectangle 4"/>
          <p:cNvSpPr>
            <a:spLocks noChangeArrowheads="1"/>
          </p:cNvSpPr>
          <p:nvPr/>
        </p:nvSpPr>
        <p:spPr bwMode="auto">
          <a:xfrm>
            <a:off x="683568" y="5805264"/>
            <a:ext cx="726135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tab pos="5486400" algn="r"/>
              </a:tabLst>
            </a:pPr>
            <a:r>
              <a:rPr kumimoji="0" lang="fr-FR"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C : la matrice des coefficients des équations du modèle mixte </a:t>
            </a:r>
          </a:p>
          <a:p>
            <a:pPr marL="0" marR="0" lvl="0" indent="0" algn="justLow" defTabSz="914400" rtl="0" eaLnBrk="1" fontAlgn="base" latinLnBrk="0" hangingPunct="1">
              <a:lnSpc>
                <a:spcPct val="100000"/>
              </a:lnSpc>
              <a:spcBef>
                <a:spcPct val="0"/>
              </a:spcBef>
              <a:spcAft>
                <a:spcPct val="0"/>
              </a:spcAft>
              <a:buClrTx/>
              <a:buSzTx/>
              <a:buFontTx/>
              <a:buNone/>
              <a:tabLst>
                <a:tab pos="5486400" algn="r"/>
              </a:tabLst>
            </a:pPr>
            <a:r>
              <a:rPr kumimoji="0" lang="fr-FR"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y’</a:t>
            </a:r>
            <a:r>
              <a:rPr kumimoji="0" lang="fr-FR"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Py</a:t>
            </a:r>
            <a:r>
              <a:rPr kumimoji="0" lang="fr-FR"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fr-FR" b="0" i="0"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a:t>
            </a:r>
            <a:r>
              <a:rPr kumimoji="0" lang="fr-FR"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la somme des écarts résiduels généralisée.</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926" name="Rectangle 6"/>
          <p:cNvSpPr>
            <a:spLocks noChangeArrowheads="1"/>
          </p:cNvSpPr>
          <p:nvPr/>
        </p:nvSpPr>
        <p:spPr bwMode="auto">
          <a:xfrm>
            <a:off x="323528" y="3573016"/>
            <a:ext cx="837608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tab pos="5486400" algn="r"/>
              </a:tabLst>
            </a:pPr>
            <a:r>
              <a:rPr kumimoji="0" lang="fr-FR"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basée sur l'écriture de vraisemblance d'une combinaison linéaire des données Ly libre ou invariante par rapport aux effets fixes </a:t>
            </a:r>
            <a:r>
              <a:rPr kumimoji="0" lang="fr-FR" sz="16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Xβ</a:t>
            </a:r>
            <a:r>
              <a:rPr kumimoji="0" lang="fr-FR"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 d'où son appellation de la méthode REML (maximum de vraisemblance restreint : </a:t>
            </a:r>
            <a:r>
              <a:rPr kumimoji="0" lang="fr-FR" sz="1600" b="0"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Restricted</a:t>
            </a:r>
            <a:r>
              <a:rPr kumimoji="0" lang="fr-FR" sz="16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Maximum </a:t>
            </a:r>
            <a:r>
              <a:rPr kumimoji="0" lang="fr-FR" sz="1600" b="0"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Likelihood</a:t>
            </a:r>
            <a:r>
              <a:rPr kumimoji="0" lang="fr-FR" sz="16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r>
              <a:rPr kumimoji="0" lang="fr-FR"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endParaRPr kumimoji="0" lang="fr-FR"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1547664" y="548680"/>
            <a:ext cx="6408712" cy="369332"/>
          </a:xfrm>
          <a:prstGeom prst="rect">
            <a:avLst/>
          </a:prstGeom>
        </p:spPr>
        <p:txBody>
          <a:bodyPr wrap="square">
            <a:spAutoFit/>
          </a:bodyPr>
          <a:lstStyle/>
          <a:p>
            <a:r>
              <a:rPr lang="fr-FR" b="1" dirty="0" smtClean="0"/>
              <a:t>Modélisation linéaire en génétique quantitative </a:t>
            </a:r>
            <a:endParaRPr lang="fr-FR" dirty="0"/>
          </a:p>
        </p:txBody>
      </p:sp>
      <p:sp>
        <p:nvSpPr>
          <p:cNvPr id="10" name="Rectangle 9"/>
          <p:cNvSpPr/>
          <p:nvPr/>
        </p:nvSpPr>
        <p:spPr>
          <a:xfrm>
            <a:off x="395536" y="1268760"/>
            <a:ext cx="4277389" cy="369332"/>
          </a:xfrm>
          <a:prstGeom prst="rect">
            <a:avLst/>
          </a:prstGeom>
        </p:spPr>
        <p:txBody>
          <a:bodyPr wrap="none">
            <a:spAutoFit/>
          </a:bodyPr>
          <a:lstStyle/>
          <a:p>
            <a:r>
              <a:rPr lang="fr-FR" b="1" dirty="0" smtClean="0"/>
              <a:t>Estimation des composantes de la variance</a:t>
            </a:r>
            <a:endParaRPr lang="fr-FR" dirty="0"/>
          </a:p>
        </p:txBody>
      </p:sp>
      <p:sp>
        <p:nvSpPr>
          <p:cNvPr id="378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3994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096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82945" name="Rectangle 1"/>
          <p:cNvSpPr>
            <a:spLocks noChangeArrowheads="1"/>
          </p:cNvSpPr>
          <p:nvPr/>
        </p:nvSpPr>
        <p:spPr bwMode="auto">
          <a:xfrm>
            <a:off x="323528" y="2420888"/>
            <a:ext cx="748883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486400" algn="r"/>
              </a:tabLst>
            </a:pPr>
            <a:r>
              <a:rPr kumimoji="0" lang="fr-FR"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La maximisation de cette expression peut se faire par divers algorithmes, qui différent par l'utilisation ou non des dérivées de la fonction de vraisemblance.</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3"/>
          <p:cNvSpPr>
            <a:spLocks noChangeArrowheads="1"/>
          </p:cNvSpPr>
          <p:nvPr/>
        </p:nvSpPr>
        <p:spPr bwMode="auto">
          <a:xfrm>
            <a:off x="395536" y="1844824"/>
            <a:ext cx="707193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tab pos="5486400" algn="r"/>
              </a:tabLst>
            </a:pPr>
            <a:r>
              <a:rPr kumimoji="0" lang="fr-FR"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a:t>
            </a:r>
            <a:r>
              <a:rPr kumimoji="0" lang="fr-FR" sz="1600" b="0" i="0" u="none" strike="noStrike" cap="none" normalizeH="0" baseline="-25000" dirty="0" smtClean="0">
                <a:ln>
                  <a:noFill/>
                </a:ln>
                <a:solidFill>
                  <a:srgbClr val="000000"/>
                </a:solidFill>
                <a:effectLst/>
                <a:latin typeface="Times New Roman" pitchFamily="18" charset="0"/>
                <a:ea typeface="Times New Roman" pitchFamily="18" charset="0"/>
                <a:cs typeface="Times New Roman" pitchFamily="18" charset="0"/>
              </a:rPr>
              <a:t>REML</a:t>
            </a:r>
            <a:r>
              <a:rPr kumimoji="0" lang="fr-FR" sz="2400" b="0" i="0" u="none" strike="noStrike" cap="none" normalizeH="0" baseline="-25000" dirty="0" smtClean="0">
                <a:ln>
                  <a:noFill/>
                </a:ln>
                <a:solidFill>
                  <a:srgbClr val="000000"/>
                </a:solidFill>
                <a:effectLst/>
                <a:latin typeface="Times New Roman" pitchFamily="18" charset="0"/>
                <a:ea typeface="Times New Roman" pitchFamily="18" charset="0"/>
                <a:cs typeface="Times New Roman" pitchFamily="18" charset="0"/>
              </a:rPr>
              <a:t> </a:t>
            </a:r>
            <a:r>
              <a:rPr kumimoji="0" lang="fr-FR"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-(1/2) [constante + </a:t>
            </a:r>
            <a:r>
              <a:rPr kumimoji="0" lang="fr-FR" sz="24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ln|R</a:t>
            </a:r>
            <a:r>
              <a:rPr kumimoji="0" lang="fr-FR"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 </a:t>
            </a:r>
            <a:r>
              <a:rPr kumimoji="0" lang="fr-FR" sz="24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ln|G</a:t>
            </a:r>
            <a:r>
              <a:rPr kumimoji="0" lang="fr-FR"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 </a:t>
            </a:r>
            <a:r>
              <a:rPr kumimoji="0" lang="fr-FR" sz="24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ln|C</a:t>
            </a:r>
            <a:r>
              <a:rPr kumimoji="0" lang="fr-FR"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 y’</a:t>
            </a:r>
            <a:r>
              <a:rPr kumimoji="0" lang="fr-FR" sz="24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Py</a:t>
            </a:r>
            <a:r>
              <a:rPr kumimoji="0" lang="fr-FR"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ectangle 16"/>
          <p:cNvSpPr/>
          <p:nvPr/>
        </p:nvSpPr>
        <p:spPr>
          <a:xfrm>
            <a:off x="467544" y="3356992"/>
            <a:ext cx="6120680" cy="369332"/>
          </a:xfrm>
          <a:prstGeom prst="rect">
            <a:avLst/>
          </a:prstGeom>
        </p:spPr>
        <p:txBody>
          <a:bodyPr wrap="square">
            <a:spAutoFit/>
          </a:bodyPr>
          <a:lstStyle/>
          <a:p>
            <a:r>
              <a:rPr lang="fr-FR" b="1" dirty="0" smtClean="0"/>
              <a:t>Méthode EM-REML, DF-REML </a:t>
            </a:r>
            <a:endParaRPr lang="fr-FR" dirty="0"/>
          </a:p>
        </p:txBody>
      </p:sp>
      <p:sp>
        <p:nvSpPr>
          <p:cNvPr id="82946" name="Rectangle 2"/>
          <p:cNvSpPr>
            <a:spLocks noChangeArrowheads="1"/>
          </p:cNvSpPr>
          <p:nvPr/>
        </p:nvSpPr>
        <p:spPr bwMode="auto">
          <a:xfrm>
            <a:off x="0" y="3861048"/>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tabLst>
                <a:tab pos="5486400" algn="r"/>
              </a:tabLst>
            </a:pPr>
            <a:r>
              <a:rPr kumimoji="0" lang="fr-FR"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La méthode EM-REML est basée sur l'algorithme EM de Dempster (1977). </a:t>
            </a:r>
            <a:r>
              <a:rPr lang="fr-FR" sz="1600" dirty="0" smtClean="0"/>
              <a:t>Son principe consiste à utiliser différentes matrices G et R jusqu'à ce qu'on trouve la combinaison qui maximise la fonction A</a:t>
            </a:r>
            <a:r>
              <a:rPr lang="fr-FR" sz="1600" baseline="-25000" dirty="0" smtClean="0"/>
              <a:t>REML</a:t>
            </a:r>
            <a:r>
              <a:rPr lang="fr-FR" sz="1600" dirty="0" smtClean="0"/>
              <a:t> pour le vecteur y des données.</a:t>
            </a:r>
            <a:endParaRPr kumimoji="0" lang="fr-FR"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18"/>
          <p:cNvSpPr/>
          <p:nvPr/>
        </p:nvSpPr>
        <p:spPr>
          <a:xfrm>
            <a:off x="0" y="5157192"/>
            <a:ext cx="7992888" cy="923330"/>
          </a:xfrm>
          <a:prstGeom prst="rect">
            <a:avLst/>
          </a:prstGeom>
        </p:spPr>
        <p:txBody>
          <a:bodyPr wrap="square">
            <a:spAutoFit/>
          </a:bodyPr>
          <a:lstStyle/>
          <a:p>
            <a:r>
              <a:rPr lang="fr-FR" dirty="0" smtClean="0"/>
              <a:t>DF-REML (Maximum de vraisemblance restreint sans dérivation : </a:t>
            </a:r>
            <a:r>
              <a:rPr lang="fr-FR" i="1" dirty="0" err="1" smtClean="0"/>
              <a:t>Derivative</a:t>
            </a:r>
            <a:r>
              <a:rPr lang="fr-FR" i="1" dirty="0" smtClean="0"/>
              <a:t> Free </a:t>
            </a:r>
            <a:r>
              <a:rPr lang="fr-FR" i="1" dirty="0" err="1" smtClean="0"/>
              <a:t>Restricted</a:t>
            </a:r>
            <a:r>
              <a:rPr lang="fr-FR" i="1" dirty="0" smtClean="0"/>
              <a:t> Maximum </a:t>
            </a:r>
            <a:r>
              <a:rPr lang="fr-FR" i="1" dirty="0" err="1" smtClean="0"/>
              <a:t>Likelihood</a:t>
            </a:r>
            <a:r>
              <a:rPr lang="fr-FR" i="1" dirty="0" smtClean="0"/>
              <a:t>) </a:t>
            </a:r>
            <a:r>
              <a:rPr lang="fr-FR" dirty="0" smtClean="0"/>
              <a:t>minimiser -2 AREML (logiciels DF-REML et MTDFREML)</a:t>
            </a:r>
            <a:endParaRPr lang="fr-FR"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au 12"/>
          <p:cNvGraphicFramePr>
            <a:graphicFrameLocks noGrp="1"/>
          </p:cNvGraphicFramePr>
          <p:nvPr/>
        </p:nvGraphicFramePr>
        <p:xfrm>
          <a:off x="1475656" y="692696"/>
          <a:ext cx="5125920" cy="1872210"/>
        </p:xfrm>
        <a:graphic>
          <a:graphicData uri="http://schemas.openxmlformats.org/drawingml/2006/table">
            <a:tbl>
              <a:tblPr/>
              <a:tblGrid>
                <a:gridCol w="1152128"/>
                <a:gridCol w="1584176"/>
                <a:gridCol w="1237488"/>
                <a:gridCol w="1152128"/>
              </a:tblGrid>
              <a:tr h="374442">
                <a:tc>
                  <a:txBody>
                    <a:bodyPr/>
                    <a:lstStyle/>
                    <a:p>
                      <a:pPr algn="ctr" fontAlgn="b"/>
                      <a:endParaRPr lang="fr-FR" sz="2000" b="0" i="0" u="none" strike="noStrike" dirty="0">
                        <a:solidFill>
                          <a:srgbClr val="000000"/>
                        </a:solidFill>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a:solidFill>
                            <a:srgbClr val="000000"/>
                          </a:solidFill>
                          <a:latin typeface="Calibri"/>
                        </a:rPr>
                        <a:t>Troupeau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a:solidFill>
                            <a:srgbClr val="000000"/>
                          </a:solidFill>
                          <a:latin typeface="Calibri"/>
                        </a:rPr>
                        <a:t>Troupeau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a:solidFill>
                            <a:srgbClr val="373A3C"/>
                          </a:solidFill>
                          <a:latin typeface="Times New Roman"/>
                        </a:rPr>
                        <a:t>Total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4442">
                <a:tc>
                  <a:txBody>
                    <a:bodyPr/>
                    <a:lstStyle/>
                    <a:p>
                      <a:pPr algn="ctr" fontAlgn="b"/>
                      <a:r>
                        <a:rPr lang="fr-FR" sz="1600" b="0" i="0" u="none" strike="noStrike" dirty="0">
                          <a:solidFill>
                            <a:srgbClr val="373A3C"/>
                          </a:solidFill>
                          <a:latin typeface="Times New Roman"/>
                        </a:rPr>
                        <a:t>Taureau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a:solidFill>
                            <a:srgbClr val="373A3C"/>
                          </a:solidFill>
                          <a:latin typeface="Times New Roman"/>
                        </a:rPr>
                        <a:t>21; 18; 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a:solidFill>
                            <a:srgbClr val="373A3C"/>
                          </a:solidFill>
                          <a:latin typeface="Times New Roman"/>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a:solidFill>
                            <a:srgbClr val="373A3C"/>
                          </a:solidFill>
                          <a:latin typeface="Times New Roman"/>
                        </a:rPr>
                        <a:t>72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4442">
                <a:tc>
                  <a:txBody>
                    <a:bodyPr/>
                    <a:lstStyle/>
                    <a:p>
                      <a:pPr algn="ctr" fontAlgn="b"/>
                      <a:r>
                        <a:rPr lang="fr-FR" sz="1600" b="0" i="0" u="none" strike="noStrike" dirty="0">
                          <a:solidFill>
                            <a:srgbClr val="373A3C"/>
                          </a:solidFill>
                          <a:latin typeface="Times New Roman"/>
                        </a:rPr>
                        <a:t>Taureau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a:solidFill>
                            <a:srgbClr val="373A3C"/>
                          </a:solidFill>
                          <a:latin typeface="Times New Roman"/>
                        </a:rPr>
                        <a:t>16; 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a:solidFill>
                            <a:srgbClr val="373A3C"/>
                          </a:solidFill>
                          <a:latin typeface="Times New Roman"/>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373A3C"/>
                          </a:solidFill>
                          <a:latin typeface="Arial"/>
                        </a:rPr>
                        <a:t>30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4442">
                <a:tc>
                  <a:txBody>
                    <a:bodyPr/>
                    <a:lstStyle/>
                    <a:p>
                      <a:pPr algn="ctr" fontAlgn="b"/>
                      <a:r>
                        <a:rPr lang="fr-FR" sz="1600" b="0" i="0" u="none" strike="noStrike" dirty="0">
                          <a:solidFill>
                            <a:srgbClr val="373A3C"/>
                          </a:solidFill>
                          <a:latin typeface="Times New Roman"/>
                        </a:rPr>
                        <a:t>Taureau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a:solidFill>
                            <a:srgbClr val="373A3C"/>
                          </a:solidFill>
                          <a:latin typeface="Times New Roman"/>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a:solidFill>
                            <a:srgbClr val="373A3C"/>
                          </a:solidFill>
                          <a:latin typeface="Times New Roman"/>
                        </a:rPr>
                        <a:t>17; 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373A3C"/>
                          </a:solidFill>
                          <a:latin typeface="Arial"/>
                        </a:rPr>
                        <a:t>48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4442">
                <a:tc>
                  <a:txBody>
                    <a:bodyPr/>
                    <a:lstStyle/>
                    <a:p>
                      <a:pPr algn="ctr" fontAlgn="b"/>
                      <a:r>
                        <a:rPr lang="fr-FR" sz="1800" b="0" i="0" u="none" strike="noStrike" dirty="0">
                          <a:solidFill>
                            <a:srgbClr val="373A3C"/>
                          </a:solidFill>
                          <a:latin typeface="Times New Roman"/>
                        </a:rPr>
                        <a:t>Total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373A3C"/>
                          </a:solidFill>
                          <a:latin typeface="Arial"/>
                        </a:rPr>
                        <a:t>100 (6)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373A3C"/>
                          </a:solidFill>
                          <a:latin typeface="Arial"/>
                        </a:rPr>
                        <a:t>50 (3)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373A3C"/>
                          </a:solidFill>
                          <a:latin typeface="Arial"/>
                        </a:rPr>
                        <a:t>150 (9)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83970" name="Picture 2"/>
          <p:cNvPicPr>
            <a:picLocks noChangeAspect="1" noChangeArrowheads="1"/>
          </p:cNvPicPr>
          <p:nvPr/>
        </p:nvPicPr>
        <p:blipFill>
          <a:blip r:embed="rId2" cstate="print"/>
          <a:srcRect/>
          <a:stretch>
            <a:fillRect/>
          </a:stretch>
        </p:blipFill>
        <p:spPr bwMode="auto">
          <a:xfrm>
            <a:off x="467544" y="3356992"/>
            <a:ext cx="5398128" cy="1728192"/>
          </a:xfrm>
          <a:prstGeom prst="rect">
            <a:avLst/>
          </a:prstGeom>
          <a:noFill/>
          <a:ln w="9525">
            <a:noFill/>
            <a:miter lim="800000"/>
            <a:headEnd/>
            <a:tailEnd/>
          </a:ln>
          <a:effectLst/>
        </p:spPr>
      </p:pic>
      <p:sp>
        <p:nvSpPr>
          <p:cNvPr id="83971" name="Rectangle 3"/>
          <p:cNvSpPr>
            <a:spLocks noChangeArrowheads="1"/>
          </p:cNvSpPr>
          <p:nvPr/>
        </p:nvSpPr>
        <p:spPr bwMode="auto">
          <a:xfrm>
            <a:off x="179512" y="2924944"/>
            <a:ext cx="364074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smtClean="0">
                <a:ln>
                  <a:noFill/>
                </a:ln>
                <a:solidFill>
                  <a:srgbClr val="373A3C"/>
                </a:solidFill>
                <a:effectLst/>
                <a:latin typeface="Arial" pitchFamily="34" charset="0"/>
                <a:ea typeface="Times New Roman" pitchFamily="18" charset="0"/>
                <a:cs typeface="Arial" pitchFamily="34" charset="0"/>
              </a:rPr>
              <a:t>Le modèle mixte utilisé est le suivant</a:t>
            </a:r>
            <a:r>
              <a:rPr kumimoji="0" lang="fr-FR" sz="1600" b="0" i="0" u="none" strike="noStrike" cap="none" normalizeH="0" baseline="0" smtClean="0">
                <a:ln>
                  <a:noFill/>
                </a:ln>
                <a:solidFill>
                  <a:srgbClr val="606365"/>
                </a:solidFill>
                <a:effectLst/>
                <a:latin typeface="Arial" pitchFamily="34" charset="0"/>
                <a:ea typeface="Times New Roman" pitchFamily="18" charset="0"/>
                <a:cs typeface="Arial" pitchFamily="34" charset="0"/>
              </a:rPr>
              <a:t>: </a:t>
            </a:r>
            <a:endParaRPr kumimoji="0" lang="fr-FR" sz="3600" b="0" i="0" u="none" strike="noStrike" cap="none" normalizeH="0" baseline="0" smtClean="0">
              <a:ln>
                <a:noFill/>
              </a:ln>
              <a:solidFill>
                <a:schemeClr val="tx1"/>
              </a:solidFill>
              <a:effectLst/>
              <a:latin typeface="Arial" pitchFamily="34" charset="0"/>
              <a:cs typeface="Arial" pitchFamily="34" charset="0"/>
            </a:endParaRPr>
          </a:p>
        </p:txBody>
      </p:sp>
      <p:sp>
        <p:nvSpPr>
          <p:cNvPr id="83972" name="Rectangle 4"/>
          <p:cNvSpPr>
            <a:spLocks noChangeArrowheads="1"/>
          </p:cNvSpPr>
          <p:nvPr/>
        </p:nvSpPr>
        <p:spPr bwMode="auto">
          <a:xfrm>
            <a:off x="251520" y="5157192"/>
            <a:ext cx="3422732"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373A3C"/>
                </a:solidFill>
                <a:effectLst/>
                <a:latin typeface="Arial" pitchFamily="34" charset="0"/>
                <a:ea typeface="Times New Roman" pitchFamily="18" charset="0"/>
                <a:cs typeface="Arial" pitchFamily="34" charset="0"/>
              </a:rPr>
              <a:t>Les s</a:t>
            </a:r>
            <a:r>
              <a:rPr kumimoji="0" lang="fr-FR" sz="1600" b="0" i="0" u="none" strike="noStrike" cap="none" normalizeH="0" baseline="-25000" dirty="0" smtClean="0">
                <a:ln>
                  <a:noFill/>
                </a:ln>
                <a:solidFill>
                  <a:srgbClr val="373A3C"/>
                </a:solidFill>
                <a:effectLst/>
                <a:latin typeface="Arial" pitchFamily="34" charset="0"/>
                <a:ea typeface="Times New Roman" pitchFamily="18" charset="0"/>
                <a:cs typeface="Arial" pitchFamily="34" charset="0"/>
              </a:rPr>
              <a:t>i</a:t>
            </a:r>
            <a:r>
              <a:rPr kumimoji="0" lang="fr-FR" sz="1600" b="0" i="0" u="none" strike="noStrike" cap="none" normalizeH="0" baseline="0" dirty="0" smtClean="0">
                <a:ln>
                  <a:noFill/>
                </a:ln>
                <a:solidFill>
                  <a:srgbClr val="373A3C"/>
                </a:solidFill>
                <a:effectLst/>
                <a:latin typeface="Arial" pitchFamily="34" charset="0"/>
                <a:ea typeface="Times New Roman" pitchFamily="18" charset="0"/>
                <a:cs typeface="Arial" pitchFamily="34" charset="0"/>
              </a:rPr>
              <a:t> et les </a:t>
            </a:r>
            <a:r>
              <a:rPr kumimoji="0" lang="fr-FR" sz="1600" b="0" i="0" u="none" strike="noStrike" cap="none" normalizeH="0" baseline="0" dirty="0" err="1" smtClean="0">
                <a:ln>
                  <a:noFill/>
                </a:ln>
                <a:solidFill>
                  <a:srgbClr val="373A3C"/>
                </a:solidFill>
                <a:effectLst/>
                <a:latin typeface="Arial" pitchFamily="34" charset="0"/>
                <a:ea typeface="Times New Roman" pitchFamily="18" charset="0"/>
                <a:cs typeface="Arial" pitchFamily="34" charset="0"/>
              </a:rPr>
              <a:t>e</a:t>
            </a:r>
            <a:r>
              <a:rPr kumimoji="0" lang="fr-FR" sz="1600" b="0" i="0" u="none" strike="noStrike" cap="none" normalizeH="0" baseline="-25000" dirty="0" err="1" smtClean="0">
                <a:ln>
                  <a:noFill/>
                </a:ln>
                <a:solidFill>
                  <a:srgbClr val="373A3C"/>
                </a:solidFill>
                <a:effectLst/>
                <a:latin typeface="Arial" pitchFamily="34" charset="0"/>
                <a:ea typeface="Times New Roman" pitchFamily="18" charset="0"/>
                <a:cs typeface="Arial" pitchFamily="34" charset="0"/>
              </a:rPr>
              <a:t>ijk</a:t>
            </a:r>
            <a:r>
              <a:rPr kumimoji="0" lang="fr-FR" sz="1600" b="0" i="0" u="none" strike="noStrike" cap="none" normalizeH="0" baseline="0" dirty="0" smtClean="0">
                <a:ln>
                  <a:noFill/>
                </a:ln>
                <a:solidFill>
                  <a:srgbClr val="373A3C"/>
                </a:solidFill>
                <a:effectLst/>
                <a:latin typeface="Arial" pitchFamily="34" charset="0"/>
                <a:ea typeface="Times New Roman" pitchFamily="18" charset="0"/>
                <a:cs typeface="Arial" pitchFamily="34" charset="0"/>
              </a:rPr>
              <a:t> sont indépendants </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3973" name="Picture 5"/>
          <p:cNvPicPr>
            <a:picLocks noChangeAspect="1" noChangeArrowheads="1"/>
          </p:cNvPicPr>
          <p:nvPr/>
        </p:nvPicPr>
        <p:blipFill>
          <a:blip r:embed="rId3" cstate="print"/>
          <a:srcRect/>
          <a:stretch>
            <a:fillRect/>
          </a:stretch>
        </p:blipFill>
        <p:spPr bwMode="auto">
          <a:xfrm>
            <a:off x="3995936" y="5373216"/>
            <a:ext cx="3429187" cy="1224136"/>
          </a:xfrm>
          <a:prstGeom prst="rect">
            <a:avLst/>
          </a:prstGeom>
          <a:noFill/>
          <a:ln w="9525">
            <a:noFill/>
            <a:miter lim="800000"/>
            <a:headEnd/>
            <a:tailEnd/>
          </a:ln>
        </p:spPr>
      </p:pic>
      <p:sp>
        <p:nvSpPr>
          <p:cNvPr id="20" name="Rectangle 19"/>
          <p:cNvSpPr/>
          <p:nvPr/>
        </p:nvSpPr>
        <p:spPr>
          <a:xfrm>
            <a:off x="251520" y="188640"/>
            <a:ext cx="2234714" cy="369332"/>
          </a:xfrm>
          <a:prstGeom prst="rect">
            <a:avLst/>
          </a:prstGeom>
        </p:spPr>
        <p:txBody>
          <a:bodyPr wrap="none">
            <a:spAutoFit/>
          </a:bodyPr>
          <a:lstStyle/>
          <a:p>
            <a:r>
              <a:rPr lang="fr-FR" b="1" dirty="0" smtClean="0"/>
              <a:t>BLUP Modèle « père"</a:t>
            </a:r>
            <a:endParaRPr lang="fr-FR"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au 12"/>
          <p:cNvGraphicFramePr>
            <a:graphicFrameLocks noGrp="1"/>
          </p:cNvGraphicFramePr>
          <p:nvPr/>
        </p:nvGraphicFramePr>
        <p:xfrm>
          <a:off x="1475656" y="692696"/>
          <a:ext cx="5125920" cy="1872210"/>
        </p:xfrm>
        <a:graphic>
          <a:graphicData uri="http://schemas.openxmlformats.org/drawingml/2006/table">
            <a:tbl>
              <a:tblPr/>
              <a:tblGrid>
                <a:gridCol w="1152128"/>
                <a:gridCol w="1584176"/>
                <a:gridCol w="1237488"/>
                <a:gridCol w="1152128"/>
              </a:tblGrid>
              <a:tr h="374442">
                <a:tc>
                  <a:txBody>
                    <a:bodyPr/>
                    <a:lstStyle/>
                    <a:p>
                      <a:pPr algn="ctr" fontAlgn="b"/>
                      <a:endParaRPr lang="fr-FR" sz="2000" b="0" i="0" u="none" strike="noStrike" dirty="0">
                        <a:solidFill>
                          <a:srgbClr val="000000"/>
                        </a:solidFill>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a:solidFill>
                            <a:srgbClr val="000000"/>
                          </a:solidFill>
                          <a:latin typeface="Calibri"/>
                        </a:rPr>
                        <a:t>Troupeau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a:solidFill>
                            <a:srgbClr val="000000"/>
                          </a:solidFill>
                          <a:latin typeface="Calibri"/>
                        </a:rPr>
                        <a:t>Troupeau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a:solidFill>
                            <a:srgbClr val="373A3C"/>
                          </a:solidFill>
                          <a:latin typeface="Times New Roman"/>
                        </a:rPr>
                        <a:t>Total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4442">
                <a:tc>
                  <a:txBody>
                    <a:bodyPr/>
                    <a:lstStyle/>
                    <a:p>
                      <a:pPr algn="ctr" fontAlgn="b"/>
                      <a:r>
                        <a:rPr lang="fr-FR" sz="1600" b="0" i="0" u="none" strike="noStrike" dirty="0">
                          <a:solidFill>
                            <a:srgbClr val="373A3C"/>
                          </a:solidFill>
                          <a:latin typeface="Times New Roman"/>
                        </a:rPr>
                        <a:t>Taureau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a:solidFill>
                            <a:srgbClr val="373A3C"/>
                          </a:solidFill>
                          <a:latin typeface="Times New Roman"/>
                        </a:rPr>
                        <a:t>21; 18; 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a:solidFill>
                            <a:srgbClr val="373A3C"/>
                          </a:solidFill>
                          <a:latin typeface="Times New Roman"/>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a:solidFill>
                            <a:srgbClr val="373A3C"/>
                          </a:solidFill>
                          <a:latin typeface="Times New Roman"/>
                        </a:rPr>
                        <a:t>72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4442">
                <a:tc>
                  <a:txBody>
                    <a:bodyPr/>
                    <a:lstStyle/>
                    <a:p>
                      <a:pPr algn="ctr" fontAlgn="b"/>
                      <a:r>
                        <a:rPr lang="fr-FR" sz="1600" b="0" i="0" u="none" strike="noStrike" dirty="0">
                          <a:solidFill>
                            <a:srgbClr val="373A3C"/>
                          </a:solidFill>
                          <a:latin typeface="Times New Roman"/>
                        </a:rPr>
                        <a:t>Taureau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a:solidFill>
                            <a:srgbClr val="373A3C"/>
                          </a:solidFill>
                          <a:latin typeface="Times New Roman"/>
                        </a:rPr>
                        <a:t>16; 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a:solidFill>
                            <a:srgbClr val="373A3C"/>
                          </a:solidFill>
                          <a:latin typeface="Times New Roman"/>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373A3C"/>
                          </a:solidFill>
                          <a:latin typeface="Arial"/>
                        </a:rPr>
                        <a:t>30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4442">
                <a:tc>
                  <a:txBody>
                    <a:bodyPr/>
                    <a:lstStyle/>
                    <a:p>
                      <a:pPr algn="ctr" fontAlgn="b"/>
                      <a:r>
                        <a:rPr lang="fr-FR" sz="1600" b="0" i="0" u="none" strike="noStrike" dirty="0">
                          <a:solidFill>
                            <a:srgbClr val="373A3C"/>
                          </a:solidFill>
                          <a:latin typeface="Times New Roman"/>
                        </a:rPr>
                        <a:t>Taureau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a:solidFill>
                            <a:srgbClr val="373A3C"/>
                          </a:solidFill>
                          <a:latin typeface="Times New Roman"/>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a:solidFill>
                            <a:srgbClr val="373A3C"/>
                          </a:solidFill>
                          <a:latin typeface="Times New Roman"/>
                        </a:rPr>
                        <a:t>17; 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373A3C"/>
                          </a:solidFill>
                          <a:latin typeface="Arial"/>
                        </a:rPr>
                        <a:t>48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4442">
                <a:tc>
                  <a:txBody>
                    <a:bodyPr/>
                    <a:lstStyle/>
                    <a:p>
                      <a:pPr algn="ctr" fontAlgn="b"/>
                      <a:r>
                        <a:rPr lang="fr-FR" sz="1800" b="0" i="0" u="none" strike="noStrike" dirty="0">
                          <a:solidFill>
                            <a:srgbClr val="373A3C"/>
                          </a:solidFill>
                          <a:latin typeface="Times New Roman"/>
                        </a:rPr>
                        <a:t>Total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373A3C"/>
                          </a:solidFill>
                          <a:latin typeface="Arial"/>
                        </a:rPr>
                        <a:t>100 (6)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373A3C"/>
                          </a:solidFill>
                          <a:latin typeface="Arial"/>
                        </a:rPr>
                        <a:t>50 (3)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373A3C"/>
                          </a:solidFill>
                          <a:latin typeface="Arial"/>
                        </a:rPr>
                        <a:t>150 (9)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84994" name="Picture 2"/>
          <p:cNvPicPr>
            <a:picLocks noChangeAspect="1" noChangeArrowheads="1"/>
          </p:cNvPicPr>
          <p:nvPr/>
        </p:nvPicPr>
        <p:blipFill>
          <a:blip r:embed="rId2" cstate="print"/>
          <a:srcRect/>
          <a:stretch>
            <a:fillRect/>
          </a:stretch>
        </p:blipFill>
        <p:spPr bwMode="auto">
          <a:xfrm>
            <a:off x="251519" y="2852936"/>
            <a:ext cx="4841685" cy="1656184"/>
          </a:xfrm>
          <a:prstGeom prst="rect">
            <a:avLst/>
          </a:prstGeom>
          <a:noFill/>
          <a:ln w="9525">
            <a:noFill/>
            <a:miter lim="800000"/>
            <a:headEnd/>
            <a:tailEnd/>
          </a:ln>
          <a:effectLst/>
        </p:spPr>
      </p:pic>
      <p:sp>
        <p:nvSpPr>
          <p:cNvPr id="8" name="Rectangle 7"/>
          <p:cNvSpPr/>
          <p:nvPr/>
        </p:nvSpPr>
        <p:spPr>
          <a:xfrm>
            <a:off x="467544" y="4941168"/>
            <a:ext cx="8208912" cy="646331"/>
          </a:xfrm>
          <a:prstGeom prst="rect">
            <a:avLst/>
          </a:prstGeom>
        </p:spPr>
        <p:txBody>
          <a:bodyPr wrap="square">
            <a:spAutoFit/>
          </a:bodyPr>
          <a:lstStyle/>
          <a:p>
            <a:r>
              <a:rPr lang="fr-FR" dirty="0" smtClean="0"/>
              <a:t>Ici, les effets fixes µ, t</a:t>
            </a:r>
            <a:r>
              <a:rPr lang="fr-FR" baseline="-25000" dirty="0" smtClean="0"/>
              <a:t>1</a:t>
            </a:r>
            <a:r>
              <a:rPr lang="fr-FR" dirty="0" smtClean="0"/>
              <a:t> et t</a:t>
            </a:r>
            <a:r>
              <a:rPr lang="fr-FR" baseline="-25000" dirty="0" smtClean="0"/>
              <a:t>2</a:t>
            </a:r>
            <a:r>
              <a:rPr lang="fr-FR" dirty="0" smtClean="0"/>
              <a:t> sont des inconnues à estimer en même temps que s</a:t>
            </a:r>
            <a:r>
              <a:rPr lang="fr-FR" baseline="-25000" dirty="0" smtClean="0"/>
              <a:t>1</a:t>
            </a:r>
            <a:r>
              <a:rPr lang="fr-FR" dirty="0" smtClean="0"/>
              <a:t>, s</a:t>
            </a:r>
            <a:r>
              <a:rPr lang="fr-FR" baseline="-25000" dirty="0" smtClean="0"/>
              <a:t>2</a:t>
            </a:r>
            <a:r>
              <a:rPr lang="fr-FR" dirty="0" smtClean="0"/>
              <a:t> et s</a:t>
            </a:r>
            <a:r>
              <a:rPr lang="fr-FR" baseline="-25000" dirty="0" smtClean="0"/>
              <a:t>3</a:t>
            </a:r>
            <a:endParaRPr lang="fr-FR" baseline="-25000" dirty="0"/>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au 12"/>
          <p:cNvGraphicFramePr>
            <a:graphicFrameLocks noGrp="1"/>
          </p:cNvGraphicFramePr>
          <p:nvPr/>
        </p:nvGraphicFramePr>
        <p:xfrm>
          <a:off x="1907704" y="260648"/>
          <a:ext cx="5125920" cy="1872210"/>
        </p:xfrm>
        <a:graphic>
          <a:graphicData uri="http://schemas.openxmlformats.org/drawingml/2006/table">
            <a:tbl>
              <a:tblPr/>
              <a:tblGrid>
                <a:gridCol w="1152128"/>
                <a:gridCol w="1584176"/>
                <a:gridCol w="1237488"/>
                <a:gridCol w="1152128"/>
              </a:tblGrid>
              <a:tr h="374442">
                <a:tc>
                  <a:txBody>
                    <a:bodyPr/>
                    <a:lstStyle/>
                    <a:p>
                      <a:pPr algn="ctr" fontAlgn="b"/>
                      <a:endParaRPr lang="fr-FR" sz="2000" b="0" i="0" u="none" strike="noStrike" dirty="0">
                        <a:solidFill>
                          <a:srgbClr val="000000"/>
                        </a:solidFill>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a:solidFill>
                            <a:srgbClr val="000000"/>
                          </a:solidFill>
                          <a:latin typeface="Calibri"/>
                        </a:rPr>
                        <a:t>Troupeau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2000" b="0" i="0" u="none" strike="noStrike">
                          <a:solidFill>
                            <a:srgbClr val="000000"/>
                          </a:solidFill>
                          <a:latin typeface="Calibri"/>
                        </a:rPr>
                        <a:t>Troupeau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a:solidFill>
                            <a:srgbClr val="373A3C"/>
                          </a:solidFill>
                          <a:latin typeface="Times New Roman"/>
                        </a:rPr>
                        <a:t>Total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4442">
                <a:tc>
                  <a:txBody>
                    <a:bodyPr/>
                    <a:lstStyle/>
                    <a:p>
                      <a:pPr algn="ctr" fontAlgn="b"/>
                      <a:r>
                        <a:rPr lang="fr-FR" sz="1600" b="0" i="0" u="none" strike="noStrike" dirty="0">
                          <a:solidFill>
                            <a:srgbClr val="373A3C"/>
                          </a:solidFill>
                          <a:latin typeface="Times New Roman"/>
                        </a:rPr>
                        <a:t>Taureau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dirty="0">
                          <a:solidFill>
                            <a:srgbClr val="373A3C"/>
                          </a:solidFill>
                          <a:latin typeface="Times New Roman"/>
                        </a:rPr>
                        <a:t>21; 18; 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a:solidFill>
                            <a:srgbClr val="373A3C"/>
                          </a:solidFill>
                          <a:latin typeface="Times New Roman"/>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800" b="0" i="0" u="none" strike="noStrike">
                          <a:solidFill>
                            <a:srgbClr val="373A3C"/>
                          </a:solidFill>
                          <a:latin typeface="Times New Roman"/>
                        </a:rPr>
                        <a:t>72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4442">
                <a:tc>
                  <a:txBody>
                    <a:bodyPr/>
                    <a:lstStyle/>
                    <a:p>
                      <a:pPr algn="ctr" fontAlgn="b"/>
                      <a:r>
                        <a:rPr lang="fr-FR" sz="1600" b="0" i="0" u="none" strike="noStrike" dirty="0">
                          <a:solidFill>
                            <a:srgbClr val="373A3C"/>
                          </a:solidFill>
                          <a:latin typeface="Times New Roman"/>
                        </a:rPr>
                        <a:t>Taureau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a:solidFill>
                            <a:srgbClr val="373A3C"/>
                          </a:solidFill>
                          <a:latin typeface="Times New Roman"/>
                        </a:rPr>
                        <a:t>16; 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a:solidFill>
                            <a:srgbClr val="373A3C"/>
                          </a:solidFill>
                          <a:latin typeface="Times New Roman"/>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373A3C"/>
                          </a:solidFill>
                          <a:latin typeface="Arial"/>
                        </a:rPr>
                        <a:t>30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4442">
                <a:tc>
                  <a:txBody>
                    <a:bodyPr/>
                    <a:lstStyle/>
                    <a:p>
                      <a:pPr algn="ctr" fontAlgn="b"/>
                      <a:r>
                        <a:rPr lang="fr-FR" sz="1600" b="0" i="0" u="none" strike="noStrike" dirty="0">
                          <a:solidFill>
                            <a:srgbClr val="373A3C"/>
                          </a:solidFill>
                          <a:latin typeface="Times New Roman"/>
                        </a:rPr>
                        <a:t>Taureau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a:solidFill>
                            <a:srgbClr val="373A3C"/>
                          </a:solidFill>
                          <a:latin typeface="Times New Roman"/>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dirty="0">
                          <a:solidFill>
                            <a:srgbClr val="373A3C"/>
                          </a:solidFill>
                          <a:latin typeface="Times New Roman"/>
                        </a:rPr>
                        <a:t>17; 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373A3C"/>
                          </a:solidFill>
                          <a:latin typeface="Arial"/>
                        </a:rPr>
                        <a:t>48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4442">
                <a:tc>
                  <a:txBody>
                    <a:bodyPr/>
                    <a:lstStyle/>
                    <a:p>
                      <a:pPr algn="ctr" fontAlgn="b"/>
                      <a:r>
                        <a:rPr lang="fr-FR" sz="1800" b="0" i="0" u="none" strike="noStrike" dirty="0">
                          <a:solidFill>
                            <a:srgbClr val="373A3C"/>
                          </a:solidFill>
                          <a:latin typeface="Times New Roman"/>
                        </a:rPr>
                        <a:t>Total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373A3C"/>
                          </a:solidFill>
                          <a:latin typeface="Arial"/>
                        </a:rPr>
                        <a:t>100 (6)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a:solidFill>
                            <a:srgbClr val="373A3C"/>
                          </a:solidFill>
                          <a:latin typeface="Arial"/>
                        </a:rPr>
                        <a:t>50 (3)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400" b="0" i="0" u="none" strike="noStrike" dirty="0">
                          <a:solidFill>
                            <a:srgbClr val="373A3C"/>
                          </a:solidFill>
                          <a:latin typeface="Arial"/>
                        </a:rPr>
                        <a:t>150 (9)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86018" name="Picture 2"/>
          <p:cNvPicPr>
            <a:picLocks noChangeAspect="1" noChangeArrowheads="1"/>
          </p:cNvPicPr>
          <p:nvPr/>
        </p:nvPicPr>
        <p:blipFill>
          <a:blip r:embed="rId2" cstate="print"/>
          <a:srcRect/>
          <a:stretch>
            <a:fillRect/>
          </a:stretch>
        </p:blipFill>
        <p:spPr bwMode="auto">
          <a:xfrm>
            <a:off x="2699792" y="2204864"/>
            <a:ext cx="3816424" cy="2390101"/>
          </a:xfrm>
          <a:prstGeom prst="rect">
            <a:avLst/>
          </a:prstGeom>
          <a:noFill/>
          <a:ln w="9525">
            <a:noFill/>
            <a:miter lim="800000"/>
            <a:headEnd/>
            <a:tailEnd/>
          </a:ln>
          <a:effectLst/>
        </p:spPr>
      </p:pic>
      <p:sp>
        <p:nvSpPr>
          <p:cNvPr id="86019" name="Rectangle 3"/>
          <p:cNvSpPr>
            <a:spLocks noChangeArrowheads="1"/>
          </p:cNvSpPr>
          <p:nvPr/>
        </p:nvSpPr>
        <p:spPr bwMode="auto">
          <a:xfrm>
            <a:off x="323528" y="4836151"/>
            <a:ext cx="785497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rgbClr val="343639"/>
                </a:solidFill>
                <a:effectLst/>
                <a:latin typeface="Arial" pitchFamily="34" charset="0"/>
                <a:ea typeface="Times New Roman" pitchFamily="18" charset="0"/>
                <a:cs typeface="Arial" pitchFamily="34" charset="0"/>
              </a:rPr>
              <a:t>Puisque certains effets du modèle linéaire sont fixes et d'autres sont aléatoires, le modèle est d</a:t>
            </a:r>
            <a:r>
              <a:rPr kumimoji="0" lang="fr-FR" sz="1400" b="0" i="0" u="none" strike="noStrike" cap="none" normalizeH="0" baseline="0" smtClean="0">
                <a:ln>
                  <a:noFill/>
                </a:ln>
                <a:solidFill>
                  <a:srgbClr val="545557"/>
                </a:solidFill>
                <a:effectLst/>
                <a:latin typeface="Arial" pitchFamily="34" charset="0"/>
                <a:ea typeface="Times New Roman" pitchFamily="18" charset="0"/>
                <a:cs typeface="Arial" pitchFamily="34" charset="0"/>
              </a:rPr>
              <a:t>i</a:t>
            </a:r>
            <a:r>
              <a:rPr kumimoji="0" lang="fr-FR" sz="1400" b="0" i="0" u="none" strike="noStrike" cap="none" normalizeH="0" baseline="0" smtClean="0">
                <a:ln>
                  <a:noFill/>
                </a:ln>
                <a:solidFill>
                  <a:srgbClr val="343639"/>
                </a:solidFill>
                <a:effectLst/>
                <a:latin typeface="Arial" pitchFamily="34" charset="0"/>
                <a:ea typeface="Times New Roman" pitchFamily="18" charset="0"/>
                <a:cs typeface="Arial" pitchFamily="34" charset="0"/>
              </a:rPr>
              <a:t>t </a:t>
            </a:r>
            <a:br>
              <a:rPr kumimoji="0" lang="fr-FR" sz="1400" b="0" i="0" u="none" strike="noStrike" cap="none" normalizeH="0" baseline="0" smtClean="0">
                <a:ln>
                  <a:noFill/>
                </a:ln>
                <a:solidFill>
                  <a:srgbClr val="343639"/>
                </a:solidFill>
                <a:effectLst/>
                <a:latin typeface="Arial" pitchFamily="34" charset="0"/>
                <a:ea typeface="Times New Roman" pitchFamily="18" charset="0"/>
                <a:cs typeface="Arial" pitchFamily="34" charset="0"/>
              </a:rPr>
            </a:br>
            <a:r>
              <a:rPr kumimoji="0" lang="fr-FR" sz="1400" b="0" i="0" u="none" strike="noStrike" cap="none" normalizeH="0" baseline="0" smtClean="0">
                <a:ln>
                  <a:noFill/>
                </a:ln>
                <a:solidFill>
                  <a:srgbClr val="343639"/>
                </a:solidFill>
                <a:effectLst/>
                <a:latin typeface="Arial" pitchFamily="34" charset="0"/>
                <a:ea typeface="Times New Roman" pitchFamily="18" charset="0"/>
                <a:cs typeface="Arial" pitchFamily="34" charset="0"/>
              </a:rPr>
              <a:t>mixte et peut alors s'écrire en séparant les parties fixes et aléatoires. Le modèle devient: </a:t>
            </a:r>
            <a:endParaRPr kumimoji="0" lang="fr-FR" sz="32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p:nvPr/>
        </p:nvSpPr>
        <p:spPr>
          <a:xfrm>
            <a:off x="3347864" y="5589240"/>
            <a:ext cx="1547218" cy="369332"/>
          </a:xfrm>
          <a:prstGeom prst="rect">
            <a:avLst/>
          </a:prstGeom>
        </p:spPr>
        <p:txBody>
          <a:bodyPr wrap="none">
            <a:spAutoFit/>
          </a:bodyPr>
          <a:lstStyle/>
          <a:p>
            <a:r>
              <a:rPr lang="fr-FR" dirty="0" smtClean="0"/>
              <a:t>Y= </a:t>
            </a:r>
            <a:r>
              <a:rPr lang="fr-FR" dirty="0" err="1" smtClean="0"/>
              <a:t>Xb</a:t>
            </a:r>
            <a:r>
              <a:rPr lang="fr-FR" dirty="0" smtClean="0"/>
              <a:t> + </a:t>
            </a:r>
            <a:r>
              <a:rPr lang="fr-FR" dirty="0" err="1" smtClean="0"/>
              <a:t>Zu</a:t>
            </a:r>
            <a:r>
              <a:rPr lang="fr-FR" dirty="0" smtClean="0"/>
              <a:t> + e </a:t>
            </a:r>
            <a:endParaRPr lang="fr-FR" dirty="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03848" y="692696"/>
            <a:ext cx="1547218" cy="369332"/>
          </a:xfrm>
          <a:prstGeom prst="rect">
            <a:avLst/>
          </a:prstGeom>
        </p:spPr>
        <p:txBody>
          <a:bodyPr wrap="none">
            <a:spAutoFit/>
          </a:bodyPr>
          <a:lstStyle/>
          <a:p>
            <a:r>
              <a:rPr lang="fr-FR" dirty="0" smtClean="0"/>
              <a:t>Y= </a:t>
            </a:r>
            <a:r>
              <a:rPr lang="fr-FR" dirty="0" err="1" smtClean="0"/>
              <a:t>Xb</a:t>
            </a:r>
            <a:r>
              <a:rPr lang="fr-FR" dirty="0" smtClean="0"/>
              <a:t> + </a:t>
            </a:r>
            <a:r>
              <a:rPr lang="fr-FR" dirty="0" err="1" smtClean="0"/>
              <a:t>Zu</a:t>
            </a:r>
            <a:r>
              <a:rPr lang="fr-FR" dirty="0" smtClean="0"/>
              <a:t> + e </a:t>
            </a:r>
            <a:endParaRPr lang="fr-FR" dirty="0"/>
          </a:p>
        </p:txBody>
      </p:sp>
      <p:pic>
        <p:nvPicPr>
          <p:cNvPr id="87042" name="Picture 2"/>
          <p:cNvPicPr>
            <a:picLocks noChangeAspect="1" noChangeArrowheads="1"/>
          </p:cNvPicPr>
          <p:nvPr/>
        </p:nvPicPr>
        <p:blipFill>
          <a:blip r:embed="rId2" cstate="print"/>
          <a:srcRect/>
          <a:stretch>
            <a:fillRect/>
          </a:stretch>
        </p:blipFill>
        <p:spPr bwMode="auto">
          <a:xfrm>
            <a:off x="1979711" y="1196752"/>
            <a:ext cx="3895487" cy="2160240"/>
          </a:xfrm>
          <a:prstGeom prst="rect">
            <a:avLst/>
          </a:prstGeom>
          <a:noFill/>
          <a:ln w="9525">
            <a:noFill/>
            <a:miter lim="800000"/>
            <a:headEnd/>
            <a:tailEnd/>
          </a:ln>
          <a:effectLst/>
        </p:spPr>
      </p:pic>
      <p:sp>
        <p:nvSpPr>
          <p:cNvPr id="87043" name="Rectangle 3"/>
          <p:cNvSpPr>
            <a:spLocks noChangeArrowheads="1"/>
          </p:cNvSpPr>
          <p:nvPr/>
        </p:nvSpPr>
        <p:spPr bwMode="auto">
          <a:xfrm>
            <a:off x="467544" y="3498830"/>
            <a:ext cx="7776864"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50838" algn="l"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solidFill>
                  <a:srgbClr val="343639"/>
                </a:solidFill>
                <a:effectLst/>
                <a:latin typeface="Courier New" pitchFamily="49" charset="0"/>
                <a:ea typeface="Times New Roman" pitchFamily="18" charset="0"/>
                <a:cs typeface="Courier New" pitchFamily="49" charset="0"/>
              </a:rPr>
              <a:t>E(Y)=</a:t>
            </a:r>
            <a:r>
              <a:rPr kumimoji="0" lang="fr-FR" b="0" i="0" u="none" strike="noStrike" cap="none" normalizeH="0" baseline="0" dirty="0" err="1" smtClean="0">
                <a:ln>
                  <a:noFill/>
                </a:ln>
                <a:solidFill>
                  <a:srgbClr val="343639"/>
                </a:solidFill>
                <a:effectLst/>
                <a:latin typeface="Courier New" pitchFamily="49" charset="0"/>
                <a:ea typeface="Times New Roman" pitchFamily="18" charset="0"/>
                <a:cs typeface="Courier New" pitchFamily="49" charset="0"/>
              </a:rPr>
              <a:t>Xb</a:t>
            </a:r>
            <a:r>
              <a:rPr kumimoji="0" lang="fr-FR" b="0" i="0" u="none" strike="noStrike" cap="none" normalizeH="0" baseline="0" dirty="0" smtClean="0">
                <a:ln>
                  <a:noFill/>
                </a:ln>
                <a:solidFill>
                  <a:srgbClr val="343639"/>
                </a:solidFill>
                <a:effectLst/>
                <a:latin typeface="Courier New" pitchFamily="49" charset="0"/>
                <a:ea typeface="Times New Roman" pitchFamily="18" charset="0"/>
                <a:cs typeface="Courier New" pitchFamily="49" charset="0"/>
              </a:rPr>
              <a:t> </a:t>
            </a:r>
            <a:endParaRPr kumimoji="0" lang="fr-FR" b="0" i="0" u="none" strike="noStrike" cap="none" normalizeH="0" baseline="0" dirty="0" smtClean="0">
              <a:ln>
                <a:noFill/>
              </a:ln>
              <a:solidFill>
                <a:schemeClr val="tx1"/>
              </a:solidFill>
              <a:effectLst/>
              <a:latin typeface="Arial" pitchFamily="34" charset="0"/>
              <a:cs typeface="Arial" pitchFamily="34" charset="0"/>
            </a:endParaRPr>
          </a:p>
          <a:p>
            <a:pPr marL="0" marR="0" lvl="0" indent="350838" algn="l" defTabSz="914400" rtl="0" eaLnBrk="0" fontAlgn="base" latinLnBrk="0" hangingPunct="0">
              <a:lnSpc>
                <a:spcPct val="100000"/>
              </a:lnSpc>
              <a:spcBef>
                <a:spcPct val="0"/>
              </a:spcBef>
              <a:spcAft>
                <a:spcPct val="0"/>
              </a:spcAft>
              <a:buClrTx/>
              <a:buSzTx/>
              <a:buFontTx/>
              <a:buNone/>
              <a:tabLst/>
            </a:pPr>
            <a:r>
              <a:rPr kumimoji="0" lang="fr-FR" b="0" i="0" u="none" strike="noStrike" cap="none" normalizeH="0" baseline="0" dirty="0" smtClean="0">
                <a:ln>
                  <a:noFill/>
                </a:ln>
                <a:solidFill>
                  <a:srgbClr val="343639"/>
                </a:solidFill>
                <a:effectLst/>
                <a:latin typeface="Arial" pitchFamily="34" charset="0"/>
                <a:ea typeface="Times New Roman" pitchFamily="18" charset="0"/>
                <a:cs typeface="Arial" pitchFamily="34" charset="0"/>
              </a:rPr>
              <a:t>V(e)= E(</a:t>
            </a:r>
            <a:r>
              <a:rPr kumimoji="0" lang="fr-FR" b="0" i="0" u="none" strike="noStrike" cap="none" normalizeH="0" baseline="0" dirty="0" err="1" smtClean="0">
                <a:ln>
                  <a:noFill/>
                </a:ln>
                <a:solidFill>
                  <a:srgbClr val="343639"/>
                </a:solidFill>
                <a:effectLst/>
                <a:latin typeface="Arial" pitchFamily="34" charset="0"/>
                <a:ea typeface="Times New Roman" pitchFamily="18" charset="0"/>
                <a:cs typeface="Arial" pitchFamily="34" charset="0"/>
              </a:rPr>
              <a:t>ee</a:t>
            </a:r>
            <a:r>
              <a:rPr kumimoji="0" lang="fr-FR" b="0" i="0" u="none" strike="noStrike" cap="none" normalizeH="0" baseline="0" dirty="0" smtClean="0">
                <a:ln>
                  <a:noFill/>
                </a:ln>
                <a:solidFill>
                  <a:srgbClr val="343639"/>
                </a:solidFill>
                <a:effectLst/>
                <a:latin typeface="Arial" pitchFamily="34" charset="0"/>
                <a:ea typeface="Times New Roman" pitchFamily="18" charset="0"/>
                <a:cs typeface="Arial" pitchFamily="34" charset="0"/>
              </a:rPr>
              <a:t>')=R= I</a:t>
            </a:r>
            <a:r>
              <a:rPr kumimoji="0" lang="el-GR" b="0" i="0" u="none" strike="noStrike" cap="none" normalizeH="0" baseline="0" dirty="0" smtClean="0">
                <a:ln>
                  <a:noFill/>
                </a:ln>
                <a:solidFill>
                  <a:srgbClr val="343639"/>
                </a:solidFill>
                <a:effectLst/>
                <a:latin typeface="Arial" pitchFamily="34" charset="0"/>
                <a:ea typeface="Times New Roman" pitchFamily="18" charset="0"/>
                <a:cs typeface="Arial" pitchFamily="34" charset="0"/>
              </a:rPr>
              <a:t>σ</a:t>
            </a:r>
            <a:r>
              <a:rPr kumimoji="0" lang="fr-FR" b="0" i="0" u="none" strike="noStrike" cap="none" normalizeH="0" baseline="30000" dirty="0" smtClean="0">
                <a:ln>
                  <a:noFill/>
                </a:ln>
                <a:solidFill>
                  <a:srgbClr val="343639"/>
                </a:solidFill>
                <a:effectLst/>
                <a:latin typeface="Arial" pitchFamily="34" charset="0"/>
                <a:ea typeface="Times New Roman" pitchFamily="18" charset="0"/>
                <a:cs typeface="Arial" pitchFamily="34" charset="0"/>
              </a:rPr>
              <a:t>2</a:t>
            </a:r>
            <a:r>
              <a:rPr kumimoji="0" lang="fr-FR" b="0" i="0" u="none" strike="noStrike" cap="none" normalizeH="0" baseline="-25000" dirty="0" smtClean="0">
                <a:ln>
                  <a:noFill/>
                </a:ln>
                <a:solidFill>
                  <a:srgbClr val="343639"/>
                </a:solidFill>
                <a:effectLst/>
                <a:latin typeface="Arial" pitchFamily="34" charset="0"/>
                <a:ea typeface="Times New Roman" pitchFamily="18" charset="0"/>
                <a:cs typeface="Arial" pitchFamily="34" charset="0"/>
              </a:rPr>
              <a:t>e</a:t>
            </a:r>
            <a:r>
              <a:rPr kumimoji="0" lang="fr-FR" b="0" i="0" u="none" strike="noStrike" cap="none" normalizeH="0" baseline="0" dirty="0" smtClean="0">
                <a:ln>
                  <a:noFill/>
                </a:ln>
                <a:solidFill>
                  <a:srgbClr val="343639"/>
                </a:solidFill>
                <a:effectLst/>
                <a:latin typeface="Arial" pitchFamily="34" charset="0"/>
                <a:ea typeface="Times New Roman" pitchFamily="18" charset="0"/>
                <a:cs typeface="Arial" pitchFamily="34" charset="0"/>
              </a:rPr>
              <a:t> si les e sont supposées être indépendantes d'une observation à l'autre, comme c'est souvent le cas. </a:t>
            </a:r>
            <a:endParaRPr kumimoji="0" lang="fr-FR" b="0" i="0" u="none" strike="noStrike" cap="none" normalizeH="0" baseline="0" dirty="0" smtClean="0">
              <a:ln>
                <a:noFill/>
              </a:ln>
              <a:solidFill>
                <a:schemeClr val="tx1"/>
              </a:solidFill>
              <a:effectLst/>
              <a:latin typeface="Arial" pitchFamily="34" charset="0"/>
              <a:cs typeface="Arial" pitchFamily="34" charset="0"/>
            </a:endParaRPr>
          </a:p>
        </p:txBody>
      </p:sp>
      <p:pic>
        <p:nvPicPr>
          <p:cNvPr id="87044" name="Picture 4"/>
          <p:cNvPicPr>
            <a:picLocks noChangeAspect="1" noChangeArrowheads="1"/>
          </p:cNvPicPr>
          <p:nvPr/>
        </p:nvPicPr>
        <p:blipFill>
          <a:blip r:embed="rId3" cstate="print"/>
          <a:srcRect/>
          <a:stretch>
            <a:fillRect/>
          </a:stretch>
        </p:blipFill>
        <p:spPr bwMode="auto">
          <a:xfrm>
            <a:off x="1619672" y="4653136"/>
            <a:ext cx="4972271" cy="1800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p:cNvPicPr>
            <a:picLocks noChangeAspect="1" noChangeArrowheads="1"/>
          </p:cNvPicPr>
          <p:nvPr/>
        </p:nvPicPr>
        <p:blipFill>
          <a:blip r:embed="rId2" cstate="print"/>
          <a:srcRect/>
          <a:stretch>
            <a:fillRect/>
          </a:stretch>
        </p:blipFill>
        <p:spPr bwMode="auto">
          <a:xfrm>
            <a:off x="1187624" y="332656"/>
            <a:ext cx="4972271" cy="1800200"/>
          </a:xfrm>
          <a:prstGeom prst="rect">
            <a:avLst/>
          </a:prstGeom>
          <a:noFill/>
          <a:ln w="9525">
            <a:noFill/>
            <a:miter lim="800000"/>
            <a:headEnd/>
            <a:tailEnd/>
          </a:ln>
          <a:effectLst/>
        </p:spPr>
      </p:pic>
      <p:sp>
        <p:nvSpPr>
          <p:cNvPr id="88065" name="Rectangle 1"/>
          <p:cNvSpPr>
            <a:spLocks noChangeArrowheads="1"/>
          </p:cNvSpPr>
          <p:nvPr/>
        </p:nvSpPr>
        <p:spPr bwMode="auto">
          <a:xfrm>
            <a:off x="0" y="2060848"/>
            <a:ext cx="5425844"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smtClean="0">
                <a:ln>
                  <a:noFill/>
                </a:ln>
                <a:solidFill>
                  <a:srgbClr val="313537"/>
                </a:solidFill>
                <a:effectLst/>
                <a:latin typeface="Arial" pitchFamily="34" charset="0"/>
                <a:ea typeface="Times New Roman" pitchFamily="18" charset="0"/>
                <a:cs typeface="Arial" pitchFamily="34" charset="0"/>
              </a:rPr>
              <a:t>Toutefois, si les animaux à évaluer ne sont pas apparentés, alors: </a:t>
            </a:r>
            <a:endParaRPr kumimoji="0" lang="fr-FR" sz="3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8066" name="Picture 2"/>
          <p:cNvPicPr>
            <a:picLocks noChangeAspect="1" noChangeArrowheads="1"/>
          </p:cNvPicPr>
          <p:nvPr/>
        </p:nvPicPr>
        <p:blipFill>
          <a:blip r:embed="rId3" cstate="print"/>
          <a:srcRect/>
          <a:stretch>
            <a:fillRect/>
          </a:stretch>
        </p:blipFill>
        <p:spPr bwMode="auto">
          <a:xfrm>
            <a:off x="2123728" y="2420888"/>
            <a:ext cx="3927130" cy="1224136"/>
          </a:xfrm>
          <a:prstGeom prst="rect">
            <a:avLst/>
          </a:prstGeom>
          <a:noFill/>
          <a:ln w="9525">
            <a:noFill/>
            <a:miter lim="800000"/>
            <a:headEnd/>
            <a:tailEnd/>
          </a:ln>
          <a:effectLst/>
        </p:spPr>
      </p:pic>
      <p:pic>
        <p:nvPicPr>
          <p:cNvPr id="88067" name="Picture 3"/>
          <p:cNvPicPr>
            <a:picLocks noChangeAspect="1" noChangeArrowheads="1"/>
          </p:cNvPicPr>
          <p:nvPr/>
        </p:nvPicPr>
        <p:blipFill>
          <a:blip r:embed="rId4" cstate="print"/>
          <a:srcRect/>
          <a:stretch>
            <a:fillRect/>
          </a:stretch>
        </p:blipFill>
        <p:spPr bwMode="auto">
          <a:xfrm rot="-60000">
            <a:off x="251520" y="3717032"/>
            <a:ext cx="5492525" cy="864096"/>
          </a:xfrm>
          <a:prstGeom prst="rect">
            <a:avLst/>
          </a:prstGeom>
          <a:noFill/>
          <a:ln w="9525">
            <a:noFill/>
            <a:miter lim="800000"/>
            <a:headEnd/>
            <a:tailEnd/>
          </a:ln>
          <a:effectLst/>
        </p:spPr>
      </p:pic>
      <p:sp>
        <p:nvSpPr>
          <p:cNvPr id="88068" name="Rectangle 4"/>
          <p:cNvSpPr>
            <a:spLocks noChangeArrowheads="1"/>
          </p:cNvSpPr>
          <p:nvPr/>
        </p:nvSpPr>
        <p:spPr bwMode="auto">
          <a:xfrm>
            <a:off x="0" y="4797152"/>
            <a:ext cx="4733988"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smtClean="0">
                <a:ln>
                  <a:noFill/>
                </a:ln>
                <a:solidFill>
                  <a:srgbClr val="313537"/>
                </a:solidFill>
                <a:effectLst/>
                <a:latin typeface="Arial" pitchFamily="34" charset="0"/>
                <a:ea typeface="Times New Roman" pitchFamily="18" charset="0"/>
                <a:cs typeface="Arial" pitchFamily="34" charset="0"/>
              </a:rPr>
              <a:t>Les équations du modèle mixte de Henderson s'écrivent: </a:t>
            </a:r>
            <a:endParaRPr kumimoji="0" lang="fr-FR" sz="3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8069" name="Picture 5"/>
          <p:cNvPicPr>
            <a:picLocks noChangeAspect="1" noChangeArrowheads="1"/>
          </p:cNvPicPr>
          <p:nvPr/>
        </p:nvPicPr>
        <p:blipFill>
          <a:blip r:embed="rId5" cstate="print"/>
          <a:srcRect/>
          <a:stretch>
            <a:fillRect/>
          </a:stretch>
        </p:blipFill>
        <p:spPr bwMode="auto">
          <a:xfrm>
            <a:off x="1763688" y="5229200"/>
            <a:ext cx="3430860" cy="10801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Gènes d’auto-sexage chez la poule</a:t>
            </a:r>
            <a:endParaRPr lang="fr-FR" dirty="0"/>
          </a:p>
        </p:txBody>
      </p:sp>
      <p:sp>
        <p:nvSpPr>
          <p:cNvPr id="3" name="Espace réservé du contenu 2"/>
          <p:cNvSpPr>
            <a:spLocks noGrp="1"/>
          </p:cNvSpPr>
          <p:nvPr>
            <p:ph idx="1"/>
          </p:nvPr>
        </p:nvSpPr>
        <p:spPr/>
        <p:txBody>
          <a:bodyPr>
            <a:normAutofit fontScale="85000" lnSpcReduction="10000"/>
          </a:bodyPr>
          <a:lstStyle/>
          <a:p>
            <a:pPr algn="just"/>
            <a:r>
              <a:rPr lang="fr-FR" dirty="0" smtClean="0"/>
              <a:t>L’expression de certains gènes portés par le chromosome X permettent de distingué les mâles des femelles dés la naissance par un simple examen:</a:t>
            </a:r>
          </a:p>
          <a:p>
            <a:pPr algn="just"/>
            <a:r>
              <a:rPr lang="fr-FR" dirty="0" smtClean="0"/>
              <a:t>Trois locus utilisés:</a:t>
            </a:r>
          </a:p>
          <a:p>
            <a:pPr algn="just">
              <a:buFontTx/>
              <a:buChar char="-"/>
            </a:pPr>
            <a:r>
              <a:rPr lang="fr-FR" dirty="0" smtClean="0"/>
              <a:t>Le locus « vitesse d’emplument »; K: dominant (emplument lent), k: récessif (emplument rapide),</a:t>
            </a:r>
          </a:p>
          <a:p>
            <a:pPr algn="just">
              <a:buFontTx/>
              <a:buChar char="-"/>
            </a:pPr>
            <a:r>
              <a:rPr lang="fr-FR" dirty="0" smtClean="0"/>
              <a:t>Le locus « barrure du plumage »; B: dominant (plumage barré), b: récessif (plumage noire uniforme),</a:t>
            </a:r>
          </a:p>
          <a:p>
            <a:pPr algn="just">
              <a:buFontTx/>
              <a:buChar char="-"/>
            </a:pPr>
            <a:r>
              <a:rPr lang="fr-FR" dirty="0" smtClean="0"/>
              <a:t>Le locus « dorure du plumage »; S: dominant (plumage argenté et duvet jaune), s: récessif (plumage doré et duvet roux),</a:t>
            </a:r>
          </a:p>
          <a:p>
            <a:pPr algn="just">
              <a:buNone/>
            </a:pPr>
            <a:endParaRPr lang="fr-FR" dirty="0" smtClean="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9" name="Picture 5"/>
          <p:cNvPicPr>
            <a:picLocks noChangeAspect="1" noChangeArrowheads="1"/>
          </p:cNvPicPr>
          <p:nvPr/>
        </p:nvPicPr>
        <p:blipFill>
          <a:blip r:embed="rId2" cstate="print"/>
          <a:srcRect/>
          <a:stretch>
            <a:fillRect/>
          </a:stretch>
        </p:blipFill>
        <p:spPr bwMode="auto">
          <a:xfrm>
            <a:off x="1907704" y="404664"/>
            <a:ext cx="3430860" cy="1080120"/>
          </a:xfrm>
          <a:prstGeom prst="rect">
            <a:avLst/>
          </a:prstGeom>
          <a:noFill/>
          <a:ln w="9525">
            <a:noFill/>
            <a:miter lim="800000"/>
            <a:headEnd/>
            <a:tailEnd/>
          </a:ln>
          <a:effectLst/>
        </p:spPr>
      </p:pic>
      <p:sp>
        <p:nvSpPr>
          <p:cNvPr id="8" name="Rectangle 7"/>
          <p:cNvSpPr/>
          <p:nvPr/>
        </p:nvSpPr>
        <p:spPr>
          <a:xfrm>
            <a:off x="251520" y="1844824"/>
            <a:ext cx="7920880" cy="646331"/>
          </a:xfrm>
          <a:prstGeom prst="rect">
            <a:avLst/>
          </a:prstGeom>
        </p:spPr>
        <p:txBody>
          <a:bodyPr wrap="square">
            <a:spAutoFit/>
          </a:bodyPr>
          <a:lstStyle/>
          <a:p>
            <a:r>
              <a:rPr lang="fr-FR" dirty="0" smtClean="0"/>
              <a:t>On constate que R</a:t>
            </a:r>
            <a:r>
              <a:rPr lang="fr-FR" baseline="30000" dirty="0" smtClean="0"/>
              <a:t>-1</a:t>
            </a:r>
            <a:r>
              <a:rPr lang="fr-FR" dirty="0" smtClean="0"/>
              <a:t> est présente partout, sauf dans le terme G</a:t>
            </a:r>
            <a:r>
              <a:rPr lang="fr-FR" baseline="30000" dirty="0" smtClean="0"/>
              <a:t>-1</a:t>
            </a:r>
            <a:r>
              <a:rPr lang="fr-FR" dirty="0" smtClean="0"/>
              <a:t>. Il suffit alors de multiplier  par   R</a:t>
            </a:r>
            <a:r>
              <a:rPr lang="fr-FR" baseline="30000" dirty="0" smtClean="0"/>
              <a:t>-1</a:t>
            </a:r>
            <a:r>
              <a:rPr lang="fr-FR" dirty="0" smtClean="0"/>
              <a:t> . </a:t>
            </a:r>
            <a:endParaRPr lang="fr-FR" dirty="0"/>
          </a:p>
        </p:txBody>
      </p:sp>
      <p:pic>
        <p:nvPicPr>
          <p:cNvPr id="89090" name="Picture 2"/>
          <p:cNvPicPr>
            <a:picLocks noChangeAspect="1" noChangeArrowheads="1"/>
          </p:cNvPicPr>
          <p:nvPr/>
        </p:nvPicPr>
        <p:blipFill>
          <a:blip r:embed="rId3" cstate="print"/>
          <a:srcRect/>
          <a:stretch>
            <a:fillRect/>
          </a:stretch>
        </p:blipFill>
        <p:spPr bwMode="auto">
          <a:xfrm>
            <a:off x="755576" y="2708920"/>
            <a:ext cx="1224136" cy="799130"/>
          </a:xfrm>
          <a:prstGeom prst="rect">
            <a:avLst/>
          </a:prstGeom>
          <a:noFill/>
          <a:ln w="9525">
            <a:noFill/>
            <a:miter lim="800000"/>
            <a:headEnd/>
            <a:tailEnd/>
          </a:ln>
          <a:effectLst/>
        </p:spPr>
      </p:pic>
      <p:pic>
        <p:nvPicPr>
          <p:cNvPr id="89091" name="Picture 3"/>
          <p:cNvPicPr>
            <a:picLocks noChangeAspect="1" noChangeArrowheads="1"/>
          </p:cNvPicPr>
          <p:nvPr/>
        </p:nvPicPr>
        <p:blipFill>
          <a:blip r:embed="rId4" cstate="print"/>
          <a:srcRect/>
          <a:stretch>
            <a:fillRect/>
          </a:stretch>
        </p:blipFill>
        <p:spPr bwMode="auto">
          <a:xfrm>
            <a:off x="3851920" y="2420888"/>
            <a:ext cx="3751083" cy="1080120"/>
          </a:xfrm>
          <a:prstGeom prst="rect">
            <a:avLst/>
          </a:prstGeom>
          <a:noFill/>
          <a:ln w="9525">
            <a:noFill/>
            <a:miter lim="800000"/>
            <a:headEnd/>
            <a:tailEnd/>
          </a:ln>
          <a:effectLst/>
        </p:spPr>
      </p:pic>
      <p:sp>
        <p:nvSpPr>
          <p:cNvPr id="11" name="Flèche droite 10"/>
          <p:cNvSpPr/>
          <p:nvPr/>
        </p:nvSpPr>
        <p:spPr>
          <a:xfrm>
            <a:off x="2411760" y="2852936"/>
            <a:ext cx="108012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9092" name="Picture 4"/>
          <p:cNvPicPr>
            <a:picLocks noChangeAspect="1" noChangeArrowheads="1"/>
          </p:cNvPicPr>
          <p:nvPr/>
        </p:nvPicPr>
        <p:blipFill>
          <a:blip r:embed="rId5" cstate="print"/>
          <a:srcRect/>
          <a:stretch>
            <a:fillRect/>
          </a:stretch>
        </p:blipFill>
        <p:spPr bwMode="auto">
          <a:xfrm>
            <a:off x="3995936" y="3645024"/>
            <a:ext cx="3178623" cy="1440160"/>
          </a:xfrm>
          <a:prstGeom prst="rect">
            <a:avLst/>
          </a:prstGeom>
          <a:noFill/>
          <a:ln w="9525">
            <a:noFill/>
            <a:miter lim="800000"/>
            <a:headEnd/>
            <a:tailEnd/>
          </a:ln>
          <a:effectLst/>
        </p:spPr>
      </p:pic>
      <p:sp>
        <p:nvSpPr>
          <p:cNvPr id="13" name="ZoneTexte 12"/>
          <p:cNvSpPr txBox="1"/>
          <p:nvPr/>
        </p:nvSpPr>
        <p:spPr>
          <a:xfrm>
            <a:off x="1907704" y="4221088"/>
            <a:ext cx="1872208" cy="369332"/>
          </a:xfrm>
          <a:prstGeom prst="rect">
            <a:avLst/>
          </a:prstGeom>
          <a:noFill/>
        </p:spPr>
        <p:txBody>
          <a:bodyPr wrap="square" rtlCol="0">
            <a:spAutoFit/>
          </a:bodyPr>
          <a:lstStyle/>
          <a:p>
            <a:r>
              <a:rPr lang="fr-FR" dirty="0" smtClean="0"/>
              <a:t>On démontre</a:t>
            </a:r>
            <a:endParaRPr lang="fr-FR" dirty="0"/>
          </a:p>
        </p:txBody>
      </p:sp>
      <p:sp>
        <p:nvSpPr>
          <p:cNvPr id="14" name="ZoneTexte 13"/>
          <p:cNvSpPr txBox="1"/>
          <p:nvPr/>
        </p:nvSpPr>
        <p:spPr>
          <a:xfrm>
            <a:off x="0" y="5661248"/>
            <a:ext cx="3384376" cy="369332"/>
          </a:xfrm>
          <a:prstGeom prst="rect">
            <a:avLst/>
          </a:prstGeom>
          <a:noFill/>
        </p:spPr>
        <p:txBody>
          <a:bodyPr wrap="square" rtlCol="0">
            <a:spAutoFit/>
          </a:bodyPr>
          <a:lstStyle/>
          <a:p>
            <a:r>
              <a:rPr lang="fr-FR" dirty="0" smtClean="0"/>
              <a:t>Si h²=0.25 (production laitière)</a:t>
            </a:r>
            <a:endParaRPr lang="fr-FR" dirty="0"/>
          </a:p>
        </p:txBody>
      </p:sp>
      <p:pic>
        <p:nvPicPr>
          <p:cNvPr id="89093" name="Picture 5"/>
          <p:cNvPicPr>
            <a:picLocks noChangeAspect="1" noChangeArrowheads="1"/>
          </p:cNvPicPr>
          <p:nvPr/>
        </p:nvPicPr>
        <p:blipFill>
          <a:blip r:embed="rId6" cstate="print"/>
          <a:srcRect/>
          <a:stretch>
            <a:fillRect/>
          </a:stretch>
        </p:blipFill>
        <p:spPr bwMode="auto">
          <a:xfrm>
            <a:off x="5580112" y="5517232"/>
            <a:ext cx="1152128" cy="750469"/>
          </a:xfrm>
          <a:prstGeom prst="rect">
            <a:avLst/>
          </a:prstGeom>
          <a:noFill/>
          <a:ln w="9525">
            <a:noFill/>
            <a:miter lim="800000"/>
            <a:headEnd/>
            <a:tailEnd/>
          </a:ln>
          <a:effectLst/>
        </p:spPr>
      </p:pic>
      <p:sp>
        <p:nvSpPr>
          <p:cNvPr id="16" name="Flèche droite 15"/>
          <p:cNvSpPr/>
          <p:nvPr/>
        </p:nvSpPr>
        <p:spPr>
          <a:xfrm>
            <a:off x="3851920" y="5661248"/>
            <a:ext cx="108012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395536" y="404664"/>
            <a:ext cx="4231190" cy="1872208"/>
          </a:xfrm>
          <a:prstGeom prst="rect">
            <a:avLst/>
          </a:prstGeom>
          <a:noFill/>
          <a:ln w="9525">
            <a:noFill/>
            <a:miter lim="800000"/>
            <a:headEnd/>
            <a:tailEnd/>
          </a:ln>
          <a:effectLst/>
        </p:spPr>
      </p:pic>
      <p:pic>
        <p:nvPicPr>
          <p:cNvPr id="90115" name="Picture 3"/>
          <p:cNvPicPr>
            <a:picLocks noChangeAspect="1" noChangeArrowheads="1"/>
          </p:cNvPicPr>
          <p:nvPr/>
        </p:nvPicPr>
        <p:blipFill>
          <a:blip r:embed="rId3" cstate="print"/>
          <a:srcRect/>
          <a:stretch>
            <a:fillRect/>
          </a:stretch>
        </p:blipFill>
        <p:spPr bwMode="auto">
          <a:xfrm>
            <a:off x="5220072" y="404664"/>
            <a:ext cx="3209925" cy="1862137"/>
          </a:xfrm>
          <a:prstGeom prst="rect">
            <a:avLst/>
          </a:prstGeom>
          <a:noFill/>
          <a:ln w="9525">
            <a:noFill/>
            <a:miter lim="800000"/>
            <a:headEnd/>
            <a:tailEnd/>
          </a:ln>
          <a:effectLst/>
        </p:spPr>
      </p:pic>
      <p:pic>
        <p:nvPicPr>
          <p:cNvPr id="90116" name="Picture 4"/>
          <p:cNvPicPr>
            <a:picLocks noChangeAspect="1" noChangeArrowheads="1"/>
          </p:cNvPicPr>
          <p:nvPr/>
        </p:nvPicPr>
        <p:blipFill>
          <a:blip r:embed="rId4" cstate="print"/>
          <a:srcRect/>
          <a:stretch>
            <a:fillRect/>
          </a:stretch>
        </p:blipFill>
        <p:spPr bwMode="auto">
          <a:xfrm>
            <a:off x="2123728" y="2636912"/>
            <a:ext cx="3280577" cy="1080120"/>
          </a:xfrm>
          <a:prstGeom prst="rect">
            <a:avLst/>
          </a:prstGeom>
          <a:noFill/>
          <a:ln w="9525">
            <a:noFill/>
            <a:miter lim="800000"/>
            <a:headEnd/>
            <a:tailEnd/>
          </a:ln>
          <a:effectLst/>
        </p:spPr>
      </p:pic>
      <p:pic>
        <p:nvPicPr>
          <p:cNvPr id="90117" name="Picture 5"/>
          <p:cNvPicPr>
            <a:picLocks noChangeAspect="1" noChangeArrowheads="1"/>
          </p:cNvPicPr>
          <p:nvPr/>
        </p:nvPicPr>
        <p:blipFill>
          <a:blip r:embed="rId5" cstate="print"/>
          <a:srcRect/>
          <a:stretch>
            <a:fillRect/>
          </a:stretch>
        </p:blipFill>
        <p:spPr bwMode="auto">
          <a:xfrm>
            <a:off x="5148064" y="4437112"/>
            <a:ext cx="2382837" cy="1504950"/>
          </a:xfrm>
          <a:prstGeom prst="rect">
            <a:avLst/>
          </a:prstGeom>
          <a:noFill/>
          <a:ln w="9525">
            <a:noFill/>
            <a:miter lim="800000"/>
            <a:headEnd/>
            <a:tailEnd/>
          </a:ln>
          <a:effectLst/>
        </p:spPr>
      </p:pic>
      <p:pic>
        <p:nvPicPr>
          <p:cNvPr id="8" name="Picture 3"/>
          <p:cNvPicPr>
            <a:picLocks noChangeAspect="1" noChangeArrowheads="1"/>
          </p:cNvPicPr>
          <p:nvPr/>
        </p:nvPicPr>
        <p:blipFill>
          <a:blip r:embed="rId6" cstate="print"/>
          <a:srcRect/>
          <a:stretch>
            <a:fillRect/>
          </a:stretch>
        </p:blipFill>
        <p:spPr bwMode="auto">
          <a:xfrm>
            <a:off x="0" y="4653136"/>
            <a:ext cx="3250939" cy="936104"/>
          </a:xfrm>
          <a:prstGeom prst="rect">
            <a:avLst/>
          </a:prstGeom>
          <a:noFill/>
          <a:ln w="9525">
            <a:noFill/>
            <a:miter lim="800000"/>
            <a:headEnd/>
            <a:tailEnd/>
          </a:ln>
          <a:effectLst/>
        </p:spPr>
      </p:pic>
      <p:sp>
        <p:nvSpPr>
          <p:cNvPr id="9" name="Flèche droite 8"/>
          <p:cNvSpPr/>
          <p:nvPr/>
        </p:nvSpPr>
        <p:spPr>
          <a:xfrm>
            <a:off x="3707904" y="4941168"/>
            <a:ext cx="108012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899592" y="4077072"/>
            <a:ext cx="3456384" cy="369332"/>
          </a:xfrm>
          <a:prstGeom prst="rect">
            <a:avLst/>
          </a:prstGeom>
          <a:noFill/>
        </p:spPr>
        <p:txBody>
          <a:bodyPr wrap="square" rtlCol="0">
            <a:spAutoFit/>
          </a:bodyPr>
          <a:lstStyle/>
          <a:p>
            <a:r>
              <a:rPr lang="fr-FR" dirty="0" smtClean="0"/>
              <a:t>Le système à résoudre:</a:t>
            </a:r>
            <a:endParaRPr lang="fr-FR" dirty="0"/>
          </a:p>
        </p:txBody>
      </p:sp>
      <p:sp>
        <p:nvSpPr>
          <p:cNvPr id="90119" name="Rectangle 7"/>
          <p:cNvSpPr>
            <a:spLocks noChangeArrowheads="1"/>
          </p:cNvSpPr>
          <p:nvPr/>
        </p:nvSpPr>
        <p:spPr bwMode="auto">
          <a:xfrm>
            <a:off x="6768752" y="3068960"/>
            <a:ext cx="46754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zh-CN"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 </a:t>
            </a:r>
            <a:endParaRPr kumimoji="0" lang="fr-FR" altLang="zh-CN"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0118" name="Picture 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020272" y="2924944"/>
            <a:ext cx="676275" cy="485775"/>
          </a:xfrm>
          <a:prstGeom prst="rect">
            <a:avLst/>
          </a:prstGeom>
          <a:noFill/>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3"/>
          <p:cNvPicPr>
            <a:picLocks noChangeAspect="1" noChangeArrowheads="1"/>
          </p:cNvPicPr>
          <p:nvPr/>
        </p:nvPicPr>
        <p:blipFill>
          <a:blip r:embed="rId2" cstate="print"/>
          <a:srcRect/>
          <a:stretch>
            <a:fillRect/>
          </a:stretch>
        </p:blipFill>
        <p:spPr bwMode="auto">
          <a:xfrm>
            <a:off x="1619672" y="836712"/>
            <a:ext cx="4595883" cy="15841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1547664" y="548680"/>
            <a:ext cx="6408712" cy="369332"/>
          </a:xfrm>
          <a:prstGeom prst="rect">
            <a:avLst/>
          </a:prstGeom>
        </p:spPr>
        <p:txBody>
          <a:bodyPr wrap="square">
            <a:spAutoFit/>
          </a:bodyPr>
          <a:lstStyle/>
          <a:p>
            <a:r>
              <a:rPr lang="fr-FR" b="1" dirty="0" smtClean="0"/>
              <a:t>Modélisation linéaire en génétique quantitative </a:t>
            </a:r>
            <a:endParaRPr lang="fr-FR" dirty="0"/>
          </a:p>
        </p:txBody>
      </p:sp>
      <p:sp>
        <p:nvSpPr>
          <p:cNvPr id="10" name="Rectangle 9"/>
          <p:cNvSpPr/>
          <p:nvPr/>
        </p:nvSpPr>
        <p:spPr>
          <a:xfrm>
            <a:off x="395536" y="1268760"/>
            <a:ext cx="3274935" cy="369332"/>
          </a:xfrm>
          <a:prstGeom prst="rect">
            <a:avLst/>
          </a:prstGeom>
        </p:spPr>
        <p:txBody>
          <a:bodyPr wrap="none">
            <a:spAutoFit/>
          </a:bodyPr>
          <a:lstStyle/>
          <a:p>
            <a:r>
              <a:rPr lang="fr-FR" b="1" dirty="0" smtClean="0"/>
              <a:t>Résolution des équations mixtes</a:t>
            </a:r>
            <a:endParaRPr lang="fr-FR" dirty="0"/>
          </a:p>
        </p:txBody>
      </p:sp>
      <p:sp>
        <p:nvSpPr>
          <p:cNvPr id="378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3994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096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0967" name="Rectangle 7"/>
          <p:cNvSpPr>
            <a:spLocks noChangeArrowheads="1"/>
          </p:cNvSpPr>
          <p:nvPr/>
        </p:nvSpPr>
        <p:spPr bwMode="auto">
          <a:xfrm>
            <a:off x="4194962" y="537776"/>
            <a:ext cx="296876" cy="276999"/>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fr-FR"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1"/>
          <p:cNvSpPr/>
          <p:nvPr/>
        </p:nvSpPr>
        <p:spPr>
          <a:xfrm>
            <a:off x="1619672" y="1628800"/>
            <a:ext cx="1965025" cy="369332"/>
          </a:xfrm>
          <a:prstGeom prst="rect">
            <a:avLst/>
          </a:prstGeom>
        </p:spPr>
        <p:txBody>
          <a:bodyPr wrap="none">
            <a:spAutoFit/>
          </a:bodyPr>
          <a:lstStyle/>
          <a:p>
            <a:r>
              <a:rPr lang="fr-FR" b="1" dirty="0" smtClean="0"/>
              <a:t>Méthodes directes</a:t>
            </a:r>
            <a:endParaRPr lang="fr-FR" dirty="0"/>
          </a:p>
        </p:txBody>
      </p:sp>
      <p:sp>
        <p:nvSpPr>
          <p:cNvPr id="43011" name="Rectangle 3"/>
          <p:cNvSpPr>
            <a:spLocks noChangeArrowheads="1"/>
          </p:cNvSpPr>
          <p:nvPr/>
        </p:nvSpPr>
        <p:spPr bwMode="auto">
          <a:xfrm>
            <a:off x="423041" y="2132856"/>
            <a:ext cx="767069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tab pos="5486400" algn="r"/>
              </a:tabLst>
            </a:pPr>
            <a:r>
              <a:rPr kumimoji="0" lang="fr-FR"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Les équations mixtes peuvent se simplifier sous la forme du système d'équations suivant :</a:t>
            </a:r>
            <a:endParaRPr kumimoji="0" lang="fr-FR"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43012" name="Rectangle 4"/>
          <p:cNvSpPr>
            <a:spLocks noChangeArrowheads="1"/>
          </p:cNvSpPr>
          <p:nvPr/>
        </p:nvSpPr>
        <p:spPr bwMode="auto">
          <a:xfrm>
            <a:off x="4085330" y="2490664"/>
            <a:ext cx="973343"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5486400" algn="r"/>
              </a:tabLst>
            </a:pPr>
            <a:r>
              <a:rPr kumimoji="0" lang="fr-FR" sz="2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Cx = r</a:t>
            </a:r>
            <a:endParaRPr kumimoji="0" lang="fr-F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4"/>
          <p:cNvSpPr/>
          <p:nvPr/>
        </p:nvSpPr>
        <p:spPr>
          <a:xfrm>
            <a:off x="683568" y="2967335"/>
            <a:ext cx="6174432" cy="923330"/>
          </a:xfrm>
          <a:prstGeom prst="rect">
            <a:avLst/>
          </a:prstGeom>
        </p:spPr>
        <p:txBody>
          <a:bodyPr wrap="square">
            <a:spAutoFit/>
          </a:bodyPr>
          <a:lstStyle/>
          <a:p>
            <a:r>
              <a:rPr lang="fr-FR" dirty="0" smtClean="0"/>
              <a:t>C : la matrice des coefficients, </a:t>
            </a:r>
          </a:p>
          <a:p>
            <a:r>
              <a:rPr lang="fr-FR" dirty="0" smtClean="0"/>
              <a:t>X: le vecteur des inconnues à déterminer</a:t>
            </a:r>
          </a:p>
          <a:p>
            <a:r>
              <a:rPr lang="fr-FR" dirty="0" smtClean="0"/>
              <a:t>r : le membre de droite.</a:t>
            </a:r>
            <a:endParaRPr lang="fr-FR" dirty="0"/>
          </a:p>
        </p:txBody>
      </p:sp>
      <p:sp>
        <p:nvSpPr>
          <p:cNvPr id="16" name="Rectangle 15"/>
          <p:cNvSpPr/>
          <p:nvPr/>
        </p:nvSpPr>
        <p:spPr>
          <a:xfrm>
            <a:off x="1187624" y="4077072"/>
            <a:ext cx="7200800" cy="646331"/>
          </a:xfrm>
          <a:prstGeom prst="rect">
            <a:avLst/>
          </a:prstGeom>
        </p:spPr>
        <p:txBody>
          <a:bodyPr wrap="square">
            <a:spAutoFit/>
          </a:bodyPr>
          <a:lstStyle/>
          <a:p>
            <a:r>
              <a:rPr lang="fr-FR" dirty="0" smtClean="0"/>
              <a:t>L'approche pour résoudre ce système est de calculer l'inverse de C puis de calculer x = C</a:t>
            </a:r>
            <a:r>
              <a:rPr lang="fr-FR" baseline="30000" dirty="0" smtClean="0"/>
              <a:t>-1</a:t>
            </a:r>
            <a:r>
              <a:rPr lang="fr-FR" dirty="0" smtClean="0"/>
              <a:t>r. </a:t>
            </a:r>
            <a:endParaRPr lang="fr-FR" dirty="0"/>
          </a:p>
        </p:txBody>
      </p:sp>
      <p:sp>
        <p:nvSpPr>
          <p:cNvPr id="43013" name="Rectangle 5"/>
          <p:cNvSpPr>
            <a:spLocks noChangeArrowheads="1"/>
          </p:cNvSpPr>
          <p:nvPr/>
        </p:nvSpPr>
        <p:spPr bwMode="auto">
          <a:xfrm>
            <a:off x="539552" y="5085184"/>
            <a:ext cx="50770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tab pos="5486400" algn="r"/>
              </a:tabLst>
            </a:pPr>
            <a:r>
              <a:rPr kumimoji="0" lang="fr-FR"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Cette approche est coûteuse en mémoire et en temps.</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3609053908"/>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1547664" y="548680"/>
            <a:ext cx="6408712" cy="369332"/>
          </a:xfrm>
          <a:prstGeom prst="rect">
            <a:avLst/>
          </a:prstGeom>
        </p:spPr>
        <p:txBody>
          <a:bodyPr wrap="square">
            <a:spAutoFit/>
          </a:bodyPr>
          <a:lstStyle/>
          <a:p>
            <a:r>
              <a:rPr lang="fr-FR" b="1" dirty="0" smtClean="0"/>
              <a:t>Modélisation linéaire en génétique quantitative </a:t>
            </a:r>
            <a:endParaRPr lang="fr-FR" dirty="0"/>
          </a:p>
        </p:txBody>
      </p:sp>
      <p:sp>
        <p:nvSpPr>
          <p:cNvPr id="10" name="Rectangle 9"/>
          <p:cNvSpPr/>
          <p:nvPr/>
        </p:nvSpPr>
        <p:spPr>
          <a:xfrm>
            <a:off x="395536" y="1268760"/>
            <a:ext cx="3274935" cy="369332"/>
          </a:xfrm>
          <a:prstGeom prst="rect">
            <a:avLst/>
          </a:prstGeom>
        </p:spPr>
        <p:txBody>
          <a:bodyPr wrap="none">
            <a:spAutoFit/>
          </a:bodyPr>
          <a:lstStyle/>
          <a:p>
            <a:r>
              <a:rPr lang="fr-FR" b="1" dirty="0" smtClean="0"/>
              <a:t>Résolution des équations mixtes</a:t>
            </a:r>
            <a:endParaRPr lang="fr-FR" dirty="0"/>
          </a:p>
        </p:txBody>
      </p:sp>
      <p:sp>
        <p:nvSpPr>
          <p:cNvPr id="378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3994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4096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17" name="Rectangle 16"/>
          <p:cNvSpPr/>
          <p:nvPr/>
        </p:nvSpPr>
        <p:spPr>
          <a:xfrm>
            <a:off x="1835696" y="1772816"/>
            <a:ext cx="2097754" cy="369332"/>
          </a:xfrm>
          <a:prstGeom prst="rect">
            <a:avLst/>
          </a:prstGeom>
        </p:spPr>
        <p:txBody>
          <a:bodyPr wrap="none">
            <a:spAutoFit/>
          </a:bodyPr>
          <a:lstStyle/>
          <a:p>
            <a:r>
              <a:rPr lang="fr-FR" b="1" dirty="0" smtClean="0"/>
              <a:t>Méthodes itératives</a:t>
            </a:r>
            <a:endParaRPr lang="fr-FR" dirty="0"/>
          </a:p>
        </p:txBody>
      </p:sp>
      <p:sp>
        <p:nvSpPr>
          <p:cNvPr id="78849" name="Rectangle 1"/>
          <p:cNvSpPr>
            <a:spLocks noChangeArrowheads="1"/>
          </p:cNvSpPr>
          <p:nvPr/>
        </p:nvSpPr>
        <p:spPr bwMode="auto">
          <a:xfrm>
            <a:off x="179512" y="2636912"/>
            <a:ext cx="846043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0" eaLnBrk="1" fontAlgn="base" latinLnBrk="0" hangingPunct="1">
              <a:lnSpc>
                <a:spcPct val="100000"/>
              </a:lnSpc>
              <a:spcBef>
                <a:spcPct val="0"/>
              </a:spcBef>
              <a:spcAft>
                <a:spcPct val="0"/>
              </a:spcAft>
              <a:buClrTx/>
              <a:buSzTx/>
              <a:buFontTx/>
              <a:buNone/>
              <a:tabLst>
                <a:tab pos="5486400" algn="r"/>
              </a:tabLst>
            </a:pPr>
            <a:r>
              <a:rPr kumimoji="0" lang="fr-FR"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Le principe de ces méthodes repose sur la génération   à   partir   d'une   valeur   de   départ   x</a:t>
            </a:r>
            <a:r>
              <a:rPr kumimoji="0" lang="fr-FR" b="0" i="0" u="none" strike="noStrike" cap="none" normalizeH="0" baseline="30000" dirty="0" smtClean="0">
                <a:ln>
                  <a:noFill/>
                </a:ln>
                <a:solidFill>
                  <a:srgbClr val="000000"/>
                </a:solidFill>
                <a:effectLst/>
                <a:latin typeface="Times New Roman" pitchFamily="18" charset="0"/>
                <a:ea typeface="Times New Roman" pitchFamily="18" charset="0"/>
                <a:cs typeface="Times New Roman" pitchFamily="18" charset="0"/>
              </a:rPr>
              <a:t>(0)</a:t>
            </a:r>
            <a:r>
              <a:rPr kumimoji="0" lang="fr-FR"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d'une   suite   de   vecteurs solutions x</a:t>
            </a:r>
            <a:r>
              <a:rPr kumimoji="0" lang="fr-FR" b="0" i="0" u="none" strike="noStrike" cap="none" normalizeH="0" baseline="30000" dirty="0" smtClean="0">
                <a:ln>
                  <a:noFill/>
                </a:ln>
                <a:solidFill>
                  <a:srgbClr val="000000"/>
                </a:solidFill>
                <a:effectLst/>
                <a:latin typeface="Times New Roman" pitchFamily="18" charset="0"/>
                <a:ea typeface="Times New Roman" pitchFamily="18" charset="0"/>
                <a:cs typeface="Times New Roman" pitchFamily="18" charset="0"/>
              </a:rPr>
              <a:t>(1)</a:t>
            </a:r>
            <a:r>
              <a:rPr kumimoji="0" lang="fr-FR"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x</a:t>
            </a:r>
            <a:r>
              <a:rPr kumimoji="0" lang="fr-FR" b="0" i="0" u="none" strike="noStrike" cap="none" normalizeH="0" baseline="30000" dirty="0" smtClean="0">
                <a:ln>
                  <a:noFill/>
                </a:ln>
                <a:solidFill>
                  <a:srgbClr val="000000"/>
                </a:solidFill>
                <a:effectLst/>
                <a:latin typeface="Times New Roman" pitchFamily="18" charset="0"/>
                <a:ea typeface="Times New Roman" pitchFamily="18" charset="0"/>
                <a:cs typeface="Times New Roman" pitchFamily="18" charset="0"/>
              </a:rPr>
              <a:t>(2)</a:t>
            </a:r>
            <a:r>
              <a:rPr kumimoji="0" lang="fr-FR"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r>
              <a:rPr kumimoji="0" lang="fr-FR"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r>
              <a:rPr kumimoji="0" lang="fr-FR"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x</a:t>
            </a:r>
            <a:r>
              <a:rPr kumimoji="0" lang="fr-FR" b="0" i="0" u="none" strike="noStrike" cap="none" normalizeH="0" baseline="30000" dirty="0" smtClean="0">
                <a:ln>
                  <a:noFill/>
                </a:ln>
                <a:solidFill>
                  <a:srgbClr val="000000"/>
                </a:solidFill>
                <a:effectLst/>
                <a:latin typeface="Times New Roman" pitchFamily="18" charset="0"/>
                <a:ea typeface="Times New Roman" pitchFamily="18" charset="0"/>
                <a:cs typeface="Times New Roman" pitchFamily="18" charset="0"/>
              </a:rPr>
              <a:t>(n)</a:t>
            </a:r>
            <a:r>
              <a:rPr kumimoji="0" lang="fr-FR"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fr-FR"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fr-FR"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qui converge vers la solution x du système </a:t>
            </a:r>
            <a:endParaRPr kumimoji="0" lang="fr-FR" sz="2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1465788940"/>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179512" y="1412778"/>
          <a:ext cx="8712968" cy="4968550"/>
        </p:xfrm>
        <a:graphic>
          <a:graphicData uri="http://schemas.openxmlformats.org/drawingml/2006/table">
            <a:tbl>
              <a:tblPr/>
              <a:tblGrid>
                <a:gridCol w="1796828"/>
                <a:gridCol w="4579504"/>
                <a:gridCol w="2336636"/>
              </a:tblGrid>
              <a:tr h="426368">
                <a:tc>
                  <a:txBody>
                    <a:bodyPr/>
                    <a:lstStyle/>
                    <a:p>
                      <a:pPr algn="ctr">
                        <a:spcAft>
                          <a:spcPts val="0"/>
                        </a:spcAft>
                      </a:pPr>
                      <a:r>
                        <a:rPr lang="fr-FR" sz="1100" b="1" dirty="0">
                          <a:latin typeface="Times New Roman"/>
                          <a:ea typeface="Calibri"/>
                        </a:rPr>
                        <a:t>Type d’évaluation</a:t>
                      </a:r>
                      <a:endParaRPr lang="fr-FR" sz="1100" dirty="0">
                        <a:latin typeface="Times New Roman"/>
                        <a:ea typeface="Calibri"/>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b="1">
                          <a:latin typeface="Times New Roman"/>
                          <a:ea typeface="Calibri"/>
                        </a:rPr>
                        <a:t>Index Iα (b1)</a:t>
                      </a:r>
                      <a:endParaRPr lang="fr-FR" sz="1100">
                        <a:latin typeface="Times New Roman"/>
                        <a:ea typeface="Calibri"/>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100" b="1">
                          <a:latin typeface="Times New Roman"/>
                          <a:ea typeface="Calibri"/>
                        </a:rPr>
                        <a:t>Précision</a:t>
                      </a:r>
                      <a:endParaRPr lang="fr-FR" sz="1100">
                        <a:latin typeface="Times New Roman"/>
                        <a:ea typeface="Calibri"/>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2733">
                <a:tc>
                  <a:txBody>
                    <a:bodyPr/>
                    <a:lstStyle/>
                    <a:p>
                      <a:pPr>
                        <a:spcAft>
                          <a:spcPts val="0"/>
                        </a:spcAft>
                      </a:pPr>
                      <a:r>
                        <a:rPr lang="fr-FR" sz="1100">
                          <a:latin typeface="Times New Roman"/>
                          <a:ea typeface="Calibri"/>
                        </a:rPr>
                        <a:t>Individuelle (1 mesure)</a:t>
                      </a:r>
                    </a:p>
                  </a:txBody>
                  <a:tcPr marL="63832" marR="638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1100">
                        <a:latin typeface="Times New Roman"/>
                        <a:ea typeface="Calibri"/>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1100" dirty="0">
                        <a:latin typeface="Times New Roman"/>
                        <a:ea typeface="Calibri"/>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2733">
                <a:tc>
                  <a:txBody>
                    <a:bodyPr/>
                    <a:lstStyle/>
                    <a:p>
                      <a:pPr>
                        <a:spcAft>
                          <a:spcPts val="0"/>
                        </a:spcAft>
                      </a:pPr>
                      <a:r>
                        <a:rPr lang="fr-FR" sz="1100">
                          <a:latin typeface="Times New Roman"/>
                          <a:ea typeface="Calibri"/>
                        </a:rPr>
                        <a:t>Individuelle (n mesures)</a:t>
                      </a:r>
                    </a:p>
                  </a:txBody>
                  <a:tcPr marL="63832" marR="638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1100">
                        <a:latin typeface="Times New Roman"/>
                        <a:ea typeface="Calibri"/>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1100">
                        <a:latin typeface="Times New Roman"/>
                        <a:ea typeface="Calibri"/>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6476">
                <a:tc>
                  <a:txBody>
                    <a:bodyPr/>
                    <a:lstStyle/>
                    <a:p>
                      <a:pPr>
                        <a:spcAft>
                          <a:spcPts val="0"/>
                        </a:spcAft>
                      </a:pPr>
                      <a:r>
                        <a:rPr lang="fr-FR" sz="1100">
                          <a:latin typeface="Times New Roman"/>
                          <a:ea typeface="Calibri"/>
                        </a:rPr>
                        <a:t>Parents ou ascendance (1 mesure)</a:t>
                      </a:r>
                    </a:p>
                  </a:txBody>
                  <a:tcPr marL="63832" marR="638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1100" dirty="0">
                        <a:latin typeface="Times New Roman"/>
                        <a:ea typeface="Calibri"/>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1100" dirty="0">
                        <a:latin typeface="Times New Roman"/>
                        <a:ea typeface="Calibri"/>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7535">
                <a:tc>
                  <a:txBody>
                    <a:bodyPr/>
                    <a:lstStyle/>
                    <a:p>
                      <a:pPr>
                        <a:spcAft>
                          <a:spcPts val="0"/>
                        </a:spcAft>
                      </a:pPr>
                      <a:r>
                        <a:rPr lang="fr-FR" sz="1100">
                          <a:latin typeface="Times New Roman"/>
                          <a:ea typeface="Calibri"/>
                        </a:rPr>
                        <a:t>Parents ou ascendance (n mesure)</a:t>
                      </a:r>
                    </a:p>
                  </a:txBody>
                  <a:tcPr marL="63832" marR="638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1100">
                        <a:latin typeface="Times New Roman"/>
                        <a:ea typeface="Calibri"/>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1100" dirty="0">
                        <a:latin typeface="Times New Roman"/>
                        <a:ea typeface="Calibri"/>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064">
                <a:tc>
                  <a:txBody>
                    <a:bodyPr/>
                    <a:lstStyle/>
                    <a:p>
                      <a:pPr>
                        <a:spcAft>
                          <a:spcPts val="0"/>
                        </a:spcAft>
                      </a:pPr>
                      <a:r>
                        <a:rPr lang="fr-FR" sz="1100">
                          <a:latin typeface="Times New Roman"/>
                          <a:ea typeface="Calibri"/>
                        </a:rPr>
                        <a:t>Collatéraux</a:t>
                      </a:r>
                    </a:p>
                  </a:txBody>
                  <a:tcPr marL="63832" marR="638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1100">
                        <a:latin typeface="Times New Roman"/>
                        <a:ea typeface="Calibri"/>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1100" dirty="0">
                        <a:latin typeface="Times New Roman"/>
                        <a:ea typeface="Calibri"/>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6641">
                <a:tc>
                  <a:txBody>
                    <a:bodyPr/>
                    <a:lstStyle/>
                    <a:p>
                      <a:pPr>
                        <a:spcAft>
                          <a:spcPts val="0"/>
                        </a:spcAft>
                      </a:pPr>
                      <a:r>
                        <a:rPr lang="fr-FR" sz="1100">
                          <a:latin typeface="Times New Roman"/>
                          <a:ea typeface="Calibri"/>
                        </a:rPr>
                        <a:t>Descendance</a:t>
                      </a:r>
                    </a:p>
                  </a:txBody>
                  <a:tcPr marL="63832" marR="638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1100" dirty="0">
                        <a:latin typeface="Times New Roman"/>
                        <a:ea typeface="Calibri"/>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fr-FR" sz="1100" dirty="0">
                        <a:latin typeface="Times New Roman"/>
                        <a:ea typeface="Calibri"/>
                      </a:endParaRPr>
                    </a:p>
                  </a:txBody>
                  <a:tcPr marL="63832" marR="638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36556" name="Image 5"/>
          <p:cNvPicPr>
            <a:picLocks noChangeAspect="1" noChangeArrowheads="1"/>
          </p:cNvPicPr>
          <p:nvPr/>
        </p:nvPicPr>
        <p:blipFill>
          <a:blip r:embed="rId2" cstate="print"/>
          <a:srcRect/>
          <a:stretch>
            <a:fillRect/>
          </a:stretch>
        </p:blipFill>
        <p:spPr bwMode="auto">
          <a:xfrm>
            <a:off x="2699792" y="1988840"/>
            <a:ext cx="3168352" cy="576064"/>
          </a:xfrm>
          <a:prstGeom prst="rect">
            <a:avLst/>
          </a:prstGeom>
          <a:noFill/>
        </p:spPr>
      </p:pic>
      <p:pic>
        <p:nvPicPr>
          <p:cNvPr id="236555" name="Image 6"/>
          <p:cNvPicPr>
            <a:picLocks noChangeAspect="1" noChangeArrowheads="1"/>
          </p:cNvPicPr>
          <p:nvPr/>
        </p:nvPicPr>
        <p:blipFill>
          <a:blip r:embed="rId3" cstate="print"/>
          <a:srcRect/>
          <a:stretch>
            <a:fillRect/>
          </a:stretch>
        </p:blipFill>
        <p:spPr bwMode="auto">
          <a:xfrm>
            <a:off x="7164288" y="1916832"/>
            <a:ext cx="1096516" cy="648072"/>
          </a:xfrm>
          <a:prstGeom prst="rect">
            <a:avLst/>
          </a:prstGeom>
          <a:noFill/>
        </p:spPr>
      </p:pic>
      <p:pic>
        <p:nvPicPr>
          <p:cNvPr id="236554" name="Picture 10"/>
          <p:cNvPicPr>
            <a:picLocks noChangeAspect="1" noChangeArrowheads="1"/>
          </p:cNvPicPr>
          <p:nvPr/>
        </p:nvPicPr>
        <p:blipFill>
          <a:blip r:embed="rId4" cstate="print"/>
          <a:srcRect/>
          <a:stretch>
            <a:fillRect/>
          </a:stretch>
        </p:blipFill>
        <p:spPr bwMode="auto">
          <a:xfrm>
            <a:off x="2051720" y="2780928"/>
            <a:ext cx="4464496" cy="720080"/>
          </a:xfrm>
          <a:prstGeom prst="rect">
            <a:avLst/>
          </a:prstGeom>
          <a:noFill/>
        </p:spPr>
      </p:pic>
      <p:pic>
        <p:nvPicPr>
          <p:cNvPr id="236553" name="Image 2"/>
          <p:cNvPicPr>
            <a:picLocks noChangeAspect="1" noChangeArrowheads="1"/>
          </p:cNvPicPr>
          <p:nvPr/>
        </p:nvPicPr>
        <p:blipFill>
          <a:blip r:embed="rId5" cstate="print"/>
          <a:srcRect/>
          <a:stretch>
            <a:fillRect/>
          </a:stretch>
        </p:blipFill>
        <p:spPr bwMode="auto">
          <a:xfrm>
            <a:off x="6660232" y="2780928"/>
            <a:ext cx="2088232" cy="720080"/>
          </a:xfrm>
          <a:prstGeom prst="rect">
            <a:avLst/>
          </a:prstGeom>
          <a:noFill/>
        </p:spPr>
      </p:pic>
      <p:pic>
        <p:nvPicPr>
          <p:cNvPr id="236550" name="Image 9"/>
          <p:cNvPicPr>
            <a:picLocks noChangeAspect="1" noChangeArrowheads="1"/>
          </p:cNvPicPr>
          <p:nvPr/>
        </p:nvPicPr>
        <p:blipFill>
          <a:blip r:embed="rId6" cstate="print"/>
          <a:srcRect/>
          <a:stretch>
            <a:fillRect/>
          </a:stretch>
        </p:blipFill>
        <p:spPr bwMode="auto">
          <a:xfrm>
            <a:off x="2051720" y="4293096"/>
            <a:ext cx="4464496" cy="720080"/>
          </a:xfrm>
          <a:prstGeom prst="rect">
            <a:avLst/>
          </a:prstGeom>
          <a:noFill/>
        </p:spPr>
      </p:pic>
      <p:pic>
        <p:nvPicPr>
          <p:cNvPr id="236549" name="Image 10"/>
          <p:cNvPicPr>
            <a:picLocks noChangeAspect="1" noChangeArrowheads="1"/>
          </p:cNvPicPr>
          <p:nvPr/>
        </p:nvPicPr>
        <p:blipFill>
          <a:blip r:embed="rId7" cstate="print"/>
          <a:srcRect/>
          <a:stretch>
            <a:fillRect/>
          </a:stretch>
        </p:blipFill>
        <p:spPr bwMode="auto">
          <a:xfrm>
            <a:off x="6804248" y="4293096"/>
            <a:ext cx="1944216" cy="720080"/>
          </a:xfrm>
          <a:prstGeom prst="rect">
            <a:avLst/>
          </a:prstGeom>
          <a:noFill/>
        </p:spPr>
      </p:pic>
      <p:pic>
        <p:nvPicPr>
          <p:cNvPr id="236548" name="Image 11"/>
          <p:cNvPicPr>
            <a:picLocks noChangeAspect="1" noChangeArrowheads="1"/>
          </p:cNvPicPr>
          <p:nvPr/>
        </p:nvPicPr>
        <p:blipFill>
          <a:blip r:embed="rId8" cstate="print"/>
          <a:srcRect/>
          <a:stretch>
            <a:fillRect/>
          </a:stretch>
        </p:blipFill>
        <p:spPr bwMode="auto">
          <a:xfrm>
            <a:off x="2051720" y="5085184"/>
            <a:ext cx="4464496" cy="504056"/>
          </a:xfrm>
          <a:prstGeom prst="rect">
            <a:avLst/>
          </a:prstGeom>
          <a:noFill/>
        </p:spPr>
      </p:pic>
      <p:pic>
        <p:nvPicPr>
          <p:cNvPr id="236547" name="Image 13"/>
          <p:cNvPicPr>
            <a:picLocks noChangeAspect="1" noChangeArrowheads="1"/>
          </p:cNvPicPr>
          <p:nvPr/>
        </p:nvPicPr>
        <p:blipFill>
          <a:blip r:embed="rId9" cstate="print"/>
          <a:srcRect/>
          <a:stretch>
            <a:fillRect/>
          </a:stretch>
        </p:blipFill>
        <p:spPr bwMode="auto">
          <a:xfrm>
            <a:off x="6588224" y="5085184"/>
            <a:ext cx="2232248" cy="491108"/>
          </a:xfrm>
          <a:prstGeom prst="rect">
            <a:avLst/>
          </a:prstGeom>
          <a:noFill/>
        </p:spPr>
      </p:pic>
      <p:pic>
        <p:nvPicPr>
          <p:cNvPr id="236546" name="Image 1" descr="numérisation0022"/>
          <p:cNvPicPr>
            <a:picLocks noChangeAspect="1" noChangeArrowheads="1"/>
          </p:cNvPicPr>
          <p:nvPr/>
        </p:nvPicPr>
        <p:blipFill>
          <a:blip r:embed="rId10" cstate="print"/>
          <a:srcRect/>
          <a:stretch>
            <a:fillRect/>
          </a:stretch>
        </p:blipFill>
        <p:spPr bwMode="auto">
          <a:xfrm>
            <a:off x="3059832" y="5661248"/>
            <a:ext cx="2808312" cy="628650"/>
          </a:xfrm>
          <a:prstGeom prst="rect">
            <a:avLst/>
          </a:prstGeom>
          <a:noFill/>
        </p:spPr>
      </p:pic>
      <p:pic>
        <p:nvPicPr>
          <p:cNvPr id="236545" name="Image 4" descr="numérisation0022"/>
          <p:cNvPicPr>
            <a:picLocks noChangeAspect="1" noChangeArrowheads="1"/>
          </p:cNvPicPr>
          <p:nvPr/>
        </p:nvPicPr>
        <p:blipFill>
          <a:blip r:embed="rId11" cstate="print"/>
          <a:srcRect/>
          <a:stretch>
            <a:fillRect/>
          </a:stretch>
        </p:blipFill>
        <p:spPr bwMode="auto">
          <a:xfrm>
            <a:off x="6804248" y="5661248"/>
            <a:ext cx="1872208" cy="657225"/>
          </a:xfrm>
          <a:prstGeom prst="rect">
            <a:avLst/>
          </a:prstGeom>
          <a:noFill/>
        </p:spPr>
      </p:pic>
      <p:pic>
        <p:nvPicPr>
          <p:cNvPr id="236552" name="Image 7"/>
          <p:cNvPicPr>
            <a:picLocks noChangeAspect="1" noChangeArrowheads="1"/>
          </p:cNvPicPr>
          <p:nvPr/>
        </p:nvPicPr>
        <p:blipFill>
          <a:blip r:embed="rId12" cstate="print"/>
          <a:srcRect/>
          <a:stretch>
            <a:fillRect/>
          </a:stretch>
        </p:blipFill>
        <p:spPr bwMode="auto">
          <a:xfrm>
            <a:off x="3275856" y="3573016"/>
            <a:ext cx="2232248" cy="576064"/>
          </a:xfrm>
          <a:prstGeom prst="rect">
            <a:avLst/>
          </a:prstGeom>
          <a:noFill/>
        </p:spPr>
      </p:pic>
      <p:pic>
        <p:nvPicPr>
          <p:cNvPr id="236551" name="Image 8"/>
          <p:cNvPicPr>
            <a:picLocks noChangeAspect="1" noChangeArrowheads="1"/>
          </p:cNvPicPr>
          <p:nvPr/>
        </p:nvPicPr>
        <p:blipFill>
          <a:blip r:embed="rId13" cstate="print"/>
          <a:srcRect/>
          <a:stretch>
            <a:fillRect/>
          </a:stretch>
        </p:blipFill>
        <p:spPr bwMode="auto">
          <a:xfrm>
            <a:off x="7020272" y="3645024"/>
            <a:ext cx="1537965" cy="576064"/>
          </a:xfrm>
          <a:prstGeom prst="rect">
            <a:avLst/>
          </a:prstGeom>
          <a:noFill/>
        </p:spPr>
      </p:pic>
      <p:sp>
        <p:nvSpPr>
          <p:cNvPr id="15" name="ZoneTexte 14"/>
          <p:cNvSpPr txBox="1"/>
          <p:nvPr/>
        </p:nvSpPr>
        <p:spPr>
          <a:xfrm>
            <a:off x="72008" y="548680"/>
            <a:ext cx="8892480" cy="369332"/>
          </a:xfrm>
          <a:prstGeom prst="rect">
            <a:avLst/>
          </a:prstGeom>
          <a:noFill/>
        </p:spPr>
        <p:txBody>
          <a:bodyPr wrap="square" rtlCol="0">
            <a:spAutoFit/>
          </a:bodyPr>
          <a:lstStyle/>
          <a:p>
            <a:r>
              <a:rPr lang="fr-FR" b="1" dirty="0" smtClean="0"/>
              <a:t>Formules de l’index et de son CD dans différentes situations de sélection, pour un caractère</a:t>
            </a:r>
            <a:endParaRPr lang="fr-FR" b="1" dirty="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Extension du BLUP à l’information moléculaire</a:t>
            </a:r>
            <a:endParaRPr lang="fr-FR" dirty="0"/>
          </a:p>
        </p:txBody>
      </p:sp>
      <p:pic>
        <p:nvPicPr>
          <p:cNvPr id="249858" name="Picture 2"/>
          <p:cNvPicPr>
            <a:picLocks noGrp="1" noChangeAspect="1" noChangeArrowheads="1"/>
          </p:cNvPicPr>
          <p:nvPr>
            <p:ph idx="1"/>
          </p:nvPr>
        </p:nvPicPr>
        <p:blipFill>
          <a:blip r:embed="rId2" cstate="print"/>
          <a:srcRect/>
          <a:stretch>
            <a:fillRect/>
          </a:stretch>
        </p:blipFill>
        <p:spPr bwMode="auto">
          <a:xfrm rot="10800000">
            <a:off x="323528" y="1484780"/>
            <a:ext cx="8568952" cy="51125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Estimation de la valeur génétique additive ou indexation</a:t>
            </a:r>
            <a:endParaRPr lang="fr-FR" dirty="0"/>
          </a:p>
        </p:txBody>
      </p:sp>
      <p:sp>
        <p:nvSpPr>
          <p:cNvPr id="3" name="Espace réservé du contenu 2"/>
          <p:cNvSpPr>
            <a:spLocks noGrp="1"/>
          </p:cNvSpPr>
          <p:nvPr>
            <p:ph idx="1"/>
          </p:nvPr>
        </p:nvSpPr>
        <p:spPr/>
        <p:txBody>
          <a:bodyPr>
            <a:normAutofit/>
          </a:bodyPr>
          <a:lstStyle/>
          <a:p>
            <a:pPr algn="ctr">
              <a:lnSpc>
                <a:spcPct val="120000"/>
              </a:lnSpc>
            </a:pPr>
            <a:r>
              <a:rPr lang="fr-FR" b="1" dirty="0" smtClean="0"/>
              <a:t>1-  caractéristiques générales des index</a:t>
            </a:r>
          </a:p>
          <a:p>
            <a:pPr algn="ctr">
              <a:lnSpc>
                <a:spcPct val="120000"/>
              </a:lnSpc>
            </a:pPr>
            <a:r>
              <a:rPr lang="fr-FR" b="1" dirty="0" smtClean="0"/>
              <a:t>2-  calcul d’un index élémentaire</a:t>
            </a:r>
          </a:p>
          <a:p>
            <a:pPr algn="ctr">
              <a:lnSpc>
                <a:spcPct val="120000"/>
              </a:lnSpc>
            </a:pPr>
            <a:r>
              <a:rPr lang="fr-FR" b="1" dirty="0" smtClean="0">
                <a:solidFill>
                  <a:srgbClr val="FF0000"/>
                </a:solidFill>
              </a:rPr>
              <a:t>3- calcul d’un index synthétique</a:t>
            </a:r>
          </a:p>
          <a:p>
            <a:pPr algn="ctr">
              <a:lnSpc>
                <a:spcPct val="120000"/>
              </a:lnSpc>
            </a:pPr>
            <a:r>
              <a:rPr lang="fr-FR" b="1" dirty="0" smtClean="0"/>
              <a:t>4- principaux index disponibles</a:t>
            </a:r>
          </a:p>
          <a:p>
            <a:pPr algn="ctr">
              <a:lnSpc>
                <a:spcPct val="120000"/>
              </a:lnSpc>
            </a:pPr>
            <a:r>
              <a:rPr lang="fr-FR" b="1" dirty="0" smtClean="0"/>
              <a:t>5- utilisation des index    </a:t>
            </a:r>
          </a:p>
          <a:p>
            <a:endParaRPr lang="fr-FR" dirty="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Calcule d’un index synthétique</a:t>
            </a:r>
            <a:endParaRPr lang="fr-FR" dirty="0"/>
          </a:p>
        </p:txBody>
      </p:sp>
      <p:sp>
        <p:nvSpPr>
          <p:cNvPr id="3" name="Espace réservé du contenu 2"/>
          <p:cNvSpPr>
            <a:spLocks noGrp="1"/>
          </p:cNvSpPr>
          <p:nvPr>
            <p:ph idx="1"/>
          </p:nvPr>
        </p:nvSpPr>
        <p:spPr>
          <a:xfrm>
            <a:off x="457200" y="1600200"/>
            <a:ext cx="8229600" cy="4709120"/>
          </a:xfrm>
        </p:spPr>
        <p:txBody>
          <a:bodyPr/>
          <a:lstStyle/>
          <a:p>
            <a:pPr algn="just"/>
            <a:r>
              <a:rPr lang="fr-FR" dirty="0" smtClean="0"/>
              <a:t>Combinaison linéaire de plusieurs index élémentaires,</a:t>
            </a:r>
          </a:p>
          <a:p>
            <a:pPr algn="just">
              <a:buNone/>
            </a:pPr>
            <a:endParaRPr lang="fr-FR" dirty="0" smtClean="0"/>
          </a:p>
          <a:p>
            <a:pPr algn="just"/>
            <a:r>
              <a:rPr lang="fr-FR" dirty="0" smtClean="0"/>
              <a:t>Chaque index élémentaire est affecté d’un coefficient de pondération qui dépend des paramètres génétique du caractère et de son importance économique. </a:t>
            </a:r>
            <a:endParaRPr lang="fr-FR" dirty="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 d’index synthétique</a:t>
            </a:r>
            <a:endParaRPr lang="fr-FR" dirty="0"/>
          </a:p>
        </p:txBody>
      </p:sp>
      <p:sp>
        <p:nvSpPr>
          <p:cNvPr id="3" name="Espace réservé du contenu 2"/>
          <p:cNvSpPr>
            <a:spLocks noGrp="1"/>
          </p:cNvSpPr>
          <p:nvPr>
            <p:ph idx="1"/>
          </p:nvPr>
        </p:nvSpPr>
        <p:spPr>
          <a:xfrm>
            <a:off x="251520" y="1340768"/>
            <a:ext cx="8435280" cy="5256584"/>
          </a:xfrm>
        </p:spPr>
        <p:txBody>
          <a:bodyPr>
            <a:normAutofit lnSpcReduction="10000"/>
          </a:bodyPr>
          <a:lstStyle/>
          <a:p>
            <a:pPr algn="just"/>
            <a:r>
              <a:rPr lang="fr-FR" dirty="0" smtClean="0"/>
              <a:t>Index synthétique en vigueur dans la race porcine Piétrain:</a:t>
            </a:r>
          </a:p>
          <a:p>
            <a:pPr algn="just">
              <a:buNone/>
            </a:pPr>
            <a:r>
              <a:rPr lang="fr-FR" dirty="0" smtClean="0"/>
              <a:t>VG </a:t>
            </a:r>
            <a:r>
              <a:rPr lang="fr-FR" dirty="0" err="1" smtClean="0"/>
              <a:t>prod</a:t>
            </a:r>
            <a:r>
              <a:rPr lang="fr-FR" dirty="0" smtClean="0"/>
              <a:t> = valeur génétique de production, résulte de la combinaison suivante:</a:t>
            </a:r>
          </a:p>
          <a:p>
            <a:pPr algn="just">
              <a:buNone/>
            </a:pPr>
            <a:r>
              <a:rPr lang="fr-FR" dirty="0" smtClean="0"/>
              <a:t>VG </a:t>
            </a:r>
            <a:r>
              <a:rPr lang="fr-FR" dirty="0" err="1" smtClean="0"/>
              <a:t>prod</a:t>
            </a:r>
            <a:r>
              <a:rPr lang="fr-FR" dirty="0" smtClean="0"/>
              <a:t> = 0.037 GMQ – 12.62 IC + 1.98 RDT + 0.61 TVM + 1.98 IQV</a:t>
            </a:r>
          </a:p>
          <a:p>
            <a:pPr algn="just">
              <a:buNone/>
            </a:pPr>
            <a:r>
              <a:rPr lang="fr-FR" dirty="0" smtClean="0"/>
              <a:t>GMQ = index gain moyen quotidien, IC = index indice de consommation, RDT = index rendement en carcasse, TVM = index taux de viande maigre, IQV = index indice de qualité de viande.</a:t>
            </a:r>
            <a:endParaRPr lang="fr-F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Exemple de croisement permettant l’</a:t>
            </a:r>
            <a:r>
              <a:rPr lang="fr-FR" dirty="0" err="1" smtClean="0"/>
              <a:t>autosexage</a:t>
            </a:r>
            <a:endParaRPr lang="fr-FR" dirty="0"/>
          </a:p>
        </p:txBody>
      </p:sp>
      <p:sp>
        <p:nvSpPr>
          <p:cNvPr id="3" name="Espace réservé du contenu 2"/>
          <p:cNvSpPr>
            <a:spLocks noGrp="1"/>
          </p:cNvSpPr>
          <p:nvPr>
            <p:ph idx="1"/>
          </p:nvPr>
        </p:nvSpPr>
        <p:spPr>
          <a:xfrm>
            <a:off x="467544" y="1916832"/>
            <a:ext cx="8229600" cy="4525963"/>
          </a:xfrm>
        </p:spPr>
        <p:txBody>
          <a:bodyPr/>
          <a:lstStyle/>
          <a:p>
            <a:pPr algn="just"/>
            <a:r>
              <a:rPr lang="fr-FR" dirty="0" smtClean="0"/>
              <a:t>Coq plumage noir uniforme X poules plumage barré:</a:t>
            </a:r>
          </a:p>
          <a:p>
            <a:pPr algn="just"/>
            <a:r>
              <a:rPr lang="fr-FR" dirty="0" smtClean="0"/>
              <a:t>F1: les poussin mâles W</a:t>
            </a:r>
            <a:r>
              <a:rPr lang="fr-FR" sz="2800" dirty="0" smtClean="0"/>
              <a:t>B/</a:t>
            </a:r>
            <a:r>
              <a:rPr lang="fr-FR" dirty="0" smtClean="0"/>
              <a:t>W</a:t>
            </a:r>
            <a:r>
              <a:rPr lang="fr-FR" sz="2800" dirty="0" smtClean="0"/>
              <a:t>b </a:t>
            </a:r>
            <a:r>
              <a:rPr lang="fr-FR" dirty="0" smtClean="0"/>
              <a:t>plumage barré</a:t>
            </a:r>
            <a:r>
              <a:rPr lang="fr-FR" sz="2800" dirty="0" smtClean="0"/>
              <a:t>,</a:t>
            </a:r>
          </a:p>
          <a:p>
            <a:pPr algn="just">
              <a:buNone/>
            </a:pPr>
            <a:r>
              <a:rPr lang="fr-FR" dirty="0" smtClean="0"/>
              <a:t>          les poussins femelles </a:t>
            </a:r>
            <a:r>
              <a:rPr lang="fr-FR" dirty="0" err="1" smtClean="0"/>
              <a:t>Z</a:t>
            </a:r>
            <a:r>
              <a:rPr lang="fr-FR" sz="2800" dirty="0" err="1" smtClean="0"/>
              <a:t>b</a:t>
            </a:r>
            <a:r>
              <a:rPr lang="fr-FR" dirty="0" smtClean="0"/>
              <a:t>/W plumage noir uniforme</a:t>
            </a:r>
          </a:p>
          <a:p>
            <a:pPr algn="just">
              <a:buNone/>
            </a:pPr>
            <a:r>
              <a:rPr lang="fr-FR" dirty="0" smtClean="0"/>
              <a:t>Autosexage très facile.</a:t>
            </a:r>
            <a:endParaRPr lang="fr-FR"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476672"/>
            <a:ext cx="8640960" cy="5649491"/>
          </a:xfrm>
        </p:spPr>
        <p:txBody>
          <a:bodyPr>
            <a:normAutofit fontScale="92500" lnSpcReduction="20000"/>
          </a:bodyPr>
          <a:lstStyle/>
          <a:p>
            <a:pPr algn="just"/>
            <a:r>
              <a:rPr lang="fr-FR" dirty="0" smtClean="0"/>
              <a:t>Index de synthèse </a:t>
            </a:r>
            <a:r>
              <a:rPr lang="fr-FR" dirty="0" err="1" smtClean="0"/>
              <a:t>UPRa</a:t>
            </a:r>
            <a:r>
              <a:rPr lang="fr-FR" dirty="0" smtClean="0"/>
              <a:t> (ISU), retenu pour la race bovine Prim’Holstein, prend la forme suivante:</a:t>
            </a:r>
          </a:p>
          <a:p>
            <a:pPr algn="just">
              <a:buNone/>
            </a:pPr>
            <a:r>
              <a:rPr lang="fr-FR" dirty="0" smtClean="0"/>
              <a:t>ISU = 100 + 18.63 [INEL/20 + 0.25 MO + 0.25 CEL + 0.25 LGF + 0.25 FER]</a:t>
            </a:r>
          </a:p>
          <a:p>
            <a:pPr algn="just">
              <a:buNone/>
            </a:pPr>
            <a:r>
              <a:rPr lang="fr-FR" dirty="0" smtClean="0"/>
              <a:t>Avec INEL (lui-même index de synthèse) = </a:t>
            </a:r>
          </a:p>
          <a:p>
            <a:pPr algn="just">
              <a:buNone/>
            </a:pPr>
            <a:r>
              <a:rPr lang="fr-FR" dirty="0" smtClean="0"/>
              <a:t>index économique laitier = 0.98 (MP + 0.2 MG + TP + 0.5 TB)</a:t>
            </a:r>
          </a:p>
          <a:p>
            <a:pPr algn="just">
              <a:buNone/>
            </a:pPr>
            <a:r>
              <a:rPr lang="fr-FR" dirty="0" smtClean="0"/>
              <a:t>MP: index quantité de matière protéique, </a:t>
            </a:r>
          </a:p>
          <a:p>
            <a:pPr algn="just">
              <a:buNone/>
            </a:pPr>
            <a:r>
              <a:rPr lang="fr-FR" dirty="0" smtClean="0"/>
              <a:t>MG: index quantité de matière grasse, TP: index taux protéique, TB: index taux butyreux,</a:t>
            </a:r>
          </a:p>
          <a:p>
            <a:pPr algn="just">
              <a:buNone/>
            </a:pPr>
            <a:r>
              <a:rPr lang="fr-FR" dirty="0" smtClean="0"/>
              <a:t>MO: index morphologie globale, CEL: index comptage cellulaires, LGF: index longévité fonctionnelle, FER: index fertilité.  </a:t>
            </a:r>
          </a:p>
          <a:p>
            <a:pPr algn="just">
              <a:buNone/>
            </a:pPr>
            <a:endParaRPr lang="fr-FR" dirty="0" smtClean="0"/>
          </a:p>
          <a:p>
            <a:pPr algn="just">
              <a:buNone/>
            </a:pPr>
            <a:endParaRPr lang="fr-FR" dirty="0"/>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124744"/>
            <a:ext cx="8229600" cy="3960440"/>
          </a:xfrm>
        </p:spPr>
        <p:txBody>
          <a:bodyPr/>
          <a:lstStyle/>
          <a:p>
            <a:pPr algn="just"/>
            <a:r>
              <a:rPr lang="fr-FR" dirty="0" smtClean="0"/>
              <a:t>Index combiné caprin (ICC) répond à la formule suivante:</a:t>
            </a:r>
          </a:p>
          <a:p>
            <a:pPr algn="just">
              <a:buNone/>
            </a:pPr>
            <a:r>
              <a:rPr lang="fr-FR" dirty="0" smtClean="0"/>
              <a:t>ICC = MP + 0.4 TP + 0.2 MG + 0.1 TB</a:t>
            </a:r>
          </a:p>
          <a:p>
            <a:pPr algn="just">
              <a:buNone/>
            </a:pPr>
            <a:endParaRPr lang="fr-FR" dirty="0" smtClean="0"/>
          </a:p>
          <a:p>
            <a:pPr algn="just">
              <a:buNone/>
            </a:pPr>
            <a:r>
              <a:rPr lang="fr-FR" dirty="0" smtClean="0">
                <a:solidFill>
                  <a:srgbClr val="FF0000"/>
                </a:solidFill>
              </a:rPr>
              <a:t>NB: La différence entre les index laitier des différentes races dépend de la demande du marché concernant chaque produit. </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Efficacité des </a:t>
            </a:r>
            <a:r>
              <a:rPr lang="fr-FR" smtClean="0"/>
              <a:t>index synthétiques</a:t>
            </a:r>
            <a:endParaRPr lang="fr-FR" dirty="0"/>
          </a:p>
        </p:txBody>
      </p:sp>
      <p:sp>
        <p:nvSpPr>
          <p:cNvPr id="3" name="Espace réservé du contenu 2"/>
          <p:cNvSpPr>
            <a:spLocks noGrp="1"/>
          </p:cNvSpPr>
          <p:nvPr>
            <p:ph idx="1"/>
          </p:nvPr>
        </p:nvSpPr>
        <p:spPr/>
        <p:txBody>
          <a:bodyPr/>
          <a:lstStyle/>
          <a:p>
            <a:endParaRPr lang="fr-FR" dirty="0"/>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Valeur génétique globale</a:t>
            </a:r>
            <a:endParaRPr lang="fr-FR" dirty="0"/>
          </a:p>
        </p:txBody>
      </p:sp>
      <p:sp>
        <p:nvSpPr>
          <p:cNvPr id="3" name="Espace réservé du contenu 2"/>
          <p:cNvSpPr>
            <a:spLocks noGrp="1"/>
          </p:cNvSpPr>
          <p:nvPr>
            <p:ph idx="1"/>
          </p:nvPr>
        </p:nvSpPr>
        <p:spPr>
          <a:xfrm>
            <a:off x="457200" y="1196752"/>
            <a:ext cx="8229600" cy="5400600"/>
          </a:xfrm>
        </p:spPr>
        <p:txBody>
          <a:bodyPr>
            <a:normAutofit fontScale="92500" lnSpcReduction="10000"/>
          </a:bodyPr>
          <a:lstStyle/>
          <a:p>
            <a:pPr algn="just"/>
            <a:r>
              <a:rPr lang="fr-FR" dirty="0" smtClean="0"/>
              <a:t>Ce facteur est égale a:</a:t>
            </a:r>
          </a:p>
          <a:p>
            <a:pPr algn="just">
              <a:buNone/>
            </a:pPr>
            <a:r>
              <a:rPr lang="fr-FR" dirty="0" smtClean="0"/>
              <a:t> V(A).Coefficient de pondération économique</a:t>
            </a:r>
          </a:p>
          <a:p>
            <a:pPr algn="just">
              <a:buNone/>
            </a:pPr>
            <a:endParaRPr lang="fr-FR" dirty="0" smtClean="0"/>
          </a:p>
          <a:p>
            <a:pPr algn="just"/>
            <a:r>
              <a:rPr lang="fr-FR" u="sng" dirty="0" smtClean="0"/>
              <a:t>Valeur génétique.</a:t>
            </a:r>
          </a:p>
          <a:p>
            <a:pPr algn="just">
              <a:buNone/>
            </a:pPr>
            <a:r>
              <a:rPr lang="fr-FR" dirty="0" smtClean="0"/>
              <a:t>C’est le calcule des index (déjà vue)</a:t>
            </a:r>
          </a:p>
          <a:p>
            <a:pPr algn="just">
              <a:buNone/>
            </a:pPr>
            <a:endParaRPr lang="fr-FR" dirty="0" smtClean="0"/>
          </a:p>
          <a:p>
            <a:pPr algn="just"/>
            <a:r>
              <a:rPr lang="fr-FR" u="sng" dirty="0" smtClean="0"/>
              <a:t>Coefficient de pondération économique.</a:t>
            </a:r>
          </a:p>
          <a:p>
            <a:pPr algn="just">
              <a:buNone/>
            </a:pPr>
            <a:r>
              <a:rPr lang="fr-FR" dirty="0" smtClean="0"/>
              <a:t>Important a calculer pour prendre des décision de choix entre des reproducteurs qui on des valeurs génétique approximatives (sélection pour  deux caractères est plus). </a:t>
            </a: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
            </a:r>
            <a:br>
              <a:rPr lang="fr-FR" dirty="0" smtClean="0"/>
            </a:br>
            <a:r>
              <a:rPr lang="fr-FR" dirty="0" smtClean="0"/>
              <a:t>Coefficient de pondération économique</a:t>
            </a:r>
            <a:r>
              <a:rPr lang="fr-FR" u="sng" dirty="0" smtClean="0"/>
              <a:t/>
            </a:r>
            <a:br>
              <a:rPr lang="fr-FR" u="sng" dirty="0" smtClean="0"/>
            </a:br>
            <a:endParaRPr lang="fr-FR" dirty="0"/>
          </a:p>
        </p:txBody>
      </p:sp>
      <p:sp>
        <p:nvSpPr>
          <p:cNvPr id="3" name="Espace réservé du contenu 2"/>
          <p:cNvSpPr>
            <a:spLocks noGrp="1"/>
          </p:cNvSpPr>
          <p:nvPr>
            <p:ph idx="1"/>
          </p:nvPr>
        </p:nvSpPr>
        <p:spPr/>
        <p:txBody>
          <a:bodyPr>
            <a:normAutofit fontScale="92500"/>
          </a:bodyPr>
          <a:lstStyle/>
          <a:p>
            <a:pPr algn="just"/>
            <a:r>
              <a:rPr lang="fr-FR" dirty="0" smtClean="0"/>
              <a:t>Par exemple on a un schémas de sélection pour deux caractères: poids et réduction de la graisse</a:t>
            </a:r>
          </a:p>
          <a:p>
            <a:pPr algn="just">
              <a:buNone/>
            </a:pPr>
            <a:r>
              <a:rPr lang="fr-FR" dirty="0" smtClean="0"/>
              <a:t>On a deux béliers reproducteurs potentiel,</a:t>
            </a:r>
          </a:p>
          <a:p>
            <a:pPr algn="just">
              <a:buNone/>
            </a:pPr>
            <a:r>
              <a:rPr lang="fr-FR" dirty="0" smtClean="0"/>
              <a:t>Bélier1 avec V(A poids)= +2 et V(A graisse)= -2</a:t>
            </a:r>
          </a:p>
          <a:p>
            <a:pPr algn="just">
              <a:buNone/>
            </a:pPr>
            <a:r>
              <a:rPr lang="fr-FR" dirty="0" smtClean="0"/>
              <a:t>Bélier2 avec V(A poids)= +3 et V(A graisse)= -1</a:t>
            </a:r>
          </a:p>
          <a:p>
            <a:pPr algn="just">
              <a:buNone/>
            </a:pPr>
            <a:r>
              <a:rPr lang="fr-FR" dirty="0" smtClean="0">
                <a:solidFill>
                  <a:srgbClr val="FF0000"/>
                </a:solidFill>
              </a:rPr>
              <a:t>Quelle bélier choisir?</a:t>
            </a:r>
          </a:p>
          <a:p>
            <a:pPr algn="just">
              <a:buNone/>
            </a:pPr>
            <a:r>
              <a:rPr lang="fr-FR" dirty="0" smtClean="0">
                <a:solidFill>
                  <a:srgbClr val="00B050"/>
                </a:solidFill>
              </a:rPr>
              <a:t>Le coefficient de pondération économique nous aident a prendre une décision.</a:t>
            </a:r>
          </a:p>
          <a:p>
            <a:pPr algn="just"/>
            <a:endParaRPr lang="fr-FR"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20688"/>
            <a:ext cx="8229600" cy="5505475"/>
          </a:xfrm>
        </p:spPr>
        <p:txBody>
          <a:bodyPr/>
          <a:lstStyle/>
          <a:p>
            <a:pPr algn="just"/>
            <a:r>
              <a:rPr lang="fr-FR" dirty="0" smtClean="0"/>
              <a:t>Le Coefficient de pondération économique dépend de deux critères économiques importante:</a:t>
            </a:r>
          </a:p>
          <a:p>
            <a:pPr algn="just">
              <a:buNone/>
            </a:pPr>
            <a:r>
              <a:rPr lang="fr-FR" dirty="0" smtClean="0"/>
              <a:t>Prix d’investissement et prix de vente,</a:t>
            </a:r>
          </a:p>
          <a:p>
            <a:pPr algn="just">
              <a:buNone/>
            </a:pPr>
            <a:r>
              <a:rPr lang="fr-FR" dirty="0" smtClean="0"/>
              <a:t>Dans notre cas le kilos de viande sans ou avec graisse.</a:t>
            </a:r>
          </a:p>
          <a:p>
            <a:pPr algn="just">
              <a:buNone/>
            </a:pPr>
            <a:endParaRPr lang="fr-FR" dirty="0"/>
          </a:p>
        </p:txBody>
      </p:sp>
      <p:graphicFrame>
        <p:nvGraphicFramePr>
          <p:cNvPr id="4" name="Tableau 3"/>
          <p:cNvGraphicFramePr>
            <a:graphicFrameLocks noGrp="1"/>
          </p:cNvGraphicFramePr>
          <p:nvPr/>
        </p:nvGraphicFramePr>
        <p:xfrm>
          <a:off x="179512" y="3933056"/>
          <a:ext cx="8712968" cy="2728310"/>
        </p:xfrm>
        <a:graphic>
          <a:graphicData uri="http://schemas.openxmlformats.org/drawingml/2006/table">
            <a:tbl>
              <a:tblPr firstRow="1" bandRow="1">
                <a:tableStyleId>{5C22544A-7EE6-4342-B048-85BDC9FD1C3A}</a:tableStyleId>
              </a:tblPr>
              <a:tblGrid>
                <a:gridCol w="2178242"/>
                <a:gridCol w="2286254"/>
                <a:gridCol w="1512168"/>
                <a:gridCol w="2736304"/>
              </a:tblGrid>
              <a:tr h="824174">
                <a:tc>
                  <a:txBody>
                    <a:bodyPr/>
                    <a:lstStyle/>
                    <a:p>
                      <a:pPr algn="just"/>
                      <a:r>
                        <a:rPr lang="fr-FR" dirty="0" smtClean="0"/>
                        <a:t>Caractères</a:t>
                      </a:r>
                      <a:endParaRPr lang="fr-FR" dirty="0"/>
                    </a:p>
                  </a:txBody>
                  <a:tcPr/>
                </a:tc>
                <a:tc>
                  <a:txBody>
                    <a:bodyPr/>
                    <a:lstStyle/>
                    <a:p>
                      <a:pPr algn="just"/>
                      <a:r>
                        <a:rPr lang="fr-FR" dirty="0" smtClean="0"/>
                        <a:t>Prix d’investissement</a:t>
                      </a:r>
                      <a:endParaRPr lang="fr-FR" dirty="0"/>
                    </a:p>
                  </a:txBody>
                  <a:tcPr/>
                </a:tc>
                <a:tc>
                  <a:txBody>
                    <a:bodyPr/>
                    <a:lstStyle/>
                    <a:p>
                      <a:pPr algn="just"/>
                      <a:r>
                        <a:rPr lang="fr-FR" dirty="0" smtClean="0"/>
                        <a:t>Prix de vente</a:t>
                      </a:r>
                      <a:endParaRPr lang="fr-FR" dirty="0"/>
                    </a:p>
                  </a:txBody>
                  <a:tcPr/>
                </a:tc>
                <a:tc>
                  <a:txBody>
                    <a:bodyPr/>
                    <a:lstStyle/>
                    <a:p>
                      <a:pPr algn="just"/>
                      <a:r>
                        <a:rPr lang="fr-FR" dirty="0" smtClean="0"/>
                        <a:t>Coefficient de pondération économique</a:t>
                      </a:r>
                      <a:endParaRPr lang="fr-FR" dirty="0"/>
                    </a:p>
                  </a:txBody>
                  <a:tcPr/>
                </a:tc>
              </a:tr>
              <a:tr h="632028">
                <a:tc>
                  <a:txBody>
                    <a:bodyPr/>
                    <a:lstStyle/>
                    <a:p>
                      <a:pPr algn="just"/>
                      <a:r>
                        <a:rPr lang="fr-FR" dirty="0" smtClean="0"/>
                        <a:t>Poids (1/2</a:t>
                      </a:r>
                      <a:r>
                        <a:rPr lang="fr-FR" baseline="0" dirty="0" smtClean="0"/>
                        <a:t> kilos)</a:t>
                      </a:r>
                      <a:endParaRPr lang="fr-FR" dirty="0"/>
                    </a:p>
                  </a:txBody>
                  <a:tcPr/>
                </a:tc>
                <a:tc>
                  <a:txBody>
                    <a:bodyPr/>
                    <a:lstStyle/>
                    <a:p>
                      <a:pPr algn="just"/>
                      <a:r>
                        <a:rPr lang="fr-FR" dirty="0" smtClean="0"/>
                        <a:t>100</a:t>
                      </a:r>
                      <a:r>
                        <a:rPr lang="fr-FR" baseline="0" dirty="0" smtClean="0"/>
                        <a:t> DA</a:t>
                      </a:r>
                      <a:endParaRPr lang="fr-FR" dirty="0"/>
                    </a:p>
                  </a:txBody>
                  <a:tcPr/>
                </a:tc>
                <a:tc>
                  <a:txBody>
                    <a:bodyPr/>
                    <a:lstStyle/>
                    <a:p>
                      <a:pPr algn="just"/>
                      <a:r>
                        <a:rPr lang="fr-FR" dirty="0" smtClean="0"/>
                        <a:t>700 DA</a:t>
                      </a:r>
                      <a:endParaRPr lang="fr-FR" dirty="0"/>
                    </a:p>
                  </a:txBody>
                  <a:tcPr/>
                </a:tc>
                <a:tc>
                  <a:txBody>
                    <a:bodyPr/>
                    <a:lstStyle/>
                    <a:p>
                      <a:pPr algn="just"/>
                      <a:r>
                        <a:rPr lang="fr-FR" dirty="0" smtClean="0"/>
                        <a:t>700/800 = 0.875</a:t>
                      </a:r>
                      <a:endParaRPr lang="fr-FR" dirty="0"/>
                    </a:p>
                  </a:txBody>
                  <a:tcPr/>
                </a:tc>
              </a:tr>
              <a:tr h="632028">
                <a:tc>
                  <a:txBody>
                    <a:bodyPr/>
                    <a:lstStyle/>
                    <a:p>
                      <a:pPr algn="just"/>
                      <a:r>
                        <a:rPr lang="fr-FR" dirty="0" smtClean="0"/>
                        <a:t>Réduction de graisse</a:t>
                      </a:r>
                    </a:p>
                    <a:p>
                      <a:pPr algn="just"/>
                      <a:r>
                        <a:rPr lang="fr-FR" dirty="0" smtClean="0"/>
                        <a:t>(1 unité)</a:t>
                      </a:r>
                      <a:endParaRPr lang="fr-FR" dirty="0"/>
                    </a:p>
                  </a:txBody>
                  <a:tcPr/>
                </a:tc>
                <a:tc>
                  <a:txBody>
                    <a:bodyPr/>
                    <a:lstStyle/>
                    <a:p>
                      <a:pPr algn="just"/>
                      <a:r>
                        <a:rPr lang="fr-FR" dirty="0" smtClean="0"/>
                        <a:t>50 DA </a:t>
                      </a:r>
                      <a:endParaRPr lang="fr-FR" dirty="0"/>
                    </a:p>
                  </a:txBody>
                  <a:tcPr/>
                </a:tc>
                <a:tc>
                  <a:txBody>
                    <a:bodyPr/>
                    <a:lstStyle/>
                    <a:p>
                      <a:pPr algn="just"/>
                      <a:r>
                        <a:rPr lang="fr-FR" dirty="0" smtClean="0"/>
                        <a:t>100 DA</a:t>
                      </a:r>
                      <a:endParaRPr lang="fr-FR" dirty="0"/>
                    </a:p>
                  </a:txBody>
                  <a:tcPr/>
                </a:tc>
                <a:tc>
                  <a:txBody>
                    <a:bodyPr/>
                    <a:lstStyle/>
                    <a:p>
                      <a:pPr algn="just"/>
                      <a:r>
                        <a:rPr lang="fr-FR" dirty="0" smtClean="0"/>
                        <a:t>100/800</a:t>
                      </a:r>
                      <a:r>
                        <a:rPr lang="fr-FR" baseline="0" dirty="0" smtClean="0"/>
                        <a:t> = 0.125</a:t>
                      </a:r>
                      <a:endParaRPr lang="fr-FR" dirty="0"/>
                    </a:p>
                  </a:txBody>
                  <a:tcPr/>
                </a:tc>
              </a:tr>
              <a:tr h="632028">
                <a:tc>
                  <a:txBody>
                    <a:bodyPr/>
                    <a:lstStyle/>
                    <a:p>
                      <a:pPr algn="just"/>
                      <a:r>
                        <a:rPr lang="fr-FR" dirty="0" smtClean="0"/>
                        <a:t>Total</a:t>
                      </a:r>
                      <a:r>
                        <a:rPr lang="fr-FR" baseline="0" dirty="0" smtClean="0"/>
                        <a:t> </a:t>
                      </a:r>
                      <a:endParaRPr lang="fr-FR" dirty="0"/>
                    </a:p>
                  </a:txBody>
                  <a:tcPr/>
                </a:tc>
                <a:tc>
                  <a:txBody>
                    <a:bodyPr/>
                    <a:lstStyle/>
                    <a:p>
                      <a:pPr algn="just"/>
                      <a:r>
                        <a:rPr lang="fr-FR" dirty="0" smtClean="0"/>
                        <a:t>150 </a:t>
                      </a:r>
                      <a:r>
                        <a:rPr lang="fr-FR" dirty="0" smtClean="0"/>
                        <a:t>DA</a:t>
                      </a:r>
                      <a:endParaRPr lang="fr-FR" dirty="0"/>
                    </a:p>
                  </a:txBody>
                  <a:tcPr/>
                </a:tc>
                <a:tc>
                  <a:txBody>
                    <a:bodyPr/>
                    <a:lstStyle/>
                    <a:p>
                      <a:pPr algn="just"/>
                      <a:r>
                        <a:rPr lang="fr-FR" dirty="0" smtClean="0"/>
                        <a:t>800 DA</a:t>
                      </a:r>
                      <a:endParaRPr lang="fr-FR" dirty="0"/>
                    </a:p>
                  </a:txBody>
                  <a:tcPr/>
                </a:tc>
                <a:tc>
                  <a:txBody>
                    <a:bodyPr/>
                    <a:lstStyle/>
                    <a:p>
                      <a:pPr algn="just"/>
                      <a:endParaRPr lang="fr-FR" dirty="0"/>
                    </a:p>
                  </a:txBody>
                  <a:tcPr/>
                </a:tc>
              </a:tr>
            </a:tbl>
          </a:graphicData>
        </a:graphic>
      </p:graphicFrame>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260648"/>
            <a:ext cx="8712968" cy="6408712"/>
          </a:xfrm>
        </p:spPr>
        <p:txBody>
          <a:bodyPr>
            <a:normAutofit/>
          </a:bodyPr>
          <a:lstStyle/>
          <a:p>
            <a:pPr algn="just"/>
            <a:r>
              <a:rPr lang="fr-FR" dirty="0" smtClean="0"/>
              <a:t>Donc Valeur génétique globale est:</a:t>
            </a:r>
          </a:p>
          <a:p>
            <a:pPr algn="just">
              <a:buNone/>
            </a:pPr>
            <a:endParaRPr lang="fr-FR" dirty="0" smtClean="0"/>
          </a:p>
          <a:p>
            <a:pPr algn="just">
              <a:buNone/>
            </a:pPr>
            <a:endParaRPr lang="fr-FR" dirty="0" smtClean="0"/>
          </a:p>
          <a:p>
            <a:pPr algn="just">
              <a:buNone/>
            </a:pPr>
            <a:endParaRPr lang="fr-FR" dirty="0" smtClean="0"/>
          </a:p>
          <a:p>
            <a:pPr algn="just">
              <a:buNone/>
            </a:pPr>
            <a:endParaRPr lang="fr-FR" dirty="0" smtClean="0"/>
          </a:p>
          <a:p>
            <a:pPr algn="just">
              <a:buNone/>
            </a:pPr>
            <a:r>
              <a:rPr lang="fr-FR" dirty="0" smtClean="0"/>
              <a:t>Le choix est très vite fait, on va prendre le bélier 2.</a:t>
            </a:r>
          </a:p>
          <a:p>
            <a:pPr algn="just">
              <a:buNone/>
            </a:pPr>
            <a:r>
              <a:rPr lang="fr-FR" dirty="0" smtClean="0">
                <a:solidFill>
                  <a:srgbClr val="FF0000"/>
                </a:solidFill>
              </a:rPr>
              <a:t>N.B: il faut noter que le choix des reproducteurs ce fait aussi suivant une grille de pointage tenue par un spécialiste qui va entre autre prendre en considération le standard de la race.</a:t>
            </a:r>
            <a:endParaRPr lang="fr-FR" dirty="0">
              <a:solidFill>
                <a:srgbClr val="FF0000"/>
              </a:solidFill>
            </a:endParaRPr>
          </a:p>
        </p:txBody>
      </p:sp>
      <p:graphicFrame>
        <p:nvGraphicFramePr>
          <p:cNvPr id="4" name="Tableau 3"/>
          <p:cNvGraphicFramePr>
            <a:graphicFrameLocks noGrp="1"/>
          </p:cNvGraphicFramePr>
          <p:nvPr/>
        </p:nvGraphicFramePr>
        <p:xfrm>
          <a:off x="179512" y="980728"/>
          <a:ext cx="8712968" cy="1800200"/>
        </p:xfrm>
        <a:graphic>
          <a:graphicData uri="http://schemas.openxmlformats.org/drawingml/2006/table">
            <a:tbl>
              <a:tblPr firstRow="1" bandRow="1">
                <a:tableStyleId>{5C22544A-7EE6-4342-B048-85BDC9FD1C3A}</a:tableStyleId>
              </a:tblPr>
              <a:tblGrid>
                <a:gridCol w="1224136"/>
                <a:gridCol w="1260140"/>
                <a:gridCol w="1044116"/>
                <a:gridCol w="1611179"/>
                <a:gridCol w="1629181"/>
                <a:gridCol w="1944216"/>
              </a:tblGrid>
              <a:tr h="833916">
                <a:tc>
                  <a:txBody>
                    <a:bodyPr/>
                    <a:lstStyle/>
                    <a:p>
                      <a:r>
                        <a:rPr lang="fr-FR" dirty="0" smtClean="0"/>
                        <a:t>animaux</a:t>
                      </a:r>
                      <a:endParaRPr lang="fr-FR" dirty="0"/>
                    </a:p>
                  </a:txBody>
                  <a:tcPr/>
                </a:tc>
                <a:tc gridSpan="2">
                  <a:txBody>
                    <a:bodyPr/>
                    <a:lstStyle/>
                    <a:p>
                      <a:r>
                        <a:rPr lang="fr-FR" dirty="0" smtClean="0"/>
                        <a:t>Valeur génétique additive</a:t>
                      </a:r>
                      <a:endParaRPr lang="fr-FR" dirty="0"/>
                    </a:p>
                  </a:txBody>
                  <a:tcPr/>
                </a:tc>
                <a:tc hMerge="1">
                  <a:txBody>
                    <a:bodyPr/>
                    <a:lstStyle/>
                    <a:p>
                      <a:endParaRPr lang="fr-FR"/>
                    </a:p>
                  </a:txBody>
                  <a:tcPr/>
                </a:tc>
                <a:tc gridSpan="2">
                  <a:txBody>
                    <a:bodyPr/>
                    <a:lstStyle/>
                    <a:p>
                      <a:r>
                        <a:rPr lang="fr-FR" dirty="0" smtClean="0"/>
                        <a:t>Coefficient de pondération économique. V(A)</a:t>
                      </a:r>
                      <a:endParaRPr lang="fr-FR" dirty="0"/>
                    </a:p>
                  </a:txBody>
                  <a:tcPr/>
                </a:tc>
                <a:tc hMerge="1">
                  <a:txBody>
                    <a:bodyPr/>
                    <a:lstStyle/>
                    <a:p>
                      <a:endParaRPr lang="fr-FR"/>
                    </a:p>
                  </a:txBody>
                  <a:tcPr/>
                </a:tc>
                <a:tc>
                  <a:txBody>
                    <a:bodyPr/>
                    <a:lstStyle/>
                    <a:p>
                      <a:r>
                        <a:rPr lang="fr-FR" dirty="0" smtClean="0"/>
                        <a:t>Valeur génétique globale</a:t>
                      </a:r>
                      <a:endParaRPr lang="fr-FR" dirty="0"/>
                    </a:p>
                  </a:txBody>
                  <a:tcPr/>
                </a:tc>
              </a:tr>
              <a:tr h="483142">
                <a:tc>
                  <a:txBody>
                    <a:bodyPr/>
                    <a:lstStyle/>
                    <a:p>
                      <a:r>
                        <a:rPr lang="fr-FR" dirty="0" smtClean="0"/>
                        <a:t>Bélier 1</a:t>
                      </a:r>
                      <a:endParaRPr lang="fr-FR" dirty="0"/>
                    </a:p>
                  </a:txBody>
                  <a:tcPr/>
                </a:tc>
                <a:tc>
                  <a:txBody>
                    <a:bodyPr/>
                    <a:lstStyle/>
                    <a:p>
                      <a:r>
                        <a:rPr lang="fr-FR" dirty="0" smtClean="0"/>
                        <a:t>+2</a:t>
                      </a:r>
                      <a:r>
                        <a:rPr lang="fr-FR" baseline="0" dirty="0" smtClean="0"/>
                        <a:t> </a:t>
                      </a:r>
                      <a:endParaRPr lang="fr-FR" dirty="0"/>
                    </a:p>
                  </a:txBody>
                  <a:tcPr/>
                </a:tc>
                <a:tc>
                  <a:txBody>
                    <a:bodyPr/>
                    <a:lstStyle/>
                    <a:p>
                      <a:r>
                        <a:rPr lang="fr-FR" dirty="0" smtClean="0"/>
                        <a:t>-2</a:t>
                      </a:r>
                      <a:endParaRPr lang="fr-FR" dirty="0"/>
                    </a:p>
                  </a:txBody>
                  <a:tcPr/>
                </a:tc>
                <a:tc>
                  <a:txBody>
                    <a:bodyPr/>
                    <a:lstStyle/>
                    <a:p>
                      <a:r>
                        <a:rPr lang="fr-FR" dirty="0" smtClean="0"/>
                        <a:t>0.875X2=1.75</a:t>
                      </a:r>
                      <a:endParaRPr lang="fr-FR" dirty="0"/>
                    </a:p>
                  </a:txBody>
                  <a:tcPr/>
                </a:tc>
                <a:tc>
                  <a:txBody>
                    <a:bodyPr/>
                    <a:lstStyle/>
                    <a:p>
                      <a:r>
                        <a:rPr lang="fr-FR" dirty="0" smtClean="0"/>
                        <a:t>0.125X2=0.25</a:t>
                      </a:r>
                      <a:endParaRPr lang="fr-FR" dirty="0"/>
                    </a:p>
                  </a:txBody>
                  <a:tcPr/>
                </a:tc>
                <a:tc>
                  <a:txBody>
                    <a:bodyPr/>
                    <a:lstStyle/>
                    <a:p>
                      <a:r>
                        <a:rPr lang="fr-FR" dirty="0" smtClean="0"/>
                        <a:t>2</a:t>
                      </a:r>
                      <a:endParaRPr lang="fr-FR" dirty="0"/>
                    </a:p>
                  </a:txBody>
                  <a:tcPr/>
                </a:tc>
              </a:tr>
              <a:tr h="483142">
                <a:tc>
                  <a:txBody>
                    <a:bodyPr/>
                    <a:lstStyle/>
                    <a:p>
                      <a:r>
                        <a:rPr lang="fr-FR" dirty="0" smtClean="0"/>
                        <a:t>Bélier 2</a:t>
                      </a:r>
                      <a:endParaRPr lang="fr-FR" dirty="0"/>
                    </a:p>
                  </a:txBody>
                  <a:tcPr/>
                </a:tc>
                <a:tc>
                  <a:txBody>
                    <a:bodyPr/>
                    <a:lstStyle/>
                    <a:p>
                      <a:r>
                        <a:rPr lang="fr-FR" dirty="0" smtClean="0"/>
                        <a:t>+3</a:t>
                      </a:r>
                      <a:endParaRPr lang="fr-FR" dirty="0"/>
                    </a:p>
                  </a:txBody>
                  <a:tcPr/>
                </a:tc>
                <a:tc>
                  <a:txBody>
                    <a:bodyPr/>
                    <a:lstStyle/>
                    <a:p>
                      <a:r>
                        <a:rPr lang="fr-FR" dirty="0" smtClean="0"/>
                        <a:t>-1</a:t>
                      </a:r>
                      <a:endParaRPr lang="fr-FR" dirty="0"/>
                    </a:p>
                  </a:txBody>
                  <a:tcPr/>
                </a:tc>
                <a:tc>
                  <a:txBody>
                    <a:bodyPr/>
                    <a:lstStyle/>
                    <a:p>
                      <a:r>
                        <a:rPr lang="fr-FR" dirty="0" smtClean="0"/>
                        <a:t>0.875X3=2.625</a:t>
                      </a:r>
                      <a:endParaRPr lang="fr-FR" dirty="0"/>
                    </a:p>
                  </a:txBody>
                  <a:tcPr/>
                </a:tc>
                <a:tc>
                  <a:txBody>
                    <a:bodyPr/>
                    <a:lstStyle/>
                    <a:p>
                      <a:r>
                        <a:rPr lang="fr-FR" dirty="0" smtClean="0"/>
                        <a:t>0.125X1=0.125</a:t>
                      </a:r>
                      <a:endParaRPr lang="fr-FR" dirty="0"/>
                    </a:p>
                  </a:txBody>
                  <a:tcPr/>
                </a:tc>
                <a:tc>
                  <a:txBody>
                    <a:bodyPr/>
                    <a:lstStyle/>
                    <a:p>
                      <a:r>
                        <a:rPr lang="fr-FR" dirty="0" smtClean="0"/>
                        <a:t>2.75</a:t>
                      </a:r>
                      <a:endParaRPr lang="fr-FR" dirty="0"/>
                    </a:p>
                  </a:txBody>
                  <a:tcPr/>
                </a:tc>
              </a:tr>
            </a:tbl>
          </a:graphicData>
        </a:graphic>
      </p:graphicFrame>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492896"/>
            <a:ext cx="8229600" cy="1143000"/>
          </a:xfrm>
        </p:spPr>
        <p:txBody>
          <a:bodyPr/>
          <a:lstStyle/>
          <a:p>
            <a:r>
              <a:rPr lang="fr-FR" dirty="0" smtClean="0"/>
              <a:t>Conclusion du cour</a:t>
            </a:r>
            <a:endParaRPr lang="fr-FR" dirty="0"/>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3"/>
          <p:cNvSpPr>
            <a:spLocks noChangeArrowheads="1"/>
          </p:cNvSpPr>
          <p:nvPr/>
        </p:nvSpPr>
        <p:spPr bwMode="auto">
          <a:xfrm>
            <a:off x="609600" y="857251"/>
            <a:ext cx="5480668" cy="9239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defTabSz="762000"/>
            <a:r>
              <a:rPr lang="fr-FR" dirty="0" smtClean="0">
                <a:solidFill>
                  <a:srgbClr val="003366"/>
                </a:solidFill>
                <a:latin typeface="Comic Sans MS" pitchFamily="66" charset="0"/>
              </a:rPr>
              <a:t>OBJECTIFS (par exemple) </a:t>
            </a:r>
            <a:r>
              <a:rPr lang="fr-FR" dirty="0">
                <a:solidFill>
                  <a:srgbClr val="003366"/>
                </a:solidFill>
                <a:latin typeface="Comic Sans MS" pitchFamily="66" charset="0"/>
              </a:rPr>
              <a:t>: </a:t>
            </a:r>
            <a:r>
              <a:rPr lang="fr-FR" dirty="0" smtClean="0">
                <a:solidFill>
                  <a:srgbClr val="003366"/>
                </a:solidFill>
                <a:latin typeface="Comic Sans MS" pitchFamily="66" charset="0"/>
              </a:rPr>
              <a:t>- </a:t>
            </a:r>
            <a:r>
              <a:rPr lang="fr-FR" b="0" dirty="0" smtClean="0">
                <a:solidFill>
                  <a:srgbClr val="003366"/>
                </a:solidFill>
                <a:latin typeface="Comic Sans MS" pitchFamily="66" charset="0"/>
              </a:rPr>
              <a:t>Croissance </a:t>
            </a:r>
            <a:r>
              <a:rPr lang="fr-FR" b="0" dirty="0">
                <a:solidFill>
                  <a:srgbClr val="003366"/>
                </a:solidFill>
                <a:latin typeface="Comic Sans MS" pitchFamily="66" charset="0"/>
              </a:rPr>
              <a:t>agneau</a:t>
            </a:r>
          </a:p>
          <a:p>
            <a:pPr defTabSz="762000"/>
            <a:r>
              <a:rPr lang="fr-FR" b="0" dirty="0">
                <a:solidFill>
                  <a:srgbClr val="003366"/>
                </a:solidFill>
                <a:latin typeface="Comic Sans MS" pitchFamily="66" charset="0"/>
              </a:rPr>
              <a:t>                   </a:t>
            </a:r>
            <a:r>
              <a:rPr lang="fr-FR" dirty="0" smtClean="0">
                <a:solidFill>
                  <a:srgbClr val="003366"/>
                </a:solidFill>
                <a:latin typeface="Comic Sans MS" pitchFamily="66" charset="0"/>
              </a:rPr>
              <a:t>                           </a:t>
            </a:r>
            <a:r>
              <a:rPr lang="fr-FR" b="0" dirty="0" smtClean="0">
                <a:solidFill>
                  <a:srgbClr val="003366"/>
                </a:solidFill>
                <a:latin typeface="Comic Sans MS" pitchFamily="66" charset="0"/>
              </a:rPr>
              <a:t>-  </a:t>
            </a:r>
            <a:r>
              <a:rPr lang="fr-FR" dirty="0" smtClean="0">
                <a:solidFill>
                  <a:srgbClr val="003366"/>
                </a:solidFill>
                <a:latin typeface="Comic Sans MS" pitchFamily="66" charset="0"/>
              </a:rPr>
              <a:t>Epaisseur gras</a:t>
            </a:r>
          </a:p>
          <a:p>
            <a:pPr defTabSz="762000"/>
            <a:r>
              <a:rPr lang="fr-FR" b="0" dirty="0" smtClean="0">
                <a:solidFill>
                  <a:srgbClr val="003366"/>
                </a:solidFill>
                <a:latin typeface="Comic Sans MS" pitchFamily="66" charset="0"/>
              </a:rPr>
              <a:t>                                                - Epaisseur muscle</a:t>
            </a:r>
            <a:endParaRPr lang="fr-FR" b="0" dirty="0">
              <a:solidFill>
                <a:srgbClr val="003366"/>
              </a:solidFill>
              <a:latin typeface="Comic Sans MS" pitchFamily="66" charset="0"/>
            </a:endParaRPr>
          </a:p>
        </p:txBody>
      </p:sp>
      <p:sp>
        <p:nvSpPr>
          <p:cNvPr id="202756" name="Rectangle 4"/>
          <p:cNvSpPr>
            <a:spLocks noChangeArrowheads="1"/>
          </p:cNvSpPr>
          <p:nvPr/>
        </p:nvSpPr>
        <p:spPr bwMode="auto">
          <a:xfrm>
            <a:off x="381000" y="152401"/>
            <a:ext cx="7162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algn="ctr" defTabSz="762000"/>
            <a:r>
              <a:rPr lang="fr-FR" sz="2800" dirty="0" smtClean="0">
                <a:solidFill>
                  <a:srgbClr val="003366"/>
                </a:solidFill>
              </a:rPr>
              <a:t> </a:t>
            </a:r>
            <a:r>
              <a:rPr lang="fr-FR" sz="2800" dirty="0">
                <a:solidFill>
                  <a:srgbClr val="003366"/>
                </a:solidFill>
              </a:rPr>
              <a:t>- Schéma </a:t>
            </a:r>
            <a:r>
              <a:rPr lang="fr-FR" sz="2800" dirty="0" smtClean="0">
                <a:solidFill>
                  <a:srgbClr val="003366"/>
                </a:solidFill>
              </a:rPr>
              <a:t> de sélection</a:t>
            </a:r>
            <a:endParaRPr lang="fr-FR" sz="2400" dirty="0">
              <a:latin typeface="Comic Sans MS" pitchFamily="66" charset="0"/>
            </a:endParaRPr>
          </a:p>
        </p:txBody>
      </p:sp>
      <p:sp>
        <p:nvSpPr>
          <p:cNvPr id="202757" name="Rectangle 5"/>
          <p:cNvSpPr>
            <a:spLocks noChangeArrowheads="1"/>
          </p:cNvSpPr>
          <p:nvPr/>
        </p:nvSpPr>
        <p:spPr bwMode="auto">
          <a:xfrm>
            <a:off x="545123" y="2957513"/>
            <a:ext cx="3317631" cy="895350"/>
          </a:xfrm>
          <a:prstGeom prst="rect">
            <a:avLst/>
          </a:prstGeom>
          <a:solidFill>
            <a:schemeClr val="bg1"/>
          </a:solidFill>
          <a:ln w="25400">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202758" name="Rectangle 6"/>
          <p:cNvSpPr>
            <a:spLocks noChangeArrowheads="1"/>
          </p:cNvSpPr>
          <p:nvPr/>
        </p:nvSpPr>
        <p:spPr bwMode="auto">
          <a:xfrm>
            <a:off x="1547605" y="3159126"/>
            <a:ext cx="1532471" cy="369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algn="ctr" defTabSz="762000"/>
            <a:r>
              <a:rPr lang="fr-FR" sz="1800" dirty="0">
                <a:latin typeface="Comic Sans MS" pitchFamily="66" charset="0"/>
              </a:rPr>
              <a:t>CENTRE IA </a:t>
            </a:r>
            <a:endParaRPr lang="fr-FR" sz="1800" b="0" dirty="0">
              <a:latin typeface="Comic Sans MS" pitchFamily="66" charset="0"/>
            </a:endParaRPr>
          </a:p>
        </p:txBody>
      </p:sp>
      <p:sp>
        <p:nvSpPr>
          <p:cNvPr id="202759" name="Rectangle 7"/>
          <p:cNvSpPr>
            <a:spLocks noChangeArrowheads="1"/>
          </p:cNvSpPr>
          <p:nvPr/>
        </p:nvSpPr>
        <p:spPr bwMode="auto">
          <a:xfrm>
            <a:off x="7467600" y="3200401"/>
            <a:ext cx="1524456" cy="369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defTabSz="762000"/>
            <a:r>
              <a:rPr lang="fr-FR" sz="1800" b="0" dirty="0">
                <a:latin typeface="Comic Sans MS" pitchFamily="66" charset="0"/>
              </a:rPr>
              <a:t>"</a:t>
            </a:r>
            <a:r>
              <a:rPr lang="fr-FR" sz="1800" b="0" dirty="0" smtClean="0">
                <a:latin typeface="Comic Sans MS" pitchFamily="66" charset="0"/>
              </a:rPr>
              <a:t>Valeur Eco"</a:t>
            </a:r>
            <a:endParaRPr lang="fr-FR" sz="1800" b="0" dirty="0">
              <a:latin typeface="Comic Sans MS" pitchFamily="66" charset="0"/>
            </a:endParaRPr>
          </a:p>
        </p:txBody>
      </p:sp>
      <p:sp>
        <p:nvSpPr>
          <p:cNvPr id="202760" name="Rectangle 8"/>
          <p:cNvSpPr>
            <a:spLocks noChangeArrowheads="1"/>
          </p:cNvSpPr>
          <p:nvPr/>
        </p:nvSpPr>
        <p:spPr bwMode="auto">
          <a:xfrm>
            <a:off x="1312172" y="5405438"/>
            <a:ext cx="1479572" cy="9239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algn="ctr" defTabSz="762000"/>
            <a:r>
              <a:rPr lang="fr-FR" sz="1800" b="0">
                <a:latin typeface="Comic Sans MS" pitchFamily="66" charset="0"/>
              </a:rPr>
              <a:t>Diffusion</a:t>
            </a:r>
          </a:p>
          <a:p>
            <a:pPr algn="ctr" defTabSz="762000"/>
            <a:r>
              <a:rPr lang="fr-FR" sz="1800" b="0">
                <a:latin typeface="Comic Sans MS" pitchFamily="66" charset="0"/>
              </a:rPr>
              <a:t>hors base</a:t>
            </a:r>
          </a:p>
          <a:p>
            <a:pPr algn="ctr" defTabSz="762000"/>
            <a:r>
              <a:rPr lang="fr-FR" sz="1800" b="0">
                <a:latin typeface="Comic Sans MS" pitchFamily="66" charset="0"/>
              </a:rPr>
              <a:t>de sélection</a:t>
            </a:r>
          </a:p>
        </p:txBody>
      </p:sp>
      <p:sp>
        <p:nvSpPr>
          <p:cNvPr id="202761" name="Rectangle 9"/>
          <p:cNvSpPr>
            <a:spLocks noChangeArrowheads="1"/>
          </p:cNvSpPr>
          <p:nvPr/>
        </p:nvSpPr>
        <p:spPr bwMode="auto">
          <a:xfrm>
            <a:off x="7203831" y="4343401"/>
            <a:ext cx="788677" cy="369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defTabSz="762000"/>
            <a:r>
              <a:rPr lang="fr-FR" sz="1800" b="0" dirty="0">
                <a:latin typeface="Comic Sans MS" pitchFamily="66" charset="0"/>
              </a:rPr>
              <a:t>"</a:t>
            </a:r>
            <a:r>
              <a:rPr lang="fr-FR" sz="1800" b="0" dirty="0" smtClean="0">
                <a:latin typeface="Comic Sans MS" pitchFamily="66" charset="0"/>
              </a:rPr>
              <a:t>V.E ‘’</a:t>
            </a:r>
            <a:endParaRPr lang="fr-FR" sz="1800" b="0" dirty="0">
              <a:latin typeface="Comic Sans MS" pitchFamily="66" charset="0"/>
            </a:endParaRPr>
          </a:p>
        </p:txBody>
      </p:sp>
      <p:sp>
        <p:nvSpPr>
          <p:cNvPr id="202762" name="Line 10"/>
          <p:cNvSpPr>
            <a:spLocks noChangeShapeType="1"/>
          </p:cNvSpPr>
          <p:nvPr/>
        </p:nvSpPr>
        <p:spPr bwMode="auto">
          <a:xfrm>
            <a:off x="5530362" y="2427288"/>
            <a:ext cx="0" cy="34290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63" name="Line 11"/>
          <p:cNvSpPr>
            <a:spLocks noChangeShapeType="1"/>
          </p:cNvSpPr>
          <p:nvPr/>
        </p:nvSpPr>
        <p:spPr bwMode="auto">
          <a:xfrm>
            <a:off x="6115050" y="2427288"/>
            <a:ext cx="0" cy="34290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64" name="Line 12"/>
          <p:cNvSpPr>
            <a:spLocks noChangeShapeType="1"/>
          </p:cNvSpPr>
          <p:nvPr/>
        </p:nvSpPr>
        <p:spPr bwMode="auto">
          <a:xfrm>
            <a:off x="6699738" y="2427288"/>
            <a:ext cx="0" cy="34290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65" name="Line 13"/>
          <p:cNvSpPr>
            <a:spLocks noChangeShapeType="1"/>
          </p:cNvSpPr>
          <p:nvPr/>
        </p:nvSpPr>
        <p:spPr bwMode="auto">
          <a:xfrm>
            <a:off x="7233138" y="2427288"/>
            <a:ext cx="0" cy="34290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66" name="Rectangle 14"/>
          <p:cNvSpPr>
            <a:spLocks noChangeArrowheads="1"/>
          </p:cNvSpPr>
          <p:nvPr/>
        </p:nvSpPr>
        <p:spPr bwMode="auto">
          <a:xfrm>
            <a:off x="5443905" y="3057525"/>
            <a:ext cx="17145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algn="ctr" defTabSz="762000"/>
            <a:r>
              <a:rPr lang="fr-FR" sz="1800" b="0">
                <a:latin typeface="Comic Sans MS" pitchFamily="66" charset="0"/>
              </a:rPr>
              <a:t>4 600 mères à</a:t>
            </a:r>
          </a:p>
          <a:p>
            <a:pPr algn="ctr" defTabSz="762000"/>
            <a:r>
              <a:rPr lang="fr-FR" sz="1800" b="0">
                <a:latin typeface="Comic Sans MS" pitchFamily="66" charset="0"/>
              </a:rPr>
              <a:t>   béliers</a:t>
            </a:r>
          </a:p>
        </p:txBody>
      </p:sp>
      <p:sp>
        <p:nvSpPr>
          <p:cNvPr id="202767" name="Line 15"/>
          <p:cNvSpPr>
            <a:spLocks noChangeShapeType="1"/>
          </p:cNvSpPr>
          <p:nvPr/>
        </p:nvSpPr>
        <p:spPr bwMode="auto">
          <a:xfrm>
            <a:off x="5943600" y="3657600"/>
            <a:ext cx="0" cy="60960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68" name="Line 16"/>
          <p:cNvSpPr>
            <a:spLocks noChangeShapeType="1"/>
          </p:cNvSpPr>
          <p:nvPr/>
        </p:nvSpPr>
        <p:spPr bwMode="auto">
          <a:xfrm>
            <a:off x="6477000" y="3657600"/>
            <a:ext cx="0" cy="60960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69" name="Line 17"/>
          <p:cNvSpPr>
            <a:spLocks noChangeShapeType="1"/>
          </p:cNvSpPr>
          <p:nvPr/>
        </p:nvSpPr>
        <p:spPr bwMode="auto">
          <a:xfrm>
            <a:off x="7010400" y="3657600"/>
            <a:ext cx="0" cy="60960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70" name="Line 18"/>
          <p:cNvSpPr>
            <a:spLocks noChangeShapeType="1"/>
          </p:cNvSpPr>
          <p:nvPr/>
        </p:nvSpPr>
        <p:spPr bwMode="auto">
          <a:xfrm>
            <a:off x="3880338" y="3290888"/>
            <a:ext cx="91440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71" name="Rectangle 19"/>
          <p:cNvSpPr>
            <a:spLocks noChangeArrowheads="1"/>
          </p:cNvSpPr>
          <p:nvPr/>
        </p:nvSpPr>
        <p:spPr bwMode="auto">
          <a:xfrm>
            <a:off x="3947746" y="4700588"/>
            <a:ext cx="574431" cy="1243012"/>
          </a:xfrm>
          <a:prstGeom prst="rect">
            <a:avLst/>
          </a:prstGeom>
          <a:solidFill>
            <a:schemeClr val="bg1"/>
          </a:solidFill>
          <a:ln w="25400">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202772" name="Rectangle 20"/>
          <p:cNvSpPr>
            <a:spLocks noChangeArrowheads="1"/>
          </p:cNvSpPr>
          <p:nvPr/>
        </p:nvSpPr>
        <p:spPr bwMode="auto">
          <a:xfrm>
            <a:off x="4012224" y="4730750"/>
            <a:ext cx="426427" cy="523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defTabSz="762000"/>
            <a:r>
              <a:rPr lang="fr-FR" sz="2800" b="0">
                <a:latin typeface="Comic Sans MS" pitchFamily="66" charset="0"/>
              </a:rPr>
              <a:t>+</a:t>
            </a:r>
          </a:p>
        </p:txBody>
      </p:sp>
      <p:sp>
        <p:nvSpPr>
          <p:cNvPr id="202773" name="Rectangle 21"/>
          <p:cNvSpPr>
            <a:spLocks noChangeArrowheads="1"/>
          </p:cNvSpPr>
          <p:nvPr/>
        </p:nvSpPr>
        <p:spPr bwMode="auto">
          <a:xfrm>
            <a:off x="4037135" y="5543550"/>
            <a:ext cx="502626" cy="523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defTabSz="762000"/>
            <a:r>
              <a:rPr lang="fr-FR" sz="2800">
                <a:latin typeface="Comic Sans MS" pitchFamily="66" charset="0"/>
              </a:rPr>
              <a:t>-</a:t>
            </a:r>
          </a:p>
        </p:txBody>
      </p:sp>
      <p:sp>
        <p:nvSpPr>
          <p:cNvPr id="202774" name="Line 22"/>
          <p:cNvSpPr>
            <a:spLocks noChangeShapeType="1"/>
          </p:cNvSpPr>
          <p:nvPr/>
        </p:nvSpPr>
        <p:spPr bwMode="auto">
          <a:xfrm flipH="1">
            <a:off x="1238250" y="2033588"/>
            <a:ext cx="3556488" cy="0"/>
          </a:xfrm>
          <a:prstGeom prst="line">
            <a:avLst/>
          </a:prstGeom>
          <a:noFill/>
          <a:ln w="12700">
            <a:solidFill>
              <a:schemeClr val="tx1"/>
            </a:solidFill>
            <a:round/>
            <a:headEnd type="stealth" w="med"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75" name="Arc 23"/>
          <p:cNvSpPr>
            <a:spLocks/>
          </p:cNvSpPr>
          <p:nvPr/>
        </p:nvSpPr>
        <p:spPr bwMode="auto">
          <a:xfrm>
            <a:off x="322385" y="2035175"/>
            <a:ext cx="927589" cy="642938"/>
          </a:xfrm>
          <a:custGeom>
            <a:avLst/>
            <a:gdLst>
              <a:gd name="G0" fmla="+- 21599 0 0"/>
              <a:gd name="G1" fmla="+- 21600 0 0"/>
              <a:gd name="G2" fmla="+- 21600 0 0"/>
              <a:gd name="T0" fmla="*/ 0 w 21899"/>
              <a:gd name="T1" fmla="*/ 21400 h 21600"/>
              <a:gd name="T2" fmla="*/ 21899 w 21899"/>
              <a:gd name="T3" fmla="*/ 2 h 21600"/>
              <a:gd name="T4" fmla="*/ 21599 w 21899"/>
              <a:gd name="T5" fmla="*/ 21600 h 21600"/>
            </a:gdLst>
            <a:ahLst/>
            <a:cxnLst>
              <a:cxn ang="0">
                <a:pos x="T0" y="T1"/>
              </a:cxn>
              <a:cxn ang="0">
                <a:pos x="T2" y="T3"/>
              </a:cxn>
              <a:cxn ang="0">
                <a:pos x="T4" y="T5"/>
              </a:cxn>
            </a:cxnLst>
            <a:rect l="0" t="0" r="r" b="b"/>
            <a:pathLst>
              <a:path w="21899" h="21600" fill="none" extrusionOk="0">
                <a:moveTo>
                  <a:pt x="-1" y="21399"/>
                </a:moveTo>
                <a:cubicBezTo>
                  <a:pt x="109" y="9549"/>
                  <a:pt x="9747" y="-1"/>
                  <a:pt x="21599" y="0"/>
                </a:cubicBezTo>
                <a:cubicBezTo>
                  <a:pt x="21699" y="0"/>
                  <a:pt x="21799" y="0"/>
                  <a:pt x="21898" y="2"/>
                </a:cubicBezTo>
              </a:path>
              <a:path w="21899" h="21600" stroke="0" extrusionOk="0">
                <a:moveTo>
                  <a:pt x="-1" y="21399"/>
                </a:moveTo>
                <a:cubicBezTo>
                  <a:pt x="109" y="9549"/>
                  <a:pt x="9747" y="-1"/>
                  <a:pt x="21599" y="0"/>
                </a:cubicBezTo>
                <a:cubicBezTo>
                  <a:pt x="21699" y="0"/>
                  <a:pt x="21799" y="0"/>
                  <a:pt x="21898" y="2"/>
                </a:cubicBezTo>
                <a:lnTo>
                  <a:pt x="21599" y="21600"/>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76" name="Arc 24"/>
          <p:cNvSpPr>
            <a:spLocks/>
          </p:cNvSpPr>
          <p:nvPr/>
        </p:nvSpPr>
        <p:spPr bwMode="auto">
          <a:xfrm>
            <a:off x="331178" y="4670425"/>
            <a:ext cx="807427" cy="393700"/>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77" name="Line 25"/>
          <p:cNvSpPr>
            <a:spLocks noChangeShapeType="1"/>
          </p:cNvSpPr>
          <p:nvPr/>
        </p:nvSpPr>
        <p:spPr bwMode="auto">
          <a:xfrm>
            <a:off x="323850" y="2676526"/>
            <a:ext cx="0" cy="200501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78" name="Line 26"/>
          <p:cNvSpPr>
            <a:spLocks noChangeShapeType="1"/>
          </p:cNvSpPr>
          <p:nvPr/>
        </p:nvSpPr>
        <p:spPr bwMode="auto">
          <a:xfrm>
            <a:off x="3015762" y="4791075"/>
            <a:ext cx="914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79" name="Line 27"/>
          <p:cNvSpPr>
            <a:spLocks noChangeShapeType="1"/>
          </p:cNvSpPr>
          <p:nvPr/>
        </p:nvSpPr>
        <p:spPr bwMode="auto">
          <a:xfrm>
            <a:off x="2457450" y="3905250"/>
            <a:ext cx="0" cy="628650"/>
          </a:xfrm>
          <a:prstGeom prst="line">
            <a:avLst/>
          </a:prstGeom>
          <a:noFill/>
          <a:ln w="12700">
            <a:solidFill>
              <a:schemeClr val="tx1"/>
            </a:solidFill>
            <a:round/>
            <a:headEnd type="stealth" w="med"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80" name="Line 28"/>
          <p:cNvSpPr>
            <a:spLocks noChangeShapeType="1"/>
          </p:cNvSpPr>
          <p:nvPr/>
        </p:nvSpPr>
        <p:spPr bwMode="auto">
          <a:xfrm>
            <a:off x="1110762" y="5059363"/>
            <a:ext cx="2819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81" name="Line 29"/>
          <p:cNvSpPr>
            <a:spLocks noChangeShapeType="1"/>
          </p:cNvSpPr>
          <p:nvPr/>
        </p:nvSpPr>
        <p:spPr bwMode="auto">
          <a:xfrm>
            <a:off x="2787162" y="5405438"/>
            <a:ext cx="1118089" cy="0"/>
          </a:xfrm>
          <a:prstGeom prst="line">
            <a:avLst/>
          </a:prstGeom>
          <a:noFill/>
          <a:ln w="12700">
            <a:solidFill>
              <a:schemeClr val="tx1"/>
            </a:solidFill>
            <a:round/>
            <a:headEnd type="stealth" w="med"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82" name="Rectangle 30"/>
          <p:cNvSpPr>
            <a:spLocks noChangeArrowheads="1"/>
          </p:cNvSpPr>
          <p:nvPr/>
        </p:nvSpPr>
        <p:spPr bwMode="auto">
          <a:xfrm>
            <a:off x="4750777" y="5021263"/>
            <a:ext cx="3217985" cy="552450"/>
          </a:xfrm>
          <a:prstGeom prst="rect">
            <a:avLst/>
          </a:prstGeom>
          <a:solidFill>
            <a:schemeClr val="bg1"/>
          </a:solidFill>
          <a:ln w="25400">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202783" name="Rectangle 31"/>
          <p:cNvSpPr>
            <a:spLocks noChangeArrowheads="1"/>
          </p:cNvSpPr>
          <p:nvPr/>
        </p:nvSpPr>
        <p:spPr bwMode="auto">
          <a:xfrm>
            <a:off x="5528897" y="4365625"/>
            <a:ext cx="1277594" cy="369974"/>
          </a:xfrm>
          <a:prstGeom prst="rect">
            <a:avLst/>
          </a:prstGeom>
          <a:noFill/>
          <a:ln w="12700">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defTabSz="762000"/>
            <a:r>
              <a:rPr lang="fr-FR" dirty="0">
                <a:latin typeface="Comic Sans MS" pitchFamily="66" charset="0"/>
              </a:rPr>
              <a:t>3</a:t>
            </a:r>
            <a:r>
              <a:rPr lang="fr-FR" dirty="0" smtClean="0">
                <a:latin typeface="Comic Sans MS" pitchFamily="66" charset="0"/>
              </a:rPr>
              <a:t>00</a:t>
            </a:r>
            <a:r>
              <a:rPr lang="fr-FR" sz="1800" b="0" dirty="0" smtClean="0">
                <a:latin typeface="Comic Sans MS" pitchFamily="66" charset="0"/>
              </a:rPr>
              <a:t> </a:t>
            </a:r>
            <a:r>
              <a:rPr lang="fr-FR" sz="1800" b="0" dirty="0">
                <a:latin typeface="Comic Sans MS" pitchFamily="66" charset="0"/>
              </a:rPr>
              <a:t>mâles</a:t>
            </a:r>
          </a:p>
        </p:txBody>
      </p:sp>
      <p:sp>
        <p:nvSpPr>
          <p:cNvPr id="202784" name="Rectangle 32"/>
          <p:cNvSpPr>
            <a:spLocks noChangeArrowheads="1"/>
          </p:cNvSpPr>
          <p:nvPr/>
        </p:nvSpPr>
        <p:spPr bwMode="auto">
          <a:xfrm>
            <a:off x="5372100" y="4953000"/>
            <a:ext cx="20574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algn="ctr" defTabSz="762000"/>
            <a:r>
              <a:rPr lang="fr-FR" sz="1800" dirty="0">
                <a:latin typeface="Comic Sans MS" pitchFamily="66" charset="0"/>
              </a:rPr>
              <a:t>Centre d'élevage</a:t>
            </a:r>
          </a:p>
          <a:p>
            <a:pPr algn="ctr" defTabSz="762000"/>
            <a:r>
              <a:rPr lang="fr-FR" sz="1800" b="0" dirty="0" smtClean="0">
                <a:latin typeface="Comic Sans MS" pitchFamily="66" charset="0"/>
              </a:rPr>
              <a:t>(300)</a:t>
            </a:r>
            <a:endParaRPr lang="fr-FR" sz="1800" b="0" dirty="0">
              <a:latin typeface="Comic Sans MS" pitchFamily="66" charset="0"/>
            </a:endParaRPr>
          </a:p>
        </p:txBody>
      </p:sp>
      <p:sp>
        <p:nvSpPr>
          <p:cNvPr id="202785" name="Line 33"/>
          <p:cNvSpPr>
            <a:spLocks noChangeShapeType="1"/>
          </p:cNvSpPr>
          <p:nvPr/>
        </p:nvSpPr>
        <p:spPr bwMode="auto">
          <a:xfrm>
            <a:off x="6400800" y="4648200"/>
            <a:ext cx="0" cy="342900"/>
          </a:xfrm>
          <a:prstGeom prst="line">
            <a:avLst/>
          </a:prstGeom>
          <a:noFill/>
          <a:ln w="25400">
            <a:solidFill>
              <a:schemeClr val="accent2"/>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86" name="Arc 34"/>
          <p:cNvSpPr>
            <a:spLocks/>
          </p:cNvSpPr>
          <p:nvPr/>
        </p:nvSpPr>
        <p:spPr bwMode="auto">
          <a:xfrm>
            <a:off x="2470638" y="4533901"/>
            <a:ext cx="558312" cy="257175"/>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87" name="Rectangle 35"/>
          <p:cNvSpPr>
            <a:spLocks noChangeArrowheads="1"/>
          </p:cNvSpPr>
          <p:nvPr/>
        </p:nvSpPr>
        <p:spPr bwMode="auto">
          <a:xfrm>
            <a:off x="2925304" y="4545014"/>
            <a:ext cx="537006" cy="369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algn="ctr" defTabSz="762000"/>
            <a:r>
              <a:rPr lang="fr-FR" dirty="0" smtClean="0">
                <a:latin typeface="Comic Sans MS" pitchFamily="66" charset="0"/>
              </a:rPr>
              <a:t>20</a:t>
            </a:r>
            <a:r>
              <a:rPr lang="fr-FR" sz="1800" b="0" dirty="0" smtClean="0">
                <a:latin typeface="Comic Sans MS" pitchFamily="66" charset="0"/>
              </a:rPr>
              <a:t> </a:t>
            </a:r>
            <a:endParaRPr lang="fr-FR" sz="1800" b="0" dirty="0">
              <a:latin typeface="Comic Sans MS" pitchFamily="66" charset="0"/>
            </a:endParaRPr>
          </a:p>
        </p:txBody>
      </p:sp>
      <p:sp>
        <p:nvSpPr>
          <p:cNvPr id="202788" name="Rectangle 36"/>
          <p:cNvSpPr>
            <a:spLocks noChangeArrowheads="1"/>
          </p:cNvSpPr>
          <p:nvPr/>
        </p:nvSpPr>
        <p:spPr bwMode="auto">
          <a:xfrm>
            <a:off x="1592369" y="4845050"/>
            <a:ext cx="609142" cy="369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algn="ctr" defTabSz="762000"/>
            <a:r>
              <a:rPr lang="fr-FR" sz="1800" b="0" dirty="0" smtClean="0">
                <a:latin typeface="Comic Sans MS" pitchFamily="66" charset="0"/>
              </a:rPr>
              <a:t>200</a:t>
            </a:r>
            <a:endParaRPr lang="fr-FR" sz="1800" b="0" dirty="0">
              <a:latin typeface="Comic Sans MS" pitchFamily="66" charset="0"/>
            </a:endParaRPr>
          </a:p>
        </p:txBody>
      </p:sp>
      <p:sp>
        <p:nvSpPr>
          <p:cNvPr id="202789" name="Rectangle 37"/>
          <p:cNvSpPr>
            <a:spLocks noChangeArrowheads="1"/>
          </p:cNvSpPr>
          <p:nvPr/>
        </p:nvSpPr>
        <p:spPr bwMode="auto">
          <a:xfrm>
            <a:off x="5638800" y="5943601"/>
            <a:ext cx="1466748" cy="369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defTabSz="762000"/>
            <a:r>
              <a:rPr lang="fr-FR" sz="1800" b="0">
                <a:latin typeface="Comic Sans MS" pitchFamily="66" charset="0"/>
              </a:rPr>
              <a:t>Eliminations</a:t>
            </a:r>
          </a:p>
        </p:txBody>
      </p:sp>
      <p:sp>
        <p:nvSpPr>
          <p:cNvPr id="202790" name="Line 38"/>
          <p:cNvSpPr>
            <a:spLocks noChangeShapeType="1"/>
          </p:cNvSpPr>
          <p:nvPr/>
        </p:nvSpPr>
        <p:spPr bwMode="auto">
          <a:xfrm>
            <a:off x="4343400" y="6205538"/>
            <a:ext cx="710712"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91" name="Line 39"/>
          <p:cNvSpPr>
            <a:spLocks noChangeShapeType="1"/>
          </p:cNvSpPr>
          <p:nvPr/>
        </p:nvSpPr>
        <p:spPr bwMode="auto">
          <a:xfrm>
            <a:off x="4343400" y="5943601"/>
            <a:ext cx="0" cy="25876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202792" name="Rectangle 40"/>
          <p:cNvSpPr>
            <a:spLocks noChangeArrowheads="1"/>
          </p:cNvSpPr>
          <p:nvPr/>
        </p:nvSpPr>
        <p:spPr bwMode="auto">
          <a:xfrm>
            <a:off x="4387051" y="5946776"/>
            <a:ext cx="468078" cy="369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algn="ctr" defTabSz="762000"/>
            <a:r>
              <a:rPr lang="fr-FR" dirty="0" smtClean="0">
                <a:latin typeface="Comic Sans MS" pitchFamily="66" charset="0"/>
              </a:rPr>
              <a:t>40</a:t>
            </a:r>
            <a:endParaRPr lang="fr-FR" sz="1800" dirty="0">
              <a:latin typeface="Comic Sans MS" pitchFamily="66" charset="0"/>
            </a:endParaRPr>
          </a:p>
        </p:txBody>
      </p:sp>
      <p:sp>
        <p:nvSpPr>
          <p:cNvPr id="202793" name="Rectangle 41"/>
          <p:cNvSpPr>
            <a:spLocks noChangeArrowheads="1"/>
          </p:cNvSpPr>
          <p:nvPr/>
        </p:nvSpPr>
        <p:spPr bwMode="auto">
          <a:xfrm>
            <a:off x="4850423" y="1828800"/>
            <a:ext cx="2879481" cy="560388"/>
          </a:xfrm>
          <a:prstGeom prst="rect">
            <a:avLst/>
          </a:prstGeom>
          <a:solidFill>
            <a:schemeClr val="bg1"/>
          </a:solidFill>
          <a:ln w="25400">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grpSp>
        <p:nvGrpSpPr>
          <p:cNvPr id="2" name="Group 42"/>
          <p:cNvGrpSpPr>
            <a:grpSpLocks/>
          </p:cNvGrpSpPr>
          <p:nvPr/>
        </p:nvGrpSpPr>
        <p:grpSpPr bwMode="auto">
          <a:xfrm>
            <a:off x="3338147" y="4565650"/>
            <a:ext cx="231531" cy="152400"/>
            <a:chOff x="1577" y="3835"/>
            <a:chExt cx="110" cy="128"/>
          </a:xfrm>
        </p:grpSpPr>
        <p:sp>
          <p:nvSpPr>
            <p:cNvPr id="202795" name="Oval 43"/>
            <p:cNvSpPr>
              <a:spLocks noChangeArrowheads="1"/>
            </p:cNvSpPr>
            <p:nvPr/>
          </p:nvSpPr>
          <p:spPr bwMode="auto">
            <a:xfrm>
              <a:off x="1577" y="3899"/>
              <a:ext cx="64" cy="64"/>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202796" name="Line 44"/>
            <p:cNvSpPr>
              <a:spLocks noChangeShapeType="1"/>
            </p:cNvSpPr>
            <p:nvPr/>
          </p:nvSpPr>
          <p:spPr bwMode="auto">
            <a:xfrm flipH="1">
              <a:off x="1629" y="3835"/>
              <a:ext cx="58" cy="72"/>
            </a:xfrm>
            <a:prstGeom prst="line">
              <a:avLst/>
            </a:prstGeom>
            <a:noFill/>
            <a:ln w="25400">
              <a:solidFill>
                <a:schemeClr val="tx1"/>
              </a:solidFill>
              <a:round/>
              <a:headEnd type="stealth" w="med" len="med"/>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nvGrpSpPr>
          <p:cNvPr id="3" name="Group 45"/>
          <p:cNvGrpSpPr>
            <a:grpSpLocks/>
          </p:cNvGrpSpPr>
          <p:nvPr/>
        </p:nvGrpSpPr>
        <p:grpSpPr bwMode="auto">
          <a:xfrm>
            <a:off x="2322635" y="4800600"/>
            <a:ext cx="216877" cy="203200"/>
            <a:chOff x="1097" y="4032"/>
            <a:chExt cx="103" cy="171"/>
          </a:xfrm>
        </p:grpSpPr>
        <p:sp>
          <p:nvSpPr>
            <p:cNvPr id="202798" name="Oval 46"/>
            <p:cNvSpPr>
              <a:spLocks noChangeArrowheads="1"/>
            </p:cNvSpPr>
            <p:nvPr/>
          </p:nvSpPr>
          <p:spPr bwMode="auto">
            <a:xfrm>
              <a:off x="1097" y="4118"/>
              <a:ext cx="60" cy="85"/>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202799" name="Line 47"/>
            <p:cNvSpPr>
              <a:spLocks noChangeShapeType="1"/>
            </p:cNvSpPr>
            <p:nvPr/>
          </p:nvSpPr>
          <p:spPr bwMode="auto">
            <a:xfrm flipH="1">
              <a:off x="1146" y="4032"/>
              <a:ext cx="54" cy="97"/>
            </a:xfrm>
            <a:prstGeom prst="line">
              <a:avLst/>
            </a:prstGeom>
            <a:noFill/>
            <a:ln w="25400">
              <a:solidFill>
                <a:schemeClr val="tx1"/>
              </a:solidFill>
              <a:round/>
              <a:headEnd type="stealth" w="med" len="med"/>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grpSp>
        <p:nvGrpSpPr>
          <p:cNvPr id="4" name="Group 48"/>
          <p:cNvGrpSpPr>
            <a:grpSpLocks/>
          </p:cNvGrpSpPr>
          <p:nvPr/>
        </p:nvGrpSpPr>
        <p:grpSpPr bwMode="auto">
          <a:xfrm>
            <a:off x="3541835" y="5194300"/>
            <a:ext cx="231531" cy="152400"/>
            <a:chOff x="1673" y="4363"/>
            <a:chExt cx="110" cy="128"/>
          </a:xfrm>
        </p:grpSpPr>
        <p:sp>
          <p:nvSpPr>
            <p:cNvPr id="202801" name="Oval 49"/>
            <p:cNvSpPr>
              <a:spLocks noChangeArrowheads="1"/>
            </p:cNvSpPr>
            <p:nvPr/>
          </p:nvSpPr>
          <p:spPr bwMode="auto">
            <a:xfrm>
              <a:off x="1673" y="4427"/>
              <a:ext cx="64" cy="64"/>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202802" name="Line 50"/>
            <p:cNvSpPr>
              <a:spLocks noChangeShapeType="1"/>
            </p:cNvSpPr>
            <p:nvPr/>
          </p:nvSpPr>
          <p:spPr bwMode="auto">
            <a:xfrm flipH="1">
              <a:off x="1725" y="4363"/>
              <a:ext cx="58" cy="72"/>
            </a:xfrm>
            <a:prstGeom prst="line">
              <a:avLst/>
            </a:prstGeom>
            <a:noFill/>
            <a:ln w="25400">
              <a:solidFill>
                <a:schemeClr val="tx1"/>
              </a:solidFill>
              <a:round/>
              <a:headEnd type="stealth" w="med" len="med"/>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grpSp>
      <p:sp>
        <p:nvSpPr>
          <p:cNvPr id="202803" name="Rectangle 51"/>
          <p:cNvSpPr>
            <a:spLocks noChangeArrowheads="1"/>
          </p:cNvSpPr>
          <p:nvPr/>
        </p:nvSpPr>
        <p:spPr bwMode="auto">
          <a:xfrm>
            <a:off x="3035967" y="5181600"/>
            <a:ext cx="468078" cy="369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algn="ctr" defTabSz="762000"/>
            <a:r>
              <a:rPr lang="fr-FR" dirty="0" smtClean="0">
                <a:latin typeface="Comic Sans MS" pitchFamily="66" charset="0"/>
              </a:rPr>
              <a:t>4</a:t>
            </a:r>
            <a:r>
              <a:rPr lang="fr-FR" sz="1800" b="0" dirty="0" smtClean="0">
                <a:latin typeface="Comic Sans MS" pitchFamily="66" charset="0"/>
              </a:rPr>
              <a:t>0</a:t>
            </a:r>
            <a:endParaRPr lang="fr-FR" sz="1800" b="0" dirty="0">
              <a:latin typeface="Comic Sans MS" pitchFamily="66" charset="0"/>
            </a:endParaRPr>
          </a:p>
        </p:txBody>
      </p:sp>
      <p:sp>
        <p:nvSpPr>
          <p:cNvPr id="202806" name="Rectangle 54"/>
          <p:cNvSpPr>
            <a:spLocks noChangeArrowheads="1"/>
          </p:cNvSpPr>
          <p:nvPr/>
        </p:nvSpPr>
        <p:spPr bwMode="auto">
          <a:xfrm>
            <a:off x="5262044" y="1847851"/>
            <a:ext cx="2051844" cy="6469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algn="ctr" defTabSz="762000"/>
            <a:r>
              <a:rPr lang="fr-FR" sz="1800" dirty="0">
                <a:latin typeface="Comic Sans MS" pitchFamily="66" charset="0"/>
              </a:rPr>
              <a:t>Base de sélection</a:t>
            </a:r>
          </a:p>
          <a:p>
            <a:pPr algn="ctr" defTabSz="762000"/>
            <a:r>
              <a:rPr lang="fr-FR" sz="1800" b="0" dirty="0">
                <a:latin typeface="Comic Sans MS" pitchFamily="66" charset="0"/>
              </a:rPr>
              <a:t>20 </a:t>
            </a:r>
            <a:r>
              <a:rPr lang="fr-FR" sz="1800" b="0" dirty="0" smtClean="0">
                <a:latin typeface="Comic Sans MS" pitchFamily="66" charset="0"/>
              </a:rPr>
              <a:t>000 </a:t>
            </a:r>
            <a:r>
              <a:rPr lang="fr-FR" sz="1800" b="0" dirty="0">
                <a:latin typeface="Comic Sans MS" pitchFamily="66" charset="0"/>
              </a:rPr>
              <a:t>femelles</a:t>
            </a:r>
          </a:p>
        </p:txBody>
      </p:sp>
      <p:sp>
        <p:nvSpPr>
          <p:cNvPr id="202807" name="Line 55"/>
          <p:cNvSpPr>
            <a:spLocks noChangeShapeType="1"/>
          </p:cNvSpPr>
          <p:nvPr/>
        </p:nvSpPr>
        <p:spPr bwMode="auto">
          <a:xfrm>
            <a:off x="457200" y="762000"/>
            <a:ext cx="74676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xmlns="" val="2641948364"/>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2831129" y="1703388"/>
            <a:ext cx="3418743" cy="723900"/>
          </a:xfrm>
          <a:prstGeom prst="rect">
            <a:avLst/>
          </a:prstGeom>
          <a:solidFill>
            <a:schemeClr val="bg1"/>
          </a:solidFill>
          <a:ln w="25400">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03" name="Rectangle 3"/>
          <p:cNvSpPr>
            <a:spLocks noChangeArrowheads="1"/>
          </p:cNvSpPr>
          <p:nvPr/>
        </p:nvSpPr>
        <p:spPr bwMode="auto">
          <a:xfrm>
            <a:off x="1966553" y="5202238"/>
            <a:ext cx="5146431" cy="1009650"/>
          </a:xfrm>
          <a:prstGeom prst="rect">
            <a:avLst/>
          </a:prstGeom>
          <a:solidFill>
            <a:schemeClr val="bg1"/>
          </a:solidFill>
          <a:ln w="25400">
            <a:solidFill>
              <a:schemeClr val="accent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04" name="Rectangle 4"/>
          <p:cNvSpPr>
            <a:spLocks noChangeArrowheads="1"/>
          </p:cNvSpPr>
          <p:nvPr/>
        </p:nvSpPr>
        <p:spPr bwMode="auto">
          <a:xfrm>
            <a:off x="2159977" y="4178300"/>
            <a:ext cx="4572000" cy="622300"/>
          </a:xfrm>
          <a:prstGeom prst="rect">
            <a:avLst/>
          </a:prstGeom>
          <a:solidFill>
            <a:schemeClr val="bg1"/>
          </a:solidFill>
          <a:ln w="25400">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05" name="Rectangle 5"/>
          <p:cNvSpPr>
            <a:spLocks noChangeArrowheads="1"/>
          </p:cNvSpPr>
          <p:nvPr/>
        </p:nvSpPr>
        <p:spPr bwMode="auto">
          <a:xfrm>
            <a:off x="461604" y="800101"/>
            <a:ext cx="3958003" cy="4007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defTabSz="762000" eaLnBrk="0" fontAlgn="base" hangingPunct="0">
              <a:spcBef>
                <a:spcPct val="0"/>
              </a:spcBef>
              <a:spcAft>
                <a:spcPct val="0"/>
              </a:spcAft>
            </a:pPr>
            <a:r>
              <a:rPr lang="fr-FR" sz="2000" b="1" dirty="0">
                <a:solidFill>
                  <a:srgbClr val="003366"/>
                </a:solidFill>
                <a:latin typeface="Comic Sans MS" pitchFamily="66" charset="0"/>
              </a:rPr>
              <a:t>OBJECTIFS : </a:t>
            </a:r>
            <a:endParaRPr lang="fr-FR" sz="2000" dirty="0">
              <a:solidFill>
                <a:srgbClr val="003366"/>
              </a:solidFill>
              <a:latin typeface="Comic Sans MS" pitchFamily="66" charset="0"/>
            </a:endParaRPr>
          </a:p>
        </p:txBody>
      </p:sp>
      <p:sp>
        <p:nvSpPr>
          <p:cNvPr id="204806" name="Rectangle 6"/>
          <p:cNvSpPr>
            <a:spLocks noChangeArrowheads="1"/>
          </p:cNvSpPr>
          <p:nvPr/>
        </p:nvSpPr>
        <p:spPr bwMode="auto">
          <a:xfrm>
            <a:off x="3430405" y="1819288"/>
            <a:ext cx="2135201" cy="6469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algn="ctr" defTabSz="762000" eaLnBrk="0" fontAlgn="base" hangingPunct="0">
              <a:spcBef>
                <a:spcPct val="0"/>
              </a:spcBef>
              <a:spcAft>
                <a:spcPct val="0"/>
              </a:spcAft>
            </a:pPr>
            <a:r>
              <a:rPr lang="fr-FR" b="1" dirty="0">
                <a:solidFill>
                  <a:srgbClr val="000099"/>
                </a:solidFill>
                <a:latin typeface="Comic Sans MS" pitchFamily="66" charset="0"/>
              </a:rPr>
              <a:t>Base de sélection</a:t>
            </a:r>
          </a:p>
          <a:p>
            <a:pPr algn="ctr" defTabSz="762000" eaLnBrk="0" fontAlgn="base" hangingPunct="0">
              <a:spcBef>
                <a:spcPct val="0"/>
              </a:spcBef>
              <a:spcAft>
                <a:spcPct val="0"/>
              </a:spcAft>
            </a:pPr>
            <a:r>
              <a:rPr lang="fr-FR" dirty="0" smtClean="0">
                <a:solidFill>
                  <a:srgbClr val="000099"/>
                </a:solidFill>
                <a:latin typeface="Comic Sans MS" pitchFamily="66" charset="0"/>
              </a:rPr>
              <a:t>20 </a:t>
            </a:r>
            <a:r>
              <a:rPr lang="fr-FR" dirty="0">
                <a:solidFill>
                  <a:srgbClr val="000099"/>
                </a:solidFill>
                <a:latin typeface="Comic Sans MS" pitchFamily="66" charset="0"/>
              </a:rPr>
              <a:t>000 femelles</a:t>
            </a:r>
          </a:p>
        </p:txBody>
      </p:sp>
      <p:sp>
        <p:nvSpPr>
          <p:cNvPr id="204807" name="Line 7"/>
          <p:cNvSpPr>
            <a:spLocks noChangeShapeType="1"/>
          </p:cNvSpPr>
          <p:nvPr/>
        </p:nvSpPr>
        <p:spPr bwMode="auto">
          <a:xfrm>
            <a:off x="3651738" y="2543175"/>
            <a:ext cx="0" cy="34290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08" name="Line 8"/>
          <p:cNvSpPr>
            <a:spLocks noChangeShapeType="1"/>
          </p:cNvSpPr>
          <p:nvPr/>
        </p:nvSpPr>
        <p:spPr bwMode="auto">
          <a:xfrm>
            <a:off x="4299438" y="2543175"/>
            <a:ext cx="0" cy="34290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09" name="Line 9"/>
          <p:cNvSpPr>
            <a:spLocks noChangeShapeType="1"/>
          </p:cNvSpPr>
          <p:nvPr/>
        </p:nvSpPr>
        <p:spPr bwMode="auto">
          <a:xfrm>
            <a:off x="4920762" y="2543175"/>
            <a:ext cx="0" cy="34290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10" name="Line 10"/>
          <p:cNvSpPr>
            <a:spLocks noChangeShapeType="1"/>
          </p:cNvSpPr>
          <p:nvPr/>
        </p:nvSpPr>
        <p:spPr bwMode="auto">
          <a:xfrm>
            <a:off x="5556738" y="2543175"/>
            <a:ext cx="0" cy="34290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11" name="Rectangle 11"/>
          <p:cNvSpPr>
            <a:spLocks noChangeArrowheads="1"/>
          </p:cNvSpPr>
          <p:nvPr/>
        </p:nvSpPr>
        <p:spPr bwMode="auto">
          <a:xfrm>
            <a:off x="3394358" y="3048014"/>
            <a:ext cx="2872582" cy="6469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algn="ctr" defTabSz="762000" eaLnBrk="0" fontAlgn="base" hangingPunct="0">
              <a:spcBef>
                <a:spcPct val="0"/>
              </a:spcBef>
              <a:spcAft>
                <a:spcPct val="0"/>
              </a:spcAft>
            </a:pPr>
            <a:r>
              <a:rPr lang="fr-FR" dirty="0">
                <a:solidFill>
                  <a:srgbClr val="000099"/>
                </a:solidFill>
                <a:latin typeface="Comic Sans MS" pitchFamily="66" charset="0"/>
              </a:rPr>
              <a:t>Mères à béliers « V.M. » </a:t>
            </a:r>
          </a:p>
          <a:p>
            <a:pPr algn="ctr" defTabSz="762000" eaLnBrk="0" fontAlgn="base" hangingPunct="0">
              <a:spcBef>
                <a:spcPct val="0"/>
              </a:spcBef>
              <a:spcAft>
                <a:spcPct val="0"/>
              </a:spcAft>
            </a:pPr>
            <a:r>
              <a:rPr lang="fr-FR" dirty="0" smtClean="0">
                <a:solidFill>
                  <a:srgbClr val="000099"/>
                </a:solidFill>
                <a:latin typeface="Comic Sans MS" pitchFamily="66" charset="0"/>
              </a:rPr>
              <a:t>3000</a:t>
            </a:r>
            <a:endParaRPr lang="fr-FR" dirty="0">
              <a:solidFill>
                <a:srgbClr val="000099"/>
              </a:solidFill>
              <a:latin typeface="Comic Sans MS" pitchFamily="66" charset="0"/>
            </a:endParaRPr>
          </a:p>
        </p:txBody>
      </p:sp>
      <p:sp>
        <p:nvSpPr>
          <p:cNvPr id="204812" name="Line 12"/>
          <p:cNvSpPr>
            <a:spLocks noChangeShapeType="1"/>
          </p:cNvSpPr>
          <p:nvPr/>
        </p:nvSpPr>
        <p:spPr bwMode="auto">
          <a:xfrm>
            <a:off x="3886200" y="3657600"/>
            <a:ext cx="0" cy="34290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13" name="Line 13"/>
          <p:cNvSpPr>
            <a:spLocks noChangeShapeType="1"/>
          </p:cNvSpPr>
          <p:nvPr/>
        </p:nvSpPr>
        <p:spPr bwMode="auto">
          <a:xfrm>
            <a:off x="4572000" y="3657600"/>
            <a:ext cx="0" cy="34290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14" name="Line 14"/>
          <p:cNvSpPr>
            <a:spLocks noChangeShapeType="1"/>
          </p:cNvSpPr>
          <p:nvPr/>
        </p:nvSpPr>
        <p:spPr bwMode="auto">
          <a:xfrm>
            <a:off x="5257800" y="3657600"/>
            <a:ext cx="0" cy="34290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15" name="Rectangle 15"/>
          <p:cNvSpPr>
            <a:spLocks noChangeArrowheads="1"/>
          </p:cNvSpPr>
          <p:nvPr/>
        </p:nvSpPr>
        <p:spPr bwMode="auto">
          <a:xfrm>
            <a:off x="4012231" y="3905251"/>
            <a:ext cx="572273" cy="369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defTabSz="762000" eaLnBrk="0" fontAlgn="base" hangingPunct="0">
              <a:spcBef>
                <a:spcPct val="0"/>
              </a:spcBef>
              <a:spcAft>
                <a:spcPct val="0"/>
              </a:spcAft>
            </a:pPr>
            <a:r>
              <a:rPr lang="fr-FR" dirty="0" smtClean="0">
                <a:solidFill>
                  <a:srgbClr val="000099"/>
                </a:solidFill>
                <a:latin typeface="Comic Sans MS" pitchFamily="66" charset="0"/>
              </a:rPr>
              <a:t>140</a:t>
            </a:r>
            <a:endParaRPr lang="fr-FR" dirty="0">
              <a:solidFill>
                <a:srgbClr val="000099"/>
              </a:solidFill>
              <a:latin typeface="Comic Sans MS" pitchFamily="66" charset="0"/>
            </a:endParaRPr>
          </a:p>
        </p:txBody>
      </p:sp>
      <p:sp>
        <p:nvSpPr>
          <p:cNvPr id="204816" name="Rectangle 16"/>
          <p:cNvSpPr>
            <a:spLocks noChangeArrowheads="1"/>
          </p:cNvSpPr>
          <p:nvPr/>
        </p:nvSpPr>
        <p:spPr bwMode="auto">
          <a:xfrm>
            <a:off x="2689618" y="4171964"/>
            <a:ext cx="3467296" cy="6469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algn="ctr" defTabSz="762000" eaLnBrk="0" fontAlgn="base" hangingPunct="0">
              <a:spcBef>
                <a:spcPct val="0"/>
              </a:spcBef>
              <a:spcAft>
                <a:spcPct val="0"/>
              </a:spcAft>
            </a:pPr>
            <a:r>
              <a:rPr lang="fr-FR" b="1">
                <a:solidFill>
                  <a:srgbClr val="000099"/>
                </a:solidFill>
                <a:latin typeface="Comic Sans MS" pitchFamily="66" charset="0"/>
              </a:rPr>
              <a:t>Station de contrôle individuel</a:t>
            </a:r>
          </a:p>
          <a:p>
            <a:pPr algn="ctr" defTabSz="762000" eaLnBrk="0" fontAlgn="base" hangingPunct="0">
              <a:spcBef>
                <a:spcPct val="0"/>
              </a:spcBef>
              <a:spcAft>
                <a:spcPct val="0"/>
              </a:spcAft>
            </a:pPr>
            <a:r>
              <a:rPr lang="fr-FR">
                <a:solidFill>
                  <a:srgbClr val="000099"/>
                </a:solidFill>
                <a:latin typeface="Comic Sans MS" pitchFamily="66" charset="0"/>
              </a:rPr>
              <a:t>"V.B."</a:t>
            </a:r>
          </a:p>
        </p:txBody>
      </p:sp>
      <p:sp>
        <p:nvSpPr>
          <p:cNvPr id="204817" name="Rectangle 17"/>
          <p:cNvSpPr>
            <a:spLocks noChangeArrowheads="1"/>
          </p:cNvSpPr>
          <p:nvPr/>
        </p:nvSpPr>
        <p:spPr bwMode="auto">
          <a:xfrm>
            <a:off x="7237651" y="4173540"/>
            <a:ext cx="1226298" cy="9239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algn="ctr" defTabSz="762000" eaLnBrk="0" fontAlgn="base" hangingPunct="0">
              <a:spcBef>
                <a:spcPct val="0"/>
              </a:spcBef>
              <a:spcAft>
                <a:spcPct val="0"/>
              </a:spcAft>
            </a:pPr>
            <a:r>
              <a:rPr lang="fr-FR" dirty="0">
                <a:solidFill>
                  <a:srgbClr val="000099"/>
                </a:solidFill>
                <a:latin typeface="Comic Sans MS" pitchFamily="66" charset="0"/>
              </a:rPr>
              <a:t>Diffusion</a:t>
            </a:r>
          </a:p>
          <a:p>
            <a:pPr algn="ctr" defTabSz="762000" eaLnBrk="0" fontAlgn="base" hangingPunct="0">
              <a:spcBef>
                <a:spcPct val="0"/>
              </a:spcBef>
              <a:spcAft>
                <a:spcPct val="0"/>
              </a:spcAft>
            </a:pPr>
            <a:r>
              <a:rPr lang="fr-FR" dirty="0">
                <a:solidFill>
                  <a:srgbClr val="000099"/>
                </a:solidFill>
                <a:latin typeface="Comic Sans MS" pitchFamily="66" charset="0"/>
              </a:rPr>
              <a:t>hors base</a:t>
            </a:r>
          </a:p>
          <a:p>
            <a:pPr algn="ctr" defTabSz="762000" eaLnBrk="0" fontAlgn="base" hangingPunct="0">
              <a:spcBef>
                <a:spcPct val="0"/>
              </a:spcBef>
              <a:spcAft>
                <a:spcPct val="0"/>
              </a:spcAft>
            </a:pPr>
            <a:r>
              <a:rPr lang="fr-FR" dirty="0" smtClean="0">
                <a:solidFill>
                  <a:srgbClr val="000099"/>
                </a:solidFill>
                <a:latin typeface="Comic Sans MS" pitchFamily="66" charset="0"/>
              </a:rPr>
              <a:t>20</a:t>
            </a:r>
            <a:endParaRPr lang="fr-FR" dirty="0">
              <a:solidFill>
                <a:srgbClr val="000099"/>
              </a:solidFill>
              <a:latin typeface="Comic Sans MS" pitchFamily="66" charset="0"/>
            </a:endParaRPr>
          </a:p>
        </p:txBody>
      </p:sp>
      <p:sp>
        <p:nvSpPr>
          <p:cNvPr id="204818" name="Rectangle 18"/>
          <p:cNvSpPr>
            <a:spLocks noChangeArrowheads="1"/>
          </p:cNvSpPr>
          <p:nvPr/>
        </p:nvSpPr>
        <p:spPr bwMode="auto">
          <a:xfrm>
            <a:off x="3048000" y="5181602"/>
            <a:ext cx="2800447" cy="369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defTabSz="762000" eaLnBrk="0" fontAlgn="base" hangingPunct="0">
              <a:spcBef>
                <a:spcPct val="0"/>
              </a:spcBef>
              <a:spcAft>
                <a:spcPct val="0"/>
              </a:spcAft>
            </a:pPr>
            <a:r>
              <a:rPr lang="fr-FR" b="1">
                <a:solidFill>
                  <a:srgbClr val="000099"/>
                </a:solidFill>
                <a:latin typeface="Comic Sans MS" pitchFamily="66" charset="0"/>
              </a:rPr>
              <a:t>Centre d'IA (C.C.B.E.)</a:t>
            </a:r>
          </a:p>
        </p:txBody>
      </p:sp>
      <p:sp>
        <p:nvSpPr>
          <p:cNvPr id="204819" name="Rectangle 19"/>
          <p:cNvSpPr>
            <a:spLocks noChangeArrowheads="1"/>
          </p:cNvSpPr>
          <p:nvPr/>
        </p:nvSpPr>
        <p:spPr bwMode="auto">
          <a:xfrm>
            <a:off x="2057400" y="5545138"/>
            <a:ext cx="2514600" cy="369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algn="ctr" defTabSz="762000" eaLnBrk="0" fontAlgn="base" hangingPunct="0">
              <a:spcBef>
                <a:spcPct val="0"/>
              </a:spcBef>
              <a:spcAft>
                <a:spcPct val="0"/>
              </a:spcAft>
            </a:pPr>
            <a:r>
              <a:rPr lang="fr-FR" dirty="0">
                <a:solidFill>
                  <a:srgbClr val="000099"/>
                </a:solidFill>
                <a:latin typeface="Comic Sans MS" pitchFamily="66" charset="0"/>
              </a:rPr>
              <a:t>Béliers </a:t>
            </a:r>
            <a:r>
              <a:rPr lang="fr-FR" dirty="0" smtClean="0">
                <a:solidFill>
                  <a:srgbClr val="000099"/>
                </a:solidFill>
                <a:latin typeface="Comic Sans MS" pitchFamily="66" charset="0"/>
              </a:rPr>
              <a:t>Améliorateurs</a:t>
            </a:r>
            <a:endParaRPr lang="fr-FR" dirty="0">
              <a:solidFill>
                <a:srgbClr val="000099"/>
              </a:solidFill>
              <a:latin typeface="Comic Sans MS" pitchFamily="66" charset="0"/>
            </a:endParaRPr>
          </a:p>
        </p:txBody>
      </p:sp>
      <p:sp>
        <p:nvSpPr>
          <p:cNvPr id="204820" name="Rectangle 20"/>
          <p:cNvSpPr>
            <a:spLocks noChangeArrowheads="1"/>
          </p:cNvSpPr>
          <p:nvPr/>
        </p:nvSpPr>
        <p:spPr bwMode="auto">
          <a:xfrm>
            <a:off x="4539762" y="5545138"/>
            <a:ext cx="2623038" cy="369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algn="ctr" defTabSz="762000" eaLnBrk="0" fontAlgn="base" hangingPunct="0">
              <a:spcBef>
                <a:spcPct val="0"/>
              </a:spcBef>
              <a:spcAft>
                <a:spcPct val="0"/>
              </a:spcAft>
            </a:pPr>
            <a:r>
              <a:rPr lang="fr-FR" dirty="0">
                <a:solidFill>
                  <a:srgbClr val="000099"/>
                </a:solidFill>
                <a:latin typeface="Comic Sans MS" pitchFamily="66" charset="0"/>
              </a:rPr>
              <a:t>10 béliers en </a:t>
            </a:r>
            <a:r>
              <a:rPr lang="fr-FR" dirty="0" smtClean="0">
                <a:solidFill>
                  <a:srgbClr val="000099"/>
                </a:solidFill>
                <a:latin typeface="Comic Sans MS" pitchFamily="66" charset="0"/>
              </a:rPr>
              <a:t>testage</a:t>
            </a:r>
            <a:endParaRPr lang="fr-FR" dirty="0">
              <a:solidFill>
                <a:srgbClr val="000099"/>
              </a:solidFill>
              <a:latin typeface="Comic Sans MS" pitchFamily="66" charset="0"/>
            </a:endParaRPr>
          </a:p>
        </p:txBody>
      </p:sp>
      <p:sp>
        <p:nvSpPr>
          <p:cNvPr id="204821" name="Line 21"/>
          <p:cNvSpPr>
            <a:spLocks noChangeShapeType="1"/>
          </p:cNvSpPr>
          <p:nvPr/>
        </p:nvSpPr>
        <p:spPr bwMode="auto">
          <a:xfrm>
            <a:off x="1948962" y="5545138"/>
            <a:ext cx="5181600" cy="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22" name="Line 22"/>
          <p:cNvSpPr>
            <a:spLocks noChangeShapeType="1"/>
          </p:cNvSpPr>
          <p:nvPr/>
        </p:nvSpPr>
        <p:spPr bwMode="auto">
          <a:xfrm>
            <a:off x="4539762" y="5545138"/>
            <a:ext cx="0" cy="685800"/>
          </a:xfrm>
          <a:prstGeom prst="line">
            <a:avLst/>
          </a:prstGeom>
          <a:noFill/>
          <a:ln w="25400">
            <a:solidFill>
              <a:schemeClr val="accent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23" name="Line 23"/>
          <p:cNvSpPr>
            <a:spLocks noChangeShapeType="1"/>
          </p:cNvSpPr>
          <p:nvPr/>
        </p:nvSpPr>
        <p:spPr bwMode="auto">
          <a:xfrm>
            <a:off x="4539762" y="4859338"/>
            <a:ext cx="0" cy="28575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24" name="Line 24"/>
          <p:cNvSpPr>
            <a:spLocks noChangeShapeType="1"/>
          </p:cNvSpPr>
          <p:nvPr/>
        </p:nvSpPr>
        <p:spPr bwMode="auto">
          <a:xfrm>
            <a:off x="6775938" y="4459288"/>
            <a:ext cx="30480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25" name="Line 25"/>
          <p:cNvSpPr>
            <a:spLocks noChangeShapeType="1"/>
          </p:cNvSpPr>
          <p:nvPr/>
        </p:nvSpPr>
        <p:spPr bwMode="auto">
          <a:xfrm>
            <a:off x="7080738" y="5716588"/>
            <a:ext cx="12192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26" name="Arc 26"/>
          <p:cNvSpPr>
            <a:spLocks/>
          </p:cNvSpPr>
          <p:nvPr/>
        </p:nvSpPr>
        <p:spPr bwMode="auto">
          <a:xfrm>
            <a:off x="8197369" y="5430838"/>
            <a:ext cx="508489" cy="28575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27" name="Line 27"/>
          <p:cNvSpPr>
            <a:spLocks noChangeShapeType="1"/>
          </p:cNvSpPr>
          <p:nvPr/>
        </p:nvSpPr>
        <p:spPr bwMode="auto">
          <a:xfrm flipV="1">
            <a:off x="8705850" y="2344738"/>
            <a:ext cx="0" cy="30861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28" name="Arc 28"/>
          <p:cNvSpPr>
            <a:spLocks/>
          </p:cNvSpPr>
          <p:nvPr/>
        </p:nvSpPr>
        <p:spPr bwMode="auto">
          <a:xfrm>
            <a:off x="8197369" y="2063750"/>
            <a:ext cx="508489" cy="2857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29" name="Line 29"/>
          <p:cNvSpPr>
            <a:spLocks noChangeShapeType="1"/>
          </p:cNvSpPr>
          <p:nvPr/>
        </p:nvSpPr>
        <p:spPr bwMode="auto">
          <a:xfrm>
            <a:off x="6471146" y="2058988"/>
            <a:ext cx="1726223" cy="0"/>
          </a:xfrm>
          <a:prstGeom prst="line">
            <a:avLst/>
          </a:prstGeom>
          <a:noFill/>
          <a:ln w="12700">
            <a:solidFill>
              <a:schemeClr val="tx1"/>
            </a:solidFill>
            <a:round/>
            <a:headEnd type="stealth" w="med"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30" name="Line 30"/>
          <p:cNvSpPr>
            <a:spLocks noChangeShapeType="1"/>
          </p:cNvSpPr>
          <p:nvPr/>
        </p:nvSpPr>
        <p:spPr bwMode="auto">
          <a:xfrm flipH="1">
            <a:off x="781050" y="2058988"/>
            <a:ext cx="1524000" cy="0"/>
          </a:xfrm>
          <a:prstGeom prst="line">
            <a:avLst/>
          </a:prstGeom>
          <a:noFill/>
          <a:ln w="12700">
            <a:solidFill>
              <a:schemeClr val="tx1"/>
            </a:solidFill>
            <a:round/>
            <a:headEnd type="stealth" w="med" len="lg"/>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31" name="Line 31"/>
          <p:cNvSpPr>
            <a:spLocks noChangeShapeType="1"/>
          </p:cNvSpPr>
          <p:nvPr/>
        </p:nvSpPr>
        <p:spPr bwMode="auto">
          <a:xfrm flipH="1" flipV="1">
            <a:off x="839668" y="5803915"/>
            <a:ext cx="1059473" cy="476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32" name="Arc 32"/>
          <p:cNvSpPr>
            <a:spLocks/>
          </p:cNvSpPr>
          <p:nvPr/>
        </p:nvSpPr>
        <p:spPr bwMode="auto">
          <a:xfrm>
            <a:off x="369284" y="5518150"/>
            <a:ext cx="508489" cy="285750"/>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33" name="Line 33"/>
          <p:cNvSpPr>
            <a:spLocks noChangeShapeType="1"/>
          </p:cNvSpPr>
          <p:nvPr/>
        </p:nvSpPr>
        <p:spPr bwMode="auto">
          <a:xfrm flipV="1">
            <a:off x="357556" y="2344738"/>
            <a:ext cx="17585" cy="31813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34" name="Arc 34"/>
          <p:cNvSpPr>
            <a:spLocks/>
          </p:cNvSpPr>
          <p:nvPr/>
        </p:nvSpPr>
        <p:spPr bwMode="auto">
          <a:xfrm>
            <a:off x="382466" y="2063750"/>
            <a:ext cx="508488" cy="342900"/>
          </a:xfrm>
          <a:custGeom>
            <a:avLst/>
            <a:gdLst>
              <a:gd name="G0" fmla="+- 21597 0 0"/>
              <a:gd name="G1" fmla="+- 21600 0 0"/>
              <a:gd name="G2" fmla="+- 21600 0 0"/>
              <a:gd name="T0" fmla="*/ 0 w 21597"/>
              <a:gd name="T1" fmla="*/ 21225 h 21600"/>
              <a:gd name="T2" fmla="*/ 21507 w 21597"/>
              <a:gd name="T3" fmla="*/ 0 h 21600"/>
              <a:gd name="T4" fmla="*/ 21597 w 21597"/>
              <a:gd name="T5" fmla="*/ 21600 h 21600"/>
            </a:gdLst>
            <a:ahLst/>
            <a:cxnLst>
              <a:cxn ang="0">
                <a:pos x="T0" y="T1"/>
              </a:cxn>
              <a:cxn ang="0">
                <a:pos x="T2" y="T3"/>
              </a:cxn>
              <a:cxn ang="0">
                <a:pos x="T4" y="T5"/>
              </a:cxn>
            </a:cxnLst>
            <a:rect l="0" t="0" r="r" b="b"/>
            <a:pathLst>
              <a:path w="21597" h="21600" fill="none" extrusionOk="0">
                <a:moveTo>
                  <a:pt x="0" y="21225"/>
                </a:moveTo>
                <a:cubicBezTo>
                  <a:pt x="204" y="9478"/>
                  <a:pt x="9758" y="49"/>
                  <a:pt x="21507" y="0"/>
                </a:cubicBezTo>
              </a:path>
              <a:path w="21597" h="21600" stroke="0" extrusionOk="0">
                <a:moveTo>
                  <a:pt x="0" y="21225"/>
                </a:moveTo>
                <a:cubicBezTo>
                  <a:pt x="204" y="9478"/>
                  <a:pt x="9758" y="49"/>
                  <a:pt x="21507" y="0"/>
                </a:cubicBezTo>
                <a:lnTo>
                  <a:pt x="21597" y="21600"/>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35" name="Line 35"/>
          <p:cNvSpPr>
            <a:spLocks noChangeShapeType="1"/>
          </p:cNvSpPr>
          <p:nvPr/>
        </p:nvSpPr>
        <p:spPr bwMode="auto">
          <a:xfrm>
            <a:off x="1367204" y="3201988"/>
            <a:ext cx="152400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36" name="Arc 36"/>
          <p:cNvSpPr>
            <a:spLocks/>
          </p:cNvSpPr>
          <p:nvPr/>
        </p:nvSpPr>
        <p:spPr bwMode="auto">
          <a:xfrm>
            <a:off x="398585" y="3209925"/>
            <a:ext cx="1206012" cy="820738"/>
          </a:xfrm>
          <a:custGeom>
            <a:avLst/>
            <a:gdLst>
              <a:gd name="G0" fmla="+- 21599 0 0"/>
              <a:gd name="G1" fmla="+- 21210 0 0"/>
              <a:gd name="G2" fmla="+- 21600 0 0"/>
              <a:gd name="T0" fmla="*/ 0 w 21599"/>
              <a:gd name="T1" fmla="*/ 20995 h 21210"/>
              <a:gd name="T2" fmla="*/ 17511 w 21599"/>
              <a:gd name="T3" fmla="*/ 0 h 21210"/>
              <a:gd name="T4" fmla="*/ 21599 w 21599"/>
              <a:gd name="T5" fmla="*/ 21210 h 21210"/>
            </a:gdLst>
            <a:ahLst/>
            <a:cxnLst>
              <a:cxn ang="0">
                <a:pos x="T0" y="T1"/>
              </a:cxn>
              <a:cxn ang="0">
                <a:pos x="T2" y="T3"/>
              </a:cxn>
              <a:cxn ang="0">
                <a:pos x="T4" y="T5"/>
              </a:cxn>
            </a:cxnLst>
            <a:rect l="0" t="0" r="r" b="b"/>
            <a:pathLst>
              <a:path w="21599" h="21210" fill="none" extrusionOk="0">
                <a:moveTo>
                  <a:pt x="0" y="20995"/>
                </a:moveTo>
                <a:cubicBezTo>
                  <a:pt x="102" y="10723"/>
                  <a:pt x="7424" y="1944"/>
                  <a:pt x="17511" y="0"/>
                </a:cubicBezTo>
              </a:path>
              <a:path w="21599" h="21210" stroke="0" extrusionOk="0">
                <a:moveTo>
                  <a:pt x="0" y="20995"/>
                </a:moveTo>
                <a:cubicBezTo>
                  <a:pt x="102" y="10723"/>
                  <a:pt x="7424" y="1944"/>
                  <a:pt x="17511" y="0"/>
                </a:cubicBezTo>
                <a:lnTo>
                  <a:pt x="21599" y="21210"/>
                </a:lnTo>
                <a:close/>
              </a:path>
            </a:pathLst>
          </a:custGeom>
          <a:noFill/>
          <a:ln w="12700" cap="rnd">
            <a:solidFill>
              <a:schemeClr val="tx1"/>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37" name="Line 37"/>
          <p:cNvSpPr>
            <a:spLocks noChangeShapeType="1"/>
          </p:cNvSpPr>
          <p:nvPr/>
        </p:nvSpPr>
        <p:spPr bwMode="auto">
          <a:xfrm>
            <a:off x="3244362" y="4816475"/>
            <a:ext cx="0" cy="18573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38" name="Line 38"/>
          <p:cNvSpPr>
            <a:spLocks noChangeShapeType="1"/>
          </p:cNvSpPr>
          <p:nvPr/>
        </p:nvSpPr>
        <p:spPr bwMode="auto">
          <a:xfrm flipH="1">
            <a:off x="2414954" y="4997450"/>
            <a:ext cx="838200"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39" name="Rectangle 39"/>
          <p:cNvSpPr>
            <a:spLocks noChangeArrowheads="1"/>
          </p:cNvSpPr>
          <p:nvPr/>
        </p:nvSpPr>
        <p:spPr bwMode="auto">
          <a:xfrm>
            <a:off x="710764" y="4802188"/>
            <a:ext cx="1466748" cy="369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algn="ctr" defTabSz="762000" eaLnBrk="0" fontAlgn="base" hangingPunct="0">
              <a:spcBef>
                <a:spcPct val="0"/>
              </a:spcBef>
              <a:spcAft>
                <a:spcPct val="0"/>
              </a:spcAft>
            </a:pPr>
            <a:r>
              <a:rPr lang="fr-FR">
                <a:solidFill>
                  <a:srgbClr val="000099"/>
                </a:solidFill>
                <a:latin typeface="Comic Sans MS" pitchFamily="66" charset="0"/>
              </a:rPr>
              <a:t>Eliminations</a:t>
            </a:r>
          </a:p>
        </p:txBody>
      </p:sp>
      <p:sp>
        <p:nvSpPr>
          <p:cNvPr id="204840" name="Rectangle 40"/>
          <p:cNvSpPr>
            <a:spLocks noChangeArrowheads="1"/>
          </p:cNvSpPr>
          <p:nvPr/>
        </p:nvSpPr>
        <p:spPr bwMode="auto">
          <a:xfrm>
            <a:off x="2668162" y="4721227"/>
            <a:ext cx="468078" cy="369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algn="ctr" defTabSz="762000" eaLnBrk="0" fontAlgn="base" hangingPunct="0">
              <a:spcBef>
                <a:spcPct val="0"/>
              </a:spcBef>
              <a:spcAft>
                <a:spcPct val="0"/>
              </a:spcAft>
            </a:pPr>
            <a:r>
              <a:rPr lang="fr-FR" dirty="0" smtClean="0">
                <a:solidFill>
                  <a:srgbClr val="000099"/>
                </a:solidFill>
                <a:latin typeface="Comic Sans MS" pitchFamily="66" charset="0"/>
              </a:rPr>
              <a:t>80</a:t>
            </a:r>
            <a:endParaRPr lang="fr-FR" dirty="0">
              <a:solidFill>
                <a:srgbClr val="000099"/>
              </a:solidFill>
              <a:latin typeface="Comic Sans MS" pitchFamily="66" charset="0"/>
            </a:endParaRPr>
          </a:p>
        </p:txBody>
      </p:sp>
      <p:sp>
        <p:nvSpPr>
          <p:cNvPr id="204841" name="Line 41"/>
          <p:cNvSpPr>
            <a:spLocks noChangeShapeType="1"/>
          </p:cNvSpPr>
          <p:nvPr/>
        </p:nvSpPr>
        <p:spPr bwMode="auto">
          <a:xfrm flipV="1">
            <a:off x="6717323" y="2486040"/>
            <a:ext cx="0" cy="171767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42" name="Arc 42"/>
          <p:cNvSpPr>
            <a:spLocks/>
          </p:cNvSpPr>
          <p:nvPr/>
        </p:nvSpPr>
        <p:spPr bwMode="auto">
          <a:xfrm>
            <a:off x="6242541" y="2368550"/>
            <a:ext cx="464527" cy="165100"/>
          </a:xfrm>
          <a:custGeom>
            <a:avLst/>
            <a:gdLst>
              <a:gd name="G0" fmla="+- 0 0 0"/>
              <a:gd name="G1" fmla="+- 21600 0 0"/>
              <a:gd name="G2" fmla="+- 21600 0 0"/>
              <a:gd name="T0" fmla="*/ 0 w 21598"/>
              <a:gd name="T1" fmla="*/ 0 h 21600"/>
              <a:gd name="T2" fmla="*/ 21598 w 21598"/>
              <a:gd name="T3" fmla="*/ 21286 h 21600"/>
              <a:gd name="T4" fmla="*/ 0 w 21598"/>
              <a:gd name="T5" fmla="*/ 21600 h 21600"/>
            </a:gdLst>
            <a:ahLst/>
            <a:cxnLst>
              <a:cxn ang="0">
                <a:pos x="T0" y="T1"/>
              </a:cxn>
              <a:cxn ang="0">
                <a:pos x="T2" y="T3"/>
              </a:cxn>
              <a:cxn ang="0">
                <a:pos x="T4" y="T5"/>
              </a:cxn>
            </a:cxnLst>
            <a:rect l="0" t="0" r="r" b="b"/>
            <a:pathLst>
              <a:path w="21598" h="21600" fill="none" extrusionOk="0">
                <a:moveTo>
                  <a:pt x="-1" y="0"/>
                </a:moveTo>
                <a:cubicBezTo>
                  <a:pt x="11806" y="0"/>
                  <a:pt x="21426" y="9480"/>
                  <a:pt x="21597" y="21286"/>
                </a:cubicBezTo>
              </a:path>
              <a:path w="21598" h="21600" stroke="0" extrusionOk="0">
                <a:moveTo>
                  <a:pt x="-1" y="0"/>
                </a:moveTo>
                <a:cubicBezTo>
                  <a:pt x="11806" y="0"/>
                  <a:pt x="21426" y="9480"/>
                  <a:pt x="21597" y="21286"/>
                </a:cubicBezTo>
                <a:lnTo>
                  <a:pt x="0" y="21600"/>
                </a:lnTo>
                <a:close/>
              </a:path>
            </a:pathLst>
          </a:custGeom>
          <a:noFill/>
          <a:ln w="12700" cap="rnd">
            <a:solidFill>
              <a:schemeClr val="tx1"/>
            </a:solidFill>
            <a:round/>
            <a:headEnd type="stealth" w="med" len="lg"/>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43" name="Rectangle 43"/>
          <p:cNvSpPr>
            <a:spLocks noChangeArrowheads="1"/>
          </p:cNvSpPr>
          <p:nvPr/>
        </p:nvSpPr>
        <p:spPr bwMode="auto">
          <a:xfrm>
            <a:off x="6849638" y="3041651"/>
            <a:ext cx="468077" cy="369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algn="ctr" defTabSz="762000" eaLnBrk="0" fontAlgn="base" hangingPunct="0">
              <a:spcBef>
                <a:spcPct val="0"/>
              </a:spcBef>
              <a:spcAft>
                <a:spcPct val="0"/>
              </a:spcAft>
            </a:pPr>
            <a:r>
              <a:rPr lang="fr-FR">
                <a:solidFill>
                  <a:srgbClr val="000099"/>
                </a:solidFill>
                <a:latin typeface="Comic Sans MS" pitchFamily="66" charset="0"/>
              </a:rPr>
              <a:t>30</a:t>
            </a:r>
          </a:p>
        </p:txBody>
      </p:sp>
      <p:grpSp>
        <p:nvGrpSpPr>
          <p:cNvPr id="2" name="Group 44"/>
          <p:cNvGrpSpPr>
            <a:grpSpLocks/>
          </p:cNvGrpSpPr>
          <p:nvPr/>
        </p:nvGrpSpPr>
        <p:grpSpPr bwMode="auto">
          <a:xfrm>
            <a:off x="4750779" y="3924300"/>
            <a:ext cx="234462" cy="152400"/>
            <a:chOff x="2260" y="3391"/>
            <a:chExt cx="110" cy="128"/>
          </a:xfrm>
        </p:grpSpPr>
        <p:sp>
          <p:nvSpPr>
            <p:cNvPr id="204845" name="Oval 45"/>
            <p:cNvSpPr>
              <a:spLocks noChangeArrowheads="1"/>
            </p:cNvSpPr>
            <p:nvPr/>
          </p:nvSpPr>
          <p:spPr bwMode="auto">
            <a:xfrm>
              <a:off x="2260" y="3455"/>
              <a:ext cx="64" cy="64"/>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fr-FR" sz="2000" b="1">
                <a:solidFill>
                  <a:srgbClr val="000099"/>
                </a:solidFill>
                <a:latin typeface="Arial" pitchFamily="34" charset="0"/>
              </a:endParaRPr>
            </a:p>
          </p:txBody>
        </p:sp>
        <p:sp>
          <p:nvSpPr>
            <p:cNvPr id="204846" name="Line 46"/>
            <p:cNvSpPr>
              <a:spLocks noChangeShapeType="1"/>
            </p:cNvSpPr>
            <p:nvPr/>
          </p:nvSpPr>
          <p:spPr bwMode="auto">
            <a:xfrm flipH="1">
              <a:off x="2312" y="3391"/>
              <a:ext cx="58" cy="72"/>
            </a:xfrm>
            <a:prstGeom prst="line">
              <a:avLst/>
            </a:prstGeom>
            <a:noFill/>
            <a:ln w="25400">
              <a:solidFill>
                <a:schemeClr val="tx1"/>
              </a:solidFill>
              <a:round/>
              <a:headEnd type="stealth" w="med" len="med"/>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grpSp>
      <p:sp>
        <p:nvSpPr>
          <p:cNvPr id="204848" name="Rectangle 48"/>
          <p:cNvSpPr>
            <a:spLocks noChangeArrowheads="1"/>
          </p:cNvSpPr>
          <p:nvPr/>
        </p:nvSpPr>
        <p:spPr bwMode="auto">
          <a:xfrm>
            <a:off x="533400" y="228602"/>
            <a:ext cx="6400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defTabSz="762000" eaLnBrk="0" fontAlgn="base" hangingPunct="0">
              <a:spcBef>
                <a:spcPct val="0"/>
              </a:spcBef>
              <a:spcAft>
                <a:spcPct val="0"/>
              </a:spcAft>
            </a:pPr>
            <a:r>
              <a:rPr lang="fr-FR" sz="2800" b="1" dirty="0" smtClean="0">
                <a:solidFill>
                  <a:srgbClr val="003366"/>
                </a:solidFill>
                <a:latin typeface="Arial" pitchFamily="34" charset="0"/>
              </a:rPr>
              <a:t>- </a:t>
            </a:r>
            <a:r>
              <a:rPr lang="fr-FR" sz="2800" b="1" dirty="0">
                <a:solidFill>
                  <a:srgbClr val="003366"/>
                </a:solidFill>
                <a:latin typeface="Arial" pitchFamily="34" charset="0"/>
              </a:rPr>
              <a:t>Schéma 2 </a:t>
            </a:r>
            <a:r>
              <a:rPr lang="fr-FR" sz="2800" b="1" dirty="0" smtClean="0">
                <a:solidFill>
                  <a:srgbClr val="003366"/>
                </a:solidFill>
                <a:latin typeface="Arial" pitchFamily="34" charset="0"/>
              </a:rPr>
              <a:t>:</a:t>
            </a:r>
            <a:endParaRPr lang="fr-FR" sz="2400" b="1" dirty="0">
              <a:solidFill>
                <a:srgbClr val="000099"/>
              </a:solidFill>
              <a:latin typeface="Comic Sans MS" pitchFamily="66" charset="0"/>
            </a:endParaRPr>
          </a:p>
        </p:txBody>
      </p:sp>
      <p:sp>
        <p:nvSpPr>
          <p:cNvPr id="204849" name="Line 49"/>
          <p:cNvSpPr>
            <a:spLocks noChangeShapeType="1"/>
          </p:cNvSpPr>
          <p:nvPr/>
        </p:nvSpPr>
        <p:spPr bwMode="auto">
          <a:xfrm>
            <a:off x="457200" y="762000"/>
            <a:ext cx="7467600" cy="0"/>
          </a:xfrm>
          <a:prstGeom prst="line">
            <a:avLst/>
          </a:prstGeom>
          <a:noFill/>
          <a:ln w="38100">
            <a:solidFill>
              <a:srgbClr val="FF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fr-FR" sz="2000" b="1">
              <a:solidFill>
                <a:srgbClr val="000099"/>
              </a:solidFill>
              <a:latin typeface="Arial" pitchFamily="34" charset="0"/>
            </a:endParaRPr>
          </a:p>
        </p:txBody>
      </p:sp>
    </p:spTree>
    <p:extLst>
      <p:ext uri="{BB962C8B-B14F-4D97-AF65-F5344CB8AC3E}">
        <p14:creationId xmlns:p14="http://schemas.microsoft.com/office/powerpoint/2010/main" xmlns="" val="13543027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Gène du nanisme chez la poule</a:t>
            </a:r>
            <a:endParaRPr lang="fr-FR" dirty="0"/>
          </a:p>
        </p:txBody>
      </p:sp>
      <p:sp>
        <p:nvSpPr>
          <p:cNvPr id="3" name="Espace réservé du contenu 2"/>
          <p:cNvSpPr>
            <a:spLocks noGrp="1"/>
          </p:cNvSpPr>
          <p:nvPr>
            <p:ph idx="1"/>
          </p:nvPr>
        </p:nvSpPr>
        <p:spPr/>
        <p:txBody>
          <a:bodyPr/>
          <a:lstStyle/>
          <a:p>
            <a:pPr algn="just"/>
            <a:r>
              <a:rPr lang="fr-FR" dirty="0" smtClean="0"/>
              <a:t>Découvert par P. Mérat (INRA années soixante),</a:t>
            </a:r>
          </a:p>
          <a:p>
            <a:pPr algn="just"/>
            <a:r>
              <a:rPr lang="fr-FR" dirty="0" err="1" smtClean="0"/>
              <a:t>dw</a:t>
            </a:r>
            <a:r>
              <a:rPr lang="fr-FR" dirty="0" smtClean="0"/>
              <a:t> (</a:t>
            </a:r>
            <a:r>
              <a:rPr lang="fr-FR" dirty="0" err="1" smtClean="0"/>
              <a:t>dwarf</a:t>
            </a:r>
            <a:r>
              <a:rPr lang="fr-FR" dirty="0" smtClean="0"/>
              <a:t> = nain), récessif; réduit le format adulte de 30 a 40%, utilisé aussi dans les croisement pour l’obtention de poussin commerciaux (chaire),</a:t>
            </a:r>
          </a:p>
          <a:p>
            <a:pPr algn="just"/>
            <a:r>
              <a:rPr lang="fr-FR" dirty="0" smtClean="0"/>
              <a:t>DW (taille normale).</a:t>
            </a:r>
            <a:endParaRPr lang="fr-FR" dirty="0"/>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ChangeArrowheads="1"/>
          </p:cNvSpPr>
          <p:nvPr/>
        </p:nvSpPr>
        <p:spPr bwMode="auto">
          <a:xfrm>
            <a:off x="0" y="6524640"/>
            <a:ext cx="9144000" cy="333375"/>
          </a:xfrm>
          <a:prstGeom prst="rect">
            <a:avLst/>
          </a:prstGeom>
          <a:solidFill>
            <a:srgbClr val="6699CC"/>
          </a:solidFill>
          <a:ln w="9525" algn="ctr">
            <a:solidFill>
              <a:srgbClr val="003399"/>
            </a:solidFill>
            <a:round/>
            <a:headEnd/>
            <a:tailEnd/>
          </a:ln>
        </p:spPr>
        <p:txBody>
          <a:bodyPr lIns="90000" tIns="46800" rIns="90000" bIns="46800" anchor="ctr"/>
          <a:lstStyle/>
          <a:p>
            <a:pPr algn="ctr" eaLnBrk="0" hangingPunct="0">
              <a:spcBef>
                <a:spcPct val="50000"/>
              </a:spcBef>
            </a:pPr>
            <a:endParaRPr lang="fr-FR" sz="1200" b="1">
              <a:solidFill>
                <a:srgbClr val="003399"/>
              </a:solidFill>
            </a:endParaRPr>
          </a:p>
        </p:txBody>
      </p:sp>
      <p:sp>
        <p:nvSpPr>
          <p:cNvPr id="69635" name="Rectangle 4"/>
          <p:cNvSpPr>
            <a:spLocks noChangeArrowheads="1"/>
          </p:cNvSpPr>
          <p:nvPr/>
        </p:nvSpPr>
        <p:spPr bwMode="auto">
          <a:xfrm>
            <a:off x="115822" y="673115"/>
            <a:ext cx="8246752" cy="307975"/>
          </a:xfrm>
          <a:prstGeom prst="rect">
            <a:avLst/>
          </a:prstGeom>
          <a:solidFill>
            <a:srgbClr val="003399"/>
          </a:solidFill>
          <a:ln w="9525" algn="ctr">
            <a:solidFill>
              <a:srgbClr val="003399"/>
            </a:solidFill>
            <a:round/>
            <a:headEnd/>
            <a:tailEnd/>
          </a:ln>
        </p:spPr>
        <p:txBody>
          <a:bodyPr lIns="90000" tIns="46800" rIns="90000" bIns="46800" anchor="ctr"/>
          <a:lstStyle/>
          <a:p>
            <a:pPr fontAlgn="ctr"/>
            <a:r>
              <a:rPr lang="fr-FR" sz="2000" b="1">
                <a:solidFill>
                  <a:srgbClr val="FFFFFF"/>
                </a:solidFill>
              </a:rPr>
              <a:t>Sélection en race pure: Schéma de sélection</a:t>
            </a:r>
          </a:p>
        </p:txBody>
      </p:sp>
      <p:sp>
        <p:nvSpPr>
          <p:cNvPr id="69636" name="Rectangle 2"/>
          <p:cNvSpPr>
            <a:spLocks noGrp="1" noChangeArrowheads="1"/>
          </p:cNvSpPr>
          <p:nvPr>
            <p:ph type="title"/>
          </p:nvPr>
        </p:nvSpPr>
        <p:spPr>
          <a:xfrm>
            <a:off x="252167" y="107965"/>
            <a:ext cx="8644063" cy="441325"/>
          </a:xfrm>
        </p:spPr>
        <p:txBody>
          <a:bodyPr/>
          <a:lstStyle/>
          <a:p>
            <a:r>
              <a:rPr lang="fr-FR" sz="2000" smtClean="0">
                <a:effectLst/>
              </a:rPr>
              <a:t>Amélioration génétique</a:t>
            </a:r>
          </a:p>
        </p:txBody>
      </p:sp>
      <p:graphicFrame>
        <p:nvGraphicFramePr>
          <p:cNvPr id="10" name="Diagramme 9"/>
          <p:cNvGraphicFramePr/>
          <p:nvPr/>
        </p:nvGraphicFramePr>
        <p:xfrm>
          <a:off x="2909478" y="1052736"/>
          <a:ext cx="5900478" cy="5090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9638" name="Flèche vers le haut 11"/>
          <p:cNvSpPr>
            <a:spLocks noChangeArrowheads="1"/>
          </p:cNvSpPr>
          <p:nvPr/>
        </p:nvSpPr>
        <p:spPr bwMode="auto">
          <a:xfrm>
            <a:off x="8830257" y="1285875"/>
            <a:ext cx="197922" cy="4929188"/>
          </a:xfrm>
          <a:prstGeom prst="upArrow">
            <a:avLst>
              <a:gd name="adj1" fmla="val 50000"/>
              <a:gd name="adj2" fmla="val 50046"/>
            </a:avLst>
          </a:prstGeom>
          <a:solidFill>
            <a:schemeClr val="tx1"/>
          </a:solidFill>
          <a:ln w="12700" cap="sq" algn="ctr">
            <a:solidFill>
              <a:schemeClr val="tx1"/>
            </a:solidFill>
            <a:round/>
            <a:headEnd type="none" w="sm" len="sm"/>
            <a:tailEnd type="none" w="sm" len="sm"/>
          </a:ln>
        </p:spPr>
        <p:txBody>
          <a:bodyPr/>
          <a:lstStyle/>
          <a:p>
            <a:pPr eaLnBrk="0" hangingPunct="0"/>
            <a:endParaRPr lang="fr-FR">
              <a:solidFill>
                <a:srgbClr val="000000"/>
              </a:solidFill>
            </a:endParaRPr>
          </a:p>
        </p:txBody>
      </p:sp>
      <p:sp>
        <p:nvSpPr>
          <p:cNvPr id="69639" name="ZoneTexte 12"/>
          <p:cNvSpPr txBox="1">
            <a:spLocks noChangeArrowheads="1"/>
          </p:cNvSpPr>
          <p:nvPr/>
        </p:nvSpPr>
        <p:spPr bwMode="auto">
          <a:xfrm>
            <a:off x="7311390" y="2928938"/>
            <a:ext cx="1649350" cy="584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kumimoji="1" lang="fr-FR" sz="1600" b="1">
                <a:solidFill>
                  <a:schemeClr val="bg1"/>
                </a:solidFill>
                <a:latin typeface="Times New Roman" pitchFamily="18" charset="0"/>
              </a:rPr>
              <a:t>Evolution dans la sélection</a:t>
            </a:r>
          </a:p>
        </p:txBody>
      </p:sp>
      <p:sp>
        <p:nvSpPr>
          <p:cNvPr id="69640" name="Flèche vers le haut 13"/>
          <p:cNvSpPr>
            <a:spLocks noChangeArrowheads="1"/>
          </p:cNvSpPr>
          <p:nvPr/>
        </p:nvSpPr>
        <p:spPr bwMode="auto">
          <a:xfrm rot="10800000">
            <a:off x="2658020" y="1250950"/>
            <a:ext cx="197922" cy="4929188"/>
          </a:xfrm>
          <a:prstGeom prst="upArrow">
            <a:avLst>
              <a:gd name="adj1" fmla="val 50000"/>
              <a:gd name="adj2" fmla="val 50046"/>
            </a:avLst>
          </a:prstGeom>
          <a:solidFill>
            <a:schemeClr val="tx1"/>
          </a:solidFill>
          <a:ln w="12700" cap="sq" algn="ctr">
            <a:solidFill>
              <a:schemeClr val="tx1"/>
            </a:solidFill>
            <a:round/>
            <a:headEnd type="none" w="sm" len="sm"/>
            <a:tailEnd type="none" w="sm" len="sm"/>
          </a:ln>
        </p:spPr>
        <p:txBody>
          <a:bodyPr/>
          <a:lstStyle/>
          <a:p>
            <a:pPr eaLnBrk="0" hangingPunct="0"/>
            <a:endParaRPr lang="fr-FR">
              <a:solidFill>
                <a:srgbClr val="000000"/>
              </a:solidFill>
            </a:endParaRPr>
          </a:p>
        </p:txBody>
      </p:sp>
      <p:sp>
        <p:nvSpPr>
          <p:cNvPr id="69641" name="ZoneTexte 14"/>
          <p:cNvSpPr txBox="1">
            <a:spLocks noChangeArrowheads="1"/>
          </p:cNvSpPr>
          <p:nvPr/>
        </p:nvSpPr>
        <p:spPr bwMode="auto">
          <a:xfrm>
            <a:off x="2789969" y="2894027"/>
            <a:ext cx="1649350"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kumimoji="1" lang="fr-FR" sz="1600" b="1">
                <a:solidFill>
                  <a:schemeClr val="bg1"/>
                </a:solidFill>
                <a:latin typeface="Times New Roman" pitchFamily="18" charset="0"/>
              </a:rPr>
              <a:t>Diffusion du progrès génétique</a:t>
            </a:r>
          </a:p>
        </p:txBody>
      </p:sp>
      <p:sp>
        <p:nvSpPr>
          <p:cNvPr id="16" name="Rectangle 15"/>
          <p:cNvSpPr/>
          <p:nvPr/>
        </p:nvSpPr>
        <p:spPr bwMode="auto">
          <a:xfrm>
            <a:off x="115823" y="1882790"/>
            <a:ext cx="2194735" cy="1630363"/>
          </a:xfrm>
          <a:prstGeom prst="rect">
            <a:avLst/>
          </a:prstGeom>
          <a:ln>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lgn="ctr" eaLnBrk="0" hangingPunct="0">
              <a:spcBef>
                <a:spcPct val="50000"/>
              </a:spcBef>
              <a:defRPr/>
            </a:pPr>
            <a:r>
              <a:rPr lang="fr-FR" sz="1200" b="1" dirty="0">
                <a:solidFill>
                  <a:srgbClr val="003399"/>
                </a:solidFill>
                <a:cs typeface="Arial" pitchFamily="34" charset="0"/>
              </a:rPr>
              <a:t>Critère de sélection:</a:t>
            </a:r>
          </a:p>
          <a:p>
            <a:pPr marL="171450" indent="-171450" eaLnBrk="0" hangingPunct="0">
              <a:spcBef>
                <a:spcPct val="50000"/>
              </a:spcBef>
              <a:buFontTx/>
              <a:buChar char="-"/>
              <a:defRPr/>
            </a:pPr>
            <a:r>
              <a:rPr lang="fr-FR" sz="1200" b="1" dirty="0">
                <a:solidFill>
                  <a:srgbClr val="003399"/>
                </a:solidFill>
                <a:cs typeface="Arial" pitchFamily="34" charset="0"/>
              </a:rPr>
              <a:t>Croissance</a:t>
            </a:r>
          </a:p>
          <a:p>
            <a:pPr marL="171450" indent="-171450" eaLnBrk="0" hangingPunct="0">
              <a:spcBef>
                <a:spcPct val="50000"/>
              </a:spcBef>
              <a:buFontTx/>
              <a:buChar char="-"/>
              <a:defRPr/>
            </a:pPr>
            <a:r>
              <a:rPr lang="fr-FR" sz="1200" b="1" dirty="0">
                <a:solidFill>
                  <a:srgbClr val="003399"/>
                </a:solidFill>
                <a:cs typeface="Arial" pitchFamily="34" charset="0"/>
              </a:rPr>
              <a:t>Conformation</a:t>
            </a:r>
          </a:p>
          <a:p>
            <a:pPr marL="171450" indent="-171450" eaLnBrk="0" hangingPunct="0">
              <a:spcBef>
                <a:spcPct val="50000"/>
              </a:spcBef>
              <a:buFontTx/>
              <a:buChar char="-"/>
              <a:defRPr/>
            </a:pPr>
            <a:r>
              <a:rPr lang="fr-FR" sz="1200" b="1" dirty="0">
                <a:solidFill>
                  <a:srgbClr val="003399"/>
                </a:solidFill>
                <a:cs typeface="Arial" pitchFamily="34" charset="0"/>
              </a:rPr>
              <a:t>Standard de la race</a:t>
            </a:r>
          </a:p>
          <a:p>
            <a:pPr marL="171450" indent="-171450" eaLnBrk="0" hangingPunct="0">
              <a:spcBef>
                <a:spcPct val="50000"/>
              </a:spcBef>
              <a:buFontTx/>
              <a:buChar char="-"/>
              <a:defRPr/>
            </a:pPr>
            <a:r>
              <a:rPr lang="fr-FR" sz="1200" b="1" dirty="0">
                <a:solidFill>
                  <a:srgbClr val="003399"/>
                </a:solidFill>
                <a:cs typeface="Arial" pitchFamily="34" charset="0"/>
              </a:rPr>
              <a:t>Prolificité pour la race prolifique (D’Man)</a:t>
            </a:r>
          </a:p>
        </p:txBody>
      </p:sp>
      <p:sp>
        <p:nvSpPr>
          <p:cNvPr id="3" name="Flèche courbée vers la droite 2"/>
          <p:cNvSpPr/>
          <p:nvPr/>
        </p:nvSpPr>
        <p:spPr bwMode="auto">
          <a:xfrm>
            <a:off x="4439320" y="1646238"/>
            <a:ext cx="532191" cy="558800"/>
          </a:xfrm>
          <a:prstGeom prst="curvedRightArrow">
            <a:avLst/>
          </a:prstGeom>
          <a:solidFill>
            <a:srgbClr val="FF0000"/>
          </a:solidFill>
          <a:ln w="9525" cap="flat" cmpd="sng" algn="ctr">
            <a:solidFill>
              <a:srgbClr val="003399"/>
            </a:solidFill>
            <a:prstDash val="solid"/>
            <a:round/>
            <a:headEnd type="none" w="med" len="med"/>
            <a:tailEnd type="none" w="med" len="med"/>
          </a:ln>
          <a:effectLst/>
          <a:extLst/>
        </p:spPr>
        <p:txBody>
          <a:bodyPr lIns="90000" tIns="46800" rIns="90000" bIns="46800" anchor="ctr"/>
          <a:lstStyle/>
          <a:p>
            <a:pPr algn="ctr" eaLnBrk="0" hangingPunct="0">
              <a:spcBef>
                <a:spcPct val="50000"/>
              </a:spcBef>
              <a:defRPr/>
            </a:pPr>
            <a:endParaRPr lang="fr-FR" sz="12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9644" name="ZoneTexte 16"/>
          <p:cNvSpPr txBox="1">
            <a:spLocks noChangeArrowheads="1"/>
          </p:cNvSpPr>
          <p:nvPr/>
        </p:nvSpPr>
        <p:spPr bwMode="auto">
          <a:xfrm>
            <a:off x="3322165" y="1125538"/>
            <a:ext cx="1649351" cy="584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kumimoji="1" lang="fr-FR" sz="1600" b="1">
                <a:solidFill>
                  <a:schemeClr val="bg1"/>
                </a:solidFill>
                <a:latin typeface="Times New Roman" pitchFamily="18" charset="0"/>
              </a:rPr>
              <a:t>Contrôle de performances</a:t>
            </a:r>
          </a:p>
        </p:txBody>
      </p:sp>
    </p:spTree>
    <p:extLst>
      <p:ext uri="{BB962C8B-B14F-4D97-AF65-F5344CB8AC3E}">
        <p14:creationId xmlns:p14="http://schemas.microsoft.com/office/powerpoint/2010/main" xmlns="" val="1669780590"/>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ChangeArrowheads="1"/>
          </p:cNvSpPr>
          <p:nvPr/>
        </p:nvSpPr>
        <p:spPr bwMode="auto">
          <a:xfrm>
            <a:off x="0" y="6524642"/>
            <a:ext cx="9144000" cy="333375"/>
          </a:xfrm>
          <a:prstGeom prst="rect">
            <a:avLst/>
          </a:prstGeom>
          <a:solidFill>
            <a:srgbClr val="6699CC"/>
          </a:solidFill>
          <a:ln w="9525" algn="ctr">
            <a:solidFill>
              <a:srgbClr val="003399"/>
            </a:solidFill>
            <a:round/>
            <a:headEnd/>
            <a:tailEnd/>
          </a:ln>
        </p:spPr>
        <p:txBody>
          <a:bodyPr lIns="90000" tIns="46800" rIns="90000" bIns="46800" anchor="ctr"/>
          <a:lstStyle/>
          <a:p>
            <a:pPr algn="ctr" eaLnBrk="0" fontAlgn="base" hangingPunct="0">
              <a:spcBef>
                <a:spcPct val="50000"/>
              </a:spcBef>
              <a:spcAft>
                <a:spcPct val="0"/>
              </a:spcAft>
            </a:pPr>
            <a:endParaRPr lang="fr-FR" sz="1200" b="1">
              <a:solidFill>
                <a:srgbClr val="003399"/>
              </a:solidFill>
              <a:cs typeface="Arial" pitchFamily="34" charset="0"/>
            </a:endParaRPr>
          </a:p>
        </p:txBody>
      </p:sp>
      <p:sp>
        <p:nvSpPr>
          <p:cNvPr id="71683" name="Rectangle 2"/>
          <p:cNvSpPr>
            <a:spLocks noGrp="1" noChangeArrowheads="1"/>
          </p:cNvSpPr>
          <p:nvPr>
            <p:ph type="title"/>
          </p:nvPr>
        </p:nvSpPr>
        <p:spPr>
          <a:xfrm>
            <a:off x="252167" y="107967"/>
            <a:ext cx="8644063" cy="441325"/>
          </a:xfrm>
        </p:spPr>
        <p:txBody>
          <a:bodyPr/>
          <a:lstStyle/>
          <a:p>
            <a:r>
              <a:rPr lang="fr-FR" sz="2000" smtClean="0">
                <a:effectLst/>
              </a:rPr>
              <a:t>Amélioration génétique</a:t>
            </a:r>
          </a:p>
        </p:txBody>
      </p:sp>
      <p:sp>
        <p:nvSpPr>
          <p:cNvPr id="71684" name="Rectangle 7"/>
          <p:cNvSpPr>
            <a:spLocks noChangeArrowheads="1"/>
          </p:cNvSpPr>
          <p:nvPr/>
        </p:nvSpPr>
        <p:spPr bwMode="auto">
          <a:xfrm>
            <a:off x="115822" y="673117"/>
            <a:ext cx="8246752" cy="307975"/>
          </a:xfrm>
          <a:prstGeom prst="rect">
            <a:avLst/>
          </a:prstGeom>
          <a:solidFill>
            <a:srgbClr val="003399"/>
          </a:solidFill>
          <a:ln w="9525" algn="ctr">
            <a:solidFill>
              <a:srgbClr val="003399"/>
            </a:solidFill>
            <a:round/>
            <a:headEnd/>
            <a:tailEnd/>
          </a:ln>
        </p:spPr>
        <p:txBody>
          <a:bodyPr lIns="90000" tIns="46800" rIns="90000" bIns="46800" anchor="ctr"/>
          <a:lstStyle/>
          <a:p>
            <a:pPr fontAlgn="ctr">
              <a:spcBef>
                <a:spcPct val="0"/>
              </a:spcBef>
              <a:spcAft>
                <a:spcPct val="0"/>
              </a:spcAft>
            </a:pPr>
            <a:r>
              <a:rPr lang="fr-FR" sz="2000" b="1">
                <a:solidFill>
                  <a:srgbClr val="FFFFFF"/>
                </a:solidFill>
                <a:cs typeface="Arial" pitchFamily="34" charset="0"/>
              </a:rPr>
              <a:t>Nouveau schéma de sélection depuis 2014</a:t>
            </a:r>
          </a:p>
        </p:txBody>
      </p:sp>
      <p:pic>
        <p:nvPicPr>
          <p:cNvPr id="71685"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6064" y="1749428"/>
            <a:ext cx="7650054" cy="3903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26132670"/>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2575920" y="188930"/>
            <a:ext cx="4405598" cy="936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fr-FR" sz="2400" b="1" dirty="0">
                <a:solidFill>
                  <a:prstClr val="white"/>
                </a:solidFill>
              </a:rPr>
              <a:t>30 meilleurs béliers (performances individuelles et ascendance)</a:t>
            </a:r>
          </a:p>
        </p:txBody>
      </p:sp>
      <p:sp>
        <p:nvSpPr>
          <p:cNvPr id="9" name="Rectangle à coins arrondis 8"/>
          <p:cNvSpPr/>
          <p:nvPr/>
        </p:nvSpPr>
        <p:spPr>
          <a:xfrm>
            <a:off x="2501156" y="1198580"/>
            <a:ext cx="4480369" cy="93503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fr-FR" sz="1400" b="1" dirty="0">
                <a:solidFill>
                  <a:prstClr val="black"/>
                </a:solidFill>
              </a:rPr>
              <a:t>Conformation</a:t>
            </a:r>
          </a:p>
          <a:p>
            <a:pPr eaLnBrk="0" fontAlgn="base" hangingPunct="0">
              <a:spcBef>
                <a:spcPct val="0"/>
              </a:spcBef>
              <a:spcAft>
                <a:spcPct val="0"/>
              </a:spcAft>
              <a:defRPr/>
            </a:pPr>
            <a:r>
              <a:rPr lang="fr-FR" sz="1400" b="1" dirty="0">
                <a:solidFill>
                  <a:prstClr val="black"/>
                </a:solidFill>
              </a:rPr>
              <a:t>Poids</a:t>
            </a:r>
          </a:p>
          <a:p>
            <a:pPr eaLnBrk="0" fontAlgn="base" hangingPunct="0">
              <a:spcBef>
                <a:spcPct val="0"/>
              </a:spcBef>
              <a:spcAft>
                <a:spcPct val="0"/>
              </a:spcAft>
              <a:defRPr/>
            </a:pPr>
            <a:r>
              <a:rPr lang="fr-FR" sz="1400" b="1" dirty="0">
                <a:solidFill>
                  <a:prstClr val="black"/>
                </a:solidFill>
              </a:rPr>
              <a:t>Standard</a:t>
            </a:r>
          </a:p>
          <a:p>
            <a:pPr eaLnBrk="0" fontAlgn="base" hangingPunct="0">
              <a:spcBef>
                <a:spcPct val="0"/>
              </a:spcBef>
              <a:spcAft>
                <a:spcPct val="0"/>
              </a:spcAft>
              <a:defRPr/>
            </a:pPr>
            <a:r>
              <a:rPr lang="fr-FR" sz="1400" b="1" dirty="0">
                <a:solidFill>
                  <a:prstClr val="black"/>
                </a:solidFill>
              </a:rPr>
              <a:t>Qualité bouchère in vivo (l’épaisseur du gras et du muscle)</a:t>
            </a:r>
            <a:endParaRPr lang="ar-KW" sz="1400" b="1" dirty="0">
              <a:solidFill>
                <a:prstClr val="black"/>
              </a:solidFill>
            </a:endParaRPr>
          </a:p>
        </p:txBody>
      </p:sp>
      <p:pic>
        <p:nvPicPr>
          <p:cNvPr id="10" name="Picture 2" descr="http://www.gouffaprod.com/wp-content/uploads/2011/02/fleche.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031" y="1304942"/>
            <a:ext cx="1861934"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à coins arrondis 10"/>
          <p:cNvSpPr/>
          <p:nvPr/>
        </p:nvSpPr>
        <p:spPr>
          <a:xfrm>
            <a:off x="3294310" y="2420938"/>
            <a:ext cx="3047999" cy="863600"/>
          </a:xfrm>
          <a:prstGeom prst="roundRect">
            <a:avLst/>
          </a:prstGeom>
        </p:spPr>
        <p:style>
          <a:lnRef idx="1">
            <a:schemeClr val="accent6"/>
          </a:lnRef>
          <a:fillRef idx="3">
            <a:schemeClr val="accent6"/>
          </a:fillRef>
          <a:effectRef idx="2">
            <a:schemeClr val="accent6"/>
          </a:effectRef>
          <a:fontRef idx="minor">
            <a:schemeClr val="lt1"/>
          </a:fontRef>
        </p:style>
        <p:txBody>
          <a:bodyPr anchor="ctr"/>
          <a:lstStyle/>
          <a:p>
            <a:pPr algn="ctr" eaLnBrk="0" fontAlgn="base" hangingPunct="0">
              <a:spcBef>
                <a:spcPct val="0"/>
              </a:spcBef>
              <a:spcAft>
                <a:spcPct val="0"/>
              </a:spcAft>
              <a:defRPr/>
            </a:pPr>
            <a:r>
              <a:rPr lang="fr-FR" sz="2000" b="1" dirty="0">
                <a:solidFill>
                  <a:prstClr val="white"/>
                </a:solidFill>
              </a:rPr>
              <a:t>Centre d’Insémination Artificielle</a:t>
            </a:r>
          </a:p>
        </p:txBody>
      </p:sp>
      <p:sp>
        <p:nvSpPr>
          <p:cNvPr id="12" name="Rectangle 11"/>
          <p:cNvSpPr/>
          <p:nvPr/>
        </p:nvSpPr>
        <p:spPr>
          <a:xfrm>
            <a:off x="2760648" y="3416308"/>
            <a:ext cx="4066932" cy="1381125"/>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marL="457200" indent="-457200" eaLnBrk="0" fontAlgn="base" hangingPunct="0">
              <a:spcBef>
                <a:spcPct val="0"/>
              </a:spcBef>
              <a:spcAft>
                <a:spcPct val="0"/>
              </a:spcAft>
              <a:buFont typeface="+mj-lt"/>
              <a:buAutoNum type="arabicPeriod"/>
              <a:defRPr/>
            </a:pPr>
            <a:r>
              <a:rPr lang="fr-FR" sz="2000" b="1" dirty="0">
                <a:solidFill>
                  <a:prstClr val="white"/>
                </a:solidFill>
              </a:rPr>
              <a:t>Entrainement à la collecte </a:t>
            </a:r>
          </a:p>
          <a:p>
            <a:pPr marL="457200" indent="-457200" eaLnBrk="0" fontAlgn="base" hangingPunct="0">
              <a:spcBef>
                <a:spcPct val="0"/>
              </a:spcBef>
              <a:spcAft>
                <a:spcPct val="0"/>
              </a:spcAft>
              <a:buFont typeface="+mj-lt"/>
              <a:buAutoNum type="arabicPeriod"/>
              <a:defRPr/>
            </a:pPr>
            <a:r>
              <a:rPr lang="fr-FR" sz="2000" b="1" dirty="0">
                <a:solidFill>
                  <a:prstClr val="white"/>
                </a:solidFill>
              </a:rPr>
              <a:t>Qualité spermatique</a:t>
            </a:r>
          </a:p>
        </p:txBody>
      </p:sp>
      <p:sp>
        <p:nvSpPr>
          <p:cNvPr id="14" name="Rectangle à coins arrondis 13"/>
          <p:cNvSpPr/>
          <p:nvPr/>
        </p:nvSpPr>
        <p:spPr>
          <a:xfrm>
            <a:off x="2894062" y="5948380"/>
            <a:ext cx="4047873" cy="6492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fr-FR" sz="2400" b="1" dirty="0">
                <a:solidFill>
                  <a:prstClr val="white"/>
                </a:solidFill>
              </a:rPr>
              <a:t>15 meilleurs béliers en testage</a:t>
            </a:r>
          </a:p>
        </p:txBody>
      </p:sp>
      <p:sp>
        <p:nvSpPr>
          <p:cNvPr id="15" name="Flèche vers le bas 14"/>
          <p:cNvSpPr/>
          <p:nvPr/>
        </p:nvSpPr>
        <p:spPr>
          <a:xfrm>
            <a:off x="4547815" y="4962542"/>
            <a:ext cx="574707" cy="987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fr-FR" sz="2000" b="1">
              <a:solidFill>
                <a:prstClr val="white"/>
              </a:solidFill>
            </a:endParaRPr>
          </a:p>
        </p:txBody>
      </p:sp>
      <p:pic>
        <p:nvPicPr>
          <p:cNvPr id="16" name="Content Placeholder 7"/>
          <p:cNvPicPr>
            <a:picLocks noGrp="1" noChangeAspect="1"/>
          </p:cNvPicPr>
          <p:nvPr>
            <p:ph sz="half" idx="1"/>
          </p:nvPr>
        </p:nvPicPr>
        <p:blipFill>
          <a:blip r:embed="rId3" cstate="print"/>
          <a:srcRect t="-25175" b="-25175"/>
          <a:stretch>
            <a:fillRect/>
          </a:stretch>
        </p:blipFill>
        <p:spPr>
          <a:xfrm>
            <a:off x="235229" y="3640355"/>
            <a:ext cx="2338186" cy="2644377"/>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3153" y="1747838"/>
            <a:ext cx="1554055"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 descr="C:\Users\user\Pictures\australia 3\DSC_0583.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92949" y="1989138"/>
            <a:ext cx="1787163"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2" descr="C:\Users\user\Pictures\Timahdite\P1010837.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965394" y="285750"/>
            <a:ext cx="2112634"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3" descr="C:\Users\user\Pictures\formation IA\FORMATION IA\20130531_101302.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827579" y="3400425"/>
            <a:ext cx="1800358"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51073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2" grpId="0" animBg="1"/>
      <p:bldP spid="14" grpId="0" animBg="1"/>
      <p:bldP spid="15"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1187532" y="1844675"/>
            <a:ext cx="5184092"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fr-FR" sz="3200" b="1" dirty="0">
                <a:solidFill>
                  <a:prstClr val="white"/>
                </a:solidFill>
              </a:rPr>
              <a:t>Phase de testage: évaluation génétique sur descendance</a:t>
            </a:r>
          </a:p>
        </p:txBody>
      </p:sp>
      <p:pic>
        <p:nvPicPr>
          <p:cNvPr id="73731" name="Picture 4" descr="http://www.lesillon.info/uploads/pics/insemination_artificiel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14952" y="3429017"/>
            <a:ext cx="4115313"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02249451"/>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966156" y="27005"/>
            <a:ext cx="7087076" cy="598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855663" indent="-855663" algn="ctr" defTabSz="762000" eaLnBrk="0" fontAlgn="base" hangingPunct="0">
              <a:spcBef>
                <a:spcPct val="0"/>
              </a:spcBef>
              <a:spcAft>
                <a:spcPct val="0"/>
              </a:spcAft>
              <a:defRPr/>
            </a:pPr>
            <a:r>
              <a:rPr lang="fr-FR" sz="2800" b="1" dirty="0">
                <a:solidFill>
                  <a:srgbClr val="1F497D"/>
                </a:solidFill>
                <a:latin typeface="Arial" pitchFamily="34" charset="0"/>
                <a:cs typeface="Arial"/>
              </a:rPr>
              <a:t>Insémination artificielle : Phase de testage</a:t>
            </a:r>
            <a:endParaRPr lang="fr-FR" sz="2800" b="1" dirty="0">
              <a:solidFill>
                <a:srgbClr val="1F497D"/>
              </a:solidFill>
              <a:latin typeface="Arial" pitchFamily="34" charset="0"/>
              <a:cs typeface="Arial" pitchFamily="34" charset="0"/>
            </a:endParaRPr>
          </a:p>
        </p:txBody>
      </p:sp>
      <p:sp>
        <p:nvSpPr>
          <p:cNvPr id="32771" name="Line 3"/>
          <p:cNvSpPr>
            <a:spLocks noChangeShapeType="1"/>
          </p:cNvSpPr>
          <p:nvPr/>
        </p:nvSpPr>
        <p:spPr bwMode="auto">
          <a:xfrm>
            <a:off x="919244" y="566738"/>
            <a:ext cx="7466793" cy="0"/>
          </a:xfrm>
          <a:prstGeom prst="line">
            <a:avLst/>
          </a:prstGeom>
          <a:noFill/>
          <a:ln w="38100">
            <a:solidFill>
              <a:srgbClr val="33CC33"/>
            </a:solidFill>
            <a:round/>
            <a:headEnd type="none" w="sm" len="sm"/>
            <a:tailEnd type="none" w="sm" len="sm"/>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defRPr/>
            </a:pPr>
            <a:endParaRPr lang="fr-FR" sz="2000" b="1">
              <a:solidFill>
                <a:prstClr val="black"/>
              </a:solidFill>
              <a:latin typeface="Arial" pitchFamily="34" charset="0"/>
              <a:cs typeface="Arial" pitchFamily="34" charset="0"/>
            </a:endParaRPr>
          </a:p>
        </p:txBody>
      </p:sp>
      <p:graphicFrame>
        <p:nvGraphicFramePr>
          <p:cNvPr id="74756" name="Object 4"/>
          <p:cNvGraphicFramePr>
            <a:graphicFrameLocks/>
          </p:cNvGraphicFramePr>
          <p:nvPr/>
        </p:nvGraphicFramePr>
        <p:xfrm>
          <a:off x="4585936" y="963613"/>
          <a:ext cx="734511" cy="709612"/>
        </p:xfrm>
        <a:graphic>
          <a:graphicData uri="http://schemas.openxmlformats.org/presentationml/2006/ole">
            <p:oleObj spid="_x0000_s2050" name="Image Bitmap" r:id="rId4" imgW="2514130" imgH="2056862" progId="PBrush">
              <p:embed/>
            </p:oleObj>
          </a:graphicData>
        </a:graphic>
      </p:graphicFrame>
      <p:sp>
        <p:nvSpPr>
          <p:cNvPr id="32773" name="Oval 5"/>
          <p:cNvSpPr>
            <a:spLocks noChangeArrowheads="1"/>
          </p:cNvSpPr>
          <p:nvPr/>
        </p:nvSpPr>
        <p:spPr bwMode="auto">
          <a:xfrm>
            <a:off x="1951366" y="1711342"/>
            <a:ext cx="1716790" cy="1922463"/>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defRPr/>
            </a:pPr>
            <a:endParaRPr lang="fr-FR" sz="2000" b="1">
              <a:solidFill>
                <a:prstClr val="black"/>
              </a:solidFill>
              <a:latin typeface="Arial" pitchFamily="34" charset="0"/>
              <a:cs typeface="Arial" pitchFamily="34" charset="0"/>
            </a:endParaRPr>
          </a:p>
        </p:txBody>
      </p:sp>
      <p:graphicFrame>
        <p:nvGraphicFramePr>
          <p:cNvPr id="74758" name="Object 6"/>
          <p:cNvGraphicFramePr>
            <a:graphicFrameLocks/>
          </p:cNvGraphicFramePr>
          <p:nvPr/>
        </p:nvGraphicFramePr>
        <p:xfrm>
          <a:off x="2347218" y="1900255"/>
          <a:ext cx="447157" cy="446087"/>
        </p:xfrm>
        <a:graphic>
          <a:graphicData uri="http://schemas.openxmlformats.org/presentationml/2006/ole">
            <p:oleObj spid="_x0000_s2051" name="Image Bitmap" r:id="rId5" imgW="2514130" imgH="2056862" progId="PBrush">
              <p:embed/>
            </p:oleObj>
          </a:graphicData>
        </a:graphic>
      </p:graphicFrame>
      <p:graphicFrame>
        <p:nvGraphicFramePr>
          <p:cNvPr id="74759" name="Object 7"/>
          <p:cNvGraphicFramePr>
            <a:graphicFrameLocks/>
          </p:cNvGraphicFramePr>
          <p:nvPr/>
        </p:nvGraphicFramePr>
        <p:xfrm>
          <a:off x="3644698" y="996967"/>
          <a:ext cx="733045" cy="709613"/>
        </p:xfrm>
        <a:graphic>
          <a:graphicData uri="http://schemas.openxmlformats.org/presentationml/2006/ole">
            <p:oleObj spid="_x0000_s2052" name="Image Bitmap" r:id="rId6" imgW="2514130" imgH="2056862" progId="PBrush">
              <p:embed/>
            </p:oleObj>
          </a:graphicData>
        </a:graphic>
      </p:graphicFrame>
      <p:graphicFrame>
        <p:nvGraphicFramePr>
          <p:cNvPr id="74760" name="Object 8"/>
          <p:cNvGraphicFramePr>
            <a:graphicFrameLocks/>
          </p:cNvGraphicFramePr>
          <p:nvPr/>
        </p:nvGraphicFramePr>
        <p:xfrm>
          <a:off x="2782643" y="1847850"/>
          <a:ext cx="447158" cy="446088"/>
        </p:xfrm>
        <a:graphic>
          <a:graphicData uri="http://schemas.openxmlformats.org/presentationml/2006/ole">
            <p:oleObj spid="_x0000_s2053" name="Image Bitmap" r:id="rId7" imgW="2514130" imgH="2056862" progId="PBrush">
              <p:embed/>
            </p:oleObj>
          </a:graphicData>
        </a:graphic>
      </p:graphicFrame>
      <p:graphicFrame>
        <p:nvGraphicFramePr>
          <p:cNvPr id="74761" name="Object 9"/>
          <p:cNvGraphicFramePr>
            <a:graphicFrameLocks/>
          </p:cNvGraphicFramePr>
          <p:nvPr/>
        </p:nvGraphicFramePr>
        <p:xfrm>
          <a:off x="2078915" y="2330450"/>
          <a:ext cx="447158" cy="446088"/>
        </p:xfrm>
        <a:graphic>
          <a:graphicData uri="http://schemas.openxmlformats.org/presentationml/2006/ole">
            <p:oleObj spid="_x0000_s2054" name="Image Bitmap" r:id="rId8" imgW="2514130" imgH="2056862" progId="PBrush">
              <p:embed/>
            </p:oleObj>
          </a:graphicData>
        </a:graphic>
      </p:graphicFrame>
      <p:graphicFrame>
        <p:nvGraphicFramePr>
          <p:cNvPr id="74762" name="Object 10"/>
          <p:cNvGraphicFramePr>
            <a:graphicFrameLocks/>
          </p:cNvGraphicFramePr>
          <p:nvPr/>
        </p:nvGraphicFramePr>
        <p:xfrm>
          <a:off x="2509945" y="2349500"/>
          <a:ext cx="447158" cy="446088"/>
        </p:xfrm>
        <a:graphic>
          <a:graphicData uri="http://schemas.openxmlformats.org/presentationml/2006/ole">
            <p:oleObj spid="_x0000_s2055" name="Image Bitmap" r:id="rId9" imgW="2514130" imgH="2056862" progId="PBrush">
              <p:embed/>
            </p:oleObj>
          </a:graphicData>
        </a:graphic>
      </p:graphicFrame>
      <p:graphicFrame>
        <p:nvGraphicFramePr>
          <p:cNvPr id="74763" name="Object 11"/>
          <p:cNvGraphicFramePr>
            <a:graphicFrameLocks/>
          </p:cNvGraphicFramePr>
          <p:nvPr/>
        </p:nvGraphicFramePr>
        <p:xfrm>
          <a:off x="3021617" y="2776555"/>
          <a:ext cx="448623" cy="446087"/>
        </p:xfrm>
        <a:graphic>
          <a:graphicData uri="http://schemas.openxmlformats.org/presentationml/2006/ole">
            <p:oleObj spid="_x0000_s2056" name="Image Bitmap" r:id="rId10" imgW="2514130" imgH="2056862" progId="PBrush">
              <p:embed/>
            </p:oleObj>
          </a:graphicData>
        </a:graphic>
      </p:graphicFrame>
      <p:graphicFrame>
        <p:nvGraphicFramePr>
          <p:cNvPr id="74764" name="Object 12"/>
          <p:cNvGraphicFramePr>
            <a:graphicFrameLocks/>
          </p:cNvGraphicFramePr>
          <p:nvPr/>
        </p:nvGraphicFramePr>
        <p:xfrm>
          <a:off x="3021617" y="2313005"/>
          <a:ext cx="448623" cy="446087"/>
        </p:xfrm>
        <a:graphic>
          <a:graphicData uri="http://schemas.openxmlformats.org/presentationml/2006/ole">
            <p:oleObj spid="_x0000_s2057" name="Image Bitmap" r:id="rId11" imgW="2514130" imgH="2056862" progId="PBrush">
              <p:embed/>
            </p:oleObj>
          </a:graphicData>
        </a:graphic>
      </p:graphicFrame>
      <p:sp>
        <p:nvSpPr>
          <p:cNvPr id="32781" name="Oval 13"/>
          <p:cNvSpPr>
            <a:spLocks noChangeArrowheads="1"/>
          </p:cNvSpPr>
          <p:nvPr/>
        </p:nvSpPr>
        <p:spPr bwMode="auto">
          <a:xfrm>
            <a:off x="3968713" y="1811338"/>
            <a:ext cx="1715325" cy="1922462"/>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defRPr/>
            </a:pPr>
            <a:endParaRPr lang="fr-FR" sz="2000" b="1">
              <a:solidFill>
                <a:prstClr val="black"/>
              </a:solidFill>
              <a:latin typeface="Arial" pitchFamily="34" charset="0"/>
              <a:cs typeface="Arial" pitchFamily="34" charset="0"/>
            </a:endParaRPr>
          </a:p>
        </p:txBody>
      </p:sp>
      <p:graphicFrame>
        <p:nvGraphicFramePr>
          <p:cNvPr id="74766" name="Object 14"/>
          <p:cNvGraphicFramePr>
            <a:graphicFrameLocks/>
          </p:cNvGraphicFramePr>
          <p:nvPr/>
        </p:nvGraphicFramePr>
        <p:xfrm>
          <a:off x="4364551" y="2000250"/>
          <a:ext cx="445691" cy="446088"/>
        </p:xfrm>
        <a:graphic>
          <a:graphicData uri="http://schemas.openxmlformats.org/presentationml/2006/ole">
            <p:oleObj spid="_x0000_s2058" name="Image Bitmap" r:id="rId12" imgW="2514130" imgH="2056862" progId="PBrush">
              <p:embed/>
            </p:oleObj>
          </a:graphicData>
        </a:graphic>
      </p:graphicFrame>
      <p:graphicFrame>
        <p:nvGraphicFramePr>
          <p:cNvPr id="74767" name="Object 15"/>
          <p:cNvGraphicFramePr>
            <a:graphicFrameLocks/>
          </p:cNvGraphicFramePr>
          <p:nvPr/>
        </p:nvGraphicFramePr>
        <p:xfrm>
          <a:off x="4797053" y="1947880"/>
          <a:ext cx="448623" cy="446087"/>
        </p:xfrm>
        <a:graphic>
          <a:graphicData uri="http://schemas.openxmlformats.org/presentationml/2006/ole">
            <p:oleObj spid="_x0000_s2059" name="Image Bitmap" r:id="rId13" imgW="2514130" imgH="2056862" progId="PBrush">
              <p:embed/>
            </p:oleObj>
          </a:graphicData>
        </a:graphic>
      </p:graphicFrame>
      <p:graphicFrame>
        <p:nvGraphicFramePr>
          <p:cNvPr id="74768" name="Object 16"/>
          <p:cNvGraphicFramePr>
            <a:graphicFrameLocks/>
          </p:cNvGraphicFramePr>
          <p:nvPr/>
        </p:nvGraphicFramePr>
        <p:xfrm>
          <a:off x="4097720" y="2432050"/>
          <a:ext cx="445691" cy="446088"/>
        </p:xfrm>
        <a:graphic>
          <a:graphicData uri="http://schemas.openxmlformats.org/presentationml/2006/ole">
            <p:oleObj spid="_x0000_s2060" name="Image Bitmap" r:id="rId14" imgW="2514130" imgH="2056862" progId="PBrush">
              <p:embed/>
            </p:oleObj>
          </a:graphicData>
        </a:graphic>
      </p:graphicFrame>
      <p:graphicFrame>
        <p:nvGraphicFramePr>
          <p:cNvPr id="74769" name="Object 17"/>
          <p:cNvGraphicFramePr>
            <a:graphicFrameLocks/>
          </p:cNvGraphicFramePr>
          <p:nvPr/>
        </p:nvGraphicFramePr>
        <p:xfrm>
          <a:off x="4527287" y="2451100"/>
          <a:ext cx="447158" cy="444500"/>
        </p:xfrm>
        <a:graphic>
          <a:graphicData uri="http://schemas.openxmlformats.org/presentationml/2006/ole">
            <p:oleObj spid="_x0000_s2061" name="Image Bitmap" r:id="rId15" imgW="2514130" imgH="2056862" progId="PBrush">
              <p:embed/>
            </p:oleObj>
          </a:graphicData>
        </a:graphic>
      </p:graphicFrame>
      <p:graphicFrame>
        <p:nvGraphicFramePr>
          <p:cNvPr id="74770" name="Object 18"/>
          <p:cNvGraphicFramePr>
            <a:graphicFrameLocks/>
          </p:cNvGraphicFramePr>
          <p:nvPr/>
        </p:nvGraphicFramePr>
        <p:xfrm>
          <a:off x="5037486" y="2878138"/>
          <a:ext cx="448623" cy="444500"/>
        </p:xfrm>
        <a:graphic>
          <a:graphicData uri="http://schemas.openxmlformats.org/presentationml/2006/ole">
            <p:oleObj spid="_x0000_s2062" name="Image Bitmap" r:id="rId16" imgW="2514130" imgH="2056862" progId="PBrush">
              <p:embed/>
            </p:oleObj>
          </a:graphicData>
        </a:graphic>
      </p:graphicFrame>
      <p:graphicFrame>
        <p:nvGraphicFramePr>
          <p:cNvPr id="74771" name="Object 19"/>
          <p:cNvGraphicFramePr>
            <a:graphicFrameLocks/>
          </p:cNvGraphicFramePr>
          <p:nvPr/>
        </p:nvGraphicFramePr>
        <p:xfrm>
          <a:off x="5037486" y="2414588"/>
          <a:ext cx="448623" cy="444500"/>
        </p:xfrm>
        <a:graphic>
          <a:graphicData uri="http://schemas.openxmlformats.org/presentationml/2006/ole">
            <p:oleObj spid="_x0000_s2063" name="Image Bitmap" r:id="rId17" imgW="2514130" imgH="2056862" progId="PBrush">
              <p:embed/>
            </p:oleObj>
          </a:graphicData>
        </a:graphic>
      </p:graphicFrame>
      <p:sp>
        <p:nvSpPr>
          <p:cNvPr id="32788" name="Oval 20"/>
          <p:cNvSpPr>
            <a:spLocks noChangeArrowheads="1"/>
          </p:cNvSpPr>
          <p:nvPr/>
        </p:nvSpPr>
        <p:spPr bwMode="auto">
          <a:xfrm>
            <a:off x="7312857" y="1647842"/>
            <a:ext cx="1823815" cy="1914525"/>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defRPr/>
            </a:pPr>
            <a:endParaRPr lang="fr-FR" sz="2000" b="1">
              <a:solidFill>
                <a:prstClr val="black"/>
              </a:solidFill>
              <a:latin typeface="Arial" pitchFamily="34" charset="0"/>
              <a:cs typeface="Arial" pitchFamily="34" charset="0"/>
            </a:endParaRPr>
          </a:p>
        </p:txBody>
      </p:sp>
      <p:graphicFrame>
        <p:nvGraphicFramePr>
          <p:cNvPr id="74773" name="Object 21"/>
          <p:cNvGraphicFramePr>
            <a:graphicFrameLocks/>
          </p:cNvGraphicFramePr>
          <p:nvPr/>
        </p:nvGraphicFramePr>
        <p:xfrm>
          <a:off x="7628071" y="1779591"/>
          <a:ext cx="445691" cy="446087"/>
        </p:xfrm>
        <a:graphic>
          <a:graphicData uri="http://schemas.openxmlformats.org/presentationml/2006/ole">
            <p:oleObj spid="_x0000_s2064" name="Image Bitmap" r:id="rId18" imgW="2514130" imgH="2056862" progId="PBrush">
              <p:embed/>
            </p:oleObj>
          </a:graphicData>
        </a:graphic>
      </p:graphicFrame>
      <p:graphicFrame>
        <p:nvGraphicFramePr>
          <p:cNvPr id="74774" name="Object 22"/>
          <p:cNvGraphicFramePr>
            <a:graphicFrameLocks/>
          </p:cNvGraphicFramePr>
          <p:nvPr/>
        </p:nvGraphicFramePr>
        <p:xfrm>
          <a:off x="8031245" y="1727200"/>
          <a:ext cx="448623" cy="446088"/>
        </p:xfrm>
        <a:graphic>
          <a:graphicData uri="http://schemas.openxmlformats.org/presentationml/2006/ole">
            <p:oleObj spid="_x0000_s2065" name="Image Bitmap" r:id="rId19" imgW="2514130" imgH="2056862" progId="PBrush">
              <p:embed/>
            </p:oleObj>
          </a:graphicData>
        </a:graphic>
      </p:graphicFrame>
      <p:graphicFrame>
        <p:nvGraphicFramePr>
          <p:cNvPr id="74775" name="Object 23"/>
          <p:cNvGraphicFramePr>
            <a:graphicFrameLocks/>
          </p:cNvGraphicFramePr>
          <p:nvPr/>
        </p:nvGraphicFramePr>
        <p:xfrm>
          <a:off x="7440404" y="2268555"/>
          <a:ext cx="445691" cy="446087"/>
        </p:xfrm>
        <a:graphic>
          <a:graphicData uri="http://schemas.openxmlformats.org/presentationml/2006/ole">
            <p:oleObj spid="_x0000_s2066" name="Image Bitmap" r:id="rId20" imgW="2514130" imgH="2056862" progId="PBrush">
              <p:embed/>
            </p:oleObj>
          </a:graphicData>
        </a:graphic>
      </p:graphicFrame>
      <p:graphicFrame>
        <p:nvGraphicFramePr>
          <p:cNvPr id="74776" name="Object 24"/>
          <p:cNvGraphicFramePr>
            <a:graphicFrameLocks/>
          </p:cNvGraphicFramePr>
          <p:nvPr/>
        </p:nvGraphicFramePr>
        <p:xfrm>
          <a:off x="7966735" y="2595563"/>
          <a:ext cx="445691" cy="444500"/>
        </p:xfrm>
        <a:graphic>
          <a:graphicData uri="http://schemas.openxmlformats.org/presentationml/2006/ole">
            <p:oleObj spid="_x0000_s2067" name="Image Bitmap" r:id="rId21" imgW="2514130" imgH="2056862" progId="PBrush">
              <p:embed/>
            </p:oleObj>
          </a:graphicData>
        </a:graphic>
      </p:graphicFrame>
      <p:graphicFrame>
        <p:nvGraphicFramePr>
          <p:cNvPr id="74777" name="Object 25"/>
          <p:cNvGraphicFramePr>
            <a:graphicFrameLocks/>
          </p:cNvGraphicFramePr>
          <p:nvPr/>
        </p:nvGraphicFramePr>
        <p:xfrm>
          <a:off x="7981397" y="2154255"/>
          <a:ext cx="448623" cy="446087"/>
        </p:xfrm>
        <a:graphic>
          <a:graphicData uri="http://schemas.openxmlformats.org/presentationml/2006/ole">
            <p:oleObj spid="_x0000_s2068" name="Image Bitmap" r:id="rId22" imgW="2514130" imgH="2056862" progId="PBrush">
              <p:embed/>
            </p:oleObj>
          </a:graphicData>
        </a:graphic>
      </p:graphicFrame>
      <p:graphicFrame>
        <p:nvGraphicFramePr>
          <p:cNvPr id="74778" name="Object 26"/>
          <p:cNvGraphicFramePr>
            <a:graphicFrameLocks/>
          </p:cNvGraphicFramePr>
          <p:nvPr/>
        </p:nvGraphicFramePr>
        <p:xfrm>
          <a:off x="8475472" y="2328880"/>
          <a:ext cx="448623" cy="446087"/>
        </p:xfrm>
        <a:graphic>
          <a:graphicData uri="http://schemas.openxmlformats.org/presentationml/2006/ole">
            <p:oleObj spid="_x0000_s2069" name="Image Bitmap" r:id="rId23" imgW="2514130" imgH="2056862" progId="PBrush">
              <p:embed/>
            </p:oleObj>
          </a:graphicData>
        </a:graphic>
      </p:graphicFrame>
      <p:graphicFrame>
        <p:nvGraphicFramePr>
          <p:cNvPr id="74779" name="Object 27"/>
          <p:cNvGraphicFramePr>
            <a:graphicFrameLocks/>
          </p:cNvGraphicFramePr>
          <p:nvPr/>
        </p:nvGraphicFramePr>
        <p:xfrm>
          <a:off x="7460934" y="923942"/>
          <a:ext cx="733045" cy="709613"/>
        </p:xfrm>
        <a:graphic>
          <a:graphicData uri="http://schemas.openxmlformats.org/presentationml/2006/ole">
            <p:oleObj spid="_x0000_s2070" name="Image Bitmap" r:id="rId24" imgW="2514130" imgH="2056862" progId="PBrush">
              <p:embed/>
            </p:oleObj>
          </a:graphicData>
        </a:graphic>
      </p:graphicFrame>
      <p:sp>
        <p:nvSpPr>
          <p:cNvPr id="32796" name="Line 28"/>
          <p:cNvSpPr>
            <a:spLocks noChangeShapeType="1"/>
          </p:cNvSpPr>
          <p:nvPr/>
        </p:nvSpPr>
        <p:spPr bwMode="auto">
          <a:xfrm flipH="1">
            <a:off x="3130104" y="1473217"/>
            <a:ext cx="718384" cy="347663"/>
          </a:xfrm>
          <a:prstGeom prst="line">
            <a:avLst/>
          </a:prstGeom>
          <a:noFill/>
          <a:ln w="25400">
            <a:solidFill>
              <a:srgbClr val="CC3333"/>
            </a:solidFill>
            <a:round/>
            <a:headEnd type="none" w="sm" len="sm"/>
            <a:tailEnd type="stealth" w="med" len="lg"/>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defRPr/>
            </a:pPr>
            <a:endParaRPr lang="fr-FR" sz="2000" b="1">
              <a:solidFill>
                <a:prstClr val="black"/>
              </a:solidFill>
              <a:latin typeface="Arial" pitchFamily="34" charset="0"/>
              <a:cs typeface="Arial" pitchFamily="34" charset="0"/>
            </a:endParaRPr>
          </a:p>
        </p:txBody>
      </p:sp>
      <p:sp>
        <p:nvSpPr>
          <p:cNvPr id="32797" name="Line 29"/>
          <p:cNvSpPr>
            <a:spLocks noChangeShapeType="1"/>
          </p:cNvSpPr>
          <p:nvPr/>
        </p:nvSpPr>
        <p:spPr bwMode="auto">
          <a:xfrm>
            <a:off x="4279521" y="1666876"/>
            <a:ext cx="224311" cy="309563"/>
          </a:xfrm>
          <a:prstGeom prst="line">
            <a:avLst/>
          </a:prstGeom>
          <a:noFill/>
          <a:ln w="25400">
            <a:solidFill>
              <a:srgbClr val="CC3333"/>
            </a:solidFill>
            <a:round/>
            <a:headEnd type="none" w="sm" len="sm"/>
            <a:tailEnd type="stealth" w="med" len="lg"/>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defRPr/>
            </a:pPr>
            <a:endParaRPr lang="fr-FR" sz="2000" b="1">
              <a:solidFill>
                <a:prstClr val="black"/>
              </a:solidFill>
              <a:latin typeface="Arial" pitchFamily="34" charset="0"/>
              <a:cs typeface="Arial" pitchFamily="34" charset="0"/>
            </a:endParaRPr>
          </a:p>
        </p:txBody>
      </p:sp>
      <p:sp>
        <p:nvSpPr>
          <p:cNvPr id="32798" name="Line 30"/>
          <p:cNvSpPr>
            <a:spLocks noChangeShapeType="1"/>
          </p:cNvSpPr>
          <p:nvPr/>
        </p:nvSpPr>
        <p:spPr bwMode="auto">
          <a:xfrm>
            <a:off x="4220873" y="1500189"/>
            <a:ext cx="3779578" cy="587375"/>
          </a:xfrm>
          <a:prstGeom prst="line">
            <a:avLst/>
          </a:prstGeom>
          <a:noFill/>
          <a:ln w="25400">
            <a:solidFill>
              <a:srgbClr val="CC3333"/>
            </a:solidFill>
            <a:round/>
            <a:headEnd type="none" w="sm" len="sm"/>
            <a:tailEnd type="stealth" w="med" len="lg"/>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defRPr/>
            </a:pPr>
            <a:endParaRPr lang="fr-FR" sz="2000" b="1">
              <a:solidFill>
                <a:prstClr val="black"/>
              </a:solidFill>
              <a:latin typeface="Arial" pitchFamily="34" charset="0"/>
              <a:cs typeface="Arial" pitchFamily="34" charset="0"/>
            </a:endParaRPr>
          </a:p>
        </p:txBody>
      </p:sp>
      <p:sp>
        <p:nvSpPr>
          <p:cNvPr id="32799" name="Line 31"/>
          <p:cNvSpPr>
            <a:spLocks noChangeShapeType="1"/>
          </p:cNvSpPr>
          <p:nvPr/>
        </p:nvSpPr>
        <p:spPr bwMode="auto">
          <a:xfrm flipH="1">
            <a:off x="2842750" y="1492250"/>
            <a:ext cx="1979221" cy="928688"/>
          </a:xfrm>
          <a:prstGeom prst="line">
            <a:avLst/>
          </a:prstGeom>
          <a:noFill/>
          <a:ln w="25400">
            <a:solidFill>
              <a:srgbClr val="037C03"/>
            </a:solidFill>
            <a:round/>
            <a:headEnd type="none" w="sm" len="sm"/>
            <a:tailEnd type="stealth" w="med" len="lg"/>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defRPr/>
            </a:pPr>
            <a:endParaRPr lang="fr-FR" sz="2000" b="1">
              <a:solidFill>
                <a:prstClr val="black"/>
              </a:solidFill>
              <a:latin typeface="Arial" pitchFamily="34" charset="0"/>
              <a:cs typeface="Arial" pitchFamily="34" charset="0"/>
            </a:endParaRPr>
          </a:p>
        </p:txBody>
      </p:sp>
      <p:sp>
        <p:nvSpPr>
          <p:cNvPr id="32800" name="Line 32"/>
          <p:cNvSpPr>
            <a:spLocks noChangeShapeType="1"/>
          </p:cNvSpPr>
          <p:nvPr/>
        </p:nvSpPr>
        <p:spPr bwMode="auto">
          <a:xfrm flipH="1">
            <a:off x="4710546" y="1609729"/>
            <a:ext cx="269760" cy="868363"/>
          </a:xfrm>
          <a:prstGeom prst="line">
            <a:avLst/>
          </a:prstGeom>
          <a:noFill/>
          <a:ln w="25400">
            <a:solidFill>
              <a:srgbClr val="037C03"/>
            </a:solidFill>
            <a:round/>
            <a:headEnd type="none" w="sm" len="sm"/>
            <a:tailEnd type="stealth" w="med" len="lg"/>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defRPr/>
            </a:pPr>
            <a:endParaRPr lang="fr-FR" sz="2000" b="1">
              <a:solidFill>
                <a:prstClr val="black"/>
              </a:solidFill>
              <a:latin typeface="Arial" pitchFamily="34" charset="0"/>
              <a:cs typeface="Arial" pitchFamily="34" charset="0"/>
            </a:endParaRPr>
          </a:p>
        </p:txBody>
      </p:sp>
      <p:sp>
        <p:nvSpPr>
          <p:cNvPr id="32801" name="Line 33"/>
          <p:cNvSpPr>
            <a:spLocks noChangeShapeType="1"/>
          </p:cNvSpPr>
          <p:nvPr/>
        </p:nvSpPr>
        <p:spPr bwMode="auto">
          <a:xfrm>
            <a:off x="5204621" y="1609729"/>
            <a:ext cx="2351607" cy="868363"/>
          </a:xfrm>
          <a:prstGeom prst="line">
            <a:avLst/>
          </a:prstGeom>
          <a:noFill/>
          <a:ln w="25400">
            <a:solidFill>
              <a:srgbClr val="037C03"/>
            </a:solidFill>
            <a:round/>
            <a:headEnd type="none" w="sm" len="sm"/>
            <a:tailEnd type="stealth" w="med" len="lg"/>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defRPr/>
            </a:pPr>
            <a:endParaRPr lang="fr-FR" sz="2000" b="1">
              <a:solidFill>
                <a:prstClr val="black"/>
              </a:solidFill>
              <a:latin typeface="Arial" pitchFamily="34" charset="0"/>
              <a:cs typeface="Arial" pitchFamily="34" charset="0"/>
            </a:endParaRPr>
          </a:p>
        </p:txBody>
      </p:sp>
      <p:sp>
        <p:nvSpPr>
          <p:cNvPr id="32802" name="Line 34"/>
          <p:cNvSpPr>
            <a:spLocks noChangeShapeType="1"/>
          </p:cNvSpPr>
          <p:nvPr/>
        </p:nvSpPr>
        <p:spPr bwMode="auto">
          <a:xfrm flipH="1">
            <a:off x="3338291" y="1355728"/>
            <a:ext cx="4338158" cy="1084263"/>
          </a:xfrm>
          <a:prstGeom prst="line">
            <a:avLst/>
          </a:prstGeom>
          <a:noFill/>
          <a:ln w="25400">
            <a:solidFill>
              <a:srgbClr val="003366"/>
            </a:solidFill>
            <a:round/>
            <a:headEnd type="none" w="sm" len="sm"/>
            <a:tailEnd type="stealth" w="med" len="lg"/>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defRPr/>
            </a:pPr>
            <a:endParaRPr lang="fr-FR" sz="2000" b="1">
              <a:solidFill>
                <a:prstClr val="black"/>
              </a:solidFill>
              <a:latin typeface="Arial" pitchFamily="34" charset="0"/>
              <a:cs typeface="Arial" pitchFamily="34" charset="0"/>
            </a:endParaRPr>
          </a:p>
        </p:txBody>
      </p:sp>
      <p:sp>
        <p:nvSpPr>
          <p:cNvPr id="32803" name="Line 35"/>
          <p:cNvSpPr>
            <a:spLocks noChangeShapeType="1"/>
          </p:cNvSpPr>
          <p:nvPr/>
        </p:nvSpPr>
        <p:spPr bwMode="auto">
          <a:xfrm flipH="1">
            <a:off x="5220745" y="1427165"/>
            <a:ext cx="2527538" cy="974725"/>
          </a:xfrm>
          <a:prstGeom prst="line">
            <a:avLst/>
          </a:prstGeom>
          <a:noFill/>
          <a:ln w="25400">
            <a:solidFill>
              <a:srgbClr val="003366"/>
            </a:solidFill>
            <a:round/>
            <a:headEnd type="none" w="sm" len="sm"/>
            <a:tailEnd type="stealth" w="med" len="lg"/>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defRPr/>
            </a:pPr>
            <a:endParaRPr lang="fr-FR" sz="2000" b="1">
              <a:solidFill>
                <a:prstClr val="black"/>
              </a:solidFill>
              <a:latin typeface="Arial" pitchFamily="34" charset="0"/>
              <a:cs typeface="Arial" pitchFamily="34" charset="0"/>
            </a:endParaRPr>
          </a:p>
        </p:txBody>
      </p:sp>
      <p:sp>
        <p:nvSpPr>
          <p:cNvPr id="32804" name="Line 36"/>
          <p:cNvSpPr>
            <a:spLocks noChangeShapeType="1"/>
          </p:cNvSpPr>
          <p:nvPr/>
        </p:nvSpPr>
        <p:spPr bwMode="auto">
          <a:xfrm>
            <a:off x="7748286" y="1500188"/>
            <a:ext cx="1068779" cy="1173162"/>
          </a:xfrm>
          <a:prstGeom prst="line">
            <a:avLst/>
          </a:prstGeom>
          <a:noFill/>
          <a:ln w="25400">
            <a:solidFill>
              <a:srgbClr val="003366"/>
            </a:solidFill>
            <a:round/>
            <a:headEnd type="none" w="sm" len="sm"/>
            <a:tailEnd type="stealth" w="med" len="lg"/>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defRPr/>
            </a:pPr>
            <a:endParaRPr lang="fr-FR" sz="2000" b="1">
              <a:solidFill>
                <a:prstClr val="black"/>
              </a:solidFill>
              <a:latin typeface="Arial" pitchFamily="34" charset="0"/>
              <a:cs typeface="Arial" pitchFamily="34" charset="0"/>
            </a:endParaRPr>
          </a:p>
        </p:txBody>
      </p:sp>
      <p:graphicFrame>
        <p:nvGraphicFramePr>
          <p:cNvPr id="74789" name="Object 37"/>
          <p:cNvGraphicFramePr>
            <a:graphicFrameLocks/>
          </p:cNvGraphicFramePr>
          <p:nvPr/>
        </p:nvGraphicFramePr>
        <p:xfrm>
          <a:off x="2180081" y="2868630"/>
          <a:ext cx="448623" cy="446087"/>
        </p:xfrm>
        <a:graphic>
          <a:graphicData uri="http://schemas.openxmlformats.org/presentationml/2006/ole">
            <p:oleObj spid="_x0000_s2071" name="Image Bitmap" r:id="rId25" imgW="2514130" imgH="2056862" progId="PBrush">
              <p:embed/>
            </p:oleObj>
          </a:graphicData>
        </a:graphic>
      </p:graphicFrame>
      <p:graphicFrame>
        <p:nvGraphicFramePr>
          <p:cNvPr id="74790" name="Object 38"/>
          <p:cNvGraphicFramePr>
            <a:graphicFrameLocks/>
          </p:cNvGraphicFramePr>
          <p:nvPr/>
        </p:nvGraphicFramePr>
        <p:xfrm>
          <a:off x="2561261" y="2792430"/>
          <a:ext cx="448623" cy="446087"/>
        </p:xfrm>
        <a:graphic>
          <a:graphicData uri="http://schemas.openxmlformats.org/presentationml/2006/ole">
            <p:oleObj spid="_x0000_s2072" name="Image Bitmap" r:id="rId26" imgW="2514130" imgH="2056862" progId="PBrush">
              <p:embed/>
            </p:oleObj>
          </a:graphicData>
        </a:graphic>
      </p:graphicFrame>
      <p:graphicFrame>
        <p:nvGraphicFramePr>
          <p:cNvPr id="74791" name="Object 39"/>
          <p:cNvGraphicFramePr>
            <a:graphicFrameLocks/>
          </p:cNvGraphicFramePr>
          <p:nvPr/>
        </p:nvGraphicFramePr>
        <p:xfrm>
          <a:off x="2637498" y="3173430"/>
          <a:ext cx="448623" cy="446087"/>
        </p:xfrm>
        <a:graphic>
          <a:graphicData uri="http://schemas.openxmlformats.org/presentationml/2006/ole">
            <p:oleObj spid="_x0000_s2073" name="Image Bitmap" r:id="rId27" imgW="2514130" imgH="2056862" progId="PBrush">
              <p:embed/>
            </p:oleObj>
          </a:graphicData>
        </a:graphic>
      </p:graphicFrame>
      <p:graphicFrame>
        <p:nvGraphicFramePr>
          <p:cNvPr id="74792" name="Object 40"/>
          <p:cNvGraphicFramePr>
            <a:graphicFrameLocks/>
          </p:cNvGraphicFramePr>
          <p:nvPr/>
        </p:nvGraphicFramePr>
        <p:xfrm>
          <a:off x="4085995" y="2868630"/>
          <a:ext cx="445691" cy="446087"/>
        </p:xfrm>
        <a:graphic>
          <a:graphicData uri="http://schemas.openxmlformats.org/presentationml/2006/ole">
            <p:oleObj spid="_x0000_s2074" name="Image Bitmap" r:id="rId28" imgW="2514130" imgH="2056862" progId="PBrush">
              <p:embed/>
            </p:oleObj>
          </a:graphicData>
        </a:graphic>
      </p:graphicFrame>
      <p:graphicFrame>
        <p:nvGraphicFramePr>
          <p:cNvPr id="74793" name="Object 41"/>
          <p:cNvGraphicFramePr>
            <a:graphicFrameLocks/>
          </p:cNvGraphicFramePr>
          <p:nvPr/>
        </p:nvGraphicFramePr>
        <p:xfrm>
          <a:off x="7460935" y="2724150"/>
          <a:ext cx="444225" cy="446088"/>
        </p:xfrm>
        <a:graphic>
          <a:graphicData uri="http://schemas.openxmlformats.org/presentationml/2006/ole">
            <p:oleObj spid="_x0000_s2075" name="Image Bitmap" r:id="rId29" imgW="2514130" imgH="2056862" progId="PBrush">
              <p:embed/>
            </p:oleObj>
          </a:graphicData>
        </a:graphic>
      </p:graphicFrame>
      <p:graphicFrame>
        <p:nvGraphicFramePr>
          <p:cNvPr id="74794" name="Object 42"/>
          <p:cNvGraphicFramePr>
            <a:graphicFrameLocks/>
          </p:cNvGraphicFramePr>
          <p:nvPr/>
        </p:nvGraphicFramePr>
        <p:xfrm>
          <a:off x="4618184" y="2868630"/>
          <a:ext cx="448623" cy="446087"/>
        </p:xfrm>
        <a:graphic>
          <a:graphicData uri="http://schemas.openxmlformats.org/presentationml/2006/ole">
            <p:oleObj spid="_x0000_s2076" name="Image Bitmap" r:id="rId30" imgW="2514130" imgH="2056862" progId="PBrush">
              <p:embed/>
            </p:oleObj>
          </a:graphicData>
        </a:graphic>
      </p:graphicFrame>
      <p:graphicFrame>
        <p:nvGraphicFramePr>
          <p:cNvPr id="74795" name="Object 43"/>
          <p:cNvGraphicFramePr>
            <a:graphicFrameLocks/>
          </p:cNvGraphicFramePr>
          <p:nvPr/>
        </p:nvGraphicFramePr>
        <p:xfrm>
          <a:off x="4467177" y="3249617"/>
          <a:ext cx="447157" cy="446087"/>
        </p:xfrm>
        <a:graphic>
          <a:graphicData uri="http://schemas.openxmlformats.org/presentationml/2006/ole">
            <p:oleObj spid="_x0000_s2077" name="Image Bitmap" r:id="rId31" imgW="2514130" imgH="2056862" progId="PBrush">
              <p:embed/>
            </p:oleObj>
          </a:graphicData>
        </a:graphic>
      </p:graphicFrame>
      <p:graphicFrame>
        <p:nvGraphicFramePr>
          <p:cNvPr id="74796" name="Object 44"/>
          <p:cNvGraphicFramePr>
            <a:graphicFrameLocks/>
          </p:cNvGraphicFramePr>
          <p:nvPr/>
        </p:nvGraphicFramePr>
        <p:xfrm>
          <a:off x="8450548" y="1885950"/>
          <a:ext cx="448623" cy="446088"/>
        </p:xfrm>
        <a:graphic>
          <a:graphicData uri="http://schemas.openxmlformats.org/presentationml/2006/ole">
            <p:oleObj spid="_x0000_s2078" name="Image Bitmap" r:id="rId32" imgW="2514130" imgH="2056862" progId="PBrush">
              <p:embed/>
            </p:oleObj>
          </a:graphicData>
        </a:graphic>
      </p:graphicFrame>
      <p:graphicFrame>
        <p:nvGraphicFramePr>
          <p:cNvPr id="74797" name="Object 45"/>
          <p:cNvGraphicFramePr>
            <a:graphicFrameLocks/>
          </p:cNvGraphicFramePr>
          <p:nvPr/>
        </p:nvGraphicFramePr>
        <p:xfrm>
          <a:off x="8374305" y="2876550"/>
          <a:ext cx="448623" cy="446088"/>
        </p:xfrm>
        <a:graphic>
          <a:graphicData uri="http://schemas.openxmlformats.org/presentationml/2006/ole">
            <p:oleObj spid="_x0000_s2079" name="Image Bitmap" r:id="rId33" imgW="2514130" imgH="2056862" progId="PBrush">
              <p:embed/>
            </p:oleObj>
          </a:graphicData>
        </a:graphic>
      </p:graphicFrame>
      <p:graphicFrame>
        <p:nvGraphicFramePr>
          <p:cNvPr id="74798" name="Object 46"/>
          <p:cNvGraphicFramePr>
            <a:graphicFrameLocks/>
          </p:cNvGraphicFramePr>
          <p:nvPr/>
        </p:nvGraphicFramePr>
        <p:xfrm>
          <a:off x="7840649" y="3028950"/>
          <a:ext cx="448623" cy="446088"/>
        </p:xfrm>
        <a:graphic>
          <a:graphicData uri="http://schemas.openxmlformats.org/presentationml/2006/ole">
            <p:oleObj spid="_x0000_s2080" name="Image bitmap" r:id="rId34" imgW="2514130" imgH="2056862" progId="PBrush">
              <p:embed/>
            </p:oleObj>
          </a:graphicData>
        </a:graphic>
      </p:graphicFrame>
      <p:sp>
        <p:nvSpPr>
          <p:cNvPr id="32815" name="ZoneTexte 56"/>
          <p:cNvSpPr txBox="1">
            <a:spLocks noChangeArrowheads="1"/>
          </p:cNvSpPr>
          <p:nvPr/>
        </p:nvSpPr>
        <p:spPr bwMode="auto">
          <a:xfrm>
            <a:off x="3379337" y="635000"/>
            <a:ext cx="1130354"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tx1"/>
                </a:solidFill>
                <a:latin typeface="Arial" pitchFamily="34" charset="0"/>
              </a:defRPr>
            </a:lvl1pPr>
            <a:lvl2pPr marL="742950" indent="-285750">
              <a:defRPr sz="2000" b="1">
                <a:solidFill>
                  <a:schemeClr val="tx1"/>
                </a:solidFill>
                <a:latin typeface="Arial" pitchFamily="34" charset="0"/>
              </a:defRPr>
            </a:lvl2pPr>
            <a:lvl3pPr marL="1143000" indent="-228600">
              <a:defRPr sz="2000" b="1">
                <a:solidFill>
                  <a:schemeClr val="tx1"/>
                </a:solidFill>
                <a:latin typeface="Arial" pitchFamily="34" charset="0"/>
              </a:defRPr>
            </a:lvl3pPr>
            <a:lvl4pPr marL="1600200" indent="-228600">
              <a:defRPr sz="2000" b="1">
                <a:solidFill>
                  <a:schemeClr val="tx1"/>
                </a:solidFill>
                <a:latin typeface="Arial" pitchFamily="34" charset="0"/>
              </a:defRPr>
            </a:lvl4pPr>
            <a:lvl5pPr marL="2057400" indent="-22860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0" fontAlgn="base" hangingPunct="0">
              <a:spcBef>
                <a:spcPct val="0"/>
              </a:spcBef>
              <a:spcAft>
                <a:spcPct val="0"/>
              </a:spcAft>
              <a:defRPr/>
            </a:pPr>
            <a:r>
              <a:rPr lang="fr-FR" dirty="0" smtClean="0">
                <a:solidFill>
                  <a:prstClr val="black"/>
                </a:solidFill>
                <a:cs typeface="Arial"/>
              </a:rPr>
              <a:t>Bélier 1</a:t>
            </a:r>
            <a:endParaRPr lang="fr-FR" dirty="0" smtClean="0">
              <a:solidFill>
                <a:prstClr val="black"/>
              </a:solidFill>
              <a:cs typeface="Arial" pitchFamily="34" charset="0"/>
            </a:endParaRPr>
          </a:p>
        </p:txBody>
      </p:sp>
      <p:sp>
        <p:nvSpPr>
          <p:cNvPr id="32816" name="ZoneTexte 57"/>
          <p:cNvSpPr txBox="1">
            <a:spLocks noChangeArrowheads="1"/>
          </p:cNvSpPr>
          <p:nvPr/>
        </p:nvSpPr>
        <p:spPr bwMode="auto">
          <a:xfrm>
            <a:off x="4439319" y="635000"/>
            <a:ext cx="131654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tx1"/>
                </a:solidFill>
                <a:latin typeface="Arial" pitchFamily="34" charset="0"/>
              </a:defRPr>
            </a:lvl1pPr>
            <a:lvl2pPr marL="742950" indent="-285750">
              <a:defRPr sz="2000" b="1">
                <a:solidFill>
                  <a:schemeClr val="tx1"/>
                </a:solidFill>
                <a:latin typeface="Arial" pitchFamily="34" charset="0"/>
              </a:defRPr>
            </a:lvl2pPr>
            <a:lvl3pPr marL="1143000" indent="-228600">
              <a:defRPr sz="2000" b="1">
                <a:solidFill>
                  <a:schemeClr val="tx1"/>
                </a:solidFill>
                <a:latin typeface="Arial" pitchFamily="34" charset="0"/>
              </a:defRPr>
            </a:lvl3pPr>
            <a:lvl4pPr marL="1600200" indent="-228600">
              <a:defRPr sz="2000" b="1">
                <a:solidFill>
                  <a:schemeClr val="tx1"/>
                </a:solidFill>
                <a:latin typeface="Arial" pitchFamily="34" charset="0"/>
              </a:defRPr>
            </a:lvl4pPr>
            <a:lvl5pPr marL="2057400" indent="-22860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0" fontAlgn="base" hangingPunct="0">
              <a:spcBef>
                <a:spcPct val="0"/>
              </a:spcBef>
              <a:spcAft>
                <a:spcPct val="0"/>
              </a:spcAft>
              <a:defRPr/>
            </a:pPr>
            <a:r>
              <a:rPr lang="fr-FR" dirty="0" smtClean="0">
                <a:solidFill>
                  <a:prstClr val="black"/>
                </a:solidFill>
                <a:cs typeface="Arial"/>
              </a:rPr>
              <a:t>Bélier 2</a:t>
            </a:r>
            <a:endParaRPr lang="fr-FR" dirty="0" smtClean="0">
              <a:solidFill>
                <a:prstClr val="black"/>
              </a:solidFill>
              <a:cs typeface="Arial" pitchFamily="34" charset="0"/>
            </a:endParaRPr>
          </a:p>
        </p:txBody>
      </p:sp>
      <p:sp>
        <p:nvSpPr>
          <p:cNvPr id="32817" name="ZoneTexte 58"/>
          <p:cNvSpPr txBox="1">
            <a:spLocks noChangeArrowheads="1"/>
          </p:cNvSpPr>
          <p:nvPr/>
        </p:nvSpPr>
        <p:spPr bwMode="auto">
          <a:xfrm>
            <a:off x="7317261" y="627063"/>
            <a:ext cx="1367861"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tx1"/>
                </a:solidFill>
                <a:latin typeface="Arial" pitchFamily="34" charset="0"/>
              </a:defRPr>
            </a:lvl1pPr>
            <a:lvl2pPr marL="742950" indent="-285750">
              <a:defRPr sz="2000" b="1">
                <a:solidFill>
                  <a:schemeClr val="tx1"/>
                </a:solidFill>
                <a:latin typeface="Arial" pitchFamily="34" charset="0"/>
              </a:defRPr>
            </a:lvl2pPr>
            <a:lvl3pPr marL="1143000" indent="-228600">
              <a:defRPr sz="2000" b="1">
                <a:solidFill>
                  <a:schemeClr val="tx1"/>
                </a:solidFill>
                <a:latin typeface="Arial" pitchFamily="34" charset="0"/>
              </a:defRPr>
            </a:lvl3pPr>
            <a:lvl4pPr marL="1600200" indent="-228600">
              <a:defRPr sz="2000" b="1">
                <a:solidFill>
                  <a:schemeClr val="tx1"/>
                </a:solidFill>
                <a:latin typeface="Arial" pitchFamily="34" charset="0"/>
              </a:defRPr>
            </a:lvl4pPr>
            <a:lvl5pPr marL="2057400" indent="-22860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0" fontAlgn="base" hangingPunct="0">
              <a:spcBef>
                <a:spcPct val="0"/>
              </a:spcBef>
              <a:spcAft>
                <a:spcPct val="0"/>
              </a:spcAft>
              <a:defRPr/>
            </a:pPr>
            <a:r>
              <a:rPr lang="fr-FR" dirty="0" smtClean="0">
                <a:solidFill>
                  <a:prstClr val="black"/>
                </a:solidFill>
                <a:cs typeface="Arial"/>
              </a:rPr>
              <a:t>Bélier 15</a:t>
            </a:r>
            <a:endParaRPr lang="fr-FR" dirty="0" smtClean="0">
              <a:solidFill>
                <a:prstClr val="black"/>
              </a:solidFill>
              <a:cs typeface="Arial" pitchFamily="34" charset="0"/>
            </a:endParaRPr>
          </a:p>
        </p:txBody>
      </p:sp>
      <p:sp>
        <p:nvSpPr>
          <p:cNvPr id="32818" name="ZoneTexte 56"/>
          <p:cNvSpPr txBox="1">
            <a:spLocks noChangeArrowheads="1"/>
          </p:cNvSpPr>
          <p:nvPr/>
        </p:nvSpPr>
        <p:spPr bwMode="auto">
          <a:xfrm>
            <a:off x="1190464" y="3733800"/>
            <a:ext cx="2382396" cy="7080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000" b="1">
                <a:solidFill>
                  <a:schemeClr val="tx1"/>
                </a:solidFill>
                <a:latin typeface="Arial" pitchFamily="34" charset="0"/>
              </a:defRPr>
            </a:lvl1pPr>
            <a:lvl2pPr marL="742950" indent="-285750">
              <a:defRPr sz="2000" b="1">
                <a:solidFill>
                  <a:schemeClr val="tx1"/>
                </a:solidFill>
                <a:latin typeface="Arial" pitchFamily="34" charset="0"/>
              </a:defRPr>
            </a:lvl2pPr>
            <a:lvl3pPr marL="1143000" indent="-228600">
              <a:defRPr sz="2000" b="1">
                <a:solidFill>
                  <a:schemeClr val="tx1"/>
                </a:solidFill>
                <a:latin typeface="Arial" pitchFamily="34" charset="0"/>
              </a:defRPr>
            </a:lvl3pPr>
            <a:lvl4pPr marL="1600200" indent="-228600">
              <a:defRPr sz="2000" b="1">
                <a:solidFill>
                  <a:schemeClr val="tx1"/>
                </a:solidFill>
                <a:latin typeface="Arial" pitchFamily="34" charset="0"/>
              </a:defRPr>
            </a:lvl4pPr>
            <a:lvl5pPr marL="2057400" indent="-22860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0" fontAlgn="base" hangingPunct="0">
              <a:spcBef>
                <a:spcPct val="0"/>
              </a:spcBef>
              <a:spcAft>
                <a:spcPct val="0"/>
              </a:spcAft>
              <a:defRPr/>
            </a:pPr>
            <a:r>
              <a:rPr lang="fr-FR" dirty="0" smtClean="0">
                <a:solidFill>
                  <a:prstClr val="black"/>
                </a:solidFill>
                <a:cs typeface="Arial"/>
              </a:rPr>
              <a:t>Troupeau 1</a:t>
            </a:r>
          </a:p>
          <a:p>
            <a:pPr algn="ctr" eaLnBrk="0" fontAlgn="base" hangingPunct="0">
              <a:spcBef>
                <a:spcPct val="0"/>
              </a:spcBef>
              <a:spcAft>
                <a:spcPct val="0"/>
              </a:spcAft>
              <a:defRPr/>
            </a:pPr>
            <a:r>
              <a:rPr lang="fr-FR" dirty="0" smtClean="0">
                <a:solidFill>
                  <a:prstClr val="black"/>
                </a:solidFill>
                <a:cs typeface="Arial"/>
              </a:rPr>
              <a:t>30 brebis</a:t>
            </a:r>
            <a:endParaRPr lang="fr-FR" dirty="0" smtClean="0">
              <a:solidFill>
                <a:prstClr val="black"/>
              </a:solidFill>
              <a:cs typeface="Arial" pitchFamily="34" charset="0"/>
            </a:endParaRPr>
          </a:p>
        </p:txBody>
      </p:sp>
      <p:sp>
        <p:nvSpPr>
          <p:cNvPr id="32821" name="ZoneTexte 56"/>
          <p:cNvSpPr txBox="1">
            <a:spLocks noChangeArrowheads="1"/>
          </p:cNvSpPr>
          <p:nvPr/>
        </p:nvSpPr>
        <p:spPr bwMode="auto">
          <a:xfrm>
            <a:off x="3803044" y="3767145"/>
            <a:ext cx="2545131" cy="7080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000" b="1">
                <a:solidFill>
                  <a:schemeClr val="tx1"/>
                </a:solidFill>
                <a:latin typeface="Arial" pitchFamily="34" charset="0"/>
              </a:defRPr>
            </a:lvl1pPr>
            <a:lvl2pPr marL="742950" indent="-285750">
              <a:defRPr sz="2000" b="1">
                <a:solidFill>
                  <a:schemeClr val="tx1"/>
                </a:solidFill>
                <a:latin typeface="Arial" pitchFamily="34" charset="0"/>
              </a:defRPr>
            </a:lvl2pPr>
            <a:lvl3pPr marL="1143000" indent="-228600">
              <a:defRPr sz="2000" b="1">
                <a:solidFill>
                  <a:schemeClr val="tx1"/>
                </a:solidFill>
                <a:latin typeface="Arial" pitchFamily="34" charset="0"/>
              </a:defRPr>
            </a:lvl3pPr>
            <a:lvl4pPr marL="1600200" indent="-228600">
              <a:defRPr sz="2000" b="1">
                <a:solidFill>
                  <a:schemeClr val="tx1"/>
                </a:solidFill>
                <a:latin typeface="Arial" pitchFamily="34" charset="0"/>
              </a:defRPr>
            </a:lvl4pPr>
            <a:lvl5pPr marL="2057400" indent="-22860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0" fontAlgn="base" hangingPunct="0">
              <a:spcBef>
                <a:spcPct val="0"/>
              </a:spcBef>
              <a:spcAft>
                <a:spcPct val="0"/>
              </a:spcAft>
              <a:defRPr/>
            </a:pPr>
            <a:r>
              <a:rPr lang="fr-FR" dirty="0">
                <a:solidFill>
                  <a:prstClr val="black"/>
                </a:solidFill>
                <a:cs typeface="Arial"/>
              </a:rPr>
              <a:t>Troupeau </a:t>
            </a:r>
            <a:r>
              <a:rPr lang="fr-FR" dirty="0" smtClean="0">
                <a:solidFill>
                  <a:prstClr val="black"/>
                </a:solidFill>
                <a:cs typeface="Arial"/>
              </a:rPr>
              <a:t>2</a:t>
            </a:r>
            <a:endParaRPr lang="fr-FR" dirty="0">
              <a:solidFill>
                <a:prstClr val="black"/>
              </a:solidFill>
              <a:cs typeface="Arial"/>
            </a:endParaRPr>
          </a:p>
          <a:p>
            <a:pPr algn="ctr" eaLnBrk="0" fontAlgn="base" hangingPunct="0">
              <a:spcBef>
                <a:spcPct val="0"/>
              </a:spcBef>
              <a:spcAft>
                <a:spcPct val="0"/>
              </a:spcAft>
              <a:defRPr/>
            </a:pPr>
            <a:r>
              <a:rPr lang="fr-FR" dirty="0">
                <a:solidFill>
                  <a:prstClr val="black"/>
                </a:solidFill>
                <a:cs typeface="Arial"/>
              </a:rPr>
              <a:t>30 </a:t>
            </a:r>
            <a:r>
              <a:rPr lang="fr-FR" dirty="0" smtClean="0">
                <a:solidFill>
                  <a:prstClr val="black"/>
                </a:solidFill>
                <a:cs typeface="Arial"/>
              </a:rPr>
              <a:t>brebis</a:t>
            </a:r>
            <a:endParaRPr lang="fr-FR" dirty="0" smtClean="0">
              <a:solidFill>
                <a:prstClr val="black"/>
              </a:solidFill>
              <a:cs typeface="Arial" pitchFamily="34" charset="0"/>
            </a:endParaRPr>
          </a:p>
        </p:txBody>
      </p:sp>
      <p:sp>
        <p:nvSpPr>
          <p:cNvPr id="32822" name="ZoneTexte 56"/>
          <p:cNvSpPr txBox="1">
            <a:spLocks noChangeArrowheads="1"/>
          </p:cNvSpPr>
          <p:nvPr/>
        </p:nvSpPr>
        <p:spPr bwMode="auto">
          <a:xfrm>
            <a:off x="6500648" y="3759204"/>
            <a:ext cx="2476225" cy="7080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000" b="1">
                <a:solidFill>
                  <a:schemeClr val="tx1"/>
                </a:solidFill>
                <a:latin typeface="Arial" pitchFamily="34" charset="0"/>
              </a:defRPr>
            </a:lvl1pPr>
            <a:lvl2pPr marL="742950" indent="-285750">
              <a:defRPr sz="2000" b="1">
                <a:solidFill>
                  <a:schemeClr val="tx1"/>
                </a:solidFill>
                <a:latin typeface="Arial" pitchFamily="34" charset="0"/>
              </a:defRPr>
            </a:lvl2pPr>
            <a:lvl3pPr marL="1143000" indent="-228600">
              <a:defRPr sz="2000" b="1">
                <a:solidFill>
                  <a:schemeClr val="tx1"/>
                </a:solidFill>
                <a:latin typeface="Arial" pitchFamily="34" charset="0"/>
              </a:defRPr>
            </a:lvl3pPr>
            <a:lvl4pPr marL="1600200" indent="-228600">
              <a:defRPr sz="2000" b="1">
                <a:solidFill>
                  <a:schemeClr val="tx1"/>
                </a:solidFill>
                <a:latin typeface="Arial" pitchFamily="34" charset="0"/>
              </a:defRPr>
            </a:lvl4pPr>
            <a:lvl5pPr marL="2057400" indent="-22860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0" fontAlgn="base" hangingPunct="0">
              <a:spcBef>
                <a:spcPct val="0"/>
              </a:spcBef>
              <a:spcAft>
                <a:spcPct val="0"/>
              </a:spcAft>
              <a:defRPr/>
            </a:pPr>
            <a:r>
              <a:rPr lang="fr-FR" dirty="0">
                <a:solidFill>
                  <a:prstClr val="black"/>
                </a:solidFill>
                <a:cs typeface="Arial"/>
              </a:rPr>
              <a:t>Troupeau </a:t>
            </a:r>
            <a:r>
              <a:rPr lang="fr-FR" dirty="0" smtClean="0">
                <a:solidFill>
                  <a:prstClr val="black"/>
                </a:solidFill>
                <a:cs typeface="Arial"/>
              </a:rPr>
              <a:t>50</a:t>
            </a:r>
            <a:endParaRPr lang="fr-FR" dirty="0">
              <a:solidFill>
                <a:prstClr val="black"/>
              </a:solidFill>
              <a:cs typeface="Arial"/>
            </a:endParaRPr>
          </a:p>
          <a:p>
            <a:pPr algn="ctr" eaLnBrk="0" fontAlgn="base" hangingPunct="0">
              <a:spcBef>
                <a:spcPct val="0"/>
              </a:spcBef>
              <a:spcAft>
                <a:spcPct val="0"/>
              </a:spcAft>
              <a:defRPr/>
            </a:pPr>
            <a:r>
              <a:rPr lang="fr-FR" dirty="0">
                <a:solidFill>
                  <a:prstClr val="black"/>
                </a:solidFill>
                <a:cs typeface="Arial"/>
              </a:rPr>
              <a:t>30 </a:t>
            </a:r>
            <a:r>
              <a:rPr lang="fr-FR" dirty="0" smtClean="0">
                <a:solidFill>
                  <a:prstClr val="black"/>
                </a:solidFill>
                <a:cs typeface="Arial"/>
              </a:rPr>
              <a:t>brebis</a:t>
            </a:r>
            <a:endParaRPr lang="fr-FR" dirty="0" smtClean="0">
              <a:solidFill>
                <a:prstClr val="black"/>
              </a:solidFill>
              <a:cs typeface="Arial" pitchFamily="34" charset="0"/>
            </a:endParaRPr>
          </a:p>
        </p:txBody>
      </p:sp>
      <p:sp>
        <p:nvSpPr>
          <p:cNvPr id="71" name="Rectangle 70"/>
          <p:cNvSpPr/>
          <p:nvPr/>
        </p:nvSpPr>
        <p:spPr>
          <a:xfrm>
            <a:off x="24924" y="4821238"/>
            <a:ext cx="1829680" cy="912812"/>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eaLnBrk="0" fontAlgn="base" hangingPunct="0">
              <a:spcBef>
                <a:spcPct val="0"/>
              </a:spcBef>
              <a:spcAft>
                <a:spcPct val="0"/>
              </a:spcAft>
              <a:defRPr/>
            </a:pPr>
            <a:r>
              <a:rPr lang="fr-FR" sz="2400" b="1" dirty="0">
                <a:solidFill>
                  <a:prstClr val="white"/>
                </a:solidFill>
              </a:rPr>
              <a:t>Naissance groupées</a:t>
            </a:r>
          </a:p>
        </p:txBody>
      </p:sp>
      <p:sp>
        <p:nvSpPr>
          <p:cNvPr id="72" name="Rectangle à coins arrondis 71"/>
          <p:cNvSpPr/>
          <p:nvPr/>
        </p:nvSpPr>
        <p:spPr>
          <a:xfrm>
            <a:off x="1885391" y="5089525"/>
            <a:ext cx="1863400" cy="647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fr-FR" sz="2400" b="1" dirty="0">
                <a:solidFill>
                  <a:prstClr val="white"/>
                </a:solidFill>
              </a:rPr>
              <a:t>Contrôle des agneaux</a:t>
            </a:r>
          </a:p>
        </p:txBody>
      </p:sp>
      <p:sp>
        <p:nvSpPr>
          <p:cNvPr id="73" name="Flèche vers le bas 72"/>
          <p:cNvSpPr/>
          <p:nvPr/>
        </p:nvSpPr>
        <p:spPr>
          <a:xfrm>
            <a:off x="2432251" y="4783155"/>
            <a:ext cx="288819" cy="301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fr-FR" sz="2000" b="1">
              <a:solidFill>
                <a:prstClr val="white"/>
              </a:solidFill>
            </a:endParaRPr>
          </a:p>
        </p:txBody>
      </p:sp>
      <p:sp>
        <p:nvSpPr>
          <p:cNvPr id="74" name="Rectangle à coins arrondis 73"/>
          <p:cNvSpPr/>
          <p:nvPr/>
        </p:nvSpPr>
        <p:spPr>
          <a:xfrm>
            <a:off x="4324966" y="5084780"/>
            <a:ext cx="1863400" cy="6492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fr-FR" sz="2400" b="1" dirty="0">
                <a:solidFill>
                  <a:prstClr val="white"/>
                </a:solidFill>
              </a:rPr>
              <a:t>Contrôle des agneaux</a:t>
            </a:r>
          </a:p>
        </p:txBody>
      </p:sp>
      <p:sp>
        <p:nvSpPr>
          <p:cNvPr id="76" name="Rectangle à coins arrondis 75"/>
          <p:cNvSpPr/>
          <p:nvPr/>
        </p:nvSpPr>
        <p:spPr>
          <a:xfrm>
            <a:off x="6821717" y="5157788"/>
            <a:ext cx="1863399" cy="647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fr-FR" sz="2400" b="1" dirty="0">
                <a:solidFill>
                  <a:prstClr val="white"/>
                </a:solidFill>
              </a:rPr>
              <a:t>Contrôle des agneaux</a:t>
            </a:r>
          </a:p>
        </p:txBody>
      </p:sp>
      <p:graphicFrame>
        <p:nvGraphicFramePr>
          <p:cNvPr id="75834" name="Objet 1"/>
          <p:cNvGraphicFramePr>
            <a:graphicFrameLocks/>
          </p:cNvGraphicFramePr>
          <p:nvPr/>
        </p:nvGraphicFramePr>
        <p:xfrm>
          <a:off x="4100653" y="6108717"/>
          <a:ext cx="731578" cy="709613"/>
        </p:xfrm>
        <a:graphic>
          <a:graphicData uri="http://schemas.openxmlformats.org/presentationml/2006/ole">
            <p:oleObj spid="_x0000_s2081" name="Image Bitmap" r:id="rId35" imgW="2514130" imgH="2056862" progId="PBrush">
              <p:embed/>
            </p:oleObj>
          </a:graphicData>
        </a:graphic>
      </p:graphicFrame>
      <p:graphicFrame>
        <p:nvGraphicFramePr>
          <p:cNvPr id="75835" name="Objet 2"/>
          <p:cNvGraphicFramePr>
            <a:graphicFrameLocks/>
          </p:cNvGraphicFramePr>
          <p:nvPr/>
        </p:nvGraphicFramePr>
        <p:xfrm>
          <a:off x="5014028" y="6108717"/>
          <a:ext cx="734511" cy="709613"/>
        </p:xfrm>
        <a:graphic>
          <a:graphicData uri="http://schemas.openxmlformats.org/presentationml/2006/ole">
            <p:oleObj spid="_x0000_s2082" name="Image Bitmap" r:id="rId36" imgW="2514130" imgH="2056862" progId="PBrush">
              <p:embed/>
            </p:oleObj>
          </a:graphicData>
        </a:graphic>
      </p:graphicFrame>
      <p:graphicFrame>
        <p:nvGraphicFramePr>
          <p:cNvPr id="75836" name="Objet 3"/>
          <p:cNvGraphicFramePr>
            <a:graphicFrameLocks/>
          </p:cNvGraphicFramePr>
          <p:nvPr/>
        </p:nvGraphicFramePr>
        <p:xfrm>
          <a:off x="5820377" y="6148388"/>
          <a:ext cx="734511" cy="709612"/>
        </p:xfrm>
        <a:graphic>
          <a:graphicData uri="http://schemas.openxmlformats.org/presentationml/2006/ole">
            <p:oleObj spid="_x0000_s2083" name="Image Bitmap" r:id="rId37" imgW="2514130" imgH="2056862" progId="PBrush">
              <p:embed/>
            </p:oleObj>
          </a:graphicData>
        </a:graphic>
      </p:graphicFrame>
      <p:sp>
        <p:nvSpPr>
          <p:cNvPr id="78" name="Flèche vers le bas 77"/>
          <p:cNvSpPr/>
          <p:nvPr/>
        </p:nvSpPr>
        <p:spPr>
          <a:xfrm>
            <a:off x="5012562" y="4803792"/>
            <a:ext cx="287354" cy="3032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fr-FR" sz="2000" b="1">
              <a:solidFill>
                <a:prstClr val="white"/>
              </a:solidFill>
            </a:endParaRPr>
          </a:p>
        </p:txBody>
      </p:sp>
      <p:sp>
        <p:nvSpPr>
          <p:cNvPr id="79" name="Flèche vers le bas 78"/>
          <p:cNvSpPr/>
          <p:nvPr/>
        </p:nvSpPr>
        <p:spPr>
          <a:xfrm>
            <a:off x="7610476" y="4787917"/>
            <a:ext cx="285887" cy="3032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fr-FR" sz="2000" b="1">
              <a:solidFill>
                <a:prstClr val="white"/>
              </a:solidFill>
            </a:endParaRPr>
          </a:p>
        </p:txBody>
      </p:sp>
      <p:sp>
        <p:nvSpPr>
          <p:cNvPr id="80" name="Line 33"/>
          <p:cNvSpPr>
            <a:spLocks noChangeShapeType="1"/>
          </p:cNvSpPr>
          <p:nvPr/>
        </p:nvSpPr>
        <p:spPr bwMode="auto">
          <a:xfrm>
            <a:off x="2770917" y="5754705"/>
            <a:ext cx="1061449" cy="433387"/>
          </a:xfrm>
          <a:prstGeom prst="line">
            <a:avLst/>
          </a:prstGeom>
          <a:ln>
            <a:headEnd type="none" w="sm" len="sm"/>
            <a:tailEnd type="stealth" w="med" len="lg"/>
          </a:ln>
        </p:spPr>
        <p:style>
          <a:lnRef idx="3">
            <a:schemeClr val="dk1"/>
          </a:lnRef>
          <a:fillRef idx="0">
            <a:schemeClr val="dk1"/>
          </a:fillRef>
          <a:effectRef idx="2">
            <a:schemeClr val="dk1"/>
          </a:effectRef>
          <a:fontRef idx="minor">
            <a:schemeClr val="tx1"/>
          </a:fontRef>
        </p:style>
        <p:txBody>
          <a:bodyPr/>
          <a:lstStyle/>
          <a:p>
            <a:pPr eaLnBrk="0" fontAlgn="base" hangingPunct="0">
              <a:spcBef>
                <a:spcPct val="0"/>
              </a:spcBef>
              <a:spcAft>
                <a:spcPct val="0"/>
              </a:spcAft>
              <a:defRPr/>
            </a:pPr>
            <a:endParaRPr lang="fr-FR" sz="2000" b="1">
              <a:solidFill>
                <a:prstClr val="black"/>
              </a:solidFill>
            </a:endParaRPr>
          </a:p>
        </p:txBody>
      </p:sp>
      <p:sp>
        <p:nvSpPr>
          <p:cNvPr id="81" name="Line 33"/>
          <p:cNvSpPr>
            <a:spLocks noChangeShapeType="1"/>
          </p:cNvSpPr>
          <p:nvPr/>
        </p:nvSpPr>
        <p:spPr bwMode="auto">
          <a:xfrm flipH="1">
            <a:off x="6698563" y="5805505"/>
            <a:ext cx="1057050" cy="503237"/>
          </a:xfrm>
          <a:prstGeom prst="line">
            <a:avLst/>
          </a:prstGeom>
          <a:ln>
            <a:headEnd type="none" w="sm" len="sm"/>
            <a:tailEnd type="stealth" w="med" len="lg"/>
          </a:ln>
        </p:spPr>
        <p:style>
          <a:lnRef idx="3">
            <a:schemeClr val="dk1"/>
          </a:lnRef>
          <a:fillRef idx="0">
            <a:schemeClr val="dk1"/>
          </a:fillRef>
          <a:effectRef idx="2">
            <a:schemeClr val="dk1"/>
          </a:effectRef>
          <a:fontRef idx="minor">
            <a:schemeClr val="tx1"/>
          </a:fontRef>
        </p:style>
        <p:txBody>
          <a:bodyPr/>
          <a:lstStyle/>
          <a:p>
            <a:pPr eaLnBrk="0" fontAlgn="base" hangingPunct="0">
              <a:spcBef>
                <a:spcPct val="0"/>
              </a:spcBef>
              <a:spcAft>
                <a:spcPct val="0"/>
              </a:spcAft>
              <a:defRPr/>
            </a:pPr>
            <a:endParaRPr lang="fr-FR" sz="2000" b="1">
              <a:solidFill>
                <a:prstClr val="black"/>
              </a:solidFill>
            </a:endParaRPr>
          </a:p>
        </p:txBody>
      </p:sp>
      <p:sp>
        <p:nvSpPr>
          <p:cNvPr id="82" name="Line 33"/>
          <p:cNvSpPr>
            <a:spLocks noChangeShapeType="1"/>
          </p:cNvSpPr>
          <p:nvPr/>
        </p:nvSpPr>
        <p:spPr bwMode="auto">
          <a:xfrm>
            <a:off x="5299916" y="5734050"/>
            <a:ext cx="27855" cy="323850"/>
          </a:xfrm>
          <a:prstGeom prst="line">
            <a:avLst/>
          </a:prstGeom>
          <a:ln>
            <a:headEnd type="none" w="sm" len="sm"/>
            <a:tailEnd type="stealth" w="med" len="lg"/>
          </a:ln>
        </p:spPr>
        <p:style>
          <a:lnRef idx="3">
            <a:schemeClr val="dk1"/>
          </a:lnRef>
          <a:fillRef idx="0">
            <a:schemeClr val="dk1"/>
          </a:fillRef>
          <a:effectRef idx="2">
            <a:schemeClr val="dk1"/>
          </a:effectRef>
          <a:fontRef idx="minor">
            <a:schemeClr val="tx1"/>
          </a:fontRef>
        </p:style>
        <p:txBody>
          <a:bodyPr/>
          <a:lstStyle/>
          <a:p>
            <a:pPr eaLnBrk="0" fontAlgn="base" hangingPunct="0">
              <a:spcBef>
                <a:spcPct val="0"/>
              </a:spcBef>
              <a:spcAft>
                <a:spcPct val="0"/>
              </a:spcAft>
              <a:defRPr/>
            </a:pPr>
            <a:endParaRPr lang="fr-FR" sz="2000" b="1">
              <a:solidFill>
                <a:prstClr val="black"/>
              </a:solidFill>
            </a:endParaRPr>
          </a:p>
        </p:txBody>
      </p:sp>
      <p:sp>
        <p:nvSpPr>
          <p:cNvPr id="32836" name="Oval 13"/>
          <p:cNvSpPr>
            <a:spLocks noChangeArrowheads="1"/>
          </p:cNvSpPr>
          <p:nvPr/>
        </p:nvSpPr>
        <p:spPr bwMode="auto">
          <a:xfrm>
            <a:off x="3893939" y="5972192"/>
            <a:ext cx="2927781" cy="944563"/>
          </a:xfrm>
          <a:prstGeom prst="ellipse">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defRPr/>
            </a:pPr>
            <a:endParaRPr lang="fr-FR" sz="2000" b="1">
              <a:solidFill>
                <a:prstClr val="black"/>
              </a:solidFill>
              <a:latin typeface="Arial" pitchFamily="34" charset="0"/>
              <a:cs typeface="Arial" pitchFamily="34" charset="0"/>
            </a:endParaRPr>
          </a:p>
        </p:txBody>
      </p:sp>
      <p:sp>
        <p:nvSpPr>
          <p:cNvPr id="84" name="Rectangle 83"/>
          <p:cNvSpPr/>
          <p:nvPr/>
        </p:nvSpPr>
        <p:spPr>
          <a:xfrm>
            <a:off x="184727" y="6308725"/>
            <a:ext cx="3483428" cy="407988"/>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rtl="1" eaLnBrk="0" fontAlgn="base" hangingPunct="0">
              <a:spcBef>
                <a:spcPct val="0"/>
              </a:spcBef>
              <a:spcAft>
                <a:spcPct val="0"/>
              </a:spcAft>
              <a:defRPr/>
            </a:pPr>
            <a:r>
              <a:rPr lang="fr-FR" sz="2000" b="1" dirty="0">
                <a:solidFill>
                  <a:prstClr val="white"/>
                </a:solidFill>
              </a:rPr>
              <a:t>Evaluation génétique des béliers</a:t>
            </a:r>
          </a:p>
        </p:txBody>
      </p:sp>
    </p:spTree>
    <p:extLst>
      <p:ext uri="{BB962C8B-B14F-4D97-AF65-F5344CB8AC3E}">
        <p14:creationId xmlns:p14="http://schemas.microsoft.com/office/powerpoint/2010/main" xmlns="" val="644466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ppt_x"/>
                                          </p:val>
                                        </p:tav>
                                        <p:tav tm="100000">
                                          <p:val>
                                            <p:strVal val="#ppt_x"/>
                                          </p:val>
                                        </p:tav>
                                      </p:tavLst>
                                    </p:anim>
                                    <p:anim calcmode="lin" valueType="num">
                                      <p:cBhvr additive="base">
                                        <p:cTn id="8" dur="500" fill="hold"/>
                                        <p:tgtEl>
                                          <p:spTgt spid="7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500" fill="hold"/>
                                        <p:tgtEl>
                                          <p:spTgt spid="72"/>
                                        </p:tgtEl>
                                        <p:attrNameLst>
                                          <p:attrName>ppt_x</p:attrName>
                                        </p:attrNameLst>
                                      </p:cBhvr>
                                      <p:tavLst>
                                        <p:tav tm="0">
                                          <p:val>
                                            <p:strVal val="#ppt_x"/>
                                          </p:val>
                                        </p:tav>
                                        <p:tav tm="100000">
                                          <p:val>
                                            <p:strVal val="#ppt_x"/>
                                          </p:val>
                                        </p:tav>
                                      </p:tavLst>
                                    </p:anim>
                                    <p:anim calcmode="lin" valueType="num">
                                      <p:cBhvr additive="base">
                                        <p:cTn id="12" dur="500" fill="hold"/>
                                        <p:tgtEl>
                                          <p:spTgt spid="7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anim calcmode="lin" valueType="num">
                                      <p:cBhvr additive="base">
                                        <p:cTn id="15" dur="500" fill="hold"/>
                                        <p:tgtEl>
                                          <p:spTgt spid="78"/>
                                        </p:tgtEl>
                                        <p:attrNameLst>
                                          <p:attrName>ppt_x</p:attrName>
                                        </p:attrNameLst>
                                      </p:cBhvr>
                                      <p:tavLst>
                                        <p:tav tm="0">
                                          <p:val>
                                            <p:strVal val="#ppt_x"/>
                                          </p:val>
                                        </p:tav>
                                        <p:tav tm="100000">
                                          <p:val>
                                            <p:strVal val="#ppt_x"/>
                                          </p:val>
                                        </p:tav>
                                      </p:tavLst>
                                    </p:anim>
                                    <p:anim calcmode="lin" valueType="num">
                                      <p:cBhvr additive="base">
                                        <p:cTn id="16" dur="500" fill="hold"/>
                                        <p:tgtEl>
                                          <p:spTgt spid="7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anim calcmode="lin" valueType="num">
                                      <p:cBhvr additive="base">
                                        <p:cTn id="19" dur="500" fill="hold"/>
                                        <p:tgtEl>
                                          <p:spTgt spid="79"/>
                                        </p:tgtEl>
                                        <p:attrNameLst>
                                          <p:attrName>ppt_x</p:attrName>
                                        </p:attrNameLst>
                                      </p:cBhvr>
                                      <p:tavLst>
                                        <p:tav tm="0">
                                          <p:val>
                                            <p:strVal val="#ppt_x"/>
                                          </p:val>
                                        </p:tav>
                                        <p:tav tm="100000">
                                          <p:val>
                                            <p:strVal val="#ppt_x"/>
                                          </p:val>
                                        </p:tav>
                                      </p:tavLst>
                                    </p:anim>
                                    <p:anim calcmode="lin" valueType="num">
                                      <p:cBhvr additive="base">
                                        <p:cTn id="20" dur="500" fill="hold"/>
                                        <p:tgtEl>
                                          <p:spTgt spid="79"/>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76"/>
                                        </p:tgtEl>
                                        <p:attrNameLst>
                                          <p:attrName>style.visibility</p:attrName>
                                        </p:attrNameLst>
                                      </p:cBhvr>
                                      <p:to>
                                        <p:strVal val="visible"/>
                                      </p:to>
                                    </p:set>
                                    <p:anim calcmode="lin" valueType="num">
                                      <p:cBhvr additive="base">
                                        <p:cTn id="23" dur="500" fill="hold"/>
                                        <p:tgtEl>
                                          <p:spTgt spid="76"/>
                                        </p:tgtEl>
                                        <p:attrNameLst>
                                          <p:attrName>ppt_x</p:attrName>
                                        </p:attrNameLst>
                                      </p:cBhvr>
                                      <p:tavLst>
                                        <p:tav tm="0">
                                          <p:val>
                                            <p:strVal val="#ppt_x"/>
                                          </p:val>
                                        </p:tav>
                                        <p:tav tm="100000">
                                          <p:val>
                                            <p:strVal val="#ppt_x"/>
                                          </p:val>
                                        </p:tav>
                                      </p:tavLst>
                                    </p:anim>
                                    <p:anim calcmode="lin" valueType="num">
                                      <p:cBhvr additive="base">
                                        <p:cTn id="24" dur="500" fill="hold"/>
                                        <p:tgtEl>
                                          <p:spTgt spid="76"/>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additive="base">
                                        <p:cTn id="27" dur="500" fill="hold"/>
                                        <p:tgtEl>
                                          <p:spTgt spid="74"/>
                                        </p:tgtEl>
                                        <p:attrNameLst>
                                          <p:attrName>ppt_x</p:attrName>
                                        </p:attrNameLst>
                                      </p:cBhvr>
                                      <p:tavLst>
                                        <p:tav tm="0">
                                          <p:val>
                                            <p:strVal val="#ppt_x"/>
                                          </p:val>
                                        </p:tav>
                                        <p:tav tm="100000">
                                          <p:val>
                                            <p:strVal val="#ppt_x"/>
                                          </p:val>
                                        </p:tav>
                                      </p:tavLst>
                                    </p:anim>
                                    <p:anim calcmode="lin" valueType="num">
                                      <p:cBhvr additive="base">
                                        <p:cTn id="28" dur="500" fill="hold"/>
                                        <p:tgtEl>
                                          <p:spTgt spid="74"/>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additive="base">
                                        <p:cTn id="31" dur="500" fill="hold"/>
                                        <p:tgtEl>
                                          <p:spTgt spid="71"/>
                                        </p:tgtEl>
                                        <p:attrNameLst>
                                          <p:attrName>ppt_x</p:attrName>
                                        </p:attrNameLst>
                                      </p:cBhvr>
                                      <p:tavLst>
                                        <p:tav tm="0">
                                          <p:val>
                                            <p:strVal val="#ppt_x"/>
                                          </p:val>
                                        </p:tav>
                                        <p:tav tm="100000">
                                          <p:val>
                                            <p:strVal val="#ppt_x"/>
                                          </p:val>
                                        </p:tav>
                                      </p:tavLst>
                                    </p:anim>
                                    <p:anim calcmode="lin" valueType="num">
                                      <p:cBhvr additive="base">
                                        <p:cTn id="32" dur="500" fill="hold"/>
                                        <p:tgtEl>
                                          <p:spTgt spid="71"/>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500"/>
                                        <p:tgtEl>
                                          <p:spTgt spid="80"/>
                                        </p:tgtEl>
                                      </p:cBhvr>
                                    </p:animEffect>
                                  </p:childTnLst>
                                </p:cTn>
                              </p:par>
                              <p:par>
                                <p:cTn id="38" presetID="10" presetClass="entr" presetSubtype="0" fill="hold" nodeType="withEffect">
                                  <p:stCondLst>
                                    <p:cond delay="0"/>
                                  </p:stCondLst>
                                  <p:childTnLst>
                                    <p:set>
                                      <p:cBhvr>
                                        <p:cTn id="39" dur="1" fill="hold">
                                          <p:stCondLst>
                                            <p:cond delay="0"/>
                                          </p:stCondLst>
                                        </p:cTn>
                                        <p:tgtEl>
                                          <p:spTgt spid="82"/>
                                        </p:tgtEl>
                                        <p:attrNameLst>
                                          <p:attrName>style.visibility</p:attrName>
                                        </p:attrNameLst>
                                      </p:cBhvr>
                                      <p:to>
                                        <p:strVal val="visible"/>
                                      </p:to>
                                    </p:set>
                                    <p:animEffect transition="in" filter="fade">
                                      <p:cBhvr>
                                        <p:cTn id="40" dur="500"/>
                                        <p:tgtEl>
                                          <p:spTgt spid="82"/>
                                        </p:tgtEl>
                                      </p:cBhvr>
                                    </p:animEffect>
                                  </p:childTnLst>
                                </p:cTn>
                              </p:par>
                              <p:par>
                                <p:cTn id="41" presetID="10" presetClass="entr" presetSubtype="0" fill="hold"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500"/>
                                        <p:tgtEl>
                                          <p:spTgt spid="8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836"/>
                                        </p:tgtEl>
                                        <p:attrNameLst>
                                          <p:attrName>style.visibility</p:attrName>
                                        </p:attrNameLst>
                                      </p:cBhvr>
                                      <p:to>
                                        <p:strVal val="visible"/>
                                      </p:to>
                                    </p:set>
                                    <p:animEffect transition="in" filter="fade">
                                      <p:cBhvr>
                                        <p:cTn id="46" dur="500"/>
                                        <p:tgtEl>
                                          <p:spTgt spid="32836"/>
                                        </p:tgtEl>
                                      </p:cBhvr>
                                    </p:animEffect>
                                  </p:childTnLst>
                                </p:cTn>
                              </p:par>
                              <p:par>
                                <p:cTn id="47" presetID="10" presetClass="entr" presetSubtype="0" fill="hold" nodeType="withEffect">
                                  <p:stCondLst>
                                    <p:cond delay="0"/>
                                  </p:stCondLst>
                                  <p:childTnLst>
                                    <p:set>
                                      <p:cBhvr>
                                        <p:cTn id="48" dur="1" fill="hold">
                                          <p:stCondLst>
                                            <p:cond delay="0"/>
                                          </p:stCondLst>
                                        </p:cTn>
                                        <p:tgtEl>
                                          <p:spTgt spid="75836"/>
                                        </p:tgtEl>
                                        <p:attrNameLst>
                                          <p:attrName>style.visibility</p:attrName>
                                        </p:attrNameLst>
                                      </p:cBhvr>
                                      <p:to>
                                        <p:strVal val="visible"/>
                                      </p:to>
                                    </p:set>
                                    <p:animEffect transition="in" filter="fade">
                                      <p:cBhvr>
                                        <p:cTn id="49" dur="500"/>
                                        <p:tgtEl>
                                          <p:spTgt spid="75836"/>
                                        </p:tgtEl>
                                      </p:cBhvr>
                                    </p:animEffect>
                                  </p:childTnLst>
                                </p:cTn>
                              </p:par>
                              <p:par>
                                <p:cTn id="50" presetID="10" presetClass="entr" presetSubtype="0" fill="hold" nodeType="withEffect">
                                  <p:stCondLst>
                                    <p:cond delay="0"/>
                                  </p:stCondLst>
                                  <p:childTnLst>
                                    <p:set>
                                      <p:cBhvr>
                                        <p:cTn id="51" dur="1" fill="hold">
                                          <p:stCondLst>
                                            <p:cond delay="0"/>
                                          </p:stCondLst>
                                        </p:cTn>
                                        <p:tgtEl>
                                          <p:spTgt spid="75835"/>
                                        </p:tgtEl>
                                        <p:attrNameLst>
                                          <p:attrName>style.visibility</p:attrName>
                                        </p:attrNameLst>
                                      </p:cBhvr>
                                      <p:to>
                                        <p:strVal val="visible"/>
                                      </p:to>
                                    </p:set>
                                    <p:animEffect transition="in" filter="fade">
                                      <p:cBhvr>
                                        <p:cTn id="52" dur="500"/>
                                        <p:tgtEl>
                                          <p:spTgt spid="75835"/>
                                        </p:tgtEl>
                                      </p:cBhvr>
                                    </p:animEffect>
                                  </p:childTnLst>
                                </p:cTn>
                              </p:par>
                              <p:par>
                                <p:cTn id="53" presetID="10" presetClass="entr" presetSubtype="0" fill="hold" nodeType="withEffect">
                                  <p:stCondLst>
                                    <p:cond delay="0"/>
                                  </p:stCondLst>
                                  <p:childTnLst>
                                    <p:set>
                                      <p:cBhvr>
                                        <p:cTn id="54" dur="1" fill="hold">
                                          <p:stCondLst>
                                            <p:cond delay="0"/>
                                          </p:stCondLst>
                                        </p:cTn>
                                        <p:tgtEl>
                                          <p:spTgt spid="75834"/>
                                        </p:tgtEl>
                                        <p:attrNameLst>
                                          <p:attrName>style.visibility</p:attrName>
                                        </p:attrNameLst>
                                      </p:cBhvr>
                                      <p:to>
                                        <p:strVal val="visible"/>
                                      </p:to>
                                    </p:set>
                                    <p:animEffect transition="in" filter="fade">
                                      <p:cBhvr>
                                        <p:cTn id="55" dur="500"/>
                                        <p:tgtEl>
                                          <p:spTgt spid="758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4"/>
                                        </p:tgtEl>
                                        <p:attrNameLst>
                                          <p:attrName>style.visibility</p:attrName>
                                        </p:attrNameLst>
                                      </p:cBhvr>
                                      <p:to>
                                        <p:strVal val="visible"/>
                                      </p:to>
                                    </p:set>
                                    <p:animEffect transition="in" filter="fade">
                                      <p:cBhvr>
                                        <p:cTn id="58"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4" grpId="0" animBg="1"/>
      <p:bldP spid="76" grpId="0" animBg="1"/>
      <p:bldP spid="78" grpId="0" animBg="1"/>
      <p:bldP spid="79" grpId="0" animBg="1"/>
      <p:bldP spid="32836" grpId="0" animBg="1"/>
      <p:bldP spid="84"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2650" y="333375"/>
            <a:ext cx="2593512" cy="3887788"/>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fontAlgn="base">
              <a:spcBef>
                <a:spcPct val="0"/>
              </a:spcBef>
              <a:spcAft>
                <a:spcPct val="0"/>
              </a:spcAft>
              <a:defRPr/>
            </a:pPr>
            <a:endParaRPr lang="fr-FR">
              <a:solidFill>
                <a:prstClr val="black"/>
              </a:solidFill>
            </a:endParaRPr>
          </a:p>
        </p:txBody>
      </p:sp>
      <p:graphicFrame>
        <p:nvGraphicFramePr>
          <p:cNvPr id="75779" name="Object 4"/>
          <p:cNvGraphicFramePr>
            <a:graphicFrameLocks/>
          </p:cNvGraphicFramePr>
          <p:nvPr/>
        </p:nvGraphicFramePr>
        <p:xfrm>
          <a:off x="2112638" y="425467"/>
          <a:ext cx="734510" cy="709613"/>
        </p:xfrm>
        <a:graphic>
          <a:graphicData uri="http://schemas.openxmlformats.org/presentationml/2006/ole">
            <p:oleObj spid="_x0000_s3074" name="Image Bitmap" r:id="rId4" imgW="2514130" imgH="2056862" progId="PBrush">
              <p:embed/>
            </p:oleObj>
          </a:graphicData>
        </a:graphic>
      </p:graphicFrame>
      <p:graphicFrame>
        <p:nvGraphicFramePr>
          <p:cNvPr id="75780" name="Object 7"/>
          <p:cNvGraphicFramePr>
            <a:graphicFrameLocks/>
          </p:cNvGraphicFramePr>
          <p:nvPr/>
        </p:nvGraphicFramePr>
        <p:xfrm>
          <a:off x="2045202" y="3224213"/>
          <a:ext cx="733045" cy="709612"/>
        </p:xfrm>
        <a:graphic>
          <a:graphicData uri="http://schemas.openxmlformats.org/presentationml/2006/ole">
            <p:oleObj spid="_x0000_s3075" name="Image Bitmap" r:id="rId5" imgW="2514130" imgH="2056862" progId="PBrush">
              <p:embed/>
            </p:oleObj>
          </a:graphicData>
        </a:graphic>
      </p:graphicFrame>
      <p:graphicFrame>
        <p:nvGraphicFramePr>
          <p:cNvPr id="75781" name="Object 27"/>
          <p:cNvGraphicFramePr>
            <a:graphicFrameLocks/>
          </p:cNvGraphicFramePr>
          <p:nvPr/>
        </p:nvGraphicFramePr>
        <p:xfrm>
          <a:off x="2051063" y="1312863"/>
          <a:ext cx="734510" cy="709612"/>
        </p:xfrm>
        <a:graphic>
          <a:graphicData uri="http://schemas.openxmlformats.org/presentationml/2006/ole">
            <p:oleObj spid="_x0000_s3076" name="Image Bitmap" r:id="rId6" imgW="2514130" imgH="2056862" progId="PBrush">
              <p:embed/>
            </p:oleObj>
          </a:graphicData>
        </a:graphic>
      </p:graphicFrame>
      <p:sp>
        <p:nvSpPr>
          <p:cNvPr id="33798" name="ZoneTexte 56"/>
          <p:cNvSpPr txBox="1">
            <a:spLocks noChangeArrowheads="1"/>
          </p:cNvSpPr>
          <p:nvPr/>
        </p:nvSpPr>
        <p:spPr bwMode="auto">
          <a:xfrm>
            <a:off x="724255" y="3378200"/>
            <a:ext cx="125350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tx1"/>
                </a:solidFill>
                <a:latin typeface="Arial" pitchFamily="34" charset="0"/>
              </a:defRPr>
            </a:lvl1pPr>
            <a:lvl2pPr marL="742950" indent="-285750">
              <a:defRPr sz="2000" b="1">
                <a:solidFill>
                  <a:schemeClr val="tx1"/>
                </a:solidFill>
                <a:latin typeface="Arial" pitchFamily="34" charset="0"/>
              </a:defRPr>
            </a:lvl2pPr>
            <a:lvl3pPr marL="1143000" indent="-228600">
              <a:defRPr sz="2000" b="1">
                <a:solidFill>
                  <a:schemeClr val="tx1"/>
                </a:solidFill>
                <a:latin typeface="Arial" pitchFamily="34" charset="0"/>
              </a:defRPr>
            </a:lvl3pPr>
            <a:lvl4pPr marL="1600200" indent="-228600">
              <a:defRPr sz="2000" b="1">
                <a:solidFill>
                  <a:schemeClr val="tx1"/>
                </a:solidFill>
                <a:latin typeface="Arial" pitchFamily="34" charset="0"/>
              </a:defRPr>
            </a:lvl4pPr>
            <a:lvl5pPr marL="2057400" indent="-22860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0" fontAlgn="base" hangingPunct="0">
              <a:spcBef>
                <a:spcPct val="0"/>
              </a:spcBef>
              <a:spcAft>
                <a:spcPct val="0"/>
              </a:spcAft>
              <a:defRPr/>
            </a:pPr>
            <a:r>
              <a:rPr lang="fr-FR" dirty="0" smtClean="0">
                <a:solidFill>
                  <a:prstClr val="black"/>
                </a:solidFill>
                <a:cs typeface="Arial"/>
              </a:rPr>
              <a:t>Bélier 1</a:t>
            </a:r>
            <a:endParaRPr lang="fr-FR" dirty="0" smtClean="0">
              <a:solidFill>
                <a:prstClr val="black"/>
              </a:solidFill>
              <a:cs typeface="Arial" pitchFamily="34" charset="0"/>
            </a:endParaRPr>
          </a:p>
        </p:txBody>
      </p:sp>
      <p:sp>
        <p:nvSpPr>
          <p:cNvPr id="33799" name="ZoneTexte 57"/>
          <p:cNvSpPr txBox="1">
            <a:spLocks noChangeArrowheads="1"/>
          </p:cNvSpPr>
          <p:nvPr/>
        </p:nvSpPr>
        <p:spPr bwMode="auto">
          <a:xfrm>
            <a:off x="807823" y="692150"/>
            <a:ext cx="1169939"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tx1"/>
                </a:solidFill>
                <a:latin typeface="Arial" pitchFamily="34" charset="0"/>
              </a:defRPr>
            </a:lvl1pPr>
            <a:lvl2pPr marL="742950" indent="-285750">
              <a:defRPr sz="2000" b="1">
                <a:solidFill>
                  <a:schemeClr val="tx1"/>
                </a:solidFill>
                <a:latin typeface="Arial" pitchFamily="34" charset="0"/>
              </a:defRPr>
            </a:lvl2pPr>
            <a:lvl3pPr marL="1143000" indent="-228600">
              <a:defRPr sz="2000" b="1">
                <a:solidFill>
                  <a:schemeClr val="tx1"/>
                </a:solidFill>
                <a:latin typeface="Arial" pitchFamily="34" charset="0"/>
              </a:defRPr>
            </a:lvl3pPr>
            <a:lvl4pPr marL="1600200" indent="-228600">
              <a:defRPr sz="2000" b="1">
                <a:solidFill>
                  <a:schemeClr val="tx1"/>
                </a:solidFill>
                <a:latin typeface="Arial" pitchFamily="34" charset="0"/>
              </a:defRPr>
            </a:lvl4pPr>
            <a:lvl5pPr marL="2057400" indent="-22860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0" fontAlgn="base" hangingPunct="0">
              <a:spcBef>
                <a:spcPct val="0"/>
              </a:spcBef>
              <a:spcAft>
                <a:spcPct val="0"/>
              </a:spcAft>
              <a:defRPr/>
            </a:pPr>
            <a:r>
              <a:rPr lang="fr-FR" dirty="0" smtClean="0">
                <a:solidFill>
                  <a:prstClr val="black"/>
                </a:solidFill>
                <a:cs typeface="Arial"/>
              </a:rPr>
              <a:t>Bélier 2</a:t>
            </a:r>
            <a:endParaRPr lang="fr-FR" dirty="0" smtClean="0">
              <a:solidFill>
                <a:prstClr val="black"/>
              </a:solidFill>
              <a:cs typeface="Arial" pitchFamily="34" charset="0"/>
            </a:endParaRPr>
          </a:p>
        </p:txBody>
      </p:sp>
      <p:sp>
        <p:nvSpPr>
          <p:cNvPr id="33800" name="ZoneTexte 58"/>
          <p:cNvSpPr txBox="1">
            <a:spLocks noChangeArrowheads="1"/>
          </p:cNvSpPr>
          <p:nvPr/>
        </p:nvSpPr>
        <p:spPr bwMode="auto">
          <a:xfrm>
            <a:off x="665607" y="1447800"/>
            <a:ext cx="1367862"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b="1">
                <a:solidFill>
                  <a:schemeClr val="tx1"/>
                </a:solidFill>
                <a:latin typeface="Arial" pitchFamily="34" charset="0"/>
              </a:defRPr>
            </a:lvl1pPr>
            <a:lvl2pPr marL="742950" indent="-285750">
              <a:defRPr sz="2000" b="1">
                <a:solidFill>
                  <a:schemeClr val="tx1"/>
                </a:solidFill>
                <a:latin typeface="Arial" pitchFamily="34" charset="0"/>
              </a:defRPr>
            </a:lvl2pPr>
            <a:lvl3pPr marL="1143000" indent="-228600">
              <a:defRPr sz="2000" b="1">
                <a:solidFill>
                  <a:schemeClr val="tx1"/>
                </a:solidFill>
                <a:latin typeface="Arial" pitchFamily="34" charset="0"/>
              </a:defRPr>
            </a:lvl3pPr>
            <a:lvl4pPr marL="1600200" indent="-228600">
              <a:defRPr sz="2000" b="1">
                <a:solidFill>
                  <a:schemeClr val="tx1"/>
                </a:solidFill>
                <a:latin typeface="Arial" pitchFamily="34" charset="0"/>
              </a:defRPr>
            </a:lvl4pPr>
            <a:lvl5pPr marL="2057400" indent="-22860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0" fontAlgn="base" hangingPunct="0">
              <a:spcBef>
                <a:spcPct val="0"/>
              </a:spcBef>
              <a:spcAft>
                <a:spcPct val="0"/>
              </a:spcAft>
              <a:defRPr/>
            </a:pPr>
            <a:r>
              <a:rPr lang="fr-FR" dirty="0" smtClean="0">
                <a:solidFill>
                  <a:prstClr val="black"/>
                </a:solidFill>
                <a:cs typeface="Arial"/>
              </a:rPr>
              <a:t>Bélier 10</a:t>
            </a:r>
            <a:endParaRPr lang="fr-FR" dirty="0" smtClean="0">
              <a:solidFill>
                <a:prstClr val="black"/>
              </a:solidFill>
              <a:cs typeface="Arial" pitchFamily="34" charset="0"/>
            </a:endParaRPr>
          </a:p>
        </p:txBody>
      </p:sp>
      <p:sp>
        <p:nvSpPr>
          <p:cNvPr id="2" name="Rectangle à coins arrondis 1"/>
          <p:cNvSpPr/>
          <p:nvPr/>
        </p:nvSpPr>
        <p:spPr>
          <a:xfrm>
            <a:off x="3042141" y="774717"/>
            <a:ext cx="3389599" cy="7207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fr-FR" sz="2000" b="1" dirty="0">
                <a:solidFill>
                  <a:prstClr val="white"/>
                </a:solidFill>
              </a:rPr>
              <a:t>Classement des béliers selon leurs mérites génétiques</a:t>
            </a:r>
          </a:p>
        </p:txBody>
      </p:sp>
      <p:pic>
        <p:nvPicPr>
          <p:cNvPr id="75786" name="Image 11"/>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79512" y="4365104"/>
            <a:ext cx="4536504" cy="2383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4638707" y="1649416"/>
            <a:ext cx="3857282" cy="427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fr-FR" sz="2400" b="1" dirty="0">
                <a:solidFill>
                  <a:prstClr val="white"/>
                </a:solidFill>
              </a:rPr>
              <a:t>Catalogue bélier</a:t>
            </a:r>
          </a:p>
        </p:txBody>
      </p:sp>
      <p:pic>
        <p:nvPicPr>
          <p:cNvPr id="75788" name="Picture 2" descr="C:\Users\user\Pictures\Race Timahdite\img timahdite\P1010856.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037492" y="3508375"/>
            <a:ext cx="3990695" cy="324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a:xfrm>
            <a:off x="4638707" y="2136792"/>
            <a:ext cx="3857282" cy="1241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defRPr/>
            </a:pPr>
            <a:r>
              <a:rPr lang="fr-FR" sz="2400" b="1" dirty="0">
                <a:solidFill>
                  <a:prstClr val="white"/>
                </a:solidFill>
              </a:rPr>
              <a:t>Améliorateur croissance</a:t>
            </a:r>
          </a:p>
          <a:p>
            <a:pPr fontAlgn="base">
              <a:spcBef>
                <a:spcPct val="0"/>
              </a:spcBef>
              <a:spcAft>
                <a:spcPct val="0"/>
              </a:spcAft>
              <a:defRPr/>
            </a:pPr>
            <a:r>
              <a:rPr lang="fr-FR" sz="2400" b="1" dirty="0">
                <a:solidFill>
                  <a:prstClr val="white"/>
                </a:solidFill>
              </a:rPr>
              <a:t>Améliorateur qualité bouchère</a:t>
            </a:r>
          </a:p>
          <a:p>
            <a:pPr fontAlgn="base">
              <a:spcBef>
                <a:spcPct val="0"/>
              </a:spcBef>
              <a:spcAft>
                <a:spcPct val="0"/>
              </a:spcAft>
              <a:defRPr/>
            </a:pPr>
            <a:r>
              <a:rPr lang="fr-FR" sz="2400" b="1" dirty="0">
                <a:solidFill>
                  <a:prstClr val="white"/>
                </a:solidFill>
              </a:rPr>
              <a:t>Améliorateur standard</a:t>
            </a:r>
          </a:p>
        </p:txBody>
      </p:sp>
      <p:sp>
        <p:nvSpPr>
          <p:cNvPr id="4" name="Flèche à angle droit 3"/>
          <p:cNvSpPr/>
          <p:nvPr/>
        </p:nvSpPr>
        <p:spPr>
          <a:xfrm rot="5400000">
            <a:off x="3517112" y="1632098"/>
            <a:ext cx="863600" cy="98081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FR">
              <a:solidFill>
                <a:prstClr val="white"/>
              </a:solidFill>
            </a:endParaRPr>
          </a:p>
        </p:txBody>
      </p:sp>
    </p:spTree>
    <p:extLst>
      <p:ext uri="{BB962C8B-B14F-4D97-AF65-F5344CB8AC3E}">
        <p14:creationId xmlns:p14="http://schemas.microsoft.com/office/powerpoint/2010/main" xmlns="" val="2299925702"/>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88640"/>
            <a:ext cx="8784976" cy="6559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533401" y="838214"/>
            <a:ext cx="3337452" cy="462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defTabSz="762000"/>
            <a:r>
              <a:rPr lang="fr-FR" sz="2400">
                <a:latin typeface="Times New Roman" pitchFamily="18" charset="0"/>
              </a:rPr>
              <a:t>Accouplements</a:t>
            </a:r>
            <a:r>
              <a:rPr lang="fr-FR" sz="2400" b="0">
                <a:latin typeface="Times New Roman" pitchFamily="18" charset="0"/>
              </a:rPr>
              <a:t> </a:t>
            </a:r>
            <a:r>
              <a:rPr lang="fr-FR" sz="2400">
                <a:latin typeface="Times New Roman" pitchFamily="18" charset="0"/>
              </a:rPr>
              <a:t>raisonnés</a:t>
            </a:r>
          </a:p>
        </p:txBody>
      </p:sp>
      <p:sp>
        <p:nvSpPr>
          <p:cNvPr id="172035" name="AutoShape 3"/>
          <p:cNvSpPr>
            <a:spLocks noChangeArrowheads="1"/>
          </p:cNvSpPr>
          <p:nvPr/>
        </p:nvSpPr>
        <p:spPr bwMode="auto">
          <a:xfrm>
            <a:off x="1371600" y="4349750"/>
            <a:ext cx="1828800" cy="1282700"/>
          </a:xfrm>
          <a:prstGeom prst="downArrow">
            <a:avLst>
              <a:gd name="adj1" fmla="val 50000"/>
              <a:gd name="adj2" fmla="val 50014"/>
            </a:avLst>
          </a:prstGeom>
          <a:gradFill rotWithShape="0">
            <a:gsLst>
              <a:gs pos="0">
                <a:schemeClr val="accent1"/>
              </a:gs>
              <a:gs pos="100000">
                <a:schemeClr val="accent1">
                  <a:gamma/>
                  <a:shade val="69804"/>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172036" name="Rectangle 4"/>
          <p:cNvSpPr>
            <a:spLocks noChangeArrowheads="1"/>
          </p:cNvSpPr>
          <p:nvPr/>
        </p:nvSpPr>
        <p:spPr bwMode="auto">
          <a:xfrm>
            <a:off x="1822939" y="2063750"/>
            <a:ext cx="895350" cy="2197100"/>
          </a:xfrm>
          <a:prstGeom prst="rect">
            <a:avLst/>
          </a:prstGeom>
          <a:gradFill rotWithShape="0">
            <a:gsLst>
              <a:gs pos="0">
                <a:schemeClr val="accent1"/>
              </a:gs>
              <a:gs pos="100000">
                <a:schemeClr val="accent1">
                  <a:gamma/>
                  <a:shade val="69804"/>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172037" name="Rectangle 5"/>
          <p:cNvSpPr>
            <a:spLocks noChangeArrowheads="1"/>
          </p:cNvSpPr>
          <p:nvPr/>
        </p:nvSpPr>
        <p:spPr bwMode="auto">
          <a:xfrm>
            <a:off x="3370385" y="2033590"/>
            <a:ext cx="4472354" cy="2308966"/>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defTabSz="762000"/>
            <a:endParaRPr lang="fr-FR" sz="1800" b="0">
              <a:latin typeface="Times New Roman" pitchFamily="18" charset="0"/>
            </a:endParaRPr>
          </a:p>
          <a:p>
            <a:pPr defTabSz="762000"/>
            <a:r>
              <a:rPr lang="fr-FR" sz="1800" b="0">
                <a:latin typeface="Times New Roman" pitchFamily="18" charset="0"/>
              </a:rPr>
              <a:t>		</a:t>
            </a:r>
            <a:r>
              <a:rPr lang="fr-FR" sz="1800">
                <a:latin typeface="Times New Roman" pitchFamily="18" charset="0"/>
              </a:rPr>
              <a:t>Pesées</a:t>
            </a:r>
          </a:p>
          <a:p>
            <a:pPr defTabSz="762000"/>
            <a:r>
              <a:rPr lang="fr-FR" sz="1800" b="0">
                <a:latin typeface="Times New Roman" pitchFamily="18" charset="0"/>
              </a:rPr>
              <a:t>Phase  </a:t>
            </a:r>
          </a:p>
          <a:p>
            <a:pPr defTabSz="762000"/>
            <a:r>
              <a:rPr lang="fr-FR" sz="1800" b="0">
                <a:latin typeface="Times New Roman" pitchFamily="18" charset="0"/>
              </a:rPr>
              <a:t>d’Elevage	</a:t>
            </a:r>
          </a:p>
          <a:p>
            <a:pPr defTabSz="762000"/>
            <a:r>
              <a:rPr lang="fr-FR" sz="1800" b="0">
                <a:latin typeface="Times New Roman" pitchFamily="18" charset="0"/>
              </a:rPr>
              <a:t>		</a:t>
            </a:r>
          </a:p>
          <a:p>
            <a:pPr defTabSz="762000"/>
            <a:r>
              <a:rPr lang="fr-FR" sz="1800" b="0">
                <a:latin typeface="Times New Roman" pitchFamily="18" charset="0"/>
              </a:rPr>
              <a:t>		 </a:t>
            </a:r>
            <a:r>
              <a:rPr lang="fr-FR" sz="1800">
                <a:latin typeface="Times New Roman" pitchFamily="18" charset="0"/>
              </a:rPr>
              <a:t>Pointage </a:t>
            </a:r>
            <a:r>
              <a:rPr lang="fr-FR" sz="1800" b="0">
                <a:latin typeface="Times New Roman" pitchFamily="18" charset="0"/>
              </a:rPr>
              <a:t>                      		</a:t>
            </a:r>
          </a:p>
          <a:p>
            <a:pPr defTabSz="762000"/>
            <a:endParaRPr lang="fr-FR" sz="1800" b="0">
              <a:latin typeface="Times New Roman" pitchFamily="18" charset="0"/>
            </a:endParaRPr>
          </a:p>
        </p:txBody>
      </p:sp>
      <p:sp>
        <p:nvSpPr>
          <p:cNvPr id="172038" name="Rectangle 6"/>
          <p:cNvSpPr>
            <a:spLocks noChangeArrowheads="1"/>
          </p:cNvSpPr>
          <p:nvPr/>
        </p:nvSpPr>
        <p:spPr bwMode="auto">
          <a:xfrm>
            <a:off x="3367461" y="1271588"/>
            <a:ext cx="4475285" cy="641350"/>
          </a:xfrm>
          <a:prstGeom prst="rect">
            <a:avLst/>
          </a:prstGeom>
          <a:solidFill>
            <a:srgbClr val="00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defTabSz="762000"/>
            <a:r>
              <a:rPr lang="fr-FR" sz="1800" b="0">
                <a:latin typeface="Times New Roman" pitchFamily="18" charset="0"/>
              </a:rPr>
              <a:t>Entrée de la Bande (pas taille mini)</a:t>
            </a:r>
          </a:p>
          <a:p>
            <a:pPr defTabSz="762000"/>
            <a:r>
              <a:rPr lang="fr-FR" sz="1800" b="0">
                <a:latin typeface="Times New Roman" pitchFamily="18" charset="0"/>
              </a:rPr>
              <a:t>Contrôle sanitaire  </a:t>
            </a:r>
          </a:p>
        </p:txBody>
      </p:sp>
      <p:sp>
        <p:nvSpPr>
          <p:cNvPr id="172039" name="Rectangle 7"/>
          <p:cNvSpPr>
            <a:spLocks noChangeArrowheads="1"/>
          </p:cNvSpPr>
          <p:nvPr/>
        </p:nvSpPr>
        <p:spPr bwMode="auto">
          <a:xfrm>
            <a:off x="395661" y="1173164"/>
            <a:ext cx="750205" cy="41556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defTabSz="762000"/>
            <a:r>
              <a:rPr lang="fr-FR">
                <a:solidFill>
                  <a:srgbClr val="CC3333"/>
                </a:solidFill>
                <a:latin typeface="Times New Roman" pitchFamily="18" charset="0"/>
              </a:rPr>
              <a:t>3 à 5</a:t>
            </a:r>
          </a:p>
          <a:p>
            <a:pPr defTabSz="762000"/>
            <a:r>
              <a:rPr lang="fr-FR">
                <a:solidFill>
                  <a:srgbClr val="CC3333"/>
                </a:solidFill>
                <a:latin typeface="Times New Roman" pitchFamily="18" charset="0"/>
              </a:rPr>
              <a:t>mois</a:t>
            </a:r>
          </a:p>
          <a:p>
            <a:pPr defTabSz="762000"/>
            <a:endParaRPr lang="fr-FR">
              <a:solidFill>
                <a:srgbClr val="CC3333"/>
              </a:solidFill>
              <a:latin typeface="Times New Roman" pitchFamily="18" charset="0"/>
            </a:endParaRPr>
          </a:p>
          <a:p>
            <a:pPr defTabSz="762000"/>
            <a:endParaRPr lang="fr-FR">
              <a:solidFill>
                <a:srgbClr val="CC3333"/>
              </a:solidFill>
              <a:latin typeface="Times New Roman" pitchFamily="18" charset="0"/>
            </a:endParaRPr>
          </a:p>
          <a:p>
            <a:pPr defTabSz="762000"/>
            <a:endParaRPr lang="fr-FR">
              <a:solidFill>
                <a:srgbClr val="CC3333"/>
              </a:solidFill>
              <a:latin typeface="Times New Roman" pitchFamily="18" charset="0"/>
            </a:endParaRPr>
          </a:p>
          <a:p>
            <a:pPr defTabSz="762000"/>
            <a:endParaRPr lang="fr-FR">
              <a:solidFill>
                <a:srgbClr val="CC3333"/>
              </a:solidFill>
              <a:latin typeface="Times New Roman" pitchFamily="18" charset="0"/>
            </a:endParaRPr>
          </a:p>
          <a:p>
            <a:pPr defTabSz="762000"/>
            <a:endParaRPr lang="fr-FR">
              <a:solidFill>
                <a:srgbClr val="CC3333"/>
              </a:solidFill>
              <a:latin typeface="Times New Roman" pitchFamily="18" charset="0"/>
            </a:endParaRPr>
          </a:p>
          <a:p>
            <a:pPr defTabSz="762000"/>
            <a:endParaRPr lang="fr-FR">
              <a:solidFill>
                <a:srgbClr val="CC3333"/>
              </a:solidFill>
              <a:latin typeface="Times New Roman" pitchFamily="18" charset="0"/>
            </a:endParaRPr>
          </a:p>
          <a:p>
            <a:pPr defTabSz="762000"/>
            <a:endParaRPr lang="fr-FR">
              <a:solidFill>
                <a:srgbClr val="CC3333"/>
              </a:solidFill>
              <a:latin typeface="Times New Roman" pitchFamily="18" charset="0"/>
            </a:endParaRPr>
          </a:p>
          <a:p>
            <a:pPr defTabSz="762000"/>
            <a:endParaRPr lang="fr-FR">
              <a:solidFill>
                <a:srgbClr val="CC3333"/>
              </a:solidFill>
              <a:latin typeface="Times New Roman" pitchFamily="18" charset="0"/>
            </a:endParaRPr>
          </a:p>
          <a:p>
            <a:pPr defTabSz="762000"/>
            <a:endParaRPr lang="fr-FR" sz="2400">
              <a:solidFill>
                <a:srgbClr val="CC3333"/>
              </a:solidFill>
              <a:latin typeface="Times New Roman" pitchFamily="18" charset="0"/>
            </a:endParaRPr>
          </a:p>
          <a:p>
            <a:pPr defTabSz="762000"/>
            <a:endParaRPr lang="fr-FR" sz="2400">
              <a:solidFill>
                <a:srgbClr val="CC3333"/>
              </a:solidFill>
              <a:latin typeface="Times New Roman" pitchFamily="18" charset="0"/>
            </a:endParaRPr>
          </a:p>
          <a:p>
            <a:pPr defTabSz="762000"/>
            <a:r>
              <a:rPr lang="fr-FR">
                <a:solidFill>
                  <a:srgbClr val="CC3333"/>
                </a:solidFill>
                <a:latin typeface="Times New Roman" pitchFamily="18" charset="0"/>
              </a:rPr>
              <a:t>7 à 12</a:t>
            </a:r>
          </a:p>
          <a:p>
            <a:pPr defTabSz="762000"/>
            <a:r>
              <a:rPr lang="fr-FR">
                <a:solidFill>
                  <a:srgbClr val="CC3333"/>
                </a:solidFill>
                <a:latin typeface="Times New Roman" pitchFamily="18" charset="0"/>
              </a:rPr>
              <a:t>mois</a:t>
            </a:r>
          </a:p>
        </p:txBody>
      </p:sp>
      <p:sp>
        <p:nvSpPr>
          <p:cNvPr id="172040" name="Rectangle 8"/>
          <p:cNvSpPr>
            <a:spLocks noChangeArrowheads="1"/>
          </p:cNvSpPr>
          <p:nvPr/>
        </p:nvSpPr>
        <p:spPr bwMode="auto">
          <a:xfrm>
            <a:off x="1822939" y="1301750"/>
            <a:ext cx="895350" cy="5969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172041" name="Line 9"/>
          <p:cNvSpPr>
            <a:spLocks noChangeShapeType="1"/>
          </p:cNvSpPr>
          <p:nvPr/>
        </p:nvSpPr>
        <p:spPr bwMode="auto">
          <a:xfrm>
            <a:off x="4870938" y="2209800"/>
            <a:ext cx="5862" cy="190500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172042" name="Rectangle 10"/>
          <p:cNvSpPr>
            <a:spLocks noChangeArrowheads="1"/>
          </p:cNvSpPr>
          <p:nvPr/>
        </p:nvSpPr>
        <p:spPr bwMode="auto">
          <a:xfrm>
            <a:off x="3333756" y="4471988"/>
            <a:ext cx="4508988" cy="1739900"/>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defTabSz="762000"/>
            <a:r>
              <a:rPr lang="fr-FR" sz="1800" b="0">
                <a:latin typeface="Times New Roman" pitchFamily="18" charset="0"/>
              </a:rPr>
              <a:t>DIFFUSION DIFFERENTIEE SELON ASCENDANCE</a:t>
            </a:r>
          </a:p>
          <a:p>
            <a:pPr defTabSz="762000"/>
            <a:r>
              <a:rPr lang="fr-FR" sz="1800" b="0">
                <a:latin typeface="Times New Roman" pitchFamily="18" charset="0"/>
              </a:rPr>
              <a:t>- choix des meilleurs pour le testage</a:t>
            </a:r>
          </a:p>
          <a:p>
            <a:pPr defTabSz="762000"/>
            <a:r>
              <a:rPr lang="fr-FR" sz="1800" b="0">
                <a:latin typeface="Times New Roman" pitchFamily="18" charset="0"/>
              </a:rPr>
              <a:t>- diffusion dans la base</a:t>
            </a:r>
          </a:p>
          <a:p>
            <a:pPr defTabSz="762000"/>
            <a:r>
              <a:rPr lang="fr-FR" sz="1800" b="0">
                <a:latin typeface="Times New Roman" pitchFamily="18" charset="0"/>
              </a:rPr>
              <a:t>- diffusion hors base</a:t>
            </a:r>
          </a:p>
          <a:p>
            <a:pPr defTabSz="762000"/>
            <a:r>
              <a:rPr lang="fr-FR" sz="1800" b="0">
                <a:latin typeface="Times New Roman" pitchFamily="18" charset="0"/>
              </a:rPr>
              <a:t>- pas d’élimination (sauf problème)</a:t>
            </a:r>
          </a:p>
        </p:txBody>
      </p:sp>
      <p:sp>
        <p:nvSpPr>
          <p:cNvPr id="172043" name="Rectangle 11"/>
          <p:cNvSpPr>
            <a:spLocks noChangeArrowheads="1"/>
          </p:cNvSpPr>
          <p:nvPr/>
        </p:nvSpPr>
        <p:spPr bwMode="auto">
          <a:xfrm>
            <a:off x="1143000" y="5638814"/>
            <a:ext cx="2080698" cy="462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defTabSz="762000"/>
            <a:r>
              <a:rPr lang="fr-FR" sz="2400">
                <a:latin typeface="Times New Roman" pitchFamily="18" charset="0"/>
              </a:rPr>
              <a:t>Résultats et tris</a:t>
            </a:r>
          </a:p>
        </p:txBody>
      </p:sp>
      <p:sp>
        <p:nvSpPr>
          <p:cNvPr id="172044" name="Rectangle 12"/>
          <p:cNvSpPr>
            <a:spLocks noChangeArrowheads="1"/>
          </p:cNvSpPr>
          <p:nvPr/>
        </p:nvSpPr>
        <p:spPr bwMode="auto">
          <a:xfrm>
            <a:off x="381000" y="0"/>
            <a:ext cx="70866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nchor="ctr"/>
          <a:lstStyle/>
          <a:p>
            <a:pPr defTabSz="762000"/>
            <a:r>
              <a:rPr lang="fr-FR" sz="2800" dirty="0" smtClean="0">
                <a:solidFill>
                  <a:srgbClr val="003366"/>
                </a:solidFill>
              </a:rPr>
              <a:t>- </a:t>
            </a:r>
            <a:r>
              <a:rPr lang="fr-FR" sz="2800" dirty="0">
                <a:solidFill>
                  <a:srgbClr val="003366"/>
                </a:solidFill>
              </a:rPr>
              <a:t>Le Centre d’Elevage</a:t>
            </a:r>
          </a:p>
        </p:txBody>
      </p:sp>
      <p:sp>
        <p:nvSpPr>
          <p:cNvPr id="172046" name="Line 14"/>
          <p:cNvSpPr>
            <a:spLocks noChangeShapeType="1"/>
          </p:cNvSpPr>
          <p:nvPr/>
        </p:nvSpPr>
        <p:spPr bwMode="auto">
          <a:xfrm>
            <a:off x="281357" y="838200"/>
            <a:ext cx="7608277" cy="0"/>
          </a:xfrm>
          <a:prstGeom prst="line">
            <a:avLst/>
          </a:prstGeom>
          <a:noFill/>
          <a:ln w="38100">
            <a:solidFill>
              <a:srgbClr val="33CC33"/>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xmlns="" val="1935338077"/>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0" y="0"/>
            <a:ext cx="7877908" cy="1143000"/>
          </a:xfr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defTabSz="762000"/>
            <a:r>
              <a:rPr lang="fr-FR" sz="3200"/>
              <a:t>STATIONS DE CONTRÔLE INDIVIDUEL</a:t>
            </a:r>
          </a:p>
        </p:txBody>
      </p:sp>
      <p:sp>
        <p:nvSpPr>
          <p:cNvPr id="92163" name="Rectangle 3"/>
          <p:cNvSpPr>
            <a:spLocks noChangeArrowheads="1"/>
          </p:cNvSpPr>
          <p:nvPr/>
        </p:nvSpPr>
        <p:spPr bwMode="auto">
          <a:xfrm>
            <a:off x="974481" y="822337"/>
            <a:ext cx="3337452" cy="462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defTabSz="762000"/>
            <a:r>
              <a:rPr lang="fr-FR" sz="2400">
                <a:latin typeface="Times New Roman" pitchFamily="18" charset="0"/>
              </a:rPr>
              <a:t>Accouplements</a:t>
            </a:r>
            <a:r>
              <a:rPr lang="fr-FR" sz="2400" b="0">
                <a:latin typeface="Times New Roman" pitchFamily="18" charset="0"/>
              </a:rPr>
              <a:t> </a:t>
            </a:r>
            <a:r>
              <a:rPr lang="fr-FR" sz="2400">
                <a:latin typeface="Times New Roman" pitchFamily="18" charset="0"/>
              </a:rPr>
              <a:t>raisonnés</a:t>
            </a:r>
          </a:p>
        </p:txBody>
      </p:sp>
      <p:sp>
        <p:nvSpPr>
          <p:cNvPr id="92164" name="AutoShape 4"/>
          <p:cNvSpPr>
            <a:spLocks noChangeArrowheads="1"/>
          </p:cNvSpPr>
          <p:nvPr/>
        </p:nvSpPr>
        <p:spPr bwMode="auto">
          <a:xfrm>
            <a:off x="1225062" y="4502150"/>
            <a:ext cx="1740877" cy="1282700"/>
          </a:xfrm>
          <a:prstGeom prst="downArrow">
            <a:avLst>
              <a:gd name="adj1" fmla="val 50000"/>
              <a:gd name="adj2" fmla="val 50014"/>
            </a:avLst>
          </a:prstGeom>
          <a:gradFill rotWithShape="0">
            <a:gsLst>
              <a:gs pos="0">
                <a:schemeClr val="accent1"/>
              </a:gs>
              <a:gs pos="100000">
                <a:schemeClr val="accent1">
                  <a:gamma/>
                  <a:shade val="69804"/>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92165" name="Rectangle 5"/>
          <p:cNvSpPr>
            <a:spLocks noChangeArrowheads="1"/>
          </p:cNvSpPr>
          <p:nvPr/>
        </p:nvSpPr>
        <p:spPr bwMode="auto">
          <a:xfrm>
            <a:off x="1682262" y="2063750"/>
            <a:ext cx="826477" cy="2349500"/>
          </a:xfrm>
          <a:prstGeom prst="rect">
            <a:avLst/>
          </a:prstGeom>
          <a:gradFill rotWithShape="0">
            <a:gsLst>
              <a:gs pos="0">
                <a:schemeClr val="accent1"/>
              </a:gs>
              <a:gs pos="100000">
                <a:schemeClr val="accent1">
                  <a:gamma/>
                  <a:shade val="69804"/>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92166" name="Rectangle 6"/>
          <p:cNvSpPr>
            <a:spLocks noChangeArrowheads="1"/>
          </p:cNvSpPr>
          <p:nvPr/>
        </p:nvSpPr>
        <p:spPr bwMode="auto">
          <a:xfrm>
            <a:off x="3111012" y="2033595"/>
            <a:ext cx="4133850" cy="2585965"/>
          </a:xfrm>
          <a:prstGeom prst="rect">
            <a:avLst/>
          </a:prstGeom>
          <a:solidFill>
            <a:srgbClr val="C0C0C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defTabSz="762000"/>
            <a:r>
              <a:rPr lang="fr-FR" sz="1800" b="0">
                <a:latin typeface="Times New Roman" pitchFamily="18" charset="0"/>
              </a:rPr>
              <a:t>	        </a:t>
            </a:r>
            <a:r>
              <a:rPr lang="fr-FR" sz="1800">
                <a:latin typeface="Times New Roman" pitchFamily="18" charset="0"/>
              </a:rPr>
              <a:t>Pesées</a:t>
            </a:r>
            <a:endParaRPr lang="fr-FR" sz="1800" b="0">
              <a:latin typeface="Times New Roman" pitchFamily="18" charset="0"/>
            </a:endParaRPr>
          </a:p>
          <a:p>
            <a:pPr defTabSz="762000"/>
            <a:r>
              <a:rPr lang="fr-FR" sz="1800" b="0">
                <a:latin typeface="Times New Roman" pitchFamily="18" charset="0"/>
              </a:rPr>
              <a:t>Phase de </a:t>
            </a:r>
          </a:p>
          <a:p>
            <a:pPr defTabSz="762000"/>
            <a:r>
              <a:rPr lang="fr-FR" sz="1800" b="0">
                <a:latin typeface="Times New Roman" pitchFamily="18" charset="0"/>
              </a:rPr>
              <a:t>contrôle			         Epaisseur</a:t>
            </a:r>
          </a:p>
          <a:p>
            <a:pPr defTabSz="762000"/>
            <a:r>
              <a:rPr lang="fr-FR" sz="1800" b="0">
                <a:latin typeface="Times New Roman" pitchFamily="18" charset="0"/>
              </a:rPr>
              <a:t> (56 jours)      </a:t>
            </a:r>
            <a:r>
              <a:rPr lang="fr-FR" sz="1800">
                <a:latin typeface="Times New Roman" pitchFamily="18" charset="0"/>
              </a:rPr>
              <a:t>Echographie </a:t>
            </a:r>
            <a:r>
              <a:rPr lang="fr-FR" sz="1800" b="0">
                <a:latin typeface="Times New Roman" pitchFamily="18" charset="0"/>
              </a:rPr>
              <a:t> 	de gras</a:t>
            </a:r>
          </a:p>
          <a:p>
            <a:pPr defTabSz="762000"/>
            <a:endParaRPr lang="fr-FR" sz="1800" b="0">
              <a:latin typeface="Times New Roman" pitchFamily="18" charset="0"/>
            </a:endParaRPr>
          </a:p>
          <a:p>
            <a:pPr defTabSz="762000"/>
            <a:r>
              <a:rPr lang="fr-FR" sz="1800" b="0">
                <a:latin typeface="Times New Roman" pitchFamily="18" charset="0"/>
              </a:rPr>
              <a:t>			         Epaisseur</a:t>
            </a:r>
          </a:p>
          <a:p>
            <a:pPr defTabSz="762000"/>
            <a:r>
              <a:rPr lang="fr-FR" sz="1800" b="0">
                <a:latin typeface="Times New Roman" pitchFamily="18" charset="0"/>
              </a:rPr>
              <a:t>				de muscle</a:t>
            </a:r>
          </a:p>
          <a:p>
            <a:pPr defTabSz="762000"/>
            <a:r>
              <a:rPr lang="fr-FR" sz="1800" b="0">
                <a:latin typeface="Times New Roman" pitchFamily="18" charset="0"/>
              </a:rPr>
              <a:t>	        </a:t>
            </a:r>
            <a:r>
              <a:rPr lang="fr-FR" sz="1800">
                <a:latin typeface="Times New Roman" pitchFamily="18" charset="0"/>
              </a:rPr>
              <a:t> Pointage</a:t>
            </a:r>
          </a:p>
        </p:txBody>
      </p:sp>
      <p:sp>
        <p:nvSpPr>
          <p:cNvPr id="92167" name="Rectangle 7"/>
          <p:cNvSpPr>
            <a:spLocks noChangeArrowheads="1"/>
          </p:cNvSpPr>
          <p:nvPr/>
        </p:nvSpPr>
        <p:spPr bwMode="auto">
          <a:xfrm>
            <a:off x="3108081" y="1271588"/>
            <a:ext cx="4130919" cy="641350"/>
          </a:xfrm>
          <a:prstGeom prst="rect">
            <a:avLst/>
          </a:prstGeom>
          <a:solidFill>
            <a:srgbClr val="00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defTabSz="762000"/>
            <a:r>
              <a:rPr lang="fr-FR" sz="1800" b="0">
                <a:latin typeface="Times New Roman" pitchFamily="18" charset="0"/>
              </a:rPr>
              <a:t>Entrée de la Bande ( &gt;= 50 agneaux)</a:t>
            </a:r>
          </a:p>
          <a:p>
            <a:pPr defTabSz="762000"/>
            <a:r>
              <a:rPr lang="fr-FR" sz="1800" b="0">
                <a:latin typeface="Times New Roman" pitchFamily="18" charset="0"/>
              </a:rPr>
              <a:t>Phase d’adaptation ( 15j)</a:t>
            </a:r>
          </a:p>
        </p:txBody>
      </p:sp>
      <p:sp>
        <p:nvSpPr>
          <p:cNvPr id="92168" name="Rectangle 8"/>
          <p:cNvSpPr>
            <a:spLocks noChangeArrowheads="1"/>
          </p:cNvSpPr>
          <p:nvPr/>
        </p:nvSpPr>
        <p:spPr bwMode="auto">
          <a:xfrm>
            <a:off x="517290" y="1173175"/>
            <a:ext cx="654025" cy="4432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defTabSz="762000"/>
            <a:r>
              <a:rPr lang="fr-FR">
                <a:solidFill>
                  <a:srgbClr val="CC3333"/>
                </a:solidFill>
                <a:latin typeface="Times New Roman" pitchFamily="18" charset="0"/>
              </a:rPr>
              <a:t>70 j</a:t>
            </a:r>
          </a:p>
          <a:p>
            <a:pPr defTabSz="762000"/>
            <a:endParaRPr lang="fr-FR">
              <a:solidFill>
                <a:srgbClr val="CC3333"/>
              </a:solidFill>
              <a:latin typeface="Times New Roman" pitchFamily="18" charset="0"/>
            </a:endParaRPr>
          </a:p>
          <a:p>
            <a:pPr defTabSz="762000"/>
            <a:r>
              <a:rPr lang="fr-FR">
                <a:solidFill>
                  <a:srgbClr val="CC3333"/>
                </a:solidFill>
                <a:latin typeface="Times New Roman" pitchFamily="18" charset="0"/>
              </a:rPr>
              <a:t>85 j</a:t>
            </a:r>
          </a:p>
          <a:p>
            <a:pPr defTabSz="762000"/>
            <a:endParaRPr lang="fr-FR">
              <a:solidFill>
                <a:srgbClr val="CC3333"/>
              </a:solidFill>
              <a:latin typeface="Times New Roman" pitchFamily="18" charset="0"/>
            </a:endParaRPr>
          </a:p>
          <a:p>
            <a:pPr defTabSz="762000"/>
            <a:endParaRPr lang="fr-FR">
              <a:solidFill>
                <a:srgbClr val="CC3333"/>
              </a:solidFill>
              <a:latin typeface="Times New Roman" pitchFamily="18" charset="0"/>
            </a:endParaRPr>
          </a:p>
          <a:p>
            <a:pPr defTabSz="762000"/>
            <a:endParaRPr lang="fr-FR">
              <a:solidFill>
                <a:srgbClr val="CC3333"/>
              </a:solidFill>
              <a:latin typeface="Times New Roman" pitchFamily="18" charset="0"/>
            </a:endParaRPr>
          </a:p>
          <a:p>
            <a:pPr defTabSz="762000"/>
            <a:endParaRPr lang="fr-FR">
              <a:solidFill>
                <a:srgbClr val="CC3333"/>
              </a:solidFill>
              <a:latin typeface="Times New Roman" pitchFamily="18" charset="0"/>
            </a:endParaRPr>
          </a:p>
          <a:p>
            <a:pPr defTabSz="762000"/>
            <a:endParaRPr lang="fr-FR">
              <a:solidFill>
                <a:srgbClr val="CC3333"/>
              </a:solidFill>
              <a:latin typeface="Times New Roman" pitchFamily="18" charset="0"/>
            </a:endParaRPr>
          </a:p>
          <a:p>
            <a:pPr defTabSz="762000"/>
            <a:endParaRPr lang="fr-FR">
              <a:solidFill>
                <a:srgbClr val="CC3333"/>
              </a:solidFill>
              <a:latin typeface="Times New Roman" pitchFamily="18" charset="0"/>
            </a:endParaRPr>
          </a:p>
          <a:p>
            <a:pPr defTabSz="762000"/>
            <a:endParaRPr lang="fr-FR">
              <a:solidFill>
                <a:srgbClr val="CC3333"/>
              </a:solidFill>
              <a:latin typeface="Times New Roman" pitchFamily="18" charset="0"/>
            </a:endParaRPr>
          </a:p>
          <a:p>
            <a:pPr defTabSz="762000"/>
            <a:r>
              <a:rPr lang="fr-FR">
                <a:solidFill>
                  <a:srgbClr val="CC3333"/>
                </a:solidFill>
                <a:latin typeface="Times New Roman" pitchFamily="18" charset="0"/>
              </a:rPr>
              <a:t>141 j</a:t>
            </a:r>
          </a:p>
          <a:p>
            <a:pPr defTabSz="762000"/>
            <a:endParaRPr lang="fr-FR" sz="2400">
              <a:solidFill>
                <a:srgbClr val="CC3333"/>
              </a:solidFill>
              <a:latin typeface="Times New Roman" pitchFamily="18" charset="0"/>
            </a:endParaRPr>
          </a:p>
          <a:p>
            <a:pPr defTabSz="762000"/>
            <a:endParaRPr lang="fr-FR" sz="2400">
              <a:solidFill>
                <a:srgbClr val="CC3333"/>
              </a:solidFill>
              <a:latin typeface="Times New Roman" pitchFamily="18" charset="0"/>
            </a:endParaRPr>
          </a:p>
          <a:p>
            <a:pPr defTabSz="762000"/>
            <a:r>
              <a:rPr lang="fr-FR">
                <a:solidFill>
                  <a:srgbClr val="CC3333"/>
                </a:solidFill>
                <a:latin typeface="Times New Roman" pitchFamily="18" charset="0"/>
              </a:rPr>
              <a:t>160 j</a:t>
            </a:r>
          </a:p>
          <a:p>
            <a:pPr defTabSz="762000"/>
            <a:endParaRPr lang="fr-FR">
              <a:solidFill>
                <a:srgbClr val="CC3333"/>
              </a:solidFill>
              <a:latin typeface="Times New Roman" pitchFamily="18" charset="0"/>
            </a:endParaRPr>
          </a:p>
        </p:txBody>
      </p:sp>
      <p:sp>
        <p:nvSpPr>
          <p:cNvPr id="92169" name="Rectangle 9"/>
          <p:cNvSpPr>
            <a:spLocks noChangeArrowheads="1"/>
          </p:cNvSpPr>
          <p:nvPr/>
        </p:nvSpPr>
        <p:spPr bwMode="auto">
          <a:xfrm>
            <a:off x="1682262" y="1301750"/>
            <a:ext cx="826477" cy="5969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fr-FR"/>
          </a:p>
        </p:txBody>
      </p:sp>
      <p:sp>
        <p:nvSpPr>
          <p:cNvPr id="92170" name="Rectangle 10"/>
          <p:cNvSpPr>
            <a:spLocks noChangeArrowheads="1"/>
          </p:cNvSpPr>
          <p:nvPr/>
        </p:nvSpPr>
        <p:spPr bwMode="auto">
          <a:xfrm>
            <a:off x="7455879" y="2057413"/>
            <a:ext cx="1632438" cy="2289175"/>
          </a:xfrm>
          <a:prstGeom prst="rect">
            <a:avLst/>
          </a:prstGeom>
          <a:solidFill>
            <a:srgbClr val="CC333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defTabSz="762000"/>
            <a:r>
              <a:rPr lang="fr-FR" sz="1800">
                <a:solidFill>
                  <a:srgbClr val="FFFFFF"/>
                </a:solidFill>
                <a:latin typeface="Times New Roman" pitchFamily="18" charset="0"/>
              </a:rPr>
              <a:t>Réduire l'âge</a:t>
            </a:r>
          </a:p>
          <a:p>
            <a:pPr defTabSz="762000"/>
            <a:endParaRPr lang="fr-FR" sz="1800">
              <a:solidFill>
                <a:srgbClr val="FFFFFF"/>
              </a:solidFill>
              <a:latin typeface="Times New Roman" pitchFamily="18" charset="0"/>
            </a:endParaRPr>
          </a:p>
          <a:p>
            <a:pPr defTabSz="762000"/>
            <a:r>
              <a:rPr lang="fr-FR" sz="1800">
                <a:solidFill>
                  <a:srgbClr val="FFFFFF"/>
                </a:solidFill>
                <a:latin typeface="Times New Roman" pitchFamily="18" charset="0"/>
              </a:rPr>
              <a:t>Carcasses peu </a:t>
            </a:r>
          </a:p>
          <a:p>
            <a:pPr defTabSz="762000"/>
            <a:r>
              <a:rPr lang="fr-FR" sz="1800">
                <a:solidFill>
                  <a:srgbClr val="FFFFFF"/>
                </a:solidFill>
                <a:latin typeface="Times New Roman" pitchFamily="18" charset="0"/>
              </a:rPr>
              <a:t>grasse</a:t>
            </a:r>
          </a:p>
          <a:p>
            <a:pPr defTabSz="762000"/>
            <a:endParaRPr lang="fr-FR" sz="1800">
              <a:solidFill>
                <a:srgbClr val="FFFFFF"/>
              </a:solidFill>
              <a:latin typeface="Times New Roman" pitchFamily="18" charset="0"/>
            </a:endParaRPr>
          </a:p>
          <a:p>
            <a:pPr defTabSz="762000"/>
            <a:endParaRPr lang="fr-FR" sz="1800">
              <a:solidFill>
                <a:srgbClr val="FFFFFF"/>
              </a:solidFill>
              <a:latin typeface="Times New Roman" pitchFamily="18" charset="0"/>
            </a:endParaRPr>
          </a:p>
          <a:p>
            <a:pPr defTabSz="762000"/>
            <a:r>
              <a:rPr lang="fr-FR" sz="1800">
                <a:solidFill>
                  <a:srgbClr val="FFFFFF"/>
                </a:solidFill>
                <a:latin typeface="Times New Roman" pitchFamily="18" charset="0"/>
              </a:rPr>
              <a:t>Accroître le </a:t>
            </a:r>
          </a:p>
          <a:p>
            <a:pPr defTabSz="762000"/>
            <a:r>
              <a:rPr lang="fr-FR" sz="1800">
                <a:solidFill>
                  <a:srgbClr val="FFFFFF"/>
                </a:solidFill>
                <a:latin typeface="Times New Roman" pitchFamily="18" charset="0"/>
              </a:rPr>
              <a:t>dév. musculaire</a:t>
            </a:r>
          </a:p>
        </p:txBody>
      </p:sp>
      <p:sp>
        <p:nvSpPr>
          <p:cNvPr id="92171" name="Line 11"/>
          <p:cNvSpPr>
            <a:spLocks noChangeShapeType="1"/>
          </p:cNvSpPr>
          <p:nvPr/>
        </p:nvSpPr>
        <p:spPr bwMode="auto">
          <a:xfrm>
            <a:off x="5562600" y="2209800"/>
            <a:ext cx="1905000" cy="0"/>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92172" name="Line 12"/>
          <p:cNvSpPr>
            <a:spLocks noChangeShapeType="1"/>
          </p:cNvSpPr>
          <p:nvPr/>
        </p:nvSpPr>
        <p:spPr bwMode="auto">
          <a:xfrm>
            <a:off x="4220308" y="2209800"/>
            <a:ext cx="0" cy="91440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92173" name="Line 13"/>
          <p:cNvSpPr>
            <a:spLocks noChangeShapeType="1"/>
          </p:cNvSpPr>
          <p:nvPr/>
        </p:nvSpPr>
        <p:spPr bwMode="auto">
          <a:xfrm>
            <a:off x="5697415" y="2819400"/>
            <a:ext cx="0" cy="91440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92174" name="Line 14"/>
          <p:cNvSpPr>
            <a:spLocks noChangeShapeType="1"/>
          </p:cNvSpPr>
          <p:nvPr/>
        </p:nvSpPr>
        <p:spPr bwMode="auto">
          <a:xfrm>
            <a:off x="6781800" y="2895600"/>
            <a:ext cx="685800" cy="0"/>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92175" name="Line 15"/>
          <p:cNvSpPr>
            <a:spLocks noChangeShapeType="1"/>
          </p:cNvSpPr>
          <p:nvPr/>
        </p:nvSpPr>
        <p:spPr bwMode="auto">
          <a:xfrm>
            <a:off x="6019800" y="4038600"/>
            <a:ext cx="1371600" cy="0"/>
          </a:xfrm>
          <a:prstGeom prst="line">
            <a:avLst/>
          </a:prstGeom>
          <a:noFill/>
          <a:ln w="50800">
            <a:solidFill>
              <a:schemeClr val="tx1"/>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
        <p:nvSpPr>
          <p:cNvPr id="92176" name="Rectangle 16"/>
          <p:cNvSpPr>
            <a:spLocks noChangeArrowheads="1"/>
          </p:cNvSpPr>
          <p:nvPr/>
        </p:nvSpPr>
        <p:spPr bwMode="auto">
          <a:xfrm>
            <a:off x="3235569" y="4495813"/>
            <a:ext cx="4009292" cy="366713"/>
          </a:xfrm>
          <a:prstGeom prst="rect">
            <a:avLst/>
          </a:prstGeom>
          <a:solidFill>
            <a:srgbClr val="00FF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defTabSz="762000"/>
            <a:r>
              <a:rPr lang="fr-FR" sz="1800" b="0">
                <a:latin typeface="Times New Roman" pitchFamily="18" charset="0"/>
              </a:rPr>
              <a:t>Transition -  retour vers l’élevage                </a:t>
            </a:r>
          </a:p>
        </p:txBody>
      </p:sp>
      <p:sp>
        <p:nvSpPr>
          <p:cNvPr id="92177" name="Rectangle 17"/>
          <p:cNvSpPr>
            <a:spLocks noChangeArrowheads="1"/>
          </p:cNvSpPr>
          <p:nvPr/>
        </p:nvSpPr>
        <p:spPr bwMode="auto">
          <a:xfrm>
            <a:off x="3153508" y="5081601"/>
            <a:ext cx="4161692" cy="1190625"/>
          </a:xfrm>
          <a:prstGeom prst="rect">
            <a:avLst/>
          </a:prstGeom>
          <a:solidFill>
            <a:srgbClr val="FFFF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spAutoFit/>
          </a:bodyPr>
          <a:lstStyle/>
          <a:p>
            <a:pPr defTabSz="762000"/>
            <a:r>
              <a:rPr lang="fr-FR" sz="1800" b="0">
                <a:latin typeface="Times New Roman" pitchFamily="18" charset="0"/>
              </a:rPr>
              <a:t>- choix des meilleurs pour le testage</a:t>
            </a:r>
          </a:p>
          <a:p>
            <a:pPr defTabSz="762000"/>
            <a:r>
              <a:rPr lang="fr-FR" sz="1800" b="0">
                <a:latin typeface="Times New Roman" pitchFamily="18" charset="0"/>
              </a:rPr>
              <a:t>- diffusion dans la base</a:t>
            </a:r>
          </a:p>
          <a:p>
            <a:pPr defTabSz="762000"/>
            <a:r>
              <a:rPr lang="fr-FR" sz="1800" b="0">
                <a:latin typeface="Times New Roman" pitchFamily="18" charset="0"/>
              </a:rPr>
              <a:t>- diffusion hors base</a:t>
            </a:r>
          </a:p>
          <a:p>
            <a:pPr defTabSz="762000"/>
            <a:r>
              <a:rPr lang="fr-FR" sz="1800" b="0">
                <a:latin typeface="Times New Roman" pitchFamily="18" charset="0"/>
              </a:rPr>
              <a:t>- élimination des 20 % plus mauvais</a:t>
            </a:r>
          </a:p>
        </p:txBody>
      </p:sp>
      <p:sp>
        <p:nvSpPr>
          <p:cNvPr id="92178" name="Rectangle 18"/>
          <p:cNvSpPr>
            <a:spLocks noChangeArrowheads="1"/>
          </p:cNvSpPr>
          <p:nvPr/>
        </p:nvSpPr>
        <p:spPr bwMode="auto">
          <a:xfrm>
            <a:off x="898281" y="5851537"/>
            <a:ext cx="2080698" cy="462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075" tIns="46038" rIns="92075" bIns="46038">
            <a:spAutoFit/>
          </a:bodyPr>
          <a:lstStyle/>
          <a:p>
            <a:pPr defTabSz="762000"/>
            <a:r>
              <a:rPr lang="fr-FR" sz="2400">
                <a:latin typeface="Times New Roman" pitchFamily="18" charset="0"/>
              </a:rPr>
              <a:t>Résultats et tris</a:t>
            </a:r>
          </a:p>
        </p:txBody>
      </p:sp>
      <p:sp>
        <p:nvSpPr>
          <p:cNvPr id="92179" name="Line 19"/>
          <p:cNvSpPr>
            <a:spLocks noChangeShapeType="1"/>
          </p:cNvSpPr>
          <p:nvPr/>
        </p:nvSpPr>
        <p:spPr bwMode="auto">
          <a:xfrm>
            <a:off x="281357" y="838200"/>
            <a:ext cx="7608277" cy="0"/>
          </a:xfrm>
          <a:prstGeom prst="line">
            <a:avLst/>
          </a:prstGeom>
          <a:noFill/>
          <a:ln w="38100">
            <a:solidFill>
              <a:srgbClr val="33CC33"/>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xmlns="" val="2700631105"/>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VISITE MAROC</a:t>
            </a:r>
            <a:endParaRPr lang="fr-FR" dirty="0"/>
          </a:p>
        </p:txBody>
      </p:sp>
      <p:sp>
        <p:nvSpPr>
          <p:cNvPr id="3" name="Espace réservé du contenu 2"/>
          <p:cNvSpPr>
            <a:spLocks noGrp="1"/>
          </p:cNvSpPr>
          <p:nvPr>
            <p:ph idx="1"/>
          </p:nvPr>
        </p:nvSpPr>
        <p:spPr/>
        <p:txBody>
          <a:bodyPr>
            <a:normAutofit fontScale="55000" lnSpcReduction="20000"/>
          </a:bodyPr>
          <a:lstStyle/>
          <a:p>
            <a:r>
              <a:rPr lang="fr-FR" dirty="0" smtClean="0"/>
              <a:t>Visite d’un élevage (domaine de Mr </a:t>
            </a:r>
            <a:r>
              <a:rPr lang="fr-FR" dirty="0" err="1" smtClean="0"/>
              <a:t>Morabit</a:t>
            </a:r>
            <a:r>
              <a:rPr lang="fr-FR" dirty="0" smtClean="0"/>
              <a:t>) de race Ile de France et Mérinos précoce (les agneaux de ces derniers sont plus fragiles). Les autres éleveurs essaye de faire l’élevage de cette race mais ils ne réussissent pas, pourquoi ???</a:t>
            </a:r>
          </a:p>
          <a:p>
            <a:r>
              <a:rPr lang="fr-FR" dirty="0" smtClean="0"/>
              <a:t>Les mâles de ces deux races sont réservés pour la reproduction (avec des femelles de la population ovine locale) par les éleveurs des mois avant leurs maturités pour produire des agneaux industriels. Ces agneaux sont vendus à l’âge de 100 jours (30 kg), alors qu’ils sont encore sous leurs mères (allaités) ce qui donne un gout et une consistance à la viande très apprécier surtout pour le Méchoui. </a:t>
            </a:r>
          </a:p>
          <a:p>
            <a:r>
              <a:rPr lang="fr-FR" dirty="0" smtClean="0"/>
              <a:t>La gérante de cette ferme </a:t>
            </a:r>
            <a:r>
              <a:rPr lang="fr-FR" dirty="0" err="1" smtClean="0"/>
              <a:t>Ing</a:t>
            </a:r>
            <a:r>
              <a:rPr lang="fr-FR" dirty="0" smtClean="0"/>
              <a:t>. </a:t>
            </a:r>
            <a:r>
              <a:rPr lang="en-GB" dirty="0" smtClean="0"/>
              <a:t>Fatima </a:t>
            </a:r>
            <a:r>
              <a:rPr lang="en-GB" dirty="0" err="1" smtClean="0"/>
              <a:t>Zohra</a:t>
            </a:r>
            <a:r>
              <a:rPr lang="en-GB" dirty="0" smtClean="0"/>
              <a:t> </a:t>
            </a:r>
            <a:r>
              <a:rPr lang="en-GB" dirty="0" err="1" smtClean="0"/>
              <a:t>Fatene</a:t>
            </a:r>
            <a:r>
              <a:rPr lang="en-GB" dirty="0" smtClean="0"/>
              <a:t> </a:t>
            </a:r>
            <a:endParaRPr lang="fr-FR" dirty="0" smtClean="0"/>
          </a:p>
          <a:p>
            <a:r>
              <a:rPr lang="fr-FR" dirty="0" smtClean="0"/>
              <a:t>Mail: </a:t>
            </a:r>
            <a:r>
              <a:rPr lang="fr-FR" u="sng" dirty="0" smtClean="0">
                <a:hlinkClick r:id="rId2"/>
              </a:rPr>
              <a:t>f.ftene@nabatchaouia.com</a:t>
            </a:r>
            <a:r>
              <a:rPr lang="fr-FR" dirty="0" smtClean="0"/>
              <a:t> </a:t>
            </a:r>
            <a:r>
              <a:rPr lang="fr-FR" u="sng" dirty="0" smtClean="0">
                <a:hlinkClick r:id="rId3"/>
              </a:rPr>
              <a:t>www.nabatchaouia.com</a:t>
            </a:r>
            <a:r>
              <a:rPr lang="fr-FR" dirty="0" smtClean="0"/>
              <a:t> </a:t>
            </a:r>
          </a:p>
          <a:p>
            <a:r>
              <a:rPr lang="fr-FR" dirty="0" smtClean="0"/>
              <a:t>Tél : +212 693096258   +212622336302</a:t>
            </a:r>
          </a:p>
          <a:p>
            <a:r>
              <a:rPr lang="fr-FR" dirty="0" smtClean="0"/>
              <a:t>Elle fait des essais sur champs (sous la coupe de l’ONSA) avec des critères très intéressants : préférence des consommateurs, avantage agricoles…..Ces essais se font partout ou l’ONSA veut introduire de nouvelle variétés pour évité le biais de l’environnement. </a:t>
            </a:r>
          </a:p>
          <a:p>
            <a:endParaRPr lang="fr-F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268760"/>
            <a:ext cx="8229600" cy="4525963"/>
          </a:xfrm>
        </p:spPr>
        <p:txBody>
          <a:bodyPr>
            <a:normAutofit lnSpcReduction="10000"/>
          </a:bodyPr>
          <a:lstStyle/>
          <a:p>
            <a:pPr>
              <a:lnSpc>
                <a:spcPct val="120000"/>
              </a:lnSpc>
            </a:pPr>
            <a:r>
              <a:rPr lang="fr-FR" b="1" dirty="0" smtClean="0"/>
              <a:t>I – Hérédité des caractères non quantitatifs</a:t>
            </a:r>
          </a:p>
          <a:p>
            <a:pPr>
              <a:lnSpc>
                <a:spcPct val="120000"/>
              </a:lnSpc>
            </a:pPr>
            <a:r>
              <a:rPr lang="fr-FR" b="1" dirty="0" smtClean="0"/>
              <a:t>1- série </a:t>
            </a:r>
            <a:r>
              <a:rPr lang="fr-FR" b="1" dirty="0" err="1" smtClean="0"/>
              <a:t>alléliques</a:t>
            </a:r>
            <a:r>
              <a:rPr lang="fr-FR" b="1" dirty="0" smtClean="0"/>
              <a:t> simple ou </a:t>
            </a:r>
            <a:r>
              <a:rPr lang="fr-FR" b="1" dirty="0" err="1" smtClean="0"/>
              <a:t>biallélisme</a:t>
            </a:r>
            <a:endParaRPr lang="fr-FR" b="1" dirty="0" smtClean="0"/>
          </a:p>
          <a:p>
            <a:pPr>
              <a:lnSpc>
                <a:spcPct val="120000"/>
              </a:lnSpc>
            </a:pPr>
            <a:r>
              <a:rPr lang="fr-FR" b="1" dirty="0" smtClean="0"/>
              <a:t>2- série </a:t>
            </a:r>
            <a:r>
              <a:rPr lang="fr-FR" b="1" dirty="0" err="1" smtClean="0"/>
              <a:t>alléliques</a:t>
            </a:r>
            <a:r>
              <a:rPr lang="fr-FR" b="1" dirty="0" smtClean="0"/>
              <a:t> multiples ou </a:t>
            </a:r>
            <a:r>
              <a:rPr lang="fr-FR" b="1" dirty="0" err="1" smtClean="0"/>
              <a:t>polyallélisme</a:t>
            </a:r>
            <a:endParaRPr lang="fr-FR" b="1" dirty="0" smtClean="0"/>
          </a:p>
          <a:p>
            <a:pPr>
              <a:lnSpc>
                <a:spcPct val="120000"/>
              </a:lnSpc>
            </a:pPr>
            <a:r>
              <a:rPr lang="fr-FR" b="1" dirty="0" smtClean="0"/>
              <a:t>3- liaison entre des gènes situés sur un même chromosome</a:t>
            </a:r>
          </a:p>
          <a:p>
            <a:pPr>
              <a:lnSpc>
                <a:spcPct val="120000"/>
              </a:lnSpc>
            </a:pPr>
            <a:r>
              <a:rPr lang="fr-FR" b="1" dirty="0" smtClean="0"/>
              <a:t>4- hérédité liée au sexe </a:t>
            </a:r>
          </a:p>
          <a:p>
            <a:pPr>
              <a:lnSpc>
                <a:spcPct val="120000"/>
              </a:lnSpc>
            </a:pPr>
            <a:r>
              <a:rPr lang="fr-FR" b="1" dirty="0" smtClean="0">
                <a:solidFill>
                  <a:srgbClr val="FF0000"/>
                </a:solidFill>
              </a:rPr>
              <a:t>5- anomalies géniques</a:t>
            </a:r>
            <a:endParaRPr lang="fr-FR" dirty="0" smtClean="0">
              <a:solidFill>
                <a:srgbClr val="FF0000"/>
              </a:solidFill>
            </a:endParaRPr>
          </a:p>
          <a:p>
            <a:endParaRPr lang="fr-F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Anomalies géniques</a:t>
            </a:r>
            <a:r>
              <a:rPr lang="fr-FR" b="1" dirty="0" smtClean="0">
                <a:solidFill>
                  <a:srgbClr val="FF0000"/>
                </a:solidFill>
              </a:rPr>
              <a:t/>
            </a:r>
            <a:br>
              <a:rPr lang="fr-FR" b="1" dirty="0" smtClean="0">
                <a:solidFill>
                  <a:srgbClr val="FF0000"/>
                </a:solidFill>
              </a:rPr>
            </a:br>
            <a:endParaRPr lang="fr-FR" dirty="0"/>
          </a:p>
        </p:txBody>
      </p:sp>
      <p:sp>
        <p:nvSpPr>
          <p:cNvPr id="3" name="Espace réservé du contenu 2"/>
          <p:cNvSpPr>
            <a:spLocks noGrp="1"/>
          </p:cNvSpPr>
          <p:nvPr>
            <p:ph idx="1"/>
          </p:nvPr>
        </p:nvSpPr>
        <p:spPr/>
        <p:txBody>
          <a:bodyPr/>
          <a:lstStyle/>
          <a:p>
            <a:pPr algn="just"/>
            <a:r>
              <a:rPr lang="fr-FR" dirty="0" smtClean="0"/>
              <a:t>Le plus souvent néfastes,</a:t>
            </a:r>
          </a:p>
          <a:p>
            <a:pPr algn="just"/>
            <a:r>
              <a:rPr lang="fr-FR" dirty="0" smtClean="0"/>
              <a:t>Mutations,</a:t>
            </a:r>
          </a:p>
          <a:p>
            <a:pPr algn="just"/>
            <a:r>
              <a:rPr lang="fr-FR" dirty="0" smtClean="0"/>
              <a:t>400 anomalies recensé chez l’espèce bovine,</a:t>
            </a:r>
          </a:p>
          <a:p>
            <a:pPr algn="just"/>
            <a:r>
              <a:rPr lang="fr-FR" dirty="0" smtClean="0"/>
              <a:t>Une trentaine seulement dont l’origine génétique précise est identifiée</a:t>
            </a:r>
            <a:endParaRPr lang="fr-F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Anomalies génétiques indésirables</a:t>
            </a:r>
            <a:endParaRPr lang="fr-FR" dirty="0"/>
          </a:p>
        </p:txBody>
      </p:sp>
      <p:sp>
        <p:nvSpPr>
          <p:cNvPr id="3" name="Espace réservé du contenu 2"/>
          <p:cNvSpPr>
            <a:spLocks noGrp="1"/>
          </p:cNvSpPr>
          <p:nvPr>
            <p:ph idx="1"/>
          </p:nvPr>
        </p:nvSpPr>
        <p:spPr/>
        <p:txBody>
          <a:bodyPr/>
          <a:lstStyle/>
          <a:p>
            <a:pPr algn="just"/>
            <a:r>
              <a:rPr lang="fr-FR" dirty="0" smtClean="0"/>
              <a:t>Principales anomalies géniques indésirables:</a:t>
            </a:r>
          </a:p>
          <a:p>
            <a:pPr algn="just">
              <a:buFontTx/>
              <a:buChar char="-"/>
            </a:pPr>
            <a:r>
              <a:rPr lang="fr-FR" dirty="0" smtClean="0"/>
              <a:t>Parakératose héréditaire bovine (PK.H.B.): l’enzyme responsable du transfert du zinc alimentaire vers les cellule n’est pas produite;</a:t>
            </a:r>
          </a:p>
          <a:p>
            <a:pPr algn="just">
              <a:buFontTx/>
              <a:buChar char="-"/>
            </a:pPr>
            <a:r>
              <a:rPr lang="fr-FR" dirty="0" smtClean="0"/>
              <a:t>Autosomal, récessif a pénétrance incomplète,</a:t>
            </a:r>
          </a:p>
          <a:p>
            <a:pPr algn="just">
              <a:buFontTx/>
              <a:buChar char="-"/>
            </a:pPr>
            <a:r>
              <a:rPr lang="fr-FR" dirty="0" smtClean="0"/>
              <a:t>race Prim'Holstein, S’exprime à partir de la 4-6 semaine (arrêt de la croissance, perte de poiles…), </a:t>
            </a:r>
          </a:p>
          <a:p>
            <a:pPr algn="just">
              <a:buFontTx/>
              <a:buChar char="-"/>
            </a:pPr>
            <a:endParaRPr lang="fr-F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5577483"/>
          </a:xfrm>
        </p:spPr>
        <p:txBody>
          <a:bodyPr>
            <a:normAutofit fontScale="92500"/>
          </a:bodyPr>
          <a:lstStyle/>
          <a:p>
            <a:pPr algn="just"/>
            <a:r>
              <a:rPr lang="fr-FR" dirty="0" smtClean="0"/>
              <a:t>Syndrome d’</a:t>
            </a:r>
            <a:r>
              <a:rPr lang="fr-FR" dirty="0" err="1" smtClean="0"/>
              <a:t>artrogrypose</a:t>
            </a:r>
            <a:r>
              <a:rPr lang="fr-FR" dirty="0" smtClean="0"/>
              <a:t> et palatoschisis (SAP):</a:t>
            </a:r>
          </a:p>
          <a:p>
            <a:pPr algn="just">
              <a:buFontTx/>
              <a:buChar char="-"/>
            </a:pPr>
            <a:r>
              <a:rPr lang="fr-FR" dirty="0" smtClean="0"/>
              <a:t>Race Charolaise,</a:t>
            </a:r>
          </a:p>
          <a:p>
            <a:pPr algn="just">
              <a:buFontTx/>
              <a:buChar char="-"/>
            </a:pPr>
            <a:r>
              <a:rPr lang="fr-FR" dirty="0" smtClean="0"/>
              <a:t>Autosomal récessif a pénétrance incomplète.</a:t>
            </a:r>
          </a:p>
          <a:p>
            <a:pPr algn="just"/>
            <a:r>
              <a:rPr lang="fr-FR" dirty="0" smtClean="0"/>
              <a:t>BLAD (bovine </a:t>
            </a:r>
            <a:r>
              <a:rPr lang="fr-FR" dirty="0" err="1" smtClean="0"/>
              <a:t>leukocyte</a:t>
            </a:r>
            <a:r>
              <a:rPr lang="fr-FR" dirty="0" smtClean="0"/>
              <a:t> </a:t>
            </a:r>
            <a:r>
              <a:rPr lang="fr-FR" dirty="0" err="1" smtClean="0"/>
              <a:t>adhesion</a:t>
            </a:r>
            <a:r>
              <a:rPr lang="fr-FR" dirty="0" smtClean="0"/>
              <a:t> </a:t>
            </a:r>
            <a:r>
              <a:rPr lang="fr-FR" dirty="0" err="1" smtClean="0"/>
              <a:t>deficiency</a:t>
            </a:r>
            <a:r>
              <a:rPr lang="fr-FR" dirty="0" smtClean="0"/>
              <a:t>):</a:t>
            </a:r>
          </a:p>
          <a:p>
            <a:pPr algn="just">
              <a:buFontTx/>
              <a:buChar char="-"/>
            </a:pPr>
            <a:r>
              <a:rPr lang="fr-FR" dirty="0" smtClean="0"/>
              <a:t>En 1983 au USA,</a:t>
            </a:r>
          </a:p>
          <a:p>
            <a:pPr algn="just">
              <a:buFontTx/>
              <a:buChar char="-"/>
            </a:pPr>
            <a:r>
              <a:rPr lang="fr-FR" dirty="0" smtClean="0"/>
              <a:t>Race Holstein,</a:t>
            </a:r>
          </a:p>
          <a:p>
            <a:pPr algn="just">
              <a:buFontTx/>
              <a:buChar char="-"/>
            </a:pPr>
            <a:r>
              <a:rPr lang="fr-FR" dirty="0" smtClean="0"/>
              <a:t>Déficience immunitaire et retard du développement,</a:t>
            </a:r>
          </a:p>
          <a:p>
            <a:pPr algn="just">
              <a:buFontTx/>
              <a:buChar char="-"/>
            </a:pPr>
            <a:r>
              <a:rPr lang="fr-FR" dirty="0" smtClean="0"/>
              <a:t>Autosomal récessif,</a:t>
            </a:r>
          </a:p>
          <a:p>
            <a:pPr algn="just">
              <a:buFontTx/>
              <a:buChar char="-"/>
            </a:pPr>
            <a:r>
              <a:rPr lang="fr-FR" dirty="0" smtClean="0"/>
              <a:t>CLAD l’équivalent chez les canins.</a:t>
            </a:r>
          </a:p>
          <a:p>
            <a:pPr algn="just">
              <a:buNone/>
            </a:pPr>
            <a:endParaRPr lang="fr-F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48680"/>
            <a:ext cx="8229600" cy="5577483"/>
          </a:xfrm>
        </p:spPr>
        <p:txBody>
          <a:bodyPr>
            <a:normAutofit fontScale="92500" lnSpcReduction="20000"/>
          </a:bodyPr>
          <a:lstStyle/>
          <a:p>
            <a:pPr algn="just"/>
            <a:r>
              <a:rPr lang="fr-FR" dirty="0" smtClean="0"/>
              <a:t>L’achondroplasie:</a:t>
            </a:r>
          </a:p>
          <a:p>
            <a:pPr algn="just">
              <a:buFontTx/>
              <a:buChar char="-"/>
            </a:pPr>
            <a:r>
              <a:rPr lang="fr-FR" dirty="0" smtClean="0"/>
              <a:t>Race Prim’Holstein,</a:t>
            </a:r>
          </a:p>
          <a:p>
            <a:pPr algn="just">
              <a:buFontTx/>
              <a:buChar char="-"/>
            </a:pPr>
            <a:r>
              <a:rPr lang="fr-FR" dirty="0" smtClean="0"/>
              <a:t>Gène bulldog, autosomique récessif, le gène est connue mais pas la mutation causale (</a:t>
            </a:r>
            <a:r>
              <a:rPr lang="fr-FR" dirty="0" err="1" smtClean="0"/>
              <a:t>génotypage</a:t>
            </a:r>
            <a:r>
              <a:rPr lang="fr-FR" dirty="0" smtClean="0"/>
              <a:t> par microsatellites),</a:t>
            </a:r>
          </a:p>
          <a:p>
            <a:pPr algn="just">
              <a:buFontTx/>
              <a:buChar char="-"/>
            </a:pPr>
            <a:r>
              <a:rPr lang="fr-FR" dirty="0" smtClean="0"/>
              <a:t>Croissance réduite des os,</a:t>
            </a:r>
          </a:p>
          <a:p>
            <a:pPr algn="just"/>
            <a:r>
              <a:rPr lang="fr-FR" dirty="0" smtClean="0"/>
              <a:t>Le CVM (</a:t>
            </a:r>
            <a:r>
              <a:rPr lang="fr-FR" dirty="0" err="1" smtClean="0"/>
              <a:t>complex</a:t>
            </a:r>
            <a:r>
              <a:rPr lang="fr-FR" dirty="0" smtClean="0"/>
              <a:t> </a:t>
            </a:r>
            <a:r>
              <a:rPr lang="fr-FR" dirty="0" err="1" smtClean="0"/>
              <a:t>vertebral</a:t>
            </a:r>
            <a:r>
              <a:rPr lang="fr-FR" dirty="0" smtClean="0"/>
              <a:t> malformation):</a:t>
            </a:r>
          </a:p>
          <a:p>
            <a:pPr algn="just">
              <a:buFontTx/>
              <a:buChar char="-"/>
            </a:pPr>
            <a:r>
              <a:rPr lang="fr-FR" dirty="0" smtClean="0"/>
              <a:t>Découvert au Danemark en 2001, cheptel Holstein,</a:t>
            </a:r>
          </a:p>
          <a:p>
            <a:pPr algn="just">
              <a:buFontTx/>
              <a:buChar char="-"/>
            </a:pPr>
            <a:r>
              <a:rPr lang="fr-FR" dirty="0" smtClean="0"/>
              <a:t>2/3 avortement, 1/3 mort nées,</a:t>
            </a:r>
          </a:p>
          <a:p>
            <a:pPr algn="just">
              <a:buFontTx/>
              <a:buChar char="-"/>
            </a:pPr>
            <a:r>
              <a:rPr lang="fr-FR" dirty="0" smtClean="0"/>
              <a:t>Autosomal récessif,</a:t>
            </a:r>
          </a:p>
          <a:p>
            <a:pPr algn="just">
              <a:buFontTx/>
              <a:buChar char="-"/>
            </a:pPr>
            <a:r>
              <a:rPr lang="fr-FR" dirty="0" smtClean="0"/>
              <a:t>Diagnostique génétique direct.</a:t>
            </a:r>
          </a:p>
          <a:p>
            <a:pPr algn="just">
              <a:buFontTx/>
              <a:buChar char="-"/>
            </a:pPr>
            <a:endParaRPr lang="fr-F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76672"/>
            <a:ext cx="8229600" cy="5649491"/>
          </a:xfrm>
        </p:spPr>
        <p:txBody>
          <a:bodyPr/>
          <a:lstStyle/>
          <a:p>
            <a:pPr algn="just"/>
            <a:r>
              <a:rPr lang="fr-FR" dirty="0" smtClean="0"/>
              <a:t>L’</a:t>
            </a:r>
            <a:r>
              <a:rPr lang="fr-FR" dirty="0" err="1" smtClean="0"/>
              <a:t>épidermolyse</a:t>
            </a:r>
            <a:r>
              <a:rPr lang="fr-FR" dirty="0" smtClean="0"/>
              <a:t> bulleuse </a:t>
            </a:r>
            <a:r>
              <a:rPr lang="fr-FR" dirty="0" err="1" smtClean="0"/>
              <a:t>jonctionelle</a:t>
            </a:r>
            <a:r>
              <a:rPr lang="fr-FR" dirty="0" smtClean="0"/>
              <a:t> (EBJ):</a:t>
            </a:r>
          </a:p>
          <a:p>
            <a:pPr algn="just">
              <a:buFontTx/>
              <a:buChar char="-"/>
            </a:pPr>
            <a:r>
              <a:rPr lang="fr-FR" dirty="0" smtClean="0"/>
              <a:t>1935, chez deux races de chevaux de trait: le Breton et le Comtois,</a:t>
            </a:r>
          </a:p>
          <a:p>
            <a:pPr algn="just">
              <a:buFontTx/>
              <a:buChar char="-"/>
            </a:pPr>
            <a:r>
              <a:rPr lang="fr-FR" dirty="0" smtClean="0"/>
              <a:t>Apparition de cloques et perte de peau au niveau de certains endroits,</a:t>
            </a:r>
          </a:p>
          <a:p>
            <a:pPr algn="just">
              <a:buFontTx/>
              <a:buChar char="-"/>
            </a:pPr>
            <a:r>
              <a:rPr lang="fr-FR" dirty="0" smtClean="0"/>
              <a:t>Existe aussi chez l’homme et les chiots de la race Braque Allemand,</a:t>
            </a:r>
          </a:p>
          <a:p>
            <a:pPr algn="just">
              <a:buFontTx/>
              <a:buChar char="-"/>
            </a:pPr>
            <a:r>
              <a:rPr lang="fr-FR" dirty="0" smtClean="0"/>
              <a:t>Autosomal récessif.</a:t>
            </a:r>
            <a:endParaRPr lang="fr-F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0"/>
            <a:ext cx="9144000" cy="6858000"/>
          </a:xfrm>
        </p:spPr>
        <p:style>
          <a:lnRef idx="1">
            <a:schemeClr val="accent4"/>
          </a:lnRef>
          <a:fillRef idx="2">
            <a:schemeClr val="accent4"/>
          </a:fillRef>
          <a:effectRef idx="1">
            <a:schemeClr val="accent4"/>
          </a:effectRef>
          <a:fontRef idx="minor">
            <a:schemeClr val="dk1"/>
          </a:fontRef>
        </p:style>
        <p:txBody>
          <a:bodyPr>
            <a:normAutofit fontScale="85000" lnSpcReduction="20000"/>
          </a:bodyPr>
          <a:lstStyle/>
          <a:p>
            <a:endParaRPr lang="fr-FR" sz="2400" b="1" dirty="0" smtClean="0">
              <a:solidFill>
                <a:schemeClr val="tx1"/>
              </a:solidFill>
              <a:latin typeface="Times New Roman" pitchFamily="18" charset="0"/>
              <a:cs typeface="Times New Roman" pitchFamily="18" charset="0"/>
            </a:endParaRPr>
          </a:p>
          <a:p>
            <a:endParaRPr lang="fr-FR" sz="2400" b="1" dirty="0" smtClean="0">
              <a:solidFill>
                <a:schemeClr val="tx1"/>
              </a:solidFill>
              <a:latin typeface="Times New Roman" pitchFamily="18" charset="0"/>
              <a:cs typeface="Times New Roman" pitchFamily="18" charset="0"/>
            </a:endParaRPr>
          </a:p>
          <a:p>
            <a:r>
              <a:rPr lang="fr-FR" sz="2400" b="1" dirty="0" smtClean="0">
                <a:solidFill>
                  <a:schemeClr val="tx1"/>
                </a:solidFill>
                <a:latin typeface="Times New Roman" pitchFamily="18" charset="0"/>
                <a:cs typeface="Times New Roman" pitchFamily="18" charset="0"/>
              </a:rPr>
              <a:t>Programme</a:t>
            </a:r>
          </a:p>
          <a:p>
            <a:pPr algn="l"/>
            <a:endParaRPr lang="fr-FR" sz="1800" b="1" dirty="0" smtClean="0">
              <a:solidFill>
                <a:schemeClr val="tx1"/>
              </a:solidFill>
              <a:latin typeface="Times New Roman" pitchFamily="18" charset="0"/>
              <a:cs typeface="Times New Roman" pitchFamily="18" charset="0"/>
            </a:endParaRPr>
          </a:p>
          <a:p>
            <a:endParaRPr lang="fr-FR" sz="1800" b="1" dirty="0" smtClean="0">
              <a:solidFill>
                <a:schemeClr val="tx1"/>
              </a:solidFill>
            </a:endParaRPr>
          </a:p>
          <a:p>
            <a:endParaRPr lang="fr-FR" sz="1800" b="1" dirty="0" smtClean="0">
              <a:solidFill>
                <a:schemeClr val="tx1"/>
              </a:solidFill>
            </a:endParaRPr>
          </a:p>
          <a:p>
            <a:endParaRPr lang="fr-FR" sz="1800" b="1" dirty="0" smtClean="0">
              <a:solidFill>
                <a:schemeClr val="tx1"/>
              </a:solidFill>
            </a:endParaRPr>
          </a:p>
          <a:p>
            <a:pPr>
              <a:lnSpc>
                <a:spcPct val="120000"/>
              </a:lnSpc>
            </a:pPr>
            <a:r>
              <a:rPr lang="fr-FR" sz="1800" b="1" dirty="0" smtClean="0">
                <a:solidFill>
                  <a:schemeClr val="tx1"/>
                </a:solidFill>
              </a:rPr>
              <a:t>I – Hérédité des caractères non quantitatifs</a:t>
            </a:r>
          </a:p>
          <a:p>
            <a:pPr>
              <a:lnSpc>
                <a:spcPct val="120000"/>
              </a:lnSpc>
            </a:pPr>
            <a:r>
              <a:rPr lang="fr-FR" sz="1800" b="1" dirty="0" smtClean="0">
                <a:solidFill>
                  <a:schemeClr val="tx1"/>
                </a:solidFill>
              </a:rPr>
              <a:t>1- série </a:t>
            </a:r>
            <a:r>
              <a:rPr lang="fr-FR" sz="1800" b="1" dirty="0" err="1" smtClean="0">
                <a:solidFill>
                  <a:schemeClr val="tx1"/>
                </a:solidFill>
              </a:rPr>
              <a:t>alléliques</a:t>
            </a:r>
            <a:r>
              <a:rPr lang="fr-FR" sz="1800" b="1" dirty="0" smtClean="0">
                <a:solidFill>
                  <a:schemeClr val="tx1"/>
                </a:solidFill>
              </a:rPr>
              <a:t> simple ou </a:t>
            </a:r>
            <a:r>
              <a:rPr lang="fr-FR" sz="1800" b="1" dirty="0" err="1" smtClean="0">
                <a:solidFill>
                  <a:schemeClr val="tx1"/>
                </a:solidFill>
              </a:rPr>
              <a:t>biallélisme</a:t>
            </a:r>
            <a:endParaRPr lang="fr-FR" sz="1800" b="1" dirty="0" smtClean="0">
              <a:solidFill>
                <a:schemeClr val="tx1"/>
              </a:solidFill>
            </a:endParaRPr>
          </a:p>
          <a:p>
            <a:pPr>
              <a:lnSpc>
                <a:spcPct val="120000"/>
              </a:lnSpc>
            </a:pPr>
            <a:r>
              <a:rPr lang="fr-FR" sz="1800" b="1" dirty="0" smtClean="0">
                <a:solidFill>
                  <a:schemeClr val="tx1"/>
                </a:solidFill>
              </a:rPr>
              <a:t>2- série </a:t>
            </a:r>
            <a:r>
              <a:rPr lang="fr-FR" sz="1800" b="1" dirty="0" err="1" smtClean="0">
                <a:solidFill>
                  <a:schemeClr val="tx1"/>
                </a:solidFill>
              </a:rPr>
              <a:t>alléliques</a:t>
            </a:r>
            <a:r>
              <a:rPr lang="fr-FR" sz="1800" b="1" dirty="0" smtClean="0">
                <a:solidFill>
                  <a:schemeClr val="tx1"/>
                </a:solidFill>
              </a:rPr>
              <a:t> multiples ou </a:t>
            </a:r>
            <a:r>
              <a:rPr lang="fr-FR" sz="1800" b="1" dirty="0" err="1" smtClean="0">
                <a:solidFill>
                  <a:schemeClr val="tx1"/>
                </a:solidFill>
              </a:rPr>
              <a:t>polyallélisme</a:t>
            </a:r>
            <a:endParaRPr lang="fr-FR" sz="1800" b="1" dirty="0" smtClean="0">
              <a:solidFill>
                <a:schemeClr val="tx1"/>
              </a:solidFill>
            </a:endParaRPr>
          </a:p>
          <a:p>
            <a:pPr>
              <a:lnSpc>
                <a:spcPct val="120000"/>
              </a:lnSpc>
            </a:pPr>
            <a:r>
              <a:rPr lang="fr-FR" sz="1800" b="1" dirty="0" smtClean="0">
                <a:solidFill>
                  <a:schemeClr val="tx1"/>
                </a:solidFill>
              </a:rPr>
              <a:t>3- liaison entre des gènes situés sur un même chromosome</a:t>
            </a:r>
          </a:p>
          <a:p>
            <a:pPr>
              <a:lnSpc>
                <a:spcPct val="120000"/>
              </a:lnSpc>
            </a:pPr>
            <a:r>
              <a:rPr lang="fr-FR" sz="1800" b="1" dirty="0" smtClean="0">
                <a:solidFill>
                  <a:schemeClr val="tx1"/>
                </a:solidFill>
              </a:rPr>
              <a:t>4- hérédité liée au sexe </a:t>
            </a:r>
          </a:p>
          <a:p>
            <a:pPr>
              <a:lnSpc>
                <a:spcPct val="120000"/>
              </a:lnSpc>
            </a:pPr>
            <a:r>
              <a:rPr lang="fr-FR" sz="1800" b="1" dirty="0" smtClean="0">
                <a:solidFill>
                  <a:schemeClr val="tx1"/>
                </a:solidFill>
              </a:rPr>
              <a:t>5- anomalies géniques</a:t>
            </a:r>
          </a:p>
          <a:p>
            <a:pPr>
              <a:lnSpc>
                <a:spcPct val="120000"/>
              </a:lnSpc>
            </a:pPr>
            <a:r>
              <a:rPr lang="fr-FR" sz="1800" b="1" dirty="0" smtClean="0">
                <a:solidFill>
                  <a:schemeClr val="tx1"/>
                </a:solidFill>
              </a:rPr>
              <a:t> </a:t>
            </a:r>
          </a:p>
          <a:p>
            <a:pPr>
              <a:lnSpc>
                <a:spcPct val="120000"/>
              </a:lnSpc>
            </a:pPr>
            <a:r>
              <a:rPr lang="fr-FR" sz="1800" b="1" dirty="0" smtClean="0">
                <a:solidFill>
                  <a:schemeClr val="tx1"/>
                </a:solidFill>
              </a:rPr>
              <a:t>II – Eléments de génétique des populations</a:t>
            </a:r>
          </a:p>
          <a:p>
            <a:pPr>
              <a:lnSpc>
                <a:spcPct val="120000"/>
              </a:lnSpc>
            </a:pPr>
            <a:r>
              <a:rPr lang="fr-FR" sz="1800" b="1" dirty="0" smtClean="0">
                <a:solidFill>
                  <a:schemeClr val="tx1"/>
                </a:solidFill>
              </a:rPr>
              <a:t>1- description génétique d’une population</a:t>
            </a:r>
          </a:p>
          <a:p>
            <a:pPr>
              <a:lnSpc>
                <a:spcPct val="120000"/>
              </a:lnSpc>
            </a:pPr>
            <a:r>
              <a:rPr lang="fr-FR" sz="1800" b="1" dirty="0" smtClean="0">
                <a:solidFill>
                  <a:schemeClr val="tx1"/>
                </a:solidFill>
              </a:rPr>
              <a:t>2- modification des fréquences sous l’effet de la sélection</a:t>
            </a:r>
          </a:p>
          <a:p>
            <a:pPr>
              <a:lnSpc>
                <a:spcPct val="120000"/>
              </a:lnSpc>
            </a:pPr>
            <a:r>
              <a:rPr lang="fr-FR" sz="1800" b="1" dirty="0" smtClean="0">
                <a:solidFill>
                  <a:schemeClr val="tx1"/>
                </a:solidFill>
              </a:rPr>
              <a:t> </a:t>
            </a:r>
          </a:p>
          <a:p>
            <a:pPr>
              <a:lnSpc>
                <a:spcPct val="120000"/>
              </a:lnSpc>
            </a:pPr>
            <a:r>
              <a:rPr lang="fr-FR" sz="1800" b="1" dirty="0" smtClean="0">
                <a:solidFill>
                  <a:schemeClr val="tx1"/>
                </a:solidFill>
              </a:rPr>
              <a:t>III - Hérédité des caractères quantitatifs</a:t>
            </a:r>
          </a:p>
          <a:p>
            <a:pPr>
              <a:lnSpc>
                <a:spcPct val="120000"/>
              </a:lnSpc>
            </a:pPr>
            <a:r>
              <a:rPr lang="fr-FR" sz="1800" b="1" dirty="0" smtClean="0">
                <a:solidFill>
                  <a:schemeClr val="tx1"/>
                </a:solidFill>
              </a:rPr>
              <a:t>  1- particularité non génétiques des caractères quantitatifs</a:t>
            </a:r>
          </a:p>
          <a:p>
            <a:pPr>
              <a:lnSpc>
                <a:spcPct val="120000"/>
              </a:lnSpc>
            </a:pPr>
            <a:r>
              <a:rPr lang="fr-FR" sz="1800" b="1" dirty="0" smtClean="0">
                <a:solidFill>
                  <a:schemeClr val="tx1"/>
                </a:solidFill>
              </a:rPr>
              <a:t>2- déterminisme génétique des caractères quantitatifs</a:t>
            </a:r>
          </a:p>
          <a:p>
            <a:pPr>
              <a:lnSpc>
                <a:spcPct val="120000"/>
              </a:lnSpc>
            </a:pPr>
            <a:r>
              <a:rPr lang="fr-FR" sz="1800" b="1" dirty="0" smtClean="0">
                <a:solidFill>
                  <a:schemeClr val="tx1"/>
                </a:solidFill>
              </a:rPr>
              <a:t>3- paramètres génétiques relatifs aux caractères quantitatifs</a:t>
            </a:r>
          </a:p>
          <a:p>
            <a:pPr>
              <a:lnSpc>
                <a:spcPct val="120000"/>
              </a:lnSpc>
            </a:pPr>
            <a:endParaRPr lang="fr-FR" sz="1800" b="1" dirty="0" smtClean="0">
              <a:solidFill>
                <a:schemeClr val="tx1"/>
              </a:solidFill>
            </a:endParaRPr>
          </a:p>
          <a:p>
            <a:pPr marL="342900" indent="-342900" algn="l">
              <a:lnSpc>
                <a:spcPct val="120000"/>
              </a:lnSpc>
            </a:pPr>
            <a:endParaRPr lang="fr-FR" sz="1800" dirty="0">
              <a:solidFill>
                <a:schemeClr val="tx1"/>
              </a:solidFill>
              <a:latin typeface="Times New Roman" pitchFamily="18" charset="0"/>
              <a:cs typeface="Times New Roman" pitchFamily="18" charset="0"/>
            </a:endParaRPr>
          </a:p>
          <a:p>
            <a:pPr marL="342900" indent="-342900" algn="l">
              <a:lnSpc>
                <a:spcPct val="120000"/>
              </a:lnSpc>
            </a:pPr>
            <a:r>
              <a:rPr lang="fr-FR" sz="1800" dirty="0" smtClean="0">
                <a:solidFill>
                  <a:schemeClr val="tx1"/>
                </a:solidFill>
                <a:latin typeface="Times New Roman" pitchFamily="18" charset="0"/>
                <a:cs typeface="Times New Roman" pitchFamily="18" charset="0"/>
              </a:rPr>
              <a:t>  </a:t>
            </a:r>
            <a:r>
              <a:rPr lang="fr-FR" sz="1800" b="1" dirty="0" smtClean="0">
                <a:solidFill>
                  <a:schemeClr val="tx1"/>
                </a:solidFill>
                <a:latin typeface="Times New Roman" pitchFamily="18" charset="0"/>
                <a:cs typeface="Times New Roman" pitchFamily="18" charset="0"/>
              </a:rPr>
              <a:t>  </a:t>
            </a:r>
            <a:endParaRPr lang="fr-FR" sz="1600" b="1" dirty="0" smtClean="0">
              <a:solidFill>
                <a:schemeClr val="tx1"/>
              </a:solidFill>
              <a:latin typeface="Times New Roman" pitchFamily="18" charset="0"/>
              <a:cs typeface="Times New Roman" pitchFamily="18" charset="0"/>
            </a:endParaRPr>
          </a:p>
          <a:p>
            <a:endParaRPr lang="fr-FR" sz="1600" dirty="0">
              <a:latin typeface="Times New Roman" pitchFamily="18" charset="0"/>
              <a:cs typeface="Times New Roman" pitchFamily="18" charset="0"/>
            </a:endParaRPr>
          </a:p>
          <a:p>
            <a:endParaRPr lang="fr-FR" sz="2000" b="1" dirty="0">
              <a:solidFill>
                <a:schemeClr val="tx1"/>
              </a:solidFill>
              <a:latin typeface="Times New Roman" pitchFamily="18" charset="0"/>
              <a:cs typeface="Times New Roman" pitchFamily="18" charset="0"/>
            </a:endParaRPr>
          </a:p>
          <a:p>
            <a:endParaRPr lang="fr-FR" sz="2000" b="1" dirty="0" smtClean="0">
              <a:solidFill>
                <a:schemeClr val="tx1"/>
              </a:solidFill>
              <a:latin typeface="Times New Roman" pitchFamily="18" charset="0"/>
              <a:cs typeface="Times New Roman" pitchFamily="18" charset="0"/>
            </a:endParaRPr>
          </a:p>
          <a:p>
            <a:endParaRPr lang="fr-FR" sz="2000" b="1" dirty="0">
              <a:solidFill>
                <a:schemeClr val="tx1"/>
              </a:solidFill>
              <a:latin typeface="Times New Roman" pitchFamily="18" charset="0"/>
              <a:cs typeface="Times New Roman" pitchFamily="18" charset="0"/>
            </a:endParaRPr>
          </a:p>
          <a:p>
            <a:endParaRPr lang="fr-FR" sz="2000" b="1" i="1" dirty="0" smtClean="0">
              <a:solidFill>
                <a:schemeClr val="tx1"/>
              </a:solidFill>
              <a:latin typeface="Times New Roman" pitchFamily="18" charset="0"/>
              <a:cs typeface="Times New Roman" pitchFamily="18" charset="0"/>
            </a:endParaRPr>
          </a:p>
          <a:p>
            <a:endParaRPr lang="fr-FR" sz="2000" b="1" i="1" dirty="0" smtClean="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Lutte contre les anomalies génétiques indésirables</a:t>
            </a:r>
            <a:endParaRPr lang="fr-FR" dirty="0"/>
          </a:p>
        </p:txBody>
      </p:sp>
      <p:sp>
        <p:nvSpPr>
          <p:cNvPr id="3" name="Espace réservé du contenu 2"/>
          <p:cNvSpPr>
            <a:spLocks noGrp="1"/>
          </p:cNvSpPr>
          <p:nvPr>
            <p:ph idx="1"/>
          </p:nvPr>
        </p:nvSpPr>
        <p:spPr/>
        <p:txBody>
          <a:bodyPr>
            <a:normAutofit fontScale="70000" lnSpcReduction="20000"/>
          </a:bodyPr>
          <a:lstStyle/>
          <a:p>
            <a:pPr algn="just"/>
            <a:r>
              <a:rPr lang="fr-FR" dirty="0" smtClean="0"/>
              <a:t>Identification des animaux,</a:t>
            </a:r>
          </a:p>
          <a:p>
            <a:pPr algn="just"/>
            <a:r>
              <a:rPr lang="fr-FR" dirty="0" smtClean="0"/>
              <a:t>Gestion des croisements,</a:t>
            </a:r>
          </a:p>
          <a:p>
            <a:pPr algn="just"/>
            <a:r>
              <a:rPr lang="fr-FR" dirty="0" smtClean="0"/>
              <a:t>Diagnostique moléculaire (dans les cas possibles),</a:t>
            </a:r>
          </a:p>
          <a:p>
            <a:pPr algn="just"/>
            <a:r>
              <a:rPr lang="fr-FR" dirty="0" smtClean="0"/>
              <a:t>Observatoire national des anomalies bovines; </a:t>
            </a:r>
          </a:p>
          <a:p>
            <a:pPr algn="just">
              <a:buNone/>
            </a:pPr>
            <a:r>
              <a:rPr lang="fr-FR" dirty="0" smtClean="0"/>
              <a:t>Mise en place en 2002 en France (INRA, et partenaires professionnels), trois axes développés:</a:t>
            </a:r>
          </a:p>
          <a:p>
            <a:pPr algn="just">
              <a:buFontTx/>
              <a:buChar char="-"/>
            </a:pPr>
            <a:r>
              <a:rPr lang="fr-FR" dirty="0" smtClean="0"/>
              <a:t>Veille scientifique et technique, formation et information des partenaires,</a:t>
            </a:r>
          </a:p>
          <a:p>
            <a:pPr algn="just">
              <a:buFontTx/>
              <a:buChar char="-"/>
            </a:pPr>
            <a:r>
              <a:rPr lang="fr-FR" dirty="0" smtClean="0"/>
              <a:t>Recueil d’informations cliniques détaillées sur les veaux mort née et création d’une base de données nationale,</a:t>
            </a:r>
          </a:p>
          <a:p>
            <a:pPr algn="just">
              <a:buFontTx/>
              <a:buChar char="-"/>
            </a:pPr>
            <a:r>
              <a:rPr lang="fr-FR" dirty="0" smtClean="0"/>
              <a:t>Gestion des anomalies émergentes; recueille des échantillons biologique et l’initiation de travaux visant à localisé de probable gènes contrôlant ces anomalies.</a:t>
            </a:r>
          </a:p>
          <a:p>
            <a:pPr algn="just"/>
            <a:endParaRPr lang="fr-F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lgn="just"/>
            <a:r>
              <a:rPr lang="fr-FR" dirty="0" smtClean="0"/>
              <a:t>Après 3 ans de la mise en place de l’observatoire (participation concerté de tous les acteurs de l’élevage) deux anomalies nouvelle en été mise en évidence:</a:t>
            </a:r>
          </a:p>
          <a:p>
            <a:pPr algn="just">
              <a:buFontTx/>
              <a:buChar char="-"/>
            </a:pPr>
            <a:r>
              <a:rPr lang="fr-FR" dirty="0" smtClean="0"/>
              <a:t>l’atrésie du côlon,</a:t>
            </a:r>
          </a:p>
          <a:p>
            <a:pPr algn="just">
              <a:buFontTx/>
              <a:buChar char="-"/>
            </a:pPr>
            <a:r>
              <a:rPr lang="fr-FR" dirty="0" smtClean="0"/>
              <a:t>Syndrome d’hypoplasie généralisé capréoliforme (race Montbéliard). </a:t>
            </a:r>
            <a:endParaRPr lang="fr-F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Anomalie génique parfois recherchées</a:t>
            </a:r>
            <a:endParaRPr lang="fr-FR" dirty="0"/>
          </a:p>
        </p:txBody>
      </p:sp>
      <p:sp>
        <p:nvSpPr>
          <p:cNvPr id="3" name="Espace réservé du contenu 2"/>
          <p:cNvSpPr>
            <a:spLocks noGrp="1"/>
          </p:cNvSpPr>
          <p:nvPr>
            <p:ph idx="1"/>
          </p:nvPr>
        </p:nvSpPr>
        <p:spPr/>
        <p:txBody>
          <a:bodyPr>
            <a:normAutofit lnSpcReduction="10000"/>
          </a:bodyPr>
          <a:lstStyle/>
          <a:p>
            <a:pPr algn="just"/>
            <a:r>
              <a:rPr lang="fr-FR" dirty="0" smtClean="0"/>
              <a:t>Avantages et désavantages,</a:t>
            </a:r>
          </a:p>
          <a:p>
            <a:pPr algn="just"/>
            <a:r>
              <a:rPr lang="fr-FR" dirty="0" smtClean="0"/>
              <a:t>Etude économique,</a:t>
            </a:r>
          </a:p>
          <a:p>
            <a:pPr algn="just"/>
            <a:r>
              <a:rPr lang="fr-FR" dirty="0" smtClean="0"/>
              <a:t>Le nanisme chez les poules,</a:t>
            </a:r>
          </a:p>
          <a:p>
            <a:pPr algn="just"/>
            <a:r>
              <a:rPr lang="fr-FR" dirty="0" smtClean="0"/>
              <a:t>Caractère culard chez les bovins (chromosome n°2), en race Gasconne les taureaux mh/+ montre un poids supérieur a celui des +/+,</a:t>
            </a:r>
          </a:p>
          <a:p>
            <a:pPr algn="just"/>
            <a:r>
              <a:rPr lang="fr-FR" dirty="0" smtClean="0"/>
              <a:t>autosomique récessif (incomplète), pénétrance (incomplète) et effet </a:t>
            </a:r>
            <a:r>
              <a:rPr lang="fr-FR" dirty="0" err="1" smtClean="0"/>
              <a:t>pléiotropique</a:t>
            </a:r>
            <a:r>
              <a:rPr lang="fr-FR" dirty="0" smtClean="0"/>
              <a:t>;</a:t>
            </a:r>
            <a:endParaRPr lang="fr-F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8964488" cy="1143000"/>
          </a:xfrm>
        </p:spPr>
        <p:txBody>
          <a:bodyPr>
            <a:normAutofit fontScale="90000"/>
          </a:bodyPr>
          <a:lstStyle/>
          <a:p>
            <a:r>
              <a:rPr lang="fr-FR" b="1" dirty="0" smtClean="0"/>
              <a:t/>
            </a:r>
            <a:br>
              <a:rPr lang="fr-FR" b="1" dirty="0" smtClean="0"/>
            </a:br>
            <a:r>
              <a:rPr lang="fr-FR" b="1" dirty="0" smtClean="0"/>
              <a:t>II – Eléments de génétique des populations</a:t>
            </a:r>
            <a:br>
              <a:rPr lang="fr-FR" b="1" dirty="0" smtClean="0"/>
            </a:br>
            <a:endParaRPr lang="fr-FR" dirty="0"/>
          </a:p>
        </p:txBody>
      </p:sp>
      <p:sp>
        <p:nvSpPr>
          <p:cNvPr id="3" name="Espace réservé du contenu 2"/>
          <p:cNvSpPr>
            <a:spLocks noGrp="1"/>
          </p:cNvSpPr>
          <p:nvPr>
            <p:ph idx="1"/>
          </p:nvPr>
        </p:nvSpPr>
        <p:spPr/>
        <p:txBody>
          <a:bodyPr/>
          <a:lstStyle/>
          <a:p>
            <a:pPr algn="just">
              <a:lnSpc>
                <a:spcPct val="120000"/>
              </a:lnSpc>
            </a:pPr>
            <a:r>
              <a:rPr lang="fr-FR" b="1" dirty="0" smtClean="0">
                <a:solidFill>
                  <a:srgbClr val="FF0000"/>
                </a:solidFill>
              </a:rPr>
              <a:t>1- description génétique d’une population</a:t>
            </a:r>
          </a:p>
          <a:p>
            <a:pPr algn="just">
              <a:lnSpc>
                <a:spcPct val="120000"/>
              </a:lnSpc>
            </a:pPr>
            <a:r>
              <a:rPr lang="fr-FR" b="1" dirty="0" smtClean="0"/>
              <a:t>2- modification des fréquences sous l’effet de la sélection</a:t>
            </a:r>
            <a:endParaRPr lang="fr-F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04664"/>
            <a:ext cx="8229600" cy="6120680"/>
          </a:xfrm>
        </p:spPr>
        <p:txBody>
          <a:bodyPr>
            <a:normAutofit fontScale="92500" lnSpcReduction="20000"/>
          </a:bodyPr>
          <a:lstStyle/>
          <a:p>
            <a:pPr algn="just"/>
            <a:r>
              <a:rPr lang="fr-FR" dirty="0" smtClean="0"/>
              <a:t>Population ensemble d’individus de la même espèce qui se reproduisent exclusivement entre eux,</a:t>
            </a:r>
          </a:p>
          <a:p>
            <a:pPr algn="just"/>
            <a:r>
              <a:rPr lang="fr-FR" dirty="0" smtClean="0"/>
              <a:t>Chez les espèces domestiques, on assimile une race à une population,</a:t>
            </a:r>
          </a:p>
          <a:p>
            <a:pPr algn="just"/>
            <a:r>
              <a:rPr lang="fr-FR" dirty="0" smtClean="0"/>
              <a:t>« La race est un ensemble d’individus, partageant une même histoire, une même aire de répartition à l’origine, un très grand nombre de traits phénotypiques et physiologiques et qui répondent aux même critères sociaux économiques. Les individus d'une même race appartiennent obligatoirement à une même espèce mais peuvent être issus soit d'un croisement entre des populations différentes, ou le résultat d’un effet fondateur ». (</a:t>
            </a:r>
            <a:r>
              <a:rPr lang="fr-FR" dirty="0" err="1" smtClean="0"/>
              <a:t>Gaouar</a:t>
            </a:r>
            <a:r>
              <a:rPr lang="fr-FR" dirty="0" smtClean="0"/>
              <a:t> S.B.S.)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332656"/>
            <a:ext cx="8229600" cy="5793507"/>
          </a:xfrm>
        </p:spPr>
        <p:txBody>
          <a:bodyPr>
            <a:normAutofit fontScale="92500" lnSpcReduction="20000"/>
          </a:bodyPr>
          <a:lstStyle/>
          <a:p>
            <a:pPr algn="just"/>
            <a:r>
              <a:rPr lang="fr-FR" dirty="0" smtClean="0"/>
              <a:t>Deux volets important en génétique des populations:</a:t>
            </a:r>
          </a:p>
          <a:p>
            <a:pPr algn="just">
              <a:buNone/>
            </a:pPr>
            <a:r>
              <a:rPr lang="fr-FR" dirty="0" smtClean="0"/>
              <a:t>-  Description génétique des populations:</a:t>
            </a:r>
          </a:p>
          <a:p>
            <a:pPr marL="514350" indent="-514350" algn="just">
              <a:buFont typeface="+mj-lt"/>
              <a:buAutoNum type="arabicPeriod"/>
            </a:pPr>
            <a:r>
              <a:rPr lang="fr-FR" dirty="0" smtClean="0"/>
              <a:t>Fréquences génotypiques et géniques,</a:t>
            </a:r>
          </a:p>
          <a:p>
            <a:pPr marL="514350" indent="-514350" algn="just">
              <a:buFont typeface="+mj-lt"/>
              <a:buAutoNum type="arabicPeriod"/>
            </a:pPr>
            <a:r>
              <a:rPr lang="fr-FR" dirty="0" smtClean="0"/>
              <a:t>Indication sur la variabilité génétique,</a:t>
            </a:r>
          </a:p>
          <a:p>
            <a:pPr marL="514350" indent="-514350" algn="just">
              <a:buFont typeface="+mj-lt"/>
              <a:buAutoNum type="arabicPeriod"/>
            </a:pPr>
            <a:r>
              <a:rPr lang="fr-FR" dirty="0" smtClean="0"/>
              <a:t>Distance génétique.</a:t>
            </a:r>
          </a:p>
          <a:p>
            <a:pPr marL="514350" indent="-514350" algn="just">
              <a:buNone/>
            </a:pPr>
            <a:r>
              <a:rPr lang="fr-FR" dirty="0" smtClean="0"/>
              <a:t>- Etude des facteurs évolutif modifiant la structure génétique des populations:</a:t>
            </a:r>
          </a:p>
          <a:p>
            <a:pPr marL="514350" indent="-514350" algn="just">
              <a:buFont typeface="+mj-lt"/>
              <a:buAutoNum type="arabicPeriod"/>
            </a:pPr>
            <a:r>
              <a:rPr lang="fr-FR" dirty="0" smtClean="0"/>
              <a:t>Migration,</a:t>
            </a:r>
          </a:p>
          <a:p>
            <a:pPr marL="514350" indent="-514350" algn="just">
              <a:buFont typeface="+mj-lt"/>
              <a:buAutoNum type="arabicPeriod"/>
            </a:pPr>
            <a:r>
              <a:rPr lang="fr-FR" dirty="0" smtClean="0"/>
              <a:t>Sélection, </a:t>
            </a:r>
          </a:p>
          <a:p>
            <a:pPr marL="514350" indent="-514350" algn="just">
              <a:buFont typeface="+mj-lt"/>
              <a:buAutoNum type="arabicPeriod"/>
            </a:pPr>
            <a:r>
              <a:rPr lang="fr-FR" dirty="0" smtClean="0"/>
              <a:t>Dérive génétique,</a:t>
            </a:r>
          </a:p>
          <a:p>
            <a:pPr marL="514350" indent="-514350" algn="just">
              <a:buFont typeface="+mj-lt"/>
              <a:buAutoNum type="arabicPeriod"/>
            </a:pPr>
            <a:r>
              <a:rPr lang="fr-FR" dirty="0" smtClean="0"/>
              <a:t>Mutation.</a:t>
            </a:r>
          </a:p>
          <a:p>
            <a:pPr marL="514350" indent="-514350" algn="just">
              <a:buNone/>
            </a:pPr>
            <a:endParaRPr lang="fr-F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pPr algn="just"/>
            <a:r>
              <a:rPr lang="fr-FR" dirty="0" smtClean="0"/>
              <a:t>Fréquence d’un phénotype,</a:t>
            </a:r>
          </a:p>
          <a:p>
            <a:pPr algn="just"/>
            <a:r>
              <a:rPr lang="fr-FR" dirty="0" smtClean="0"/>
              <a:t>Fréquence d’un génotype,</a:t>
            </a:r>
          </a:p>
          <a:p>
            <a:pPr algn="just"/>
            <a:r>
              <a:rPr lang="fr-FR" dirty="0" smtClean="0"/>
              <a:t>Fréquence d’un allèle,</a:t>
            </a:r>
          </a:p>
          <a:p>
            <a:pPr algn="just"/>
            <a:r>
              <a:rPr lang="fr-FR" dirty="0" smtClean="0"/>
              <a:t>Loi de Hardy-Weinberg:</a:t>
            </a:r>
          </a:p>
          <a:p>
            <a:pPr algn="just">
              <a:buFontTx/>
              <a:buChar char="-"/>
            </a:pPr>
            <a:r>
              <a:rPr lang="fr-FR" dirty="0" smtClean="0"/>
              <a:t>La grande taille de la population,</a:t>
            </a:r>
          </a:p>
          <a:p>
            <a:pPr algn="just">
              <a:buFontTx/>
              <a:buChar char="-"/>
            </a:pPr>
            <a:r>
              <a:rPr lang="fr-FR" dirty="0" smtClean="0"/>
              <a:t>Des accouplement réalisé au hasard: c’est la panmixie,</a:t>
            </a:r>
          </a:p>
          <a:p>
            <a:pPr algn="just">
              <a:buFontTx/>
              <a:buChar char="-"/>
            </a:pPr>
            <a:r>
              <a:rPr lang="fr-FR" dirty="0" smtClean="0"/>
              <a:t>L’absence de migration, mutation et sélection.</a:t>
            </a:r>
            <a:endParaRPr lang="fr-FR" dirty="0"/>
          </a:p>
        </p:txBody>
      </p:sp>
      <p:sp>
        <p:nvSpPr>
          <p:cNvPr id="4" name="Titre 1"/>
          <p:cNvSpPr>
            <a:spLocks noGrp="1"/>
          </p:cNvSpPr>
          <p:nvPr>
            <p:ph type="title"/>
          </p:nvPr>
        </p:nvSpPr>
        <p:spPr/>
        <p:txBody>
          <a:bodyPr>
            <a:normAutofit fontScale="90000"/>
          </a:bodyPr>
          <a:lstStyle/>
          <a:p>
            <a:r>
              <a:rPr lang="fr-FR" b="1" dirty="0" smtClean="0"/>
              <a:t/>
            </a:r>
            <a:br>
              <a:rPr lang="fr-FR" b="1" dirty="0" smtClean="0"/>
            </a:br>
            <a:r>
              <a:rPr lang="fr-FR" b="1" dirty="0" smtClean="0"/>
              <a:t>1- description génétique d’une population</a:t>
            </a:r>
            <a:br>
              <a:rPr lang="fr-FR" b="1" dirty="0" smtClean="0"/>
            </a:br>
            <a:endParaRPr lang="fr-F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lgn="just">
              <a:lnSpc>
                <a:spcPct val="150000"/>
              </a:lnSpc>
              <a:buNone/>
            </a:pPr>
            <a:r>
              <a:rPr lang="fr-FR" dirty="0" smtClean="0">
                <a:solidFill>
                  <a:srgbClr val="FF0000"/>
                </a:solidFill>
              </a:rPr>
              <a:t>Les fréquences à l’EHW sont atteintes en une seule génération et elles ne changerons pas par la suite tant que les conditions de validité de la loi resteront remplies.</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lgn="just">
              <a:lnSpc>
                <a:spcPct val="120000"/>
              </a:lnSpc>
            </a:pPr>
            <a:r>
              <a:rPr lang="fr-FR" b="1" dirty="0" smtClean="0"/>
              <a:t>1- description génétique d’une population</a:t>
            </a:r>
          </a:p>
          <a:p>
            <a:pPr algn="just">
              <a:lnSpc>
                <a:spcPct val="120000"/>
              </a:lnSpc>
            </a:pPr>
            <a:r>
              <a:rPr lang="fr-FR" b="1" dirty="0" smtClean="0">
                <a:solidFill>
                  <a:srgbClr val="FF0000"/>
                </a:solidFill>
              </a:rPr>
              <a:t>2- modification des fréquences sous l’effet de la sélection</a:t>
            </a:r>
            <a:endParaRPr lang="fr-FR" dirty="0" smtClean="0">
              <a:solidFill>
                <a:srgbClr val="FF0000"/>
              </a:solidFill>
            </a:endParaRPr>
          </a:p>
          <a:p>
            <a:pPr>
              <a:buNone/>
            </a:pPr>
            <a:endParaRPr lang="fr-F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
            </a:r>
            <a:br>
              <a:rPr lang="fr-FR" b="1" dirty="0" smtClean="0"/>
            </a:br>
            <a:r>
              <a:rPr lang="fr-FR" b="1" dirty="0" smtClean="0"/>
              <a:t>2- modification des fréquences sous l’effet de la sélection</a:t>
            </a:r>
            <a:r>
              <a:rPr lang="fr-FR" dirty="0" smtClean="0"/>
              <a:t/>
            </a:r>
            <a:br>
              <a:rPr lang="fr-FR" dirty="0" smtClean="0"/>
            </a:br>
            <a:endParaRPr lang="fr-FR" dirty="0"/>
          </a:p>
        </p:txBody>
      </p:sp>
      <p:sp>
        <p:nvSpPr>
          <p:cNvPr id="3" name="Espace réservé du contenu 2"/>
          <p:cNvSpPr>
            <a:spLocks noGrp="1"/>
          </p:cNvSpPr>
          <p:nvPr>
            <p:ph idx="1"/>
          </p:nvPr>
        </p:nvSpPr>
        <p:spPr/>
        <p:txBody>
          <a:bodyPr/>
          <a:lstStyle/>
          <a:p>
            <a:pPr algn="just"/>
            <a:r>
              <a:rPr lang="fr-FR" dirty="0" smtClean="0"/>
              <a:t>Il y a sélection lorsque les individus présentant un génotype donné sont totalement ou partiellement éliminés,</a:t>
            </a:r>
          </a:p>
          <a:p>
            <a:pPr algn="just"/>
            <a:r>
              <a:rPr lang="fr-FR" dirty="0" smtClean="0"/>
              <a:t>Naturelle : sans l’intervention de l’homme.</a:t>
            </a:r>
          </a:p>
          <a:p>
            <a:pPr algn="just"/>
            <a:r>
              <a:rPr lang="fr-FR" dirty="0" smtClean="0"/>
              <a:t>ou artificiel : faisons intervenir l’action de l’homme.</a:t>
            </a:r>
            <a:endParaRPr lang="fr-F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0648"/>
            <a:ext cx="8229600" cy="5865515"/>
          </a:xfrm>
        </p:spPr>
        <p:txBody>
          <a:bodyPr>
            <a:normAutofit fontScale="70000" lnSpcReduction="20000"/>
          </a:bodyPr>
          <a:lstStyle/>
          <a:p>
            <a:pPr algn="ctr">
              <a:lnSpc>
                <a:spcPct val="120000"/>
              </a:lnSpc>
            </a:pPr>
            <a:r>
              <a:rPr lang="fr-FR" b="1" dirty="0" smtClean="0"/>
              <a:t>IV – Principe de la sélection intra race</a:t>
            </a:r>
          </a:p>
          <a:p>
            <a:pPr algn="ctr">
              <a:lnSpc>
                <a:spcPct val="120000"/>
              </a:lnSpc>
            </a:pPr>
            <a:r>
              <a:rPr lang="fr-FR" b="1" dirty="0" smtClean="0"/>
              <a:t>1- notion de race en zootechnie</a:t>
            </a:r>
          </a:p>
          <a:p>
            <a:pPr algn="ctr">
              <a:lnSpc>
                <a:spcPct val="120000"/>
              </a:lnSpc>
            </a:pPr>
            <a:r>
              <a:rPr lang="fr-FR" b="1" dirty="0" smtClean="0"/>
              <a:t>2- situation des races en Algérie</a:t>
            </a:r>
          </a:p>
          <a:p>
            <a:pPr algn="ctr">
              <a:lnSpc>
                <a:spcPct val="120000"/>
              </a:lnSpc>
            </a:pPr>
            <a:r>
              <a:rPr lang="fr-FR" b="1" dirty="0" smtClean="0"/>
              <a:t>3- objectifs et critères de sélection</a:t>
            </a:r>
          </a:p>
          <a:p>
            <a:pPr algn="ctr">
              <a:lnSpc>
                <a:spcPct val="120000"/>
              </a:lnSpc>
            </a:pPr>
            <a:r>
              <a:rPr lang="fr-FR" b="1" dirty="0" smtClean="0"/>
              <a:t>4- démarche générale de la sélection</a:t>
            </a:r>
          </a:p>
          <a:p>
            <a:pPr algn="ctr">
              <a:lnSpc>
                <a:spcPct val="120000"/>
              </a:lnSpc>
            </a:pPr>
            <a:r>
              <a:rPr lang="fr-FR" b="1" dirty="0" smtClean="0"/>
              <a:t>5- organisation de la sélection</a:t>
            </a:r>
          </a:p>
          <a:p>
            <a:pPr algn="ctr">
              <a:lnSpc>
                <a:spcPct val="120000"/>
              </a:lnSpc>
            </a:pPr>
            <a:endParaRPr lang="fr-FR" b="1" dirty="0" smtClean="0"/>
          </a:p>
          <a:p>
            <a:pPr algn="ctr">
              <a:lnSpc>
                <a:spcPct val="120000"/>
              </a:lnSpc>
              <a:buNone/>
            </a:pPr>
            <a:endParaRPr lang="fr-FR" b="1" dirty="0" smtClean="0"/>
          </a:p>
          <a:p>
            <a:pPr algn="ctr">
              <a:lnSpc>
                <a:spcPct val="120000"/>
              </a:lnSpc>
            </a:pPr>
            <a:r>
              <a:rPr lang="fr-FR" b="1" dirty="0" smtClean="0"/>
              <a:t>V – Estimation de la valeur génétique additive ou indexation</a:t>
            </a:r>
          </a:p>
          <a:p>
            <a:pPr algn="ctr">
              <a:lnSpc>
                <a:spcPct val="120000"/>
              </a:lnSpc>
            </a:pPr>
            <a:r>
              <a:rPr lang="fr-FR" b="1" dirty="0" smtClean="0"/>
              <a:t>1-  caractéristiques générales des index</a:t>
            </a:r>
          </a:p>
          <a:p>
            <a:pPr algn="ctr">
              <a:lnSpc>
                <a:spcPct val="120000"/>
              </a:lnSpc>
            </a:pPr>
            <a:r>
              <a:rPr lang="fr-FR" b="1" dirty="0" smtClean="0"/>
              <a:t>2-  calcul d’un index élémentaire</a:t>
            </a:r>
          </a:p>
          <a:p>
            <a:pPr algn="ctr">
              <a:lnSpc>
                <a:spcPct val="120000"/>
              </a:lnSpc>
            </a:pPr>
            <a:r>
              <a:rPr lang="fr-FR" b="1" dirty="0" smtClean="0"/>
              <a:t>3- calcul d’un index synthétique</a:t>
            </a:r>
          </a:p>
          <a:p>
            <a:pPr algn="ctr">
              <a:lnSpc>
                <a:spcPct val="120000"/>
              </a:lnSpc>
            </a:pPr>
            <a:r>
              <a:rPr lang="fr-FR" b="1" dirty="0" smtClean="0"/>
              <a:t>4- principaux index disponibles</a:t>
            </a:r>
          </a:p>
          <a:p>
            <a:pPr algn="ctr">
              <a:lnSpc>
                <a:spcPct val="120000"/>
              </a:lnSpc>
            </a:pPr>
            <a:r>
              <a:rPr lang="fr-FR" b="1" dirty="0" smtClean="0"/>
              <a:t>5- utilisation des index    </a:t>
            </a:r>
          </a:p>
          <a:p>
            <a:endParaRPr lang="fr-FR" b="1" dirty="0" smtClean="0"/>
          </a:p>
          <a:p>
            <a:pPr algn="ctr"/>
            <a:endParaRPr lang="fr-F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980728"/>
            <a:ext cx="8229600" cy="4525963"/>
          </a:xfrm>
        </p:spPr>
        <p:txBody>
          <a:bodyPr>
            <a:normAutofit lnSpcReduction="10000"/>
          </a:bodyPr>
          <a:lstStyle/>
          <a:p>
            <a:pPr algn="just"/>
            <a:r>
              <a:rPr lang="fr-FR" dirty="0" smtClean="0"/>
              <a:t>Démarche générale pour le calcule des fréquences géniques après sélection: (locus deux allèles)</a:t>
            </a:r>
          </a:p>
          <a:p>
            <a:pPr marL="514350" indent="-514350" algn="just">
              <a:buFont typeface="+mj-lt"/>
              <a:buAutoNum type="arabicPeriod"/>
            </a:pPr>
            <a:r>
              <a:rPr lang="fr-FR" dirty="0" smtClean="0"/>
              <a:t>Déterminer les fréquences génotypiques avant la sélection, R, S, T,</a:t>
            </a:r>
          </a:p>
          <a:p>
            <a:pPr marL="514350" indent="-514350" algn="just">
              <a:buFont typeface="+mj-lt"/>
              <a:buAutoNum type="arabicPeriod"/>
            </a:pPr>
            <a:r>
              <a:rPr lang="fr-FR" dirty="0" smtClean="0"/>
              <a:t>Etablir la valeur sélective de chaque génotype, qui correspond à la proportion des individus de ce génotype qui donne des descendants,</a:t>
            </a:r>
          </a:p>
          <a:p>
            <a:pPr>
              <a:buNone/>
            </a:pPr>
            <a:endParaRPr lang="fr-F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404664"/>
            <a:ext cx="8712968" cy="5721499"/>
          </a:xfrm>
        </p:spPr>
        <p:txBody>
          <a:bodyPr>
            <a:normAutofit/>
          </a:bodyPr>
          <a:lstStyle/>
          <a:p>
            <a:pPr marL="514350" indent="-514350" algn="just">
              <a:buNone/>
            </a:pPr>
            <a:r>
              <a:rPr lang="fr-FR" dirty="0" smtClean="0"/>
              <a:t>3. Pour chaque génotypes multiplier sa fréquence initiale par sa valeur sélective, </a:t>
            </a:r>
            <a:r>
              <a:rPr lang="fr-FR" dirty="0" err="1" smtClean="0"/>
              <a:t>R</a:t>
            </a:r>
            <a:r>
              <a:rPr lang="fr-FR" sz="2800" dirty="0" err="1" smtClean="0"/>
              <a:t>s</a:t>
            </a:r>
            <a:r>
              <a:rPr lang="fr-FR" dirty="0" smtClean="0"/>
              <a:t>, S</a:t>
            </a:r>
            <a:r>
              <a:rPr lang="fr-FR" sz="2800" dirty="0" smtClean="0"/>
              <a:t>s</a:t>
            </a:r>
            <a:r>
              <a:rPr lang="fr-FR" dirty="0" smtClean="0"/>
              <a:t>, </a:t>
            </a:r>
            <a:r>
              <a:rPr lang="fr-FR" dirty="0" err="1" smtClean="0"/>
              <a:t>T</a:t>
            </a:r>
            <a:r>
              <a:rPr lang="fr-FR" sz="2800" dirty="0" err="1" smtClean="0"/>
              <a:t>s</a:t>
            </a:r>
            <a:r>
              <a:rPr lang="fr-FR" sz="2800" dirty="0" smtClean="0"/>
              <a:t>,</a:t>
            </a:r>
          </a:p>
          <a:p>
            <a:pPr marL="514350" indent="-514350" algn="just">
              <a:buFont typeface="+mj-lt"/>
              <a:buAutoNum type="arabicPeriod"/>
            </a:pPr>
            <a:endParaRPr lang="fr-FR" sz="2800" dirty="0" smtClean="0"/>
          </a:p>
          <a:p>
            <a:pPr marL="514350" indent="-514350" algn="just">
              <a:buFont typeface="+mj-lt"/>
              <a:buAutoNum type="arabicPeriod"/>
            </a:pPr>
            <a:endParaRPr lang="fr-FR" sz="2800" dirty="0" smtClean="0"/>
          </a:p>
          <a:p>
            <a:pPr marL="514350" indent="-514350" algn="just">
              <a:buFont typeface="+mj-lt"/>
              <a:buAutoNum type="arabicPeriod"/>
            </a:pPr>
            <a:endParaRPr lang="fr-FR" sz="2800" dirty="0" smtClean="0"/>
          </a:p>
          <a:p>
            <a:pPr marL="514350" indent="-514350" algn="just">
              <a:buFont typeface="+mj-lt"/>
              <a:buAutoNum type="arabicPeriod"/>
            </a:pPr>
            <a:endParaRPr lang="fr-FR" sz="2800" dirty="0" smtClean="0"/>
          </a:p>
          <a:p>
            <a:pPr marL="514350" indent="-514350" algn="just">
              <a:buFont typeface="+mj-lt"/>
              <a:buAutoNum type="arabicPeriod"/>
            </a:pPr>
            <a:endParaRPr lang="fr-FR" sz="2800" dirty="0" smtClean="0"/>
          </a:p>
          <a:p>
            <a:pPr marL="514350" indent="-514350" algn="just">
              <a:buFont typeface="+mj-lt"/>
              <a:buAutoNum type="arabicPeriod"/>
            </a:pPr>
            <a:endParaRPr lang="fr-FR" sz="2800" dirty="0" smtClean="0"/>
          </a:p>
          <a:p>
            <a:pPr marL="514350" indent="-514350" algn="just">
              <a:buFont typeface="+mj-lt"/>
              <a:buAutoNum type="arabicPeriod"/>
            </a:pPr>
            <a:endParaRPr lang="fr-FR" sz="2800" dirty="0" smtClean="0"/>
          </a:p>
          <a:p>
            <a:pPr marL="514350" indent="-514350" algn="just">
              <a:buFont typeface="+mj-lt"/>
              <a:buAutoNum type="arabicPeriod"/>
            </a:pPr>
            <a:endParaRPr lang="fr-FR" sz="2800" dirty="0" smtClean="0"/>
          </a:p>
          <a:p>
            <a:pPr marL="514350" indent="-514350" algn="just">
              <a:buFont typeface="+mj-lt"/>
              <a:buAutoNum type="arabicPeriod"/>
            </a:pPr>
            <a:endParaRPr lang="fr-FR" sz="2800" dirty="0" smtClean="0"/>
          </a:p>
          <a:p>
            <a:pPr marL="514350" indent="-514350" algn="just">
              <a:buFont typeface="+mj-lt"/>
              <a:buAutoNum type="arabicPeriod"/>
            </a:pPr>
            <a:endParaRPr lang="fr-FR" sz="2800" dirty="0" smtClean="0"/>
          </a:p>
        </p:txBody>
      </p:sp>
      <p:graphicFrame>
        <p:nvGraphicFramePr>
          <p:cNvPr id="4" name="Tableau 3"/>
          <p:cNvGraphicFramePr>
            <a:graphicFrameLocks noGrp="1"/>
          </p:cNvGraphicFramePr>
          <p:nvPr/>
        </p:nvGraphicFramePr>
        <p:xfrm>
          <a:off x="1331640" y="2132856"/>
          <a:ext cx="6984776" cy="2651760"/>
        </p:xfrm>
        <a:graphic>
          <a:graphicData uri="http://schemas.openxmlformats.org/drawingml/2006/table">
            <a:tbl>
              <a:tblPr firstRow="1" bandRow="1">
                <a:tableStyleId>{5C22544A-7EE6-4342-B048-85BDC9FD1C3A}</a:tableStyleId>
              </a:tblPr>
              <a:tblGrid>
                <a:gridCol w="2016224"/>
                <a:gridCol w="1080120"/>
                <a:gridCol w="1080120"/>
                <a:gridCol w="1080120"/>
                <a:gridCol w="1728192"/>
              </a:tblGrid>
              <a:tr h="327761">
                <a:tc>
                  <a:txBody>
                    <a:bodyPr/>
                    <a:lstStyle/>
                    <a:p>
                      <a:r>
                        <a:rPr lang="fr-FR" dirty="0" smtClean="0"/>
                        <a:t>génotype</a:t>
                      </a:r>
                      <a:endParaRPr lang="fr-FR" dirty="0"/>
                    </a:p>
                  </a:txBody>
                  <a:tcPr/>
                </a:tc>
                <a:tc>
                  <a:txBody>
                    <a:bodyPr/>
                    <a:lstStyle/>
                    <a:p>
                      <a:r>
                        <a:rPr lang="fr-FR" dirty="0" smtClean="0"/>
                        <a:t>A1/A1</a:t>
                      </a:r>
                      <a:endParaRPr lang="fr-FR" dirty="0"/>
                    </a:p>
                  </a:txBody>
                  <a:tcPr/>
                </a:tc>
                <a:tc>
                  <a:txBody>
                    <a:bodyPr/>
                    <a:lstStyle/>
                    <a:p>
                      <a:r>
                        <a:rPr lang="fr-FR" dirty="0" smtClean="0"/>
                        <a:t>A1/A2</a:t>
                      </a:r>
                      <a:endParaRPr lang="fr-FR" dirty="0"/>
                    </a:p>
                  </a:txBody>
                  <a:tcPr/>
                </a:tc>
                <a:tc>
                  <a:txBody>
                    <a:bodyPr/>
                    <a:lstStyle/>
                    <a:p>
                      <a:r>
                        <a:rPr lang="fr-FR" dirty="0" smtClean="0"/>
                        <a:t>A2/A2</a:t>
                      </a:r>
                      <a:endParaRPr lang="fr-FR" dirty="0"/>
                    </a:p>
                  </a:txBody>
                  <a:tcPr/>
                </a:tc>
                <a:tc>
                  <a:txBody>
                    <a:bodyPr/>
                    <a:lstStyle/>
                    <a:p>
                      <a:r>
                        <a:rPr lang="fr-FR" dirty="0" smtClean="0"/>
                        <a:t>Totaux</a:t>
                      </a:r>
                      <a:endParaRPr lang="fr-FR" dirty="0"/>
                    </a:p>
                  </a:txBody>
                  <a:tcPr/>
                </a:tc>
              </a:tr>
              <a:tr h="573581">
                <a:tc>
                  <a:txBody>
                    <a:bodyPr/>
                    <a:lstStyle/>
                    <a:p>
                      <a:r>
                        <a:rPr lang="fr-FR" dirty="0" smtClean="0"/>
                        <a:t>Fréquences avant sélection</a:t>
                      </a:r>
                      <a:endParaRPr lang="fr-FR" dirty="0"/>
                    </a:p>
                  </a:txBody>
                  <a:tcPr/>
                </a:tc>
                <a:tc>
                  <a:txBody>
                    <a:bodyPr/>
                    <a:lstStyle/>
                    <a:p>
                      <a:r>
                        <a:rPr lang="fr-FR" dirty="0" smtClean="0"/>
                        <a:t>R</a:t>
                      </a:r>
                      <a:endParaRPr lang="fr-FR" dirty="0"/>
                    </a:p>
                  </a:txBody>
                  <a:tcPr/>
                </a:tc>
                <a:tc>
                  <a:txBody>
                    <a:bodyPr/>
                    <a:lstStyle/>
                    <a:p>
                      <a:r>
                        <a:rPr lang="fr-FR" dirty="0" smtClean="0"/>
                        <a:t>S</a:t>
                      </a:r>
                      <a:endParaRPr lang="fr-FR" dirty="0"/>
                    </a:p>
                  </a:txBody>
                  <a:tcPr/>
                </a:tc>
                <a:tc>
                  <a:txBody>
                    <a:bodyPr/>
                    <a:lstStyle/>
                    <a:p>
                      <a:r>
                        <a:rPr lang="fr-FR" dirty="0" smtClean="0"/>
                        <a:t>T</a:t>
                      </a:r>
                      <a:endParaRPr lang="fr-FR" dirty="0"/>
                    </a:p>
                  </a:txBody>
                  <a:tcPr/>
                </a:tc>
                <a:tc>
                  <a:txBody>
                    <a:bodyPr/>
                    <a:lstStyle/>
                    <a:p>
                      <a:r>
                        <a:rPr lang="fr-FR" dirty="0" smtClean="0"/>
                        <a:t>1</a:t>
                      </a:r>
                      <a:endParaRPr lang="fr-FR" dirty="0"/>
                    </a:p>
                  </a:txBody>
                  <a:tcPr/>
                </a:tc>
              </a:tr>
              <a:tr h="327761">
                <a:tc>
                  <a:txBody>
                    <a:bodyPr/>
                    <a:lstStyle/>
                    <a:p>
                      <a:r>
                        <a:rPr lang="fr-FR" dirty="0" smtClean="0"/>
                        <a:t>Valeurs sélectives</a:t>
                      </a:r>
                      <a:endParaRPr lang="fr-FR" dirty="0"/>
                    </a:p>
                  </a:txBody>
                  <a:tcPr/>
                </a:tc>
                <a:tc>
                  <a:txBody>
                    <a:bodyPr/>
                    <a:lstStyle/>
                    <a:p>
                      <a:r>
                        <a:rPr lang="fr-FR" dirty="0" smtClean="0"/>
                        <a:t>V1</a:t>
                      </a:r>
                      <a:endParaRPr lang="fr-FR" dirty="0"/>
                    </a:p>
                  </a:txBody>
                  <a:tcPr/>
                </a:tc>
                <a:tc>
                  <a:txBody>
                    <a:bodyPr/>
                    <a:lstStyle/>
                    <a:p>
                      <a:r>
                        <a:rPr lang="fr-FR" dirty="0" smtClean="0"/>
                        <a:t>V2</a:t>
                      </a:r>
                      <a:endParaRPr lang="fr-FR" dirty="0"/>
                    </a:p>
                  </a:txBody>
                  <a:tcPr/>
                </a:tc>
                <a:tc>
                  <a:txBody>
                    <a:bodyPr/>
                    <a:lstStyle/>
                    <a:p>
                      <a:r>
                        <a:rPr lang="fr-FR" dirty="0" smtClean="0"/>
                        <a:t>V3</a:t>
                      </a:r>
                      <a:endParaRPr lang="fr-FR" dirty="0"/>
                    </a:p>
                  </a:txBody>
                  <a:tcPr/>
                </a:tc>
                <a:tc>
                  <a:txBody>
                    <a:bodyPr/>
                    <a:lstStyle/>
                    <a:p>
                      <a:r>
                        <a:rPr lang="fr-FR" dirty="0" smtClean="0"/>
                        <a:t>-</a:t>
                      </a:r>
                      <a:endParaRPr lang="fr-FR" dirty="0"/>
                    </a:p>
                  </a:txBody>
                  <a:tcPr/>
                </a:tc>
              </a:tr>
              <a:tr h="327761">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Fréquences après sélection</a:t>
                      </a:r>
                    </a:p>
                    <a:p>
                      <a:endParaRPr lang="fr-FR" dirty="0"/>
                    </a:p>
                  </a:txBody>
                  <a:tcPr/>
                </a:tc>
                <a:tc>
                  <a:txBody>
                    <a:bodyPr/>
                    <a:lstStyle/>
                    <a:p>
                      <a:r>
                        <a:rPr lang="fr-FR" dirty="0" smtClean="0"/>
                        <a:t>RV1</a:t>
                      </a:r>
                      <a:endParaRPr lang="fr-FR" dirty="0"/>
                    </a:p>
                  </a:txBody>
                  <a:tcPr/>
                </a:tc>
                <a:tc>
                  <a:txBody>
                    <a:bodyPr/>
                    <a:lstStyle/>
                    <a:p>
                      <a:r>
                        <a:rPr lang="fr-FR" dirty="0" smtClean="0"/>
                        <a:t>SV2</a:t>
                      </a:r>
                      <a:endParaRPr lang="fr-FR" dirty="0"/>
                    </a:p>
                  </a:txBody>
                  <a:tcPr/>
                </a:tc>
                <a:tc>
                  <a:txBody>
                    <a:bodyPr/>
                    <a:lstStyle/>
                    <a:p>
                      <a:r>
                        <a:rPr lang="fr-FR" dirty="0" smtClean="0"/>
                        <a:t>TV3</a:t>
                      </a:r>
                      <a:endParaRPr lang="fr-FR" dirty="0"/>
                    </a:p>
                  </a:txBody>
                  <a:tcPr/>
                </a:tc>
                <a:tc>
                  <a:txBody>
                    <a:bodyPr/>
                    <a:lstStyle/>
                    <a:p>
                      <a:r>
                        <a:rPr lang="fr-FR" dirty="0" smtClean="0"/>
                        <a:t>Z=RV1+SV2+TV3</a:t>
                      </a:r>
                      <a:endParaRPr lang="fr-FR" dirty="0"/>
                    </a:p>
                  </a:txBody>
                  <a:tcPr/>
                </a:tc>
              </a:tr>
              <a:tr h="819401">
                <a:tc vMerge="1">
                  <a:txBody>
                    <a:bodyPr/>
                    <a:lstStyle/>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R</a:t>
                      </a:r>
                      <a:r>
                        <a:rPr lang="fr-FR" sz="1600" dirty="0" err="1" smtClean="0"/>
                        <a:t>s</a:t>
                      </a:r>
                      <a:r>
                        <a:rPr lang="fr-FR" sz="1600" dirty="0" smtClean="0"/>
                        <a:t>=</a:t>
                      </a:r>
                      <a:r>
                        <a:rPr lang="fr-FR" dirty="0" smtClean="0"/>
                        <a:t>RV1/Z</a:t>
                      </a:r>
                    </a:p>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S</a:t>
                      </a:r>
                      <a:r>
                        <a:rPr lang="fr-FR" sz="1600" dirty="0" smtClean="0"/>
                        <a:t>s=</a:t>
                      </a:r>
                      <a:r>
                        <a:rPr lang="fr-FR" dirty="0" smtClean="0"/>
                        <a:t>SV2/Z</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endParaRPr lang="fr-FR" dirty="0"/>
                    </a:p>
                  </a:txBody>
                  <a:tcPr/>
                </a:tc>
                <a:tc>
                  <a:txBody>
                    <a:bodyPr/>
                    <a:lstStyle/>
                    <a:p>
                      <a:r>
                        <a:rPr lang="fr-FR" dirty="0" err="1" smtClean="0"/>
                        <a:t>T</a:t>
                      </a:r>
                      <a:r>
                        <a:rPr lang="fr-FR" sz="1600" dirty="0" err="1" smtClean="0"/>
                        <a:t>s</a:t>
                      </a:r>
                      <a:r>
                        <a:rPr lang="fr-FR" sz="1600" dirty="0" smtClean="0"/>
                        <a:t>=</a:t>
                      </a:r>
                      <a:r>
                        <a:rPr lang="fr-FR" dirty="0" smtClean="0"/>
                        <a:t>TV3/Z</a:t>
                      </a:r>
                      <a:endParaRPr lang="fr-FR" dirty="0"/>
                    </a:p>
                  </a:txBody>
                  <a:tcPr/>
                </a:tc>
                <a:tc>
                  <a:txBody>
                    <a:bodyPr/>
                    <a:lstStyle/>
                    <a:p>
                      <a:r>
                        <a:rPr lang="fr-FR" dirty="0" smtClean="0"/>
                        <a:t>1</a:t>
                      </a:r>
                      <a:endParaRPr lang="fr-FR" dirty="0"/>
                    </a:p>
                  </a:txBody>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340768"/>
            <a:ext cx="8229600" cy="2985195"/>
          </a:xfrm>
        </p:spPr>
        <p:txBody>
          <a:bodyPr/>
          <a:lstStyle/>
          <a:p>
            <a:pPr marL="514350" indent="-514350" algn="just">
              <a:buNone/>
            </a:pPr>
            <a:r>
              <a:rPr lang="fr-FR" dirty="0" smtClean="0"/>
              <a:t>4. Calculer les fréquences géniques </a:t>
            </a:r>
            <a:r>
              <a:rPr lang="fr-FR" dirty="0" err="1" smtClean="0"/>
              <a:t>ps</a:t>
            </a:r>
            <a:r>
              <a:rPr lang="fr-FR" dirty="0" smtClean="0"/>
              <a:t> et </a:t>
            </a:r>
            <a:r>
              <a:rPr lang="fr-FR" dirty="0" err="1" smtClean="0"/>
              <a:t>qs</a:t>
            </a:r>
            <a:r>
              <a:rPr lang="fr-FR" dirty="0" smtClean="0"/>
              <a:t> de la génération n après sélection:</a:t>
            </a:r>
          </a:p>
          <a:p>
            <a:pPr marL="514350" indent="-514350" algn="just">
              <a:buNone/>
            </a:pPr>
            <a:r>
              <a:rPr lang="fr-FR" dirty="0" smtClean="0"/>
              <a:t> </a:t>
            </a:r>
            <a:r>
              <a:rPr lang="fr-FR" dirty="0" err="1" smtClean="0"/>
              <a:t>ps</a:t>
            </a:r>
            <a:r>
              <a:rPr lang="fr-FR" dirty="0" smtClean="0"/>
              <a:t>= </a:t>
            </a:r>
            <a:r>
              <a:rPr lang="fr-FR" dirty="0" err="1" smtClean="0"/>
              <a:t>R</a:t>
            </a:r>
            <a:r>
              <a:rPr lang="fr-FR" sz="2800" dirty="0" err="1" smtClean="0"/>
              <a:t>s</a:t>
            </a:r>
            <a:r>
              <a:rPr lang="fr-FR" sz="2800" dirty="0" smtClean="0"/>
              <a:t> + </a:t>
            </a:r>
            <a:r>
              <a:rPr lang="fr-FR" dirty="0" smtClean="0"/>
              <a:t>S</a:t>
            </a:r>
            <a:r>
              <a:rPr lang="fr-FR" sz="2800" dirty="0" smtClean="0"/>
              <a:t>s/2, </a:t>
            </a:r>
            <a:r>
              <a:rPr lang="fr-FR" dirty="0" err="1" smtClean="0"/>
              <a:t>qs</a:t>
            </a:r>
            <a:r>
              <a:rPr lang="fr-FR" dirty="0" smtClean="0"/>
              <a:t>= </a:t>
            </a:r>
            <a:r>
              <a:rPr lang="fr-FR" dirty="0" err="1" smtClean="0"/>
              <a:t>T</a:t>
            </a:r>
            <a:r>
              <a:rPr lang="fr-FR" sz="2800" dirty="0" err="1" smtClean="0"/>
              <a:t>s</a:t>
            </a:r>
            <a:r>
              <a:rPr lang="fr-FR" dirty="0" smtClean="0"/>
              <a:t> + Ss/2</a:t>
            </a:r>
          </a:p>
          <a:p>
            <a:pPr marL="514350" indent="-514350" algn="just">
              <a:buNone/>
            </a:pPr>
            <a:endParaRPr lang="fr-FR" dirty="0" smtClean="0"/>
          </a:p>
          <a:p>
            <a:pPr marL="514350" indent="-514350" algn="just">
              <a:buNone/>
            </a:pPr>
            <a:r>
              <a:rPr lang="fr-FR" dirty="0" smtClean="0"/>
              <a:t>N.B: ∆ p = - ∆ q</a:t>
            </a:r>
          </a:p>
          <a:p>
            <a:pPr algn="just"/>
            <a:endParaRPr lang="fr-FR" dirty="0" smtClean="0"/>
          </a:p>
          <a:p>
            <a:endParaRPr lang="fr-F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 numérique</a:t>
            </a:r>
            <a:endParaRPr lang="fr-FR" dirty="0"/>
          </a:p>
        </p:txBody>
      </p:sp>
      <p:sp>
        <p:nvSpPr>
          <p:cNvPr id="3" name="Espace réservé du contenu 2"/>
          <p:cNvSpPr>
            <a:spLocks noGrp="1"/>
          </p:cNvSpPr>
          <p:nvPr>
            <p:ph idx="1"/>
          </p:nvPr>
        </p:nvSpPr>
        <p:spPr/>
        <p:txBody>
          <a:bodyPr>
            <a:normAutofit fontScale="70000" lnSpcReduction="20000"/>
          </a:bodyPr>
          <a:lstStyle/>
          <a:p>
            <a:pPr algn="just"/>
            <a:r>
              <a:rPr lang="fr-FR" dirty="0" smtClean="0"/>
              <a:t>Au locus de la Kappa-caséine, qui présente deux allèles codominants A et B, on a déterminé le génotype de 8000 vaches laitières;</a:t>
            </a:r>
          </a:p>
          <a:p>
            <a:pPr algn="just">
              <a:buNone/>
            </a:pPr>
            <a:r>
              <a:rPr lang="fr-FR" dirty="0" smtClean="0"/>
              <a:t>Génotype A/A = 4152;</a:t>
            </a:r>
          </a:p>
          <a:p>
            <a:pPr algn="just">
              <a:buNone/>
            </a:pPr>
            <a:r>
              <a:rPr lang="fr-FR" dirty="0" smtClean="0"/>
              <a:t>Génotype A/B = 2928;</a:t>
            </a:r>
          </a:p>
          <a:p>
            <a:pPr algn="just">
              <a:buNone/>
            </a:pPr>
            <a:r>
              <a:rPr lang="fr-FR" dirty="0" smtClean="0"/>
              <a:t>Génotype B/B = 920;</a:t>
            </a:r>
          </a:p>
          <a:p>
            <a:pPr algn="just">
              <a:buNone/>
            </a:pPr>
            <a:r>
              <a:rPr lang="fr-FR" dirty="0" smtClean="0"/>
              <a:t>1- Calcule des fréquences génotypiques:</a:t>
            </a:r>
          </a:p>
          <a:p>
            <a:pPr algn="just">
              <a:buNone/>
            </a:pPr>
            <a:r>
              <a:rPr lang="fr-FR" dirty="0" smtClean="0"/>
              <a:t>Pour A/A, R = 4152/8000 = 0.519;</a:t>
            </a:r>
          </a:p>
          <a:p>
            <a:pPr algn="just">
              <a:buNone/>
            </a:pPr>
            <a:r>
              <a:rPr lang="fr-FR" dirty="0" smtClean="0"/>
              <a:t>Pour A/B, S = 2928/8000 = 0.366;</a:t>
            </a:r>
          </a:p>
          <a:p>
            <a:pPr algn="just">
              <a:buNone/>
            </a:pPr>
            <a:r>
              <a:rPr lang="fr-FR" dirty="0" smtClean="0"/>
              <a:t>Pour B/B, T = 920/8000 = 0.115;</a:t>
            </a:r>
          </a:p>
          <a:p>
            <a:pPr algn="just">
              <a:buNone/>
            </a:pPr>
            <a:r>
              <a:rPr lang="fr-FR" dirty="0" smtClean="0"/>
              <a:t>2- Calcule des fréquences géniques:</a:t>
            </a:r>
          </a:p>
          <a:p>
            <a:pPr algn="just">
              <a:buNone/>
            </a:pPr>
            <a:r>
              <a:rPr lang="fr-FR" dirty="0" smtClean="0"/>
              <a:t>Pour A, p= 0.519 + 0.366/2 = 0.702;</a:t>
            </a:r>
          </a:p>
          <a:p>
            <a:pPr algn="just">
              <a:buNone/>
            </a:pPr>
            <a:r>
              <a:rPr lang="fr-FR" dirty="0" smtClean="0"/>
              <a:t>Pour B, q= 0.115 + 0.366/2 = 0.298;</a:t>
            </a:r>
          </a:p>
          <a:p>
            <a:pPr algn="just">
              <a:buNone/>
            </a:pPr>
            <a:endParaRPr lang="fr-FR" dirty="0" smtClean="0"/>
          </a:p>
          <a:p>
            <a:pPr algn="just">
              <a:buNone/>
            </a:pPr>
            <a:endParaRPr lang="fr-FR" dirty="0" smtClean="0"/>
          </a:p>
          <a:p>
            <a:pPr algn="just">
              <a:buNone/>
            </a:pPr>
            <a:endParaRPr lang="fr-FR" dirty="0" smtClean="0"/>
          </a:p>
          <a:p>
            <a:pPr algn="just"/>
            <a:endParaRPr lang="fr-F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88640"/>
            <a:ext cx="8229600" cy="5937523"/>
          </a:xfrm>
        </p:spPr>
        <p:txBody>
          <a:bodyPr/>
          <a:lstStyle/>
          <a:p>
            <a:r>
              <a:rPr lang="fr-FR" dirty="0" smtClean="0"/>
              <a:t>On remarque que:</a:t>
            </a:r>
          </a:p>
          <a:p>
            <a:pPr>
              <a:buNone/>
            </a:pPr>
            <a:r>
              <a:rPr lang="fr-FR" dirty="0" smtClean="0"/>
              <a:t>0.702</a:t>
            </a:r>
            <a:r>
              <a:rPr lang="en-US" baseline="30000" dirty="0" smtClean="0"/>
              <a:t>2</a:t>
            </a:r>
            <a:r>
              <a:rPr lang="fr-FR" dirty="0" smtClean="0"/>
              <a:t> donne 0.493 et non 0.519;</a:t>
            </a:r>
          </a:p>
          <a:p>
            <a:pPr>
              <a:buNone/>
            </a:pPr>
            <a:r>
              <a:rPr lang="fr-FR" dirty="0" smtClean="0"/>
              <a:t>2X0.702X0.298 donne 0.418 et non 0.366;</a:t>
            </a:r>
          </a:p>
          <a:p>
            <a:pPr>
              <a:buNone/>
            </a:pPr>
            <a:r>
              <a:rPr lang="fr-FR" dirty="0" smtClean="0"/>
              <a:t>0.298</a:t>
            </a:r>
            <a:r>
              <a:rPr lang="en-US" baseline="30000" dirty="0" smtClean="0"/>
              <a:t>2</a:t>
            </a:r>
            <a:r>
              <a:rPr lang="fr-FR" dirty="0" smtClean="0"/>
              <a:t> donne 0.089 et non 0.115;</a:t>
            </a:r>
          </a:p>
          <a:p>
            <a:pPr>
              <a:buNone/>
            </a:pPr>
            <a:r>
              <a:rPr lang="fr-FR" dirty="0" smtClean="0"/>
              <a:t>L’EHW n’est donc pas atteins (vérifier après teste de khi2)</a:t>
            </a:r>
          </a:p>
          <a:p>
            <a:pPr>
              <a:buNone/>
            </a:pPr>
            <a:r>
              <a:rPr lang="fr-FR" dirty="0" smtClean="0"/>
              <a:t>L’éleveur décide de ne pas mettre les vaches A/A à la reproduction car elles un lait de mauvaise qualité fromagère par rapport aux génotypes A/B et B/B</a:t>
            </a:r>
            <a:endParaRPr lang="fr-F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457200" y="1600200"/>
          <a:ext cx="8229600" cy="266192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r>
                        <a:rPr lang="fr-FR" dirty="0" smtClean="0"/>
                        <a:t>génotype</a:t>
                      </a:r>
                      <a:endParaRPr lang="fr-FR" dirty="0"/>
                    </a:p>
                  </a:txBody>
                  <a:tcPr/>
                </a:tc>
                <a:tc>
                  <a:txBody>
                    <a:bodyPr/>
                    <a:lstStyle/>
                    <a:p>
                      <a:r>
                        <a:rPr lang="fr-FR" dirty="0" smtClean="0"/>
                        <a:t>A1/A1</a:t>
                      </a:r>
                      <a:endParaRPr lang="fr-FR" dirty="0"/>
                    </a:p>
                  </a:txBody>
                  <a:tcPr/>
                </a:tc>
                <a:tc>
                  <a:txBody>
                    <a:bodyPr/>
                    <a:lstStyle/>
                    <a:p>
                      <a:r>
                        <a:rPr lang="fr-FR" dirty="0" smtClean="0"/>
                        <a:t>A1/A2</a:t>
                      </a:r>
                      <a:endParaRPr lang="fr-FR" dirty="0"/>
                    </a:p>
                  </a:txBody>
                  <a:tcPr/>
                </a:tc>
                <a:tc>
                  <a:txBody>
                    <a:bodyPr/>
                    <a:lstStyle/>
                    <a:p>
                      <a:r>
                        <a:rPr lang="fr-FR" dirty="0" smtClean="0"/>
                        <a:t>A2/A2</a:t>
                      </a:r>
                      <a:endParaRPr lang="fr-FR" dirty="0"/>
                    </a:p>
                  </a:txBody>
                  <a:tcPr/>
                </a:tc>
                <a:tc>
                  <a:txBody>
                    <a:bodyPr/>
                    <a:lstStyle/>
                    <a:p>
                      <a:r>
                        <a:rPr lang="fr-FR" dirty="0" smtClean="0"/>
                        <a:t>Totaux</a:t>
                      </a:r>
                      <a:endParaRPr lang="fr-FR" dirty="0"/>
                    </a:p>
                  </a:txBody>
                  <a:tcPr/>
                </a:tc>
              </a:tr>
              <a:tr h="370840">
                <a:tc>
                  <a:txBody>
                    <a:bodyPr/>
                    <a:lstStyle/>
                    <a:p>
                      <a:r>
                        <a:rPr lang="fr-FR" dirty="0" smtClean="0"/>
                        <a:t>Fréquences avant sélection</a:t>
                      </a:r>
                      <a:endParaRPr lang="fr-FR" dirty="0"/>
                    </a:p>
                  </a:txBody>
                  <a:tcPr/>
                </a:tc>
                <a:tc>
                  <a:txBody>
                    <a:bodyPr/>
                    <a:lstStyle/>
                    <a:p>
                      <a:r>
                        <a:rPr lang="fr-FR" dirty="0" smtClean="0"/>
                        <a:t>0.519</a:t>
                      </a:r>
                      <a:endParaRPr lang="fr-FR" dirty="0"/>
                    </a:p>
                  </a:txBody>
                  <a:tcPr/>
                </a:tc>
                <a:tc>
                  <a:txBody>
                    <a:bodyPr/>
                    <a:lstStyle/>
                    <a:p>
                      <a:r>
                        <a:rPr lang="fr-FR" dirty="0" smtClean="0"/>
                        <a:t>0.366</a:t>
                      </a:r>
                      <a:endParaRPr lang="fr-FR" dirty="0"/>
                    </a:p>
                  </a:txBody>
                  <a:tcPr/>
                </a:tc>
                <a:tc>
                  <a:txBody>
                    <a:bodyPr/>
                    <a:lstStyle/>
                    <a:p>
                      <a:r>
                        <a:rPr lang="fr-FR" dirty="0" smtClean="0"/>
                        <a:t>0.115</a:t>
                      </a:r>
                      <a:endParaRPr lang="fr-FR" dirty="0"/>
                    </a:p>
                  </a:txBody>
                  <a:tcPr/>
                </a:tc>
                <a:tc>
                  <a:txBody>
                    <a:bodyPr/>
                    <a:lstStyle/>
                    <a:p>
                      <a:r>
                        <a:rPr lang="fr-FR" dirty="0" smtClean="0"/>
                        <a:t>1</a:t>
                      </a:r>
                      <a:endParaRPr lang="fr-FR" dirty="0"/>
                    </a:p>
                  </a:txBody>
                  <a:tcPr/>
                </a:tc>
              </a:tr>
              <a:tr h="370840">
                <a:tc>
                  <a:txBody>
                    <a:bodyPr/>
                    <a:lstStyle/>
                    <a:p>
                      <a:r>
                        <a:rPr lang="fr-FR" dirty="0" smtClean="0"/>
                        <a:t>Valeurs sélectives</a:t>
                      </a:r>
                      <a:endParaRPr lang="fr-FR" dirty="0"/>
                    </a:p>
                  </a:txBody>
                  <a:tcPr/>
                </a:tc>
                <a:tc>
                  <a:txBody>
                    <a:bodyPr/>
                    <a:lstStyle/>
                    <a:p>
                      <a:r>
                        <a:rPr lang="fr-FR" dirty="0" smtClean="0"/>
                        <a:t>0</a:t>
                      </a:r>
                      <a:endParaRPr lang="fr-FR" dirty="0"/>
                    </a:p>
                  </a:txBody>
                  <a:tcPr/>
                </a:tc>
                <a:tc>
                  <a:txBody>
                    <a:bodyPr/>
                    <a:lstStyle/>
                    <a:p>
                      <a:r>
                        <a:rPr lang="fr-FR" dirty="0" smtClean="0"/>
                        <a:t>1</a:t>
                      </a:r>
                      <a:endParaRPr lang="fr-FR" dirty="0"/>
                    </a:p>
                  </a:txBody>
                  <a:tcPr/>
                </a:tc>
                <a:tc>
                  <a:txBody>
                    <a:bodyPr/>
                    <a:lstStyle/>
                    <a:p>
                      <a:r>
                        <a:rPr lang="fr-FR" dirty="0" smtClean="0"/>
                        <a:t>1</a:t>
                      </a:r>
                      <a:endParaRPr lang="fr-FR" dirty="0"/>
                    </a:p>
                  </a:txBody>
                  <a:tcPr/>
                </a:tc>
                <a:tc>
                  <a:txBody>
                    <a:bodyPr/>
                    <a:lstStyle/>
                    <a:p>
                      <a:r>
                        <a:rPr lang="fr-FR" dirty="0" smtClean="0"/>
                        <a:t>-</a:t>
                      </a:r>
                      <a:endParaRPr lang="fr-FR" dirty="0"/>
                    </a:p>
                  </a:txBody>
                  <a:tcPr/>
                </a:tc>
              </a:tr>
              <a:tr h="37084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Fréquences après sélection</a:t>
                      </a:r>
                    </a:p>
                  </a:txBody>
                  <a:tcPr/>
                </a:tc>
                <a:tc>
                  <a:txBody>
                    <a:bodyPr/>
                    <a:lstStyle/>
                    <a:p>
                      <a:r>
                        <a:rPr lang="fr-FR" dirty="0" smtClean="0"/>
                        <a:t>0</a:t>
                      </a:r>
                      <a:endParaRPr lang="fr-FR" dirty="0"/>
                    </a:p>
                  </a:txBody>
                  <a:tcPr/>
                </a:tc>
                <a:tc>
                  <a:txBody>
                    <a:bodyPr/>
                    <a:lstStyle/>
                    <a:p>
                      <a:r>
                        <a:rPr lang="fr-FR" dirty="0" smtClean="0"/>
                        <a:t>0.366</a:t>
                      </a:r>
                      <a:endParaRPr lang="fr-FR" dirty="0"/>
                    </a:p>
                  </a:txBody>
                  <a:tcPr/>
                </a:tc>
                <a:tc>
                  <a:txBody>
                    <a:bodyPr/>
                    <a:lstStyle/>
                    <a:p>
                      <a:r>
                        <a:rPr lang="fr-FR" dirty="0" smtClean="0"/>
                        <a:t>0.115</a:t>
                      </a:r>
                      <a:endParaRPr lang="fr-FR" dirty="0"/>
                    </a:p>
                  </a:txBody>
                  <a:tcPr/>
                </a:tc>
                <a:tc>
                  <a:txBody>
                    <a:bodyPr/>
                    <a:lstStyle/>
                    <a:p>
                      <a:r>
                        <a:rPr lang="fr-FR" dirty="0" smtClean="0"/>
                        <a:t>0.481</a:t>
                      </a:r>
                      <a:endParaRPr lang="fr-FR" dirty="0"/>
                    </a:p>
                  </a:txBody>
                  <a:tcPr/>
                </a:tc>
              </a:tr>
              <a:tr h="370840">
                <a:tc vMerge="1">
                  <a:txBody>
                    <a:bodyPr/>
                    <a:lstStyle/>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0.761</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txBody>
                  <a:tcPr/>
                </a:tc>
                <a:tc>
                  <a:txBody>
                    <a:bodyPr/>
                    <a:lstStyle/>
                    <a:p>
                      <a:r>
                        <a:rPr lang="fr-FR" dirty="0" smtClean="0"/>
                        <a:t>0.239</a:t>
                      </a:r>
                      <a:endParaRPr lang="fr-FR" dirty="0"/>
                    </a:p>
                  </a:txBody>
                  <a:tcPr/>
                </a:tc>
                <a:tc>
                  <a:txBody>
                    <a:bodyPr/>
                    <a:lstStyle/>
                    <a:p>
                      <a:r>
                        <a:rPr lang="fr-FR" dirty="0" smtClean="0"/>
                        <a:t>1</a:t>
                      </a:r>
                      <a:endParaRPr lang="fr-FR" dirty="0"/>
                    </a:p>
                  </a:txBody>
                  <a:tcP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340768"/>
            <a:ext cx="8712968" cy="3888432"/>
          </a:xfrm>
        </p:spPr>
        <p:txBody>
          <a:bodyPr>
            <a:normAutofit lnSpcReduction="10000"/>
          </a:bodyPr>
          <a:lstStyle/>
          <a:p>
            <a:r>
              <a:rPr lang="fr-FR" dirty="0" smtClean="0">
                <a:latin typeface="Times New Roman" pitchFamily="18" charset="0"/>
                <a:cs typeface="Times New Roman" pitchFamily="18" charset="0"/>
              </a:rPr>
              <a:t>Fréquences géniques chez les femelles sélectionnées:</a:t>
            </a:r>
            <a:br>
              <a:rPr lang="fr-FR" dirty="0" smtClean="0">
                <a:latin typeface="Times New Roman" pitchFamily="18" charset="0"/>
                <a:cs typeface="Times New Roman" pitchFamily="18" charset="0"/>
              </a:rPr>
            </a:br>
            <a:r>
              <a:rPr lang="fr-FR" dirty="0" smtClean="0"/>
              <a:t>Pour A, </a:t>
            </a:r>
            <a:r>
              <a:rPr lang="fr-FR" dirty="0" err="1" smtClean="0"/>
              <a:t>p</a:t>
            </a:r>
            <a:r>
              <a:rPr lang="fr-FR" sz="2800" dirty="0" err="1" smtClean="0"/>
              <a:t>s</a:t>
            </a:r>
            <a:r>
              <a:rPr lang="fr-FR" dirty="0" smtClean="0"/>
              <a:t>= 0 + 0.761/2 = 0.38;</a:t>
            </a:r>
            <a:br>
              <a:rPr lang="fr-FR" dirty="0" smtClean="0"/>
            </a:br>
            <a:r>
              <a:rPr lang="fr-FR" dirty="0" smtClean="0"/>
              <a:t>Pour B, </a:t>
            </a:r>
            <a:r>
              <a:rPr lang="fr-FR" dirty="0" err="1" smtClean="0"/>
              <a:t>q</a:t>
            </a:r>
            <a:r>
              <a:rPr lang="fr-FR" sz="2800" dirty="0" err="1" smtClean="0"/>
              <a:t>s</a:t>
            </a:r>
            <a:r>
              <a:rPr lang="fr-FR" dirty="0" smtClean="0"/>
              <a:t>= 0.239 + 0.761/2 = 0.62;</a:t>
            </a:r>
            <a:br>
              <a:rPr lang="fr-FR" dirty="0" smtClean="0"/>
            </a:br>
            <a:r>
              <a:rPr lang="fr-FR" dirty="0" smtClean="0"/>
              <a:t>évolution de la fréquence  de  </a:t>
            </a:r>
          </a:p>
          <a:p>
            <a:r>
              <a:rPr lang="fr-FR" dirty="0" smtClean="0"/>
              <a:t>A: 0.38 – 0.702 =  -0.322.</a:t>
            </a:r>
          </a:p>
          <a:p>
            <a:r>
              <a:rPr lang="fr-FR" dirty="0" smtClean="0"/>
              <a:t>B: 0.62 – 0.702 =  +0.322.</a:t>
            </a:r>
            <a:br>
              <a:rPr lang="fr-FR" dirty="0" smtClean="0"/>
            </a:br>
            <a:endParaRPr lang="fr-F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Effets de la sélection sur gènes indésirable</a:t>
            </a:r>
            <a:endParaRPr lang="fr-FR" dirty="0"/>
          </a:p>
        </p:txBody>
      </p:sp>
      <p:sp>
        <p:nvSpPr>
          <p:cNvPr id="3" name="Espace réservé du contenu 2"/>
          <p:cNvSpPr>
            <a:spLocks noGrp="1"/>
          </p:cNvSpPr>
          <p:nvPr>
            <p:ph idx="1"/>
          </p:nvPr>
        </p:nvSpPr>
        <p:spPr/>
        <p:txBody>
          <a:bodyPr>
            <a:normAutofit fontScale="85000" lnSpcReduction="20000"/>
          </a:bodyPr>
          <a:lstStyle/>
          <a:p>
            <a:pPr algn="just"/>
            <a:r>
              <a:rPr lang="fr-FR" dirty="0" smtClean="0"/>
              <a:t>La diminution de la fréquence du gène indésirable et de plus en plus faible a mesure que sa fréquence s’affaiblie lors de la sélection,</a:t>
            </a:r>
          </a:p>
          <a:p>
            <a:pPr algn="just"/>
            <a:r>
              <a:rPr lang="fr-FR" dirty="0" smtClean="0"/>
              <a:t>Lorsque la fréquence initiale est faible, elle varie peut sous l’influence de la sélection, </a:t>
            </a:r>
          </a:p>
          <a:p>
            <a:pPr algn="just"/>
            <a:r>
              <a:rPr lang="fr-FR" dirty="0" smtClean="0"/>
              <a:t>L’</a:t>
            </a:r>
            <a:r>
              <a:rPr lang="fr-FR" dirty="0" err="1" smtClean="0"/>
              <a:t>irradication</a:t>
            </a:r>
            <a:r>
              <a:rPr lang="fr-FR" dirty="0" smtClean="0"/>
              <a:t> d’un gène indésirable est longue est jamais définitif (lorsque l’allèle est récessif, ce qui est presque toujours le cas),</a:t>
            </a:r>
          </a:p>
          <a:p>
            <a:pPr algn="just"/>
            <a:r>
              <a:rPr lang="fr-FR" dirty="0" smtClean="0"/>
              <a:t>La meilleur solution dans ce cas là c’est l’introgression lorsque les moyens le permette (présence de race résistante, région génomique connue et marqueurs disponible est informatif). </a:t>
            </a:r>
            <a:endParaRPr lang="fr-FR"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
            </a:r>
            <a:br>
              <a:rPr lang="fr-FR" b="1" dirty="0" smtClean="0"/>
            </a:br>
            <a:r>
              <a:rPr lang="fr-FR" b="1" dirty="0" smtClean="0"/>
              <a:t>III - Hérédité des caractères quantitatifs</a:t>
            </a:r>
            <a:br>
              <a:rPr lang="fr-FR" b="1" dirty="0" smtClean="0"/>
            </a:br>
            <a:endParaRPr lang="fr-FR" dirty="0"/>
          </a:p>
        </p:txBody>
      </p:sp>
      <p:sp>
        <p:nvSpPr>
          <p:cNvPr id="3" name="Espace réservé du contenu 2"/>
          <p:cNvSpPr>
            <a:spLocks noGrp="1"/>
          </p:cNvSpPr>
          <p:nvPr>
            <p:ph idx="1"/>
          </p:nvPr>
        </p:nvSpPr>
        <p:spPr/>
        <p:txBody>
          <a:bodyPr/>
          <a:lstStyle/>
          <a:p>
            <a:pPr>
              <a:lnSpc>
                <a:spcPct val="120000"/>
              </a:lnSpc>
            </a:pPr>
            <a:r>
              <a:rPr lang="fr-FR" b="1" dirty="0" smtClean="0"/>
              <a:t> </a:t>
            </a:r>
            <a:r>
              <a:rPr lang="fr-FR" b="1" dirty="0" smtClean="0">
                <a:solidFill>
                  <a:srgbClr val="FF0000"/>
                </a:solidFill>
              </a:rPr>
              <a:t>1- particularité non génétiques des caractères quantitatifs</a:t>
            </a:r>
          </a:p>
          <a:p>
            <a:pPr>
              <a:lnSpc>
                <a:spcPct val="120000"/>
              </a:lnSpc>
            </a:pPr>
            <a:r>
              <a:rPr lang="fr-FR" b="1" dirty="0" smtClean="0"/>
              <a:t>2- déterminisme génétique des caractères quantitatifs</a:t>
            </a:r>
          </a:p>
          <a:p>
            <a:pPr>
              <a:lnSpc>
                <a:spcPct val="120000"/>
              </a:lnSpc>
            </a:pPr>
            <a:r>
              <a:rPr lang="fr-FR" b="1" dirty="0" smtClean="0"/>
              <a:t>3- paramètres génétiques relatifs aux caractères quantitatifs</a:t>
            </a:r>
          </a:p>
          <a:p>
            <a:endParaRPr lang="fr-F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Caractères quantitatifs</a:t>
            </a:r>
            <a:endParaRPr lang="fr-FR" dirty="0"/>
          </a:p>
        </p:txBody>
      </p:sp>
      <p:sp>
        <p:nvSpPr>
          <p:cNvPr id="3" name="Espace réservé du contenu 2"/>
          <p:cNvSpPr>
            <a:spLocks noGrp="1"/>
          </p:cNvSpPr>
          <p:nvPr>
            <p:ph idx="1"/>
          </p:nvPr>
        </p:nvSpPr>
        <p:spPr/>
        <p:txBody>
          <a:bodyPr/>
          <a:lstStyle/>
          <a:p>
            <a:pPr algn="just"/>
            <a:r>
              <a:rPr lang="fr-FR" dirty="0" smtClean="0"/>
              <a:t>Hérédité semblable a celle des caractères mendéliens ou qualitatifs mais se distingue par trois choses essentiel: </a:t>
            </a:r>
          </a:p>
          <a:p>
            <a:pPr marL="514350" indent="-514350" algn="just">
              <a:buFont typeface="+mj-lt"/>
              <a:buAutoNum type="arabicPeriod"/>
            </a:pPr>
            <a:r>
              <a:rPr lang="fr-FR" dirty="0" smtClean="0"/>
              <a:t>Déterminisme polygénique,</a:t>
            </a:r>
          </a:p>
          <a:p>
            <a:pPr marL="514350" indent="-514350" algn="just">
              <a:buFont typeface="+mj-lt"/>
              <a:buAutoNum type="arabicPeriod"/>
            </a:pPr>
            <a:r>
              <a:rPr lang="fr-FR" dirty="0" smtClean="0"/>
              <a:t>Variation continue (généralement valeurs numériques),</a:t>
            </a:r>
          </a:p>
          <a:p>
            <a:pPr marL="514350" indent="-514350" algn="just">
              <a:buFont typeface="+mj-lt"/>
              <a:buAutoNum type="arabicPeriod"/>
            </a:pPr>
            <a:r>
              <a:rPr lang="fr-FR" dirty="0" smtClean="0"/>
              <a:t>Sensibilité au milieu. </a:t>
            </a:r>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pPr>
              <a:lnSpc>
                <a:spcPct val="120000"/>
              </a:lnSpc>
              <a:buNone/>
            </a:pPr>
            <a:r>
              <a:rPr lang="fr-FR" b="1" dirty="0" smtClean="0"/>
              <a:t>I – Hérédité des caractères non quantitatifs</a:t>
            </a:r>
          </a:p>
          <a:p>
            <a:pPr>
              <a:lnSpc>
                <a:spcPct val="120000"/>
              </a:lnSpc>
            </a:pPr>
            <a:r>
              <a:rPr lang="fr-FR" b="1" dirty="0" smtClean="0">
                <a:solidFill>
                  <a:srgbClr val="FF0000"/>
                </a:solidFill>
              </a:rPr>
              <a:t>1- série </a:t>
            </a:r>
            <a:r>
              <a:rPr lang="fr-FR" b="1" dirty="0" err="1" smtClean="0">
                <a:solidFill>
                  <a:srgbClr val="FF0000"/>
                </a:solidFill>
              </a:rPr>
              <a:t>alléliques</a:t>
            </a:r>
            <a:r>
              <a:rPr lang="fr-FR" b="1" dirty="0" smtClean="0">
                <a:solidFill>
                  <a:srgbClr val="FF0000"/>
                </a:solidFill>
              </a:rPr>
              <a:t> simple ou </a:t>
            </a:r>
            <a:r>
              <a:rPr lang="fr-FR" b="1" dirty="0" err="1" smtClean="0">
                <a:solidFill>
                  <a:srgbClr val="FF0000"/>
                </a:solidFill>
              </a:rPr>
              <a:t>biallélisme</a:t>
            </a:r>
            <a:endParaRPr lang="fr-FR" b="1" dirty="0" smtClean="0">
              <a:solidFill>
                <a:srgbClr val="FF0000"/>
              </a:solidFill>
            </a:endParaRPr>
          </a:p>
          <a:p>
            <a:pPr>
              <a:lnSpc>
                <a:spcPct val="120000"/>
              </a:lnSpc>
            </a:pPr>
            <a:r>
              <a:rPr lang="fr-FR" b="1" dirty="0" smtClean="0"/>
              <a:t>2- série </a:t>
            </a:r>
            <a:r>
              <a:rPr lang="fr-FR" b="1" dirty="0" err="1" smtClean="0"/>
              <a:t>alléliques</a:t>
            </a:r>
            <a:r>
              <a:rPr lang="fr-FR" b="1" dirty="0" smtClean="0"/>
              <a:t> multiples ou </a:t>
            </a:r>
            <a:r>
              <a:rPr lang="fr-FR" b="1" dirty="0" err="1" smtClean="0"/>
              <a:t>polyallélisme</a:t>
            </a:r>
            <a:endParaRPr lang="fr-FR" b="1" dirty="0" smtClean="0"/>
          </a:p>
          <a:p>
            <a:pPr>
              <a:lnSpc>
                <a:spcPct val="120000"/>
              </a:lnSpc>
            </a:pPr>
            <a:r>
              <a:rPr lang="fr-FR" b="1" dirty="0" smtClean="0"/>
              <a:t>3- liaison entre des gènes situés sur un même chromosome</a:t>
            </a:r>
          </a:p>
          <a:p>
            <a:pPr>
              <a:lnSpc>
                <a:spcPct val="120000"/>
              </a:lnSpc>
            </a:pPr>
            <a:r>
              <a:rPr lang="fr-FR" b="1" dirty="0" smtClean="0"/>
              <a:t>4- hérédité liée au sexe </a:t>
            </a:r>
          </a:p>
          <a:p>
            <a:pPr>
              <a:lnSpc>
                <a:spcPct val="120000"/>
              </a:lnSpc>
            </a:pPr>
            <a:r>
              <a:rPr lang="fr-FR" b="1" dirty="0" smtClean="0"/>
              <a:t>5- anomalies géniques</a:t>
            </a:r>
          </a:p>
          <a:p>
            <a:endParaRPr lang="fr-F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1- particularité non génétiques des caractères quantitatifs</a:t>
            </a:r>
            <a:endParaRPr lang="fr-FR" dirty="0"/>
          </a:p>
        </p:txBody>
      </p:sp>
      <p:sp>
        <p:nvSpPr>
          <p:cNvPr id="3" name="Espace réservé du contenu 2"/>
          <p:cNvSpPr>
            <a:spLocks noGrp="1"/>
          </p:cNvSpPr>
          <p:nvPr>
            <p:ph idx="1"/>
          </p:nvPr>
        </p:nvSpPr>
        <p:spPr/>
        <p:txBody>
          <a:bodyPr>
            <a:normAutofit fontScale="55000" lnSpcReduction="20000"/>
          </a:bodyPr>
          <a:lstStyle/>
          <a:p>
            <a:pPr algn="just">
              <a:lnSpc>
                <a:spcPct val="150000"/>
              </a:lnSpc>
              <a:buNone/>
            </a:pPr>
            <a:r>
              <a:rPr lang="fr-FR" dirty="0" smtClean="0"/>
              <a:t>1- Mode d’enregistrement:</a:t>
            </a:r>
          </a:p>
          <a:p>
            <a:pPr algn="just">
              <a:lnSpc>
                <a:spcPct val="150000"/>
              </a:lnSpc>
            </a:pPr>
            <a:r>
              <a:rPr lang="fr-FR" dirty="0" smtClean="0"/>
              <a:t>Mesure objective (quantité de lait, poids vif,…),</a:t>
            </a:r>
          </a:p>
          <a:p>
            <a:pPr algn="just">
              <a:lnSpc>
                <a:spcPct val="150000"/>
              </a:lnSpc>
            </a:pPr>
            <a:r>
              <a:rPr lang="fr-FR" dirty="0" smtClean="0"/>
              <a:t>Dénombrement (taille d’une porté, nombre d’œufs pondus,…).</a:t>
            </a:r>
          </a:p>
          <a:p>
            <a:pPr algn="just">
              <a:lnSpc>
                <a:spcPct val="150000"/>
              </a:lnSpc>
              <a:buNone/>
            </a:pPr>
            <a:r>
              <a:rPr lang="fr-FR" dirty="0" smtClean="0"/>
              <a:t>2- Intérêt économique:</a:t>
            </a:r>
          </a:p>
          <a:p>
            <a:pPr algn="just">
              <a:lnSpc>
                <a:spcPct val="150000"/>
              </a:lnSpc>
              <a:buNone/>
            </a:pPr>
            <a:r>
              <a:rPr lang="fr-FR" dirty="0" smtClean="0"/>
              <a:t>3- Nature de la variation:</a:t>
            </a:r>
          </a:p>
          <a:p>
            <a:pPr algn="just">
              <a:lnSpc>
                <a:spcPct val="150000"/>
              </a:lnSpc>
            </a:pPr>
            <a:r>
              <a:rPr lang="fr-FR" dirty="0" smtClean="0"/>
              <a:t>Variation continue (sur </a:t>
            </a:r>
            <a:r>
              <a:rPr lang="fr-FR" dirty="0" smtClean="0">
                <a:solidFill>
                  <a:srgbClr val="FF0000"/>
                </a:solidFill>
              </a:rPr>
              <a:t>un grand nombre </a:t>
            </a:r>
            <a:r>
              <a:rPr lang="fr-FR" dirty="0" smtClean="0"/>
              <a:t>d’individus),</a:t>
            </a:r>
          </a:p>
          <a:p>
            <a:pPr algn="just">
              <a:lnSpc>
                <a:spcPct val="150000"/>
              </a:lnSpc>
            </a:pPr>
            <a:r>
              <a:rPr lang="fr-FR" dirty="0" smtClean="0"/>
              <a:t>Courbe de Gausse (normale); caractérisé par la moyenne des performances et l’écart type phénotypique </a:t>
            </a:r>
            <a:r>
              <a:rPr lang="el-GR" dirty="0" smtClean="0"/>
              <a:t>σ</a:t>
            </a:r>
            <a:r>
              <a:rPr lang="fr-FR" sz="2900" dirty="0" smtClean="0"/>
              <a:t>p, </a:t>
            </a:r>
            <a:r>
              <a:rPr lang="fr-FR" dirty="0" smtClean="0"/>
              <a:t>les animaux se répartissent donc:</a:t>
            </a:r>
          </a:p>
          <a:p>
            <a:pPr algn="just">
              <a:lnSpc>
                <a:spcPct val="150000"/>
              </a:lnSpc>
              <a:buFontTx/>
              <a:buChar char="-"/>
            </a:pPr>
            <a:r>
              <a:rPr lang="fr-FR" dirty="0" smtClean="0"/>
              <a:t>68% ont une performance comprise entre P - 1</a:t>
            </a:r>
            <a:r>
              <a:rPr lang="el-GR" dirty="0" smtClean="0"/>
              <a:t>σ</a:t>
            </a:r>
            <a:r>
              <a:rPr lang="fr-FR" sz="2900" dirty="0" smtClean="0"/>
              <a:t>p </a:t>
            </a:r>
            <a:r>
              <a:rPr lang="fr-FR" dirty="0" smtClean="0"/>
              <a:t>et P + 1</a:t>
            </a:r>
            <a:r>
              <a:rPr lang="el-GR" dirty="0" smtClean="0"/>
              <a:t>σ</a:t>
            </a:r>
            <a:r>
              <a:rPr lang="fr-FR" sz="2900" dirty="0" smtClean="0"/>
              <a:t>p,</a:t>
            </a:r>
          </a:p>
          <a:p>
            <a:pPr algn="just">
              <a:lnSpc>
                <a:spcPct val="150000"/>
              </a:lnSpc>
              <a:buFontTx/>
              <a:buChar char="-"/>
            </a:pPr>
            <a:r>
              <a:rPr lang="fr-FR" dirty="0" smtClean="0"/>
              <a:t>95% ont une performance comprise entre P - 2</a:t>
            </a:r>
            <a:r>
              <a:rPr lang="el-GR" dirty="0" smtClean="0"/>
              <a:t>σ</a:t>
            </a:r>
            <a:r>
              <a:rPr lang="fr-FR" sz="2900" dirty="0" smtClean="0"/>
              <a:t>p </a:t>
            </a:r>
            <a:r>
              <a:rPr lang="fr-FR" dirty="0" smtClean="0"/>
              <a:t>et P + 2</a:t>
            </a:r>
            <a:r>
              <a:rPr lang="el-GR" dirty="0" smtClean="0"/>
              <a:t>σ</a:t>
            </a:r>
            <a:r>
              <a:rPr lang="fr-FR" sz="2900" dirty="0" smtClean="0"/>
              <a:t>p,</a:t>
            </a:r>
          </a:p>
          <a:p>
            <a:pPr algn="just">
              <a:lnSpc>
                <a:spcPct val="150000"/>
              </a:lnSpc>
              <a:buFontTx/>
              <a:buChar char="-"/>
            </a:pPr>
            <a:r>
              <a:rPr lang="fr-FR" dirty="0" smtClean="0"/>
              <a:t>99,8% ont une performance comprise entre P - 3</a:t>
            </a:r>
            <a:r>
              <a:rPr lang="el-GR" dirty="0" smtClean="0"/>
              <a:t>σ</a:t>
            </a:r>
            <a:r>
              <a:rPr lang="fr-FR" sz="2900" dirty="0" smtClean="0"/>
              <a:t>p </a:t>
            </a:r>
            <a:r>
              <a:rPr lang="fr-FR" dirty="0" smtClean="0"/>
              <a:t>et P + 3</a:t>
            </a:r>
            <a:r>
              <a:rPr lang="el-GR" dirty="0" smtClean="0"/>
              <a:t>σ</a:t>
            </a:r>
            <a:r>
              <a:rPr lang="fr-FR" sz="2900" dirty="0" smtClean="0"/>
              <a:t>p.</a:t>
            </a:r>
          </a:p>
          <a:p>
            <a:pPr algn="just">
              <a:lnSpc>
                <a:spcPct val="150000"/>
              </a:lnSpc>
              <a:buFontTx/>
              <a:buChar char="-"/>
            </a:pPr>
            <a:endParaRPr lang="fr-FR" sz="2900" dirty="0" smtClean="0">
              <a:solidFill>
                <a:srgbClr val="FF0000"/>
              </a:solidFill>
            </a:endParaRPr>
          </a:p>
          <a:p>
            <a:pPr algn="just">
              <a:lnSpc>
                <a:spcPct val="150000"/>
              </a:lnSpc>
              <a:buFontTx/>
              <a:buChar char="-"/>
            </a:pPr>
            <a:endParaRPr lang="fr-FR" dirty="0" smtClean="0"/>
          </a:p>
          <a:p>
            <a:pPr algn="just">
              <a:lnSpc>
                <a:spcPct val="150000"/>
              </a:lnSpc>
              <a:buNone/>
            </a:pPr>
            <a:endParaRPr lang="fr-FR" dirty="0"/>
          </a:p>
        </p:txBody>
      </p:sp>
      <p:cxnSp>
        <p:nvCxnSpPr>
          <p:cNvPr id="5" name="Connecteur droit 4"/>
          <p:cNvCxnSpPr/>
          <p:nvPr/>
        </p:nvCxnSpPr>
        <p:spPr>
          <a:xfrm>
            <a:off x="4802092" y="4970972"/>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5724128" y="5373216"/>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4802092" y="5373216"/>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5724128" y="4969304"/>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5882212" y="5791196"/>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4974244" y="5791196"/>
            <a:ext cx="144016"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	</a:t>
            </a:r>
            <a:r>
              <a:rPr lang="fr-FR" dirty="0" smtClean="0">
                <a:solidFill>
                  <a:srgbClr val="FF0000"/>
                </a:solidFill>
              </a:rPr>
              <a:t>Ou sont les 0.2%?</a:t>
            </a:r>
            <a:endParaRPr lang="fr-FR" dirty="0"/>
          </a:p>
        </p:txBody>
      </p:sp>
      <p:sp>
        <p:nvSpPr>
          <p:cNvPr id="3" name="Espace réservé du contenu 2"/>
          <p:cNvSpPr>
            <a:spLocks noGrp="1"/>
          </p:cNvSpPr>
          <p:nvPr>
            <p:ph idx="1"/>
          </p:nvPr>
        </p:nvSpPr>
        <p:spPr/>
        <p:txBody>
          <a:bodyPr/>
          <a:lstStyle/>
          <a:p>
            <a:pPr algn="just">
              <a:lnSpc>
                <a:spcPct val="150000"/>
              </a:lnSpc>
            </a:pPr>
            <a:r>
              <a:rPr lang="fr-FR" smtClean="0"/>
              <a:t>Réponse:</a:t>
            </a:r>
          </a:p>
          <a:p>
            <a:pPr algn="just">
              <a:lnSpc>
                <a:spcPct val="150000"/>
              </a:lnSpc>
            </a:pPr>
            <a:r>
              <a:rPr lang="fr-FR" dirty="0" smtClean="0"/>
              <a:t>Le 0.2% est due au mutations rares (des phénotypes hors gabarie) </a:t>
            </a:r>
            <a:endParaRPr lang="fr-FR"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052736"/>
            <a:ext cx="8229600" cy="4525963"/>
          </a:xfrm>
        </p:spPr>
        <p:txBody>
          <a:bodyPr/>
          <a:lstStyle/>
          <a:p>
            <a:pPr algn="just">
              <a:lnSpc>
                <a:spcPct val="150000"/>
              </a:lnSpc>
              <a:buNone/>
            </a:pPr>
            <a:r>
              <a:rPr lang="fr-FR" dirty="0" smtClean="0">
                <a:solidFill>
                  <a:srgbClr val="FF0000"/>
                </a:solidFill>
              </a:rPr>
              <a:t>Dans les cas peut nombreux ou les performances ne suivent pas une distribution normale un teste statistique (Logarithme annuelle de la performance) doit être appliqué pour une correction.</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04664"/>
            <a:ext cx="8229600" cy="5721499"/>
          </a:xfrm>
        </p:spPr>
        <p:txBody>
          <a:bodyPr/>
          <a:lstStyle/>
          <a:p>
            <a:pPr algn="just"/>
            <a:r>
              <a:rPr lang="fr-FR" dirty="0" smtClean="0"/>
              <a:t>Les caractères quantitatifs résultant d’un dénombrement ou qualitatifs peuvent être classé en catégories.</a:t>
            </a:r>
          </a:p>
          <a:p>
            <a:pPr algn="just">
              <a:buNone/>
            </a:pPr>
            <a:r>
              <a:rPr lang="fr-FR" dirty="0" smtClean="0"/>
              <a:t>4- Action du milieu:</a:t>
            </a:r>
          </a:p>
          <a:p>
            <a:pPr algn="just">
              <a:buNone/>
            </a:pPr>
            <a:endParaRPr lang="fr-FR" dirty="0" smtClean="0"/>
          </a:p>
        </p:txBody>
      </p:sp>
      <p:graphicFrame>
        <p:nvGraphicFramePr>
          <p:cNvPr id="4" name="Tableau 3"/>
          <p:cNvGraphicFramePr>
            <a:graphicFrameLocks noGrp="1"/>
          </p:cNvGraphicFramePr>
          <p:nvPr/>
        </p:nvGraphicFramePr>
        <p:xfrm>
          <a:off x="1403648" y="2780928"/>
          <a:ext cx="6096000" cy="375412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just"/>
                      <a:r>
                        <a:rPr lang="fr-FR" dirty="0" smtClean="0"/>
                        <a:t>Caractères quantitatifs</a:t>
                      </a:r>
                      <a:endParaRPr lang="fr-FR" dirty="0"/>
                    </a:p>
                  </a:txBody>
                  <a:tcPr/>
                </a:tc>
                <a:tc>
                  <a:txBody>
                    <a:bodyPr/>
                    <a:lstStyle/>
                    <a:p>
                      <a:pPr algn="just"/>
                      <a:r>
                        <a:rPr lang="fr-FR" dirty="0" smtClean="0"/>
                        <a:t>Caractères qualitatifs</a:t>
                      </a:r>
                      <a:endParaRPr lang="fr-FR" dirty="0"/>
                    </a:p>
                  </a:txBody>
                  <a:tcPr/>
                </a:tc>
              </a:tr>
              <a:tr h="370840">
                <a:tc>
                  <a:txBody>
                    <a:bodyPr/>
                    <a:lstStyle/>
                    <a:p>
                      <a:pPr algn="just"/>
                      <a:r>
                        <a:rPr lang="fr-FR" dirty="0" smtClean="0"/>
                        <a:t>Mesurables ou dénombrables.</a:t>
                      </a:r>
                      <a:endParaRPr lang="fr-FR"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dirty="0" smtClean="0"/>
                        <a:t>Non</a:t>
                      </a:r>
                      <a:r>
                        <a:rPr lang="fr-FR" baseline="0" dirty="0" smtClean="0"/>
                        <a:t> </a:t>
                      </a:r>
                      <a:r>
                        <a:rPr lang="fr-FR" dirty="0" smtClean="0"/>
                        <a:t>Mesurables et non dénombrables.</a:t>
                      </a:r>
                    </a:p>
                  </a:txBody>
                  <a:tcPr/>
                </a:tc>
              </a:tr>
              <a:tr h="370840">
                <a:tc>
                  <a:txBody>
                    <a:bodyPr/>
                    <a:lstStyle/>
                    <a:p>
                      <a:pPr algn="just"/>
                      <a:r>
                        <a:rPr lang="fr-FR" dirty="0" smtClean="0"/>
                        <a:t>Intérêt économique évident et important.</a:t>
                      </a:r>
                      <a:endParaRPr lang="fr-FR" dirty="0"/>
                    </a:p>
                  </a:txBody>
                  <a:tcPr/>
                </a:tc>
                <a:tc>
                  <a:txBody>
                    <a:bodyPr/>
                    <a:lstStyle/>
                    <a:p>
                      <a:pPr algn="just"/>
                      <a:r>
                        <a:rPr lang="fr-FR" dirty="0" smtClean="0"/>
                        <a:t>Intérêt économique</a:t>
                      </a:r>
                      <a:r>
                        <a:rPr lang="fr-FR" baseline="0" dirty="0" smtClean="0"/>
                        <a:t> assez souvent secondaire, sauf exception.</a:t>
                      </a:r>
                      <a:endParaRPr lang="fr-FR" dirty="0"/>
                    </a:p>
                  </a:txBody>
                  <a:tcPr/>
                </a:tc>
              </a:tr>
              <a:tr h="370840">
                <a:tc>
                  <a:txBody>
                    <a:bodyPr/>
                    <a:lstStyle/>
                    <a:p>
                      <a:pPr algn="just"/>
                      <a:r>
                        <a:rPr lang="fr-FR" dirty="0" smtClean="0"/>
                        <a:t>Variation</a:t>
                      </a:r>
                      <a:r>
                        <a:rPr lang="fr-FR" baseline="0" dirty="0" smtClean="0"/>
                        <a:t> continue, sauf exception, s’ils sont mesurables; discontinue s’ils sont dénombrables.</a:t>
                      </a:r>
                      <a:endParaRPr lang="fr-FR" dirty="0"/>
                    </a:p>
                  </a:txBody>
                  <a:tcPr/>
                </a:tc>
                <a:tc>
                  <a:txBody>
                    <a:bodyPr/>
                    <a:lstStyle/>
                    <a:p>
                      <a:pPr algn="just"/>
                      <a:r>
                        <a:rPr lang="fr-FR" dirty="0" smtClean="0"/>
                        <a:t>Variation discontinue.</a:t>
                      </a:r>
                      <a:endParaRPr lang="fr-FR" dirty="0"/>
                    </a:p>
                  </a:txBody>
                  <a:tcPr/>
                </a:tc>
              </a:tr>
              <a:tr h="370840">
                <a:tc>
                  <a:txBody>
                    <a:bodyPr/>
                    <a:lstStyle/>
                    <a:p>
                      <a:pPr algn="just"/>
                      <a:r>
                        <a:rPr lang="fr-FR" dirty="0" smtClean="0"/>
                        <a:t>Sensible à l’action de l’environnement.</a:t>
                      </a:r>
                      <a:endParaRPr lang="fr-FR" dirty="0"/>
                    </a:p>
                  </a:txBody>
                  <a:tcPr/>
                </a:tc>
                <a:tc>
                  <a:txBody>
                    <a:bodyPr/>
                    <a:lstStyle/>
                    <a:p>
                      <a:pPr algn="just"/>
                      <a:r>
                        <a:rPr lang="fr-FR" dirty="0" smtClean="0"/>
                        <a:t>Généralement non sensible à l’action de l’environnement.</a:t>
                      </a:r>
                      <a:endParaRPr lang="fr-FR" dirty="0"/>
                    </a:p>
                  </a:txBody>
                  <a:tcPr/>
                </a:tc>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
            </a:r>
            <a:br>
              <a:rPr lang="fr-FR" b="1" dirty="0" smtClean="0"/>
            </a:br>
            <a:r>
              <a:rPr lang="fr-FR" b="1" dirty="0" smtClean="0"/>
              <a:t>III - Hérédité des caractères quantitatifs</a:t>
            </a:r>
            <a:br>
              <a:rPr lang="fr-FR" b="1" dirty="0" smtClean="0"/>
            </a:br>
            <a:endParaRPr lang="fr-FR" dirty="0"/>
          </a:p>
        </p:txBody>
      </p:sp>
      <p:sp>
        <p:nvSpPr>
          <p:cNvPr id="3" name="Espace réservé du contenu 2"/>
          <p:cNvSpPr>
            <a:spLocks noGrp="1"/>
          </p:cNvSpPr>
          <p:nvPr>
            <p:ph idx="1"/>
          </p:nvPr>
        </p:nvSpPr>
        <p:spPr/>
        <p:txBody>
          <a:bodyPr/>
          <a:lstStyle/>
          <a:p>
            <a:pPr>
              <a:lnSpc>
                <a:spcPct val="120000"/>
              </a:lnSpc>
            </a:pPr>
            <a:r>
              <a:rPr lang="fr-FR" b="1" dirty="0" smtClean="0"/>
              <a:t> 1- particularité non génétiques des caractères quantitatifs</a:t>
            </a:r>
          </a:p>
          <a:p>
            <a:pPr>
              <a:lnSpc>
                <a:spcPct val="120000"/>
              </a:lnSpc>
            </a:pPr>
            <a:r>
              <a:rPr lang="fr-FR" b="1" dirty="0" smtClean="0">
                <a:solidFill>
                  <a:srgbClr val="FF0000"/>
                </a:solidFill>
              </a:rPr>
              <a:t>2- déterminisme génétique des caractères quantitatifs</a:t>
            </a:r>
          </a:p>
          <a:p>
            <a:pPr>
              <a:lnSpc>
                <a:spcPct val="120000"/>
              </a:lnSpc>
            </a:pPr>
            <a:r>
              <a:rPr lang="fr-FR" b="1" dirty="0" smtClean="0"/>
              <a:t>3- paramètres génétiques relatifs aux caractères quantitatifs</a:t>
            </a:r>
          </a:p>
          <a:p>
            <a:endParaRPr lang="fr-FR"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
            </a:r>
            <a:br>
              <a:rPr lang="fr-FR" b="1" dirty="0" smtClean="0"/>
            </a:br>
            <a:r>
              <a:rPr lang="fr-FR" b="1" dirty="0" smtClean="0"/>
              <a:t>2- déterminisme génétique des caractères quantitatifs</a:t>
            </a:r>
            <a:br>
              <a:rPr lang="fr-FR" b="1" dirty="0" smtClean="0"/>
            </a:br>
            <a:endParaRPr lang="fr-FR" dirty="0"/>
          </a:p>
        </p:txBody>
      </p:sp>
      <p:sp>
        <p:nvSpPr>
          <p:cNvPr id="10" name="Espace réservé du contenu 9"/>
          <p:cNvSpPr>
            <a:spLocks noGrp="1"/>
          </p:cNvSpPr>
          <p:nvPr>
            <p:ph idx="1"/>
          </p:nvPr>
        </p:nvSpPr>
        <p:spPr>
          <a:xfrm>
            <a:off x="0" y="1600200"/>
            <a:ext cx="9144000" cy="4525963"/>
          </a:xfrm>
        </p:spPr>
        <p:txBody>
          <a:bodyPr>
            <a:normAutofit/>
          </a:bodyPr>
          <a:lstStyle/>
          <a:p>
            <a:pPr algn="just"/>
            <a:r>
              <a:rPr lang="fr-FR" dirty="0" smtClean="0"/>
              <a:t>Déterminisme polygénique;</a:t>
            </a:r>
          </a:p>
          <a:p>
            <a:pPr algn="just">
              <a:buFontTx/>
              <a:buChar char="-"/>
            </a:pPr>
            <a:r>
              <a:rPr lang="fr-FR" dirty="0" smtClean="0"/>
              <a:t>Effet de gènes additif (A),</a:t>
            </a:r>
          </a:p>
          <a:p>
            <a:pPr algn="just">
              <a:buFontTx/>
              <a:buChar char="-"/>
            </a:pPr>
            <a:r>
              <a:rPr lang="fr-FR" dirty="0" smtClean="0"/>
              <a:t>Effet de gènes non additif ou effet d’interaction (I).</a:t>
            </a:r>
          </a:p>
          <a:p>
            <a:pPr marL="514350" indent="-514350" algn="just">
              <a:buFont typeface="+mj-lt"/>
              <a:buAutoNum type="arabicPeriod"/>
            </a:pPr>
            <a:r>
              <a:rPr lang="fr-FR" dirty="0" smtClean="0"/>
              <a:t>Effets des gènes responsables:</a:t>
            </a:r>
          </a:p>
          <a:p>
            <a:pPr marL="514350" indent="-514350" algn="just">
              <a:buNone/>
            </a:pPr>
            <a:r>
              <a:rPr lang="fr-FR" dirty="0" smtClean="0"/>
              <a:t>- Effets additifs des gènes (A); la valeur génétique additive et l’accumulation des effets de chaque gènes qui contrôle le même caractère sans interaction.</a:t>
            </a:r>
          </a:p>
          <a:p>
            <a:pPr marL="514350" indent="-514350" algn="just">
              <a:buFont typeface="+mj-lt"/>
              <a:buAutoNum type="arabicPeriod"/>
            </a:pPr>
            <a:endParaRPr lang="fr-FR" dirty="0" smtClean="0"/>
          </a:p>
          <a:p>
            <a:pPr marL="514350" indent="-514350" algn="just">
              <a:buFont typeface="+mj-lt"/>
              <a:buAutoNum type="arabicPeriod"/>
            </a:pPr>
            <a:endParaRPr lang="fr-FR" dirty="0" smtClean="0"/>
          </a:p>
          <a:p>
            <a:pPr marL="514350" indent="-514350" algn="just">
              <a:buFont typeface="+mj-lt"/>
              <a:buAutoNum type="arabicPeriod"/>
            </a:pPr>
            <a:endParaRPr lang="fr-FR" dirty="0" smtClean="0"/>
          </a:p>
          <a:p>
            <a:pPr algn="just">
              <a:buNone/>
            </a:pPr>
            <a:endParaRPr lang="fr-FR"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 numérique</a:t>
            </a:r>
            <a:endParaRPr lang="fr-FR" dirty="0"/>
          </a:p>
        </p:txBody>
      </p:sp>
      <p:sp>
        <p:nvSpPr>
          <p:cNvPr id="3" name="Espace réservé du contenu 2"/>
          <p:cNvSpPr>
            <a:spLocks noGrp="1"/>
          </p:cNvSpPr>
          <p:nvPr>
            <p:ph idx="1"/>
          </p:nvPr>
        </p:nvSpPr>
        <p:spPr/>
        <p:txBody>
          <a:bodyPr>
            <a:normAutofit fontScale="85000" lnSpcReduction="10000"/>
          </a:bodyPr>
          <a:lstStyle/>
          <a:p>
            <a:pPr algn="just"/>
            <a:r>
              <a:rPr lang="fr-FR" dirty="0" smtClean="0"/>
              <a:t>On fait l’hypothèse que la croissance journalière (GMJ ou GMQ) des ovins dépend de quatre locus autosomaux et indépendants, auxquels correspond quatre couples d’allèles: B et b, C et c, D et d, E et e.</a:t>
            </a:r>
          </a:p>
          <a:p>
            <a:pPr algn="just"/>
            <a:r>
              <a:rPr lang="fr-FR" dirty="0" smtClean="0"/>
              <a:t>Les effets des gènes en cause sont les suivants: B=C=D=E=80g; b=c=d=e=30g.</a:t>
            </a:r>
          </a:p>
          <a:p>
            <a:pPr algn="just"/>
            <a:r>
              <a:rPr lang="fr-FR" dirty="0" smtClean="0"/>
              <a:t>Un individus de génotype B/B C/C D/D E/E, a pour valeur génétique additive A=640g. Un autre de génotype  B/B C/C D/d e/e a une valeur A=490g.</a:t>
            </a:r>
          </a:p>
          <a:p>
            <a:pPr algn="just"/>
            <a:r>
              <a:rPr lang="fr-FR" dirty="0" smtClean="0"/>
              <a:t>Les animaux de génotype B/B C/C d/d e/e ou B/b C/c D/d E/e ont une valeur de 440g.</a:t>
            </a:r>
            <a:endParaRPr lang="fr-FR"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60648"/>
            <a:ext cx="9144000" cy="6408712"/>
          </a:xfrm>
        </p:spPr>
        <p:txBody>
          <a:bodyPr>
            <a:normAutofit fontScale="77500" lnSpcReduction="20000"/>
          </a:bodyPr>
          <a:lstStyle/>
          <a:p>
            <a:pPr algn="just">
              <a:lnSpc>
                <a:spcPct val="150000"/>
              </a:lnSpc>
              <a:buFontTx/>
              <a:buChar char="-"/>
            </a:pPr>
            <a:r>
              <a:rPr lang="fr-FR" dirty="0" smtClean="0"/>
              <a:t>Effet de gènes non additif ou effet d’interaction (I):</a:t>
            </a:r>
          </a:p>
          <a:p>
            <a:pPr algn="just">
              <a:lnSpc>
                <a:spcPct val="150000"/>
              </a:lnSpc>
              <a:buNone/>
            </a:pPr>
            <a:r>
              <a:rPr lang="fr-FR" dirty="0" smtClean="0"/>
              <a:t>L’effet globale des gènes va au delà du simple fait d’addition, l’effet supplémentaire a celui de l’effet additif est le résultat de l’effet d’interaction.</a:t>
            </a:r>
          </a:p>
          <a:p>
            <a:pPr algn="just">
              <a:lnSpc>
                <a:spcPct val="150000"/>
              </a:lnSpc>
              <a:buNone/>
            </a:pPr>
            <a:r>
              <a:rPr lang="fr-FR" dirty="0" smtClean="0"/>
              <a:t>2- Valeurs génotypique et phénotypique:</a:t>
            </a:r>
          </a:p>
          <a:p>
            <a:pPr algn="just">
              <a:lnSpc>
                <a:spcPct val="150000"/>
              </a:lnSpc>
              <a:buFontTx/>
              <a:buChar char="-"/>
            </a:pPr>
            <a:r>
              <a:rPr lang="fr-FR" dirty="0" smtClean="0"/>
              <a:t>Valeur génotypique (G)</a:t>
            </a:r>
          </a:p>
          <a:p>
            <a:pPr algn="just">
              <a:lnSpc>
                <a:spcPct val="150000"/>
              </a:lnSpc>
              <a:buNone/>
            </a:pPr>
            <a:r>
              <a:rPr lang="fr-FR" dirty="0" smtClean="0">
                <a:solidFill>
                  <a:srgbClr val="FF0000"/>
                </a:solidFill>
              </a:rPr>
              <a:t>        G = A + I</a:t>
            </a:r>
          </a:p>
          <a:p>
            <a:pPr algn="just">
              <a:lnSpc>
                <a:spcPct val="150000"/>
              </a:lnSpc>
              <a:buFontTx/>
              <a:buChar char="-"/>
            </a:pPr>
            <a:r>
              <a:rPr lang="fr-FR" dirty="0" smtClean="0"/>
              <a:t> Valeur phénotypique ou performance (P)</a:t>
            </a:r>
          </a:p>
          <a:p>
            <a:pPr algn="just">
              <a:lnSpc>
                <a:spcPct val="150000"/>
              </a:lnSpc>
              <a:buNone/>
            </a:pPr>
            <a:r>
              <a:rPr lang="fr-FR" dirty="0" smtClean="0"/>
              <a:t>La mesure réalisé sur un animale est sa performance, deux volet l’influence le génome et le milieu (environnement) d’où </a:t>
            </a:r>
            <a:r>
              <a:rPr lang="fr-FR" dirty="0" smtClean="0">
                <a:solidFill>
                  <a:srgbClr val="FF0000"/>
                </a:solidFill>
              </a:rPr>
              <a:t>P = G + E</a:t>
            </a:r>
          </a:p>
          <a:p>
            <a:pPr algn="just">
              <a:lnSpc>
                <a:spcPct val="150000"/>
              </a:lnSpc>
              <a:buNone/>
            </a:pPr>
            <a:r>
              <a:rPr lang="fr-FR" dirty="0" smtClean="0"/>
              <a:t>Puis </a:t>
            </a:r>
            <a:r>
              <a:rPr lang="fr-FR" dirty="0" smtClean="0">
                <a:solidFill>
                  <a:srgbClr val="FF0000"/>
                </a:solidFill>
              </a:rPr>
              <a:t>P = A + I + E</a:t>
            </a:r>
            <a:endParaRPr lang="fr-FR" dirty="0" smtClean="0"/>
          </a:p>
          <a:p>
            <a:pPr algn="just">
              <a:lnSpc>
                <a:spcPct val="150000"/>
              </a:lnSpc>
              <a:buNone/>
            </a:pPr>
            <a:endParaRPr lang="fr-FR"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88640"/>
            <a:ext cx="8229600" cy="5937523"/>
          </a:xfrm>
        </p:spPr>
        <p:txBody>
          <a:bodyPr>
            <a:normAutofit fontScale="92500" lnSpcReduction="10000"/>
          </a:bodyPr>
          <a:lstStyle/>
          <a:p>
            <a:pPr algn="just"/>
            <a:r>
              <a:rPr lang="fr-FR" dirty="0" smtClean="0"/>
              <a:t>Deux catégories d’effets du milieu:</a:t>
            </a:r>
          </a:p>
          <a:p>
            <a:pPr marL="514350" indent="-514350" algn="just">
              <a:buFont typeface="+mj-lt"/>
              <a:buAutoNum type="arabicPeriod"/>
            </a:pPr>
            <a:r>
              <a:rPr lang="fr-FR" dirty="0" smtClean="0"/>
              <a:t>Effets de milieu identifiés (fixe ou contrôlés) noté (F): concerne plusieurs animaux.</a:t>
            </a:r>
          </a:p>
          <a:p>
            <a:pPr marL="514350" indent="-514350" algn="just">
              <a:buFont typeface="+mj-lt"/>
              <a:buAutoNum type="arabicPeriod"/>
            </a:pPr>
            <a:r>
              <a:rPr lang="fr-FR" dirty="0" smtClean="0"/>
              <a:t>Effets de milieu non identifiés (aléatoire ou non contrôlés) noté (e): il peut s'agir de l’environnement propre de chacun des animaux.</a:t>
            </a:r>
          </a:p>
          <a:p>
            <a:pPr marL="514350" indent="-514350" algn="just">
              <a:buNone/>
            </a:pPr>
            <a:r>
              <a:rPr lang="fr-FR" dirty="0" smtClean="0">
                <a:solidFill>
                  <a:srgbClr val="FF0000"/>
                </a:solidFill>
              </a:rPr>
              <a:t>E = F + e </a:t>
            </a:r>
            <a:r>
              <a:rPr lang="fr-FR" dirty="0" smtClean="0"/>
              <a:t>d’où </a:t>
            </a:r>
            <a:r>
              <a:rPr lang="fr-FR" dirty="0" smtClean="0">
                <a:solidFill>
                  <a:srgbClr val="FF0000"/>
                </a:solidFill>
              </a:rPr>
              <a:t>P = A + I + F + e</a:t>
            </a:r>
          </a:p>
          <a:p>
            <a:pPr marL="514350" indent="-514350" algn="just">
              <a:buNone/>
            </a:pPr>
            <a:r>
              <a:rPr lang="fr-FR" dirty="0" smtClean="0"/>
              <a:t>3- L’effet maternel noté M; pour certain caractères tel que la facilité de naissance et le GMQ de la naissance au sevrage: deux effets génétique (effet interaction négligé); génome du veau et génome de la mère.</a:t>
            </a:r>
          </a:p>
          <a:p>
            <a:pPr marL="514350" indent="-514350" algn="just">
              <a:buNone/>
            </a:pPr>
            <a:r>
              <a:rPr lang="fr-FR" dirty="0" smtClean="0">
                <a:solidFill>
                  <a:srgbClr val="FF0000"/>
                </a:solidFill>
              </a:rPr>
              <a:t>P = A + I + M + F + e</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60648"/>
            <a:ext cx="9144000" cy="5865515"/>
          </a:xfrm>
        </p:spPr>
        <p:txBody>
          <a:bodyPr/>
          <a:lstStyle/>
          <a:p>
            <a:pPr>
              <a:lnSpc>
                <a:spcPct val="150000"/>
              </a:lnSpc>
              <a:buNone/>
            </a:pPr>
            <a:r>
              <a:rPr lang="fr-FR" dirty="0" smtClean="0"/>
              <a:t>3- Conséquences du déterminisme polygénique:</a:t>
            </a:r>
          </a:p>
          <a:p>
            <a:pPr>
              <a:lnSpc>
                <a:spcPct val="150000"/>
              </a:lnSpc>
              <a:buNone/>
            </a:pPr>
            <a:endParaRPr lang="fr-FR" dirty="0" smtClean="0"/>
          </a:p>
          <a:p>
            <a:pPr>
              <a:lnSpc>
                <a:spcPct val="150000"/>
              </a:lnSpc>
              <a:buFont typeface="Wingdings" pitchFamily="2" charset="2"/>
              <a:buChar char="ü"/>
            </a:pPr>
            <a:r>
              <a:rPr lang="fr-FR" dirty="0" smtClean="0"/>
              <a:t>Transmission des gènes,</a:t>
            </a:r>
          </a:p>
          <a:p>
            <a:pPr>
              <a:lnSpc>
                <a:spcPct val="150000"/>
              </a:lnSpc>
              <a:buFont typeface="Wingdings" pitchFamily="2" charset="2"/>
              <a:buChar char="ü"/>
            </a:pPr>
            <a:r>
              <a:rPr lang="fr-FR" dirty="0" smtClean="0"/>
              <a:t>Valeur génétique additive des descendants,</a:t>
            </a:r>
          </a:p>
          <a:p>
            <a:pPr>
              <a:lnSpc>
                <a:spcPct val="150000"/>
              </a:lnSpc>
              <a:buFont typeface="Wingdings" pitchFamily="2" charset="2"/>
              <a:buChar char="ü"/>
            </a:pPr>
            <a:r>
              <a:rPr lang="fr-FR" dirty="0" smtClean="0"/>
              <a:t>Nécessité d’évaluer A,</a:t>
            </a:r>
          </a:p>
          <a:p>
            <a:pPr>
              <a:lnSpc>
                <a:spcPct val="150000"/>
              </a:lnSpc>
              <a:buFont typeface="Wingdings" pitchFamily="2" charset="2"/>
              <a:buChar char="ü"/>
            </a:pPr>
            <a:r>
              <a:rPr lang="fr-FR" dirty="0" smtClean="0"/>
              <a:t>Voie d’amélioration des performances.</a:t>
            </a:r>
            <a:endParaRPr lang="fr-F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solidFill>
                  <a:schemeClr val="tx1"/>
                </a:solidFill>
              </a:rPr>
              <a:t>I – Hérédité des caractères non quantitatifs</a:t>
            </a:r>
            <a:endParaRPr lang="fr-FR" dirty="0"/>
          </a:p>
        </p:txBody>
      </p:sp>
      <p:sp>
        <p:nvSpPr>
          <p:cNvPr id="3" name="Espace réservé du contenu 2"/>
          <p:cNvSpPr>
            <a:spLocks noGrp="1"/>
          </p:cNvSpPr>
          <p:nvPr>
            <p:ph idx="1"/>
          </p:nvPr>
        </p:nvSpPr>
        <p:spPr/>
        <p:txBody>
          <a:bodyPr>
            <a:normAutofit fontScale="85000" lnSpcReduction="20000"/>
          </a:bodyPr>
          <a:lstStyle/>
          <a:p>
            <a:pPr algn="just"/>
            <a:r>
              <a:rPr lang="fr-FR" dirty="0" smtClean="0"/>
              <a:t>Déterminisme génétique simple (gène majeur),</a:t>
            </a:r>
          </a:p>
          <a:p>
            <a:pPr algn="just"/>
            <a:r>
              <a:rPr lang="fr-FR" dirty="0" smtClean="0"/>
              <a:t>Pas soumis à l’influence de l’environnement,</a:t>
            </a:r>
          </a:p>
          <a:p>
            <a:pPr algn="just"/>
            <a:r>
              <a:rPr lang="fr-FR" dirty="0" smtClean="0"/>
              <a:t>Variation discontinue ou discrète; classement en petit groupe de catégorie </a:t>
            </a:r>
            <a:r>
              <a:rPr lang="fr-FR" dirty="0" err="1" smtClean="0"/>
              <a:t>exp</a:t>
            </a:r>
            <a:r>
              <a:rPr lang="fr-FR" dirty="0" smtClean="0"/>
              <a:t>: présence ou absence de corne (mottes),</a:t>
            </a:r>
          </a:p>
          <a:p>
            <a:pPr algn="just"/>
            <a:r>
              <a:rPr lang="fr-FR" dirty="0" smtClean="0"/>
              <a:t>Le plus souvent non mesurable,</a:t>
            </a:r>
          </a:p>
          <a:p>
            <a:pPr algn="just"/>
            <a:r>
              <a:rPr lang="fr-FR" dirty="0" smtClean="0"/>
              <a:t>Répartie en trois catégorie:</a:t>
            </a:r>
          </a:p>
          <a:p>
            <a:pPr algn="just">
              <a:buFontTx/>
              <a:buChar char="-"/>
            </a:pPr>
            <a:r>
              <a:rPr lang="fr-FR" dirty="0" smtClean="0"/>
              <a:t>Caractères extérieurs, </a:t>
            </a:r>
            <a:r>
              <a:rPr lang="fr-FR" dirty="0" err="1" smtClean="0"/>
              <a:t>exp</a:t>
            </a:r>
            <a:r>
              <a:rPr lang="fr-FR" dirty="0" smtClean="0"/>
              <a:t>: couleur de la robe,</a:t>
            </a:r>
          </a:p>
          <a:p>
            <a:pPr algn="just">
              <a:buFontTx/>
              <a:buChar char="-"/>
            </a:pPr>
            <a:r>
              <a:rPr lang="fr-FR" dirty="0" smtClean="0"/>
              <a:t>Caractères biochimiques, </a:t>
            </a:r>
            <a:r>
              <a:rPr lang="fr-FR" dirty="0" err="1" smtClean="0"/>
              <a:t>exp</a:t>
            </a:r>
            <a:r>
              <a:rPr lang="fr-FR" dirty="0" smtClean="0"/>
              <a:t>: type de caséines dans le lait,</a:t>
            </a:r>
          </a:p>
          <a:p>
            <a:pPr algn="just">
              <a:buFontTx/>
              <a:buChar char="-"/>
            </a:pPr>
            <a:r>
              <a:rPr lang="fr-FR" dirty="0" smtClean="0"/>
              <a:t>Caractères pathologiques, </a:t>
            </a:r>
            <a:r>
              <a:rPr lang="fr-FR" dirty="0" err="1" smtClean="0"/>
              <a:t>exp</a:t>
            </a:r>
            <a:r>
              <a:rPr lang="fr-FR" dirty="0" smtClean="0"/>
              <a:t>: la tremblante ovine.</a:t>
            </a:r>
          </a:p>
          <a:p>
            <a:pPr algn="just"/>
            <a:endParaRPr lang="fr-FR"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Transmission des gènes</a:t>
            </a:r>
            <a:endParaRPr lang="fr-FR" dirty="0"/>
          </a:p>
        </p:txBody>
      </p:sp>
      <p:sp>
        <p:nvSpPr>
          <p:cNvPr id="3" name="Espace réservé du contenu 2"/>
          <p:cNvSpPr>
            <a:spLocks noGrp="1"/>
          </p:cNvSpPr>
          <p:nvPr>
            <p:ph idx="1"/>
          </p:nvPr>
        </p:nvSpPr>
        <p:spPr/>
        <p:txBody>
          <a:bodyPr>
            <a:normAutofit fontScale="92500" lnSpcReduction="20000"/>
          </a:bodyPr>
          <a:lstStyle/>
          <a:p>
            <a:pPr algn="just">
              <a:lnSpc>
                <a:spcPct val="150000"/>
              </a:lnSpc>
            </a:pPr>
            <a:r>
              <a:rPr lang="fr-FR" dirty="0" smtClean="0"/>
              <a:t>Un individu transmet la moitié de ces gènes (valeur génétique additive)  à la génération suivante </a:t>
            </a:r>
            <a:r>
              <a:rPr lang="fr-FR" dirty="0" smtClean="0">
                <a:solidFill>
                  <a:srgbClr val="FF0000"/>
                </a:solidFill>
              </a:rPr>
              <a:t>(en moyenne seulement),</a:t>
            </a:r>
          </a:p>
          <a:p>
            <a:pPr algn="just">
              <a:lnSpc>
                <a:spcPct val="150000"/>
              </a:lnSpc>
            </a:pPr>
            <a:r>
              <a:rPr lang="fr-FR" dirty="0" smtClean="0"/>
              <a:t>Les effets du milieu ne sont pas transmis </a:t>
            </a:r>
            <a:r>
              <a:rPr lang="fr-FR" dirty="0" smtClean="0">
                <a:solidFill>
                  <a:srgbClr val="FF0000"/>
                </a:solidFill>
              </a:rPr>
              <a:t>????,</a:t>
            </a:r>
          </a:p>
          <a:p>
            <a:pPr algn="just">
              <a:lnSpc>
                <a:spcPct val="150000"/>
              </a:lnSpc>
            </a:pPr>
            <a:r>
              <a:rPr lang="fr-FR" dirty="0" smtClean="0"/>
              <a:t>Les effets interaction ne sont pas transmis (les gènes sont transmis et non pas les génotype, brassage lors de la gamétogénèse).</a:t>
            </a:r>
          </a:p>
          <a:p>
            <a:pPr algn="just">
              <a:lnSpc>
                <a:spcPct val="150000"/>
              </a:lnSpc>
              <a:buNone/>
            </a:pPr>
            <a:endParaRPr lang="fr-FR"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692696"/>
            <a:ext cx="8229600" cy="5760640"/>
          </a:xfrm>
        </p:spPr>
        <p:txBody>
          <a:bodyPr>
            <a:normAutofit lnSpcReduction="10000"/>
          </a:bodyPr>
          <a:lstStyle/>
          <a:p>
            <a:pPr algn="just">
              <a:lnSpc>
                <a:spcPct val="200000"/>
              </a:lnSpc>
              <a:buNone/>
            </a:pPr>
            <a:r>
              <a:rPr lang="fr-FR" dirty="0" smtClean="0"/>
              <a:t>La corrélation qui existe entre l’environnement est certains caractères peut être expliquer par le fait que certain éléments par exemple de la nourriture peuvent jouer un rôle de facteur </a:t>
            </a:r>
            <a:r>
              <a:rPr lang="fr-FR" dirty="0" err="1" smtClean="0"/>
              <a:t>trans</a:t>
            </a:r>
            <a:r>
              <a:rPr lang="fr-FR" dirty="0" smtClean="0"/>
              <a:t>-régulateur sur les gènes qui contrôlent les caractères étudiés. </a:t>
            </a:r>
            <a:endParaRPr lang="fr-FR"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a:t>
            </a:r>
            <a:endParaRPr lang="fr-FR" dirty="0"/>
          </a:p>
        </p:txBody>
      </p:sp>
      <p:sp>
        <p:nvSpPr>
          <p:cNvPr id="3" name="Espace réservé du contenu 2"/>
          <p:cNvSpPr>
            <a:spLocks noGrp="1"/>
          </p:cNvSpPr>
          <p:nvPr>
            <p:ph idx="1"/>
          </p:nvPr>
        </p:nvSpPr>
        <p:spPr>
          <a:xfrm>
            <a:off x="395536" y="1196752"/>
            <a:ext cx="8229600" cy="5949280"/>
          </a:xfrm>
        </p:spPr>
        <p:txBody>
          <a:bodyPr>
            <a:normAutofit fontScale="55000" lnSpcReduction="20000"/>
          </a:bodyPr>
          <a:lstStyle/>
          <a:p>
            <a:pPr algn="just">
              <a:lnSpc>
                <a:spcPct val="170000"/>
              </a:lnSpc>
            </a:pPr>
            <a:r>
              <a:rPr lang="fr-FR" dirty="0" smtClean="0"/>
              <a:t>Le mouton de génotype B/b C/c D/d E/e pour la vitesse de croissance journalière, peut produire 16 types de gamètes équiprobables:</a:t>
            </a:r>
          </a:p>
          <a:p>
            <a:pPr algn="just">
              <a:lnSpc>
                <a:spcPct val="170000"/>
              </a:lnSpc>
            </a:pPr>
            <a:r>
              <a:rPr lang="fr-FR" dirty="0" smtClean="0"/>
              <a:t>BCDE, 4 gènes favorables, soit 320g avec une fréquence 1/16, </a:t>
            </a:r>
          </a:p>
          <a:p>
            <a:pPr algn="just">
              <a:lnSpc>
                <a:spcPct val="170000"/>
              </a:lnSpc>
            </a:pPr>
            <a:r>
              <a:rPr lang="fr-FR" dirty="0" err="1" smtClean="0"/>
              <a:t>BCDe</a:t>
            </a:r>
            <a:r>
              <a:rPr lang="fr-FR" dirty="0" smtClean="0"/>
              <a:t>, </a:t>
            </a:r>
            <a:r>
              <a:rPr lang="fr-FR" dirty="0" err="1" smtClean="0"/>
              <a:t>BCdE</a:t>
            </a:r>
            <a:r>
              <a:rPr lang="fr-FR" dirty="0" smtClean="0"/>
              <a:t>, </a:t>
            </a:r>
            <a:r>
              <a:rPr lang="fr-FR" dirty="0" err="1" smtClean="0"/>
              <a:t>BcDE</a:t>
            </a:r>
            <a:r>
              <a:rPr lang="fr-FR" dirty="0" smtClean="0"/>
              <a:t>, </a:t>
            </a:r>
            <a:r>
              <a:rPr lang="fr-FR" dirty="0" err="1" smtClean="0"/>
              <a:t>bCDE</a:t>
            </a:r>
            <a:r>
              <a:rPr lang="fr-FR" dirty="0" smtClean="0"/>
              <a:t>, 3 gènes favorables, soit 270g avec une fréquence 4/16, </a:t>
            </a:r>
          </a:p>
          <a:p>
            <a:pPr algn="just">
              <a:lnSpc>
                <a:spcPct val="170000"/>
              </a:lnSpc>
            </a:pPr>
            <a:r>
              <a:rPr lang="fr-FR" dirty="0" err="1" smtClean="0"/>
              <a:t>BCde</a:t>
            </a:r>
            <a:r>
              <a:rPr lang="fr-FR" dirty="0" smtClean="0"/>
              <a:t>, </a:t>
            </a:r>
            <a:r>
              <a:rPr lang="fr-FR" dirty="0" err="1" smtClean="0"/>
              <a:t>bcDE</a:t>
            </a:r>
            <a:r>
              <a:rPr lang="fr-FR" dirty="0" smtClean="0"/>
              <a:t>, </a:t>
            </a:r>
            <a:r>
              <a:rPr lang="fr-FR" dirty="0" err="1" smtClean="0"/>
              <a:t>bCDe</a:t>
            </a:r>
            <a:r>
              <a:rPr lang="fr-FR" dirty="0" smtClean="0"/>
              <a:t>, </a:t>
            </a:r>
            <a:r>
              <a:rPr lang="fr-FR" dirty="0" err="1" smtClean="0"/>
              <a:t>BcdE</a:t>
            </a:r>
            <a:r>
              <a:rPr lang="fr-FR" dirty="0" smtClean="0"/>
              <a:t>, </a:t>
            </a:r>
            <a:r>
              <a:rPr lang="fr-FR" dirty="0" err="1" smtClean="0"/>
              <a:t>BcDe</a:t>
            </a:r>
            <a:r>
              <a:rPr lang="fr-FR" dirty="0" smtClean="0"/>
              <a:t>, </a:t>
            </a:r>
            <a:r>
              <a:rPr lang="fr-FR" dirty="0" err="1" smtClean="0"/>
              <a:t>bCdE</a:t>
            </a:r>
            <a:r>
              <a:rPr lang="fr-FR" dirty="0" smtClean="0"/>
              <a:t>, le plus </a:t>
            </a:r>
            <a:r>
              <a:rPr lang="fr-FR" dirty="0" err="1" smtClean="0"/>
              <a:t>souvant</a:t>
            </a:r>
            <a:r>
              <a:rPr lang="fr-FR" dirty="0" smtClean="0"/>
              <a:t> 2 gènes favorables, soit 220g (la moitié de sa valeur génétique additive) avec une fréquence 6/16, </a:t>
            </a:r>
          </a:p>
          <a:p>
            <a:pPr algn="just">
              <a:lnSpc>
                <a:spcPct val="170000"/>
              </a:lnSpc>
            </a:pPr>
            <a:r>
              <a:rPr lang="fr-FR" dirty="0" err="1" smtClean="0"/>
              <a:t>bcdE</a:t>
            </a:r>
            <a:r>
              <a:rPr lang="fr-FR" dirty="0" smtClean="0"/>
              <a:t>, </a:t>
            </a:r>
            <a:r>
              <a:rPr lang="fr-FR" dirty="0" err="1" smtClean="0"/>
              <a:t>bcDe</a:t>
            </a:r>
            <a:r>
              <a:rPr lang="fr-FR" dirty="0" smtClean="0"/>
              <a:t>, </a:t>
            </a:r>
            <a:r>
              <a:rPr lang="fr-FR" dirty="0" err="1" smtClean="0"/>
              <a:t>bCde</a:t>
            </a:r>
            <a:r>
              <a:rPr lang="fr-FR" dirty="0" smtClean="0"/>
              <a:t>, </a:t>
            </a:r>
            <a:r>
              <a:rPr lang="fr-FR" dirty="0" err="1" smtClean="0"/>
              <a:t>Bcde</a:t>
            </a:r>
            <a:r>
              <a:rPr lang="fr-FR" dirty="0" smtClean="0"/>
              <a:t>, 1 gènes favorables, soit 170g avec une fréquence 4/16, </a:t>
            </a:r>
          </a:p>
          <a:p>
            <a:pPr algn="just">
              <a:lnSpc>
                <a:spcPct val="170000"/>
              </a:lnSpc>
            </a:pPr>
            <a:r>
              <a:rPr lang="fr-FR" dirty="0" err="1" smtClean="0"/>
              <a:t>bcde</a:t>
            </a:r>
            <a:r>
              <a:rPr lang="fr-FR" dirty="0" smtClean="0"/>
              <a:t>, 0 gènes favorables, soit 120g avec une fréquence 1/16, </a:t>
            </a:r>
          </a:p>
          <a:p>
            <a:pPr algn="just">
              <a:lnSpc>
                <a:spcPct val="170000"/>
              </a:lnSpc>
              <a:buNone/>
            </a:pPr>
            <a:r>
              <a:rPr lang="fr-FR" dirty="0" smtClean="0"/>
              <a:t>La valeur moyenne pondérée des gamètes qu’il est susceptible de produire:</a:t>
            </a:r>
          </a:p>
          <a:p>
            <a:pPr algn="just">
              <a:lnSpc>
                <a:spcPct val="170000"/>
              </a:lnSpc>
              <a:buNone/>
            </a:pPr>
            <a:r>
              <a:rPr lang="fr-FR" dirty="0" smtClean="0"/>
              <a:t>(320 + (270 x 4) + (220 x 6) + (170 x 4) + 120)/16 = 220.</a:t>
            </a:r>
            <a:endParaRPr lang="fr-FR"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Valeur génétique additive des descendants</a:t>
            </a:r>
            <a:endParaRPr lang="fr-FR" dirty="0"/>
          </a:p>
        </p:txBody>
      </p:sp>
      <p:sp>
        <p:nvSpPr>
          <p:cNvPr id="3" name="Espace réservé du contenu 2"/>
          <p:cNvSpPr>
            <a:spLocks noGrp="1"/>
          </p:cNvSpPr>
          <p:nvPr>
            <p:ph idx="1"/>
          </p:nvPr>
        </p:nvSpPr>
        <p:spPr/>
        <p:txBody>
          <a:bodyPr>
            <a:normAutofit/>
          </a:bodyPr>
          <a:lstStyle/>
          <a:p>
            <a:pPr algn="just"/>
            <a:r>
              <a:rPr lang="fr-FR" dirty="0" smtClean="0"/>
              <a:t>Les descendants d’un même couple ont des valeurs génétiques additives différentes mais la majorité d’entre eux a une valeur génétique additive égale à la demi-somme de celles des parents.</a:t>
            </a:r>
          </a:p>
          <a:p>
            <a:pPr algn="just"/>
            <a:r>
              <a:rPr lang="fr-FR" dirty="0" smtClean="0"/>
              <a:t>B/b C/c D/d E/e (</a:t>
            </a:r>
            <a:r>
              <a:rPr lang="fr-FR" dirty="0" err="1" smtClean="0"/>
              <a:t>A</a:t>
            </a:r>
            <a:r>
              <a:rPr lang="fr-FR" sz="2000" dirty="0" err="1" smtClean="0"/>
              <a:t>mâle</a:t>
            </a:r>
            <a:r>
              <a:rPr lang="fr-FR" sz="2000" dirty="0" smtClean="0"/>
              <a:t> = </a:t>
            </a:r>
            <a:r>
              <a:rPr lang="fr-FR" dirty="0" smtClean="0"/>
              <a:t>440g), féconde une femelle b/b c/c d/d e/e (</a:t>
            </a:r>
            <a:r>
              <a:rPr lang="fr-FR" dirty="0" err="1" smtClean="0"/>
              <a:t>A</a:t>
            </a:r>
            <a:r>
              <a:rPr lang="fr-FR" sz="2000" dirty="0" err="1" smtClean="0"/>
              <a:t>femelle</a:t>
            </a:r>
            <a:r>
              <a:rPr lang="fr-FR" sz="2000" dirty="0" smtClean="0"/>
              <a:t> = </a:t>
            </a:r>
            <a:r>
              <a:rPr lang="fr-FR" dirty="0" smtClean="0"/>
              <a:t>240g) </a:t>
            </a:r>
          </a:p>
          <a:p>
            <a:pPr algn="just"/>
            <a:endParaRPr lang="fr-FR" dirty="0" smtClean="0"/>
          </a:p>
          <a:p>
            <a:pPr algn="just"/>
            <a:endParaRPr lang="fr-FR" dirty="0" smtClean="0"/>
          </a:p>
          <a:p>
            <a:pPr algn="just"/>
            <a:endParaRPr lang="fr-FR" dirty="0" smtClean="0"/>
          </a:p>
          <a:p>
            <a:pPr algn="just"/>
            <a:endParaRPr lang="fr-FR" dirty="0" smtClean="0"/>
          </a:p>
          <a:p>
            <a:pPr algn="just"/>
            <a:endParaRPr lang="fr-FR" dirty="0" smtClean="0"/>
          </a:p>
          <a:p>
            <a:pPr algn="just"/>
            <a:endParaRPr lang="fr-FR" dirty="0" smtClean="0"/>
          </a:p>
          <a:p>
            <a:pPr algn="just"/>
            <a:endParaRPr lang="fr-FR" dirty="0" smtClean="0"/>
          </a:p>
          <a:p>
            <a:pPr algn="just"/>
            <a:endParaRPr lang="fr-FR" dirty="0"/>
          </a:p>
        </p:txBody>
      </p:sp>
      <p:graphicFrame>
        <p:nvGraphicFramePr>
          <p:cNvPr id="4" name="Tableau 3"/>
          <p:cNvGraphicFramePr>
            <a:graphicFrameLocks noGrp="1"/>
          </p:cNvGraphicFramePr>
          <p:nvPr/>
        </p:nvGraphicFramePr>
        <p:xfrm>
          <a:off x="1547664" y="5128592"/>
          <a:ext cx="6264697" cy="1828800"/>
        </p:xfrm>
        <a:graphic>
          <a:graphicData uri="http://schemas.openxmlformats.org/drawingml/2006/table">
            <a:tbl>
              <a:tblPr firstRow="1" bandRow="1">
                <a:tableStyleId>{5C22544A-7EE6-4342-B048-85BDC9FD1C3A}</a:tableStyleId>
              </a:tblPr>
              <a:tblGrid>
                <a:gridCol w="2072019"/>
                <a:gridCol w="814008"/>
                <a:gridCol w="814008"/>
                <a:gridCol w="814008"/>
                <a:gridCol w="814008"/>
                <a:gridCol w="936646"/>
              </a:tblGrid>
              <a:tr h="331237">
                <a:tc>
                  <a:txBody>
                    <a:bodyPr/>
                    <a:lstStyle/>
                    <a:p>
                      <a:r>
                        <a:rPr lang="fr-FR" dirty="0" smtClean="0"/>
                        <a:t>Gamètes mâles</a:t>
                      </a:r>
                      <a:endParaRPr lang="fr-FR" dirty="0"/>
                    </a:p>
                  </a:txBody>
                  <a:tcPr/>
                </a:tc>
                <a:tc rowSpan="2">
                  <a:txBody>
                    <a:bodyPr/>
                    <a:lstStyle/>
                    <a:p>
                      <a:r>
                        <a:rPr lang="fr-FR" dirty="0" smtClean="0"/>
                        <a:t>120</a:t>
                      </a:r>
                    </a:p>
                    <a:p>
                      <a:r>
                        <a:rPr lang="fr-FR" dirty="0" smtClean="0"/>
                        <a:t>(1/16)</a:t>
                      </a:r>
                    </a:p>
                    <a:p>
                      <a:endParaRPr lang="fr-FR" dirty="0"/>
                    </a:p>
                  </a:txBody>
                  <a:tcPr/>
                </a:tc>
                <a:tc rowSpan="2">
                  <a:txBody>
                    <a:bodyPr/>
                    <a:lstStyle/>
                    <a:p>
                      <a:r>
                        <a:rPr lang="fr-FR" dirty="0" smtClean="0"/>
                        <a:t>170</a:t>
                      </a:r>
                    </a:p>
                    <a:p>
                      <a:r>
                        <a:rPr lang="fr-FR" dirty="0" smtClean="0"/>
                        <a:t>(4/16)</a:t>
                      </a:r>
                      <a:endParaRPr lang="fr-FR" dirty="0"/>
                    </a:p>
                  </a:txBody>
                  <a:tcPr/>
                </a:tc>
                <a:tc rowSpan="2">
                  <a:txBody>
                    <a:bodyPr/>
                    <a:lstStyle/>
                    <a:p>
                      <a:r>
                        <a:rPr lang="fr-FR" dirty="0" smtClean="0"/>
                        <a:t>220</a:t>
                      </a:r>
                    </a:p>
                    <a:p>
                      <a:r>
                        <a:rPr lang="fr-FR" dirty="0" smtClean="0"/>
                        <a:t>(6/16)</a:t>
                      </a:r>
                    </a:p>
                    <a:p>
                      <a:endParaRPr lang="fr-FR" dirty="0"/>
                    </a:p>
                  </a:txBody>
                  <a:tcPr/>
                </a:tc>
                <a:tc rowSpan="2">
                  <a:txBody>
                    <a:bodyPr/>
                    <a:lstStyle/>
                    <a:p>
                      <a:r>
                        <a:rPr lang="fr-FR" dirty="0" smtClean="0"/>
                        <a:t>270</a:t>
                      </a:r>
                    </a:p>
                    <a:p>
                      <a:r>
                        <a:rPr lang="fr-FR" dirty="0" smtClean="0"/>
                        <a:t>(4/16)</a:t>
                      </a:r>
                    </a:p>
                    <a:p>
                      <a:endParaRPr lang="fr-FR" dirty="0"/>
                    </a:p>
                  </a:txBody>
                  <a:tcPr/>
                </a:tc>
                <a:tc rowSpan="2">
                  <a:txBody>
                    <a:bodyPr/>
                    <a:lstStyle/>
                    <a:p>
                      <a:r>
                        <a:rPr lang="fr-FR" dirty="0" smtClean="0"/>
                        <a:t>320</a:t>
                      </a:r>
                    </a:p>
                    <a:p>
                      <a:r>
                        <a:rPr lang="fr-FR" dirty="0" smtClean="0"/>
                        <a:t>(1/16)</a:t>
                      </a:r>
                    </a:p>
                    <a:p>
                      <a:endParaRPr lang="fr-FR" dirty="0"/>
                    </a:p>
                  </a:txBody>
                  <a:tcPr/>
                </a:tc>
              </a:tr>
              <a:tr h="496855">
                <a:tc>
                  <a:txBody>
                    <a:bodyPr/>
                    <a:lstStyle/>
                    <a:p>
                      <a:r>
                        <a:rPr lang="fr-FR" dirty="0" smtClean="0"/>
                        <a:t>Gamètes femelles</a:t>
                      </a:r>
                      <a:endParaRPr lang="fr-FR" dirty="0"/>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r>
              <a:tr h="741784">
                <a:tc>
                  <a:txBody>
                    <a:bodyPr/>
                    <a:lstStyle/>
                    <a:p>
                      <a:r>
                        <a:rPr lang="fr-FR" dirty="0" smtClean="0"/>
                        <a:t>120</a:t>
                      </a:r>
                      <a:r>
                        <a:rPr lang="fr-FR" baseline="0" dirty="0" smtClean="0"/>
                        <a:t> </a:t>
                      </a:r>
                    </a:p>
                    <a:p>
                      <a:r>
                        <a:rPr lang="fr-FR" dirty="0" smtClean="0"/>
                        <a:t>(1/1)</a:t>
                      </a:r>
                    </a:p>
                  </a:txBody>
                  <a:tcPr/>
                </a:tc>
                <a:tc>
                  <a:txBody>
                    <a:bodyPr/>
                    <a:lstStyle/>
                    <a:p>
                      <a:r>
                        <a:rPr lang="fr-FR" dirty="0" smtClean="0"/>
                        <a:t>240</a:t>
                      </a:r>
                      <a:r>
                        <a:rPr lang="fr-FR" baseline="0" dirty="0" smtClean="0"/>
                        <a:t> </a:t>
                      </a:r>
                    </a:p>
                    <a:p>
                      <a:r>
                        <a:rPr lang="fr-FR" dirty="0" smtClean="0"/>
                        <a:t>(1/16)</a:t>
                      </a:r>
                    </a:p>
                  </a:txBody>
                  <a:tcPr/>
                </a:tc>
                <a:tc>
                  <a:txBody>
                    <a:bodyPr/>
                    <a:lstStyle/>
                    <a:p>
                      <a:r>
                        <a:rPr lang="fr-FR" dirty="0" smtClean="0"/>
                        <a:t>290</a:t>
                      </a:r>
                      <a:r>
                        <a:rPr lang="fr-FR" baseline="0" dirty="0" smtClean="0"/>
                        <a:t> </a:t>
                      </a:r>
                    </a:p>
                    <a:p>
                      <a:r>
                        <a:rPr lang="fr-FR" dirty="0" smtClean="0"/>
                        <a:t>(4/16)</a:t>
                      </a:r>
                    </a:p>
                    <a:p>
                      <a:endParaRPr lang="fr-FR" dirty="0"/>
                    </a:p>
                  </a:txBody>
                  <a:tcPr/>
                </a:tc>
                <a:tc>
                  <a:txBody>
                    <a:bodyPr/>
                    <a:lstStyle/>
                    <a:p>
                      <a:r>
                        <a:rPr lang="fr-FR" dirty="0" smtClean="0"/>
                        <a:t>340</a:t>
                      </a:r>
                      <a:r>
                        <a:rPr lang="fr-FR" baseline="0" dirty="0" smtClean="0"/>
                        <a:t> </a:t>
                      </a:r>
                    </a:p>
                    <a:p>
                      <a:r>
                        <a:rPr lang="fr-FR" dirty="0" smtClean="0"/>
                        <a:t>(6/16)</a:t>
                      </a:r>
                    </a:p>
                    <a:p>
                      <a:endParaRPr lang="fr-FR" dirty="0"/>
                    </a:p>
                  </a:txBody>
                  <a:tcPr/>
                </a:tc>
                <a:tc>
                  <a:txBody>
                    <a:bodyPr/>
                    <a:lstStyle/>
                    <a:p>
                      <a:r>
                        <a:rPr lang="fr-FR" dirty="0" smtClean="0"/>
                        <a:t>390</a:t>
                      </a:r>
                      <a:r>
                        <a:rPr lang="fr-FR" baseline="0" dirty="0" smtClean="0"/>
                        <a:t> </a:t>
                      </a:r>
                    </a:p>
                    <a:p>
                      <a:r>
                        <a:rPr lang="fr-FR" dirty="0" smtClean="0"/>
                        <a:t>(4/16)</a:t>
                      </a:r>
                    </a:p>
                    <a:p>
                      <a:endParaRPr lang="fr-FR" dirty="0"/>
                    </a:p>
                  </a:txBody>
                  <a:tcPr/>
                </a:tc>
                <a:tc>
                  <a:txBody>
                    <a:bodyPr/>
                    <a:lstStyle/>
                    <a:p>
                      <a:r>
                        <a:rPr lang="fr-FR" dirty="0" smtClean="0"/>
                        <a:t>440</a:t>
                      </a:r>
                      <a:r>
                        <a:rPr lang="fr-FR" baseline="0" dirty="0" smtClean="0"/>
                        <a:t> </a:t>
                      </a:r>
                    </a:p>
                    <a:p>
                      <a:r>
                        <a:rPr lang="fr-FR" dirty="0" smtClean="0"/>
                        <a:t>(1/16)</a:t>
                      </a:r>
                    </a:p>
                  </a:txBody>
                  <a:tcPr/>
                </a:tc>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600" b="1" dirty="0" smtClean="0"/>
              <a:t>Histogramme de répartition des valeurs génétiques additives</a:t>
            </a:r>
            <a:r>
              <a:rPr lang="fr-FR" sz="2400" dirty="0" smtClean="0"/>
              <a:t/>
            </a:r>
            <a:br>
              <a:rPr lang="fr-FR" sz="2400" dirty="0" smtClean="0"/>
            </a:br>
            <a:r>
              <a:rPr lang="fr-FR" sz="2400" dirty="0" smtClean="0"/>
              <a:t>N.B/ avec plus de gènes on obtiendrais une véritable courbe de gauss des valeurs génétique des descendants est non pas un histogramme</a:t>
            </a:r>
            <a:endParaRPr lang="fr-FR" sz="2400" dirty="0"/>
          </a:p>
        </p:txBody>
      </p:sp>
      <p:graphicFrame>
        <p:nvGraphicFramePr>
          <p:cNvPr id="4" name="Espace réservé du contenu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04664"/>
            <a:ext cx="8229600" cy="5721499"/>
          </a:xfrm>
        </p:spPr>
        <p:txBody>
          <a:bodyPr>
            <a:normAutofit/>
          </a:bodyPr>
          <a:lstStyle/>
          <a:p>
            <a:pPr>
              <a:lnSpc>
                <a:spcPct val="150000"/>
              </a:lnSpc>
              <a:buNone/>
            </a:pPr>
            <a:r>
              <a:rPr lang="fr-FR" sz="2800" dirty="0" smtClean="0"/>
              <a:t>Ai = (Ap + Am)/2</a:t>
            </a:r>
          </a:p>
          <a:p>
            <a:pPr>
              <a:lnSpc>
                <a:spcPct val="150000"/>
              </a:lnSpc>
              <a:buNone/>
            </a:pPr>
            <a:r>
              <a:rPr lang="fr-FR" sz="2800" dirty="0" smtClean="0"/>
              <a:t>Ai est la valeur génétique additive moyenne des individus issus de parents de valeurs génétiques additives Ap et Am,</a:t>
            </a:r>
          </a:p>
          <a:p>
            <a:pPr>
              <a:lnSpc>
                <a:spcPct val="150000"/>
              </a:lnSpc>
              <a:buNone/>
            </a:pPr>
            <a:r>
              <a:rPr lang="fr-FR" sz="2800" dirty="0" smtClean="0"/>
              <a:t>Ai   est égale aussi à la valeur génétique additive pondérée de toute la descendance.</a:t>
            </a:r>
          </a:p>
        </p:txBody>
      </p:sp>
      <p:cxnSp>
        <p:nvCxnSpPr>
          <p:cNvPr id="5" name="Connecteur droit 4"/>
          <p:cNvCxnSpPr/>
          <p:nvPr/>
        </p:nvCxnSpPr>
        <p:spPr>
          <a:xfrm>
            <a:off x="467544" y="620688"/>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467544" y="1340768"/>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483280" y="3356992"/>
            <a:ext cx="432048"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Nécessité d’évaluer A</a:t>
            </a:r>
            <a:endParaRPr lang="fr-FR" dirty="0"/>
          </a:p>
        </p:txBody>
      </p:sp>
      <p:sp>
        <p:nvSpPr>
          <p:cNvPr id="3" name="Espace réservé du contenu 2"/>
          <p:cNvSpPr>
            <a:spLocks noGrp="1"/>
          </p:cNvSpPr>
          <p:nvPr>
            <p:ph idx="1"/>
          </p:nvPr>
        </p:nvSpPr>
        <p:spPr/>
        <p:txBody>
          <a:bodyPr>
            <a:normAutofit fontScale="92500" lnSpcReduction="20000"/>
          </a:bodyPr>
          <a:lstStyle/>
          <a:p>
            <a:pPr>
              <a:buNone/>
            </a:pPr>
            <a:r>
              <a:rPr lang="fr-FR" dirty="0" smtClean="0">
                <a:solidFill>
                  <a:srgbClr val="FF0000"/>
                </a:solidFill>
              </a:rPr>
              <a:t>Au plan génétique et phénotypique la descendance d’un reproducteur ne peut qu’être hétérogène (le cas ou il n’est pas pur).</a:t>
            </a:r>
          </a:p>
          <a:p>
            <a:pPr>
              <a:buNone/>
            </a:pPr>
            <a:r>
              <a:rPr lang="fr-FR" dirty="0" smtClean="0">
                <a:solidFill>
                  <a:srgbClr val="FF0000"/>
                </a:solidFill>
              </a:rPr>
              <a:t>Il faut analyser un grand nombre de produits, ceci est possible pour les mâles. </a:t>
            </a:r>
          </a:p>
          <a:p>
            <a:pPr>
              <a:buNone/>
            </a:pPr>
            <a:r>
              <a:rPr lang="fr-FR" dirty="0" smtClean="0">
                <a:solidFill>
                  <a:srgbClr val="FF0000"/>
                </a:solidFill>
              </a:rPr>
              <a:t>Le choix d’un mâle reproducteur se fait sur l’ensemble de sa descendances et non pas sur les extrêmes.</a:t>
            </a:r>
          </a:p>
          <a:p>
            <a:r>
              <a:rPr lang="fr-FR" dirty="0" smtClean="0"/>
              <a:t>On appelle index de sélection Â l’estimation de la valeur génétique additive d’un animal pour un (ou plusieurs) caractère(s).</a:t>
            </a:r>
            <a:endParaRPr lang="fr-FR"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Voies d’amélioration des performances</a:t>
            </a:r>
            <a:endParaRPr lang="fr-FR" dirty="0"/>
          </a:p>
        </p:txBody>
      </p:sp>
      <p:sp>
        <p:nvSpPr>
          <p:cNvPr id="3" name="Espace réservé du contenu 2"/>
          <p:cNvSpPr>
            <a:spLocks noGrp="1"/>
          </p:cNvSpPr>
          <p:nvPr>
            <p:ph idx="1"/>
          </p:nvPr>
        </p:nvSpPr>
        <p:spPr/>
        <p:txBody>
          <a:bodyPr>
            <a:normAutofit lnSpcReduction="10000"/>
          </a:bodyPr>
          <a:lstStyle/>
          <a:p>
            <a:pPr algn="just"/>
            <a:r>
              <a:rPr lang="fr-FR" dirty="0" smtClean="0"/>
              <a:t>L’amélioration des conditions d’environnement (E) (c’est le domaine de la zootechnie),</a:t>
            </a:r>
          </a:p>
          <a:p>
            <a:pPr algn="just"/>
            <a:r>
              <a:rPr lang="fr-FR" dirty="0" smtClean="0"/>
              <a:t>L’amélioration génétique en agissant sur:</a:t>
            </a:r>
          </a:p>
          <a:p>
            <a:pPr algn="just">
              <a:buFontTx/>
              <a:buChar char="-"/>
            </a:pPr>
            <a:r>
              <a:rPr lang="fr-FR" dirty="0" smtClean="0"/>
              <a:t>A, sélection des reproducteurs de haute valeur génétique additive estimé,</a:t>
            </a:r>
          </a:p>
          <a:p>
            <a:pPr algn="just">
              <a:buFontTx/>
              <a:buChar char="-"/>
            </a:pPr>
            <a:r>
              <a:rPr lang="fr-FR" dirty="0" smtClean="0"/>
              <a:t>I, avoir par croisement les génotypes dont les effets d’interactions sont les plus importants et favorables.</a:t>
            </a:r>
          </a:p>
          <a:p>
            <a:pPr algn="just">
              <a:buFontTx/>
              <a:buChar char="-"/>
            </a:pPr>
            <a:endParaRPr lang="fr-FR"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4- Illustration du déterminisme polygénique</a:t>
            </a:r>
            <a:endParaRPr lang="fr-FR" dirty="0"/>
          </a:p>
        </p:txBody>
      </p:sp>
      <p:sp>
        <p:nvSpPr>
          <p:cNvPr id="3" name="Espace réservé du contenu 2"/>
          <p:cNvSpPr>
            <a:spLocks noGrp="1"/>
          </p:cNvSpPr>
          <p:nvPr>
            <p:ph idx="1"/>
          </p:nvPr>
        </p:nvSpPr>
        <p:spPr/>
        <p:txBody>
          <a:bodyPr>
            <a:normAutofit fontScale="92500" lnSpcReduction="20000"/>
          </a:bodyPr>
          <a:lstStyle/>
          <a:p>
            <a:pPr algn="just">
              <a:buNone/>
            </a:pPr>
            <a:r>
              <a:rPr lang="fr-FR" dirty="0" smtClean="0"/>
              <a:t>Avec I = 0, et des effets de milieu variable;</a:t>
            </a:r>
          </a:p>
          <a:p>
            <a:pPr algn="just"/>
            <a:r>
              <a:rPr lang="fr-FR" dirty="0" smtClean="0"/>
              <a:t>On remarque que des individus qui exprime la même performance peuvent avoir des valeurs génétiques additives différentes,</a:t>
            </a:r>
          </a:p>
          <a:p>
            <a:pPr algn="just"/>
            <a:r>
              <a:rPr lang="fr-FR" dirty="0" smtClean="0"/>
              <a:t>Donc l’erreur a ne pas commettre c’est de juger un sujet à partir de sa valeur phénotypique,</a:t>
            </a:r>
          </a:p>
          <a:p>
            <a:pPr algn="just"/>
            <a:r>
              <a:rPr lang="fr-FR" dirty="0" smtClean="0"/>
              <a:t>Avec des actions différentes de l’environnement, chaque valeur génétique additive peut s’exprimé d’une manière différente (variabilité des performances plus importante que celle des valeurs génétiques).</a:t>
            </a:r>
            <a:endParaRPr lang="fr-FR"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t>Calcule de la variance</a:t>
            </a:r>
            <a:endParaRPr lang="fr-FR" sz="3600" dirty="0"/>
          </a:p>
        </p:txBody>
      </p:sp>
      <p:sp>
        <p:nvSpPr>
          <p:cNvPr id="3" name="Espace réservé du contenu 2"/>
          <p:cNvSpPr>
            <a:spLocks noGrp="1"/>
          </p:cNvSpPr>
          <p:nvPr>
            <p:ph idx="1"/>
          </p:nvPr>
        </p:nvSpPr>
        <p:spPr>
          <a:xfrm>
            <a:off x="0" y="1268760"/>
            <a:ext cx="9144000" cy="5256584"/>
          </a:xfrm>
        </p:spPr>
        <p:txBody>
          <a:bodyPr>
            <a:normAutofit fontScale="55000" lnSpcReduction="20000"/>
          </a:bodyPr>
          <a:lstStyle/>
          <a:p>
            <a:pPr algn="just">
              <a:lnSpc>
                <a:spcPct val="170000"/>
              </a:lnSpc>
            </a:pPr>
            <a:r>
              <a:rPr lang="fr-FR" dirty="0" smtClean="0"/>
              <a:t>La variance d’une somme est égale à la somme des variances de chaque éléments de la somme (indépendance entre les éléments),</a:t>
            </a:r>
          </a:p>
          <a:p>
            <a:pPr algn="just">
              <a:lnSpc>
                <a:spcPct val="170000"/>
              </a:lnSpc>
            </a:pPr>
            <a:r>
              <a:rPr lang="fr-FR" dirty="0" smtClean="0"/>
              <a:t>Dans le cas contraire il faut prendre en considération la covariance des éléments pris deux à deux,</a:t>
            </a:r>
          </a:p>
          <a:p>
            <a:pPr algn="just">
              <a:lnSpc>
                <a:spcPct val="170000"/>
              </a:lnSpc>
            </a:pPr>
            <a:r>
              <a:rPr lang="fr-FR" b="1" dirty="0" smtClean="0"/>
              <a:t>σ</a:t>
            </a:r>
            <a:r>
              <a:rPr lang="en-US" b="1" baseline="-25000" dirty="0" smtClean="0"/>
              <a:t>P</a:t>
            </a:r>
            <a:r>
              <a:rPr lang="en-US" b="1" baseline="30000" dirty="0" smtClean="0"/>
              <a:t>2</a:t>
            </a:r>
            <a:r>
              <a:rPr lang="en-US" b="1" dirty="0" smtClean="0"/>
              <a:t>=</a:t>
            </a:r>
            <a:r>
              <a:rPr lang="fr-FR" b="1" dirty="0" smtClean="0"/>
              <a:t>σ</a:t>
            </a:r>
            <a:r>
              <a:rPr lang="en-US" b="1" baseline="30000" dirty="0" smtClean="0"/>
              <a:t>2</a:t>
            </a:r>
            <a:r>
              <a:rPr lang="en-US" b="1" baseline="-25000" dirty="0" smtClean="0"/>
              <a:t>(A+I+E)</a:t>
            </a:r>
            <a:r>
              <a:rPr lang="en-US" b="1" dirty="0" smtClean="0"/>
              <a:t>=</a:t>
            </a:r>
          </a:p>
          <a:p>
            <a:pPr algn="just">
              <a:lnSpc>
                <a:spcPct val="170000"/>
              </a:lnSpc>
            </a:pPr>
            <a:r>
              <a:rPr lang="fr-FR" b="1" dirty="0" smtClean="0"/>
              <a:t>σ</a:t>
            </a:r>
            <a:r>
              <a:rPr lang="en-US" b="1" baseline="-25000" dirty="0" smtClean="0"/>
              <a:t>A</a:t>
            </a:r>
            <a:r>
              <a:rPr lang="en-US" b="1" baseline="30000" dirty="0" smtClean="0"/>
              <a:t>2</a:t>
            </a:r>
            <a:r>
              <a:rPr lang="en-US" b="1" dirty="0" smtClean="0"/>
              <a:t>+</a:t>
            </a:r>
            <a:r>
              <a:rPr lang="fr-FR" b="1" dirty="0" smtClean="0"/>
              <a:t>σ</a:t>
            </a:r>
            <a:r>
              <a:rPr lang="en-US" b="1" baseline="-25000" dirty="0" smtClean="0"/>
              <a:t>I</a:t>
            </a:r>
            <a:r>
              <a:rPr lang="en-US" b="1" baseline="30000" dirty="0" smtClean="0"/>
              <a:t>2</a:t>
            </a:r>
            <a:r>
              <a:rPr lang="en-US" b="1" dirty="0" smtClean="0"/>
              <a:t>+</a:t>
            </a:r>
            <a:r>
              <a:rPr lang="fr-FR" b="1" dirty="0" smtClean="0"/>
              <a:t>σ</a:t>
            </a:r>
            <a:r>
              <a:rPr lang="en-US" b="1" baseline="-25000" dirty="0" smtClean="0"/>
              <a:t>E</a:t>
            </a:r>
            <a:r>
              <a:rPr lang="en-US" b="1" baseline="30000" dirty="0" smtClean="0"/>
              <a:t>2</a:t>
            </a:r>
            <a:r>
              <a:rPr lang="en-US" b="1" dirty="0" smtClean="0"/>
              <a:t>+2cov(A,I)+2cov(A,E)+2cov(I,E)</a:t>
            </a:r>
          </a:p>
          <a:p>
            <a:pPr algn="just">
              <a:lnSpc>
                <a:spcPct val="170000"/>
              </a:lnSpc>
            </a:pPr>
            <a:r>
              <a:rPr lang="en-US" dirty="0" smtClean="0"/>
              <a:t>On admet </a:t>
            </a:r>
            <a:r>
              <a:rPr lang="en-US" dirty="0" err="1" smtClean="0"/>
              <a:t>que</a:t>
            </a:r>
            <a:r>
              <a:rPr lang="en-US" dirty="0" smtClean="0"/>
              <a:t> les </a:t>
            </a:r>
            <a:r>
              <a:rPr lang="en-US" dirty="0" err="1" smtClean="0"/>
              <a:t>composantes</a:t>
            </a:r>
            <a:r>
              <a:rPr lang="en-US" dirty="0" smtClean="0"/>
              <a:t> A,I et E </a:t>
            </a:r>
            <a:r>
              <a:rPr lang="en-US" dirty="0" err="1" smtClean="0"/>
              <a:t>sont</a:t>
            </a:r>
            <a:r>
              <a:rPr lang="en-US" dirty="0" smtClean="0"/>
              <a:t> </a:t>
            </a:r>
            <a:r>
              <a:rPr lang="en-US" dirty="0" err="1" smtClean="0"/>
              <a:t>indépendantes</a:t>
            </a:r>
            <a:r>
              <a:rPr lang="en-US" dirty="0" smtClean="0"/>
              <a:t> de </a:t>
            </a:r>
            <a:r>
              <a:rPr lang="en-US" dirty="0" err="1" smtClean="0"/>
              <a:t>sorte</a:t>
            </a:r>
            <a:r>
              <a:rPr lang="en-US" dirty="0" smtClean="0"/>
              <a:t> </a:t>
            </a:r>
            <a:r>
              <a:rPr lang="en-US" dirty="0" err="1" smtClean="0"/>
              <a:t>que</a:t>
            </a:r>
            <a:r>
              <a:rPr lang="en-US" dirty="0" smtClean="0"/>
              <a:t> les covariance </a:t>
            </a:r>
            <a:r>
              <a:rPr lang="en-US" dirty="0" err="1" smtClean="0"/>
              <a:t>sont</a:t>
            </a:r>
            <a:r>
              <a:rPr lang="en-US" dirty="0" smtClean="0"/>
              <a:t> </a:t>
            </a:r>
            <a:r>
              <a:rPr lang="en-US" dirty="0" err="1" smtClean="0"/>
              <a:t>nulle</a:t>
            </a:r>
            <a:r>
              <a:rPr lang="en-US" dirty="0" smtClean="0"/>
              <a:t>,</a:t>
            </a:r>
          </a:p>
          <a:p>
            <a:pPr algn="just">
              <a:lnSpc>
                <a:spcPct val="170000"/>
              </a:lnSpc>
            </a:pPr>
            <a:r>
              <a:rPr lang="fr-FR" b="1" dirty="0" smtClean="0"/>
              <a:t> d’où σ</a:t>
            </a:r>
            <a:r>
              <a:rPr lang="en-US" b="1" baseline="-25000" dirty="0" smtClean="0"/>
              <a:t>P</a:t>
            </a:r>
            <a:r>
              <a:rPr lang="en-US" b="1" baseline="30000" dirty="0" smtClean="0"/>
              <a:t>2</a:t>
            </a:r>
            <a:r>
              <a:rPr lang="en-US" b="1" dirty="0" smtClean="0"/>
              <a:t>=</a:t>
            </a:r>
            <a:r>
              <a:rPr lang="fr-FR" b="1" dirty="0" smtClean="0"/>
              <a:t>σ</a:t>
            </a:r>
            <a:r>
              <a:rPr lang="en-US" b="1" baseline="-25000" dirty="0" smtClean="0"/>
              <a:t>A</a:t>
            </a:r>
            <a:r>
              <a:rPr lang="en-US" b="1" baseline="30000" dirty="0" smtClean="0"/>
              <a:t>2</a:t>
            </a:r>
            <a:r>
              <a:rPr lang="en-US" b="1" dirty="0" smtClean="0"/>
              <a:t>+</a:t>
            </a:r>
            <a:r>
              <a:rPr lang="fr-FR" b="1" dirty="0" smtClean="0"/>
              <a:t>σ</a:t>
            </a:r>
            <a:r>
              <a:rPr lang="en-US" b="1" baseline="-25000" dirty="0" smtClean="0"/>
              <a:t>I</a:t>
            </a:r>
            <a:r>
              <a:rPr lang="en-US" b="1" baseline="30000" dirty="0" smtClean="0"/>
              <a:t>2</a:t>
            </a:r>
            <a:r>
              <a:rPr lang="en-US" b="1" dirty="0" smtClean="0"/>
              <a:t>+</a:t>
            </a:r>
            <a:r>
              <a:rPr lang="fr-FR" b="1" dirty="0" smtClean="0"/>
              <a:t>σ</a:t>
            </a:r>
            <a:r>
              <a:rPr lang="en-US" b="1" baseline="-25000" dirty="0" smtClean="0"/>
              <a:t>E</a:t>
            </a:r>
            <a:r>
              <a:rPr lang="en-US" b="1" baseline="30000" dirty="0" smtClean="0"/>
              <a:t>2 </a:t>
            </a:r>
          </a:p>
          <a:p>
            <a:pPr algn="just">
              <a:lnSpc>
                <a:spcPct val="170000"/>
              </a:lnSpc>
            </a:pPr>
            <a:r>
              <a:rPr lang="en-US" dirty="0" err="1" smtClean="0"/>
              <a:t>Formulle</a:t>
            </a:r>
            <a:r>
              <a:rPr lang="en-US" dirty="0" smtClean="0"/>
              <a:t> </a:t>
            </a:r>
            <a:r>
              <a:rPr lang="en-US" dirty="0" err="1" smtClean="0"/>
              <a:t>contesté</a:t>
            </a:r>
            <a:r>
              <a:rPr lang="en-US" dirty="0" smtClean="0"/>
              <a:t> </a:t>
            </a:r>
            <a:r>
              <a:rPr lang="en-US" dirty="0" err="1" smtClean="0"/>
              <a:t>mais</a:t>
            </a:r>
            <a:r>
              <a:rPr lang="en-US" dirty="0" smtClean="0"/>
              <a:t> nous </a:t>
            </a:r>
            <a:r>
              <a:rPr lang="en-US" dirty="0" err="1" smtClean="0"/>
              <a:t>permet</a:t>
            </a:r>
            <a:r>
              <a:rPr lang="en-US" dirty="0" smtClean="0"/>
              <a:t> de </a:t>
            </a:r>
            <a:r>
              <a:rPr lang="en-US" dirty="0" err="1" smtClean="0"/>
              <a:t>comprentre</a:t>
            </a:r>
            <a:r>
              <a:rPr lang="en-US" dirty="0" smtClean="0"/>
              <a:t> </a:t>
            </a:r>
            <a:r>
              <a:rPr lang="en-US" dirty="0" err="1" smtClean="0"/>
              <a:t>que</a:t>
            </a:r>
            <a:r>
              <a:rPr lang="en-US" dirty="0" smtClean="0"/>
              <a:t> </a:t>
            </a:r>
            <a:r>
              <a:rPr lang="en-US" dirty="0" err="1" smtClean="0"/>
              <a:t>l’expréssion</a:t>
            </a:r>
            <a:r>
              <a:rPr lang="en-US" dirty="0" smtClean="0"/>
              <a:t> de la performance et due plus </a:t>
            </a:r>
            <a:r>
              <a:rPr lang="en-US" dirty="0" err="1" smtClean="0"/>
              <a:t>ou</a:t>
            </a:r>
            <a:r>
              <a:rPr lang="en-US" dirty="0" smtClean="0"/>
              <a:t> </a:t>
            </a:r>
            <a:r>
              <a:rPr lang="en-US" dirty="0" err="1" smtClean="0"/>
              <a:t>moin</a:t>
            </a:r>
            <a:r>
              <a:rPr lang="en-US" dirty="0" smtClean="0"/>
              <a:t> en </a:t>
            </a:r>
            <a:r>
              <a:rPr lang="en-US" dirty="0" err="1" smtClean="0"/>
              <a:t>grande</a:t>
            </a:r>
            <a:r>
              <a:rPr lang="en-US" dirty="0" smtClean="0"/>
              <a:t> </a:t>
            </a:r>
            <a:r>
              <a:rPr lang="en-US" dirty="0" err="1" smtClean="0"/>
              <a:t>partie</a:t>
            </a:r>
            <a:r>
              <a:rPr lang="en-US" dirty="0" smtClean="0"/>
              <a:t> à la </a:t>
            </a:r>
            <a:r>
              <a:rPr lang="en-US" dirty="0" err="1" smtClean="0"/>
              <a:t>variabilité</a:t>
            </a:r>
            <a:r>
              <a:rPr lang="en-US" dirty="0" smtClean="0"/>
              <a:t> </a:t>
            </a:r>
            <a:r>
              <a:rPr lang="en-US" dirty="0" err="1" smtClean="0"/>
              <a:t>génétique</a:t>
            </a:r>
            <a:r>
              <a:rPr lang="en-US" dirty="0" smtClean="0"/>
              <a:t> additive.</a:t>
            </a:r>
          </a:p>
          <a:p>
            <a:pPr algn="just">
              <a:lnSpc>
                <a:spcPct val="170000"/>
              </a:lnSpc>
              <a:buNone/>
            </a:pPr>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b="1" dirty="0" smtClean="0">
                <a:solidFill>
                  <a:schemeClr val="tx1"/>
                </a:solidFill>
              </a:rPr>
              <a:t>1- série </a:t>
            </a:r>
            <a:r>
              <a:rPr lang="fr-FR" sz="4000" b="1" dirty="0" err="1" smtClean="0">
                <a:solidFill>
                  <a:schemeClr val="tx1"/>
                </a:solidFill>
              </a:rPr>
              <a:t>alléliques</a:t>
            </a:r>
            <a:r>
              <a:rPr lang="fr-FR" sz="4000" b="1" dirty="0" smtClean="0">
                <a:solidFill>
                  <a:schemeClr val="tx1"/>
                </a:solidFill>
              </a:rPr>
              <a:t> simple ou </a:t>
            </a:r>
            <a:r>
              <a:rPr lang="fr-FR" sz="4000" b="1" dirty="0" err="1" smtClean="0">
                <a:solidFill>
                  <a:schemeClr val="tx1"/>
                </a:solidFill>
              </a:rPr>
              <a:t>biallélisme</a:t>
            </a:r>
            <a:r>
              <a:rPr lang="fr-FR" b="1" dirty="0" smtClean="0">
                <a:solidFill>
                  <a:schemeClr val="tx1"/>
                </a:solidFill>
              </a:rPr>
              <a:t/>
            </a:r>
            <a:br>
              <a:rPr lang="fr-FR" b="1" dirty="0" smtClean="0">
                <a:solidFill>
                  <a:schemeClr val="tx1"/>
                </a:solidFill>
              </a:rPr>
            </a:br>
            <a:endParaRPr lang="fr-FR" dirty="0"/>
          </a:p>
        </p:txBody>
      </p:sp>
      <p:sp>
        <p:nvSpPr>
          <p:cNvPr id="3" name="Espace réservé du contenu 2"/>
          <p:cNvSpPr>
            <a:spLocks noGrp="1"/>
          </p:cNvSpPr>
          <p:nvPr>
            <p:ph idx="1"/>
          </p:nvPr>
        </p:nvSpPr>
        <p:spPr>
          <a:xfrm>
            <a:off x="457200" y="1052736"/>
            <a:ext cx="8229600" cy="5472608"/>
          </a:xfrm>
        </p:spPr>
        <p:txBody>
          <a:bodyPr>
            <a:normAutofit lnSpcReduction="10000"/>
          </a:bodyPr>
          <a:lstStyle/>
          <a:p>
            <a:pPr algn="just"/>
            <a:r>
              <a:rPr lang="fr-FR" dirty="0" smtClean="0"/>
              <a:t>A- Dominance:</a:t>
            </a:r>
          </a:p>
          <a:p>
            <a:pPr algn="just"/>
            <a:r>
              <a:rPr lang="fr-FR" dirty="0" smtClean="0"/>
              <a:t>Chez les bovins, un couple d’</a:t>
            </a:r>
            <a:r>
              <a:rPr lang="fr-FR" dirty="0" err="1" smtClean="0"/>
              <a:t>alléle</a:t>
            </a:r>
            <a:r>
              <a:rPr lang="fr-FR" dirty="0" smtClean="0"/>
              <a:t> contrôle l’existence du cornage; P= absence de cornes, p= présence de cornes.</a:t>
            </a:r>
          </a:p>
          <a:p>
            <a:pPr algn="just"/>
            <a:r>
              <a:rPr lang="fr-FR" dirty="0" smtClean="0"/>
              <a:t>Chez la poule, W (peau blanche) et w (peau jaune), les animaux </a:t>
            </a:r>
            <a:r>
              <a:rPr lang="fr-FR" dirty="0" err="1" smtClean="0"/>
              <a:t>ww</a:t>
            </a:r>
            <a:r>
              <a:rPr lang="fr-FR" dirty="0" smtClean="0"/>
              <a:t> sont les seules capable de fixé les caroténoïdes existant au niveau de l’alimentation.</a:t>
            </a:r>
          </a:p>
          <a:p>
            <a:pPr algn="just"/>
            <a:r>
              <a:rPr lang="fr-FR" dirty="0" smtClean="0"/>
              <a:t>N (cou nue) et n (cou emplumé), les animaux N sont plus performant (plus de viande) dans les conditions de chaleur a 30°c.</a:t>
            </a:r>
          </a:p>
          <a:p>
            <a:pPr algn="just"/>
            <a:endParaRPr lang="fr-FR"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Gènes occupant des QTL</a:t>
            </a:r>
            <a:endParaRPr lang="fr-FR"/>
          </a:p>
        </p:txBody>
      </p:sp>
      <p:sp>
        <p:nvSpPr>
          <p:cNvPr id="3" name="Espace réservé du contenu 2"/>
          <p:cNvSpPr>
            <a:spLocks noGrp="1"/>
          </p:cNvSpPr>
          <p:nvPr>
            <p:ph idx="1"/>
          </p:nvPr>
        </p:nvSpPr>
        <p:spPr/>
        <p:txBody>
          <a:bodyPr>
            <a:normAutofit fontScale="85000" lnSpcReduction="20000"/>
          </a:bodyPr>
          <a:lstStyle/>
          <a:p>
            <a:pPr algn="just"/>
            <a:r>
              <a:rPr lang="fr-FR" dirty="0" smtClean="0"/>
              <a:t>Le déterminisme d’un caractère quantitatif dépend:</a:t>
            </a:r>
          </a:p>
          <a:p>
            <a:pPr algn="just">
              <a:buFontTx/>
              <a:buChar char="-"/>
            </a:pPr>
            <a:r>
              <a:rPr lang="fr-FR" dirty="0" smtClean="0"/>
              <a:t>Grand nombre de gènes a effet réduit (modèle infinitésimal),</a:t>
            </a:r>
          </a:p>
          <a:p>
            <a:pPr algn="just">
              <a:buFontTx/>
              <a:buChar char="-"/>
            </a:pPr>
            <a:r>
              <a:rPr lang="fr-FR" dirty="0" smtClean="0"/>
              <a:t>Quelques gènes a effet non négligeable situé sur des QTL (quantitative trait locus).</a:t>
            </a:r>
          </a:p>
          <a:p>
            <a:pPr algn="just"/>
            <a:r>
              <a:rPr lang="fr-FR" dirty="0" smtClean="0"/>
              <a:t>Grace aux progrès de la biologie moléculaire; la SAM:</a:t>
            </a:r>
          </a:p>
          <a:p>
            <a:pPr algn="just">
              <a:buFontTx/>
              <a:buChar char="-"/>
            </a:pPr>
            <a:r>
              <a:rPr lang="fr-FR" dirty="0" smtClean="0"/>
              <a:t>Information précoce,</a:t>
            </a:r>
          </a:p>
          <a:p>
            <a:pPr algn="just">
              <a:buFontTx/>
              <a:buChar char="-"/>
            </a:pPr>
            <a:r>
              <a:rPr lang="fr-FR" dirty="0" smtClean="0"/>
              <a:t>Amélioration de la précision des index,</a:t>
            </a:r>
          </a:p>
          <a:p>
            <a:pPr algn="just">
              <a:buFontTx/>
              <a:buChar char="-"/>
            </a:pPr>
            <a:r>
              <a:rPr lang="fr-FR" dirty="0" smtClean="0"/>
              <a:t>Augmente l’intensité de la sélection.</a:t>
            </a:r>
          </a:p>
          <a:p>
            <a:pPr algn="just">
              <a:buNone/>
            </a:pPr>
            <a:r>
              <a:rPr lang="fr-FR" dirty="0" smtClean="0"/>
              <a:t>N.B:</a:t>
            </a:r>
            <a:r>
              <a:rPr lang="fr-FR" dirty="0" smtClean="0">
                <a:solidFill>
                  <a:srgbClr val="FF0000"/>
                </a:solidFill>
              </a:rPr>
              <a:t> les marqueurs ne substitut pas au performances, les QTL explique une partie de la variabilité génétique.</a:t>
            </a:r>
            <a:endParaRPr lang="fr-FR" dirty="0" smtClean="0"/>
          </a:p>
          <a:p>
            <a:pPr algn="just">
              <a:buNone/>
            </a:pPr>
            <a:endParaRPr lang="fr-FR" dirty="0" smtClean="0"/>
          </a:p>
          <a:p>
            <a:pPr algn="just">
              <a:buFontTx/>
              <a:buChar char="-"/>
            </a:pPr>
            <a:endParaRPr lang="fr-FR"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lnSpc>
                <a:spcPct val="120000"/>
              </a:lnSpc>
            </a:pPr>
            <a:r>
              <a:rPr lang="fr-FR" b="1" dirty="0" smtClean="0"/>
              <a:t>1- particularité non génétiques des caractères quantitatifs</a:t>
            </a:r>
          </a:p>
          <a:p>
            <a:pPr>
              <a:lnSpc>
                <a:spcPct val="120000"/>
              </a:lnSpc>
            </a:pPr>
            <a:r>
              <a:rPr lang="fr-FR" b="1" dirty="0" smtClean="0"/>
              <a:t>2- déterminisme génétique des caractères quantitatifs</a:t>
            </a:r>
          </a:p>
          <a:p>
            <a:pPr>
              <a:lnSpc>
                <a:spcPct val="120000"/>
              </a:lnSpc>
            </a:pPr>
            <a:r>
              <a:rPr lang="fr-FR" b="1" dirty="0" smtClean="0">
                <a:solidFill>
                  <a:srgbClr val="FF0000"/>
                </a:solidFill>
              </a:rPr>
              <a:t>3- paramètres génétiques relatifs aux caractères quantitatifs</a:t>
            </a:r>
          </a:p>
          <a:p>
            <a:endParaRPr lang="fr-FR"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8229600" cy="1143000"/>
          </a:xfrm>
        </p:spPr>
        <p:txBody>
          <a:bodyPr>
            <a:normAutofit fontScale="90000"/>
          </a:bodyPr>
          <a:lstStyle/>
          <a:p>
            <a:r>
              <a:rPr lang="fr-FR" b="1" dirty="0" smtClean="0"/>
              <a:t>3- paramètres génétiques relatifs aux caractères quantitatifs</a:t>
            </a:r>
            <a:br>
              <a:rPr lang="fr-FR" b="1" dirty="0" smtClean="0"/>
            </a:br>
            <a:endParaRPr lang="fr-FR" dirty="0"/>
          </a:p>
        </p:txBody>
      </p:sp>
      <p:sp>
        <p:nvSpPr>
          <p:cNvPr id="3" name="Espace réservé du contenu 2"/>
          <p:cNvSpPr>
            <a:spLocks noGrp="1"/>
          </p:cNvSpPr>
          <p:nvPr>
            <p:ph idx="1"/>
          </p:nvPr>
        </p:nvSpPr>
        <p:spPr/>
        <p:txBody>
          <a:bodyPr/>
          <a:lstStyle/>
          <a:p>
            <a:pPr algn="just"/>
            <a:endParaRPr lang="fr-FR" dirty="0" smtClean="0">
              <a:solidFill>
                <a:srgbClr val="FF0000"/>
              </a:solidFill>
            </a:endParaRPr>
          </a:p>
          <a:p>
            <a:pPr algn="just"/>
            <a:endParaRPr lang="fr-FR" dirty="0" smtClean="0">
              <a:solidFill>
                <a:srgbClr val="FF0000"/>
              </a:solidFill>
            </a:endParaRPr>
          </a:p>
          <a:p>
            <a:pPr algn="just"/>
            <a:r>
              <a:rPr lang="fr-FR" dirty="0" smtClean="0">
                <a:solidFill>
                  <a:srgbClr val="FF0000"/>
                </a:solidFill>
              </a:rPr>
              <a:t>Avant de se lancer dans un programme de sélection il faut que les paramètres génétiques relatifs aux caractères quantitatifs soit définis.</a:t>
            </a:r>
          </a:p>
          <a:p>
            <a:pPr algn="just"/>
            <a:endParaRPr lang="fr-FR"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Héritabilité d’un caractère</a:t>
            </a:r>
            <a:endParaRPr lang="fr-FR" sz="3200" dirty="0"/>
          </a:p>
        </p:txBody>
      </p:sp>
      <p:sp>
        <p:nvSpPr>
          <p:cNvPr id="3" name="Espace réservé du contenu 2"/>
          <p:cNvSpPr>
            <a:spLocks noGrp="1"/>
          </p:cNvSpPr>
          <p:nvPr>
            <p:ph idx="1"/>
          </p:nvPr>
        </p:nvSpPr>
        <p:spPr>
          <a:xfrm>
            <a:off x="457200" y="1196752"/>
            <a:ext cx="8229600" cy="5472608"/>
          </a:xfrm>
        </p:spPr>
        <p:txBody>
          <a:bodyPr>
            <a:normAutofit fontScale="55000" lnSpcReduction="20000"/>
          </a:bodyPr>
          <a:lstStyle/>
          <a:p>
            <a:pPr algn="just">
              <a:lnSpc>
                <a:spcPct val="170000"/>
              </a:lnSpc>
              <a:buNone/>
            </a:pPr>
            <a:r>
              <a:rPr lang="fr-FR" b="1" dirty="0" smtClean="0"/>
              <a:t>Définition générale</a:t>
            </a:r>
          </a:p>
          <a:p>
            <a:pPr algn="just">
              <a:lnSpc>
                <a:spcPct val="170000"/>
              </a:lnSpc>
            </a:pPr>
            <a:r>
              <a:rPr lang="fr-FR" dirty="0" smtClean="0"/>
              <a:t>variabilité phénotypique = variabilité génétique additive + variabilité due aux interactions + variabilité due au milieu.</a:t>
            </a:r>
          </a:p>
          <a:p>
            <a:pPr algn="just">
              <a:lnSpc>
                <a:spcPct val="170000"/>
              </a:lnSpc>
            </a:pPr>
            <a:r>
              <a:rPr lang="fr-FR" dirty="0" smtClean="0"/>
              <a:t>h</a:t>
            </a:r>
            <a:r>
              <a:rPr lang="fr-FR" baseline="30000" dirty="0" smtClean="0"/>
              <a:t>2</a:t>
            </a:r>
            <a:r>
              <a:rPr lang="fr-FR" dirty="0" smtClean="0"/>
              <a:t> = variabilité génétique additive/variabilité phénotypique.</a:t>
            </a:r>
          </a:p>
          <a:p>
            <a:pPr algn="just">
              <a:lnSpc>
                <a:spcPct val="170000"/>
              </a:lnSpc>
            </a:pPr>
            <a:r>
              <a:rPr lang="fr-FR" dirty="0" smtClean="0"/>
              <a:t>h</a:t>
            </a:r>
            <a:r>
              <a:rPr lang="fr-FR" baseline="30000" dirty="0" smtClean="0"/>
              <a:t>2</a:t>
            </a:r>
            <a:r>
              <a:rPr lang="fr-FR" dirty="0" smtClean="0"/>
              <a:t> = </a:t>
            </a:r>
            <a:r>
              <a:rPr lang="fr-FR" b="1" dirty="0" smtClean="0"/>
              <a:t>σ</a:t>
            </a:r>
            <a:r>
              <a:rPr lang="en-US" b="1" baseline="-25000" dirty="0" smtClean="0"/>
              <a:t>A</a:t>
            </a:r>
            <a:r>
              <a:rPr lang="en-US" b="1" baseline="30000" dirty="0" smtClean="0"/>
              <a:t>2 </a:t>
            </a:r>
            <a:r>
              <a:rPr lang="en-US" b="1" dirty="0" smtClean="0"/>
              <a:t>/</a:t>
            </a:r>
            <a:r>
              <a:rPr lang="fr-FR" b="1" dirty="0" smtClean="0"/>
              <a:t>σ</a:t>
            </a:r>
            <a:r>
              <a:rPr lang="en-US" b="1" baseline="-25000" dirty="0" smtClean="0"/>
              <a:t>P</a:t>
            </a:r>
            <a:r>
              <a:rPr lang="en-US" b="1" baseline="30000" dirty="0" smtClean="0"/>
              <a:t>2</a:t>
            </a:r>
            <a:r>
              <a:rPr lang="en-US" b="1" dirty="0" smtClean="0"/>
              <a:t>= </a:t>
            </a:r>
            <a:r>
              <a:rPr lang="fr-FR" b="1" dirty="0" smtClean="0"/>
              <a:t>σ</a:t>
            </a:r>
            <a:r>
              <a:rPr lang="en-US" b="1" baseline="-25000" dirty="0" smtClean="0"/>
              <a:t>A</a:t>
            </a:r>
            <a:r>
              <a:rPr lang="en-US" b="1" baseline="30000" dirty="0" smtClean="0"/>
              <a:t>2</a:t>
            </a:r>
            <a:r>
              <a:rPr lang="en-US" b="1" dirty="0" smtClean="0"/>
              <a:t> / </a:t>
            </a:r>
            <a:r>
              <a:rPr lang="fr-FR" b="1" dirty="0" smtClean="0"/>
              <a:t>σ</a:t>
            </a:r>
            <a:r>
              <a:rPr lang="en-US" b="1" baseline="-25000" dirty="0" smtClean="0"/>
              <a:t>A</a:t>
            </a:r>
            <a:r>
              <a:rPr lang="en-US" b="1" baseline="30000" dirty="0" smtClean="0"/>
              <a:t>2</a:t>
            </a:r>
            <a:r>
              <a:rPr lang="en-US" b="1" dirty="0" smtClean="0"/>
              <a:t>+</a:t>
            </a:r>
            <a:r>
              <a:rPr lang="fr-FR" b="1" dirty="0" smtClean="0"/>
              <a:t>σ</a:t>
            </a:r>
            <a:r>
              <a:rPr lang="en-US" b="1" baseline="-25000" dirty="0" smtClean="0"/>
              <a:t>I</a:t>
            </a:r>
            <a:r>
              <a:rPr lang="en-US" b="1" baseline="30000" dirty="0" smtClean="0"/>
              <a:t>2</a:t>
            </a:r>
            <a:r>
              <a:rPr lang="en-US" b="1" dirty="0" smtClean="0"/>
              <a:t>+</a:t>
            </a:r>
            <a:r>
              <a:rPr lang="fr-FR" b="1" dirty="0" smtClean="0"/>
              <a:t>σ</a:t>
            </a:r>
            <a:r>
              <a:rPr lang="en-US" b="1" baseline="-25000" dirty="0" smtClean="0"/>
              <a:t>E</a:t>
            </a:r>
            <a:r>
              <a:rPr lang="en-US" b="1" baseline="30000" dirty="0" smtClean="0"/>
              <a:t>2 </a:t>
            </a:r>
          </a:p>
          <a:p>
            <a:pPr algn="just">
              <a:lnSpc>
                <a:spcPct val="170000"/>
              </a:lnSpc>
            </a:pPr>
            <a:r>
              <a:rPr lang="fr-FR" dirty="0" smtClean="0"/>
              <a:t>h</a:t>
            </a:r>
            <a:r>
              <a:rPr lang="fr-FR" baseline="30000" dirty="0" smtClean="0"/>
              <a:t>2 </a:t>
            </a:r>
            <a:r>
              <a:rPr lang="fr-FR" dirty="0" smtClean="0"/>
              <a:t>est compris entre 0 et 1 ou 0 et 100%</a:t>
            </a:r>
          </a:p>
          <a:p>
            <a:pPr algn="just">
              <a:lnSpc>
                <a:spcPct val="170000"/>
              </a:lnSpc>
            </a:pPr>
            <a:r>
              <a:rPr lang="fr-FR" dirty="0" smtClean="0"/>
              <a:t>Si h</a:t>
            </a:r>
            <a:r>
              <a:rPr lang="fr-FR" baseline="30000" dirty="0" smtClean="0"/>
              <a:t>2</a:t>
            </a:r>
            <a:r>
              <a:rPr lang="fr-FR" dirty="0" smtClean="0"/>
              <a:t> = 0 on a </a:t>
            </a:r>
            <a:r>
              <a:rPr lang="fr-FR" b="1" dirty="0" smtClean="0"/>
              <a:t>σ</a:t>
            </a:r>
            <a:r>
              <a:rPr lang="en-US" b="1" baseline="-25000" dirty="0" smtClean="0"/>
              <a:t>A</a:t>
            </a:r>
            <a:r>
              <a:rPr lang="en-US" b="1" baseline="30000" dirty="0" smtClean="0"/>
              <a:t>2</a:t>
            </a:r>
            <a:r>
              <a:rPr lang="fr-FR" dirty="0" smtClean="0"/>
              <a:t> = 0 il s'agit d’une population de clone (génétiquement identique pas de variabilité),</a:t>
            </a:r>
          </a:p>
          <a:p>
            <a:pPr algn="just">
              <a:lnSpc>
                <a:spcPct val="170000"/>
              </a:lnSpc>
            </a:pPr>
            <a:r>
              <a:rPr lang="fr-FR" dirty="0" smtClean="0"/>
              <a:t>Si h</a:t>
            </a:r>
            <a:r>
              <a:rPr lang="fr-FR" baseline="30000" dirty="0" smtClean="0"/>
              <a:t>2</a:t>
            </a:r>
            <a:r>
              <a:rPr lang="fr-FR" dirty="0" smtClean="0"/>
              <a:t> = 1 on a </a:t>
            </a:r>
            <a:r>
              <a:rPr lang="fr-FR" b="1" dirty="0" smtClean="0"/>
              <a:t>σ</a:t>
            </a:r>
            <a:r>
              <a:rPr lang="en-US" b="1" baseline="-25000" dirty="0" smtClean="0"/>
              <a:t>P</a:t>
            </a:r>
            <a:r>
              <a:rPr lang="en-US" b="1" baseline="30000" dirty="0" smtClean="0"/>
              <a:t>2</a:t>
            </a:r>
            <a:r>
              <a:rPr lang="en-US" b="1" dirty="0" smtClean="0"/>
              <a:t>= </a:t>
            </a:r>
            <a:r>
              <a:rPr lang="fr-FR" b="1" dirty="0" smtClean="0"/>
              <a:t>σ</a:t>
            </a:r>
            <a:r>
              <a:rPr lang="en-US" b="1" baseline="-25000" dirty="0" smtClean="0"/>
              <a:t>A</a:t>
            </a:r>
            <a:r>
              <a:rPr lang="en-US" b="1" baseline="30000" dirty="0" smtClean="0"/>
              <a:t>2</a:t>
            </a:r>
            <a:r>
              <a:rPr lang="en-US" b="1" dirty="0" smtClean="0"/>
              <a:t> </a:t>
            </a:r>
            <a:r>
              <a:rPr lang="en-US" dirty="0" smtClean="0"/>
              <a:t>les </a:t>
            </a:r>
            <a:r>
              <a:rPr lang="en-US" dirty="0" err="1" smtClean="0"/>
              <a:t>écarts</a:t>
            </a:r>
            <a:r>
              <a:rPr lang="en-US" dirty="0" smtClean="0"/>
              <a:t> </a:t>
            </a:r>
            <a:r>
              <a:rPr lang="en-US" dirty="0" err="1" smtClean="0"/>
              <a:t>phénotypiques</a:t>
            </a:r>
            <a:r>
              <a:rPr lang="en-US" dirty="0" smtClean="0"/>
              <a:t> au </a:t>
            </a:r>
            <a:r>
              <a:rPr lang="en-US" dirty="0" err="1" smtClean="0"/>
              <a:t>sein</a:t>
            </a:r>
            <a:r>
              <a:rPr lang="en-US" dirty="0" smtClean="0"/>
              <a:t> de la population </a:t>
            </a:r>
            <a:r>
              <a:rPr lang="en-US" dirty="0" err="1" smtClean="0"/>
              <a:t>sont</a:t>
            </a:r>
            <a:r>
              <a:rPr lang="en-US" dirty="0" smtClean="0"/>
              <a:t> imputable à </a:t>
            </a:r>
            <a:r>
              <a:rPr lang="en-US" dirty="0" err="1" smtClean="0"/>
              <a:t>l’action</a:t>
            </a:r>
            <a:r>
              <a:rPr lang="en-US" dirty="0" smtClean="0"/>
              <a:t> additive des </a:t>
            </a:r>
            <a:r>
              <a:rPr lang="en-US" dirty="0" err="1" smtClean="0"/>
              <a:t>gènes</a:t>
            </a:r>
            <a:r>
              <a:rPr lang="en-US" dirty="0" smtClean="0"/>
              <a:t>, </a:t>
            </a:r>
            <a:r>
              <a:rPr lang="fr-FR" b="1" dirty="0" smtClean="0"/>
              <a:t>σ</a:t>
            </a:r>
            <a:r>
              <a:rPr lang="en-US" b="1" baseline="-25000" dirty="0" smtClean="0"/>
              <a:t>I</a:t>
            </a:r>
            <a:r>
              <a:rPr lang="en-US" b="1" baseline="30000" dirty="0" smtClean="0"/>
              <a:t>2</a:t>
            </a:r>
            <a:r>
              <a:rPr lang="en-US" b="1" dirty="0" smtClean="0"/>
              <a:t>= 0 </a:t>
            </a:r>
            <a:r>
              <a:rPr lang="en-US" dirty="0" smtClean="0"/>
              <a:t>et le milieu </a:t>
            </a:r>
            <a:r>
              <a:rPr lang="en-US" dirty="0" err="1" smtClean="0"/>
              <a:t>n’a</a:t>
            </a:r>
            <a:r>
              <a:rPr lang="en-US" dirty="0" smtClean="0"/>
              <a:t> </a:t>
            </a:r>
            <a:r>
              <a:rPr lang="en-US" dirty="0" err="1" smtClean="0"/>
              <a:t>aucun</a:t>
            </a:r>
            <a:r>
              <a:rPr lang="en-US" dirty="0" smtClean="0"/>
              <a:t> </a:t>
            </a:r>
            <a:r>
              <a:rPr lang="en-US" dirty="0" err="1" smtClean="0"/>
              <a:t>effet</a:t>
            </a:r>
            <a:r>
              <a:rPr lang="en-US" dirty="0" smtClean="0"/>
              <a:t> </a:t>
            </a:r>
            <a:r>
              <a:rPr lang="en-US" dirty="0" err="1" smtClean="0"/>
              <a:t>sur</a:t>
            </a:r>
            <a:r>
              <a:rPr lang="en-US" dirty="0" smtClean="0"/>
              <a:t> le </a:t>
            </a:r>
            <a:r>
              <a:rPr lang="en-US" dirty="0" err="1" smtClean="0"/>
              <a:t>caractère</a:t>
            </a:r>
            <a:r>
              <a:rPr lang="en-US" dirty="0" smtClean="0"/>
              <a:t> </a:t>
            </a:r>
            <a:r>
              <a:rPr lang="fr-FR" b="1" dirty="0" smtClean="0"/>
              <a:t>σ</a:t>
            </a:r>
            <a:r>
              <a:rPr lang="en-US" b="1" baseline="-25000" dirty="0" smtClean="0"/>
              <a:t>E</a:t>
            </a:r>
            <a:r>
              <a:rPr lang="en-US" b="1" baseline="30000" dirty="0" smtClean="0"/>
              <a:t>2 </a:t>
            </a:r>
            <a:r>
              <a:rPr lang="en-US" b="1" dirty="0" smtClean="0"/>
              <a:t>= 0.</a:t>
            </a:r>
            <a:endParaRPr lang="fr-FR" dirty="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507288" cy="4525963"/>
          </a:xfrm>
        </p:spPr>
        <p:txBody>
          <a:bodyPr>
            <a:normAutofit fontScale="85000" lnSpcReduction="10000"/>
          </a:bodyPr>
          <a:lstStyle/>
          <a:p>
            <a:pPr algn="just"/>
            <a:r>
              <a:rPr lang="fr-FR" dirty="0" smtClean="0"/>
              <a:t>Définitions spécifiques à la sélection individuelle:</a:t>
            </a:r>
          </a:p>
          <a:p>
            <a:pPr algn="just"/>
            <a:r>
              <a:rPr lang="fr-FR" dirty="0" smtClean="0"/>
              <a:t>Individus avec les meilleurs performance sans prendre en compte celle de leurs apparentés.</a:t>
            </a:r>
          </a:p>
          <a:p>
            <a:pPr algn="just"/>
            <a:r>
              <a:rPr lang="fr-FR" dirty="0" smtClean="0"/>
              <a:t>Première définition: rapport supériorité génétique additive / supériorité phénotypique</a:t>
            </a:r>
          </a:p>
          <a:p>
            <a:pPr algn="just"/>
            <a:r>
              <a:rPr lang="fr-FR" b="1" dirty="0" smtClean="0"/>
              <a:t>h</a:t>
            </a:r>
            <a:r>
              <a:rPr lang="fr-FR" b="1" baseline="30000" dirty="0" smtClean="0"/>
              <a:t>2</a:t>
            </a:r>
            <a:r>
              <a:rPr lang="fr-FR" b="1" dirty="0" smtClean="0"/>
              <a:t> = (A</a:t>
            </a:r>
            <a:r>
              <a:rPr lang="fr-FR" b="1" baseline="-25000" dirty="0" smtClean="0"/>
              <a:t>S</a:t>
            </a:r>
            <a:r>
              <a:rPr lang="fr-FR" b="1" dirty="0" smtClean="0"/>
              <a:t> – A)/(P</a:t>
            </a:r>
            <a:r>
              <a:rPr lang="fr-FR" b="1" baseline="-25000" dirty="0" smtClean="0"/>
              <a:t>S</a:t>
            </a:r>
            <a:r>
              <a:rPr lang="fr-FR" b="1" dirty="0" smtClean="0"/>
              <a:t> – P) = ∆A/∆P</a:t>
            </a:r>
          </a:p>
          <a:p>
            <a:pPr algn="just">
              <a:buNone/>
            </a:pPr>
            <a:r>
              <a:rPr lang="fr-FR" dirty="0" smtClean="0"/>
              <a:t>A</a:t>
            </a:r>
            <a:r>
              <a:rPr lang="fr-FR" baseline="-25000" dirty="0" smtClean="0"/>
              <a:t>S </a:t>
            </a:r>
            <a:r>
              <a:rPr lang="fr-FR" dirty="0" smtClean="0"/>
              <a:t>valeur génétique additive moyenne des sélectionnés,</a:t>
            </a:r>
            <a:endParaRPr lang="fr-FR" baseline="-25000" dirty="0" smtClean="0"/>
          </a:p>
          <a:p>
            <a:pPr algn="just">
              <a:buNone/>
            </a:pPr>
            <a:r>
              <a:rPr lang="fr-FR" dirty="0" smtClean="0"/>
              <a:t>A valeur génétique additive moyenne des candidats,</a:t>
            </a:r>
          </a:p>
          <a:p>
            <a:pPr algn="just">
              <a:buNone/>
            </a:pPr>
            <a:r>
              <a:rPr lang="fr-FR" dirty="0" smtClean="0"/>
              <a:t>P</a:t>
            </a:r>
            <a:r>
              <a:rPr lang="fr-FR" baseline="-25000" dirty="0" smtClean="0"/>
              <a:t>S</a:t>
            </a:r>
            <a:r>
              <a:rPr lang="fr-FR" dirty="0" smtClean="0"/>
              <a:t> valeur phénotypique moyenne des sélectionnés,</a:t>
            </a:r>
            <a:endParaRPr lang="fr-FR" baseline="-25000" dirty="0" smtClean="0"/>
          </a:p>
          <a:p>
            <a:pPr algn="just">
              <a:buNone/>
            </a:pPr>
            <a:r>
              <a:rPr lang="fr-FR" dirty="0" smtClean="0"/>
              <a:t>P valeur phénotypique moyenne des candidats.</a:t>
            </a:r>
            <a:endParaRPr lang="fr-FR" dirty="0"/>
          </a:p>
        </p:txBody>
      </p:sp>
      <p:cxnSp>
        <p:nvCxnSpPr>
          <p:cNvPr id="5" name="Connecteur droit 4"/>
          <p:cNvCxnSpPr/>
          <p:nvPr/>
        </p:nvCxnSpPr>
        <p:spPr>
          <a:xfrm>
            <a:off x="467544" y="4221088"/>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cteur droit 5"/>
          <p:cNvCxnSpPr/>
          <p:nvPr/>
        </p:nvCxnSpPr>
        <p:spPr>
          <a:xfrm>
            <a:off x="467544" y="5085184"/>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467544" y="4653136"/>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467544" y="5589240"/>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1547664" y="3717032"/>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2123728" y="3717032"/>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3275856" y="3717032"/>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2699792" y="3717032"/>
            <a:ext cx="432048"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548680"/>
            <a:ext cx="8363272" cy="5976664"/>
          </a:xfrm>
        </p:spPr>
        <p:txBody>
          <a:bodyPr>
            <a:normAutofit fontScale="92500" lnSpcReduction="10000"/>
          </a:bodyPr>
          <a:lstStyle/>
          <a:p>
            <a:pPr algn="just"/>
            <a:r>
              <a:rPr lang="fr-FR" dirty="0" smtClean="0"/>
              <a:t>Deuxième définition: liaison entre valeur génétique additive et valeur phénotypique</a:t>
            </a:r>
          </a:p>
          <a:p>
            <a:pPr algn="just">
              <a:buFontTx/>
              <a:buChar char="-"/>
            </a:pPr>
            <a:r>
              <a:rPr lang="fr-FR" dirty="0" smtClean="0"/>
              <a:t>Estimer par le coefficient de corrélation entre A et P:</a:t>
            </a:r>
          </a:p>
          <a:p>
            <a:pPr algn="just">
              <a:buNone/>
            </a:pPr>
            <a:r>
              <a:rPr lang="fr-FR" dirty="0" smtClean="0"/>
              <a:t>R (A,P)= </a:t>
            </a:r>
            <a:r>
              <a:rPr lang="fr-FR" dirty="0" err="1" smtClean="0"/>
              <a:t>cov</a:t>
            </a:r>
            <a:r>
              <a:rPr lang="fr-FR" dirty="0" smtClean="0"/>
              <a:t>(A,P)/(</a:t>
            </a:r>
            <a:r>
              <a:rPr lang="fr-FR" b="1" dirty="0" smtClean="0"/>
              <a:t>σ</a:t>
            </a:r>
            <a:r>
              <a:rPr lang="en-US" b="1" baseline="-25000" dirty="0" smtClean="0"/>
              <a:t>A </a:t>
            </a:r>
            <a:r>
              <a:rPr lang="fr-FR" dirty="0" smtClean="0"/>
              <a:t>x </a:t>
            </a:r>
            <a:r>
              <a:rPr lang="fr-FR" b="1" dirty="0" smtClean="0"/>
              <a:t>σ</a:t>
            </a:r>
            <a:r>
              <a:rPr lang="en-US" b="1" baseline="-25000" dirty="0" smtClean="0"/>
              <a:t>P</a:t>
            </a:r>
            <a:r>
              <a:rPr lang="fr-FR" dirty="0" smtClean="0"/>
              <a:t>)</a:t>
            </a:r>
          </a:p>
          <a:p>
            <a:pPr algn="just">
              <a:buNone/>
            </a:pPr>
            <a:r>
              <a:rPr lang="fr-FR" dirty="0" smtClean="0"/>
              <a:t>            = </a:t>
            </a:r>
            <a:r>
              <a:rPr lang="fr-FR" dirty="0" err="1" smtClean="0"/>
              <a:t>cov</a:t>
            </a:r>
            <a:r>
              <a:rPr lang="fr-FR" dirty="0" smtClean="0"/>
              <a:t>(A,A+I+E)/(</a:t>
            </a:r>
            <a:r>
              <a:rPr lang="fr-FR" b="1" dirty="0" smtClean="0"/>
              <a:t>σ</a:t>
            </a:r>
            <a:r>
              <a:rPr lang="en-US" b="1" baseline="-25000" dirty="0" smtClean="0"/>
              <a:t>A </a:t>
            </a:r>
            <a:r>
              <a:rPr lang="fr-FR" dirty="0" smtClean="0"/>
              <a:t>x </a:t>
            </a:r>
            <a:r>
              <a:rPr lang="fr-FR" b="1" dirty="0" smtClean="0"/>
              <a:t>σ</a:t>
            </a:r>
            <a:r>
              <a:rPr lang="en-US" b="1" baseline="-25000" dirty="0" smtClean="0"/>
              <a:t>P</a:t>
            </a:r>
            <a:r>
              <a:rPr lang="fr-FR" dirty="0" smtClean="0"/>
              <a:t>)</a:t>
            </a:r>
          </a:p>
          <a:p>
            <a:pPr algn="just">
              <a:buNone/>
            </a:pPr>
            <a:r>
              <a:rPr lang="fr-FR" dirty="0" smtClean="0"/>
              <a:t>            = [</a:t>
            </a:r>
            <a:r>
              <a:rPr lang="fr-FR" b="1" dirty="0" smtClean="0"/>
              <a:t>σ</a:t>
            </a:r>
            <a:r>
              <a:rPr lang="en-US" b="1" baseline="-25000" dirty="0" smtClean="0"/>
              <a:t>A</a:t>
            </a:r>
            <a:r>
              <a:rPr lang="en-US" b="1" baseline="30000" dirty="0" smtClean="0"/>
              <a:t>2</a:t>
            </a:r>
            <a:r>
              <a:rPr lang="fr-FR" dirty="0" smtClean="0"/>
              <a:t> + </a:t>
            </a:r>
            <a:r>
              <a:rPr lang="fr-FR" dirty="0" err="1" smtClean="0"/>
              <a:t>cov</a:t>
            </a:r>
            <a:r>
              <a:rPr lang="fr-FR" dirty="0" smtClean="0"/>
              <a:t>(A,I) + </a:t>
            </a:r>
            <a:r>
              <a:rPr lang="fr-FR" dirty="0" err="1" smtClean="0"/>
              <a:t>cov</a:t>
            </a:r>
            <a:r>
              <a:rPr lang="fr-FR" dirty="0" smtClean="0"/>
              <a:t>(A,E)]/(</a:t>
            </a:r>
            <a:r>
              <a:rPr lang="fr-FR" b="1" dirty="0" smtClean="0"/>
              <a:t>σ</a:t>
            </a:r>
            <a:r>
              <a:rPr lang="en-US" b="1" baseline="-25000" dirty="0" smtClean="0"/>
              <a:t>A </a:t>
            </a:r>
            <a:r>
              <a:rPr lang="fr-FR" dirty="0" smtClean="0"/>
              <a:t>x </a:t>
            </a:r>
            <a:r>
              <a:rPr lang="fr-FR" b="1" dirty="0" smtClean="0"/>
              <a:t>σ</a:t>
            </a:r>
            <a:r>
              <a:rPr lang="en-US" b="1" baseline="-25000" dirty="0" smtClean="0"/>
              <a:t>P</a:t>
            </a:r>
            <a:r>
              <a:rPr lang="fr-FR" dirty="0" smtClean="0"/>
              <a:t>)</a:t>
            </a:r>
          </a:p>
          <a:p>
            <a:pPr algn="just">
              <a:buNone/>
            </a:pPr>
            <a:r>
              <a:rPr lang="fr-FR" dirty="0" smtClean="0"/>
              <a:t>En supposant que A, I et E soient indépendant on obtient:</a:t>
            </a:r>
          </a:p>
          <a:p>
            <a:pPr algn="just">
              <a:buNone/>
            </a:pPr>
            <a:r>
              <a:rPr lang="fr-FR" dirty="0" smtClean="0"/>
              <a:t>R (A,P)=</a:t>
            </a:r>
            <a:r>
              <a:rPr lang="fr-FR" b="1" dirty="0" smtClean="0"/>
              <a:t> σ</a:t>
            </a:r>
            <a:r>
              <a:rPr lang="en-US" b="1" baseline="-25000" dirty="0" smtClean="0"/>
              <a:t>A</a:t>
            </a:r>
            <a:r>
              <a:rPr lang="en-US" b="1" baseline="30000" dirty="0" smtClean="0"/>
              <a:t>2</a:t>
            </a:r>
            <a:r>
              <a:rPr lang="fr-FR" dirty="0" smtClean="0"/>
              <a:t>/(</a:t>
            </a:r>
            <a:r>
              <a:rPr lang="fr-FR" b="1" dirty="0" smtClean="0"/>
              <a:t>σ</a:t>
            </a:r>
            <a:r>
              <a:rPr lang="en-US" b="1" baseline="-25000" dirty="0" smtClean="0"/>
              <a:t>A </a:t>
            </a:r>
            <a:r>
              <a:rPr lang="fr-FR" dirty="0" smtClean="0"/>
              <a:t>x </a:t>
            </a:r>
            <a:r>
              <a:rPr lang="fr-FR" b="1" dirty="0" smtClean="0"/>
              <a:t>σ</a:t>
            </a:r>
            <a:r>
              <a:rPr lang="en-US" b="1" baseline="-25000" dirty="0" smtClean="0"/>
              <a:t>P</a:t>
            </a:r>
            <a:r>
              <a:rPr lang="fr-FR" dirty="0" smtClean="0"/>
              <a:t>)</a:t>
            </a:r>
          </a:p>
          <a:p>
            <a:pPr algn="just">
              <a:buNone/>
            </a:pPr>
            <a:r>
              <a:rPr lang="fr-FR" dirty="0" smtClean="0"/>
              <a:t>            = </a:t>
            </a:r>
            <a:r>
              <a:rPr lang="fr-FR" b="1" dirty="0" smtClean="0"/>
              <a:t>σ</a:t>
            </a:r>
            <a:r>
              <a:rPr lang="en-US" b="1" baseline="-25000" dirty="0" smtClean="0"/>
              <a:t>A</a:t>
            </a:r>
            <a:r>
              <a:rPr lang="fr-FR" dirty="0" smtClean="0"/>
              <a:t>/</a:t>
            </a:r>
            <a:r>
              <a:rPr lang="fr-FR" b="1" dirty="0" smtClean="0"/>
              <a:t>σ</a:t>
            </a:r>
            <a:r>
              <a:rPr lang="en-US" b="1" baseline="-25000" dirty="0" smtClean="0"/>
              <a:t>P</a:t>
            </a:r>
            <a:r>
              <a:rPr lang="fr-FR" dirty="0" smtClean="0"/>
              <a:t> =    </a:t>
            </a:r>
            <a:r>
              <a:rPr lang="fr-FR" b="1" dirty="0" smtClean="0"/>
              <a:t>h</a:t>
            </a:r>
            <a:r>
              <a:rPr lang="fr-FR" b="1" baseline="30000" dirty="0" smtClean="0"/>
              <a:t>2</a:t>
            </a:r>
          </a:p>
          <a:p>
            <a:pPr algn="just">
              <a:buNone/>
            </a:pPr>
            <a:r>
              <a:rPr lang="fr-FR" dirty="0" smtClean="0"/>
              <a:t>d’où </a:t>
            </a:r>
            <a:r>
              <a:rPr lang="fr-FR" b="1" dirty="0" smtClean="0"/>
              <a:t>h</a:t>
            </a:r>
            <a:r>
              <a:rPr lang="fr-FR" b="1" baseline="30000" dirty="0" smtClean="0"/>
              <a:t>2</a:t>
            </a:r>
            <a:r>
              <a:rPr lang="fr-FR" dirty="0" smtClean="0"/>
              <a:t> = R</a:t>
            </a:r>
            <a:r>
              <a:rPr lang="fr-FR" b="1" baseline="30000" dirty="0" smtClean="0"/>
              <a:t>2</a:t>
            </a:r>
            <a:r>
              <a:rPr lang="fr-FR" dirty="0" smtClean="0"/>
              <a:t>(A,P)</a:t>
            </a:r>
            <a:endParaRPr lang="fr-FR" dirty="0"/>
          </a:p>
        </p:txBody>
      </p:sp>
      <p:sp>
        <p:nvSpPr>
          <p:cNvPr id="6" name="Forme libre 5"/>
          <p:cNvSpPr/>
          <p:nvPr/>
        </p:nvSpPr>
        <p:spPr>
          <a:xfrm>
            <a:off x="3059367" y="5301208"/>
            <a:ext cx="576529" cy="373271"/>
          </a:xfrm>
          <a:custGeom>
            <a:avLst/>
            <a:gdLst>
              <a:gd name="connsiteX0" fmla="*/ 0 w 520505"/>
              <a:gd name="connsiteY0" fmla="*/ 140677 h 267477"/>
              <a:gd name="connsiteX1" fmla="*/ 42203 w 520505"/>
              <a:gd name="connsiteY1" fmla="*/ 154745 h 267477"/>
              <a:gd name="connsiteX2" fmla="*/ 98474 w 520505"/>
              <a:gd name="connsiteY2" fmla="*/ 239151 h 267477"/>
              <a:gd name="connsiteX3" fmla="*/ 126610 w 520505"/>
              <a:gd name="connsiteY3" fmla="*/ 267287 h 267477"/>
              <a:gd name="connsiteX4" fmla="*/ 168813 w 520505"/>
              <a:gd name="connsiteY4" fmla="*/ 253219 h 267477"/>
              <a:gd name="connsiteX5" fmla="*/ 182880 w 520505"/>
              <a:gd name="connsiteY5" fmla="*/ 70339 h 267477"/>
              <a:gd name="connsiteX6" fmla="*/ 196948 w 520505"/>
              <a:gd name="connsiteY6" fmla="*/ 14068 h 267477"/>
              <a:gd name="connsiteX7" fmla="*/ 239151 w 520505"/>
              <a:gd name="connsiteY7" fmla="*/ 0 h 267477"/>
              <a:gd name="connsiteX8" fmla="*/ 520505 w 520505"/>
              <a:gd name="connsiteY8" fmla="*/ 14068 h 26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505" h="267477">
                <a:moveTo>
                  <a:pt x="0" y="140677"/>
                </a:moveTo>
                <a:cubicBezTo>
                  <a:pt x="14068" y="145366"/>
                  <a:pt x="31718" y="144260"/>
                  <a:pt x="42203" y="154745"/>
                </a:cubicBezTo>
                <a:cubicBezTo>
                  <a:pt x="66113" y="178655"/>
                  <a:pt x="79717" y="211016"/>
                  <a:pt x="98474" y="239151"/>
                </a:cubicBezTo>
                <a:cubicBezTo>
                  <a:pt x="105831" y="250187"/>
                  <a:pt x="117231" y="257908"/>
                  <a:pt x="126610" y="267287"/>
                </a:cubicBezTo>
                <a:cubicBezTo>
                  <a:pt x="140678" y="262598"/>
                  <a:pt x="164739" y="267477"/>
                  <a:pt x="168813" y="253219"/>
                </a:cubicBezTo>
                <a:cubicBezTo>
                  <a:pt x="185609" y="194431"/>
                  <a:pt x="175736" y="131060"/>
                  <a:pt x="182880" y="70339"/>
                </a:cubicBezTo>
                <a:cubicBezTo>
                  <a:pt x="185139" y="51137"/>
                  <a:pt x="184870" y="29166"/>
                  <a:pt x="196948" y="14068"/>
                </a:cubicBezTo>
                <a:cubicBezTo>
                  <a:pt x="206211" y="2489"/>
                  <a:pt x="225083" y="4689"/>
                  <a:pt x="239151" y="0"/>
                </a:cubicBezTo>
                <a:cubicBezTo>
                  <a:pt x="368209" y="32265"/>
                  <a:pt x="276088" y="14068"/>
                  <a:pt x="520505" y="1406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980728"/>
            <a:ext cx="8229600" cy="4525963"/>
          </a:xfrm>
        </p:spPr>
        <p:txBody>
          <a:bodyPr/>
          <a:lstStyle/>
          <a:p>
            <a:pPr algn="just">
              <a:lnSpc>
                <a:spcPct val="150000"/>
              </a:lnSpc>
              <a:buNone/>
            </a:pPr>
            <a:r>
              <a:rPr lang="fr-FR" dirty="0" smtClean="0">
                <a:solidFill>
                  <a:srgbClr val="FF0000"/>
                </a:solidFill>
              </a:rPr>
              <a:t>Plus l’héritabilité est importante est plus on peut se fié à la performance pour estimé la valeur génétique additive</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Méthodes d’estimation de l’héritabilité</a:t>
            </a:r>
            <a:endParaRPr lang="fr-FR" dirty="0"/>
          </a:p>
        </p:txBody>
      </p:sp>
      <p:sp>
        <p:nvSpPr>
          <p:cNvPr id="3" name="Espace réservé du contenu 2"/>
          <p:cNvSpPr>
            <a:spLocks noGrp="1"/>
          </p:cNvSpPr>
          <p:nvPr>
            <p:ph idx="1"/>
          </p:nvPr>
        </p:nvSpPr>
        <p:spPr/>
        <p:txBody>
          <a:bodyPr>
            <a:normAutofit fontScale="77500" lnSpcReduction="20000"/>
          </a:bodyPr>
          <a:lstStyle/>
          <a:p>
            <a:pPr algn="just"/>
            <a:r>
              <a:rPr lang="fr-FR" dirty="0" smtClean="0"/>
              <a:t>Sur le terrain on ne peut pas calculer l’h² on appliquant les formules précédente; on ne connait pas les valeurs de A des animaux constituant la population,</a:t>
            </a:r>
          </a:p>
          <a:p>
            <a:pPr algn="just"/>
            <a:r>
              <a:rPr lang="fr-FR" dirty="0" err="1" smtClean="0"/>
              <a:t>Cov</a:t>
            </a:r>
            <a:r>
              <a:rPr lang="fr-FR" dirty="0" smtClean="0"/>
              <a:t>. phénotypique entre apparenté (solution),</a:t>
            </a:r>
          </a:p>
          <a:p>
            <a:pPr algn="just">
              <a:buNone/>
            </a:pPr>
            <a:r>
              <a:rPr lang="fr-FR" dirty="0" smtClean="0"/>
              <a:t>Par exemple: </a:t>
            </a:r>
          </a:p>
          <a:p>
            <a:pPr algn="just">
              <a:buNone/>
            </a:pPr>
            <a:r>
              <a:rPr lang="fr-FR" dirty="0" smtClean="0"/>
              <a:t>Pp = Gp + </a:t>
            </a:r>
            <a:r>
              <a:rPr lang="fr-FR" dirty="0" err="1" smtClean="0"/>
              <a:t>Ip</a:t>
            </a:r>
            <a:r>
              <a:rPr lang="fr-FR" dirty="0" smtClean="0"/>
              <a:t> + </a:t>
            </a:r>
            <a:r>
              <a:rPr lang="fr-FR" dirty="0" err="1" smtClean="0"/>
              <a:t>Ep</a:t>
            </a:r>
            <a:r>
              <a:rPr lang="fr-FR" dirty="0" smtClean="0"/>
              <a:t> et Pf = [(</a:t>
            </a:r>
            <a:r>
              <a:rPr lang="fr-FR" dirty="0" err="1" smtClean="0"/>
              <a:t>Ap</a:t>
            </a:r>
            <a:r>
              <a:rPr lang="fr-FR" dirty="0" smtClean="0"/>
              <a:t> + Am)/2] + If + </a:t>
            </a:r>
            <a:r>
              <a:rPr lang="fr-FR" dirty="0" err="1" smtClean="0"/>
              <a:t>Ef</a:t>
            </a:r>
            <a:endParaRPr lang="fr-FR" dirty="0" smtClean="0"/>
          </a:p>
          <a:p>
            <a:pPr algn="just">
              <a:buNone/>
            </a:pPr>
            <a:r>
              <a:rPr lang="fr-FR" dirty="0" smtClean="0"/>
              <a:t>Avec un grands nombre de couples:</a:t>
            </a:r>
          </a:p>
          <a:p>
            <a:pPr algn="just">
              <a:buNone/>
            </a:pPr>
            <a:r>
              <a:rPr lang="fr-FR" dirty="0" err="1" smtClean="0"/>
              <a:t>Cov</a:t>
            </a:r>
            <a:r>
              <a:rPr lang="fr-FR" dirty="0" smtClean="0"/>
              <a:t> (</a:t>
            </a:r>
            <a:r>
              <a:rPr lang="fr-FR" dirty="0" err="1" smtClean="0"/>
              <a:t>Pp,Pf</a:t>
            </a:r>
            <a:r>
              <a:rPr lang="fr-FR" dirty="0" smtClean="0"/>
              <a:t>)= (</a:t>
            </a:r>
            <a:r>
              <a:rPr lang="fr-FR" b="1" dirty="0" smtClean="0"/>
              <a:t>σ</a:t>
            </a:r>
            <a:r>
              <a:rPr lang="en-US" b="1" baseline="-25000" dirty="0" smtClean="0"/>
              <a:t>Ap</a:t>
            </a:r>
            <a:r>
              <a:rPr lang="en-US" b="1" baseline="30000" dirty="0" smtClean="0"/>
              <a:t>2</a:t>
            </a:r>
            <a:r>
              <a:rPr lang="fr-FR" dirty="0" smtClean="0"/>
              <a:t> /2) + </a:t>
            </a:r>
            <a:r>
              <a:rPr lang="fr-FR" dirty="0" err="1" smtClean="0"/>
              <a:t>Cov</a:t>
            </a:r>
            <a:r>
              <a:rPr lang="fr-FR" dirty="0" smtClean="0"/>
              <a:t> nulles si tous les éléments sont indépendants</a:t>
            </a:r>
          </a:p>
          <a:p>
            <a:pPr algn="just">
              <a:buNone/>
            </a:pPr>
            <a:r>
              <a:rPr lang="fr-FR" dirty="0" smtClean="0"/>
              <a:t>D’où </a:t>
            </a:r>
            <a:r>
              <a:rPr lang="fr-FR" b="1" dirty="0" smtClean="0"/>
              <a:t>σ</a:t>
            </a:r>
            <a:r>
              <a:rPr lang="en-US" b="1" baseline="-25000" dirty="0" smtClean="0"/>
              <a:t>Ap</a:t>
            </a:r>
            <a:r>
              <a:rPr lang="en-US" b="1" baseline="30000" dirty="0" smtClean="0"/>
              <a:t>2</a:t>
            </a:r>
            <a:r>
              <a:rPr lang="fr-FR" dirty="0" smtClean="0"/>
              <a:t> = 2Cov (</a:t>
            </a:r>
            <a:r>
              <a:rPr lang="fr-FR" dirty="0" err="1" smtClean="0"/>
              <a:t>Pp,Pf</a:t>
            </a:r>
            <a:r>
              <a:rPr lang="fr-FR" dirty="0" smtClean="0"/>
              <a:t>) et h²= </a:t>
            </a:r>
            <a:r>
              <a:rPr lang="fr-FR" b="1" dirty="0" smtClean="0"/>
              <a:t>σ</a:t>
            </a:r>
            <a:r>
              <a:rPr lang="en-US" b="1" baseline="-25000" dirty="0" smtClean="0"/>
              <a:t>Ap</a:t>
            </a:r>
            <a:r>
              <a:rPr lang="en-US" b="1" baseline="30000" dirty="0" smtClean="0"/>
              <a:t>2</a:t>
            </a:r>
            <a:r>
              <a:rPr lang="fr-FR" dirty="0" smtClean="0"/>
              <a:t> /</a:t>
            </a:r>
            <a:r>
              <a:rPr lang="fr-FR" b="1" dirty="0" smtClean="0"/>
              <a:t> σ</a:t>
            </a:r>
            <a:r>
              <a:rPr lang="en-US" b="1" baseline="-25000" dirty="0" smtClean="0"/>
              <a:t>Pp</a:t>
            </a:r>
            <a:r>
              <a:rPr lang="en-US" b="1" baseline="30000" dirty="0" smtClean="0"/>
              <a:t>2</a:t>
            </a:r>
            <a:r>
              <a:rPr lang="fr-FR" dirty="0" smtClean="0"/>
              <a:t> = 2a (</a:t>
            </a:r>
            <a:r>
              <a:rPr lang="fr-FR" dirty="0" err="1" smtClean="0"/>
              <a:t>Pp,Pf</a:t>
            </a:r>
            <a:r>
              <a:rPr lang="fr-FR" dirty="0" smtClean="0"/>
              <a:t>) </a:t>
            </a:r>
          </a:p>
          <a:p>
            <a:pPr algn="just">
              <a:buNone/>
            </a:pPr>
            <a:r>
              <a:rPr lang="fr-FR" dirty="0" smtClean="0"/>
              <a:t>a (</a:t>
            </a:r>
            <a:r>
              <a:rPr lang="fr-FR" dirty="0" err="1" smtClean="0"/>
              <a:t>Pp,Pf</a:t>
            </a:r>
            <a:r>
              <a:rPr lang="fr-FR" dirty="0" smtClean="0"/>
              <a:t>) est la pente de la droite de régression de Pf sur Pp,</a:t>
            </a:r>
          </a:p>
          <a:p>
            <a:pPr algn="just">
              <a:buNone/>
            </a:pPr>
            <a:r>
              <a:rPr lang="fr-FR" dirty="0" smtClean="0"/>
              <a:t>Équation de la droite: Pf= a x Pp + b</a:t>
            </a:r>
          </a:p>
          <a:p>
            <a:pPr algn="just">
              <a:buNone/>
            </a:pPr>
            <a:endParaRPr lang="fr-FR" dirty="0">
              <a:solidFill>
                <a:srgbClr val="FF0000"/>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404664"/>
            <a:ext cx="8229600" cy="5246043"/>
          </a:xfrm>
        </p:spPr>
        <p:txBody>
          <a:bodyPr/>
          <a:lstStyle/>
          <a:p>
            <a:pPr algn="just">
              <a:buNone/>
            </a:pPr>
            <a:r>
              <a:rPr lang="fr-FR" dirty="0" smtClean="0">
                <a:solidFill>
                  <a:srgbClr val="FF0000"/>
                </a:solidFill>
              </a:rPr>
              <a:t>N.B/ c’est une estimation, recours au REML (maximum de vraisemblance restreinte); il prend en considération la perte d’information (nombre de descendants variable par père, degré de parenté variable,….) </a:t>
            </a:r>
          </a:p>
          <a:p>
            <a:pPr algn="just">
              <a:buNone/>
            </a:pPr>
            <a:r>
              <a:rPr lang="fr-FR" dirty="0" smtClean="0"/>
              <a:t>Il existe un logiciel ASREML pour le calcule des valeurs génétique par sa fonction Bin,</a:t>
            </a:r>
          </a:p>
          <a:p>
            <a:pPr algn="just">
              <a:buNone/>
            </a:pPr>
            <a:r>
              <a:rPr lang="fr-FR" dirty="0" smtClean="0"/>
              <a:t>Se logiciel peut être gratuit pour les université, donc on peut le demander par le biais de notre boîte mail univ.dz. </a:t>
            </a:r>
            <a:endParaRPr lang="fr-FR"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Valeurs d’héritabilité</a:t>
            </a:r>
            <a:endParaRPr lang="fr-FR" dirty="0"/>
          </a:p>
        </p:txBody>
      </p:sp>
      <p:sp>
        <p:nvSpPr>
          <p:cNvPr id="3" name="Espace réservé du contenu 2"/>
          <p:cNvSpPr>
            <a:spLocks noGrp="1"/>
          </p:cNvSpPr>
          <p:nvPr>
            <p:ph idx="1"/>
          </p:nvPr>
        </p:nvSpPr>
        <p:spPr>
          <a:xfrm>
            <a:off x="457200" y="1196752"/>
            <a:ext cx="8229600" cy="5472608"/>
          </a:xfrm>
        </p:spPr>
        <p:txBody>
          <a:bodyPr>
            <a:normAutofit fontScale="77500" lnSpcReduction="20000"/>
          </a:bodyPr>
          <a:lstStyle/>
          <a:p>
            <a:pPr algn="just">
              <a:buNone/>
            </a:pPr>
            <a:r>
              <a:rPr lang="fr-FR" dirty="0" smtClean="0"/>
              <a:t>Trois groupes:</a:t>
            </a:r>
          </a:p>
          <a:p>
            <a:pPr algn="just"/>
            <a:r>
              <a:rPr lang="fr-FR" dirty="0" smtClean="0"/>
              <a:t>Caractères à héritabilité faible (&lt;0.25)</a:t>
            </a:r>
          </a:p>
          <a:p>
            <a:pPr algn="just">
              <a:buNone/>
            </a:pPr>
            <a:r>
              <a:rPr lang="fr-FR" dirty="0" smtClean="0"/>
              <a:t>Une faible fraction de la variabilité phénotypique est d’origine génétique additive, I et E intervienne fortement dans l’expression des performances,</a:t>
            </a:r>
          </a:p>
          <a:p>
            <a:pPr algn="just">
              <a:buNone/>
            </a:pPr>
            <a:r>
              <a:rPr lang="fr-FR" dirty="0" smtClean="0"/>
              <a:t>Ce sont des caractères lié à la reproduction des femelles, la viabilité des jeunes, la résistance à certaines maladies…..</a:t>
            </a:r>
          </a:p>
          <a:p>
            <a:pPr algn="just"/>
            <a:r>
              <a:rPr lang="fr-FR" dirty="0" smtClean="0"/>
              <a:t>Caractères à héritabilité moyenne (0.25&lt;h²&lt;0.40)</a:t>
            </a:r>
          </a:p>
          <a:p>
            <a:pPr algn="just">
              <a:buNone/>
            </a:pPr>
            <a:r>
              <a:rPr lang="fr-FR" dirty="0" smtClean="0"/>
              <a:t>Ce sont des caractères lié à la morphologie, à la croissance après sevrage, à l’efficacité alimentaire, à divers aptitudes chez les chevaux de sport ainsi qu’à la production de lait et de matière lactées,</a:t>
            </a:r>
          </a:p>
          <a:p>
            <a:pPr algn="just"/>
            <a:r>
              <a:rPr lang="fr-FR" dirty="0" smtClean="0"/>
              <a:t>Caractères à héritabilité forte (&gt;0.40)</a:t>
            </a:r>
          </a:p>
          <a:p>
            <a:pPr algn="just">
              <a:buNone/>
            </a:pPr>
            <a:r>
              <a:rPr lang="fr-FR" dirty="0" smtClean="0"/>
              <a:t>Principalement des caractères en rapport avec la composition des produits d’animaux.</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476672"/>
            <a:ext cx="8229600" cy="5649491"/>
          </a:xfrm>
        </p:spPr>
        <p:txBody>
          <a:bodyPr>
            <a:normAutofit fontScale="92500" lnSpcReduction="20000"/>
          </a:bodyPr>
          <a:lstStyle/>
          <a:p>
            <a:pPr algn="just">
              <a:lnSpc>
                <a:spcPct val="150000"/>
              </a:lnSpc>
            </a:pPr>
            <a:r>
              <a:rPr lang="fr-FR" dirty="0" smtClean="0"/>
              <a:t>B- Codominance:</a:t>
            </a:r>
          </a:p>
          <a:p>
            <a:pPr algn="just">
              <a:lnSpc>
                <a:spcPct val="150000"/>
              </a:lnSpc>
              <a:buNone/>
            </a:pPr>
            <a:r>
              <a:rPr lang="fr-FR" dirty="0" smtClean="0"/>
              <a:t>Chez les bovin:</a:t>
            </a:r>
          </a:p>
          <a:p>
            <a:pPr algn="just">
              <a:lnSpc>
                <a:spcPct val="150000"/>
              </a:lnSpc>
              <a:buNone/>
            </a:pPr>
            <a:r>
              <a:rPr lang="fr-FR" dirty="0" smtClean="0"/>
              <a:t>Cas de la caséine kappa A et B, </a:t>
            </a:r>
          </a:p>
          <a:p>
            <a:pPr algn="just">
              <a:lnSpc>
                <a:spcPct val="150000"/>
              </a:lnSpc>
              <a:buNone/>
            </a:pPr>
            <a:r>
              <a:rPr lang="fr-FR" dirty="0" smtClean="0"/>
              <a:t>Kappa B: rendement fromager plus élevé et caillé plus ferme (plus fréquent en race Normande qu’en race Prim’Holstein)</a:t>
            </a:r>
          </a:p>
          <a:p>
            <a:pPr algn="just">
              <a:lnSpc>
                <a:spcPct val="150000"/>
              </a:lnSpc>
              <a:buNone/>
            </a:pPr>
            <a:r>
              <a:rPr lang="fr-FR" dirty="0" smtClean="0"/>
              <a:t>Détection par électrophorèse sur le lait,</a:t>
            </a:r>
          </a:p>
          <a:p>
            <a:pPr algn="just">
              <a:lnSpc>
                <a:spcPct val="150000"/>
              </a:lnSpc>
              <a:buNone/>
            </a:pPr>
            <a:r>
              <a:rPr lang="fr-FR" dirty="0" smtClean="0"/>
              <a:t>Détection par sonde d’ADN (INRA) sur le sang,</a:t>
            </a:r>
          </a:p>
          <a:p>
            <a:pPr algn="just">
              <a:buNone/>
            </a:pPr>
            <a:endParaRPr lang="fr-FR" dirty="0" smtClean="0"/>
          </a:p>
          <a:p>
            <a:pPr algn="just">
              <a:buNone/>
            </a:pPr>
            <a:endParaRPr lang="fr-FR"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Variation de l’héritabilité d’un caractère</a:t>
            </a:r>
            <a:endParaRPr lang="fr-FR" dirty="0"/>
          </a:p>
        </p:txBody>
      </p:sp>
      <p:sp>
        <p:nvSpPr>
          <p:cNvPr id="3" name="Espace réservé du contenu 2"/>
          <p:cNvSpPr>
            <a:spLocks noGrp="1"/>
          </p:cNvSpPr>
          <p:nvPr>
            <p:ph idx="1"/>
          </p:nvPr>
        </p:nvSpPr>
        <p:spPr>
          <a:xfrm>
            <a:off x="457200" y="1340768"/>
            <a:ext cx="8229600" cy="5517232"/>
          </a:xfrm>
        </p:spPr>
        <p:txBody>
          <a:bodyPr>
            <a:normAutofit fontScale="77500" lnSpcReduction="20000"/>
          </a:bodyPr>
          <a:lstStyle/>
          <a:p>
            <a:pPr algn="just"/>
            <a:r>
              <a:rPr lang="fr-FR" dirty="0" smtClean="0"/>
              <a:t>D’une population a une autre</a:t>
            </a:r>
          </a:p>
          <a:p>
            <a:pPr algn="just">
              <a:buNone/>
            </a:pPr>
            <a:r>
              <a:rPr lang="fr-FR" dirty="0" smtClean="0"/>
              <a:t>h² pour le même caractère est plus faible au niveau des populations hyper sélectionnées, consanguine et faible effectif (variance génétique additive faible).</a:t>
            </a:r>
          </a:p>
          <a:p>
            <a:pPr algn="just"/>
            <a:r>
              <a:rPr lang="fr-FR" dirty="0" smtClean="0"/>
              <a:t>Au niveau de la même population, selon la localisation des animaux mesurés</a:t>
            </a:r>
          </a:p>
          <a:p>
            <a:pPr algn="just">
              <a:buNone/>
            </a:pPr>
            <a:r>
              <a:rPr lang="fr-FR" dirty="0" smtClean="0"/>
              <a:t>Les animaux soumis au même condition environnementale réduit </a:t>
            </a:r>
            <a:r>
              <a:rPr lang="fr-FR" b="1" dirty="0" smtClean="0"/>
              <a:t>σ²</a:t>
            </a:r>
            <a:r>
              <a:rPr lang="en-US" b="1" baseline="-25000" dirty="0" smtClean="0"/>
              <a:t>E</a:t>
            </a:r>
            <a:r>
              <a:rPr lang="fr-FR" dirty="0" smtClean="0"/>
              <a:t> et donc réduit</a:t>
            </a:r>
            <a:r>
              <a:rPr lang="fr-FR" b="1" dirty="0" smtClean="0"/>
              <a:t> σ²</a:t>
            </a:r>
            <a:r>
              <a:rPr lang="en-US" b="1" baseline="-25000" dirty="0" smtClean="0"/>
              <a:t>P </a:t>
            </a:r>
            <a:r>
              <a:rPr lang="fr-FR" dirty="0" smtClean="0"/>
              <a:t>ce qui la rapproche de </a:t>
            </a:r>
            <a:r>
              <a:rPr lang="fr-FR" b="1" dirty="0" smtClean="0"/>
              <a:t>σ²</a:t>
            </a:r>
            <a:r>
              <a:rPr lang="en-US" b="1" baseline="-25000" dirty="0" smtClean="0"/>
              <a:t>A </a:t>
            </a:r>
            <a:r>
              <a:rPr lang="fr-FR" dirty="0" smtClean="0"/>
              <a:t>ce qui va augmenté la valeur de h² </a:t>
            </a:r>
            <a:r>
              <a:rPr lang="fr-FR" dirty="0" smtClean="0">
                <a:solidFill>
                  <a:srgbClr val="FF0000"/>
                </a:solidFill>
              </a:rPr>
              <a:t>(elle tend vers 1; plus les acteurs de l’environnement sont homogène pour tous les animaux).</a:t>
            </a:r>
          </a:p>
          <a:p>
            <a:pPr algn="just"/>
            <a:r>
              <a:rPr lang="fr-FR" dirty="0" smtClean="0"/>
              <a:t>Au niveau de la même population, selon la précision de la mesure des performances</a:t>
            </a:r>
          </a:p>
          <a:p>
            <a:pPr algn="just">
              <a:buNone/>
            </a:pPr>
            <a:r>
              <a:rPr lang="fr-FR" dirty="0" smtClean="0"/>
              <a:t>Toute perte de précision, par exemple allongement de l’intervalle entre deux contrôles laitiers successifs, augmente </a:t>
            </a:r>
            <a:r>
              <a:rPr lang="fr-FR" b="1" dirty="0" smtClean="0"/>
              <a:t>σ²</a:t>
            </a:r>
            <a:r>
              <a:rPr lang="en-US" b="1" baseline="-25000" dirty="0" smtClean="0"/>
              <a:t>E</a:t>
            </a:r>
            <a:r>
              <a:rPr lang="fr-FR" dirty="0" smtClean="0"/>
              <a:t> est réduit h².</a:t>
            </a:r>
          </a:p>
          <a:p>
            <a:pPr algn="just"/>
            <a:endParaRPr lang="fr-FR"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Intérêt de l’héritabilité </a:t>
            </a:r>
            <a:endParaRPr lang="fr-FR" dirty="0"/>
          </a:p>
        </p:txBody>
      </p:sp>
      <p:sp>
        <p:nvSpPr>
          <p:cNvPr id="3" name="Espace réservé du contenu 2"/>
          <p:cNvSpPr>
            <a:spLocks noGrp="1"/>
          </p:cNvSpPr>
          <p:nvPr>
            <p:ph idx="1"/>
          </p:nvPr>
        </p:nvSpPr>
        <p:spPr>
          <a:xfrm>
            <a:off x="457200" y="1268760"/>
            <a:ext cx="8229600" cy="5328592"/>
          </a:xfrm>
        </p:spPr>
        <p:txBody>
          <a:bodyPr>
            <a:normAutofit fontScale="92500" lnSpcReduction="10000"/>
          </a:bodyPr>
          <a:lstStyle/>
          <a:p>
            <a:pPr algn="just"/>
            <a:r>
              <a:rPr lang="fr-FR" dirty="0" smtClean="0"/>
              <a:t>Pour choisir les reproducteurs ayant la valeur génétique additive estimé la plus élevé on peut recourir à:</a:t>
            </a:r>
          </a:p>
          <a:p>
            <a:pPr algn="just">
              <a:buFont typeface="Wingdings" pitchFamily="2" charset="2"/>
              <a:buChar char="ü"/>
            </a:pPr>
            <a:r>
              <a:rPr lang="fr-FR" dirty="0" smtClean="0"/>
              <a:t>Sélection sur ascendance,</a:t>
            </a:r>
          </a:p>
          <a:p>
            <a:pPr algn="just">
              <a:buFont typeface="Wingdings" pitchFamily="2" charset="2"/>
              <a:buChar char="ü"/>
            </a:pPr>
            <a:r>
              <a:rPr lang="fr-FR" dirty="0" smtClean="0"/>
              <a:t>Sélection individuelle,</a:t>
            </a:r>
          </a:p>
          <a:p>
            <a:pPr algn="just">
              <a:buFont typeface="Wingdings" pitchFamily="2" charset="2"/>
              <a:buChar char="ü"/>
            </a:pPr>
            <a:r>
              <a:rPr lang="fr-FR" dirty="0" smtClean="0"/>
              <a:t>Sélection sur collatéraux,</a:t>
            </a:r>
          </a:p>
          <a:p>
            <a:pPr algn="just">
              <a:buFont typeface="Wingdings" pitchFamily="2" charset="2"/>
              <a:buChar char="ü"/>
            </a:pPr>
            <a:r>
              <a:rPr lang="fr-FR" dirty="0" smtClean="0"/>
              <a:t>Sélection sur descendance.</a:t>
            </a:r>
          </a:p>
          <a:p>
            <a:pPr algn="just">
              <a:buNone/>
            </a:pPr>
            <a:r>
              <a:rPr lang="fr-FR" dirty="0" smtClean="0"/>
              <a:t>La sélection individuelle est la plus utilisé (simple et coût réduit),</a:t>
            </a:r>
          </a:p>
          <a:p>
            <a:pPr algn="just">
              <a:buNone/>
            </a:pPr>
            <a:r>
              <a:rPr lang="fr-FR" dirty="0" smtClean="0"/>
              <a:t>Or cette technique n’est pas préconisé lorsqu’il s’agit de caractères ou h² est &lt; 0.25</a:t>
            </a:r>
            <a:endParaRPr lang="fr-FR"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Variabilité génétique additive d’un caractère</a:t>
            </a:r>
            <a:endParaRPr lang="fr-FR" dirty="0"/>
          </a:p>
        </p:txBody>
      </p:sp>
      <p:sp>
        <p:nvSpPr>
          <p:cNvPr id="3" name="Espace réservé du contenu 2"/>
          <p:cNvSpPr>
            <a:spLocks noGrp="1"/>
          </p:cNvSpPr>
          <p:nvPr>
            <p:ph idx="1"/>
          </p:nvPr>
        </p:nvSpPr>
        <p:spPr/>
        <p:txBody>
          <a:bodyPr>
            <a:normAutofit fontScale="92500" lnSpcReduction="20000"/>
          </a:bodyPr>
          <a:lstStyle/>
          <a:p>
            <a:pPr algn="just"/>
            <a:r>
              <a:rPr lang="fr-FR" dirty="0" smtClean="0"/>
              <a:t>Des caractères qui on une h² identique peuvent présenté une variabilité génétique additive différente,</a:t>
            </a:r>
          </a:p>
          <a:p>
            <a:pPr algn="just"/>
            <a:r>
              <a:rPr lang="fr-FR" dirty="0" smtClean="0"/>
              <a:t>Exemple: </a:t>
            </a:r>
          </a:p>
          <a:p>
            <a:pPr marL="514350" indent="-514350" algn="just">
              <a:buFont typeface="+mj-lt"/>
              <a:buAutoNum type="arabicPeriod"/>
            </a:pPr>
            <a:r>
              <a:rPr lang="fr-FR" dirty="0" smtClean="0"/>
              <a:t>taux butyreux (TB) et protéique (TP) du lait de vache (h²= 0.45 à 0.50),</a:t>
            </a:r>
          </a:p>
          <a:p>
            <a:pPr marL="514350" indent="-514350" algn="just">
              <a:buFont typeface="+mj-lt"/>
              <a:buAutoNum type="arabicPeriod"/>
            </a:pPr>
            <a:r>
              <a:rPr lang="fr-FR" dirty="0" smtClean="0"/>
              <a:t>L’écart type génétique est différent (</a:t>
            </a:r>
            <a:r>
              <a:rPr lang="fr-FR" b="1" dirty="0" smtClean="0"/>
              <a:t>σ</a:t>
            </a:r>
            <a:r>
              <a:rPr lang="en-US" b="1" baseline="-25000" dirty="0" smtClean="0"/>
              <a:t>A</a:t>
            </a:r>
            <a:r>
              <a:rPr lang="fr-FR" dirty="0" smtClean="0"/>
              <a:t>= 2.5g/Kg pour le TB, </a:t>
            </a:r>
            <a:r>
              <a:rPr lang="fr-FR" b="1" dirty="0" smtClean="0"/>
              <a:t>σ</a:t>
            </a:r>
            <a:r>
              <a:rPr lang="en-US" b="1" baseline="-25000" dirty="0" smtClean="0"/>
              <a:t>A</a:t>
            </a:r>
            <a:r>
              <a:rPr lang="fr-FR" dirty="0" smtClean="0"/>
              <a:t>= 1.4g/Kg pour le TP</a:t>
            </a:r>
          </a:p>
          <a:p>
            <a:pPr marL="514350" indent="-514350" algn="just">
              <a:buFont typeface="+mj-lt"/>
              <a:buAutoNum type="arabicPeriod"/>
            </a:pPr>
            <a:r>
              <a:rPr lang="fr-FR" dirty="0" smtClean="0">
                <a:solidFill>
                  <a:srgbClr val="FF0000"/>
                </a:solidFill>
              </a:rPr>
              <a:t>Conséquence les possibilités d’amélioration génétique sont plus grande pour le TB que pour le TP.</a:t>
            </a:r>
          </a:p>
          <a:p>
            <a:pPr algn="just"/>
            <a:endParaRPr lang="fr-FR"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Répétabilité d’un caractère</a:t>
            </a:r>
            <a:endParaRPr lang="fr-FR" dirty="0"/>
          </a:p>
        </p:txBody>
      </p:sp>
      <p:sp>
        <p:nvSpPr>
          <p:cNvPr id="3" name="Espace réservé du contenu 2"/>
          <p:cNvSpPr>
            <a:spLocks noGrp="1"/>
          </p:cNvSpPr>
          <p:nvPr>
            <p:ph idx="1"/>
          </p:nvPr>
        </p:nvSpPr>
        <p:spPr>
          <a:xfrm>
            <a:off x="457200" y="1340768"/>
            <a:ext cx="8229600" cy="5256584"/>
          </a:xfrm>
        </p:spPr>
        <p:txBody>
          <a:bodyPr>
            <a:normAutofit lnSpcReduction="10000"/>
          </a:bodyPr>
          <a:lstStyle/>
          <a:p>
            <a:pPr algn="just">
              <a:lnSpc>
                <a:spcPct val="150000"/>
              </a:lnSpc>
            </a:pPr>
            <a:r>
              <a:rPr lang="fr-FR" dirty="0" smtClean="0"/>
              <a:t>C’est le coefficient de corrélation entre deux performances successives des même animaux pour le même caractère: </a:t>
            </a:r>
          </a:p>
          <a:p>
            <a:pPr algn="just">
              <a:lnSpc>
                <a:spcPct val="150000"/>
              </a:lnSpc>
              <a:buNone/>
            </a:pPr>
            <a:r>
              <a:rPr lang="el-GR" dirty="0" smtClean="0"/>
              <a:t>ρ</a:t>
            </a:r>
            <a:r>
              <a:rPr lang="fr-FR" dirty="0" smtClean="0"/>
              <a:t>= [</a:t>
            </a:r>
            <a:r>
              <a:rPr lang="fr-FR" dirty="0" err="1" smtClean="0"/>
              <a:t>cov</a:t>
            </a:r>
            <a:r>
              <a:rPr lang="fr-FR" dirty="0" smtClean="0"/>
              <a:t>(</a:t>
            </a:r>
            <a:r>
              <a:rPr lang="fr-FR" dirty="0" err="1" smtClean="0"/>
              <a:t>Pn</a:t>
            </a:r>
            <a:r>
              <a:rPr lang="fr-FR" dirty="0" smtClean="0"/>
              <a:t>, </a:t>
            </a:r>
            <a:r>
              <a:rPr lang="fr-FR" dirty="0" err="1" smtClean="0"/>
              <a:t>Pn</a:t>
            </a:r>
            <a:r>
              <a:rPr lang="fr-FR" dirty="0" smtClean="0"/>
              <a:t> + 1)]/(</a:t>
            </a:r>
            <a:r>
              <a:rPr lang="fr-FR" b="1" dirty="0" smtClean="0"/>
              <a:t>σ</a:t>
            </a:r>
            <a:r>
              <a:rPr lang="en-US" b="1" baseline="-25000" dirty="0" err="1" smtClean="0"/>
              <a:t>Pn</a:t>
            </a:r>
            <a:r>
              <a:rPr lang="fr-FR" dirty="0" smtClean="0"/>
              <a:t> x </a:t>
            </a:r>
            <a:r>
              <a:rPr lang="fr-FR" b="1" dirty="0" smtClean="0"/>
              <a:t>σ</a:t>
            </a:r>
            <a:r>
              <a:rPr lang="en-US" b="1" baseline="-25000" dirty="0" err="1" smtClean="0"/>
              <a:t>Pn</a:t>
            </a:r>
            <a:r>
              <a:rPr lang="en-US" b="1" baseline="-25000" dirty="0" smtClean="0"/>
              <a:t> +</a:t>
            </a:r>
            <a:r>
              <a:rPr lang="en-US" b="1" dirty="0" smtClean="0"/>
              <a:t> </a:t>
            </a:r>
            <a:r>
              <a:rPr lang="en-US" b="1" baseline="-25000" dirty="0" smtClean="0"/>
              <a:t>1</a:t>
            </a:r>
            <a:r>
              <a:rPr lang="fr-FR" dirty="0" smtClean="0"/>
              <a:t>)</a:t>
            </a:r>
            <a:r>
              <a:rPr lang="en-US" b="1" baseline="-25000" dirty="0" smtClean="0"/>
              <a:t>    </a:t>
            </a:r>
            <a:r>
              <a:rPr lang="fr-FR" dirty="0" smtClean="0"/>
              <a:t> </a:t>
            </a:r>
          </a:p>
          <a:p>
            <a:pPr algn="just">
              <a:lnSpc>
                <a:spcPct val="150000"/>
              </a:lnSpc>
            </a:pPr>
            <a:r>
              <a:rPr lang="fr-FR" dirty="0" smtClean="0">
                <a:solidFill>
                  <a:srgbClr val="FF0000"/>
                </a:solidFill>
              </a:rPr>
              <a:t>On constate que, pour un même caractère, la répétabilité est toujours supérieur a l’héritabilité.</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Intérêt de la répétabilité</a:t>
            </a:r>
            <a:br>
              <a:rPr lang="fr-FR" dirty="0" smtClean="0"/>
            </a:br>
            <a:endParaRPr lang="fr-FR" dirty="0"/>
          </a:p>
        </p:txBody>
      </p:sp>
      <p:sp>
        <p:nvSpPr>
          <p:cNvPr id="3" name="Espace réservé du contenu 2"/>
          <p:cNvSpPr>
            <a:spLocks noGrp="1"/>
          </p:cNvSpPr>
          <p:nvPr>
            <p:ph idx="1"/>
          </p:nvPr>
        </p:nvSpPr>
        <p:spPr>
          <a:xfrm>
            <a:off x="457200" y="908720"/>
            <a:ext cx="8229600" cy="5949280"/>
          </a:xfrm>
        </p:spPr>
        <p:txBody>
          <a:bodyPr>
            <a:normAutofit/>
          </a:bodyPr>
          <a:lstStyle/>
          <a:p>
            <a:pPr algn="just"/>
            <a:r>
              <a:rPr lang="fr-FR" dirty="0" smtClean="0"/>
              <a:t>Si le coefficient </a:t>
            </a:r>
            <a:r>
              <a:rPr lang="el-GR" dirty="0" smtClean="0"/>
              <a:t>ρ</a:t>
            </a:r>
            <a:r>
              <a:rPr lang="fr-FR" dirty="0" smtClean="0"/>
              <a:t> se situ a un niveau modeste, la corrélation entre les mesures successive est faible, le caractère se répète mal; La connaissance d’une performance constitue une information peut fiable sur ce que seront les suivantes. </a:t>
            </a:r>
          </a:p>
          <a:p>
            <a:pPr algn="just"/>
            <a:r>
              <a:rPr lang="fr-FR" dirty="0" smtClean="0"/>
              <a:t>En situation de sélection individuelle, on a intérêt de faire appelle à plusieurs performances au lieu d’une prioritairement pour les caractères faiblement répétables.</a:t>
            </a:r>
            <a:endParaRPr lang="fr-FR"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29600" cy="1143000"/>
          </a:xfrm>
        </p:spPr>
        <p:txBody>
          <a:bodyPr>
            <a:normAutofit fontScale="90000"/>
          </a:bodyPr>
          <a:lstStyle/>
          <a:p>
            <a:r>
              <a:rPr lang="fr-FR" dirty="0" smtClean="0"/>
              <a:t>Corrélation génétique entre caractère</a:t>
            </a:r>
            <a:endParaRPr lang="fr-FR" dirty="0"/>
          </a:p>
        </p:txBody>
      </p:sp>
      <p:sp>
        <p:nvSpPr>
          <p:cNvPr id="3" name="Espace réservé du contenu 2"/>
          <p:cNvSpPr>
            <a:spLocks noGrp="1"/>
          </p:cNvSpPr>
          <p:nvPr>
            <p:ph idx="1"/>
          </p:nvPr>
        </p:nvSpPr>
        <p:spPr>
          <a:xfrm>
            <a:off x="457200" y="1196752"/>
            <a:ext cx="8229600" cy="5472608"/>
          </a:xfrm>
        </p:spPr>
        <p:txBody>
          <a:bodyPr>
            <a:normAutofit fontScale="92500" lnSpcReduction="20000"/>
          </a:bodyPr>
          <a:lstStyle/>
          <a:p>
            <a:pPr algn="just"/>
            <a:r>
              <a:rPr lang="fr-FR" dirty="0" smtClean="0"/>
              <a:t>Coefficient de corrélation génétique R(A</a:t>
            </a:r>
            <a:r>
              <a:rPr lang="en-US" b="1" baseline="-25000" dirty="0" smtClean="0"/>
              <a:t>1</a:t>
            </a:r>
            <a:r>
              <a:rPr lang="fr-FR" dirty="0" smtClean="0"/>
              <a:t>,A</a:t>
            </a:r>
            <a:r>
              <a:rPr lang="en-US" b="1" baseline="-25000" dirty="0" smtClean="0"/>
              <a:t>2</a:t>
            </a:r>
            <a:r>
              <a:rPr lang="fr-FR" dirty="0" smtClean="0"/>
              <a:t>) permet de mesurer la liaison qui existe entre les valeur génétiques additive de deux caractères pour les mêmes individus dans le même milieu,</a:t>
            </a:r>
          </a:p>
          <a:p>
            <a:pPr algn="just"/>
            <a:r>
              <a:rPr lang="fr-FR" dirty="0" smtClean="0"/>
              <a:t>R(A</a:t>
            </a:r>
            <a:r>
              <a:rPr lang="en-US" b="1" baseline="-25000" dirty="0" smtClean="0"/>
              <a:t>1</a:t>
            </a:r>
            <a:r>
              <a:rPr lang="fr-FR" dirty="0" smtClean="0"/>
              <a:t>,A</a:t>
            </a:r>
            <a:r>
              <a:rPr lang="en-US" b="1" baseline="-25000" dirty="0" smtClean="0"/>
              <a:t>2</a:t>
            </a:r>
            <a:r>
              <a:rPr lang="fr-FR" dirty="0" smtClean="0"/>
              <a:t>) = [</a:t>
            </a:r>
            <a:r>
              <a:rPr lang="fr-FR" dirty="0" err="1" smtClean="0"/>
              <a:t>Cov</a:t>
            </a:r>
            <a:r>
              <a:rPr lang="fr-FR" dirty="0" smtClean="0"/>
              <a:t> (A</a:t>
            </a:r>
            <a:r>
              <a:rPr lang="en-US" b="1" baseline="-25000" dirty="0" smtClean="0"/>
              <a:t>1</a:t>
            </a:r>
            <a:r>
              <a:rPr lang="fr-FR" dirty="0" smtClean="0"/>
              <a:t>,A</a:t>
            </a:r>
            <a:r>
              <a:rPr lang="en-US" b="1" baseline="-25000" dirty="0" smtClean="0"/>
              <a:t>2</a:t>
            </a:r>
            <a:r>
              <a:rPr lang="fr-FR" dirty="0" smtClean="0"/>
              <a:t>)] / </a:t>
            </a:r>
            <a:r>
              <a:rPr lang="fr-FR" b="1" dirty="0" smtClean="0"/>
              <a:t>σ</a:t>
            </a:r>
            <a:r>
              <a:rPr lang="en-US" b="1" baseline="-25000" dirty="0" smtClean="0"/>
              <a:t>A1</a:t>
            </a:r>
            <a:r>
              <a:rPr lang="fr-FR" dirty="0" smtClean="0"/>
              <a:t> </a:t>
            </a:r>
            <a:r>
              <a:rPr lang="fr-FR" dirty="0" err="1" smtClean="0"/>
              <a:t>X</a:t>
            </a:r>
            <a:r>
              <a:rPr lang="fr-FR" b="1" dirty="0" err="1" smtClean="0"/>
              <a:t>σ</a:t>
            </a:r>
            <a:r>
              <a:rPr lang="en-US" b="1" baseline="-25000" dirty="0" smtClean="0"/>
              <a:t>A2</a:t>
            </a:r>
            <a:r>
              <a:rPr lang="fr-FR" dirty="0" smtClean="0"/>
              <a:t> </a:t>
            </a:r>
          </a:p>
          <a:p>
            <a:pPr algn="just"/>
            <a:r>
              <a:rPr lang="fr-FR" dirty="0" smtClean="0"/>
              <a:t>Ce coefficient varie de -1 à +1</a:t>
            </a:r>
          </a:p>
          <a:p>
            <a:pPr marL="514350" indent="-514350" algn="just">
              <a:buFont typeface="+mj-lt"/>
              <a:buAutoNum type="alphaLcPeriod"/>
            </a:pPr>
            <a:r>
              <a:rPr lang="fr-FR" dirty="0" smtClean="0"/>
              <a:t>Corrélation négative les caractères évoluent inversement,</a:t>
            </a:r>
          </a:p>
          <a:p>
            <a:pPr marL="514350" indent="-514350" algn="just">
              <a:buFont typeface="+mj-lt"/>
              <a:buAutoNum type="alphaLcPeriod"/>
            </a:pPr>
            <a:r>
              <a:rPr lang="fr-FR" dirty="0" smtClean="0"/>
              <a:t>Corrélation nulle les caractères sont indépendants,</a:t>
            </a:r>
          </a:p>
          <a:p>
            <a:pPr marL="514350" indent="-514350" algn="just">
              <a:buFont typeface="+mj-lt"/>
              <a:buAutoNum type="alphaLcPeriod"/>
            </a:pPr>
            <a:r>
              <a:rPr lang="fr-FR" dirty="0" smtClean="0"/>
              <a:t>Corrélation positive les caractères évoluent dans le même sens.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772816"/>
            <a:ext cx="8229600" cy="3240360"/>
          </a:xfrm>
        </p:spPr>
        <p:txBody>
          <a:bodyPr>
            <a:normAutofit fontScale="92500" lnSpcReduction="20000"/>
          </a:bodyPr>
          <a:lstStyle/>
          <a:p>
            <a:pPr algn="just">
              <a:buNone/>
            </a:pPr>
            <a:r>
              <a:rPr lang="fr-FR" dirty="0" smtClean="0">
                <a:solidFill>
                  <a:srgbClr val="FF0000"/>
                </a:solidFill>
              </a:rPr>
              <a:t>N.B: </a:t>
            </a:r>
          </a:p>
          <a:p>
            <a:pPr marL="514350" indent="-514350" algn="just">
              <a:buFont typeface="+mj-lt"/>
              <a:buAutoNum type="arabicPeriod"/>
            </a:pPr>
            <a:r>
              <a:rPr lang="fr-FR" dirty="0" smtClean="0">
                <a:solidFill>
                  <a:srgbClr val="FF0000"/>
                </a:solidFill>
              </a:rPr>
              <a:t>un coefficient de corrélation positive ou négative n’est ni favorable ni défavorable tout dépend de l’intérêt zootechnique ou phytotechnique des caractères à sélectionnés,</a:t>
            </a:r>
          </a:p>
          <a:p>
            <a:pPr marL="514350" indent="-514350" algn="just">
              <a:buFont typeface="+mj-lt"/>
              <a:buAutoNum type="arabicPeriod"/>
            </a:pPr>
            <a:r>
              <a:rPr lang="fr-FR" dirty="0" smtClean="0">
                <a:solidFill>
                  <a:srgbClr val="FF0000"/>
                </a:solidFill>
              </a:rPr>
              <a:t>En cas de corrélation forte et positive, la réalisation des mesures suffit sur le caractère le plus accessible.</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IV – Principe de la sélection intra race</a:t>
            </a:r>
            <a:br>
              <a:rPr lang="fr-FR" b="1" dirty="0" smtClean="0"/>
            </a:br>
            <a:endParaRPr lang="fr-FR" dirty="0"/>
          </a:p>
        </p:txBody>
      </p:sp>
      <p:sp>
        <p:nvSpPr>
          <p:cNvPr id="3" name="Espace réservé du contenu 2"/>
          <p:cNvSpPr>
            <a:spLocks noGrp="1"/>
          </p:cNvSpPr>
          <p:nvPr>
            <p:ph idx="1"/>
          </p:nvPr>
        </p:nvSpPr>
        <p:spPr/>
        <p:txBody>
          <a:bodyPr/>
          <a:lstStyle/>
          <a:p>
            <a:pPr algn="ctr">
              <a:lnSpc>
                <a:spcPct val="120000"/>
              </a:lnSpc>
            </a:pPr>
            <a:r>
              <a:rPr lang="fr-FR" b="1" dirty="0" smtClean="0">
                <a:solidFill>
                  <a:srgbClr val="FF0000"/>
                </a:solidFill>
              </a:rPr>
              <a:t>1- notion de race en zootechnie</a:t>
            </a:r>
          </a:p>
          <a:p>
            <a:pPr algn="ctr">
              <a:lnSpc>
                <a:spcPct val="120000"/>
              </a:lnSpc>
            </a:pPr>
            <a:r>
              <a:rPr lang="fr-FR" b="1" dirty="0" smtClean="0"/>
              <a:t>2- situation des races en Algérie</a:t>
            </a:r>
          </a:p>
          <a:p>
            <a:pPr algn="ctr">
              <a:lnSpc>
                <a:spcPct val="120000"/>
              </a:lnSpc>
            </a:pPr>
            <a:r>
              <a:rPr lang="fr-FR" b="1" dirty="0" smtClean="0"/>
              <a:t>3- objectifs et critères de sélection</a:t>
            </a:r>
          </a:p>
          <a:p>
            <a:pPr algn="ctr">
              <a:lnSpc>
                <a:spcPct val="120000"/>
              </a:lnSpc>
            </a:pPr>
            <a:r>
              <a:rPr lang="fr-FR" b="1" dirty="0" smtClean="0"/>
              <a:t>4- démarche générale de la sélection</a:t>
            </a:r>
          </a:p>
          <a:p>
            <a:pPr algn="ctr">
              <a:lnSpc>
                <a:spcPct val="120000"/>
              </a:lnSpc>
            </a:pPr>
            <a:r>
              <a:rPr lang="fr-FR" b="1" dirty="0" smtClean="0"/>
              <a:t>5- organisation de la sélection</a:t>
            </a:r>
          </a:p>
          <a:p>
            <a:endParaRPr lang="fr-FR"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lgn="just">
              <a:lnSpc>
                <a:spcPct val="150000"/>
              </a:lnSpc>
              <a:buNone/>
            </a:pPr>
            <a:r>
              <a:rPr lang="fr-FR" dirty="0" smtClean="0">
                <a:solidFill>
                  <a:srgbClr val="FF0000"/>
                </a:solidFill>
              </a:rPr>
              <a:t>La variabilité existe a deux niveau:</a:t>
            </a:r>
          </a:p>
          <a:p>
            <a:pPr algn="just">
              <a:lnSpc>
                <a:spcPct val="150000"/>
              </a:lnSpc>
            </a:pPr>
            <a:r>
              <a:rPr lang="fr-FR" dirty="0" smtClean="0">
                <a:solidFill>
                  <a:srgbClr val="FF0000"/>
                </a:solidFill>
              </a:rPr>
              <a:t>Variabilité intra-race,</a:t>
            </a:r>
          </a:p>
          <a:p>
            <a:pPr algn="just">
              <a:lnSpc>
                <a:spcPct val="150000"/>
              </a:lnSpc>
            </a:pPr>
            <a:r>
              <a:rPr lang="fr-FR" dirty="0" smtClean="0">
                <a:solidFill>
                  <a:srgbClr val="FF0000"/>
                </a:solidFill>
              </a:rPr>
              <a:t>Variabilité inter-race.</a:t>
            </a:r>
          </a:p>
          <a:p>
            <a:pPr algn="just">
              <a:lnSpc>
                <a:spcPct val="150000"/>
              </a:lnSpc>
              <a:buNone/>
            </a:pPr>
            <a:r>
              <a:rPr lang="fr-FR" dirty="0" smtClean="0">
                <a:solidFill>
                  <a:srgbClr val="FF0000"/>
                </a:solidFill>
              </a:rPr>
              <a:t>De ce fait deux voies de sélections complémentaire ce dégages </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lgn="just">
              <a:buNone/>
            </a:pPr>
            <a:r>
              <a:rPr lang="fr-FR" dirty="0" smtClean="0"/>
              <a:t>Les voies de l’amélioration génétique:</a:t>
            </a:r>
          </a:p>
          <a:p>
            <a:pPr marL="514350" indent="-514350" algn="just">
              <a:buFont typeface="+mj-lt"/>
              <a:buAutoNum type="arabicPeriod"/>
            </a:pPr>
            <a:r>
              <a:rPr lang="fr-FR" dirty="0" smtClean="0"/>
              <a:t>Sélection en race pure (intra-race), augmentation de la valeur génétique additive.</a:t>
            </a:r>
          </a:p>
          <a:p>
            <a:pPr marL="514350" indent="-514350" algn="just">
              <a:buFont typeface="+mj-lt"/>
              <a:buAutoNum type="arabicPeriod"/>
            </a:pPr>
            <a:r>
              <a:rPr lang="fr-FR" dirty="0" smtClean="0"/>
              <a:t>Sélection entre races, effet de complémentarité et/ou recherche d’interactions génétiques favorables.</a:t>
            </a:r>
          </a:p>
          <a:p>
            <a:pPr marL="514350" indent="-514350" algn="just">
              <a:buFont typeface="+mj-lt"/>
              <a:buAutoNum type="arabicPeriod"/>
            </a:pPr>
            <a:endParaRPr lang="fr-F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88640"/>
            <a:ext cx="8229600" cy="5937523"/>
          </a:xfrm>
        </p:spPr>
        <p:txBody>
          <a:bodyPr>
            <a:normAutofit fontScale="70000" lnSpcReduction="20000"/>
          </a:bodyPr>
          <a:lstStyle/>
          <a:p>
            <a:pPr algn="just">
              <a:lnSpc>
                <a:spcPct val="150000"/>
              </a:lnSpc>
            </a:pPr>
            <a:r>
              <a:rPr lang="fr-FR" dirty="0" smtClean="0"/>
              <a:t>Pénétrance d’un gène</a:t>
            </a:r>
          </a:p>
          <a:p>
            <a:pPr algn="just">
              <a:lnSpc>
                <a:spcPct val="150000"/>
              </a:lnSpc>
              <a:buNone/>
            </a:pPr>
            <a:r>
              <a:rPr lang="fr-FR" dirty="0" smtClean="0"/>
              <a:t>-La proportion des individus qui exprime le caractère avec le même génotype,</a:t>
            </a:r>
          </a:p>
          <a:p>
            <a:pPr algn="just">
              <a:lnSpc>
                <a:spcPct val="150000"/>
              </a:lnSpc>
              <a:buNone/>
            </a:pPr>
            <a:r>
              <a:rPr lang="fr-FR" dirty="0" smtClean="0"/>
              <a:t>Race bovine Charolaise: f « palais fendu » 15% de pénétrance;</a:t>
            </a:r>
          </a:p>
          <a:p>
            <a:pPr algn="just">
              <a:lnSpc>
                <a:spcPct val="150000"/>
              </a:lnSpc>
              <a:buNone/>
            </a:pPr>
            <a:r>
              <a:rPr lang="fr-FR" dirty="0" smtClean="0"/>
              <a:t>FF 100% normaux,</a:t>
            </a:r>
          </a:p>
          <a:p>
            <a:pPr algn="just">
              <a:lnSpc>
                <a:spcPct val="150000"/>
              </a:lnSpc>
              <a:buNone/>
            </a:pPr>
            <a:r>
              <a:rPr lang="fr-FR" dirty="0" smtClean="0"/>
              <a:t>Ff 100% normaux,</a:t>
            </a:r>
          </a:p>
          <a:p>
            <a:pPr algn="just">
              <a:lnSpc>
                <a:spcPct val="150000"/>
              </a:lnSpc>
              <a:buNone/>
            </a:pPr>
            <a:r>
              <a:rPr lang="fr-FR" dirty="0" smtClean="0"/>
              <a:t>ff  85% normaux, 15% palais fendu.</a:t>
            </a:r>
          </a:p>
          <a:p>
            <a:pPr algn="just">
              <a:lnSpc>
                <a:spcPct val="150000"/>
              </a:lnSpc>
              <a:buNone/>
            </a:pPr>
            <a:r>
              <a:rPr lang="fr-FR" dirty="0" smtClean="0"/>
              <a:t>-Caractère culard: allèle mh (musculature hypertrophiée), non culard +;</a:t>
            </a:r>
          </a:p>
          <a:p>
            <a:pPr algn="just">
              <a:lnSpc>
                <a:spcPct val="150000"/>
              </a:lnSpc>
              <a:buNone/>
            </a:pPr>
            <a:r>
              <a:rPr lang="fr-FR" dirty="0" smtClean="0"/>
              <a:t>+/+: 100% normaux,</a:t>
            </a:r>
          </a:p>
          <a:p>
            <a:pPr algn="just">
              <a:lnSpc>
                <a:spcPct val="150000"/>
              </a:lnSpc>
              <a:buNone/>
            </a:pPr>
            <a:r>
              <a:rPr lang="fr-FR" dirty="0" smtClean="0"/>
              <a:t>+/mh: 100% normaux,</a:t>
            </a:r>
          </a:p>
          <a:p>
            <a:pPr algn="just">
              <a:lnSpc>
                <a:spcPct val="150000"/>
              </a:lnSpc>
              <a:buNone/>
            </a:pPr>
            <a:r>
              <a:rPr lang="fr-FR" dirty="0" err="1" smtClean="0"/>
              <a:t>mh</a:t>
            </a:r>
            <a:r>
              <a:rPr lang="fr-FR" dirty="0" smtClean="0"/>
              <a:t>/</a:t>
            </a:r>
            <a:r>
              <a:rPr lang="fr-FR" dirty="0" err="1" smtClean="0"/>
              <a:t>mh</a:t>
            </a:r>
            <a:r>
              <a:rPr lang="fr-FR" dirty="0" smtClean="0"/>
              <a:t>: 10% normaux et 90% culard,</a:t>
            </a:r>
          </a:p>
          <a:p>
            <a:pPr algn="just">
              <a:lnSpc>
                <a:spcPct val="150000"/>
              </a:lnSpc>
              <a:buNone/>
            </a:pPr>
            <a:endParaRPr lang="fr-FR"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lnSpc>
                <a:spcPct val="150000"/>
              </a:lnSpc>
            </a:pPr>
            <a:r>
              <a:rPr lang="fr-FR" dirty="0" smtClean="0"/>
              <a:t>La sélection passe par deux étapes:</a:t>
            </a:r>
          </a:p>
          <a:p>
            <a:pPr>
              <a:lnSpc>
                <a:spcPct val="150000"/>
              </a:lnSpc>
              <a:buFontTx/>
              <a:buChar char="-"/>
            </a:pPr>
            <a:r>
              <a:rPr lang="fr-FR" dirty="0" smtClean="0"/>
              <a:t>Le choix d’objectifs et de critères de sélection,</a:t>
            </a:r>
          </a:p>
          <a:p>
            <a:pPr>
              <a:lnSpc>
                <a:spcPct val="150000"/>
              </a:lnSpc>
              <a:buFontTx/>
              <a:buChar char="-"/>
            </a:pPr>
            <a:r>
              <a:rPr lang="fr-FR" dirty="0" smtClean="0"/>
              <a:t>Choix d’une (de) méthode(s) de sélection.</a:t>
            </a:r>
            <a:endParaRPr lang="fr-FR"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106"/>
          </a:xfrm>
        </p:spPr>
        <p:txBody>
          <a:bodyPr>
            <a:normAutofit fontScale="90000"/>
          </a:bodyPr>
          <a:lstStyle/>
          <a:p>
            <a:r>
              <a:rPr lang="fr-FR" b="1" dirty="0" smtClean="0"/>
              <a:t>1- notion de race en zootechnie</a:t>
            </a:r>
            <a:br>
              <a:rPr lang="fr-FR" b="1" dirty="0" smtClean="0"/>
            </a:br>
            <a:endParaRPr lang="fr-FR" dirty="0"/>
          </a:p>
        </p:txBody>
      </p:sp>
      <p:sp>
        <p:nvSpPr>
          <p:cNvPr id="3" name="Espace réservé du contenu 2"/>
          <p:cNvSpPr>
            <a:spLocks noGrp="1"/>
          </p:cNvSpPr>
          <p:nvPr>
            <p:ph idx="1"/>
          </p:nvPr>
        </p:nvSpPr>
        <p:spPr/>
        <p:txBody>
          <a:bodyPr>
            <a:normAutofit lnSpcReduction="10000"/>
          </a:bodyPr>
          <a:lstStyle/>
          <a:p>
            <a:pPr algn="just"/>
            <a:r>
              <a:rPr lang="fr-FR" dirty="0" smtClean="0"/>
              <a:t>Unité dynamique; histoire, culture, évolution technique et scientifique.</a:t>
            </a:r>
          </a:p>
          <a:p>
            <a:pPr algn="just"/>
            <a:r>
              <a:rPr lang="fr-FR" dirty="0" smtClean="0"/>
              <a:t>Les races ont très peut évolués depuis leurs domestication (camelin vs ovin Mérinos et les chevaux).</a:t>
            </a:r>
          </a:p>
          <a:p>
            <a:pPr algn="just"/>
            <a:r>
              <a:rPr lang="fr-FR" dirty="0" smtClean="0"/>
              <a:t>Nomenclature; phénotype (à déterminisme simple), région et/ou ethnie.</a:t>
            </a:r>
          </a:p>
          <a:p>
            <a:pPr algn="just"/>
            <a:r>
              <a:rPr lang="fr-FR" dirty="0" smtClean="0"/>
              <a:t>Robert </a:t>
            </a:r>
            <a:r>
              <a:rPr lang="fr-FR" dirty="0" err="1" smtClean="0"/>
              <a:t>Bakewell</a:t>
            </a:r>
            <a:r>
              <a:rPr lang="fr-FR" dirty="0" smtClean="0"/>
              <a:t> (1725-1795); la notion anglaise de race est crée.  </a:t>
            </a:r>
            <a:endParaRPr lang="fr-FR"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En France</a:t>
            </a:r>
            <a:endParaRPr lang="fr-FR" dirty="0"/>
          </a:p>
        </p:txBody>
      </p:sp>
      <p:sp>
        <p:nvSpPr>
          <p:cNvPr id="3" name="Espace réservé du contenu 2"/>
          <p:cNvSpPr>
            <a:spLocks noGrp="1"/>
          </p:cNvSpPr>
          <p:nvPr>
            <p:ph idx="1"/>
          </p:nvPr>
        </p:nvSpPr>
        <p:spPr/>
        <p:txBody>
          <a:bodyPr/>
          <a:lstStyle/>
          <a:p>
            <a:pPr algn="just"/>
            <a:r>
              <a:rPr lang="fr-FR" dirty="0" smtClean="0"/>
              <a:t>La notion de race est influencer par la situation anglaise,</a:t>
            </a:r>
          </a:p>
          <a:p>
            <a:pPr algn="just"/>
            <a:r>
              <a:rPr lang="fr-FR" dirty="0" smtClean="0"/>
              <a:t>Notion de berceau et de groupes culturelles,</a:t>
            </a:r>
          </a:p>
          <a:p>
            <a:pPr algn="just"/>
            <a:r>
              <a:rPr lang="fr-FR" dirty="0" smtClean="0"/>
              <a:t>Pour l’ensemble des espèces domestiques l’influence anglaise est très présente, sauf pour le bovin (influence hollandaise),</a:t>
            </a:r>
          </a:p>
          <a:p>
            <a:pPr algn="just"/>
            <a:r>
              <a:rPr lang="fr-FR" dirty="0" smtClean="0"/>
              <a:t>L’influence outre-mer n’est pas a négligée (surtout algérienne). </a:t>
            </a:r>
            <a:endParaRPr lang="fr-FR"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Actuellement en France</a:t>
            </a:r>
            <a:endParaRPr lang="fr-FR" dirty="0"/>
          </a:p>
        </p:txBody>
      </p:sp>
      <p:sp>
        <p:nvSpPr>
          <p:cNvPr id="3" name="Espace réservé du contenu 2"/>
          <p:cNvSpPr>
            <a:spLocks noGrp="1"/>
          </p:cNvSpPr>
          <p:nvPr>
            <p:ph idx="1"/>
          </p:nvPr>
        </p:nvSpPr>
        <p:spPr>
          <a:xfrm>
            <a:off x="457200" y="1124744"/>
            <a:ext cx="8229600" cy="5544616"/>
          </a:xfrm>
        </p:spPr>
        <p:txBody>
          <a:bodyPr>
            <a:normAutofit fontScale="85000" lnSpcReduction="20000"/>
          </a:bodyPr>
          <a:lstStyle/>
          <a:p>
            <a:pPr algn="just"/>
            <a:r>
              <a:rPr lang="fr-FR" dirty="0" smtClean="0"/>
              <a:t>Support législatif décret du 14 Juin 1969 (définition de la race: acceptation biologique et culturelle),</a:t>
            </a:r>
          </a:p>
          <a:p>
            <a:pPr algn="just"/>
            <a:r>
              <a:rPr lang="fr-FR" dirty="0" smtClean="0"/>
              <a:t>Les caractères en commun mentionné par les textes sont:</a:t>
            </a:r>
          </a:p>
          <a:p>
            <a:pPr algn="just">
              <a:buNone/>
            </a:pPr>
            <a:r>
              <a:rPr lang="fr-FR" dirty="0" smtClean="0"/>
              <a:t>Caractères morphologiques ou extérieurs (conformation, couleur…),</a:t>
            </a:r>
          </a:p>
          <a:p>
            <a:pPr algn="just">
              <a:buNone/>
            </a:pPr>
            <a:r>
              <a:rPr lang="fr-FR" dirty="0" smtClean="0"/>
              <a:t>Caractères physiologiques (taille des portées, composition du lait…),</a:t>
            </a:r>
          </a:p>
          <a:p>
            <a:pPr algn="just">
              <a:buNone/>
            </a:pPr>
            <a:r>
              <a:rPr lang="fr-FR" dirty="0" smtClean="0"/>
              <a:t>Caractères biologique, biochimique ou pathologique (antigènes du groupe sanguin, protéine sérique et du lait, résistance a certaines maladie, anomalie génétique parfois recherchées…)</a:t>
            </a:r>
          </a:p>
          <a:p>
            <a:pPr algn="just"/>
            <a:r>
              <a:rPr lang="fr-FR" dirty="0" smtClean="0"/>
              <a:t>Culture des éleveurs (organisé en </a:t>
            </a:r>
            <a:r>
              <a:rPr lang="fr-FR" dirty="0" err="1" smtClean="0"/>
              <a:t>UPRa</a:t>
            </a:r>
            <a:r>
              <a:rPr lang="fr-FR" dirty="0" smtClean="0"/>
              <a:t> et depuis 2006 en OS), la même situation existe maintenant au Maroc.</a:t>
            </a:r>
          </a:p>
          <a:p>
            <a:pPr algn="just"/>
            <a:endParaRPr lang="fr-FR"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Variété, rameau, type, lignée, souche</a:t>
            </a:r>
            <a:endParaRPr lang="fr-FR" dirty="0"/>
          </a:p>
        </p:txBody>
      </p:sp>
      <p:sp>
        <p:nvSpPr>
          <p:cNvPr id="3" name="Espace réservé du contenu 2"/>
          <p:cNvSpPr>
            <a:spLocks noGrp="1"/>
          </p:cNvSpPr>
          <p:nvPr>
            <p:ph idx="1"/>
          </p:nvPr>
        </p:nvSpPr>
        <p:spPr>
          <a:xfrm>
            <a:off x="457200" y="1340768"/>
            <a:ext cx="8229600" cy="5517232"/>
          </a:xfrm>
        </p:spPr>
        <p:txBody>
          <a:bodyPr>
            <a:normAutofit fontScale="77500" lnSpcReduction="20000"/>
          </a:bodyPr>
          <a:lstStyle/>
          <a:p>
            <a:pPr algn="just"/>
            <a:r>
              <a:rPr lang="fr-FR" dirty="0" smtClean="0"/>
              <a:t>Une partie d’une population, d’une race qui subit un traitement particulier lui conférant une particularité par rapport a la race d’origine,</a:t>
            </a:r>
          </a:p>
          <a:p>
            <a:pPr algn="just"/>
            <a:r>
              <a:rPr lang="fr-FR" dirty="0" smtClean="0"/>
              <a:t>Les différents terme veulent dire la même chose, mais certains terme sont plutôt spécifiques a certaines espèces (souche pour l’ovin et le lapin par exemple),</a:t>
            </a:r>
          </a:p>
          <a:p>
            <a:pPr algn="just"/>
            <a:r>
              <a:rPr lang="fr-FR" dirty="0" smtClean="0"/>
              <a:t>Trois groupes diffusé par l’INRA:</a:t>
            </a:r>
          </a:p>
          <a:p>
            <a:pPr marL="514350" indent="-514350" algn="just">
              <a:buFont typeface="+mj-lt"/>
              <a:buAutoNum type="arabicPeriod"/>
            </a:pPr>
            <a:r>
              <a:rPr lang="fr-FR" dirty="0" smtClean="0"/>
              <a:t>Lignées hyper prolifique: croisement entre animaux a prolifération exceptionnelle, (détection informatisé et diffusion par insémination artificielle),</a:t>
            </a:r>
          </a:p>
          <a:p>
            <a:pPr marL="514350" indent="-514350" algn="just">
              <a:buFont typeface="+mj-lt"/>
              <a:buAutoNum type="arabicPeriod"/>
            </a:pPr>
            <a:r>
              <a:rPr lang="fr-FR" dirty="0" smtClean="0"/>
              <a:t>Composite ou synthétique: traitement particulier correspondant a un croisement avec une race différente,</a:t>
            </a:r>
          </a:p>
          <a:p>
            <a:pPr marL="514350" indent="-514350" algn="just">
              <a:buFont typeface="+mj-lt"/>
              <a:buAutoNum type="arabicPeriod"/>
            </a:pPr>
            <a:r>
              <a:rPr lang="fr-FR" dirty="0" smtClean="0"/>
              <a:t>Lignées construites autour d’un gène allèle: il s’agit le plus souvent d’introgression (la plus ancienne la vedette INRA; souche de poule).</a:t>
            </a:r>
            <a:endParaRPr lang="fr-FR"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IV – Principe de la sélection intra race</a:t>
            </a:r>
            <a:br>
              <a:rPr lang="fr-FR" b="1" dirty="0" smtClean="0"/>
            </a:br>
            <a:endParaRPr lang="fr-FR" dirty="0"/>
          </a:p>
        </p:txBody>
      </p:sp>
      <p:sp>
        <p:nvSpPr>
          <p:cNvPr id="3" name="Espace réservé du contenu 2"/>
          <p:cNvSpPr>
            <a:spLocks noGrp="1"/>
          </p:cNvSpPr>
          <p:nvPr>
            <p:ph idx="1"/>
          </p:nvPr>
        </p:nvSpPr>
        <p:spPr/>
        <p:txBody>
          <a:bodyPr/>
          <a:lstStyle/>
          <a:p>
            <a:pPr algn="ctr">
              <a:lnSpc>
                <a:spcPct val="120000"/>
              </a:lnSpc>
            </a:pPr>
            <a:r>
              <a:rPr lang="fr-FR" b="1" dirty="0" smtClean="0"/>
              <a:t>1- notion de race en zootechnie</a:t>
            </a:r>
          </a:p>
          <a:p>
            <a:pPr algn="ctr">
              <a:lnSpc>
                <a:spcPct val="120000"/>
              </a:lnSpc>
            </a:pPr>
            <a:r>
              <a:rPr lang="fr-FR" b="1" dirty="0" smtClean="0">
                <a:solidFill>
                  <a:srgbClr val="FF0000"/>
                </a:solidFill>
              </a:rPr>
              <a:t>2- situation des races en Algérie</a:t>
            </a:r>
          </a:p>
          <a:p>
            <a:pPr algn="ctr">
              <a:lnSpc>
                <a:spcPct val="120000"/>
              </a:lnSpc>
            </a:pPr>
            <a:r>
              <a:rPr lang="fr-FR" b="1" dirty="0" smtClean="0"/>
              <a:t>3- objectifs et critères de sélection</a:t>
            </a:r>
          </a:p>
          <a:p>
            <a:pPr algn="ctr">
              <a:lnSpc>
                <a:spcPct val="120000"/>
              </a:lnSpc>
            </a:pPr>
            <a:r>
              <a:rPr lang="fr-FR" b="1" dirty="0" smtClean="0"/>
              <a:t>4- démarche générale de la sélection</a:t>
            </a:r>
          </a:p>
          <a:p>
            <a:pPr algn="ctr">
              <a:lnSpc>
                <a:spcPct val="120000"/>
              </a:lnSpc>
            </a:pPr>
            <a:r>
              <a:rPr lang="fr-FR" b="1" dirty="0" smtClean="0"/>
              <a:t>5- organisation de la sélection</a:t>
            </a:r>
            <a:endParaRPr lang="fr-FR"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situation des races en Algérie</a:t>
            </a:r>
            <a:endParaRPr lang="fr-FR" dirty="0"/>
          </a:p>
        </p:txBody>
      </p:sp>
      <p:sp>
        <p:nvSpPr>
          <p:cNvPr id="3" name="Espace réservé du contenu 2"/>
          <p:cNvSpPr>
            <a:spLocks noGrp="1"/>
          </p:cNvSpPr>
          <p:nvPr>
            <p:ph idx="1"/>
          </p:nvPr>
        </p:nvSpPr>
        <p:spPr>
          <a:xfrm>
            <a:off x="457200" y="1600200"/>
            <a:ext cx="8229600" cy="4997152"/>
          </a:xfrm>
        </p:spPr>
        <p:txBody>
          <a:bodyPr>
            <a:normAutofit fontScale="92500" lnSpcReduction="20000"/>
          </a:bodyPr>
          <a:lstStyle/>
          <a:p>
            <a:pPr algn="just"/>
            <a:r>
              <a:rPr lang="fr-FR" dirty="0" smtClean="0"/>
              <a:t>Etats des berceaux et des effectifs,</a:t>
            </a:r>
          </a:p>
          <a:p>
            <a:pPr algn="just"/>
            <a:r>
              <a:rPr lang="fr-FR" dirty="0" smtClean="0"/>
              <a:t>Absence de gestion et d’amélioration,</a:t>
            </a:r>
          </a:p>
          <a:p>
            <a:pPr algn="just"/>
            <a:r>
              <a:rPr lang="fr-FR" dirty="0" smtClean="0"/>
              <a:t>Personnelles non qualifier surtout dans le domaine de la génétique,</a:t>
            </a:r>
          </a:p>
          <a:p>
            <a:pPr algn="just"/>
            <a:r>
              <a:rPr lang="fr-FR" dirty="0" smtClean="0"/>
              <a:t>Détenteurs de la ressource pour la plupart illettré, absence d’approche efficace de vulgarisation,</a:t>
            </a:r>
          </a:p>
          <a:p>
            <a:pPr algn="just"/>
            <a:r>
              <a:rPr lang="fr-FR" dirty="0" smtClean="0"/>
              <a:t>Absence de réseaux nationaux pour la recherche dans le domaine de la gestion et amélioration des RGA,</a:t>
            </a:r>
          </a:p>
          <a:p>
            <a:pPr algn="just"/>
            <a:r>
              <a:rPr lang="fr-FR" dirty="0" smtClean="0"/>
              <a:t>Caractérisation morpho métrique, zootechnique et génétique rare ou inadéquates,  </a:t>
            </a:r>
            <a:endParaRPr lang="fr-FR"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Avantages des RGA en Algérie</a:t>
            </a:r>
            <a:endParaRPr lang="fr-FR" dirty="0"/>
          </a:p>
        </p:txBody>
      </p:sp>
      <p:sp>
        <p:nvSpPr>
          <p:cNvPr id="3" name="Espace réservé du contenu 2"/>
          <p:cNvSpPr>
            <a:spLocks noGrp="1"/>
          </p:cNvSpPr>
          <p:nvPr>
            <p:ph idx="1"/>
          </p:nvPr>
        </p:nvSpPr>
        <p:spPr>
          <a:xfrm>
            <a:off x="179512" y="1600200"/>
            <a:ext cx="8784976" cy="4525963"/>
          </a:xfrm>
        </p:spPr>
        <p:txBody>
          <a:bodyPr/>
          <a:lstStyle/>
          <a:p>
            <a:pPr algn="just"/>
            <a:r>
              <a:rPr lang="fr-FR" dirty="0" smtClean="0"/>
              <a:t>Polymorphisme (phénotypique et zootechnique),</a:t>
            </a:r>
          </a:p>
          <a:p>
            <a:pPr algn="just"/>
            <a:r>
              <a:rPr lang="fr-FR" dirty="0" smtClean="0"/>
              <a:t>Adaptation a différents milieux et systèmes d’élevages, </a:t>
            </a:r>
          </a:p>
          <a:p>
            <a:pPr algn="just"/>
            <a:r>
              <a:rPr lang="fr-FR" dirty="0" smtClean="0"/>
              <a:t>Les différentes races et leurs potentiel:</a:t>
            </a:r>
          </a:p>
          <a:p>
            <a:pPr algn="just">
              <a:buNone/>
            </a:pPr>
            <a:r>
              <a:rPr lang="fr-FR" dirty="0" smtClean="0"/>
              <a:t>D’men la prolifique,</a:t>
            </a:r>
          </a:p>
          <a:p>
            <a:pPr algn="just">
              <a:buNone/>
            </a:pPr>
            <a:r>
              <a:rPr lang="fr-FR" dirty="0" smtClean="0"/>
              <a:t>Hamra the good </a:t>
            </a:r>
            <a:r>
              <a:rPr lang="fr-FR" dirty="0" err="1" smtClean="0"/>
              <a:t>meat</a:t>
            </a:r>
            <a:r>
              <a:rPr lang="fr-FR" dirty="0" smtClean="0"/>
              <a:t>,……….</a:t>
            </a:r>
            <a:endParaRPr lang="fr-FR"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IV – Principe de la sélection intra race</a:t>
            </a:r>
            <a:br>
              <a:rPr lang="fr-FR" b="1" dirty="0" smtClean="0"/>
            </a:br>
            <a:endParaRPr lang="fr-FR" dirty="0"/>
          </a:p>
        </p:txBody>
      </p:sp>
      <p:sp>
        <p:nvSpPr>
          <p:cNvPr id="3" name="Espace réservé du contenu 2"/>
          <p:cNvSpPr>
            <a:spLocks noGrp="1"/>
          </p:cNvSpPr>
          <p:nvPr>
            <p:ph idx="1"/>
          </p:nvPr>
        </p:nvSpPr>
        <p:spPr/>
        <p:txBody>
          <a:bodyPr/>
          <a:lstStyle/>
          <a:p>
            <a:pPr algn="ctr">
              <a:lnSpc>
                <a:spcPct val="120000"/>
              </a:lnSpc>
            </a:pPr>
            <a:r>
              <a:rPr lang="fr-FR" b="1" dirty="0" smtClean="0"/>
              <a:t>1- notion de race en zootechnie</a:t>
            </a:r>
          </a:p>
          <a:p>
            <a:pPr algn="ctr">
              <a:lnSpc>
                <a:spcPct val="120000"/>
              </a:lnSpc>
            </a:pPr>
            <a:r>
              <a:rPr lang="fr-FR" b="1" dirty="0" smtClean="0"/>
              <a:t>2- situation des races en Algérie</a:t>
            </a:r>
          </a:p>
          <a:p>
            <a:pPr algn="ctr">
              <a:lnSpc>
                <a:spcPct val="120000"/>
              </a:lnSpc>
            </a:pPr>
            <a:r>
              <a:rPr lang="fr-FR" b="1" dirty="0" smtClean="0">
                <a:solidFill>
                  <a:srgbClr val="FF0000"/>
                </a:solidFill>
              </a:rPr>
              <a:t>3- objectifs et critères de sélection</a:t>
            </a:r>
          </a:p>
          <a:p>
            <a:pPr algn="ctr">
              <a:lnSpc>
                <a:spcPct val="120000"/>
              </a:lnSpc>
            </a:pPr>
            <a:r>
              <a:rPr lang="fr-FR" b="1" dirty="0" smtClean="0"/>
              <a:t>4- démarche générale de la sélection</a:t>
            </a:r>
          </a:p>
          <a:p>
            <a:pPr algn="ctr">
              <a:lnSpc>
                <a:spcPct val="120000"/>
              </a:lnSpc>
            </a:pPr>
            <a:r>
              <a:rPr lang="fr-FR" b="1" dirty="0" smtClean="0"/>
              <a:t>5- organisation de la sélection</a:t>
            </a:r>
            <a:endParaRPr lang="fr-FR"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Objectifs et critères de sélection</a:t>
            </a:r>
            <a:br>
              <a:rPr lang="fr-FR" b="1" dirty="0" smtClean="0"/>
            </a:br>
            <a:endParaRPr lang="fr-FR" dirty="0"/>
          </a:p>
        </p:txBody>
      </p:sp>
      <p:sp>
        <p:nvSpPr>
          <p:cNvPr id="3" name="Espace réservé du contenu 2"/>
          <p:cNvSpPr>
            <a:spLocks noGrp="1"/>
          </p:cNvSpPr>
          <p:nvPr>
            <p:ph idx="1"/>
          </p:nvPr>
        </p:nvSpPr>
        <p:spPr>
          <a:xfrm>
            <a:off x="457200" y="908720"/>
            <a:ext cx="8229600" cy="5688632"/>
          </a:xfrm>
        </p:spPr>
        <p:txBody>
          <a:bodyPr>
            <a:normAutofit fontScale="92500" lnSpcReduction="20000"/>
          </a:bodyPr>
          <a:lstStyle/>
          <a:p>
            <a:pPr algn="just"/>
            <a:r>
              <a:rPr lang="fr-FR" u="sng" dirty="0" smtClean="0"/>
              <a:t>Objectif global:</a:t>
            </a:r>
          </a:p>
          <a:p>
            <a:pPr marL="514350" indent="-514350" algn="just">
              <a:buNone/>
            </a:pPr>
            <a:r>
              <a:rPr lang="fr-FR" dirty="0" smtClean="0"/>
              <a:t>Optimisation économique (définir un objectif viable), respect de la culture et des coutumes</a:t>
            </a:r>
          </a:p>
          <a:p>
            <a:pPr marL="514350" indent="-514350" algn="just"/>
            <a:r>
              <a:rPr lang="fr-FR" u="sng" dirty="0" smtClean="0"/>
              <a:t>Objectifs « opérationnel » ou objectifs de sélection:</a:t>
            </a:r>
          </a:p>
          <a:p>
            <a:pPr marL="514350" indent="-514350" algn="just">
              <a:buFont typeface="+mj-lt"/>
              <a:buAutoNum type="arabicPeriod"/>
            </a:pPr>
            <a:r>
              <a:rPr lang="fr-FR" dirty="0" smtClean="0"/>
              <a:t>Amélioration de la valeur génétique additive moyenne des animaux de la population, en rapport avec l’objectif globale, </a:t>
            </a:r>
            <a:r>
              <a:rPr lang="fr-FR" dirty="0" smtClean="0">
                <a:solidFill>
                  <a:srgbClr val="FF0000"/>
                </a:solidFill>
              </a:rPr>
              <a:t>une vue pluri disciplinaire est a prévoir (par exemple physiologie de la production laitière) </a:t>
            </a:r>
            <a:endParaRPr lang="fr-FR" dirty="0" smtClean="0"/>
          </a:p>
          <a:p>
            <a:pPr marL="514350" indent="-514350" algn="just">
              <a:buFont typeface="+mj-lt"/>
              <a:buAutoNum type="arabicPeriod"/>
            </a:pPr>
            <a:r>
              <a:rPr lang="fr-FR" dirty="0" smtClean="0"/>
              <a:t>Définir des objectifs à moyen et long terme, clair, réaliste, robustes (</a:t>
            </a:r>
            <a:r>
              <a:rPr lang="fr-FR" dirty="0" err="1" smtClean="0"/>
              <a:t>c.a.d</a:t>
            </a:r>
            <a:r>
              <a:rPr lang="fr-FR" dirty="0" smtClean="0"/>
              <a:t> peu sensible aux variations conjoncturelles) et en concertation avec l’ensemble de la filière. </a:t>
            </a:r>
          </a:p>
          <a:p>
            <a:pPr marL="514350" indent="-514350" algn="just">
              <a:buFont typeface="+mj-lt"/>
              <a:buAutoNum type="arabicPeriod"/>
            </a:pPr>
            <a:endParaRPr lang="fr-FR" dirty="0" smtClean="0"/>
          </a:p>
          <a:p>
            <a:pPr marL="514350" indent="-514350" algn="just">
              <a:buFont typeface="+mj-lt"/>
              <a:buAutoNum type="arabicPeriod"/>
            </a:pPr>
            <a:endParaRPr lang="fr-FR" dirty="0" smtClean="0"/>
          </a:p>
          <a:p>
            <a:pPr marL="514350" indent="-514350" algn="just"/>
            <a:endParaRPr lang="fr-FR" dirty="0" smtClean="0"/>
          </a:p>
          <a:p>
            <a:pPr marL="514350" indent="-514350" algn="just">
              <a:buFont typeface="+mj-lt"/>
              <a:buAutoNum type="arabicPeriod"/>
            </a:pPr>
            <a:endParaRPr lang="fr-F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97214</TotalTime>
  <Words>15135</Words>
  <Application>Microsoft Office PowerPoint</Application>
  <PresentationFormat>Affichage à l'écran (4:3)</PresentationFormat>
  <Paragraphs>1613</Paragraphs>
  <Slides>239</Slides>
  <Notes>8</Notes>
  <HiddenSlides>0</HiddenSlides>
  <MMClips>0</MMClips>
  <ScaleCrop>false</ScaleCrop>
  <HeadingPairs>
    <vt:vector size="6" baseType="variant">
      <vt:variant>
        <vt:lpstr>Thème</vt:lpstr>
      </vt:variant>
      <vt:variant>
        <vt:i4>1</vt:i4>
      </vt:variant>
      <vt:variant>
        <vt:lpstr>Serveurs OLE incorporés</vt:lpstr>
      </vt:variant>
      <vt:variant>
        <vt:i4>3</vt:i4>
      </vt:variant>
      <vt:variant>
        <vt:lpstr>Titres des diapositives</vt:lpstr>
      </vt:variant>
      <vt:variant>
        <vt:i4>239</vt:i4>
      </vt:variant>
    </vt:vector>
  </HeadingPairs>
  <TitlesOfParts>
    <vt:vector size="243" baseType="lpstr">
      <vt:lpstr>Thème Office</vt:lpstr>
      <vt:lpstr>Équation</vt:lpstr>
      <vt:lpstr>Image Bitmap</vt:lpstr>
      <vt:lpstr>Image bitmap</vt:lpstr>
      <vt:lpstr>Diapositive 1</vt:lpstr>
      <vt:lpstr>BIBLIOGRAPHIE</vt:lpstr>
      <vt:lpstr>Diapositive 3</vt:lpstr>
      <vt:lpstr>Diapositive 4</vt:lpstr>
      <vt:lpstr>Diapositive 5</vt:lpstr>
      <vt:lpstr>I – Hérédité des caractères non quantitatifs</vt:lpstr>
      <vt:lpstr>1- série alléliques simple ou biallélisme </vt:lpstr>
      <vt:lpstr>Diapositive 8</vt:lpstr>
      <vt:lpstr>Diapositive 9</vt:lpstr>
      <vt:lpstr>Diapositive 10</vt:lpstr>
      <vt:lpstr>Diapositive 11</vt:lpstr>
      <vt:lpstr>Diapositive 12</vt:lpstr>
      <vt:lpstr>2- série alléliques multiples ou polyallélisme </vt:lpstr>
      <vt:lpstr>Diapositive 14</vt:lpstr>
      <vt:lpstr>Diapositive 15</vt:lpstr>
      <vt:lpstr>Diapositive 16</vt:lpstr>
      <vt:lpstr>3- liaison entre des gènes situés sur un même chromosome </vt:lpstr>
      <vt:lpstr>Diapositive 18</vt:lpstr>
      <vt:lpstr>4- hérédité liée au sexe  </vt:lpstr>
      <vt:lpstr>Caractères lié a l’X</vt:lpstr>
      <vt:lpstr>Gènes d’auto-sexage chez la poule</vt:lpstr>
      <vt:lpstr>Exemple de croisement permettant l’autosexage</vt:lpstr>
      <vt:lpstr>Gène du nanisme chez la poule</vt:lpstr>
      <vt:lpstr>Diapositive 24</vt:lpstr>
      <vt:lpstr>Anomalies géniques </vt:lpstr>
      <vt:lpstr>Anomalies génétiques indésirables</vt:lpstr>
      <vt:lpstr>Diapositive 27</vt:lpstr>
      <vt:lpstr>Diapositive 28</vt:lpstr>
      <vt:lpstr>Diapositive 29</vt:lpstr>
      <vt:lpstr>Lutte contre les anomalies génétiques indésirables</vt:lpstr>
      <vt:lpstr>Diapositive 31</vt:lpstr>
      <vt:lpstr>Anomalie génique parfois recherchées</vt:lpstr>
      <vt:lpstr> II – Eléments de génétique des populations </vt:lpstr>
      <vt:lpstr>Diapositive 34</vt:lpstr>
      <vt:lpstr>Diapositive 35</vt:lpstr>
      <vt:lpstr> 1- description génétique d’une population </vt:lpstr>
      <vt:lpstr>Diapositive 37</vt:lpstr>
      <vt:lpstr>Diapositive 38</vt:lpstr>
      <vt:lpstr> 2- modification des fréquences sous l’effet de la sélection </vt:lpstr>
      <vt:lpstr>Diapositive 40</vt:lpstr>
      <vt:lpstr>Diapositive 41</vt:lpstr>
      <vt:lpstr>Diapositive 42</vt:lpstr>
      <vt:lpstr>Exemple numérique</vt:lpstr>
      <vt:lpstr>Diapositive 44</vt:lpstr>
      <vt:lpstr>Diapositive 45</vt:lpstr>
      <vt:lpstr>Diapositive 46</vt:lpstr>
      <vt:lpstr>Effets de la sélection sur gènes indésirable</vt:lpstr>
      <vt:lpstr> III - Hérédité des caractères quantitatifs </vt:lpstr>
      <vt:lpstr>Caractères quantitatifs</vt:lpstr>
      <vt:lpstr>1- particularité non génétiques des caractères quantitatifs</vt:lpstr>
      <vt:lpstr> Ou sont les 0.2%?</vt:lpstr>
      <vt:lpstr>Diapositive 52</vt:lpstr>
      <vt:lpstr>Diapositive 53</vt:lpstr>
      <vt:lpstr> III - Hérédité des caractères quantitatifs </vt:lpstr>
      <vt:lpstr> 2- déterminisme génétique des caractères quantitatifs </vt:lpstr>
      <vt:lpstr>Exemple numérique</vt:lpstr>
      <vt:lpstr>Diapositive 57</vt:lpstr>
      <vt:lpstr>Diapositive 58</vt:lpstr>
      <vt:lpstr>Diapositive 59</vt:lpstr>
      <vt:lpstr>Transmission des gènes</vt:lpstr>
      <vt:lpstr>Diapositive 61</vt:lpstr>
      <vt:lpstr>Exemple</vt:lpstr>
      <vt:lpstr>Valeur génétique additive des descendants</vt:lpstr>
      <vt:lpstr>Histogramme de répartition des valeurs génétiques additives N.B/ avec plus de gènes on obtiendrais une véritable courbe de gauss des valeurs génétique des descendants est non pas un histogramme</vt:lpstr>
      <vt:lpstr>Diapositive 65</vt:lpstr>
      <vt:lpstr>Nécessité d’évaluer A</vt:lpstr>
      <vt:lpstr>Voies d’amélioration des performances</vt:lpstr>
      <vt:lpstr>4- Illustration du déterminisme polygénique</vt:lpstr>
      <vt:lpstr>Calcule de la variance</vt:lpstr>
      <vt:lpstr>Gènes occupant des QTL</vt:lpstr>
      <vt:lpstr>Diapositive 71</vt:lpstr>
      <vt:lpstr>3- paramètres génétiques relatifs aux caractères quantitatifs </vt:lpstr>
      <vt:lpstr>Héritabilité d’un caractère</vt:lpstr>
      <vt:lpstr>Diapositive 74</vt:lpstr>
      <vt:lpstr>Diapositive 75</vt:lpstr>
      <vt:lpstr>Diapositive 76</vt:lpstr>
      <vt:lpstr>Méthodes d’estimation de l’héritabilité</vt:lpstr>
      <vt:lpstr>Diapositive 78</vt:lpstr>
      <vt:lpstr>Valeurs d’héritabilité</vt:lpstr>
      <vt:lpstr>Variation de l’héritabilité d’un caractère</vt:lpstr>
      <vt:lpstr>Intérêt de l’héritabilité </vt:lpstr>
      <vt:lpstr>Variabilité génétique additive d’un caractère</vt:lpstr>
      <vt:lpstr>Répétabilité d’un caractère</vt:lpstr>
      <vt:lpstr>Intérêt de la répétabilité </vt:lpstr>
      <vt:lpstr>Corrélation génétique entre caractère</vt:lpstr>
      <vt:lpstr>Diapositive 86</vt:lpstr>
      <vt:lpstr>IV – Principe de la sélection intra race </vt:lpstr>
      <vt:lpstr>Diapositive 88</vt:lpstr>
      <vt:lpstr>Diapositive 89</vt:lpstr>
      <vt:lpstr>Diapositive 90</vt:lpstr>
      <vt:lpstr>1- notion de race en zootechnie </vt:lpstr>
      <vt:lpstr>En France</vt:lpstr>
      <vt:lpstr>Actuellement en France</vt:lpstr>
      <vt:lpstr>Variété, rameau, type, lignée, souche</vt:lpstr>
      <vt:lpstr>IV – Principe de la sélection intra race </vt:lpstr>
      <vt:lpstr>situation des races en Algérie</vt:lpstr>
      <vt:lpstr>Avantages des RGA en Algérie</vt:lpstr>
      <vt:lpstr>IV – Principe de la sélection intra race </vt:lpstr>
      <vt:lpstr>Objectifs et critères de sélection </vt:lpstr>
      <vt:lpstr>Choix, définition et hiérarchisation des objectifs </vt:lpstr>
      <vt:lpstr>Diapositive 101</vt:lpstr>
      <vt:lpstr>Diapositive 102</vt:lpstr>
      <vt:lpstr>Diapositive 103</vt:lpstr>
      <vt:lpstr>Connaissance de la population concernée</vt:lpstr>
      <vt:lpstr>En France</vt:lpstr>
      <vt:lpstr>Diapositive 106</vt:lpstr>
      <vt:lpstr>Héritabilité de quelques caractères importants chez les ruminants allaitants</vt:lpstr>
      <vt:lpstr>Questions de réflexions????</vt:lpstr>
      <vt:lpstr>Réponses</vt:lpstr>
      <vt:lpstr>Diapositive 110</vt:lpstr>
      <vt:lpstr>Diapositive 111</vt:lpstr>
      <vt:lpstr>Diapositive 112</vt:lpstr>
      <vt:lpstr>Diapositive 113</vt:lpstr>
      <vt:lpstr>IV – Principe de la sélection intra race </vt:lpstr>
      <vt:lpstr>4- Démarche générale de la sélection</vt:lpstr>
      <vt:lpstr>Prospection</vt:lpstr>
      <vt:lpstr>Contrôle des performances</vt:lpstr>
      <vt:lpstr>Diapositive 118</vt:lpstr>
      <vt:lpstr>Indexation</vt:lpstr>
      <vt:lpstr>Diapositive 120</vt:lpstr>
      <vt:lpstr>Choix et mise en service des reproducteurs</vt:lpstr>
      <vt:lpstr>ATTENTION</vt:lpstr>
      <vt:lpstr>Diapositive 123</vt:lpstr>
      <vt:lpstr>Démarche générale de la sélection intrarace</vt:lpstr>
      <vt:lpstr>IV – Principe de la sélection intra race </vt:lpstr>
      <vt:lpstr>organisation de la sélection</vt:lpstr>
      <vt:lpstr>Principaux traits de la loi sur l’élevage</vt:lpstr>
      <vt:lpstr>Diapositive 128</vt:lpstr>
      <vt:lpstr>Diapositive 129</vt:lpstr>
      <vt:lpstr>Estimation de la valeur génétique additive ou indexation</vt:lpstr>
      <vt:lpstr>Important a savoir</vt:lpstr>
      <vt:lpstr>Diapositive 132</vt:lpstr>
      <vt:lpstr>Diapositive 133</vt:lpstr>
      <vt:lpstr>Important a savoir</vt:lpstr>
      <vt:lpstr>Diapositive 135</vt:lpstr>
      <vt:lpstr>caractéristiques générales des index</vt:lpstr>
      <vt:lpstr>Le plus souvent un calcule intra race</vt:lpstr>
      <vt:lpstr>Diapositive 138</vt:lpstr>
      <vt:lpstr>Valeur génétique additive estimée ou différence attendue?</vt:lpstr>
      <vt:lpstr>Diapositive 140</vt:lpstr>
      <vt:lpstr>Une valeur relative</vt:lpstr>
      <vt:lpstr>Exemple1: indexation des bovins en races Prim’Holstein, Normande et Montbéliarde pour les valeurs de production laitière</vt:lpstr>
      <vt:lpstr>Diapositive 143</vt:lpstr>
      <vt:lpstr>Diapositive 144</vt:lpstr>
      <vt:lpstr>Diapositive 145</vt:lpstr>
      <vt:lpstr>Exemple2: indexation des bovins allaitants (IBOVAL) pour les variables mesurées avant sevrage</vt:lpstr>
      <vt:lpstr>Application numérique</vt:lpstr>
      <vt:lpstr>Diapositive 148</vt:lpstr>
      <vt:lpstr>Exemple 3: Indexation des porcs appartenant aux quatre populations française sélectionnées collectivement pour les caractères de production</vt:lpstr>
      <vt:lpstr>Diapositive 150</vt:lpstr>
      <vt:lpstr>Une estimation plus ou moins précise</vt:lpstr>
      <vt:lpstr>Une information à actualiser</vt:lpstr>
      <vt:lpstr>Diapositive 153</vt:lpstr>
      <vt:lpstr>Importance de la connexion</vt:lpstr>
      <vt:lpstr>Diapositive 155</vt:lpstr>
      <vt:lpstr>Diapositive 156</vt:lpstr>
      <vt:lpstr>Estimation de la valeur génétique additive ou indexation</vt:lpstr>
      <vt:lpstr>L'estimation de la valeur génétique  L'indexation</vt:lpstr>
      <vt:lpstr>L'indexation</vt:lpstr>
      <vt:lpstr>L'indexation</vt:lpstr>
      <vt:lpstr>L'indexation</vt:lpstr>
      <vt:lpstr>L'indexation</vt:lpstr>
      <vt:lpstr>L'indexation</vt:lpstr>
      <vt:lpstr>Diapositive 164</vt:lpstr>
      <vt:lpstr>Diapositive 165</vt:lpstr>
      <vt:lpstr>Diapositive 166</vt:lpstr>
      <vt:lpstr>Diapositive 167</vt:lpstr>
      <vt:lpstr>Diapositive 168</vt:lpstr>
      <vt:lpstr>Diapositive 169</vt:lpstr>
      <vt:lpstr>Diapositive 170</vt:lpstr>
      <vt:lpstr>Diapositive 171</vt:lpstr>
      <vt:lpstr>Diapositive 172</vt:lpstr>
      <vt:lpstr>Diapositive 173</vt:lpstr>
      <vt:lpstr>Diapositive 174</vt:lpstr>
      <vt:lpstr>Diapositive 175</vt:lpstr>
      <vt:lpstr>Diapositive 176</vt:lpstr>
      <vt:lpstr>Diapositive 177</vt:lpstr>
      <vt:lpstr>calcul d’un index</vt:lpstr>
      <vt:lpstr>La méthode classique de l’index de sélection</vt:lpstr>
      <vt:lpstr>Diapositive 180</vt:lpstr>
      <vt:lpstr>Diapositive 181</vt:lpstr>
      <vt:lpstr>Diapositive 182</vt:lpstr>
      <vt:lpstr>Diapositive 183</vt:lpstr>
      <vt:lpstr>Diapositive 184</vt:lpstr>
      <vt:lpstr>Problèmes de l’indexation classique</vt:lpstr>
      <vt:lpstr>L'estimation de la valeur génétique  Approche BLUP</vt:lpstr>
      <vt:lpstr>Diapositive 187</vt:lpstr>
      <vt:lpstr>Caractéristiques du modèle </vt:lpstr>
      <vt:lpstr>Diapositive 189</vt:lpstr>
      <vt:lpstr>Diapositive 190</vt:lpstr>
      <vt:lpstr>Diapositive 191</vt:lpstr>
      <vt:lpstr>Diapositive 192</vt:lpstr>
      <vt:lpstr>Diapositive 193</vt:lpstr>
      <vt:lpstr>Diapositive 194</vt:lpstr>
      <vt:lpstr>Diapositive 195</vt:lpstr>
      <vt:lpstr>Diapositive 196</vt:lpstr>
      <vt:lpstr>Diapositive 197</vt:lpstr>
      <vt:lpstr>Diapositive 198</vt:lpstr>
      <vt:lpstr>Diapositive 199</vt:lpstr>
      <vt:lpstr>Diapositive 200</vt:lpstr>
      <vt:lpstr>Diapositive 201</vt:lpstr>
      <vt:lpstr>Diapositive 202</vt:lpstr>
      <vt:lpstr>Diapositive 203</vt:lpstr>
      <vt:lpstr>Diapositive 204</vt:lpstr>
      <vt:lpstr>Diapositive 205</vt:lpstr>
      <vt:lpstr>Diapositive 206</vt:lpstr>
      <vt:lpstr>Diapositive 207</vt:lpstr>
      <vt:lpstr>Diapositive 208</vt:lpstr>
      <vt:lpstr>Diapositive 209</vt:lpstr>
      <vt:lpstr>Diapositive 210</vt:lpstr>
      <vt:lpstr>Diapositive 211</vt:lpstr>
      <vt:lpstr>Diapositive 212</vt:lpstr>
      <vt:lpstr>Diapositive 213</vt:lpstr>
      <vt:lpstr>Diapositive 214</vt:lpstr>
      <vt:lpstr>Diapositive 215</vt:lpstr>
      <vt:lpstr>Extension du BLUP à l’information moléculaire</vt:lpstr>
      <vt:lpstr>Estimation de la valeur génétique additive ou indexation</vt:lpstr>
      <vt:lpstr>Calcule d’un index synthétique</vt:lpstr>
      <vt:lpstr>Exemple d’index synthétique</vt:lpstr>
      <vt:lpstr>Diapositive 220</vt:lpstr>
      <vt:lpstr>Diapositive 221</vt:lpstr>
      <vt:lpstr>Efficacité des index synthétiques</vt:lpstr>
      <vt:lpstr>Valeur génétique globale</vt:lpstr>
      <vt:lpstr> Coefficient de pondération économique </vt:lpstr>
      <vt:lpstr>Diapositive 225</vt:lpstr>
      <vt:lpstr>Diapositive 226</vt:lpstr>
      <vt:lpstr>Conclusion du cour</vt:lpstr>
      <vt:lpstr>Diapositive 228</vt:lpstr>
      <vt:lpstr>Diapositive 229</vt:lpstr>
      <vt:lpstr>Amélioration génétique</vt:lpstr>
      <vt:lpstr>Amélioration génétique</vt:lpstr>
      <vt:lpstr>Diapositive 232</vt:lpstr>
      <vt:lpstr>Diapositive 233</vt:lpstr>
      <vt:lpstr>Diapositive 234</vt:lpstr>
      <vt:lpstr>Diapositive 235</vt:lpstr>
      <vt:lpstr>Diapositive 236</vt:lpstr>
      <vt:lpstr>Diapositive 237</vt:lpstr>
      <vt:lpstr>STATIONS DE CONTRÔLE INDIVIDUEL</vt:lpstr>
      <vt:lpstr>VISITE MAROC</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User</dc:creator>
  <cp:lastModifiedBy>USER</cp:lastModifiedBy>
  <cp:revision>978</cp:revision>
  <dcterms:created xsi:type="dcterms:W3CDTF">2013-12-28T13:59:02Z</dcterms:created>
  <dcterms:modified xsi:type="dcterms:W3CDTF">2019-05-27T10:01:45Z</dcterms:modified>
</cp:coreProperties>
</file>