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24" autoAdjust="0"/>
  </p:normalViewPr>
  <p:slideViewPr>
    <p:cSldViewPr snapToGrid="0">
      <p:cViewPr>
        <p:scale>
          <a:sx n="75" d="100"/>
          <a:sy n="75" d="100"/>
        </p:scale>
        <p:origin x="-1032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>
    <p:wedg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69817"/>
            <a:ext cx="9448800" cy="1998617"/>
          </a:xfrm>
        </p:spPr>
        <p:txBody>
          <a:bodyPr>
            <a:normAutofit/>
          </a:bodyPr>
          <a:lstStyle/>
          <a:p>
            <a:pPr algn="ctr" rtl="1"/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 </a:t>
            </a:r>
            <a:r>
              <a:rPr lang="en-US" sz="1600" b="1" dirty="0" err="1" smtClean="0"/>
              <a:t>Université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Aboubekr</a:t>
            </a:r>
            <a:r>
              <a:rPr lang="en-US" sz="1600" b="1" dirty="0" smtClean="0"/>
              <a:t> BELKAID TLEMCEN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="1" dirty="0" smtClean="0"/>
              <a:t>Faculté des Sciences DE LA NATURE ET DE LA VIE  ET SCIENCES DE LA TERRE ET DE L UNIVIVERS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="1" dirty="0" smtClean="0"/>
              <a:t> 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="1" dirty="0" smtClean="0"/>
              <a:t>DEPARTEMENT : BIOLOGIE</a:t>
            </a:r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612570"/>
            <a:ext cx="9448800" cy="4245429"/>
          </a:xfrm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fr-F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Analyse des séquences d’ADN</a:t>
            </a:r>
          </a:p>
          <a:p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endParaRPr lang="fr-FR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endParaRPr lang="fr-FR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endParaRPr lang="fr-FR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endParaRPr lang="fr-FR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endParaRPr lang="fr-FR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Préparé par: </a:t>
            </a:r>
            <a:r>
              <a:rPr lang="fr-F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Bouandas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Ameur</a:t>
            </a:r>
            <a:endParaRPr lang="fr-F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33450" cy="1114425"/>
        </p:xfrm>
        <a:graphic>
          <a:graphicData uri="http://schemas.openxmlformats.org/presentationml/2006/ole">
            <p:oleObj spid="_x0000_s1026" name="Picture" r:id="rId3" imgW="1097280" imgH="1793160" progId="Word.Picture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258550" y="0"/>
          <a:ext cx="933450" cy="1114425"/>
        </p:xfrm>
        <a:graphic>
          <a:graphicData uri="http://schemas.openxmlformats.org/presentationml/2006/ole">
            <p:oleObj spid="_x0000_s1027" name="Picture" r:id="rId4" imgW="1097280" imgH="1793160" progId="Word.Picture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002013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e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e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300"/>
            <a:ext cx="12191999" cy="66167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e\Desktop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300"/>
            <a:ext cx="12191999" cy="64896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e\Desktop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e\Deskto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12191999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e\Desktop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5982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e\Desktop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700"/>
            <a:ext cx="12191999" cy="53429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e\Desktop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203195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Méthodes de reconstruction phylogénétique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0700" y="3403600"/>
            <a:ext cx="11214100" cy="3111499"/>
          </a:xfrm>
        </p:spPr>
        <p:txBody>
          <a:bodyPr/>
          <a:lstStyle/>
          <a:p>
            <a:pPr marL="514350" indent="-514350" algn="just">
              <a:buFont typeface="+mj-lt"/>
              <a:buAutoNum type="alphaLcParenR"/>
            </a:pPr>
            <a:r>
              <a:rPr lang="fr-FR" dirty="0" smtClean="0">
                <a:solidFill>
                  <a:srgbClr val="FFC000"/>
                </a:solidFill>
              </a:rPr>
              <a:t>La cladistique, </a:t>
            </a:r>
            <a:r>
              <a:rPr lang="fr-FR" dirty="0" smtClean="0"/>
              <a:t>basée sur l’étude des sites informatifs  (Minimum de parcimonie)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fr-FR" dirty="0" smtClean="0">
                <a:solidFill>
                  <a:srgbClr val="FFC000"/>
                </a:solidFill>
              </a:rPr>
              <a:t>La </a:t>
            </a:r>
            <a:r>
              <a:rPr lang="fr-FR" dirty="0" err="1" smtClean="0">
                <a:solidFill>
                  <a:srgbClr val="FFC000"/>
                </a:solidFill>
              </a:rPr>
              <a:t>phénétique</a:t>
            </a:r>
            <a:r>
              <a:rPr lang="fr-FR" dirty="0" smtClean="0">
                <a:solidFill>
                  <a:srgbClr val="FFC000"/>
                </a:solidFill>
              </a:rPr>
              <a:t>, </a:t>
            </a:r>
            <a:r>
              <a:rPr lang="fr-FR" dirty="0" smtClean="0"/>
              <a:t>on considère les ressemblances entre les taxons (</a:t>
            </a:r>
            <a:r>
              <a:rPr lang="fr-FR" dirty="0" err="1" smtClean="0"/>
              <a:t>Neighboor</a:t>
            </a:r>
            <a:r>
              <a:rPr lang="fr-FR" dirty="0" smtClean="0"/>
              <a:t>-</a:t>
            </a:r>
            <a:r>
              <a:rPr lang="fr-FR" dirty="0" err="1" smtClean="0"/>
              <a:t>joining</a:t>
            </a:r>
            <a:r>
              <a:rPr lang="fr-FR" dirty="0" smtClean="0"/>
              <a:t> ; UPGMA)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fr-FR" dirty="0" smtClean="0">
                <a:solidFill>
                  <a:srgbClr val="FFC000"/>
                </a:solidFill>
              </a:rPr>
              <a:t>La méthode probabiliste, </a:t>
            </a:r>
            <a:r>
              <a:rPr lang="fr-FR" dirty="0" smtClean="0"/>
              <a:t>basée sur une approche à priori ou à posteriori  (approche </a:t>
            </a:r>
            <a:r>
              <a:rPr lang="fr-FR" dirty="0" err="1" smtClean="0"/>
              <a:t>bayesienne</a:t>
            </a:r>
            <a:r>
              <a:rPr lang="fr-FR" dirty="0" smtClean="0"/>
              <a:t> ; maximum de </a:t>
            </a:r>
            <a:r>
              <a:rPr lang="fr-FR" dirty="0" err="1" smtClean="0"/>
              <a:t>vraisemblence</a:t>
            </a:r>
            <a:r>
              <a:rPr lang="fr-FR" dirty="0" smtClean="0"/>
              <a:t>)</a:t>
            </a:r>
          </a:p>
          <a:p>
            <a:pPr marL="514350" indent="-514350" algn="just">
              <a:buFont typeface="+mj-lt"/>
              <a:buAutoNum type="alphaLcParenR"/>
            </a:pPr>
            <a:endParaRPr lang="fr-FR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e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5100"/>
            <a:ext cx="12192000" cy="6540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Nettoyage et correction des séquences d’</a:t>
            </a:r>
            <a:r>
              <a:rPr lang="fr-FR" sz="2400" dirty="0" err="1" smtClean="0"/>
              <a:t>adn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C’est une opération qui consiste à éliminiez  la partie qui a étai pas bien séquencer ( les pic que ne sont pas clairs au début et a la fin de la séquence) ,et nous faisons aussi une correction ponctuelle S'il y a une erreur dans l'expression de pic. </a:t>
            </a:r>
            <a:r>
              <a:rPr lang="fr-FR" sz="2400" dirty="0" err="1" smtClean="0"/>
              <a:t>cliqui</a:t>
            </a:r>
            <a:r>
              <a:rPr lang="fr-FR" sz="2400" dirty="0" smtClean="0"/>
              <a:t> </a:t>
            </a:r>
            <a:r>
              <a:rPr lang="fr-FR" sz="2400" dirty="0" err="1" smtClean="0"/>
              <a:t>suppr</a:t>
            </a:r>
            <a:r>
              <a:rPr lang="fr-FR" sz="2400" dirty="0" smtClean="0"/>
              <a:t> dans le </a:t>
            </a:r>
            <a:r>
              <a:rPr lang="fr-FR" sz="2400" dirty="0" err="1" smtClean="0"/>
              <a:t>clavie</a:t>
            </a:r>
            <a:r>
              <a:rPr lang="fr-FR" sz="2400" dirty="0" smtClean="0"/>
              <a:t> </a:t>
            </a:r>
            <a:endParaRPr lang="fr-FR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e\Desktop\Sans ti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6075" y="0"/>
            <a:ext cx="12385675" cy="63894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e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388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e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e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4000"/>
            <a:ext cx="12192000" cy="57853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e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210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e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92100"/>
            <a:ext cx="11937999" cy="5969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e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8600"/>
            <a:ext cx="12192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Ce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20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e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6200" y="764372"/>
            <a:ext cx="10160000" cy="4493427"/>
          </a:xfrm>
        </p:spPr>
        <p:txBody>
          <a:bodyPr/>
          <a:lstStyle/>
          <a:p>
            <a:pPr algn="l"/>
            <a:r>
              <a:rPr lang="fr-FR" dirty="0" smtClean="0"/>
              <a:t>plusieurs opérations peuvent être effectuées , Il suffit d’utiliser les processus existants dans chaque </a:t>
            </a:r>
            <a:r>
              <a:rPr lang="fr-FR" smtClean="0"/>
              <a:t>logicielle </a:t>
            </a:r>
            <a:endParaRPr lang="fr-FR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e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e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0"/>
            <a:ext cx="12191999" cy="6388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e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795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e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46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e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1341967"/>
          </a:xfrm>
        </p:spPr>
        <p:txBody>
          <a:bodyPr/>
          <a:lstStyle/>
          <a:p>
            <a:r>
              <a:rPr lang="fr-FR" dirty="0" smtClean="0"/>
              <a:t>Alignement des séquences d’</a:t>
            </a:r>
            <a:r>
              <a:rPr lang="fr-FR" dirty="0" err="1" smtClean="0"/>
              <a:t>adn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467" y="2654300"/>
            <a:ext cx="10490200" cy="3848101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C’est une opération qui consiste à disposer des portions de séquences similaires  les unes en dessous des autres en minimisant leurs différences.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Les séquences d’ADN se composent des caractères discontinus qui peuvent avoir 5 états différents: soit une adénine, soit une guanine, soit une cytosine, soit une thymine soit une insertion ou une délétion.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Les sites qui ont les mêmes états dans chaque séquence s’appellent des sites conservés. Un changement d’état dans un site s’appelle une </a:t>
            </a:r>
            <a:r>
              <a:rPr lang="fr-FR" sz="2400" b="1" dirty="0" smtClean="0">
                <a:solidFill>
                  <a:schemeClr val="tx1"/>
                </a:solidFill>
              </a:rPr>
              <a:t>substitution</a:t>
            </a:r>
            <a:r>
              <a:rPr lang="fr-FR" sz="2400" b="1" dirty="0" smtClean="0">
                <a:solidFill>
                  <a:schemeClr val="bg1"/>
                </a:solidFill>
              </a:rPr>
              <a:t>.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e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05"/>
            <a:ext cx="12192000" cy="68546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TC104033937[[fn=Traînée de condensation]]</Template>
  <TotalTime>2449</TotalTime>
  <Words>229</Words>
  <Application>Microsoft Office PowerPoint</Application>
  <PresentationFormat>Personnalisé</PresentationFormat>
  <Paragraphs>26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Traînée de condensation</vt:lpstr>
      <vt:lpstr>Picture</vt:lpstr>
      <vt:lpstr>  Université Aboubekr BELKAID TLEMCEN   Faculté des Sciences DE LA NATURE ET DE LA VIE  ET SCIENCES DE LA TERRE ET DE L UNIVIVERS   DEPARTEMENT : BIOLOGIE</vt:lpstr>
      <vt:lpstr>Nettoyage et correction des séquences d’adn</vt:lpstr>
      <vt:lpstr>Diapositive 3</vt:lpstr>
      <vt:lpstr>Diapositive 4</vt:lpstr>
      <vt:lpstr>Diapositive 5</vt:lpstr>
      <vt:lpstr>Diapositive 6</vt:lpstr>
      <vt:lpstr>Diapositive 7</vt:lpstr>
      <vt:lpstr>Alignement des séquences d’adn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Méthodes de reconstruction phylogénétique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plusieurs opérations peuvent être effectuées , Il suffit d’utiliser les processus existants dans chaque logicielle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Petr Barborik</dc:creator>
  <cp:lastModifiedBy>USER</cp:lastModifiedBy>
  <cp:revision>141</cp:revision>
  <dcterms:created xsi:type="dcterms:W3CDTF">2013-08-01T12:26:41Z</dcterms:created>
  <dcterms:modified xsi:type="dcterms:W3CDTF">2019-09-26T06:11:39Z</dcterms:modified>
</cp:coreProperties>
</file>