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62"/>
  </p:notesMasterIdLst>
  <p:handoutMasterIdLst>
    <p:handoutMasterId r:id="rId63"/>
  </p:handoutMasterIdLst>
  <p:sldIdLst>
    <p:sldId id="347" r:id="rId2"/>
    <p:sldId id="264" r:id="rId3"/>
    <p:sldId id="565" r:id="rId4"/>
    <p:sldId id="706" r:id="rId5"/>
    <p:sldId id="707" r:id="rId6"/>
    <p:sldId id="257" r:id="rId7"/>
    <p:sldId id="283" r:id="rId8"/>
    <p:sldId id="708" r:id="rId9"/>
    <p:sldId id="266" r:id="rId10"/>
    <p:sldId id="271" r:id="rId11"/>
    <p:sldId id="282" r:id="rId12"/>
    <p:sldId id="285" r:id="rId13"/>
    <p:sldId id="287" r:id="rId14"/>
    <p:sldId id="308" r:id="rId15"/>
    <p:sldId id="334" r:id="rId16"/>
    <p:sldId id="710" r:id="rId17"/>
    <p:sldId id="281" r:id="rId18"/>
    <p:sldId id="284" r:id="rId19"/>
    <p:sldId id="288" r:id="rId20"/>
    <p:sldId id="293" r:id="rId21"/>
    <p:sldId id="714" r:id="rId22"/>
    <p:sldId id="323" r:id="rId23"/>
    <p:sldId id="324" r:id="rId24"/>
    <p:sldId id="336" r:id="rId25"/>
    <p:sldId id="341" r:id="rId26"/>
    <p:sldId id="553" r:id="rId27"/>
    <p:sldId id="261" r:id="rId28"/>
    <p:sldId id="260" r:id="rId29"/>
    <p:sldId id="712" r:id="rId30"/>
    <p:sldId id="559" r:id="rId31"/>
    <p:sldId id="313" r:id="rId32"/>
    <p:sldId id="294" r:id="rId33"/>
    <p:sldId id="262" r:id="rId34"/>
    <p:sldId id="263" r:id="rId35"/>
    <p:sldId id="554" r:id="rId36"/>
    <p:sldId id="652" r:id="rId37"/>
    <p:sldId id="320" r:id="rId38"/>
    <p:sldId id="316" r:id="rId39"/>
    <p:sldId id="322" r:id="rId40"/>
    <p:sldId id="664" r:id="rId41"/>
    <p:sldId id="665" r:id="rId42"/>
    <p:sldId id="666" r:id="rId43"/>
    <p:sldId id="667" r:id="rId44"/>
    <p:sldId id="653" r:id="rId45"/>
    <p:sldId id="668" r:id="rId46"/>
    <p:sldId id="642" r:id="rId47"/>
    <p:sldId id="671" r:id="rId48"/>
    <p:sldId id="661" r:id="rId49"/>
    <p:sldId id="550" r:id="rId50"/>
    <p:sldId id="534" r:id="rId51"/>
    <p:sldId id="557" r:id="rId52"/>
    <p:sldId id="624" r:id="rId53"/>
    <p:sldId id="711" r:id="rId54"/>
    <p:sldId id="361" r:id="rId55"/>
    <p:sldId id="369" r:id="rId56"/>
    <p:sldId id="378" r:id="rId57"/>
    <p:sldId id="389" r:id="rId58"/>
    <p:sldId id="382" r:id="rId59"/>
    <p:sldId id="399" r:id="rId60"/>
    <p:sldId id="406" r:id="rId6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7543" autoAdjust="0"/>
    <p:restoredTop sz="95221"/>
  </p:normalViewPr>
  <p:slideViewPr>
    <p:cSldViewPr>
      <p:cViewPr varScale="1">
        <p:scale>
          <a:sx n="91" d="100"/>
          <a:sy n="91" d="100"/>
        </p:scale>
        <p:origin x="-127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7" d="100"/>
        <a:sy n="67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4048B5-6260-41C0-ACCC-7705ACD53DDA}" type="datetimeFigureOut">
              <a:rPr lang="fr-FR" smtClean="0"/>
              <a:pPr/>
              <a:t>06/05/2019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DD3196-3F06-497B-9306-3A8922DE62B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4795500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365E70-C6D0-2D43-B1CA-E87A725EDED7}" type="datetimeFigureOut">
              <a:rPr lang="fr-FR" smtClean="0"/>
              <a:pPr/>
              <a:t>06/05/2019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6746D3-AAEE-7F4B-A8E0-882E74B9345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853958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923A2-3F0E-8E48-B02A-1B6E741E73B8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7548781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Ch. </a:t>
            </a:r>
            <a:r>
              <a:rPr lang="fr-FR" dirty="0" err="1"/>
              <a:t>Suggere</a:t>
            </a:r>
            <a:r>
              <a:rPr lang="fr-FR" dirty="0"/>
              <a:t> plutôt un </a:t>
            </a:r>
            <a:r>
              <a:rPr lang="fr-FR" dirty="0" err="1"/>
              <a:t>transm</a:t>
            </a:r>
            <a:r>
              <a:rPr lang="fr-FR" dirty="0"/>
              <a:t> </a:t>
            </a:r>
            <a:r>
              <a:rPr lang="fr-FR" dirty="0" err="1"/>
              <a:t>rece</a:t>
            </a:r>
            <a:r>
              <a:rPr lang="fr-FR" baseline="0" dirty="0"/>
              <a:t> car </a:t>
            </a:r>
            <a:r>
              <a:rPr lang="fr-FR" baseline="0" dirty="0" err="1"/>
              <a:t>htz</a:t>
            </a:r>
            <a:r>
              <a:rPr lang="fr-FR" baseline="0" dirty="0"/>
              <a:t> sains non malade</a:t>
            </a:r>
          </a:p>
          <a:p>
            <a:r>
              <a:rPr lang="fr-FR" baseline="0" dirty="0"/>
              <a:t>De manière </a:t>
            </a:r>
            <a:r>
              <a:rPr lang="fr-FR" baseline="0" dirty="0" err="1"/>
              <a:t>signif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DCC515-9F21-4CC5-92F9-99C6331BCB09}" type="slidenum">
              <a:rPr lang="fr-FR" smtClean="0"/>
              <a:pPr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81858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11 var sur tout le long de</a:t>
            </a:r>
            <a:r>
              <a:rPr lang="fr-FR" baseline="0" dirty="0"/>
              <a:t> la </a:t>
            </a:r>
            <a:r>
              <a:rPr lang="fr-FR" baseline="0" dirty="0" err="1"/>
              <a:t>ttn</a:t>
            </a:r>
            <a:r>
              <a:rPr lang="fr-FR" baseline="0" dirty="0"/>
              <a:t> pas de hot spot</a:t>
            </a:r>
          </a:p>
          <a:p>
            <a:r>
              <a:rPr lang="fr-FR" sz="1200" b="1" dirty="0">
                <a:solidFill>
                  <a:schemeClr val="tx2"/>
                </a:solidFill>
              </a:rPr>
              <a:t>Incidence des </a:t>
            </a:r>
            <a:r>
              <a:rPr lang="fr-FR" sz="1200" b="1" dirty="0" err="1">
                <a:solidFill>
                  <a:schemeClr val="tx2"/>
                </a:solidFill>
              </a:rPr>
              <a:t>titinopathies</a:t>
            </a:r>
            <a:r>
              <a:rPr lang="fr-FR" sz="1200" b="1" dirty="0">
                <a:solidFill>
                  <a:schemeClr val="tx2"/>
                </a:solidFill>
              </a:rPr>
              <a:t> sous-estimée, Spectres clinique et mutationnel incomplètement connus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DCC515-9F21-4CC5-92F9-99C6331BCB09}" type="slidenum">
              <a:rPr lang="fr-FR" smtClean="0"/>
              <a:pPr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2250012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FR" dirty="0"/>
              <a:t>J’ai donc réalisé une étude par </a:t>
            </a:r>
            <a:r>
              <a:rPr lang="fr-FR" dirty="0" err="1"/>
              <a:t>rt</a:t>
            </a:r>
            <a:r>
              <a:rPr lang="fr-FR" dirty="0"/>
              <a:t> </a:t>
            </a:r>
            <a:r>
              <a:rPr lang="fr-FR" dirty="0" err="1"/>
              <a:t>pcr</a:t>
            </a:r>
            <a:r>
              <a:rPr lang="fr-FR" dirty="0"/>
              <a:t> a partir d’une biopsie</a:t>
            </a:r>
            <a:r>
              <a:rPr lang="fr-FR" baseline="0" dirty="0"/>
              <a:t> </a:t>
            </a:r>
            <a:r>
              <a:rPr lang="fr-FR" baseline="0" dirty="0" err="1"/>
              <a:t>muscu</a:t>
            </a:r>
            <a:r>
              <a:rPr lang="fr-FR" baseline="0" dirty="0"/>
              <a:t> du patient et j’ai réalisé un </a:t>
            </a:r>
            <a:r>
              <a:rPr lang="fr-FR" baseline="0" dirty="0" err="1"/>
              <a:t>séquencage</a:t>
            </a:r>
            <a:r>
              <a:rPr lang="fr-FR" baseline="0" dirty="0"/>
              <a:t> de </a:t>
            </a:r>
            <a:r>
              <a:rPr lang="fr-FR" baseline="0" dirty="0" err="1"/>
              <a:t>l’adnc</a:t>
            </a:r>
            <a:r>
              <a:rPr lang="fr-FR" baseline="0" dirty="0"/>
              <a:t> d’une portion du </a:t>
            </a:r>
            <a:r>
              <a:rPr lang="fr-FR" baseline="0" dirty="0" err="1"/>
              <a:t>gene</a:t>
            </a:r>
            <a:r>
              <a:rPr lang="fr-FR" baseline="0" dirty="0"/>
              <a:t> qui encadre le variant d’</a:t>
            </a:r>
            <a:r>
              <a:rPr lang="fr-FR" baseline="0" dirty="0" err="1"/>
              <a:t>interet</a:t>
            </a:r>
            <a:r>
              <a:rPr lang="fr-FR" baseline="0" dirty="0"/>
              <a:t>.</a:t>
            </a:r>
          </a:p>
          <a:p>
            <a:r>
              <a:rPr lang="fr-FR" baseline="0" dirty="0"/>
              <a:t>Aucun </a:t>
            </a:r>
            <a:r>
              <a:rPr lang="fr-FR" baseline="0" dirty="0" err="1"/>
              <a:t>defaut</a:t>
            </a:r>
            <a:r>
              <a:rPr lang="fr-FR" baseline="0" dirty="0"/>
              <a:t> d’</a:t>
            </a:r>
            <a:r>
              <a:rPr lang="fr-FR" baseline="0" dirty="0" err="1"/>
              <a:t>epissage</a:t>
            </a:r>
            <a:r>
              <a:rPr lang="fr-FR" baseline="0" dirty="0"/>
              <a:t> n’a été observé avec les couples d’amorces proposé.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108337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Une analyse</a:t>
            </a:r>
            <a:r>
              <a:rPr lang="fr-FR" baseline="0" dirty="0"/>
              <a:t> des données informatiques par 2 logiciels indépendants … et …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DCC515-9F21-4CC5-92F9-99C6331BCB09}" type="slidenum">
              <a:rPr lang="fr-FR" smtClean="0"/>
              <a:pPr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694699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A791BC-C402-754E-9A1B-91E97D554CA4}" type="slidenum">
              <a:rPr lang="fr-FR" smtClean="0"/>
              <a:pPr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933618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A791BC-C402-754E-9A1B-91E97D554CA4}" type="slidenum">
              <a:rPr lang="fr-FR" smtClean="0"/>
              <a:pPr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6697379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DCC515-9F21-4CC5-92F9-99C6331BCB09}" type="slidenum">
              <a:rPr lang="fr-FR" smtClean="0"/>
              <a:pPr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3827703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0721B9-CCF8-5F4D-A44E-ED8EE3F11E0E}" type="slidenum">
              <a:rPr lang="fr-FR"/>
              <a:pPr/>
              <a:t>32</a:t>
            </a:fld>
            <a:endParaRPr lang="fr-FR"/>
          </a:p>
        </p:txBody>
      </p:sp>
      <p:sp>
        <p:nvSpPr>
          <p:cNvPr id="51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3149231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08449D-4853-014F-B6F5-0303FDAA73AE}" type="slidenum">
              <a:rPr lang="fr-FR"/>
              <a:pPr/>
              <a:t>33</a:t>
            </a:fld>
            <a:endParaRPr lang="fr-FR"/>
          </a:p>
        </p:txBody>
      </p:sp>
      <p:sp>
        <p:nvSpPr>
          <p:cNvPr id="1536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9051948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3AA114-AB4B-2D4B-B39E-4AD844EF352F}" type="slidenum">
              <a:rPr lang="fr-FR"/>
              <a:pPr/>
              <a:t>34</a:t>
            </a:fld>
            <a:endParaRPr lang="fr-FR"/>
          </a:p>
        </p:txBody>
      </p:sp>
      <p:sp>
        <p:nvSpPr>
          <p:cNvPr id="174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686435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40795-639E-4849-A592-C4F9887A852D}" type="datetime1">
              <a:rPr lang="fr-FR" smtClean="0"/>
              <a:pPr/>
              <a:t>06/05/2019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EBDDC3"/>
                </a:solidFill>
              </a:rPr>
              <a:t>Reda Zenagui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C2161-55B9-4E2F-9B8E-AFF7EF3222FD}" type="slidenum">
              <a:rPr lang="fr-FR" smtClean="0">
                <a:solidFill>
                  <a:srgbClr val="EBDDC3"/>
                </a:solidFill>
              </a:rPr>
              <a:pPr/>
              <a:t>‹N°›</a:t>
            </a:fld>
            <a:endParaRPr lang="fr-FR">
              <a:solidFill>
                <a:srgbClr val="EBDD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485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BCC2-96F0-1B48-A56E-1AEADF5099B4}" type="datetime1">
              <a:rPr lang="fr-FR" smtClean="0">
                <a:solidFill>
                  <a:srgbClr val="775F55"/>
                </a:solidFill>
              </a:rPr>
              <a:pPr/>
              <a:t>06/05/2019</a:t>
            </a:fld>
            <a:endParaRPr lang="fr-FR">
              <a:solidFill>
                <a:srgbClr val="775F55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775F55"/>
                </a:solidFill>
              </a:rPr>
              <a:t>Reda Zenagui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C2161-55B9-4E2F-9B8E-AFF7EF3222F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78849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EE01C-744F-EC4B-8063-31382B973894}" type="datetime1">
              <a:rPr lang="fr-FR" smtClean="0">
                <a:solidFill>
                  <a:srgbClr val="775F55"/>
                </a:solidFill>
              </a:rPr>
              <a:pPr/>
              <a:t>06/05/2019</a:t>
            </a:fld>
            <a:endParaRPr lang="fr-FR">
              <a:solidFill>
                <a:srgbClr val="775F55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775F55"/>
                </a:solidFill>
              </a:rPr>
              <a:t>Reda Zenagui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C2161-55B9-4E2F-9B8E-AFF7EF3222F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8553935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Reda Zenagui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589094-8E93-7841-936B-2BA604A4AF8F}" type="datetime1">
              <a:rPr lang="fr-FR" smtClean="0"/>
              <a:pPr/>
              <a:t>06/05/2019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725974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A4CF2-F2E1-904F-B8F8-49AEE11EB6A1}" type="datetime1">
              <a:rPr lang="fr-FR" smtClean="0">
                <a:solidFill>
                  <a:srgbClr val="775F55"/>
                </a:solidFill>
              </a:rPr>
              <a:pPr/>
              <a:t>06/05/2019</a:t>
            </a:fld>
            <a:endParaRPr lang="fr-FR">
              <a:solidFill>
                <a:srgbClr val="775F55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775F55"/>
                </a:solidFill>
              </a:rPr>
              <a:t>Reda Zenagui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C2161-55B9-4E2F-9B8E-AFF7EF3222F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267369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E8F5B-F452-7940-9E6E-2E8D5DBB4255}" type="datetime1">
              <a:rPr lang="fr-FR" smtClean="0">
                <a:solidFill>
                  <a:srgbClr val="775F55"/>
                </a:solidFill>
              </a:rPr>
              <a:pPr/>
              <a:t>06/05/2019</a:t>
            </a:fld>
            <a:endParaRPr lang="fr-FR">
              <a:solidFill>
                <a:srgbClr val="775F55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775F55"/>
                </a:solidFill>
              </a:rPr>
              <a:t>Reda Zenagui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C2161-55B9-4E2F-9B8E-AFF7EF3222F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546585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9066F-6114-FC4E-B675-CD3B8889EEF5}" type="datetime1">
              <a:rPr lang="fr-FR" smtClean="0">
                <a:solidFill>
                  <a:srgbClr val="775F55"/>
                </a:solidFill>
              </a:rPr>
              <a:pPr/>
              <a:t>06/05/2019</a:t>
            </a:fld>
            <a:endParaRPr lang="fr-FR">
              <a:solidFill>
                <a:srgbClr val="775F55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775F55"/>
                </a:solidFill>
              </a:rPr>
              <a:t>Reda Zenagui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C2161-55B9-4E2F-9B8E-AFF7EF3222F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700334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6EE8E-21EF-2846-B5DC-FE7566693D1B}" type="datetime1">
              <a:rPr lang="fr-FR" smtClean="0">
                <a:solidFill>
                  <a:srgbClr val="775F55"/>
                </a:solidFill>
              </a:rPr>
              <a:pPr/>
              <a:t>06/05/2019</a:t>
            </a:fld>
            <a:endParaRPr lang="fr-FR">
              <a:solidFill>
                <a:srgbClr val="775F55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775F55"/>
                </a:solidFill>
              </a:rPr>
              <a:t>Reda Zenagui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C2161-55B9-4E2F-9B8E-AFF7EF3222F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628119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5322-DF46-134F-91AA-60F6B52E416C}" type="datetime1">
              <a:rPr lang="fr-FR" smtClean="0">
                <a:solidFill>
                  <a:srgbClr val="775F55"/>
                </a:solidFill>
              </a:rPr>
              <a:pPr/>
              <a:t>06/05/2019</a:t>
            </a:fld>
            <a:endParaRPr lang="fr-FR">
              <a:solidFill>
                <a:srgbClr val="775F55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775F55"/>
                </a:solidFill>
              </a:rPr>
              <a:t>Reda Zenagui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C2161-55B9-4E2F-9B8E-AFF7EF3222F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853770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5D067-11B8-0B4F-B8B5-46AEC8C9674F}" type="datetime1">
              <a:rPr lang="fr-FR" smtClean="0">
                <a:solidFill>
                  <a:srgbClr val="775F55"/>
                </a:solidFill>
              </a:rPr>
              <a:pPr/>
              <a:t>06/05/2019</a:t>
            </a:fld>
            <a:endParaRPr lang="fr-FR">
              <a:solidFill>
                <a:srgbClr val="775F55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775F55"/>
                </a:solidFill>
              </a:rPr>
              <a:t>Reda Zenagui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C2161-55B9-4E2F-9B8E-AFF7EF3222FD}" type="slidenum">
              <a:rPr lang="fr-FR" smtClean="0">
                <a:solidFill>
                  <a:srgbClr val="775F55"/>
                </a:solidFill>
              </a:rPr>
              <a:pPr/>
              <a:t>‹N°›</a:t>
            </a:fld>
            <a:endParaRPr lang="fr-FR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6642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C0C2B-907A-3E42-B1DF-DAC74456240E}" type="datetime1">
              <a:rPr lang="fr-FR" smtClean="0">
                <a:solidFill>
                  <a:srgbClr val="775F55"/>
                </a:solidFill>
              </a:rPr>
              <a:pPr/>
              <a:t>06/05/2019</a:t>
            </a:fld>
            <a:endParaRPr lang="fr-FR">
              <a:solidFill>
                <a:srgbClr val="775F55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775F55"/>
                </a:solidFill>
              </a:rPr>
              <a:t>Reda Zenagui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C2161-55B9-4E2F-9B8E-AFF7EF3222F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65164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3C24E-E24E-F84C-A0AE-75C282AECF98}" type="datetime1">
              <a:rPr lang="fr-FR" smtClean="0">
                <a:solidFill>
                  <a:srgbClr val="775F55"/>
                </a:solidFill>
              </a:rPr>
              <a:pPr/>
              <a:t>06/05/2019</a:t>
            </a:fld>
            <a:endParaRPr lang="fr-FR">
              <a:solidFill>
                <a:srgbClr val="775F55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775F55"/>
                </a:solidFill>
              </a:rPr>
              <a:t>Reda Zenagui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C2161-55B9-4E2F-9B8E-AFF7EF3222F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907613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9145C-FF99-B746-9712-7E86BF8A416A}" type="datetime1">
              <a:rPr lang="fr-FR" smtClean="0">
                <a:solidFill>
                  <a:srgbClr val="775F55"/>
                </a:solidFill>
              </a:rPr>
              <a:pPr/>
              <a:t>06/05/2019</a:t>
            </a:fld>
            <a:endParaRPr lang="fr-FR">
              <a:solidFill>
                <a:srgbClr val="775F55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>
                <a:solidFill>
                  <a:srgbClr val="775F55"/>
                </a:solidFill>
              </a:rPr>
              <a:t>Reda Zenagui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C2161-55B9-4E2F-9B8E-AFF7EF3222F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261817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1000genomes.org/" TargetMode="External"/><Relationship Id="rId13" Type="http://schemas.openxmlformats.org/officeDocument/2006/relationships/image" Target="../media/image28.png"/><Relationship Id="rId3" Type="http://schemas.openxmlformats.org/officeDocument/2006/relationships/hyperlink" Target="http://www.hgmd.cf.ac.uk/" TargetMode="External"/><Relationship Id="rId7" Type="http://schemas.openxmlformats.org/officeDocument/2006/relationships/hyperlink" Target="http://evs.gs.washington.edu/EVS/" TargetMode="External"/><Relationship Id="rId12" Type="http://schemas.openxmlformats.org/officeDocument/2006/relationships/hyperlink" Target="http://scholar.google.fr/" TargetMode="External"/><Relationship Id="rId17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nsembl.org/" TargetMode="External"/><Relationship Id="rId11" Type="http://schemas.openxmlformats.org/officeDocument/2006/relationships/hyperlink" Target="http://www.ncbi.nlm.nih.gov/" TargetMode="External"/><Relationship Id="rId5" Type="http://schemas.openxmlformats.org/officeDocument/2006/relationships/hyperlink" Target="http://www.ncbi.nlm.nih.gov/projects/SNP/" TargetMode="External"/><Relationship Id="rId15" Type="http://schemas.openxmlformats.org/officeDocument/2006/relationships/image" Target="../media/image30.png"/><Relationship Id="rId10" Type="http://schemas.openxmlformats.org/officeDocument/2006/relationships/hyperlink" Target="http://www.lovd.nl/2.0/index_list.php" TargetMode="External"/><Relationship Id="rId4" Type="http://schemas.openxmlformats.org/officeDocument/2006/relationships/hyperlink" Target="http://www.ncbi.nlm.nih.gov/omim/" TargetMode="External"/><Relationship Id="rId9" Type="http://schemas.openxmlformats.org/officeDocument/2006/relationships/hyperlink" Target="http://www.hgvs.org/dblist/glsdb.html" TargetMode="External"/><Relationship Id="rId14" Type="http://schemas.openxmlformats.org/officeDocument/2006/relationships/image" Target="../media/image29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microsoft.com/office/2007/relationships/hdphoto" Target="../media/hdphoto2.wdp"/><Relationship Id="rId4" Type="http://schemas.openxmlformats.org/officeDocument/2006/relationships/image" Target="../media/image51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123728" y="4941168"/>
            <a:ext cx="4572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fr-FR" b="1" dirty="0" err="1">
                <a:solidFill>
                  <a:srgbClr val="000000"/>
                </a:solidFill>
                <a:latin typeface="Calibri" charset="0"/>
              </a:rPr>
              <a:t>Reda</a:t>
            </a:r>
            <a:r>
              <a:rPr lang="fr-FR" b="1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fr-FR" b="1" dirty="0" err="1">
                <a:solidFill>
                  <a:srgbClr val="000000"/>
                </a:solidFill>
                <a:latin typeface="Calibri" charset="0"/>
              </a:rPr>
              <a:t>Zenagui</a:t>
            </a:r>
            <a:r>
              <a:rPr lang="fr-FR" b="1" dirty="0">
                <a:solidFill>
                  <a:srgbClr val="000000"/>
                </a:solidFill>
                <a:latin typeface="Calibri" charset="0"/>
              </a:rPr>
              <a:t>, PhD</a:t>
            </a:r>
          </a:p>
          <a:p>
            <a:pPr algn="ctr"/>
            <a:r>
              <a:rPr lang="fr-FR" dirty="0">
                <a:solidFill>
                  <a:srgbClr val="000000"/>
                </a:solidFill>
                <a:latin typeface="Calibri" charset="0"/>
              </a:rPr>
              <a:t>Laboratoire de cytogénétique du DPI</a:t>
            </a:r>
          </a:p>
          <a:p>
            <a:pPr algn="ctr"/>
            <a:r>
              <a:rPr lang="fr-FR" dirty="0">
                <a:solidFill>
                  <a:srgbClr val="000000"/>
                </a:solidFill>
                <a:latin typeface="Calibri" charset="0"/>
              </a:rPr>
              <a:t>Hôpital Arnaud De Villeneuve</a:t>
            </a:r>
          </a:p>
          <a:p>
            <a:pPr algn="ctr"/>
            <a:r>
              <a:rPr lang="fr-FR" dirty="0">
                <a:solidFill>
                  <a:srgbClr val="000000"/>
                </a:solidFill>
                <a:latin typeface="Calibri" charset="0"/>
              </a:rPr>
              <a:t>CHU Montpellier – Université Montpellier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827584" y="2996952"/>
            <a:ext cx="7128792" cy="138499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000090"/>
                </a:solidFill>
                <a:cs typeface="Comic Sans MS"/>
              </a:rPr>
              <a:t>Nouvelles technologies de séquençage haut débit (NGS): application aux maladies génétiques rares </a:t>
            </a:r>
            <a:endParaRPr lang="fr-FR" sz="1400" b="1" dirty="0">
              <a:solidFill>
                <a:srgbClr val="000090"/>
              </a:solidFill>
              <a:cs typeface="Comic Sans MS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3348787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95728" y="764704"/>
            <a:ext cx="1819183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659045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251520" y="300215"/>
            <a:ext cx="5271093" cy="461665"/>
          </a:xfrm>
          <a:prstGeom prst="rect">
            <a:avLst/>
          </a:prstGeom>
          <a:solidFill>
            <a:srgbClr val="00B050">
              <a:alpha val="67843"/>
            </a:srgbClr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24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dirty="0"/>
              <a:t>Taille des données en séquençage</a:t>
            </a:r>
          </a:p>
        </p:txBody>
      </p:sp>
      <p:sp>
        <p:nvSpPr>
          <p:cNvPr id="5" name="object 5"/>
          <p:cNvSpPr/>
          <p:nvPr/>
        </p:nvSpPr>
        <p:spPr>
          <a:xfrm>
            <a:off x="1563924" y="1830527"/>
            <a:ext cx="2288303" cy="25048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6" name="object 6"/>
          <p:cNvSpPr txBox="1"/>
          <p:nvPr/>
        </p:nvSpPr>
        <p:spPr>
          <a:xfrm>
            <a:off x="1771794" y="1309904"/>
            <a:ext cx="1872562" cy="26278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1632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Illumina HiSeq</a:t>
            </a:r>
            <a:r>
              <a:rPr sz="1632" u="sng" spc="-77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632" u="sng" spc="-9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2500</a:t>
            </a:r>
            <a:endParaRPr sz="1632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48389" y="1840892"/>
            <a:ext cx="4291001" cy="2029232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65643" algn="ctr">
              <a:spcBef>
                <a:spcPts val="91"/>
              </a:spcBef>
            </a:pPr>
            <a:r>
              <a:rPr sz="1632" b="1" dirty="0">
                <a:latin typeface="Arial"/>
                <a:cs typeface="Arial"/>
              </a:rPr>
              <a:t>6 </a:t>
            </a:r>
            <a:r>
              <a:rPr sz="1632" b="1" spc="-5" dirty="0">
                <a:latin typeface="Arial"/>
                <a:cs typeface="Arial"/>
              </a:rPr>
              <a:t>Milliards </a:t>
            </a:r>
            <a:r>
              <a:rPr sz="1632" b="1" dirty="0">
                <a:latin typeface="Arial"/>
                <a:cs typeface="Arial"/>
              </a:rPr>
              <a:t>de </a:t>
            </a:r>
            <a:r>
              <a:rPr sz="1632" b="1" spc="-9" dirty="0">
                <a:latin typeface="Arial"/>
                <a:cs typeface="Arial"/>
              </a:rPr>
              <a:t>reads Paired-end </a:t>
            </a:r>
            <a:r>
              <a:rPr sz="1632" b="1" spc="-5" dirty="0">
                <a:latin typeface="Arial"/>
                <a:cs typeface="Arial"/>
              </a:rPr>
              <a:t>en </a:t>
            </a:r>
            <a:r>
              <a:rPr sz="1632" b="1" spc="-9" dirty="0">
                <a:latin typeface="Arial"/>
                <a:cs typeface="Arial"/>
              </a:rPr>
              <a:t>11</a:t>
            </a:r>
            <a:r>
              <a:rPr sz="1632" b="1" spc="23" dirty="0">
                <a:latin typeface="Arial"/>
                <a:cs typeface="Arial"/>
              </a:rPr>
              <a:t> </a:t>
            </a:r>
            <a:r>
              <a:rPr sz="1632" b="1" spc="-5" dirty="0">
                <a:latin typeface="Arial"/>
                <a:cs typeface="Arial"/>
              </a:rPr>
              <a:t>jours</a:t>
            </a:r>
            <a:endParaRPr sz="1632" dirty="0">
              <a:latin typeface="Arial"/>
              <a:cs typeface="Arial"/>
            </a:endParaRPr>
          </a:p>
          <a:p>
            <a:pPr>
              <a:spcBef>
                <a:spcPts val="5"/>
              </a:spcBef>
            </a:pPr>
            <a:endParaRPr sz="2312" dirty="0">
              <a:latin typeface="Times New Roman"/>
              <a:cs typeface="Times New Roman"/>
            </a:endParaRPr>
          </a:p>
          <a:p>
            <a:pPr marL="11516">
              <a:lnSpc>
                <a:spcPts val="1895"/>
              </a:lnSpc>
            </a:pPr>
            <a:r>
              <a:rPr sz="1632" spc="-9" dirty="0">
                <a:latin typeface="Arial"/>
                <a:cs typeface="Arial"/>
              </a:rPr>
              <a:t>Soit </a:t>
            </a:r>
            <a:r>
              <a:rPr sz="1632" dirty="0">
                <a:latin typeface="Arial"/>
                <a:cs typeface="Arial"/>
              </a:rPr>
              <a:t>: </a:t>
            </a:r>
            <a:r>
              <a:rPr sz="1632" spc="-5" dirty="0">
                <a:latin typeface="Arial"/>
                <a:cs typeface="Arial"/>
              </a:rPr>
              <a:t>(avant</a:t>
            </a:r>
            <a:r>
              <a:rPr sz="1632" spc="5" dirty="0">
                <a:latin typeface="Arial"/>
                <a:cs typeface="Arial"/>
              </a:rPr>
              <a:t> </a:t>
            </a:r>
            <a:r>
              <a:rPr sz="1632" spc="-5" dirty="0">
                <a:latin typeface="Arial"/>
                <a:cs typeface="Arial"/>
              </a:rPr>
              <a:t>alignement)</a:t>
            </a:r>
            <a:endParaRPr sz="1632" dirty="0">
              <a:latin typeface="Arial"/>
              <a:cs typeface="Arial"/>
            </a:endParaRPr>
          </a:p>
          <a:p>
            <a:pPr marL="954130" indent="-126104">
              <a:lnSpc>
                <a:spcPts val="1826"/>
              </a:lnSpc>
              <a:buChar char="-"/>
              <a:tabLst>
                <a:tab pos="954706" algn="l"/>
              </a:tabLst>
            </a:pPr>
            <a:r>
              <a:rPr sz="1632" spc="-9" dirty="0">
                <a:latin typeface="Arial"/>
                <a:cs typeface="Arial"/>
              </a:rPr>
              <a:t>600 </a:t>
            </a:r>
            <a:r>
              <a:rPr sz="1632" spc="-5" dirty="0">
                <a:latin typeface="Arial"/>
                <a:cs typeface="Arial"/>
              </a:rPr>
              <a:t>milliards de bases en </a:t>
            </a:r>
            <a:r>
              <a:rPr sz="1632" spc="-9" dirty="0">
                <a:latin typeface="Arial"/>
                <a:cs typeface="Arial"/>
              </a:rPr>
              <a:t>11</a:t>
            </a:r>
            <a:r>
              <a:rPr sz="1632" spc="-36" dirty="0">
                <a:latin typeface="Arial"/>
                <a:cs typeface="Arial"/>
              </a:rPr>
              <a:t> </a:t>
            </a:r>
            <a:r>
              <a:rPr sz="1632" spc="-5" dirty="0">
                <a:latin typeface="Arial"/>
                <a:cs typeface="Arial"/>
              </a:rPr>
              <a:t>jours.</a:t>
            </a:r>
            <a:endParaRPr sz="1632" dirty="0">
              <a:latin typeface="Arial"/>
              <a:cs typeface="Arial"/>
            </a:endParaRPr>
          </a:p>
          <a:p>
            <a:pPr marL="954130" indent="-126104">
              <a:lnSpc>
                <a:spcPts val="1826"/>
              </a:lnSpc>
              <a:buChar char="-"/>
              <a:tabLst>
                <a:tab pos="954706" algn="l"/>
              </a:tabLst>
            </a:pPr>
            <a:r>
              <a:rPr sz="1632" dirty="0">
                <a:latin typeface="Arial"/>
                <a:cs typeface="Arial"/>
              </a:rPr>
              <a:t>1 </a:t>
            </a:r>
            <a:r>
              <a:rPr sz="1632" spc="-9" dirty="0">
                <a:latin typeface="Arial"/>
                <a:cs typeface="Arial"/>
              </a:rPr>
              <a:t>génome humain </a:t>
            </a:r>
            <a:r>
              <a:rPr sz="1632" spc="-5" dirty="0">
                <a:latin typeface="Arial"/>
                <a:cs typeface="Arial"/>
              </a:rPr>
              <a:t>en</a:t>
            </a:r>
            <a:r>
              <a:rPr sz="1632" spc="-9" dirty="0">
                <a:latin typeface="Arial"/>
                <a:cs typeface="Arial"/>
              </a:rPr>
              <a:t> 200x</a:t>
            </a:r>
            <a:endParaRPr sz="1632" dirty="0">
              <a:latin typeface="Arial"/>
              <a:cs typeface="Arial"/>
            </a:endParaRPr>
          </a:p>
          <a:p>
            <a:pPr marL="954130" indent="-126104">
              <a:lnSpc>
                <a:spcPts val="1832"/>
              </a:lnSpc>
              <a:buChar char="-"/>
              <a:tabLst>
                <a:tab pos="954706" algn="l"/>
              </a:tabLst>
            </a:pPr>
            <a:r>
              <a:rPr sz="1632" spc="-5" dirty="0">
                <a:latin typeface="Arial"/>
                <a:cs typeface="Arial"/>
              </a:rPr>
              <a:t>4~5 </a:t>
            </a:r>
            <a:r>
              <a:rPr sz="1632" spc="-9" dirty="0">
                <a:latin typeface="Arial"/>
                <a:cs typeface="Arial"/>
              </a:rPr>
              <a:t>génomes humains </a:t>
            </a:r>
            <a:r>
              <a:rPr sz="1632" spc="-5" dirty="0">
                <a:latin typeface="Arial"/>
                <a:cs typeface="Arial"/>
              </a:rPr>
              <a:t>en</a:t>
            </a:r>
            <a:r>
              <a:rPr sz="1632" dirty="0">
                <a:latin typeface="Arial"/>
                <a:cs typeface="Arial"/>
              </a:rPr>
              <a:t> </a:t>
            </a:r>
            <a:r>
              <a:rPr sz="1632" spc="-9" dirty="0">
                <a:latin typeface="Arial"/>
                <a:cs typeface="Arial"/>
              </a:rPr>
              <a:t>40x</a:t>
            </a:r>
            <a:endParaRPr sz="1632" dirty="0">
              <a:latin typeface="Arial"/>
              <a:cs typeface="Arial"/>
            </a:endParaRPr>
          </a:p>
          <a:p>
            <a:pPr marL="954130" indent="-126104">
              <a:lnSpc>
                <a:spcPts val="1826"/>
              </a:lnSpc>
              <a:buChar char="-"/>
              <a:tabLst>
                <a:tab pos="954706" algn="l"/>
              </a:tabLst>
            </a:pPr>
            <a:r>
              <a:rPr sz="1632" dirty="0">
                <a:latin typeface="Arial"/>
                <a:cs typeface="Arial"/>
              </a:rPr>
              <a:t>1 </a:t>
            </a:r>
            <a:r>
              <a:rPr sz="1632" spc="-9" dirty="0">
                <a:latin typeface="Arial"/>
                <a:cs typeface="Arial"/>
              </a:rPr>
              <a:t>exome humain </a:t>
            </a:r>
            <a:r>
              <a:rPr sz="1632" dirty="0">
                <a:latin typeface="Arial"/>
                <a:cs typeface="Arial"/>
              </a:rPr>
              <a:t>à</a:t>
            </a:r>
            <a:r>
              <a:rPr sz="1632" spc="-9" dirty="0">
                <a:latin typeface="Arial"/>
                <a:cs typeface="Arial"/>
              </a:rPr>
              <a:t> 12000x</a:t>
            </a:r>
            <a:endParaRPr sz="1632" dirty="0">
              <a:latin typeface="Arial"/>
              <a:cs typeface="Arial"/>
            </a:endParaRPr>
          </a:p>
          <a:p>
            <a:pPr marL="954130" indent="-126104">
              <a:lnSpc>
                <a:spcPts val="1891"/>
              </a:lnSpc>
              <a:buChar char="-"/>
              <a:tabLst>
                <a:tab pos="954706" algn="l"/>
              </a:tabLst>
            </a:pPr>
            <a:r>
              <a:rPr sz="1632" spc="-9" dirty="0">
                <a:latin typeface="Arial"/>
                <a:cs typeface="Arial"/>
              </a:rPr>
              <a:t>120 exomes humains </a:t>
            </a:r>
            <a:r>
              <a:rPr sz="1632" dirty="0">
                <a:latin typeface="Arial"/>
                <a:cs typeface="Arial"/>
              </a:rPr>
              <a:t>à </a:t>
            </a:r>
            <a:r>
              <a:rPr sz="1632" spc="-9" dirty="0">
                <a:latin typeface="Arial"/>
                <a:cs typeface="Arial"/>
              </a:rPr>
              <a:t>100x</a:t>
            </a:r>
            <a:endParaRPr sz="1632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63542" y="4648583"/>
            <a:ext cx="5362599" cy="1700809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1632" spc="-9" dirty="0">
                <a:latin typeface="Arial"/>
                <a:cs typeface="Arial"/>
              </a:rPr>
              <a:t>Ces données </a:t>
            </a:r>
            <a:r>
              <a:rPr sz="1632" spc="-5" dirty="0">
                <a:latin typeface="Arial"/>
                <a:cs typeface="Arial"/>
              </a:rPr>
              <a:t>sont </a:t>
            </a:r>
            <a:r>
              <a:rPr sz="1632" spc="-9" dirty="0">
                <a:latin typeface="Arial"/>
                <a:cs typeface="Arial"/>
              </a:rPr>
              <a:t>théoriques</a:t>
            </a:r>
            <a:r>
              <a:rPr sz="1632" spc="27" dirty="0">
                <a:latin typeface="Arial"/>
                <a:cs typeface="Arial"/>
              </a:rPr>
              <a:t> </a:t>
            </a:r>
            <a:r>
              <a:rPr sz="1632" dirty="0">
                <a:latin typeface="Arial"/>
                <a:cs typeface="Arial"/>
              </a:rPr>
              <a:t>!</a:t>
            </a:r>
          </a:p>
          <a:p>
            <a:pPr>
              <a:spcBef>
                <a:spcPts val="36"/>
              </a:spcBef>
            </a:pPr>
            <a:endParaRPr sz="1587" dirty="0">
              <a:latin typeface="Times New Roman"/>
              <a:cs typeface="Times New Roman"/>
            </a:endParaRPr>
          </a:p>
          <a:p>
            <a:pPr marL="11516" marR="878122">
              <a:lnSpc>
                <a:spcPts val="1832"/>
              </a:lnSpc>
            </a:pPr>
            <a:r>
              <a:rPr sz="1632" spc="-9" dirty="0">
                <a:latin typeface="Arial"/>
                <a:cs typeface="Arial"/>
              </a:rPr>
              <a:t>Dans </a:t>
            </a:r>
            <a:r>
              <a:rPr sz="1632" spc="-5" dirty="0">
                <a:latin typeface="Arial"/>
                <a:cs typeface="Arial"/>
              </a:rPr>
              <a:t>la </a:t>
            </a:r>
            <a:r>
              <a:rPr sz="1632" spc="-9" dirty="0">
                <a:latin typeface="Arial"/>
                <a:cs typeface="Arial"/>
              </a:rPr>
              <a:t>réalité, </a:t>
            </a:r>
            <a:r>
              <a:rPr sz="1632" dirty="0">
                <a:latin typeface="Arial"/>
                <a:cs typeface="Arial"/>
              </a:rPr>
              <a:t>: </a:t>
            </a:r>
            <a:r>
              <a:rPr sz="1632" spc="-9" dirty="0">
                <a:latin typeface="Arial"/>
                <a:cs typeface="Arial"/>
              </a:rPr>
              <a:t>on </a:t>
            </a:r>
            <a:r>
              <a:rPr sz="1632" spc="-5" dirty="0">
                <a:latin typeface="Arial"/>
                <a:cs typeface="Arial"/>
              </a:rPr>
              <a:t>séquence </a:t>
            </a:r>
            <a:r>
              <a:rPr sz="1632" dirty="0">
                <a:latin typeface="Arial"/>
                <a:cs typeface="Arial"/>
              </a:rPr>
              <a:t>sur 1 run </a:t>
            </a:r>
            <a:r>
              <a:rPr sz="1632" spc="-9" dirty="0">
                <a:latin typeface="Arial"/>
                <a:cs typeface="Arial"/>
              </a:rPr>
              <a:t>d'Hiseq </a:t>
            </a:r>
            <a:r>
              <a:rPr sz="1632" dirty="0">
                <a:latin typeface="Arial"/>
                <a:cs typeface="Arial"/>
              </a:rPr>
              <a:t>:  </a:t>
            </a:r>
            <a:r>
              <a:rPr sz="1632" spc="-9" dirty="0">
                <a:latin typeface="Arial"/>
                <a:cs typeface="Arial"/>
              </a:rPr>
              <a:t>Soit </a:t>
            </a:r>
            <a:r>
              <a:rPr sz="1632" dirty="0">
                <a:latin typeface="Arial"/>
                <a:cs typeface="Arial"/>
              </a:rPr>
              <a:t>3 à 4 </a:t>
            </a:r>
            <a:r>
              <a:rPr sz="1632" spc="-9" dirty="0">
                <a:latin typeface="Arial"/>
                <a:cs typeface="Arial"/>
              </a:rPr>
              <a:t>génomes humains.</a:t>
            </a:r>
            <a:endParaRPr sz="1632" dirty="0">
              <a:latin typeface="Arial"/>
              <a:cs typeface="Arial"/>
            </a:endParaRPr>
          </a:p>
          <a:p>
            <a:pPr marL="11516">
              <a:lnSpc>
                <a:spcPts val="1781"/>
              </a:lnSpc>
            </a:pPr>
            <a:r>
              <a:rPr sz="1632" spc="-9" dirty="0">
                <a:latin typeface="Arial"/>
                <a:cs typeface="Arial"/>
              </a:rPr>
              <a:t>Soit 96 exomes</a:t>
            </a:r>
            <a:r>
              <a:rPr sz="1632" spc="18" dirty="0">
                <a:latin typeface="Arial"/>
                <a:cs typeface="Arial"/>
              </a:rPr>
              <a:t> </a:t>
            </a:r>
            <a:r>
              <a:rPr sz="1632" spc="-9" dirty="0" err="1">
                <a:latin typeface="Arial"/>
                <a:cs typeface="Arial"/>
              </a:rPr>
              <a:t>humains</a:t>
            </a:r>
            <a:r>
              <a:rPr sz="1632" spc="-9" dirty="0">
                <a:latin typeface="Arial"/>
                <a:cs typeface="Arial"/>
              </a:rPr>
              <a:t>.</a:t>
            </a:r>
            <a:endParaRPr sz="1814" dirty="0">
              <a:latin typeface="Times New Roman"/>
              <a:cs typeface="Times New Roman"/>
            </a:endParaRPr>
          </a:p>
          <a:p>
            <a:pPr>
              <a:spcBef>
                <a:spcPts val="50"/>
              </a:spcBef>
            </a:pPr>
            <a:endParaRPr sz="1542" dirty="0">
              <a:latin typeface="Times New Roman"/>
              <a:cs typeface="Times New Roman"/>
            </a:endParaRPr>
          </a:p>
          <a:p>
            <a:pPr marL="663918"/>
            <a:r>
              <a:rPr sz="1632" i="1" dirty="0">
                <a:latin typeface="Arial"/>
                <a:cs typeface="Arial"/>
              </a:rPr>
              <a:t>1 </a:t>
            </a:r>
            <a:r>
              <a:rPr sz="1632" i="1" spc="-5" dirty="0">
                <a:latin typeface="Arial"/>
                <a:cs typeface="Arial"/>
              </a:rPr>
              <a:t>hiseq </a:t>
            </a:r>
            <a:r>
              <a:rPr sz="1632" i="1" spc="-9" dirty="0">
                <a:latin typeface="Arial"/>
                <a:cs typeface="Arial"/>
              </a:rPr>
              <a:t>2500 </a:t>
            </a:r>
            <a:r>
              <a:rPr sz="1632" i="1" dirty="0">
                <a:latin typeface="Arial"/>
                <a:cs typeface="Arial"/>
              </a:rPr>
              <a:t>= 2 </a:t>
            </a:r>
            <a:r>
              <a:rPr sz="1632" i="1" spc="-5" dirty="0">
                <a:latin typeface="Arial"/>
                <a:cs typeface="Arial"/>
              </a:rPr>
              <a:t>flowcells </a:t>
            </a:r>
            <a:r>
              <a:rPr sz="1632" i="1" dirty="0">
                <a:latin typeface="Arial"/>
                <a:cs typeface="Arial"/>
              </a:rPr>
              <a:t>= 2 x 8 </a:t>
            </a:r>
            <a:r>
              <a:rPr sz="1632" i="1" spc="-9" dirty="0">
                <a:latin typeface="Arial"/>
                <a:cs typeface="Arial"/>
              </a:rPr>
              <a:t>lanes </a:t>
            </a:r>
            <a:r>
              <a:rPr sz="1632" i="1" dirty="0">
                <a:latin typeface="Arial"/>
                <a:cs typeface="Arial"/>
              </a:rPr>
              <a:t>= </a:t>
            </a:r>
            <a:r>
              <a:rPr sz="1632" i="1" spc="-5" dirty="0">
                <a:latin typeface="Arial"/>
                <a:cs typeface="Arial"/>
              </a:rPr>
              <a:t>16</a:t>
            </a:r>
            <a:r>
              <a:rPr sz="1632" i="1" spc="-32" dirty="0">
                <a:latin typeface="Arial"/>
                <a:cs typeface="Arial"/>
              </a:rPr>
              <a:t> </a:t>
            </a:r>
            <a:r>
              <a:rPr sz="1632" i="1" spc="-9" dirty="0">
                <a:latin typeface="Arial"/>
                <a:cs typeface="Arial"/>
              </a:rPr>
              <a:t>lanes.</a:t>
            </a:r>
            <a:endParaRPr sz="1632" dirty="0">
              <a:latin typeface="Arial"/>
              <a:cs typeface="Arial"/>
            </a:endParaRP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xmlns="" id="{7C8B7041-5235-324D-8CC9-8830F6E9B74B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A5D0847C-9CCB-864A-AFE1-C5F82C1A19C0}" type="datetime1">
              <a:rPr lang="fr-FR" smtClean="0"/>
              <a:pPr/>
              <a:t>06/05/2019</a:t>
            </a:fld>
            <a:endParaRPr lang="en-US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xmlns="" id="{C3E1B501-842B-4A46-8982-0B88DE6B65EE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fr-FR"/>
              <a:t>Reda Zenagui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xmlns="" id="{22F4C4DE-50DD-E84C-BA26-A0D3067B4AA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775987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96062" y="607890"/>
            <a:ext cx="1703204" cy="461665"/>
          </a:xfrm>
          <a:prstGeom prst="rect">
            <a:avLst/>
          </a:prstGeom>
          <a:solidFill>
            <a:srgbClr val="00B050">
              <a:alpha val="67843"/>
            </a:srgbClr>
          </a:solidFill>
        </p:spPr>
        <p:txBody>
          <a:bodyPr wrap="square" rtlCol="0">
            <a:spAutoFit/>
          </a:bodyPr>
          <a:lstStyle/>
          <a:p>
            <a:pPr defTabSz="914400"/>
            <a:r>
              <a:rPr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Disques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259632" y="1700808"/>
            <a:ext cx="1470641" cy="26278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1632" u="sng" spc="-9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Problèmatique</a:t>
            </a:r>
            <a:r>
              <a:rPr sz="1632" u="sng" spc="-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632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:</a:t>
            </a:r>
            <a:endParaRPr sz="1632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59632" y="2369910"/>
            <a:ext cx="97312" cy="124361"/>
          </a:xfrm>
          <a:prstGeom prst="rect">
            <a:avLst/>
          </a:prstGeom>
        </p:spPr>
        <p:txBody>
          <a:bodyPr vert="horz" wrap="square" lIns="0" tIns="12668" rIns="0" bIns="0" rtlCol="0">
            <a:spAutoFit/>
          </a:bodyPr>
          <a:lstStyle/>
          <a:p>
            <a:pPr marL="11516">
              <a:spcBef>
                <a:spcPts val="100"/>
              </a:spcBef>
            </a:pPr>
            <a:r>
              <a:rPr sz="725" spc="145" dirty="0">
                <a:latin typeface="Arial"/>
                <a:cs typeface="Arial"/>
              </a:rPr>
              <a:t>●</a:t>
            </a:r>
            <a:endParaRPr sz="725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55411" y="2300811"/>
            <a:ext cx="5421332" cy="26278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1632" spc="-5" dirty="0">
                <a:latin typeface="Arial"/>
                <a:cs typeface="Arial"/>
              </a:rPr>
              <a:t>HiSeq </a:t>
            </a:r>
            <a:r>
              <a:rPr sz="1632" spc="-9" dirty="0">
                <a:latin typeface="Arial"/>
                <a:cs typeface="Arial"/>
              </a:rPr>
              <a:t>2500 </a:t>
            </a:r>
            <a:r>
              <a:rPr sz="1632" dirty="0">
                <a:latin typeface="Arial"/>
                <a:cs typeface="Arial"/>
              </a:rPr>
              <a:t>: </a:t>
            </a:r>
            <a:r>
              <a:rPr sz="1632" spc="-5" dirty="0">
                <a:latin typeface="Arial"/>
                <a:cs typeface="Arial"/>
              </a:rPr>
              <a:t>environ </a:t>
            </a:r>
            <a:r>
              <a:rPr sz="1632" spc="-9" dirty="0">
                <a:latin typeface="Arial"/>
                <a:cs typeface="Arial"/>
              </a:rPr>
              <a:t>12 </a:t>
            </a:r>
            <a:r>
              <a:rPr sz="1632" spc="-86" dirty="0">
                <a:latin typeface="Arial"/>
                <a:cs typeface="Arial"/>
              </a:rPr>
              <a:t>To </a:t>
            </a:r>
            <a:r>
              <a:rPr sz="1632" spc="-9" dirty="0">
                <a:latin typeface="Arial"/>
                <a:cs typeface="Arial"/>
              </a:rPr>
              <a:t>de données brutes </a:t>
            </a:r>
            <a:r>
              <a:rPr sz="1632" spc="-5" dirty="0">
                <a:latin typeface="Arial"/>
                <a:cs typeface="Arial"/>
              </a:rPr>
              <a:t>en 11</a:t>
            </a:r>
            <a:r>
              <a:rPr sz="1632" spc="77" dirty="0">
                <a:latin typeface="Arial"/>
                <a:cs typeface="Arial"/>
              </a:rPr>
              <a:t> </a:t>
            </a:r>
            <a:r>
              <a:rPr sz="1632" spc="-9" dirty="0">
                <a:latin typeface="Arial"/>
                <a:cs typeface="Arial"/>
              </a:rPr>
              <a:t>jours.</a:t>
            </a:r>
            <a:endParaRPr sz="1632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59632" y="3075862"/>
            <a:ext cx="97312" cy="124361"/>
          </a:xfrm>
          <a:prstGeom prst="rect">
            <a:avLst/>
          </a:prstGeom>
        </p:spPr>
        <p:txBody>
          <a:bodyPr vert="horz" wrap="square" lIns="0" tIns="12668" rIns="0" bIns="0" rtlCol="0">
            <a:spAutoFit/>
          </a:bodyPr>
          <a:lstStyle/>
          <a:p>
            <a:pPr marL="11516">
              <a:spcBef>
                <a:spcPts val="100"/>
              </a:spcBef>
            </a:pPr>
            <a:r>
              <a:rPr sz="725" spc="145" dirty="0">
                <a:latin typeface="Arial"/>
                <a:cs typeface="Arial"/>
              </a:rPr>
              <a:t>●</a:t>
            </a:r>
            <a:endParaRPr sz="725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55411" y="3006764"/>
            <a:ext cx="6062794" cy="26278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1632" dirty="0">
                <a:latin typeface="Arial"/>
                <a:cs typeface="Arial"/>
              </a:rPr>
              <a:t>2 </a:t>
            </a:r>
            <a:r>
              <a:rPr sz="1632" spc="-5" dirty="0">
                <a:latin typeface="Arial"/>
                <a:cs typeface="Arial"/>
              </a:rPr>
              <a:t>runs </a:t>
            </a:r>
            <a:r>
              <a:rPr sz="1632" dirty="0">
                <a:latin typeface="Arial"/>
                <a:cs typeface="Arial"/>
              </a:rPr>
              <a:t>/ </a:t>
            </a:r>
            <a:r>
              <a:rPr sz="1632" spc="-5" dirty="0">
                <a:latin typeface="Arial"/>
                <a:cs typeface="Arial"/>
              </a:rPr>
              <a:t>mois </a:t>
            </a:r>
            <a:r>
              <a:rPr sz="1632" spc="-9" dirty="0">
                <a:latin typeface="Arial"/>
                <a:cs typeface="Arial"/>
              </a:rPr>
              <a:t>pendant </a:t>
            </a:r>
            <a:r>
              <a:rPr sz="1632" dirty="0">
                <a:latin typeface="Arial"/>
                <a:cs typeface="Arial"/>
              </a:rPr>
              <a:t>1 </a:t>
            </a:r>
            <a:r>
              <a:rPr sz="1632" spc="-5" dirty="0">
                <a:latin typeface="Arial"/>
                <a:cs typeface="Arial"/>
              </a:rPr>
              <a:t>an </a:t>
            </a:r>
            <a:r>
              <a:rPr sz="1632" dirty="0">
                <a:latin typeface="Arial"/>
                <a:cs typeface="Arial"/>
              </a:rPr>
              <a:t>= </a:t>
            </a:r>
            <a:r>
              <a:rPr sz="1632" spc="-9" dirty="0">
                <a:latin typeface="Arial"/>
                <a:cs typeface="Arial"/>
              </a:rPr>
              <a:t>288 </a:t>
            </a:r>
            <a:r>
              <a:rPr sz="1632" spc="-82" dirty="0">
                <a:latin typeface="Arial"/>
                <a:cs typeface="Arial"/>
              </a:rPr>
              <a:t>To </a:t>
            </a:r>
            <a:r>
              <a:rPr sz="1632" dirty="0">
                <a:latin typeface="Arial"/>
                <a:cs typeface="Arial"/>
              </a:rPr>
              <a:t>/ </a:t>
            </a:r>
            <a:r>
              <a:rPr sz="1632" spc="-5" dirty="0">
                <a:latin typeface="Arial"/>
                <a:cs typeface="Arial"/>
              </a:rPr>
              <a:t>an </a:t>
            </a:r>
            <a:r>
              <a:rPr sz="1632" spc="-9" dirty="0">
                <a:latin typeface="Arial"/>
                <a:cs typeface="Arial"/>
              </a:rPr>
              <a:t>pour les données</a:t>
            </a:r>
            <a:r>
              <a:rPr sz="1632" spc="77" dirty="0">
                <a:latin typeface="Arial"/>
                <a:cs typeface="Arial"/>
              </a:rPr>
              <a:t> </a:t>
            </a:r>
            <a:r>
              <a:rPr sz="1632" spc="-5" dirty="0">
                <a:latin typeface="Arial"/>
                <a:cs typeface="Arial"/>
              </a:rPr>
              <a:t>brutes.</a:t>
            </a:r>
            <a:endParaRPr sz="1632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59632" y="3794484"/>
            <a:ext cx="97312" cy="124361"/>
          </a:xfrm>
          <a:prstGeom prst="rect">
            <a:avLst/>
          </a:prstGeom>
        </p:spPr>
        <p:txBody>
          <a:bodyPr vert="horz" wrap="square" lIns="0" tIns="12668" rIns="0" bIns="0" rtlCol="0">
            <a:spAutoFit/>
          </a:bodyPr>
          <a:lstStyle/>
          <a:p>
            <a:pPr marL="11516">
              <a:spcBef>
                <a:spcPts val="100"/>
              </a:spcBef>
            </a:pPr>
            <a:r>
              <a:rPr sz="725" spc="145" dirty="0">
                <a:latin typeface="Arial"/>
                <a:cs typeface="Arial"/>
              </a:rPr>
              <a:t>●</a:t>
            </a:r>
            <a:endParaRPr sz="725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455410" y="3724235"/>
            <a:ext cx="6771627" cy="26278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  <a:tabLst>
                <a:tab pos="5727662" algn="l"/>
              </a:tabLst>
            </a:pPr>
            <a:r>
              <a:rPr sz="1632" spc="-9" dirty="0">
                <a:latin typeface="Arial"/>
                <a:cs typeface="Arial"/>
              </a:rPr>
              <a:t>Analyse des données pour 96 exomes </a:t>
            </a:r>
            <a:r>
              <a:rPr sz="1632" dirty="0">
                <a:latin typeface="Arial"/>
                <a:cs typeface="Arial"/>
              </a:rPr>
              <a:t>( 1 </a:t>
            </a:r>
            <a:r>
              <a:rPr sz="1632" spc="-5" dirty="0">
                <a:latin typeface="Arial"/>
                <a:cs typeface="Arial"/>
              </a:rPr>
              <a:t>run) </a:t>
            </a:r>
            <a:r>
              <a:rPr sz="1632" dirty="0">
                <a:latin typeface="Arial"/>
                <a:cs typeface="Arial"/>
              </a:rPr>
              <a:t>: </a:t>
            </a:r>
            <a:r>
              <a:rPr sz="1632" spc="-5" dirty="0">
                <a:latin typeface="Arial"/>
                <a:cs typeface="Arial"/>
              </a:rPr>
              <a:t>96 </a:t>
            </a:r>
            <a:r>
              <a:rPr sz="1632" dirty="0">
                <a:latin typeface="Arial"/>
                <a:cs typeface="Arial"/>
              </a:rPr>
              <a:t>x </a:t>
            </a:r>
            <a:r>
              <a:rPr sz="1632" spc="-5" dirty="0">
                <a:latin typeface="Arial"/>
                <a:cs typeface="Arial"/>
              </a:rPr>
              <a:t>55</a:t>
            </a:r>
            <a:r>
              <a:rPr sz="1632" spc="95" dirty="0">
                <a:latin typeface="Arial"/>
                <a:cs typeface="Arial"/>
              </a:rPr>
              <a:t> </a:t>
            </a:r>
            <a:r>
              <a:rPr sz="1632" spc="-5" dirty="0">
                <a:latin typeface="Arial"/>
                <a:cs typeface="Arial"/>
              </a:rPr>
              <a:t>Go</a:t>
            </a:r>
            <a:r>
              <a:rPr sz="1632" dirty="0">
                <a:latin typeface="Arial"/>
                <a:cs typeface="Arial"/>
              </a:rPr>
              <a:t> =	</a:t>
            </a:r>
            <a:r>
              <a:rPr sz="1632" spc="-9" dirty="0">
                <a:latin typeface="Arial"/>
                <a:cs typeface="Arial"/>
              </a:rPr>
              <a:t>5,3 </a:t>
            </a:r>
            <a:r>
              <a:rPr sz="1632" spc="-86" dirty="0">
                <a:latin typeface="Arial"/>
                <a:cs typeface="Arial"/>
              </a:rPr>
              <a:t>To </a:t>
            </a:r>
            <a:r>
              <a:rPr sz="1632" dirty="0">
                <a:latin typeface="Arial"/>
                <a:cs typeface="Arial"/>
              </a:rPr>
              <a:t>/</a:t>
            </a:r>
            <a:r>
              <a:rPr sz="1632" spc="-14" dirty="0">
                <a:latin typeface="Arial"/>
                <a:cs typeface="Arial"/>
              </a:rPr>
              <a:t> </a:t>
            </a:r>
            <a:r>
              <a:rPr sz="1632" spc="-5" dirty="0">
                <a:latin typeface="Arial"/>
                <a:cs typeface="Arial"/>
              </a:rPr>
              <a:t>run</a:t>
            </a:r>
            <a:endParaRPr sz="1632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59632" y="4545352"/>
            <a:ext cx="97312" cy="124361"/>
          </a:xfrm>
          <a:prstGeom prst="rect">
            <a:avLst/>
          </a:prstGeom>
        </p:spPr>
        <p:txBody>
          <a:bodyPr vert="horz" wrap="square" lIns="0" tIns="12668" rIns="0" bIns="0" rtlCol="0">
            <a:spAutoFit/>
          </a:bodyPr>
          <a:lstStyle/>
          <a:p>
            <a:pPr marL="11516">
              <a:spcBef>
                <a:spcPts val="100"/>
              </a:spcBef>
            </a:pPr>
            <a:r>
              <a:rPr sz="725" spc="145" dirty="0">
                <a:latin typeface="Arial"/>
                <a:cs typeface="Arial"/>
              </a:rPr>
              <a:t>●</a:t>
            </a:r>
            <a:endParaRPr sz="725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455410" y="4475102"/>
            <a:ext cx="5654539" cy="26278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1632" spc="-9" dirty="0">
                <a:latin typeface="Arial"/>
                <a:cs typeface="Arial"/>
              </a:rPr>
              <a:t>Analyse des données pour 24 </a:t>
            </a:r>
            <a:r>
              <a:rPr sz="1632" spc="-5" dirty="0">
                <a:latin typeface="Arial"/>
                <a:cs typeface="Arial"/>
              </a:rPr>
              <a:t>runs </a:t>
            </a:r>
            <a:r>
              <a:rPr sz="1632" dirty="0">
                <a:latin typeface="Arial"/>
                <a:cs typeface="Arial"/>
              </a:rPr>
              <a:t>: </a:t>
            </a:r>
            <a:r>
              <a:rPr sz="1632" spc="-5" dirty="0">
                <a:latin typeface="Arial"/>
                <a:cs typeface="Arial"/>
              </a:rPr>
              <a:t>5,3 </a:t>
            </a:r>
            <a:r>
              <a:rPr sz="1632" spc="-82" dirty="0">
                <a:latin typeface="Arial"/>
                <a:cs typeface="Arial"/>
              </a:rPr>
              <a:t>To </a:t>
            </a:r>
            <a:r>
              <a:rPr sz="1632" dirty="0">
                <a:latin typeface="Arial"/>
                <a:cs typeface="Arial"/>
              </a:rPr>
              <a:t>x </a:t>
            </a:r>
            <a:r>
              <a:rPr sz="1632" spc="-9" dirty="0">
                <a:latin typeface="Arial"/>
                <a:cs typeface="Arial"/>
              </a:rPr>
              <a:t>24 </a:t>
            </a:r>
            <a:r>
              <a:rPr sz="1632" dirty="0">
                <a:latin typeface="Arial"/>
                <a:cs typeface="Arial"/>
              </a:rPr>
              <a:t>= </a:t>
            </a:r>
            <a:r>
              <a:rPr sz="1632" spc="-5" dirty="0">
                <a:latin typeface="Arial"/>
                <a:cs typeface="Arial"/>
              </a:rPr>
              <a:t>127 </a:t>
            </a:r>
            <a:r>
              <a:rPr sz="1632" spc="-86" dirty="0">
                <a:latin typeface="Arial"/>
                <a:cs typeface="Arial"/>
              </a:rPr>
              <a:t>To </a:t>
            </a:r>
            <a:r>
              <a:rPr sz="1632" dirty="0">
                <a:latin typeface="Arial"/>
                <a:cs typeface="Arial"/>
              </a:rPr>
              <a:t>/</a:t>
            </a:r>
            <a:r>
              <a:rPr sz="1632" spc="103" dirty="0">
                <a:latin typeface="Arial"/>
                <a:cs typeface="Arial"/>
              </a:rPr>
              <a:t> </a:t>
            </a:r>
            <a:r>
              <a:rPr sz="1632" spc="-9" dirty="0">
                <a:latin typeface="Arial"/>
                <a:cs typeface="Arial"/>
              </a:rPr>
              <a:t>an</a:t>
            </a:r>
            <a:endParaRPr sz="1632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59632" y="5392900"/>
            <a:ext cx="6072582" cy="401214"/>
          </a:xfrm>
          <a:prstGeom prst="rect">
            <a:avLst/>
          </a:prstGeom>
          <a:solidFill>
            <a:srgbClr val="FFFF99"/>
          </a:solidFill>
        </p:spPr>
        <p:txBody>
          <a:bodyPr vert="horz" wrap="square" lIns="0" tIns="10365" rIns="0" bIns="0" rtlCol="0">
            <a:spAutoFit/>
          </a:bodyPr>
          <a:lstStyle/>
          <a:p>
            <a:pPr marL="81190">
              <a:spcBef>
                <a:spcPts val="82"/>
              </a:spcBef>
            </a:pPr>
            <a:r>
              <a:rPr sz="2539" b="1" spc="-54" dirty="0">
                <a:latin typeface="Arial"/>
                <a:cs typeface="Arial"/>
              </a:rPr>
              <a:t>TOTAL </a:t>
            </a:r>
            <a:r>
              <a:rPr sz="2539" b="1" dirty="0">
                <a:latin typeface="Arial"/>
                <a:cs typeface="Arial"/>
              </a:rPr>
              <a:t>: </a:t>
            </a:r>
            <a:r>
              <a:rPr sz="2539" b="1" spc="-5" dirty="0">
                <a:latin typeface="Arial"/>
                <a:cs typeface="Arial"/>
              </a:rPr>
              <a:t>~415 </a:t>
            </a:r>
            <a:r>
              <a:rPr sz="2539" b="1" spc="-95" dirty="0">
                <a:latin typeface="Arial"/>
                <a:cs typeface="Arial"/>
              </a:rPr>
              <a:t>To </a:t>
            </a:r>
            <a:r>
              <a:rPr sz="2539" b="1" dirty="0">
                <a:latin typeface="Arial"/>
                <a:cs typeface="Arial"/>
              </a:rPr>
              <a:t>/ </a:t>
            </a:r>
            <a:r>
              <a:rPr sz="2539" b="1" spc="-9" dirty="0">
                <a:latin typeface="Arial"/>
                <a:cs typeface="Arial"/>
              </a:rPr>
              <a:t>Année </a:t>
            </a:r>
            <a:r>
              <a:rPr sz="2539" b="1" dirty="0">
                <a:latin typeface="Arial"/>
                <a:cs typeface="Arial"/>
              </a:rPr>
              <a:t>/ </a:t>
            </a:r>
            <a:r>
              <a:rPr sz="2539" b="1" spc="-5" dirty="0">
                <a:latin typeface="Arial"/>
                <a:cs typeface="Arial"/>
              </a:rPr>
              <a:t>Hiseq</a:t>
            </a:r>
            <a:r>
              <a:rPr sz="2539" b="1" spc="-50" dirty="0">
                <a:latin typeface="Arial"/>
                <a:cs typeface="Arial"/>
              </a:rPr>
              <a:t> </a:t>
            </a:r>
            <a:r>
              <a:rPr sz="2539" b="1" spc="-5" dirty="0">
                <a:latin typeface="Arial"/>
                <a:cs typeface="Arial"/>
              </a:rPr>
              <a:t>2500</a:t>
            </a:r>
            <a:endParaRPr sz="2539" dirty="0">
              <a:latin typeface="Arial"/>
              <a:cs typeface="Arial"/>
            </a:endParaRPr>
          </a:p>
        </p:txBody>
      </p:sp>
      <p:sp>
        <p:nvSpPr>
          <p:cNvPr id="16" name="object 2">
            <a:extLst>
              <a:ext uri="{FF2B5EF4-FFF2-40B4-BE49-F238E27FC236}">
                <a16:creationId xmlns:a16="http://schemas.microsoft.com/office/drawing/2014/main" xmlns="" id="{3FFB3988-3C6E-B74B-9E7E-07344DAA8BBC}"/>
              </a:ext>
            </a:extLst>
          </p:cNvPr>
          <p:cNvSpPr txBox="1">
            <a:spLocks/>
          </p:cNvSpPr>
          <p:nvPr/>
        </p:nvSpPr>
        <p:spPr>
          <a:xfrm>
            <a:off x="2730273" y="124493"/>
            <a:ext cx="6297728" cy="461665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91440" tIns="45720" rIns="91440" bIns="4572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/>
            <a:r>
              <a:rPr lang="fr-FR" sz="2400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Gestion des données</a:t>
            </a:r>
            <a:endParaRPr lang="fr-FR" sz="2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Espace réservé de la date 16">
            <a:extLst>
              <a:ext uri="{FF2B5EF4-FFF2-40B4-BE49-F238E27FC236}">
                <a16:creationId xmlns:a16="http://schemas.microsoft.com/office/drawing/2014/main" xmlns="" id="{CF7537B8-B486-6142-8175-6B12381D4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7D032-A3DD-6E40-973F-099FF6CAAADB}" type="datetime1">
              <a:rPr lang="fr-FR" smtClean="0">
                <a:solidFill>
                  <a:srgbClr val="775F55"/>
                </a:solidFill>
              </a:rPr>
              <a:pPr/>
              <a:t>06/05/2019</a:t>
            </a:fld>
            <a:endParaRPr lang="fr-FR">
              <a:solidFill>
                <a:srgbClr val="775F55"/>
              </a:solidFill>
            </a:endParaRPr>
          </a:p>
        </p:txBody>
      </p:sp>
      <p:sp>
        <p:nvSpPr>
          <p:cNvPr id="18" name="Espace réservé du pied de page 17">
            <a:extLst>
              <a:ext uri="{FF2B5EF4-FFF2-40B4-BE49-F238E27FC236}">
                <a16:creationId xmlns:a16="http://schemas.microsoft.com/office/drawing/2014/main" xmlns="" id="{ACF36B4E-8438-4649-9A12-35085BAE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775F55"/>
                </a:solidFill>
              </a:rPr>
              <a:t>Reda Zenagui</a:t>
            </a:r>
          </a:p>
        </p:txBody>
      </p:sp>
      <p:sp>
        <p:nvSpPr>
          <p:cNvPr id="19" name="Espace réservé du numéro de diapositive 18">
            <a:extLst>
              <a:ext uri="{FF2B5EF4-FFF2-40B4-BE49-F238E27FC236}">
                <a16:creationId xmlns:a16="http://schemas.microsoft.com/office/drawing/2014/main" xmlns="" id="{B55B77DB-4DF2-A245-B6C8-5DB52A9DD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C2161-55B9-4E2F-9B8E-AFF7EF3222FD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754808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475517" y="1589540"/>
            <a:ext cx="2008252" cy="270820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1632" u="sng" spc="-9" dirty="0" err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Probl</a:t>
            </a:r>
            <a:r>
              <a:rPr lang="fr-FR" sz="1632" u="sng" spc="-9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</a:t>
            </a:r>
            <a:r>
              <a:rPr sz="1632" u="sng" spc="-9" dirty="0" err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matique</a:t>
            </a:r>
            <a:r>
              <a:rPr sz="1632" u="sng" spc="-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632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:</a:t>
            </a:r>
            <a:endParaRPr sz="1632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61894" y="2308162"/>
            <a:ext cx="97312" cy="124361"/>
          </a:xfrm>
          <a:prstGeom prst="rect">
            <a:avLst/>
          </a:prstGeom>
        </p:spPr>
        <p:txBody>
          <a:bodyPr vert="horz" wrap="square" lIns="0" tIns="12668" rIns="0" bIns="0" rtlCol="0">
            <a:spAutoFit/>
          </a:bodyPr>
          <a:lstStyle/>
          <a:p>
            <a:pPr marL="11516">
              <a:spcBef>
                <a:spcPts val="100"/>
              </a:spcBef>
            </a:pPr>
            <a:r>
              <a:rPr sz="725" spc="145" dirty="0">
                <a:latin typeface="Arial"/>
                <a:cs typeface="Arial"/>
              </a:rPr>
              <a:t>●</a:t>
            </a:r>
            <a:endParaRPr sz="725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57673" y="2108928"/>
            <a:ext cx="6463564" cy="773592"/>
          </a:xfrm>
          <a:prstGeom prst="rect">
            <a:avLst/>
          </a:prstGeom>
        </p:spPr>
        <p:txBody>
          <a:bodyPr vert="horz" wrap="square" lIns="0" tIns="141651" rIns="0" bIns="0" rtlCol="0">
            <a:spAutoFit/>
          </a:bodyPr>
          <a:lstStyle/>
          <a:p>
            <a:pPr marL="11516">
              <a:spcBef>
                <a:spcPts val="1115"/>
              </a:spcBef>
            </a:pPr>
            <a:r>
              <a:rPr sz="1632" spc="-5" dirty="0">
                <a:latin typeface="Arial"/>
                <a:cs typeface="Arial"/>
              </a:rPr>
              <a:t>HiSeq </a:t>
            </a:r>
            <a:r>
              <a:rPr sz="1632" spc="-9" dirty="0">
                <a:latin typeface="Arial"/>
                <a:cs typeface="Arial"/>
              </a:rPr>
              <a:t>2500 </a:t>
            </a:r>
            <a:r>
              <a:rPr sz="1632" dirty="0">
                <a:latin typeface="Arial"/>
                <a:cs typeface="Arial"/>
              </a:rPr>
              <a:t>: </a:t>
            </a:r>
            <a:r>
              <a:rPr sz="1632" spc="-5" dirty="0">
                <a:latin typeface="Arial"/>
                <a:cs typeface="Arial"/>
              </a:rPr>
              <a:t>12 </a:t>
            </a:r>
            <a:r>
              <a:rPr sz="1632" spc="-86" dirty="0">
                <a:latin typeface="Arial"/>
                <a:cs typeface="Arial"/>
              </a:rPr>
              <a:t>To </a:t>
            </a:r>
            <a:r>
              <a:rPr sz="1632" spc="-5" dirty="0">
                <a:latin typeface="Arial"/>
                <a:cs typeface="Arial"/>
              </a:rPr>
              <a:t>de </a:t>
            </a:r>
            <a:r>
              <a:rPr sz="1632" spc="-9" dirty="0">
                <a:latin typeface="Arial"/>
                <a:cs typeface="Arial"/>
              </a:rPr>
              <a:t>données produites </a:t>
            </a:r>
            <a:r>
              <a:rPr sz="1632" spc="-5" dirty="0">
                <a:latin typeface="Arial"/>
                <a:cs typeface="Arial"/>
              </a:rPr>
              <a:t>en 11</a:t>
            </a:r>
            <a:r>
              <a:rPr sz="1632" spc="59" dirty="0">
                <a:latin typeface="Arial"/>
                <a:cs typeface="Arial"/>
              </a:rPr>
              <a:t> </a:t>
            </a:r>
            <a:r>
              <a:rPr sz="1632" spc="-5" dirty="0">
                <a:latin typeface="Arial"/>
                <a:cs typeface="Arial"/>
              </a:rPr>
              <a:t>jours.</a:t>
            </a:r>
            <a:endParaRPr sz="1632">
              <a:latin typeface="Arial"/>
              <a:cs typeface="Arial"/>
            </a:endParaRPr>
          </a:p>
          <a:p>
            <a:pPr marL="403073">
              <a:spcBef>
                <a:spcPts val="1025"/>
              </a:spcBef>
            </a:pPr>
            <a:r>
              <a:rPr sz="1632" spc="-5" dirty="0">
                <a:latin typeface="Arial"/>
                <a:cs typeface="Arial"/>
              </a:rPr>
              <a:t>Ces </a:t>
            </a:r>
            <a:r>
              <a:rPr sz="1632" spc="-9" dirty="0">
                <a:latin typeface="Arial"/>
                <a:cs typeface="Arial"/>
              </a:rPr>
              <a:t>données </a:t>
            </a:r>
            <a:r>
              <a:rPr sz="1632" spc="-5" dirty="0">
                <a:latin typeface="Arial"/>
                <a:cs typeface="Arial"/>
              </a:rPr>
              <a:t>ne </a:t>
            </a:r>
            <a:r>
              <a:rPr sz="1632" spc="-9" dirty="0">
                <a:latin typeface="Arial"/>
                <a:cs typeface="Arial"/>
              </a:rPr>
              <a:t>peuvent pas </a:t>
            </a:r>
            <a:r>
              <a:rPr sz="1632" spc="-5" dirty="0">
                <a:latin typeface="Arial"/>
                <a:cs typeface="Arial"/>
              </a:rPr>
              <a:t>être </a:t>
            </a:r>
            <a:r>
              <a:rPr sz="1632" spc="-9" dirty="0">
                <a:latin typeface="Arial"/>
                <a:cs typeface="Arial"/>
              </a:rPr>
              <a:t>analysées </a:t>
            </a:r>
            <a:r>
              <a:rPr sz="1632" dirty="0">
                <a:latin typeface="Arial"/>
                <a:cs typeface="Arial"/>
              </a:rPr>
              <a:t>sur </a:t>
            </a:r>
            <a:r>
              <a:rPr sz="1632" spc="-9" dirty="0">
                <a:latin typeface="Arial"/>
                <a:cs typeface="Arial"/>
              </a:rPr>
              <a:t>l'HiSeq</a:t>
            </a:r>
            <a:r>
              <a:rPr sz="1632" spc="54" dirty="0">
                <a:latin typeface="Arial"/>
                <a:cs typeface="Arial"/>
              </a:rPr>
              <a:t> </a:t>
            </a:r>
            <a:r>
              <a:rPr sz="1632" spc="-9" dirty="0">
                <a:latin typeface="Arial"/>
                <a:cs typeface="Arial"/>
              </a:rPr>
              <a:t>lui-même</a:t>
            </a:r>
            <a:endParaRPr sz="1632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083202" y="3064786"/>
            <a:ext cx="980043" cy="392708"/>
          </a:xfrm>
          <a:custGeom>
            <a:avLst/>
            <a:gdLst/>
            <a:ahLst/>
            <a:cxnLst/>
            <a:rect l="l" t="t" r="r" b="b"/>
            <a:pathLst>
              <a:path w="1080770" h="433069">
                <a:moveTo>
                  <a:pt x="810260" y="0"/>
                </a:moveTo>
                <a:lnTo>
                  <a:pt x="810260" y="109220"/>
                </a:lnTo>
                <a:lnTo>
                  <a:pt x="0" y="109220"/>
                </a:lnTo>
                <a:lnTo>
                  <a:pt x="0" y="325120"/>
                </a:lnTo>
                <a:lnTo>
                  <a:pt x="810260" y="325120"/>
                </a:lnTo>
                <a:lnTo>
                  <a:pt x="810260" y="433070"/>
                </a:lnTo>
                <a:lnTo>
                  <a:pt x="1080770" y="217170"/>
                </a:lnTo>
                <a:lnTo>
                  <a:pt x="810260" y="0"/>
                </a:lnTo>
                <a:close/>
              </a:path>
            </a:pathLst>
          </a:custGeom>
          <a:solidFill>
            <a:srgbClr val="CEE6F4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8" name="object 8"/>
          <p:cNvSpPr/>
          <p:nvPr/>
        </p:nvSpPr>
        <p:spPr>
          <a:xfrm>
            <a:off x="2083202" y="3064786"/>
            <a:ext cx="980043" cy="392708"/>
          </a:xfrm>
          <a:custGeom>
            <a:avLst/>
            <a:gdLst/>
            <a:ahLst/>
            <a:cxnLst/>
            <a:rect l="l" t="t" r="r" b="b"/>
            <a:pathLst>
              <a:path w="1080770" h="433069">
                <a:moveTo>
                  <a:pt x="0" y="109220"/>
                </a:moveTo>
                <a:lnTo>
                  <a:pt x="810260" y="109220"/>
                </a:lnTo>
                <a:lnTo>
                  <a:pt x="810260" y="0"/>
                </a:lnTo>
                <a:lnTo>
                  <a:pt x="1080770" y="217170"/>
                </a:lnTo>
                <a:lnTo>
                  <a:pt x="810260" y="433070"/>
                </a:lnTo>
                <a:lnTo>
                  <a:pt x="810260" y="325120"/>
                </a:lnTo>
                <a:lnTo>
                  <a:pt x="0" y="325120"/>
                </a:lnTo>
                <a:lnTo>
                  <a:pt x="0" y="109220"/>
                </a:lnTo>
                <a:close/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9" name="object 9"/>
          <p:cNvSpPr txBox="1"/>
          <p:nvPr/>
        </p:nvSpPr>
        <p:spPr>
          <a:xfrm>
            <a:off x="3203848" y="3131088"/>
            <a:ext cx="5759338" cy="26278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1632" spc="-5" dirty="0">
                <a:latin typeface="Arial"/>
                <a:cs typeface="Arial"/>
              </a:rPr>
              <a:t>Il faut donc </a:t>
            </a:r>
            <a:r>
              <a:rPr sz="1632" spc="-9" dirty="0">
                <a:latin typeface="Arial"/>
                <a:cs typeface="Arial"/>
              </a:rPr>
              <a:t>les </a:t>
            </a:r>
            <a:r>
              <a:rPr sz="1632" spc="-5" dirty="0">
                <a:latin typeface="Arial"/>
                <a:cs typeface="Arial"/>
              </a:rPr>
              <a:t>transférer vers un </a:t>
            </a:r>
            <a:r>
              <a:rPr sz="1632" spc="-9" dirty="0">
                <a:latin typeface="Arial"/>
                <a:cs typeface="Arial"/>
              </a:rPr>
              <a:t>serveur </a:t>
            </a:r>
            <a:r>
              <a:rPr sz="1632" spc="-5" dirty="0">
                <a:latin typeface="Arial"/>
                <a:cs typeface="Arial"/>
              </a:rPr>
              <a:t>de stockage</a:t>
            </a:r>
            <a:r>
              <a:rPr sz="1632" spc="32" dirty="0">
                <a:latin typeface="Arial"/>
                <a:cs typeface="Arial"/>
              </a:rPr>
              <a:t> </a:t>
            </a:r>
            <a:r>
              <a:rPr sz="1632" spc="-9" dirty="0">
                <a:latin typeface="Arial"/>
                <a:cs typeface="Arial"/>
              </a:rPr>
              <a:t>externe.</a:t>
            </a:r>
            <a:endParaRPr sz="1632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761894" y="3875540"/>
            <a:ext cx="97312" cy="124361"/>
          </a:xfrm>
          <a:prstGeom prst="rect">
            <a:avLst/>
          </a:prstGeom>
        </p:spPr>
        <p:txBody>
          <a:bodyPr vert="horz" wrap="square" lIns="0" tIns="12668" rIns="0" bIns="0" rtlCol="0">
            <a:spAutoFit/>
          </a:bodyPr>
          <a:lstStyle/>
          <a:p>
            <a:pPr marL="11516">
              <a:spcBef>
                <a:spcPts val="100"/>
              </a:spcBef>
            </a:pPr>
            <a:r>
              <a:rPr sz="725" spc="145" dirty="0">
                <a:latin typeface="Arial"/>
                <a:cs typeface="Arial"/>
              </a:rPr>
              <a:t>●</a:t>
            </a:r>
            <a:endParaRPr sz="725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957672" y="3806442"/>
            <a:ext cx="4753959" cy="495388"/>
          </a:xfrm>
          <a:prstGeom prst="rect">
            <a:avLst/>
          </a:prstGeom>
        </p:spPr>
        <p:txBody>
          <a:bodyPr vert="horz" wrap="square" lIns="0" tIns="33397" rIns="0" bIns="0" rtlCol="0">
            <a:spAutoFit/>
          </a:bodyPr>
          <a:lstStyle/>
          <a:p>
            <a:pPr marL="1039927" marR="4607" indent="-1028411">
              <a:lnSpc>
                <a:spcPts val="1823"/>
              </a:lnSpc>
              <a:spcBef>
                <a:spcPts val="263"/>
              </a:spcBef>
              <a:tabLst>
                <a:tab pos="2937823" algn="l"/>
              </a:tabLst>
            </a:pPr>
            <a:r>
              <a:rPr sz="1632" spc="-9" dirty="0">
                <a:latin typeface="Arial"/>
                <a:cs typeface="Arial"/>
              </a:rPr>
              <a:t>Vitesse </a:t>
            </a:r>
            <a:r>
              <a:rPr sz="1632" spc="-5" dirty="0">
                <a:latin typeface="Arial"/>
                <a:cs typeface="Arial"/>
              </a:rPr>
              <a:t>d'un réseau </a:t>
            </a:r>
            <a:r>
              <a:rPr sz="1632" spc="-9" dirty="0">
                <a:latin typeface="Arial"/>
                <a:cs typeface="Arial"/>
              </a:rPr>
              <a:t>d'entreprise dédié </a:t>
            </a:r>
            <a:r>
              <a:rPr sz="1632" spc="-5" dirty="0">
                <a:latin typeface="Arial"/>
                <a:cs typeface="Arial"/>
              </a:rPr>
              <a:t>performant </a:t>
            </a:r>
            <a:r>
              <a:rPr sz="1632" dirty="0">
                <a:latin typeface="Arial"/>
                <a:cs typeface="Arial"/>
              </a:rPr>
              <a:t>:  1 </a:t>
            </a:r>
            <a:r>
              <a:rPr sz="1632" spc="-5" dirty="0">
                <a:latin typeface="Arial"/>
                <a:cs typeface="Arial"/>
              </a:rPr>
              <a:t>Gb </a:t>
            </a:r>
            <a:r>
              <a:rPr sz="1632" dirty="0">
                <a:latin typeface="Arial"/>
                <a:cs typeface="Arial"/>
              </a:rPr>
              <a:t>/ </a:t>
            </a:r>
            <a:r>
              <a:rPr sz="1632" spc="-5" dirty="0">
                <a:latin typeface="Arial"/>
                <a:cs typeface="Arial"/>
              </a:rPr>
              <a:t>seconde soit	</a:t>
            </a:r>
            <a:r>
              <a:rPr sz="1632" spc="-9" dirty="0">
                <a:latin typeface="Arial"/>
                <a:cs typeface="Arial"/>
              </a:rPr>
              <a:t>125 </a:t>
            </a:r>
            <a:r>
              <a:rPr sz="1632" spc="-14" dirty="0">
                <a:latin typeface="Arial"/>
                <a:cs typeface="Arial"/>
              </a:rPr>
              <a:t>Mo </a:t>
            </a:r>
            <a:r>
              <a:rPr sz="1632" dirty="0">
                <a:latin typeface="Arial"/>
                <a:cs typeface="Arial"/>
              </a:rPr>
              <a:t>/</a:t>
            </a:r>
            <a:r>
              <a:rPr sz="1632" spc="-18" dirty="0">
                <a:latin typeface="Arial"/>
                <a:cs typeface="Arial"/>
              </a:rPr>
              <a:t> </a:t>
            </a:r>
            <a:r>
              <a:rPr sz="1632" spc="-5" dirty="0">
                <a:latin typeface="Arial"/>
                <a:cs typeface="Arial"/>
              </a:rPr>
              <a:t>seconde</a:t>
            </a:r>
            <a:endParaRPr sz="1632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761894" y="4749632"/>
            <a:ext cx="6346096" cy="1055632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207294" indent="-195778">
              <a:lnSpc>
                <a:spcPts val="1891"/>
              </a:lnSpc>
              <a:spcBef>
                <a:spcPts val="91"/>
              </a:spcBef>
              <a:buSzPct val="44444"/>
              <a:buChar char="●"/>
              <a:tabLst>
                <a:tab pos="206719" algn="l"/>
                <a:tab pos="207294" algn="l"/>
              </a:tabLst>
            </a:pPr>
            <a:r>
              <a:rPr sz="1632" spc="-9" dirty="0">
                <a:latin typeface="Arial"/>
                <a:cs typeface="Arial"/>
              </a:rPr>
              <a:t>Pour </a:t>
            </a:r>
            <a:r>
              <a:rPr sz="1632" spc="-5" dirty="0">
                <a:latin typeface="Arial"/>
                <a:cs typeface="Arial"/>
              </a:rPr>
              <a:t>transférer </a:t>
            </a:r>
            <a:r>
              <a:rPr sz="1632" spc="-9" dirty="0">
                <a:latin typeface="Arial"/>
                <a:cs typeface="Arial"/>
              </a:rPr>
              <a:t>12 </a:t>
            </a:r>
            <a:r>
              <a:rPr sz="1632" spc="-86" dirty="0">
                <a:latin typeface="Arial"/>
                <a:cs typeface="Arial"/>
              </a:rPr>
              <a:t>To</a:t>
            </a:r>
            <a:r>
              <a:rPr sz="1632" spc="-18" dirty="0">
                <a:latin typeface="Arial"/>
                <a:cs typeface="Arial"/>
              </a:rPr>
              <a:t> </a:t>
            </a:r>
            <a:r>
              <a:rPr sz="1632" dirty="0">
                <a:latin typeface="Arial"/>
                <a:cs typeface="Arial"/>
              </a:rPr>
              <a:t>:</a:t>
            </a:r>
            <a:endParaRPr sz="1632">
              <a:latin typeface="Arial"/>
              <a:cs typeface="Arial"/>
            </a:endParaRPr>
          </a:p>
          <a:p>
            <a:pPr marL="1293287" marR="1624958">
              <a:lnSpc>
                <a:spcPts val="1832"/>
              </a:lnSpc>
              <a:spcBef>
                <a:spcPts val="100"/>
              </a:spcBef>
            </a:pPr>
            <a:r>
              <a:rPr sz="1632" spc="-5" dirty="0">
                <a:latin typeface="Arial"/>
                <a:cs typeface="Arial"/>
              </a:rPr>
              <a:t>12 </a:t>
            </a:r>
            <a:r>
              <a:rPr sz="1632" spc="-9" dirty="0">
                <a:latin typeface="Arial"/>
                <a:cs typeface="Arial"/>
              </a:rPr>
              <a:t>000 000 </a:t>
            </a:r>
            <a:r>
              <a:rPr sz="1632" dirty="0">
                <a:latin typeface="Arial"/>
                <a:cs typeface="Arial"/>
              </a:rPr>
              <a:t>/ </a:t>
            </a:r>
            <a:r>
              <a:rPr sz="1632" spc="-9" dirty="0">
                <a:latin typeface="Arial"/>
                <a:cs typeface="Arial"/>
              </a:rPr>
              <a:t>125 </a:t>
            </a:r>
            <a:r>
              <a:rPr sz="1632" dirty="0">
                <a:latin typeface="Arial"/>
                <a:cs typeface="Arial"/>
              </a:rPr>
              <a:t>= </a:t>
            </a:r>
            <a:r>
              <a:rPr sz="1632" spc="-9" dirty="0">
                <a:latin typeface="Arial"/>
                <a:cs typeface="Arial"/>
              </a:rPr>
              <a:t>96000 </a:t>
            </a:r>
            <a:r>
              <a:rPr sz="1632" spc="-5" dirty="0">
                <a:latin typeface="Arial"/>
                <a:cs typeface="Arial"/>
              </a:rPr>
              <a:t>secondes..  </a:t>
            </a:r>
            <a:r>
              <a:rPr sz="1632" spc="-9" dirty="0">
                <a:latin typeface="Arial"/>
                <a:cs typeface="Arial"/>
              </a:rPr>
              <a:t>Soit </a:t>
            </a:r>
            <a:r>
              <a:rPr sz="1632" spc="-5" dirty="0">
                <a:latin typeface="Arial"/>
                <a:cs typeface="Arial"/>
              </a:rPr>
              <a:t>27 </a:t>
            </a:r>
            <a:r>
              <a:rPr sz="1632" spc="-9" dirty="0">
                <a:latin typeface="Arial"/>
                <a:cs typeface="Arial"/>
              </a:rPr>
              <a:t>heures</a:t>
            </a:r>
            <a:r>
              <a:rPr sz="1632" spc="5" dirty="0">
                <a:latin typeface="Arial"/>
                <a:cs typeface="Arial"/>
              </a:rPr>
              <a:t> </a:t>
            </a:r>
            <a:r>
              <a:rPr sz="1632" spc="-5" dirty="0">
                <a:latin typeface="Arial"/>
                <a:cs typeface="Arial"/>
              </a:rPr>
              <a:t>...</a:t>
            </a:r>
            <a:endParaRPr sz="1632">
              <a:latin typeface="Arial"/>
              <a:cs typeface="Arial"/>
            </a:endParaRPr>
          </a:p>
          <a:p>
            <a:pPr marL="76008">
              <a:spcBef>
                <a:spcPts val="757"/>
              </a:spcBef>
            </a:pPr>
            <a:r>
              <a:rPr sz="1451" i="1" spc="-5" dirty="0">
                <a:latin typeface="Arial"/>
                <a:cs typeface="Arial"/>
              </a:rPr>
              <a:t>Sans aucun autre trafic, réseau dédié, </a:t>
            </a:r>
            <a:r>
              <a:rPr sz="1451" i="1" dirty="0">
                <a:latin typeface="Arial"/>
                <a:cs typeface="Arial"/>
              </a:rPr>
              <a:t>sans </a:t>
            </a:r>
            <a:r>
              <a:rPr sz="1451" i="1" spc="-5" dirty="0">
                <a:latin typeface="Arial"/>
                <a:cs typeface="Arial"/>
              </a:rPr>
              <a:t>interruption, pour </a:t>
            </a:r>
            <a:r>
              <a:rPr sz="1451" i="1" dirty="0">
                <a:latin typeface="Arial"/>
                <a:cs typeface="Arial"/>
              </a:rPr>
              <a:t>1 seul </a:t>
            </a:r>
            <a:r>
              <a:rPr sz="1451" i="1" spc="-5" dirty="0">
                <a:latin typeface="Arial"/>
                <a:cs typeface="Arial"/>
              </a:rPr>
              <a:t>Hiseq</a:t>
            </a:r>
            <a:r>
              <a:rPr sz="1451" i="1" spc="-18" dirty="0">
                <a:latin typeface="Arial"/>
                <a:cs typeface="Arial"/>
              </a:rPr>
              <a:t> </a:t>
            </a:r>
            <a:r>
              <a:rPr sz="1451" i="1" spc="-5" dirty="0">
                <a:latin typeface="Arial"/>
                <a:cs typeface="Arial"/>
              </a:rPr>
              <a:t>...</a:t>
            </a:r>
            <a:endParaRPr sz="1451">
              <a:latin typeface="Arial"/>
              <a:cs typeface="Arial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B4A68D4A-4343-104C-A543-CB963D1122E7}"/>
              </a:ext>
            </a:extLst>
          </p:cNvPr>
          <p:cNvSpPr/>
          <p:nvPr/>
        </p:nvSpPr>
        <p:spPr>
          <a:xfrm>
            <a:off x="247129" y="620688"/>
            <a:ext cx="1514765" cy="461665"/>
          </a:xfrm>
          <a:prstGeom prst="rect">
            <a:avLst/>
          </a:prstGeom>
          <a:solidFill>
            <a:srgbClr val="00B050">
              <a:alpha val="67843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Réseau</a:t>
            </a:r>
          </a:p>
        </p:txBody>
      </p:sp>
      <p:sp>
        <p:nvSpPr>
          <p:cNvPr id="14" name="Espace réservé de la date 13">
            <a:extLst>
              <a:ext uri="{FF2B5EF4-FFF2-40B4-BE49-F238E27FC236}">
                <a16:creationId xmlns:a16="http://schemas.microsoft.com/office/drawing/2014/main" xmlns="" id="{C38FED53-B55D-4E4A-8D22-76E12176A024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C0B80367-A0CD-5446-ABFE-5FB01D78DD76}" type="datetime1">
              <a:rPr lang="fr-FR" smtClean="0"/>
              <a:pPr/>
              <a:t>06/05/2019</a:t>
            </a:fld>
            <a:endParaRPr lang="en-US"/>
          </a:p>
        </p:txBody>
      </p:sp>
      <p:sp>
        <p:nvSpPr>
          <p:cNvPr id="15" name="Espace réservé du pied de page 14">
            <a:extLst>
              <a:ext uri="{FF2B5EF4-FFF2-40B4-BE49-F238E27FC236}">
                <a16:creationId xmlns:a16="http://schemas.microsoft.com/office/drawing/2014/main" xmlns="" id="{93B3C7BC-A23B-DA4C-B9E4-DDE6C8A45500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fr-FR"/>
              <a:t>Reda Zenagui</a:t>
            </a:r>
          </a:p>
        </p:txBody>
      </p:sp>
      <p:sp>
        <p:nvSpPr>
          <p:cNvPr id="16" name="Espace réservé du numéro de diapositive 15">
            <a:extLst>
              <a:ext uri="{FF2B5EF4-FFF2-40B4-BE49-F238E27FC236}">
                <a16:creationId xmlns:a16="http://schemas.microsoft.com/office/drawing/2014/main" xmlns="" id="{4B5C5A1C-F0F3-0946-B05C-4A0A6353022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291525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8" grpId="0" animBg="1"/>
      <p:bldP spid="9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75656" y="4410697"/>
            <a:ext cx="6677030" cy="1756404"/>
          </a:xfrm>
          <a:custGeom>
            <a:avLst/>
            <a:gdLst/>
            <a:ahLst/>
            <a:cxnLst/>
            <a:rect l="l" t="t" r="r" b="b"/>
            <a:pathLst>
              <a:path w="7199630" h="2231390">
                <a:moveTo>
                  <a:pt x="7199630" y="0"/>
                </a:moveTo>
                <a:lnTo>
                  <a:pt x="0" y="0"/>
                </a:lnTo>
                <a:lnTo>
                  <a:pt x="0" y="2231390"/>
                </a:lnTo>
                <a:lnTo>
                  <a:pt x="7199630" y="2231390"/>
                </a:lnTo>
                <a:lnTo>
                  <a:pt x="7199630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" name="object 5"/>
          <p:cNvSpPr/>
          <p:nvPr/>
        </p:nvSpPr>
        <p:spPr>
          <a:xfrm>
            <a:off x="0" y="28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31240" y="350617"/>
            <a:ext cx="2672276" cy="461665"/>
          </a:xfrm>
          <a:prstGeom prst="rect">
            <a:avLst/>
          </a:prstGeom>
          <a:solidFill>
            <a:srgbClr val="00B050">
              <a:alpha val="67843"/>
            </a:srgbClr>
          </a:solidFill>
        </p:spPr>
        <p:txBody>
          <a:bodyPr wrap="square" rtlCol="0">
            <a:spAutoFit/>
          </a:bodyPr>
          <a:lstStyle/>
          <a:p>
            <a:pPr defTabSz="914400"/>
            <a:r>
              <a:rPr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Coût matériel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897898" y="1309142"/>
            <a:ext cx="97312" cy="124361"/>
          </a:xfrm>
          <a:prstGeom prst="rect">
            <a:avLst/>
          </a:prstGeom>
        </p:spPr>
        <p:txBody>
          <a:bodyPr vert="horz" wrap="square" lIns="0" tIns="12668" rIns="0" bIns="0" rtlCol="0">
            <a:spAutoFit/>
          </a:bodyPr>
          <a:lstStyle/>
          <a:p>
            <a:pPr marL="11516">
              <a:spcBef>
                <a:spcPts val="100"/>
              </a:spcBef>
            </a:pPr>
            <a:r>
              <a:rPr sz="725" spc="145" dirty="0">
                <a:latin typeface="Arial"/>
                <a:cs typeface="Arial"/>
              </a:rPr>
              <a:t>●</a:t>
            </a:r>
            <a:endParaRPr sz="725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676404" y="1622388"/>
            <a:ext cx="1110178" cy="325913"/>
          </a:xfrm>
          <a:custGeom>
            <a:avLst/>
            <a:gdLst/>
            <a:ahLst/>
            <a:cxnLst/>
            <a:rect l="l" t="t" r="r" b="b"/>
            <a:pathLst>
              <a:path w="1224279" h="359409">
                <a:moveTo>
                  <a:pt x="918209" y="0"/>
                </a:moveTo>
                <a:lnTo>
                  <a:pt x="918209" y="90170"/>
                </a:lnTo>
                <a:lnTo>
                  <a:pt x="0" y="90170"/>
                </a:lnTo>
                <a:lnTo>
                  <a:pt x="0" y="269240"/>
                </a:lnTo>
                <a:lnTo>
                  <a:pt x="918209" y="269240"/>
                </a:lnTo>
                <a:lnTo>
                  <a:pt x="918209" y="359410"/>
                </a:lnTo>
                <a:lnTo>
                  <a:pt x="1224280" y="179070"/>
                </a:lnTo>
                <a:lnTo>
                  <a:pt x="918209" y="0"/>
                </a:lnTo>
                <a:close/>
              </a:path>
            </a:pathLst>
          </a:custGeom>
          <a:solidFill>
            <a:srgbClr val="CEE6F4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0" name="object 10"/>
          <p:cNvSpPr/>
          <p:nvPr/>
        </p:nvSpPr>
        <p:spPr>
          <a:xfrm>
            <a:off x="2676404" y="1622388"/>
            <a:ext cx="1110178" cy="325913"/>
          </a:xfrm>
          <a:custGeom>
            <a:avLst/>
            <a:gdLst/>
            <a:ahLst/>
            <a:cxnLst/>
            <a:rect l="l" t="t" r="r" b="b"/>
            <a:pathLst>
              <a:path w="1224279" h="359409">
                <a:moveTo>
                  <a:pt x="0" y="90170"/>
                </a:moveTo>
                <a:lnTo>
                  <a:pt x="918209" y="90170"/>
                </a:lnTo>
                <a:lnTo>
                  <a:pt x="918209" y="0"/>
                </a:lnTo>
                <a:lnTo>
                  <a:pt x="1224280" y="179070"/>
                </a:lnTo>
                <a:lnTo>
                  <a:pt x="918209" y="359410"/>
                </a:lnTo>
                <a:lnTo>
                  <a:pt x="918209" y="269240"/>
                </a:lnTo>
                <a:lnTo>
                  <a:pt x="0" y="269240"/>
                </a:lnTo>
                <a:lnTo>
                  <a:pt x="0" y="90170"/>
                </a:lnTo>
                <a:close/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1" name="object 11"/>
          <p:cNvSpPr/>
          <p:nvPr/>
        </p:nvSpPr>
        <p:spPr>
          <a:xfrm>
            <a:off x="2676404" y="162238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2" name="object 12"/>
          <p:cNvSpPr/>
          <p:nvPr/>
        </p:nvSpPr>
        <p:spPr>
          <a:xfrm>
            <a:off x="3786582" y="194830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3" name="object 13"/>
          <p:cNvSpPr txBox="1"/>
          <p:nvPr/>
        </p:nvSpPr>
        <p:spPr>
          <a:xfrm>
            <a:off x="2093677" y="1097242"/>
            <a:ext cx="4491385" cy="799207"/>
          </a:xfrm>
          <a:prstGeom prst="rect">
            <a:avLst/>
          </a:prstGeom>
        </p:spPr>
        <p:txBody>
          <a:bodyPr vert="horz" wrap="square" lIns="0" tIns="154319" rIns="0" bIns="0" rtlCol="0">
            <a:spAutoFit/>
          </a:bodyPr>
          <a:lstStyle/>
          <a:p>
            <a:pPr marL="11516">
              <a:spcBef>
                <a:spcPts val="1215"/>
              </a:spcBef>
            </a:pPr>
            <a:r>
              <a:rPr sz="1632" dirty="0">
                <a:latin typeface="Arial"/>
                <a:cs typeface="Arial"/>
              </a:rPr>
              <a:t>1 </a:t>
            </a:r>
            <a:r>
              <a:rPr sz="1632" spc="-86" dirty="0">
                <a:latin typeface="Arial"/>
                <a:cs typeface="Arial"/>
              </a:rPr>
              <a:t>To </a:t>
            </a:r>
            <a:r>
              <a:rPr sz="1632" spc="-5" dirty="0">
                <a:latin typeface="Arial"/>
                <a:cs typeface="Arial"/>
              </a:rPr>
              <a:t>de </a:t>
            </a:r>
            <a:r>
              <a:rPr sz="1632" spc="-9" dirty="0">
                <a:latin typeface="Arial"/>
                <a:cs typeface="Arial"/>
              </a:rPr>
              <a:t>disque dur performant </a:t>
            </a:r>
            <a:r>
              <a:rPr sz="1632" dirty="0">
                <a:latin typeface="Arial"/>
                <a:cs typeface="Arial"/>
              </a:rPr>
              <a:t>= </a:t>
            </a:r>
            <a:r>
              <a:rPr sz="1632" spc="-9" dirty="0">
                <a:latin typeface="Arial"/>
                <a:cs typeface="Arial"/>
              </a:rPr>
              <a:t>1000</a:t>
            </a:r>
            <a:r>
              <a:rPr sz="1632" spc="68" dirty="0">
                <a:latin typeface="Arial"/>
                <a:cs typeface="Arial"/>
              </a:rPr>
              <a:t> </a:t>
            </a:r>
            <a:r>
              <a:rPr sz="1632" dirty="0">
                <a:latin typeface="Arial"/>
                <a:cs typeface="Arial"/>
              </a:rPr>
              <a:t>€</a:t>
            </a:r>
            <a:endParaRPr sz="1632">
              <a:latin typeface="Arial"/>
              <a:cs typeface="Arial"/>
            </a:endParaRPr>
          </a:p>
          <a:p>
            <a:pPr marL="1904230">
              <a:spcBef>
                <a:spcPts val="1124"/>
              </a:spcBef>
            </a:pPr>
            <a:r>
              <a:rPr sz="1632" spc="-5" dirty="0">
                <a:latin typeface="Arial"/>
                <a:cs typeface="Arial"/>
              </a:rPr>
              <a:t>415 </a:t>
            </a:r>
            <a:r>
              <a:rPr sz="1632" spc="-9" dirty="0">
                <a:latin typeface="Arial"/>
                <a:cs typeface="Arial"/>
              </a:rPr>
              <a:t>000 </a:t>
            </a:r>
            <a:r>
              <a:rPr sz="1632" dirty="0">
                <a:latin typeface="Arial"/>
                <a:cs typeface="Arial"/>
              </a:rPr>
              <a:t>€ / </a:t>
            </a:r>
            <a:r>
              <a:rPr sz="1632" spc="-9" dirty="0">
                <a:latin typeface="Arial"/>
                <a:cs typeface="Arial"/>
              </a:rPr>
              <a:t>an </a:t>
            </a:r>
            <a:r>
              <a:rPr sz="1632" dirty="0">
                <a:latin typeface="Arial"/>
                <a:cs typeface="Arial"/>
              </a:rPr>
              <a:t>/ </a:t>
            </a:r>
            <a:r>
              <a:rPr sz="1632" spc="-5" dirty="0">
                <a:latin typeface="Arial"/>
                <a:cs typeface="Arial"/>
              </a:rPr>
              <a:t>HiSeq</a:t>
            </a:r>
            <a:r>
              <a:rPr sz="1632" spc="-63" dirty="0">
                <a:latin typeface="Arial"/>
                <a:cs typeface="Arial"/>
              </a:rPr>
              <a:t> </a:t>
            </a:r>
            <a:r>
              <a:rPr sz="1632" spc="-9" dirty="0">
                <a:latin typeface="Arial"/>
                <a:cs typeface="Arial"/>
              </a:rPr>
              <a:t>2500</a:t>
            </a:r>
            <a:endParaRPr sz="1632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897898" y="2125654"/>
            <a:ext cx="97312" cy="124361"/>
          </a:xfrm>
          <a:prstGeom prst="rect">
            <a:avLst/>
          </a:prstGeom>
        </p:spPr>
        <p:txBody>
          <a:bodyPr vert="horz" wrap="square" lIns="0" tIns="12668" rIns="0" bIns="0" rtlCol="0">
            <a:spAutoFit/>
          </a:bodyPr>
          <a:lstStyle/>
          <a:p>
            <a:pPr marL="11516">
              <a:spcBef>
                <a:spcPts val="100"/>
              </a:spcBef>
            </a:pPr>
            <a:r>
              <a:rPr sz="725" spc="145" dirty="0">
                <a:latin typeface="Arial"/>
                <a:cs typeface="Arial"/>
              </a:rPr>
              <a:t>●</a:t>
            </a:r>
            <a:endParaRPr sz="725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093677" y="2056556"/>
            <a:ext cx="2322852" cy="26278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1632" spc="-5" dirty="0">
                <a:latin typeface="Arial"/>
                <a:cs typeface="Arial"/>
              </a:rPr>
              <a:t>Architecture réseau </a:t>
            </a:r>
            <a:r>
              <a:rPr sz="1632" dirty="0">
                <a:latin typeface="Arial"/>
                <a:cs typeface="Arial"/>
              </a:rPr>
              <a:t>1</a:t>
            </a:r>
            <a:r>
              <a:rPr sz="1632" spc="-86" dirty="0">
                <a:latin typeface="Arial"/>
                <a:cs typeface="Arial"/>
              </a:rPr>
              <a:t> </a:t>
            </a:r>
            <a:r>
              <a:rPr sz="1632" dirty="0">
                <a:latin typeface="Arial"/>
                <a:cs typeface="Arial"/>
              </a:rPr>
              <a:t>Gb</a:t>
            </a:r>
            <a:endParaRPr sz="1632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676404" y="2471145"/>
            <a:ext cx="1110178" cy="325913"/>
          </a:xfrm>
          <a:custGeom>
            <a:avLst/>
            <a:gdLst/>
            <a:ahLst/>
            <a:cxnLst/>
            <a:rect l="l" t="t" r="r" b="b"/>
            <a:pathLst>
              <a:path w="1224279" h="359410">
                <a:moveTo>
                  <a:pt x="918209" y="0"/>
                </a:moveTo>
                <a:lnTo>
                  <a:pt x="918209" y="90169"/>
                </a:lnTo>
                <a:lnTo>
                  <a:pt x="0" y="90169"/>
                </a:lnTo>
                <a:lnTo>
                  <a:pt x="0" y="269239"/>
                </a:lnTo>
                <a:lnTo>
                  <a:pt x="918209" y="269239"/>
                </a:lnTo>
                <a:lnTo>
                  <a:pt x="918209" y="359409"/>
                </a:lnTo>
                <a:lnTo>
                  <a:pt x="1224280" y="179069"/>
                </a:lnTo>
                <a:lnTo>
                  <a:pt x="918209" y="0"/>
                </a:lnTo>
                <a:close/>
              </a:path>
            </a:pathLst>
          </a:custGeom>
          <a:solidFill>
            <a:srgbClr val="CEE6F4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7" name="object 17"/>
          <p:cNvSpPr/>
          <p:nvPr/>
        </p:nvSpPr>
        <p:spPr>
          <a:xfrm>
            <a:off x="2676404" y="2471145"/>
            <a:ext cx="1110178" cy="325913"/>
          </a:xfrm>
          <a:custGeom>
            <a:avLst/>
            <a:gdLst/>
            <a:ahLst/>
            <a:cxnLst/>
            <a:rect l="l" t="t" r="r" b="b"/>
            <a:pathLst>
              <a:path w="1224279" h="359410">
                <a:moveTo>
                  <a:pt x="0" y="90169"/>
                </a:moveTo>
                <a:lnTo>
                  <a:pt x="918209" y="90169"/>
                </a:lnTo>
                <a:lnTo>
                  <a:pt x="918209" y="0"/>
                </a:lnTo>
                <a:lnTo>
                  <a:pt x="1224280" y="179069"/>
                </a:lnTo>
                <a:lnTo>
                  <a:pt x="918209" y="359409"/>
                </a:lnTo>
                <a:lnTo>
                  <a:pt x="918209" y="269239"/>
                </a:lnTo>
                <a:lnTo>
                  <a:pt x="0" y="269239"/>
                </a:lnTo>
                <a:lnTo>
                  <a:pt x="0" y="90169"/>
                </a:lnTo>
                <a:close/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8" name="object 18"/>
          <p:cNvSpPr/>
          <p:nvPr/>
        </p:nvSpPr>
        <p:spPr>
          <a:xfrm>
            <a:off x="2676404" y="247114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9" name="object 19"/>
          <p:cNvSpPr/>
          <p:nvPr/>
        </p:nvSpPr>
        <p:spPr>
          <a:xfrm>
            <a:off x="3786582" y="279705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0" name="object 20"/>
          <p:cNvSpPr txBox="1"/>
          <p:nvPr/>
        </p:nvSpPr>
        <p:spPr>
          <a:xfrm>
            <a:off x="3986969" y="2480357"/>
            <a:ext cx="3576410" cy="26278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1632" spc="-5" dirty="0">
                <a:latin typeface="Arial"/>
                <a:cs typeface="Arial"/>
              </a:rPr>
              <a:t>200 </a:t>
            </a:r>
            <a:r>
              <a:rPr sz="1632" spc="-9" dirty="0">
                <a:latin typeface="Arial"/>
                <a:cs typeface="Arial"/>
              </a:rPr>
              <a:t>000 </a:t>
            </a:r>
            <a:r>
              <a:rPr sz="1632" dirty="0">
                <a:latin typeface="Arial"/>
                <a:cs typeface="Arial"/>
              </a:rPr>
              <a:t>€ si </a:t>
            </a:r>
            <a:r>
              <a:rPr sz="1632" spc="-9" dirty="0">
                <a:latin typeface="Arial"/>
                <a:cs typeface="Arial"/>
              </a:rPr>
              <a:t>pas </a:t>
            </a:r>
            <a:r>
              <a:rPr sz="1632" spc="-5" dirty="0">
                <a:latin typeface="Arial"/>
                <a:cs typeface="Arial"/>
              </a:rPr>
              <a:t>de structure</a:t>
            </a:r>
            <a:r>
              <a:rPr sz="1632" spc="-14" dirty="0">
                <a:latin typeface="Arial"/>
                <a:cs typeface="Arial"/>
              </a:rPr>
              <a:t> </a:t>
            </a:r>
            <a:r>
              <a:rPr sz="1632" spc="-9" dirty="0">
                <a:latin typeface="Arial"/>
                <a:cs typeface="Arial"/>
              </a:rPr>
              <a:t>existante</a:t>
            </a:r>
            <a:endParaRPr sz="1632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877941" y="3590535"/>
            <a:ext cx="4044550" cy="494226"/>
          </a:xfrm>
          <a:prstGeom prst="rect">
            <a:avLst/>
          </a:prstGeom>
        </p:spPr>
        <p:txBody>
          <a:bodyPr vert="horz" wrap="square" lIns="0" tIns="32246" rIns="0" bIns="0" rtlCol="0">
            <a:spAutoFit/>
          </a:bodyPr>
          <a:lstStyle/>
          <a:p>
            <a:pPr marL="11516" marR="4607">
              <a:lnSpc>
                <a:spcPts val="1832"/>
              </a:lnSpc>
              <a:spcBef>
                <a:spcPts val="254"/>
              </a:spcBef>
            </a:pPr>
            <a:r>
              <a:rPr sz="1632" i="1" spc="-45" dirty="0">
                <a:latin typeface="Arial"/>
                <a:cs typeface="Arial"/>
              </a:rPr>
              <a:t>Tout </a:t>
            </a:r>
            <a:r>
              <a:rPr sz="1632" i="1" dirty="0">
                <a:latin typeface="Arial"/>
                <a:cs typeface="Arial"/>
              </a:rPr>
              <a:t>ceci </a:t>
            </a:r>
            <a:r>
              <a:rPr sz="1632" i="1" spc="-9" dirty="0">
                <a:latin typeface="Arial"/>
                <a:cs typeface="Arial"/>
              </a:rPr>
              <a:t>n'inclut pas </a:t>
            </a:r>
            <a:r>
              <a:rPr sz="1632" i="1" spc="-5" dirty="0">
                <a:latin typeface="Arial"/>
                <a:cs typeface="Arial"/>
              </a:rPr>
              <a:t>le coût </a:t>
            </a:r>
            <a:r>
              <a:rPr sz="1632" i="1" spc="-9" dirty="0">
                <a:latin typeface="Arial"/>
                <a:cs typeface="Arial"/>
              </a:rPr>
              <a:t>du backup </a:t>
            </a:r>
            <a:r>
              <a:rPr sz="1632" i="1" spc="-5" dirty="0">
                <a:latin typeface="Arial"/>
                <a:cs typeface="Arial"/>
              </a:rPr>
              <a:t>ni le  coût </a:t>
            </a:r>
            <a:r>
              <a:rPr sz="1632" i="1" spc="-9" dirty="0">
                <a:latin typeface="Arial"/>
                <a:cs typeface="Arial"/>
              </a:rPr>
              <a:t>du matériel</a:t>
            </a:r>
            <a:r>
              <a:rPr sz="1632" i="1" spc="5" dirty="0">
                <a:latin typeface="Arial"/>
                <a:cs typeface="Arial"/>
              </a:rPr>
              <a:t> </a:t>
            </a:r>
            <a:r>
              <a:rPr sz="1632" i="1" spc="-9" dirty="0">
                <a:latin typeface="Arial"/>
                <a:cs typeface="Arial"/>
              </a:rPr>
              <a:t>d'analyse...</a:t>
            </a:r>
            <a:endParaRPr sz="1632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965102" y="4727918"/>
            <a:ext cx="2220357" cy="1110178"/>
          </a:xfrm>
          <a:custGeom>
            <a:avLst/>
            <a:gdLst/>
            <a:ahLst/>
            <a:cxnLst/>
            <a:rect l="l" t="t" r="r" b="b"/>
            <a:pathLst>
              <a:path w="2448560" h="1224279">
                <a:moveTo>
                  <a:pt x="1835150" y="0"/>
                </a:moveTo>
                <a:lnTo>
                  <a:pt x="1835150" y="304800"/>
                </a:lnTo>
                <a:lnTo>
                  <a:pt x="0" y="304800"/>
                </a:lnTo>
                <a:lnTo>
                  <a:pt x="0" y="916940"/>
                </a:lnTo>
                <a:lnTo>
                  <a:pt x="1835150" y="916940"/>
                </a:lnTo>
                <a:lnTo>
                  <a:pt x="1835150" y="1224280"/>
                </a:lnTo>
                <a:lnTo>
                  <a:pt x="2448560" y="610870"/>
                </a:lnTo>
                <a:lnTo>
                  <a:pt x="1835150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3" name="object 23"/>
          <p:cNvSpPr/>
          <p:nvPr/>
        </p:nvSpPr>
        <p:spPr>
          <a:xfrm>
            <a:off x="1965102" y="4727918"/>
            <a:ext cx="2220357" cy="1110178"/>
          </a:xfrm>
          <a:custGeom>
            <a:avLst/>
            <a:gdLst/>
            <a:ahLst/>
            <a:cxnLst/>
            <a:rect l="l" t="t" r="r" b="b"/>
            <a:pathLst>
              <a:path w="2448560" h="1224279">
                <a:moveTo>
                  <a:pt x="0" y="304800"/>
                </a:moveTo>
                <a:lnTo>
                  <a:pt x="1835150" y="304800"/>
                </a:lnTo>
                <a:lnTo>
                  <a:pt x="1835150" y="0"/>
                </a:lnTo>
                <a:lnTo>
                  <a:pt x="2448560" y="610870"/>
                </a:lnTo>
                <a:lnTo>
                  <a:pt x="1835150" y="1224280"/>
                </a:lnTo>
                <a:lnTo>
                  <a:pt x="1835150" y="916940"/>
                </a:lnTo>
                <a:lnTo>
                  <a:pt x="0" y="916940"/>
                </a:lnTo>
                <a:lnTo>
                  <a:pt x="0" y="304800"/>
                </a:lnTo>
                <a:close/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4" name="object 24"/>
          <p:cNvSpPr/>
          <p:nvPr/>
        </p:nvSpPr>
        <p:spPr>
          <a:xfrm>
            <a:off x="1965102" y="472791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5" name="object 25"/>
          <p:cNvSpPr/>
          <p:nvPr/>
        </p:nvSpPr>
        <p:spPr>
          <a:xfrm>
            <a:off x="4185458" y="583809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6" name="object 26"/>
          <p:cNvSpPr txBox="1"/>
          <p:nvPr/>
        </p:nvSpPr>
        <p:spPr>
          <a:xfrm>
            <a:off x="1475656" y="4401683"/>
            <a:ext cx="6677030" cy="1491721"/>
          </a:xfrm>
          <a:prstGeom prst="rect">
            <a:avLst/>
          </a:prstGeom>
          <a:ln w="3175">
            <a:noFill/>
          </a:ln>
        </p:spPr>
        <p:txBody>
          <a:bodyPr vert="horz" wrap="square" lIns="0" tIns="435894" rIns="0" bIns="0" rtlCol="0">
            <a:spAutoFit/>
          </a:bodyPr>
          <a:lstStyle/>
          <a:p>
            <a:pPr marL="3215368" marR="368524">
              <a:lnSpc>
                <a:spcPts val="4053"/>
              </a:lnSpc>
              <a:spcBef>
                <a:spcPts val="3431"/>
              </a:spcBef>
              <a:tabLst>
                <a:tab pos="4263356" algn="l"/>
              </a:tabLst>
            </a:pPr>
            <a:r>
              <a:rPr sz="3627" b="1" spc="-5" dirty="0">
                <a:latin typeface="Arial"/>
                <a:cs typeface="Arial"/>
              </a:rPr>
              <a:t>Il</a:t>
            </a:r>
            <a:r>
              <a:rPr sz="3627" b="1" spc="5" dirty="0">
                <a:latin typeface="Arial"/>
                <a:cs typeface="Arial"/>
              </a:rPr>
              <a:t> </a:t>
            </a:r>
            <a:r>
              <a:rPr sz="3627" b="1" spc="-9" dirty="0">
                <a:latin typeface="Arial"/>
                <a:cs typeface="Arial"/>
              </a:rPr>
              <a:t>ne	</a:t>
            </a:r>
            <a:r>
              <a:rPr sz="3627" b="1" spc="-5" dirty="0">
                <a:latin typeface="Arial"/>
                <a:cs typeface="Arial"/>
              </a:rPr>
              <a:t>faut pas  </a:t>
            </a:r>
            <a:r>
              <a:rPr sz="3627" b="1" spc="-9" dirty="0">
                <a:latin typeface="Arial"/>
                <a:cs typeface="Arial"/>
              </a:rPr>
              <a:t>tout garder</a:t>
            </a:r>
            <a:r>
              <a:rPr sz="3627" b="1" spc="-50" dirty="0">
                <a:latin typeface="Arial"/>
                <a:cs typeface="Arial"/>
              </a:rPr>
              <a:t> </a:t>
            </a:r>
            <a:r>
              <a:rPr sz="3627" b="1" spc="-5" dirty="0">
                <a:latin typeface="Arial"/>
                <a:cs typeface="Arial"/>
              </a:rPr>
              <a:t>...</a:t>
            </a:r>
            <a:endParaRPr sz="3627" dirty="0">
              <a:latin typeface="Arial"/>
              <a:cs typeface="Arial"/>
            </a:endParaRPr>
          </a:p>
        </p:txBody>
      </p:sp>
      <p:sp>
        <p:nvSpPr>
          <p:cNvPr id="27" name="Espace réservé de la date 26">
            <a:extLst>
              <a:ext uri="{FF2B5EF4-FFF2-40B4-BE49-F238E27FC236}">
                <a16:creationId xmlns:a16="http://schemas.microsoft.com/office/drawing/2014/main" xmlns="" id="{09C0D36A-B820-F44A-986E-337E1E4F6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6A56E-6FE2-4A47-A42E-84A4612A6A05}" type="datetime1">
              <a:rPr lang="fr-FR" smtClean="0">
                <a:solidFill>
                  <a:srgbClr val="775F55"/>
                </a:solidFill>
              </a:rPr>
              <a:pPr/>
              <a:t>06/05/2019</a:t>
            </a:fld>
            <a:endParaRPr lang="fr-FR">
              <a:solidFill>
                <a:srgbClr val="775F55"/>
              </a:solidFill>
            </a:endParaRPr>
          </a:p>
        </p:txBody>
      </p:sp>
      <p:sp>
        <p:nvSpPr>
          <p:cNvPr id="28" name="Espace réservé du pied de page 27">
            <a:extLst>
              <a:ext uri="{FF2B5EF4-FFF2-40B4-BE49-F238E27FC236}">
                <a16:creationId xmlns:a16="http://schemas.microsoft.com/office/drawing/2014/main" xmlns="" id="{E58B4638-BD7E-894F-82A1-2F33BB8B9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68729" y="6356350"/>
            <a:ext cx="2895600" cy="365125"/>
          </a:xfrm>
        </p:spPr>
        <p:txBody>
          <a:bodyPr/>
          <a:lstStyle/>
          <a:p>
            <a:r>
              <a:rPr lang="fr-FR" dirty="0" err="1">
                <a:solidFill>
                  <a:srgbClr val="775F55"/>
                </a:solidFill>
              </a:rPr>
              <a:t>Reda</a:t>
            </a:r>
            <a:r>
              <a:rPr lang="fr-FR" dirty="0">
                <a:solidFill>
                  <a:srgbClr val="775F55"/>
                </a:solidFill>
              </a:rPr>
              <a:t> </a:t>
            </a:r>
            <a:r>
              <a:rPr lang="fr-FR" dirty="0" err="1">
                <a:solidFill>
                  <a:srgbClr val="775F55"/>
                </a:solidFill>
              </a:rPr>
              <a:t>Zenagui</a:t>
            </a:r>
            <a:endParaRPr lang="fr-FR" dirty="0">
              <a:solidFill>
                <a:srgbClr val="775F55"/>
              </a:solidFill>
            </a:endParaRPr>
          </a:p>
        </p:txBody>
      </p:sp>
      <p:sp>
        <p:nvSpPr>
          <p:cNvPr id="29" name="Espace réservé du numéro de diapositive 28">
            <a:extLst>
              <a:ext uri="{FF2B5EF4-FFF2-40B4-BE49-F238E27FC236}">
                <a16:creationId xmlns:a16="http://schemas.microsoft.com/office/drawing/2014/main" xmlns="" id="{A23E3D7A-D197-E342-B484-F4484BC17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C2161-55B9-4E2F-9B8E-AFF7EF3222FD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141710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 animBg="1"/>
      <p:bldP spid="17" grpId="0" animBg="1"/>
      <p:bldP spid="18" grpId="0" animBg="1"/>
      <p:bldP spid="19" grpId="0" animBg="1"/>
      <p:bldP spid="20" grpId="0"/>
      <p:bldP spid="21" grpId="0"/>
      <p:bldP spid="22" grpId="0" animBg="1"/>
      <p:bldP spid="23" grpId="0" animBg="1"/>
      <p:bldP spid="24" grpId="0" animBg="1"/>
      <p:bldP spid="25" grpId="0" animBg="1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4806933" y="1615171"/>
            <a:ext cx="1706726" cy="317852"/>
          </a:xfrm>
          <a:custGeom>
            <a:avLst/>
            <a:gdLst/>
            <a:ahLst/>
            <a:cxnLst/>
            <a:rect l="l" t="t" r="r" b="b"/>
            <a:pathLst>
              <a:path w="1882140" h="350519">
                <a:moveTo>
                  <a:pt x="0" y="0"/>
                </a:moveTo>
                <a:lnTo>
                  <a:pt x="1882140" y="0"/>
                </a:lnTo>
                <a:lnTo>
                  <a:pt x="1882140" y="350520"/>
                </a:lnTo>
                <a:lnTo>
                  <a:pt x="0" y="350520"/>
                </a:lnTo>
                <a:lnTo>
                  <a:pt x="0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6" name="object 6"/>
          <p:cNvSpPr/>
          <p:nvPr/>
        </p:nvSpPr>
        <p:spPr>
          <a:xfrm>
            <a:off x="4806933" y="1933023"/>
            <a:ext cx="1706726" cy="316700"/>
          </a:xfrm>
          <a:custGeom>
            <a:avLst/>
            <a:gdLst/>
            <a:ahLst/>
            <a:cxnLst/>
            <a:rect l="l" t="t" r="r" b="b"/>
            <a:pathLst>
              <a:path w="1882140" h="349250">
                <a:moveTo>
                  <a:pt x="0" y="0"/>
                </a:moveTo>
                <a:lnTo>
                  <a:pt x="1882140" y="0"/>
                </a:lnTo>
                <a:lnTo>
                  <a:pt x="1882140" y="349250"/>
                </a:lnTo>
                <a:lnTo>
                  <a:pt x="0" y="349250"/>
                </a:lnTo>
                <a:lnTo>
                  <a:pt x="0" y="0"/>
                </a:lnTo>
                <a:close/>
              </a:path>
            </a:pathLst>
          </a:custGeom>
          <a:solidFill>
            <a:srgbClr val="E5E5E5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7" name="object 7"/>
          <p:cNvSpPr/>
          <p:nvPr/>
        </p:nvSpPr>
        <p:spPr>
          <a:xfrm>
            <a:off x="4806933" y="2249723"/>
            <a:ext cx="1706726" cy="317852"/>
          </a:xfrm>
          <a:custGeom>
            <a:avLst/>
            <a:gdLst/>
            <a:ahLst/>
            <a:cxnLst/>
            <a:rect l="l" t="t" r="r" b="b"/>
            <a:pathLst>
              <a:path w="1882140" h="350519">
                <a:moveTo>
                  <a:pt x="0" y="0"/>
                </a:moveTo>
                <a:lnTo>
                  <a:pt x="1882140" y="0"/>
                </a:lnTo>
                <a:lnTo>
                  <a:pt x="1882140" y="350519"/>
                </a:lnTo>
                <a:lnTo>
                  <a:pt x="0" y="350519"/>
                </a:lnTo>
                <a:lnTo>
                  <a:pt x="0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8" name="object 8"/>
          <p:cNvSpPr/>
          <p:nvPr/>
        </p:nvSpPr>
        <p:spPr>
          <a:xfrm>
            <a:off x="4806933" y="2567575"/>
            <a:ext cx="1706726" cy="316700"/>
          </a:xfrm>
          <a:custGeom>
            <a:avLst/>
            <a:gdLst/>
            <a:ahLst/>
            <a:cxnLst/>
            <a:rect l="l" t="t" r="r" b="b"/>
            <a:pathLst>
              <a:path w="1882140" h="349250">
                <a:moveTo>
                  <a:pt x="0" y="0"/>
                </a:moveTo>
                <a:lnTo>
                  <a:pt x="1882140" y="0"/>
                </a:lnTo>
                <a:lnTo>
                  <a:pt x="1882140" y="349250"/>
                </a:lnTo>
                <a:lnTo>
                  <a:pt x="0" y="349250"/>
                </a:lnTo>
                <a:lnTo>
                  <a:pt x="0" y="0"/>
                </a:lnTo>
                <a:close/>
              </a:path>
            </a:pathLst>
          </a:custGeom>
          <a:solidFill>
            <a:srgbClr val="E5E5E5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9" name="object 9"/>
          <p:cNvSpPr/>
          <p:nvPr/>
        </p:nvSpPr>
        <p:spPr>
          <a:xfrm>
            <a:off x="4806933" y="2884275"/>
            <a:ext cx="1706726" cy="317852"/>
          </a:xfrm>
          <a:custGeom>
            <a:avLst/>
            <a:gdLst/>
            <a:ahLst/>
            <a:cxnLst/>
            <a:rect l="l" t="t" r="r" b="b"/>
            <a:pathLst>
              <a:path w="1882140" h="350520">
                <a:moveTo>
                  <a:pt x="0" y="0"/>
                </a:moveTo>
                <a:lnTo>
                  <a:pt x="1882140" y="0"/>
                </a:lnTo>
                <a:lnTo>
                  <a:pt x="1882140" y="350520"/>
                </a:lnTo>
                <a:lnTo>
                  <a:pt x="0" y="350520"/>
                </a:lnTo>
                <a:lnTo>
                  <a:pt x="0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0" name="object 10"/>
          <p:cNvSpPr/>
          <p:nvPr/>
        </p:nvSpPr>
        <p:spPr>
          <a:xfrm>
            <a:off x="4806933" y="3202127"/>
            <a:ext cx="1706726" cy="316700"/>
          </a:xfrm>
          <a:custGeom>
            <a:avLst/>
            <a:gdLst/>
            <a:ahLst/>
            <a:cxnLst/>
            <a:rect l="l" t="t" r="r" b="b"/>
            <a:pathLst>
              <a:path w="1882140" h="349250">
                <a:moveTo>
                  <a:pt x="0" y="0"/>
                </a:moveTo>
                <a:lnTo>
                  <a:pt x="1882140" y="0"/>
                </a:lnTo>
                <a:lnTo>
                  <a:pt x="1882140" y="349250"/>
                </a:lnTo>
                <a:lnTo>
                  <a:pt x="0" y="349250"/>
                </a:lnTo>
                <a:lnTo>
                  <a:pt x="0" y="0"/>
                </a:lnTo>
                <a:close/>
              </a:path>
            </a:pathLst>
          </a:custGeom>
          <a:solidFill>
            <a:srgbClr val="E5E5E5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3100207" y="1297319"/>
          <a:ext cx="3414028" cy="222093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0730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0672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1727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FFFFFF"/>
                      </a:solidFill>
                      <a:prstDash val="solid"/>
                    </a:lnL>
                    <a:lnR w="3175">
                      <a:solidFill>
                        <a:srgbClr val="FFFFFF"/>
                      </a:solidFill>
                      <a:prstDash val="solid"/>
                    </a:lnR>
                    <a:lnT w="3175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FFFFFF"/>
                      </a:solidFill>
                      <a:prstDash val="solid"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600" b="1" spc="-10" dirty="0">
                          <a:latin typeface="Arial"/>
                          <a:cs typeface="Arial"/>
                        </a:rPr>
                        <a:t>Keep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it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or not</a:t>
                      </a:r>
                      <a:r>
                        <a:rPr sz="16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?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23608" marB="0">
                    <a:lnL w="3175">
                      <a:solidFill>
                        <a:srgbClr val="FFFFFF"/>
                      </a:solidFill>
                      <a:prstDash val="solid"/>
                    </a:lnL>
                    <a:lnR w="3175">
                      <a:solidFill>
                        <a:srgbClr val="FFFFFF"/>
                      </a:solidFill>
                      <a:prstDash val="solid"/>
                    </a:lnR>
                    <a:lnT w="3175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FFFFFF"/>
                      </a:solidFill>
                      <a:prstDash val="solid"/>
                    </a:lnB>
                    <a:solidFill>
                      <a:srgbClr val="B2B2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7276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Images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23033" marB="0">
                    <a:lnL w="3175">
                      <a:solidFill>
                        <a:srgbClr val="FFFFFF"/>
                      </a:solidFill>
                      <a:prstDash val="solid"/>
                    </a:lnL>
                    <a:lnR w="3175">
                      <a:solidFill>
                        <a:srgbClr val="FFFFFF"/>
                      </a:solidFill>
                      <a:prstDash val="solid"/>
                    </a:lnR>
                    <a:lnT w="3175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FFFFFF"/>
                      </a:solidFill>
                      <a:prstDash val="solid"/>
                    </a:lnL>
                    <a:lnR w="3175">
                      <a:solidFill>
                        <a:srgbClr val="FFFFFF"/>
                      </a:solidFill>
                      <a:prstDash val="solid"/>
                    </a:lnR>
                    <a:lnT w="3175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7276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Intensités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23608" marB="0">
                    <a:lnL w="3175">
                      <a:solidFill>
                        <a:srgbClr val="FFFFFF"/>
                      </a:solidFill>
                      <a:prstDash val="solid"/>
                    </a:lnL>
                    <a:lnR w="3175">
                      <a:solidFill>
                        <a:srgbClr val="FFFFFF"/>
                      </a:solidFill>
                      <a:prstDash val="solid"/>
                    </a:lnR>
                    <a:lnT w="3175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FFFFFF"/>
                      </a:solidFill>
                      <a:prstDash val="soli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FFFFFF"/>
                      </a:solidFill>
                      <a:prstDash val="solid"/>
                    </a:lnL>
                    <a:lnR w="3175">
                      <a:solidFill>
                        <a:srgbClr val="FFFFFF"/>
                      </a:solidFill>
                      <a:prstDash val="solid"/>
                    </a:lnR>
                    <a:lnT w="3175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7275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fastq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23033" marB="0">
                    <a:lnL w="3175">
                      <a:solidFill>
                        <a:srgbClr val="FFFFFF"/>
                      </a:solidFill>
                      <a:prstDash val="solid"/>
                    </a:lnL>
                    <a:lnR w="3175">
                      <a:solidFill>
                        <a:srgbClr val="FFFFFF"/>
                      </a:solidFill>
                      <a:prstDash val="solid"/>
                    </a:lnR>
                    <a:lnT w="3175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FFFFFF"/>
                      </a:solidFill>
                      <a:prstDash val="solid"/>
                    </a:lnL>
                    <a:lnR w="3175">
                      <a:solidFill>
                        <a:srgbClr val="FFFFFF"/>
                      </a:solidFill>
                      <a:prstDash val="solid"/>
                    </a:lnR>
                    <a:lnT w="3175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7276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bam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23608" marB="0">
                    <a:lnL w="3175">
                      <a:solidFill>
                        <a:srgbClr val="FFFFFF"/>
                      </a:solidFill>
                      <a:prstDash val="solid"/>
                    </a:lnL>
                    <a:lnR w="3175">
                      <a:solidFill>
                        <a:srgbClr val="FFFFFF"/>
                      </a:solidFill>
                      <a:prstDash val="solid"/>
                    </a:lnR>
                    <a:lnT w="3175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FFFFFF"/>
                      </a:solidFill>
                      <a:prstDash val="soli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FFFFFF"/>
                      </a:solidFill>
                      <a:prstDash val="solid"/>
                    </a:lnL>
                    <a:lnR w="3175">
                      <a:solidFill>
                        <a:srgbClr val="FFFFFF"/>
                      </a:solidFill>
                      <a:prstDash val="solid"/>
                    </a:lnR>
                    <a:lnT w="3175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7276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600" b="1" spc="-10" dirty="0">
                          <a:latin typeface="Arial"/>
                          <a:cs typeface="Arial"/>
                        </a:rPr>
                        <a:t>sam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23033" marB="0">
                    <a:lnL w="3175">
                      <a:solidFill>
                        <a:srgbClr val="FFFFFF"/>
                      </a:solidFill>
                      <a:prstDash val="solid"/>
                    </a:lnL>
                    <a:lnR w="3175">
                      <a:solidFill>
                        <a:srgbClr val="FFFFFF"/>
                      </a:solidFill>
                      <a:prstDash val="solid"/>
                    </a:lnR>
                    <a:lnT w="3175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FFFFFF"/>
                      </a:solidFill>
                      <a:prstDash val="solid"/>
                    </a:lnL>
                    <a:lnR w="3175">
                      <a:solidFill>
                        <a:srgbClr val="FFFFFF"/>
                      </a:solidFill>
                      <a:prstDash val="solid"/>
                    </a:lnR>
                    <a:lnT w="3175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7276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600" b="1" spc="-10" dirty="0">
                          <a:latin typeface="Arial"/>
                          <a:cs typeface="Arial"/>
                        </a:rPr>
                        <a:t>vcf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23608" marB="0">
                    <a:lnL w="3175">
                      <a:solidFill>
                        <a:srgbClr val="FFFFFF"/>
                      </a:solidFill>
                      <a:prstDash val="solid"/>
                    </a:lnL>
                    <a:lnR w="3175">
                      <a:solidFill>
                        <a:srgbClr val="FFFFFF"/>
                      </a:solidFill>
                      <a:prstDash val="solid"/>
                    </a:lnR>
                    <a:lnT w="3175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FFFFFF"/>
                      </a:solidFill>
                      <a:prstDash val="soli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FFFFFF"/>
                      </a:solidFill>
                      <a:prstDash val="solid"/>
                    </a:lnL>
                    <a:lnR w="3175">
                      <a:solidFill>
                        <a:srgbClr val="FFFFFF"/>
                      </a:solidFill>
                      <a:prstDash val="solid"/>
                    </a:lnR>
                    <a:lnT w="3175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12" name="object 12"/>
          <p:cNvSpPr/>
          <p:nvPr/>
        </p:nvSpPr>
        <p:spPr>
          <a:xfrm>
            <a:off x="5540527" y="3241283"/>
            <a:ext cx="261421" cy="2510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3" name="object 13"/>
          <p:cNvSpPr/>
          <p:nvPr/>
        </p:nvSpPr>
        <p:spPr>
          <a:xfrm>
            <a:off x="5540527" y="2611337"/>
            <a:ext cx="261421" cy="2510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4" name="object 14"/>
          <p:cNvSpPr/>
          <p:nvPr/>
        </p:nvSpPr>
        <p:spPr>
          <a:xfrm>
            <a:off x="5540527" y="2285423"/>
            <a:ext cx="261421" cy="2510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5" name="object 15"/>
          <p:cNvSpPr/>
          <p:nvPr/>
        </p:nvSpPr>
        <p:spPr>
          <a:xfrm>
            <a:off x="5549739" y="2923431"/>
            <a:ext cx="261421" cy="2602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6" name="object 16"/>
          <p:cNvSpPr/>
          <p:nvPr/>
        </p:nvSpPr>
        <p:spPr>
          <a:xfrm>
            <a:off x="5549739" y="1961814"/>
            <a:ext cx="261421" cy="2602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7" name="object 17"/>
          <p:cNvSpPr/>
          <p:nvPr/>
        </p:nvSpPr>
        <p:spPr>
          <a:xfrm>
            <a:off x="5549739" y="1641659"/>
            <a:ext cx="261421" cy="2602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8" name="object 18"/>
          <p:cNvSpPr txBox="1"/>
          <p:nvPr/>
        </p:nvSpPr>
        <p:spPr>
          <a:xfrm>
            <a:off x="1897899" y="3942631"/>
            <a:ext cx="5253193" cy="26278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1632" spc="-5" dirty="0">
                <a:latin typeface="Arial"/>
                <a:cs typeface="Arial"/>
              </a:rPr>
              <a:t>Stratégie la plus courante </a:t>
            </a:r>
            <a:r>
              <a:rPr sz="1632" dirty="0">
                <a:latin typeface="Arial"/>
                <a:cs typeface="Arial"/>
              </a:rPr>
              <a:t>: </a:t>
            </a:r>
            <a:r>
              <a:rPr sz="1632" spc="-9" dirty="0">
                <a:latin typeface="Arial"/>
                <a:cs typeface="Arial"/>
              </a:rPr>
              <a:t>garder </a:t>
            </a:r>
            <a:r>
              <a:rPr sz="1632" spc="-5" dirty="0">
                <a:latin typeface="Arial"/>
                <a:cs typeface="Arial"/>
              </a:rPr>
              <a:t>les </a:t>
            </a:r>
            <a:r>
              <a:rPr sz="1632" spc="-9" dirty="0">
                <a:latin typeface="Arial"/>
                <a:cs typeface="Arial"/>
              </a:rPr>
              <a:t>BAMs </a:t>
            </a:r>
            <a:r>
              <a:rPr sz="1632" spc="-5" dirty="0">
                <a:latin typeface="Arial"/>
                <a:cs typeface="Arial"/>
              </a:rPr>
              <a:t>et les</a:t>
            </a:r>
            <a:r>
              <a:rPr sz="1632" spc="5" dirty="0">
                <a:latin typeface="Arial"/>
                <a:cs typeface="Arial"/>
              </a:rPr>
              <a:t> </a:t>
            </a:r>
            <a:r>
              <a:rPr sz="1632" spc="-5" dirty="0">
                <a:latin typeface="Arial"/>
                <a:cs typeface="Arial"/>
              </a:rPr>
              <a:t>VCFs.</a:t>
            </a:r>
            <a:endParaRPr sz="1632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880624" y="4493112"/>
            <a:ext cx="2102890" cy="26278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1632" spc="-9" dirty="0">
                <a:latin typeface="Arial"/>
                <a:cs typeface="Arial"/>
              </a:rPr>
              <a:t>Stratégies répandues</a:t>
            </a:r>
            <a:r>
              <a:rPr sz="1632" spc="-14" dirty="0">
                <a:latin typeface="Arial"/>
                <a:cs typeface="Arial"/>
              </a:rPr>
              <a:t> </a:t>
            </a:r>
            <a:r>
              <a:rPr sz="1632" dirty="0">
                <a:latin typeface="Arial"/>
                <a:cs typeface="Arial"/>
              </a:rPr>
              <a:t>:</a:t>
            </a:r>
            <a:endParaRPr sz="1632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329004" y="4493112"/>
            <a:ext cx="3795796" cy="498941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37621" indent="-126104">
              <a:lnSpc>
                <a:spcPts val="1895"/>
              </a:lnSpc>
              <a:spcBef>
                <a:spcPts val="91"/>
              </a:spcBef>
              <a:buChar char="-"/>
              <a:tabLst>
                <a:tab pos="138196" algn="l"/>
              </a:tabLst>
            </a:pPr>
            <a:r>
              <a:rPr sz="1632" spc="-9" dirty="0">
                <a:latin typeface="Arial"/>
                <a:cs typeface="Arial"/>
              </a:rPr>
              <a:t>garder les </a:t>
            </a:r>
            <a:r>
              <a:rPr sz="1632" spc="-14" dirty="0">
                <a:latin typeface="Arial"/>
                <a:cs typeface="Arial"/>
              </a:rPr>
              <a:t>FASTQs </a:t>
            </a:r>
            <a:r>
              <a:rPr sz="1632" spc="-9" dirty="0">
                <a:latin typeface="Arial"/>
                <a:cs typeface="Arial"/>
              </a:rPr>
              <a:t>et </a:t>
            </a:r>
            <a:r>
              <a:rPr sz="1632" spc="-5" dirty="0">
                <a:latin typeface="Arial"/>
                <a:cs typeface="Arial"/>
              </a:rPr>
              <a:t>les</a:t>
            </a:r>
            <a:r>
              <a:rPr sz="1632" spc="18" dirty="0">
                <a:latin typeface="Arial"/>
                <a:cs typeface="Arial"/>
              </a:rPr>
              <a:t> </a:t>
            </a:r>
            <a:r>
              <a:rPr sz="1632" spc="-5" dirty="0">
                <a:latin typeface="Arial"/>
                <a:cs typeface="Arial"/>
              </a:rPr>
              <a:t>VCFs.</a:t>
            </a:r>
            <a:endParaRPr sz="1632">
              <a:latin typeface="Arial"/>
              <a:cs typeface="Arial"/>
            </a:endParaRPr>
          </a:p>
          <a:p>
            <a:pPr marL="137621" indent="-126104">
              <a:lnSpc>
                <a:spcPts val="1895"/>
              </a:lnSpc>
              <a:buChar char="-"/>
              <a:tabLst>
                <a:tab pos="138196" algn="l"/>
              </a:tabLst>
            </a:pPr>
            <a:r>
              <a:rPr sz="1632" spc="-9" dirty="0">
                <a:latin typeface="Arial"/>
                <a:cs typeface="Arial"/>
              </a:rPr>
              <a:t>garder les BAMS, </a:t>
            </a:r>
            <a:r>
              <a:rPr sz="1632" spc="-14" dirty="0">
                <a:latin typeface="Arial"/>
                <a:cs typeface="Arial"/>
              </a:rPr>
              <a:t>FASTQs </a:t>
            </a:r>
            <a:r>
              <a:rPr sz="1632" spc="-5" dirty="0">
                <a:latin typeface="Arial"/>
                <a:cs typeface="Arial"/>
              </a:rPr>
              <a:t>et les</a:t>
            </a:r>
            <a:r>
              <a:rPr sz="1632" spc="-9" dirty="0">
                <a:latin typeface="Arial"/>
                <a:cs typeface="Arial"/>
              </a:rPr>
              <a:t> </a:t>
            </a:r>
            <a:r>
              <a:rPr sz="1632" spc="-5" dirty="0">
                <a:latin typeface="Arial"/>
                <a:cs typeface="Arial"/>
              </a:rPr>
              <a:t>VCFs.</a:t>
            </a:r>
            <a:endParaRPr sz="1632">
              <a:latin typeface="Arial"/>
              <a:cs typeface="Arial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8879BDF3-1558-8F45-A607-A27E91E3FE84}"/>
              </a:ext>
            </a:extLst>
          </p:cNvPr>
          <p:cNvSpPr/>
          <p:nvPr/>
        </p:nvSpPr>
        <p:spPr>
          <a:xfrm>
            <a:off x="210066" y="116632"/>
            <a:ext cx="1841654" cy="461665"/>
          </a:xfrm>
          <a:prstGeom prst="rect">
            <a:avLst/>
          </a:prstGeom>
          <a:solidFill>
            <a:srgbClr val="00B050">
              <a:alpha val="67843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Stratégies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2747DA4B-BC31-884A-9776-0350B2FAB6E9}"/>
              </a:ext>
            </a:extLst>
          </p:cNvPr>
          <p:cNvSpPr/>
          <p:nvPr/>
        </p:nvSpPr>
        <p:spPr>
          <a:xfrm>
            <a:off x="770711" y="765608"/>
            <a:ext cx="3212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56245"/>
            <a:r>
              <a:rPr lang="fr-FR" u="sng" spc="-9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Récapitulatif</a:t>
            </a:r>
            <a:endParaRPr lang="fr-FR" dirty="0">
              <a:latin typeface="Arial"/>
              <a:cs typeface="Arial"/>
            </a:endParaRPr>
          </a:p>
        </p:txBody>
      </p:sp>
      <p:sp>
        <p:nvSpPr>
          <p:cNvPr id="23" name="Espace réservé de la date 22">
            <a:extLst>
              <a:ext uri="{FF2B5EF4-FFF2-40B4-BE49-F238E27FC236}">
                <a16:creationId xmlns:a16="http://schemas.microsoft.com/office/drawing/2014/main" xmlns="" id="{F4A9B371-5BDA-2846-B462-0B90BB9CBCA5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478F16D9-A7A5-EF4D-9C98-00D24373FA41}" type="datetime1">
              <a:rPr lang="fr-FR" smtClean="0"/>
              <a:pPr/>
              <a:t>06/05/2019</a:t>
            </a:fld>
            <a:endParaRPr lang="en-US"/>
          </a:p>
        </p:txBody>
      </p:sp>
      <p:sp>
        <p:nvSpPr>
          <p:cNvPr id="24" name="Espace réservé du pied de page 23">
            <a:extLst>
              <a:ext uri="{FF2B5EF4-FFF2-40B4-BE49-F238E27FC236}">
                <a16:creationId xmlns:a16="http://schemas.microsoft.com/office/drawing/2014/main" xmlns="" id="{F20C7863-964D-1A46-8FCF-F5E95F3284BA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fr-FR"/>
              <a:t>Reda Zenagui</a:t>
            </a:r>
          </a:p>
        </p:txBody>
      </p:sp>
      <p:sp>
        <p:nvSpPr>
          <p:cNvPr id="25" name="Espace réservé du numéro de diapositive 24">
            <a:extLst>
              <a:ext uri="{FF2B5EF4-FFF2-40B4-BE49-F238E27FC236}">
                <a16:creationId xmlns:a16="http://schemas.microsoft.com/office/drawing/2014/main" xmlns="" id="{758E37C5-6F20-E640-B941-1D1058A6F79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6139928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179512" y="938257"/>
            <a:ext cx="8207143" cy="1519926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1632" u="sng" spc="-9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Machines </a:t>
            </a:r>
            <a:r>
              <a:rPr sz="1632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 calcul</a:t>
            </a:r>
            <a:r>
              <a:rPr sz="1632" spc="-5" dirty="0">
                <a:latin typeface="Arial"/>
                <a:cs typeface="Arial"/>
              </a:rPr>
              <a:t> </a:t>
            </a:r>
            <a:r>
              <a:rPr sz="1632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:</a:t>
            </a:r>
            <a:endParaRPr sz="1632" dirty="0">
              <a:latin typeface="Arial"/>
              <a:cs typeface="Arial"/>
            </a:endParaRPr>
          </a:p>
          <a:p>
            <a:pPr>
              <a:spcBef>
                <a:spcPts val="14"/>
              </a:spcBef>
            </a:pPr>
            <a:endParaRPr sz="1950" dirty="0">
              <a:latin typeface="Times New Roman"/>
              <a:cs typeface="Times New Roman"/>
            </a:endParaRPr>
          </a:p>
          <a:p>
            <a:pPr marL="2147801"/>
            <a:r>
              <a:rPr sz="1632" spc="-9" dirty="0">
                <a:latin typeface="Arial"/>
                <a:cs typeface="Arial"/>
              </a:rPr>
              <a:t>L'analyse </a:t>
            </a:r>
            <a:r>
              <a:rPr sz="1632" spc="-5" dirty="0">
                <a:latin typeface="Arial"/>
                <a:cs typeface="Arial"/>
              </a:rPr>
              <a:t>d'un </a:t>
            </a:r>
            <a:r>
              <a:rPr sz="1632" spc="-9" dirty="0">
                <a:latin typeface="Arial"/>
                <a:cs typeface="Arial"/>
              </a:rPr>
              <a:t>exome </a:t>
            </a:r>
            <a:r>
              <a:rPr sz="1632" dirty="0">
                <a:latin typeface="Arial"/>
                <a:cs typeface="Arial"/>
              </a:rPr>
              <a:t>sur </a:t>
            </a:r>
            <a:r>
              <a:rPr sz="1632" spc="-9" dirty="0">
                <a:latin typeface="Arial"/>
                <a:cs typeface="Arial"/>
              </a:rPr>
              <a:t>une </a:t>
            </a:r>
            <a:r>
              <a:rPr sz="1632" spc="-5" dirty="0">
                <a:latin typeface="Arial"/>
                <a:cs typeface="Arial"/>
              </a:rPr>
              <a:t>machine </a:t>
            </a:r>
            <a:r>
              <a:rPr sz="1632" dirty="0">
                <a:latin typeface="Arial"/>
                <a:cs typeface="Arial"/>
              </a:rPr>
              <a:t>:</a:t>
            </a:r>
          </a:p>
          <a:p>
            <a:pPr>
              <a:spcBef>
                <a:spcPts val="45"/>
              </a:spcBef>
            </a:pPr>
            <a:endParaRPr sz="1587" dirty="0">
              <a:latin typeface="Times New Roman"/>
              <a:cs typeface="Times New Roman"/>
            </a:endParaRPr>
          </a:p>
          <a:p>
            <a:pPr marL="2147801" marR="4607">
              <a:lnSpc>
                <a:spcPts val="1823"/>
              </a:lnSpc>
            </a:pPr>
            <a:r>
              <a:rPr sz="1632" spc="-9" dirty="0">
                <a:latin typeface="Arial"/>
                <a:cs typeface="Arial"/>
              </a:rPr>
              <a:t>Sur une </a:t>
            </a:r>
            <a:r>
              <a:rPr sz="1632" spc="-5" dirty="0">
                <a:latin typeface="Arial"/>
                <a:cs typeface="Arial"/>
              </a:rPr>
              <a:t>machine avec </a:t>
            </a:r>
            <a:r>
              <a:rPr sz="1632" dirty="0">
                <a:latin typeface="Arial"/>
                <a:cs typeface="Arial"/>
              </a:rPr>
              <a:t>1 </a:t>
            </a:r>
            <a:r>
              <a:rPr sz="1632" spc="-5" dirty="0">
                <a:latin typeface="Arial"/>
                <a:cs typeface="Arial"/>
              </a:rPr>
              <a:t>CPU </a:t>
            </a:r>
            <a:r>
              <a:rPr sz="1632" dirty="0">
                <a:latin typeface="Arial"/>
                <a:cs typeface="Arial"/>
              </a:rPr>
              <a:t>8 </a:t>
            </a:r>
            <a:r>
              <a:rPr sz="1632" spc="-9" dirty="0">
                <a:latin typeface="Arial"/>
                <a:cs typeface="Arial"/>
              </a:rPr>
              <a:t>coeurs </a:t>
            </a:r>
            <a:r>
              <a:rPr sz="1632" dirty="0">
                <a:latin typeface="Arial"/>
                <a:cs typeface="Arial"/>
              </a:rPr>
              <a:t>à </a:t>
            </a:r>
            <a:r>
              <a:rPr sz="1632" spc="-5" dirty="0">
                <a:latin typeface="Arial"/>
                <a:cs typeface="Arial"/>
              </a:rPr>
              <a:t>2,5 GHz/ </a:t>
            </a:r>
            <a:r>
              <a:rPr sz="1632" spc="-9" dirty="0">
                <a:latin typeface="Arial"/>
                <a:cs typeface="Arial"/>
              </a:rPr>
              <a:t>32 </a:t>
            </a:r>
            <a:r>
              <a:rPr sz="1632" dirty="0">
                <a:latin typeface="Arial"/>
                <a:cs typeface="Arial"/>
              </a:rPr>
              <a:t>Go </a:t>
            </a:r>
            <a:r>
              <a:rPr sz="1632" spc="-9" dirty="0">
                <a:latin typeface="Arial"/>
                <a:cs typeface="Arial"/>
              </a:rPr>
              <a:t>de </a:t>
            </a:r>
            <a:r>
              <a:rPr sz="1632" spc="-5" dirty="0">
                <a:latin typeface="Arial"/>
                <a:cs typeface="Arial"/>
              </a:rPr>
              <a:t>RAM  sous Unix </a:t>
            </a:r>
            <a:r>
              <a:rPr sz="1632" dirty="0">
                <a:latin typeface="Arial"/>
                <a:cs typeface="Arial"/>
              </a:rPr>
              <a:t>/</a:t>
            </a:r>
            <a:r>
              <a:rPr sz="1632" spc="-9" dirty="0">
                <a:latin typeface="Arial"/>
                <a:cs typeface="Arial"/>
              </a:rPr>
              <a:t> Linux.</a:t>
            </a:r>
            <a:endParaRPr sz="1632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24963" y="2797558"/>
            <a:ext cx="3344930" cy="190323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lnSpc>
                <a:spcPts val="1895"/>
              </a:lnSpc>
              <a:spcBef>
                <a:spcPts val="91"/>
              </a:spcBef>
            </a:pPr>
            <a:r>
              <a:rPr sz="1632" i="1" spc="-5" dirty="0">
                <a:latin typeface="Arial"/>
                <a:cs typeface="Arial"/>
              </a:rPr>
              <a:t>QC totaux</a:t>
            </a:r>
            <a:r>
              <a:rPr sz="1632" i="1" spc="-9" dirty="0">
                <a:latin typeface="Arial"/>
                <a:cs typeface="Arial"/>
              </a:rPr>
              <a:t> </a:t>
            </a:r>
            <a:r>
              <a:rPr sz="1632" i="1" dirty="0">
                <a:latin typeface="Arial"/>
                <a:cs typeface="Arial"/>
              </a:rPr>
              <a:t>:</a:t>
            </a:r>
            <a:endParaRPr sz="1632" dirty="0">
              <a:latin typeface="Arial"/>
              <a:cs typeface="Arial"/>
            </a:endParaRPr>
          </a:p>
          <a:p>
            <a:pPr marL="11516" marR="4607">
              <a:lnSpc>
                <a:spcPct val="93300"/>
              </a:lnSpc>
              <a:spcBef>
                <a:spcPts val="68"/>
              </a:spcBef>
            </a:pPr>
            <a:r>
              <a:rPr sz="1632" i="1" spc="-9" dirty="0">
                <a:latin typeface="Arial"/>
                <a:cs typeface="Arial"/>
              </a:rPr>
              <a:t>Alignement local </a:t>
            </a:r>
            <a:r>
              <a:rPr sz="1632" i="1" spc="-5" dirty="0">
                <a:latin typeface="Arial"/>
                <a:cs typeface="Arial"/>
              </a:rPr>
              <a:t>en </a:t>
            </a:r>
            <a:r>
              <a:rPr sz="1632" i="1" dirty="0">
                <a:latin typeface="Arial"/>
                <a:cs typeface="Arial"/>
              </a:rPr>
              <a:t>2 x 4 </a:t>
            </a:r>
            <a:r>
              <a:rPr sz="1632" i="1" spc="-5" dirty="0">
                <a:latin typeface="Arial"/>
                <a:cs typeface="Arial"/>
              </a:rPr>
              <a:t>coeurs </a:t>
            </a:r>
            <a:r>
              <a:rPr sz="1632" i="1" dirty="0">
                <a:latin typeface="Arial"/>
                <a:cs typeface="Arial"/>
              </a:rPr>
              <a:t>:  </a:t>
            </a:r>
            <a:r>
              <a:rPr sz="1632" i="1" spc="-9" dirty="0">
                <a:latin typeface="Arial"/>
                <a:cs typeface="Arial"/>
              </a:rPr>
              <a:t>Alignement global en </a:t>
            </a:r>
            <a:r>
              <a:rPr sz="1632" i="1" dirty="0">
                <a:latin typeface="Arial"/>
                <a:cs typeface="Arial"/>
              </a:rPr>
              <a:t>1 </a:t>
            </a:r>
            <a:r>
              <a:rPr sz="1632" i="1" spc="-5" dirty="0">
                <a:latin typeface="Arial"/>
                <a:cs typeface="Arial"/>
              </a:rPr>
              <a:t>coeur </a:t>
            </a:r>
            <a:r>
              <a:rPr sz="1632" i="1" dirty="0">
                <a:latin typeface="Arial"/>
                <a:cs typeface="Arial"/>
              </a:rPr>
              <a:t>:  </a:t>
            </a:r>
            <a:r>
              <a:rPr sz="1632" i="1" spc="-9" dirty="0">
                <a:latin typeface="Arial"/>
                <a:cs typeface="Arial"/>
              </a:rPr>
              <a:t>Clean </a:t>
            </a:r>
            <a:r>
              <a:rPr sz="1632" i="1" dirty="0">
                <a:latin typeface="Arial"/>
                <a:cs typeface="Arial"/>
              </a:rPr>
              <a:t>/ </a:t>
            </a:r>
            <a:r>
              <a:rPr sz="1632" i="1" spc="-5" dirty="0">
                <a:latin typeface="Arial"/>
                <a:cs typeface="Arial"/>
              </a:rPr>
              <a:t>sort </a:t>
            </a:r>
            <a:r>
              <a:rPr sz="1632" i="1" dirty="0">
                <a:latin typeface="Arial"/>
                <a:cs typeface="Arial"/>
              </a:rPr>
              <a:t>/ </a:t>
            </a:r>
            <a:r>
              <a:rPr sz="1632" i="1" spc="-9" dirty="0">
                <a:latin typeface="Arial"/>
                <a:cs typeface="Arial"/>
              </a:rPr>
              <a:t>dedup en </a:t>
            </a:r>
            <a:r>
              <a:rPr sz="1632" i="1" dirty="0">
                <a:latin typeface="Arial"/>
                <a:cs typeface="Arial"/>
              </a:rPr>
              <a:t>1 </a:t>
            </a:r>
            <a:r>
              <a:rPr sz="1632" i="1" spc="-5" dirty="0">
                <a:latin typeface="Arial"/>
                <a:cs typeface="Arial"/>
              </a:rPr>
              <a:t>coeur </a:t>
            </a:r>
            <a:r>
              <a:rPr sz="1632" i="1" dirty="0">
                <a:latin typeface="Arial"/>
                <a:cs typeface="Arial"/>
              </a:rPr>
              <a:t>:  </a:t>
            </a:r>
            <a:r>
              <a:rPr sz="1632" i="1" spc="-9" dirty="0">
                <a:latin typeface="Arial"/>
                <a:cs typeface="Arial"/>
              </a:rPr>
              <a:t>Indel realignement </a:t>
            </a:r>
            <a:r>
              <a:rPr sz="1632" i="1" spc="-5" dirty="0">
                <a:latin typeface="Arial"/>
                <a:cs typeface="Arial"/>
              </a:rPr>
              <a:t>en </a:t>
            </a:r>
            <a:r>
              <a:rPr sz="1632" i="1" dirty="0">
                <a:latin typeface="Arial"/>
                <a:cs typeface="Arial"/>
              </a:rPr>
              <a:t>8 </a:t>
            </a:r>
            <a:r>
              <a:rPr sz="1632" i="1" spc="-5" dirty="0">
                <a:latin typeface="Arial"/>
                <a:cs typeface="Arial"/>
              </a:rPr>
              <a:t>coeurs </a:t>
            </a:r>
            <a:r>
              <a:rPr sz="1632" i="1" dirty="0">
                <a:latin typeface="Arial"/>
                <a:cs typeface="Arial"/>
              </a:rPr>
              <a:t>:  </a:t>
            </a:r>
            <a:r>
              <a:rPr sz="1632" i="1" spc="-5" dirty="0">
                <a:latin typeface="Arial"/>
                <a:cs typeface="Arial"/>
              </a:rPr>
              <a:t>Recalibration en </a:t>
            </a:r>
            <a:r>
              <a:rPr sz="1632" i="1" dirty="0">
                <a:latin typeface="Arial"/>
                <a:cs typeface="Arial"/>
              </a:rPr>
              <a:t>1 </a:t>
            </a:r>
            <a:r>
              <a:rPr sz="1632" i="1" spc="-5" dirty="0">
                <a:latin typeface="Arial"/>
                <a:cs typeface="Arial"/>
              </a:rPr>
              <a:t>coeur </a:t>
            </a:r>
            <a:r>
              <a:rPr sz="1632" i="1" dirty="0">
                <a:latin typeface="Arial"/>
                <a:cs typeface="Arial"/>
              </a:rPr>
              <a:t>:  </a:t>
            </a:r>
            <a:r>
              <a:rPr sz="1632" i="1" spc="-9" dirty="0">
                <a:latin typeface="Arial"/>
                <a:cs typeface="Arial"/>
              </a:rPr>
              <a:t>Recherche de </a:t>
            </a:r>
            <a:r>
              <a:rPr sz="1632" i="1" spc="-5" dirty="0">
                <a:latin typeface="Arial"/>
                <a:cs typeface="Arial"/>
              </a:rPr>
              <a:t>variants </a:t>
            </a:r>
            <a:r>
              <a:rPr sz="1632" i="1" spc="-9" dirty="0">
                <a:latin typeface="Arial"/>
                <a:cs typeface="Arial"/>
              </a:rPr>
              <a:t>en </a:t>
            </a:r>
            <a:r>
              <a:rPr sz="1632" i="1" dirty="0">
                <a:latin typeface="Arial"/>
                <a:cs typeface="Arial"/>
              </a:rPr>
              <a:t>8 </a:t>
            </a:r>
            <a:r>
              <a:rPr sz="1632" i="1" spc="-5" dirty="0">
                <a:latin typeface="Arial"/>
                <a:cs typeface="Arial"/>
              </a:rPr>
              <a:t>coeurs </a:t>
            </a:r>
            <a:r>
              <a:rPr sz="1632" i="1" dirty="0">
                <a:latin typeface="Arial"/>
                <a:cs typeface="Arial"/>
              </a:rPr>
              <a:t>:  </a:t>
            </a:r>
            <a:r>
              <a:rPr sz="1632" i="1" spc="-9" dirty="0">
                <a:latin typeface="Arial"/>
                <a:cs typeface="Arial"/>
              </a:rPr>
              <a:t>Annotation </a:t>
            </a:r>
            <a:r>
              <a:rPr sz="1632" i="1" dirty="0">
                <a:latin typeface="Arial"/>
                <a:cs typeface="Arial"/>
              </a:rPr>
              <a:t>(en </a:t>
            </a:r>
            <a:r>
              <a:rPr sz="1632" i="1" spc="-9" dirty="0">
                <a:latin typeface="Arial"/>
                <a:cs typeface="Arial"/>
              </a:rPr>
              <a:t>ligne)</a:t>
            </a:r>
            <a:r>
              <a:rPr sz="1632" i="1" spc="-14" dirty="0">
                <a:latin typeface="Arial"/>
                <a:cs typeface="Arial"/>
              </a:rPr>
              <a:t> </a:t>
            </a:r>
            <a:r>
              <a:rPr sz="1632" i="1" dirty="0">
                <a:latin typeface="Arial"/>
                <a:cs typeface="Arial"/>
              </a:rPr>
              <a:t>:</a:t>
            </a:r>
            <a:endParaRPr sz="1632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712894" y="2797559"/>
            <a:ext cx="886185" cy="1883936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lnSpc>
                <a:spcPts val="1895"/>
              </a:lnSpc>
              <a:spcBef>
                <a:spcPts val="91"/>
              </a:spcBef>
            </a:pPr>
            <a:r>
              <a:rPr sz="1632" dirty="0">
                <a:latin typeface="Arial"/>
                <a:cs typeface="Arial"/>
              </a:rPr>
              <a:t>2</a:t>
            </a:r>
            <a:r>
              <a:rPr sz="1632" spc="-86" dirty="0">
                <a:latin typeface="Arial"/>
                <a:cs typeface="Arial"/>
              </a:rPr>
              <a:t> </a:t>
            </a:r>
            <a:r>
              <a:rPr sz="1632" spc="-5" dirty="0">
                <a:latin typeface="Arial"/>
                <a:cs typeface="Arial"/>
              </a:rPr>
              <a:t>heures.</a:t>
            </a:r>
            <a:endParaRPr sz="1632">
              <a:latin typeface="Arial"/>
              <a:cs typeface="Arial"/>
            </a:endParaRPr>
          </a:p>
          <a:p>
            <a:pPr marL="11516">
              <a:lnSpc>
                <a:spcPts val="1832"/>
              </a:lnSpc>
            </a:pPr>
            <a:r>
              <a:rPr sz="1632" dirty="0">
                <a:latin typeface="Arial"/>
                <a:cs typeface="Arial"/>
              </a:rPr>
              <a:t>6</a:t>
            </a:r>
            <a:r>
              <a:rPr sz="1632" spc="-86" dirty="0">
                <a:latin typeface="Arial"/>
                <a:cs typeface="Arial"/>
              </a:rPr>
              <a:t> </a:t>
            </a:r>
            <a:r>
              <a:rPr sz="1632" spc="-5" dirty="0">
                <a:latin typeface="Arial"/>
                <a:cs typeface="Arial"/>
              </a:rPr>
              <a:t>heures.</a:t>
            </a:r>
            <a:endParaRPr sz="1632">
              <a:latin typeface="Arial"/>
              <a:cs typeface="Arial"/>
            </a:endParaRPr>
          </a:p>
          <a:p>
            <a:pPr marL="11516">
              <a:lnSpc>
                <a:spcPts val="1826"/>
              </a:lnSpc>
            </a:pPr>
            <a:r>
              <a:rPr sz="1632" dirty="0">
                <a:latin typeface="Arial"/>
                <a:cs typeface="Arial"/>
              </a:rPr>
              <a:t>4</a:t>
            </a:r>
            <a:r>
              <a:rPr sz="1632" spc="-86" dirty="0">
                <a:latin typeface="Arial"/>
                <a:cs typeface="Arial"/>
              </a:rPr>
              <a:t> </a:t>
            </a:r>
            <a:r>
              <a:rPr sz="1632" spc="-5" dirty="0">
                <a:latin typeface="Arial"/>
                <a:cs typeface="Arial"/>
              </a:rPr>
              <a:t>heures.</a:t>
            </a:r>
            <a:endParaRPr sz="1632">
              <a:latin typeface="Arial"/>
              <a:cs typeface="Arial"/>
            </a:endParaRPr>
          </a:p>
          <a:p>
            <a:pPr marL="11516">
              <a:lnSpc>
                <a:spcPts val="1826"/>
              </a:lnSpc>
            </a:pPr>
            <a:r>
              <a:rPr sz="1632" dirty="0">
                <a:latin typeface="Arial"/>
                <a:cs typeface="Arial"/>
              </a:rPr>
              <a:t>4</a:t>
            </a:r>
            <a:r>
              <a:rPr sz="1632" spc="-86" dirty="0">
                <a:latin typeface="Arial"/>
                <a:cs typeface="Arial"/>
              </a:rPr>
              <a:t> </a:t>
            </a:r>
            <a:r>
              <a:rPr sz="1632" spc="-5" dirty="0">
                <a:latin typeface="Arial"/>
                <a:cs typeface="Arial"/>
              </a:rPr>
              <a:t>heures.</a:t>
            </a:r>
            <a:endParaRPr sz="1632">
              <a:latin typeface="Arial"/>
              <a:cs typeface="Arial"/>
            </a:endParaRPr>
          </a:p>
          <a:p>
            <a:pPr marL="11516">
              <a:lnSpc>
                <a:spcPts val="1826"/>
              </a:lnSpc>
            </a:pPr>
            <a:r>
              <a:rPr sz="1632" dirty="0">
                <a:latin typeface="Arial"/>
                <a:cs typeface="Arial"/>
              </a:rPr>
              <a:t>2</a:t>
            </a:r>
            <a:r>
              <a:rPr sz="1632" spc="-86" dirty="0">
                <a:latin typeface="Arial"/>
                <a:cs typeface="Arial"/>
              </a:rPr>
              <a:t> </a:t>
            </a:r>
            <a:r>
              <a:rPr sz="1632" spc="-5" dirty="0">
                <a:latin typeface="Arial"/>
                <a:cs typeface="Arial"/>
              </a:rPr>
              <a:t>heures.</a:t>
            </a:r>
            <a:endParaRPr sz="1632">
              <a:latin typeface="Arial"/>
              <a:cs typeface="Arial"/>
            </a:endParaRPr>
          </a:p>
          <a:p>
            <a:pPr marL="183686" indent="-172170">
              <a:lnSpc>
                <a:spcPts val="1826"/>
              </a:lnSpc>
              <a:buAutoNum type="arabicPlain"/>
              <a:tabLst>
                <a:tab pos="184262" algn="l"/>
              </a:tabLst>
            </a:pPr>
            <a:r>
              <a:rPr sz="1632" spc="-5" dirty="0">
                <a:latin typeface="Arial"/>
                <a:cs typeface="Arial"/>
              </a:rPr>
              <a:t>heure.</a:t>
            </a:r>
            <a:endParaRPr sz="1632">
              <a:latin typeface="Arial"/>
              <a:cs typeface="Arial"/>
            </a:endParaRPr>
          </a:p>
          <a:p>
            <a:pPr marL="183686" indent="-172170">
              <a:lnSpc>
                <a:spcPts val="1826"/>
              </a:lnSpc>
              <a:buAutoNum type="arabicPlain"/>
              <a:tabLst>
                <a:tab pos="184262" algn="l"/>
              </a:tabLst>
            </a:pPr>
            <a:r>
              <a:rPr sz="1632" spc="-5" dirty="0">
                <a:latin typeface="Arial"/>
                <a:cs typeface="Arial"/>
              </a:rPr>
              <a:t>he</a:t>
            </a:r>
            <a:r>
              <a:rPr sz="1632" spc="-14" dirty="0">
                <a:latin typeface="Arial"/>
                <a:cs typeface="Arial"/>
              </a:rPr>
              <a:t>u</a:t>
            </a:r>
            <a:r>
              <a:rPr sz="1632" dirty="0">
                <a:latin typeface="Arial"/>
                <a:cs typeface="Arial"/>
              </a:rPr>
              <a:t>res.</a:t>
            </a:r>
            <a:endParaRPr sz="1632">
              <a:latin typeface="Arial"/>
              <a:cs typeface="Arial"/>
            </a:endParaRPr>
          </a:p>
          <a:p>
            <a:pPr marL="11516">
              <a:lnSpc>
                <a:spcPts val="1891"/>
              </a:lnSpc>
            </a:pPr>
            <a:r>
              <a:rPr sz="1632" dirty="0">
                <a:latin typeface="Arial"/>
                <a:cs typeface="Arial"/>
              </a:rPr>
              <a:t>1</a:t>
            </a:r>
            <a:r>
              <a:rPr sz="1632" spc="-36" dirty="0">
                <a:latin typeface="Arial"/>
                <a:cs typeface="Arial"/>
              </a:rPr>
              <a:t> </a:t>
            </a:r>
            <a:r>
              <a:rPr sz="1632" spc="-5" dirty="0">
                <a:latin typeface="Arial"/>
                <a:cs typeface="Arial"/>
              </a:rPr>
              <a:t>heure.</a:t>
            </a:r>
            <a:endParaRPr sz="1632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24963" y="4886629"/>
            <a:ext cx="579849" cy="26278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1632" i="1" spc="-36" dirty="0">
                <a:latin typeface="Arial"/>
                <a:cs typeface="Arial"/>
              </a:rPr>
              <a:t>Total</a:t>
            </a:r>
            <a:r>
              <a:rPr sz="1632" i="1" spc="-68" dirty="0">
                <a:latin typeface="Arial"/>
                <a:cs typeface="Arial"/>
              </a:rPr>
              <a:t> </a:t>
            </a:r>
            <a:r>
              <a:rPr sz="1632" dirty="0">
                <a:latin typeface="Arial"/>
                <a:cs typeface="Arial"/>
              </a:rPr>
              <a:t>:</a:t>
            </a:r>
            <a:endParaRPr sz="1632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268361" y="4811772"/>
            <a:ext cx="2414983" cy="0"/>
          </a:xfrm>
          <a:custGeom>
            <a:avLst/>
            <a:gdLst/>
            <a:ahLst/>
            <a:cxnLst/>
            <a:rect l="l" t="t" r="r" b="b"/>
            <a:pathLst>
              <a:path w="2663190">
                <a:moveTo>
                  <a:pt x="0" y="0"/>
                </a:moveTo>
                <a:lnTo>
                  <a:pt x="266319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9" name="object 9"/>
          <p:cNvSpPr txBox="1"/>
          <p:nvPr/>
        </p:nvSpPr>
        <p:spPr>
          <a:xfrm>
            <a:off x="5358568" y="4873960"/>
            <a:ext cx="3298865" cy="931304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382539" marR="75432" indent="-17275">
              <a:lnSpc>
                <a:spcPct val="105100"/>
              </a:lnSpc>
              <a:spcBef>
                <a:spcPts val="91"/>
              </a:spcBef>
            </a:pPr>
            <a:r>
              <a:rPr sz="1632" spc="-5" dirty="0">
                <a:latin typeface="Arial"/>
                <a:cs typeface="Arial"/>
              </a:rPr>
              <a:t>22 </a:t>
            </a:r>
            <a:r>
              <a:rPr sz="1632" spc="-9" dirty="0">
                <a:latin typeface="Arial"/>
                <a:cs typeface="Arial"/>
              </a:rPr>
              <a:t>heures de calcul.  </a:t>
            </a:r>
            <a:r>
              <a:rPr sz="1632" spc="-5" dirty="0">
                <a:latin typeface="Arial"/>
                <a:cs typeface="Arial"/>
              </a:rPr>
              <a:t>sur </a:t>
            </a:r>
            <a:r>
              <a:rPr sz="1632" dirty="0">
                <a:latin typeface="Arial"/>
                <a:cs typeface="Arial"/>
              </a:rPr>
              <a:t>8</a:t>
            </a:r>
            <a:r>
              <a:rPr sz="1632" spc="-9" dirty="0">
                <a:latin typeface="Arial"/>
                <a:cs typeface="Arial"/>
              </a:rPr>
              <a:t> CPUs.</a:t>
            </a:r>
            <a:endParaRPr sz="1632">
              <a:latin typeface="Arial"/>
              <a:cs typeface="Arial"/>
            </a:endParaRPr>
          </a:p>
          <a:p>
            <a:pPr marL="11516">
              <a:spcBef>
                <a:spcPts val="1134"/>
              </a:spcBef>
            </a:pPr>
            <a:r>
              <a:rPr sz="1632" spc="-9" dirty="0">
                <a:latin typeface="Arial"/>
                <a:cs typeface="Arial"/>
              </a:rPr>
              <a:t>Soit 92 heures </a:t>
            </a:r>
            <a:r>
              <a:rPr sz="1632" spc="-5" dirty="0">
                <a:latin typeface="Arial"/>
                <a:cs typeface="Arial"/>
              </a:rPr>
              <a:t>de calcul sur </a:t>
            </a:r>
            <a:r>
              <a:rPr sz="1632" dirty="0">
                <a:latin typeface="Arial"/>
                <a:cs typeface="Arial"/>
              </a:rPr>
              <a:t>1</a:t>
            </a:r>
            <a:r>
              <a:rPr sz="1632" spc="5" dirty="0">
                <a:latin typeface="Arial"/>
                <a:cs typeface="Arial"/>
              </a:rPr>
              <a:t> </a:t>
            </a:r>
            <a:r>
              <a:rPr sz="1632" spc="-9" dirty="0">
                <a:latin typeface="Arial"/>
                <a:cs typeface="Arial"/>
              </a:rPr>
              <a:t>CPU.</a:t>
            </a:r>
            <a:endParaRPr sz="1632">
              <a:latin typeface="Arial"/>
              <a:cs typeface="Arial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6CB09DC-EDE0-5145-8BF9-5948B7778FA3}"/>
              </a:ext>
            </a:extLst>
          </p:cNvPr>
          <p:cNvSpPr/>
          <p:nvPr/>
        </p:nvSpPr>
        <p:spPr>
          <a:xfrm>
            <a:off x="216036" y="194495"/>
            <a:ext cx="2615928" cy="461665"/>
          </a:xfrm>
          <a:prstGeom prst="rect">
            <a:avLst/>
          </a:prstGeom>
          <a:solidFill>
            <a:srgbClr val="00B050">
              <a:alpha val="67843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Analyse </a:t>
            </a:r>
            <a:r>
              <a:rPr lang="fr-F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Exomes</a:t>
            </a:r>
            <a:endParaRPr lang="fr-F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Espace réservé de la date 10">
            <a:extLst>
              <a:ext uri="{FF2B5EF4-FFF2-40B4-BE49-F238E27FC236}">
                <a16:creationId xmlns:a16="http://schemas.microsoft.com/office/drawing/2014/main" xmlns="" id="{CB708994-E6E7-4E4A-87D5-F346F6010E24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42B1FD2C-EBBB-BE48-8969-C10D23807C63}" type="datetime1">
              <a:rPr lang="fr-FR" smtClean="0"/>
              <a:pPr/>
              <a:t>06/05/2019</a:t>
            </a:fld>
            <a:endParaRPr lang="en-US"/>
          </a:p>
        </p:txBody>
      </p:sp>
      <p:sp>
        <p:nvSpPr>
          <p:cNvPr id="12" name="Espace réservé du pied de page 11">
            <a:extLst>
              <a:ext uri="{FF2B5EF4-FFF2-40B4-BE49-F238E27FC236}">
                <a16:creationId xmlns:a16="http://schemas.microsoft.com/office/drawing/2014/main" xmlns="" id="{1AF5BF46-059C-1C47-9F48-D161B0D988FE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fr-FR"/>
              <a:t>Reda Zenagui</a:t>
            </a:r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xmlns="" id="{F525A90B-DD47-1C41-8C09-044ECF4E608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5723899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228F98F-FF28-DE47-8CDA-DF906C18C24C}"/>
              </a:ext>
            </a:extLst>
          </p:cNvPr>
          <p:cNvSpPr/>
          <p:nvPr/>
        </p:nvSpPr>
        <p:spPr>
          <a:xfrm>
            <a:off x="467544" y="1556792"/>
            <a:ext cx="8208912" cy="4311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lang="fr-FR" sz="1900" dirty="0">
              <a:latin typeface="Times New Roman"/>
              <a:cs typeface="Times New Roman"/>
            </a:endParaRPr>
          </a:p>
          <a:p>
            <a:pPr marL="1832610" marR="324485">
              <a:lnSpc>
                <a:spcPts val="2020"/>
              </a:lnSpc>
              <a:spcBef>
                <a:spcPts val="5"/>
              </a:spcBef>
              <a:buChar char="-"/>
              <a:tabLst>
                <a:tab pos="1972310" algn="l"/>
              </a:tabLst>
            </a:pPr>
            <a:r>
              <a:rPr lang="fr-FR" spc="-5" dirty="0">
                <a:latin typeface="Arial"/>
                <a:cs typeface="Arial"/>
              </a:rPr>
              <a:t>Le </a:t>
            </a:r>
            <a:r>
              <a:rPr lang="fr-FR" spc="-10" dirty="0">
                <a:latin typeface="Arial"/>
                <a:cs typeface="Arial"/>
              </a:rPr>
              <a:t>génome humain </a:t>
            </a:r>
            <a:r>
              <a:rPr lang="fr-FR" spc="-5" dirty="0">
                <a:latin typeface="Arial"/>
                <a:cs typeface="Arial"/>
              </a:rPr>
              <a:t>est </a:t>
            </a:r>
            <a:r>
              <a:rPr lang="fr-FR" spc="-10" dirty="0">
                <a:latin typeface="Arial"/>
                <a:cs typeface="Arial"/>
              </a:rPr>
              <a:t>actuellement maintenu par un </a:t>
            </a:r>
            <a:r>
              <a:rPr lang="fr-FR" spc="-5" dirty="0">
                <a:latin typeface="Arial"/>
                <a:cs typeface="Arial"/>
              </a:rPr>
              <a:t>consortium  </a:t>
            </a:r>
            <a:r>
              <a:rPr lang="fr-FR" spc="-10" dirty="0">
                <a:latin typeface="Arial"/>
                <a:cs typeface="Arial"/>
              </a:rPr>
              <a:t>international </a:t>
            </a:r>
            <a:r>
              <a:rPr lang="fr-FR" dirty="0">
                <a:latin typeface="Arial"/>
                <a:cs typeface="Arial"/>
              </a:rPr>
              <a:t>: </a:t>
            </a:r>
            <a:r>
              <a:rPr lang="fr-FR" spc="-5" dirty="0" err="1">
                <a:latin typeface="Arial"/>
                <a:cs typeface="Arial"/>
              </a:rPr>
              <a:t>Genome</a:t>
            </a:r>
            <a:r>
              <a:rPr lang="fr-FR" spc="-5" dirty="0">
                <a:latin typeface="Arial"/>
                <a:cs typeface="Arial"/>
              </a:rPr>
              <a:t> </a:t>
            </a:r>
            <a:r>
              <a:rPr lang="fr-FR" spc="-10" dirty="0">
                <a:latin typeface="Arial"/>
                <a:cs typeface="Arial"/>
              </a:rPr>
              <a:t>Reference Consortium </a:t>
            </a:r>
            <a:r>
              <a:rPr lang="fr-FR" spc="-5" dirty="0">
                <a:latin typeface="Arial"/>
                <a:cs typeface="Arial"/>
              </a:rPr>
              <a:t>(GRC) composé de</a:t>
            </a:r>
            <a:r>
              <a:rPr lang="fr-FR" spc="55" dirty="0">
                <a:latin typeface="Arial"/>
                <a:cs typeface="Arial"/>
              </a:rPr>
              <a:t> </a:t>
            </a:r>
            <a:r>
              <a:rPr lang="fr-FR" dirty="0">
                <a:latin typeface="Arial"/>
                <a:cs typeface="Arial"/>
              </a:rPr>
              <a:t>:</a:t>
            </a: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Char char="-"/>
            </a:pPr>
            <a:endParaRPr lang="fr-FR" sz="1550" dirty="0">
              <a:latin typeface="Times New Roman"/>
              <a:cs typeface="Times New Roman"/>
            </a:endParaRPr>
          </a:p>
          <a:p>
            <a:pPr marL="2421255" lvl="1" indent="-139065">
              <a:lnSpc>
                <a:spcPts val="2085"/>
              </a:lnSpc>
              <a:buChar char="-"/>
              <a:tabLst>
                <a:tab pos="2421890" algn="l"/>
              </a:tabLst>
            </a:pPr>
            <a:r>
              <a:rPr lang="fr-FR" spc="-5" dirty="0">
                <a:latin typeface="Arial"/>
                <a:cs typeface="Arial"/>
              </a:rPr>
              <a:t>EBI</a:t>
            </a:r>
            <a:endParaRPr lang="fr-FR" dirty="0">
              <a:latin typeface="Arial"/>
              <a:cs typeface="Arial"/>
            </a:endParaRPr>
          </a:p>
          <a:p>
            <a:pPr marL="2421255" lvl="1" indent="-139065">
              <a:lnSpc>
                <a:spcPts val="2014"/>
              </a:lnSpc>
              <a:buChar char="-"/>
              <a:tabLst>
                <a:tab pos="2421890" algn="l"/>
              </a:tabLst>
            </a:pPr>
            <a:r>
              <a:rPr lang="fr-FR" spc="-5" dirty="0">
                <a:latin typeface="Arial"/>
                <a:cs typeface="Arial"/>
              </a:rPr>
              <a:t>NCBI</a:t>
            </a:r>
            <a:endParaRPr lang="fr-FR" dirty="0">
              <a:latin typeface="Arial"/>
              <a:cs typeface="Arial"/>
            </a:endParaRPr>
          </a:p>
          <a:p>
            <a:pPr marL="2421255" lvl="1" indent="-139065">
              <a:lnSpc>
                <a:spcPts val="2014"/>
              </a:lnSpc>
              <a:buChar char="-"/>
              <a:tabLst>
                <a:tab pos="2421890" algn="l"/>
              </a:tabLst>
            </a:pPr>
            <a:r>
              <a:rPr lang="fr-FR" spc="-10" dirty="0">
                <a:latin typeface="Arial"/>
                <a:cs typeface="Arial"/>
              </a:rPr>
              <a:t>Sanger </a:t>
            </a:r>
            <a:r>
              <a:rPr lang="fr-FR" spc="-5" dirty="0">
                <a:latin typeface="Arial"/>
                <a:cs typeface="Arial"/>
              </a:rPr>
              <a:t>Institute</a:t>
            </a:r>
            <a:endParaRPr lang="fr-FR" dirty="0">
              <a:latin typeface="Arial"/>
              <a:cs typeface="Arial"/>
            </a:endParaRPr>
          </a:p>
          <a:p>
            <a:pPr marL="2421255" lvl="1" indent="-139065">
              <a:lnSpc>
                <a:spcPts val="2085"/>
              </a:lnSpc>
              <a:buChar char="-"/>
              <a:tabLst>
                <a:tab pos="2421890" algn="l"/>
              </a:tabLst>
            </a:pPr>
            <a:r>
              <a:rPr lang="fr-FR" spc="-15" dirty="0">
                <a:latin typeface="Arial"/>
                <a:cs typeface="Arial"/>
              </a:rPr>
              <a:t>Washington </a:t>
            </a:r>
            <a:r>
              <a:rPr lang="fr-FR" spc="-5" dirty="0" err="1">
                <a:latin typeface="Arial"/>
                <a:cs typeface="Arial"/>
              </a:rPr>
              <a:t>University</a:t>
            </a:r>
            <a:r>
              <a:rPr lang="fr-FR" spc="-5" dirty="0">
                <a:latin typeface="Arial"/>
                <a:cs typeface="Arial"/>
              </a:rPr>
              <a:t> in </a:t>
            </a:r>
            <a:r>
              <a:rPr lang="fr-FR" spc="-10" dirty="0">
                <a:latin typeface="Arial"/>
                <a:cs typeface="Arial"/>
              </a:rPr>
              <a:t>St Louis</a:t>
            </a:r>
          </a:p>
          <a:p>
            <a:pPr marL="2421255" lvl="1" indent="-139065">
              <a:lnSpc>
                <a:spcPts val="2085"/>
              </a:lnSpc>
              <a:buChar char="-"/>
              <a:tabLst>
                <a:tab pos="2421890" algn="l"/>
              </a:tabLst>
            </a:pPr>
            <a:r>
              <a:rPr lang="fr-FR" spc="-10" dirty="0">
                <a:latin typeface="Arial"/>
                <a:cs typeface="Arial"/>
              </a:rPr>
              <a:t>...</a:t>
            </a:r>
          </a:p>
          <a:p>
            <a:pPr marL="2282190" lvl="1">
              <a:lnSpc>
                <a:spcPts val="2085"/>
              </a:lnSpc>
              <a:tabLst>
                <a:tab pos="2421890" algn="l"/>
              </a:tabLst>
            </a:pPr>
            <a:endParaRPr lang="fr-FR" sz="2850" dirty="0">
              <a:latin typeface="Times New Roman"/>
              <a:cs typeface="Times New Roman"/>
            </a:endParaRPr>
          </a:p>
          <a:p>
            <a:pPr marL="1934845" indent="-139065">
              <a:lnSpc>
                <a:spcPts val="2090"/>
              </a:lnSpc>
              <a:buChar char="-"/>
              <a:tabLst>
                <a:tab pos="1935480" algn="l"/>
              </a:tabLst>
            </a:pPr>
            <a:r>
              <a:rPr lang="fr-FR" spc="-5" dirty="0">
                <a:latin typeface="Arial"/>
                <a:cs typeface="Arial"/>
              </a:rPr>
              <a:t>La version actuelle du </a:t>
            </a:r>
            <a:r>
              <a:rPr lang="fr-FR" spc="-10" dirty="0">
                <a:latin typeface="Arial"/>
                <a:cs typeface="Arial"/>
              </a:rPr>
              <a:t>génome humain </a:t>
            </a:r>
            <a:r>
              <a:rPr lang="fr-FR" spc="-5" dirty="0">
                <a:latin typeface="Arial"/>
                <a:cs typeface="Arial"/>
              </a:rPr>
              <a:t>est </a:t>
            </a:r>
            <a:r>
              <a:rPr lang="fr-FR" dirty="0">
                <a:latin typeface="Arial"/>
                <a:cs typeface="Arial"/>
              </a:rPr>
              <a:t>:</a:t>
            </a:r>
          </a:p>
          <a:p>
            <a:pPr marL="2385695" lvl="1" indent="-139065">
              <a:lnSpc>
                <a:spcPts val="2085"/>
              </a:lnSpc>
              <a:buChar char="-"/>
              <a:tabLst>
                <a:tab pos="2386330" algn="l"/>
              </a:tabLst>
            </a:pPr>
            <a:r>
              <a:rPr lang="fr-FR" spc="-10" dirty="0">
                <a:latin typeface="Arial"/>
                <a:cs typeface="Arial"/>
              </a:rPr>
              <a:t>GRCh38</a:t>
            </a:r>
            <a:endParaRPr lang="fr-FR" dirty="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buFont typeface="Arial"/>
              <a:buChar char="-"/>
            </a:pPr>
            <a:endParaRPr lang="fr-FR" dirty="0">
              <a:latin typeface="Times New Roman"/>
              <a:cs typeface="Times New Roman"/>
            </a:endParaRPr>
          </a:p>
          <a:p>
            <a:pPr marL="1795780" marR="5080">
              <a:lnSpc>
                <a:spcPts val="2010"/>
              </a:lnSpc>
              <a:buChar char="-"/>
              <a:tabLst>
                <a:tab pos="1935480" algn="l"/>
              </a:tabLst>
            </a:pPr>
            <a:r>
              <a:rPr lang="fr-FR" spc="-5" dirty="0">
                <a:latin typeface="Arial"/>
                <a:cs typeface="Arial"/>
              </a:rPr>
              <a:t>Ces </a:t>
            </a:r>
            <a:r>
              <a:rPr lang="fr-FR" spc="-10" dirty="0">
                <a:latin typeface="Arial"/>
                <a:cs typeface="Arial"/>
              </a:rPr>
              <a:t>génomes </a:t>
            </a:r>
            <a:r>
              <a:rPr lang="fr-FR" spc="-5" dirty="0">
                <a:latin typeface="Arial"/>
                <a:cs typeface="Arial"/>
              </a:rPr>
              <a:t>sont </a:t>
            </a:r>
            <a:r>
              <a:rPr lang="fr-FR" spc="-10" dirty="0">
                <a:latin typeface="Arial"/>
                <a:cs typeface="Arial"/>
              </a:rPr>
              <a:t>accessibles depuis </a:t>
            </a:r>
            <a:r>
              <a:rPr lang="fr-FR" spc="-5" dirty="0" err="1">
                <a:latin typeface="Arial"/>
                <a:cs typeface="Arial"/>
              </a:rPr>
              <a:t>Ensembl</a:t>
            </a:r>
            <a:r>
              <a:rPr lang="fr-FR" spc="-5" dirty="0">
                <a:latin typeface="Arial"/>
                <a:cs typeface="Arial"/>
              </a:rPr>
              <a:t>, UCSC, NCBI</a:t>
            </a:r>
            <a:endParaRPr lang="fr-FR" dirty="0">
              <a:latin typeface="Arial"/>
              <a:cs typeface="Arial"/>
            </a:endParaRPr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xmlns="" id="{5C1F0B5D-0997-FE4F-BFFE-C6C97ACFE29B}"/>
              </a:ext>
            </a:extLst>
          </p:cNvPr>
          <p:cNvSpPr txBox="1">
            <a:spLocks/>
          </p:cNvSpPr>
          <p:nvPr/>
        </p:nvSpPr>
        <p:spPr>
          <a:xfrm>
            <a:off x="359532" y="188640"/>
            <a:ext cx="8712968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r"/>
            <a:r>
              <a:rPr lang="fr-FR" sz="2400" dirty="0"/>
              <a:t>Notions de base en séquençage  concernant l'analyse de données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2AF107B-EE41-5E4C-9BA9-D4D95A5D2C0B}"/>
              </a:ext>
            </a:extLst>
          </p:cNvPr>
          <p:cNvSpPr/>
          <p:nvPr/>
        </p:nvSpPr>
        <p:spPr>
          <a:xfrm>
            <a:off x="359532" y="1002877"/>
            <a:ext cx="5436604" cy="461665"/>
          </a:xfrm>
          <a:prstGeom prst="rect">
            <a:avLst/>
          </a:prstGeom>
          <a:solidFill>
            <a:srgbClr val="00B050">
              <a:alpha val="67843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Notions : Génome de référence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5D6FFEF9-8DF2-F443-8E9A-B0ED726B4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0DA4E-2B81-D249-BD2B-57C9607913D9}" type="datetime1">
              <a:rPr lang="fr-FR" smtClean="0">
                <a:solidFill>
                  <a:srgbClr val="775F55"/>
                </a:solidFill>
              </a:rPr>
              <a:pPr/>
              <a:t>06/05/2019</a:t>
            </a:fld>
            <a:endParaRPr lang="fr-FR">
              <a:solidFill>
                <a:srgbClr val="775F55"/>
              </a:solidFill>
            </a:endParaRP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4F8F822D-69CA-1042-8312-370BDD73A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775F55"/>
                </a:solidFill>
              </a:rPr>
              <a:t>Reda Zenagui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21681EE5-9DC4-1A4C-BE18-8CBCCC5BD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C2161-55B9-4E2F-9B8E-AFF7EF3222FD}" type="slidenum">
              <a:rPr lang="fr-FR" smtClean="0">
                <a:solidFill>
                  <a:srgbClr val="775F55"/>
                </a:solidFill>
              </a:rPr>
              <a:pPr/>
              <a:t>16</a:t>
            </a:fld>
            <a:endParaRPr lang="fr-FR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06956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179512" y="116632"/>
            <a:ext cx="2808312" cy="461665"/>
          </a:xfrm>
          <a:prstGeom prst="rect">
            <a:avLst/>
          </a:prstGeom>
          <a:solidFill>
            <a:srgbClr val="00B050">
              <a:alpha val="67843"/>
            </a:srgbClr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24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dirty="0" err="1"/>
              <a:t>Profondeur</a:t>
            </a:r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2614870" y="1010276"/>
            <a:ext cx="4067583" cy="5803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6" name="object 6"/>
          <p:cNvSpPr txBox="1"/>
          <p:nvPr/>
        </p:nvSpPr>
        <p:spPr>
          <a:xfrm>
            <a:off x="2051720" y="4016049"/>
            <a:ext cx="1600199" cy="729259"/>
          </a:xfrm>
          <a:prstGeom prst="rect">
            <a:avLst/>
          </a:prstGeom>
        </p:spPr>
        <p:txBody>
          <a:bodyPr vert="horz" wrap="square" lIns="0" tIns="28214" rIns="0" bIns="0" rtlCol="0">
            <a:spAutoFit/>
          </a:bodyPr>
          <a:lstStyle/>
          <a:p>
            <a:pPr marL="10941" marR="4607" indent="57006" algn="ctr">
              <a:lnSpc>
                <a:spcPct val="93300"/>
              </a:lnSpc>
              <a:spcBef>
                <a:spcPts val="221"/>
              </a:spcBef>
            </a:pPr>
            <a:r>
              <a:rPr sz="1632" b="1" spc="-5" dirty="0">
                <a:solidFill>
                  <a:srgbClr val="FF0000"/>
                </a:solidFill>
                <a:latin typeface="Arial"/>
                <a:cs typeface="Arial"/>
              </a:rPr>
              <a:t>Profondeur  moyenne sur</a:t>
            </a:r>
            <a:r>
              <a:rPr sz="1632" b="1" spc="-86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32" b="1" spc="-5" dirty="0">
                <a:solidFill>
                  <a:srgbClr val="FF0000"/>
                </a:solidFill>
                <a:latin typeface="Arial"/>
                <a:cs typeface="Arial"/>
              </a:rPr>
              <a:t>ce  codon </a:t>
            </a:r>
            <a:r>
              <a:rPr sz="1632" b="1" dirty="0">
                <a:solidFill>
                  <a:srgbClr val="FF0000"/>
                </a:solidFill>
                <a:latin typeface="Arial"/>
                <a:cs typeface="Arial"/>
              </a:rPr>
              <a:t>=</a:t>
            </a:r>
            <a:r>
              <a:rPr sz="1632" b="1" spc="-18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32" b="1" spc="-9" dirty="0">
                <a:solidFill>
                  <a:srgbClr val="FF0000"/>
                </a:solidFill>
                <a:latin typeface="Arial"/>
                <a:cs typeface="Arial"/>
              </a:rPr>
              <a:t>14x</a:t>
            </a:r>
            <a:endParaRPr sz="1632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733111" y="3981499"/>
            <a:ext cx="866031" cy="541270"/>
          </a:xfrm>
          <a:custGeom>
            <a:avLst/>
            <a:gdLst/>
            <a:ahLst/>
            <a:cxnLst/>
            <a:rect l="l" t="t" r="r" b="b"/>
            <a:pathLst>
              <a:path w="955039" h="596900">
                <a:moveTo>
                  <a:pt x="0" y="596900"/>
                </a:moveTo>
                <a:lnTo>
                  <a:pt x="955039" y="0"/>
                </a:lnTo>
              </a:path>
            </a:pathLst>
          </a:custGeom>
          <a:ln w="3556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8" name="object 8"/>
          <p:cNvSpPr/>
          <p:nvPr/>
        </p:nvSpPr>
        <p:spPr>
          <a:xfrm>
            <a:off x="4551925" y="3869790"/>
            <a:ext cx="225721" cy="179655"/>
          </a:xfrm>
          <a:custGeom>
            <a:avLst/>
            <a:gdLst/>
            <a:ahLst/>
            <a:cxnLst/>
            <a:rect l="l" t="t" r="r" b="b"/>
            <a:pathLst>
              <a:path w="248920" h="198120">
                <a:moveTo>
                  <a:pt x="248919" y="0"/>
                </a:moveTo>
                <a:lnTo>
                  <a:pt x="0" y="59689"/>
                </a:lnTo>
                <a:lnTo>
                  <a:pt x="86359" y="198119"/>
                </a:lnTo>
                <a:lnTo>
                  <a:pt x="24891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9" name="object 9"/>
          <p:cNvSpPr/>
          <p:nvPr/>
        </p:nvSpPr>
        <p:spPr>
          <a:xfrm>
            <a:off x="4581867" y="1519298"/>
            <a:ext cx="0" cy="165836"/>
          </a:xfrm>
          <a:custGeom>
            <a:avLst/>
            <a:gdLst/>
            <a:ahLst/>
            <a:cxnLst/>
            <a:rect l="l" t="t" r="r" b="b"/>
            <a:pathLst>
              <a:path h="182880">
                <a:moveTo>
                  <a:pt x="0" y="0"/>
                </a:moveTo>
                <a:lnTo>
                  <a:pt x="0" y="182880"/>
                </a:lnTo>
              </a:path>
            </a:pathLst>
          </a:custGeom>
          <a:ln w="3556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0" name="object 10"/>
          <p:cNvSpPr/>
          <p:nvPr/>
        </p:nvSpPr>
        <p:spPr>
          <a:xfrm>
            <a:off x="4581867" y="1850971"/>
            <a:ext cx="0" cy="165836"/>
          </a:xfrm>
          <a:custGeom>
            <a:avLst/>
            <a:gdLst/>
            <a:ahLst/>
            <a:cxnLst/>
            <a:rect l="l" t="t" r="r" b="b"/>
            <a:pathLst>
              <a:path h="182880">
                <a:moveTo>
                  <a:pt x="0" y="0"/>
                </a:moveTo>
                <a:lnTo>
                  <a:pt x="0" y="182879"/>
                </a:lnTo>
              </a:path>
            </a:pathLst>
          </a:custGeom>
          <a:ln w="3556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1" name="object 11"/>
          <p:cNvSpPr/>
          <p:nvPr/>
        </p:nvSpPr>
        <p:spPr>
          <a:xfrm>
            <a:off x="4581867" y="2182642"/>
            <a:ext cx="0" cy="165836"/>
          </a:xfrm>
          <a:custGeom>
            <a:avLst/>
            <a:gdLst/>
            <a:ahLst/>
            <a:cxnLst/>
            <a:rect l="l" t="t" r="r" b="b"/>
            <a:pathLst>
              <a:path h="182880">
                <a:moveTo>
                  <a:pt x="0" y="0"/>
                </a:moveTo>
                <a:lnTo>
                  <a:pt x="0" y="182879"/>
                </a:lnTo>
              </a:path>
            </a:pathLst>
          </a:custGeom>
          <a:ln w="3556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2" name="object 12"/>
          <p:cNvSpPr/>
          <p:nvPr/>
        </p:nvSpPr>
        <p:spPr>
          <a:xfrm>
            <a:off x="4581867" y="2514314"/>
            <a:ext cx="0" cy="165836"/>
          </a:xfrm>
          <a:custGeom>
            <a:avLst/>
            <a:gdLst/>
            <a:ahLst/>
            <a:cxnLst/>
            <a:rect l="l" t="t" r="r" b="b"/>
            <a:pathLst>
              <a:path h="182880">
                <a:moveTo>
                  <a:pt x="0" y="0"/>
                </a:moveTo>
                <a:lnTo>
                  <a:pt x="0" y="182879"/>
                </a:lnTo>
              </a:path>
            </a:pathLst>
          </a:custGeom>
          <a:ln w="3556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3" name="object 13"/>
          <p:cNvSpPr/>
          <p:nvPr/>
        </p:nvSpPr>
        <p:spPr>
          <a:xfrm>
            <a:off x="4581867" y="2845984"/>
            <a:ext cx="0" cy="165836"/>
          </a:xfrm>
          <a:custGeom>
            <a:avLst/>
            <a:gdLst/>
            <a:ahLst/>
            <a:cxnLst/>
            <a:rect l="l" t="t" r="r" b="b"/>
            <a:pathLst>
              <a:path h="182880">
                <a:moveTo>
                  <a:pt x="0" y="0"/>
                </a:moveTo>
                <a:lnTo>
                  <a:pt x="0" y="182880"/>
                </a:lnTo>
              </a:path>
            </a:pathLst>
          </a:custGeom>
          <a:ln w="3556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4" name="object 14"/>
          <p:cNvSpPr/>
          <p:nvPr/>
        </p:nvSpPr>
        <p:spPr>
          <a:xfrm>
            <a:off x="4581867" y="3177656"/>
            <a:ext cx="0" cy="165836"/>
          </a:xfrm>
          <a:custGeom>
            <a:avLst/>
            <a:gdLst/>
            <a:ahLst/>
            <a:cxnLst/>
            <a:rect l="l" t="t" r="r" b="b"/>
            <a:pathLst>
              <a:path h="182880">
                <a:moveTo>
                  <a:pt x="0" y="0"/>
                </a:moveTo>
                <a:lnTo>
                  <a:pt x="0" y="182880"/>
                </a:lnTo>
              </a:path>
            </a:pathLst>
          </a:custGeom>
          <a:ln w="3556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5" name="object 15"/>
          <p:cNvSpPr/>
          <p:nvPr/>
        </p:nvSpPr>
        <p:spPr>
          <a:xfrm>
            <a:off x="4581867" y="3509328"/>
            <a:ext cx="0" cy="165836"/>
          </a:xfrm>
          <a:custGeom>
            <a:avLst/>
            <a:gdLst/>
            <a:ahLst/>
            <a:cxnLst/>
            <a:rect l="l" t="t" r="r" b="b"/>
            <a:pathLst>
              <a:path h="182879">
                <a:moveTo>
                  <a:pt x="0" y="0"/>
                </a:moveTo>
                <a:lnTo>
                  <a:pt x="0" y="182879"/>
                </a:lnTo>
              </a:path>
            </a:pathLst>
          </a:custGeom>
          <a:ln w="3556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6" name="object 16"/>
          <p:cNvSpPr/>
          <p:nvPr/>
        </p:nvSpPr>
        <p:spPr>
          <a:xfrm>
            <a:off x="4581867" y="3840999"/>
            <a:ext cx="0" cy="165836"/>
          </a:xfrm>
          <a:custGeom>
            <a:avLst/>
            <a:gdLst/>
            <a:ahLst/>
            <a:cxnLst/>
            <a:rect l="l" t="t" r="r" b="b"/>
            <a:pathLst>
              <a:path h="182879">
                <a:moveTo>
                  <a:pt x="0" y="0"/>
                </a:moveTo>
                <a:lnTo>
                  <a:pt x="0" y="182879"/>
                </a:lnTo>
              </a:path>
            </a:pathLst>
          </a:custGeom>
          <a:ln w="3556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7" name="object 17"/>
          <p:cNvSpPr/>
          <p:nvPr/>
        </p:nvSpPr>
        <p:spPr>
          <a:xfrm>
            <a:off x="4581867" y="4172671"/>
            <a:ext cx="0" cy="165836"/>
          </a:xfrm>
          <a:custGeom>
            <a:avLst/>
            <a:gdLst/>
            <a:ahLst/>
            <a:cxnLst/>
            <a:rect l="l" t="t" r="r" b="b"/>
            <a:pathLst>
              <a:path h="182879">
                <a:moveTo>
                  <a:pt x="0" y="0"/>
                </a:moveTo>
                <a:lnTo>
                  <a:pt x="0" y="182879"/>
                </a:lnTo>
              </a:path>
            </a:pathLst>
          </a:custGeom>
          <a:ln w="3556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8" name="object 18"/>
          <p:cNvSpPr/>
          <p:nvPr/>
        </p:nvSpPr>
        <p:spPr>
          <a:xfrm>
            <a:off x="4581867" y="4504342"/>
            <a:ext cx="0" cy="165836"/>
          </a:xfrm>
          <a:custGeom>
            <a:avLst/>
            <a:gdLst/>
            <a:ahLst/>
            <a:cxnLst/>
            <a:rect l="l" t="t" r="r" b="b"/>
            <a:pathLst>
              <a:path h="182879">
                <a:moveTo>
                  <a:pt x="0" y="0"/>
                </a:moveTo>
                <a:lnTo>
                  <a:pt x="0" y="182880"/>
                </a:lnTo>
              </a:path>
            </a:pathLst>
          </a:custGeom>
          <a:ln w="3556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9" name="object 19"/>
          <p:cNvSpPr/>
          <p:nvPr/>
        </p:nvSpPr>
        <p:spPr>
          <a:xfrm>
            <a:off x="4581867" y="4836014"/>
            <a:ext cx="0" cy="165836"/>
          </a:xfrm>
          <a:custGeom>
            <a:avLst/>
            <a:gdLst/>
            <a:ahLst/>
            <a:cxnLst/>
            <a:rect l="l" t="t" r="r" b="b"/>
            <a:pathLst>
              <a:path h="182879">
                <a:moveTo>
                  <a:pt x="0" y="0"/>
                </a:moveTo>
                <a:lnTo>
                  <a:pt x="0" y="182880"/>
                </a:lnTo>
              </a:path>
            </a:pathLst>
          </a:custGeom>
          <a:ln w="3556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0" name="object 20"/>
          <p:cNvSpPr/>
          <p:nvPr/>
        </p:nvSpPr>
        <p:spPr>
          <a:xfrm>
            <a:off x="4581867" y="5167686"/>
            <a:ext cx="0" cy="165836"/>
          </a:xfrm>
          <a:custGeom>
            <a:avLst/>
            <a:gdLst/>
            <a:ahLst/>
            <a:cxnLst/>
            <a:rect l="l" t="t" r="r" b="b"/>
            <a:pathLst>
              <a:path h="182879">
                <a:moveTo>
                  <a:pt x="0" y="0"/>
                </a:moveTo>
                <a:lnTo>
                  <a:pt x="0" y="182880"/>
                </a:lnTo>
              </a:path>
            </a:pathLst>
          </a:custGeom>
          <a:ln w="3556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1" name="object 21"/>
          <p:cNvSpPr/>
          <p:nvPr/>
        </p:nvSpPr>
        <p:spPr>
          <a:xfrm>
            <a:off x="4581867" y="5499357"/>
            <a:ext cx="0" cy="165836"/>
          </a:xfrm>
          <a:custGeom>
            <a:avLst/>
            <a:gdLst/>
            <a:ahLst/>
            <a:cxnLst/>
            <a:rect l="l" t="t" r="r" b="b"/>
            <a:pathLst>
              <a:path h="182879">
                <a:moveTo>
                  <a:pt x="0" y="0"/>
                </a:moveTo>
                <a:lnTo>
                  <a:pt x="0" y="182879"/>
                </a:lnTo>
              </a:path>
            </a:pathLst>
          </a:custGeom>
          <a:ln w="3556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2" name="object 22"/>
          <p:cNvSpPr/>
          <p:nvPr/>
        </p:nvSpPr>
        <p:spPr>
          <a:xfrm>
            <a:off x="4581867" y="5831029"/>
            <a:ext cx="0" cy="165836"/>
          </a:xfrm>
          <a:custGeom>
            <a:avLst/>
            <a:gdLst/>
            <a:ahLst/>
            <a:cxnLst/>
            <a:rect l="l" t="t" r="r" b="b"/>
            <a:pathLst>
              <a:path h="182879">
                <a:moveTo>
                  <a:pt x="0" y="0"/>
                </a:moveTo>
                <a:lnTo>
                  <a:pt x="0" y="182879"/>
                </a:lnTo>
              </a:path>
            </a:pathLst>
          </a:custGeom>
          <a:ln w="3556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3" name="object 23"/>
          <p:cNvSpPr/>
          <p:nvPr/>
        </p:nvSpPr>
        <p:spPr>
          <a:xfrm>
            <a:off x="4581867" y="6162700"/>
            <a:ext cx="0" cy="165836"/>
          </a:xfrm>
          <a:custGeom>
            <a:avLst/>
            <a:gdLst/>
            <a:ahLst/>
            <a:cxnLst/>
            <a:rect l="l" t="t" r="r" b="b"/>
            <a:pathLst>
              <a:path h="182879">
                <a:moveTo>
                  <a:pt x="0" y="0"/>
                </a:moveTo>
                <a:lnTo>
                  <a:pt x="0" y="182880"/>
                </a:lnTo>
              </a:path>
            </a:pathLst>
          </a:custGeom>
          <a:ln w="3556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4" name="object 24"/>
          <p:cNvSpPr/>
          <p:nvPr/>
        </p:nvSpPr>
        <p:spPr>
          <a:xfrm>
            <a:off x="4581867" y="6494372"/>
            <a:ext cx="0" cy="165836"/>
          </a:xfrm>
          <a:custGeom>
            <a:avLst/>
            <a:gdLst/>
            <a:ahLst/>
            <a:cxnLst/>
            <a:rect l="l" t="t" r="r" b="b"/>
            <a:pathLst>
              <a:path h="182879">
                <a:moveTo>
                  <a:pt x="0" y="0"/>
                </a:moveTo>
                <a:lnTo>
                  <a:pt x="0" y="182879"/>
                </a:lnTo>
              </a:path>
            </a:pathLst>
          </a:custGeom>
          <a:ln w="3556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5" name="object 25"/>
          <p:cNvSpPr/>
          <p:nvPr/>
        </p:nvSpPr>
        <p:spPr>
          <a:xfrm>
            <a:off x="5071313" y="1519298"/>
            <a:ext cx="0" cy="165836"/>
          </a:xfrm>
          <a:custGeom>
            <a:avLst/>
            <a:gdLst/>
            <a:ahLst/>
            <a:cxnLst/>
            <a:rect l="l" t="t" r="r" b="b"/>
            <a:pathLst>
              <a:path h="182880">
                <a:moveTo>
                  <a:pt x="0" y="0"/>
                </a:moveTo>
                <a:lnTo>
                  <a:pt x="0" y="182880"/>
                </a:lnTo>
              </a:path>
            </a:pathLst>
          </a:custGeom>
          <a:ln w="3556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6" name="object 26"/>
          <p:cNvSpPr/>
          <p:nvPr/>
        </p:nvSpPr>
        <p:spPr>
          <a:xfrm>
            <a:off x="5071313" y="1850971"/>
            <a:ext cx="0" cy="165836"/>
          </a:xfrm>
          <a:custGeom>
            <a:avLst/>
            <a:gdLst/>
            <a:ahLst/>
            <a:cxnLst/>
            <a:rect l="l" t="t" r="r" b="b"/>
            <a:pathLst>
              <a:path h="182880">
                <a:moveTo>
                  <a:pt x="0" y="0"/>
                </a:moveTo>
                <a:lnTo>
                  <a:pt x="0" y="182879"/>
                </a:lnTo>
              </a:path>
            </a:pathLst>
          </a:custGeom>
          <a:ln w="3556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7" name="object 27"/>
          <p:cNvSpPr/>
          <p:nvPr/>
        </p:nvSpPr>
        <p:spPr>
          <a:xfrm>
            <a:off x="5071313" y="2182642"/>
            <a:ext cx="0" cy="165836"/>
          </a:xfrm>
          <a:custGeom>
            <a:avLst/>
            <a:gdLst/>
            <a:ahLst/>
            <a:cxnLst/>
            <a:rect l="l" t="t" r="r" b="b"/>
            <a:pathLst>
              <a:path h="182880">
                <a:moveTo>
                  <a:pt x="0" y="0"/>
                </a:moveTo>
                <a:lnTo>
                  <a:pt x="0" y="182879"/>
                </a:lnTo>
              </a:path>
            </a:pathLst>
          </a:custGeom>
          <a:ln w="3556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8" name="object 28"/>
          <p:cNvSpPr/>
          <p:nvPr/>
        </p:nvSpPr>
        <p:spPr>
          <a:xfrm>
            <a:off x="5071313" y="2514314"/>
            <a:ext cx="0" cy="165836"/>
          </a:xfrm>
          <a:custGeom>
            <a:avLst/>
            <a:gdLst/>
            <a:ahLst/>
            <a:cxnLst/>
            <a:rect l="l" t="t" r="r" b="b"/>
            <a:pathLst>
              <a:path h="182880">
                <a:moveTo>
                  <a:pt x="0" y="0"/>
                </a:moveTo>
                <a:lnTo>
                  <a:pt x="0" y="182879"/>
                </a:lnTo>
              </a:path>
            </a:pathLst>
          </a:custGeom>
          <a:ln w="3556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9" name="object 29"/>
          <p:cNvSpPr/>
          <p:nvPr/>
        </p:nvSpPr>
        <p:spPr>
          <a:xfrm>
            <a:off x="5071313" y="2845984"/>
            <a:ext cx="0" cy="165836"/>
          </a:xfrm>
          <a:custGeom>
            <a:avLst/>
            <a:gdLst/>
            <a:ahLst/>
            <a:cxnLst/>
            <a:rect l="l" t="t" r="r" b="b"/>
            <a:pathLst>
              <a:path h="182880">
                <a:moveTo>
                  <a:pt x="0" y="0"/>
                </a:moveTo>
                <a:lnTo>
                  <a:pt x="0" y="182880"/>
                </a:lnTo>
              </a:path>
            </a:pathLst>
          </a:custGeom>
          <a:ln w="3556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0" name="object 30"/>
          <p:cNvSpPr/>
          <p:nvPr/>
        </p:nvSpPr>
        <p:spPr>
          <a:xfrm>
            <a:off x="5071313" y="3177656"/>
            <a:ext cx="0" cy="165836"/>
          </a:xfrm>
          <a:custGeom>
            <a:avLst/>
            <a:gdLst/>
            <a:ahLst/>
            <a:cxnLst/>
            <a:rect l="l" t="t" r="r" b="b"/>
            <a:pathLst>
              <a:path h="182880">
                <a:moveTo>
                  <a:pt x="0" y="0"/>
                </a:moveTo>
                <a:lnTo>
                  <a:pt x="0" y="182880"/>
                </a:lnTo>
              </a:path>
            </a:pathLst>
          </a:custGeom>
          <a:ln w="3556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1" name="object 31"/>
          <p:cNvSpPr/>
          <p:nvPr/>
        </p:nvSpPr>
        <p:spPr>
          <a:xfrm>
            <a:off x="5071313" y="3509328"/>
            <a:ext cx="0" cy="165836"/>
          </a:xfrm>
          <a:custGeom>
            <a:avLst/>
            <a:gdLst/>
            <a:ahLst/>
            <a:cxnLst/>
            <a:rect l="l" t="t" r="r" b="b"/>
            <a:pathLst>
              <a:path h="182879">
                <a:moveTo>
                  <a:pt x="0" y="0"/>
                </a:moveTo>
                <a:lnTo>
                  <a:pt x="0" y="182879"/>
                </a:lnTo>
              </a:path>
            </a:pathLst>
          </a:custGeom>
          <a:ln w="3556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2" name="object 32"/>
          <p:cNvSpPr/>
          <p:nvPr/>
        </p:nvSpPr>
        <p:spPr>
          <a:xfrm>
            <a:off x="5071313" y="3840999"/>
            <a:ext cx="0" cy="165836"/>
          </a:xfrm>
          <a:custGeom>
            <a:avLst/>
            <a:gdLst/>
            <a:ahLst/>
            <a:cxnLst/>
            <a:rect l="l" t="t" r="r" b="b"/>
            <a:pathLst>
              <a:path h="182879">
                <a:moveTo>
                  <a:pt x="0" y="0"/>
                </a:moveTo>
                <a:lnTo>
                  <a:pt x="0" y="182879"/>
                </a:lnTo>
              </a:path>
            </a:pathLst>
          </a:custGeom>
          <a:ln w="3556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3" name="object 33"/>
          <p:cNvSpPr/>
          <p:nvPr/>
        </p:nvSpPr>
        <p:spPr>
          <a:xfrm>
            <a:off x="5071313" y="4172671"/>
            <a:ext cx="0" cy="165836"/>
          </a:xfrm>
          <a:custGeom>
            <a:avLst/>
            <a:gdLst/>
            <a:ahLst/>
            <a:cxnLst/>
            <a:rect l="l" t="t" r="r" b="b"/>
            <a:pathLst>
              <a:path h="182879">
                <a:moveTo>
                  <a:pt x="0" y="0"/>
                </a:moveTo>
                <a:lnTo>
                  <a:pt x="0" y="182879"/>
                </a:lnTo>
              </a:path>
            </a:pathLst>
          </a:custGeom>
          <a:ln w="3556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4" name="object 34"/>
          <p:cNvSpPr/>
          <p:nvPr/>
        </p:nvSpPr>
        <p:spPr>
          <a:xfrm>
            <a:off x="5071313" y="4504342"/>
            <a:ext cx="0" cy="165836"/>
          </a:xfrm>
          <a:custGeom>
            <a:avLst/>
            <a:gdLst/>
            <a:ahLst/>
            <a:cxnLst/>
            <a:rect l="l" t="t" r="r" b="b"/>
            <a:pathLst>
              <a:path h="182879">
                <a:moveTo>
                  <a:pt x="0" y="0"/>
                </a:moveTo>
                <a:lnTo>
                  <a:pt x="0" y="182880"/>
                </a:lnTo>
              </a:path>
            </a:pathLst>
          </a:custGeom>
          <a:ln w="3556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5" name="object 35"/>
          <p:cNvSpPr/>
          <p:nvPr/>
        </p:nvSpPr>
        <p:spPr>
          <a:xfrm>
            <a:off x="5071313" y="4836014"/>
            <a:ext cx="0" cy="165836"/>
          </a:xfrm>
          <a:custGeom>
            <a:avLst/>
            <a:gdLst/>
            <a:ahLst/>
            <a:cxnLst/>
            <a:rect l="l" t="t" r="r" b="b"/>
            <a:pathLst>
              <a:path h="182879">
                <a:moveTo>
                  <a:pt x="0" y="0"/>
                </a:moveTo>
                <a:lnTo>
                  <a:pt x="0" y="182880"/>
                </a:lnTo>
              </a:path>
            </a:pathLst>
          </a:custGeom>
          <a:ln w="3556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6" name="object 36"/>
          <p:cNvSpPr/>
          <p:nvPr/>
        </p:nvSpPr>
        <p:spPr>
          <a:xfrm>
            <a:off x="5071313" y="5167686"/>
            <a:ext cx="0" cy="165836"/>
          </a:xfrm>
          <a:custGeom>
            <a:avLst/>
            <a:gdLst/>
            <a:ahLst/>
            <a:cxnLst/>
            <a:rect l="l" t="t" r="r" b="b"/>
            <a:pathLst>
              <a:path h="182879">
                <a:moveTo>
                  <a:pt x="0" y="0"/>
                </a:moveTo>
                <a:lnTo>
                  <a:pt x="0" y="182880"/>
                </a:lnTo>
              </a:path>
            </a:pathLst>
          </a:custGeom>
          <a:ln w="3556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7" name="object 37"/>
          <p:cNvSpPr/>
          <p:nvPr/>
        </p:nvSpPr>
        <p:spPr>
          <a:xfrm>
            <a:off x="5071313" y="5499357"/>
            <a:ext cx="0" cy="165836"/>
          </a:xfrm>
          <a:custGeom>
            <a:avLst/>
            <a:gdLst/>
            <a:ahLst/>
            <a:cxnLst/>
            <a:rect l="l" t="t" r="r" b="b"/>
            <a:pathLst>
              <a:path h="182879">
                <a:moveTo>
                  <a:pt x="0" y="0"/>
                </a:moveTo>
                <a:lnTo>
                  <a:pt x="0" y="182879"/>
                </a:lnTo>
              </a:path>
            </a:pathLst>
          </a:custGeom>
          <a:ln w="3556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8" name="object 38"/>
          <p:cNvSpPr/>
          <p:nvPr/>
        </p:nvSpPr>
        <p:spPr>
          <a:xfrm>
            <a:off x="5071313" y="5831029"/>
            <a:ext cx="0" cy="165836"/>
          </a:xfrm>
          <a:custGeom>
            <a:avLst/>
            <a:gdLst/>
            <a:ahLst/>
            <a:cxnLst/>
            <a:rect l="l" t="t" r="r" b="b"/>
            <a:pathLst>
              <a:path h="182879">
                <a:moveTo>
                  <a:pt x="0" y="0"/>
                </a:moveTo>
                <a:lnTo>
                  <a:pt x="0" y="182879"/>
                </a:lnTo>
              </a:path>
            </a:pathLst>
          </a:custGeom>
          <a:ln w="3556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9" name="object 39"/>
          <p:cNvSpPr/>
          <p:nvPr/>
        </p:nvSpPr>
        <p:spPr>
          <a:xfrm>
            <a:off x="5071313" y="6162700"/>
            <a:ext cx="0" cy="165836"/>
          </a:xfrm>
          <a:custGeom>
            <a:avLst/>
            <a:gdLst/>
            <a:ahLst/>
            <a:cxnLst/>
            <a:rect l="l" t="t" r="r" b="b"/>
            <a:pathLst>
              <a:path h="182879">
                <a:moveTo>
                  <a:pt x="0" y="0"/>
                </a:moveTo>
                <a:lnTo>
                  <a:pt x="0" y="182880"/>
                </a:lnTo>
              </a:path>
            </a:pathLst>
          </a:custGeom>
          <a:ln w="3556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0" name="object 40"/>
          <p:cNvSpPr/>
          <p:nvPr/>
        </p:nvSpPr>
        <p:spPr>
          <a:xfrm>
            <a:off x="5071313" y="6494372"/>
            <a:ext cx="0" cy="165836"/>
          </a:xfrm>
          <a:custGeom>
            <a:avLst/>
            <a:gdLst/>
            <a:ahLst/>
            <a:cxnLst/>
            <a:rect l="l" t="t" r="r" b="b"/>
            <a:pathLst>
              <a:path h="182879">
                <a:moveTo>
                  <a:pt x="0" y="0"/>
                </a:moveTo>
                <a:lnTo>
                  <a:pt x="0" y="182879"/>
                </a:lnTo>
              </a:path>
            </a:pathLst>
          </a:custGeom>
          <a:ln w="3556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1" name="object 41"/>
          <p:cNvSpPr/>
          <p:nvPr/>
        </p:nvSpPr>
        <p:spPr>
          <a:xfrm>
            <a:off x="6866715" y="3150017"/>
            <a:ext cx="2024578" cy="1242617"/>
          </a:xfrm>
          <a:custGeom>
            <a:avLst/>
            <a:gdLst/>
            <a:ahLst/>
            <a:cxnLst/>
            <a:rect l="l" t="t" r="r" b="b"/>
            <a:pathLst>
              <a:path w="2232659" h="1370329">
                <a:moveTo>
                  <a:pt x="2232659" y="0"/>
                </a:moveTo>
                <a:lnTo>
                  <a:pt x="0" y="0"/>
                </a:lnTo>
                <a:lnTo>
                  <a:pt x="0" y="1370329"/>
                </a:lnTo>
                <a:lnTo>
                  <a:pt x="2232659" y="1370329"/>
                </a:lnTo>
                <a:lnTo>
                  <a:pt x="2232659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2" name="object 42"/>
          <p:cNvSpPr txBox="1"/>
          <p:nvPr/>
        </p:nvSpPr>
        <p:spPr>
          <a:xfrm>
            <a:off x="6992244" y="3159231"/>
            <a:ext cx="1773521" cy="1195857"/>
          </a:xfrm>
          <a:prstGeom prst="rect">
            <a:avLst/>
          </a:prstGeom>
        </p:spPr>
        <p:txBody>
          <a:bodyPr vert="horz" wrap="square" lIns="0" tIns="27639" rIns="0" bIns="0" rtlCol="0">
            <a:spAutoFit/>
          </a:bodyPr>
          <a:lstStyle/>
          <a:p>
            <a:pPr marL="11516" marR="4607" indent="-3455" algn="ctr">
              <a:lnSpc>
                <a:spcPct val="93400"/>
              </a:lnSpc>
              <a:spcBef>
                <a:spcPts val="218"/>
              </a:spcBef>
            </a:pPr>
            <a:r>
              <a:rPr sz="1632" b="1" spc="-5" dirty="0">
                <a:latin typeface="Arial"/>
                <a:cs typeface="Arial"/>
              </a:rPr>
              <a:t>La profondeur de  séquençage </a:t>
            </a:r>
            <a:r>
              <a:rPr sz="1632" spc="-5" dirty="0">
                <a:latin typeface="Arial"/>
                <a:cs typeface="Arial"/>
              </a:rPr>
              <a:t>est</a:t>
            </a:r>
            <a:r>
              <a:rPr sz="1632" spc="-82" dirty="0">
                <a:latin typeface="Arial"/>
                <a:cs typeface="Arial"/>
              </a:rPr>
              <a:t> </a:t>
            </a:r>
            <a:r>
              <a:rPr sz="1632" spc="-5" dirty="0">
                <a:latin typeface="Arial"/>
                <a:cs typeface="Arial"/>
              </a:rPr>
              <a:t>le  nombre de </a:t>
            </a:r>
            <a:r>
              <a:rPr sz="1632" spc="-9" dirty="0">
                <a:latin typeface="Arial"/>
                <a:cs typeface="Arial"/>
              </a:rPr>
              <a:t>lecture  couvrant une </a:t>
            </a:r>
            <a:r>
              <a:rPr sz="1632" spc="-5" dirty="0">
                <a:latin typeface="Arial"/>
                <a:cs typeface="Arial"/>
              </a:rPr>
              <a:t>zone  </a:t>
            </a:r>
            <a:r>
              <a:rPr sz="1632" spc="-9" dirty="0">
                <a:latin typeface="Arial"/>
                <a:cs typeface="Arial"/>
              </a:rPr>
              <a:t>déterminée.</a:t>
            </a:r>
            <a:endParaRPr sz="1632" dirty="0">
              <a:latin typeface="Arial"/>
              <a:cs typeface="Arial"/>
            </a:endParaRPr>
          </a:p>
        </p:txBody>
      </p:sp>
      <p:sp>
        <p:nvSpPr>
          <p:cNvPr id="43" name="object 42">
            <a:extLst>
              <a:ext uri="{FF2B5EF4-FFF2-40B4-BE49-F238E27FC236}">
                <a16:creationId xmlns:a16="http://schemas.microsoft.com/office/drawing/2014/main" xmlns="" id="{38B76863-AC9B-4849-8A02-16AB927A014F}"/>
              </a:ext>
            </a:extLst>
          </p:cNvPr>
          <p:cNvSpPr txBox="1"/>
          <p:nvPr/>
        </p:nvSpPr>
        <p:spPr>
          <a:xfrm>
            <a:off x="145423" y="548680"/>
            <a:ext cx="2469447" cy="261499"/>
          </a:xfrm>
          <a:prstGeom prst="rect">
            <a:avLst/>
          </a:prstGeom>
        </p:spPr>
        <p:txBody>
          <a:bodyPr vert="horz" wrap="square" lIns="0" tIns="27639" rIns="0" bIns="0" rtlCol="0">
            <a:spAutoFit/>
          </a:bodyPr>
          <a:lstStyle/>
          <a:p>
            <a:pPr marL="11516" marR="4607" indent="-3455" algn="ctr">
              <a:lnSpc>
                <a:spcPct val="93400"/>
              </a:lnSpc>
              <a:spcBef>
                <a:spcPts val="218"/>
              </a:spcBef>
            </a:pPr>
            <a:r>
              <a:rPr lang="fr-FR" sz="1632" b="1" spc="-5" dirty="0">
                <a:latin typeface="Arial"/>
                <a:cs typeface="Arial"/>
              </a:rPr>
              <a:t>Read=lecture=séquence</a:t>
            </a:r>
            <a:endParaRPr sz="1632" dirty="0">
              <a:latin typeface="Arial"/>
              <a:cs typeface="Arial"/>
            </a:endParaRPr>
          </a:p>
        </p:txBody>
      </p:sp>
      <p:sp>
        <p:nvSpPr>
          <p:cNvPr id="44" name="Espace réservé de la date 43">
            <a:extLst>
              <a:ext uri="{FF2B5EF4-FFF2-40B4-BE49-F238E27FC236}">
                <a16:creationId xmlns:a16="http://schemas.microsoft.com/office/drawing/2014/main" xmlns="" id="{4B5667A5-FDA3-DB41-822A-B6CB079B5A49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D173163D-EBC3-1E44-B7CD-02B259BA25AD}" type="datetime1">
              <a:rPr lang="fr-FR" smtClean="0"/>
              <a:pPr/>
              <a:t>06/05/2019</a:t>
            </a:fld>
            <a:endParaRPr lang="en-US"/>
          </a:p>
        </p:txBody>
      </p:sp>
      <p:sp>
        <p:nvSpPr>
          <p:cNvPr id="45" name="Espace réservé du pied de page 44">
            <a:extLst>
              <a:ext uri="{FF2B5EF4-FFF2-40B4-BE49-F238E27FC236}">
                <a16:creationId xmlns:a16="http://schemas.microsoft.com/office/drawing/2014/main" xmlns="" id="{1C355A01-2061-C54A-BEB8-A604CCB0339A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fr-FR"/>
              <a:t>Reda Zenagui</a:t>
            </a:r>
          </a:p>
        </p:txBody>
      </p:sp>
      <p:sp>
        <p:nvSpPr>
          <p:cNvPr id="46" name="Espace réservé du numéro de diapositive 45">
            <a:extLst>
              <a:ext uri="{FF2B5EF4-FFF2-40B4-BE49-F238E27FC236}">
                <a16:creationId xmlns:a16="http://schemas.microsoft.com/office/drawing/2014/main" xmlns="" id="{8D02EBF9-C22B-A34E-B6A0-B65921E250B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2064228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85222" y="19002"/>
            <a:ext cx="2505578" cy="461665"/>
          </a:xfrm>
          <a:prstGeom prst="rect">
            <a:avLst/>
          </a:prstGeom>
          <a:solidFill>
            <a:srgbClr val="00B050">
              <a:alpha val="67843"/>
            </a:srgbClr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24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dirty="0"/>
              <a:t>Couverture</a:t>
            </a:r>
          </a:p>
        </p:txBody>
      </p:sp>
      <p:sp>
        <p:nvSpPr>
          <p:cNvPr id="5" name="object 5"/>
          <p:cNvSpPr/>
          <p:nvPr/>
        </p:nvSpPr>
        <p:spPr>
          <a:xfrm>
            <a:off x="0" y="533783"/>
            <a:ext cx="9139393" cy="48875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6" name="object 6"/>
          <p:cNvSpPr/>
          <p:nvPr/>
        </p:nvSpPr>
        <p:spPr>
          <a:xfrm>
            <a:off x="1339354" y="5486976"/>
            <a:ext cx="165836" cy="0"/>
          </a:xfrm>
          <a:custGeom>
            <a:avLst/>
            <a:gdLst/>
            <a:ahLst/>
            <a:cxnLst/>
            <a:rect l="l" t="t" r="r" b="b"/>
            <a:pathLst>
              <a:path w="182880">
                <a:moveTo>
                  <a:pt x="0" y="0"/>
                </a:moveTo>
                <a:lnTo>
                  <a:pt x="182879" y="0"/>
                </a:lnTo>
              </a:path>
            </a:pathLst>
          </a:custGeom>
          <a:ln w="3556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7" name="object 7"/>
          <p:cNvSpPr/>
          <p:nvPr/>
        </p:nvSpPr>
        <p:spPr>
          <a:xfrm>
            <a:off x="1671026" y="5486976"/>
            <a:ext cx="165836" cy="0"/>
          </a:xfrm>
          <a:custGeom>
            <a:avLst/>
            <a:gdLst/>
            <a:ahLst/>
            <a:cxnLst/>
            <a:rect l="l" t="t" r="r" b="b"/>
            <a:pathLst>
              <a:path w="182880">
                <a:moveTo>
                  <a:pt x="0" y="0"/>
                </a:moveTo>
                <a:lnTo>
                  <a:pt x="182880" y="0"/>
                </a:lnTo>
              </a:path>
            </a:pathLst>
          </a:custGeom>
          <a:ln w="3556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8" name="object 8"/>
          <p:cNvSpPr/>
          <p:nvPr/>
        </p:nvSpPr>
        <p:spPr>
          <a:xfrm>
            <a:off x="2002696" y="5486976"/>
            <a:ext cx="165836" cy="0"/>
          </a:xfrm>
          <a:custGeom>
            <a:avLst/>
            <a:gdLst/>
            <a:ahLst/>
            <a:cxnLst/>
            <a:rect l="l" t="t" r="r" b="b"/>
            <a:pathLst>
              <a:path w="182880">
                <a:moveTo>
                  <a:pt x="0" y="0"/>
                </a:moveTo>
                <a:lnTo>
                  <a:pt x="182880" y="0"/>
                </a:lnTo>
              </a:path>
            </a:pathLst>
          </a:custGeom>
          <a:ln w="3556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9" name="object 9"/>
          <p:cNvSpPr/>
          <p:nvPr/>
        </p:nvSpPr>
        <p:spPr>
          <a:xfrm>
            <a:off x="2334368" y="5486976"/>
            <a:ext cx="165836" cy="0"/>
          </a:xfrm>
          <a:custGeom>
            <a:avLst/>
            <a:gdLst/>
            <a:ahLst/>
            <a:cxnLst/>
            <a:rect l="l" t="t" r="r" b="b"/>
            <a:pathLst>
              <a:path w="182880">
                <a:moveTo>
                  <a:pt x="0" y="0"/>
                </a:moveTo>
                <a:lnTo>
                  <a:pt x="182880" y="0"/>
                </a:lnTo>
              </a:path>
            </a:pathLst>
          </a:custGeom>
          <a:ln w="3556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0" name="object 10"/>
          <p:cNvSpPr/>
          <p:nvPr/>
        </p:nvSpPr>
        <p:spPr>
          <a:xfrm>
            <a:off x="2666040" y="5486976"/>
            <a:ext cx="165836" cy="0"/>
          </a:xfrm>
          <a:custGeom>
            <a:avLst/>
            <a:gdLst/>
            <a:ahLst/>
            <a:cxnLst/>
            <a:rect l="l" t="t" r="r" b="b"/>
            <a:pathLst>
              <a:path w="182880">
                <a:moveTo>
                  <a:pt x="0" y="0"/>
                </a:moveTo>
                <a:lnTo>
                  <a:pt x="182880" y="0"/>
                </a:lnTo>
              </a:path>
            </a:pathLst>
          </a:custGeom>
          <a:ln w="3556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1" name="object 11"/>
          <p:cNvSpPr/>
          <p:nvPr/>
        </p:nvSpPr>
        <p:spPr>
          <a:xfrm>
            <a:off x="2997711" y="5486976"/>
            <a:ext cx="165836" cy="0"/>
          </a:xfrm>
          <a:custGeom>
            <a:avLst/>
            <a:gdLst/>
            <a:ahLst/>
            <a:cxnLst/>
            <a:rect l="l" t="t" r="r" b="b"/>
            <a:pathLst>
              <a:path w="182879">
                <a:moveTo>
                  <a:pt x="0" y="0"/>
                </a:moveTo>
                <a:lnTo>
                  <a:pt x="182879" y="0"/>
                </a:lnTo>
              </a:path>
            </a:pathLst>
          </a:custGeom>
          <a:ln w="3556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2" name="object 12"/>
          <p:cNvSpPr/>
          <p:nvPr/>
        </p:nvSpPr>
        <p:spPr>
          <a:xfrm>
            <a:off x="3329383" y="5486976"/>
            <a:ext cx="165836" cy="0"/>
          </a:xfrm>
          <a:custGeom>
            <a:avLst/>
            <a:gdLst/>
            <a:ahLst/>
            <a:cxnLst/>
            <a:rect l="l" t="t" r="r" b="b"/>
            <a:pathLst>
              <a:path w="182879">
                <a:moveTo>
                  <a:pt x="0" y="0"/>
                </a:moveTo>
                <a:lnTo>
                  <a:pt x="182879" y="0"/>
                </a:lnTo>
              </a:path>
            </a:pathLst>
          </a:custGeom>
          <a:ln w="3556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3" name="object 13"/>
          <p:cNvSpPr/>
          <p:nvPr/>
        </p:nvSpPr>
        <p:spPr>
          <a:xfrm>
            <a:off x="3661054" y="5486976"/>
            <a:ext cx="165836" cy="0"/>
          </a:xfrm>
          <a:custGeom>
            <a:avLst/>
            <a:gdLst/>
            <a:ahLst/>
            <a:cxnLst/>
            <a:rect l="l" t="t" r="r" b="b"/>
            <a:pathLst>
              <a:path w="182879">
                <a:moveTo>
                  <a:pt x="0" y="0"/>
                </a:moveTo>
                <a:lnTo>
                  <a:pt x="182880" y="0"/>
                </a:lnTo>
              </a:path>
            </a:pathLst>
          </a:custGeom>
          <a:ln w="3556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4" name="object 14"/>
          <p:cNvSpPr/>
          <p:nvPr/>
        </p:nvSpPr>
        <p:spPr>
          <a:xfrm>
            <a:off x="3992726" y="5486976"/>
            <a:ext cx="165836" cy="0"/>
          </a:xfrm>
          <a:custGeom>
            <a:avLst/>
            <a:gdLst/>
            <a:ahLst/>
            <a:cxnLst/>
            <a:rect l="l" t="t" r="r" b="b"/>
            <a:pathLst>
              <a:path w="182879">
                <a:moveTo>
                  <a:pt x="0" y="0"/>
                </a:moveTo>
                <a:lnTo>
                  <a:pt x="182880" y="0"/>
                </a:lnTo>
              </a:path>
            </a:pathLst>
          </a:custGeom>
          <a:ln w="3556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5" name="object 15"/>
          <p:cNvSpPr/>
          <p:nvPr/>
        </p:nvSpPr>
        <p:spPr>
          <a:xfrm>
            <a:off x="4324398" y="5486976"/>
            <a:ext cx="165836" cy="0"/>
          </a:xfrm>
          <a:custGeom>
            <a:avLst/>
            <a:gdLst/>
            <a:ahLst/>
            <a:cxnLst/>
            <a:rect l="l" t="t" r="r" b="b"/>
            <a:pathLst>
              <a:path w="182879">
                <a:moveTo>
                  <a:pt x="0" y="0"/>
                </a:moveTo>
                <a:lnTo>
                  <a:pt x="182879" y="0"/>
                </a:lnTo>
              </a:path>
            </a:pathLst>
          </a:custGeom>
          <a:ln w="3556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6" name="object 16"/>
          <p:cNvSpPr/>
          <p:nvPr/>
        </p:nvSpPr>
        <p:spPr>
          <a:xfrm>
            <a:off x="4656068" y="5486976"/>
            <a:ext cx="165836" cy="0"/>
          </a:xfrm>
          <a:custGeom>
            <a:avLst/>
            <a:gdLst/>
            <a:ahLst/>
            <a:cxnLst/>
            <a:rect l="l" t="t" r="r" b="b"/>
            <a:pathLst>
              <a:path w="182879">
                <a:moveTo>
                  <a:pt x="0" y="0"/>
                </a:moveTo>
                <a:lnTo>
                  <a:pt x="182879" y="0"/>
                </a:lnTo>
              </a:path>
            </a:pathLst>
          </a:custGeom>
          <a:ln w="3556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7" name="object 17"/>
          <p:cNvSpPr/>
          <p:nvPr/>
        </p:nvSpPr>
        <p:spPr>
          <a:xfrm>
            <a:off x="4987741" y="5486976"/>
            <a:ext cx="165836" cy="0"/>
          </a:xfrm>
          <a:custGeom>
            <a:avLst/>
            <a:gdLst/>
            <a:ahLst/>
            <a:cxnLst/>
            <a:rect l="l" t="t" r="r" b="b"/>
            <a:pathLst>
              <a:path w="182879">
                <a:moveTo>
                  <a:pt x="0" y="0"/>
                </a:moveTo>
                <a:lnTo>
                  <a:pt x="182879" y="0"/>
                </a:lnTo>
              </a:path>
            </a:pathLst>
          </a:custGeom>
          <a:ln w="3556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8" name="object 18"/>
          <p:cNvSpPr/>
          <p:nvPr/>
        </p:nvSpPr>
        <p:spPr>
          <a:xfrm>
            <a:off x="5319412" y="5486976"/>
            <a:ext cx="165836" cy="0"/>
          </a:xfrm>
          <a:custGeom>
            <a:avLst/>
            <a:gdLst/>
            <a:ahLst/>
            <a:cxnLst/>
            <a:rect l="l" t="t" r="r" b="b"/>
            <a:pathLst>
              <a:path w="182879">
                <a:moveTo>
                  <a:pt x="0" y="0"/>
                </a:moveTo>
                <a:lnTo>
                  <a:pt x="182880" y="0"/>
                </a:lnTo>
              </a:path>
            </a:pathLst>
          </a:custGeom>
          <a:ln w="3556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9" name="object 19"/>
          <p:cNvSpPr/>
          <p:nvPr/>
        </p:nvSpPr>
        <p:spPr>
          <a:xfrm>
            <a:off x="5651084" y="5486976"/>
            <a:ext cx="165836" cy="0"/>
          </a:xfrm>
          <a:custGeom>
            <a:avLst/>
            <a:gdLst/>
            <a:ahLst/>
            <a:cxnLst/>
            <a:rect l="l" t="t" r="r" b="b"/>
            <a:pathLst>
              <a:path w="182879">
                <a:moveTo>
                  <a:pt x="0" y="0"/>
                </a:moveTo>
                <a:lnTo>
                  <a:pt x="182880" y="0"/>
                </a:lnTo>
              </a:path>
            </a:pathLst>
          </a:custGeom>
          <a:ln w="3556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0" name="object 20"/>
          <p:cNvSpPr/>
          <p:nvPr/>
        </p:nvSpPr>
        <p:spPr>
          <a:xfrm>
            <a:off x="5982756" y="5486976"/>
            <a:ext cx="165836" cy="0"/>
          </a:xfrm>
          <a:custGeom>
            <a:avLst/>
            <a:gdLst/>
            <a:ahLst/>
            <a:cxnLst/>
            <a:rect l="l" t="t" r="r" b="b"/>
            <a:pathLst>
              <a:path w="182879">
                <a:moveTo>
                  <a:pt x="0" y="0"/>
                </a:moveTo>
                <a:lnTo>
                  <a:pt x="182879" y="0"/>
                </a:lnTo>
              </a:path>
            </a:pathLst>
          </a:custGeom>
          <a:ln w="3556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1" name="object 21"/>
          <p:cNvSpPr/>
          <p:nvPr/>
        </p:nvSpPr>
        <p:spPr>
          <a:xfrm>
            <a:off x="6314426" y="5486976"/>
            <a:ext cx="165836" cy="0"/>
          </a:xfrm>
          <a:custGeom>
            <a:avLst/>
            <a:gdLst/>
            <a:ahLst/>
            <a:cxnLst/>
            <a:rect l="l" t="t" r="r" b="b"/>
            <a:pathLst>
              <a:path w="182879">
                <a:moveTo>
                  <a:pt x="0" y="0"/>
                </a:moveTo>
                <a:lnTo>
                  <a:pt x="182880" y="0"/>
                </a:lnTo>
              </a:path>
            </a:pathLst>
          </a:custGeom>
          <a:ln w="3556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2" name="object 22"/>
          <p:cNvSpPr/>
          <p:nvPr/>
        </p:nvSpPr>
        <p:spPr>
          <a:xfrm>
            <a:off x="6646098" y="5486976"/>
            <a:ext cx="165836" cy="0"/>
          </a:xfrm>
          <a:custGeom>
            <a:avLst/>
            <a:gdLst/>
            <a:ahLst/>
            <a:cxnLst/>
            <a:rect l="l" t="t" r="r" b="b"/>
            <a:pathLst>
              <a:path w="182879">
                <a:moveTo>
                  <a:pt x="0" y="0"/>
                </a:moveTo>
                <a:lnTo>
                  <a:pt x="182879" y="0"/>
                </a:lnTo>
              </a:path>
            </a:pathLst>
          </a:custGeom>
          <a:ln w="3556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3" name="object 23"/>
          <p:cNvSpPr/>
          <p:nvPr/>
        </p:nvSpPr>
        <p:spPr>
          <a:xfrm>
            <a:off x="6977770" y="5486976"/>
            <a:ext cx="165836" cy="0"/>
          </a:xfrm>
          <a:custGeom>
            <a:avLst/>
            <a:gdLst/>
            <a:ahLst/>
            <a:cxnLst/>
            <a:rect l="l" t="t" r="r" b="b"/>
            <a:pathLst>
              <a:path w="182879">
                <a:moveTo>
                  <a:pt x="0" y="0"/>
                </a:moveTo>
                <a:lnTo>
                  <a:pt x="182879" y="0"/>
                </a:lnTo>
              </a:path>
            </a:pathLst>
          </a:custGeom>
          <a:ln w="3556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4" name="object 24"/>
          <p:cNvSpPr/>
          <p:nvPr/>
        </p:nvSpPr>
        <p:spPr>
          <a:xfrm>
            <a:off x="7309442" y="5486976"/>
            <a:ext cx="165836" cy="0"/>
          </a:xfrm>
          <a:custGeom>
            <a:avLst/>
            <a:gdLst/>
            <a:ahLst/>
            <a:cxnLst/>
            <a:rect l="l" t="t" r="r" b="b"/>
            <a:pathLst>
              <a:path w="182879">
                <a:moveTo>
                  <a:pt x="0" y="0"/>
                </a:moveTo>
                <a:lnTo>
                  <a:pt x="182879" y="0"/>
                </a:lnTo>
              </a:path>
            </a:pathLst>
          </a:custGeom>
          <a:ln w="3556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5" name="object 25"/>
          <p:cNvSpPr/>
          <p:nvPr/>
        </p:nvSpPr>
        <p:spPr>
          <a:xfrm>
            <a:off x="7641113" y="5486976"/>
            <a:ext cx="165836" cy="0"/>
          </a:xfrm>
          <a:custGeom>
            <a:avLst/>
            <a:gdLst/>
            <a:ahLst/>
            <a:cxnLst/>
            <a:rect l="l" t="t" r="r" b="b"/>
            <a:pathLst>
              <a:path w="182879">
                <a:moveTo>
                  <a:pt x="0" y="0"/>
                </a:moveTo>
                <a:lnTo>
                  <a:pt x="182879" y="0"/>
                </a:lnTo>
              </a:path>
            </a:pathLst>
          </a:custGeom>
          <a:ln w="3556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6" name="object 26"/>
          <p:cNvSpPr/>
          <p:nvPr/>
        </p:nvSpPr>
        <p:spPr>
          <a:xfrm>
            <a:off x="7972784" y="5486976"/>
            <a:ext cx="165836" cy="0"/>
          </a:xfrm>
          <a:custGeom>
            <a:avLst/>
            <a:gdLst/>
            <a:ahLst/>
            <a:cxnLst/>
            <a:rect l="l" t="t" r="r" b="b"/>
            <a:pathLst>
              <a:path w="182879">
                <a:moveTo>
                  <a:pt x="0" y="0"/>
                </a:moveTo>
                <a:lnTo>
                  <a:pt x="182880" y="0"/>
                </a:lnTo>
              </a:path>
            </a:pathLst>
          </a:custGeom>
          <a:ln w="3556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7" name="object 27"/>
          <p:cNvSpPr/>
          <p:nvPr/>
        </p:nvSpPr>
        <p:spPr>
          <a:xfrm>
            <a:off x="8304455" y="5486976"/>
            <a:ext cx="165836" cy="0"/>
          </a:xfrm>
          <a:custGeom>
            <a:avLst/>
            <a:gdLst/>
            <a:ahLst/>
            <a:cxnLst/>
            <a:rect l="l" t="t" r="r" b="b"/>
            <a:pathLst>
              <a:path w="182879">
                <a:moveTo>
                  <a:pt x="0" y="0"/>
                </a:moveTo>
                <a:lnTo>
                  <a:pt x="182879" y="0"/>
                </a:lnTo>
              </a:path>
            </a:pathLst>
          </a:custGeom>
          <a:ln w="3556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8" name="object 28"/>
          <p:cNvSpPr/>
          <p:nvPr/>
        </p:nvSpPr>
        <p:spPr>
          <a:xfrm>
            <a:off x="1174670" y="5430545"/>
            <a:ext cx="171594" cy="114012"/>
          </a:xfrm>
          <a:custGeom>
            <a:avLst/>
            <a:gdLst/>
            <a:ahLst/>
            <a:cxnLst/>
            <a:rect l="l" t="t" r="r" b="b"/>
            <a:pathLst>
              <a:path w="189230" h="125729">
                <a:moveTo>
                  <a:pt x="189230" y="0"/>
                </a:moveTo>
                <a:lnTo>
                  <a:pt x="0" y="62229"/>
                </a:lnTo>
                <a:lnTo>
                  <a:pt x="189230" y="125729"/>
                </a:lnTo>
                <a:lnTo>
                  <a:pt x="18923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9" name="object 29"/>
          <p:cNvSpPr/>
          <p:nvPr/>
        </p:nvSpPr>
        <p:spPr>
          <a:xfrm>
            <a:off x="8593518" y="5413270"/>
            <a:ext cx="221114" cy="147410"/>
          </a:xfrm>
          <a:custGeom>
            <a:avLst/>
            <a:gdLst/>
            <a:ahLst/>
            <a:cxnLst/>
            <a:rect l="l" t="t" r="r" b="b"/>
            <a:pathLst>
              <a:path w="243840" h="162560">
                <a:moveTo>
                  <a:pt x="0" y="0"/>
                </a:moveTo>
                <a:lnTo>
                  <a:pt x="0" y="162559"/>
                </a:lnTo>
                <a:lnTo>
                  <a:pt x="243839" y="81279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0" name="object 30"/>
          <p:cNvSpPr txBox="1"/>
          <p:nvPr/>
        </p:nvSpPr>
        <p:spPr>
          <a:xfrm>
            <a:off x="3138212" y="5510009"/>
            <a:ext cx="2900398" cy="26278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1632" spc="-9" dirty="0">
                <a:solidFill>
                  <a:srgbClr val="FF0000"/>
                </a:solidFill>
                <a:latin typeface="Arial"/>
                <a:cs typeface="Arial"/>
              </a:rPr>
              <a:t>Longueur </a:t>
            </a:r>
            <a:r>
              <a:rPr sz="1632" spc="-5" dirty="0">
                <a:solidFill>
                  <a:srgbClr val="FF0000"/>
                </a:solidFill>
                <a:latin typeface="Arial"/>
                <a:cs typeface="Arial"/>
              </a:rPr>
              <a:t>de </a:t>
            </a:r>
            <a:r>
              <a:rPr sz="1632" spc="-9" dirty="0">
                <a:solidFill>
                  <a:srgbClr val="FF0000"/>
                </a:solidFill>
                <a:latin typeface="Arial"/>
                <a:cs typeface="Arial"/>
              </a:rPr>
              <a:t>l'exon </a:t>
            </a:r>
            <a:r>
              <a:rPr sz="1632" dirty="0">
                <a:solidFill>
                  <a:srgbClr val="FF0000"/>
                </a:solidFill>
                <a:latin typeface="Arial"/>
                <a:cs typeface="Arial"/>
              </a:rPr>
              <a:t>: </a:t>
            </a:r>
            <a:r>
              <a:rPr sz="1632" spc="-9" dirty="0">
                <a:solidFill>
                  <a:srgbClr val="FF0000"/>
                </a:solidFill>
                <a:latin typeface="Arial"/>
                <a:cs typeface="Arial"/>
              </a:rPr>
              <a:t>467</a:t>
            </a:r>
            <a:r>
              <a:rPr sz="1632" spc="-32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32" spc="-5" dirty="0">
                <a:solidFill>
                  <a:srgbClr val="FF0000"/>
                </a:solidFill>
                <a:latin typeface="Arial"/>
                <a:cs typeface="Arial"/>
              </a:rPr>
              <a:t>bases</a:t>
            </a:r>
            <a:endParaRPr sz="1632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339354" y="5976422"/>
            <a:ext cx="165836" cy="0"/>
          </a:xfrm>
          <a:custGeom>
            <a:avLst/>
            <a:gdLst/>
            <a:ahLst/>
            <a:cxnLst/>
            <a:rect l="l" t="t" r="r" b="b"/>
            <a:pathLst>
              <a:path w="182880">
                <a:moveTo>
                  <a:pt x="0" y="0"/>
                </a:moveTo>
                <a:lnTo>
                  <a:pt x="182879" y="0"/>
                </a:lnTo>
              </a:path>
            </a:pathLst>
          </a:custGeom>
          <a:ln w="35560">
            <a:solidFill>
              <a:srgbClr val="00AD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2" name="object 32"/>
          <p:cNvSpPr/>
          <p:nvPr/>
        </p:nvSpPr>
        <p:spPr>
          <a:xfrm>
            <a:off x="1671026" y="5976422"/>
            <a:ext cx="165836" cy="0"/>
          </a:xfrm>
          <a:custGeom>
            <a:avLst/>
            <a:gdLst/>
            <a:ahLst/>
            <a:cxnLst/>
            <a:rect l="l" t="t" r="r" b="b"/>
            <a:pathLst>
              <a:path w="182880">
                <a:moveTo>
                  <a:pt x="0" y="0"/>
                </a:moveTo>
                <a:lnTo>
                  <a:pt x="182880" y="0"/>
                </a:lnTo>
              </a:path>
            </a:pathLst>
          </a:custGeom>
          <a:ln w="35560">
            <a:solidFill>
              <a:srgbClr val="00AD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3" name="object 33"/>
          <p:cNvSpPr/>
          <p:nvPr/>
        </p:nvSpPr>
        <p:spPr>
          <a:xfrm>
            <a:off x="2002696" y="5976422"/>
            <a:ext cx="165836" cy="0"/>
          </a:xfrm>
          <a:custGeom>
            <a:avLst/>
            <a:gdLst/>
            <a:ahLst/>
            <a:cxnLst/>
            <a:rect l="l" t="t" r="r" b="b"/>
            <a:pathLst>
              <a:path w="182880">
                <a:moveTo>
                  <a:pt x="0" y="0"/>
                </a:moveTo>
                <a:lnTo>
                  <a:pt x="182880" y="0"/>
                </a:lnTo>
              </a:path>
            </a:pathLst>
          </a:custGeom>
          <a:ln w="35560">
            <a:solidFill>
              <a:srgbClr val="00AD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4" name="object 34"/>
          <p:cNvSpPr/>
          <p:nvPr/>
        </p:nvSpPr>
        <p:spPr>
          <a:xfrm>
            <a:off x="2334368" y="5976422"/>
            <a:ext cx="165836" cy="0"/>
          </a:xfrm>
          <a:custGeom>
            <a:avLst/>
            <a:gdLst/>
            <a:ahLst/>
            <a:cxnLst/>
            <a:rect l="l" t="t" r="r" b="b"/>
            <a:pathLst>
              <a:path w="182880">
                <a:moveTo>
                  <a:pt x="0" y="0"/>
                </a:moveTo>
                <a:lnTo>
                  <a:pt x="182880" y="0"/>
                </a:lnTo>
              </a:path>
            </a:pathLst>
          </a:custGeom>
          <a:ln w="35560">
            <a:solidFill>
              <a:srgbClr val="00AD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5" name="object 35"/>
          <p:cNvSpPr/>
          <p:nvPr/>
        </p:nvSpPr>
        <p:spPr>
          <a:xfrm>
            <a:off x="2666040" y="5976422"/>
            <a:ext cx="165836" cy="0"/>
          </a:xfrm>
          <a:custGeom>
            <a:avLst/>
            <a:gdLst/>
            <a:ahLst/>
            <a:cxnLst/>
            <a:rect l="l" t="t" r="r" b="b"/>
            <a:pathLst>
              <a:path w="182880">
                <a:moveTo>
                  <a:pt x="0" y="0"/>
                </a:moveTo>
                <a:lnTo>
                  <a:pt x="182880" y="0"/>
                </a:lnTo>
              </a:path>
            </a:pathLst>
          </a:custGeom>
          <a:ln w="35560">
            <a:solidFill>
              <a:srgbClr val="00AD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6" name="object 36"/>
          <p:cNvSpPr/>
          <p:nvPr/>
        </p:nvSpPr>
        <p:spPr>
          <a:xfrm>
            <a:off x="2997711" y="5976422"/>
            <a:ext cx="165836" cy="0"/>
          </a:xfrm>
          <a:custGeom>
            <a:avLst/>
            <a:gdLst/>
            <a:ahLst/>
            <a:cxnLst/>
            <a:rect l="l" t="t" r="r" b="b"/>
            <a:pathLst>
              <a:path w="182879">
                <a:moveTo>
                  <a:pt x="0" y="0"/>
                </a:moveTo>
                <a:lnTo>
                  <a:pt x="182879" y="0"/>
                </a:lnTo>
              </a:path>
            </a:pathLst>
          </a:custGeom>
          <a:ln w="35560">
            <a:solidFill>
              <a:srgbClr val="00AD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7" name="object 37"/>
          <p:cNvSpPr/>
          <p:nvPr/>
        </p:nvSpPr>
        <p:spPr>
          <a:xfrm>
            <a:off x="3329383" y="5976422"/>
            <a:ext cx="165836" cy="0"/>
          </a:xfrm>
          <a:custGeom>
            <a:avLst/>
            <a:gdLst/>
            <a:ahLst/>
            <a:cxnLst/>
            <a:rect l="l" t="t" r="r" b="b"/>
            <a:pathLst>
              <a:path w="182879">
                <a:moveTo>
                  <a:pt x="0" y="0"/>
                </a:moveTo>
                <a:lnTo>
                  <a:pt x="182879" y="0"/>
                </a:lnTo>
              </a:path>
            </a:pathLst>
          </a:custGeom>
          <a:ln w="35560">
            <a:solidFill>
              <a:srgbClr val="00AD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8" name="object 38"/>
          <p:cNvSpPr/>
          <p:nvPr/>
        </p:nvSpPr>
        <p:spPr>
          <a:xfrm>
            <a:off x="3661054" y="5976422"/>
            <a:ext cx="165836" cy="0"/>
          </a:xfrm>
          <a:custGeom>
            <a:avLst/>
            <a:gdLst/>
            <a:ahLst/>
            <a:cxnLst/>
            <a:rect l="l" t="t" r="r" b="b"/>
            <a:pathLst>
              <a:path w="182879">
                <a:moveTo>
                  <a:pt x="0" y="0"/>
                </a:moveTo>
                <a:lnTo>
                  <a:pt x="182880" y="0"/>
                </a:lnTo>
              </a:path>
            </a:pathLst>
          </a:custGeom>
          <a:ln w="35560">
            <a:solidFill>
              <a:srgbClr val="00AD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9" name="object 39"/>
          <p:cNvSpPr/>
          <p:nvPr/>
        </p:nvSpPr>
        <p:spPr>
          <a:xfrm>
            <a:off x="3992726" y="5976422"/>
            <a:ext cx="165836" cy="0"/>
          </a:xfrm>
          <a:custGeom>
            <a:avLst/>
            <a:gdLst/>
            <a:ahLst/>
            <a:cxnLst/>
            <a:rect l="l" t="t" r="r" b="b"/>
            <a:pathLst>
              <a:path w="182879">
                <a:moveTo>
                  <a:pt x="0" y="0"/>
                </a:moveTo>
                <a:lnTo>
                  <a:pt x="182880" y="0"/>
                </a:lnTo>
              </a:path>
            </a:pathLst>
          </a:custGeom>
          <a:ln w="35560">
            <a:solidFill>
              <a:srgbClr val="00AD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0" name="object 40"/>
          <p:cNvSpPr/>
          <p:nvPr/>
        </p:nvSpPr>
        <p:spPr>
          <a:xfrm>
            <a:off x="4324398" y="5976422"/>
            <a:ext cx="165836" cy="0"/>
          </a:xfrm>
          <a:custGeom>
            <a:avLst/>
            <a:gdLst/>
            <a:ahLst/>
            <a:cxnLst/>
            <a:rect l="l" t="t" r="r" b="b"/>
            <a:pathLst>
              <a:path w="182879">
                <a:moveTo>
                  <a:pt x="0" y="0"/>
                </a:moveTo>
                <a:lnTo>
                  <a:pt x="182879" y="0"/>
                </a:lnTo>
              </a:path>
            </a:pathLst>
          </a:custGeom>
          <a:ln w="35560">
            <a:solidFill>
              <a:srgbClr val="00AD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1" name="object 41"/>
          <p:cNvSpPr/>
          <p:nvPr/>
        </p:nvSpPr>
        <p:spPr>
          <a:xfrm>
            <a:off x="1174670" y="5919991"/>
            <a:ext cx="171594" cy="114012"/>
          </a:xfrm>
          <a:custGeom>
            <a:avLst/>
            <a:gdLst/>
            <a:ahLst/>
            <a:cxnLst/>
            <a:rect l="l" t="t" r="r" b="b"/>
            <a:pathLst>
              <a:path w="189230" h="125729">
                <a:moveTo>
                  <a:pt x="189230" y="0"/>
                </a:moveTo>
                <a:lnTo>
                  <a:pt x="0" y="62230"/>
                </a:lnTo>
                <a:lnTo>
                  <a:pt x="189230" y="125730"/>
                </a:lnTo>
                <a:lnTo>
                  <a:pt x="189230" y="0"/>
                </a:lnTo>
                <a:close/>
              </a:path>
            </a:pathLst>
          </a:custGeom>
          <a:solidFill>
            <a:srgbClr val="00AD00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2" name="object 42"/>
          <p:cNvSpPr/>
          <p:nvPr/>
        </p:nvSpPr>
        <p:spPr>
          <a:xfrm>
            <a:off x="4611155" y="5903868"/>
            <a:ext cx="219963" cy="146258"/>
          </a:xfrm>
          <a:custGeom>
            <a:avLst/>
            <a:gdLst/>
            <a:ahLst/>
            <a:cxnLst/>
            <a:rect l="l" t="t" r="r" b="b"/>
            <a:pathLst>
              <a:path w="242570" h="161290">
                <a:moveTo>
                  <a:pt x="0" y="0"/>
                </a:moveTo>
                <a:lnTo>
                  <a:pt x="0" y="161290"/>
                </a:lnTo>
                <a:lnTo>
                  <a:pt x="242570" y="80010"/>
                </a:lnTo>
                <a:lnTo>
                  <a:pt x="0" y="0"/>
                </a:lnTo>
                <a:close/>
              </a:path>
            </a:pathLst>
          </a:custGeom>
          <a:solidFill>
            <a:srgbClr val="00AD00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3" name="object 43"/>
          <p:cNvSpPr txBox="1"/>
          <p:nvPr/>
        </p:nvSpPr>
        <p:spPr>
          <a:xfrm>
            <a:off x="1376207" y="6097344"/>
            <a:ext cx="3368539" cy="495388"/>
          </a:xfrm>
          <a:prstGeom prst="rect">
            <a:avLst/>
          </a:prstGeom>
        </p:spPr>
        <p:txBody>
          <a:bodyPr vert="horz" wrap="square" lIns="0" tIns="33397" rIns="0" bIns="0" rtlCol="0">
            <a:spAutoFit/>
          </a:bodyPr>
          <a:lstStyle/>
          <a:p>
            <a:pPr marL="11516" marR="4607">
              <a:lnSpc>
                <a:spcPts val="1823"/>
              </a:lnSpc>
              <a:spcBef>
                <a:spcPts val="263"/>
              </a:spcBef>
            </a:pPr>
            <a:r>
              <a:rPr sz="1632" spc="-5" dirty="0">
                <a:solidFill>
                  <a:srgbClr val="00AD00"/>
                </a:solidFill>
                <a:latin typeface="Arial"/>
                <a:cs typeface="Arial"/>
              </a:rPr>
              <a:t>Nombre </a:t>
            </a:r>
            <a:r>
              <a:rPr sz="1632" spc="-9" dirty="0">
                <a:solidFill>
                  <a:srgbClr val="00AD00"/>
                </a:solidFill>
                <a:latin typeface="Arial"/>
                <a:cs typeface="Arial"/>
              </a:rPr>
              <a:t>de </a:t>
            </a:r>
            <a:r>
              <a:rPr sz="1632" spc="-5" dirty="0">
                <a:solidFill>
                  <a:srgbClr val="00AD00"/>
                </a:solidFill>
                <a:latin typeface="Arial"/>
                <a:cs typeface="Arial"/>
              </a:rPr>
              <a:t>bases de </a:t>
            </a:r>
            <a:r>
              <a:rPr sz="1632" spc="-9" dirty="0">
                <a:solidFill>
                  <a:srgbClr val="00AD00"/>
                </a:solidFill>
                <a:latin typeface="Arial"/>
                <a:cs typeface="Arial"/>
              </a:rPr>
              <a:t>l'exon  </a:t>
            </a:r>
            <a:r>
              <a:rPr sz="1632" spc="-5" dirty="0">
                <a:solidFill>
                  <a:srgbClr val="00AD00"/>
                </a:solidFill>
                <a:latin typeface="Arial"/>
                <a:cs typeface="Arial"/>
              </a:rPr>
              <a:t>couvertes </a:t>
            </a:r>
            <a:r>
              <a:rPr sz="1632" spc="-9" dirty="0">
                <a:solidFill>
                  <a:srgbClr val="00AD00"/>
                </a:solidFill>
                <a:latin typeface="Arial"/>
                <a:cs typeface="Arial"/>
              </a:rPr>
              <a:t>par </a:t>
            </a:r>
            <a:r>
              <a:rPr sz="1632" spc="-5" dirty="0">
                <a:solidFill>
                  <a:srgbClr val="00AD00"/>
                </a:solidFill>
                <a:latin typeface="Arial"/>
                <a:cs typeface="Arial"/>
              </a:rPr>
              <a:t>des reads </a:t>
            </a:r>
            <a:r>
              <a:rPr sz="1632" dirty="0">
                <a:solidFill>
                  <a:srgbClr val="00AD00"/>
                </a:solidFill>
                <a:latin typeface="Arial"/>
                <a:cs typeface="Arial"/>
              </a:rPr>
              <a:t>: </a:t>
            </a:r>
            <a:r>
              <a:rPr sz="1632" spc="-9" dirty="0">
                <a:solidFill>
                  <a:srgbClr val="00AD00"/>
                </a:solidFill>
                <a:latin typeface="Arial"/>
                <a:cs typeface="Arial"/>
              </a:rPr>
              <a:t>231</a:t>
            </a:r>
            <a:r>
              <a:rPr sz="1632" spc="-45" dirty="0">
                <a:solidFill>
                  <a:srgbClr val="00AD00"/>
                </a:solidFill>
                <a:latin typeface="Arial"/>
                <a:cs typeface="Arial"/>
              </a:rPr>
              <a:t> </a:t>
            </a:r>
            <a:r>
              <a:rPr sz="1632" spc="-9" dirty="0">
                <a:solidFill>
                  <a:srgbClr val="00AD00"/>
                </a:solidFill>
                <a:latin typeface="Arial"/>
                <a:cs typeface="Arial"/>
              </a:rPr>
              <a:t>bases</a:t>
            </a:r>
            <a:endParaRPr sz="1632">
              <a:latin typeface="Arial"/>
              <a:cs typeface="Arial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6268361" y="6009819"/>
            <a:ext cx="2806540" cy="778506"/>
          </a:xfrm>
          <a:custGeom>
            <a:avLst/>
            <a:gdLst/>
            <a:ahLst/>
            <a:cxnLst/>
            <a:rect l="l" t="t" r="r" b="b"/>
            <a:pathLst>
              <a:path w="3094990" h="858520">
                <a:moveTo>
                  <a:pt x="3094990" y="0"/>
                </a:moveTo>
                <a:lnTo>
                  <a:pt x="0" y="0"/>
                </a:lnTo>
                <a:lnTo>
                  <a:pt x="0" y="858519"/>
                </a:lnTo>
                <a:lnTo>
                  <a:pt x="3094990" y="858519"/>
                </a:lnTo>
                <a:lnTo>
                  <a:pt x="3094990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5" name="object 45"/>
          <p:cNvSpPr txBox="1"/>
          <p:nvPr/>
        </p:nvSpPr>
        <p:spPr>
          <a:xfrm>
            <a:off x="6337459" y="6019033"/>
            <a:ext cx="2290031" cy="26278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  <a:tabLst>
                <a:tab pos="1235130" algn="l"/>
              </a:tabLst>
            </a:pPr>
            <a:r>
              <a:rPr sz="1632" b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Couverture</a:t>
            </a:r>
            <a:r>
              <a:rPr sz="1632" b="1" spc="-5" dirty="0">
                <a:latin typeface="Arial"/>
                <a:cs typeface="Arial"/>
              </a:rPr>
              <a:t>	</a:t>
            </a:r>
            <a:r>
              <a:rPr sz="1632" dirty="0">
                <a:latin typeface="Arial"/>
                <a:cs typeface="Arial"/>
              </a:rPr>
              <a:t>= </a:t>
            </a:r>
            <a:r>
              <a:rPr sz="1632" spc="-5" dirty="0">
                <a:latin typeface="Arial"/>
                <a:cs typeface="Arial"/>
              </a:rPr>
              <a:t>231 </a:t>
            </a:r>
            <a:r>
              <a:rPr sz="1632" dirty="0">
                <a:latin typeface="Arial"/>
                <a:cs typeface="Arial"/>
              </a:rPr>
              <a:t>/</a:t>
            </a:r>
            <a:r>
              <a:rPr sz="1632" spc="-82" dirty="0">
                <a:latin typeface="Arial"/>
                <a:cs typeface="Arial"/>
              </a:rPr>
              <a:t> </a:t>
            </a:r>
            <a:r>
              <a:rPr sz="1632" spc="-5" dirty="0">
                <a:latin typeface="Arial"/>
                <a:cs typeface="Arial"/>
              </a:rPr>
              <a:t>467</a:t>
            </a:r>
            <a:endParaRPr sz="1632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6337460" y="6251663"/>
            <a:ext cx="935705" cy="26278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1632" b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</a:t>
            </a:r>
            <a:r>
              <a:rPr sz="1632" b="1" u="sng" spc="-73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632" b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l'exon</a:t>
            </a:r>
            <a:endParaRPr sz="1632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7561650" y="6251662"/>
            <a:ext cx="847604" cy="498941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lnSpc>
                <a:spcPts val="1895"/>
              </a:lnSpc>
              <a:spcBef>
                <a:spcPts val="91"/>
              </a:spcBef>
            </a:pPr>
            <a:r>
              <a:rPr sz="1632" dirty="0">
                <a:latin typeface="Arial"/>
                <a:cs typeface="Arial"/>
              </a:rPr>
              <a:t>=</a:t>
            </a:r>
            <a:r>
              <a:rPr sz="1632" spc="-23" dirty="0">
                <a:latin typeface="Arial"/>
                <a:cs typeface="Arial"/>
              </a:rPr>
              <a:t> </a:t>
            </a:r>
            <a:r>
              <a:rPr sz="1632" spc="-5" dirty="0">
                <a:latin typeface="Arial"/>
                <a:cs typeface="Arial"/>
              </a:rPr>
              <a:t>0,494</a:t>
            </a:r>
            <a:endParaRPr sz="1632">
              <a:latin typeface="Arial"/>
              <a:cs typeface="Arial"/>
            </a:endParaRPr>
          </a:p>
          <a:p>
            <a:pPr marL="11516">
              <a:lnSpc>
                <a:spcPts val="1895"/>
              </a:lnSpc>
            </a:pPr>
            <a:r>
              <a:rPr sz="1632" dirty="0">
                <a:latin typeface="Arial"/>
                <a:cs typeface="Arial"/>
              </a:rPr>
              <a:t>= </a:t>
            </a:r>
            <a:r>
              <a:rPr sz="1632" spc="-5" dirty="0">
                <a:latin typeface="Arial"/>
                <a:cs typeface="Arial"/>
              </a:rPr>
              <a:t>49,4</a:t>
            </a:r>
            <a:r>
              <a:rPr sz="1632" spc="-77" dirty="0">
                <a:latin typeface="Arial"/>
                <a:cs typeface="Arial"/>
              </a:rPr>
              <a:t> </a:t>
            </a:r>
            <a:r>
              <a:rPr sz="1632" dirty="0">
                <a:latin typeface="Arial"/>
                <a:cs typeface="Arial"/>
              </a:rPr>
              <a:t>%</a:t>
            </a:r>
            <a:endParaRPr sz="1632">
              <a:latin typeface="Arial"/>
              <a:cs typeface="Arial"/>
            </a:endParaRPr>
          </a:p>
        </p:txBody>
      </p:sp>
      <p:sp>
        <p:nvSpPr>
          <p:cNvPr id="48" name="Espace réservé de la date 47">
            <a:extLst>
              <a:ext uri="{FF2B5EF4-FFF2-40B4-BE49-F238E27FC236}">
                <a16:creationId xmlns:a16="http://schemas.microsoft.com/office/drawing/2014/main" xmlns="" id="{3E21A1B0-EE75-814C-B9CC-A7ACD394E8EB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70947C3F-DB41-0E4E-BD1E-A443B6151BA4}" type="datetime1">
              <a:rPr lang="fr-FR" smtClean="0"/>
              <a:pPr/>
              <a:t>06/05/2019</a:t>
            </a:fld>
            <a:endParaRPr lang="en-US"/>
          </a:p>
        </p:txBody>
      </p:sp>
      <p:sp>
        <p:nvSpPr>
          <p:cNvPr id="49" name="Espace réservé du pied de page 48">
            <a:extLst>
              <a:ext uri="{FF2B5EF4-FFF2-40B4-BE49-F238E27FC236}">
                <a16:creationId xmlns:a16="http://schemas.microsoft.com/office/drawing/2014/main" xmlns="" id="{A8DB53DC-3211-1543-9403-10F8B8DDD3EC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fr-FR"/>
              <a:t>Reda Zenagui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xmlns="" id="{23261EDA-441E-F54D-856A-8AC46907DAF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pPr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0414540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86084" y="394845"/>
            <a:ext cx="1430622" cy="461665"/>
          </a:xfrm>
          <a:prstGeom prst="rect">
            <a:avLst/>
          </a:prstGeom>
          <a:solidFill>
            <a:srgbClr val="00B050">
              <a:alpha val="67843"/>
            </a:srgbClr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24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dirty="0"/>
              <a:t>Barcodes</a:t>
            </a:r>
          </a:p>
        </p:txBody>
      </p:sp>
      <p:sp>
        <p:nvSpPr>
          <p:cNvPr id="5" name="object 5"/>
          <p:cNvSpPr/>
          <p:nvPr/>
        </p:nvSpPr>
        <p:spPr>
          <a:xfrm>
            <a:off x="1516706" y="1307684"/>
            <a:ext cx="1355476" cy="38695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6" name="object 6"/>
          <p:cNvSpPr/>
          <p:nvPr/>
        </p:nvSpPr>
        <p:spPr>
          <a:xfrm>
            <a:off x="2254906" y="1504613"/>
            <a:ext cx="0" cy="3460670"/>
          </a:xfrm>
          <a:custGeom>
            <a:avLst/>
            <a:gdLst/>
            <a:ahLst/>
            <a:cxnLst/>
            <a:rect l="l" t="t" r="r" b="b"/>
            <a:pathLst>
              <a:path h="3816350">
                <a:moveTo>
                  <a:pt x="0" y="0"/>
                </a:moveTo>
                <a:lnTo>
                  <a:pt x="0" y="3816350"/>
                </a:lnTo>
              </a:path>
            </a:pathLst>
          </a:custGeom>
          <a:ln w="107823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7" name="object 7"/>
          <p:cNvSpPr/>
          <p:nvPr/>
        </p:nvSpPr>
        <p:spPr>
          <a:xfrm>
            <a:off x="2254906" y="1501159"/>
            <a:ext cx="1601927" cy="786568"/>
          </a:xfrm>
          <a:custGeom>
            <a:avLst/>
            <a:gdLst/>
            <a:ahLst/>
            <a:cxnLst/>
            <a:rect l="l" t="t" r="r" b="b"/>
            <a:pathLst>
              <a:path w="1766570" h="867410">
                <a:moveTo>
                  <a:pt x="0" y="867409"/>
                </a:moveTo>
                <a:lnTo>
                  <a:pt x="176656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8" name="object 8"/>
          <p:cNvSpPr/>
          <p:nvPr/>
        </p:nvSpPr>
        <p:spPr>
          <a:xfrm>
            <a:off x="3829194" y="1438970"/>
            <a:ext cx="153168" cy="109406"/>
          </a:xfrm>
          <a:custGeom>
            <a:avLst/>
            <a:gdLst/>
            <a:ahLst/>
            <a:cxnLst/>
            <a:rect l="l" t="t" r="r" b="b"/>
            <a:pathLst>
              <a:path w="168910" h="120650">
                <a:moveTo>
                  <a:pt x="168910" y="0"/>
                </a:moveTo>
                <a:lnTo>
                  <a:pt x="0" y="22860"/>
                </a:lnTo>
                <a:lnTo>
                  <a:pt x="46989" y="120650"/>
                </a:lnTo>
                <a:lnTo>
                  <a:pt x="1689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9" name="object 9"/>
          <p:cNvSpPr txBox="1"/>
          <p:nvPr/>
        </p:nvSpPr>
        <p:spPr>
          <a:xfrm>
            <a:off x="4248389" y="1070447"/>
            <a:ext cx="3081206" cy="1865790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1632" dirty="0">
                <a:latin typeface="Arial"/>
                <a:cs typeface="Arial"/>
              </a:rPr>
              <a:t>1 </a:t>
            </a:r>
            <a:r>
              <a:rPr sz="1632" spc="-9" dirty="0">
                <a:latin typeface="Arial"/>
                <a:cs typeface="Arial"/>
              </a:rPr>
              <a:t>ligne</a:t>
            </a:r>
            <a:r>
              <a:rPr sz="1632" spc="-23" dirty="0">
                <a:latin typeface="Arial"/>
                <a:cs typeface="Arial"/>
              </a:rPr>
              <a:t> </a:t>
            </a:r>
            <a:r>
              <a:rPr sz="1632" dirty="0">
                <a:latin typeface="Arial"/>
                <a:cs typeface="Arial"/>
              </a:rPr>
              <a:t>:</a:t>
            </a:r>
            <a:endParaRPr sz="1632">
              <a:latin typeface="Arial"/>
              <a:cs typeface="Arial"/>
            </a:endParaRPr>
          </a:p>
          <a:p>
            <a:pPr marL="203263" indent="-126104">
              <a:lnSpc>
                <a:spcPts val="1891"/>
              </a:lnSpc>
              <a:spcBef>
                <a:spcPts val="1542"/>
              </a:spcBef>
              <a:buChar char="-"/>
              <a:tabLst>
                <a:tab pos="203840" algn="l"/>
              </a:tabLst>
            </a:pPr>
            <a:r>
              <a:rPr sz="1632" spc="-9" dirty="0">
                <a:latin typeface="Arial"/>
                <a:cs typeface="Arial"/>
              </a:rPr>
              <a:t>Sample </a:t>
            </a:r>
            <a:r>
              <a:rPr sz="1632" dirty="0">
                <a:latin typeface="Arial"/>
                <a:cs typeface="Arial"/>
              </a:rPr>
              <a:t>1 : </a:t>
            </a:r>
            <a:r>
              <a:rPr sz="1632" spc="-5" dirty="0">
                <a:latin typeface="Arial"/>
                <a:cs typeface="Arial"/>
              </a:rPr>
              <a:t>barcode</a:t>
            </a:r>
            <a:r>
              <a:rPr sz="1632" spc="-141" dirty="0">
                <a:latin typeface="Arial"/>
                <a:cs typeface="Arial"/>
              </a:rPr>
              <a:t> </a:t>
            </a:r>
            <a:r>
              <a:rPr sz="1632" spc="-18" dirty="0">
                <a:latin typeface="Arial"/>
                <a:cs typeface="Arial"/>
              </a:rPr>
              <a:t>ACTGTAA</a:t>
            </a:r>
            <a:endParaRPr sz="1632">
              <a:latin typeface="Arial"/>
              <a:cs typeface="Arial"/>
            </a:endParaRPr>
          </a:p>
          <a:p>
            <a:pPr marL="203263" indent="-126104">
              <a:lnSpc>
                <a:spcPts val="1826"/>
              </a:lnSpc>
              <a:buChar char="-"/>
              <a:tabLst>
                <a:tab pos="203840" algn="l"/>
              </a:tabLst>
            </a:pPr>
            <a:r>
              <a:rPr sz="1632" spc="-9" dirty="0">
                <a:latin typeface="Arial"/>
                <a:cs typeface="Arial"/>
              </a:rPr>
              <a:t>Sample </a:t>
            </a:r>
            <a:r>
              <a:rPr sz="1632" dirty="0">
                <a:latin typeface="Arial"/>
                <a:cs typeface="Arial"/>
              </a:rPr>
              <a:t>2 : </a:t>
            </a:r>
            <a:r>
              <a:rPr sz="1632" spc="-5" dirty="0">
                <a:latin typeface="Arial"/>
                <a:cs typeface="Arial"/>
              </a:rPr>
              <a:t>barcode</a:t>
            </a:r>
            <a:r>
              <a:rPr sz="1632" spc="-54" dirty="0">
                <a:latin typeface="Arial"/>
                <a:cs typeface="Arial"/>
              </a:rPr>
              <a:t> </a:t>
            </a:r>
            <a:r>
              <a:rPr sz="1632" spc="-18" dirty="0">
                <a:latin typeface="Arial"/>
                <a:cs typeface="Arial"/>
              </a:rPr>
              <a:t>GTCAATC</a:t>
            </a:r>
            <a:endParaRPr sz="1632">
              <a:latin typeface="Arial"/>
              <a:cs typeface="Arial"/>
            </a:endParaRPr>
          </a:p>
          <a:p>
            <a:pPr marL="203263" indent="-126104">
              <a:lnSpc>
                <a:spcPts val="1826"/>
              </a:lnSpc>
              <a:buChar char="-"/>
              <a:tabLst>
                <a:tab pos="203840" algn="l"/>
              </a:tabLst>
            </a:pPr>
            <a:r>
              <a:rPr sz="1632" spc="-9" dirty="0">
                <a:latin typeface="Arial"/>
                <a:cs typeface="Arial"/>
              </a:rPr>
              <a:t>Sample </a:t>
            </a:r>
            <a:r>
              <a:rPr sz="1632" dirty="0">
                <a:latin typeface="Arial"/>
                <a:cs typeface="Arial"/>
              </a:rPr>
              <a:t>3 : </a:t>
            </a:r>
            <a:r>
              <a:rPr sz="1632" spc="-5" dirty="0">
                <a:latin typeface="Arial"/>
                <a:cs typeface="Arial"/>
              </a:rPr>
              <a:t>barcode</a:t>
            </a:r>
            <a:r>
              <a:rPr sz="1632" spc="-68" dirty="0">
                <a:latin typeface="Arial"/>
                <a:cs typeface="Arial"/>
              </a:rPr>
              <a:t> </a:t>
            </a:r>
            <a:r>
              <a:rPr sz="1632" spc="-18" dirty="0">
                <a:latin typeface="Arial"/>
                <a:cs typeface="Arial"/>
              </a:rPr>
              <a:t>CTAGGCT</a:t>
            </a:r>
            <a:endParaRPr sz="1632">
              <a:latin typeface="Arial"/>
              <a:cs typeface="Arial"/>
            </a:endParaRPr>
          </a:p>
          <a:p>
            <a:pPr marL="203263" indent="-126104">
              <a:lnSpc>
                <a:spcPts val="1826"/>
              </a:lnSpc>
              <a:buChar char="-"/>
              <a:tabLst>
                <a:tab pos="203840" algn="l"/>
              </a:tabLst>
            </a:pPr>
            <a:r>
              <a:rPr sz="1632" spc="-9" dirty="0">
                <a:latin typeface="Arial"/>
                <a:cs typeface="Arial"/>
              </a:rPr>
              <a:t>Sample </a:t>
            </a:r>
            <a:r>
              <a:rPr sz="1632" dirty="0">
                <a:latin typeface="Arial"/>
                <a:cs typeface="Arial"/>
              </a:rPr>
              <a:t>4 : </a:t>
            </a:r>
            <a:r>
              <a:rPr sz="1632" spc="-5" dirty="0">
                <a:latin typeface="Arial"/>
                <a:cs typeface="Arial"/>
              </a:rPr>
              <a:t>barcode</a:t>
            </a:r>
            <a:r>
              <a:rPr sz="1632" spc="-131" dirty="0">
                <a:latin typeface="Arial"/>
                <a:cs typeface="Arial"/>
              </a:rPr>
              <a:t> </a:t>
            </a:r>
            <a:r>
              <a:rPr sz="1632" spc="-5" dirty="0">
                <a:latin typeface="Arial"/>
                <a:cs typeface="Arial"/>
              </a:rPr>
              <a:t>AGGTCCA</a:t>
            </a:r>
            <a:endParaRPr sz="1632">
              <a:latin typeface="Arial"/>
              <a:cs typeface="Arial"/>
            </a:endParaRPr>
          </a:p>
          <a:p>
            <a:pPr marL="77160">
              <a:lnSpc>
                <a:spcPts val="1826"/>
              </a:lnSpc>
            </a:pPr>
            <a:r>
              <a:rPr sz="1632" dirty="0">
                <a:latin typeface="Arial"/>
                <a:cs typeface="Arial"/>
              </a:rPr>
              <a:t>-</a:t>
            </a:r>
            <a:r>
              <a:rPr sz="1632" spc="-86" dirty="0">
                <a:latin typeface="Arial"/>
                <a:cs typeface="Arial"/>
              </a:rPr>
              <a:t> </a:t>
            </a:r>
            <a:r>
              <a:rPr sz="1632" spc="-5" dirty="0">
                <a:latin typeface="Arial"/>
                <a:cs typeface="Arial"/>
              </a:rPr>
              <a:t>...</a:t>
            </a:r>
            <a:endParaRPr sz="1632">
              <a:latin typeface="Arial"/>
              <a:cs typeface="Arial"/>
            </a:endParaRPr>
          </a:p>
          <a:p>
            <a:pPr marL="77160">
              <a:lnSpc>
                <a:spcPts val="1891"/>
              </a:lnSpc>
            </a:pPr>
            <a:r>
              <a:rPr sz="1632" dirty="0">
                <a:latin typeface="Arial"/>
                <a:cs typeface="Arial"/>
              </a:rPr>
              <a:t>-</a:t>
            </a:r>
            <a:r>
              <a:rPr sz="1632" spc="-86" dirty="0">
                <a:latin typeface="Arial"/>
                <a:cs typeface="Arial"/>
              </a:rPr>
              <a:t> </a:t>
            </a:r>
            <a:r>
              <a:rPr sz="1632" spc="-5" dirty="0">
                <a:latin typeface="Arial"/>
                <a:cs typeface="Arial"/>
              </a:rPr>
              <a:t>...</a:t>
            </a:r>
            <a:endParaRPr sz="1632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661054" y="3863168"/>
            <a:ext cx="4677375" cy="1207790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1632" spc="-5" dirty="0">
                <a:latin typeface="Arial"/>
                <a:cs typeface="Arial"/>
              </a:rPr>
              <a:t>Ce </a:t>
            </a:r>
            <a:r>
              <a:rPr sz="1632" spc="-9" dirty="0">
                <a:latin typeface="Arial"/>
                <a:cs typeface="Arial"/>
              </a:rPr>
              <a:t>barcode </a:t>
            </a:r>
            <a:r>
              <a:rPr sz="1632" dirty="0">
                <a:latin typeface="Arial"/>
                <a:cs typeface="Arial"/>
              </a:rPr>
              <a:t>va </a:t>
            </a:r>
            <a:r>
              <a:rPr sz="1632" spc="-5" dirty="0">
                <a:latin typeface="Arial"/>
                <a:cs typeface="Arial"/>
              </a:rPr>
              <a:t>être</a:t>
            </a:r>
            <a:r>
              <a:rPr sz="1632" spc="-18" dirty="0">
                <a:latin typeface="Arial"/>
                <a:cs typeface="Arial"/>
              </a:rPr>
              <a:t> </a:t>
            </a:r>
            <a:r>
              <a:rPr sz="1632" spc="-9" dirty="0">
                <a:latin typeface="Arial"/>
                <a:cs typeface="Arial"/>
              </a:rPr>
              <a:t>séquencé.</a:t>
            </a:r>
            <a:endParaRPr sz="1632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87">
              <a:latin typeface="Times New Roman"/>
              <a:cs typeface="Times New Roman"/>
            </a:endParaRPr>
          </a:p>
          <a:p>
            <a:pPr marL="11516" marR="4607" algn="just">
              <a:lnSpc>
                <a:spcPct val="93300"/>
              </a:lnSpc>
            </a:pPr>
            <a:r>
              <a:rPr sz="1632" spc="-9" dirty="0">
                <a:latin typeface="Arial"/>
                <a:cs typeface="Arial"/>
              </a:rPr>
              <a:t>Chaque séquence </a:t>
            </a:r>
            <a:r>
              <a:rPr sz="1632" spc="-5" dirty="0">
                <a:latin typeface="Arial"/>
                <a:cs typeface="Arial"/>
              </a:rPr>
              <a:t>aura un </a:t>
            </a:r>
            <a:r>
              <a:rPr sz="1632" spc="-9" dirty="0">
                <a:latin typeface="Arial"/>
                <a:cs typeface="Arial"/>
              </a:rPr>
              <a:t>barcode </a:t>
            </a:r>
            <a:r>
              <a:rPr sz="1632" spc="-5" dirty="0">
                <a:latin typeface="Arial"/>
                <a:cs typeface="Arial"/>
              </a:rPr>
              <a:t>attribué, </a:t>
            </a:r>
            <a:r>
              <a:rPr sz="1632" dirty="0">
                <a:latin typeface="Arial"/>
                <a:cs typeface="Arial"/>
              </a:rPr>
              <a:t>ce </a:t>
            </a:r>
            <a:r>
              <a:rPr sz="1632" spc="-9" dirty="0">
                <a:latin typeface="Arial"/>
                <a:cs typeface="Arial"/>
              </a:rPr>
              <a:t>qui  </a:t>
            </a:r>
            <a:r>
              <a:rPr sz="1632" spc="-5" dirty="0">
                <a:latin typeface="Arial"/>
                <a:cs typeface="Arial"/>
              </a:rPr>
              <a:t>permettra d'attribuer chacune </a:t>
            </a:r>
            <a:r>
              <a:rPr sz="1632" spc="-9" dirty="0">
                <a:latin typeface="Arial"/>
                <a:cs typeface="Arial"/>
              </a:rPr>
              <a:t>des </a:t>
            </a:r>
            <a:r>
              <a:rPr sz="1632" spc="-5" dirty="0">
                <a:latin typeface="Arial"/>
                <a:cs typeface="Arial"/>
              </a:rPr>
              <a:t>séquences </a:t>
            </a:r>
            <a:r>
              <a:rPr sz="1632" dirty="0">
                <a:latin typeface="Arial"/>
                <a:cs typeface="Arial"/>
              </a:rPr>
              <a:t>à </a:t>
            </a:r>
            <a:r>
              <a:rPr sz="1632" spc="-5" dirty="0">
                <a:latin typeface="Arial"/>
                <a:cs typeface="Arial"/>
              </a:rPr>
              <a:t>un  </a:t>
            </a:r>
            <a:r>
              <a:rPr sz="1632" spc="-9" dirty="0">
                <a:latin typeface="Arial"/>
                <a:cs typeface="Arial"/>
              </a:rPr>
              <a:t>échantillon </a:t>
            </a:r>
            <a:r>
              <a:rPr sz="1632" spc="-5" dirty="0">
                <a:latin typeface="Arial"/>
                <a:cs typeface="Arial"/>
              </a:rPr>
              <a:t>spécifique lors </a:t>
            </a:r>
            <a:r>
              <a:rPr sz="1632" spc="-9" dirty="0">
                <a:latin typeface="Arial"/>
                <a:cs typeface="Arial"/>
              </a:rPr>
              <a:t>du</a:t>
            </a:r>
            <a:r>
              <a:rPr sz="1632" spc="5" dirty="0">
                <a:latin typeface="Arial"/>
                <a:cs typeface="Arial"/>
              </a:rPr>
              <a:t> </a:t>
            </a:r>
            <a:r>
              <a:rPr sz="1632" spc="-9" dirty="0">
                <a:latin typeface="Arial"/>
                <a:cs typeface="Arial"/>
              </a:rPr>
              <a:t>démultiplexage.</a:t>
            </a:r>
            <a:endParaRPr sz="1632">
              <a:latin typeface="Arial"/>
              <a:cs typeface="Arial"/>
            </a:endParaRPr>
          </a:p>
        </p:txBody>
      </p:sp>
      <p:sp>
        <p:nvSpPr>
          <p:cNvPr id="11" name="Espace réservé de la date 10">
            <a:extLst>
              <a:ext uri="{FF2B5EF4-FFF2-40B4-BE49-F238E27FC236}">
                <a16:creationId xmlns:a16="http://schemas.microsoft.com/office/drawing/2014/main" xmlns="" id="{B88DC51D-CE5D-D948-B85E-50654F95065B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8B97EDB0-D24D-FD46-81D6-765F09C3BE9A}" type="datetime1">
              <a:rPr lang="fr-FR" smtClean="0"/>
              <a:pPr/>
              <a:t>06/05/2019</a:t>
            </a:fld>
            <a:endParaRPr lang="en-US"/>
          </a:p>
        </p:txBody>
      </p:sp>
      <p:sp>
        <p:nvSpPr>
          <p:cNvPr id="12" name="Espace réservé du pied de page 11">
            <a:extLst>
              <a:ext uri="{FF2B5EF4-FFF2-40B4-BE49-F238E27FC236}">
                <a16:creationId xmlns:a16="http://schemas.microsoft.com/office/drawing/2014/main" xmlns="" id="{48F1E565-AE4C-4E4A-A78D-101769CF0E31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fr-FR"/>
              <a:t>Reda Zenagui</a:t>
            </a:r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xmlns="" id="{CEA9F678-4CD1-9448-A57B-217986322D4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pPr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07224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Image 36">
            <a:extLst>
              <a:ext uri="{FF2B5EF4-FFF2-40B4-BE49-F238E27FC236}">
                <a16:creationId xmlns:a16="http://schemas.microsoft.com/office/drawing/2014/main" xmlns="" id="{34011F61-AF52-8345-9854-0039003B84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7215891">
            <a:off x="3462496" y="3412374"/>
            <a:ext cx="3808729" cy="2706489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2834228" y="235325"/>
            <a:ext cx="5729641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Diagnostic préimplantatoire (DPI)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48926" y="842468"/>
            <a:ext cx="8205207" cy="11560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1600" b="1" u="sng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La loi définit strictement le DPI: 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Diagnostic réservé aux couples ayant « une </a:t>
            </a:r>
            <a:r>
              <a:rPr lang="fr-FR" sz="1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forte probabilité de donner naissance à un enfant atteint d’une maladie génétique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d’une particulière gravité, reconnue comme</a:t>
            </a:r>
            <a:r>
              <a:rPr lang="fr-FR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incurable 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 moment du diagnostic ». 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xmlns="" id="{39C134F2-033F-5543-BA0D-C3034F99E31E}"/>
              </a:ext>
            </a:extLst>
          </p:cNvPr>
          <p:cNvGrpSpPr/>
          <p:nvPr/>
        </p:nvGrpSpPr>
        <p:grpSpPr>
          <a:xfrm>
            <a:off x="348926" y="2812404"/>
            <a:ext cx="1942459" cy="1938760"/>
            <a:chOff x="348926" y="2812404"/>
            <a:chExt cx="1942459" cy="1938760"/>
          </a:xfrm>
        </p:grpSpPr>
        <p:sp>
          <p:nvSpPr>
            <p:cNvPr id="9" name="Ellipse 8">
              <a:extLst>
                <a:ext uri="{FF2B5EF4-FFF2-40B4-BE49-F238E27FC236}">
                  <a16:creationId xmlns:a16="http://schemas.microsoft.com/office/drawing/2014/main" xmlns="" id="{7610D566-4D1F-5344-990D-05CCCB816FD5}"/>
                </a:ext>
              </a:extLst>
            </p:cNvPr>
            <p:cNvSpPr/>
            <p:nvPr/>
          </p:nvSpPr>
          <p:spPr>
            <a:xfrm>
              <a:off x="432060" y="2812404"/>
              <a:ext cx="360040" cy="3463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51508DE3-C12E-DD45-A8E6-75B1062E9A4D}"/>
                </a:ext>
              </a:extLst>
            </p:cNvPr>
            <p:cNvSpPr/>
            <p:nvPr/>
          </p:nvSpPr>
          <p:spPr>
            <a:xfrm>
              <a:off x="1809487" y="2819398"/>
              <a:ext cx="279079" cy="346373"/>
            </a:xfrm>
            <a:prstGeom prst="rect">
              <a:avLst/>
            </a:prstGeom>
            <a:solidFill>
              <a:schemeClr val="bg1">
                <a:alpha val="62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6" name="Connecteur droit 15">
              <a:extLst>
                <a:ext uri="{FF2B5EF4-FFF2-40B4-BE49-F238E27FC236}">
                  <a16:creationId xmlns:a16="http://schemas.microsoft.com/office/drawing/2014/main" xmlns="" id="{9EB83DB8-02F6-E140-8ED3-45BA0D26A34C}"/>
                </a:ext>
              </a:extLst>
            </p:cNvPr>
            <p:cNvCxnSpPr>
              <a:cxnSpLocks/>
              <a:stCxn id="9" idx="6"/>
            </p:cNvCxnSpPr>
            <p:nvPr/>
          </p:nvCxnSpPr>
          <p:spPr>
            <a:xfrm>
              <a:off x="792100" y="2985591"/>
              <a:ext cx="100811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9" name="Image 28">
              <a:extLst>
                <a:ext uri="{FF2B5EF4-FFF2-40B4-BE49-F238E27FC236}">
                  <a16:creationId xmlns:a16="http://schemas.microsoft.com/office/drawing/2014/main" xmlns="" id="{7A3EF617-119D-1F4A-931F-9D70B8B111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7308" r="59309" b="5464"/>
            <a:stretch/>
          </p:blipFill>
          <p:spPr>
            <a:xfrm>
              <a:off x="1606667" y="3311004"/>
              <a:ext cx="684718" cy="1440160"/>
            </a:xfrm>
            <a:prstGeom prst="rect">
              <a:avLst/>
            </a:prstGeom>
            <a:solidFill>
              <a:schemeClr val="bg1">
                <a:alpha val="62000"/>
              </a:schemeClr>
            </a:solidFill>
          </p:spPr>
        </p:pic>
        <p:pic>
          <p:nvPicPr>
            <p:cNvPr id="30" name="Image 29">
              <a:extLst>
                <a:ext uri="{FF2B5EF4-FFF2-40B4-BE49-F238E27FC236}">
                  <a16:creationId xmlns:a16="http://schemas.microsoft.com/office/drawing/2014/main" xmlns="" id="{676E18AA-CF76-224E-ACCB-BFFCB58FF6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6164" t="6385" b="933"/>
            <a:stretch/>
          </p:blipFill>
          <p:spPr>
            <a:xfrm>
              <a:off x="348926" y="3311004"/>
              <a:ext cx="694254" cy="1440160"/>
            </a:xfrm>
            <a:prstGeom prst="rect">
              <a:avLst/>
            </a:prstGeom>
          </p:spPr>
        </p:pic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DC4A8C28-4E5E-E347-B41E-C632A64152EC}"/>
              </a:ext>
            </a:extLst>
          </p:cNvPr>
          <p:cNvSpPr/>
          <p:nvPr/>
        </p:nvSpPr>
        <p:spPr>
          <a:xfrm>
            <a:off x="2824492" y="2498230"/>
            <a:ext cx="2971644" cy="786754"/>
          </a:xfrm>
          <a:prstGeom prst="rect">
            <a:avLst/>
          </a:prstGeom>
          <a:solidFill>
            <a:schemeClr val="bg1">
              <a:alpha val="62000"/>
            </a:schemeClr>
          </a:solidFill>
        </p:spPr>
        <p:txBody>
          <a:bodyPr wrap="square">
            <a:spAutoFit/>
          </a:bodyPr>
          <a:lstStyle/>
          <a:p>
            <a:pPr marL="214313" indent="-214313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1600" b="1" dirty="0">
                <a:latin typeface="Times New Roman" pitchFamily="18" charset="0"/>
                <a:cs typeface="Times New Roman" pitchFamily="18" charset="0"/>
              </a:rPr>
              <a:t>Stimulation ovarienne: récupération de 10 ovules</a:t>
            </a:r>
            <a:endParaRPr lang="fr-F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44AB5E34-94EC-6E41-9761-726B43A41835}"/>
              </a:ext>
            </a:extLst>
          </p:cNvPr>
          <p:cNvSpPr/>
          <p:nvPr/>
        </p:nvSpPr>
        <p:spPr>
          <a:xfrm>
            <a:off x="5580112" y="2733281"/>
            <a:ext cx="2983757" cy="786754"/>
          </a:xfrm>
          <a:prstGeom prst="rect">
            <a:avLst/>
          </a:prstGeom>
          <a:solidFill>
            <a:schemeClr val="bg1">
              <a:alpha val="62000"/>
            </a:schemeClr>
          </a:solidFill>
        </p:spPr>
        <p:txBody>
          <a:bodyPr wrap="square">
            <a:spAutoFit/>
          </a:bodyPr>
          <a:lstStyle/>
          <a:p>
            <a:pPr marL="214313" indent="-214313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1600" b="1" dirty="0">
                <a:latin typeface="Times New Roman" pitchFamily="18" charset="0"/>
                <a:cs typeface="Times New Roman" pitchFamily="18" charset="0"/>
              </a:rPr>
              <a:t>Fécondation in vitro: génération de 10 embryons </a:t>
            </a:r>
            <a:endParaRPr lang="fr-F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CF3DC86D-E597-6841-BF92-5BB659220C5A}"/>
              </a:ext>
            </a:extLst>
          </p:cNvPr>
          <p:cNvSpPr/>
          <p:nvPr/>
        </p:nvSpPr>
        <p:spPr>
          <a:xfrm>
            <a:off x="5313773" y="5450558"/>
            <a:ext cx="3240360" cy="786754"/>
          </a:xfrm>
          <a:prstGeom prst="rect">
            <a:avLst/>
          </a:prstGeom>
          <a:solidFill>
            <a:schemeClr val="bg1">
              <a:alpha val="62000"/>
            </a:schemeClr>
          </a:solidFill>
        </p:spPr>
        <p:txBody>
          <a:bodyPr wrap="square">
            <a:spAutoFit/>
          </a:bodyPr>
          <a:lstStyle/>
          <a:p>
            <a:pPr marL="214313" indent="-214313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1600" b="1" dirty="0">
                <a:latin typeface="Times New Roman" pitchFamily="18" charset="0"/>
                <a:cs typeface="Times New Roman" pitchFamily="18" charset="0"/>
              </a:rPr>
              <a:t>Diagnostic cytogénétique :exclusion des embryons atteints</a:t>
            </a:r>
            <a:endParaRPr lang="fr-F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278976D3-0D80-754A-8279-C77843374FC4}"/>
              </a:ext>
            </a:extLst>
          </p:cNvPr>
          <p:cNvSpPr/>
          <p:nvPr/>
        </p:nvSpPr>
        <p:spPr>
          <a:xfrm>
            <a:off x="5894332" y="4127178"/>
            <a:ext cx="3223164" cy="786754"/>
          </a:xfrm>
          <a:prstGeom prst="rect">
            <a:avLst/>
          </a:prstGeom>
          <a:solidFill>
            <a:schemeClr val="bg1">
              <a:alpha val="62000"/>
            </a:schemeClr>
          </a:solidFill>
        </p:spPr>
        <p:txBody>
          <a:bodyPr wrap="square">
            <a:spAutoFit/>
          </a:bodyPr>
          <a:lstStyle/>
          <a:p>
            <a:pPr marL="214313" indent="-214313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1600" b="1" dirty="0">
                <a:latin typeface="Times New Roman" pitchFamily="18" charset="0"/>
                <a:cs typeface="Times New Roman" pitchFamily="18" charset="0"/>
              </a:rPr>
              <a:t>Biopsie embryonnaire : prélèvement de 2 cellules à J3 </a:t>
            </a:r>
            <a:endParaRPr lang="fr-F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2D538539-404F-DF41-AFD9-B198F4FF042E}"/>
              </a:ext>
            </a:extLst>
          </p:cNvPr>
          <p:cNvSpPr/>
          <p:nvPr/>
        </p:nvSpPr>
        <p:spPr>
          <a:xfrm>
            <a:off x="1554305" y="5353308"/>
            <a:ext cx="2476448" cy="786754"/>
          </a:xfrm>
          <a:prstGeom prst="rect">
            <a:avLst/>
          </a:prstGeom>
          <a:solidFill>
            <a:schemeClr val="bg1">
              <a:alpha val="62000"/>
            </a:schemeClr>
          </a:solidFill>
        </p:spPr>
        <p:txBody>
          <a:bodyPr wrap="square">
            <a:spAutoFit/>
          </a:bodyPr>
          <a:lstStyle/>
          <a:p>
            <a:pPr marL="214313" indent="-214313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1600" b="1" dirty="0">
                <a:latin typeface="Times New Roman" pitchFamily="18" charset="0"/>
                <a:cs typeface="Times New Roman" pitchFamily="18" charset="0"/>
              </a:rPr>
              <a:t>Transfert de l’embryon à J4 </a:t>
            </a:r>
            <a:endParaRPr lang="fr-F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38BD8864-8BF1-7946-BCC0-7CDAB83AC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DC5E6-DAF7-7A45-949B-ED7BA40FD0F4}" type="datetime1">
              <a:rPr lang="fr-FR" smtClean="0">
                <a:solidFill>
                  <a:srgbClr val="775F55"/>
                </a:solidFill>
              </a:rPr>
              <a:pPr/>
              <a:t>06/05/2019</a:t>
            </a:fld>
            <a:endParaRPr lang="fr-FR" dirty="0">
              <a:solidFill>
                <a:srgbClr val="775F55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60A51089-183D-9D4D-996D-53E96B5EC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775F55"/>
                </a:solidFill>
              </a:rPr>
              <a:t>Reda Zenagui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2F413C6B-68BE-134F-AF72-064AA6516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C2161-55B9-4E2F-9B8E-AFF7EF3222FD}" type="slidenum">
              <a:rPr lang="fr-FR" smtClean="0">
                <a:solidFill>
                  <a:srgbClr val="775F55"/>
                </a:solidFill>
              </a:rPr>
              <a:pPr/>
              <a:t>2</a:t>
            </a:fld>
            <a:endParaRPr lang="fr-FR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1867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106761" y="338248"/>
            <a:ext cx="2275867" cy="466017"/>
          </a:xfrm>
          <a:prstGeom prst="rect">
            <a:avLst/>
          </a:prstGeom>
          <a:solidFill>
            <a:srgbClr val="00B050">
              <a:alpha val="67843"/>
            </a:srgbClr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24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dirty="0"/>
              <a:t>Target</a:t>
            </a:r>
          </a:p>
        </p:txBody>
      </p:sp>
      <p:sp>
        <p:nvSpPr>
          <p:cNvPr id="5" name="object 5"/>
          <p:cNvSpPr/>
          <p:nvPr/>
        </p:nvSpPr>
        <p:spPr>
          <a:xfrm>
            <a:off x="41119" y="967934"/>
            <a:ext cx="9139393" cy="48875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6" name="object 6"/>
          <p:cNvSpPr/>
          <p:nvPr/>
        </p:nvSpPr>
        <p:spPr>
          <a:xfrm>
            <a:off x="1215789" y="1676190"/>
            <a:ext cx="3722092" cy="3852227"/>
          </a:xfrm>
          <a:custGeom>
            <a:avLst/>
            <a:gdLst/>
            <a:ahLst/>
            <a:cxnLst/>
            <a:rect l="l" t="t" r="r" b="b"/>
            <a:pathLst>
              <a:path w="4104640" h="4248150">
                <a:moveTo>
                  <a:pt x="4104640" y="0"/>
                </a:moveTo>
                <a:lnTo>
                  <a:pt x="0" y="0"/>
                </a:lnTo>
                <a:lnTo>
                  <a:pt x="0" y="4248150"/>
                </a:lnTo>
                <a:lnTo>
                  <a:pt x="4104640" y="4248150"/>
                </a:lnTo>
                <a:lnTo>
                  <a:pt x="4104640" y="0"/>
                </a:lnTo>
                <a:close/>
              </a:path>
            </a:pathLst>
          </a:custGeom>
          <a:solidFill>
            <a:srgbClr val="22FF22">
              <a:alpha val="50000"/>
            </a:srgbClr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7" name="object 7"/>
          <p:cNvSpPr/>
          <p:nvPr/>
        </p:nvSpPr>
        <p:spPr>
          <a:xfrm>
            <a:off x="1215789" y="1676190"/>
            <a:ext cx="3722092" cy="3852227"/>
          </a:xfrm>
          <a:custGeom>
            <a:avLst/>
            <a:gdLst/>
            <a:ahLst/>
            <a:cxnLst/>
            <a:rect l="l" t="t" r="r" b="b"/>
            <a:pathLst>
              <a:path w="4104640" h="4248150">
                <a:moveTo>
                  <a:pt x="2052320" y="4248150"/>
                </a:moveTo>
                <a:lnTo>
                  <a:pt x="0" y="4248150"/>
                </a:lnTo>
                <a:lnTo>
                  <a:pt x="0" y="0"/>
                </a:lnTo>
                <a:lnTo>
                  <a:pt x="4104640" y="0"/>
                </a:lnTo>
                <a:lnTo>
                  <a:pt x="4104640" y="4248150"/>
                </a:lnTo>
                <a:lnTo>
                  <a:pt x="2052320" y="4248150"/>
                </a:lnTo>
                <a:close/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8" name="object 8"/>
          <p:cNvSpPr/>
          <p:nvPr/>
        </p:nvSpPr>
        <p:spPr>
          <a:xfrm>
            <a:off x="106761" y="1676190"/>
            <a:ext cx="1109027" cy="3852227"/>
          </a:xfrm>
          <a:custGeom>
            <a:avLst/>
            <a:gdLst/>
            <a:ahLst/>
            <a:cxnLst/>
            <a:rect l="l" t="t" r="r" b="b"/>
            <a:pathLst>
              <a:path w="1223010" h="4248150">
                <a:moveTo>
                  <a:pt x="1223010" y="0"/>
                </a:moveTo>
                <a:lnTo>
                  <a:pt x="0" y="0"/>
                </a:lnTo>
                <a:lnTo>
                  <a:pt x="0" y="4248150"/>
                </a:lnTo>
                <a:lnTo>
                  <a:pt x="1223010" y="4248150"/>
                </a:lnTo>
                <a:lnTo>
                  <a:pt x="1223010" y="0"/>
                </a:lnTo>
                <a:close/>
              </a:path>
            </a:pathLst>
          </a:custGeom>
          <a:solidFill>
            <a:srgbClr val="FF9966">
              <a:alpha val="50000"/>
            </a:srgbClr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9" name="object 9"/>
          <p:cNvSpPr/>
          <p:nvPr/>
        </p:nvSpPr>
        <p:spPr>
          <a:xfrm>
            <a:off x="106761" y="1676190"/>
            <a:ext cx="1109027" cy="3852227"/>
          </a:xfrm>
          <a:custGeom>
            <a:avLst/>
            <a:gdLst/>
            <a:ahLst/>
            <a:cxnLst/>
            <a:rect l="l" t="t" r="r" b="b"/>
            <a:pathLst>
              <a:path w="1223010" h="4248150">
                <a:moveTo>
                  <a:pt x="612140" y="4248150"/>
                </a:moveTo>
                <a:lnTo>
                  <a:pt x="0" y="4248150"/>
                </a:lnTo>
                <a:lnTo>
                  <a:pt x="0" y="0"/>
                </a:lnTo>
                <a:lnTo>
                  <a:pt x="1223010" y="0"/>
                </a:lnTo>
                <a:lnTo>
                  <a:pt x="1223010" y="4248150"/>
                </a:lnTo>
                <a:lnTo>
                  <a:pt x="612140" y="4248150"/>
                </a:lnTo>
                <a:close/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0" name="object 10"/>
          <p:cNvSpPr txBox="1"/>
          <p:nvPr/>
        </p:nvSpPr>
        <p:spPr>
          <a:xfrm>
            <a:off x="3049196" y="6334565"/>
            <a:ext cx="1816708" cy="26278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1632" spc="-9" dirty="0">
                <a:latin typeface="Arial"/>
                <a:cs typeface="Arial"/>
              </a:rPr>
              <a:t>Bases </a:t>
            </a:r>
            <a:r>
              <a:rPr sz="1632" dirty="0">
                <a:latin typeface="Arial"/>
                <a:cs typeface="Arial"/>
              </a:rPr>
              <a:t>« </a:t>
            </a:r>
            <a:r>
              <a:rPr sz="1632" spc="-9" dirty="0">
                <a:latin typeface="Arial"/>
                <a:cs typeface="Arial"/>
              </a:rPr>
              <a:t>on </a:t>
            </a:r>
            <a:r>
              <a:rPr sz="1632" spc="-5" dirty="0">
                <a:latin typeface="Arial"/>
                <a:cs typeface="Arial"/>
              </a:rPr>
              <a:t>target</a:t>
            </a:r>
            <a:r>
              <a:rPr sz="1632" spc="-45" dirty="0">
                <a:latin typeface="Arial"/>
                <a:cs typeface="Arial"/>
              </a:rPr>
              <a:t> </a:t>
            </a:r>
            <a:r>
              <a:rPr sz="1632" dirty="0">
                <a:latin typeface="Arial"/>
                <a:cs typeface="Arial"/>
              </a:rPr>
              <a:t>»</a:t>
            </a:r>
            <a:endParaRPr sz="1632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958989" y="4558740"/>
            <a:ext cx="0" cy="1765460"/>
          </a:xfrm>
          <a:custGeom>
            <a:avLst/>
            <a:gdLst/>
            <a:ahLst/>
            <a:cxnLst/>
            <a:rect l="l" t="t" r="r" b="b"/>
            <a:pathLst>
              <a:path h="1946910">
                <a:moveTo>
                  <a:pt x="0" y="194691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2" name="object 12"/>
          <p:cNvSpPr/>
          <p:nvPr/>
        </p:nvSpPr>
        <p:spPr>
          <a:xfrm>
            <a:off x="3909468" y="4418239"/>
            <a:ext cx="97889" cy="147410"/>
          </a:xfrm>
          <a:custGeom>
            <a:avLst/>
            <a:gdLst/>
            <a:ahLst/>
            <a:cxnLst/>
            <a:rect l="l" t="t" r="r" b="b"/>
            <a:pathLst>
              <a:path w="107950" h="162560">
                <a:moveTo>
                  <a:pt x="54610" y="0"/>
                </a:moveTo>
                <a:lnTo>
                  <a:pt x="0" y="162559"/>
                </a:lnTo>
                <a:lnTo>
                  <a:pt x="107950" y="162559"/>
                </a:lnTo>
                <a:lnTo>
                  <a:pt x="546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3" name="object 13"/>
          <p:cNvSpPr txBox="1"/>
          <p:nvPr/>
        </p:nvSpPr>
        <p:spPr>
          <a:xfrm>
            <a:off x="177012" y="6268921"/>
            <a:ext cx="2106345" cy="26278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1632" spc="-9" dirty="0">
                <a:latin typeface="Arial"/>
                <a:cs typeface="Arial"/>
              </a:rPr>
              <a:t>Bases </a:t>
            </a:r>
            <a:r>
              <a:rPr sz="1632" dirty="0">
                <a:latin typeface="Arial"/>
                <a:cs typeface="Arial"/>
              </a:rPr>
              <a:t>« </a:t>
            </a:r>
            <a:r>
              <a:rPr sz="1632" spc="-9" dirty="0">
                <a:latin typeface="Arial"/>
                <a:cs typeface="Arial"/>
              </a:rPr>
              <a:t>out </a:t>
            </a:r>
            <a:r>
              <a:rPr sz="1632" spc="-5" dirty="0">
                <a:latin typeface="Arial"/>
                <a:cs typeface="Arial"/>
              </a:rPr>
              <a:t>of target</a:t>
            </a:r>
            <a:r>
              <a:rPr sz="1632" spc="-36" dirty="0">
                <a:latin typeface="Arial"/>
                <a:cs typeface="Arial"/>
              </a:rPr>
              <a:t> </a:t>
            </a:r>
            <a:r>
              <a:rPr sz="1632" dirty="0">
                <a:latin typeface="Arial"/>
                <a:cs typeface="Arial"/>
              </a:rPr>
              <a:t>»</a:t>
            </a:r>
            <a:endParaRPr sz="1632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24232" y="4493095"/>
            <a:ext cx="0" cy="1622657"/>
          </a:xfrm>
          <a:custGeom>
            <a:avLst/>
            <a:gdLst/>
            <a:ahLst/>
            <a:cxnLst/>
            <a:rect l="l" t="t" r="r" b="b"/>
            <a:pathLst>
              <a:path h="1789429">
                <a:moveTo>
                  <a:pt x="0" y="1789429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5" name="object 15"/>
          <p:cNvSpPr/>
          <p:nvPr/>
        </p:nvSpPr>
        <p:spPr>
          <a:xfrm>
            <a:off x="775863" y="4353748"/>
            <a:ext cx="97889" cy="146258"/>
          </a:xfrm>
          <a:custGeom>
            <a:avLst/>
            <a:gdLst/>
            <a:ahLst/>
            <a:cxnLst/>
            <a:rect l="l" t="t" r="r" b="b"/>
            <a:pathLst>
              <a:path w="107950" h="161289">
                <a:moveTo>
                  <a:pt x="53340" y="0"/>
                </a:moveTo>
                <a:lnTo>
                  <a:pt x="0" y="161290"/>
                </a:lnTo>
                <a:lnTo>
                  <a:pt x="107950" y="161290"/>
                </a:lnTo>
                <a:lnTo>
                  <a:pt x="533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6" name="object 16"/>
          <p:cNvSpPr/>
          <p:nvPr/>
        </p:nvSpPr>
        <p:spPr>
          <a:xfrm>
            <a:off x="4937881" y="1676190"/>
            <a:ext cx="3917870" cy="3852227"/>
          </a:xfrm>
          <a:custGeom>
            <a:avLst/>
            <a:gdLst/>
            <a:ahLst/>
            <a:cxnLst/>
            <a:rect l="l" t="t" r="r" b="b"/>
            <a:pathLst>
              <a:path w="4320540" h="4248150">
                <a:moveTo>
                  <a:pt x="4320540" y="0"/>
                </a:moveTo>
                <a:lnTo>
                  <a:pt x="0" y="0"/>
                </a:lnTo>
                <a:lnTo>
                  <a:pt x="0" y="4248150"/>
                </a:lnTo>
                <a:lnTo>
                  <a:pt x="4320540" y="4248150"/>
                </a:lnTo>
                <a:lnTo>
                  <a:pt x="4320540" y="0"/>
                </a:lnTo>
                <a:close/>
              </a:path>
            </a:pathLst>
          </a:custGeom>
          <a:solidFill>
            <a:srgbClr val="CEE6F4">
              <a:alpha val="50000"/>
            </a:srgbClr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7" name="object 17"/>
          <p:cNvSpPr/>
          <p:nvPr/>
        </p:nvSpPr>
        <p:spPr>
          <a:xfrm>
            <a:off x="4937881" y="1676190"/>
            <a:ext cx="3917870" cy="3852227"/>
          </a:xfrm>
          <a:custGeom>
            <a:avLst/>
            <a:gdLst/>
            <a:ahLst/>
            <a:cxnLst/>
            <a:rect l="l" t="t" r="r" b="b"/>
            <a:pathLst>
              <a:path w="4320540" h="4248150">
                <a:moveTo>
                  <a:pt x="2160269" y="4248150"/>
                </a:moveTo>
                <a:lnTo>
                  <a:pt x="0" y="4248150"/>
                </a:lnTo>
                <a:lnTo>
                  <a:pt x="0" y="0"/>
                </a:lnTo>
                <a:lnTo>
                  <a:pt x="4320540" y="0"/>
                </a:lnTo>
                <a:lnTo>
                  <a:pt x="4320540" y="4248150"/>
                </a:lnTo>
                <a:lnTo>
                  <a:pt x="2160269" y="4248150"/>
                </a:lnTo>
                <a:close/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8" name="object 18"/>
          <p:cNvSpPr/>
          <p:nvPr/>
        </p:nvSpPr>
        <p:spPr>
          <a:xfrm>
            <a:off x="7092593" y="4546071"/>
            <a:ext cx="0" cy="1765460"/>
          </a:xfrm>
          <a:custGeom>
            <a:avLst/>
            <a:gdLst/>
            <a:ahLst/>
            <a:cxnLst/>
            <a:rect l="l" t="t" r="r" b="b"/>
            <a:pathLst>
              <a:path h="1946910">
                <a:moveTo>
                  <a:pt x="0" y="194691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9" name="object 19"/>
          <p:cNvSpPr/>
          <p:nvPr/>
        </p:nvSpPr>
        <p:spPr>
          <a:xfrm>
            <a:off x="7043074" y="4405572"/>
            <a:ext cx="97889" cy="147410"/>
          </a:xfrm>
          <a:custGeom>
            <a:avLst/>
            <a:gdLst/>
            <a:ahLst/>
            <a:cxnLst/>
            <a:rect l="l" t="t" r="r" b="b"/>
            <a:pathLst>
              <a:path w="107950" h="162560">
                <a:moveTo>
                  <a:pt x="54609" y="0"/>
                </a:moveTo>
                <a:lnTo>
                  <a:pt x="0" y="162560"/>
                </a:lnTo>
                <a:lnTo>
                  <a:pt x="107950" y="162560"/>
                </a:lnTo>
                <a:lnTo>
                  <a:pt x="5460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0" name="object 20"/>
          <p:cNvSpPr txBox="1"/>
          <p:nvPr/>
        </p:nvSpPr>
        <p:spPr>
          <a:xfrm>
            <a:off x="6182800" y="6321897"/>
            <a:ext cx="1854136" cy="26278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1632" spc="-32" dirty="0">
                <a:latin typeface="Arial"/>
                <a:cs typeface="Arial"/>
              </a:rPr>
              <a:t>Target </a:t>
            </a:r>
            <a:r>
              <a:rPr sz="1632" spc="-9" dirty="0">
                <a:latin typeface="Arial"/>
                <a:cs typeface="Arial"/>
              </a:rPr>
              <a:t>non</a:t>
            </a:r>
            <a:r>
              <a:rPr sz="1632" spc="-27" dirty="0">
                <a:latin typeface="Arial"/>
                <a:cs typeface="Arial"/>
              </a:rPr>
              <a:t> </a:t>
            </a:r>
            <a:r>
              <a:rPr sz="1632" spc="-5" dirty="0">
                <a:latin typeface="Arial"/>
                <a:cs typeface="Arial"/>
              </a:rPr>
              <a:t>couverte</a:t>
            </a:r>
            <a:endParaRPr sz="1632">
              <a:latin typeface="Arial"/>
              <a:cs typeface="Arial"/>
            </a:endParaRPr>
          </a:p>
        </p:txBody>
      </p:sp>
      <p:sp>
        <p:nvSpPr>
          <p:cNvPr id="21" name="Espace réservé de la date 20">
            <a:extLst>
              <a:ext uri="{FF2B5EF4-FFF2-40B4-BE49-F238E27FC236}">
                <a16:creationId xmlns:a16="http://schemas.microsoft.com/office/drawing/2014/main" xmlns="" id="{3DAAE125-5B66-3F40-ADDA-9E01617A5007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F7AFE989-C2CC-D240-B44A-801A65DB3EB6}" type="datetime1">
              <a:rPr lang="fr-FR" smtClean="0"/>
              <a:pPr/>
              <a:t>06/05/2019</a:t>
            </a:fld>
            <a:endParaRPr lang="en-US"/>
          </a:p>
        </p:txBody>
      </p:sp>
      <p:sp>
        <p:nvSpPr>
          <p:cNvPr id="22" name="Espace réservé du pied de page 21">
            <a:extLst>
              <a:ext uri="{FF2B5EF4-FFF2-40B4-BE49-F238E27FC236}">
                <a16:creationId xmlns:a16="http://schemas.microsoft.com/office/drawing/2014/main" xmlns="" id="{8B731E9C-D084-C14E-9F19-F67C73F1A553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fr-FR"/>
              <a:t>Reda Zenagui</a:t>
            </a:r>
          </a:p>
        </p:txBody>
      </p:sp>
      <p:sp>
        <p:nvSpPr>
          <p:cNvPr id="23" name="Espace réservé du numéro de diapositive 22">
            <a:extLst>
              <a:ext uri="{FF2B5EF4-FFF2-40B4-BE49-F238E27FC236}">
                <a16:creationId xmlns:a16="http://schemas.microsoft.com/office/drawing/2014/main" xmlns="" id="{AB2AEF74-9BA4-DA45-8E10-CDC31473E7D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pPr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4670370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6"/>
          <p:cNvSpPr txBox="1"/>
          <p:nvPr/>
        </p:nvSpPr>
        <p:spPr>
          <a:xfrm>
            <a:off x="1740564" y="3240257"/>
            <a:ext cx="5256584" cy="1234446"/>
          </a:xfrm>
          <a:prstGeom prst="rect">
            <a:avLst/>
          </a:prstGeom>
          <a:noFill/>
          <a:ln w="28575" cmpd="sng">
            <a:solidFill>
              <a:srgbClr val="EEECE1"/>
            </a:solidFill>
          </a:ln>
        </p:spPr>
        <p:txBody>
          <a:bodyPr wrap="square" rtlCol="0"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3200" kern="1200" dirty="0">
                <a:solidFill>
                  <a:srgbClr val="000000"/>
                </a:solidFill>
                <a:effectLst/>
                <a:latin typeface="Calibri"/>
                <a:ea typeface="Times New Roman"/>
              </a:rPr>
              <a:t>Alignement des séquences: </a:t>
            </a:r>
            <a:r>
              <a:rPr lang="fr-FR" sz="2400" b="1" kern="1200" dirty="0">
                <a:solidFill>
                  <a:srgbClr val="93CDDD"/>
                </a:solidFill>
                <a:effectLst/>
                <a:latin typeface="Calibri"/>
                <a:ea typeface="Times New Roman"/>
              </a:rPr>
              <a:t>BAM</a:t>
            </a:r>
            <a:endParaRPr lang="fr-FR" sz="4000" dirty="0">
              <a:effectLst/>
              <a:latin typeface="Times New Roman"/>
              <a:ea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63688" y="1440057"/>
            <a:ext cx="5256584" cy="1080119"/>
          </a:xfrm>
          <a:prstGeom prst="rect">
            <a:avLst/>
          </a:prstGeom>
          <a:ln w="28575" cmpd="sng">
            <a:solidFill>
              <a:schemeClr val="bg2"/>
            </a:solidFill>
          </a:ln>
        </p:spPr>
        <p:txBody>
          <a:bodyPr wrap="square"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3200" kern="1200" dirty="0">
                <a:solidFill>
                  <a:srgbClr val="000000"/>
                </a:solidFill>
                <a:effectLst/>
                <a:latin typeface="Calibri"/>
                <a:ea typeface="Times New Roman"/>
              </a:rPr>
              <a:t>Données brutes</a:t>
            </a:r>
            <a:endParaRPr lang="fr-FR" sz="4000" dirty="0">
              <a:effectLst/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fr-FR" sz="2400" b="1" kern="1200" dirty="0">
                <a:solidFill>
                  <a:srgbClr val="92CDDC"/>
                </a:solidFill>
                <a:effectLst/>
                <a:latin typeface="Calibri"/>
                <a:ea typeface="Times New Roman"/>
              </a:rPr>
              <a:t>FASTQ</a:t>
            </a:r>
            <a:endParaRPr lang="fr-FR" sz="4000" dirty="0">
              <a:effectLst/>
              <a:latin typeface="Times New Roman"/>
              <a:ea typeface="Times New Roman"/>
            </a:endParaRPr>
          </a:p>
        </p:txBody>
      </p:sp>
      <p:sp>
        <p:nvSpPr>
          <p:cNvPr id="10" name="ZoneTexte 11"/>
          <p:cNvSpPr txBox="1"/>
          <p:nvPr/>
        </p:nvSpPr>
        <p:spPr>
          <a:xfrm>
            <a:off x="1763688" y="5156300"/>
            <a:ext cx="5256584" cy="1225028"/>
          </a:xfrm>
          <a:prstGeom prst="rect">
            <a:avLst/>
          </a:prstGeom>
          <a:noFill/>
          <a:ln w="28575" cmpd="sng">
            <a:solidFill>
              <a:schemeClr val="bg2"/>
            </a:solidFill>
          </a:ln>
        </p:spPr>
        <p:txBody>
          <a:bodyPr wrap="square" rtlCol="0"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3200" kern="1200" dirty="0">
                <a:solidFill>
                  <a:srgbClr val="000000"/>
                </a:solidFill>
                <a:effectLst/>
                <a:latin typeface="Calibri"/>
                <a:ea typeface="Times New Roman"/>
              </a:rPr>
              <a:t>Identification des variations: </a:t>
            </a:r>
            <a:r>
              <a:rPr lang="fr-FR" sz="2400" b="1" kern="1200" dirty="0">
                <a:solidFill>
                  <a:srgbClr val="93CDDD"/>
                </a:solidFill>
                <a:effectLst/>
                <a:latin typeface="Calibri"/>
                <a:ea typeface="Times New Roman"/>
              </a:rPr>
              <a:t>VCF  </a:t>
            </a:r>
            <a:endParaRPr lang="fr-FR" sz="4000" dirty="0">
              <a:effectLst/>
              <a:latin typeface="Times New Roman"/>
              <a:ea typeface="Times New Roman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xmlns="" id="{8EB75520-342D-BC42-997A-7A6DD33C98F3}"/>
              </a:ext>
            </a:extLst>
          </p:cNvPr>
          <p:cNvSpPr txBox="1">
            <a:spLocks/>
          </p:cNvSpPr>
          <p:nvPr/>
        </p:nvSpPr>
        <p:spPr>
          <a:xfrm>
            <a:off x="6008247" y="207064"/>
            <a:ext cx="2903125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defTabSz="914400"/>
            <a:r>
              <a:rPr lang="fr-FR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Formats de fichiers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31CD7747-B965-6146-A5E9-31F768AEC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1A245-3CAD-8B4B-8908-B50395C4B3D1}" type="datetime1">
              <a:rPr lang="fr-FR" smtClean="0">
                <a:solidFill>
                  <a:srgbClr val="775F55"/>
                </a:solidFill>
              </a:rPr>
              <a:pPr/>
              <a:t>06/05/2019</a:t>
            </a:fld>
            <a:endParaRPr lang="fr-FR">
              <a:solidFill>
                <a:srgbClr val="775F55"/>
              </a:solidFill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80E6C942-C58C-C445-A19C-C8AC633FE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775F55"/>
                </a:solidFill>
              </a:rPr>
              <a:t>Reda Zenagui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5BBE90D8-6EE0-E84C-997D-F4EBBB324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C2161-55B9-4E2F-9B8E-AFF7EF3222FD}" type="slidenum">
              <a:rPr lang="fr-FR" smtClean="0"/>
              <a:pPr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329684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198378" y="836712"/>
            <a:ext cx="2664296" cy="461665"/>
          </a:xfrm>
          <a:prstGeom prst="rect">
            <a:avLst/>
          </a:prstGeom>
          <a:solidFill>
            <a:srgbClr val="00B050">
              <a:alpha val="67843"/>
            </a:srgbClr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24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dirty="0"/>
              <a:t>Formats : fastq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533980" y="1688803"/>
            <a:ext cx="3552225" cy="957053"/>
          </a:xfrm>
          <a:prstGeom prst="rect">
            <a:avLst/>
          </a:prstGeom>
        </p:spPr>
        <p:txBody>
          <a:bodyPr vert="horz" wrap="square" lIns="0" tIns="33397" rIns="0" bIns="0" rtlCol="0">
            <a:spAutoFit/>
          </a:bodyPr>
          <a:lstStyle/>
          <a:p>
            <a:pPr marL="11516" marR="4607">
              <a:lnSpc>
                <a:spcPts val="1823"/>
              </a:lnSpc>
              <a:spcBef>
                <a:spcPts val="263"/>
              </a:spcBef>
            </a:pPr>
            <a:r>
              <a:rPr sz="1632" spc="-9" dirty="0">
                <a:latin typeface="Arial"/>
                <a:cs typeface="Arial"/>
              </a:rPr>
              <a:t>@EAS54_6_R1_2_1_413_324  </a:t>
            </a:r>
            <a:r>
              <a:rPr sz="1632" dirty="0">
                <a:latin typeface="Arial"/>
                <a:cs typeface="Arial"/>
              </a:rPr>
              <a:t>CCCTTCTTGTCTTCAGCGTTTCTCC</a:t>
            </a:r>
            <a:endParaRPr sz="1632">
              <a:latin typeface="Arial"/>
              <a:cs typeface="Arial"/>
            </a:endParaRPr>
          </a:p>
          <a:p>
            <a:pPr marL="11516">
              <a:lnSpc>
                <a:spcPts val="1732"/>
              </a:lnSpc>
            </a:pPr>
            <a:r>
              <a:rPr sz="1632" spc="-9" dirty="0">
                <a:latin typeface="Arial"/>
                <a:cs typeface="Arial"/>
              </a:rPr>
              <a:t>+EAS54_6_R1_2_1_413_324</a:t>
            </a:r>
            <a:endParaRPr sz="1632">
              <a:latin typeface="Arial"/>
              <a:cs typeface="Arial"/>
            </a:endParaRPr>
          </a:p>
          <a:p>
            <a:pPr marL="11516">
              <a:lnSpc>
                <a:spcPts val="1895"/>
              </a:lnSpc>
            </a:pPr>
            <a:r>
              <a:rPr sz="1632" spc="-5" dirty="0">
                <a:latin typeface="Arial"/>
                <a:cs typeface="Arial"/>
              </a:rPr>
              <a:t>;;3;;;;;;;;;;;;7;;;;;;;88</a:t>
            </a:r>
            <a:endParaRPr sz="1632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30526" y="3574031"/>
            <a:ext cx="4470080" cy="1295129"/>
          </a:xfrm>
          <a:prstGeom prst="rect">
            <a:avLst/>
          </a:prstGeom>
        </p:spPr>
        <p:txBody>
          <a:bodyPr vert="horz" wrap="square" lIns="0" tIns="38004" rIns="0" bIns="0" rtlCol="0">
            <a:spAutoFit/>
          </a:bodyPr>
          <a:lstStyle/>
          <a:p>
            <a:pPr marL="11516" marR="4607">
              <a:lnSpc>
                <a:spcPts val="2231"/>
              </a:lnSpc>
              <a:spcBef>
                <a:spcPts val="299"/>
              </a:spcBef>
            </a:pPr>
            <a:r>
              <a:rPr sz="1995" spc="-5" dirty="0">
                <a:solidFill>
                  <a:srgbClr val="0000FF"/>
                </a:solidFill>
                <a:latin typeface="Arial"/>
                <a:cs typeface="Arial"/>
              </a:rPr>
              <a:t>@EAS54_6_R1_2_1_540_792  </a:t>
            </a:r>
            <a:r>
              <a:rPr sz="1995" spc="-23" dirty="0">
                <a:solidFill>
                  <a:srgbClr val="DB2200"/>
                </a:solidFill>
                <a:latin typeface="Arial"/>
                <a:cs typeface="Arial"/>
              </a:rPr>
              <a:t>TTGGCAGGCCAAGGCCGATGGATCA</a:t>
            </a:r>
            <a:endParaRPr sz="1995" dirty="0">
              <a:latin typeface="Arial"/>
              <a:cs typeface="Arial"/>
            </a:endParaRPr>
          </a:p>
          <a:p>
            <a:pPr marL="11516">
              <a:lnSpc>
                <a:spcPts val="2312"/>
              </a:lnSpc>
              <a:spcBef>
                <a:spcPts val="780"/>
              </a:spcBef>
            </a:pPr>
            <a:r>
              <a:rPr sz="1995" spc="-5" dirty="0">
                <a:solidFill>
                  <a:srgbClr val="2200DB"/>
                </a:solidFill>
                <a:latin typeface="Arial"/>
                <a:cs typeface="Arial"/>
              </a:rPr>
              <a:t>+EAS54_6_R1_2_1_540_792</a:t>
            </a:r>
            <a:endParaRPr sz="1995" dirty="0">
              <a:latin typeface="Arial"/>
              <a:cs typeface="Arial"/>
            </a:endParaRPr>
          </a:p>
          <a:p>
            <a:pPr marL="11516">
              <a:lnSpc>
                <a:spcPts val="2312"/>
              </a:lnSpc>
            </a:pPr>
            <a:r>
              <a:rPr sz="1995" spc="-5" dirty="0">
                <a:solidFill>
                  <a:srgbClr val="5B8425"/>
                </a:solidFill>
                <a:latin typeface="Arial"/>
                <a:cs typeface="Arial"/>
              </a:rPr>
              <a:t>ui.BBBAde ?7 ?/u;l-map3;83</a:t>
            </a:r>
            <a:endParaRPr sz="1995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435348" y="3584396"/>
            <a:ext cx="1852409" cy="1282305"/>
          </a:xfrm>
          <a:prstGeom prst="rect">
            <a:avLst/>
          </a:prstGeom>
        </p:spPr>
        <p:txBody>
          <a:bodyPr vert="horz" wrap="square" lIns="0" tIns="38004" rIns="0" bIns="0" rtlCol="0">
            <a:spAutoFit/>
          </a:bodyPr>
          <a:lstStyle/>
          <a:p>
            <a:pPr marL="44914" marR="658736">
              <a:lnSpc>
                <a:spcPts val="2231"/>
              </a:lnSpc>
              <a:spcBef>
                <a:spcPts val="299"/>
              </a:spcBef>
            </a:pPr>
            <a:r>
              <a:rPr sz="1995" spc="-5" dirty="0">
                <a:solidFill>
                  <a:srgbClr val="0000FF"/>
                </a:solidFill>
                <a:latin typeface="Arial"/>
                <a:cs typeface="Arial"/>
              </a:rPr>
              <a:t>Identifier  </a:t>
            </a:r>
            <a:r>
              <a:rPr sz="1995" spc="-9" dirty="0">
                <a:solidFill>
                  <a:srgbClr val="DB2200"/>
                </a:solidFill>
                <a:latin typeface="Arial"/>
                <a:cs typeface="Arial"/>
              </a:rPr>
              <a:t>S</a:t>
            </a:r>
            <a:r>
              <a:rPr sz="1995" spc="-5" dirty="0">
                <a:solidFill>
                  <a:srgbClr val="DB2200"/>
                </a:solidFill>
                <a:latin typeface="Arial"/>
                <a:cs typeface="Arial"/>
              </a:rPr>
              <a:t>e</a:t>
            </a:r>
            <a:r>
              <a:rPr sz="1995" dirty="0">
                <a:solidFill>
                  <a:srgbClr val="DB2200"/>
                </a:solidFill>
                <a:latin typeface="Arial"/>
                <a:cs typeface="Arial"/>
              </a:rPr>
              <a:t>q</a:t>
            </a:r>
            <a:r>
              <a:rPr sz="1995" spc="-5" dirty="0">
                <a:solidFill>
                  <a:srgbClr val="DB2200"/>
                </a:solidFill>
                <a:latin typeface="Arial"/>
                <a:cs typeface="Arial"/>
              </a:rPr>
              <a:t>u</a:t>
            </a:r>
            <a:r>
              <a:rPr sz="1995" dirty="0">
                <a:solidFill>
                  <a:srgbClr val="DB2200"/>
                </a:solidFill>
                <a:latin typeface="Arial"/>
                <a:cs typeface="Arial"/>
              </a:rPr>
              <a:t>e</a:t>
            </a:r>
            <a:r>
              <a:rPr sz="1995" spc="-5" dirty="0">
                <a:solidFill>
                  <a:srgbClr val="DB2200"/>
                </a:solidFill>
                <a:latin typeface="Arial"/>
                <a:cs typeface="Arial"/>
              </a:rPr>
              <a:t>n</a:t>
            </a:r>
            <a:r>
              <a:rPr sz="1995" spc="5" dirty="0">
                <a:solidFill>
                  <a:srgbClr val="DB2200"/>
                </a:solidFill>
                <a:latin typeface="Arial"/>
                <a:cs typeface="Arial"/>
              </a:rPr>
              <a:t>c</a:t>
            </a:r>
            <a:r>
              <a:rPr sz="1995" dirty="0">
                <a:solidFill>
                  <a:srgbClr val="DB2200"/>
                </a:solidFill>
                <a:latin typeface="Arial"/>
                <a:cs typeface="Arial"/>
              </a:rPr>
              <a:t>e</a:t>
            </a:r>
            <a:endParaRPr sz="1995">
              <a:latin typeface="Arial"/>
              <a:cs typeface="Arial"/>
            </a:endParaRPr>
          </a:p>
          <a:p>
            <a:pPr marL="11516" marR="4607">
              <a:lnSpc>
                <a:spcPts val="2231"/>
              </a:lnSpc>
              <a:spcBef>
                <a:spcPts val="871"/>
              </a:spcBef>
            </a:pPr>
            <a:r>
              <a:rPr sz="1995" spc="-5" dirty="0">
                <a:solidFill>
                  <a:srgbClr val="0000FF"/>
                </a:solidFill>
                <a:latin typeface="Arial"/>
                <a:cs typeface="Arial"/>
              </a:rPr>
              <a:t>Quality</a:t>
            </a:r>
            <a:r>
              <a:rPr sz="1995" spc="-63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995" spc="-5" dirty="0">
                <a:solidFill>
                  <a:srgbClr val="0000FF"/>
                </a:solidFill>
                <a:latin typeface="Arial"/>
                <a:cs typeface="Arial"/>
              </a:rPr>
              <a:t>Identifier  </a:t>
            </a:r>
            <a:r>
              <a:rPr sz="1995" spc="-5" dirty="0">
                <a:solidFill>
                  <a:srgbClr val="5B8425"/>
                </a:solidFill>
                <a:latin typeface="Arial"/>
                <a:cs typeface="Arial"/>
              </a:rPr>
              <a:t>Quality</a:t>
            </a:r>
            <a:r>
              <a:rPr sz="1995" spc="-32" dirty="0">
                <a:solidFill>
                  <a:srgbClr val="5B8425"/>
                </a:solidFill>
                <a:latin typeface="Arial"/>
                <a:cs typeface="Arial"/>
              </a:rPr>
              <a:t> </a:t>
            </a:r>
            <a:r>
              <a:rPr sz="1995" spc="-5" dirty="0">
                <a:solidFill>
                  <a:srgbClr val="5B8425"/>
                </a:solidFill>
                <a:latin typeface="Arial"/>
                <a:cs typeface="Arial"/>
              </a:rPr>
              <a:t>(Phred)</a:t>
            </a:r>
            <a:endParaRPr sz="1995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468746" y="1843122"/>
            <a:ext cx="2207689" cy="681299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2176" dirty="0">
                <a:latin typeface="Arial"/>
                <a:cs typeface="Arial"/>
              </a:rPr>
              <a:t>1</a:t>
            </a:r>
            <a:r>
              <a:rPr sz="2176" spc="-14" dirty="0">
                <a:latin typeface="Arial"/>
                <a:cs typeface="Arial"/>
              </a:rPr>
              <a:t> </a:t>
            </a:r>
            <a:r>
              <a:rPr sz="2176" spc="-5" dirty="0">
                <a:latin typeface="Arial"/>
                <a:cs typeface="Arial"/>
              </a:rPr>
              <a:t>séquence</a:t>
            </a:r>
            <a:endParaRPr sz="2176">
              <a:latin typeface="Arial"/>
              <a:cs typeface="Arial"/>
            </a:endParaRPr>
          </a:p>
          <a:p>
            <a:pPr marL="11516"/>
            <a:r>
              <a:rPr sz="2176" dirty="0">
                <a:latin typeface="Arial"/>
                <a:cs typeface="Arial"/>
              </a:rPr>
              <a:t>= </a:t>
            </a:r>
            <a:r>
              <a:rPr sz="2176" spc="-5" dirty="0">
                <a:latin typeface="Arial"/>
                <a:cs typeface="Arial"/>
              </a:rPr>
              <a:t>Bloc de </a:t>
            </a:r>
            <a:r>
              <a:rPr sz="2176" dirty="0">
                <a:latin typeface="Arial"/>
                <a:cs typeface="Arial"/>
              </a:rPr>
              <a:t>4</a:t>
            </a:r>
            <a:r>
              <a:rPr sz="2176" spc="-73" dirty="0">
                <a:latin typeface="Arial"/>
                <a:cs typeface="Arial"/>
              </a:rPr>
              <a:t> </a:t>
            </a:r>
            <a:r>
              <a:rPr sz="2176" spc="-9" dirty="0">
                <a:latin typeface="Arial"/>
                <a:cs typeface="Arial"/>
              </a:rPr>
              <a:t>lignes</a:t>
            </a:r>
            <a:endParaRPr sz="2176">
              <a:latin typeface="Arial"/>
              <a:cs typeface="Arial"/>
            </a:endParaRPr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xmlns="" id="{BA48BC23-2EC0-4746-8069-36A45EE01471}"/>
              </a:ext>
            </a:extLst>
          </p:cNvPr>
          <p:cNvSpPr txBox="1">
            <a:spLocks/>
          </p:cNvSpPr>
          <p:nvPr/>
        </p:nvSpPr>
        <p:spPr>
          <a:xfrm>
            <a:off x="6008247" y="207064"/>
            <a:ext cx="2903125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defTabSz="914400"/>
            <a:r>
              <a:rPr lang="fr-FR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Formats de fichiers</a:t>
            </a:r>
          </a:p>
        </p:txBody>
      </p:sp>
      <p:sp>
        <p:nvSpPr>
          <p:cNvPr id="11" name="Espace réservé de la date 10">
            <a:extLst>
              <a:ext uri="{FF2B5EF4-FFF2-40B4-BE49-F238E27FC236}">
                <a16:creationId xmlns:a16="http://schemas.microsoft.com/office/drawing/2014/main" xmlns="" id="{35D175F6-E39B-D04C-BCB5-3FC016AC750F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BEA672B4-3F62-7F43-BF5B-6231827A717E}" type="datetime1">
              <a:rPr lang="fr-FR" smtClean="0"/>
              <a:pPr/>
              <a:t>06/05/2019</a:t>
            </a:fld>
            <a:endParaRPr lang="en-US"/>
          </a:p>
        </p:txBody>
      </p:sp>
      <p:sp>
        <p:nvSpPr>
          <p:cNvPr id="12" name="Espace réservé du pied de page 11">
            <a:extLst>
              <a:ext uri="{FF2B5EF4-FFF2-40B4-BE49-F238E27FC236}">
                <a16:creationId xmlns:a16="http://schemas.microsoft.com/office/drawing/2014/main" xmlns="" id="{1EFC6372-4CFD-BA42-8909-A4A479670E48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fr-FR"/>
              <a:t>Reda Zenagui</a:t>
            </a:r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xmlns="" id="{22B5ACF1-066E-C040-BEAE-5402760DC44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pPr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065117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81999" y="332656"/>
            <a:ext cx="2329761" cy="461665"/>
          </a:xfrm>
          <a:prstGeom prst="rect">
            <a:avLst/>
          </a:prstGeom>
          <a:solidFill>
            <a:srgbClr val="00B050">
              <a:alpha val="67843"/>
            </a:srgbClr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24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dirty="0"/>
              <a:t>Formats : bed</a:t>
            </a:r>
          </a:p>
        </p:txBody>
      </p:sp>
      <p:sp>
        <p:nvSpPr>
          <p:cNvPr id="5" name="object 5"/>
          <p:cNvSpPr/>
          <p:nvPr/>
        </p:nvSpPr>
        <p:spPr>
          <a:xfrm>
            <a:off x="625338" y="1503463"/>
            <a:ext cx="8253784" cy="43018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6" name="object 6"/>
          <p:cNvSpPr txBox="1"/>
          <p:nvPr/>
        </p:nvSpPr>
        <p:spPr>
          <a:xfrm>
            <a:off x="2737441" y="706529"/>
            <a:ext cx="3606928" cy="26278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1632" b="1" spc="-5" dirty="0">
                <a:latin typeface="Arial"/>
                <a:cs typeface="Arial"/>
              </a:rPr>
              <a:t>BED format </a:t>
            </a:r>
            <a:r>
              <a:rPr sz="1632" b="1" dirty="0">
                <a:latin typeface="Arial"/>
                <a:cs typeface="Arial"/>
              </a:rPr>
              <a:t>: </a:t>
            </a:r>
            <a:r>
              <a:rPr sz="1632" spc="-14" dirty="0">
                <a:latin typeface="Arial"/>
                <a:cs typeface="Arial"/>
              </a:rPr>
              <a:t>Browser </a:t>
            </a:r>
            <a:r>
              <a:rPr sz="1632" spc="-9" dirty="0">
                <a:latin typeface="Arial"/>
                <a:cs typeface="Arial"/>
              </a:rPr>
              <a:t>Extensible</a:t>
            </a:r>
            <a:r>
              <a:rPr sz="1632" spc="27" dirty="0">
                <a:latin typeface="Arial"/>
                <a:cs typeface="Arial"/>
              </a:rPr>
              <a:t> </a:t>
            </a:r>
            <a:r>
              <a:rPr sz="1632" spc="-9" dirty="0">
                <a:latin typeface="Arial"/>
                <a:cs typeface="Arial"/>
              </a:rPr>
              <a:t>Data</a:t>
            </a:r>
            <a:endParaRPr sz="1632">
              <a:latin typeface="Arial"/>
              <a:cs typeface="Arial"/>
            </a:endParaRP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xmlns="" id="{0F475607-453B-5941-AC3F-B0586441BB81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649FAB08-370B-784D-980F-C3FFA440F848}" type="datetime1">
              <a:rPr lang="fr-FR" smtClean="0"/>
              <a:pPr/>
              <a:t>06/05/2019</a:t>
            </a:fld>
            <a:endParaRPr lang="en-US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xmlns="" id="{AC2A9CA7-A27E-D747-8139-03B506F41A67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fr-FR"/>
              <a:t>Reda Zenagui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xmlns="" id="{7CD03D3A-0852-054B-AEDA-426D6854D06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pPr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1542901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410756" y="1308836"/>
            <a:ext cx="7728638" cy="46353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" name="object 5"/>
          <p:cNvSpPr txBox="1"/>
          <p:nvPr/>
        </p:nvSpPr>
        <p:spPr>
          <a:xfrm>
            <a:off x="1547664" y="781629"/>
            <a:ext cx="5029776" cy="26278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1632" spc="-5" dirty="0">
                <a:latin typeface="Arial"/>
                <a:cs typeface="Arial"/>
              </a:rPr>
              <a:t>BAM file </a:t>
            </a:r>
            <a:r>
              <a:rPr sz="1632" dirty="0">
                <a:latin typeface="Arial"/>
                <a:cs typeface="Arial"/>
              </a:rPr>
              <a:t>= </a:t>
            </a:r>
            <a:r>
              <a:rPr sz="1632" spc="-5" dirty="0">
                <a:latin typeface="Arial"/>
                <a:cs typeface="Arial"/>
              </a:rPr>
              <a:t>compressed SAM</a:t>
            </a:r>
            <a:r>
              <a:rPr sz="1632" spc="-86" dirty="0">
                <a:latin typeface="Arial"/>
                <a:cs typeface="Arial"/>
              </a:rPr>
              <a:t> </a:t>
            </a:r>
            <a:r>
              <a:rPr sz="1632" spc="-5" dirty="0">
                <a:latin typeface="Arial"/>
                <a:cs typeface="Arial"/>
              </a:rPr>
              <a:t>file</a:t>
            </a:r>
            <a:endParaRPr sz="1632" dirty="0">
              <a:latin typeface="Arial"/>
              <a:cs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5025383-F815-F449-B215-1F42D1DE20B2}"/>
              </a:ext>
            </a:extLst>
          </p:cNvPr>
          <p:cNvSpPr/>
          <p:nvPr/>
        </p:nvSpPr>
        <p:spPr>
          <a:xfrm>
            <a:off x="179512" y="187754"/>
            <a:ext cx="3074881" cy="461665"/>
          </a:xfrm>
          <a:prstGeom prst="rect">
            <a:avLst/>
          </a:prstGeom>
          <a:solidFill>
            <a:srgbClr val="00B050">
              <a:alpha val="67843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Formats : </a:t>
            </a:r>
            <a:r>
              <a:rPr lang="fr-F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</a:t>
            </a:r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fr-F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bam</a:t>
            </a:r>
            <a:endParaRPr lang="fr-F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xmlns="" id="{B2FB7444-0166-E846-A42D-75C73E0ABBD0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EFFF6DA0-2069-EE44-B9CA-F4835B617CDF}" type="datetime1">
              <a:rPr lang="fr-FR" smtClean="0"/>
              <a:pPr/>
              <a:t>06/05/2019</a:t>
            </a:fld>
            <a:endParaRPr lang="en-US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xmlns="" id="{03D23E73-4079-284C-BC8B-4A212E3F27FA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fr-FR"/>
              <a:t>Reda Zenagui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xmlns="" id="{421515B0-E6C9-0E49-8D40-16EAA48A080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pPr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7557506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85221" y="87015"/>
            <a:ext cx="2398547" cy="461665"/>
          </a:xfrm>
          <a:prstGeom prst="rect">
            <a:avLst/>
          </a:prstGeom>
          <a:solidFill>
            <a:srgbClr val="00B050">
              <a:alpha val="67843"/>
            </a:srgbClr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24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dirty="0"/>
              <a:t>Formats : vcf</a:t>
            </a:r>
          </a:p>
        </p:txBody>
      </p:sp>
      <p:sp>
        <p:nvSpPr>
          <p:cNvPr id="5" name="object 5"/>
          <p:cNvSpPr/>
          <p:nvPr/>
        </p:nvSpPr>
        <p:spPr>
          <a:xfrm>
            <a:off x="0" y="600579"/>
            <a:ext cx="9139393" cy="30587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6" name="object 6"/>
          <p:cNvSpPr/>
          <p:nvPr/>
        </p:nvSpPr>
        <p:spPr>
          <a:xfrm>
            <a:off x="0" y="2810571"/>
            <a:ext cx="3786583" cy="838392"/>
          </a:xfrm>
          <a:custGeom>
            <a:avLst/>
            <a:gdLst/>
            <a:ahLst/>
            <a:cxnLst/>
            <a:rect l="l" t="t" r="r" b="b"/>
            <a:pathLst>
              <a:path w="4175760" h="924560">
                <a:moveTo>
                  <a:pt x="4175760" y="0"/>
                </a:moveTo>
                <a:lnTo>
                  <a:pt x="0" y="0"/>
                </a:lnTo>
                <a:lnTo>
                  <a:pt x="0" y="924560"/>
                </a:lnTo>
                <a:lnTo>
                  <a:pt x="4175760" y="924560"/>
                </a:lnTo>
                <a:lnTo>
                  <a:pt x="4175760" y="0"/>
                </a:lnTo>
                <a:close/>
              </a:path>
            </a:pathLst>
          </a:custGeom>
          <a:solidFill>
            <a:srgbClr val="E5FF00">
              <a:alpha val="25000"/>
            </a:srgbClr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7" name="object 7"/>
          <p:cNvSpPr/>
          <p:nvPr/>
        </p:nvSpPr>
        <p:spPr>
          <a:xfrm>
            <a:off x="0" y="2810571"/>
            <a:ext cx="3786583" cy="838392"/>
          </a:xfrm>
          <a:custGeom>
            <a:avLst/>
            <a:gdLst/>
            <a:ahLst/>
            <a:cxnLst/>
            <a:rect l="l" t="t" r="r" b="b"/>
            <a:pathLst>
              <a:path w="4175760" h="924560">
                <a:moveTo>
                  <a:pt x="2087880" y="924560"/>
                </a:moveTo>
                <a:lnTo>
                  <a:pt x="0" y="924560"/>
                </a:lnTo>
                <a:lnTo>
                  <a:pt x="0" y="0"/>
                </a:lnTo>
                <a:lnTo>
                  <a:pt x="4175760" y="0"/>
                </a:lnTo>
                <a:lnTo>
                  <a:pt x="4175760" y="924560"/>
                </a:lnTo>
                <a:lnTo>
                  <a:pt x="2087880" y="924560"/>
                </a:lnTo>
                <a:close/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8" name="object 8"/>
          <p:cNvSpPr txBox="1"/>
          <p:nvPr/>
        </p:nvSpPr>
        <p:spPr>
          <a:xfrm>
            <a:off x="1806918" y="4008273"/>
            <a:ext cx="6407710" cy="2358361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1632" b="1" spc="-5" dirty="0">
                <a:latin typeface="Arial"/>
                <a:cs typeface="Arial"/>
              </a:rPr>
              <a:t>Champs fixés</a:t>
            </a:r>
            <a:r>
              <a:rPr sz="1632" b="1" spc="-9" dirty="0">
                <a:latin typeface="Arial"/>
                <a:cs typeface="Arial"/>
              </a:rPr>
              <a:t> </a:t>
            </a:r>
            <a:r>
              <a:rPr sz="1632" b="1" spc="-5" dirty="0">
                <a:latin typeface="Arial"/>
                <a:cs typeface="Arial"/>
              </a:rPr>
              <a:t>(8)</a:t>
            </a:r>
            <a:endParaRPr sz="1632">
              <a:latin typeface="Arial"/>
              <a:cs typeface="Arial"/>
            </a:endParaRPr>
          </a:p>
          <a:p>
            <a:pPr>
              <a:spcBef>
                <a:spcPts val="27"/>
              </a:spcBef>
            </a:pPr>
            <a:endParaRPr sz="1451">
              <a:latin typeface="Times New Roman"/>
              <a:cs typeface="Times New Roman"/>
            </a:endParaRPr>
          </a:p>
          <a:p>
            <a:pPr marL="183686" indent="-172170">
              <a:lnSpc>
                <a:spcPts val="1895"/>
              </a:lnSpc>
              <a:buAutoNum type="arabicPlain"/>
              <a:tabLst>
                <a:tab pos="184262" algn="l"/>
              </a:tabLst>
            </a:pPr>
            <a:r>
              <a:rPr sz="1632" dirty="0">
                <a:latin typeface="Arial"/>
                <a:cs typeface="Arial"/>
              </a:rPr>
              <a:t>-</a:t>
            </a:r>
            <a:r>
              <a:rPr sz="1632" spc="-9" dirty="0">
                <a:latin typeface="Arial"/>
                <a:cs typeface="Arial"/>
              </a:rPr>
              <a:t> </a:t>
            </a:r>
            <a:r>
              <a:rPr sz="1632" spc="-5" dirty="0">
                <a:latin typeface="Arial"/>
                <a:cs typeface="Arial"/>
              </a:rPr>
              <a:t>Chromosome</a:t>
            </a:r>
            <a:endParaRPr sz="1632">
              <a:latin typeface="Arial"/>
              <a:cs typeface="Arial"/>
            </a:endParaRPr>
          </a:p>
          <a:p>
            <a:pPr marL="183686" indent="-172170">
              <a:lnSpc>
                <a:spcPts val="1826"/>
              </a:lnSpc>
              <a:buAutoNum type="arabicPlain"/>
              <a:tabLst>
                <a:tab pos="184262" algn="l"/>
              </a:tabLst>
            </a:pPr>
            <a:r>
              <a:rPr sz="1632" dirty="0">
                <a:latin typeface="Arial"/>
                <a:cs typeface="Arial"/>
              </a:rPr>
              <a:t>- </a:t>
            </a:r>
            <a:r>
              <a:rPr sz="1632" spc="-5" dirty="0">
                <a:latin typeface="Arial"/>
                <a:cs typeface="Arial"/>
              </a:rPr>
              <a:t>Position</a:t>
            </a:r>
            <a:r>
              <a:rPr sz="1632" spc="-14" dirty="0">
                <a:latin typeface="Arial"/>
                <a:cs typeface="Arial"/>
              </a:rPr>
              <a:t> </a:t>
            </a:r>
            <a:r>
              <a:rPr sz="1632" spc="-9" dirty="0">
                <a:latin typeface="Arial"/>
                <a:cs typeface="Arial"/>
              </a:rPr>
              <a:t>1-based</a:t>
            </a:r>
            <a:endParaRPr sz="1632">
              <a:latin typeface="Arial"/>
              <a:cs typeface="Arial"/>
            </a:endParaRPr>
          </a:p>
          <a:p>
            <a:pPr marL="11516" marR="4607">
              <a:lnSpc>
                <a:spcPts val="1832"/>
              </a:lnSpc>
              <a:spcBef>
                <a:spcPts val="100"/>
              </a:spcBef>
              <a:buAutoNum type="arabicPlain"/>
              <a:tabLst>
                <a:tab pos="184262" algn="l"/>
              </a:tabLst>
            </a:pPr>
            <a:r>
              <a:rPr sz="1632" dirty="0">
                <a:latin typeface="Arial"/>
                <a:cs typeface="Arial"/>
              </a:rPr>
              <a:t>- </a:t>
            </a:r>
            <a:r>
              <a:rPr sz="1632" spc="-5" dirty="0">
                <a:latin typeface="Arial"/>
                <a:cs typeface="Arial"/>
              </a:rPr>
              <a:t>Identifieurs, séparés </a:t>
            </a:r>
            <a:r>
              <a:rPr sz="1632" spc="-9" dirty="0">
                <a:latin typeface="Arial"/>
                <a:cs typeface="Arial"/>
              </a:rPr>
              <a:t>par des </a:t>
            </a:r>
            <a:r>
              <a:rPr sz="1632" dirty="0">
                <a:latin typeface="Arial"/>
                <a:cs typeface="Arial"/>
              </a:rPr>
              <a:t>« , » </a:t>
            </a:r>
            <a:r>
              <a:rPr sz="1632" spc="-5" dirty="0">
                <a:latin typeface="Arial"/>
                <a:cs typeface="Arial"/>
              </a:rPr>
              <a:t>ex </a:t>
            </a:r>
            <a:r>
              <a:rPr sz="1632" dirty="0">
                <a:latin typeface="Arial"/>
                <a:cs typeface="Arial"/>
              </a:rPr>
              <a:t>: rs </a:t>
            </a:r>
            <a:r>
              <a:rPr sz="1632" spc="-18" dirty="0">
                <a:latin typeface="Arial"/>
                <a:cs typeface="Arial"/>
              </a:rPr>
              <a:t>number, </a:t>
            </a:r>
            <a:r>
              <a:rPr sz="1632" spc="-5" dirty="0">
                <a:latin typeface="Arial"/>
                <a:cs typeface="Arial"/>
              </a:rPr>
              <a:t>cosmic ID, etc ...  </a:t>
            </a:r>
            <a:r>
              <a:rPr sz="1632" dirty="0">
                <a:latin typeface="Arial"/>
                <a:cs typeface="Arial"/>
              </a:rPr>
              <a:t>4 - </a:t>
            </a:r>
            <a:r>
              <a:rPr sz="1632" spc="-5" dirty="0">
                <a:latin typeface="Arial"/>
                <a:cs typeface="Arial"/>
              </a:rPr>
              <a:t>Base </a:t>
            </a:r>
            <a:r>
              <a:rPr sz="1632" spc="-9" dirty="0">
                <a:latin typeface="Arial"/>
                <a:cs typeface="Arial"/>
              </a:rPr>
              <a:t>de</a:t>
            </a:r>
            <a:r>
              <a:rPr sz="1632" spc="-23" dirty="0">
                <a:latin typeface="Arial"/>
                <a:cs typeface="Arial"/>
              </a:rPr>
              <a:t> </a:t>
            </a:r>
            <a:r>
              <a:rPr sz="1632" spc="-5" dirty="0">
                <a:latin typeface="Arial"/>
                <a:cs typeface="Arial"/>
              </a:rPr>
              <a:t>référence</a:t>
            </a:r>
            <a:endParaRPr sz="1632">
              <a:latin typeface="Arial"/>
              <a:cs typeface="Arial"/>
            </a:endParaRPr>
          </a:p>
          <a:p>
            <a:pPr marL="183686" indent="-172170">
              <a:lnSpc>
                <a:spcPts val="1718"/>
              </a:lnSpc>
              <a:buAutoNum type="arabicPlain" startAt="5"/>
              <a:tabLst>
                <a:tab pos="184262" algn="l"/>
              </a:tabLst>
            </a:pPr>
            <a:r>
              <a:rPr sz="1632" dirty="0">
                <a:latin typeface="Arial"/>
                <a:cs typeface="Arial"/>
              </a:rPr>
              <a:t>- </a:t>
            </a:r>
            <a:r>
              <a:rPr sz="1632" spc="-9" dirty="0">
                <a:latin typeface="Arial"/>
                <a:cs typeface="Arial"/>
              </a:rPr>
              <a:t>Bases</a:t>
            </a:r>
            <a:r>
              <a:rPr sz="1632" spc="-5" dirty="0">
                <a:latin typeface="Arial"/>
                <a:cs typeface="Arial"/>
              </a:rPr>
              <a:t> </a:t>
            </a:r>
            <a:r>
              <a:rPr sz="1632" spc="-9" dirty="0">
                <a:latin typeface="Arial"/>
                <a:cs typeface="Arial"/>
              </a:rPr>
              <a:t>alternatives</a:t>
            </a:r>
            <a:endParaRPr sz="1632">
              <a:latin typeface="Arial"/>
              <a:cs typeface="Arial"/>
            </a:endParaRPr>
          </a:p>
          <a:p>
            <a:pPr marL="183686" indent="-172170">
              <a:lnSpc>
                <a:spcPts val="1826"/>
              </a:lnSpc>
              <a:buAutoNum type="arabicPlain" startAt="5"/>
              <a:tabLst>
                <a:tab pos="184262" algn="l"/>
              </a:tabLst>
            </a:pPr>
            <a:r>
              <a:rPr sz="1632" dirty="0">
                <a:latin typeface="Arial"/>
                <a:cs typeface="Arial"/>
              </a:rPr>
              <a:t>- </a:t>
            </a:r>
            <a:r>
              <a:rPr sz="1632" spc="-9" dirty="0">
                <a:latin typeface="Arial"/>
                <a:cs typeface="Arial"/>
              </a:rPr>
              <a:t>Qualité moyenne </a:t>
            </a:r>
            <a:r>
              <a:rPr sz="1632" spc="-5" dirty="0">
                <a:latin typeface="Arial"/>
                <a:cs typeface="Arial"/>
              </a:rPr>
              <a:t>des </a:t>
            </a:r>
            <a:r>
              <a:rPr sz="1632" spc="-9" dirty="0">
                <a:latin typeface="Arial"/>
                <a:cs typeface="Arial"/>
              </a:rPr>
              <a:t>bases</a:t>
            </a:r>
            <a:r>
              <a:rPr sz="1632" spc="-5" dirty="0">
                <a:latin typeface="Arial"/>
                <a:cs typeface="Arial"/>
              </a:rPr>
              <a:t> alternatives</a:t>
            </a:r>
            <a:endParaRPr sz="1632">
              <a:latin typeface="Arial"/>
              <a:cs typeface="Arial"/>
            </a:endParaRPr>
          </a:p>
          <a:p>
            <a:pPr marL="11516" marR="426105">
              <a:lnSpc>
                <a:spcPts val="1832"/>
              </a:lnSpc>
              <a:spcBef>
                <a:spcPts val="95"/>
              </a:spcBef>
              <a:buAutoNum type="arabicPlain" startAt="5"/>
              <a:tabLst>
                <a:tab pos="184262" algn="l"/>
              </a:tabLst>
            </a:pPr>
            <a:r>
              <a:rPr sz="1632" dirty="0">
                <a:latin typeface="Arial"/>
                <a:cs typeface="Arial"/>
              </a:rPr>
              <a:t>- </a:t>
            </a:r>
            <a:r>
              <a:rPr sz="1632" spc="-9" dirty="0">
                <a:latin typeface="Arial"/>
                <a:cs typeface="Arial"/>
              </a:rPr>
              <a:t>Passage </a:t>
            </a:r>
            <a:r>
              <a:rPr sz="1632" spc="-5" dirty="0">
                <a:latin typeface="Arial"/>
                <a:cs typeface="Arial"/>
              </a:rPr>
              <a:t>du filtre, </a:t>
            </a:r>
            <a:r>
              <a:rPr sz="1632" dirty="0">
                <a:latin typeface="Arial"/>
                <a:cs typeface="Arial"/>
              </a:rPr>
              <a:t>si </a:t>
            </a:r>
            <a:r>
              <a:rPr sz="1632" spc="-9" dirty="0">
                <a:latin typeface="Arial"/>
                <a:cs typeface="Arial"/>
              </a:rPr>
              <a:t>non </a:t>
            </a:r>
            <a:r>
              <a:rPr sz="1632" spc="-5" dirty="0">
                <a:latin typeface="Arial"/>
                <a:cs typeface="Arial"/>
              </a:rPr>
              <a:t>indication </a:t>
            </a:r>
            <a:r>
              <a:rPr sz="1632" spc="-9" dirty="0">
                <a:latin typeface="Arial"/>
                <a:cs typeface="Arial"/>
              </a:rPr>
              <a:t>des </a:t>
            </a:r>
            <a:r>
              <a:rPr sz="1632" spc="-5" dirty="0">
                <a:latin typeface="Arial"/>
                <a:cs typeface="Arial"/>
              </a:rPr>
              <a:t>critères </a:t>
            </a:r>
            <a:r>
              <a:rPr sz="1632" spc="-14" dirty="0">
                <a:latin typeface="Arial"/>
                <a:cs typeface="Arial"/>
              </a:rPr>
              <a:t>ayant </a:t>
            </a:r>
            <a:r>
              <a:rPr sz="1632" spc="-9" dirty="0">
                <a:latin typeface="Arial"/>
                <a:cs typeface="Arial"/>
              </a:rPr>
              <a:t>échoués  </a:t>
            </a:r>
            <a:r>
              <a:rPr sz="1632" dirty="0">
                <a:latin typeface="Arial"/>
                <a:cs typeface="Arial"/>
              </a:rPr>
              <a:t>8 - </a:t>
            </a:r>
            <a:r>
              <a:rPr sz="1632" spc="-5" dirty="0">
                <a:latin typeface="Arial"/>
                <a:cs typeface="Arial"/>
              </a:rPr>
              <a:t>INFO </a:t>
            </a:r>
            <a:r>
              <a:rPr sz="1632" dirty="0">
                <a:latin typeface="Arial"/>
                <a:cs typeface="Arial"/>
              </a:rPr>
              <a:t>: </a:t>
            </a:r>
            <a:r>
              <a:rPr sz="1632" spc="-5" dirty="0">
                <a:latin typeface="Arial"/>
                <a:cs typeface="Arial"/>
              </a:rPr>
              <a:t>décrit </a:t>
            </a:r>
            <a:r>
              <a:rPr sz="1632" spc="-9" dirty="0">
                <a:latin typeface="Arial"/>
                <a:cs typeface="Arial"/>
              </a:rPr>
              <a:t>dans </a:t>
            </a:r>
            <a:r>
              <a:rPr sz="1632" spc="-5" dirty="0">
                <a:latin typeface="Arial"/>
                <a:cs typeface="Arial"/>
              </a:rPr>
              <a:t>le</a:t>
            </a:r>
            <a:r>
              <a:rPr sz="1632" spc="14" dirty="0">
                <a:latin typeface="Arial"/>
                <a:cs typeface="Arial"/>
              </a:rPr>
              <a:t> </a:t>
            </a:r>
            <a:r>
              <a:rPr sz="1632" spc="-9" dirty="0">
                <a:latin typeface="Arial"/>
                <a:cs typeface="Arial"/>
              </a:rPr>
              <a:t>header</a:t>
            </a:r>
            <a:endParaRPr sz="1632">
              <a:latin typeface="Arial"/>
              <a:cs typeface="Arial"/>
            </a:endParaRP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xmlns="" id="{5167F9DD-40BF-7C4A-A858-655756D97DD2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781F99AE-2DFC-474F-85AC-0DD2D19BEF95}" type="datetime1">
              <a:rPr lang="fr-FR" smtClean="0"/>
              <a:pPr/>
              <a:t>06/05/2019</a:t>
            </a:fld>
            <a:endParaRPr lang="en-US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xmlns="" id="{364F17CA-E9C7-5E44-90FA-1786662659F3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fr-FR"/>
              <a:t>Reda Zenagui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xmlns="" id="{16C99A0B-CF24-EA4E-A3F4-88CC5992ACA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pPr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4823041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764704"/>
            <a:ext cx="5827839" cy="446922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508104" y="5229200"/>
            <a:ext cx="21602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i="1" dirty="0">
                <a:latin typeface="+mj-lt"/>
              </a:rPr>
              <a:t>Kenneth </a:t>
            </a:r>
            <a:r>
              <a:rPr lang="fr-FR" sz="1200" i="1" dirty="0" err="1">
                <a:latin typeface="+mj-lt"/>
              </a:rPr>
              <a:t>Cukier</a:t>
            </a:r>
            <a:r>
              <a:rPr lang="fr-FR" sz="1200" i="1" dirty="0">
                <a:latin typeface="+mj-lt"/>
              </a:rPr>
              <a:t> .The </a:t>
            </a:r>
            <a:r>
              <a:rPr lang="fr-FR" sz="1200" i="1" dirty="0" err="1">
                <a:latin typeface="+mj-lt"/>
              </a:rPr>
              <a:t>Economist</a:t>
            </a:r>
            <a:endParaRPr lang="fr-FR" sz="1200" i="1" dirty="0">
              <a:latin typeface="+mj-lt"/>
            </a:endParaRP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71F0299F-B916-FB45-973F-C1686728D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D7EDD-3FF4-CD46-A31E-18E7A81D89C4}" type="datetime1">
              <a:rPr lang="fr-FR" smtClean="0">
                <a:solidFill>
                  <a:srgbClr val="775F55"/>
                </a:solidFill>
              </a:rPr>
              <a:pPr/>
              <a:t>06/05/2019</a:t>
            </a:fld>
            <a:endParaRPr lang="fr-FR">
              <a:solidFill>
                <a:srgbClr val="775F55"/>
              </a:solidFill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35100E84-15CA-614B-9B43-6C99A5BCA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775F55"/>
                </a:solidFill>
              </a:rPr>
              <a:t>Reda Zenagui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B8BC260F-B3CB-284D-A7DD-70C6EA9C4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C2161-55B9-4E2F-9B8E-AFF7EF3222FD}" type="slidenum">
              <a:rPr lang="fr-FR" smtClean="0">
                <a:solidFill>
                  <a:srgbClr val="775F55"/>
                </a:solidFill>
              </a:rPr>
              <a:pPr/>
              <a:t>26</a:t>
            </a:fld>
            <a:endParaRPr lang="fr-FR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55305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491879" y="50204"/>
            <a:ext cx="5413169" cy="461665"/>
          </a:xfrm>
          <a:prstGeom prst="rect">
            <a:avLst/>
          </a:prstGeom>
          <a:solidFill>
            <a:srgbClr val="FFC000"/>
          </a:solidFill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defPPr>
              <a:defRPr lang="fr-FR"/>
            </a:defPPr>
            <a:lvl1pPr algn="r">
              <a:spcBef>
                <a:spcPct val="0"/>
              </a:spcBef>
              <a:buNone/>
              <a:defRPr sz="24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fr-FR" dirty="0"/>
              <a:t>Myopathies et dystrophies musculaires</a:t>
            </a:r>
          </a:p>
        </p:txBody>
      </p:sp>
      <p:sp>
        <p:nvSpPr>
          <p:cNvPr id="5" name="Rectangle 4"/>
          <p:cNvSpPr/>
          <p:nvPr/>
        </p:nvSpPr>
        <p:spPr>
          <a:xfrm>
            <a:off x="-42814" y="774185"/>
            <a:ext cx="8667993" cy="72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buFont typeface="Wingdings" charset="2"/>
              <a:buChar char="§"/>
            </a:pPr>
            <a:r>
              <a:rPr lang="fr-FR" sz="1600" dirty="0">
                <a:latin typeface="Helvetica"/>
                <a:cs typeface="Helvetica"/>
              </a:rPr>
              <a:t>Myopathies et dystrophies musculaires sont un groupe de maladies Musculaires </a:t>
            </a:r>
            <a:r>
              <a:rPr lang="fr-FR" sz="1600" b="1" dirty="0">
                <a:solidFill>
                  <a:srgbClr val="FF0000"/>
                </a:solidFill>
                <a:latin typeface="Helvetica"/>
                <a:cs typeface="Helvetica"/>
              </a:rPr>
              <a:t>cliniquement et génétiquement très hétérogène (plus de 70 gènes connus)</a:t>
            </a:r>
          </a:p>
        </p:txBody>
      </p:sp>
      <p:sp>
        <p:nvSpPr>
          <p:cNvPr id="9" name="Rectangle 8"/>
          <p:cNvSpPr/>
          <p:nvPr/>
        </p:nvSpPr>
        <p:spPr>
          <a:xfrm>
            <a:off x="-42814" y="1665080"/>
            <a:ext cx="9297052" cy="72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buFont typeface="Wingdings" charset="2"/>
              <a:buChar char="§"/>
            </a:pPr>
            <a:r>
              <a:rPr lang="fr-FR" sz="1600" dirty="0">
                <a:latin typeface="Helvetica"/>
                <a:cs typeface="Helvetica"/>
              </a:rPr>
              <a:t>Myopathie: Anomalie de la formation du muscle </a:t>
            </a:r>
          </a:p>
          <a:p>
            <a:pPr marL="285750" indent="-285750">
              <a:lnSpc>
                <a:spcPct val="130000"/>
              </a:lnSpc>
              <a:buFont typeface="Wingdings" charset="2"/>
              <a:buChar char="§"/>
            </a:pPr>
            <a:r>
              <a:rPr lang="fr-FR" sz="1600" dirty="0">
                <a:latin typeface="Helvetica"/>
                <a:cs typeface="Helvetica"/>
              </a:rPr>
              <a:t>Dystrophie musculaire :Dégénérescence musculaire, accumulation du tissu adipeux, fibrose </a:t>
            </a:r>
          </a:p>
        </p:txBody>
      </p:sp>
      <p:sp>
        <p:nvSpPr>
          <p:cNvPr id="10" name="Flèche vers le bas 9"/>
          <p:cNvSpPr>
            <a:spLocks noChangeArrowheads="1"/>
          </p:cNvSpPr>
          <p:nvPr/>
        </p:nvSpPr>
        <p:spPr bwMode="auto">
          <a:xfrm>
            <a:off x="4363035" y="4717312"/>
            <a:ext cx="192588" cy="287999"/>
          </a:xfrm>
          <a:prstGeom prst="downArrow">
            <a:avLst>
              <a:gd name="adj1" fmla="val 50000"/>
              <a:gd name="adj2" fmla="val 49997"/>
            </a:avLst>
          </a:prstGeom>
          <a:solidFill>
            <a:schemeClr val="tx1"/>
          </a:soli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chemeClr val="lt1"/>
              </a:solidFill>
              <a:latin typeface="Helvetica"/>
              <a:ea typeface="+mn-ea"/>
              <a:cs typeface="Helvetic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53366" y="5009169"/>
            <a:ext cx="2461516" cy="72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fr-FR" sz="1600" b="1" dirty="0">
                <a:solidFill>
                  <a:srgbClr val="FF0000"/>
                </a:solidFill>
                <a:latin typeface="Helvetica"/>
                <a:cs typeface="Helvetica"/>
              </a:rPr>
              <a:t>Classification complexe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929152" y="2705069"/>
            <a:ext cx="339223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500" dirty="0">
                <a:latin typeface="Helvetica"/>
                <a:cs typeface="Helvetica"/>
              </a:rPr>
              <a:t>(la clinique, biologie, l’</a:t>
            </a:r>
            <a:r>
              <a:rPr lang="fr-FR" sz="1500" dirty="0" err="1">
                <a:latin typeface="Helvetica"/>
                <a:cs typeface="Helvetica"/>
              </a:rPr>
              <a:t>Anapath</a:t>
            </a:r>
            <a:r>
              <a:rPr lang="fr-FR" sz="1500" dirty="0">
                <a:latin typeface="Helvetica"/>
                <a:cs typeface="Helvetica"/>
              </a:rPr>
              <a:t>, l’IRM)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5859" y="5829993"/>
            <a:ext cx="6321777" cy="921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buFont typeface="Wingdings" charset="2"/>
              <a:buChar char="§"/>
            </a:pPr>
            <a:r>
              <a:rPr lang="fr-FR" sz="1400" dirty="0">
                <a:latin typeface="Helvetica"/>
                <a:cs typeface="Helvetica"/>
              </a:rPr>
              <a:t>Etude des gènes est séquentielle</a:t>
            </a:r>
          </a:p>
          <a:p>
            <a:pPr marL="285750" indent="-285750">
              <a:lnSpc>
                <a:spcPct val="130000"/>
              </a:lnSpc>
              <a:buFont typeface="Wingdings" charset="2"/>
              <a:buChar char="§"/>
            </a:pPr>
            <a:r>
              <a:rPr lang="fr-FR" sz="1400" dirty="0">
                <a:latin typeface="Helvetica"/>
                <a:cs typeface="Helvetica"/>
              </a:rPr>
              <a:t>Dans environ 50% des cas, l’anomalie moléculaire n’est pas identifiée</a:t>
            </a:r>
          </a:p>
          <a:p>
            <a:pPr marL="285750" indent="-285750">
              <a:lnSpc>
                <a:spcPct val="130000"/>
              </a:lnSpc>
              <a:buFont typeface="Wingdings" charset="2"/>
              <a:buChar char="§"/>
            </a:pPr>
            <a:r>
              <a:rPr lang="fr-FR" sz="1400" dirty="0">
                <a:latin typeface="Helvetica"/>
                <a:cs typeface="Helvetica"/>
              </a:rPr>
              <a:t>Errance diagnostic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394802" y="3511715"/>
            <a:ext cx="6895209" cy="981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0150" lvl="2" indent="-285750">
              <a:lnSpc>
                <a:spcPct val="130000"/>
              </a:lnSpc>
              <a:buFont typeface="Courier New"/>
              <a:buChar char="o"/>
            </a:pPr>
            <a:r>
              <a:rPr lang="fr-FR" sz="1500" dirty="0">
                <a:solidFill>
                  <a:srgbClr val="000000"/>
                </a:solidFill>
                <a:latin typeface="Helvetica"/>
                <a:cs typeface="Helvetica"/>
              </a:rPr>
              <a:t>Congénitale (DMC) ou progressive </a:t>
            </a:r>
          </a:p>
          <a:p>
            <a:pPr marL="1200150" lvl="2" indent="-285750">
              <a:lnSpc>
                <a:spcPct val="130000"/>
              </a:lnSpc>
              <a:buFont typeface="Courier New" pitchFamily="49" charset="0"/>
              <a:buChar char="o"/>
            </a:pPr>
            <a:r>
              <a:rPr lang="fr-FR" sz="1500" dirty="0">
                <a:solidFill>
                  <a:srgbClr val="000000"/>
                </a:solidFill>
                <a:latin typeface="Helvetica"/>
                <a:cs typeface="Helvetica"/>
              </a:rPr>
              <a:t>atteinte distale ou  proximale</a:t>
            </a:r>
          </a:p>
          <a:p>
            <a:pPr marL="1200150" lvl="2" indent="-285750">
              <a:lnSpc>
                <a:spcPct val="130000"/>
              </a:lnSpc>
              <a:buFont typeface="Courier New"/>
              <a:buChar char="o"/>
            </a:pPr>
            <a:r>
              <a:rPr lang="fr-FR" sz="1500" dirty="0">
                <a:solidFill>
                  <a:srgbClr val="000000"/>
                </a:solidFill>
                <a:latin typeface="Helvetica"/>
                <a:cs typeface="Helvetica"/>
              </a:rPr>
              <a:t>Différent modes d’hérédité :AR, AD, Récessive liée a l’X…</a:t>
            </a:r>
          </a:p>
        </p:txBody>
      </p:sp>
      <p:sp>
        <p:nvSpPr>
          <p:cNvPr id="15" name="Flèche vers le bas 14"/>
          <p:cNvSpPr>
            <a:spLocks noChangeArrowheads="1"/>
          </p:cNvSpPr>
          <p:nvPr/>
        </p:nvSpPr>
        <p:spPr bwMode="auto">
          <a:xfrm>
            <a:off x="4363035" y="3140175"/>
            <a:ext cx="192588" cy="287999"/>
          </a:xfrm>
          <a:prstGeom prst="downArrow">
            <a:avLst>
              <a:gd name="adj1" fmla="val 50000"/>
              <a:gd name="adj2" fmla="val 49997"/>
            </a:avLst>
          </a:prstGeom>
          <a:solidFill>
            <a:schemeClr val="tx1"/>
          </a:soli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500">
              <a:solidFill>
                <a:schemeClr val="lt1"/>
              </a:solidFill>
              <a:latin typeface="Helvetica"/>
              <a:ea typeface="+mn-ea"/>
              <a:cs typeface="Helvetica"/>
            </a:endParaRP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B586D84D-8993-1644-81EA-5D174F9F7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A9AA6-AAA7-CD4F-9CC7-85B7FD37A75D}" type="datetime1">
              <a:rPr lang="fr-FR" smtClean="0">
                <a:solidFill>
                  <a:srgbClr val="775F55"/>
                </a:solidFill>
              </a:rPr>
              <a:pPr/>
              <a:t>06/05/2019</a:t>
            </a:fld>
            <a:endParaRPr lang="fr-FR">
              <a:solidFill>
                <a:srgbClr val="775F55"/>
              </a:solidFill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333CD901-03E2-D248-98B6-1709FBC3C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775F55"/>
                </a:solidFill>
              </a:rPr>
              <a:t>Reda Zenagui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530CCC10-FEE3-8348-994D-ECCF3BF10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C2161-55B9-4E2F-9B8E-AFF7EF3222FD}" type="slidenum">
              <a:rPr lang="fr-FR" smtClean="0">
                <a:solidFill>
                  <a:srgbClr val="775F55"/>
                </a:solidFill>
              </a:rPr>
              <a:pPr/>
              <a:t>27</a:t>
            </a:fld>
            <a:endParaRPr lang="fr-FR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0909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 animBg="1"/>
      <p:bldP spid="11" grpId="0"/>
      <p:bldP spid="12" grpId="0"/>
      <p:bldP spid="13" grpId="0"/>
      <p:bldP spid="14" grpId="0"/>
      <p:bldP spid="1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90800" y="171619"/>
            <a:ext cx="623751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r">
              <a:spcBef>
                <a:spcPct val="0"/>
              </a:spcBef>
            </a:pPr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Projet Myopathies et dystrophies musculaires</a:t>
            </a:r>
          </a:p>
        </p:txBody>
      </p:sp>
      <p:sp>
        <p:nvSpPr>
          <p:cNvPr id="5" name="Rectangle 4"/>
          <p:cNvSpPr/>
          <p:nvPr/>
        </p:nvSpPr>
        <p:spPr>
          <a:xfrm>
            <a:off x="3144156" y="3373641"/>
            <a:ext cx="19678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latin typeface="Helvetica"/>
                <a:cs typeface="Helvetica"/>
              </a:rPr>
              <a:t>Capture ciblée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70553" y="4340089"/>
            <a:ext cx="3265534" cy="1116000"/>
          </a:xfrm>
          <a:prstGeom prst="round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Arial"/>
              <a:buChar char="•"/>
            </a:pPr>
            <a:r>
              <a:rPr lang="fr-FR" sz="1600" b="1" dirty="0" err="1">
                <a:solidFill>
                  <a:srgbClr val="000000"/>
                </a:solidFill>
                <a:latin typeface="Helvetica"/>
                <a:cs typeface="Helvetica"/>
              </a:rPr>
              <a:t>Nimblegen</a:t>
            </a:r>
            <a:r>
              <a:rPr lang="fr-FR" sz="1600" b="1" dirty="0">
                <a:solidFill>
                  <a:srgbClr val="000000"/>
                </a:solidFill>
                <a:latin typeface="Helvetica"/>
                <a:cs typeface="Helvetica"/>
              </a:rPr>
              <a:t> </a:t>
            </a:r>
            <a:r>
              <a:rPr lang="fr-FR" sz="1600" b="1" dirty="0" err="1">
                <a:solidFill>
                  <a:srgbClr val="000000"/>
                </a:solidFill>
                <a:latin typeface="Helvetica"/>
                <a:cs typeface="Helvetica"/>
              </a:rPr>
              <a:t>Choise</a:t>
            </a:r>
            <a:r>
              <a:rPr lang="fr-FR" sz="1600" b="1" dirty="0">
                <a:solidFill>
                  <a:srgbClr val="000000"/>
                </a:solidFill>
                <a:latin typeface="Helvetica"/>
                <a:cs typeface="Helvetica"/>
              </a:rPr>
              <a:t> Library</a:t>
            </a:r>
          </a:p>
          <a:p>
            <a:pPr marL="285750" indent="-285750" algn="ctr">
              <a:buFont typeface="Arial"/>
              <a:buChar char="•"/>
            </a:pPr>
            <a:endParaRPr lang="fr-FR" sz="1600" b="1" dirty="0">
              <a:solidFill>
                <a:srgbClr val="000000"/>
              </a:solidFill>
              <a:latin typeface="Helvetica"/>
              <a:cs typeface="Helvetica"/>
            </a:endParaRPr>
          </a:p>
          <a:p>
            <a:pPr algn="ctr"/>
            <a:r>
              <a:rPr lang="fr-FR" sz="1600" b="1" dirty="0">
                <a:solidFill>
                  <a:srgbClr val="000000"/>
                </a:solidFill>
                <a:latin typeface="Helvetica"/>
                <a:cs typeface="Helvetica"/>
              </a:rPr>
              <a:t>         (Roche)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5299731" y="4366294"/>
            <a:ext cx="3452527" cy="1119482"/>
          </a:xfrm>
          <a:prstGeom prst="round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Arial"/>
              <a:buChar char="•"/>
            </a:pPr>
            <a:r>
              <a:rPr lang="fr-FR" sz="1600" b="1" dirty="0" err="1">
                <a:solidFill>
                  <a:srgbClr val="000000"/>
                </a:solidFill>
                <a:latin typeface="Helvetica"/>
                <a:cs typeface="Helvetica"/>
              </a:rPr>
              <a:t>NexTera</a:t>
            </a:r>
            <a:r>
              <a:rPr lang="fr-FR" sz="1600" b="1" dirty="0">
                <a:solidFill>
                  <a:srgbClr val="000000"/>
                </a:solidFill>
                <a:latin typeface="Helvetica"/>
                <a:cs typeface="Helvetica"/>
              </a:rPr>
              <a:t> Rapide Capture Custom </a:t>
            </a:r>
            <a:r>
              <a:rPr lang="fr-FR" sz="1600" b="1" dirty="0" err="1">
                <a:solidFill>
                  <a:srgbClr val="000000"/>
                </a:solidFill>
                <a:latin typeface="Helvetica"/>
                <a:cs typeface="Helvetica"/>
              </a:rPr>
              <a:t>Enrichment</a:t>
            </a:r>
            <a:endParaRPr lang="fr-FR" sz="1600" b="1" dirty="0">
              <a:solidFill>
                <a:srgbClr val="000000"/>
              </a:solidFill>
              <a:latin typeface="Helvetica"/>
              <a:cs typeface="Helvetica"/>
            </a:endParaRPr>
          </a:p>
          <a:p>
            <a:pPr algn="ctr"/>
            <a:r>
              <a:rPr lang="fr-FR" sz="1600" b="1" dirty="0">
                <a:solidFill>
                  <a:srgbClr val="000000"/>
                </a:solidFill>
                <a:latin typeface="Helvetica"/>
                <a:cs typeface="Helvetica"/>
              </a:rPr>
              <a:t>	</a:t>
            </a:r>
          </a:p>
          <a:p>
            <a:pPr algn="ctr"/>
            <a:r>
              <a:rPr lang="fr-FR" sz="1600" b="1" dirty="0">
                <a:solidFill>
                  <a:srgbClr val="000000"/>
                </a:solidFill>
                <a:latin typeface="Helvetica"/>
                <a:cs typeface="Helvetica"/>
              </a:rPr>
              <a:t>(Illumina)</a:t>
            </a:r>
          </a:p>
        </p:txBody>
      </p:sp>
      <p:cxnSp>
        <p:nvCxnSpPr>
          <p:cNvPr id="6" name="Connecteur droit avec flèche 5"/>
          <p:cNvCxnSpPr/>
          <p:nvPr/>
        </p:nvCxnSpPr>
        <p:spPr>
          <a:xfrm>
            <a:off x="5299731" y="3773751"/>
            <a:ext cx="1006593" cy="423271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non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H="1">
            <a:off x="2101213" y="3773751"/>
            <a:ext cx="912520" cy="423271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non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Flèche vers le bas 18"/>
          <p:cNvSpPr>
            <a:spLocks noChangeArrowheads="1"/>
          </p:cNvSpPr>
          <p:nvPr/>
        </p:nvSpPr>
        <p:spPr bwMode="auto">
          <a:xfrm>
            <a:off x="4054602" y="2804883"/>
            <a:ext cx="288925" cy="527134"/>
          </a:xfrm>
          <a:prstGeom prst="downArrow">
            <a:avLst>
              <a:gd name="adj1" fmla="val 50000"/>
              <a:gd name="adj2" fmla="val 49997"/>
            </a:avLst>
          </a:prstGeom>
          <a:solidFill>
            <a:schemeClr val="tx1"/>
          </a:soli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chemeClr val="lt1"/>
              </a:solidFill>
              <a:latin typeface="Helvetica"/>
              <a:ea typeface="+mn-ea"/>
              <a:cs typeface="Helvetica"/>
            </a:endParaRPr>
          </a:p>
        </p:txBody>
      </p:sp>
      <p:sp>
        <p:nvSpPr>
          <p:cNvPr id="15" name="Rectangle 14"/>
          <p:cNvSpPr/>
          <p:nvPr/>
        </p:nvSpPr>
        <p:spPr>
          <a:xfrm rot="20791869">
            <a:off x="5862582" y="2430874"/>
            <a:ext cx="27856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600" b="1" dirty="0">
                <a:solidFill>
                  <a:srgbClr val="FF0000"/>
                </a:solidFill>
                <a:latin typeface="Helvetica"/>
                <a:cs typeface="Helvetica"/>
              </a:rPr>
              <a:t>137gènes</a:t>
            </a:r>
          </a:p>
          <a:p>
            <a:pPr algn="ctr"/>
            <a:r>
              <a:rPr lang="fr-FR" sz="1600" b="1" dirty="0">
                <a:solidFill>
                  <a:srgbClr val="FF0000"/>
                </a:solidFill>
                <a:latin typeface="Helvetica"/>
                <a:cs typeface="Helvetica"/>
              </a:rPr>
              <a:t>Taille de la librairie:1014kb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1267394-46F3-4B45-AEB5-A5D27C79CD18}"/>
              </a:ext>
            </a:extLst>
          </p:cNvPr>
          <p:cNvSpPr/>
          <p:nvPr/>
        </p:nvSpPr>
        <p:spPr>
          <a:xfrm>
            <a:off x="251520" y="851352"/>
            <a:ext cx="6457336" cy="1842556"/>
          </a:xfrm>
          <a:prstGeom prst="rect">
            <a:avLst/>
          </a:prstGeom>
          <a:ln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fr-FR" dirty="0">
                <a:latin typeface="Helvetica"/>
                <a:cs typeface="Helvetica"/>
              </a:rPr>
              <a:t>Collaborations (</a:t>
            </a:r>
            <a:r>
              <a:rPr lang="fr-FR" sz="1600" dirty="0">
                <a:latin typeface="Helvetica"/>
                <a:cs typeface="Helvetica"/>
              </a:rPr>
              <a:t>Centre de Référence du Grand Sud‐Ouest):</a:t>
            </a:r>
          </a:p>
          <a:p>
            <a:pPr>
              <a:lnSpc>
                <a:spcPct val="140000"/>
              </a:lnSpc>
            </a:pPr>
            <a:endParaRPr lang="fr-FR" sz="1600" dirty="0">
              <a:latin typeface="Helvetica"/>
              <a:cs typeface="Helvetica"/>
            </a:endParaRPr>
          </a:p>
          <a:p>
            <a:pPr marL="285750" indent="-285750">
              <a:lnSpc>
                <a:spcPct val="140000"/>
              </a:lnSpc>
              <a:buFont typeface="Wingdings" charset="2"/>
              <a:buChar char="§"/>
            </a:pPr>
            <a:r>
              <a:rPr lang="fr-FR" sz="1600" dirty="0">
                <a:latin typeface="Helvetica"/>
                <a:cs typeface="Helvetica"/>
              </a:rPr>
              <a:t>Pr F.RIVIER (Montpellier)</a:t>
            </a:r>
          </a:p>
          <a:p>
            <a:pPr marL="285750" indent="-285750">
              <a:lnSpc>
                <a:spcPct val="140000"/>
              </a:lnSpc>
              <a:buFont typeface="Wingdings" charset="2"/>
              <a:buChar char="§"/>
            </a:pPr>
            <a:r>
              <a:rPr lang="fr-FR" sz="1600" dirty="0">
                <a:latin typeface="Helvetica"/>
                <a:cs typeface="Helvetica"/>
              </a:rPr>
              <a:t>Dr Claude CANCES (Toulouse)</a:t>
            </a:r>
          </a:p>
          <a:p>
            <a:pPr marL="285750" indent="-285750">
              <a:lnSpc>
                <a:spcPct val="140000"/>
              </a:lnSpc>
              <a:buFont typeface="Wingdings" charset="2"/>
              <a:buChar char="§"/>
            </a:pPr>
            <a:r>
              <a:rPr lang="fr-FR" sz="1600" dirty="0">
                <a:latin typeface="Helvetica"/>
                <a:cs typeface="Helvetica"/>
              </a:rPr>
              <a:t>Dr Caroline ESPIL (Bordeaux)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154C3437-BD41-5B4E-B3C5-61EBA76A181C}"/>
              </a:ext>
            </a:extLst>
          </p:cNvPr>
          <p:cNvSpPr txBox="1"/>
          <p:nvPr/>
        </p:nvSpPr>
        <p:spPr>
          <a:xfrm>
            <a:off x="112891" y="6012941"/>
            <a:ext cx="8764294" cy="707886"/>
          </a:xfrm>
          <a:prstGeom prst="rect">
            <a:avLst/>
          </a:prstGeom>
          <a:solidFill>
            <a:srgbClr val="FFFFFF"/>
          </a:solidFill>
          <a:ln>
            <a:solidFill>
              <a:srgbClr val="7F7F7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rgbClr val="000000"/>
                </a:solidFill>
                <a:latin typeface="Comic Sans MS"/>
                <a:cs typeface="Comic Sans MS"/>
              </a:rPr>
              <a:t>Mise en place d’une stratégie de diagnostic exhaustif et fiable par NGS des myopathies et dystrophies musculaires au laboratoire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EFFB5755-AB4B-FD4B-A650-D2E1FC0CC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A2EBF-28FC-DB4E-B4C5-B66F2BD8C5D8}" type="datetime1">
              <a:rPr lang="fr-FR" smtClean="0">
                <a:solidFill>
                  <a:srgbClr val="775F55"/>
                </a:solidFill>
              </a:rPr>
              <a:pPr/>
              <a:t>06/05/2019</a:t>
            </a:fld>
            <a:endParaRPr lang="fr-FR">
              <a:solidFill>
                <a:srgbClr val="775F55"/>
              </a:solidFill>
            </a:endParaRP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xmlns="" id="{DF2AC00D-533A-9746-B20C-3C0EC03FA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775F55"/>
                </a:solidFill>
              </a:rPr>
              <a:t>Reda Zenagui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xmlns="" id="{1348FA22-8BF6-4F48-A0E7-F15696B87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C2161-55B9-4E2F-9B8E-AFF7EF3222FD}" type="slidenum">
              <a:rPr lang="fr-FR" smtClean="0"/>
              <a:pPr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754962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9" grpId="0" animBg="1"/>
      <p:bldP spid="19" grpId="0" animBg="1"/>
      <p:bldP spid="15" grpId="0"/>
      <p:bldP spid="11" grpId="0" animBg="1"/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24200" y="97380"/>
            <a:ext cx="5641036" cy="461665"/>
          </a:xfr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r" defTabSz="914400"/>
            <a:r>
              <a:rPr lang="fr-FR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Synthèse comparaison Illumina/Roche</a:t>
            </a: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34467278"/>
              </p:ext>
            </p:extLst>
          </p:nvPr>
        </p:nvGraphicFramePr>
        <p:xfrm>
          <a:off x="498641" y="741960"/>
          <a:ext cx="8266595" cy="5796600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{125E5076-3810-47DD-B79F-674D7AD40C01}</a:tableStyleId>
              </a:tblPr>
              <a:tblGrid>
                <a:gridCol w="359027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186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5767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936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dirty="0">
                          <a:solidFill>
                            <a:srgbClr val="000000"/>
                          </a:solidFill>
                        </a:rPr>
                        <a:t>MAIN CHARACTERISTICS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omic Sans MS"/>
                        <a:cs typeface="Comic Sans MS"/>
                      </a:endParaRPr>
                    </a:p>
                  </a:txBody>
                  <a:tcPr marL="12700" marR="12700" marT="15041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u="none" strike="noStrike" dirty="0">
                          <a:solidFill>
                            <a:schemeClr val="tx1"/>
                          </a:solidFill>
                          <a:effectLst/>
                          <a:latin typeface="Helvetica"/>
                          <a:cs typeface="Helvetica"/>
                        </a:rPr>
                        <a:t>NRCCE Library</a:t>
                      </a:r>
                      <a:endParaRPr lang="fr-FR" sz="1200" b="1" i="0" u="none" strike="noStrike" dirty="0">
                        <a:solidFill>
                          <a:schemeClr val="tx1"/>
                        </a:solidFill>
                        <a:effectLst/>
                        <a:latin typeface="Helvetica"/>
                        <a:cs typeface="Helvetica"/>
                      </a:endParaRPr>
                    </a:p>
                  </a:txBody>
                  <a:tcPr marL="12700" marR="12700" marT="15041" marB="0" anchor="ctr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21602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err="1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SeqCap</a:t>
                      </a: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 EZ </a:t>
                      </a:r>
                      <a:r>
                        <a:rPr lang="fr-FR" sz="1200" b="1" dirty="0" err="1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Choice</a:t>
                      </a: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 </a:t>
                      </a:r>
                      <a:r>
                        <a:rPr lang="fr-FR" sz="1200" b="1" dirty="0" err="1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library</a:t>
                      </a:r>
                      <a:endParaRPr lang="fr-FR" sz="1200" b="1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marL="12700" marR="12700" marT="15041" marB="0" anchor="ctr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936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Handling time</a:t>
                      </a:r>
                      <a:endParaRPr lang="fr-FR" sz="1200" b="0" i="0" u="none" strike="noStrike" dirty="0">
                        <a:solidFill>
                          <a:schemeClr val="tx1"/>
                        </a:solidFill>
                        <a:effectLst/>
                        <a:latin typeface="Helvetica"/>
                        <a:cs typeface="Helvetica"/>
                      </a:endParaRPr>
                    </a:p>
                  </a:txBody>
                  <a:tcPr marL="12700" marR="12700" marT="15041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u="none" strike="noStrike" dirty="0">
                          <a:solidFill>
                            <a:schemeClr val="tx1"/>
                          </a:solidFill>
                          <a:effectLst/>
                          <a:latin typeface="Helvetica"/>
                          <a:cs typeface="Helvetica"/>
                        </a:rPr>
                        <a:t>3,5 </a:t>
                      </a:r>
                      <a:r>
                        <a:rPr lang="fr-FR" sz="1200" b="0" u="none" strike="noStrike" dirty="0" err="1">
                          <a:solidFill>
                            <a:schemeClr val="tx1"/>
                          </a:solidFill>
                          <a:effectLst/>
                          <a:latin typeface="Helvetica"/>
                          <a:cs typeface="Helvetica"/>
                        </a:rPr>
                        <a:t>days</a:t>
                      </a:r>
                      <a:endParaRPr lang="fr-FR" sz="1200" b="0" i="0" u="none" strike="noStrike" dirty="0">
                        <a:solidFill>
                          <a:schemeClr val="tx1"/>
                        </a:solidFill>
                        <a:effectLst/>
                        <a:latin typeface="Helvetica"/>
                        <a:cs typeface="Helvetica"/>
                      </a:endParaRPr>
                    </a:p>
                  </a:txBody>
                  <a:tcPr marL="12700" marR="12700" marT="15041" marB="0" anchor="ctr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u="none" strike="noStrike" dirty="0">
                          <a:solidFill>
                            <a:schemeClr val="tx1"/>
                          </a:solidFill>
                          <a:effectLst/>
                          <a:latin typeface="Helvetica"/>
                          <a:cs typeface="Helvetica"/>
                        </a:rPr>
                        <a:t>5 </a:t>
                      </a:r>
                      <a:r>
                        <a:rPr lang="fr-FR" sz="1200" b="0" u="none" strike="noStrike" dirty="0" err="1">
                          <a:solidFill>
                            <a:schemeClr val="tx1"/>
                          </a:solidFill>
                          <a:effectLst/>
                          <a:latin typeface="Helvetica"/>
                          <a:cs typeface="Helvetica"/>
                        </a:rPr>
                        <a:t>days</a:t>
                      </a:r>
                      <a:endParaRPr lang="fr-FR" sz="1200" b="0" i="0" u="none" strike="noStrike" dirty="0">
                        <a:solidFill>
                          <a:schemeClr val="tx1"/>
                        </a:solidFill>
                        <a:effectLst/>
                        <a:latin typeface="Helvetica"/>
                        <a:cs typeface="Helvetica"/>
                      </a:endParaRPr>
                    </a:p>
                  </a:txBody>
                  <a:tcPr marL="12700" marR="12700" marT="15041" marB="0" anchor="ctr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936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Helvetica"/>
                          <a:cs typeface="Helvetica"/>
                        </a:rPr>
                        <a:t>Nature</a:t>
                      </a:r>
                      <a:r>
                        <a:rPr lang="fr-FR" sz="12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Helvetica"/>
                          <a:cs typeface="Helvetica"/>
                        </a:rPr>
                        <a:t> of probes</a:t>
                      </a:r>
                      <a:endParaRPr lang="fr-FR" sz="1200" b="0" i="0" u="none" strike="noStrike" dirty="0">
                        <a:solidFill>
                          <a:schemeClr val="tx1"/>
                        </a:solidFill>
                        <a:effectLst/>
                        <a:latin typeface="Helvetica"/>
                        <a:cs typeface="Helvetica"/>
                      </a:endParaRPr>
                    </a:p>
                  </a:txBody>
                  <a:tcPr marL="12700" marR="12700" marT="15041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Helvetica"/>
                          <a:cs typeface="Helvetica"/>
                        </a:rPr>
                        <a:t>DNA</a:t>
                      </a:r>
                    </a:p>
                  </a:txBody>
                  <a:tcPr marL="12700" marR="12700" marT="15041" marB="0" anchor="ctr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936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Helvetica"/>
                          <a:cs typeface="Helvetica"/>
                        </a:rPr>
                        <a:t>Probe sizes</a:t>
                      </a:r>
                    </a:p>
                  </a:txBody>
                  <a:tcPr marL="12700" marR="12700" marT="15041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Helvetica"/>
                          <a:cs typeface="Helvetica"/>
                        </a:rPr>
                        <a:t>80 mers</a:t>
                      </a:r>
                    </a:p>
                  </a:txBody>
                  <a:tcPr marL="12700" marR="12700" marT="15041" marB="0" anchor="ctr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Helvetica"/>
                          <a:cs typeface="Helvetica"/>
                        </a:rPr>
                        <a:t>50-120 mers</a:t>
                      </a:r>
                    </a:p>
                  </a:txBody>
                  <a:tcPr marL="12700" marR="12700" marT="15041" marB="0" anchor="ctr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936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Helvetica"/>
                          <a:cs typeface="Helvetica"/>
                        </a:rPr>
                        <a:t>Probe </a:t>
                      </a:r>
                      <a:r>
                        <a:rPr lang="fr-FR" sz="12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Helvetica"/>
                          <a:cs typeface="Helvetica"/>
                        </a:rPr>
                        <a:t>spacing</a:t>
                      </a:r>
                      <a:endParaRPr lang="fr-FR" sz="1200" b="1" i="0" u="none" strike="noStrike" dirty="0">
                        <a:solidFill>
                          <a:schemeClr val="tx1"/>
                        </a:solidFill>
                        <a:effectLst/>
                        <a:latin typeface="Helvetica"/>
                        <a:cs typeface="Helvetica"/>
                      </a:endParaRPr>
                    </a:p>
                  </a:txBody>
                  <a:tcPr marL="12700" marR="12700" marT="15041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Helvetica"/>
                          <a:cs typeface="Helvetica"/>
                        </a:rPr>
                        <a:t>overlapping</a:t>
                      </a:r>
                      <a:endParaRPr lang="fr-FR" sz="1200" b="1" i="0" u="none" strike="noStrike" dirty="0">
                        <a:solidFill>
                          <a:schemeClr val="tx1"/>
                        </a:solidFill>
                        <a:effectLst/>
                        <a:latin typeface="Helvetica"/>
                        <a:cs typeface="Helvetica"/>
                      </a:endParaRPr>
                    </a:p>
                  </a:txBody>
                  <a:tcPr marL="12700" marR="12700" marT="15041" marB="0" anchor="ctr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Helvetica"/>
                          <a:cs typeface="Helvetica"/>
                        </a:rPr>
                        <a:t>40 </a:t>
                      </a:r>
                      <a:r>
                        <a:rPr lang="fr-FR" sz="12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Helvetica"/>
                          <a:cs typeface="Helvetica"/>
                        </a:rPr>
                        <a:t>pb</a:t>
                      </a:r>
                      <a:r>
                        <a:rPr lang="fr-F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Helvetica"/>
                          <a:cs typeface="Helvetica"/>
                        </a:rPr>
                        <a:t> </a:t>
                      </a:r>
                      <a:r>
                        <a:rPr lang="fr-FR" sz="12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Helvetica"/>
                          <a:cs typeface="Helvetica"/>
                        </a:rPr>
                        <a:t>spacing</a:t>
                      </a:r>
                      <a:r>
                        <a:rPr lang="fr-F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Helvetica"/>
                          <a:cs typeface="Helvetica"/>
                        </a:rPr>
                        <a:t> </a:t>
                      </a:r>
                    </a:p>
                  </a:txBody>
                  <a:tcPr marL="12700" marR="12700" marT="15041" marB="0" anchor="ctr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8543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Helvetica"/>
                          <a:cs typeface="Helvetica"/>
                        </a:rPr>
                        <a:t>Conception of capture design</a:t>
                      </a:r>
                    </a:p>
                  </a:txBody>
                  <a:tcPr marL="12700" marR="12700" marT="15041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u="none" strike="noStrike" dirty="0">
                          <a:solidFill>
                            <a:srgbClr val="000000"/>
                          </a:solidFill>
                          <a:effectLst/>
                          <a:latin typeface="Comic Sans MS"/>
                          <a:cs typeface="Comic Sans MS"/>
                        </a:rPr>
                        <a:t>Design</a:t>
                      </a:r>
                      <a:r>
                        <a:rPr lang="fr-FR" sz="1200" u="none" strike="noStrike" baseline="0" dirty="0">
                          <a:solidFill>
                            <a:srgbClr val="000000"/>
                          </a:solidFill>
                          <a:effectLst/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lang="fr-FR" sz="1200" u="none" strike="noStrike" dirty="0">
                          <a:solidFill>
                            <a:srgbClr val="000000"/>
                          </a:solidFill>
                          <a:effectLst/>
                          <a:latin typeface="Comic Sans MS"/>
                          <a:cs typeface="Comic Sans MS"/>
                        </a:rPr>
                        <a:t>Studio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/>
                        <a:cs typeface="Comic Sans MS"/>
                      </a:endParaRPr>
                    </a:p>
                  </a:txBody>
                  <a:tcPr marL="12700" marR="12700" marT="15041" marB="0" anchor="ctr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u="none" strike="noStrike" dirty="0" err="1">
                          <a:solidFill>
                            <a:srgbClr val="000000"/>
                          </a:solidFill>
                          <a:effectLst/>
                          <a:latin typeface="Comic Sans MS"/>
                          <a:cs typeface="Comic Sans MS"/>
                        </a:rPr>
                        <a:t>NimbleDesign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/>
                        <a:cs typeface="Comic Sans MS"/>
                      </a:endParaRPr>
                    </a:p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Helvetica"/>
                          <a:cs typeface="Helvetica"/>
                        </a:rPr>
                        <a:t>+ </a:t>
                      </a:r>
                      <a:r>
                        <a:rPr lang="fr-FR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Helvetica"/>
                          <a:cs typeface="Helvetica"/>
                        </a:rPr>
                        <a:t>Bioinformatics</a:t>
                      </a:r>
                      <a:r>
                        <a:rPr lang="fr-FR" sz="12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Helvetica"/>
                          <a:cs typeface="Helvetica"/>
                        </a:rPr>
                        <a:t> team</a:t>
                      </a:r>
                      <a:endParaRPr lang="fr-FR" sz="1200" b="0" i="0" u="none" strike="noStrike" dirty="0">
                        <a:solidFill>
                          <a:schemeClr val="tx1"/>
                        </a:solidFill>
                        <a:effectLst/>
                        <a:latin typeface="Helvetica"/>
                        <a:cs typeface="Helvetica"/>
                      </a:endParaRPr>
                    </a:p>
                  </a:txBody>
                  <a:tcPr marL="12700" marR="12700" marT="15041" marB="0" anchor="ctr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936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dirty="0" err="1">
                          <a:solidFill>
                            <a:srgbClr val="000000"/>
                          </a:solidFill>
                        </a:rPr>
                        <a:t>Amount</a:t>
                      </a:r>
                      <a:r>
                        <a:rPr lang="fr-FR" sz="1200" dirty="0">
                          <a:solidFill>
                            <a:srgbClr val="000000"/>
                          </a:solidFill>
                        </a:rPr>
                        <a:t> of </a:t>
                      </a:r>
                      <a:r>
                        <a:rPr lang="fr-FR" sz="1200" dirty="0" err="1">
                          <a:solidFill>
                            <a:srgbClr val="000000"/>
                          </a:solidFill>
                        </a:rPr>
                        <a:t>starting</a:t>
                      </a:r>
                      <a:r>
                        <a:rPr lang="fr-FR" sz="1200" dirty="0">
                          <a:solidFill>
                            <a:srgbClr val="000000"/>
                          </a:solidFill>
                        </a:rPr>
                        <a:t> DNA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Helvetica"/>
                        <a:cs typeface="Helvetica"/>
                      </a:endParaRPr>
                    </a:p>
                  </a:txBody>
                  <a:tcPr marL="12700" marR="12700" marT="15041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Helvetica"/>
                          <a:cs typeface="Helvetica"/>
                        </a:rPr>
                        <a:t>50 </a:t>
                      </a:r>
                      <a:r>
                        <a:rPr lang="fr-FR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Helvetica"/>
                          <a:cs typeface="Helvetica"/>
                        </a:rPr>
                        <a:t>ng</a:t>
                      </a:r>
                      <a:endParaRPr lang="fr-FR" sz="1200" b="0" i="0" u="none" strike="noStrike" dirty="0">
                        <a:solidFill>
                          <a:schemeClr val="tx1"/>
                        </a:solidFill>
                        <a:effectLst/>
                        <a:latin typeface="Helvetica"/>
                        <a:cs typeface="Helvetica"/>
                      </a:endParaRPr>
                    </a:p>
                  </a:txBody>
                  <a:tcPr marL="12700" marR="12700" marT="15041" marB="0" anchor="ctr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Helvetica"/>
                          <a:cs typeface="Helvetica"/>
                        </a:rPr>
                        <a:t>10 </a:t>
                      </a:r>
                      <a:r>
                        <a:rPr lang="fr-FR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Helvetica"/>
                          <a:cs typeface="Helvetica"/>
                        </a:rPr>
                        <a:t>ng</a:t>
                      </a:r>
                      <a:endParaRPr lang="fr-FR" sz="1200" b="0" i="0" u="none" strike="noStrike" dirty="0">
                        <a:solidFill>
                          <a:schemeClr val="tx1"/>
                        </a:solidFill>
                        <a:effectLst/>
                        <a:latin typeface="Helvetica"/>
                        <a:cs typeface="Helvetica"/>
                      </a:endParaRPr>
                    </a:p>
                  </a:txBody>
                  <a:tcPr marL="12700" marR="12700" marT="15041" marB="0" anchor="ctr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936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Helvetica"/>
                          <a:cs typeface="Helvetica"/>
                        </a:rPr>
                        <a:t>DNA fragmentation</a:t>
                      </a:r>
                    </a:p>
                  </a:txBody>
                  <a:tcPr marL="12700" marR="12700" marT="15041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Helvetica"/>
                          <a:cs typeface="Helvetica"/>
                        </a:rPr>
                        <a:t>enzymatic</a:t>
                      </a:r>
                      <a:endParaRPr lang="fr-FR" sz="1200" b="0" i="0" u="none" strike="noStrike" dirty="0">
                        <a:solidFill>
                          <a:schemeClr val="tx1"/>
                        </a:solidFill>
                        <a:effectLst/>
                        <a:latin typeface="Helvetica"/>
                        <a:cs typeface="Helvetica"/>
                      </a:endParaRPr>
                    </a:p>
                  </a:txBody>
                  <a:tcPr marL="12700" marR="12700" marT="15041" marB="0" anchor="ctr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Helvetica"/>
                          <a:cs typeface="Helvetica"/>
                        </a:rPr>
                        <a:t>mechanical</a:t>
                      </a:r>
                      <a:endParaRPr lang="fr-FR" sz="1200" b="0" i="0" u="none" strike="noStrike" dirty="0">
                        <a:solidFill>
                          <a:schemeClr val="tx1"/>
                        </a:solidFill>
                        <a:effectLst/>
                        <a:latin typeface="Helvetica"/>
                        <a:cs typeface="Helvetica"/>
                      </a:endParaRPr>
                    </a:p>
                  </a:txBody>
                  <a:tcPr marL="12700" marR="12700" marT="15041" marB="0" anchor="ctr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9369">
                <a:tc>
                  <a:txBody>
                    <a:bodyPr/>
                    <a:lstStyle/>
                    <a:p>
                      <a:pPr algn="ctr" fontAlgn="ctr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Helvetica"/>
                        <a:cs typeface="Helvetica"/>
                      </a:endParaRPr>
                    </a:p>
                  </a:txBody>
                  <a:tcPr marL="12700" marR="12700" marT="15041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Helvetica"/>
                        <a:cs typeface="Helvetica"/>
                      </a:endParaRPr>
                    </a:p>
                  </a:txBody>
                  <a:tcPr marL="12700" marR="12700" marT="15041" marB="0" anchor="ctr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Helvetica"/>
                        <a:cs typeface="Helvetica"/>
                      </a:endParaRPr>
                    </a:p>
                  </a:txBody>
                  <a:tcPr marL="12700" marR="12700" marT="15041" marB="0" anchor="ctr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936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  <a:cs typeface="Helvetica"/>
                        </a:rPr>
                        <a:t>ON</a:t>
                      </a:r>
                      <a:r>
                        <a:rPr lang="fr-FR" sz="1200" b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  <a:cs typeface="Helvetica"/>
                        </a:rPr>
                        <a:t> target / Total target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Helvetica"/>
                        <a:cs typeface="Helvetica"/>
                      </a:endParaRPr>
                    </a:p>
                  </a:txBody>
                  <a:tcPr marL="12700" marR="12700" marT="15041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  <a:cs typeface="Helvetica"/>
                        </a:rPr>
                        <a:t>82%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Helvetica"/>
                        <a:cs typeface="Helvetica"/>
                      </a:endParaRPr>
                    </a:p>
                  </a:txBody>
                  <a:tcPr marL="12700" marR="12700" marT="15041" marB="0" anchor="ctr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  <a:cs typeface="Helvetica"/>
                        </a:rPr>
                        <a:t>80%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Helvetica"/>
                        <a:cs typeface="Helvetica"/>
                      </a:endParaRPr>
                    </a:p>
                  </a:txBody>
                  <a:tcPr marL="12700" marR="12700" marT="15041" marB="0" anchor="ctr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936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dirty="0" err="1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Theoretical</a:t>
                      </a:r>
                      <a:r>
                        <a:rPr lang="fr-FR" sz="1200" dirty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 </a:t>
                      </a:r>
                      <a:r>
                        <a:rPr lang="fr-FR" sz="1200" dirty="0" err="1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mean</a:t>
                      </a:r>
                      <a:r>
                        <a:rPr lang="fr-FR" sz="1200" dirty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 </a:t>
                      </a:r>
                      <a:r>
                        <a:rPr lang="fr-FR" sz="1200" dirty="0" err="1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deep</a:t>
                      </a:r>
                      <a:r>
                        <a:rPr lang="fr-FR" sz="1200" dirty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 </a:t>
                      </a:r>
                      <a:r>
                        <a:rPr lang="fr-FR" sz="1200" dirty="0" err="1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sequencing</a:t>
                      </a:r>
                      <a:r>
                        <a:rPr lang="fr-FR" sz="1200" dirty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 of </a:t>
                      </a:r>
                      <a:r>
                        <a:rPr lang="fr-FR" sz="1200" b="0" u="none" strike="noStrike" dirty="0" err="1">
                          <a:solidFill>
                            <a:srgbClr val="000000"/>
                          </a:solidFill>
                          <a:effectLst/>
                          <a:latin typeface="Helvetica"/>
                          <a:cs typeface="Helvetica"/>
                        </a:rPr>
                        <a:t>ROIs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Helvetica"/>
                        <a:cs typeface="Helvetica"/>
                      </a:endParaRPr>
                    </a:p>
                  </a:txBody>
                  <a:tcPr marL="12700" marR="12700" marT="15041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  <a:cs typeface="Helvetica"/>
                        </a:rPr>
                        <a:t>390X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Helvetica"/>
                        <a:cs typeface="Helvetica"/>
                      </a:endParaRPr>
                    </a:p>
                  </a:txBody>
                  <a:tcPr marL="12700" marR="12700" marT="15041" marB="0" anchor="ctr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  <a:cs typeface="Helvetica"/>
                        </a:rPr>
                        <a:t>400X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Helvetica"/>
                        <a:cs typeface="Helvetica"/>
                      </a:endParaRPr>
                    </a:p>
                  </a:txBody>
                  <a:tcPr marL="12700" marR="12700" marT="15041" marB="0" anchor="ctr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936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  <a:cs typeface="Helvetica"/>
                        </a:rPr>
                        <a:t>Duplicate of PCR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Helvetica"/>
                        <a:cs typeface="Helvetica"/>
                      </a:endParaRPr>
                    </a:p>
                  </a:txBody>
                  <a:tcPr marL="12700" marR="12700" marT="15041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u="none" strike="noStrike" dirty="0">
                          <a:solidFill>
                            <a:srgbClr val="FF0000"/>
                          </a:solidFill>
                          <a:effectLst/>
                          <a:latin typeface="Helvetica"/>
                          <a:cs typeface="Helvetica"/>
                        </a:rPr>
                        <a:t>49%</a:t>
                      </a:r>
                      <a:endParaRPr lang="fr-FR" sz="1200" b="1" i="0" u="none" strike="noStrike" dirty="0">
                        <a:solidFill>
                          <a:srgbClr val="FF0000"/>
                        </a:solidFill>
                        <a:effectLst/>
                        <a:latin typeface="Helvetica"/>
                        <a:cs typeface="Helvetica"/>
                      </a:endParaRPr>
                    </a:p>
                  </a:txBody>
                  <a:tcPr marL="12700" marR="12700" marT="15041" marB="0" anchor="ctr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u="none" strike="noStrike" dirty="0">
                          <a:solidFill>
                            <a:srgbClr val="FF0000"/>
                          </a:solidFill>
                          <a:effectLst/>
                          <a:latin typeface="Helvetica"/>
                          <a:cs typeface="Helvetica"/>
                        </a:rPr>
                        <a:t>5%</a:t>
                      </a:r>
                      <a:endParaRPr lang="fr-FR" sz="1200" b="1" i="0" u="none" strike="noStrike" dirty="0">
                        <a:solidFill>
                          <a:srgbClr val="FF0000"/>
                        </a:solidFill>
                        <a:effectLst/>
                        <a:latin typeface="Helvetica"/>
                        <a:cs typeface="Helvetica"/>
                      </a:endParaRPr>
                    </a:p>
                  </a:txBody>
                  <a:tcPr marL="12700" marR="12700" marT="15041" marB="0" anchor="ctr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79369">
                <a:tc>
                  <a:txBody>
                    <a:bodyPr/>
                    <a:lstStyle/>
                    <a:p>
                      <a:pPr marL="0" marR="0" indent="0" algn="ctr" defTabSz="21602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err="1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Observed</a:t>
                      </a:r>
                      <a:r>
                        <a:rPr lang="fr-FR" sz="1200" dirty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 </a:t>
                      </a:r>
                      <a:r>
                        <a:rPr lang="fr-FR" sz="1200" dirty="0" err="1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mean</a:t>
                      </a:r>
                      <a:r>
                        <a:rPr lang="fr-FR" sz="1200" dirty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 </a:t>
                      </a:r>
                      <a:r>
                        <a:rPr lang="fr-FR" sz="1200" dirty="0" err="1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deep</a:t>
                      </a:r>
                      <a:r>
                        <a:rPr lang="fr-FR" sz="1200" dirty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 </a:t>
                      </a:r>
                      <a:r>
                        <a:rPr lang="fr-FR" sz="1200" dirty="0" err="1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sequencing</a:t>
                      </a:r>
                      <a:r>
                        <a:rPr lang="fr-FR" sz="1200" dirty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 of </a:t>
                      </a:r>
                      <a:r>
                        <a:rPr lang="fr-FR" sz="1200" b="0" u="none" strike="noStrike" dirty="0" err="1">
                          <a:solidFill>
                            <a:srgbClr val="000000"/>
                          </a:solidFill>
                          <a:effectLst/>
                          <a:latin typeface="Helvetica"/>
                          <a:cs typeface="Helvetica"/>
                        </a:rPr>
                        <a:t>ROIs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Helvetica"/>
                        <a:cs typeface="Helvetica"/>
                      </a:endParaRPr>
                    </a:p>
                  </a:txBody>
                  <a:tcPr marL="12700" marR="12700" marT="15041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Helvetica"/>
                          <a:cs typeface="Helvetica"/>
                        </a:rPr>
                        <a:t>198X</a:t>
                      </a:r>
                    </a:p>
                  </a:txBody>
                  <a:tcPr marL="12700" marR="12700" marT="15041" marB="0" anchor="ctr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Helvetica"/>
                          <a:cs typeface="Helvetica"/>
                        </a:rPr>
                        <a:t>380X</a:t>
                      </a:r>
                    </a:p>
                  </a:txBody>
                  <a:tcPr marL="12700" marR="12700" marT="15041" marB="0" anchor="ctr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7936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u="none" strike="noStrike" dirty="0" err="1">
                          <a:solidFill>
                            <a:srgbClr val="000000"/>
                          </a:solidFill>
                          <a:effectLst/>
                          <a:latin typeface="Helvetica"/>
                          <a:cs typeface="Helvetica"/>
                        </a:rPr>
                        <a:t>Coverage</a:t>
                      </a:r>
                      <a:r>
                        <a:rPr lang="fr-FR" sz="1200" b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  <a:cs typeface="Helvetica"/>
                        </a:rPr>
                        <a:t> of </a:t>
                      </a:r>
                      <a:r>
                        <a:rPr lang="fr-FR" sz="1200" b="0" u="none" strike="noStrike" dirty="0" err="1">
                          <a:solidFill>
                            <a:srgbClr val="000000"/>
                          </a:solidFill>
                          <a:effectLst/>
                          <a:latin typeface="Helvetica"/>
                          <a:cs typeface="Helvetica"/>
                        </a:rPr>
                        <a:t>ROIs</a:t>
                      </a:r>
                      <a:r>
                        <a:rPr lang="fr-FR" sz="1200" b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  <a:cs typeface="Helvetica"/>
                        </a:rPr>
                        <a:t> </a:t>
                      </a:r>
                      <a:r>
                        <a:rPr lang="fr-FR" sz="1200" b="0" u="none" strike="noStrike" dirty="0" err="1">
                          <a:solidFill>
                            <a:srgbClr val="000000"/>
                          </a:solidFill>
                          <a:effectLst/>
                          <a:latin typeface="Helvetica"/>
                          <a:cs typeface="Helvetica"/>
                        </a:rPr>
                        <a:t>at</a:t>
                      </a:r>
                      <a:r>
                        <a:rPr lang="fr-FR" sz="1200" b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  <a:cs typeface="Helvetica"/>
                        </a:rPr>
                        <a:t> 50X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Helvetica"/>
                        <a:cs typeface="Helvetica"/>
                      </a:endParaRPr>
                    </a:p>
                  </a:txBody>
                  <a:tcPr marL="12700" marR="12700" marT="15041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u="none" strike="noStrike" dirty="0">
                          <a:solidFill>
                            <a:srgbClr val="FF0000"/>
                          </a:solidFill>
                          <a:effectLst/>
                          <a:latin typeface="Helvetica"/>
                          <a:cs typeface="Helvetica"/>
                        </a:rPr>
                        <a:t>91%</a:t>
                      </a:r>
                      <a:endParaRPr lang="fr-FR" sz="1200" b="1" i="0" u="none" strike="noStrike" dirty="0">
                        <a:solidFill>
                          <a:srgbClr val="FF0000"/>
                        </a:solidFill>
                        <a:effectLst/>
                        <a:latin typeface="Helvetica"/>
                        <a:cs typeface="Helvetica"/>
                      </a:endParaRPr>
                    </a:p>
                  </a:txBody>
                  <a:tcPr marL="12700" marR="12700" marT="15041" marB="0" anchor="ctr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u="none" strike="noStrike" dirty="0">
                          <a:solidFill>
                            <a:srgbClr val="FF0000"/>
                          </a:solidFill>
                          <a:effectLst/>
                          <a:latin typeface="Helvetica"/>
                          <a:cs typeface="Helvetica"/>
                        </a:rPr>
                        <a:t>99,10%</a:t>
                      </a:r>
                      <a:endParaRPr lang="fr-FR" sz="1200" b="1" i="0" u="none" strike="noStrike" dirty="0">
                        <a:solidFill>
                          <a:srgbClr val="FF0000"/>
                        </a:solidFill>
                        <a:effectLst/>
                        <a:latin typeface="Helvetica"/>
                        <a:cs typeface="Helvetica"/>
                      </a:endParaRPr>
                    </a:p>
                  </a:txBody>
                  <a:tcPr marL="12700" marR="12700" marT="15041" marB="0" anchor="ctr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7936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Helvetica"/>
                          <a:cs typeface="Helvetica"/>
                        </a:rPr>
                        <a:t>Number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  <a:cs typeface="Helvetica"/>
                        </a:rPr>
                        <a:t> of </a:t>
                      </a:r>
                      <a:r>
                        <a:rPr lang="fr-F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Helvetica"/>
                          <a:cs typeface="Helvetica"/>
                        </a:rPr>
                        <a:t>ROIs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  <a:cs typeface="Helvetica"/>
                        </a:rPr>
                        <a:t> </a:t>
                      </a:r>
                      <a:r>
                        <a:rPr lang="fr-F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Helvetica"/>
                          <a:cs typeface="Helvetica"/>
                        </a:rPr>
                        <a:t>covered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  <a:cs typeface="Helvetica"/>
                        </a:rPr>
                        <a:t> &lt; </a:t>
                      </a:r>
                      <a:r>
                        <a:rPr lang="fr-FR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Helvetica"/>
                          <a:cs typeface="Helvetica"/>
                        </a:rPr>
                        <a:t>10X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Helvetica"/>
                        <a:cs typeface="Helvetica"/>
                      </a:endParaRPr>
                    </a:p>
                  </a:txBody>
                  <a:tcPr marL="12700" marR="12700" marT="15041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Helvetica"/>
                          <a:cs typeface="Helvetica"/>
                        </a:rPr>
                        <a:t>14</a:t>
                      </a:r>
                    </a:p>
                  </a:txBody>
                  <a:tcPr marL="12700" marR="12700" marT="15041" marB="0" anchor="ctr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Helvetica"/>
                          <a:cs typeface="Helvetica"/>
                        </a:rPr>
                        <a:t>2</a:t>
                      </a:r>
                    </a:p>
                  </a:txBody>
                  <a:tcPr marL="12700" marR="12700" marT="15041" marB="0" anchor="ctr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39ECE19D-A700-4143-93D2-778C00F8A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3AF86-6D1C-B944-894E-CABA4E2DE91A}" type="datetime1">
              <a:rPr lang="fr-FR" smtClean="0">
                <a:solidFill>
                  <a:srgbClr val="775F55"/>
                </a:solidFill>
              </a:rPr>
              <a:pPr/>
              <a:t>06/05/2019</a:t>
            </a:fld>
            <a:endParaRPr lang="fr-FR">
              <a:solidFill>
                <a:srgbClr val="775F55"/>
              </a:solidFill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2A3769B7-F767-6349-96E7-D0FB25D59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775F55"/>
                </a:solidFill>
              </a:rPr>
              <a:t>Reda Zenagui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B65D45FE-FDA0-B347-B454-600F220F7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C2161-55B9-4E2F-9B8E-AFF7EF3222FD}" type="slidenum">
              <a:rPr lang="fr-FR" smtClean="0"/>
              <a:pPr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404045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7" name="Object 2"/>
          <p:cNvGraphicFramePr>
            <a:graphicFrameLocks/>
          </p:cNvGraphicFramePr>
          <p:nvPr/>
        </p:nvGraphicFramePr>
        <p:xfrm>
          <a:off x="1116013" y="115888"/>
          <a:ext cx="1243012" cy="1331912"/>
        </p:xfrm>
        <a:graphic>
          <a:graphicData uri="http://schemas.openxmlformats.org/presentationml/2006/ole">
            <p:oleObj spid="_x0000_s50243" r:id="rId3" imgW="3291120" imgH="4187160" progId="">
              <p:embed/>
            </p:oleObj>
          </a:graphicData>
        </a:graphic>
      </p:graphicFrame>
      <p:pic>
        <p:nvPicPr>
          <p:cNvPr id="19458" name="Picture 3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628775"/>
            <a:ext cx="100806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2971800"/>
            <a:ext cx="3305175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7600" y="4400550"/>
            <a:ext cx="2516188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Rectangle 9"/>
          <p:cNvSpPr>
            <a:spLocks noChangeArrowheads="1"/>
          </p:cNvSpPr>
          <p:nvPr/>
        </p:nvSpPr>
        <p:spPr bwMode="auto">
          <a:xfrm>
            <a:off x="2438400" y="400050"/>
            <a:ext cx="304800" cy="1714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2" name="Rectangle 11"/>
          <p:cNvSpPr>
            <a:spLocks noChangeArrowheads="1"/>
          </p:cNvSpPr>
          <p:nvPr/>
        </p:nvSpPr>
        <p:spPr bwMode="auto">
          <a:xfrm>
            <a:off x="2921000" y="2257425"/>
            <a:ext cx="304800" cy="1714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3" name="Rectangle 13"/>
          <p:cNvSpPr>
            <a:spLocks noChangeArrowheads="1"/>
          </p:cNvSpPr>
          <p:nvPr/>
        </p:nvSpPr>
        <p:spPr bwMode="auto">
          <a:xfrm>
            <a:off x="2616200" y="3343275"/>
            <a:ext cx="304800" cy="1714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4" name="Text Box 19"/>
          <p:cNvSpPr txBox="1">
            <a:spLocks noChangeArrowheads="1"/>
          </p:cNvSpPr>
          <p:nvPr/>
        </p:nvSpPr>
        <p:spPr bwMode="auto">
          <a:xfrm>
            <a:off x="4368800" y="228600"/>
            <a:ext cx="4091632" cy="59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Organisme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Organe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Cellule </a:t>
            </a:r>
          </a:p>
          <a:p>
            <a:pPr eaLnBrk="1" hangingPunct="1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et</a:t>
            </a:r>
          </a:p>
          <a:p>
            <a:pPr eaLnBrk="1" hangingPunct="1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Noyau</a:t>
            </a:r>
          </a:p>
          <a:p>
            <a:pPr eaLnBrk="1" hangingPunct="1"/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Chromosome </a:t>
            </a:r>
            <a:r>
              <a:rPr lang="en-US" sz="2000" b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dirty="0" err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cytogénétique</a:t>
            </a:r>
            <a:r>
              <a:rPr lang="en-US" sz="2000" b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eaLnBrk="1" hangingPunct="1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et/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Gènes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moléculaire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cxnSp>
        <p:nvCxnSpPr>
          <p:cNvPr id="19465" name="AutoShape 20"/>
          <p:cNvCxnSpPr>
            <a:cxnSpLocks noChangeShapeType="1"/>
            <a:stCxn id="19461" idx="3"/>
          </p:cNvCxnSpPr>
          <p:nvPr/>
        </p:nvCxnSpPr>
        <p:spPr bwMode="auto">
          <a:xfrm>
            <a:off x="2768600" y="485775"/>
            <a:ext cx="392113" cy="1697038"/>
          </a:xfrm>
          <a:prstGeom prst="curvedConnector3">
            <a:avLst>
              <a:gd name="adj1" fmla="val 177838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9466" name="AutoShape 21"/>
          <p:cNvCxnSpPr>
            <a:cxnSpLocks noChangeShapeType="1"/>
            <a:stCxn id="19462" idx="3"/>
          </p:cNvCxnSpPr>
          <p:nvPr/>
        </p:nvCxnSpPr>
        <p:spPr bwMode="auto">
          <a:xfrm>
            <a:off x="3251200" y="2343150"/>
            <a:ext cx="844550" cy="1303338"/>
          </a:xfrm>
          <a:prstGeom prst="curvedConnector3">
            <a:avLst>
              <a:gd name="adj1" fmla="val 136088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9467" name="AutoShape 24"/>
          <p:cNvCxnSpPr>
            <a:cxnSpLocks noChangeShapeType="1"/>
            <a:stCxn id="19463" idx="3"/>
          </p:cNvCxnSpPr>
          <p:nvPr/>
        </p:nvCxnSpPr>
        <p:spPr bwMode="auto">
          <a:xfrm>
            <a:off x="2946400" y="3429000"/>
            <a:ext cx="877888" cy="2114550"/>
          </a:xfrm>
          <a:prstGeom prst="curvedConnector3">
            <a:avLst>
              <a:gd name="adj1" fmla="val 13469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6" name="ZoneTexte 25">
            <a:extLst>
              <a:ext uri="{FF2B5EF4-FFF2-40B4-BE49-F238E27FC236}">
                <a16:creationId xmlns:a16="http://schemas.microsoft.com/office/drawing/2014/main" xmlns="" id="{37E908DB-F48C-664D-BD3B-B1463EF04084}"/>
              </a:ext>
            </a:extLst>
          </p:cNvPr>
          <p:cNvSpPr txBox="1"/>
          <p:nvPr/>
        </p:nvSpPr>
        <p:spPr>
          <a:xfrm>
            <a:off x="4442233" y="112490"/>
            <a:ext cx="456271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24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fr-FR" dirty="0"/>
              <a:t>INTRODUCTION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6EA4C246-D137-BF47-AD39-B30DF3C1F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4F150-0CAB-0B45-A10F-13D201D440F7}" type="datetime1">
              <a:rPr lang="fr-FR" smtClean="0">
                <a:solidFill>
                  <a:srgbClr val="775F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06/05/2019</a:t>
            </a:fld>
            <a:endParaRPr lang="fr-FR">
              <a:solidFill>
                <a:srgbClr val="775F5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32CC6F02-7B81-5B43-A77B-666F25F2F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775F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Reda Zenagui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5EBA7E4D-4CA2-8342-AA7E-AB3EB87AD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C2161-55B9-4E2F-9B8E-AFF7EF3222FD}" type="slidenum">
              <a:rPr lang="fr-FR" smtClean="0">
                <a:solidFill>
                  <a:srgbClr val="775F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</a:t>
            </a:fld>
            <a:endParaRPr lang="fr-FR">
              <a:solidFill>
                <a:srgbClr val="775F5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83153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83568" y="1397675"/>
            <a:ext cx="7200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FF0000"/>
                </a:solidFill>
                <a:latin typeface="+mj-lt"/>
              </a:rPr>
              <a:t>Capture ciblée des exons de 137 gènes : 600-1000 </a:t>
            </a:r>
            <a:r>
              <a:rPr lang="fr-FR" sz="2000" dirty="0" err="1">
                <a:solidFill>
                  <a:srgbClr val="FF0000"/>
                </a:solidFill>
                <a:latin typeface="+mj-lt"/>
              </a:rPr>
              <a:t>variants</a:t>
            </a:r>
            <a:r>
              <a:rPr lang="fr-FR" sz="2000" dirty="0">
                <a:solidFill>
                  <a:srgbClr val="FF0000"/>
                </a:solidFill>
                <a:latin typeface="+mj-lt"/>
              </a:rPr>
              <a:t>/patient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627784" y="4653136"/>
            <a:ext cx="3816424" cy="40011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rgbClr val="339966"/>
                </a:solidFill>
              </a:rPr>
              <a:t>5 à 15 </a:t>
            </a:r>
            <a:r>
              <a:rPr lang="fr-FR" sz="2000" b="1" dirty="0" err="1">
                <a:solidFill>
                  <a:srgbClr val="339966"/>
                </a:solidFill>
              </a:rPr>
              <a:t>variants</a:t>
            </a:r>
            <a:r>
              <a:rPr lang="fr-FR" sz="2000" b="1" dirty="0">
                <a:solidFill>
                  <a:srgbClr val="339966"/>
                </a:solidFill>
              </a:rPr>
              <a:t>  candidats/patient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23108" y="620688"/>
            <a:ext cx="42418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000" b="1" dirty="0">
                <a:solidFill>
                  <a:srgbClr val="002060"/>
                </a:solidFill>
                <a:latin typeface="+mn-lt"/>
              </a:rPr>
              <a:t> Variant causal ?</a:t>
            </a: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4860032" y="150312"/>
            <a:ext cx="4139952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algn="r">
              <a:spcBef>
                <a:spcPct val="0"/>
              </a:spcBef>
              <a:buNone/>
              <a:defRPr sz="24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fr-FR" dirty="0"/>
              <a:t>Interprétation des variants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483768" y="2189763"/>
            <a:ext cx="383211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/>
              <a:t>Filtres</a:t>
            </a:r>
          </a:p>
          <a:p>
            <a:pPr algn="ctr"/>
            <a:endParaRPr lang="fr-FR" dirty="0"/>
          </a:p>
          <a:p>
            <a:pPr algn="ctr"/>
            <a:r>
              <a:rPr lang="fr-FR" dirty="0"/>
              <a:t>Qualité de l’analyse</a:t>
            </a:r>
          </a:p>
          <a:p>
            <a:pPr algn="ctr"/>
            <a:r>
              <a:rPr lang="fr-FR" dirty="0"/>
              <a:t>Localisation du variant dans le gène</a:t>
            </a:r>
          </a:p>
          <a:p>
            <a:pPr algn="ctr"/>
            <a:r>
              <a:rPr lang="fr-FR" dirty="0"/>
              <a:t>Conséquences sur la protéine</a:t>
            </a:r>
          </a:p>
          <a:p>
            <a:pPr algn="ctr"/>
            <a:r>
              <a:rPr lang="fr-FR" dirty="0"/>
              <a:t>Fréquence dans la population générale</a:t>
            </a:r>
          </a:p>
          <a:p>
            <a:pPr algn="ctr"/>
            <a:r>
              <a:rPr lang="fr-FR" dirty="0"/>
              <a:t> </a:t>
            </a:r>
          </a:p>
        </p:txBody>
      </p:sp>
      <p:cxnSp>
        <p:nvCxnSpPr>
          <p:cNvPr id="13" name="Connecteur droit avec flèche 12"/>
          <p:cNvCxnSpPr/>
          <p:nvPr/>
        </p:nvCxnSpPr>
        <p:spPr>
          <a:xfrm>
            <a:off x="4355976" y="4005064"/>
            <a:ext cx="0" cy="504056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>
            <a:off x="4427984" y="5373216"/>
            <a:ext cx="0" cy="504056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2" descr="\\Pc-vdavid\ENSEIGNE\PCEM2\COURSM2\gene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4182"/>
          <a:stretch>
            <a:fillRect/>
          </a:stretch>
        </p:blipFill>
        <p:spPr bwMode="auto">
          <a:xfrm>
            <a:off x="323528" y="2204864"/>
            <a:ext cx="1721345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 descr="https://encrypted-tbn0.gstatic.com/images?q=tbn:ANd9GcSjPg7eZ5LKW7X6H1WD17RRD8BmAIvNsGW0mdSR2eVjw-r4H_ODn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157192"/>
            <a:ext cx="84772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717783" y="6181705"/>
            <a:ext cx="3550972" cy="369332"/>
          </a:xfrm>
          <a:prstGeom prst="rect">
            <a:avLst/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fr-FR" b="1">
                <a:solidFill>
                  <a:srgbClr val="002060"/>
                </a:solidFill>
                <a:latin typeface="Comic Sans MS" charset="0"/>
              </a:rPr>
              <a:t>Pathogène ou non pathogène ?</a:t>
            </a: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060848"/>
            <a:ext cx="1125537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21907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1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328863" y="172937"/>
            <a:ext cx="5652121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algn="r">
              <a:spcBef>
                <a:spcPct val="0"/>
              </a:spcBef>
              <a:buNone/>
              <a:defRPr sz="24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fr-FR" dirty="0"/>
              <a:t>Analyse et interprétations des </a:t>
            </a:r>
            <a:r>
              <a:rPr lang="fr-FR" dirty="0" err="1"/>
              <a:t>variants</a:t>
            </a:r>
            <a:endParaRPr lang="fr-FR" dirty="0"/>
          </a:p>
        </p:txBody>
      </p:sp>
      <p:grpSp>
        <p:nvGrpSpPr>
          <p:cNvPr id="32" name="Groupe 31"/>
          <p:cNvGrpSpPr/>
          <p:nvPr/>
        </p:nvGrpSpPr>
        <p:grpSpPr>
          <a:xfrm>
            <a:off x="827584" y="762967"/>
            <a:ext cx="7743831" cy="5431833"/>
            <a:chOff x="1071773" y="5166241"/>
            <a:chExt cx="5248091" cy="3769108"/>
          </a:xfrm>
        </p:grpSpPr>
        <p:sp>
          <p:nvSpPr>
            <p:cNvPr id="5" name="Text Box 41"/>
            <p:cNvSpPr txBox="1">
              <a:spLocks noChangeArrowheads="1"/>
            </p:cNvSpPr>
            <p:nvPr/>
          </p:nvSpPr>
          <p:spPr bwMode="auto">
            <a:xfrm>
              <a:off x="1071773" y="6603977"/>
              <a:ext cx="2574213" cy="685769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fr-FR" sz="1200" b="1" kern="1200" dirty="0">
                  <a:solidFill>
                    <a:srgbClr val="4BACC6"/>
                  </a:solidFill>
                  <a:effectLst/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rPr>
                <a:t>Outils de prédiction </a:t>
              </a:r>
              <a:r>
                <a:rPr lang="fr-FR" sz="1200" b="1" i="1" kern="1200" dirty="0">
                  <a:solidFill>
                    <a:srgbClr val="4BACC6"/>
                  </a:solidFill>
                  <a:effectLst/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rPr>
                <a:t>in silico: </a:t>
              </a:r>
              <a:r>
                <a:rPr lang="fr-FR" sz="1200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rPr>
                <a:t>conservation durant évolution, domaines fonctionnels, modification effet physico-chimique… (</a:t>
              </a:r>
              <a:r>
                <a:rPr lang="fr-FR" sz="1200" i="1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rPr>
                <a:t>SIFT, </a:t>
              </a:r>
              <a:r>
                <a:rPr lang="fr-FR" sz="1200" i="1" kern="12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rPr>
                <a:t>Polyphen</a:t>
              </a:r>
              <a:r>
                <a:rPr lang="fr-FR" sz="1200" i="1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rPr>
                <a:t>, GVGD). </a:t>
              </a:r>
              <a:r>
                <a:rPr lang="fr-FR" sz="1200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rPr>
                <a:t>Prédiction effet sur l’épissage (</a:t>
              </a:r>
              <a:r>
                <a:rPr lang="fr-FR" sz="1200" i="1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rPr>
                <a:t>HSF, </a:t>
              </a:r>
              <a:r>
                <a:rPr lang="fr-FR" sz="1200" i="1" kern="12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rPr>
                <a:t>MaxEnt</a:t>
              </a:r>
              <a:r>
                <a:rPr lang="fr-FR" sz="1200" i="1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rPr>
                <a:t>)</a:t>
              </a:r>
              <a:endParaRPr lang="fr-FR" sz="2000" dirty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endParaRPr>
            </a:p>
          </p:txBody>
        </p:sp>
        <p:sp>
          <p:nvSpPr>
            <p:cNvPr id="6" name="ZoneTexte 26"/>
            <p:cNvSpPr txBox="1">
              <a:spLocks noChangeArrowheads="1"/>
            </p:cNvSpPr>
            <p:nvPr/>
          </p:nvSpPr>
          <p:spPr bwMode="auto">
            <a:xfrm>
              <a:off x="4507417" y="5583138"/>
              <a:ext cx="1023821" cy="228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fr-FR" sz="1200" b="1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rPr>
                <a:t>Non-sens</a:t>
              </a:r>
              <a:endParaRPr lang="fr-FR" sz="2000" dirty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endParaRPr>
            </a:p>
          </p:txBody>
        </p:sp>
        <p:sp>
          <p:nvSpPr>
            <p:cNvPr id="7" name="ZoneTexte 26"/>
            <p:cNvSpPr txBox="1">
              <a:spLocks noChangeArrowheads="1"/>
            </p:cNvSpPr>
            <p:nvPr/>
          </p:nvSpPr>
          <p:spPr bwMode="auto">
            <a:xfrm>
              <a:off x="2551262" y="5638832"/>
              <a:ext cx="1169345" cy="228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fr-FR" sz="1200" b="1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rPr>
                <a:t>Mut. </a:t>
              </a:r>
              <a:r>
                <a:rPr lang="fr-FR" sz="1200" b="1" kern="12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rPr>
                <a:t>frameshift</a:t>
              </a:r>
              <a:endParaRPr lang="fr-FR" sz="2000" dirty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endParaRPr>
            </a:p>
          </p:txBody>
        </p:sp>
        <p:sp>
          <p:nvSpPr>
            <p:cNvPr id="8" name="ZoneTexte 26"/>
            <p:cNvSpPr txBox="1">
              <a:spLocks noChangeArrowheads="1"/>
            </p:cNvSpPr>
            <p:nvPr/>
          </p:nvSpPr>
          <p:spPr bwMode="auto">
            <a:xfrm>
              <a:off x="1703499" y="5587910"/>
              <a:ext cx="1023821" cy="228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fr-FR" sz="1200" b="1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rPr>
                <a:t>Faux sens</a:t>
              </a:r>
              <a:endParaRPr lang="fr-FR" sz="2000" dirty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endParaRPr>
            </a:p>
          </p:txBody>
        </p:sp>
        <p:cxnSp>
          <p:nvCxnSpPr>
            <p:cNvPr id="9" name="Line 32"/>
            <p:cNvCxnSpPr/>
            <p:nvPr/>
          </p:nvCxnSpPr>
          <p:spPr bwMode="auto">
            <a:xfrm flipH="1">
              <a:off x="3280703" y="5421163"/>
              <a:ext cx="199613" cy="245942"/>
            </a:xfrm>
            <a:prstGeom prst="line">
              <a:avLst/>
            </a:prstGeom>
            <a:noFill/>
            <a:ln w="28575">
              <a:solidFill>
                <a:srgbClr val="4D4D4D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Line 33"/>
            <p:cNvCxnSpPr/>
            <p:nvPr/>
          </p:nvCxnSpPr>
          <p:spPr bwMode="auto">
            <a:xfrm flipH="1">
              <a:off x="2404478" y="5421163"/>
              <a:ext cx="759817" cy="102161"/>
            </a:xfrm>
            <a:prstGeom prst="line">
              <a:avLst/>
            </a:prstGeom>
            <a:noFill/>
            <a:ln w="28575">
              <a:solidFill>
                <a:srgbClr val="4D4D4D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Line 34"/>
            <p:cNvCxnSpPr/>
            <p:nvPr/>
          </p:nvCxnSpPr>
          <p:spPr bwMode="auto">
            <a:xfrm>
              <a:off x="4040097" y="5421161"/>
              <a:ext cx="759817" cy="102161"/>
            </a:xfrm>
            <a:prstGeom prst="line">
              <a:avLst/>
            </a:prstGeom>
            <a:noFill/>
            <a:ln w="28575">
              <a:solidFill>
                <a:srgbClr val="4D4D4D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Line 32"/>
            <p:cNvCxnSpPr/>
            <p:nvPr/>
          </p:nvCxnSpPr>
          <p:spPr bwMode="auto">
            <a:xfrm>
              <a:off x="3689608" y="5421161"/>
              <a:ext cx="233660" cy="203691"/>
            </a:xfrm>
            <a:prstGeom prst="line">
              <a:avLst/>
            </a:prstGeom>
            <a:noFill/>
            <a:ln w="28575">
              <a:solidFill>
                <a:srgbClr val="4D4D4D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" name="ZoneTexte 26"/>
            <p:cNvSpPr txBox="1">
              <a:spLocks noChangeArrowheads="1"/>
            </p:cNvSpPr>
            <p:nvPr/>
          </p:nvSpPr>
          <p:spPr bwMode="auto">
            <a:xfrm>
              <a:off x="3572779" y="5638832"/>
              <a:ext cx="1169345" cy="228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fr-FR" sz="1200" b="1" kern="1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rPr>
                <a:t>Site d’épissage</a:t>
              </a:r>
              <a:endParaRPr lang="fr-FR" sz="200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766921" y="8684315"/>
              <a:ext cx="1529596" cy="251034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txBody>
            <a:bodyPr wrap="square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fr-FR" sz="1600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rPr>
                <a:t>Etudes de ségrégation</a:t>
              </a:r>
              <a:endParaRPr lang="fr-FR" sz="2000" dirty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546439" y="8665054"/>
              <a:ext cx="1234226" cy="251034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txBody>
            <a:bodyPr wrap="square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fr-FR" sz="1600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rPr>
                <a:t>+/- Analyse ADNc</a:t>
              </a:r>
              <a:endParaRPr lang="fr-FR" sz="2000" dirty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endParaRPr>
            </a:p>
          </p:txBody>
        </p:sp>
        <p:sp>
          <p:nvSpPr>
            <p:cNvPr id="18" name="AutoShape 35"/>
            <p:cNvSpPr>
              <a:spLocks/>
            </p:cNvSpPr>
            <p:nvPr/>
          </p:nvSpPr>
          <p:spPr bwMode="auto">
            <a:xfrm rot="16200000">
              <a:off x="3534837" y="4321427"/>
              <a:ext cx="185426" cy="3276509"/>
            </a:xfrm>
            <a:prstGeom prst="leftBrace">
              <a:avLst>
                <a:gd name="adj1" fmla="val 154562"/>
                <a:gd name="adj2" fmla="val 50000"/>
              </a:avLst>
            </a:prstGeom>
            <a:noFill/>
            <a:ln w="19050" cmpd="sng">
              <a:solidFill>
                <a:srgbClr val="4D4D4D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 Box 9"/>
            <p:cNvSpPr txBox="1">
              <a:spLocks noChangeArrowheads="1"/>
            </p:cNvSpPr>
            <p:nvPr/>
          </p:nvSpPr>
          <p:spPr bwMode="auto">
            <a:xfrm>
              <a:off x="2660939" y="5166241"/>
              <a:ext cx="1862238" cy="25103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fr-FR" sz="1600" b="1" kern="12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rPr>
                <a:t>3-10 </a:t>
              </a:r>
              <a:r>
                <a:rPr lang="fr-FR" sz="1600" b="1" kern="12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rPr>
                <a:t>variants</a:t>
              </a:r>
              <a:r>
                <a:rPr lang="fr-FR" sz="1600" b="1" kern="12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rPr>
                <a:t>/patient</a:t>
              </a:r>
              <a:endParaRPr lang="fr-FR" sz="2000" dirty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endParaRPr>
            </a:p>
          </p:txBody>
        </p:sp>
        <p:sp>
          <p:nvSpPr>
            <p:cNvPr id="20" name="Text Box 9"/>
            <p:cNvSpPr txBox="1">
              <a:spLocks noChangeArrowheads="1"/>
            </p:cNvSpPr>
            <p:nvPr/>
          </p:nvSpPr>
          <p:spPr bwMode="auto">
            <a:xfrm>
              <a:off x="2712127" y="6066832"/>
              <a:ext cx="1862196" cy="24334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fr-FR" sz="1400" b="1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rPr>
                <a:t>Variant(s) pathogène(s) ?</a:t>
              </a:r>
              <a:endParaRPr lang="fr-FR" sz="2000" dirty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448231" y="7453393"/>
              <a:ext cx="1063578" cy="251034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txBody>
            <a:bodyPr wrap="square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fr-FR" sz="1400" b="1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rPr>
                <a:t>Logiciel </a:t>
              </a:r>
              <a:r>
                <a:rPr lang="fr-FR" sz="1400" b="1" kern="12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rPr>
                <a:t>Alamut</a:t>
              </a:r>
              <a:r>
                <a:rPr lang="fr-FR" sz="1400" b="1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rPr>
                <a:t> </a:t>
              </a:r>
              <a:endParaRPr lang="fr-FR" dirty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endParaRPr>
            </a:p>
          </p:txBody>
        </p:sp>
        <p:cxnSp>
          <p:nvCxnSpPr>
            <p:cNvPr id="22" name="Line 32"/>
            <p:cNvCxnSpPr/>
            <p:nvPr/>
          </p:nvCxnSpPr>
          <p:spPr bwMode="auto">
            <a:xfrm flipH="1">
              <a:off x="3626433" y="6295421"/>
              <a:ext cx="0" cy="146662"/>
            </a:xfrm>
            <a:prstGeom prst="line">
              <a:avLst/>
            </a:prstGeom>
            <a:noFill/>
            <a:ln w="28575">
              <a:solidFill>
                <a:srgbClr val="4D4D4D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" name="Rectangle 22"/>
            <p:cNvSpPr/>
            <p:nvPr/>
          </p:nvSpPr>
          <p:spPr>
            <a:xfrm>
              <a:off x="1657382" y="8265327"/>
              <a:ext cx="4038187" cy="298662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fr-FR" sz="1400" b="1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rPr>
                <a:t>Etude données du patient: Phénotype +  Mode de transmission</a:t>
              </a:r>
              <a:endParaRPr lang="fr-FR" sz="2000" dirty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endParaRPr>
            </a:p>
          </p:txBody>
        </p:sp>
        <p:sp>
          <p:nvSpPr>
            <p:cNvPr id="25" name="ZoneTexte 75"/>
            <p:cNvSpPr txBox="1"/>
            <p:nvPr/>
          </p:nvSpPr>
          <p:spPr>
            <a:xfrm>
              <a:off x="3806438" y="6603977"/>
              <a:ext cx="2513426" cy="917529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txBody>
            <a:bodyPr wrap="square" rtlCol="0"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fr-FR" sz="1200" b="1" kern="1200">
                  <a:solidFill>
                    <a:srgbClr val="4BACC6"/>
                  </a:solidFill>
                  <a:effectLst/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rPr>
                <a:t>Bases de données de variations:</a:t>
              </a:r>
              <a:endParaRPr lang="fr-FR" sz="200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endParaRPr>
            </a:p>
            <a:p>
              <a:pPr algn="just">
                <a:spcAft>
                  <a:spcPts val="0"/>
                </a:spcAft>
              </a:pPr>
              <a:r>
                <a:rPr lang="fr-FR" sz="1200" kern="1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rPr>
                <a:t>Fréquence: dbSNP, 1000 genome, ClinVar, EVS</a:t>
              </a:r>
              <a:endParaRPr lang="fr-FR" sz="200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endParaRPr>
            </a:p>
            <a:p>
              <a:pPr algn="just">
                <a:spcAft>
                  <a:spcPts val="0"/>
                </a:spcAft>
              </a:pPr>
              <a:r>
                <a:rPr lang="fr-FR" sz="1200" kern="1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rPr>
                <a:t>Déjà décrit pathogène: LOVD, OMIM, UMD-DMD</a:t>
              </a:r>
              <a:endParaRPr lang="fr-FR" sz="200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endParaRPr>
            </a:p>
            <a:p>
              <a:pPr algn="just">
                <a:spcAft>
                  <a:spcPts val="0"/>
                </a:spcAft>
              </a:pPr>
              <a:r>
                <a:rPr lang="fr-FR" sz="1200" b="1" kern="1200">
                  <a:solidFill>
                    <a:srgbClr val="4BACC6"/>
                  </a:solidFill>
                  <a:effectLst/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rPr>
                <a:t>Bases de données de maladies génétiques:</a:t>
              </a:r>
              <a:endParaRPr lang="fr-FR" sz="200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endParaRPr>
            </a:p>
            <a:p>
              <a:pPr algn="just">
                <a:spcAft>
                  <a:spcPts val="0"/>
                </a:spcAft>
              </a:pPr>
              <a:r>
                <a:rPr lang="fr-FR" sz="1200" kern="1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rPr>
                <a:t>OMIM, ORPHANET, GENATLAS, GENREVIEWS</a:t>
              </a:r>
              <a:endParaRPr lang="fr-FR" sz="200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endParaRPr>
            </a:p>
            <a:p>
              <a:pPr algn="just">
                <a:spcAft>
                  <a:spcPts val="0"/>
                </a:spcAft>
              </a:pPr>
              <a:r>
                <a:rPr lang="fr-FR" sz="1200" b="1" kern="1200">
                  <a:solidFill>
                    <a:srgbClr val="4BACC6"/>
                  </a:solidFill>
                  <a:effectLst/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rPr>
                <a:t>Littérature : </a:t>
              </a:r>
              <a:r>
                <a:rPr lang="fr-FR" sz="1200" kern="1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rPr>
                <a:t>PubMed</a:t>
              </a:r>
              <a:endParaRPr lang="fr-FR" sz="200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364578" y="8687434"/>
              <a:ext cx="1179296" cy="24478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txBody>
            <a:bodyPr wrap="square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fr-FR" sz="1600" kern="1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rPr>
                <a:t>Validation Sanger</a:t>
              </a:r>
              <a:endParaRPr lang="fr-FR" sz="200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endParaRPr>
            </a:p>
          </p:txBody>
        </p:sp>
        <p:sp>
          <p:nvSpPr>
            <p:cNvPr id="28" name="ZoneTexte 74"/>
            <p:cNvSpPr txBox="1"/>
            <p:nvPr/>
          </p:nvSpPr>
          <p:spPr>
            <a:xfrm>
              <a:off x="2533693" y="8673662"/>
              <a:ext cx="282631" cy="258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fr-FR" b="1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rPr>
                <a:t>+</a:t>
              </a:r>
              <a:endParaRPr lang="fr-FR" sz="2000" dirty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endParaRPr>
            </a:p>
          </p:txBody>
        </p:sp>
        <p:sp>
          <p:nvSpPr>
            <p:cNvPr id="29" name="ZoneTexte 74"/>
            <p:cNvSpPr txBox="1"/>
            <p:nvPr/>
          </p:nvSpPr>
          <p:spPr>
            <a:xfrm>
              <a:off x="4310015" y="8673661"/>
              <a:ext cx="282631" cy="258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fr-FR" b="1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rPr>
                <a:t>+</a:t>
              </a:r>
              <a:endParaRPr lang="fr-FR" sz="2000" dirty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endParaRPr>
            </a:p>
          </p:txBody>
        </p:sp>
        <p:sp>
          <p:nvSpPr>
            <p:cNvPr id="31" name="Text Box 9"/>
            <p:cNvSpPr txBox="1">
              <a:spLocks noChangeArrowheads="1"/>
            </p:cNvSpPr>
            <p:nvPr/>
          </p:nvSpPr>
          <p:spPr bwMode="auto">
            <a:xfrm>
              <a:off x="2682197" y="7915566"/>
              <a:ext cx="1862238" cy="25103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fr-FR" sz="1600" b="1" kern="12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rPr>
                <a:t>1-4 </a:t>
              </a:r>
              <a:r>
                <a:rPr lang="fr-FR" sz="1600" b="1" kern="12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rPr>
                <a:t>variants</a:t>
              </a:r>
              <a:r>
                <a:rPr lang="fr-FR" sz="1600" b="1" kern="12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rPr>
                <a:t>/patient</a:t>
              </a:r>
              <a:endParaRPr lang="fr-FR" sz="2000" dirty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D1314BDC-3B95-034E-AE29-E8B1FAB8C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D4C51-B8D0-0349-8E7A-EBC3583AAEA7}" type="datetime1">
              <a:rPr lang="fr-FR" smtClean="0">
                <a:solidFill>
                  <a:srgbClr val="775F55"/>
                </a:solidFill>
              </a:rPr>
              <a:pPr/>
              <a:t>06/05/2019</a:t>
            </a:fld>
            <a:endParaRPr lang="fr-FR">
              <a:solidFill>
                <a:srgbClr val="775F55"/>
              </a:solidFill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D6C58FDC-32F2-ED42-83B8-17A86CCAB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775F55"/>
                </a:solidFill>
              </a:rPr>
              <a:t>Reda Zenagui</a:t>
            </a:r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xmlns="" id="{856AE480-5DE3-CF4A-BE9F-297AE9648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C2161-55B9-4E2F-9B8E-AFF7EF3222FD}" type="slidenum">
              <a:rPr lang="fr-FR" smtClean="0"/>
              <a:pPr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2111468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2557128" y="260648"/>
            <a:ext cx="6444208" cy="461665"/>
          </a:xfrm>
          <a:prstGeom prst="rect">
            <a:avLst/>
          </a:prstGeom>
          <a:solidFill>
            <a:srgbClr val="FFC000"/>
          </a:solidFill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algn="r">
              <a:spcBef>
                <a:spcPct val="0"/>
              </a:spcBef>
            </a:pPr>
            <a:r>
              <a:rPr lang="fr-F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Variants</a:t>
            </a:r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signification clinique inconnue</a:t>
            </a: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273602" y="1778229"/>
            <a:ext cx="79248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-Altération de la structure protéique par le seul changement de résidu</a:t>
            </a:r>
          </a:p>
          <a:p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77" name="Group 5"/>
          <p:cNvGrpSpPr>
            <a:grpSpLocks/>
          </p:cNvGrpSpPr>
          <p:nvPr/>
        </p:nvGrpSpPr>
        <p:grpSpPr bwMode="auto">
          <a:xfrm>
            <a:off x="6538799" y="2708919"/>
            <a:ext cx="2819400" cy="1616075"/>
            <a:chOff x="3408" y="2304"/>
            <a:chExt cx="1776" cy="1018"/>
          </a:xfrm>
        </p:grpSpPr>
        <p:sp>
          <p:nvSpPr>
            <p:cNvPr id="3078" name="Text Box 6"/>
            <p:cNvSpPr txBox="1">
              <a:spLocks noChangeArrowheads="1"/>
            </p:cNvSpPr>
            <p:nvPr/>
          </p:nvSpPr>
          <p:spPr bwMode="auto">
            <a:xfrm>
              <a:off x="3408" y="2304"/>
              <a:ext cx="1776" cy="1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…GESGA</a:t>
              </a:r>
              <a:r>
                <a:rPr lang="fr-FR" b="1" dirty="0">
                  <a:solidFill>
                    <a:srgbClr val="0080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  <a:r>
                <a:rPr lang="fr-F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KT…</a:t>
              </a:r>
            </a:p>
            <a:p>
              <a:pPr>
                <a:spcBef>
                  <a:spcPct val="50000"/>
                </a:spcBef>
              </a:pPr>
              <a:endParaRPr lang="fr-FR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spcBef>
                  <a:spcPct val="50000"/>
                </a:spcBef>
              </a:pPr>
              <a:r>
                <a:rPr lang="fr-F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…GESGA</a:t>
              </a:r>
              <a:r>
                <a:rPr lang="fr-FR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lang="fr-F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KT…</a:t>
              </a:r>
            </a:p>
            <a:p>
              <a:pPr>
                <a:spcBef>
                  <a:spcPct val="50000"/>
                </a:spcBef>
              </a:pPr>
              <a:r>
                <a:rPr lang="fr-F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	??</a:t>
              </a:r>
            </a:p>
          </p:txBody>
        </p:sp>
        <p:sp>
          <p:nvSpPr>
            <p:cNvPr id="3079" name="AutoShape 7"/>
            <p:cNvSpPr>
              <a:spLocks noChangeArrowheads="1"/>
            </p:cNvSpPr>
            <p:nvPr/>
          </p:nvSpPr>
          <p:spPr bwMode="auto">
            <a:xfrm>
              <a:off x="4340" y="2564"/>
              <a:ext cx="144" cy="432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rgbClr val="0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5C7AF952-AB60-9A49-93AC-A18BD736D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31E4C-F275-D349-AA09-BFBCDEE62D60}" type="datetime1">
              <a:rPr lang="fr-FR" smtClean="0">
                <a:solidFill>
                  <a:srgbClr val="775F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06/05/2019</a:t>
            </a:fld>
            <a:endParaRPr lang="fr-FR">
              <a:solidFill>
                <a:srgbClr val="775F5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F773DBB2-D815-DF42-B61A-00EA5F530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775F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Reda Zenagui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C9ED016C-8594-4540-A0B7-5C36007AC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C2161-55B9-4E2F-9B8E-AFF7EF3222FD}" type="slidenum">
              <a:rPr lang="fr-F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32</a:t>
            </a:fld>
            <a:endParaRPr lang="fr-F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84931AD-A49B-DB40-9317-4C2EC63C1980}"/>
              </a:ext>
            </a:extLst>
          </p:cNvPr>
          <p:cNvSpPr/>
          <p:nvPr/>
        </p:nvSpPr>
        <p:spPr>
          <a:xfrm>
            <a:off x="273602" y="1216192"/>
            <a:ext cx="1838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Variant faux-sens</a:t>
            </a: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xmlns="" id="{97D47EA7-8B61-8B49-89F6-B96AA66E15A4}"/>
              </a:ext>
            </a:extLst>
          </p:cNvPr>
          <p:cNvSpPr txBox="1">
            <a:spLocks noChangeArrowheads="1"/>
          </p:cNvSpPr>
          <p:nvPr/>
        </p:nvSpPr>
        <p:spPr>
          <a:xfrm>
            <a:off x="197402" y="3421215"/>
            <a:ext cx="6174798" cy="2456057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defTabSz="914400">
              <a:spcBef>
                <a:spcPct val="0"/>
              </a:spcBef>
              <a:buFont typeface="Arial"/>
              <a:buNone/>
            </a:pPr>
            <a:endParaRPr lang="fr-F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defTabSz="914400"/>
            <a:r>
              <a:rPr lang="fr-F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Présence et annotations dans les bases de données</a:t>
            </a:r>
          </a:p>
          <a:p>
            <a:pPr marL="457200" lvl="1" defTabSz="914400"/>
            <a:r>
              <a:rPr lang="fr-F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Ségrégation ou non dans la famille</a:t>
            </a:r>
          </a:p>
          <a:p>
            <a:pPr marL="457200" lvl="1" defTabSz="914400"/>
            <a:r>
              <a:rPr lang="fr-F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Conservation entre espèces</a:t>
            </a:r>
          </a:p>
          <a:p>
            <a:pPr marL="457200" lvl="1" defTabSz="914400"/>
            <a:r>
              <a:rPr lang="fr-F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Propriétés physico-chimiques des résidus impliqués</a:t>
            </a:r>
          </a:p>
          <a:p>
            <a:pPr marL="457200" lvl="1" defTabSz="914400"/>
            <a:r>
              <a:rPr lang="fr-F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Conservation dans un type de domaine</a:t>
            </a:r>
          </a:p>
          <a:p>
            <a:pPr marL="457200" lvl="1" defTabSz="914400"/>
            <a:r>
              <a:rPr lang="fr-F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Modélisation tridimensionnelle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D987823-E97D-4249-A0C4-6B2182EE1BB5}"/>
              </a:ext>
            </a:extLst>
          </p:cNvPr>
          <p:cNvSpPr/>
          <p:nvPr/>
        </p:nvSpPr>
        <p:spPr>
          <a:xfrm>
            <a:off x="304800" y="3206229"/>
            <a:ext cx="6067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Arguments à retenir lors de l</a:t>
            </a:r>
            <a:r>
              <a:rPr lang="ja-JP" altLang="fr-FR" b="1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étude d’un VSCI (VUS):</a:t>
            </a:r>
          </a:p>
        </p:txBody>
      </p:sp>
    </p:spTree>
    <p:extLst>
      <p:ext uri="{BB962C8B-B14F-4D97-AF65-F5344CB8AC3E}">
        <p14:creationId xmlns:p14="http://schemas.microsoft.com/office/powerpoint/2010/main" xmlns="" val="1690910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435310" y="279053"/>
            <a:ext cx="5580112" cy="461665"/>
          </a:xfr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r" defTabSz="914400"/>
            <a:r>
              <a:rPr lang="fr-FR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Présence et annotations dans les </a:t>
            </a:r>
            <a:r>
              <a:rPr lang="fr-FR" sz="2400" b="1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BDs</a:t>
            </a:r>
            <a:endParaRPr lang="fr-FR" sz="2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5029200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BDs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généralistes</a:t>
            </a:r>
            <a:endParaRPr lang="fr-F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fr-F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HGMD	</a:t>
            </a:r>
            <a:r>
              <a:rPr lang="fr-FR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www.hgmd.cf.ac.uk/</a:t>
            </a:r>
            <a:r>
              <a:rPr lang="fr-F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Tx/>
              <a:buNone/>
            </a:pPr>
            <a:r>
              <a:rPr lang="fr-F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OMIM	</a:t>
            </a:r>
            <a:r>
              <a:rPr lang="fr-FR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www.ncbi.nlm.nih.gov/omim/</a:t>
            </a:r>
            <a:r>
              <a:rPr lang="fr-F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Tx/>
              <a:buNone/>
            </a:pPr>
            <a:r>
              <a:rPr lang="fr-F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fr-F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dbSNP</a:t>
            </a:r>
            <a:r>
              <a:rPr lang="fr-F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fr-FR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www.ncbi.nlm.nih.gov/projects/SNP/</a:t>
            </a:r>
            <a:r>
              <a:rPr lang="fr-F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Tx/>
              <a:buNone/>
            </a:pPr>
            <a:r>
              <a:rPr lang="fr-F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fr-F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Ensembl</a:t>
            </a:r>
            <a:r>
              <a:rPr lang="fr-F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fr-FR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http://www.ensembl.org/</a:t>
            </a:r>
            <a:r>
              <a:rPr lang="fr-F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Tx/>
              <a:buNone/>
            </a:pPr>
            <a:r>
              <a:rPr lang="fr-F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EVS		</a:t>
            </a:r>
            <a:r>
              <a:rPr lang="fr-FR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http://evs.gs.washington.edu/EVS/</a:t>
            </a:r>
            <a:r>
              <a:rPr lang="fr-F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Tx/>
              <a:buNone/>
            </a:pPr>
            <a:r>
              <a:rPr lang="fr-F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1000 </a:t>
            </a:r>
            <a:r>
              <a:rPr lang="fr-F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genomes</a:t>
            </a:r>
            <a:r>
              <a:rPr lang="fr-F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http://www.1000genomes.org/</a:t>
            </a:r>
            <a:r>
              <a:rPr lang="fr-F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Tx/>
              <a:buNone/>
            </a:pPr>
            <a:endParaRPr lang="fr-F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LSDBs</a:t>
            </a:r>
            <a:endParaRPr lang="fr-F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fr-F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liste HGVS 	</a:t>
            </a:r>
            <a:r>
              <a:rPr lang="fr-FR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http://www.hgvs.org/dblist/glsdb.html</a:t>
            </a:r>
            <a:r>
              <a:rPr lang="fr-F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Tx/>
              <a:buNone/>
            </a:pPr>
            <a:r>
              <a:rPr lang="fr-F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LOVD	</a:t>
            </a:r>
            <a:r>
              <a:rPr lang="fr-FR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http://www.lovd.nl/2.0/index_list.php</a:t>
            </a:r>
            <a:r>
              <a:rPr lang="fr-F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Tx/>
              <a:buNone/>
            </a:pPr>
            <a:endParaRPr lang="fr-F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Littérature</a:t>
            </a:r>
            <a:endParaRPr lang="fr-F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fr-F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fr-F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PubMed</a:t>
            </a:r>
            <a:r>
              <a:rPr lang="fr-F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	</a:t>
            </a:r>
            <a:r>
              <a:rPr lang="fr-FR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http://www.ncbi.nlm.nih.gov/</a:t>
            </a:r>
            <a:r>
              <a:rPr lang="fr-F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Tx/>
              <a:buNone/>
            </a:pPr>
            <a:r>
              <a:rPr lang="fr-F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Google </a:t>
            </a:r>
            <a:r>
              <a:rPr lang="fr-F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scholar</a:t>
            </a:r>
            <a:r>
              <a:rPr lang="fr-F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fr-FR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http://scholar.google.fr/</a:t>
            </a:r>
            <a:r>
              <a:rPr lang="fr-F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Tx/>
              <a:buChar char="-"/>
            </a:pPr>
            <a:endParaRPr lang="fr-F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345" name="Group 9"/>
          <p:cNvGrpSpPr>
            <a:grpSpLocks/>
          </p:cNvGrpSpPr>
          <p:nvPr/>
        </p:nvGrpSpPr>
        <p:grpSpPr bwMode="auto">
          <a:xfrm>
            <a:off x="7391400" y="1676400"/>
            <a:ext cx="1651000" cy="4357688"/>
            <a:chOff x="4720" y="1056"/>
            <a:chExt cx="1040" cy="2745"/>
          </a:xfrm>
        </p:grpSpPr>
        <p:pic>
          <p:nvPicPr>
            <p:cNvPr id="14340" name="Picture 4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2" y="1920"/>
              <a:ext cx="368" cy="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14341" name="Picture 5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0" y="1488"/>
              <a:ext cx="1040" cy="3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14342" name="Picture 6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6" y="1056"/>
              <a:ext cx="384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14343" name="Picture 7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4" y="2544"/>
              <a:ext cx="816" cy="4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14344" name="Picture 8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6" y="3456"/>
              <a:ext cx="864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</p:grp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3822EA06-9C6C-B44E-95AD-AE9C4C1B2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088B0-F423-1E4F-9BA5-DB6BBA6999DF}" type="datetime1">
              <a:rPr lang="fr-FR" smtClean="0">
                <a:solidFill>
                  <a:srgbClr val="775F55"/>
                </a:solidFill>
              </a:rPr>
              <a:pPr/>
              <a:t>06/05/2019</a:t>
            </a:fld>
            <a:endParaRPr lang="fr-FR">
              <a:solidFill>
                <a:srgbClr val="775F55"/>
              </a:solidFill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6C1225A7-503F-8B47-B803-087A1492D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775F55"/>
                </a:solidFill>
              </a:rPr>
              <a:t>Reda Zenagui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97FECA8A-855C-CC46-976B-2265F383B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C2161-55B9-4E2F-9B8E-AFF7EF3222FD}" type="slidenum">
              <a:rPr lang="fr-FR" smtClean="0"/>
              <a:pPr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5140420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412776"/>
            <a:ext cx="7772400" cy="4724400"/>
          </a:xfrm>
        </p:spPr>
        <p:txBody>
          <a:bodyPr/>
          <a:lstStyle/>
          <a:p>
            <a:pPr>
              <a:buFontTx/>
              <a:buNone/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Objectif:</a:t>
            </a:r>
          </a:p>
          <a:p>
            <a:pPr>
              <a:buFontTx/>
              <a:buNone/>
            </a:pP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variant est-il connu?</a:t>
            </a:r>
          </a:p>
          <a:p>
            <a:pPr>
              <a:buFontTx/>
              <a:buNone/>
            </a:pP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Dans quel contexte a-t-il été retrouvé?</a:t>
            </a:r>
          </a:p>
          <a:p>
            <a:pPr>
              <a:buFontTx/>
              <a:buNone/>
            </a:pP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Est-il décrit comme SNP? (quelle population, quelle fréquence?)</a:t>
            </a:r>
          </a:p>
          <a:p>
            <a:pPr>
              <a:buFontTx/>
              <a:buNone/>
            </a:pP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 littérature ou LSDB:</a:t>
            </a:r>
          </a:p>
          <a:p>
            <a:pPr>
              <a:buFontTx/>
              <a:buNone/>
            </a:pP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Pathologie récessive: 2</a:t>
            </a:r>
            <a:r>
              <a:rPr lang="fr-FR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ème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variant identifié?</a:t>
            </a:r>
          </a:p>
          <a:p>
            <a:pPr>
              <a:buFontTx/>
              <a:buNone/>
            </a:pP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Ségrégation familiale?</a:t>
            </a:r>
          </a:p>
          <a:p>
            <a:pPr>
              <a:buFontTx/>
              <a:buNone/>
            </a:pP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Retrouvé chez des contr</a:t>
            </a:r>
            <a:r>
              <a:rPr lang="fr-FR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ôles?</a:t>
            </a: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>
          <a:xfrm>
            <a:off x="3491880" y="332656"/>
            <a:ext cx="5508104" cy="461665"/>
          </a:xfrm>
          <a:solidFill>
            <a:srgbClr val="FFC000"/>
          </a:solidFill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rtlCol="0" anchor="ctr">
            <a:spAutoFit/>
          </a:bodyPr>
          <a:lstStyle/>
          <a:p>
            <a:pPr algn="r" defTabSz="914400"/>
            <a:r>
              <a:rPr lang="fr-FR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Présence et annotations dans les </a:t>
            </a:r>
            <a:r>
              <a:rPr lang="fr-FR" sz="2400" b="1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BDs</a:t>
            </a:r>
            <a:endParaRPr lang="fr-FR" sz="2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5033B254-589B-8149-B9B5-EDA547A8D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0748D-B8A6-0B42-AB3C-F371E54B7988}" type="datetime1">
              <a:rPr lang="fr-FR" smtClean="0">
                <a:solidFill>
                  <a:srgbClr val="775F55"/>
                </a:solidFill>
              </a:rPr>
              <a:pPr/>
              <a:t>06/05/2019</a:t>
            </a:fld>
            <a:endParaRPr lang="fr-FR">
              <a:solidFill>
                <a:srgbClr val="775F55"/>
              </a:solidFill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5D849F45-5E1F-F94D-83B5-D45D6B7B1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775F55"/>
                </a:solidFill>
              </a:rPr>
              <a:t>Reda Zenagui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82E6374A-EB51-4841-9CEB-9B43E1921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C2161-55B9-4E2F-9B8E-AFF7EF3222FD}" type="slidenum">
              <a:rPr lang="fr-FR" smtClean="0"/>
              <a:pPr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9809855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 txBox="1">
            <a:spLocks noChangeArrowheads="1"/>
          </p:cNvSpPr>
          <p:nvPr/>
        </p:nvSpPr>
        <p:spPr bwMode="auto">
          <a:xfrm>
            <a:off x="4067944" y="243059"/>
            <a:ext cx="4915650" cy="461665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fr-FR"/>
            </a:defPPr>
            <a:lvl1pPr algn="r">
              <a:spcBef>
                <a:spcPct val="0"/>
              </a:spcBef>
              <a:buNone/>
              <a:defRPr sz="24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1" algn="r"/>
            <a:r>
              <a:rPr lang="fr-FR" altLang="ja-JP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Nécessité de réseaux d’expertise</a:t>
            </a:r>
            <a:endParaRPr lang="fr-F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3" name="Picture 19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1773238"/>
            <a:ext cx="1944687" cy="14557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16389" name="Text Box 20"/>
          <p:cNvSpPr txBox="1">
            <a:spLocks noChangeArrowheads="1"/>
          </p:cNvSpPr>
          <p:nvPr/>
        </p:nvSpPr>
        <p:spPr bwMode="auto">
          <a:xfrm>
            <a:off x="1258888" y="1196975"/>
            <a:ext cx="26368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Masse +++ de données</a:t>
            </a:r>
          </a:p>
        </p:txBody>
      </p:sp>
      <p:sp>
        <p:nvSpPr>
          <p:cNvPr id="16390" name="Text Box 20"/>
          <p:cNvSpPr txBox="1">
            <a:spLocks noChangeArrowheads="1"/>
          </p:cNvSpPr>
          <p:nvPr/>
        </p:nvSpPr>
        <p:spPr bwMode="auto">
          <a:xfrm>
            <a:off x="5724525" y="1196975"/>
            <a:ext cx="23574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000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Gènes « nouveaux »</a:t>
            </a:r>
          </a:p>
        </p:txBody>
      </p:sp>
      <p:pic>
        <p:nvPicPr>
          <p:cNvPr id="15367" name="Picture 10" descr="http://www.univ-montp1.fr/var/plain/storage/images/media/images/zones_de_contacts_et_distribution_respectives_de_la_nebuline_et_de_la_titine/238139-1-fre-FR/zones_de_contacts_et_distribution_respectives_de_la_nebuline_et_de_la_titine_mediu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1500" y="1700213"/>
            <a:ext cx="190500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2" name="Text Box 20"/>
          <p:cNvSpPr txBox="1">
            <a:spLocks noChangeArrowheads="1"/>
          </p:cNvSpPr>
          <p:nvPr/>
        </p:nvSpPr>
        <p:spPr bwMode="auto">
          <a:xfrm>
            <a:off x="3708400" y="2060575"/>
            <a:ext cx="20050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000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Polymorphismes</a:t>
            </a:r>
          </a:p>
        </p:txBody>
      </p:sp>
      <p:grpSp>
        <p:nvGrpSpPr>
          <p:cNvPr id="2" name="Groupe 28"/>
          <p:cNvGrpSpPr>
            <a:grpSpLocks/>
          </p:cNvGrpSpPr>
          <p:nvPr/>
        </p:nvGrpSpPr>
        <p:grpSpPr bwMode="auto">
          <a:xfrm>
            <a:off x="755650" y="3789363"/>
            <a:ext cx="7956496" cy="2681287"/>
            <a:chOff x="755576" y="3789040"/>
            <a:chExt cx="7955741" cy="2682207"/>
          </a:xfrm>
        </p:grpSpPr>
        <p:cxnSp>
          <p:nvCxnSpPr>
            <p:cNvPr id="28" name="Connecteur droit avec flèche 27"/>
            <p:cNvCxnSpPr/>
            <p:nvPr/>
          </p:nvCxnSpPr>
          <p:spPr>
            <a:xfrm flipH="1" flipV="1">
              <a:off x="3635028" y="4436962"/>
              <a:ext cx="2233401" cy="1079870"/>
            </a:xfrm>
            <a:prstGeom prst="straightConnector1">
              <a:avLst/>
            </a:prstGeom>
            <a:ln w="38100">
              <a:solidFill>
                <a:srgbClr val="002060"/>
              </a:solidFill>
              <a:headEnd type="triangl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 Box 20"/>
            <p:cNvSpPr txBox="1">
              <a:spLocks noChangeArrowheads="1"/>
            </p:cNvSpPr>
            <p:nvPr/>
          </p:nvSpPr>
          <p:spPr bwMode="auto">
            <a:xfrm>
              <a:off x="755576" y="3789040"/>
              <a:ext cx="3972121" cy="52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fr-FR" sz="28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Généticiens moléculaires</a:t>
              </a:r>
            </a:p>
          </p:txBody>
        </p:sp>
        <p:sp>
          <p:nvSpPr>
            <p:cNvPr id="15" name="Text Box 20"/>
            <p:cNvSpPr txBox="1">
              <a:spLocks noChangeArrowheads="1"/>
            </p:cNvSpPr>
            <p:nvPr/>
          </p:nvSpPr>
          <p:spPr bwMode="auto">
            <a:xfrm>
              <a:off x="6387491" y="5481896"/>
              <a:ext cx="1699343" cy="52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fr-FR" sz="28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Cliniciens</a:t>
              </a:r>
            </a:p>
          </p:txBody>
        </p:sp>
        <p:sp>
          <p:nvSpPr>
            <p:cNvPr id="16" name="Text Box 20"/>
            <p:cNvSpPr txBox="1">
              <a:spLocks noChangeArrowheads="1"/>
            </p:cNvSpPr>
            <p:nvPr/>
          </p:nvSpPr>
          <p:spPr bwMode="auto">
            <a:xfrm>
              <a:off x="900025" y="5516833"/>
              <a:ext cx="3565187" cy="954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fr-FR" sz="28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Biochimistes</a:t>
              </a:r>
            </a:p>
            <a:p>
              <a:pPr>
                <a:defRPr/>
              </a:pPr>
              <a:r>
                <a:rPr lang="fr-FR" sz="28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Anatomopathologistes</a:t>
              </a:r>
            </a:p>
          </p:txBody>
        </p:sp>
        <p:sp>
          <p:nvSpPr>
            <p:cNvPr id="17" name="Text Box 20"/>
            <p:cNvSpPr txBox="1">
              <a:spLocks noChangeArrowheads="1"/>
            </p:cNvSpPr>
            <p:nvPr/>
          </p:nvSpPr>
          <p:spPr bwMode="auto">
            <a:xfrm>
              <a:off x="5795411" y="3789040"/>
              <a:ext cx="2915906" cy="52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fr-FR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Bioinformaticiens</a:t>
              </a:r>
              <a:endParaRPr lang="fr-FR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2" name="Connecteur droit avec flèche 21"/>
            <p:cNvCxnSpPr/>
            <p:nvPr/>
          </p:nvCxnSpPr>
          <p:spPr>
            <a:xfrm>
              <a:off x="2195302" y="4436962"/>
              <a:ext cx="0" cy="936946"/>
            </a:xfrm>
            <a:prstGeom prst="straightConnector1">
              <a:avLst/>
            </a:prstGeom>
            <a:ln w="38100">
              <a:solidFill>
                <a:srgbClr val="002060"/>
              </a:solidFill>
              <a:headEnd type="triangl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avec flèche 22"/>
            <p:cNvCxnSpPr/>
            <p:nvPr/>
          </p:nvCxnSpPr>
          <p:spPr>
            <a:xfrm>
              <a:off x="7092275" y="4365500"/>
              <a:ext cx="0" cy="935359"/>
            </a:xfrm>
            <a:prstGeom prst="straightConnector1">
              <a:avLst/>
            </a:prstGeom>
            <a:ln w="38100">
              <a:solidFill>
                <a:srgbClr val="002060"/>
              </a:solidFill>
              <a:headEnd type="triangl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avec flèche 23"/>
            <p:cNvCxnSpPr/>
            <p:nvPr/>
          </p:nvCxnSpPr>
          <p:spPr>
            <a:xfrm rot="5400000">
              <a:off x="5039832" y="3608207"/>
              <a:ext cx="0" cy="936536"/>
            </a:xfrm>
            <a:prstGeom prst="straightConnector1">
              <a:avLst/>
            </a:prstGeom>
            <a:ln w="38100">
              <a:solidFill>
                <a:srgbClr val="002060"/>
              </a:solidFill>
              <a:headEnd type="triangl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avec flèche 24"/>
            <p:cNvCxnSpPr/>
            <p:nvPr/>
          </p:nvCxnSpPr>
          <p:spPr>
            <a:xfrm rot="5400000">
              <a:off x="5039832" y="5337588"/>
              <a:ext cx="0" cy="936536"/>
            </a:xfrm>
            <a:prstGeom prst="straightConnector1">
              <a:avLst/>
            </a:prstGeom>
            <a:ln w="38100">
              <a:solidFill>
                <a:srgbClr val="002060"/>
              </a:solidFill>
              <a:headEnd type="triangl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avec flèche 25"/>
            <p:cNvCxnSpPr/>
            <p:nvPr/>
          </p:nvCxnSpPr>
          <p:spPr>
            <a:xfrm flipH="1">
              <a:off x="3635028" y="4436962"/>
              <a:ext cx="2233401" cy="1079870"/>
            </a:xfrm>
            <a:prstGeom prst="straightConnector1">
              <a:avLst/>
            </a:prstGeom>
            <a:ln w="38100">
              <a:solidFill>
                <a:srgbClr val="002060"/>
              </a:solidFill>
              <a:headEnd type="triangl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 Box 20"/>
            <p:cNvSpPr txBox="1">
              <a:spLocks noChangeArrowheads="1"/>
            </p:cNvSpPr>
            <p:nvPr/>
          </p:nvSpPr>
          <p:spPr bwMode="auto">
            <a:xfrm>
              <a:off x="3714395" y="4644996"/>
              <a:ext cx="2691508" cy="5849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fr-FR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Interprétation</a:t>
              </a:r>
            </a:p>
          </p:txBody>
        </p:sp>
      </p:grp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BCA487AC-BE42-254B-8F0D-8AEC4F295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E3DA1-1A9C-E349-BD5C-68F040A5D9D2}" type="datetime1">
              <a:rPr lang="fr-FR" smtClean="0">
                <a:solidFill>
                  <a:srgbClr val="775F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06/05/2019</a:t>
            </a:fld>
            <a:endParaRPr lang="fr-FR">
              <a:solidFill>
                <a:srgbClr val="775F5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FBDF8D3F-33B7-154A-A228-E09CB9977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775F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Reda Zenagui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BD0BFFA4-8228-A042-8ABB-743917D9A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C2161-55B9-4E2F-9B8E-AFF7EF3222FD}" type="slidenum">
              <a:rPr lang="fr-FR" smtClean="0">
                <a:solidFill>
                  <a:srgbClr val="775F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35</a:t>
            </a:fld>
            <a:endParaRPr lang="fr-FR">
              <a:solidFill>
                <a:srgbClr val="775F5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2183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71600" y="2780928"/>
            <a:ext cx="7200800" cy="830997"/>
          </a:xfrm>
          <a:solidFill>
            <a:srgbClr val="FFC000"/>
          </a:solidFill>
        </p:spPr>
        <p:txBody>
          <a:bodyPr vert="horz" wrap="square" lIns="91440" tIns="45720" rIns="91440" bIns="45720" rtlCol="0" anchor="ctr">
            <a:spAutoFit/>
          </a:bodyPr>
          <a:lstStyle/>
          <a:p>
            <a:pPr defTabSz="914400"/>
            <a:r>
              <a:rPr lang="fr-FR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Exemples de cas où le NGS a résolu un diagnostic de patient en errance diagnostique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49B68C66-02B1-AE49-9A62-AF6222194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AC9B8-AEBA-8344-BF70-A2A2CB27E8CF}" type="datetime1">
              <a:rPr lang="fr-FR" smtClean="0">
                <a:solidFill>
                  <a:srgbClr val="775F55"/>
                </a:solidFill>
              </a:rPr>
              <a:pPr/>
              <a:t>06/05/2019</a:t>
            </a:fld>
            <a:endParaRPr lang="fr-FR">
              <a:solidFill>
                <a:srgbClr val="775F55"/>
              </a:solidFill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037CC394-CC63-5F44-8597-FC5E3C5D0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775F55"/>
                </a:solidFill>
              </a:rPr>
              <a:t>Reda Zenagui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2253E335-0B3C-DF4C-9792-22B36DA7B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C2161-55B9-4E2F-9B8E-AFF7EF3222FD}" type="slidenum">
              <a:rPr lang="fr-FR" smtClean="0"/>
              <a:pPr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494833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4932040" y="3212976"/>
            <a:ext cx="3816424" cy="3184619"/>
            <a:chOff x="0" y="1"/>
            <a:chExt cx="4868165" cy="4194770"/>
          </a:xfrm>
        </p:grpSpPr>
        <p:grpSp>
          <p:nvGrpSpPr>
            <p:cNvPr id="5" name="Groupe 4"/>
            <p:cNvGrpSpPr/>
            <p:nvPr/>
          </p:nvGrpSpPr>
          <p:grpSpPr>
            <a:xfrm>
              <a:off x="0" y="1"/>
              <a:ext cx="4868165" cy="4194770"/>
              <a:chOff x="0" y="0"/>
              <a:chExt cx="4436117" cy="3586218"/>
            </a:xfrm>
          </p:grpSpPr>
          <p:grpSp>
            <p:nvGrpSpPr>
              <p:cNvPr id="8" name="Grouper 1"/>
              <p:cNvGrpSpPr/>
              <p:nvPr/>
            </p:nvGrpSpPr>
            <p:grpSpPr>
              <a:xfrm>
                <a:off x="0" y="0"/>
                <a:ext cx="4436117" cy="3586218"/>
                <a:chOff x="0" y="0"/>
                <a:chExt cx="4129904" cy="3248132"/>
              </a:xfrm>
            </p:grpSpPr>
            <p:cxnSp>
              <p:nvCxnSpPr>
                <p:cNvPr id="10" name="Connecteur droit 9"/>
                <p:cNvCxnSpPr/>
                <p:nvPr/>
              </p:nvCxnSpPr>
              <p:spPr>
                <a:xfrm flipH="1">
                  <a:off x="1034331" y="662693"/>
                  <a:ext cx="661202" cy="682258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Connecteur droit 10"/>
                <p:cNvCxnSpPr/>
                <p:nvPr/>
              </p:nvCxnSpPr>
              <p:spPr>
                <a:xfrm>
                  <a:off x="2582600" y="652197"/>
                  <a:ext cx="676727" cy="629776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12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 l="43171" t="81972" r="41628"/>
                <a:stretch/>
              </p:blipFill>
              <p:spPr bwMode="auto">
                <a:xfrm>
                  <a:off x="847131" y="0"/>
                  <a:ext cx="2523098" cy="6611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 t="50916" r="19692" b="23251"/>
                <a:stretch/>
              </p:blipFill>
              <p:spPr bwMode="auto">
                <a:xfrm>
                  <a:off x="0" y="2334258"/>
                  <a:ext cx="4129904" cy="9138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9" name="Picture 2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r="19853" b="70881"/>
              <a:stretch/>
            </p:blipFill>
            <p:spPr bwMode="auto">
              <a:xfrm>
                <a:off x="8862" y="1452948"/>
                <a:ext cx="4427253" cy="11373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" name="ZoneTexte 9"/>
            <p:cNvSpPr txBox="1"/>
            <p:nvPr/>
          </p:nvSpPr>
          <p:spPr>
            <a:xfrm>
              <a:off x="2006104" y="2158451"/>
              <a:ext cx="752442" cy="47389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fr-FR" sz="1600" b="1" kern="1200" dirty="0">
                  <a:solidFill>
                    <a:srgbClr val="00B050"/>
                  </a:solidFill>
                  <a:effectLst/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rPr>
                <a:t>WT</a:t>
              </a:r>
              <a:endParaRPr lang="fr-FR" sz="1200" dirty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endParaRPr>
            </a:p>
          </p:txBody>
        </p:sp>
        <p:sp>
          <p:nvSpPr>
            <p:cNvPr id="7" name="ZoneTexte 10"/>
            <p:cNvSpPr txBox="1"/>
            <p:nvPr/>
          </p:nvSpPr>
          <p:spPr>
            <a:xfrm>
              <a:off x="1819153" y="3349368"/>
              <a:ext cx="938862" cy="40550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fr-FR" sz="1400" b="1" kern="12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rPr>
                <a:t>Muté</a:t>
              </a:r>
              <a:endParaRPr lang="fr-FR" sz="1200" dirty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ZoneTexte 13"/>
          <p:cNvSpPr txBox="1"/>
          <p:nvPr/>
        </p:nvSpPr>
        <p:spPr>
          <a:xfrm>
            <a:off x="6498874" y="171823"/>
            <a:ext cx="2349897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algn="r">
              <a:spcBef>
                <a:spcPct val="0"/>
              </a:spcBef>
              <a:buNone/>
              <a:defRPr sz="24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fr-FR" dirty="0"/>
              <a:t>Exemple 1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115403" y="861664"/>
            <a:ext cx="8913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Clinique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Trouble de la marche depuis l’âge de 40ans + atrophie de l’ensemble des muscles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35496" y="1303600"/>
            <a:ext cx="45365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c.89900_89903del </a:t>
            </a:r>
            <a:r>
              <a:rPr lang="fr-FR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fr-FR" sz="2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b="1" dirty="0">
                <a:solidFill>
                  <a:srgbClr val="4F81BD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p.Asn29967Metfs*27</a:t>
            </a:r>
            <a:endParaRPr lang="fr-FR" sz="1400" b="1" dirty="0">
              <a:solidFill>
                <a:srgbClr val="4F81B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Variant connu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pathogène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Chauveau et al. :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AR 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fr-FR" sz="1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htz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sains)</a:t>
            </a:r>
            <a:endParaRPr lang="fr-F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4860032" y="1196752"/>
            <a:ext cx="409942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c.32011G&gt;A </a:t>
            </a:r>
            <a:r>
              <a:rPr lang="fr-FR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fr-FR" sz="2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fr-FR" sz="1400" b="1" dirty="0">
                <a:solidFill>
                  <a:srgbClr val="4F81BD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p.Val10671Met</a:t>
            </a:r>
            <a:endParaRPr lang="fr-FR" sz="2000" b="1" dirty="0">
              <a:solidFill>
                <a:srgbClr val="4F81B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Variant Faux sens non répertorié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In silico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AA faiblement conservé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Dernière base de l’exon 125: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prédiction </a:t>
            </a:r>
            <a:r>
              <a:rPr lang="fr-FR" b="1" dirty="0">
                <a:solidFill>
                  <a:srgbClr val="3399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HSF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et </a:t>
            </a:r>
            <a:r>
              <a:rPr lang="fr-FR" b="1" dirty="0" err="1">
                <a:solidFill>
                  <a:srgbClr val="3399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MaxEnt</a:t>
            </a:r>
            <a:r>
              <a:rPr lang="fr-FR" dirty="0">
                <a:solidFill>
                  <a:srgbClr val="3399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affecte site consensus donneur d’épissage.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pic>
        <p:nvPicPr>
          <p:cNvPr id="30" name="Image 29" descr="Capture d’écran 2015-05-19 à 12.11.52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158" r="7532"/>
          <a:stretch/>
        </p:blipFill>
        <p:spPr>
          <a:xfrm>
            <a:off x="2627784" y="4136644"/>
            <a:ext cx="1820312" cy="1503810"/>
          </a:xfrm>
          <a:prstGeom prst="rect">
            <a:avLst/>
          </a:prstGeom>
        </p:spPr>
      </p:pic>
      <p:pic>
        <p:nvPicPr>
          <p:cNvPr id="2" name="Image 1" descr="Capture d’écran 2015-06-11 à 10.46.5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3212976"/>
            <a:ext cx="2571417" cy="3429000"/>
          </a:xfrm>
          <a:prstGeom prst="rect">
            <a:avLst/>
          </a:prstGeom>
        </p:spPr>
      </p:pic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864C51A4-47BE-3B41-8361-D0742F3EF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8A34B-E265-0E42-B696-F1BF547DCE1F}" type="datetime1">
              <a:rPr lang="fr-FR" smtClean="0">
                <a:solidFill>
                  <a:srgbClr val="775F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06/05/2019</a:t>
            </a:fld>
            <a:endParaRPr lang="fr-FR">
              <a:solidFill>
                <a:srgbClr val="775F5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Espace réservé du pied de page 16">
            <a:extLst>
              <a:ext uri="{FF2B5EF4-FFF2-40B4-BE49-F238E27FC236}">
                <a16:creationId xmlns:a16="http://schemas.microsoft.com/office/drawing/2014/main" xmlns="" id="{28610455-8330-2444-A82C-D006A3FDD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775F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Reda Zenagui</a:t>
            </a:r>
          </a:p>
        </p:txBody>
      </p:sp>
      <p:sp>
        <p:nvSpPr>
          <p:cNvPr id="20" name="Espace réservé du numéro de diapositive 19">
            <a:extLst>
              <a:ext uri="{FF2B5EF4-FFF2-40B4-BE49-F238E27FC236}">
                <a16:creationId xmlns:a16="http://schemas.microsoft.com/office/drawing/2014/main" xmlns="" id="{78E09A82-F3C8-2F46-A3F2-EFC06385B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C2161-55B9-4E2F-9B8E-AFF7EF3222FD}" type="slidenum">
              <a:rPr lang="fr-F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37</a:t>
            </a:fld>
            <a:endParaRPr lang="fr-F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60182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Image 44" descr="Capture d’écran 2015-03-02 à 17.12.3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3758" y="2889010"/>
            <a:ext cx="8397861" cy="3294957"/>
          </a:xfrm>
          <a:prstGeom prst="rect">
            <a:avLst/>
          </a:prstGeom>
        </p:spPr>
      </p:pic>
      <p:grpSp>
        <p:nvGrpSpPr>
          <p:cNvPr id="61" name="Groupe 60"/>
          <p:cNvGrpSpPr/>
          <p:nvPr/>
        </p:nvGrpSpPr>
        <p:grpSpPr>
          <a:xfrm>
            <a:off x="107504" y="764704"/>
            <a:ext cx="4499992" cy="1944216"/>
            <a:chOff x="755576" y="4522745"/>
            <a:chExt cx="7652920" cy="2226466"/>
          </a:xfrm>
        </p:grpSpPr>
        <p:pic>
          <p:nvPicPr>
            <p:cNvPr id="62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3" y="4522745"/>
              <a:ext cx="7580913" cy="2226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" name="Ellipse 62"/>
            <p:cNvSpPr/>
            <p:nvPr/>
          </p:nvSpPr>
          <p:spPr>
            <a:xfrm>
              <a:off x="755576" y="5604845"/>
              <a:ext cx="518604" cy="28803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64" name="Connecteur droit avec flèche 63"/>
            <p:cNvCxnSpPr/>
            <p:nvPr/>
          </p:nvCxnSpPr>
          <p:spPr>
            <a:xfrm flipV="1">
              <a:off x="1259632" y="5517232"/>
              <a:ext cx="561516" cy="144016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4536505" y="836712"/>
            <a:ext cx="507605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b="1" dirty="0">
                <a:solidFill>
                  <a:srgbClr val="339966"/>
                </a:solidFill>
              </a:rPr>
              <a:t>Très grand gène : </a:t>
            </a:r>
            <a:r>
              <a:rPr lang="fr-FR" sz="1600" dirty="0"/>
              <a:t>363 exons, séquences répétées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dirty="0"/>
              <a:t>Contrôle </a:t>
            </a:r>
            <a:r>
              <a:rPr lang="fr-FR" sz="1600" dirty="0">
                <a:solidFill>
                  <a:srgbClr val="339966"/>
                </a:solidFill>
              </a:rPr>
              <a:t>l’élasticité</a:t>
            </a:r>
            <a:r>
              <a:rPr lang="fr-FR" sz="1600" dirty="0"/>
              <a:t> du muscle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dirty="0"/>
              <a:t>De </a:t>
            </a:r>
            <a:r>
              <a:rPr lang="fr-FR" sz="1600" dirty="0">
                <a:solidFill>
                  <a:srgbClr val="339966"/>
                </a:solidFill>
              </a:rPr>
              <a:t>nombreuses interactions </a:t>
            </a:r>
            <a:r>
              <a:rPr lang="fr-FR" sz="1600" dirty="0"/>
              <a:t>protéiques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b="1" dirty="0">
                <a:solidFill>
                  <a:srgbClr val="339966"/>
                </a:solidFill>
              </a:rPr>
              <a:t>Peu étudié : </a:t>
            </a:r>
            <a:r>
              <a:rPr lang="fr-FR" sz="1600" dirty="0"/>
              <a:t>peu de </a:t>
            </a:r>
            <a:r>
              <a:rPr lang="fr-FR" sz="1600" dirty="0" err="1"/>
              <a:t>variants</a:t>
            </a:r>
            <a:r>
              <a:rPr lang="fr-FR" sz="1600" dirty="0"/>
              <a:t> répertoriés, </a:t>
            </a:r>
          </a:p>
          <a:p>
            <a:r>
              <a:rPr lang="fr-FR" sz="1600" dirty="0"/>
              <a:t>      domaines mal connus.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b="1" dirty="0">
                <a:solidFill>
                  <a:srgbClr val="339966"/>
                </a:solidFill>
              </a:rPr>
              <a:t>Tableaux cliniques et mode de transmission </a:t>
            </a:r>
            <a:r>
              <a:rPr lang="fr-FR" sz="1600" b="1" dirty="0"/>
              <a:t>très variables</a:t>
            </a:r>
          </a:p>
        </p:txBody>
      </p:sp>
      <p:grpSp>
        <p:nvGrpSpPr>
          <p:cNvPr id="18" name="Groupe 17"/>
          <p:cNvGrpSpPr/>
          <p:nvPr/>
        </p:nvGrpSpPr>
        <p:grpSpPr>
          <a:xfrm>
            <a:off x="368398" y="2708920"/>
            <a:ext cx="8524082" cy="2735952"/>
            <a:chOff x="368398" y="2708920"/>
            <a:chExt cx="8524082" cy="2735952"/>
          </a:xfrm>
        </p:grpSpPr>
        <p:sp>
          <p:nvSpPr>
            <p:cNvPr id="2" name="ZoneTexte 1"/>
            <p:cNvSpPr txBox="1"/>
            <p:nvPr/>
          </p:nvSpPr>
          <p:spPr>
            <a:xfrm>
              <a:off x="899592" y="3140968"/>
              <a:ext cx="14990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b="1" dirty="0"/>
                <a:t>Schéma </a:t>
              </a:r>
              <a:r>
                <a:rPr lang="fr-FR" sz="2000" b="1" i="1" dirty="0"/>
                <a:t>TTN</a:t>
              </a:r>
            </a:p>
          </p:txBody>
        </p:sp>
        <p:grpSp>
          <p:nvGrpSpPr>
            <p:cNvPr id="46" name="Groupe 4141"/>
            <p:cNvGrpSpPr/>
            <p:nvPr/>
          </p:nvGrpSpPr>
          <p:grpSpPr>
            <a:xfrm>
              <a:off x="368398" y="2708920"/>
              <a:ext cx="8524082" cy="2735952"/>
              <a:chOff x="0" y="-999869"/>
              <a:chExt cx="10193585" cy="3457433"/>
            </a:xfrm>
          </p:grpSpPr>
          <p:grpSp>
            <p:nvGrpSpPr>
              <p:cNvPr id="47" name="Groupe 4142"/>
              <p:cNvGrpSpPr/>
              <p:nvPr/>
            </p:nvGrpSpPr>
            <p:grpSpPr>
              <a:xfrm>
                <a:off x="0" y="1089412"/>
                <a:ext cx="9793088" cy="1368152"/>
                <a:chOff x="0" y="1089412"/>
                <a:chExt cx="9793088" cy="1368152"/>
              </a:xfrm>
            </p:grpSpPr>
            <p:pic>
              <p:nvPicPr>
                <p:cNvPr id="74" name="Picture 4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1089412"/>
                  <a:ext cx="9793088" cy="6644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5" name="Picture 3"/>
                <p:cNvPicPr>
                  <a:picLocks noChangeAspect="1" noChangeArrowheads="1"/>
                </p:cNvPicPr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 b="71978"/>
                <a:stretch/>
              </p:blipFill>
              <p:spPr bwMode="auto">
                <a:xfrm>
                  <a:off x="792088" y="2180169"/>
                  <a:ext cx="8712968" cy="27739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6" name="Picture 3"/>
                <p:cNvPicPr>
                  <a:picLocks noChangeAspect="1" noChangeArrowheads="1"/>
                </p:cNvPicPr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 t="26139"/>
                <a:stretch/>
              </p:blipFill>
              <p:spPr bwMode="auto">
                <a:xfrm>
                  <a:off x="766916" y="1527997"/>
                  <a:ext cx="8712968" cy="7311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cxnSp>
            <p:nvCxnSpPr>
              <p:cNvPr id="48" name="Connecteur droit avec flèche 47"/>
              <p:cNvCxnSpPr/>
              <p:nvPr/>
            </p:nvCxnSpPr>
            <p:spPr>
              <a:xfrm>
                <a:off x="8352928" y="801380"/>
                <a:ext cx="0" cy="432048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ZoneTexte 48"/>
              <p:cNvSpPr txBox="1"/>
              <p:nvPr/>
            </p:nvSpPr>
            <p:spPr>
              <a:xfrm>
                <a:off x="8208628" y="493401"/>
                <a:ext cx="1834015" cy="58847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fr-FR" sz="1200" b="1" kern="1200">
                    <a:solidFill>
                      <a:srgbClr val="000000"/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c.95069T&gt;C</a:t>
                </a:r>
                <a:endParaRPr lang="fr-FR" sz="1200">
                  <a:effectLst/>
                  <a:latin typeface="Times New Roman"/>
                  <a:ea typeface="Times New Roman"/>
                </a:endParaRPr>
              </a:p>
              <a:p>
                <a:pPr>
                  <a:spcAft>
                    <a:spcPts val="0"/>
                  </a:spcAft>
                </a:pPr>
                <a:r>
                  <a:rPr lang="fr-FR" sz="1200" b="1">
                    <a:effectLst/>
                    <a:latin typeface="Times New Roman"/>
                    <a:ea typeface="Times New Roman"/>
                  </a:rPr>
                  <a:t>p.Val31690Ala</a:t>
                </a:r>
                <a:endParaRPr lang="fr-FR" sz="12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50" name="Connecteur droit avec flèche 49"/>
              <p:cNvCxnSpPr/>
              <p:nvPr/>
            </p:nvCxnSpPr>
            <p:spPr>
              <a:xfrm flipH="1">
                <a:off x="7855788" y="-432120"/>
                <a:ext cx="81234" cy="1665547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Connecteur droit avec flèche 50"/>
              <p:cNvCxnSpPr/>
              <p:nvPr/>
            </p:nvCxnSpPr>
            <p:spPr>
              <a:xfrm>
                <a:off x="7586085" y="135629"/>
                <a:ext cx="118770" cy="109780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Connecteur droit avec flèche 51"/>
              <p:cNvCxnSpPr/>
              <p:nvPr/>
            </p:nvCxnSpPr>
            <p:spPr>
              <a:xfrm>
                <a:off x="2520280" y="801380"/>
                <a:ext cx="0" cy="432048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Connecteur droit avec flèche 52"/>
              <p:cNvCxnSpPr/>
              <p:nvPr/>
            </p:nvCxnSpPr>
            <p:spPr>
              <a:xfrm flipH="1">
                <a:off x="6665860" y="647050"/>
                <a:ext cx="44078" cy="662586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Connecteur droit avec flèche 53"/>
              <p:cNvCxnSpPr/>
              <p:nvPr/>
            </p:nvCxnSpPr>
            <p:spPr>
              <a:xfrm>
                <a:off x="6408712" y="821125"/>
                <a:ext cx="0" cy="432048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Connecteur droit avec flèche 54"/>
              <p:cNvCxnSpPr/>
              <p:nvPr/>
            </p:nvCxnSpPr>
            <p:spPr>
              <a:xfrm>
                <a:off x="1008112" y="739244"/>
                <a:ext cx="0" cy="432048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Connecteur droit avec flèche 55"/>
              <p:cNvCxnSpPr/>
              <p:nvPr/>
            </p:nvCxnSpPr>
            <p:spPr>
              <a:xfrm>
                <a:off x="5304995" y="-53621"/>
                <a:ext cx="59068" cy="131375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Rectangle 56"/>
              <p:cNvSpPr/>
              <p:nvPr/>
            </p:nvSpPr>
            <p:spPr>
              <a:xfrm>
                <a:off x="7235148" y="-999869"/>
                <a:ext cx="1579216" cy="756998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fr-FR" sz="1200" b="1" kern="1200">
                    <a:solidFill>
                      <a:srgbClr val="000000"/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c.86506C&gt;G</a:t>
                </a:r>
                <a:endParaRPr lang="fr-FR" sz="1200">
                  <a:effectLst/>
                  <a:latin typeface="Times New Roman"/>
                  <a:ea typeface="Times New Roman"/>
                </a:endParaRPr>
              </a:p>
              <a:p>
                <a:pPr>
                  <a:spcAft>
                    <a:spcPts val="0"/>
                  </a:spcAft>
                </a:pPr>
                <a:r>
                  <a:rPr lang="fr-FR" sz="1200" b="1">
                    <a:effectLst/>
                    <a:latin typeface="Times New Roman"/>
                    <a:ea typeface="Times New Roman"/>
                  </a:rPr>
                  <a:t>p.Leu28836Val</a:t>
                </a:r>
                <a:endParaRPr lang="fr-FR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6708743" y="-432120"/>
                <a:ext cx="1579216" cy="733214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fr-FR" sz="1200" b="1" kern="1200">
                    <a:solidFill>
                      <a:srgbClr val="000000"/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c.82676C&gt;G</a:t>
                </a:r>
                <a:endParaRPr lang="fr-FR" sz="1200">
                  <a:effectLst/>
                  <a:latin typeface="Times New Roman"/>
                  <a:ea typeface="Times New Roman"/>
                </a:endParaRPr>
              </a:p>
              <a:p>
                <a:pPr>
                  <a:spcAft>
                    <a:spcPts val="0"/>
                  </a:spcAft>
                </a:pPr>
                <a:r>
                  <a:rPr lang="fr-FR" sz="1200" b="1">
                    <a:effectLst/>
                    <a:latin typeface="Times New Roman"/>
                    <a:ea typeface="Times New Roman"/>
                  </a:rPr>
                  <a:t>p.Ser27559Cys</a:t>
                </a:r>
                <a:r>
                  <a:rPr lang="fr-FR" sz="1200" b="1" kern="1200">
                    <a:solidFill>
                      <a:srgbClr val="000000"/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 </a:t>
                </a:r>
                <a:endParaRPr lang="fr-FR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1901665" y="258638"/>
                <a:ext cx="1607704" cy="753835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fr-FR" sz="1200" b="1" kern="1200">
                    <a:solidFill>
                      <a:srgbClr val="000000"/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c.18260G&gt;A</a:t>
                </a:r>
                <a:endParaRPr lang="fr-FR" sz="1200">
                  <a:effectLst/>
                  <a:latin typeface="Times New Roman"/>
                  <a:ea typeface="Times New Roman"/>
                </a:endParaRPr>
              </a:p>
              <a:p>
                <a:pPr>
                  <a:spcAft>
                    <a:spcPts val="0"/>
                  </a:spcAft>
                </a:pPr>
                <a:r>
                  <a:rPr lang="fr-FR" sz="1200" b="1">
                    <a:effectLst/>
                    <a:latin typeface="Times New Roman"/>
                    <a:ea typeface="Times New Roman"/>
                  </a:rPr>
                  <a:t>p.Ser6087Asn</a:t>
                </a:r>
                <a:endParaRPr lang="fr-FR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5916194" y="15771"/>
                <a:ext cx="1587790" cy="687607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fr-FR" sz="1200" b="1" kern="1200">
                    <a:solidFill>
                      <a:srgbClr val="000000"/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c.68029A&gt;G</a:t>
                </a:r>
                <a:endParaRPr lang="fr-FR" sz="1200">
                  <a:effectLst/>
                  <a:latin typeface="Times New Roman"/>
                  <a:ea typeface="Times New Roman"/>
                </a:endParaRPr>
              </a:p>
              <a:p>
                <a:pPr>
                  <a:spcAft>
                    <a:spcPts val="0"/>
                  </a:spcAft>
                </a:pPr>
                <a:r>
                  <a:rPr lang="fr-FR" sz="1200" b="1">
                    <a:effectLst/>
                    <a:latin typeface="Times New Roman"/>
                    <a:ea typeface="Times New Roman"/>
                  </a:rPr>
                  <a:t>p.Thr22677Ala</a:t>
                </a:r>
                <a:endParaRPr lang="fr-FR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5471504" y="516738"/>
                <a:ext cx="2233179" cy="441892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fr-FR" sz="1200" b="1" kern="1200">
                    <a:solidFill>
                      <a:srgbClr val="000000"/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c.65575+2T&gt;G</a:t>
                </a:r>
                <a:endParaRPr lang="fr-FR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792519" y="421535"/>
                <a:ext cx="1210311" cy="537094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fr-FR" sz="1200" b="1" kern="1200">
                    <a:solidFill>
                      <a:srgbClr val="000000"/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c.-14+5G&gt;C</a:t>
                </a:r>
                <a:endParaRPr lang="fr-FR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4896156" y="-362729"/>
                <a:ext cx="1812587" cy="687607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fr-FR" sz="1200" b="1" kern="1200">
                    <a:solidFill>
                      <a:srgbClr val="000000"/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c.51437-4_51444del</a:t>
                </a:r>
                <a:endParaRPr lang="fr-FR" sz="1200">
                  <a:effectLst/>
                  <a:latin typeface="Times New Roman"/>
                  <a:ea typeface="Times New Roman"/>
                </a:endParaRPr>
              </a:p>
              <a:p>
                <a:pPr>
                  <a:spcAft>
                    <a:spcPts val="0"/>
                  </a:spcAft>
                </a:pPr>
                <a:r>
                  <a:rPr lang="fr-FR" sz="1200" b="1">
                    <a:effectLst/>
                    <a:latin typeface="Times New Roman"/>
                    <a:ea typeface="Times New Roman"/>
                  </a:rPr>
                  <a:t> </a:t>
                </a:r>
                <a:endParaRPr lang="fr-FR" sz="12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68" name="Connecteur droit avec flèche 67"/>
              <p:cNvCxnSpPr/>
              <p:nvPr/>
            </p:nvCxnSpPr>
            <p:spPr>
              <a:xfrm flipH="1">
                <a:off x="8080178" y="135629"/>
                <a:ext cx="207780" cy="1135011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Connecteur droit avec flèche 68"/>
              <p:cNvCxnSpPr/>
              <p:nvPr/>
            </p:nvCxnSpPr>
            <p:spPr>
              <a:xfrm flipH="1">
                <a:off x="3123699" y="-53621"/>
                <a:ext cx="75676" cy="132426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Connecteur droit avec flèche 69"/>
              <p:cNvCxnSpPr/>
              <p:nvPr/>
            </p:nvCxnSpPr>
            <p:spPr>
              <a:xfrm>
                <a:off x="3509369" y="801378"/>
                <a:ext cx="0" cy="432049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Rectangle 70"/>
              <p:cNvSpPr/>
              <p:nvPr/>
            </p:nvSpPr>
            <p:spPr>
              <a:xfrm>
                <a:off x="2848438" y="-621421"/>
                <a:ext cx="1579216" cy="721303"/>
              </a:xfrm>
              <a:prstGeom prst="rect">
                <a:avLst/>
              </a:prstGeom>
              <a:ln w="9525" cmpd="sng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fr-FR" sz="1200" b="1" kern="1200">
                    <a:solidFill>
                      <a:srgbClr val="000000"/>
                    </a:solidFill>
                    <a:effectLst/>
                    <a:ea typeface="Times New Roman"/>
                    <a:cs typeface="Times New Roman"/>
                  </a:rPr>
                  <a:t>c.26503A&gt;T</a:t>
                </a:r>
                <a:endParaRPr lang="fr-FR" sz="1200">
                  <a:effectLst/>
                  <a:latin typeface="Times New Roman"/>
                  <a:ea typeface="Times New Roman"/>
                </a:endParaRPr>
              </a:p>
              <a:p>
                <a:pPr>
                  <a:spcAft>
                    <a:spcPts val="0"/>
                  </a:spcAft>
                </a:pPr>
                <a:r>
                  <a:rPr lang="fr-FR" sz="1200" b="1">
                    <a:effectLst/>
                    <a:latin typeface="Times New Roman"/>
                    <a:ea typeface="Times New Roman"/>
                  </a:rPr>
                  <a:t>p.Lys8835*</a:t>
                </a:r>
                <a:endParaRPr lang="fr-FR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8071548" y="-362729"/>
                <a:ext cx="2122037" cy="740186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fr-FR" sz="1200" b="1" kern="1200" dirty="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c.89900_89903del</a:t>
                </a:r>
                <a:endParaRPr lang="fr-FR" sz="1200" b="1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</a:endParaRPr>
              </a:p>
              <a:p>
                <a:pPr>
                  <a:spcAft>
                    <a:spcPts val="0"/>
                  </a:spcAft>
                </a:pPr>
                <a:r>
                  <a:rPr lang="fr-FR" sz="1200" b="1" dirty="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</a:rPr>
                  <a:t>p.Asn29967Metfs$*27</a:t>
                </a:r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3333900" y="205020"/>
                <a:ext cx="1444690" cy="624946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fr-FR" sz="1200" b="1" kern="1200" dirty="0">
                    <a:effectLst/>
                    <a:latin typeface="Times New Roman"/>
                    <a:ea typeface="Times New Roman"/>
                    <a:cs typeface="Times New Roman"/>
                  </a:rPr>
                  <a:t>c.32011G&gt;A</a:t>
                </a:r>
                <a:endParaRPr lang="fr-FR" sz="1200" b="1" dirty="0">
                  <a:effectLst/>
                  <a:latin typeface="Times New Roman"/>
                  <a:ea typeface="Times New Roman"/>
                </a:endParaRPr>
              </a:p>
              <a:p>
                <a:pPr>
                  <a:spcAft>
                    <a:spcPts val="0"/>
                  </a:spcAft>
                </a:pPr>
                <a:r>
                  <a:rPr lang="fr-FR" sz="1200" b="1" dirty="0">
                    <a:effectLst/>
                    <a:latin typeface="Times New Roman"/>
                    <a:ea typeface="Times New Roman"/>
                  </a:rPr>
                  <a:t>p.Val10671Met</a:t>
                </a:r>
              </a:p>
            </p:txBody>
          </p:sp>
        </p:grpSp>
      </p:grpSp>
      <p:sp>
        <p:nvSpPr>
          <p:cNvPr id="4" name="ZoneTexte 3"/>
          <p:cNvSpPr txBox="1"/>
          <p:nvPr/>
        </p:nvSpPr>
        <p:spPr>
          <a:xfrm>
            <a:off x="2377014" y="5534448"/>
            <a:ext cx="4643258" cy="1200329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b="1" dirty="0"/>
              <a:t>Age début </a:t>
            </a:r>
            <a:r>
              <a:rPr lang="fr-FR" dirty="0"/>
              <a:t>variable de 2 à 40ans</a:t>
            </a:r>
          </a:p>
          <a:p>
            <a:pPr algn="ctr"/>
            <a:r>
              <a:rPr lang="fr-FR" dirty="0"/>
              <a:t>Atteinte respiratoire dans 75% des cas</a:t>
            </a:r>
          </a:p>
          <a:p>
            <a:pPr algn="ctr"/>
            <a:r>
              <a:rPr lang="fr-FR" dirty="0"/>
              <a:t>Différents degré de sévérité</a:t>
            </a:r>
          </a:p>
          <a:p>
            <a:pPr algn="ctr"/>
            <a:r>
              <a:rPr lang="fr-FR" dirty="0"/>
              <a:t>Atteinte musculaire variable (distale/proximale)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5496" y="764704"/>
            <a:ext cx="9036496" cy="1944216"/>
          </a:xfrm>
          <a:prstGeom prst="rect">
            <a:avLst/>
          </a:prstGeom>
          <a:noFill/>
          <a:ln w="38100">
            <a:solidFill>
              <a:srgbClr val="33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63AF465B-FB7A-CC4D-AA1C-9C850EFBB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9607-382F-FA46-A515-5D49D373F294}" type="datetime1">
              <a:rPr lang="fr-FR" smtClean="0">
                <a:solidFill>
                  <a:srgbClr val="775F55"/>
                </a:solidFill>
              </a:rPr>
              <a:pPr/>
              <a:t>06/05/2019</a:t>
            </a:fld>
            <a:endParaRPr lang="fr-FR">
              <a:solidFill>
                <a:srgbClr val="775F55"/>
              </a:solidFill>
            </a:endParaRP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8676070E-F924-9947-8FC3-3C18EDA1D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775F55"/>
                </a:solidFill>
              </a:rPr>
              <a:t>Reda Zenagui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5368DB80-F5E6-4F4F-B598-8EE15EE41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C2161-55B9-4E2F-9B8E-AFF7EF3222FD}" type="slidenum">
              <a:rPr lang="fr-FR" smtClean="0"/>
              <a:pPr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969225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ZoneTexte 80"/>
          <p:cNvSpPr txBox="1"/>
          <p:nvPr/>
        </p:nvSpPr>
        <p:spPr>
          <a:xfrm>
            <a:off x="2267744" y="2617167"/>
            <a:ext cx="8842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Amorce F</a:t>
            </a:r>
          </a:p>
        </p:txBody>
      </p:sp>
      <p:sp>
        <p:nvSpPr>
          <p:cNvPr id="82" name="ZoneTexte 81"/>
          <p:cNvSpPr txBox="1"/>
          <p:nvPr/>
        </p:nvSpPr>
        <p:spPr>
          <a:xfrm>
            <a:off x="5987295" y="3376737"/>
            <a:ext cx="888961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1400" dirty="0"/>
              <a:t>Amorce R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462033"/>
            <a:ext cx="9143999" cy="92333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" name="Groupe 2"/>
          <p:cNvGrpSpPr/>
          <p:nvPr/>
        </p:nvGrpSpPr>
        <p:grpSpPr>
          <a:xfrm>
            <a:off x="107504" y="1462033"/>
            <a:ext cx="9433048" cy="923330"/>
            <a:chOff x="1405991" y="3838297"/>
            <a:chExt cx="9369991" cy="923330"/>
          </a:xfrm>
        </p:grpSpPr>
        <p:sp>
          <p:nvSpPr>
            <p:cNvPr id="27" name="ZoneTexte 26"/>
            <p:cNvSpPr txBox="1"/>
            <p:nvPr/>
          </p:nvSpPr>
          <p:spPr>
            <a:xfrm>
              <a:off x="1405991" y="3992616"/>
              <a:ext cx="28789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>
                  <a:solidFill>
                    <a:srgbClr val="339966"/>
                  </a:solidFill>
                </a:rPr>
                <a:t>Extraction</a:t>
              </a:r>
              <a:r>
                <a:rPr lang="fr-FR" dirty="0"/>
                <a:t> des ARN totaux</a:t>
              </a:r>
            </a:p>
            <a:p>
              <a:pPr algn="ctr"/>
              <a:r>
                <a:rPr lang="fr-FR" dirty="0"/>
                <a:t>à partir du </a:t>
              </a:r>
              <a:r>
                <a:rPr lang="fr-FR" b="1" dirty="0"/>
                <a:t>tissus</a:t>
              </a:r>
              <a:r>
                <a:rPr lang="fr-FR" dirty="0"/>
                <a:t> </a:t>
              </a:r>
              <a:r>
                <a:rPr lang="fr-FR" b="1" dirty="0"/>
                <a:t>musculaire</a:t>
              </a:r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4182138" y="3933056"/>
              <a:ext cx="8717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>
                  <a:solidFill>
                    <a:srgbClr val="339966"/>
                  </a:solidFill>
                </a:rPr>
                <a:t>RT-PCR</a:t>
              </a:r>
            </a:p>
          </p:txBody>
        </p:sp>
        <p:sp>
          <p:nvSpPr>
            <p:cNvPr id="29" name="ZoneTexte 28"/>
            <p:cNvSpPr txBox="1"/>
            <p:nvPr/>
          </p:nvSpPr>
          <p:spPr>
            <a:xfrm>
              <a:off x="5053850" y="4067780"/>
              <a:ext cx="21282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Obtention de l’</a:t>
              </a:r>
              <a:r>
                <a:rPr lang="fr-FR" b="1" dirty="0"/>
                <a:t>ADNc</a:t>
              </a:r>
            </a:p>
          </p:txBody>
        </p:sp>
        <p:sp>
          <p:nvSpPr>
            <p:cNvPr id="30" name="ZoneTexte 29"/>
            <p:cNvSpPr txBox="1"/>
            <p:nvPr/>
          </p:nvSpPr>
          <p:spPr>
            <a:xfrm>
              <a:off x="7663186" y="3838297"/>
              <a:ext cx="311279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>
                  <a:solidFill>
                    <a:srgbClr val="339966"/>
                  </a:solidFill>
                </a:rPr>
                <a:t> </a:t>
              </a:r>
              <a:r>
                <a:rPr lang="fr-FR" b="1" dirty="0">
                  <a:solidFill>
                    <a:srgbClr val="339966"/>
                  </a:solidFill>
                </a:rPr>
                <a:t>Séquençage </a:t>
              </a:r>
            </a:p>
            <a:p>
              <a:pPr algn="ctr"/>
              <a:r>
                <a:rPr lang="fr-FR" dirty="0"/>
                <a:t>de l’ADNc du </a:t>
              </a:r>
              <a:r>
                <a:rPr lang="fr-FR" b="1" dirty="0"/>
                <a:t>patient</a:t>
              </a:r>
            </a:p>
            <a:p>
              <a:pPr algn="ctr"/>
              <a:r>
                <a:rPr lang="fr-FR" dirty="0"/>
                <a:t> et du </a:t>
              </a:r>
              <a:r>
                <a:rPr lang="fr-FR" b="1" dirty="0"/>
                <a:t>contrôle </a:t>
              </a:r>
            </a:p>
          </p:txBody>
        </p:sp>
        <p:cxnSp>
          <p:nvCxnSpPr>
            <p:cNvPr id="31" name="Connecteur droit avec flèche 30"/>
            <p:cNvCxnSpPr/>
            <p:nvPr/>
          </p:nvCxnSpPr>
          <p:spPr>
            <a:xfrm flipV="1">
              <a:off x="4290778" y="4293096"/>
              <a:ext cx="691546" cy="2"/>
            </a:xfrm>
            <a:prstGeom prst="straightConnector1">
              <a:avLst/>
            </a:prstGeom>
            <a:ln w="38100">
              <a:solidFill>
                <a:srgbClr val="3399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droit avec flèche 31"/>
            <p:cNvCxnSpPr/>
            <p:nvPr/>
          </p:nvCxnSpPr>
          <p:spPr>
            <a:xfrm>
              <a:off x="7199650" y="4293419"/>
              <a:ext cx="929847" cy="0"/>
            </a:xfrm>
            <a:prstGeom prst="straightConnector1">
              <a:avLst/>
            </a:prstGeom>
            <a:ln w="38100">
              <a:solidFill>
                <a:srgbClr val="3399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ZoneTexte 35"/>
          <p:cNvSpPr txBox="1"/>
          <p:nvPr/>
        </p:nvSpPr>
        <p:spPr>
          <a:xfrm>
            <a:off x="179512" y="764704"/>
            <a:ext cx="7368364" cy="46166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</a:bodyPr>
          <a:lstStyle/>
          <a:p>
            <a:r>
              <a:rPr lang="fr-FR" sz="2400" u="sng" dirty="0"/>
              <a:t>Mutation d’épissage c.32011G&gt;A 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vérification par RT-PCR.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6100463" y="1547500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339966"/>
                </a:solidFill>
              </a:rPr>
              <a:t>PCR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5872714" y="1907540"/>
            <a:ext cx="11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339966"/>
                </a:solidFill>
              </a:rPr>
              <a:t>marquage</a:t>
            </a:r>
          </a:p>
        </p:txBody>
      </p:sp>
      <p:grpSp>
        <p:nvGrpSpPr>
          <p:cNvPr id="48" name="Grouper 47"/>
          <p:cNvGrpSpPr/>
          <p:nvPr/>
        </p:nvGrpSpPr>
        <p:grpSpPr>
          <a:xfrm>
            <a:off x="1715221" y="2960944"/>
            <a:ext cx="5593083" cy="388427"/>
            <a:chOff x="2978905" y="1388333"/>
            <a:chExt cx="5593083" cy="388427"/>
          </a:xfrm>
        </p:grpSpPr>
        <p:grpSp>
          <p:nvGrpSpPr>
            <p:cNvPr id="49" name="Grouper 48"/>
            <p:cNvGrpSpPr/>
            <p:nvPr/>
          </p:nvGrpSpPr>
          <p:grpSpPr>
            <a:xfrm>
              <a:off x="2978905" y="1389241"/>
              <a:ext cx="5593083" cy="353539"/>
              <a:chOff x="2406894" y="1389241"/>
              <a:chExt cx="5593083" cy="353539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2415813" y="1389241"/>
                <a:ext cx="5584164" cy="353539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cxnSp>
            <p:nvCxnSpPr>
              <p:cNvPr id="62" name="Connecteur droit 61"/>
              <p:cNvCxnSpPr/>
              <p:nvPr/>
            </p:nvCxnSpPr>
            <p:spPr>
              <a:xfrm>
                <a:off x="2406894" y="1389241"/>
                <a:ext cx="0" cy="353539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3" name="Connecteur droit 62"/>
              <p:cNvCxnSpPr/>
              <p:nvPr/>
            </p:nvCxnSpPr>
            <p:spPr>
              <a:xfrm>
                <a:off x="3206965" y="1389241"/>
                <a:ext cx="0" cy="353539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4" name="Connecteur droit 63"/>
              <p:cNvCxnSpPr/>
              <p:nvPr/>
            </p:nvCxnSpPr>
            <p:spPr>
              <a:xfrm>
                <a:off x="4050724" y="1389241"/>
                <a:ext cx="0" cy="353539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5" name="Connecteur droit 64"/>
              <p:cNvCxnSpPr/>
              <p:nvPr/>
            </p:nvCxnSpPr>
            <p:spPr>
              <a:xfrm>
                <a:off x="4850613" y="1389241"/>
                <a:ext cx="0" cy="353539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6" name="Connecteur droit 65"/>
              <p:cNvCxnSpPr/>
              <p:nvPr/>
            </p:nvCxnSpPr>
            <p:spPr>
              <a:xfrm>
                <a:off x="5629225" y="1389241"/>
                <a:ext cx="0" cy="353539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8" name="Connecteur droit 67"/>
              <p:cNvCxnSpPr/>
              <p:nvPr/>
            </p:nvCxnSpPr>
            <p:spPr>
              <a:xfrm>
                <a:off x="6421803" y="1389241"/>
                <a:ext cx="0" cy="353539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9" name="Connecteur droit 68"/>
              <p:cNvCxnSpPr/>
              <p:nvPr/>
            </p:nvCxnSpPr>
            <p:spPr>
              <a:xfrm>
                <a:off x="7212117" y="1389241"/>
                <a:ext cx="0" cy="353539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3" name="ZoneTexte 52"/>
            <p:cNvSpPr txBox="1"/>
            <p:nvPr/>
          </p:nvSpPr>
          <p:spPr>
            <a:xfrm>
              <a:off x="3136598" y="1389241"/>
              <a:ext cx="5356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122</a:t>
              </a:r>
            </a:p>
          </p:txBody>
        </p:sp>
        <p:sp>
          <p:nvSpPr>
            <p:cNvPr id="54" name="ZoneTexte 53"/>
            <p:cNvSpPr txBox="1"/>
            <p:nvPr/>
          </p:nvSpPr>
          <p:spPr>
            <a:xfrm>
              <a:off x="4786348" y="1388333"/>
              <a:ext cx="5356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124</a:t>
              </a:r>
            </a:p>
          </p:txBody>
        </p:sp>
        <p:sp>
          <p:nvSpPr>
            <p:cNvPr id="55" name="ZoneTexte 54"/>
            <p:cNvSpPr txBox="1"/>
            <p:nvPr/>
          </p:nvSpPr>
          <p:spPr>
            <a:xfrm>
              <a:off x="3933511" y="1388333"/>
              <a:ext cx="5356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123</a:t>
              </a:r>
            </a:p>
          </p:txBody>
        </p:sp>
        <p:sp>
          <p:nvSpPr>
            <p:cNvPr id="56" name="ZoneTexte 55"/>
            <p:cNvSpPr txBox="1"/>
            <p:nvPr/>
          </p:nvSpPr>
          <p:spPr>
            <a:xfrm>
              <a:off x="6387726" y="1397607"/>
              <a:ext cx="5356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126</a:t>
              </a:r>
            </a:p>
          </p:txBody>
        </p:sp>
        <p:sp>
          <p:nvSpPr>
            <p:cNvPr id="57" name="ZoneTexte 56"/>
            <p:cNvSpPr txBox="1"/>
            <p:nvPr/>
          </p:nvSpPr>
          <p:spPr>
            <a:xfrm>
              <a:off x="5534191" y="1397607"/>
              <a:ext cx="5356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125</a:t>
              </a:r>
            </a:p>
          </p:txBody>
        </p:sp>
        <p:sp>
          <p:nvSpPr>
            <p:cNvPr id="58" name="ZoneTexte 57"/>
            <p:cNvSpPr txBox="1"/>
            <p:nvPr/>
          </p:nvSpPr>
          <p:spPr>
            <a:xfrm>
              <a:off x="7111164" y="1397607"/>
              <a:ext cx="5356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127</a:t>
              </a:r>
            </a:p>
          </p:txBody>
        </p:sp>
        <p:sp>
          <p:nvSpPr>
            <p:cNvPr id="59" name="ZoneTexte 58"/>
            <p:cNvSpPr txBox="1"/>
            <p:nvPr/>
          </p:nvSpPr>
          <p:spPr>
            <a:xfrm>
              <a:off x="7905133" y="1407428"/>
              <a:ext cx="5356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128</a:t>
              </a:r>
            </a:p>
          </p:txBody>
        </p:sp>
      </p:grpSp>
      <p:sp>
        <p:nvSpPr>
          <p:cNvPr id="72" name="Multiplication 71"/>
          <p:cNvSpPr/>
          <p:nvPr/>
        </p:nvSpPr>
        <p:spPr>
          <a:xfrm>
            <a:off x="4748476" y="2946059"/>
            <a:ext cx="216024" cy="369332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5" name="Connecteur droit avec flèche 74"/>
          <p:cNvCxnSpPr/>
          <p:nvPr/>
        </p:nvCxnSpPr>
        <p:spPr>
          <a:xfrm>
            <a:off x="2505152" y="2872681"/>
            <a:ext cx="329349" cy="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6" name="Connecteur droit avec flèche 75"/>
          <p:cNvCxnSpPr/>
          <p:nvPr/>
        </p:nvCxnSpPr>
        <p:spPr>
          <a:xfrm flipH="1">
            <a:off x="6223385" y="3448745"/>
            <a:ext cx="337696" cy="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3" name="Multiplication 82"/>
          <p:cNvSpPr/>
          <p:nvPr/>
        </p:nvSpPr>
        <p:spPr>
          <a:xfrm>
            <a:off x="6627729" y="2519084"/>
            <a:ext cx="145807" cy="369332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4" name="ZoneTexte 83"/>
          <p:cNvSpPr txBox="1"/>
          <p:nvPr/>
        </p:nvSpPr>
        <p:spPr>
          <a:xfrm>
            <a:off x="6732240" y="2492896"/>
            <a:ext cx="2249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Mutation c.32011G&gt;A</a:t>
            </a:r>
          </a:p>
        </p:txBody>
      </p:sp>
      <p:grpSp>
        <p:nvGrpSpPr>
          <p:cNvPr id="99" name="Grouper 98"/>
          <p:cNvGrpSpPr/>
          <p:nvPr/>
        </p:nvGrpSpPr>
        <p:grpSpPr>
          <a:xfrm>
            <a:off x="251520" y="3789040"/>
            <a:ext cx="5203416" cy="1512168"/>
            <a:chOff x="2051720" y="3717032"/>
            <a:chExt cx="5203416" cy="1512168"/>
          </a:xfrm>
        </p:grpSpPr>
        <p:pic>
          <p:nvPicPr>
            <p:cNvPr id="16" name="Image 15" descr="Capture d’écran 2015-06-03 à 18.07.59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48561"/>
            <a:stretch/>
          </p:blipFill>
          <p:spPr>
            <a:xfrm>
              <a:off x="2051720" y="3717032"/>
              <a:ext cx="5203416" cy="1296143"/>
            </a:xfrm>
            <a:prstGeom prst="rect">
              <a:avLst/>
            </a:prstGeom>
          </p:spPr>
        </p:pic>
        <p:cxnSp>
          <p:nvCxnSpPr>
            <p:cNvPr id="90" name="Connecteur droit 89"/>
            <p:cNvCxnSpPr/>
            <p:nvPr/>
          </p:nvCxnSpPr>
          <p:spPr>
            <a:xfrm>
              <a:off x="2987824" y="3717032"/>
              <a:ext cx="0" cy="1512168"/>
            </a:xfrm>
            <a:prstGeom prst="line">
              <a:avLst/>
            </a:prstGeom>
            <a:ln w="9525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ZoneTexte 91"/>
            <p:cNvSpPr txBox="1"/>
            <p:nvPr/>
          </p:nvSpPr>
          <p:spPr>
            <a:xfrm>
              <a:off x="2267744" y="4941168"/>
              <a:ext cx="75723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/>
                <a:t>Exon 125</a:t>
              </a:r>
            </a:p>
          </p:txBody>
        </p:sp>
        <p:sp>
          <p:nvSpPr>
            <p:cNvPr id="93" name="ZoneTexte 92"/>
            <p:cNvSpPr txBox="1"/>
            <p:nvPr/>
          </p:nvSpPr>
          <p:spPr>
            <a:xfrm>
              <a:off x="2987824" y="4941168"/>
              <a:ext cx="75723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/>
                <a:t>Exon 126</a:t>
              </a:r>
            </a:p>
          </p:txBody>
        </p:sp>
      </p:grpSp>
      <p:grpSp>
        <p:nvGrpSpPr>
          <p:cNvPr id="101" name="Grouper 100"/>
          <p:cNvGrpSpPr/>
          <p:nvPr/>
        </p:nvGrpSpPr>
        <p:grpSpPr>
          <a:xfrm>
            <a:off x="2411760" y="5301208"/>
            <a:ext cx="4533557" cy="1340768"/>
            <a:chOff x="323528" y="5400600"/>
            <a:chExt cx="4533557" cy="1340768"/>
          </a:xfrm>
        </p:grpSpPr>
        <p:pic>
          <p:nvPicPr>
            <p:cNvPr id="94" name="Image 93" descr="Capture d’écran 2015-06-03 à 18.17.21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3236"/>
            <a:stretch/>
          </p:blipFill>
          <p:spPr>
            <a:xfrm>
              <a:off x="1907704" y="5400600"/>
              <a:ext cx="2949381" cy="1340768"/>
            </a:xfrm>
            <a:prstGeom prst="rect">
              <a:avLst/>
            </a:prstGeom>
          </p:spPr>
        </p:pic>
        <p:pic>
          <p:nvPicPr>
            <p:cNvPr id="95" name="Image 94" descr="Capture d’écran 2015-06-03 à 18.07.59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84387"/>
            <a:stretch/>
          </p:blipFill>
          <p:spPr>
            <a:xfrm>
              <a:off x="323528" y="5425722"/>
              <a:ext cx="1603160" cy="1315646"/>
            </a:xfrm>
            <a:prstGeom prst="rect">
              <a:avLst/>
            </a:prstGeom>
          </p:spPr>
        </p:pic>
      </p:grpSp>
      <p:pic>
        <p:nvPicPr>
          <p:cNvPr id="100" name="Image 99" descr="Capture d’écran 2015-06-03 à 18.07.59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315" r="15518"/>
          <a:stretch/>
        </p:blipFill>
        <p:spPr>
          <a:xfrm>
            <a:off x="5436096" y="3789040"/>
            <a:ext cx="3405613" cy="1315646"/>
          </a:xfrm>
          <a:prstGeom prst="rect">
            <a:avLst/>
          </a:prstGeom>
        </p:spPr>
      </p:pic>
      <p:cxnSp>
        <p:nvCxnSpPr>
          <p:cNvPr id="102" name="Connecteur droit 101"/>
          <p:cNvCxnSpPr/>
          <p:nvPr/>
        </p:nvCxnSpPr>
        <p:spPr>
          <a:xfrm>
            <a:off x="5076056" y="5345832"/>
            <a:ext cx="0" cy="1512168"/>
          </a:xfrm>
          <a:prstGeom prst="line">
            <a:avLst/>
          </a:prstGeom>
          <a:ln w="9525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" name="ZoneTexte 102"/>
          <p:cNvSpPr txBox="1"/>
          <p:nvPr/>
        </p:nvSpPr>
        <p:spPr>
          <a:xfrm>
            <a:off x="5004048" y="6581001"/>
            <a:ext cx="7617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Exon 127</a:t>
            </a:r>
          </a:p>
        </p:txBody>
      </p:sp>
      <p:sp>
        <p:nvSpPr>
          <p:cNvPr id="52" name="Multiplication 82"/>
          <p:cNvSpPr/>
          <p:nvPr/>
        </p:nvSpPr>
        <p:spPr>
          <a:xfrm>
            <a:off x="1041817" y="4179896"/>
            <a:ext cx="145807" cy="369332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812913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605BC48E-256A-8C49-AD9A-2DD819F6D220}"/>
              </a:ext>
            </a:extLst>
          </p:cNvPr>
          <p:cNvSpPr txBox="1"/>
          <p:nvPr/>
        </p:nvSpPr>
        <p:spPr>
          <a:xfrm>
            <a:off x="4442233" y="112490"/>
            <a:ext cx="456271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24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fr-FR" dirty="0"/>
              <a:t>INTERET du NGS?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CD3095D1-A7FE-CF4F-9121-CE71EE01C7F8}"/>
              </a:ext>
            </a:extLst>
          </p:cNvPr>
          <p:cNvSpPr txBox="1"/>
          <p:nvPr/>
        </p:nvSpPr>
        <p:spPr>
          <a:xfrm>
            <a:off x="179512" y="1013827"/>
            <a:ext cx="8352928" cy="461665"/>
          </a:xfrm>
          <a:prstGeom prst="rect">
            <a:avLst/>
          </a:prstGeom>
          <a:solidFill>
            <a:srgbClr val="00B050">
              <a:alpha val="67843"/>
            </a:srgbClr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24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fr-FR" dirty="0"/>
              <a:t>Approche classique séquençage Sanger: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32BBA7C4-9CB8-FA46-B8E9-7A02133541FC}"/>
              </a:ext>
            </a:extLst>
          </p:cNvPr>
          <p:cNvSpPr txBox="1"/>
          <p:nvPr/>
        </p:nvSpPr>
        <p:spPr>
          <a:xfrm>
            <a:off x="168878" y="4828510"/>
            <a:ext cx="8363562" cy="461665"/>
          </a:xfrm>
          <a:prstGeom prst="rect">
            <a:avLst/>
          </a:prstGeom>
          <a:solidFill>
            <a:srgbClr val="00B050">
              <a:alpha val="67843"/>
            </a:srgbClr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24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fr-FR" dirty="0"/>
              <a:t>Séquençage à haut débit: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63078159-161E-DB40-8DE2-8221689254CE}"/>
              </a:ext>
            </a:extLst>
          </p:cNvPr>
          <p:cNvSpPr txBox="1"/>
          <p:nvPr/>
        </p:nvSpPr>
        <p:spPr>
          <a:xfrm>
            <a:off x="41798" y="1556792"/>
            <a:ext cx="66904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altLang="fr-FR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Séquençage séquentiel : </a:t>
            </a:r>
          </a:p>
          <a:p>
            <a:pPr algn="ctr"/>
            <a:r>
              <a:rPr lang="fr-FR" altLang="fr-FR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 patient par patient »</a:t>
            </a:r>
          </a:p>
          <a:p>
            <a:pPr algn="ctr"/>
            <a:r>
              <a:rPr lang="fr-FR" altLang="fr-FR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 gène par gène »</a:t>
            </a:r>
          </a:p>
          <a:p>
            <a:pPr algn="ctr"/>
            <a:r>
              <a:rPr lang="fr-FR" altLang="fr-FR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 exon par exon »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318FFD7-B0E8-0042-B6CB-09DECEEEFD50}"/>
              </a:ext>
            </a:extLst>
          </p:cNvPr>
          <p:cNvSpPr/>
          <p:nvPr/>
        </p:nvSpPr>
        <p:spPr>
          <a:xfrm>
            <a:off x="-23679" y="2924944"/>
            <a:ext cx="22914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Arial" pitchFamily="34" charset="0"/>
              <a:buChar char="•"/>
            </a:pPr>
            <a:r>
              <a:rPr lang="fr-FR" altLang="fr-FR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</a:t>
            </a:r>
          </a:p>
          <a:p>
            <a:pPr lvl="1">
              <a:buFont typeface="Arial" pitchFamily="34" charset="0"/>
              <a:buChar char="•"/>
            </a:pPr>
            <a:r>
              <a:rPr lang="fr-FR" altLang="fr-FR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exhaustif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CBDCBD54-158A-F548-9EF6-7DDA48D11CDF}"/>
              </a:ext>
            </a:extLst>
          </p:cNvPr>
          <p:cNvSpPr txBox="1"/>
          <p:nvPr/>
        </p:nvSpPr>
        <p:spPr>
          <a:xfrm>
            <a:off x="168878" y="5529426"/>
            <a:ext cx="83635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altLang="fr-FR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Séquençage de </a:t>
            </a:r>
            <a:r>
              <a:rPr lang="fr-FR" altLang="fr-FR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tous les exons</a:t>
            </a:r>
            <a:r>
              <a:rPr lang="fr-FR" altLang="fr-FR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fr-FR" altLang="fr-FR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tous les gènes </a:t>
            </a:r>
            <a:r>
              <a:rPr lang="fr-FR" altLang="fr-FR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cibles de </a:t>
            </a:r>
            <a:r>
              <a:rPr lang="fr-FR" altLang="fr-FR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plusieurs patients </a:t>
            </a:r>
            <a:r>
              <a:rPr lang="fr-FR" altLang="fr-FR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 </a:t>
            </a:r>
            <a:r>
              <a:rPr lang="fr-FR" altLang="fr-FR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seul temps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15BC2352-648D-134D-9201-2215081D415B}"/>
              </a:ext>
            </a:extLst>
          </p:cNvPr>
          <p:cNvSpPr txBox="1"/>
          <p:nvPr/>
        </p:nvSpPr>
        <p:spPr>
          <a:xfrm>
            <a:off x="426777" y="3595955"/>
            <a:ext cx="54413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Certains gènes  - </a:t>
            </a:r>
            <a:r>
              <a:rPr lang="fr-FR" dirty="0">
                <a:solidFill>
                  <a:srgbClr val="339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testés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fr-FR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Titine</a:t>
            </a:r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(363 exons)</a:t>
            </a: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      - </a:t>
            </a:r>
            <a:r>
              <a:rPr lang="fr-FR" dirty="0">
                <a:solidFill>
                  <a:srgbClr val="339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 analysés en entier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fr-FR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RYR1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56646B1-FA02-ED42-BCFE-C7863261698D}"/>
              </a:ext>
            </a:extLst>
          </p:cNvPr>
          <p:cNvSpPr/>
          <p:nvPr/>
        </p:nvSpPr>
        <p:spPr>
          <a:xfrm>
            <a:off x="2877133" y="3007495"/>
            <a:ext cx="2381622" cy="416276"/>
          </a:xfrm>
          <a:prstGeom prst="rect">
            <a:avLst/>
          </a:prstGeom>
          <a:solidFill>
            <a:schemeClr val="bg1">
              <a:alpha val="62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DMD: 79 exons</a:t>
            </a:r>
            <a:endParaRPr lang="fr-FR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Espace réservé de la date 9">
            <a:extLst>
              <a:ext uri="{FF2B5EF4-FFF2-40B4-BE49-F238E27FC236}">
                <a16:creationId xmlns:a16="http://schemas.microsoft.com/office/drawing/2014/main" xmlns="" id="{93F9477F-5F7A-A64F-AE10-0920B24F8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34BCE-35C7-7345-AC8B-C75E2214981B}" type="datetime1">
              <a:rPr lang="fr-FR" smtClean="0">
                <a:solidFill>
                  <a:srgbClr val="775F55"/>
                </a:solidFill>
              </a:rPr>
              <a:pPr/>
              <a:t>06/05/2019</a:t>
            </a:fld>
            <a:endParaRPr lang="fr-FR">
              <a:solidFill>
                <a:srgbClr val="775F55"/>
              </a:solidFill>
            </a:endParaRPr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xmlns="" id="{AFABE17F-8D8C-2746-B729-D0911AC65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775F55"/>
                </a:solidFill>
              </a:rPr>
              <a:t>Reda Zenagui</a:t>
            </a:r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xmlns="" id="{90F880BB-51A4-0648-B443-B5313E367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C2161-55B9-4E2F-9B8E-AFF7EF3222FD}" type="slidenum">
              <a:rPr lang="fr-FR" smtClean="0">
                <a:solidFill>
                  <a:srgbClr val="775F55"/>
                </a:solidFill>
              </a:rPr>
              <a:pPr/>
              <a:t>4</a:t>
            </a:fld>
            <a:endParaRPr lang="fr-FR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4266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  <p:bldP spid="7" grpId="0"/>
      <p:bldP spid="8" grpId="0"/>
      <p:bldP spid="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idx="1"/>
          </p:nvPr>
        </p:nvSpPr>
        <p:spPr>
          <a:xfrm>
            <a:off x="971600" y="2060848"/>
            <a:ext cx="8077200" cy="319087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Né le 07/02/11 – 4 ans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Myopathie congénitale non déterminée</a:t>
            </a:r>
          </a:p>
          <a:p>
            <a:pPr eaLnBrk="1" hangingPunct="1"/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Biopsie J45: peu contributive</a:t>
            </a:r>
          </a:p>
          <a:p>
            <a:pPr eaLnBrk="1" hangingPunct="1"/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Evolution favorable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 d'antécédent familial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795" name="Oval 4"/>
          <p:cNvSpPr>
            <a:spLocks noChangeArrowheads="1"/>
          </p:cNvSpPr>
          <p:nvPr/>
        </p:nvSpPr>
        <p:spPr bwMode="auto">
          <a:xfrm>
            <a:off x="6705600" y="2197224"/>
            <a:ext cx="533400" cy="5334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796" name="Line 5"/>
          <p:cNvSpPr>
            <a:spLocks noChangeShapeType="1"/>
          </p:cNvSpPr>
          <p:nvPr/>
        </p:nvSpPr>
        <p:spPr bwMode="auto">
          <a:xfrm>
            <a:off x="7239000" y="2425824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797" name="Rectangle 6"/>
          <p:cNvSpPr>
            <a:spLocks noChangeArrowheads="1"/>
          </p:cNvSpPr>
          <p:nvPr/>
        </p:nvSpPr>
        <p:spPr bwMode="auto">
          <a:xfrm>
            <a:off x="7848600" y="2197224"/>
            <a:ext cx="457200" cy="4572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798" name="Line 7"/>
          <p:cNvSpPr>
            <a:spLocks noChangeShapeType="1"/>
          </p:cNvSpPr>
          <p:nvPr/>
        </p:nvSpPr>
        <p:spPr bwMode="auto">
          <a:xfrm>
            <a:off x="7543800" y="2425824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799" name="Rectangle 8"/>
          <p:cNvSpPr>
            <a:spLocks noChangeArrowheads="1"/>
          </p:cNvSpPr>
          <p:nvPr/>
        </p:nvSpPr>
        <p:spPr bwMode="auto">
          <a:xfrm>
            <a:off x="7315200" y="3187824"/>
            <a:ext cx="457200" cy="457200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804" name="Rectangle 12"/>
          <p:cNvSpPr>
            <a:spLocks noChangeArrowheads="1"/>
          </p:cNvSpPr>
          <p:nvPr/>
        </p:nvSpPr>
        <p:spPr bwMode="auto">
          <a:xfrm>
            <a:off x="467544" y="4941168"/>
            <a:ext cx="795813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buFont typeface="Symbol" charset="0"/>
              <a:buChar char=""/>
            </a:pPr>
            <a:r>
              <a:rPr lang="fr-FR" sz="2400" b="1" dirty="0">
                <a:solidFill>
                  <a:srgbClr val="D136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NGS : ACTA1: c.493G&gt;C  Val165Leu, hétérozygote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6705600" y="138780"/>
            <a:ext cx="2259486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algn="r">
              <a:spcBef>
                <a:spcPct val="0"/>
              </a:spcBef>
              <a:buNone/>
              <a:defRPr sz="24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1" algn="r"/>
            <a:r>
              <a:rPr lang="fr-FR" altLang="ja-JP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Exemple 2</a:t>
            </a:r>
            <a:endParaRPr lang="fr-F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512" y="692696"/>
            <a:ext cx="3672408" cy="1143000"/>
          </a:xfrm>
          <a:ln>
            <a:solidFill>
              <a:srgbClr val="4F81BD"/>
            </a:solidFill>
          </a:ln>
        </p:spPr>
        <p:txBody>
          <a:bodyPr>
            <a:normAutofit/>
          </a:bodyPr>
          <a:lstStyle/>
          <a:p>
            <a:pPr algn="l"/>
            <a:r>
              <a:rPr lang="fr-FR" alt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Neuropédiatrie</a:t>
            </a:r>
            <a:r>
              <a:rPr lang="fr-FR" alt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Montpellier. </a:t>
            </a:r>
            <a:br>
              <a:rPr lang="fr-FR" alt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 Rivier, U Walter-</a:t>
            </a:r>
            <a:r>
              <a:rPr lang="fr-FR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Louvier</a:t>
            </a:r>
            <a:endParaRPr lang="fr-FR" alt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D823D395-5948-094D-A67A-3E6149D0B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1A589-D9BF-AB48-B7EC-ED810EED0AC4}" type="datetime1">
              <a:rPr lang="fr-FR" smtClean="0">
                <a:solidFill>
                  <a:srgbClr val="775F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06/05/2019</a:t>
            </a:fld>
            <a:endParaRPr lang="fr-FR">
              <a:solidFill>
                <a:srgbClr val="775F5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C42EE7E1-A597-3E46-A855-DC8551AC4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775F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Reda Zenagui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DC183C48-8B74-7748-A5F1-B7387C144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C2161-55B9-4E2F-9B8E-AFF7EF3222FD}" type="slidenum">
              <a:rPr lang="fr-F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40</a:t>
            </a:fld>
            <a:endParaRPr lang="fr-F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8147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3"/>
          <p:cNvSpPr>
            <a:spLocks noChangeArrowheads="1"/>
          </p:cNvSpPr>
          <p:nvPr/>
        </p:nvSpPr>
        <p:spPr bwMode="auto">
          <a:xfrm>
            <a:off x="457200" y="1428750"/>
            <a:ext cx="6934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FR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82778" y="511140"/>
            <a:ext cx="5603822" cy="3678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56984" y="41842"/>
            <a:ext cx="6742503" cy="11430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fr-FR" sz="2000" dirty="0">
                <a:solidFill>
                  <a:srgbClr val="D1362A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ACTA1 c.493G&gt;C</a:t>
            </a:r>
            <a:r>
              <a:rPr lang="fr-FR" sz="2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fr-FR" sz="2000" dirty="0">
                <a:solidFill>
                  <a:srgbClr val="D1362A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p.Val165Leu</a:t>
            </a:r>
            <a:br>
              <a:rPr lang="fr-FR" sz="2000" dirty="0">
                <a:solidFill>
                  <a:srgbClr val="D1362A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fr-FR" sz="20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8334" y="4446928"/>
            <a:ext cx="221406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buFont typeface="Symbol" charset="0"/>
              <a:buChar char=""/>
            </a:pPr>
            <a:r>
              <a:rPr lang="fr-FR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Confirmée Sanger</a:t>
            </a:r>
          </a:p>
        </p:txBody>
      </p:sp>
      <p:pic>
        <p:nvPicPr>
          <p:cNvPr id="10" name="Picture 1028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951"/>
          <a:stretch/>
        </p:blipFill>
        <p:spPr bwMode="auto">
          <a:xfrm>
            <a:off x="3995936" y="5013176"/>
            <a:ext cx="4300170" cy="1449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Line 1029"/>
          <p:cNvSpPr>
            <a:spLocks noChangeShapeType="1"/>
          </p:cNvSpPr>
          <p:nvPr/>
        </p:nvSpPr>
        <p:spPr bwMode="auto">
          <a:xfrm>
            <a:off x="6051658" y="5602579"/>
            <a:ext cx="0" cy="47995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fr-F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1030"/>
          <p:cNvSpPr txBox="1">
            <a:spLocks noChangeArrowheads="1"/>
          </p:cNvSpPr>
          <p:nvPr/>
        </p:nvSpPr>
        <p:spPr bwMode="auto">
          <a:xfrm>
            <a:off x="5194244" y="5175628"/>
            <a:ext cx="146214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sz="16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c.493G&gt;C </a:t>
            </a:r>
            <a:r>
              <a:rPr lang="fr-FR" sz="16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htz</a:t>
            </a:r>
            <a:endParaRPr lang="fr-FR" sz="1600" b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9512" y="5517232"/>
            <a:ext cx="4572000" cy="59554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fr-F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retrouvé chez les parents</a:t>
            </a:r>
          </a:p>
          <a:p>
            <a:pPr>
              <a:lnSpc>
                <a:spcPct val="90000"/>
              </a:lnSpc>
              <a:buFont typeface="Symbol" charset="0"/>
              <a:buChar char=""/>
            </a:pPr>
            <a:r>
              <a:rPr lang="fr-F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Mutation de novo 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4C215352-7180-6141-B40A-08590E6B2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1269A-A59A-FD44-9AE9-7842580E8C37}" type="datetime1">
              <a:rPr lang="fr-FR" smtClean="0">
                <a:solidFill>
                  <a:srgbClr val="775F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06/05/2019</a:t>
            </a:fld>
            <a:endParaRPr lang="fr-FR">
              <a:solidFill>
                <a:srgbClr val="775F5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07E09882-19DD-AB43-ADFB-935AC378A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775F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Reda Zenagui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8DF60139-98E8-2346-AB54-C778B0DE1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C2161-55B9-4E2F-9B8E-AFF7EF3222FD}" type="slidenum">
              <a:rPr lang="fr-FR" smtClean="0">
                <a:solidFill>
                  <a:srgbClr val="775F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41</a:t>
            </a:fld>
            <a:endParaRPr lang="fr-FR">
              <a:solidFill>
                <a:srgbClr val="775F5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8945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 animBg="1"/>
      <p:bldP spid="12" grpId="0"/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r 5"/>
          <p:cNvGrpSpPr/>
          <p:nvPr/>
        </p:nvGrpSpPr>
        <p:grpSpPr>
          <a:xfrm>
            <a:off x="5076056" y="583849"/>
            <a:ext cx="3764478" cy="3847605"/>
            <a:chOff x="0" y="0"/>
            <a:chExt cx="4300538" cy="4648200"/>
          </a:xfrm>
        </p:grpSpPr>
        <p:pic>
          <p:nvPicPr>
            <p:cNvPr id="37891" name="Picture 6" descr="Image 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300538" cy="464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892" name="Rectangle 7"/>
            <p:cNvSpPr>
              <a:spLocks noChangeArrowheads="1"/>
            </p:cNvSpPr>
            <p:nvPr/>
          </p:nvSpPr>
          <p:spPr bwMode="auto">
            <a:xfrm>
              <a:off x="1676400" y="3200400"/>
              <a:ext cx="762000" cy="228600"/>
            </a:xfrm>
            <a:prstGeom prst="rect">
              <a:avLst/>
            </a:prstGeom>
            <a:solidFill>
              <a:srgbClr val="00FF00">
                <a:alpha val="2705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fr-FR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893" name="Rectangle 8"/>
            <p:cNvSpPr>
              <a:spLocks noChangeArrowheads="1"/>
            </p:cNvSpPr>
            <p:nvPr/>
          </p:nvSpPr>
          <p:spPr bwMode="auto">
            <a:xfrm>
              <a:off x="2895600" y="3505200"/>
              <a:ext cx="762000" cy="228600"/>
            </a:xfrm>
            <a:prstGeom prst="rect">
              <a:avLst/>
            </a:prstGeom>
            <a:solidFill>
              <a:srgbClr val="00FF00">
                <a:alpha val="2705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fr-FR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76322" y="1156952"/>
            <a:ext cx="4572000" cy="34624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Val163Leu : mutation fréquente, dominante, 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251520" y="4530588"/>
            <a:ext cx="8153400" cy="1726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lvl="2" indent="-342900">
              <a:lnSpc>
                <a:spcPct val="90000"/>
              </a:lnSpc>
            </a:pPr>
            <a:r>
              <a:rPr lang="fr-F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Correspondance avec signes cliniques du patient</a:t>
            </a:r>
            <a:endParaRPr lang="fr-FR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2" indent="-342900">
              <a:lnSpc>
                <a:spcPct val="120000"/>
              </a:lnSpc>
            </a:pPr>
            <a:r>
              <a:rPr lang="fr-F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Histologie non évocatrice, mais biopsie réalisée </a:t>
            </a:r>
            <a:r>
              <a:rPr lang="fr-FR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précocément</a:t>
            </a:r>
            <a:r>
              <a:rPr lang="fr-F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 mois ½) =&gt; à refaire</a:t>
            </a:r>
          </a:p>
          <a:p>
            <a:pPr marL="342900" lvl="2" indent="-342900">
              <a:lnSpc>
                <a:spcPct val="120000"/>
              </a:lnSpc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(lors d’une intervention chirurgicale)</a:t>
            </a:r>
          </a:p>
          <a:p>
            <a:pPr marL="342900" lvl="2" indent="-342900">
              <a:lnSpc>
                <a:spcPct val="50000"/>
              </a:lnSpc>
            </a:pPr>
            <a:endParaRPr lang="fr-FR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2" indent="-342900">
              <a:lnSpc>
                <a:spcPct val="90000"/>
              </a:lnSpc>
            </a:pPr>
            <a:r>
              <a:rPr lang="fr-F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Microscopie électronique non réalisée : à faire</a:t>
            </a:r>
          </a:p>
        </p:txBody>
      </p:sp>
      <p:sp>
        <p:nvSpPr>
          <p:cNvPr id="7" name="Rectangle 6"/>
          <p:cNvSpPr/>
          <p:nvPr/>
        </p:nvSpPr>
        <p:spPr>
          <a:xfrm>
            <a:off x="76322" y="1721586"/>
            <a:ext cx="4801227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associée à deux pathologies: 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Actin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Myopathy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Intranuclear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rod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myopathy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(IRM).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F8C92958-59CF-B440-884C-1715D6605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72869-6172-8A4D-A819-7B9677B74CFF}" type="datetime1">
              <a:rPr lang="fr-FR" smtClean="0">
                <a:solidFill>
                  <a:srgbClr val="775F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06/05/2019</a:t>
            </a:fld>
            <a:endParaRPr lang="fr-FR">
              <a:solidFill>
                <a:srgbClr val="775F5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6B4251D5-533C-8341-8959-44F9175EE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775F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Reda Zenagui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FFAFF68E-78B3-DC4C-9819-72E411002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C2161-55B9-4E2F-9B8E-AFF7EF3222FD}" type="slidenum">
              <a:rPr lang="fr-F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42</a:t>
            </a:fld>
            <a:endParaRPr lang="fr-F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6559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553200" y="188640"/>
            <a:ext cx="2411413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algn="r">
              <a:spcBef>
                <a:spcPct val="0"/>
              </a:spcBef>
              <a:buNone/>
              <a:defRPr sz="24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1" algn="r"/>
            <a:r>
              <a:rPr lang="fr-FR" altLang="ja-JP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Exemple 3</a:t>
            </a:r>
            <a:endParaRPr lang="fr-F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79512" y="692696"/>
            <a:ext cx="3672408" cy="1143000"/>
          </a:xfrm>
          <a:prstGeom prst="rect">
            <a:avLst/>
          </a:prstGeom>
          <a:ln>
            <a:solidFill>
              <a:srgbClr val="4F81BD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Neuropédiatrie</a:t>
            </a:r>
            <a:r>
              <a:rPr lang="fr-FR" alt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Montpellier. </a:t>
            </a:r>
            <a:r>
              <a:rPr lang="fr-F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 Rivier, U Walter-</a:t>
            </a:r>
            <a:r>
              <a:rPr lang="fr-FR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Louvier</a:t>
            </a:r>
            <a:endParaRPr lang="fr-FR" alt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ZoneTexte 2"/>
          <p:cNvSpPr txBox="1">
            <a:spLocks noChangeArrowheads="1"/>
          </p:cNvSpPr>
          <p:nvPr/>
        </p:nvSpPr>
        <p:spPr bwMode="auto">
          <a:xfrm flipH="1">
            <a:off x="0" y="2348880"/>
            <a:ext cx="896448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fr-FR" dirty="0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Patiente de 6 ans,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fr-FR" dirty="0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syndrome </a:t>
            </a:r>
            <a:r>
              <a:rPr lang="fr-FR" dirty="0" err="1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myopathique</a:t>
            </a:r>
            <a:r>
              <a:rPr lang="fr-FR" dirty="0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 progressif depuis l’acquisition de la marche , ceintures ++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fr-FR" dirty="0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pas d’atteinte cardiaque ni de rétractions</a:t>
            </a:r>
          </a:p>
          <a:p>
            <a:pPr marL="342900" indent="-342900">
              <a:buFont typeface="Wingdings" pitchFamily="2" charset="2"/>
              <a:buChar char="§"/>
            </a:pPr>
            <a:endParaRPr lang="fr-FR" dirty="0"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fr-FR" dirty="0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CPK 2000 UI/L</a:t>
            </a:r>
          </a:p>
        </p:txBody>
      </p:sp>
      <p:sp>
        <p:nvSpPr>
          <p:cNvPr id="8" name="Rectangle 7"/>
          <p:cNvSpPr/>
          <p:nvPr/>
        </p:nvSpPr>
        <p:spPr>
          <a:xfrm>
            <a:off x="539552" y="4437112"/>
            <a:ext cx="4680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fr-FR" b="1" dirty="0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NGS 137 gènes: mutation </a:t>
            </a:r>
            <a:r>
              <a:rPr lang="fr-FR" b="1" i="1" dirty="0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LMNA</a:t>
            </a:r>
            <a:r>
              <a:rPr lang="fr-FR" b="1" dirty="0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 (p.Arg453Trp)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66889A40-6F21-9440-8A0E-6E6FF59DE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1275B-BC79-8A45-9893-EEA9FF3C02DC}" type="datetime1">
              <a:rPr lang="fr-FR" smtClean="0">
                <a:solidFill>
                  <a:srgbClr val="775F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06/05/2019</a:t>
            </a:fld>
            <a:endParaRPr lang="fr-FR">
              <a:solidFill>
                <a:srgbClr val="775F5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ACA0F7C6-05B0-B246-9701-3A7B05EF9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775F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Reda Zenagui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xmlns="" id="{11615D49-BE1D-6343-A939-0EFE7C420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C2161-55B9-4E2F-9B8E-AFF7EF3222FD}" type="slidenum">
              <a:rPr lang="fr-FR" smtClean="0">
                <a:solidFill>
                  <a:srgbClr val="775F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43</a:t>
            </a:fld>
            <a:endParaRPr lang="fr-FR">
              <a:solidFill>
                <a:srgbClr val="775F5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9652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835696" y="332656"/>
            <a:ext cx="4680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/>
            <a:r>
              <a:rPr lang="fr-FR" b="1" dirty="0">
                <a:latin typeface="Calibri" pitchFamily="34" charset="0"/>
                <a:ea typeface="ＭＳ Ｐゴシック"/>
                <a:cs typeface="ＭＳ Ｐゴシック"/>
              </a:rPr>
              <a:t>Mutation </a:t>
            </a:r>
            <a:r>
              <a:rPr lang="fr-FR" b="1" i="1" dirty="0">
                <a:latin typeface="Calibri" pitchFamily="34" charset="0"/>
                <a:ea typeface="ＭＳ Ｐゴシック"/>
                <a:cs typeface="ＭＳ Ｐゴシック"/>
              </a:rPr>
              <a:t>LMNA</a:t>
            </a:r>
            <a:r>
              <a:rPr lang="fr-FR" b="1" dirty="0">
                <a:latin typeface="Calibri" pitchFamily="34" charset="0"/>
                <a:ea typeface="ＭＳ Ｐゴシック"/>
                <a:cs typeface="ＭＳ Ｐゴシック"/>
              </a:rPr>
              <a:t> (p.Arg453Trp)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2483768" y="1340768"/>
            <a:ext cx="3197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Base de données de mutations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1763688" y="2276872"/>
            <a:ext cx="5040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Variation connue </a:t>
            </a:r>
            <a:r>
              <a:rPr lang="fr-FR" dirty="0">
                <a:latin typeface="Calibri" pitchFamily="34" charset="0"/>
                <a:ea typeface="ＭＳ Ｐゴシック"/>
                <a:cs typeface="ＭＳ Ｐゴシック"/>
              </a:rPr>
              <a:t>, fréquente</a:t>
            </a:r>
          </a:p>
          <a:p>
            <a:pPr algn="ctr"/>
            <a:r>
              <a:rPr lang="fr-FR" b="1" dirty="0">
                <a:latin typeface="Calibri" pitchFamily="34" charset="0"/>
                <a:ea typeface="ＭＳ Ｐゴシック"/>
                <a:cs typeface="ＭＳ Ｐゴシック"/>
              </a:rPr>
              <a:t>Dystrophie musculaire des ceintures avec rétractions et atteinte cardiaque</a:t>
            </a:r>
            <a:endParaRPr lang="fr-FR" dirty="0"/>
          </a:p>
        </p:txBody>
      </p:sp>
      <p:grpSp>
        <p:nvGrpSpPr>
          <p:cNvPr id="2" name="Groupe 11"/>
          <p:cNvGrpSpPr>
            <a:grpSpLocks/>
          </p:cNvGrpSpPr>
          <p:nvPr/>
        </p:nvGrpSpPr>
        <p:grpSpPr bwMode="auto">
          <a:xfrm>
            <a:off x="179512" y="3356992"/>
            <a:ext cx="8722047" cy="2554267"/>
            <a:chOff x="203517" y="4177086"/>
            <a:chExt cx="8842058" cy="2698873"/>
          </a:xfrm>
        </p:grpSpPr>
        <p:grpSp>
          <p:nvGrpSpPr>
            <p:cNvPr id="3" name="Groupe 1"/>
            <p:cNvGrpSpPr>
              <a:grpSpLocks/>
            </p:cNvGrpSpPr>
            <p:nvPr/>
          </p:nvGrpSpPr>
          <p:grpSpPr bwMode="auto">
            <a:xfrm>
              <a:off x="203517" y="4177086"/>
              <a:ext cx="8842058" cy="2563883"/>
              <a:chOff x="90488" y="3228975"/>
              <a:chExt cx="8963025" cy="2143125"/>
            </a:xfrm>
          </p:grpSpPr>
          <p:pic>
            <p:nvPicPr>
              <p:cNvPr id="23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90488" y="3228975"/>
                <a:ext cx="8963025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90488" y="3629025"/>
                <a:ext cx="8963025" cy="17430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1" name="Ellipse 20"/>
            <p:cNvSpPr/>
            <p:nvPr/>
          </p:nvSpPr>
          <p:spPr>
            <a:xfrm>
              <a:off x="2794224" y="4195040"/>
              <a:ext cx="1600143" cy="2680914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22" name="Ellipse 21"/>
            <p:cNvSpPr/>
            <p:nvPr/>
          </p:nvSpPr>
          <p:spPr>
            <a:xfrm>
              <a:off x="5054743" y="4195043"/>
              <a:ext cx="2336716" cy="2680916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</p:grpSp>
      <p:sp>
        <p:nvSpPr>
          <p:cNvPr id="26" name="Flèche vers le bas 25"/>
          <p:cNvSpPr/>
          <p:nvPr/>
        </p:nvSpPr>
        <p:spPr>
          <a:xfrm>
            <a:off x="3843536" y="1844824"/>
            <a:ext cx="152400" cy="36004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Flèche vers le bas 26"/>
          <p:cNvSpPr/>
          <p:nvPr/>
        </p:nvSpPr>
        <p:spPr>
          <a:xfrm>
            <a:off x="3843536" y="908720"/>
            <a:ext cx="152400" cy="36004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899592" y="5877272"/>
            <a:ext cx="64897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 b="1" dirty="0">
                <a:solidFill>
                  <a:srgbClr val="FF0000"/>
                </a:solidFill>
                <a:latin typeface="Calibri" pitchFamily="34" charset="0"/>
              </a:rPr>
              <a:t>Risque d’atteinte cardiaque et de mort subite </a:t>
            </a:r>
          </a:p>
          <a:p>
            <a:pPr algn="ctr"/>
            <a:r>
              <a:rPr lang="fr-FR" sz="2000" b="1" dirty="0">
                <a:solidFill>
                  <a:srgbClr val="FF0000"/>
                </a:solidFill>
                <a:latin typeface="Calibri" pitchFamily="34" charset="0"/>
              </a:rPr>
              <a:t>=&gt; </a:t>
            </a:r>
            <a:r>
              <a:rPr lang="fr-FR" altLang="ja-JP" sz="2000" b="1" dirty="0">
                <a:solidFill>
                  <a:srgbClr val="FF0000"/>
                </a:solidFill>
                <a:latin typeface="Calibri" pitchFamily="34" charset="0"/>
                <a:cs typeface="ＭＳ Ｐゴシック"/>
              </a:rPr>
              <a:t>surveillance cardiaque</a:t>
            </a:r>
            <a:endParaRPr lang="fr-FR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3B368CD3-501A-6449-BA9B-AED564E6A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93D2B-F07D-B24E-8898-5EADBF1A65A5}" type="datetime1">
              <a:rPr lang="fr-FR" smtClean="0">
                <a:solidFill>
                  <a:srgbClr val="775F55"/>
                </a:solidFill>
              </a:rPr>
              <a:pPr/>
              <a:t>06/05/2019</a:t>
            </a:fld>
            <a:endParaRPr lang="fr-FR">
              <a:solidFill>
                <a:srgbClr val="775F55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E0EF1F88-E29D-0148-9E34-08D465FD5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775F55"/>
                </a:solidFill>
              </a:rPr>
              <a:t>Reda Zenagui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D9C86888-3E79-FE4C-BF6E-E083E282F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C2161-55B9-4E2F-9B8E-AFF7EF3222FD}" type="slidenum">
              <a:rPr lang="fr-FR" smtClean="0"/>
              <a:pPr/>
              <a:t>44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127027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6" grpId="0" animBg="1"/>
      <p:bldP spid="27" grpId="0" animBg="1"/>
      <p:bldP spid="28" grpId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835696" y="332656"/>
            <a:ext cx="4680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/>
            <a:r>
              <a:rPr lang="fr-FR" b="1" dirty="0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Mutation </a:t>
            </a:r>
            <a:r>
              <a:rPr lang="fr-FR" b="1" i="1" dirty="0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LMNA</a:t>
            </a:r>
            <a:r>
              <a:rPr lang="fr-FR" b="1" dirty="0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 (p.Arg453Trp)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2483768" y="1340768"/>
            <a:ext cx="3197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 de données de mutations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1763688" y="2276872"/>
            <a:ext cx="5040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Variation connue </a:t>
            </a:r>
            <a:r>
              <a:rPr lang="fr-FR" dirty="0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, fréquente</a:t>
            </a:r>
          </a:p>
          <a:p>
            <a:pPr algn="ctr"/>
            <a:r>
              <a:rPr lang="fr-FR" b="1" dirty="0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Dystrophie musculaire des ceintures avec rétractions et atteinte cardiaque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Flèche vers le bas 25"/>
          <p:cNvSpPr/>
          <p:nvPr/>
        </p:nvSpPr>
        <p:spPr>
          <a:xfrm>
            <a:off x="3843536" y="1844824"/>
            <a:ext cx="152400" cy="36004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Flèche vers le bas 26"/>
          <p:cNvSpPr/>
          <p:nvPr/>
        </p:nvSpPr>
        <p:spPr>
          <a:xfrm>
            <a:off x="3843536" y="908720"/>
            <a:ext cx="152400" cy="36004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195736" y="3573016"/>
            <a:ext cx="42484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évoquée par la clinique ni la biopsie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1907704" y="4437112"/>
            <a:ext cx="468052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Etude génétique des parents nécessaire </a:t>
            </a:r>
          </a:p>
          <a:p>
            <a:pPr algn="ctr"/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 montrer que ne sont pas porteurs (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neomutation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187624" y="5733256"/>
            <a:ext cx="64897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Risque d’atteinte cardiaque et de mort subite </a:t>
            </a:r>
          </a:p>
          <a:p>
            <a:pPr algn="ctr"/>
            <a:r>
              <a:rPr lang="fr-F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fr-FR" altLang="ja-JP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surveillance cardiaque</a:t>
            </a:r>
            <a:endParaRPr lang="fr-FR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F49CD31C-623D-4341-96AD-A52257008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93722-5342-AD45-A42C-A5D0BA9139B7}" type="datetime1">
              <a:rPr lang="fr-FR" smtClean="0">
                <a:solidFill>
                  <a:srgbClr val="775F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06/05/2019</a:t>
            </a:fld>
            <a:endParaRPr lang="fr-FR">
              <a:solidFill>
                <a:srgbClr val="775F5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B536DCCC-B62E-C941-8A73-6C02AE3D4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775F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Reda Zenagui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0FD2C805-0A88-A246-BA39-AC23C4EB4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C2161-55B9-4E2F-9B8E-AFF7EF3222FD}" type="slidenum">
              <a:rPr lang="fr-F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45</a:t>
            </a:fld>
            <a:endParaRPr lang="fr-F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8311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7544" y="1772817"/>
            <a:ext cx="8229600" cy="1944216"/>
          </a:xfrm>
        </p:spPr>
        <p:txBody>
          <a:bodyPr>
            <a:normAutofit/>
          </a:bodyPr>
          <a:lstStyle/>
          <a:p>
            <a:r>
              <a:rPr lang="fr-FR" alt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Déficit proximal membres inférieurs depuis l’âge de 35 ans. </a:t>
            </a: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ea typeface="Lucida Grande"/>
                <a:cs typeface="Times New Roman" panose="02020603050405020304" pitchFamily="18" charset="0"/>
              </a:rPr>
              <a:t>CPK +4000</a:t>
            </a:r>
            <a:endParaRPr lang="fr-FR" alt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fr-FR" alt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 ans. Origine algérienne</a:t>
            </a:r>
          </a:p>
          <a:p>
            <a:pPr eaLnBrk="1" hangingPunct="1"/>
            <a:r>
              <a:rPr lang="fr-FR" alt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 d’antécédents familiaux</a:t>
            </a:r>
          </a:p>
          <a:p>
            <a:pPr lvl="1" eaLnBrk="1" hangingPunct="1"/>
            <a:r>
              <a:rPr lang="fr-FR" alt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Parents non consanguins mais habitant le même village près d’Oran </a:t>
            </a:r>
          </a:p>
          <a:p>
            <a:pPr lvl="1" eaLnBrk="1" hangingPunct="1"/>
            <a:r>
              <a:rPr lang="fr-FR" alt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sœurs et six frères: RAS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539552" y="3853497"/>
            <a:ext cx="64963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Clinique évoquant FKRP, </a:t>
            </a:r>
            <a:r>
              <a:rPr lang="fr-FR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Calpaine</a:t>
            </a:r>
            <a:r>
              <a:rPr lang="fr-FR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dysferline</a:t>
            </a:r>
            <a:r>
              <a:rPr lang="fr-FR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Anoctamine</a:t>
            </a:r>
            <a:r>
              <a:rPr lang="fr-FR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539552" y="4357553"/>
            <a:ext cx="84249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r>
              <a:rPr lang="fr-FR" alt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Biopsie musculaire: </a:t>
            </a:r>
            <a:r>
              <a:rPr lang="fr-FR" alt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Immuno-histochimie</a:t>
            </a:r>
            <a:r>
              <a:rPr lang="fr-FR" alt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normale (pas de déficit en </a:t>
            </a:r>
            <a:r>
              <a:rPr lang="fr-FR" alt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dysferline</a:t>
            </a:r>
            <a:r>
              <a:rPr lang="fr-FR" alt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lvl="2"/>
            <a:r>
              <a:rPr lang="fr-FR" alt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Génétique: pas de mutation </a:t>
            </a:r>
            <a:r>
              <a:rPr lang="fr-FR" alt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Calpaine</a:t>
            </a:r>
            <a:r>
              <a:rPr lang="fr-FR" alt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ni FKRP</a:t>
            </a:r>
          </a:p>
          <a:p>
            <a:endParaRPr lang="fr-FR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9552" y="5385990"/>
            <a:ext cx="54254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000000"/>
                </a:solidFill>
                <a:latin typeface="Times New Roman" panose="02020603050405020304" pitchFamily="18" charset="0"/>
                <a:ea typeface="Lucida Grande"/>
                <a:cs typeface="Times New Roman" panose="02020603050405020304" pitchFamily="18" charset="0"/>
              </a:rPr>
              <a:t>NGS: </a:t>
            </a:r>
          </a:p>
          <a:p>
            <a:r>
              <a:rPr lang="fr-FR" b="1" i="1" dirty="0">
                <a:solidFill>
                  <a:srgbClr val="FF0000"/>
                </a:solidFill>
                <a:latin typeface="Times New Roman" panose="02020603050405020304" pitchFamily="18" charset="0"/>
                <a:ea typeface="Lucida Grande"/>
                <a:cs typeface="Times New Roman" panose="02020603050405020304" pitchFamily="18" charset="0"/>
              </a:rPr>
              <a:t>ANO5</a:t>
            </a:r>
            <a:r>
              <a:rPr lang="fr-FR" b="1" dirty="0">
                <a:solidFill>
                  <a:srgbClr val="FF0000"/>
                </a:solidFill>
                <a:latin typeface="Times New Roman" panose="02020603050405020304" pitchFamily="18" charset="0"/>
                <a:ea typeface="Lucida Grande"/>
                <a:cs typeface="Times New Roman" panose="02020603050405020304" pitchFamily="18" charset="0"/>
              </a:rPr>
              <a:t> :Variant faux-sens homozygote: </a:t>
            </a:r>
          </a:p>
          <a:p>
            <a:r>
              <a:rPr lang="fr-FR" dirty="0">
                <a:latin typeface="Times New Roman" panose="02020603050405020304" pitchFamily="18" charset="0"/>
                <a:ea typeface="Lucida Grande"/>
                <a:cs typeface="Times New Roman" panose="02020603050405020304" pitchFamily="18" charset="0"/>
              </a:rPr>
              <a:t>c.656A&gt;G ; p.Tyr219Cys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508104" y="5674022"/>
            <a:ext cx="2903359" cy="369332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Confirmation du diagnostic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6553075" y="103860"/>
            <a:ext cx="2411413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algn="r">
              <a:spcBef>
                <a:spcPct val="0"/>
              </a:spcBef>
              <a:buNone/>
              <a:defRPr sz="24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1" algn="r"/>
            <a:r>
              <a:rPr lang="fr-FR" altLang="ja-JP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Exemple 4</a:t>
            </a:r>
            <a:endParaRPr lang="fr-F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79512" y="692696"/>
            <a:ext cx="3816424" cy="864096"/>
          </a:xfrm>
          <a:prstGeom prst="rect">
            <a:avLst/>
          </a:prstGeom>
          <a:ln>
            <a:solidFill>
              <a:srgbClr val="4F81BD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Neurologie Montpellier. </a:t>
            </a:r>
            <a:r>
              <a:rPr lang="fr-F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 Morales</a:t>
            </a:r>
            <a:endParaRPr lang="fr-FR" alt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55EE5D47-F471-6F41-A978-7839D9C28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D6690-E2CB-5B4D-9053-8786CE766234}" type="datetime1">
              <a:rPr lang="fr-FR" smtClean="0">
                <a:solidFill>
                  <a:srgbClr val="775F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06/05/2019</a:t>
            </a:fld>
            <a:endParaRPr lang="fr-FR">
              <a:solidFill>
                <a:srgbClr val="775F5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9E237433-5F27-594C-B0D7-766BBACB2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775F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Reda Zenagui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xmlns="" id="{16687B31-6601-894A-B7D3-562B5F132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C2161-55B9-4E2F-9B8E-AFF7EF3222FD}" type="slidenum">
              <a:rPr lang="fr-FR" smtClean="0">
                <a:solidFill>
                  <a:srgbClr val="775F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46</a:t>
            </a:fld>
            <a:endParaRPr lang="fr-FR">
              <a:solidFill>
                <a:srgbClr val="775F5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9458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419873" y="179348"/>
            <a:ext cx="5472608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algn="r">
              <a:spcBef>
                <a:spcPct val="0"/>
              </a:spcBef>
              <a:buNone/>
              <a:defRPr sz="24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1" algn="r"/>
            <a:r>
              <a:rPr lang="fr-FR" altLang="ja-JP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Importance de l’étude familiale</a:t>
            </a:r>
            <a:endParaRPr lang="fr-F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23528" y="845840"/>
            <a:ext cx="3672408" cy="1143000"/>
          </a:xfrm>
          <a:prstGeom prst="rect">
            <a:avLst/>
          </a:prstGeom>
          <a:ln>
            <a:solidFill>
              <a:srgbClr val="4F81BD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Neuropédiatrie</a:t>
            </a:r>
            <a:r>
              <a:rPr lang="fr-FR" alt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Montpellier. </a:t>
            </a:r>
            <a:r>
              <a:rPr lang="fr-F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 Rivier, U Walter-</a:t>
            </a:r>
            <a:r>
              <a:rPr lang="fr-FR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Louvier</a:t>
            </a:r>
            <a:endParaRPr lang="fr-FR" alt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>
          <a:xfrm>
            <a:off x="323528" y="1988840"/>
            <a:ext cx="8719800" cy="1529716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fr-F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Jeune fille 14 ans ½</a:t>
            </a:r>
          </a:p>
          <a:p>
            <a:pPr>
              <a:lnSpc>
                <a:spcPct val="120000"/>
              </a:lnSpc>
            </a:pPr>
            <a:r>
              <a:rPr lang="fr-F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Syndrome </a:t>
            </a:r>
            <a:r>
              <a:rPr lang="fr-F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myopathique</a:t>
            </a:r>
            <a:r>
              <a:rPr lang="fr-F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touchant la ceinture pelvienne avec fatigabilité à l'effort, évoluant depuis l’âge de 3 ans</a:t>
            </a:r>
            <a:br>
              <a:rPr lang="fr-F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CPK normales, bilans cardiologique et respiratoire normaux.</a:t>
            </a:r>
          </a:p>
          <a:p>
            <a:pPr>
              <a:lnSpc>
                <a:spcPct val="120000"/>
              </a:lnSpc>
            </a:pPr>
            <a:r>
              <a:rPr lang="fr-F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Jeune frère : signes cliniques similaires</a:t>
            </a:r>
          </a:p>
          <a:p>
            <a:pPr>
              <a:lnSpc>
                <a:spcPct val="120000"/>
              </a:lnSpc>
            </a:pPr>
            <a:endParaRPr lang="fr-F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lnSpc>
                <a:spcPct val="120000"/>
              </a:lnSpc>
              <a:buNone/>
            </a:pPr>
            <a:endParaRPr lang="fr-FR" sz="1800" dirty="0">
              <a:solidFill>
                <a:srgbClr val="000000"/>
              </a:solidFill>
              <a:latin typeface="Times New Roman" panose="02020603050405020304" pitchFamily="18" charset="0"/>
              <a:ea typeface="Lucida Grande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9512" y="5373216"/>
            <a:ext cx="5400600" cy="108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20000"/>
              </a:lnSpc>
            </a:pP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ea typeface="Lucida Grande"/>
                <a:cs typeface="Times New Roman" panose="02020603050405020304" pitchFamily="18" charset="0"/>
              </a:rPr>
              <a:t>Parent et sœur indemne testés:</a:t>
            </a:r>
          </a:p>
          <a:p>
            <a:pPr marL="742950" lvl="1" indent="-285750">
              <a:lnSpc>
                <a:spcPct val="120000"/>
              </a:lnSpc>
              <a:buFont typeface="Arial"/>
              <a:buChar char="•"/>
            </a:pP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ea typeface="Lucida Grande"/>
                <a:cs typeface="Times New Roman" panose="02020603050405020304" pitchFamily="18" charset="0"/>
              </a:rPr>
              <a:t>Parents: </a:t>
            </a:r>
            <a:r>
              <a:rPr lang="fr-FR" dirty="0" err="1">
                <a:solidFill>
                  <a:srgbClr val="000000"/>
                </a:solidFill>
                <a:latin typeface="Times New Roman" panose="02020603050405020304" pitchFamily="18" charset="0"/>
                <a:ea typeface="Lucida Grande"/>
                <a:cs typeface="Times New Roman" panose="02020603050405020304" pitchFamily="18" charset="0"/>
              </a:rPr>
              <a:t>htz</a:t>
            </a: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ea typeface="Lucida Grande"/>
                <a:cs typeface="Times New Roman" panose="02020603050405020304" pitchFamily="18" charset="0"/>
              </a:rPr>
              <a:t> (consanguins) </a:t>
            </a:r>
          </a:p>
          <a:p>
            <a:pPr marL="742950" lvl="1" indent="-285750">
              <a:lnSpc>
                <a:spcPct val="120000"/>
              </a:lnSpc>
              <a:buFont typeface="Arial"/>
              <a:buChar char="•"/>
            </a:pP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ea typeface="Lucida Grande"/>
                <a:cs typeface="Times New Roman" panose="02020603050405020304" pitchFamily="18" charset="0"/>
              </a:rPr>
              <a:t>Sœur saine: </a:t>
            </a:r>
            <a:r>
              <a:rPr lang="fr-FR" b="1" dirty="0">
                <a:solidFill>
                  <a:srgbClr val="FF0000"/>
                </a:solidFill>
                <a:latin typeface="Times New Roman" panose="02020603050405020304" pitchFamily="18" charset="0"/>
                <a:ea typeface="Lucida Grande"/>
                <a:cs typeface="Times New Roman" panose="02020603050405020304" pitchFamily="18" charset="0"/>
              </a:rPr>
              <a:t>également porteuse homozygote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3528" y="3861048"/>
            <a:ext cx="7704856" cy="1412694"/>
          </a:xfrm>
          <a:prstGeom prst="rect">
            <a:avLst/>
          </a:prstGeom>
          <a:ln>
            <a:solidFill>
              <a:srgbClr val="4F81BD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NGS: variant faux sens homozygote dans le gène </a:t>
            </a:r>
            <a:r>
              <a:rPr lang="fr-F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TTN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742950" lvl="1" indent="-285750">
              <a:lnSpc>
                <a:spcPct val="120000"/>
              </a:lnSpc>
              <a:buFont typeface="Arial"/>
              <a:buChar char="•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c.94851T&gt;A; p.Asp31617Glu </a:t>
            </a:r>
          </a:p>
          <a:p>
            <a:pPr marL="742950" lvl="1" indent="-285750">
              <a:lnSpc>
                <a:spcPct val="120000"/>
              </a:lnSpc>
              <a:buFont typeface="Arial"/>
              <a:buChar char="•"/>
            </a:pP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ea typeface="Lucida Grande"/>
                <a:cs typeface="Times New Roman" panose="02020603050405020304" pitchFamily="18" charset="0"/>
              </a:rPr>
              <a:t>Validé en Sanger</a:t>
            </a:r>
          </a:p>
          <a:p>
            <a:pPr marL="742950" lvl="1" indent="-285750">
              <a:lnSpc>
                <a:spcPct val="120000"/>
              </a:lnSpc>
              <a:buFont typeface="Arial"/>
              <a:buChar char="•"/>
            </a:pP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ea typeface="Lucida Grande"/>
                <a:cs typeface="Times New Roman" panose="02020603050405020304" pitchFamily="18" charset="0"/>
              </a:rPr>
              <a:t>Présent également chez le frère atteint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5508104" y="6011996"/>
            <a:ext cx="2518638" cy="369332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Exclusion du diagnostic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6DA3BA4F-F58D-1141-8B7B-815694F196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76243"/>
            <a:ext cx="2133600" cy="365125"/>
          </a:xfrm>
        </p:spPr>
        <p:txBody>
          <a:bodyPr/>
          <a:lstStyle/>
          <a:p>
            <a:fld id="{A2F0E134-4534-114B-8094-A4DF7BC6D219}" type="datetime1">
              <a:rPr lang="fr-FR" smtClean="0">
                <a:solidFill>
                  <a:srgbClr val="775F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06/05/2019</a:t>
            </a:fld>
            <a:endParaRPr lang="fr-FR">
              <a:solidFill>
                <a:srgbClr val="775F5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23A04B1E-D209-9641-BE31-A514A2590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76243"/>
            <a:ext cx="2895600" cy="365125"/>
          </a:xfrm>
        </p:spPr>
        <p:txBody>
          <a:bodyPr/>
          <a:lstStyle/>
          <a:p>
            <a:r>
              <a:rPr lang="fr-FR">
                <a:solidFill>
                  <a:srgbClr val="775F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Reda Zenagui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45810E20-B0E2-0848-99E4-0C392C598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76243"/>
            <a:ext cx="2133600" cy="365125"/>
          </a:xfrm>
        </p:spPr>
        <p:txBody>
          <a:bodyPr/>
          <a:lstStyle/>
          <a:p>
            <a:fld id="{106C2161-55B9-4E2F-9B8E-AFF7EF3222FD}" type="slidenum">
              <a:rPr lang="fr-F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47</a:t>
            </a:fld>
            <a:endParaRPr lang="fr-F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4830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r 1"/>
          <p:cNvGrpSpPr/>
          <p:nvPr/>
        </p:nvGrpSpPr>
        <p:grpSpPr>
          <a:xfrm>
            <a:off x="3196303" y="3454403"/>
            <a:ext cx="5912201" cy="3391349"/>
            <a:chOff x="3196303" y="3454403"/>
            <a:chExt cx="5912201" cy="3391349"/>
          </a:xfrm>
        </p:grpSpPr>
        <p:pic>
          <p:nvPicPr>
            <p:cNvPr id="47" name="Image 4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rcRect l="8175" t="9016" r="61809" b="49070"/>
            <a:stretch/>
          </p:blipFill>
          <p:spPr>
            <a:xfrm>
              <a:off x="7168140" y="3454403"/>
              <a:ext cx="1940364" cy="301110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40" name="Image 3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l="7428" t="59458" r="65119" b="4135"/>
            <a:stretch/>
          </p:blipFill>
          <p:spPr>
            <a:xfrm>
              <a:off x="3196303" y="3524222"/>
              <a:ext cx="1807899" cy="294128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41" name="ZoneTexte 40"/>
            <p:cNvSpPr txBox="1"/>
            <p:nvPr/>
          </p:nvSpPr>
          <p:spPr>
            <a:xfrm>
              <a:off x="5279344" y="4347033"/>
              <a:ext cx="1366591" cy="584359"/>
            </a:xfrm>
            <a:prstGeom prst="rect">
              <a:avLst/>
            </a:prstGeom>
            <a:noFill/>
            <a:ln w="28575" cmpd="sng">
              <a:solidFill>
                <a:schemeClr val="bg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Western blot CAPN3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3499751" y="3664197"/>
              <a:ext cx="325572" cy="2492645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8281991" y="3664197"/>
              <a:ext cx="325572" cy="2282851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ZoneTexte 43"/>
            <p:cNvSpPr txBox="1"/>
            <p:nvPr/>
          </p:nvSpPr>
          <p:spPr>
            <a:xfrm>
              <a:off x="5443982" y="5577979"/>
              <a:ext cx="1065404" cy="369069"/>
            </a:xfrm>
            <a:prstGeom prst="rect">
              <a:avLst/>
            </a:prstGeom>
            <a:noFill/>
            <a:ln w="28575" cmpd="sng">
              <a:solidFill>
                <a:schemeClr val="bg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800">
                  <a:latin typeface="Times New Roman" panose="02020603050405020304" pitchFamily="18" charset="0"/>
                  <a:cs typeface="Times New Roman" panose="02020603050405020304" pitchFamily="18" charset="0"/>
                </a:rPr>
                <a:t>Patient</a:t>
              </a:r>
              <a:endParaRPr lang="en-GB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5" name="Connecteur droit avec flèche 44"/>
            <p:cNvCxnSpPr/>
            <p:nvPr/>
          </p:nvCxnSpPr>
          <p:spPr>
            <a:xfrm flipV="1">
              <a:off x="6650496" y="5011615"/>
              <a:ext cx="1631495" cy="682347"/>
            </a:xfrm>
            <a:prstGeom prst="straightConnector1">
              <a:avLst/>
            </a:prstGeom>
            <a:ln>
              <a:solidFill>
                <a:schemeClr val="bg2">
                  <a:lumMod val="25000"/>
                </a:schemeClr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eur droit avec flèche 45"/>
            <p:cNvCxnSpPr/>
            <p:nvPr/>
          </p:nvCxnSpPr>
          <p:spPr>
            <a:xfrm flipH="1" flipV="1">
              <a:off x="3782996" y="5148387"/>
              <a:ext cx="1574109" cy="613249"/>
            </a:xfrm>
            <a:prstGeom prst="straightConnector1">
              <a:avLst/>
            </a:prstGeom>
            <a:ln>
              <a:solidFill>
                <a:schemeClr val="bg2">
                  <a:lumMod val="25000"/>
                </a:schemeClr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/>
            <p:cNvSpPr/>
            <p:nvPr/>
          </p:nvSpPr>
          <p:spPr>
            <a:xfrm>
              <a:off x="3347864" y="6537975"/>
              <a:ext cx="329807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1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Constance </a:t>
              </a:r>
              <a:r>
                <a:rPr lang="fr-FR" sz="14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Delaby</a:t>
              </a:r>
              <a:r>
                <a:rPr lang="fr-FR" sz="1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/ Sylvain Lehmann </a:t>
              </a:r>
            </a:p>
          </p:txBody>
        </p:sp>
      </p:grpSp>
      <p:sp>
        <p:nvSpPr>
          <p:cNvPr id="23" name="Espace réservé du contenu 2"/>
          <p:cNvSpPr>
            <a:spLocks noGrp="1"/>
          </p:cNvSpPr>
          <p:nvPr>
            <p:ph idx="1"/>
          </p:nvPr>
        </p:nvSpPr>
        <p:spPr>
          <a:xfrm>
            <a:off x="179512" y="692696"/>
            <a:ext cx="8896955" cy="2430492"/>
          </a:xfrm>
        </p:spPr>
        <p:txBody>
          <a:bodyPr>
            <a:normAutofit/>
          </a:bodyPr>
          <a:lstStyle/>
          <a:p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Soeurs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jumelles 6 ans atteintes</a:t>
            </a:r>
          </a:p>
          <a:p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Syndrome </a:t>
            </a:r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myopathique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à révélation précoce (1</a:t>
            </a:r>
            <a:r>
              <a:rPr lang="fr-FR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ère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année)</a:t>
            </a:r>
          </a:p>
          <a:p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Biopsie musculaire: </a:t>
            </a:r>
          </a:p>
          <a:p>
            <a:pPr lvl="1"/>
            <a:r>
              <a:rPr lang="fr-F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anatomopathologie en faveur de </a:t>
            </a:r>
            <a:r>
              <a:rPr lang="fr-F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myopathie congénitale</a:t>
            </a:r>
            <a:r>
              <a:rPr lang="fr-F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désorganisations </a:t>
            </a:r>
            <a:r>
              <a:rPr lang="fr-F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myofibrillaires</a:t>
            </a:r>
            <a:r>
              <a:rPr lang="fr-F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structures </a:t>
            </a:r>
            <a:r>
              <a:rPr lang="fr-F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minicores</a:t>
            </a:r>
            <a:r>
              <a:rPr lang="fr-F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débutantes ?  Centralisations nucléaires (10%). </a:t>
            </a:r>
          </a:p>
          <a:p>
            <a:pPr lvl="1"/>
            <a:r>
              <a:rPr lang="fr-FR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WB : absence </a:t>
            </a:r>
            <a:r>
              <a:rPr lang="fr-FR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Calpaïne</a:t>
            </a:r>
            <a:r>
              <a:rPr lang="fr-FR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=&gt;Phénotype non concordant. Pas de mutation identifiée</a:t>
            </a:r>
            <a:endParaRPr lang="fr-FR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"/>
          <p:cNvSpPr txBox="1">
            <a:spLocks noChangeArrowheads="1"/>
          </p:cNvSpPr>
          <p:nvPr/>
        </p:nvSpPr>
        <p:spPr bwMode="auto">
          <a:xfrm>
            <a:off x="3184222" y="127665"/>
            <a:ext cx="5840413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algn="r">
              <a:spcBef>
                <a:spcPct val="0"/>
              </a:spcBef>
              <a:buNone/>
              <a:defRPr sz="24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1" algn="r"/>
            <a:r>
              <a:rPr lang="fr-FR" altLang="ja-JP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Importance de la biopsie musculaire</a:t>
            </a:r>
            <a:endParaRPr lang="fr-F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51520" y="3717032"/>
            <a:ext cx="2361357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Biopsie musculaire</a:t>
            </a:r>
          </a:p>
          <a:p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 : noyaux centraux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53605" y="6519446"/>
            <a:ext cx="11941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Valérie </a:t>
            </a:r>
            <a:r>
              <a:rPr lang="fr-FR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Rigau</a:t>
            </a:r>
            <a:endParaRPr lang="fr-FR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8" name="Grouper 27"/>
          <p:cNvGrpSpPr/>
          <p:nvPr/>
        </p:nvGrpSpPr>
        <p:grpSpPr>
          <a:xfrm>
            <a:off x="276087" y="4365104"/>
            <a:ext cx="2279689" cy="2166657"/>
            <a:chOff x="4432986" y="2061028"/>
            <a:chExt cx="4145467" cy="4158343"/>
          </a:xfrm>
        </p:grpSpPr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32986" y="2061028"/>
              <a:ext cx="4145467" cy="4158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0" name="Connecteur droit avec flèche 29"/>
            <p:cNvCxnSpPr/>
            <p:nvPr/>
          </p:nvCxnSpPr>
          <p:spPr>
            <a:xfrm flipV="1">
              <a:off x="6105769" y="5920154"/>
              <a:ext cx="293077" cy="29921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avec flèche 30"/>
            <p:cNvCxnSpPr/>
            <p:nvPr/>
          </p:nvCxnSpPr>
          <p:spPr>
            <a:xfrm flipV="1">
              <a:off x="5574323" y="3942862"/>
              <a:ext cx="293077" cy="29921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AD82EEA3-AE09-2740-B540-3AD172512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B522-F4DD-774F-AC51-AE0F65D9FAEE}" type="datetime1">
              <a:rPr lang="fr-FR" smtClean="0">
                <a:solidFill>
                  <a:srgbClr val="775F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06/05/2019</a:t>
            </a:fld>
            <a:endParaRPr lang="fr-FR">
              <a:solidFill>
                <a:srgbClr val="775F5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C9E31153-71A6-894A-A8ED-442E270E1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775F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Reda Zenagui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44E9FA84-4670-C24A-90F8-6A37A4FD3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C2161-55B9-4E2F-9B8E-AFF7EF3222FD}" type="slidenum">
              <a:rPr lang="fr-F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48</a:t>
            </a:fld>
            <a:endParaRPr lang="fr-F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5279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859897"/>
            <a:ext cx="8229600" cy="20650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dirty="0"/>
              <a:t>NGS: deux variants dans le gène </a:t>
            </a:r>
            <a:r>
              <a:rPr lang="fr-FR" sz="2400" i="1" dirty="0"/>
              <a:t>TTN, </a:t>
            </a:r>
            <a:r>
              <a:rPr lang="fr-FR" sz="2400" dirty="0"/>
              <a:t>bande M</a:t>
            </a:r>
          </a:p>
          <a:p>
            <a:pPr marL="0" indent="0">
              <a:buNone/>
            </a:pPr>
            <a:r>
              <a:rPr lang="fr-FR" sz="2400" i="1" dirty="0"/>
              <a:t>	</a:t>
            </a:r>
            <a:r>
              <a:rPr lang="fr-FR" sz="2400" dirty="0"/>
              <a:t>non rapportées bases de données</a:t>
            </a:r>
          </a:p>
          <a:p>
            <a:pPr lvl="1"/>
            <a:r>
              <a:rPr lang="fr-FR" sz="1900" dirty="0">
                <a:solidFill>
                  <a:srgbClr val="000000"/>
                </a:solidFill>
                <a:ea typeface="Lucida Grande"/>
                <a:cs typeface="Lucida Grande"/>
              </a:rPr>
              <a:t>Ex 359: c.105036C&gt;A, P.Tyr35012* </a:t>
            </a:r>
          </a:p>
          <a:p>
            <a:pPr lvl="1"/>
            <a:r>
              <a:rPr lang="fr-FR" sz="1900" dirty="0">
                <a:solidFill>
                  <a:srgbClr val="000000"/>
                </a:solidFill>
                <a:ea typeface="Lucida Grande"/>
                <a:cs typeface="Lucida Grande"/>
              </a:rPr>
              <a:t>Ex 360: c.106531G&gt;C; p.Ala35511Pro: dernière base exon, prédit pour affecter </a:t>
            </a:r>
            <a:r>
              <a:rPr lang="fr-FR" sz="1900" b="1" dirty="0">
                <a:solidFill>
                  <a:srgbClr val="FF0000"/>
                </a:solidFill>
                <a:ea typeface="Lucida Grande"/>
                <a:cs typeface="Lucida Grande"/>
              </a:rPr>
              <a:t>épissage =&gt; tester sur biopsie musculaire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71600" y="3140968"/>
            <a:ext cx="543609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None/>
            </a:pPr>
            <a:r>
              <a:rPr lang="fr-FR" sz="1900" b="1" dirty="0">
                <a:solidFill>
                  <a:srgbClr val="FF0000"/>
                </a:solidFill>
              </a:rPr>
              <a:t>Extrémité C-</a:t>
            </a:r>
            <a:r>
              <a:rPr lang="fr-FR" sz="1900" b="1" dirty="0" err="1">
                <a:solidFill>
                  <a:srgbClr val="FF0000"/>
                </a:solidFill>
              </a:rPr>
              <a:t>term</a:t>
            </a:r>
            <a:r>
              <a:rPr lang="fr-FR" sz="1900" b="1" dirty="0">
                <a:solidFill>
                  <a:srgbClr val="FF0000"/>
                </a:solidFill>
              </a:rPr>
              <a:t> domaine de liaison Calpaine3 =&gt; déficit secondaire</a:t>
            </a:r>
          </a:p>
        </p:txBody>
      </p:sp>
      <p:grpSp>
        <p:nvGrpSpPr>
          <p:cNvPr id="16" name="Groupe 409"/>
          <p:cNvGrpSpPr/>
          <p:nvPr/>
        </p:nvGrpSpPr>
        <p:grpSpPr>
          <a:xfrm>
            <a:off x="197052" y="4077071"/>
            <a:ext cx="8863160" cy="2176081"/>
            <a:chOff x="1178224" y="32303660"/>
            <a:chExt cx="10038982" cy="1837378"/>
          </a:xfrm>
        </p:grpSpPr>
        <p:grpSp>
          <p:nvGrpSpPr>
            <p:cNvPr id="17" name="Grouper 16"/>
            <p:cNvGrpSpPr/>
            <p:nvPr/>
          </p:nvGrpSpPr>
          <p:grpSpPr>
            <a:xfrm>
              <a:off x="1178224" y="32303660"/>
              <a:ext cx="10038982" cy="1837378"/>
              <a:chOff x="9152929" y="30532457"/>
              <a:chExt cx="9802903" cy="1837378"/>
            </a:xfrm>
          </p:grpSpPr>
          <p:grpSp>
            <p:nvGrpSpPr>
              <p:cNvPr id="20" name="Groupe 4142"/>
              <p:cNvGrpSpPr/>
              <p:nvPr/>
            </p:nvGrpSpPr>
            <p:grpSpPr>
              <a:xfrm>
                <a:off x="9152929" y="31259790"/>
                <a:ext cx="8544012" cy="1110045"/>
                <a:chOff x="0" y="1089412"/>
                <a:chExt cx="10217419" cy="1436640"/>
              </a:xfrm>
            </p:grpSpPr>
            <p:pic>
              <p:nvPicPr>
                <p:cNvPr id="25" name="Picture 4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1089412"/>
                  <a:ext cx="9793088" cy="664412"/>
                </a:xfrm>
                <a:prstGeom prst="roundRect">
                  <a:avLst>
                    <a:gd name="adj" fmla="val 16667"/>
                  </a:avLst>
                </a:prstGeom>
                <a:ln>
                  <a:noFill/>
                </a:ln>
                <a:effectLst>
                  <a:outerShdw blurRad="76200" dist="38100" dir="7800000" algn="tl" rotWithShape="0">
                    <a:srgbClr val="000000">
                      <a:alpha val="40000"/>
                    </a:srgbClr>
                  </a:outerShdw>
                </a:effectLst>
                <a:scene3d>
                  <a:camera prst="orthographicFront"/>
                  <a:lightRig rig="contrasting" dir="t">
                    <a:rot lat="0" lon="0" rev="4200000"/>
                  </a:lightRig>
                </a:scene3d>
                <a:sp3d prstMaterial="plastic">
                  <a:bevelT w="381000" h="114300" prst="relaxedInset"/>
                  <a:contourClr>
                    <a:srgbClr val="969696"/>
                  </a:contourClr>
                </a:sp3d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6" name="Picture 3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 b="71978"/>
                <a:stretch/>
              </p:blipFill>
              <p:spPr bwMode="auto">
                <a:xfrm>
                  <a:off x="792086" y="2248657"/>
                  <a:ext cx="9425333" cy="277395"/>
                </a:xfrm>
                <a:prstGeom prst="roundRect">
                  <a:avLst>
                    <a:gd name="adj" fmla="val 16667"/>
                  </a:avLst>
                </a:prstGeom>
                <a:ln>
                  <a:noFill/>
                </a:ln>
                <a:effectLst>
                  <a:outerShdw blurRad="76200" dist="38100" dir="7800000" algn="tl" rotWithShape="0">
                    <a:srgbClr val="000000">
                      <a:alpha val="40000"/>
                    </a:srgbClr>
                  </a:outerShdw>
                </a:effectLst>
                <a:scene3d>
                  <a:camera prst="orthographicFront"/>
                  <a:lightRig rig="contrasting" dir="t">
                    <a:rot lat="0" lon="0" rev="4200000"/>
                  </a:lightRig>
                </a:scene3d>
                <a:sp3d prstMaterial="plastic">
                  <a:bevelT w="381000" h="114300" prst="relaxedInset"/>
                  <a:contourClr>
                    <a:srgbClr val="969696"/>
                  </a:contourClr>
                </a:sp3d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7" name="Picture 3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 t="26139"/>
                <a:stretch/>
              </p:blipFill>
              <p:spPr bwMode="auto">
                <a:xfrm>
                  <a:off x="766916" y="1527997"/>
                  <a:ext cx="9348063" cy="731156"/>
                </a:xfrm>
                <a:prstGeom prst="roundRect">
                  <a:avLst>
                    <a:gd name="adj" fmla="val 16667"/>
                  </a:avLst>
                </a:prstGeom>
                <a:ln>
                  <a:noFill/>
                </a:ln>
                <a:effectLst>
                  <a:outerShdw blurRad="76200" dist="38100" dir="7800000" algn="tl" rotWithShape="0">
                    <a:srgbClr val="000000">
                      <a:alpha val="40000"/>
                    </a:srgbClr>
                  </a:outerShdw>
                </a:effectLst>
                <a:scene3d>
                  <a:camera prst="orthographicFront"/>
                  <a:lightRig rig="contrasting" dir="t">
                    <a:rot lat="0" lon="0" rev="4200000"/>
                  </a:lightRig>
                </a:scene3d>
                <a:sp3d prstMaterial="plastic">
                  <a:bevelT w="381000" h="114300" prst="relaxedInset"/>
                  <a:contourClr>
                    <a:srgbClr val="969696"/>
                  </a:contourClr>
                </a:sp3d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21" name="ZoneTexte 20"/>
              <p:cNvSpPr txBox="1"/>
              <p:nvPr/>
            </p:nvSpPr>
            <p:spPr>
              <a:xfrm>
                <a:off x="15460431" y="30587013"/>
                <a:ext cx="1645614" cy="48790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GB" sz="1400" b="1" kern="1200">
                    <a:effectLst/>
                    <a:latin typeface="Helvetica"/>
                    <a:ea typeface="Times New Roman"/>
                    <a:cs typeface="Helvetica"/>
                  </a:rPr>
                  <a:t>c.105036G&gt;T</a:t>
                </a:r>
                <a:endParaRPr lang="en-GB" sz="1400">
                  <a:effectLst/>
                  <a:latin typeface="Helvetica"/>
                  <a:ea typeface="Times New Roman"/>
                  <a:cs typeface="Helvetica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GB" sz="1400" b="1">
                    <a:effectLst/>
                    <a:latin typeface="Helvetica"/>
                    <a:ea typeface="Times New Roman"/>
                    <a:cs typeface="Helvetica"/>
                  </a:rPr>
                  <a:t>p.Tyr35012*</a:t>
                </a:r>
                <a:endParaRPr lang="en-GB" sz="1400">
                  <a:effectLst/>
                  <a:latin typeface="Helvetica"/>
                  <a:ea typeface="Times New Roman"/>
                  <a:cs typeface="Helvetica"/>
                </a:endParaRPr>
              </a:p>
            </p:txBody>
          </p:sp>
          <p:cxnSp>
            <p:nvCxnSpPr>
              <p:cNvPr id="22" name="Connecteur droit avec flèche 21"/>
              <p:cNvCxnSpPr/>
              <p:nvPr/>
            </p:nvCxnSpPr>
            <p:spPr>
              <a:xfrm>
                <a:off x="16474694" y="31037430"/>
                <a:ext cx="642893" cy="356550"/>
              </a:xfrm>
              <a:prstGeom prst="straightConnector1">
                <a:avLst/>
              </a:prstGeom>
              <a:ln w="38100" cmpd="sng">
                <a:solidFill>
                  <a:schemeClr val="tx1">
                    <a:lumMod val="50000"/>
                    <a:lumOff val="50000"/>
                  </a:schemeClr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ZoneTexte 22"/>
              <p:cNvSpPr txBox="1"/>
              <p:nvPr/>
            </p:nvSpPr>
            <p:spPr>
              <a:xfrm>
                <a:off x="17213782" y="30532457"/>
                <a:ext cx="1742050" cy="49573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GB" sz="1400" b="1" kern="1200" dirty="0">
                    <a:effectLst/>
                    <a:latin typeface="Helvetica"/>
                    <a:ea typeface="Times New Roman"/>
                    <a:cs typeface="Helvetica"/>
                  </a:rPr>
                  <a:t>c.106531G&gt;</a:t>
                </a:r>
                <a:r>
                  <a:rPr lang="en-GB" sz="1400" b="1" dirty="0">
                    <a:latin typeface="Helvetica"/>
                    <a:ea typeface="Times New Roman"/>
                    <a:cs typeface="Helvetica"/>
                  </a:rPr>
                  <a:t>C</a:t>
                </a:r>
                <a:endParaRPr lang="en-GB" sz="2400" dirty="0">
                  <a:effectLst/>
                  <a:latin typeface="Helvetica"/>
                  <a:ea typeface="Times New Roman"/>
                  <a:cs typeface="Helvetica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GB" sz="1400" b="1" dirty="0">
                    <a:effectLst/>
                    <a:latin typeface="Helvetica"/>
                    <a:ea typeface="Times New Roman"/>
                    <a:cs typeface="Helvetica"/>
                  </a:rPr>
                  <a:t>p.TAla35511Pro</a:t>
                </a:r>
                <a:endParaRPr lang="en-GB" sz="2400" dirty="0">
                  <a:effectLst/>
                  <a:latin typeface="Helvetica"/>
                  <a:ea typeface="Times New Roman"/>
                  <a:cs typeface="Helvetica"/>
                </a:endParaRPr>
              </a:p>
            </p:txBody>
          </p:sp>
          <p:cxnSp>
            <p:nvCxnSpPr>
              <p:cNvPr id="24" name="Connecteur droit avec flèche 23"/>
              <p:cNvCxnSpPr/>
              <p:nvPr/>
            </p:nvCxnSpPr>
            <p:spPr>
              <a:xfrm flipH="1">
                <a:off x="17165101" y="31028194"/>
                <a:ext cx="728474" cy="363881"/>
              </a:xfrm>
              <a:prstGeom prst="straightConnector1">
                <a:avLst/>
              </a:prstGeom>
              <a:ln w="38100" cmpd="sng">
                <a:solidFill>
                  <a:schemeClr val="tx1">
                    <a:lumMod val="50000"/>
                    <a:lumOff val="50000"/>
                  </a:schemeClr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Rectangle à coins arrondis 17"/>
            <p:cNvSpPr/>
            <p:nvPr/>
          </p:nvSpPr>
          <p:spPr>
            <a:xfrm>
              <a:off x="8888840" y="33462879"/>
              <a:ext cx="734626" cy="431261"/>
            </a:xfrm>
            <a:prstGeom prst="roundRect">
              <a:avLst/>
            </a:prstGeom>
            <a:noFill/>
            <a:ln w="28575" cmpd="sng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Helvetica"/>
                <a:cs typeface="Helvetica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7740352" y="5877272"/>
            <a:ext cx="1273262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rgbClr val="FF0000"/>
                </a:solidFill>
              </a:rPr>
              <a:t>Site liaison calpaïne3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AE3A0EFC-519E-774D-B2FF-D624B500A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39414-5E01-2945-AB19-17EB535C6135}" type="datetime1">
              <a:rPr lang="fr-FR" smtClean="0">
                <a:solidFill>
                  <a:srgbClr val="775F55"/>
                </a:solidFill>
              </a:rPr>
              <a:pPr/>
              <a:t>06/05/2019</a:t>
            </a:fld>
            <a:endParaRPr lang="fr-FR">
              <a:solidFill>
                <a:srgbClr val="775F55"/>
              </a:solidFill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CA46D368-68CE-C845-9C7B-C73CED464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775F55"/>
                </a:solidFill>
              </a:rPr>
              <a:t>Reda Zenagui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48EDBBFF-7814-5C4A-90DC-15364A2FF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C2161-55B9-4E2F-9B8E-AFF7EF3222FD}" type="slidenum">
              <a:rPr lang="fr-FR" smtClean="0"/>
              <a:pPr/>
              <a:t>49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355492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36283904-5F3E-544D-8621-08ED6E511888}"/>
              </a:ext>
            </a:extLst>
          </p:cNvPr>
          <p:cNvSpPr txBox="1"/>
          <p:nvPr/>
        </p:nvSpPr>
        <p:spPr>
          <a:xfrm>
            <a:off x="395536" y="2243480"/>
            <a:ext cx="8136904" cy="461665"/>
          </a:xfrm>
          <a:prstGeom prst="rect">
            <a:avLst/>
          </a:prstGeom>
          <a:solidFill>
            <a:srgbClr val="00B050">
              <a:alpha val="67843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C6218768-754D-F74D-8FAC-DFE4672194DA}"/>
              </a:ext>
            </a:extLst>
          </p:cNvPr>
          <p:cNvSpPr txBox="1"/>
          <p:nvPr/>
        </p:nvSpPr>
        <p:spPr>
          <a:xfrm>
            <a:off x="21382" y="3316922"/>
            <a:ext cx="15778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altLang="fr-FR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Panel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67B1F9FB-7557-6A47-9C12-822FA9BCBC86}"/>
              </a:ext>
            </a:extLst>
          </p:cNvPr>
          <p:cNvSpPr txBox="1"/>
          <p:nvPr/>
        </p:nvSpPr>
        <p:spPr>
          <a:xfrm>
            <a:off x="3567039" y="3308751"/>
            <a:ext cx="15778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altLang="fr-FR" sz="20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Exome</a:t>
            </a:r>
            <a:endParaRPr lang="fr-FR" altLang="fr-FR" sz="20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31D17D66-69CF-8142-9E2B-76342BDAA96C}"/>
              </a:ext>
            </a:extLst>
          </p:cNvPr>
          <p:cNvSpPr txBox="1"/>
          <p:nvPr/>
        </p:nvSpPr>
        <p:spPr>
          <a:xfrm>
            <a:off x="6934572" y="3316922"/>
            <a:ext cx="15778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altLang="fr-FR" sz="20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Genome</a:t>
            </a:r>
            <a:endParaRPr lang="fr-FR" altLang="fr-FR" sz="20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E7775F05-7716-6342-9AB5-082142ADF59E}"/>
              </a:ext>
            </a:extLst>
          </p:cNvPr>
          <p:cNvSpPr txBox="1"/>
          <p:nvPr/>
        </p:nvSpPr>
        <p:spPr>
          <a:xfrm>
            <a:off x="5940152" y="3759145"/>
            <a:ext cx="3203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altLang="fr-FR" sz="1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Mutation </a:t>
            </a:r>
            <a:r>
              <a:rPr lang="fr-FR" altLang="fr-FR" sz="16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introniques</a:t>
            </a:r>
            <a:r>
              <a:rPr lang="fr-FR" altLang="fr-FR" sz="1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profondes / réarrangements structuraux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8059C586-B4A8-7B4A-875C-4DD18E9D1F71}"/>
              </a:ext>
            </a:extLst>
          </p:cNvPr>
          <p:cNvSpPr txBox="1"/>
          <p:nvPr/>
        </p:nvSpPr>
        <p:spPr>
          <a:xfrm>
            <a:off x="-218058" y="3754615"/>
            <a:ext cx="5617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altLang="fr-FR" sz="1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Mutations </a:t>
            </a:r>
            <a:r>
              <a:rPr lang="fr-FR" altLang="fr-FR" sz="16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exoniques</a:t>
            </a:r>
            <a:r>
              <a:rPr lang="fr-FR" altLang="fr-FR" sz="1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CNV (</a:t>
            </a:r>
            <a:r>
              <a:rPr lang="fr-FR" altLang="fr-FR" sz="16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</a:t>
            </a:r>
            <a:r>
              <a:rPr lang="fr-FR" altLang="fr-FR" sz="1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altLang="fr-FR" sz="16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dup</a:t>
            </a:r>
            <a:r>
              <a:rPr lang="fr-FR" altLang="fr-FR" sz="1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...)</a:t>
            </a:r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xmlns="" id="{9C71DE2A-48D3-D549-BF81-9B77DFD16832}"/>
              </a:ext>
            </a:extLst>
          </p:cNvPr>
          <p:cNvCxnSpPr>
            <a:endCxn id="6" idx="0"/>
          </p:cNvCxnSpPr>
          <p:nvPr/>
        </p:nvCxnSpPr>
        <p:spPr>
          <a:xfrm>
            <a:off x="4355976" y="2705145"/>
            <a:ext cx="3367533" cy="61177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xmlns="" id="{72F7D070-CDE8-8D46-9A97-2449FBC2BBFA}"/>
              </a:ext>
            </a:extLst>
          </p:cNvPr>
          <p:cNvCxnSpPr>
            <a:cxnSpLocks/>
          </p:cNvCxnSpPr>
          <p:nvPr/>
        </p:nvCxnSpPr>
        <p:spPr>
          <a:xfrm>
            <a:off x="4463988" y="4549205"/>
            <a:ext cx="8421" cy="70588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xmlns="" id="{CCA7E24C-8CB1-864F-A9DC-67B568B04C4D}"/>
              </a:ext>
            </a:extLst>
          </p:cNvPr>
          <p:cNvCxnSpPr>
            <a:cxnSpLocks/>
            <a:stCxn id="2" idx="2"/>
          </p:cNvCxnSpPr>
          <p:nvPr/>
        </p:nvCxnSpPr>
        <p:spPr>
          <a:xfrm flipH="1">
            <a:off x="988444" y="2705145"/>
            <a:ext cx="3475544" cy="6036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ZoneTexte 17">
            <a:extLst>
              <a:ext uri="{FF2B5EF4-FFF2-40B4-BE49-F238E27FC236}">
                <a16:creationId xmlns:a16="http://schemas.microsoft.com/office/drawing/2014/main" xmlns="" id="{D55E8A46-5E46-C746-B8AE-7AECF8809FDB}"/>
              </a:ext>
            </a:extLst>
          </p:cNvPr>
          <p:cNvSpPr txBox="1"/>
          <p:nvPr/>
        </p:nvSpPr>
        <p:spPr>
          <a:xfrm>
            <a:off x="395536" y="5255087"/>
            <a:ext cx="8136904" cy="408282"/>
          </a:xfrm>
          <a:prstGeom prst="rect">
            <a:avLst/>
          </a:prstGeom>
          <a:solidFill>
            <a:srgbClr val="00B050">
              <a:alpha val="67843"/>
            </a:srgbClr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24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fr-FR" altLang="fr-FR" dirty="0"/>
              <a:t>Analyse </a:t>
            </a:r>
            <a:r>
              <a:rPr lang="fr-FR" altLang="fr-FR" dirty="0" err="1"/>
              <a:t>Bioinformatique</a:t>
            </a:r>
            <a:endParaRPr lang="fr-FR" altLang="fr-FR" dirty="0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xmlns="" id="{9D6A3BBE-C045-1D41-B636-852770043818}"/>
              </a:ext>
            </a:extLst>
          </p:cNvPr>
          <p:cNvSpPr txBox="1"/>
          <p:nvPr/>
        </p:nvSpPr>
        <p:spPr>
          <a:xfrm>
            <a:off x="3203848" y="6053226"/>
            <a:ext cx="2664296" cy="40011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altLang="fr-FR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Mutation causale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xmlns="" id="{B32186FB-E229-9A48-BB27-255DF55FABD1}"/>
              </a:ext>
            </a:extLst>
          </p:cNvPr>
          <p:cNvSpPr txBox="1"/>
          <p:nvPr/>
        </p:nvSpPr>
        <p:spPr>
          <a:xfrm>
            <a:off x="395536" y="453599"/>
            <a:ext cx="8136904" cy="461665"/>
          </a:xfrm>
          <a:prstGeom prst="rect">
            <a:avLst/>
          </a:prstGeom>
          <a:solidFill>
            <a:srgbClr val="00B050">
              <a:alpha val="67843"/>
            </a:srgbClr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24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fr-FR" dirty="0"/>
              <a:t>Patient: avec un phénotype particulier</a:t>
            </a:r>
          </a:p>
        </p:txBody>
      </p: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xmlns="" id="{2D7803BB-AF60-EB4B-B525-04FB115BDB81}"/>
              </a:ext>
            </a:extLst>
          </p:cNvPr>
          <p:cNvCxnSpPr>
            <a:cxnSpLocks/>
          </p:cNvCxnSpPr>
          <p:nvPr/>
        </p:nvCxnSpPr>
        <p:spPr>
          <a:xfrm>
            <a:off x="4427984" y="1033578"/>
            <a:ext cx="0" cy="102727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xmlns="" id="{79A62003-F043-0D45-AF09-D51D75606408}"/>
              </a:ext>
            </a:extLst>
          </p:cNvPr>
          <p:cNvCxnSpPr>
            <a:cxnSpLocks/>
          </p:cNvCxnSpPr>
          <p:nvPr/>
        </p:nvCxnSpPr>
        <p:spPr>
          <a:xfrm>
            <a:off x="4508413" y="5661248"/>
            <a:ext cx="0" cy="36004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ZoneTexte 22">
            <a:extLst>
              <a:ext uri="{FF2B5EF4-FFF2-40B4-BE49-F238E27FC236}">
                <a16:creationId xmlns:a16="http://schemas.microsoft.com/office/drawing/2014/main" xmlns="" id="{1F06C893-E6CD-1546-9D1E-6AA471ABEBAA}"/>
              </a:ext>
            </a:extLst>
          </p:cNvPr>
          <p:cNvSpPr txBox="1"/>
          <p:nvPr/>
        </p:nvSpPr>
        <p:spPr>
          <a:xfrm>
            <a:off x="2428603" y="1268760"/>
            <a:ext cx="4087613" cy="4631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2000" b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fr-FR" dirty="0"/>
              <a:t>Errance diagnostic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D31581FF-B4A7-A541-AFDB-62C7C2330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15B8D-1B46-B743-87BB-7C7EB691E2D0}" type="datetime1">
              <a:rPr lang="fr-FR" smtClean="0">
                <a:solidFill>
                  <a:srgbClr val="775F55"/>
                </a:solidFill>
              </a:rPr>
              <a:pPr/>
              <a:t>06/05/2019</a:t>
            </a:fld>
            <a:endParaRPr lang="fr-FR">
              <a:solidFill>
                <a:srgbClr val="775F55"/>
              </a:solidFill>
            </a:endParaRP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xmlns="" id="{8CD81B7D-2F26-014F-B6C9-627209C50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775F55"/>
                </a:solidFill>
              </a:rPr>
              <a:t>Reda Zenagui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xmlns="" id="{4AD7A339-FCE8-6C4B-AFA1-37C2A8D35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C2161-55B9-4E2F-9B8E-AFF7EF3222FD}" type="slidenum">
              <a:rPr lang="fr-FR" smtClean="0">
                <a:solidFill>
                  <a:srgbClr val="775F55"/>
                </a:solidFill>
              </a:rPr>
              <a:pPr/>
              <a:t>5</a:t>
            </a:fld>
            <a:endParaRPr lang="fr-FR">
              <a:solidFill>
                <a:srgbClr val="775F55"/>
              </a:solidFill>
            </a:endParaRPr>
          </a:p>
        </p:txBody>
      </p: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xmlns="" id="{FE7B88A7-F927-754B-96CB-A154096EF92E}"/>
              </a:ext>
            </a:extLst>
          </p:cNvPr>
          <p:cNvCxnSpPr>
            <a:cxnSpLocks/>
          </p:cNvCxnSpPr>
          <p:nvPr/>
        </p:nvCxnSpPr>
        <p:spPr>
          <a:xfrm>
            <a:off x="4427984" y="2684253"/>
            <a:ext cx="8421" cy="70588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05247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6" grpId="0"/>
      <p:bldP spid="7" grpId="0"/>
      <p:bldP spid="10" grpId="0"/>
      <p:bldP spid="18" grpId="0" animBg="1"/>
      <p:bldP spid="20" grpId="0" animBg="1"/>
      <p:bldP spid="21" grpId="0" animBg="1"/>
      <p:bldP spid="23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2"/>
          <p:cNvSpPr txBox="1">
            <a:spLocks noChangeArrowheads="1"/>
          </p:cNvSpPr>
          <p:nvPr/>
        </p:nvSpPr>
        <p:spPr bwMode="auto">
          <a:xfrm>
            <a:off x="467544" y="6453336"/>
            <a:ext cx="76327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 sz="2000" b="1" dirty="0">
              <a:latin typeface="+mn-lt"/>
            </a:endParaRPr>
          </a:p>
          <a:p>
            <a:endParaRPr lang="fr-FR" sz="2000" b="1" dirty="0">
              <a:latin typeface="+mn-lt"/>
            </a:endParaRPr>
          </a:p>
          <a:p>
            <a:endParaRPr lang="fr-FR" sz="2000" b="1" dirty="0">
              <a:latin typeface="+mn-lt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2590799" y="202705"/>
            <a:ext cx="6403099" cy="461665"/>
          </a:xfrm>
          <a:prstGeom prst="rect">
            <a:avLst/>
          </a:prstGeom>
          <a:solidFill>
            <a:srgbClr val="FFC000"/>
          </a:solidFill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defPPr>
              <a:defRPr lang="fr-FR"/>
            </a:defPPr>
            <a:lvl1pPr algn="r">
              <a:spcBef>
                <a:spcPct val="0"/>
              </a:spcBef>
              <a:buNone/>
              <a:defRPr sz="24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fr-FR" dirty="0"/>
              <a:t>Errance diagnostique et NGS: conclusions</a:t>
            </a:r>
          </a:p>
        </p:txBody>
      </p:sp>
      <p:sp>
        <p:nvSpPr>
          <p:cNvPr id="8" name="ZoneTexte 2"/>
          <p:cNvSpPr txBox="1">
            <a:spLocks noChangeArrowheads="1"/>
          </p:cNvSpPr>
          <p:nvPr/>
        </p:nvSpPr>
        <p:spPr bwMode="auto">
          <a:xfrm>
            <a:off x="467544" y="1484784"/>
            <a:ext cx="849694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Avantages </a:t>
            </a:r>
          </a:p>
          <a:p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NGS: révolution du diagnostic </a:t>
            </a:r>
          </a:p>
          <a:p>
            <a:pPr>
              <a:buFont typeface="Symbol"/>
              <a:buChar char="Þ"/>
            </a:pP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Diminution de l’errance diagnostique</a:t>
            </a:r>
          </a:p>
        </p:txBody>
      </p:sp>
      <p:sp>
        <p:nvSpPr>
          <p:cNvPr id="10" name="ZoneTexte 2"/>
          <p:cNvSpPr txBox="1">
            <a:spLocks noChangeArrowheads="1"/>
          </p:cNvSpPr>
          <p:nvPr/>
        </p:nvSpPr>
        <p:spPr bwMode="auto">
          <a:xfrm>
            <a:off x="467544" y="2505252"/>
            <a:ext cx="849694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Difficultés d’interprétation des variants</a:t>
            </a:r>
          </a:p>
          <a:p>
            <a:r>
              <a:rPr lang="fr-FR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Données cliniques et examens complémentaires +++</a:t>
            </a:r>
          </a:p>
          <a:p>
            <a:pPr>
              <a:buFontTx/>
              <a:buChar char="-"/>
            </a:pPr>
            <a:r>
              <a:rPr lang="fr-FR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Etudes fonctionnelles des variants à développer</a:t>
            </a:r>
            <a:endParaRPr lang="fr-F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F0E53A53-9888-9E45-9760-4447AFBF7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3810D-921B-9C4F-A11E-AF0CD1BEFD21}" type="datetime1">
              <a:rPr lang="fr-FR" smtClean="0">
                <a:solidFill>
                  <a:srgbClr val="775F55"/>
                </a:solidFill>
              </a:rPr>
              <a:pPr/>
              <a:t>06/05/2019</a:t>
            </a:fld>
            <a:endParaRPr lang="fr-FR">
              <a:solidFill>
                <a:srgbClr val="775F55"/>
              </a:solidFill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407B84D0-6771-D041-BAAD-1A8E6EFC8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775F55"/>
                </a:solidFill>
              </a:rPr>
              <a:t>Reda Zenagui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83A3B838-27A5-DA44-916F-AE2AD90CF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C2161-55B9-4E2F-9B8E-AFF7EF3222FD}" type="slidenum">
              <a:rPr lang="fr-FR" smtClean="0">
                <a:solidFill>
                  <a:srgbClr val="775F55"/>
                </a:solidFill>
              </a:rPr>
              <a:pPr/>
              <a:t>50</a:t>
            </a:fld>
            <a:endParaRPr lang="fr-FR">
              <a:solidFill>
                <a:srgbClr val="775F55"/>
              </a:solidFill>
            </a:endParaRPr>
          </a:p>
        </p:txBody>
      </p:sp>
      <p:sp>
        <p:nvSpPr>
          <p:cNvPr id="9" name="ZoneTexte 2">
            <a:extLst>
              <a:ext uri="{FF2B5EF4-FFF2-40B4-BE49-F238E27FC236}">
                <a16:creationId xmlns:a16="http://schemas.microsoft.com/office/drawing/2014/main" xmlns="" id="{FFCAA2F7-09F0-824B-B029-17A41E5E85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922" y="4320218"/>
            <a:ext cx="849694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Avantages</a:t>
            </a:r>
          </a:p>
          <a:p>
            <a:pPr>
              <a:buFont typeface="Symbol"/>
              <a:buChar char="Þ"/>
            </a:pP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Évolution constante des technologies informatiques</a:t>
            </a:r>
          </a:p>
          <a:p>
            <a:pPr>
              <a:buFont typeface="Symbol"/>
              <a:buChar char="Þ"/>
            </a:pP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Diminution des coûts </a:t>
            </a:r>
          </a:p>
        </p:txBody>
      </p:sp>
      <p:sp>
        <p:nvSpPr>
          <p:cNvPr id="11" name="ZoneTexte 2">
            <a:extLst>
              <a:ext uri="{FF2B5EF4-FFF2-40B4-BE49-F238E27FC236}">
                <a16:creationId xmlns:a16="http://schemas.microsoft.com/office/drawing/2014/main" xmlns="" id="{63EFA9D3-A22C-6242-B209-82438DCB97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922" y="5480743"/>
            <a:ext cx="849694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Difficultés</a:t>
            </a:r>
          </a:p>
          <a:p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Installations à prévoir pendant la mise en place des technologies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5C6D8924-3090-FA4F-A498-ED627E33C62B}"/>
              </a:ext>
            </a:extLst>
          </p:cNvPr>
          <p:cNvSpPr/>
          <p:nvPr/>
        </p:nvSpPr>
        <p:spPr>
          <a:xfrm>
            <a:off x="505608" y="929077"/>
            <a:ext cx="3074881" cy="461665"/>
          </a:xfrm>
          <a:prstGeom prst="rect">
            <a:avLst/>
          </a:prstGeom>
          <a:solidFill>
            <a:srgbClr val="00B050">
              <a:alpha val="67843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 le plan biologique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09E8EDA6-2C70-754B-B1E7-0B003178FDAB}"/>
              </a:ext>
            </a:extLst>
          </p:cNvPr>
          <p:cNvSpPr/>
          <p:nvPr/>
        </p:nvSpPr>
        <p:spPr>
          <a:xfrm>
            <a:off x="505608" y="3858553"/>
            <a:ext cx="3850368" cy="461665"/>
          </a:xfrm>
          <a:prstGeom prst="rect">
            <a:avLst/>
          </a:prstGeom>
          <a:solidFill>
            <a:srgbClr val="00B050">
              <a:alpha val="67843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 le plan informatique</a:t>
            </a:r>
          </a:p>
        </p:txBody>
      </p:sp>
    </p:spTree>
    <p:extLst>
      <p:ext uri="{BB962C8B-B14F-4D97-AF65-F5344CB8AC3E}">
        <p14:creationId xmlns:p14="http://schemas.microsoft.com/office/powerpoint/2010/main" xmlns="" val="737787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4" descr="http://scienceandbelief.files.wordpress.com/2011/09/dnaistock_000007250789sma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136" y="635424"/>
            <a:ext cx="9143999" cy="4377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4" name="ZoneTexte 3"/>
          <p:cNvSpPr txBox="1">
            <a:spLocks noChangeArrowheads="1"/>
          </p:cNvSpPr>
          <p:nvPr/>
        </p:nvSpPr>
        <p:spPr bwMode="auto">
          <a:xfrm>
            <a:off x="1547664" y="404664"/>
            <a:ext cx="61928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Merci de votre attention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C370AA16-2E8D-9F45-A670-CF8FF4BB9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E90-BC1E-8743-9939-6A71AAE82205}" type="datetime1">
              <a:rPr lang="fr-FR" smtClean="0">
                <a:solidFill>
                  <a:srgbClr val="775F55"/>
                </a:solidFill>
              </a:rPr>
              <a:pPr/>
              <a:t>06/05/2019</a:t>
            </a:fld>
            <a:endParaRPr lang="fr-FR">
              <a:solidFill>
                <a:srgbClr val="775F55"/>
              </a:solidFill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609ADD63-5805-6C4F-A6A7-4A8B4EF4F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775F55"/>
                </a:solidFill>
              </a:rPr>
              <a:t>Reda Zenagui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658E3C0F-5B28-BF46-9F0E-6C52105EC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C2161-55B9-4E2F-9B8E-AFF7EF3222FD}" type="slidenum">
              <a:rPr lang="fr-FR" smtClean="0"/>
              <a:pPr/>
              <a:t>51</a:t>
            </a:fld>
            <a:endParaRPr lang="fr-FR"/>
          </a:p>
        </p:txBody>
      </p:sp>
      <p:pic>
        <p:nvPicPr>
          <p:cNvPr id="51206" name="Picture 6" descr="Image result for ramadan mubarak">
            <a:extLst>
              <a:ext uri="{FF2B5EF4-FFF2-40B4-BE49-F238E27FC236}">
                <a16:creationId xmlns:a16="http://schemas.microsoft.com/office/drawing/2014/main" xmlns="" id="{798C8399-13D5-8E4F-8974-B336DDD2DE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855" t="15859" b="46960"/>
          <a:stretch/>
        </p:blipFill>
        <p:spPr bwMode="auto">
          <a:xfrm>
            <a:off x="1082023" y="4620036"/>
            <a:ext cx="6979679" cy="15452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1891859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1"/>
          <p:cNvSpPr>
            <a:spLocks noGrp="1"/>
          </p:cNvSpPr>
          <p:nvPr>
            <p:ph type="title"/>
          </p:nvPr>
        </p:nvSpPr>
        <p:spPr>
          <a:xfrm>
            <a:off x="673100" y="-242888"/>
            <a:ext cx="7772400" cy="1143001"/>
          </a:xfrm>
        </p:spPr>
        <p:txBody>
          <a:bodyPr/>
          <a:lstStyle/>
          <a:p>
            <a:r>
              <a:rPr lang="fr-FR" sz="3200" b="1">
                <a:solidFill>
                  <a:srgbClr val="003399"/>
                </a:solidFill>
              </a:rPr>
              <a:t>Gene Panel vs Exome vs Genome</a:t>
            </a:r>
          </a:p>
        </p:txBody>
      </p:sp>
      <p:pic>
        <p:nvPicPr>
          <p:cNvPr id="11267" name="Espace réservé du contenu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73638" y="4941888"/>
            <a:ext cx="348615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14450" y="4968875"/>
            <a:ext cx="3157538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8588" y="1127125"/>
            <a:ext cx="6537325" cy="381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ZoneTexte 2"/>
          <p:cNvSpPr txBox="1">
            <a:spLocks noChangeArrowheads="1"/>
          </p:cNvSpPr>
          <p:nvPr/>
        </p:nvSpPr>
        <p:spPr bwMode="auto">
          <a:xfrm>
            <a:off x="4202113" y="2949575"/>
            <a:ext cx="2841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fr-FR" sz="1400">
                <a:ea typeface="MS PGothic" charset="0"/>
              </a:rPr>
              <a:t>1</a:t>
            </a:r>
          </a:p>
        </p:txBody>
      </p:sp>
      <p:sp>
        <p:nvSpPr>
          <p:cNvPr id="11271" name="ZoneTexte 7"/>
          <p:cNvSpPr txBox="1">
            <a:spLocks noChangeArrowheads="1"/>
          </p:cNvSpPr>
          <p:nvPr/>
        </p:nvSpPr>
        <p:spPr bwMode="auto">
          <a:xfrm>
            <a:off x="7688263" y="1712913"/>
            <a:ext cx="771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fr-FR" sz="1400">
                <a:ea typeface="MS PGothic" charset="0"/>
              </a:rPr>
              <a:t>Gene 2</a:t>
            </a:r>
          </a:p>
        </p:txBody>
      </p:sp>
      <p:sp>
        <p:nvSpPr>
          <p:cNvPr id="11272" name="ZoneTexte 8"/>
          <p:cNvSpPr txBox="1">
            <a:spLocks noChangeArrowheads="1"/>
          </p:cNvSpPr>
          <p:nvPr/>
        </p:nvSpPr>
        <p:spPr bwMode="auto">
          <a:xfrm>
            <a:off x="6105525" y="1422400"/>
            <a:ext cx="7699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fr-FR" sz="1400">
                <a:ea typeface="MS PGothic" charset="0"/>
              </a:rPr>
              <a:t>Gene 3</a:t>
            </a:r>
          </a:p>
        </p:txBody>
      </p:sp>
      <p:sp>
        <p:nvSpPr>
          <p:cNvPr id="11273" name="ZoneTexte 9"/>
          <p:cNvSpPr txBox="1">
            <a:spLocks noChangeArrowheads="1"/>
          </p:cNvSpPr>
          <p:nvPr/>
        </p:nvSpPr>
        <p:spPr bwMode="auto">
          <a:xfrm>
            <a:off x="7451725" y="4437063"/>
            <a:ext cx="167163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fr-FR" sz="1200" i="1">
                <a:ea typeface="MS PGothic" charset="0"/>
              </a:rPr>
              <a:t>Iowa state university</a:t>
            </a:r>
          </a:p>
        </p:txBody>
      </p:sp>
      <p:sp>
        <p:nvSpPr>
          <p:cNvPr id="11274" name="Espace réservé du contenu 2"/>
          <p:cNvSpPr>
            <a:spLocks noGrp="1"/>
          </p:cNvSpPr>
          <p:nvPr>
            <p:ph idx="1"/>
          </p:nvPr>
        </p:nvSpPr>
        <p:spPr>
          <a:xfrm>
            <a:off x="0" y="681038"/>
            <a:ext cx="3465513" cy="2100262"/>
          </a:xfrm>
        </p:spPr>
        <p:txBody>
          <a:bodyPr/>
          <a:lstStyle/>
          <a:p>
            <a:pPr marL="0" indent="0">
              <a:buFontTx/>
              <a:buNone/>
            </a:pPr>
            <a:endParaRPr lang="fr-FR" sz="1800"/>
          </a:p>
          <a:p>
            <a:pPr marL="0" indent="0">
              <a:buFontTx/>
              <a:buNone/>
            </a:pPr>
            <a:r>
              <a:rPr lang="fr-FR" sz="1800"/>
              <a:t>Genome = all DNA</a:t>
            </a:r>
          </a:p>
          <a:p>
            <a:pPr marL="0" indent="0">
              <a:buFontTx/>
              <a:buNone/>
            </a:pPr>
            <a:r>
              <a:rPr lang="fr-FR" sz="1800"/>
              <a:t>Exome* = coding genome 1%</a:t>
            </a:r>
          </a:p>
          <a:p>
            <a:pPr marL="0" indent="0">
              <a:buFontTx/>
              <a:buNone/>
            </a:pPr>
            <a:r>
              <a:rPr lang="fr-FR" sz="1800"/>
              <a:t>Targeted* = panel</a:t>
            </a:r>
          </a:p>
          <a:p>
            <a:pPr marL="0" indent="0">
              <a:buFontTx/>
              <a:buNone/>
            </a:pPr>
            <a:endParaRPr lang="fr-FR" sz="1800"/>
          </a:p>
          <a:p>
            <a:pPr marL="0" indent="0">
              <a:buFontTx/>
              <a:buNone/>
            </a:pPr>
            <a:r>
              <a:rPr lang="fr-FR" sz="1800"/>
              <a:t>*Capture step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09934DC5-75D7-4D46-8073-E74A7FBC5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E284F-7BC2-614C-BE72-E81C557B1DF6}" type="datetime1">
              <a:rPr lang="fr-FR" smtClean="0">
                <a:solidFill>
                  <a:srgbClr val="775F55"/>
                </a:solidFill>
              </a:rPr>
              <a:pPr/>
              <a:t>06/05/2019</a:t>
            </a:fld>
            <a:endParaRPr lang="fr-FR">
              <a:solidFill>
                <a:srgbClr val="775F55"/>
              </a:solidFill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5EB2423D-27EF-1B44-9EB3-1E7533908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775F55"/>
                </a:solidFill>
              </a:rPr>
              <a:t>Reda Zenagui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74F9D6F4-689C-8141-B502-B76E155D9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C2161-55B9-4E2F-9B8E-AFF7EF3222FD}" type="slidenum">
              <a:rPr lang="fr-FR" smtClean="0"/>
              <a:pPr/>
              <a:t>52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97537837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181583" y="982121"/>
            <a:ext cx="1078050" cy="26278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1600" b="1" dirty="0">
                <a:latin typeface="Arial"/>
                <a:cs typeface="Arial"/>
              </a:rPr>
              <a:t>QC</a:t>
            </a:r>
            <a:r>
              <a:rPr sz="1600" b="1" spc="-5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fastq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36848" y="873800"/>
            <a:ext cx="3199248" cy="466897"/>
          </a:xfrm>
          <a:prstGeom prst="rect">
            <a:avLst/>
          </a:prstGeom>
          <a:solidFill>
            <a:srgbClr val="FFFF66"/>
          </a:solidFill>
          <a:ln w="3175">
            <a:solidFill>
              <a:srgbClr val="7F7F7F"/>
            </a:solidFill>
          </a:ln>
        </p:spPr>
        <p:txBody>
          <a:bodyPr vert="horz" wrap="square" lIns="0" tIns="5182" rIns="0" bIns="0" rtlCol="0">
            <a:spAutoFit/>
          </a:bodyPr>
          <a:lstStyle/>
          <a:p>
            <a:pPr marL="861424" marR="497507" indent="-294819">
              <a:lnSpc>
                <a:spcPts val="1823"/>
              </a:lnSpc>
              <a:spcBef>
                <a:spcPts val="5"/>
              </a:spcBef>
            </a:pPr>
            <a:r>
              <a:rPr sz="1632" b="1" spc="-5" dirty="0" err="1">
                <a:latin typeface="Arial"/>
                <a:cs typeface="Arial"/>
              </a:rPr>
              <a:t>Estimer</a:t>
            </a:r>
            <a:r>
              <a:rPr sz="1632" b="1" spc="-5" dirty="0">
                <a:latin typeface="Arial"/>
                <a:cs typeface="Arial"/>
              </a:rPr>
              <a:t> la qualité</a:t>
            </a:r>
            <a:r>
              <a:rPr sz="1632" b="1" spc="-73" dirty="0">
                <a:latin typeface="Arial"/>
                <a:cs typeface="Arial"/>
              </a:rPr>
              <a:t> </a:t>
            </a:r>
            <a:r>
              <a:rPr sz="1632" b="1" spc="-5" dirty="0">
                <a:latin typeface="Arial"/>
                <a:cs typeface="Arial"/>
              </a:rPr>
              <a:t>des  données</a:t>
            </a:r>
            <a:r>
              <a:rPr sz="1632" b="1" spc="-18" dirty="0">
                <a:latin typeface="Arial"/>
                <a:cs typeface="Arial"/>
              </a:rPr>
              <a:t> </a:t>
            </a:r>
            <a:r>
              <a:rPr sz="1632" b="1" spc="-5" dirty="0">
                <a:latin typeface="Arial"/>
                <a:cs typeface="Arial"/>
              </a:rPr>
              <a:t>brutes</a:t>
            </a:r>
            <a:endParaRPr sz="1632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47412" y="491456"/>
            <a:ext cx="368524" cy="26278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1632" b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But</a:t>
            </a:r>
            <a:endParaRPr sz="1632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944318" y="444075"/>
            <a:ext cx="806146" cy="26278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1632" b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Lo</a:t>
            </a:r>
            <a:r>
              <a:rPr sz="1632" b="1" u="sng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g</a:t>
            </a:r>
            <a:r>
              <a:rPr sz="1632" b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iciel</a:t>
            </a:r>
            <a:endParaRPr sz="1632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837248" y="826419"/>
            <a:ext cx="3199248" cy="251159"/>
          </a:xfrm>
          <a:prstGeom prst="rect">
            <a:avLst/>
          </a:prstGeom>
          <a:solidFill>
            <a:srgbClr val="99CCFF"/>
          </a:solidFill>
          <a:ln w="3175">
            <a:solidFill>
              <a:srgbClr val="7F7F7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R="122073" algn="ctr">
              <a:spcBef>
                <a:spcPts val="1424"/>
              </a:spcBef>
            </a:pPr>
            <a:r>
              <a:rPr sz="1632" b="1" spc="-5" dirty="0" err="1">
                <a:latin typeface="Arial"/>
                <a:cs typeface="Arial"/>
              </a:rPr>
              <a:t>fastQC</a:t>
            </a:r>
            <a:endParaRPr sz="1632" dirty="0">
              <a:latin typeface="Arial"/>
              <a:cs typeface="Arial"/>
            </a:endParaRPr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xmlns="" id="{CFC5CC35-226F-C345-9E07-4EF38EE30066}"/>
              </a:ext>
            </a:extLst>
          </p:cNvPr>
          <p:cNvSpPr/>
          <p:nvPr/>
        </p:nvSpPr>
        <p:spPr>
          <a:xfrm>
            <a:off x="2236848" y="1589390"/>
            <a:ext cx="3199248" cy="1107092"/>
          </a:xfrm>
          <a:custGeom>
            <a:avLst/>
            <a:gdLst/>
            <a:ahLst/>
            <a:cxnLst/>
            <a:rect l="l" t="t" r="r" b="b"/>
            <a:pathLst>
              <a:path w="3528060" h="1367789">
                <a:moveTo>
                  <a:pt x="3528060" y="0"/>
                </a:moveTo>
                <a:lnTo>
                  <a:pt x="0" y="0"/>
                </a:lnTo>
                <a:lnTo>
                  <a:pt x="0" y="1367790"/>
                </a:lnTo>
                <a:lnTo>
                  <a:pt x="3528060" y="1367790"/>
                </a:lnTo>
                <a:lnTo>
                  <a:pt x="3528060" y="0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xmlns="" id="{771E3921-9AB0-1B4F-BFD3-EA7873E5345D}"/>
              </a:ext>
            </a:extLst>
          </p:cNvPr>
          <p:cNvSpPr/>
          <p:nvPr/>
        </p:nvSpPr>
        <p:spPr>
          <a:xfrm>
            <a:off x="2236848" y="1589390"/>
            <a:ext cx="3199248" cy="1107092"/>
          </a:xfrm>
          <a:custGeom>
            <a:avLst/>
            <a:gdLst/>
            <a:ahLst/>
            <a:cxnLst/>
            <a:rect l="l" t="t" r="r" b="b"/>
            <a:pathLst>
              <a:path w="3528060" h="1367789">
                <a:moveTo>
                  <a:pt x="1764030" y="1367790"/>
                </a:moveTo>
                <a:lnTo>
                  <a:pt x="0" y="1367790"/>
                </a:lnTo>
                <a:lnTo>
                  <a:pt x="0" y="0"/>
                </a:lnTo>
                <a:lnTo>
                  <a:pt x="3528060" y="0"/>
                </a:lnTo>
                <a:lnTo>
                  <a:pt x="3528060" y="1367790"/>
                </a:lnTo>
                <a:lnTo>
                  <a:pt x="1764030" y="1367790"/>
                </a:lnTo>
                <a:close/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3" name="object 9">
            <a:extLst>
              <a:ext uri="{FF2B5EF4-FFF2-40B4-BE49-F238E27FC236}">
                <a16:creationId xmlns:a16="http://schemas.microsoft.com/office/drawing/2014/main" xmlns="" id="{8F793DCF-B1F6-A54A-95BA-E1CF535A6131}"/>
              </a:ext>
            </a:extLst>
          </p:cNvPr>
          <p:cNvSpPr txBox="1"/>
          <p:nvPr/>
        </p:nvSpPr>
        <p:spPr>
          <a:xfrm>
            <a:off x="2286370" y="1781596"/>
            <a:ext cx="85797" cy="703494"/>
          </a:xfrm>
          <a:prstGeom prst="rect">
            <a:avLst/>
          </a:prstGeom>
        </p:spPr>
        <p:txBody>
          <a:bodyPr vert="horz" wrap="square" lIns="0" tIns="12668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sz="725" spc="145" dirty="0">
                <a:latin typeface="Arial"/>
                <a:cs typeface="Arial"/>
              </a:rPr>
              <a:t>●</a:t>
            </a:r>
            <a:endParaRPr sz="725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907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7">
              <a:latin typeface="Times New Roman"/>
              <a:cs typeface="Times New Roman"/>
            </a:endParaRPr>
          </a:p>
          <a:p>
            <a:pPr>
              <a:spcBef>
                <a:spcPts val="5"/>
              </a:spcBef>
            </a:pPr>
            <a:endParaRPr sz="1224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725" spc="145" dirty="0">
                <a:latin typeface="Arial"/>
                <a:cs typeface="Arial"/>
              </a:rPr>
              <a:t>●</a:t>
            </a:r>
            <a:endParaRPr sz="725">
              <a:latin typeface="Arial"/>
              <a:cs typeface="Arial"/>
            </a:endParaRPr>
          </a:p>
        </p:txBody>
      </p:sp>
      <p:sp>
        <p:nvSpPr>
          <p:cNvPr id="14" name="object 10">
            <a:extLst>
              <a:ext uri="{FF2B5EF4-FFF2-40B4-BE49-F238E27FC236}">
                <a16:creationId xmlns:a16="http://schemas.microsoft.com/office/drawing/2014/main" xmlns="" id="{4A732BBC-83DE-E44B-B0FB-72CF2ADA924E}"/>
              </a:ext>
            </a:extLst>
          </p:cNvPr>
          <p:cNvSpPr txBox="1"/>
          <p:nvPr/>
        </p:nvSpPr>
        <p:spPr>
          <a:xfrm>
            <a:off x="2482148" y="1631999"/>
            <a:ext cx="2727653" cy="1046821"/>
          </a:xfrm>
          <a:prstGeom prst="rect">
            <a:avLst/>
          </a:prstGeom>
        </p:spPr>
        <p:txBody>
          <a:bodyPr vert="horz" wrap="square" lIns="0" tIns="33397" rIns="0" bIns="0" rtlCol="0">
            <a:spAutoFit/>
          </a:bodyPr>
          <a:lstStyle/>
          <a:p>
            <a:pPr marR="430712">
              <a:lnSpc>
                <a:spcPts val="1823"/>
              </a:lnSpc>
              <a:spcBef>
                <a:spcPts val="263"/>
              </a:spcBef>
            </a:pPr>
            <a:r>
              <a:rPr sz="1632" b="1" spc="-5" dirty="0">
                <a:latin typeface="Arial"/>
                <a:cs typeface="Arial"/>
              </a:rPr>
              <a:t>Eliminer les </a:t>
            </a:r>
            <a:r>
              <a:rPr sz="1632" b="1" spc="-9" dirty="0">
                <a:latin typeface="Arial"/>
                <a:cs typeface="Arial"/>
              </a:rPr>
              <a:t>séquences  </a:t>
            </a:r>
            <a:r>
              <a:rPr sz="1632" b="1" spc="-5" dirty="0">
                <a:latin typeface="Arial"/>
                <a:cs typeface="Arial"/>
              </a:rPr>
              <a:t>d'adapteur</a:t>
            </a:r>
            <a:endParaRPr sz="1632" dirty="0">
              <a:latin typeface="Arial"/>
              <a:cs typeface="Arial"/>
            </a:endParaRPr>
          </a:p>
          <a:p>
            <a:pPr marR="4607">
              <a:lnSpc>
                <a:spcPts val="1832"/>
              </a:lnSpc>
              <a:spcBef>
                <a:spcPts val="716"/>
              </a:spcBef>
            </a:pPr>
            <a:r>
              <a:rPr sz="1632" b="1" spc="-5" dirty="0">
                <a:latin typeface="Arial"/>
                <a:cs typeface="Arial"/>
              </a:rPr>
              <a:t>Eliminer les </a:t>
            </a:r>
            <a:r>
              <a:rPr sz="1632" b="1" spc="-9" dirty="0">
                <a:latin typeface="Arial"/>
                <a:cs typeface="Arial"/>
              </a:rPr>
              <a:t>bases </a:t>
            </a:r>
            <a:r>
              <a:rPr sz="1632" b="1" spc="-5" dirty="0">
                <a:latin typeface="Arial"/>
                <a:cs typeface="Arial"/>
              </a:rPr>
              <a:t>de </a:t>
            </a:r>
            <a:r>
              <a:rPr sz="1632" b="1" dirty="0">
                <a:latin typeface="Arial"/>
                <a:cs typeface="Arial"/>
              </a:rPr>
              <a:t>fin de  </a:t>
            </a:r>
            <a:r>
              <a:rPr sz="1632" b="1" spc="-9" dirty="0">
                <a:latin typeface="Arial"/>
                <a:cs typeface="Arial"/>
              </a:rPr>
              <a:t>read </a:t>
            </a:r>
            <a:r>
              <a:rPr sz="1632" b="1" spc="-5" dirty="0">
                <a:latin typeface="Arial"/>
                <a:cs typeface="Arial"/>
              </a:rPr>
              <a:t>de mauvaise</a:t>
            </a:r>
            <a:r>
              <a:rPr sz="1632" b="1" spc="-14" dirty="0">
                <a:latin typeface="Arial"/>
                <a:cs typeface="Arial"/>
              </a:rPr>
              <a:t> </a:t>
            </a:r>
            <a:r>
              <a:rPr sz="1632" b="1" spc="-5" dirty="0">
                <a:latin typeface="Arial"/>
                <a:cs typeface="Arial"/>
              </a:rPr>
              <a:t>qualité</a:t>
            </a:r>
            <a:endParaRPr sz="1632" dirty="0">
              <a:latin typeface="Arial"/>
              <a:cs typeface="Arial"/>
            </a:endParaRPr>
          </a:p>
        </p:txBody>
      </p:sp>
      <p:sp>
        <p:nvSpPr>
          <p:cNvPr id="15" name="object 11">
            <a:extLst>
              <a:ext uri="{FF2B5EF4-FFF2-40B4-BE49-F238E27FC236}">
                <a16:creationId xmlns:a16="http://schemas.microsoft.com/office/drawing/2014/main" xmlns="" id="{20694F9C-E13D-274F-B6EB-98AB185E1133}"/>
              </a:ext>
            </a:extLst>
          </p:cNvPr>
          <p:cNvSpPr txBox="1"/>
          <p:nvPr/>
        </p:nvSpPr>
        <p:spPr>
          <a:xfrm>
            <a:off x="5837248" y="1542008"/>
            <a:ext cx="3199248" cy="404660"/>
          </a:xfrm>
          <a:prstGeom prst="rect">
            <a:avLst/>
          </a:prstGeom>
          <a:solidFill>
            <a:srgbClr val="99CCFF"/>
          </a:solidFill>
          <a:ln w="3175">
            <a:solidFill>
              <a:srgbClr val="7F7F7F"/>
            </a:solidFill>
          </a:ln>
        </p:spPr>
        <p:txBody>
          <a:bodyPr vert="horz" wrap="square" lIns="0" tIns="152016" rIns="0" bIns="0" rtlCol="0">
            <a:spAutoFit/>
          </a:bodyPr>
          <a:lstStyle/>
          <a:p>
            <a:pPr marR="124377" algn="ctr">
              <a:spcBef>
                <a:spcPts val="1197"/>
              </a:spcBef>
            </a:pPr>
            <a:r>
              <a:rPr sz="1632" b="1" spc="-5" dirty="0" err="1">
                <a:latin typeface="Arial"/>
                <a:cs typeface="Arial"/>
              </a:rPr>
              <a:t>Fastx</a:t>
            </a:r>
            <a:r>
              <a:rPr sz="1632" b="1" spc="-9" dirty="0">
                <a:latin typeface="Arial"/>
                <a:cs typeface="Arial"/>
              </a:rPr>
              <a:t> </a:t>
            </a:r>
            <a:r>
              <a:rPr sz="1632" b="1" spc="-5" dirty="0">
                <a:latin typeface="Arial"/>
                <a:cs typeface="Arial"/>
              </a:rPr>
              <a:t>toolkit</a:t>
            </a:r>
            <a:r>
              <a:rPr lang="fr-FR" sz="1632" dirty="0">
                <a:latin typeface="Times New Roman"/>
                <a:cs typeface="Times New Roman"/>
              </a:rPr>
              <a:t> (</a:t>
            </a:r>
            <a:r>
              <a:rPr sz="1632" b="1" spc="-5" dirty="0" err="1">
                <a:latin typeface="Arial"/>
                <a:cs typeface="Arial"/>
              </a:rPr>
              <a:t>Cutadapt</a:t>
            </a:r>
            <a:r>
              <a:rPr lang="fr-FR" sz="1632" b="1" spc="-5" dirty="0">
                <a:latin typeface="Arial"/>
                <a:cs typeface="Arial"/>
              </a:rPr>
              <a:t>)</a:t>
            </a:r>
            <a:endParaRPr sz="1632" dirty="0">
              <a:latin typeface="Arial"/>
              <a:cs typeface="Arial"/>
            </a:endParaRPr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xmlns="" id="{36EA1B49-DB45-5645-9630-AFA863F55495}"/>
              </a:ext>
            </a:extLst>
          </p:cNvPr>
          <p:cNvSpPr txBox="1"/>
          <p:nvPr/>
        </p:nvSpPr>
        <p:spPr>
          <a:xfrm>
            <a:off x="2236848" y="3142905"/>
            <a:ext cx="3199248" cy="466897"/>
          </a:xfrm>
          <a:prstGeom prst="rect">
            <a:avLst/>
          </a:prstGeom>
          <a:solidFill>
            <a:srgbClr val="FFFF66"/>
          </a:solidFill>
          <a:ln w="3175">
            <a:solidFill>
              <a:srgbClr val="7F7F7F"/>
            </a:solidFill>
          </a:ln>
        </p:spPr>
        <p:txBody>
          <a:bodyPr vert="horz" wrap="square" lIns="0" tIns="5182" rIns="0" bIns="0" rtlCol="0">
            <a:spAutoFit/>
          </a:bodyPr>
          <a:lstStyle/>
          <a:p>
            <a:pPr marL="277544" marR="353552">
              <a:lnSpc>
                <a:spcPts val="1823"/>
              </a:lnSpc>
              <a:spcBef>
                <a:spcPts val="5"/>
              </a:spcBef>
            </a:pPr>
            <a:r>
              <a:rPr sz="1632" b="1" spc="-9" dirty="0">
                <a:latin typeface="Arial"/>
                <a:cs typeface="Arial"/>
              </a:rPr>
              <a:t>Aligner </a:t>
            </a:r>
            <a:r>
              <a:rPr sz="1632" b="1" spc="-5" dirty="0">
                <a:latin typeface="Arial"/>
                <a:cs typeface="Arial"/>
              </a:rPr>
              <a:t>les </a:t>
            </a:r>
            <a:r>
              <a:rPr sz="1632" b="1" spc="-9" dirty="0">
                <a:latin typeface="Arial"/>
                <a:cs typeface="Arial"/>
              </a:rPr>
              <a:t>séquences </a:t>
            </a:r>
            <a:r>
              <a:rPr sz="1632" b="1" spc="-5" dirty="0">
                <a:latin typeface="Arial"/>
                <a:cs typeface="Arial"/>
              </a:rPr>
              <a:t>sur  </a:t>
            </a:r>
            <a:r>
              <a:rPr sz="1632" b="1" dirty="0">
                <a:latin typeface="Arial"/>
                <a:cs typeface="Arial"/>
              </a:rPr>
              <a:t>un </a:t>
            </a:r>
            <a:r>
              <a:rPr sz="1632" b="1" spc="-5" dirty="0">
                <a:latin typeface="Arial"/>
                <a:cs typeface="Arial"/>
              </a:rPr>
              <a:t>génome de</a:t>
            </a:r>
            <a:r>
              <a:rPr sz="1632" b="1" spc="-45" dirty="0">
                <a:latin typeface="Arial"/>
                <a:cs typeface="Arial"/>
              </a:rPr>
              <a:t> </a:t>
            </a:r>
            <a:r>
              <a:rPr sz="1632" b="1" spc="-5" dirty="0">
                <a:latin typeface="Arial"/>
                <a:cs typeface="Arial"/>
              </a:rPr>
              <a:t>référence</a:t>
            </a:r>
            <a:endParaRPr sz="1632" dirty="0">
              <a:latin typeface="Arial"/>
              <a:cs typeface="Arial"/>
            </a:endParaRPr>
          </a:p>
        </p:txBody>
      </p:sp>
      <p:sp>
        <p:nvSpPr>
          <p:cNvPr id="17" name="object 8">
            <a:extLst>
              <a:ext uri="{FF2B5EF4-FFF2-40B4-BE49-F238E27FC236}">
                <a16:creationId xmlns:a16="http://schemas.microsoft.com/office/drawing/2014/main" xmlns="" id="{85262247-84E9-CD4B-B9E6-E7A7218F228E}"/>
              </a:ext>
            </a:extLst>
          </p:cNvPr>
          <p:cNvSpPr txBox="1"/>
          <p:nvPr/>
        </p:nvSpPr>
        <p:spPr>
          <a:xfrm>
            <a:off x="5837248" y="3095523"/>
            <a:ext cx="3199248" cy="256973"/>
          </a:xfrm>
          <a:prstGeom prst="rect">
            <a:avLst/>
          </a:prstGeom>
          <a:solidFill>
            <a:srgbClr val="99CCFF"/>
          </a:solidFill>
          <a:ln w="3175">
            <a:solidFill>
              <a:srgbClr val="7F7F7F"/>
            </a:solidFill>
          </a:ln>
        </p:spPr>
        <p:txBody>
          <a:bodyPr vert="horz" wrap="square" lIns="0" tIns="5758" rIns="0" bIns="0" rtlCol="0">
            <a:spAutoFit/>
          </a:bodyPr>
          <a:lstStyle/>
          <a:p>
            <a:pPr marR="115739" algn="ctr"/>
            <a:r>
              <a:rPr sz="1632" b="1" spc="-23" dirty="0">
                <a:latin typeface="Arial"/>
                <a:cs typeface="Arial"/>
              </a:rPr>
              <a:t>BWA</a:t>
            </a:r>
            <a:r>
              <a:rPr lang="fr-FR" sz="1632" dirty="0">
                <a:latin typeface="Arial"/>
                <a:cs typeface="Arial"/>
              </a:rPr>
              <a:t> </a:t>
            </a:r>
            <a:r>
              <a:rPr sz="1632" b="1" spc="-5" dirty="0">
                <a:latin typeface="Arial"/>
                <a:cs typeface="Arial"/>
              </a:rPr>
              <a:t>(Bowtie </a:t>
            </a:r>
            <a:r>
              <a:rPr sz="1632" b="1" dirty="0">
                <a:latin typeface="Arial"/>
                <a:cs typeface="Arial"/>
              </a:rPr>
              <a:t>– </a:t>
            </a:r>
            <a:r>
              <a:rPr sz="1632" b="1" spc="-9" dirty="0">
                <a:latin typeface="Arial"/>
                <a:cs typeface="Arial"/>
              </a:rPr>
              <a:t>Bfast </a:t>
            </a:r>
            <a:r>
              <a:rPr sz="1632" b="1" dirty="0">
                <a:latin typeface="Arial"/>
                <a:cs typeface="Arial"/>
              </a:rPr>
              <a:t>– </a:t>
            </a:r>
            <a:r>
              <a:rPr sz="1632" b="1" spc="-5" dirty="0">
                <a:latin typeface="Arial"/>
                <a:cs typeface="Arial"/>
              </a:rPr>
              <a:t>etc</a:t>
            </a:r>
            <a:r>
              <a:rPr sz="1632" b="1" spc="-23" dirty="0">
                <a:latin typeface="Arial"/>
                <a:cs typeface="Arial"/>
              </a:rPr>
              <a:t> </a:t>
            </a:r>
            <a:r>
              <a:rPr sz="1632" b="1" spc="-5" dirty="0">
                <a:latin typeface="Arial"/>
                <a:cs typeface="Arial"/>
              </a:rPr>
              <a:t>...)</a:t>
            </a:r>
            <a:endParaRPr sz="1632" dirty="0">
              <a:latin typeface="Arial"/>
              <a:cs typeface="Arial"/>
            </a:endParaRPr>
          </a:p>
        </p:txBody>
      </p:sp>
      <p:sp>
        <p:nvSpPr>
          <p:cNvPr id="18" name="object 7">
            <a:extLst>
              <a:ext uri="{FF2B5EF4-FFF2-40B4-BE49-F238E27FC236}">
                <a16:creationId xmlns:a16="http://schemas.microsoft.com/office/drawing/2014/main" xmlns="" id="{A4FCAB41-E594-7849-92A0-E6CCEDF1C706}"/>
              </a:ext>
            </a:extLst>
          </p:cNvPr>
          <p:cNvSpPr txBox="1"/>
          <p:nvPr/>
        </p:nvSpPr>
        <p:spPr>
          <a:xfrm>
            <a:off x="2236848" y="4440049"/>
            <a:ext cx="3199248" cy="254648"/>
          </a:xfrm>
          <a:prstGeom prst="rect">
            <a:avLst/>
          </a:prstGeom>
          <a:solidFill>
            <a:srgbClr val="FFFF66"/>
          </a:solidFill>
          <a:ln w="3175">
            <a:solidFill>
              <a:srgbClr val="7F7F7F"/>
            </a:solidFill>
          </a:ln>
        </p:spPr>
        <p:txBody>
          <a:bodyPr vert="horz" wrap="square" lIns="0" tIns="3455" rIns="0" bIns="0" rtlCol="0">
            <a:spAutoFit/>
          </a:bodyPr>
          <a:lstStyle/>
          <a:p>
            <a:pPr marL="277544"/>
            <a:r>
              <a:rPr sz="1632" b="1" spc="-5" dirty="0" err="1">
                <a:latin typeface="Arial"/>
                <a:cs typeface="Arial"/>
              </a:rPr>
              <a:t>Marquer</a:t>
            </a:r>
            <a:r>
              <a:rPr sz="1632" b="1" spc="-5" dirty="0">
                <a:latin typeface="Arial"/>
                <a:cs typeface="Arial"/>
              </a:rPr>
              <a:t> les duplicats</a:t>
            </a:r>
            <a:r>
              <a:rPr sz="1632" b="1" spc="-27" dirty="0">
                <a:latin typeface="Arial"/>
                <a:cs typeface="Arial"/>
              </a:rPr>
              <a:t> </a:t>
            </a:r>
            <a:r>
              <a:rPr sz="1632" b="1" spc="-5" dirty="0">
                <a:latin typeface="Arial"/>
                <a:cs typeface="Arial"/>
              </a:rPr>
              <a:t>PCR</a:t>
            </a:r>
            <a:endParaRPr sz="1632" dirty="0">
              <a:latin typeface="Arial"/>
              <a:cs typeface="Arial"/>
            </a:endParaRPr>
          </a:p>
        </p:txBody>
      </p:sp>
      <p:sp>
        <p:nvSpPr>
          <p:cNvPr id="19" name="object 8">
            <a:extLst>
              <a:ext uri="{FF2B5EF4-FFF2-40B4-BE49-F238E27FC236}">
                <a16:creationId xmlns:a16="http://schemas.microsoft.com/office/drawing/2014/main" xmlns="" id="{D0ACD782-C842-E546-BDDF-7EB37AEB578C}"/>
              </a:ext>
            </a:extLst>
          </p:cNvPr>
          <p:cNvSpPr txBox="1"/>
          <p:nvPr/>
        </p:nvSpPr>
        <p:spPr>
          <a:xfrm>
            <a:off x="5837248" y="4392668"/>
            <a:ext cx="3199248" cy="410948"/>
          </a:xfrm>
          <a:prstGeom prst="rect">
            <a:avLst/>
          </a:prstGeom>
          <a:solidFill>
            <a:srgbClr val="99CCFF"/>
          </a:solidFill>
          <a:ln w="3175">
            <a:solidFill>
              <a:srgbClr val="7F7F7F"/>
            </a:solidFill>
          </a:ln>
        </p:spPr>
        <p:txBody>
          <a:bodyPr vert="horz" wrap="square" lIns="0" tIns="42611" rIns="0" bIns="0" rtlCol="0">
            <a:spAutoFit/>
          </a:bodyPr>
          <a:lstStyle/>
          <a:p>
            <a:pPr marL="749139" marR="612095" indent="468716">
              <a:lnSpc>
                <a:spcPct val="170400"/>
              </a:lnSpc>
              <a:spcBef>
                <a:spcPts val="336"/>
              </a:spcBef>
            </a:pPr>
            <a:r>
              <a:rPr sz="1632" b="1" spc="-9" dirty="0">
                <a:latin typeface="Arial"/>
                <a:cs typeface="Arial"/>
              </a:rPr>
              <a:t>Picard</a:t>
            </a:r>
            <a:endParaRPr sz="1632" dirty="0">
              <a:latin typeface="Arial"/>
              <a:cs typeface="Arial"/>
            </a:endParaRPr>
          </a:p>
        </p:txBody>
      </p:sp>
      <p:sp>
        <p:nvSpPr>
          <p:cNvPr id="20" name="object 7">
            <a:extLst>
              <a:ext uri="{FF2B5EF4-FFF2-40B4-BE49-F238E27FC236}">
                <a16:creationId xmlns:a16="http://schemas.microsoft.com/office/drawing/2014/main" xmlns="" id="{FFE20960-1E5D-C94C-BB29-87D168997ED1}"/>
              </a:ext>
            </a:extLst>
          </p:cNvPr>
          <p:cNvSpPr txBox="1"/>
          <p:nvPr/>
        </p:nvSpPr>
        <p:spPr>
          <a:xfrm>
            <a:off x="5837248" y="5295429"/>
            <a:ext cx="3199248" cy="251159"/>
          </a:xfrm>
          <a:prstGeom prst="rect">
            <a:avLst/>
          </a:prstGeom>
          <a:solidFill>
            <a:srgbClr val="99CCFF"/>
          </a:solidFill>
          <a:ln w="3175">
            <a:solidFill>
              <a:srgbClr val="7F7F7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R="123225" algn="ctr">
              <a:spcBef>
                <a:spcPts val="1170"/>
              </a:spcBef>
            </a:pPr>
            <a:r>
              <a:rPr sz="1632" b="1" spc="-41" dirty="0">
                <a:latin typeface="Arial"/>
                <a:cs typeface="Arial"/>
              </a:rPr>
              <a:t>GATK</a:t>
            </a:r>
            <a:endParaRPr sz="1632" dirty="0">
              <a:latin typeface="Arial"/>
              <a:cs typeface="Arial"/>
            </a:endParaRPr>
          </a:p>
        </p:txBody>
      </p:sp>
      <p:sp>
        <p:nvSpPr>
          <p:cNvPr id="21" name="object 8">
            <a:extLst>
              <a:ext uri="{FF2B5EF4-FFF2-40B4-BE49-F238E27FC236}">
                <a16:creationId xmlns:a16="http://schemas.microsoft.com/office/drawing/2014/main" xmlns="" id="{57CF1777-7DF1-234E-B21C-F3646AFD058A}"/>
              </a:ext>
            </a:extLst>
          </p:cNvPr>
          <p:cNvSpPr txBox="1"/>
          <p:nvPr/>
        </p:nvSpPr>
        <p:spPr>
          <a:xfrm>
            <a:off x="2236848" y="5342811"/>
            <a:ext cx="3199248" cy="701351"/>
          </a:xfrm>
          <a:prstGeom prst="rect">
            <a:avLst/>
          </a:prstGeom>
          <a:solidFill>
            <a:srgbClr val="FFFF66"/>
          </a:solidFill>
          <a:ln w="3175">
            <a:solidFill>
              <a:srgbClr val="7F7F7F"/>
            </a:solidFill>
          </a:ln>
        </p:spPr>
        <p:txBody>
          <a:bodyPr vert="horz" wrap="square" lIns="0" tIns="576" rIns="0" bIns="0" rtlCol="0">
            <a:spAutoFit/>
          </a:bodyPr>
          <a:lstStyle/>
          <a:p>
            <a:pPr marL="251057" marR="213628" indent="-576" algn="ctr">
              <a:lnSpc>
                <a:spcPct val="93300"/>
              </a:lnSpc>
            </a:pPr>
            <a:r>
              <a:rPr sz="1632" b="1" spc="-5" dirty="0" err="1">
                <a:latin typeface="Arial"/>
                <a:cs typeface="Arial"/>
              </a:rPr>
              <a:t>Réaligner</a:t>
            </a:r>
            <a:r>
              <a:rPr sz="1632" b="1" spc="-5" dirty="0">
                <a:latin typeface="Arial"/>
                <a:cs typeface="Arial"/>
              </a:rPr>
              <a:t> les </a:t>
            </a:r>
            <a:r>
              <a:rPr sz="1632" b="1" spc="-9" dirty="0">
                <a:latin typeface="Arial"/>
                <a:cs typeface="Arial"/>
              </a:rPr>
              <a:t>séquences  </a:t>
            </a:r>
            <a:r>
              <a:rPr sz="1632" b="1" spc="-5" dirty="0">
                <a:latin typeface="Arial"/>
                <a:cs typeface="Arial"/>
              </a:rPr>
              <a:t>comportant</a:t>
            </a:r>
            <a:r>
              <a:rPr sz="1632" b="1" spc="-77" dirty="0">
                <a:latin typeface="Arial"/>
                <a:cs typeface="Arial"/>
              </a:rPr>
              <a:t> </a:t>
            </a:r>
            <a:r>
              <a:rPr sz="1632" b="1" spc="-5" dirty="0">
                <a:latin typeface="Arial"/>
                <a:cs typeface="Arial"/>
              </a:rPr>
              <a:t>potentiellement  un InDel</a:t>
            </a:r>
            <a:endParaRPr sz="1632" dirty="0">
              <a:latin typeface="Arial"/>
              <a:cs typeface="Arial"/>
            </a:endParaRPr>
          </a:p>
        </p:txBody>
      </p:sp>
      <p:sp>
        <p:nvSpPr>
          <p:cNvPr id="22" name="object 4">
            <a:extLst>
              <a:ext uri="{FF2B5EF4-FFF2-40B4-BE49-F238E27FC236}">
                <a16:creationId xmlns:a16="http://schemas.microsoft.com/office/drawing/2014/main" xmlns="" id="{12F62E64-35F9-714F-A9CF-CBDC7619F2CD}"/>
              </a:ext>
            </a:extLst>
          </p:cNvPr>
          <p:cNvSpPr txBox="1"/>
          <p:nvPr/>
        </p:nvSpPr>
        <p:spPr>
          <a:xfrm>
            <a:off x="122012" y="1925740"/>
            <a:ext cx="1088338" cy="26278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1600" b="1" spc="-18" dirty="0">
                <a:latin typeface="Arial"/>
                <a:cs typeface="Arial"/>
              </a:rPr>
              <a:t>Trimming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23" name="object 4">
            <a:extLst>
              <a:ext uri="{FF2B5EF4-FFF2-40B4-BE49-F238E27FC236}">
                <a16:creationId xmlns:a16="http://schemas.microsoft.com/office/drawing/2014/main" xmlns="" id="{C5B99234-6471-0548-BA0D-D52EB820C1AC}"/>
              </a:ext>
            </a:extLst>
          </p:cNvPr>
          <p:cNvSpPr txBox="1"/>
          <p:nvPr/>
        </p:nvSpPr>
        <p:spPr>
          <a:xfrm>
            <a:off x="122012" y="3218409"/>
            <a:ext cx="1334580" cy="26278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1600" b="1" spc="-9" dirty="0" err="1">
                <a:latin typeface="Arial"/>
                <a:cs typeface="Arial"/>
              </a:rPr>
              <a:t>Alignement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24" name="object 4">
            <a:extLst>
              <a:ext uri="{FF2B5EF4-FFF2-40B4-BE49-F238E27FC236}">
                <a16:creationId xmlns:a16="http://schemas.microsoft.com/office/drawing/2014/main" xmlns="" id="{4B17FDFD-A311-FE4D-B663-A624D72EE105}"/>
              </a:ext>
            </a:extLst>
          </p:cNvPr>
          <p:cNvSpPr txBox="1"/>
          <p:nvPr/>
        </p:nvSpPr>
        <p:spPr>
          <a:xfrm>
            <a:off x="29853" y="4465028"/>
            <a:ext cx="1642688" cy="26278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1600" b="1" spc="-5" dirty="0" err="1">
                <a:latin typeface="Arial"/>
                <a:cs typeface="Arial"/>
              </a:rPr>
              <a:t>Duplicats</a:t>
            </a:r>
            <a:r>
              <a:rPr sz="1600" b="1" spc="-36" dirty="0">
                <a:latin typeface="Arial"/>
                <a:cs typeface="Arial"/>
              </a:rPr>
              <a:t> </a:t>
            </a:r>
            <a:r>
              <a:rPr sz="1600" b="1" spc="-9" dirty="0">
                <a:latin typeface="Arial"/>
                <a:cs typeface="Arial"/>
              </a:rPr>
              <a:t>PCR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25" name="object 4">
            <a:extLst>
              <a:ext uri="{FF2B5EF4-FFF2-40B4-BE49-F238E27FC236}">
                <a16:creationId xmlns:a16="http://schemas.microsoft.com/office/drawing/2014/main" xmlns="" id="{1983260D-A024-1A46-ACCE-45E2F5B38320}"/>
              </a:ext>
            </a:extLst>
          </p:cNvPr>
          <p:cNvSpPr txBox="1"/>
          <p:nvPr/>
        </p:nvSpPr>
        <p:spPr>
          <a:xfrm>
            <a:off x="29853" y="5562092"/>
            <a:ext cx="2126637" cy="26278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1600" b="1" spc="-5" dirty="0">
                <a:latin typeface="Arial"/>
                <a:cs typeface="Arial"/>
              </a:rPr>
              <a:t>Indel </a:t>
            </a:r>
            <a:r>
              <a:rPr sz="1600" b="1" spc="-9" dirty="0">
                <a:latin typeface="Arial"/>
                <a:cs typeface="Arial"/>
              </a:rPr>
              <a:t>realignement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26" name="object 7">
            <a:extLst>
              <a:ext uri="{FF2B5EF4-FFF2-40B4-BE49-F238E27FC236}">
                <a16:creationId xmlns:a16="http://schemas.microsoft.com/office/drawing/2014/main" xmlns="" id="{F18E7E38-E0A5-3941-A591-82858F8F7005}"/>
              </a:ext>
            </a:extLst>
          </p:cNvPr>
          <p:cNvSpPr txBox="1"/>
          <p:nvPr/>
        </p:nvSpPr>
        <p:spPr>
          <a:xfrm>
            <a:off x="2236848" y="6203570"/>
            <a:ext cx="3199248" cy="251159"/>
          </a:xfrm>
          <a:prstGeom prst="rect">
            <a:avLst/>
          </a:prstGeom>
          <a:solidFill>
            <a:srgbClr val="FFFF66"/>
          </a:solidFill>
          <a:ln w="3175">
            <a:solidFill>
              <a:srgbClr val="7F7F7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473322"/>
            <a:r>
              <a:rPr sz="1632" b="1" spc="-9" dirty="0" err="1">
                <a:latin typeface="Arial"/>
                <a:cs typeface="Arial"/>
              </a:rPr>
              <a:t>Détecter</a:t>
            </a:r>
            <a:r>
              <a:rPr sz="1632" b="1" spc="-9" dirty="0">
                <a:latin typeface="Arial"/>
                <a:cs typeface="Arial"/>
              </a:rPr>
              <a:t> </a:t>
            </a:r>
            <a:r>
              <a:rPr sz="1632" b="1" spc="-5" dirty="0">
                <a:latin typeface="Arial"/>
                <a:cs typeface="Arial"/>
              </a:rPr>
              <a:t>les</a:t>
            </a:r>
            <a:r>
              <a:rPr sz="1632" b="1" spc="-9" dirty="0">
                <a:latin typeface="Arial"/>
                <a:cs typeface="Arial"/>
              </a:rPr>
              <a:t> </a:t>
            </a:r>
            <a:r>
              <a:rPr sz="1632" b="1" spc="-5" dirty="0">
                <a:latin typeface="Arial"/>
                <a:cs typeface="Arial"/>
              </a:rPr>
              <a:t>mutations</a:t>
            </a:r>
            <a:endParaRPr sz="1632" dirty="0">
              <a:latin typeface="Arial"/>
              <a:cs typeface="Arial"/>
            </a:endParaRPr>
          </a:p>
        </p:txBody>
      </p:sp>
      <p:sp>
        <p:nvSpPr>
          <p:cNvPr id="27" name="object 8">
            <a:extLst>
              <a:ext uri="{FF2B5EF4-FFF2-40B4-BE49-F238E27FC236}">
                <a16:creationId xmlns:a16="http://schemas.microsoft.com/office/drawing/2014/main" xmlns="" id="{EEF1F91A-214D-8B4B-AE73-B06BF2A25675}"/>
              </a:ext>
            </a:extLst>
          </p:cNvPr>
          <p:cNvSpPr txBox="1"/>
          <p:nvPr/>
        </p:nvSpPr>
        <p:spPr>
          <a:xfrm>
            <a:off x="5837248" y="5740314"/>
            <a:ext cx="3199248" cy="929046"/>
          </a:xfrm>
          <a:prstGeom prst="rect">
            <a:avLst/>
          </a:prstGeom>
          <a:solidFill>
            <a:srgbClr val="99CCFF"/>
          </a:solidFill>
          <a:ln w="3175">
            <a:solidFill>
              <a:srgbClr val="7F7F7F"/>
            </a:solidFill>
          </a:ln>
        </p:spPr>
        <p:txBody>
          <a:bodyPr vert="horz" wrap="square" lIns="0" tIns="119770" rIns="0" bIns="0" rtlCol="0">
            <a:spAutoFit/>
          </a:bodyPr>
          <a:lstStyle/>
          <a:p>
            <a:pPr marL="1250101">
              <a:spcBef>
                <a:spcPts val="943"/>
              </a:spcBef>
            </a:pPr>
            <a:r>
              <a:rPr sz="1632" b="1" spc="-41" dirty="0">
                <a:latin typeface="Arial"/>
                <a:cs typeface="Arial"/>
              </a:rPr>
              <a:t>GATK</a:t>
            </a:r>
            <a:endParaRPr sz="1632" dirty="0">
              <a:latin typeface="Arial"/>
              <a:cs typeface="Arial"/>
            </a:endParaRPr>
          </a:p>
          <a:p>
            <a:pPr marL="564877" marR="427833" algn="ctr">
              <a:lnSpc>
                <a:spcPct val="93300"/>
              </a:lnSpc>
              <a:spcBef>
                <a:spcPts val="739"/>
              </a:spcBef>
            </a:pPr>
            <a:r>
              <a:rPr sz="1632" b="1" spc="-5" dirty="0">
                <a:latin typeface="Arial"/>
                <a:cs typeface="Arial"/>
              </a:rPr>
              <a:t>(Samtools </a:t>
            </a:r>
            <a:r>
              <a:rPr sz="1632" b="1" dirty="0">
                <a:latin typeface="Arial"/>
                <a:cs typeface="Arial"/>
              </a:rPr>
              <a:t>– </a:t>
            </a:r>
            <a:r>
              <a:rPr sz="1632" b="1" spc="-23" dirty="0" err="1">
                <a:latin typeface="Arial"/>
                <a:cs typeface="Arial"/>
              </a:rPr>
              <a:t>Varscan</a:t>
            </a:r>
            <a:r>
              <a:rPr sz="1632" b="1" spc="-54" dirty="0">
                <a:latin typeface="Arial"/>
                <a:cs typeface="Arial"/>
              </a:rPr>
              <a:t> </a:t>
            </a:r>
            <a:r>
              <a:rPr sz="1632" b="1" dirty="0">
                <a:latin typeface="Arial"/>
                <a:cs typeface="Arial"/>
              </a:rPr>
              <a:t>–</a:t>
            </a:r>
            <a:r>
              <a:rPr sz="1632" b="1" spc="-5" dirty="0" err="1">
                <a:latin typeface="Arial"/>
                <a:cs typeface="Arial"/>
              </a:rPr>
              <a:t>JointSNV</a:t>
            </a:r>
            <a:r>
              <a:rPr sz="1632" b="1" spc="-5" dirty="0">
                <a:latin typeface="Arial"/>
                <a:cs typeface="Arial"/>
              </a:rPr>
              <a:t> </a:t>
            </a:r>
            <a:r>
              <a:rPr sz="1632" b="1" dirty="0">
                <a:latin typeface="Arial"/>
                <a:cs typeface="Arial"/>
              </a:rPr>
              <a:t>–  </a:t>
            </a:r>
            <a:r>
              <a:rPr sz="1632" b="1" spc="-5" dirty="0">
                <a:latin typeface="Arial"/>
                <a:cs typeface="Arial"/>
              </a:rPr>
              <a:t>etc</a:t>
            </a:r>
            <a:r>
              <a:rPr sz="1632" b="1" spc="-23" dirty="0">
                <a:latin typeface="Arial"/>
                <a:cs typeface="Arial"/>
              </a:rPr>
              <a:t> </a:t>
            </a:r>
            <a:r>
              <a:rPr sz="1632" b="1" spc="-5" dirty="0">
                <a:latin typeface="Arial"/>
                <a:cs typeface="Arial"/>
              </a:rPr>
              <a:t>..)</a:t>
            </a:r>
            <a:endParaRPr sz="1632" dirty="0">
              <a:latin typeface="Arial"/>
              <a:cs typeface="Arial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704D7EED-D7E8-0141-9B73-6AEEF67A0CB8}"/>
              </a:ext>
            </a:extLst>
          </p:cNvPr>
          <p:cNvSpPr/>
          <p:nvPr/>
        </p:nvSpPr>
        <p:spPr>
          <a:xfrm>
            <a:off x="29853" y="6095385"/>
            <a:ext cx="13336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spc="-9" dirty="0">
                <a:latin typeface="Arial"/>
                <a:cs typeface="Arial"/>
              </a:rPr>
              <a:t>SNV</a:t>
            </a:r>
            <a:r>
              <a:rPr lang="fr-FR" sz="1600" b="1" spc="-41" dirty="0">
                <a:latin typeface="Arial"/>
                <a:cs typeface="Arial"/>
              </a:rPr>
              <a:t> </a:t>
            </a:r>
            <a:r>
              <a:rPr lang="fr-FR" sz="1600" b="1" spc="-5" dirty="0" err="1">
                <a:latin typeface="Arial"/>
                <a:cs typeface="Arial"/>
              </a:rPr>
              <a:t>Calling</a:t>
            </a:r>
            <a:endParaRPr lang="fr-FR" sz="1600" dirty="0"/>
          </a:p>
        </p:txBody>
      </p:sp>
      <p:sp>
        <p:nvSpPr>
          <p:cNvPr id="29" name="Espace réservé de la date 28">
            <a:extLst>
              <a:ext uri="{FF2B5EF4-FFF2-40B4-BE49-F238E27FC236}">
                <a16:creationId xmlns:a16="http://schemas.microsoft.com/office/drawing/2014/main" xmlns="" id="{5B2C9685-4F3D-3043-9A38-A4176BA99B9F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CEE8F909-5B82-AF4A-9E8D-0C8D22687880}" type="datetime1">
              <a:rPr lang="fr-FR" smtClean="0"/>
              <a:pPr/>
              <a:t>06/05/2019</a:t>
            </a:fld>
            <a:endParaRPr lang="en-US"/>
          </a:p>
        </p:txBody>
      </p:sp>
      <p:sp>
        <p:nvSpPr>
          <p:cNvPr id="30" name="Espace réservé du pied de page 29">
            <a:extLst>
              <a:ext uri="{FF2B5EF4-FFF2-40B4-BE49-F238E27FC236}">
                <a16:creationId xmlns:a16="http://schemas.microsoft.com/office/drawing/2014/main" xmlns="" id="{27C29F4D-4FCA-6E42-9114-FB0656322260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fr-FR"/>
              <a:t>Reda Zenagui</a:t>
            </a:r>
          </a:p>
        </p:txBody>
      </p:sp>
      <p:sp>
        <p:nvSpPr>
          <p:cNvPr id="31" name="Espace réservé du numéro de diapositive 30">
            <a:extLst>
              <a:ext uri="{FF2B5EF4-FFF2-40B4-BE49-F238E27FC236}">
                <a16:creationId xmlns:a16="http://schemas.microsoft.com/office/drawing/2014/main" xmlns="" id="{F655D57E-0828-354F-A38A-FCC27EEB474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pPr/>
              <a:t>53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15396140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879"/>
            <a:ext cx="2154713" cy="327065"/>
          </a:xfrm>
          <a:custGeom>
            <a:avLst/>
            <a:gdLst/>
            <a:ahLst/>
            <a:cxnLst/>
            <a:rect l="l" t="t" r="r" b="b"/>
            <a:pathLst>
              <a:path w="2376170" h="360680">
                <a:moveTo>
                  <a:pt x="2316480" y="0"/>
                </a:moveTo>
                <a:lnTo>
                  <a:pt x="59690" y="0"/>
                </a:lnTo>
                <a:lnTo>
                  <a:pt x="38040" y="5218"/>
                </a:lnTo>
                <a:lnTo>
                  <a:pt x="18891" y="18891"/>
                </a:lnTo>
                <a:lnTo>
                  <a:pt x="5218" y="38040"/>
                </a:lnTo>
                <a:lnTo>
                  <a:pt x="0" y="59690"/>
                </a:lnTo>
                <a:lnTo>
                  <a:pt x="0" y="299720"/>
                </a:lnTo>
                <a:lnTo>
                  <a:pt x="5218" y="322103"/>
                </a:lnTo>
                <a:lnTo>
                  <a:pt x="18891" y="341629"/>
                </a:lnTo>
                <a:lnTo>
                  <a:pt x="38040" y="355441"/>
                </a:lnTo>
                <a:lnTo>
                  <a:pt x="59690" y="360679"/>
                </a:lnTo>
                <a:lnTo>
                  <a:pt x="2316480" y="360679"/>
                </a:lnTo>
                <a:lnTo>
                  <a:pt x="2338129" y="355441"/>
                </a:lnTo>
                <a:lnTo>
                  <a:pt x="2357278" y="341629"/>
                </a:lnTo>
                <a:lnTo>
                  <a:pt x="2370951" y="322103"/>
                </a:lnTo>
                <a:lnTo>
                  <a:pt x="2376170" y="299720"/>
                </a:lnTo>
                <a:lnTo>
                  <a:pt x="2376170" y="59690"/>
                </a:lnTo>
                <a:lnTo>
                  <a:pt x="2370951" y="38040"/>
                </a:lnTo>
                <a:lnTo>
                  <a:pt x="2357278" y="18891"/>
                </a:lnTo>
                <a:lnTo>
                  <a:pt x="2338129" y="5218"/>
                </a:lnTo>
                <a:lnTo>
                  <a:pt x="2316480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" name="object 3"/>
          <p:cNvSpPr/>
          <p:nvPr/>
        </p:nvSpPr>
        <p:spPr>
          <a:xfrm>
            <a:off x="0" y="2879"/>
            <a:ext cx="2154713" cy="327065"/>
          </a:xfrm>
          <a:custGeom>
            <a:avLst/>
            <a:gdLst/>
            <a:ahLst/>
            <a:cxnLst/>
            <a:rect l="l" t="t" r="r" b="b"/>
            <a:pathLst>
              <a:path w="2376170" h="360680">
                <a:moveTo>
                  <a:pt x="59690" y="0"/>
                </a:moveTo>
                <a:lnTo>
                  <a:pt x="38040" y="5218"/>
                </a:lnTo>
                <a:lnTo>
                  <a:pt x="18891" y="18891"/>
                </a:lnTo>
                <a:lnTo>
                  <a:pt x="5218" y="38040"/>
                </a:lnTo>
                <a:lnTo>
                  <a:pt x="0" y="59690"/>
                </a:lnTo>
                <a:lnTo>
                  <a:pt x="0" y="299720"/>
                </a:lnTo>
                <a:lnTo>
                  <a:pt x="5218" y="322103"/>
                </a:lnTo>
                <a:lnTo>
                  <a:pt x="18891" y="341629"/>
                </a:lnTo>
                <a:lnTo>
                  <a:pt x="38040" y="355441"/>
                </a:lnTo>
                <a:lnTo>
                  <a:pt x="59690" y="360679"/>
                </a:lnTo>
                <a:lnTo>
                  <a:pt x="2316480" y="360679"/>
                </a:lnTo>
                <a:lnTo>
                  <a:pt x="2338129" y="355441"/>
                </a:lnTo>
                <a:lnTo>
                  <a:pt x="2357278" y="341629"/>
                </a:lnTo>
                <a:lnTo>
                  <a:pt x="2370951" y="322103"/>
                </a:lnTo>
                <a:lnTo>
                  <a:pt x="2376170" y="299720"/>
                </a:lnTo>
                <a:lnTo>
                  <a:pt x="2376170" y="59690"/>
                </a:lnTo>
                <a:lnTo>
                  <a:pt x="2370951" y="38040"/>
                </a:lnTo>
                <a:lnTo>
                  <a:pt x="2357278" y="18891"/>
                </a:lnTo>
                <a:lnTo>
                  <a:pt x="2338129" y="5218"/>
                </a:lnTo>
                <a:lnTo>
                  <a:pt x="2316480" y="0"/>
                </a:lnTo>
                <a:lnTo>
                  <a:pt x="59690" y="0"/>
                </a:lnTo>
                <a:close/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" name="object 4"/>
          <p:cNvSpPr txBox="1"/>
          <p:nvPr/>
        </p:nvSpPr>
        <p:spPr>
          <a:xfrm>
            <a:off x="85221" y="19002"/>
            <a:ext cx="6452623" cy="998309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1632" b="1" spc="-14" dirty="0">
                <a:latin typeface="Arial"/>
                <a:cs typeface="Arial"/>
              </a:rPr>
              <a:t>DNASeq </a:t>
            </a:r>
            <a:r>
              <a:rPr sz="1632" b="1" dirty="0">
                <a:latin typeface="Arial"/>
                <a:cs typeface="Arial"/>
              </a:rPr>
              <a:t>:</a:t>
            </a:r>
            <a:r>
              <a:rPr sz="1632" b="1" spc="18" dirty="0">
                <a:latin typeface="Arial"/>
                <a:cs typeface="Arial"/>
              </a:rPr>
              <a:t> </a:t>
            </a:r>
            <a:r>
              <a:rPr sz="1632" b="1" spc="-18" dirty="0">
                <a:latin typeface="Arial"/>
                <a:cs typeface="Arial"/>
              </a:rPr>
              <a:t>Trimming</a:t>
            </a:r>
            <a:endParaRPr sz="1632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14">
              <a:latin typeface="Times New Roman"/>
              <a:cs typeface="Times New Roman"/>
            </a:endParaRPr>
          </a:p>
          <a:p>
            <a:pPr marL="3000012">
              <a:spcBef>
                <a:spcPts val="1560"/>
              </a:spcBef>
            </a:pPr>
            <a:r>
              <a:rPr sz="1632" spc="-9" dirty="0">
                <a:latin typeface="Arial"/>
                <a:cs typeface="Arial"/>
              </a:rPr>
              <a:t>Trimming </a:t>
            </a:r>
            <a:r>
              <a:rPr sz="1632" spc="-5" dirty="0">
                <a:latin typeface="Arial"/>
                <a:cs typeface="Arial"/>
              </a:rPr>
              <a:t>de </a:t>
            </a:r>
            <a:r>
              <a:rPr sz="1632" spc="-9" dirty="0">
                <a:latin typeface="Arial"/>
                <a:cs typeface="Arial"/>
              </a:rPr>
              <a:t>séquences</a:t>
            </a:r>
            <a:r>
              <a:rPr sz="1632" spc="-18" dirty="0">
                <a:latin typeface="Arial"/>
                <a:cs typeface="Arial"/>
              </a:rPr>
              <a:t> </a:t>
            </a:r>
            <a:r>
              <a:rPr sz="1632" spc="-9" dirty="0">
                <a:latin typeface="Arial"/>
                <a:cs typeface="Arial"/>
              </a:rPr>
              <a:t>adaptatrices.</a:t>
            </a:r>
            <a:endParaRPr sz="1632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89069" y="1438971"/>
            <a:ext cx="4635340" cy="273254"/>
          </a:xfrm>
          <a:prstGeom prst="rect">
            <a:avLst/>
          </a:prstGeom>
          <a:solidFill>
            <a:srgbClr val="BFBFBF"/>
          </a:solidFill>
        </p:spPr>
        <p:txBody>
          <a:bodyPr vert="horz" wrap="square" lIns="0" tIns="21881" rIns="0" bIns="0" rtlCol="0">
            <a:spAutoFit/>
          </a:bodyPr>
          <a:lstStyle/>
          <a:p>
            <a:pPr marL="81190">
              <a:spcBef>
                <a:spcPts val="172"/>
              </a:spcBef>
            </a:pPr>
            <a:r>
              <a:rPr sz="1632" spc="-23" dirty="0">
                <a:latin typeface="Arial"/>
                <a:cs typeface="Arial"/>
              </a:rPr>
              <a:t>...ACGTACGCATCGCTACGACTAC</a:t>
            </a:r>
            <a:r>
              <a:rPr sz="1632" b="1" spc="-23" dirty="0">
                <a:solidFill>
                  <a:srgbClr val="FF0000"/>
                </a:solidFill>
                <a:latin typeface="Arial"/>
                <a:cs typeface="Arial"/>
              </a:rPr>
              <a:t>ACGTACGT</a:t>
            </a:r>
            <a:endParaRPr sz="1632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089069" y="1830527"/>
            <a:ext cx="4700983" cy="314397"/>
          </a:xfrm>
          <a:custGeom>
            <a:avLst/>
            <a:gdLst/>
            <a:ahLst/>
            <a:cxnLst/>
            <a:rect l="l" t="t" r="r" b="b"/>
            <a:pathLst>
              <a:path w="5184140" h="346710">
                <a:moveTo>
                  <a:pt x="5184140" y="0"/>
                </a:moveTo>
                <a:lnTo>
                  <a:pt x="0" y="0"/>
                </a:lnTo>
                <a:lnTo>
                  <a:pt x="0" y="346710"/>
                </a:lnTo>
                <a:lnTo>
                  <a:pt x="5184140" y="346710"/>
                </a:lnTo>
                <a:lnTo>
                  <a:pt x="5184140" y="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7" name="object 7"/>
          <p:cNvSpPr txBox="1"/>
          <p:nvPr/>
        </p:nvSpPr>
        <p:spPr>
          <a:xfrm>
            <a:off x="2159320" y="1840893"/>
            <a:ext cx="4495416" cy="26278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1632" spc="-14" dirty="0">
                <a:latin typeface="Arial"/>
                <a:cs typeface="Arial"/>
              </a:rPr>
              <a:t>...ACTTGCGTCGCTAAGTTCAAGC</a:t>
            </a:r>
            <a:r>
              <a:rPr sz="1632" b="1" spc="-14" dirty="0">
                <a:solidFill>
                  <a:srgbClr val="FF0000"/>
                </a:solidFill>
                <a:latin typeface="Arial"/>
                <a:cs typeface="Arial"/>
              </a:rPr>
              <a:t>ACGTACGT</a:t>
            </a:r>
            <a:endParaRPr sz="1632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089069" y="2223236"/>
            <a:ext cx="4635340" cy="313245"/>
          </a:xfrm>
          <a:custGeom>
            <a:avLst/>
            <a:gdLst/>
            <a:ahLst/>
            <a:cxnLst/>
            <a:rect l="l" t="t" r="r" b="b"/>
            <a:pathLst>
              <a:path w="5111750" h="345439">
                <a:moveTo>
                  <a:pt x="5111750" y="0"/>
                </a:moveTo>
                <a:lnTo>
                  <a:pt x="0" y="0"/>
                </a:lnTo>
                <a:lnTo>
                  <a:pt x="0" y="345439"/>
                </a:lnTo>
                <a:lnTo>
                  <a:pt x="5111750" y="345439"/>
                </a:lnTo>
                <a:lnTo>
                  <a:pt x="5111750" y="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9" name="object 9"/>
          <p:cNvSpPr txBox="1"/>
          <p:nvPr/>
        </p:nvSpPr>
        <p:spPr>
          <a:xfrm>
            <a:off x="2159320" y="2232449"/>
            <a:ext cx="4462594" cy="26278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1632" dirty="0">
                <a:latin typeface="Arial"/>
                <a:cs typeface="Arial"/>
              </a:rPr>
              <a:t>...</a:t>
            </a:r>
            <a:r>
              <a:rPr sz="1632" spc="-82" dirty="0">
                <a:latin typeface="Arial"/>
                <a:cs typeface="Arial"/>
              </a:rPr>
              <a:t> </a:t>
            </a:r>
            <a:r>
              <a:rPr sz="1632" spc="-32" dirty="0">
                <a:latin typeface="Arial"/>
                <a:cs typeface="Arial"/>
              </a:rPr>
              <a:t>TCGATGCATGCAGTACGCATAT</a:t>
            </a:r>
            <a:r>
              <a:rPr sz="1632" b="1" spc="-32" dirty="0">
                <a:solidFill>
                  <a:srgbClr val="FF0000"/>
                </a:solidFill>
                <a:latin typeface="Arial"/>
                <a:cs typeface="Arial"/>
              </a:rPr>
              <a:t>ACGTACGT</a:t>
            </a:r>
            <a:endParaRPr sz="1632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089069" y="2626309"/>
            <a:ext cx="4700983" cy="273254"/>
          </a:xfrm>
          <a:prstGeom prst="rect">
            <a:avLst/>
          </a:prstGeom>
          <a:solidFill>
            <a:srgbClr val="BFBFBF"/>
          </a:solidFill>
        </p:spPr>
        <p:txBody>
          <a:bodyPr vert="horz" wrap="square" lIns="0" tIns="21881" rIns="0" bIns="0" rtlCol="0">
            <a:spAutoFit/>
          </a:bodyPr>
          <a:lstStyle/>
          <a:p>
            <a:pPr marL="81190">
              <a:spcBef>
                <a:spcPts val="172"/>
              </a:spcBef>
            </a:pPr>
            <a:r>
              <a:rPr sz="1632" spc="-18" dirty="0">
                <a:latin typeface="Arial"/>
                <a:cs typeface="Arial"/>
              </a:rPr>
              <a:t>..CGATCGACCTTTAAACCGGATCA</a:t>
            </a:r>
            <a:r>
              <a:rPr sz="1632" b="1" spc="-18" dirty="0">
                <a:solidFill>
                  <a:srgbClr val="FF0000"/>
                </a:solidFill>
                <a:latin typeface="Arial"/>
                <a:cs typeface="Arial"/>
              </a:rPr>
              <a:t>ACGTACGT</a:t>
            </a:r>
            <a:endParaRPr sz="1632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251860" y="1971026"/>
            <a:ext cx="1206916" cy="494226"/>
          </a:xfrm>
          <a:prstGeom prst="rect">
            <a:avLst/>
          </a:prstGeom>
        </p:spPr>
        <p:txBody>
          <a:bodyPr vert="horz" wrap="square" lIns="0" tIns="32246" rIns="0" bIns="0" rtlCol="0">
            <a:spAutoFit/>
          </a:bodyPr>
          <a:lstStyle/>
          <a:p>
            <a:pPr marL="11516" marR="4607">
              <a:lnSpc>
                <a:spcPts val="1832"/>
              </a:lnSpc>
              <a:spcBef>
                <a:spcPts val="254"/>
              </a:spcBef>
            </a:pPr>
            <a:r>
              <a:rPr sz="1632" spc="-9" dirty="0">
                <a:solidFill>
                  <a:srgbClr val="FF0000"/>
                </a:solidFill>
                <a:latin typeface="Arial"/>
                <a:cs typeface="Arial"/>
              </a:rPr>
              <a:t>Séquences  </a:t>
            </a:r>
            <a:r>
              <a:rPr sz="1632" spc="-5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632" spc="-14" dirty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1632" spc="-5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632" spc="-14" dirty="0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sz="1632" spc="5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1632" spc="-5" dirty="0">
                <a:solidFill>
                  <a:srgbClr val="FF0000"/>
                </a:solidFill>
                <a:latin typeface="Arial"/>
                <a:cs typeface="Arial"/>
              </a:rPr>
              <a:t>atri</a:t>
            </a:r>
            <a:r>
              <a:rPr sz="1632" spc="-14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1632" spc="-5" dirty="0">
                <a:solidFill>
                  <a:srgbClr val="FF0000"/>
                </a:solidFill>
                <a:latin typeface="Arial"/>
                <a:cs typeface="Arial"/>
              </a:rPr>
              <a:t>es.</a:t>
            </a:r>
            <a:endParaRPr sz="1632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61422" y="4455109"/>
            <a:ext cx="8487567" cy="208206"/>
          </a:xfrm>
          <a:prstGeom prst="rect">
            <a:avLst/>
          </a:prstGeom>
          <a:solidFill>
            <a:srgbClr val="BFBFBF"/>
          </a:solidFill>
        </p:spPr>
        <p:txBody>
          <a:bodyPr vert="horz" wrap="square" lIns="0" tIns="26487" rIns="0" bIns="0" rtlCol="0">
            <a:spAutoFit/>
          </a:bodyPr>
          <a:lstStyle/>
          <a:p>
            <a:pPr marL="81766">
              <a:spcBef>
                <a:spcPts val="208"/>
              </a:spcBef>
            </a:pPr>
            <a:r>
              <a:rPr sz="1179" b="1" spc="-18" dirty="0">
                <a:solidFill>
                  <a:srgbClr val="FF0000"/>
                </a:solidFill>
                <a:latin typeface="Arial"/>
                <a:cs typeface="Arial"/>
              </a:rPr>
              <a:t>ACGTACGTTGACCGTCGAT</a:t>
            </a:r>
            <a:r>
              <a:rPr sz="1179" spc="-18" dirty="0">
                <a:latin typeface="Arial"/>
                <a:cs typeface="Arial"/>
              </a:rPr>
              <a:t>CGTGCATCAGTCAGACTCGCGATCGACCTTTAAACCGGATCA</a:t>
            </a:r>
            <a:r>
              <a:rPr sz="1179" b="1" spc="-18" dirty="0">
                <a:solidFill>
                  <a:srgbClr val="FF0000"/>
                </a:solidFill>
                <a:latin typeface="Arial"/>
                <a:cs typeface="Arial"/>
              </a:rPr>
              <a:t>ACGTACGTTGACCGTCGAT</a:t>
            </a:r>
            <a:endParaRPr sz="1179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443774" y="4899641"/>
            <a:ext cx="4075644" cy="0"/>
          </a:xfrm>
          <a:custGeom>
            <a:avLst/>
            <a:gdLst/>
            <a:ahLst/>
            <a:cxnLst/>
            <a:rect l="l" t="t" r="r" b="b"/>
            <a:pathLst>
              <a:path w="4494530">
                <a:moveTo>
                  <a:pt x="0" y="0"/>
                </a:moveTo>
                <a:lnTo>
                  <a:pt x="449453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4" name="object 14"/>
          <p:cNvSpPr/>
          <p:nvPr/>
        </p:nvSpPr>
        <p:spPr>
          <a:xfrm>
            <a:off x="2350492" y="4867394"/>
            <a:ext cx="97889" cy="64492"/>
          </a:xfrm>
          <a:custGeom>
            <a:avLst/>
            <a:gdLst/>
            <a:ahLst/>
            <a:cxnLst/>
            <a:rect l="l" t="t" r="r" b="b"/>
            <a:pathLst>
              <a:path w="107950" h="71120">
                <a:moveTo>
                  <a:pt x="107950" y="0"/>
                </a:moveTo>
                <a:lnTo>
                  <a:pt x="0" y="35560"/>
                </a:lnTo>
                <a:lnTo>
                  <a:pt x="107950" y="71120"/>
                </a:lnTo>
                <a:lnTo>
                  <a:pt x="1079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5" name="object 15"/>
          <p:cNvSpPr/>
          <p:nvPr/>
        </p:nvSpPr>
        <p:spPr>
          <a:xfrm>
            <a:off x="6512509" y="4850120"/>
            <a:ext cx="147410" cy="97889"/>
          </a:xfrm>
          <a:custGeom>
            <a:avLst/>
            <a:gdLst/>
            <a:ahLst/>
            <a:cxnLst/>
            <a:rect l="l" t="t" r="r" b="b"/>
            <a:pathLst>
              <a:path w="162559" h="107950">
                <a:moveTo>
                  <a:pt x="0" y="0"/>
                </a:moveTo>
                <a:lnTo>
                  <a:pt x="0" y="10795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6" name="object 16"/>
          <p:cNvSpPr/>
          <p:nvPr/>
        </p:nvSpPr>
        <p:spPr>
          <a:xfrm>
            <a:off x="420348" y="4899641"/>
            <a:ext cx="1789644" cy="0"/>
          </a:xfrm>
          <a:custGeom>
            <a:avLst/>
            <a:gdLst/>
            <a:ahLst/>
            <a:cxnLst/>
            <a:rect l="l" t="t" r="r" b="b"/>
            <a:pathLst>
              <a:path w="1973580">
                <a:moveTo>
                  <a:pt x="0" y="0"/>
                </a:moveTo>
                <a:lnTo>
                  <a:pt x="197358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7" name="object 17"/>
          <p:cNvSpPr/>
          <p:nvPr/>
        </p:nvSpPr>
        <p:spPr>
          <a:xfrm>
            <a:off x="325912" y="4867394"/>
            <a:ext cx="99041" cy="64492"/>
          </a:xfrm>
          <a:custGeom>
            <a:avLst/>
            <a:gdLst/>
            <a:ahLst/>
            <a:cxnLst/>
            <a:rect l="l" t="t" r="r" b="b"/>
            <a:pathLst>
              <a:path w="109220" h="71120">
                <a:moveTo>
                  <a:pt x="109219" y="0"/>
                </a:moveTo>
                <a:lnTo>
                  <a:pt x="0" y="35560"/>
                </a:lnTo>
                <a:lnTo>
                  <a:pt x="109219" y="71120"/>
                </a:lnTo>
                <a:lnTo>
                  <a:pt x="1092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8" name="object 18"/>
          <p:cNvSpPr/>
          <p:nvPr/>
        </p:nvSpPr>
        <p:spPr>
          <a:xfrm>
            <a:off x="2203082" y="4850120"/>
            <a:ext cx="147410" cy="97889"/>
          </a:xfrm>
          <a:custGeom>
            <a:avLst/>
            <a:gdLst/>
            <a:ahLst/>
            <a:cxnLst/>
            <a:rect l="l" t="t" r="r" b="b"/>
            <a:pathLst>
              <a:path w="162560" h="107950">
                <a:moveTo>
                  <a:pt x="0" y="0"/>
                </a:moveTo>
                <a:lnTo>
                  <a:pt x="0" y="10795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9" name="object 19"/>
          <p:cNvSpPr/>
          <p:nvPr/>
        </p:nvSpPr>
        <p:spPr>
          <a:xfrm>
            <a:off x="6753201" y="4899641"/>
            <a:ext cx="1789644" cy="0"/>
          </a:xfrm>
          <a:custGeom>
            <a:avLst/>
            <a:gdLst/>
            <a:ahLst/>
            <a:cxnLst/>
            <a:rect l="l" t="t" r="r" b="b"/>
            <a:pathLst>
              <a:path w="1973579">
                <a:moveTo>
                  <a:pt x="0" y="0"/>
                </a:moveTo>
                <a:lnTo>
                  <a:pt x="19735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0" name="object 20"/>
          <p:cNvSpPr/>
          <p:nvPr/>
        </p:nvSpPr>
        <p:spPr>
          <a:xfrm>
            <a:off x="6659918" y="4867394"/>
            <a:ext cx="97889" cy="64492"/>
          </a:xfrm>
          <a:custGeom>
            <a:avLst/>
            <a:gdLst/>
            <a:ahLst/>
            <a:cxnLst/>
            <a:rect l="l" t="t" r="r" b="b"/>
            <a:pathLst>
              <a:path w="107950" h="71120">
                <a:moveTo>
                  <a:pt x="107950" y="0"/>
                </a:moveTo>
                <a:lnTo>
                  <a:pt x="0" y="35560"/>
                </a:lnTo>
                <a:lnTo>
                  <a:pt x="107950" y="71120"/>
                </a:lnTo>
                <a:lnTo>
                  <a:pt x="1079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1" name="object 21"/>
          <p:cNvSpPr/>
          <p:nvPr/>
        </p:nvSpPr>
        <p:spPr>
          <a:xfrm>
            <a:off x="8537086" y="4850120"/>
            <a:ext cx="146258" cy="97889"/>
          </a:xfrm>
          <a:custGeom>
            <a:avLst/>
            <a:gdLst/>
            <a:ahLst/>
            <a:cxnLst/>
            <a:rect l="l" t="t" r="r" b="b"/>
            <a:pathLst>
              <a:path w="161290" h="107950">
                <a:moveTo>
                  <a:pt x="0" y="0"/>
                </a:moveTo>
                <a:lnTo>
                  <a:pt x="0" y="107950"/>
                </a:lnTo>
                <a:lnTo>
                  <a:pt x="16129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2" name="object 22"/>
          <p:cNvSpPr txBox="1"/>
          <p:nvPr/>
        </p:nvSpPr>
        <p:spPr>
          <a:xfrm>
            <a:off x="723228" y="5007895"/>
            <a:ext cx="5452427" cy="26278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  <a:tabLst>
                <a:tab pos="1969873" algn="l"/>
              </a:tabLst>
            </a:pPr>
            <a:r>
              <a:rPr sz="2448" spc="-14" baseline="-3086" dirty="0">
                <a:latin typeface="Arial"/>
                <a:cs typeface="Arial"/>
              </a:rPr>
              <a:t>Adaptateur</a:t>
            </a:r>
            <a:r>
              <a:rPr sz="2448" spc="20" baseline="-3086" dirty="0">
                <a:latin typeface="Arial"/>
                <a:cs typeface="Arial"/>
              </a:rPr>
              <a:t> </a:t>
            </a:r>
            <a:r>
              <a:rPr sz="2448" baseline="-3086" dirty="0">
                <a:latin typeface="Arial"/>
                <a:cs typeface="Arial"/>
              </a:rPr>
              <a:t>1	</a:t>
            </a:r>
            <a:r>
              <a:rPr sz="1632" spc="-9" dirty="0">
                <a:latin typeface="Arial"/>
                <a:cs typeface="Arial"/>
              </a:rPr>
              <a:t>Longueur </a:t>
            </a:r>
            <a:r>
              <a:rPr sz="1632" spc="-5" dirty="0">
                <a:latin typeface="Arial"/>
                <a:cs typeface="Arial"/>
              </a:rPr>
              <a:t>de </a:t>
            </a:r>
            <a:r>
              <a:rPr sz="1632" dirty="0">
                <a:latin typeface="Arial"/>
                <a:cs typeface="Arial"/>
              </a:rPr>
              <a:t>ma </a:t>
            </a:r>
            <a:r>
              <a:rPr sz="1632" spc="-9" dirty="0">
                <a:latin typeface="Arial"/>
                <a:cs typeface="Arial"/>
              </a:rPr>
              <a:t>séquence </a:t>
            </a:r>
            <a:r>
              <a:rPr sz="1632" dirty="0">
                <a:latin typeface="Arial"/>
                <a:cs typeface="Arial"/>
              </a:rPr>
              <a:t>: </a:t>
            </a:r>
            <a:r>
              <a:rPr sz="1632" spc="-9" dirty="0">
                <a:latin typeface="Arial"/>
                <a:cs typeface="Arial"/>
              </a:rPr>
              <a:t>42</a:t>
            </a:r>
            <a:r>
              <a:rPr sz="1632" spc="-36" dirty="0">
                <a:latin typeface="Arial"/>
                <a:cs typeface="Arial"/>
              </a:rPr>
              <a:t> </a:t>
            </a:r>
            <a:r>
              <a:rPr sz="1632" spc="-5" dirty="0">
                <a:latin typeface="Arial"/>
                <a:cs typeface="Arial"/>
              </a:rPr>
              <a:t>bases</a:t>
            </a:r>
            <a:endParaRPr sz="1632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056081" y="5040140"/>
            <a:ext cx="1208068" cy="26278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1632" spc="-9" dirty="0">
                <a:latin typeface="Arial"/>
                <a:cs typeface="Arial"/>
              </a:rPr>
              <a:t>Adaptateur</a:t>
            </a:r>
            <a:r>
              <a:rPr sz="1632" spc="-45" dirty="0">
                <a:latin typeface="Arial"/>
                <a:cs typeface="Arial"/>
              </a:rPr>
              <a:t> </a:t>
            </a:r>
            <a:r>
              <a:rPr sz="1632" dirty="0">
                <a:latin typeface="Arial"/>
                <a:cs typeface="Arial"/>
              </a:rPr>
              <a:t>2</a:t>
            </a:r>
            <a:endParaRPr sz="1632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292910" y="4246662"/>
            <a:ext cx="1022654" cy="0"/>
          </a:xfrm>
          <a:custGeom>
            <a:avLst/>
            <a:gdLst/>
            <a:ahLst/>
            <a:cxnLst/>
            <a:rect l="l" t="t" r="r" b="b"/>
            <a:pathLst>
              <a:path w="1127760">
                <a:moveTo>
                  <a:pt x="0" y="0"/>
                </a:moveTo>
                <a:lnTo>
                  <a:pt x="1127759" y="0"/>
                </a:lnTo>
              </a:path>
            </a:pathLst>
          </a:custGeom>
          <a:ln w="355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5" name="object 25"/>
          <p:cNvSpPr/>
          <p:nvPr/>
        </p:nvSpPr>
        <p:spPr>
          <a:xfrm>
            <a:off x="2292334" y="4189080"/>
            <a:ext cx="0" cy="115164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0"/>
                </a:moveTo>
                <a:lnTo>
                  <a:pt x="0" y="127000"/>
                </a:lnTo>
              </a:path>
            </a:pathLst>
          </a:custGeom>
          <a:ln w="165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6" name="object 26"/>
          <p:cNvSpPr/>
          <p:nvPr/>
        </p:nvSpPr>
        <p:spPr>
          <a:xfrm>
            <a:off x="3305199" y="4172957"/>
            <a:ext cx="219963" cy="147410"/>
          </a:xfrm>
          <a:custGeom>
            <a:avLst/>
            <a:gdLst/>
            <a:ahLst/>
            <a:cxnLst/>
            <a:rect l="l" t="t" r="r" b="b"/>
            <a:pathLst>
              <a:path w="242570" h="162560">
                <a:moveTo>
                  <a:pt x="0" y="0"/>
                </a:moveTo>
                <a:lnTo>
                  <a:pt x="0" y="162559"/>
                </a:lnTo>
                <a:lnTo>
                  <a:pt x="242570" y="812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7" name="object 27"/>
          <p:cNvSpPr txBox="1"/>
          <p:nvPr/>
        </p:nvSpPr>
        <p:spPr>
          <a:xfrm>
            <a:off x="2330913" y="3472761"/>
            <a:ext cx="1148758" cy="494226"/>
          </a:xfrm>
          <a:prstGeom prst="rect">
            <a:avLst/>
          </a:prstGeom>
        </p:spPr>
        <p:txBody>
          <a:bodyPr vert="horz" wrap="square" lIns="0" tIns="32246" rIns="0" bIns="0" rtlCol="0">
            <a:spAutoFit/>
          </a:bodyPr>
          <a:lstStyle/>
          <a:p>
            <a:pPr marL="11516" marR="4607">
              <a:lnSpc>
                <a:spcPts val="1832"/>
              </a:lnSpc>
              <a:spcBef>
                <a:spcPts val="254"/>
              </a:spcBef>
            </a:pPr>
            <a:r>
              <a:rPr sz="1632" spc="-9" dirty="0">
                <a:latin typeface="Arial"/>
                <a:cs typeface="Arial"/>
              </a:rPr>
              <a:t>Sens </a:t>
            </a:r>
            <a:r>
              <a:rPr sz="1632" spc="-5" dirty="0">
                <a:latin typeface="Arial"/>
                <a:cs typeface="Arial"/>
              </a:rPr>
              <a:t>de  </a:t>
            </a:r>
            <a:r>
              <a:rPr sz="1632" dirty="0">
                <a:latin typeface="Arial"/>
                <a:cs typeface="Arial"/>
              </a:rPr>
              <a:t>s</a:t>
            </a:r>
            <a:r>
              <a:rPr sz="1632" spc="-14" dirty="0">
                <a:latin typeface="Arial"/>
                <a:cs typeface="Arial"/>
              </a:rPr>
              <a:t>é</a:t>
            </a:r>
            <a:r>
              <a:rPr sz="1632" spc="-5" dirty="0">
                <a:latin typeface="Arial"/>
                <a:cs typeface="Arial"/>
              </a:rPr>
              <a:t>q</a:t>
            </a:r>
            <a:r>
              <a:rPr sz="1632" spc="-14" dirty="0">
                <a:latin typeface="Arial"/>
                <a:cs typeface="Arial"/>
              </a:rPr>
              <a:t>u</a:t>
            </a:r>
            <a:r>
              <a:rPr sz="1632" spc="-5" dirty="0">
                <a:latin typeface="Arial"/>
                <a:cs typeface="Arial"/>
              </a:rPr>
              <a:t>e</a:t>
            </a:r>
            <a:r>
              <a:rPr sz="1632" spc="-14" dirty="0">
                <a:latin typeface="Arial"/>
                <a:cs typeface="Arial"/>
              </a:rPr>
              <a:t>n</a:t>
            </a:r>
            <a:r>
              <a:rPr sz="1632" spc="5" dirty="0">
                <a:latin typeface="Arial"/>
                <a:cs typeface="Arial"/>
              </a:rPr>
              <a:t>ç</a:t>
            </a:r>
            <a:r>
              <a:rPr sz="1632" spc="-14" dirty="0">
                <a:latin typeface="Arial"/>
                <a:cs typeface="Arial"/>
              </a:rPr>
              <a:t>a</a:t>
            </a:r>
            <a:r>
              <a:rPr sz="1632" spc="-5" dirty="0">
                <a:latin typeface="Arial"/>
                <a:cs typeface="Arial"/>
              </a:rPr>
              <a:t>ge</a:t>
            </a:r>
            <a:endParaRPr sz="1632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292910" y="5618262"/>
            <a:ext cx="4939372" cy="0"/>
          </a:xfrm>
          <a:custGeom>
            <a:avLst/>
            <a:gdLst/>
            <a:ahLst/>
            <a:cxnLst/>
            <a:rect l="l" t="t" r="r" b="b"/>
            <a:pathLst>
              <a:path w="5447030">
                <a:moveTo>
                  <a:pt x="0" y="0"/>
                </a:moveTo>
                <a:lnTo>
                  <a:pt x="5447030" y="0"/>
                </a:lnTo>
              </a:path>
            </a:pathLst>
          </a:custGeom>
          <a:ln w="355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9" name="object 29"/>
          <p:cNvSpPr/>
          <p:nvPr/>
        </p:nvSpPr>
        <p:spPr>
          <a:xfrm>
            <a:off x="2292334" y="5560681"/>
            <a:ext cx="0" cy="114012"/>
          </a:xfrm>
          <a:custGeom>
            <a:avLst/>
            <a:gdLst/>
            <a:ahLst/>
            <a:cxnLst/>
            <a:rect l="l" t="t" r="r" b="b"/>
            <a:pathLst>
              <a:path h="125729">
                <a:moveTo>
                  <a:pt x="0" y="0"/>
                </a:moveTo>
                <a:lnTo>
                  <a:pt x="0" y="125729"/>
                </a:lnTo>
              </a:path>
            </a:pathLst>
          </a:custGeom>
          <a:ln w="165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0" name="object 30"/>
          <p:cNvSpPr/>
          <p:nvPr/>
        </p:nvSpPr>
        <p:spPr>
          <a:xfrm>
            <a:off x="7223069" y="5544558"/>
            <a:ext cx="219963" cy="146258"/>
          </a:xfrm>
          <a:custGeom>
            <a:avLst/>
            <a:gdLst/>
            <a:ahLst/>
            <a:cxnLst/>
            <a:rect l="l" t="t" r="r" b="b"/>
            <a:pathLst>
              <a:path w="242570" h="161289">
                <a:moveTo>
                  <a:pt x="0" y="0"/>
                </a:moveTo>
                <a:lnTo>
                  <a:pt x="0" y="161290"/>
                </a:lnTo>
                <a:lnTo>
                  <a:pt x="242569" y="8128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1" name="object 31"/>
          <p:cNvSpPr/>
          <p:nvPr/>
        </p:nvSpPr>
        <p:spPr>
          <a:xfrm>
            <a:off x="1958935" y="6205597"/>
            <a:ext cx="1567378" cy="457200"/>
          </a:xfrm>
          <a:custGeom>
            <a:avLst/>
            <a:gdLst/>
            <a:ahLst/>
            <a:cxnLst/>
            <a:rect l="l" t="t" r="r" b="b"/>
            <a:pathLst>
              <a:path w="1728470" h="504190">
                <a:moveTo>
                  <a:pt x="1295400" y="0"/>
                </a:moveTo>
                <a:lnTo>
                  <a:pt x="1295400" y="125729"/>
                </a:lnTo>
                <a:lnTo>
                  <a:pt x="0" y="125729"/>
                </a:lnTo>
                <a:lnTo>
                  <a:pt x="0" y="377189"/>
                </a:lnTo>
                <a:lnTo>
                  <a:pt x="1295400" y="377189"/>
                </a:lnTo>
                <a:lnTo>
                  <a:pt x="1295400" y="504189"/>
                </a:lnTo>
                <a:lnTo>
                  <a:pt x="1728470" y="251459"/>
                </a:lnTo>
                <a:lnTo>
                  <a:pt x="1295400" y="0"/>
                </a:lnTo>
                <a:close/>
              </a:path>
            </a:pathLst>
          </a:custGeom>
          <a:solidFill>
            <a:srgbClr val="CEE6F4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2" name="object 32"/>
          <p:cNvSpPr/>
          <p:nvPr/>
        </p:nvSpPr>
        <p:spPr>
          <a:xfrm>
            <a:off x="1958935" y="6205597"/>
            <a:ext cx="1567378" cy="457200"/>
          </a:xfrm>
          <a:custGeom>
            <a:avLst/>
            <a:gdLst/>
            <a:ahLst/>
            <a:cxnLst/>
            <a:rect l="l" t="t" r="r" b="b"/>
            <a:pathLst>
              <a:path w="1728470" h="504190">
                <a:moveTo>
                  <a:pt x="0" y="125729"/>
                </a:moveTo>
                <a:lnTo>
                  <a:pt x="1295400" y="125729"/>
                </a:lnTo>
                <a:lnTo>
                  <a:pt x="1295400" y="0"/>
                </a:lnTo>
                <a:lnTo>
                  <a:pt x="1728470" y="251459"/>
                </a:lnTo>
                <a:lnTo>
                  <a:pt x="1295400" y="504189"/>
                </a:lnTo>
                <a:lnTo>
                  <a:pt x="1295400" y="377189"/>
                </a:lnTo>
                <a:lnTo>
                  <a:pt x="0" y="377189"/>
                </a:lnTo>
                <a:lnTo>
                  <a:pt x="0" y="125729"/>
                </a:lnTo>
                <a:close/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3" name="object 33"/>
          <p:cNvSpPr txBox="1"/>
          <p:nvPr/>
        </p:nvSpPr>
        <p:spPr>
          <a:xfrm>
            <a:off x="2877941" y="5823253"/>
            <a:ext cx="4650311" cy="74413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1632" spc="-9" dirty="0">
                <a:latin typeface="Arial"/>
                <a:cs typeface="Arial"/>
              </a:rPr>
              <a:t>Longueur </a:t>
            </a:r>
            <a:r>
              <a:rPr sz="1632" spc="-5" dirty="0">
                <a:latin typeface="Arial"/>
                <a:cs typeface="Arial"/>
              </a:rPr>
              <a:t>de </a:t>
            </a:r>
            <a:r>
              <a:rPr sz="1632" spc="-9" dirty="0">
                <a:latin typeface="Arial"/>
                <a:cs typeface="Arial"/>
              </a:rPr>
              <a:t>séquencage </a:t>
            </a:r>
            <a:r>
              <a:rPr sz="1632" dirty="0">
                <a:latin typeface="Arial"/>
                <a:cs typeface="Arial"/>
              </a:rPr>
              <a:t>: </a:t>
            </a:r>
            <a:r>
              <a:rPr sz="1632" spc="-9" dirty="0">
                <a:latin typeface="Arial"/>
                <a:cs typeface="Arial"/>
              </a:rPr>
              <a:t>50 bases </a:t>
            </a:r>
            <a:r>
              <a:rPr sz="1632" dirty="0">
                <a:latin typeface="Arial"/>
                <a:cs typeface="Arial"/>
              </a:rPr>
              <a:t>( &gt; </a:t>
            </a:r>
            <a:r>
              <a:rPr sz="1632" spc="-5" dirty="0">
                <a:latin typeface="Arial"/>
                <a:cs typeface="Arial"/>
              </a:rPr>
              <a:t>42</a:t>
            </a:r>
            <a:r>
              <a:rPr sz="1632" spc="23" dirty="0">
                <a:latin typeface="Arial"/>
                <a:cs typeface="Arial"/>
              </a:rPr>
              <a:t> </a:t>
            </a:r>
            <a:r>
              <a:rPr sz="1632" spc="-9" dirty="0">
                <a:latin typeface="Arial"/>
                <a:cs typeface="Arial"/>
              </a:rPr>
              <a:t>bases)</a:t>
            </a:r>
            <a:endParaRPr sz="1632">
              <a:latin typeface="Arial"/>
              <a:cs typeface="Arial"/>
            </a:endParaRPr>
          </a:p>
          <a:p>
            <a:pPr>
              <a:spcBef>
                <a:spcPts val="18"/>
              </a:spcBef>
            </a:pPr>
            <a:endParaRPr sz="1496">
              <a:latin typeface="Times New Roman"/>
              <a:cs typeface="Times New Roman"/>
            </a:endParaRPr>
          </a:p>
          <a:p>
            <a:pPr marL="728410"/>
            <a:r>
              <a:rPr sz="1632" spc="-5" dirty="0">
                <a:latin typeface="Arial"/>
                <a:cs typeface="Arial"/>
              </a:rPr>
              <a:t>Un morceau </a:t>
            </a:r>
            <a:r>
              <a:rPr sz="1632" spc="-9" dirty="0">
                <a:latin typeface="Arial"/>
                <a:cs typeface="Arial"/>
              </a:rPr>
              <a:t>d'adapteur sera séquencé</a:t>
            </a:r>
            <a:r>
              <a:rPr sz="1632" spc="9" dirty="0">
                <a:latin typeface="Arial"/>
                <a:cs typeface="Arial"/>
              </a:rPr>
              <a:t> </a:t>
            </a:r>
            <a:r>
              <a:rPr sz="1632" dirty="0">
                <a:latin typeface="Arial"/>
                <a:cs typeface="Arial"/>
              </a:rPr>
              <a:t>...</a:t>
            </a:r>
            <a:endParaRPr sz="1632">
              <a:latin typeface="Arial"/>
              <a:cs typeface="Arial"/>
            </a:endParaRPr>
          </a:p>
        </p:txBody>
      </p:sp>
      <p:sp>
        <p:nvSpPr>
          <p:cNvPr id="34" name="Espace réservé de la date 33">
            <a:extLst>
              <a:ext uri="{FF2B5EF4-FFF2-40B4-BE49-F238E27FC236}">
                <a16:creationId xmlns:a16="http://schemas.microsoft.com/office/drawing/2014/main" xmlns="" id="{39E43BFF-98D7-1546-84EE-E896DFFE5F13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A40F817C-352B-6F4F-8537-26729E84B872}" type="datetime1">
              <a:rPr lang="fr-FR" smtClean="0"/>
              <a:pPr/>
              <a:t>06/05/2019</a:t>
            </a:fld>
            <a:endParaRPr lang="en-US"/>
          </a:p>
        </p:txBody>
      </p:sp>
      <p:sp>
        <p:nvSpPr>
          <p:cNvPr id="35" name="Espace réservé du pied de page 34">
            <a:extLst>
              <a:ext uri="{FF2B5EF4-FFF2-40B4-BE49-F238E27FC236}">
                <a16:creationId xmlns:a16="http://schemas.microsoft.com/office/drawing/2014/main" xmlns="" id="{E50AE2A9-289B-E746-B864-9BD0B87D00E4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fr-FR"/>
              <a:t>Reda Zenagui</a:t>
            </a:r>
          </a:p>
        </p:txBody>
      </p:sp>
      <p:sp>
        <p:nvSpPr>
          <p:cNvPr id="36" name="Espace réservé du numéro de diapositive 35">
            <a:extLst>
              <a:ext uri="{FF2B5EF4-FFF2-40B4-BE49-F238E27FC236}">
                <a16:creationId xmlns:a16="http://schemas.microsoft.com/office/drawing/2014/main" xmlns="" id="{AE12E1F7-F29B-F647-8385-771A5BC8872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pPr/>
              <a:t>54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91515277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879"/>
            <a:ext cx="2286000" cy="327065"/>
          </a:xfrm>
          <a:custGeom>
            <a:avLst/>
            <a:gdLst/>
            <a:ahLst/>
            <a:cxnLst/>
            <a:rect l="l" t="t" r="r" b="b"/>
            <a:pathLst>
              <a:path w="2520950" h="360680">
                <a:moveTo>
                  <a:pt x="2459990" y="0"/>
                </a:moveTo>
                <a:lnTo>
                  <a:pt x="59690" y="0"/>
                </a:lnTo>
                <a:lnTo>
                  <a:pt x="38040" y="5218"/>
                </a:lnTo>
                <a:lnTo>
                  <a:pt x="18891" y="18891"/>
                </a:lnTo>
                <a:lnTo>
                  <a:pt x="5218" y="38040"/>
                </a:lnTo>
                <a:lnTo>
                  <a:pt x="0" y="59690"/>
                </a:lnTo>
                <a:lnTo>
                  <a:pt x="0" y="299720"/>
                </a:lnTo>
                <a:lnTo>
                  <a:pt x="5218" y="322103"/>
                </a:lnTo>
                <a:lnTo>
                  <a:pt x="18891" y="341629"/>
                </a:lnTo>
                <a:lnTo>
                  <a:pt x="38040" y="355441"/>
                </a:lnTo>
                <a:lnTo>
                  <a:pt x="59690" y="360679"/>
                </a:lnTo>
                <a:lnTo>
                  <a:pt x="2459990" y="360679"/>
                </a:lnTo>
                <a:lnTo>
                  <a:pt x="2482373" y="355441"/>
                </a:lnTo>
                <a:lnTo>
                  <a:pt x="2501900" y="341629"/>
                </a:lnTo>
                <a:lnTo>
                  <a:pt x="2515711" y="322103"/>
                </a:lnTo>
                <a:lnTo>
                  <a:pt x="2520950" y="299720"/>
                </a:lnTo>
                <a:lnTo>
                  <a:pt x="2520950" y="59690"/>
                </a:lnTo>
                <a:lnTo>
                  <a:pt x="2515711" y="38040"/>
                </a:lnTo>
                <a:lnTo>
                  <a:pt x="2501900" y="18891"/>
                </a:lnTo>
                <a:lnTo>
                  <a:pt x="2482373" y="5218"/>
                </a:lnTo>
                <a:lnTo>
                  <a:pt x="2459990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" name="object 3"/>
          <p:cNvSpPr/>
          <p:nvPr/>
        </p:nvSpPr>
        <p:spPr>
          <a:xfrm>
            <a:off x="0" y="2879"/>
            <a:ext cx="2286000" cy="327065"/>
          </a:xfrm>
          <a:custGeom>
            <a:avLst/>
            <a:gdLst/>
            <a:ahLst/>
            <a:cxnLst/>
            <a:rect l="l" t="t" r="r" b="b"/>
            <a:pathLst>
              <a:path w="2520950" h="360680">
                <a:moveTo>
                  <a:pt x="59690" y="0"/>
                </a:moveTo>
                <a:lnTo>
                  <a:pt x="38040" y="5218"/>
                </a:lnTo>
                <a:lnTo>
                  <a:pt x="18891" y="18891"/>
                </a:lnTo>
                <a:lnTo>
                  <a:pt x="5218" y="38040"/>
                </a:lnTo>
                <a:lnTo>
                  <a:pt x="0" y="59690"/>
                </a:lnTo>
                <a:lnTo>
                  <a:pt x="0" y="299720"/>
                </a:lnTo>
                <a:lnTo>
                  <a:pt x="5218" y="322103"/>
                </a:lnTo>
                <a:lnTo>
                  <a:pt x="18891" y="341629"/>
                </a:lnTo>
                <a:lnTo>
                  <a:pt x="38040" y="355441"/>
                </a:lnTo>
                <a:lnTo>
                  <a:pt x="59690" y="360679"/>
                </a:lnTo>
                <a:lnTo>
                  <a:pt x="2459990" y="360679"/>
                </a:lnTo>
                <a:lnTo>
                  <a:pt x="2482373" y="355441"/>
                </a:lnTo>
                <a:lnTo>
                  <a:pt x="2501900" y="341629"/>
                </a:lnTo>
                <a:lnTo>
                  <a:pt x="2515711" y="322103"/>
                </a:lnTo>
                <a:lnTo>
                  <a:pt x="2520950" y="299720"/>
                </a:lnTo>
                <a:lnTo>
                  <a:pt x="2520950" y="59690"/>
                </a:lnTo>
                <a:lnTo>
                  <a:pt x="2515711" y="38040"/>
                </a:lnTo>
                <a:lnTo>
                  <a:pt x="2501900" y="18891"/>
                </a:lnTo>
                <a:lnTo>
                  <a:pt x="2482373" y="5218"/>
                </a:lnTo>
                <a:lnTo>
                  <a:pt x="2459990" y="0"/>
                </a:lnTo>
                <a:lnTo>
                  <a:pt x="59690" y="0"/>
                </a:lnTo>
                <a:close/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" name="object 4"/>
          <p:cNvSpPr txBox="1"/>
          <p:nvPr/>
        </p:nvSpPr>
        <p:spPr>
          <a:xfrm>
            <a:off x="69099" y="19002"/>
            <a:ext cx="2144924" cy="26278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1632" b="1" spc="-14" dirty="0">
                <a:latin typeface="Arial"/>
                <a:cs typeface="Arial"/>
              </a:rPr>
              <a:t>DNASeq </a:t>
            </a:r>
            <a:r>
              <a:rPr sz="1632" b="1" dirty="0">
                <a:latin typeface="Arial"/>
                <a:cs typeface="Arial"/>
              </a:rPr>
              <a:t>:</a:t>
            </a:r>
            <a:r>
              <a:rPr sz="1632" b="1" spc="-109" dirty="0">
                <a:latin typeface="Arial"/>
                <a:cs typeface="Arial"/>
              </a:rPr>
              <a:t> </a:t>
            </a:r>
            <a:r>
              <a:rPr sz="1632" b="1" spc="-9" dirty="0">
                <a:latin typeface="Arial"/>
                <a:cs typeface="Arial"/>
              </a:rPr>
              <a:t>Alignement</a:t>
            </a:r>
            <a:endParaRPr sz="1632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371599" y="766415"/>
            <a:ext cx="4896762" cy="6026517"/>
          </a:xfrm>
          <a:custGeom>
            <a:avLst/>
            <a:gdLst/>
            <a:ahLst/>
            <a:cxnLst/>
            <a:rect l="l" t="t" r="r" b="b"/>
            <a:pathLst>
              <a:path w="5400040" h="6645909">
                <a:moveTo>
                  <a:pt x="2700020" y="6645910"/>
                </a:moveTo>
                <a:lnTo>
                  <a:pt x="0" y="6645910"/>
                </a:lnTo>
                <a:lnTo>
                  <a:pt x="0" y="0"/>
                </a:lnTo>
                <a:lnTo>
                  <a:pt x="5400039" y="0"/>
                </a:lnTo>
                <a:lnTo>
                  <a:pt x="5400039" y="6645910"/>
                </a:lnTo>
                <a:lnTo>
                  <a:pt x="2700020" y="6645910"/>
                </a:lnTo>
                <a:close/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732062" y="403352"/>
            <a:ext cx="2395981" cy="290807"/>
          </a:xfrm>
          <a:prstGeom prst="rect">
            <a:avLst/>
          </a:prstGeom>
        </p:spPr>
        <p:txBody>
          <a:bodyPr vert="horz" wrap="square" lIns="0" tIns="11516" rIns="0" bIns="0" rtlCol="0" anchor="ctr">
            <a:spAutoFit/>
          </a:bodyPr>
          <a:lstStyle/>
          <a:p>
            <a:pPr marL="11516">
              <a:spcBef>
                <a:spcPts val="91"/>
              </a:spcBef>
            </a:pPr>
            <a:r>
              <a:rPr sz="1814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Un génome </a:t>
            </a:r>
            <a:r>
              <a:rPr sz="1814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de</a:t>
            </a:r>
            <a:r>
              <a:rPr sz="1814" b="1" u="heavy" spc="-23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14" b="1" u="heavy" spc="-9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référence</a:t>
            </a:r>
            <a:endParaRPr sz="1814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398496" y="771021"/>
            <a:ext cx="2676405" cy="1492402"/>
          </a:xfrm>
          <a:prstGeom prst="rect">
            <a:avLst/>
          </a:prstGeom>
          <a:ln w="3175">
            <a:solidFill>
              <a:srgbClr val="FF0000"/>
            </a:solidFill>
          </a:ln>
        </p:spPr>
        <p:txBody>
          <a:bodyPr vert="horz" wrap="square" lIns="0" tIns="43186" rIns="0" bIns="0" rtlCol="0">
            <a:spAutoFit/>
          </a:bodyPr>
          <a:lstStyle/>
          <a:p>
            <a:pPr marL="81766" marR="120346">
              <a:lnSpc>
                <a:spcPts val="1424"/>
              </a:lnSpc>
              <a:spcBef>
                <a:spcPts val="340"/>
              </a:spcBef>
            </a:pPr>
            <a:r>
              <a:rPr sz="1270" spc="-5" dirty="0">
                <a:latin typeface="Arial"/>
                <a:cs typeface="Arial"/>
              </a:rPr>
              <a:t>@1XQC0:00052:00043  </a:t>
            </a:r>
            <a:r>
              <a:rPr sz="1270" spc="-14" dirty="0">
                <a:latin typeface="Arial"/>
                <a:cs typeface="Arial"/>
              </a:rPr>
              <a:t>TTCTCTAATGGGCTTTCTGACTT</a:t>
            </a:r>
            <a:endParaRPr sz="1270">
              <a:latin typeface="Arial"/>
              <a:cs typeface="Arial"/>
            </a:endParaRPr>
          </a:p>
          <a:p>
            <a:pPr marL="81766">
              <a:lnSpc>
                <a:spcPts val="1351"/>
              </a:lnSpc>
            </a:pPr>
            <a:r>
              <a:rPr sz="1270" spc="-5" dirty="0">
                <a:latin typeface="Arial"/>
                <a:cs typeface="Arial"/>
              </a:rPr>
              <a:t>+1XQC0:00052:00043</a:t>
            </a:r>
            <a:endParaRPr sz="1270">
              <a:latin typeface="Arial"/>
              <a:cs typeface="Arial"/>
            </a:endParaRPr>
          </a:p>
          <a:p>
            <a:pPr marL="81766" marR="119770">
              <a:lnSpc>
                <a:spcPct val="93700"/>
              </a:lnSpc>
              <a:spcBef>
                <a:spcPts val="45"/>
              </a:spcBef>
            </a:pPr>
            <a:r>
              <a:rPr sz="1270" spc="-5" dirty="0">
                <a:latin typeface="Arial"/>
                <a:cs typeface="Arial"/>
              </a:rPr>
              <a:t>4-489485499-44;644444424B?DC  @1XQC0:00053:00040  </a:t>
            </a:r>
            <a:r>
              <a:rPr sz="1270" spc="-18" dirty="0">
                <a:latin typeface="Arial"/>
                <a:cs typeface="Arial"/>
              </a:rPr>
              <a:t>TCGATCTGATGAAA</a:t>
            </a:r>
            <a:endParaRPr sz="1270">
              <a:latin typeface="Arial"/>
              <a:cs typeface="Arial"/>
            </a:endParaRPr>
          </a:p>
          <a:p>
            <a:pPr marL="81766" marR="973708">
              <a:lnSpc>
                <a:spcPts val="1424"/>
              </a:lnSpc>
              <a:spcBef>
                <a:spcPts val="27"/>
              </a:spcBef>
            </a:pPr>
            <a:r>
              <a:rPr sz="1270" spc="-5" dirty="0">
                <a:latin typeface="Arial"/>
                <a:cs typeface="Arial"/>
              </a:rPr>
              <a:t>+1XQC0:00053:00040  2444444488444-444</a:t>
            </a:r>
            <a:endParaRPr sz="127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628823" y="399043"/>
            <a:ext cx="2125922" cy="29080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1814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Des </a:t>
            </a:r>
            <a:r>
              <a:rPr sz="1814" b="1" u="heavy" spc="-9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lectures </a:t>
            </a:r>
            <a:r>
              <a:rPr sz="1814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à</a:t>
            </a:r>
            <a:r>
              <a:rPr sz="1814" b="1" u="heavy" spc="-27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14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aligner</a:t>
            </a:r>
            <a:endParaRPr sz="1814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40698" y="777930"/>
            <a:ext cx="5018259" cy="6048916"/>
          </a:xfrm>
          <a:prstGeom prst="rect">
            <a:avLst/>
          </a:prstGeom>
        </p:spPr>
        <p:txBody>
          <a:bodyPr vert="horz" wrap="square" lIns="0" tIns="27639" rIns="0" bIns="0" rtlCol="0">
            <a:spAutoFit/>
          </a:bodyPr>
          <a:lstStyle/>
          <a:p>
            <a:pPr marL="11516" marR="4607">
              <a:lnSpc>
                <a:spcPct val="92600"/>
              </a:lnSpc>
              <a:spcBef>
                <a:spcPts val="218"/>
              </a:spcBef>
              <a:tabLst>
                <a:tab pos="4931881" algn="l"/>
              </a:tabLst>
            </a:pPr>
            <a:r>
              <a:rPr sz="1451" dirty="0">
                <a:latin typeface="Arial"/>
                <a:cs typeface="Arial"/>
              </a:rPr>
              <a:t>&gt; chr 2  </a:t>
            </a:r>
            <a:r>
              <a:rPr sz="1451" spc="-5" dirty="0">
                <a:latin typeface="Arial"/>
                <a:cs typeface="Arial"/>
              </a:rPr>
              <a:t>acactggggcttggattagggccttctttagggcctggaaagccgcttctacttc  aggagtccgtcttactaaatgggtgctggctttttgagtttccttaatttgtgtatata  atggcctggctatttcactgtacctgggaatccatattcagcagaagcctgttat  gccaaggaatgctcttagttgctttagggttttgggatgagaataagccagtata  ggctggatacattcctcacagagggccctggtgcctttggataattttagcccta  agtatttaacctgctgtgagcagagctgtgcctttggtttggaaaccccttagcc  acaggaggcaaggaaatttaagagtgtttgggtggcttgatggcacaaggttt  ctgaacaggcagctaaaagtaaatcatccacgtaccaaaggacaagagca  tccaggtatgagaactggctcaagtcttggctaatgcctggccaaatagatgg  gggctatctctgaacccttggggcaaaacagtccagctgagttgagacgttgg  gtttgaaggatcttcaaaggcaaacaagaattgagagtcaggatgtacaggg  atgcagaaaaaggcatccttaaggtccaggactggaaaccactctgcttcctt  tggtatttgggaaagcagagtataaaggttaggtacagctgggtatagagga  aaaacggcctcattgataatcctgagatcttgcactaacctccactgtccgttgg  g</a:t>
            </a:r>
            <a:r>
              <a:rPr sz="1451" dirty="0">
                <a:latin typeface="Arial"/>
                <a:cs typeface="Arial"/>
              </a:rPr>
              <a:t>t</a:t>
            </a:r>
            <a:r>
              <a:rPr sz="1451" spc="-5" dirty="0">
                <a:latin typeface="Arial"/>
                <a:cs typeface="Arial"/>
              </a:rPr>
              <a:t>tt</a:t>
            </a:r>
            <a:r>
              <a:rPr sz="1451" spc="5" dirty="0">
                <a:latin typeface="Arial"/>
                <a:cs typeface="Arial"/>
              </a:rPr>
              <a:t>c</a:t>
            </a:r>
            <a:r>
              <a:rPr sz="1451" spc="-5" dirty="0">
                <a:latin typeface="Arial"/>
                <a:cs typeface="Arial"/>
              </a:rPr>
              <a:t>tgta</a:t>
            </a:r>
            <a:r>
              <a:rPr sz="1451" spc="5" dirty="0">
                <a:latin typeface="Arial"/>
                <a:cs typeface="Arial"/>
              </a:rPr>
              <a:t>c</a:t>
            </a:r>
            <a:r>
              <a:rPr sz="1451" spc="-5" dirty="0">
                <a:latin typeface="Arial"/>
                <a:cs typeface="Arial"/>
              </a:rPr>
              <a:t>t</a:t>
            </a:r>
            <a:r>
              <a:rPr sz="1451" spc="5" dirty="0">
                <a:latin typeface="Arial"/>
                <a:cs typeface="Arial"/>
              </a:rPr>
              <a:t>c</a:t>
            </a:r>
            <a:r>
              <a:rPr sz="1451" dirty="0">
                <a:latin typeface="Arial"/>
                <a:cs typeface="Arial"/>
              </a:rPr>
              <a:t>c</a:t>
            </a:r>
            <a:r>
              <a:rPr sz="1451" spc="-5" dirty="0">
                <a:latin typeface="Arial"/>
                <a:cs typeface="Arial"/>
              </a:rPr>
              <a:t>taaa</a:t>
            </a:r>
            <a:r>
              <a:rPr sz="1451" spc="-9" dirty="0">
                <a:latin typeface="Arial"/>
                <a:cs typeface="Arial"/>
              </a:rPr>
              <a:t>a</a:t>
            </a:r>
            <a:r>
              <a:rPr sz="1451" dirty="0">
                <a:latin typeface="Arial"/>
                <a:cs typeface="Arial"/>
              </a:rPr>
              <a:t>t</a:t>
            </a:r>
            <a:r>
              <a:rPr sz="1451" spc="-5" dirty="0">
                <a:latin typeface="Arial"/>
                <a:cs typeface="Arial"/>
              </a:rPr>
              <a:t>taga</a:t>
            </a:r>
            <a:r>
              <a:rPr sz="1451" spc="-9" dirty="0">
                <a:latin typeface="Arial"/>
                <a:cs typeface="Arial"/>
              </a:rPr>
              <a:t>g</a:t>
            </a:r>
            <a:r>
              <a:rPr sz="1451" spc="-5" dirty="0">
                <a:latin typeface="Arial"/>
                <a:cs typeface="Arial"/>
              </a:rPr>
              <a:t>a</a:t>
            </a:r>
            <a:r>
              <a:rPr sz="1451" spc="5" dirty="0">
                <a:latin typeface="Arial"/>
                <a:cs typeface="Arial"/>
              </a:rPr>
              <a:t>c</a:t>
            </a:r>
            <a:r>
              <a:rPr sz="1451" spc="-5" dirty="0">
                <a:latin typeface="Arial"/>
                <a:cs typeface="Arial"/>
              </a:rPr>
              <a:t>t</a:t>
            </a:r>
            <a:r>
              <a:rPr sz="1451" dirty="0">
                <a:latin typeface="Arial"/>
                <a:cs typeface="Arial"/>
              </a:rPr>
              <a:t>ca</a:t>
            </a:r>
            <a:r>
              <a:rPr sz="1451" spc="5" dirty="0">
                <a:latin typeface="Arial"/>
                <a:cs typeface="Arial"/>
              </a:rPr>
              <a:t>c</a:t>
            </a:r>
            <a:r>
              <a:rPr sz="1451" spc="-5" dirty="0">
                <a:latin typeface="Arial"/>
                <a:cs typeface="Arial"/>
              </a:rPr>
              <a:t>a</a:t>
            </a:r>
            <a:r>
              <a:rPr sz="1451" spc="-9" dirty="0">
                <a:latin typeface="Arial"/>
                <a:cs typeface="Arial"/>
              </a:rPr>
              <a:t>g</a:t>
            </a:r>
            <a:r>
              <a:rPr sz="1451" spc="-5" dirty="0">
                <a:latin typeface="Arial"/>
                <a:cs typeface="Arial"/>
              </a:rPr>
              <a:t>gggcta</a:t>
            </a:r>
            <a:r>
              <a:rPr sz="1451" spc="5" dirty="0">
                <a:latin typeface="Arial"/>
                <a:cs typeface="Arial"/>
              </a:rPr>
              <a:t>c</a:t>
            </a:r>
            <a:r>
              <a:rPr sz="1451" spc="-5" dirty="0">
                <a:latin typeface="Arial"/>
                <a:cs typeface="Arial"/>
              </a:rPr>
              <a:t>tgcatggt</a:t>
            </a:r>
            <a:r>
              <a:rPr sz="1451" dirty="0">
                <a:latin typeface="Arial"/>
                <a:cs typeface="Arial"/>
              </a:rPr>
              <a:t>t</a:t>
            </a:r>
            <a:r>
              <a:rPr sz="1451" spc="-5" dirty="0">
                <a:latin typeface="Arial"/>
                <a:cs typeface="Arial"/>
              </a:rPr>
              <a:t>t</a:t>
            </a:r>
            <a:r>
              <a:rPr sz="1451" dirty="0">
                <a:latin typeface="Arial"/>
                <a:cs typeface="Arial"/>
              </a:rPr>
              <a:t>t</a:t>
            </a:r>
            <a:r>
              <a:rPr sz="1451" spc="-5" dirty="0">
                <a:latin typeface="Arial"/>
                <a:cs typeface="Arial"/>
              </a:rPr>
              <a:t>actag</a:t>
            </a:r>
            <a:r>
              <a:rPr sz="1451" dirty="0">
                <a:latin typeface="Arial"/>
                <a:cs typeface="Arial"/>
              </a:rPr>
              <a:t>g	</a:t>
            </a:r>
            <a:r>
              <a:rPr sz="1088" spc="136" baseline="3472" dirty="0">
                <a:latin typeface="Arial"/>
                <a:cs typeface="Arial"/>
              </a:rPr>
              <a:t>●  </a:t>
            </a:r>
            <a:r>
              <a:rPr sz="1451" spc="-5" dirty="0">
                <a:latin typeface="Arial"/>
                <a:cs typeface="Arial"/>
              </a:rPr>
              <a:t>ccttgggcttttaggtccttaacaatcttttggagtccttgttgggccttgggtctaa  gggggtactgcctttggtagggaaaggaggtggaattctttagtttaatttgaac  aggacgggcattctttgcttgtccatattgtccttctgttgcccagacttcaggatt  aattccttcctcaagcaggggacaacaaacagtgttccttctcctatgttcaggt  gtataatggcccctgcttttgctagaatgtctctccctaacaagggagtggggct  ttcaggcataattagaaaagcatgtgaaaagaataaagttccccagtcacaa  cttagtggctgggagaagtatccagtgactggctgtcctaggacccctcggat  agtgacagatctggaggacagttgtccgggacaggagagtaagactgaga  aggccgcaccagtgtccaggagatagttaacctcctagccctccatggtcaa  gcatacctggggctctgtgagggtgattggcatgggctggtgcttgccccagg  caccctcagtcctgctctgctggatcaatctggttagtggcttctgactaagagg  accttcgtctcctggggcagtgggccttccagtgattcccctgacataaggggc  atggacaagggggcaacttatttatacttggacaatctttctgatgcagtcagtg</a:t>
            </a:r>
            <a:endParaRPr sz="1451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557423" y="3865470"/>
            <a:ext cx="2288879" cy="729259"/>
          </a:xfrm>
          <a:prstGeom prst="rect">
            <a:avLst/>
          </a:prstGeom>
        </p:spPr>
        <p:txBody>
          <a:bodyPr vert="horz" wrap="square" lIns="0" tIns="28214" rIns="0" bIns="0" rtlCol="0">
            <a:spAutoFit/>
          </a:bodyPr>
          <a:lstStyle/>
          <a:p>
            <a:pPr marL="11516" marR="4607">
              <a:lnSpc>
                <a:spcPct val="93300"/>
              </a:lnSpc>
              <a:spcBef>
                <a:spcPts val="221"/>
              </a:spcBef>
            </a:pPr>
            <a:r>
              <a:rPr sz="1632" b="1" spc="-5" dirty="0">
                <a:latin typeface="Arial"/>
                <a:cs typeface="Arial"/>
              </a:rPr>
              <a:t>Ou se placent nos  </a:t>
            </a:r>
            <a:r>
              <a:rPr sz="1632" b="1" spc="-9" dirty="0">
                <a:latin typeface="Arial"/>
                <a:cs typeface="Arial"/>
              </a:rPr>
              <a:t>lectures </a:t>
            </a:r>
            <a:r>
              <a:rPr sz="1632" b="1" spc="-5" dirty="0">
                <a:latin typeface="Arial"/>
                <a:cs typeface="Arial"/>
              </a:rPr>
              <a:t>sur notre  génome de </a:t>
            </a:r>
            <a:r>
              <a:rPr sz="1632" b="1" spc="-9" dirty="0">
                <a:latin typeface="Arial"/>
                <a:cs typeface="Arial"/>
              </a:rPr>
              <a:t>référence</a:t>
            </a:r>
            <a:r>
              <a:rPr sz="1632" b="1" spc="-41" dirty="0">
                <a:latin typeface="Arial"/>
                <a:cs typeface="Arial"/>
              </a:rPr>
              <a:t> </a:t>
            </a:r>
            <a:r>
              <a:rPr sz="1632" b="1" dirty="0">
                <a:latin typeface="Arial"/>
                <a:cs typeface="Arial"/>
              </a:rPr>
              <a:t>?</a:t>
            </a:r>
            <a:endParaRPr sz="1632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361645" y="5326898"/>
            <a:ext cx="97312" cy="124361"/>
          </a:xfrm>
          <a:prstGeom prst="rect">
            <a:avLst/>
          </a:prstGeom>
        </p:spPr>
        <p:txBody>
          <a:bodyPr vert="horz" wrap="square" lIns="0" tIns="12668" rIns="0" bIns="0" rtlCol="0">
            <a:spAutoFit/>
          </a:bodyPr>
          <a:lstStyle/>
          <a:p>
            <a:pPr marL="11516">
              <a:spcBef>
                <a:spcPts val="100"/>
              </a:spcBef>
            </a:pPr>
            <a:r>
              <a:rPr sz="725" spc="145" dirty="0">
                <a:latin typeface="Arial"/>
                <a:cs typeface="Arial"/>
              </a:rPr>
              <a:t>●</a:t>
            </a:r>
            <a:endParaRPr sz="725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616156" y="5257800"/>
            <a:ext cx="2427651" cy="26278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1632" b="1" spc="-9" dirty="0">
                <a:latin typeface="Arial"/>
                <a:cs typeface="Arial"/>
              </a:rPr>
              <a:t>Recherche </a:t>
            </a:r>
            <a:r>
              <a:rPr sz="1632" b="1" spc="-5" dirty="0">
                <a:latin typeface="Arial"/>
                <a:cs typeface="Arial"/>
              </a:rPr>
              <a:t>de</a:t>
            </a:r>
            <a:r>
              <a:rPr sz="1632" b="1" spc="-36" dirty="0">
                <a:latin typeface="Arial"/>
                <a:cs typeface="Arial"/>
              </a:rPr>
              <a:t> </a:t>
            </a:r>
            <a:r>
              <a:rPr sz="1632" b="1" spc="-5" dirty="0">
                <a:latin typeface="Arial"/>
                <a:cs typeface="Arial"/>
              </a:rPr>
              <a:t>mutations</a:t>
            </a:r>
            <a:endParaRPr sz="1632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361645" y="5489279"/>
            <a:ext cx="2512297" cy="26278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1632" b="1" dirty="0">
                <a:latin typeface="Arial"/>
                <a:cs typeface="Arial"/>
              </a:rPr>
              <a:t>=&gt; </a:t>
            </a:r>
            <a:r>
              <a:rPr sz="1632" b="1" spc="-5" dirty="0">
                <a:latin typeface="Arial"/>
                <a:cs typeface="Arial"/>
              </a:rPr>
              <a:t>indel </a:t>
            </a:r>
            <a:r>
              <a:rPr sz="1632" b="1" dirty="0">
                <a:latin typeface="Arial"/>
                <a:cs typeface="Arial"/>
              </a:rPr>
              <a:t>/ </a:t>
            </a:r>
            <a:r>
              <a:rPr sz="1632" b="1" spc="-5" dirty="0">
                <a:latin typeface="Arial"/>
                <a:cs typeface="Arial"/>
              </a:rPr>
              <a:t>subst</a:t>
            </a:r>
            <a:r>
              <a:rPr sz="1632" b="1" spc="-63" dirty="0">
                <a:latin typeface="Arial"/>
                <a:cs typeface="Arial"/>
              </a:rPr>
              <a:t> </a:t>
            </a:r>
            <a:r>
              <a:rPr sz="1632" b="1" spc="-5" dirty="0">
                <a:latin typeface="Arial"/>
                <a:cs typeface="Arial"/>
              </a:rPr>
              <a:t>autorisés</a:t>
            </a:r>
            <a:endParaRPr sz="1632">
              <a:latin typeface="Arial"/>
              <a:cs typeface="Arial"/>
            </a:endParaRPr>
          </a:p>
        </p:txBody>
      </p:sp>
      <p:sp>
        <p:nvSpPr>
          <p:cNvPr id="14" name="Espace réservé de la date 13">
            <a:extLst>
              <a:ext uri="{FF2B5EF4-FFF2-40B4-BE49-F238E27FC236}">
                <a16:creationId xmlns:a16="http://schemas.microsoft.com/office/drawing/2014/main" xmlns="" id="{39F24814-CE35-5648-9330-5AC2281DD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8F4F5-ADE6-0D4D-ABE3-2B62E0818B62}" type="datetime1">
              <a:rPr lang="fr-FR" smtClean="0">
                <a:solidFill>
                  <a:srgbClr val="775F55"/>
                </a:solidFill>
              </a:rPr>
              <a:pPr/>
              <a:t>06/05/2019</a:t>
            </a:fld>
            <a:endParaRPr lang="fr-FR">
              <a:solidFill>
                <a:srgbClr val="775F55"/>
              </a:solidFill>
            </a:endParaRPr>
          </a:p>
        </p:txBody>
      </p:sp>
      <p:sp>
        <p:nvSpPr>
          <p:cNvPr id="15" name="Espace réservé du pied de page 14">
            <a:extLst>
              <a:ext uri="{FF2B5EF4-FFF2-40B4-BE49-F238E27FC236}">
                <a16:creationId xmlns:a16="http://schemas.microsoft.com/office/drawing/2014/main" xmlns="" id="{CF325685-9100-9147-8293-FE5E59B81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775F55"/>
                </a:solidFill>
              </a:rPr>
              <a:t>Reda Zenagui</a:t>
            </a:r>
          </a:p>
        </p:txBody>
      </p:sp>
      <p:sp>
        <p:nvSpPr>
          <p:cNvPr id="16" name="Espace réservé du numéro de diapositive 15">
            <a:extLst>
              <a:ext uri="{FF2B5EF4-FFF2-40B4-BE49-F238E27FC236}">
                <a16:creationId xmlns:a16="http://schemas.microsoft.com/office/drawing/2014/main" xmlns="" id="{5EF7CF04-A849-B044-A072-376968487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C2161-55B9-4E2F-9B8E-AFF7EF3222FD}" type="slidenum">
              <a:rPr lang="fr-FR" smtClean="0"/>
              <a:pPr/>
              <a:t>55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0593397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879"/>
            <a:ext cx="2677557" cy="391557"/>
          </a:xfrm>
          <a:custGeom>
            <a:avLst/>
            <a:gdLst/>
            <a:ahLst/>
            <a:cxnLst/>
            <a:rect l="l" t="t" r="r" b="b"/>
            <a:pathLst>
              <a:path w="2952750" h="431800">
                <a:moveTo>
                  <a:pt x="2880360" y="0"/>
                </a:moveTo>
                <a:lnTo>
                  <a:pt x="72390" y="0"/>
                </a:lnTo>
                <a:lnTo>
                  <a:pt x="45541" y="6131"/>
                </a:lnTo>
                <a:lnTo>
                  <a:pt x="22383" y="22383"/>
                </a:lnTo>
                <a:lnTo>
                  <a:pt x="6131" y="45541"/>
                </a:lnTo>
                <a:lnTo>
                  <a:pt x="0" y="72390"/>
                </a:lnTo>
                <a:lnTo>
                  <a:pt x="0" y="359409"/>
                </a:lnTo>
                <a:lnTo>
                  <a:pt x="6131" y="386258"/>
                </a:lnTo>
                <a:lnTo>
                  <a:pt x="22383" y="409416"/>
                </a:lnTo>
                <a:lnTo>
                  <a:pt x="45541" y="425668"/>
                </a:lnTo>
                <a:lnTo>
                  <a:pt x="72390" y="431800"/>
                </a:lnTo>
                <a:lnTo>
                  <a:pt x="2880360" y="431800"/>
                </a:lnTo>
                <a:lnTo>
                  <a:pt x="2906672" y="425668"/>
                </a:lnTo>
                <a:lnTo>
                  <a:pt x="2929890" y="409416"/>
                </a:lnTo>
                <a:lnTo>
                  <a:pt x="2946439" y="386258"/>
                </a:lnTo>
                <a:lnTo>
                  <a:pt x="2952750" y="359409"/>
                </a:lnTo>
                <a:lnTo>
                  <a:pt x="2952750" y="72390"/>
                </a:lnTo>
                <a:lnTo>
                  <a:pt x="2946439" y="45541"/>
                </a:lnTo>
                <a:lnTo>
                  <a:pt x="2929890" y="22383"/>
                </a:lnTo>
                <a:lnTo>
                  <a:pt x="2906672" y="6131"/>
                </a:lnTo>
                <a:lnTo>
                  <a:pt x="2880360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" name="object 3"/>
          <p:cNvSpPr/>
          <p:nvPr/>
        </p:nvSpPr>
        <p:spPr>
          <a:xfrm>
            <a:off x="0" y="2879"/>
            <a:ext cx="2677557" cy="391557"/>
          </a:xfrm>
          <a:custGeom>
            <a:avLst/>
            <a:gdLst/>
            <a:ahLst/>
            <a:cxnLst/>
            <a:rect l="l" t="t" r="r" b="b"/>
            <a:pathLst>
              <a:path w="2952750" h="431800">
                <a:moveTo>
                  <a:pt x="72390" y="0"/>
                </a:moveTo>
                <a:lnTo>
                  <a:pt x="45541" y="6131"/>
                </a:lnTo>
                <a:lnTo>
                  <a:pt x="22383" y="22383"/>
                </a:lnTo>
                <a:lnTo>
                  <a:pt x="6131" y="45541"/>
                </a:lnTo>
                <a:lnTo>
                  <a:pt x="0" y="72390"/>
                </a:lnTo>
                <a:lnTo>
                  <a:pt x="0" y="359409"/>
                </a:lnTo>
                <a:lnTo>
                  <a:pt x="6131" y="386258"/>
                </a:lnTo>
                <a:lnTo>
                  <a:pt x="22383" y="409416"/>
                </a:lnTo>
                <a:lnTo>
                  <a:pt x="45541" y="425668"/>
                </a:lnTo>
                <a:lnTo>
                  <a:pt x="72390" y="431800"/>
                </a:lnTo>
                <a:lnTo>
                  <a:pt x="2880360" y="431800"/>
                </a:lnTo>
                <a:lnTo>
                  <a:pt x="2906672" y="425668"/>
                </a:lnTo>
                <a:lnTo>
                  <a:pt x="2929890" y="409416"/>
                </a:lnTo>
                <a:lnTo>
                  <a:pt x="2946439" y="386258"/>
                </a:lnTo>
                <a:lnTo>
                  <a:pt x="2952750" y="359409"/>
                </a:lnTo>
                <a:lnTo>
                  <a:pt x="2952750" y="72390"/>
                </a:lnTo>
                <a:lnTo>
                  <a:pt x="2946439" y="45541"/>
                </a:lnTo>
                <a:lnTo>
                  <a:pt x="2929890" y="22383"/>
                </a:lnTo>
                <a:lnTo>
                  <a:pt x="2906672" y="6131"/>
                </a:lnTo>
                <a:lnTo>
                  <a:pt x="2880360" y="0"/>
                </a:lnTo>
                <a:lnTo>
                  <a:pt x="72390" y="0"/>
                </a:lnTo>
                <a:close/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" name="object 4"/>
          <p:cNvSpPr txBox="1"/>
          <p:nvPr/>
        </p:nvSpPr>
        <p:spPr>
          <a:xfrm>
            <a:off x="88676" y="52399"/>
            <a:ext cx="2457018" cy="26278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1632" b="1" spc="-14" dirty="0">
                <a:latin typeface="Arial"/>
                <a:cs typeface="Arial"/>
              </a:rPr>
              <a:t>DNASeq </a:t>
            </a:r>
            <a:r>
              <a:rPr sz="1632" b="1" dirty="0">
                <a:latin typeface="Arial"/>
                <a:cs typeface="Arial"/>
              </a:rPr>
              <a:t>: </a:t>
            </a:r>
            <a:r>
              <a:rPr sz="1632" b="1" spc="-5" dirty="0">
                <a:latin typeface="Arial"/>
                <a:cs typeface="Arial"/>
              </a:rPr>
              <a:t>Duplicats</a:t>
            </a:r>
            <a:r>
              <a:rPr sz="1632" b="1" spc="-36" dirty="0">
                <a:latin typeface="Arial"/>
                <a:cs typeface="Arial"/>
              </a:rPr>
              <a:t> </a:t>
            </a:r>
            <a:r>
              <a:rPr sz="1632" b="1" spc="-9" dirty="0">
                <a:latin typeface="Arial"/>
                <a:cs typeface="Arial"/>
              </a:rPr>
              <a:t>PCR</a:t>
            </a:r>
            <a:endParaRPr sz="1632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42433" y="730714"/>
            <a:ext cx="368524" cy="26278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1632" b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But</a:t>
            </a:r>
            <a:endParaRPr sz="1632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730168" y="730714"/>
            <a:ext cx="806146" cy="26278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1632" b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Lo</a:t>
            </a:r>
            <a:r>
              <a:rPr sz="1632" b="1" u="sng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g</a:t>
            </a:r>
            <a:r>
              <a:rPr sz="1632" b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iciel</a:t>
            </a:r>
            <a:endParaRPr sz="1632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31869" y="1113058"/>
            <a:ext cx="3199248" cy="617503"/>
          </a:xfrm>
          <a:prstGeom prst="rect">
            <a:avLst/>
          </a:prstGeom>
          <a:solidFill>
            <a:srgbClr val="FFFF66"/>
          </a:solidFill>
          <a:ln w="3175">
            <a:solidFill>
              <a:srgbClr val="7F7F7F"/>
            </a:solidFill>
          </a:ln>
        </p:spPr>
        <p:txBody>
          <a:bodyPr vert="horz" wrap="square" lIns="0" tIns="3455" rIns="0" bIns="0" rtlCol="0">
            <a:spAutoFit/>
          </a:bodyPr>
          <a:lstStyle/>
          <a:p>
            <a:pPr>
              <a:spcBef>
                <a:spcPts val="27"/>
              </a:spcBef>
            </a:pPr>
            <a:endParaRPr sz="2358">
              <a:latin typeface="Times New Roman"/>
              <a:cs typeface="Times New Roman"/>
            </a:endParaRPr>
          </a:p>
          <a:p>
            <a:pPr marL="277544"/>
            <a:r>
              <a:rPr sz="1632" b="1" spc="-5" dirty="0">
                <a:latin typeface="Arial"/>
                <a:cs typeface="Arial"/>
              </a:rPr>
              <a:t>Marquer les duplicats</a:t>
            </a:r>
            <a:r>
              <a:rPr sz="1632" b="1" spc="-27" dirty="0">
                <a:latin typeface="Arial"/>
                <a:cs typeface="Arial"/>
              </a:rPr>
              <a:t> </a:t>
            </a:r>
            <a:r>
              <a:rPr sz="1632" b="1" spc="-5" dirty="0">
                <a:latin typeface="Arial"/>
                <a:cs typeface="Arial"/>
              </a:rPr>
              <a:t>PCR</a:t>
            </a:r>
            <a:endParaRPr sz="1632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81986" y="1113058"/>
            <a:ext cx="3199248" cy="837925"/>
          </a:xfrm>
          <a:prstGeom prst="rect">
            <a:avLst/>
          </a:prstGeom>
          <a:solidFill>
            <a:srgbClr val="99CCFF"/>
          </a:solidFill>
          <a:ln w="3175">
            <a:solidFill>
              <a:srgbClr val="7F7F7F"/>
            </a:solidFill>
          </a:ln>
        </p:spPr>
        <p:txBody>
          <a:bodyPr vert="horz" wrap="square" lIns="0" tIns="42611" rIns="0" bIns="0" rtlCol="0">
            <a:spAutoFit/>
          </a:bodyPr>
          <a:lstStyle/>
          <a:p>
            <a:pPr marL="749139" marR="612095" indent="468716">
              <a:lnSpc>
                <a:spcPct val="170400"/>
              </a:lnSpc>
              <a:spcBef>
                <a:spcPts val="336"/>
              </a:spcBef>
            </a:pPr>
            <a:r>
              <a:rPr sz="1632" b="1" spc="-9" dirty="0">
                <a:latin typeface="Arial"/>
                <a:cs typeface="Arial"/>
              </a:rPr>
              <a:t>Picard  </a:t>
            </a:r>
            <a:r>
              <a:rPr sz="1632" b="1" spc="-5" dirty="0">
                <a:latin typeface="Arial"/>
                <a:cs typeface="Arial"/>
              </a:rPr>
              <a:t>(Samtools </a:t>
            </a:r>
            <a:r>
              <a:rPr sz="1632" b="1" dirty="0">
                <a:latin typeface="Arial"/>
                <a:cs typeface="Arial"/>
              </a:rPr>
              <a:t>– </a:t>
            </a:r>
            <a:r>
              <a:rPr sz="1632" b="1" spc="-5" dirty="0">
                <a:latin typeface="Arial"/>
                <a:cs typeface="Arial"/>
              </a:rPr>
              <a:t>etc</a:t>
            </a:r>
            <a:r>
              <a:rPr sz="1632" b="1" spc="-77" dirty="0">
                <a:latin typeface="Arial"/>
                <a:cs typeface="Arial"/>
              </a:rPr>
              <a:t> </a:t>
            </a:r>
            <a:r>
              <a:rPr sz="1632" b="1" dirty="0">
                <a:latin typeface="Arial"/>
                <a:cs typeface="Arial"/>
              </a:rPr>
              <a:t>...)</a:t>
            </a:r>
            <a:endParaRPr sz="1632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595412" y="2636674"/>
            <a:ext cx="2886003" cy="26278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1632" spc="-5" dirty="0">
                <a:latin typeface="Arial"/>
                <a:cs typeface="Arial"/>
              </a:rPr>
              <a:t>Qu'est </a:t>
            </a:r>
            <a:r>
              <a:rPr sz="1632" spc="-9" dirty="0">
                <a:latin typeface="Arial"/>
                <a:cs typeface="Arial"/>
              </a:rPr>
              <a:t>ce qu'un duplicat PCR</a:t>
            </a:r>
            <a:r>
              <a:rPr sz="1632" spc="14" dirty="0">
                <a:latin typeface="Arial"/>
                <a:cs typeface="Arial"/>
              </a:rPr>
              <a:t> </a:t>
            </a:r>
            <a:r>
              <a:rPr sz="1632" dirty="0">
                <a:latin typeface="Arial"/>
                <a:cs typeface="Arial"/>
              </a:rPr>
              <a:t>?</a:t>
            </a:r>
            <a:endParaRPr sz="1632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440698" y="4582941"/>
            <a:ext cx="3344930" cy="962307"/>
          </a:xfrm>
          <a:prstGeom prst="rect">
            <a:avLst/>
          </a:prstGeom>
        </p:spPr>
        <p:txBody>
          <a:bodyPr vert="horz" wrap="square" lIns="0" tIns="32821" rIns="0" bIns="0" rtlCol="0">
            <a:spAutoFit/>
          </a:bodyPr>
          <a:lstStyle/>
          <a:p>
            <a:pPr marL="11516" marR="4607">
              <a:lnSpc>
                <a:spcPts val="1832"/>
              </a:lnSpc>
              <a:spcBef>
                <a:spcPts val="258"/>
              </a:spcBef>
              <a:buChar char="-"/>
              <a:tabLst>
                <a:tab pos="139348" algn="l"/>
              </a:tabLst>
            </a:pPr>
            <a:r>
              <a:rPr sz="1632" spc="-9" dirty="0">
                <a:latin typeface="Arial"/>
                <a:cs typeface="Arial"/>
              </a:rPr>
              <a:t>Exactes </a:t>
            </a:r>
            <a:r>
              <a:rPr sz="1632" spc="-5" dirty="0">
                <a:latin typeface="Arial"/>
                <a:cs typeface="Arial"/>
              </a:rPr>
              <a:t>mêmes </a:t>
            </a:r>
            <a:r>
              <a:rPr sz="1632" spc="-9" dirty="0">
                <a:latin typeface="Arial"/>
                <a:cs typeface="Arial"/>
              </a:rPr>
              <a:t>coordonnées pour  </a:t>
            </a:r>
            <a:r>
              <a:rPr sz="1632" spc="-5" dirty="0">
                <a:latin typeface="Arial"/>
                <a:cs typeface="Arial"/>
              </a:rPr>
              <a:t>les </a:t>
            </a:r>
            <a:r>
              <a:rPr sz="1632" dirty="0">
                <a:latin typeface="Arial"/>
                <a:cs typeface="Arial"/>
              </a:rPr>
              <a:t>2 </a:t>
            </a:r>
            <a:r>
              <a:rPr sz="1632" spc="-5" dirty="0">
                <a:latin typeface="Arial"/>
                <a:cs typeface="Arial"/>
              </a:rPr>
              <a:t>reads de la</a:t>
            </a:r>
            <a:r>
              <a:rPr sz="1632" spc="-23" dirty="0">
                <a:latin typeface="Arial"/>
                <a:cs typeface="Arial"/>
              </a:rPr>
              <a:t> </a:t>
            </a:r>
            <a:r>
              <a:rPr sz="1632" spc="-5" dirty="0">
                <a:latin typeface="Arial"/>
                <a:cs typeface="Arial"/>
              </a:rPr>
              <a:t>paire.</a:t>
            </a:r>
            <a:endParaRPr sz="1632">
              <a:latin typeface="Arial"/>
              <a:cs typeface="Arial"/>
            </a:endParaRPr>
          </a:p>
          <a:p>
            <a:pPr>
              <a:spcBef>
                <a:spcPts val="36"/>
              </a:spcBef>
              <a:buFont typeface="Arial"/>
              <a:buChar char="-"/>
            </a:pPr>
            <a:endParaRPr sz="1406">
              <a:latin typeface="Times New Roman"/>
              <a:cs typeface="Times New Roman"/>
            </a:endParaRPr>
          </a:p>
          <a:p>
            <a:pPr marL="138772" indent="-127256">
              <a:buChar char="-"/>
              <a:tabLst>
                <a:tab pos="139348" algn="l"/>
              </a:tabLst>
            </a:pPr>
            <a:r>
              <a:rPr sz="1632" spc="-5" dirty="0">
                <a:latin typeface="Arial"/>
                <a:cs typeface="Arial"/>
              </a:rPr>
              <a:t>CIGAR Strings </a:t>
            </a:r>
            <a:r>
              <a:rPr sz="1632" spc="-9" dirty="0">
                <a:latin typeface="Arial"/>
                <a:cs typeface="Arial"/>
              </a:rPr>
              <a:t>identiques.</a:t>
            </a:r>
            <a:endParaRPr sz="1632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026897" y="3242434"/>
            <a:ext cx="3982361" cy="30610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xmlns="" id="{52D4A3D9-92BA-B443-A9ED-A8929A927C17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5A36C2F3-03CE-DE4E-B34A-443705A7B1C8}" type="datetime1">
              <a:rPr lang="fr-FR" smtClean="0"/>
              <a:pPr/>
              <a:t>06/05/2019</a:t>
            </a:fld>
            <a:endParaRPr lang="en-US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xmlns="" id="{BEE04D05-CEE1-F440-838E-0A468170D7A9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fr-FR"/>
              <a:t>Reda Zenagui</a:t>
            </a:r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xmlns="" id="{EE73CA32-F6BD-4D4F-99AC-4E94E2E3E71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pPr/>
              <a:t>56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41788110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879"/>
            <a:ext cx="3003470" cy="391557"/>
          </a:xfrm>
          <a:custGeom>
            <a:avLst/>
            <a:gdLst/>
            <a:ahLst/>
            <a:cxnLst/>
            <a:rect l="l" t="t" r="r" b="b"/>
            <a:pathLst>
              <a:path w="3312160" h="431800">
                <a:moveTo>
                  <a:pt x="3239770" y="0"/>
                </a:moveTo>
                <a:lnTo>
                  <a:pt x="72390" y="0"/>
                </a:lnTo>
                <a:lnTo>
                  <a:pt x="45541" y="6131"/>
                </a:lnTo>
                <a:lnTo>
                  <a:pt x="22383" y="22383"/>
                </a:lnTo>
                <a:lnTo>
                  <a:pt x="6131" y="45541"/>
                </a:lnTo>
                <a:lnTo>
                  <a:pt x="0" y="72390"/>
                </a:lnTo>
                <a:lnTo>
                  <a:pt x="0" y="359409"/>
                </a:lnTo>
                <a:lnTo>
                  <a:pt x="6131" y="386258"/>
                </a:lnTo>
                <a:lnTo>
                  <a:pt x="22383" y="409416"/>
                </a:lnTo>
                <a:lnTo>
                  <a:pt x="45541" y="425668"/>
                </a:lnTo>
                <a:lnTo>
                  <a:pt x="72390" y="431800"/>
                </a:lnTo>
                <a:lnTo>
                  <a:pt x="3239770" y="431800"/>
                </a:lnTo>
                <a:lnTo>
                  <a:pt x="3266618" y="425668"/>
                </a:lnTo>
                <a:lnTo>
                  <a:pt x="3289776" y="409416"/>
                </a:lnTo>
                <a:lnTo>
                  <a:pt x="3306028" y="386258"/>
                </a:lnTo>
                <a:lnTo>
                  <a:pt x="3312160" y="359409"/>
                </a:lnTo>
                <a:lnTo>
                  <a:pt x="3312160" y="72390"/>
                </a:lnTo>
                <a:lnTo>
                  <a:pt x="3306028" y="45541"/>
                </a:lnTo>
                <a:lnTo>
                  <a:pt x="3289776" y="22383"/>
                </a:lnTo>
                <a:lnTo>
                  <a:pt x="3266618" y="6131"/>
                </a:lnTo>
                <a:lnTo>
                  <a:pt x="3239770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" name="object 3"/>
          <p:cNvSpPr/>
          <p:nvPr/>
        </p:nvSpPr>
        <p:spPr>
          <a:xfrm>
            <a:off x="0" y="2879"/>
            <a:ext cx="3003470" cy="391557"/>
          </a:xfrm>
          <a:custGeom>
            <a:avLst/>
            <a:gdLst/>
            <a:ahLst/>
            <a:cxnLst/>
            <a:rect l="l" t="t" r="r" b="b"/>
            <a:pathLst>
              <a:path w="3312160" h="431800">
                <a:moveTo>
                  <a:pt x="72390" y="0"/>
                </a:moveTo>
                <a:lnTo>
                  <a:pt x="45541" y="6131"/>
                </a:lnTo>
                <a:lnTo>
                  <a:pt x="22383" y="22383"/>
                </a:lnTo>
                <a:lnTo>
                  <a:pt x="6131" y="45541"/>
                </a:lnTo>
                <a:lnTo>
                  <a:pt x="0" y="72390"/>
                </a:lnTo>
                <a:lnTo>
                  <a:pt x="0" y="359409"/>
                </a:lnTo>
                <a:lnTo>
                  <a:pt x="6131" y="386258"/>
                </a:lnTo>
                <a:lnTo>
                  <a:pt x="22383" y="409416"/>
                </a:lnTo>
                <a:lnTo>
                  <a:pt x="45541" y="425668"/>
                </a:lnTo>
                <a:lnTo>
                  <a:pt x="72390" y="431800"/>
                </a:lnTo>
                <a:lnTo>
                  <a:pt x="3239770" y="431800"/>
                </a:lnTo>
                <a:lnTo>
                  <a:pt x="3266618" y="425668"/>
                </a:lnTo>
                <a:lnTo>
                  <a:pt x="3289776" y="409416"/>
                </a:lnTo>
                <a:lnTo>
                  <a:pt x="3306028" y="386258"/>
                </a:lnTo>
                <a:lnTo>
                  <a:pt x="3312160" y="359409"/>
                </a:lnTo>
                <a:lnTo>
                  <a:pt x="3312160" y="72390"/>
                </a:lnTo>
                <a:lnTo>
                  <a:pt x="3306028" y="45541"/>
                </a:lnTo>
                <a:lnTo>
                  <a:pt x="3289776" y="22383"/>
                </a:lnTo>
                <a:lnTo>
                  <a:pt x="3266618" y="6131"/>
                </a:lnTo>
                <a:lnTo>
                  <a:pt x="3239770" y="0"/>
                </a:lnTo>
                <a:lnTo>
                  <a:pt x="72390" y="0"/>
                </a:lnTo>
                <a:close/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" name="object 4"/>
          <p:cNvSpPr txBox="1"/>
          <p:nvPr/>
        </p:nvSpPr>
        <p:spPr>
          <a:xfrm>
            <a:off x="69099" y="52399"/>
            <a:ext cx="2860091" cy="26278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1632" b="1" spc="-14" dirty="0">
                <a:latin typeface="Arial"/>
                <a:cs typeface="Arial"/>
              </a:rPr>
              <a:t>DNASeq </a:t>
            </a:r>
            <a:r>
              <a:rPr sz="1632" b="1" dirty="0">
                <a:latin typeface="Arial"/>
                <a:cs typeface="Arial"/>
              </a:rPr>
              <a:t>: </a:t>
            </a:r>
            <a:r>
              <a:rPr sz="1632" b="1" spc="-5" dirty="0">
                <a:latin typeface="Arial"/>
                <a:cs typeface="Arial"/>
              </a:rPr>
              <a:t>Indel </a:t>
            </a:r>
            <a:r>
              <a:rPr sz="1632" b="1" spc="-9" dirty="0">
                <a:latin typeface="Arial"/>
                <a:cs typeface="Arial"/>
              </a:rPr>
              <a:t>realignement</a:t>
            </a:r>
            <a:endParaRPr sz="1632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2131" y="416317"/>
            <a:ext cx="8998894" cy="59067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xmlns="" id="{3703CBFA-A6D0-674D-8BA7-9C913ADED618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FD72A627-4367-6944-94C5-3398B423D027}" type="datetime1">
              <a:rPr lang="fr-FR" smtClean="0"/>
              <a:pPr/>
              <a:t>06/05/2019</a:t>
            </a:fld>
            <a:endParaRPr lang="en-US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xmlns="" id="{C818876F-2C05-4F47-A176-3C26122351D1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fr-FR"/>
              <a:t>Reda Zenagui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xmlns="" id="{EC8533CE-04D4-A14E-895D-250013AF0F6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pPr/>
              <a:t>57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52814344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879"/>
            <a:ext cx="3003470" cy="391557"/>
          </a:xfrm>
          <a:custGeom>
            <a:avLst/>
            <a:gdLst/>
            <a:ahLst/>
            <a:cxnLst/>
            <a:rect l="l" t="t" r="r" b="b"/>
            <a:pathLst>
              <a:path w="3312160" h="431800">
                <a:moveTo>
                  <a:pt x="3239770" y="0"/>
                </a:moveTo>
                <a:lnTo>
                  <a:pt x="72390" y="0"/>
                </a:lnTo>
                <a:lnTo>
                  <a:pt x="45541" y="6131"/>
                </a:lnTo>
                <a:lnTo>
                  <a:pt x="22383" y="22383"/>
                </a:lnTo>
                <a:lnTo>
                  <a:pt x="6131" y="45541"/>
                </a:lnTo>
                <a:lnTo>
                  <a:pt x="0" y="72390"/>
                </a:lnTo>
                <a:lnTo>
                  <a:pt x="0" y="359409"/>
                </a:lnTo>
                <a:lnTo>
                  <a:pt x="6131" y="386258"/>
                </a:lnTo>
                <a:lnTo>
                  <a:pt x="22383" y="409416"/>
                </a:lnTo>
                <a:lnTo>
                  <a:pt x="45541" y="425668"/>
                </a:lnTo>
                <a:lnTo>
                  <a:pt x="72390" y="431800"/>
                </a:lnTo>
                <a:lnTo>
                  <a:pt x="3239770" y="431800"/>
                </a:lnTo>
                <a:lnTo>
                  <a:pt x="3266618" y="425668"/>
                </a:lnTo>
                <a:lnTo>
                  <a:pt x="3289776" y="409416"/>
                </a:lnTo>
                <a:lnTo>
                  <a:pt x="3306028" y="386258"/>
                </a:lnTo>
                <a:lnTo>
                  <a:pt x="3312160" y="359409"/>
                </a:lnTo>
                <a:lnTo>
                  <a:pt x="3312160" y="72390"/>
                </a:lnTo>
                <a:lnTo>
                  <a:pt x="3306028" y="45541"/>
                </a:lnTo>
                <a:lnTo>
                  <a:pt x="3289776" y="22383"/>
                </a:lnTo>
                <a:lnTo>
                  <a:pt x="3266618" y="6131"/>
                </a:lnTo>
                <a:lnTo>
                  <a:pt x="3239770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" name="object 3"/>
          <p:cNvSpPr/>
          <p:nvPr/>
        </p:nvSpPr>
        <p:spPr>
          <a:xfrm>
            <a:off x="0" y="2879"/>
            <a:ext cx="3003470" cy="391557"/>
          </a:xfrm>
          <a:custGeom>
            <a:avLst/>
            <a:gdLst/>
            <a:ahLst/>
            <a:cxnLst/>
            <a:rect l="l" t="t" r="r" b="b"/>
            <a:pathLst>
              <a:path w="3312160" h="431800">
                <a:moveTo>
                  <a:pt x="72390" y="0"/>
                </a:moveTo>
                <a:lnTo>
                  <a:pt x="45541" y="6131"/>
                </a:lnTo>
                <a:lnTo>
                  <a:pt x="22383" y="22383"/>
                </a:lnTo>
                <a:lnTo>
                  <a:pt x="6131" y="45541"/>
                </a:lnTo>
                <a:lnTo>
                  <a:pt x="0" y="72390"/>
                </a:lnTo>
                <a:lnTo>
                  <a:pt x="0" y="359409"/>
                </a:lnTo>
                <a:lnTo>
                  <a:pt x="6131" y="386258"/>
                </a:lnTo>
                <a:lnTo>
                  <a:pt x="22383" y="409416"/>
                </a:lnTo>
                <a:lnTo>
                  <a:pt x="45541" y="425668"/>
                </a:lnTo>
                <a:lnTo>
                  <a:pt x="72390" y="431800"/>
                </a:lnTo>
                <a:lnTo>
                  <a:pt x="3239770" y="431800"/>
                </a:lnTo>
                <a:lnTo>
                  <a:pt x="3266618" y="425668"/>
                </a:lnTo>
                <a:lnTo>
                  <a:pt x="3289776" y="409416"/>
                </a:lnTo>
                <a:lnTo>
                  <a:pt x="3306028" y="386258"/>
                </a:lnTo>
                <a:lnTo>
                  <a:pt x="3312160" y="359409"/>
                </a:lnTo>
                <a:lnTo>
                  <a:pt x="3312160" y="72390"/>
                </a:lnTo>
                <a:lnTo>
                  <a:pt x="3306028" y="45541"/>
                </a:lnTo>
                <a:lnTo>
                  <a:pt x="3289776" y="22383"/>
                </a:lnTo>
                <a:lnTo>
                  <a:pt x="3266618" y="6131"/>
                </a:lnTo>
                <a:lnTo>
                  <a:pt x="3239770" y="0"/>
                </a:lnTo>
                <a:lnTo>
                  <a:pt x="72390" y="0"/>
                </a:lnTo>
                <a:close/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9099" y="56899"/>
            <a:ext cx="2860091" cy="262787"/>
          </a:xfrm>
          <a:prstGeom prst="rect">
            <a:avLst/>
          </a:prstGeom>
        </p:spPr>
        <p:txBody>
          <a:bodyPr vert="horz" wrap="square" lIns="0" tIns="11516" rIns="0" bIns="0" rtlCol="0" anchor="ctr">
            <a:spAutoFit/>
          </a:bodyPr>
          <a:lstStyle/>
          <a:p>
            <a:pPr marL="11516">
              <a:spcBef>
                <a:spcPts val="91"/>
              </a:spcBef>
            </a:pPr>
            <a:r>
              <a:rPr sz="1632" b="1" spc="-14" dirty="0">
                <a:latin typeface="Arial"/>
                <a:cs typeface="Arial"/>
              </a:rPr>
              <a:t>DNASeq </a:t>
            </a:r>
            <a:r>
              <a:rPr sz="1632" b="1" dirty="0">
                <a:latin typeface="Arial"/>
                <a:cs typeface="Arial"/>
              </a:rPr>
              <a:t>: </a:t>
            </a:r>
            <a:r>
              <a:rPr sz="1632" b="1" spc="-5" dirty="0">
                <a:latin typeface="Arial"/>
                <a:cs typeface="Arial"/>
              </a:rPr>
              <a:t>Indel </a:t>
            </a:r>
            <a:r>
              <a:rPr sz="1632" b="1" spc="-9" dirty="0">
                <a:latin typeface="Arial"/>
                <a:cs typeface="Arial"/>
              </a:rPr>
              <a:t>realignement</a:t>
            </a:r>
            <a:endParaRPr sz="1632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42433" y="730714"/>
            <a:ext cx="368524" cy="26278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1632" b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But</a:t>
            </a:r>
            <a:endParaRPr sz="1632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730168" y="730714"/>
            <a:ext cx="806146" cy="26278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1632" b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Lo</a:t>
            </a:r>
            <a:r>
              <a:rPr sz="1632" b="1" u="sng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g</a:t>
            </a:r>
            <a:r>
              <a:rPr sz="1632" b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iciel</a:t>
            </a:r>
            <a:endParaRPr sz="1632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581986" y="1113057"/>
            <a:ext cx="3199248" cy="684226"/>
          </a:xfrm>
          <a:prstGeom prst="rect">
            <a:avLst/>
          </a:prstGeom>
          <a:solidFill>
            <a:srgbClr val="99CCFF"/>
          </a:solidFill>
          <a:ln w="3175">
            <a:solidFill>
              <a:srgbClr val="7F7F7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14">
              <a:latin typeface="Times New Roman"/>
              <a:cs typeface="Times New Roman"/>
            </a:endParaRPr>
          </a:p>
          <a:p>
            <a:pPr marR="123225" algn="ctr">
              <a:spcBef>
                <a:spcPts val="1170"/>
              </a:spcBef>
            </a:pPr>
            <a:r>
              <a:rPr sz="1632" b="1" spc="-41" dirty="0">
                <a:latin typeface="Arial"/>
                <a:cs typeface="Arial"/>
              </a:rPr>
              <a:t>GATK</a:t>
            </a:r>
            <a:endParaRPr sz="1632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31869" y="1113058"/>
            <a:ext cx="3199248" cy="1015283"/>
          </a:xfrm>
          <a:prstGeom prst="rect">
            <a:avLst/>
          </a:prstGeom>
          <a:solidFill>
            <a:srgbClr val="FFFF66"/>
          </a:solidFill>
          <a:ln w="3175">
            <a:solidFill>
              <a:srgbClr val="7F7F7F"/>
            </a:solidFill>
          </a:ln>
        </p:spPr>
        <p:txBody>
          <a:bodyPr vert="horz" wrap="square" lIns="0" tIns="576" rIns="0" bIns="0" rtlCol="0">
            <a:spAutoFit/>
          </a:bodyPr>
          <a:lstStyle/>
          <a:p>
            <a:pPr>
              <a:spcBef>
                <a:spcPts val="5"/>
              </a:spcBef>
            </a:pPr>
            <a:endParaRPr sz="2040">
              <a:latin typeface="Times New Roman"/>
              <a:cs typeface="Times New Roman"/>
            </a:endParaRPr>
          </a:p>
          <a:p>
            <a:pPr marL="251057" marR="213628" indent="-576" algn="ctr">
              <a:lnSpc>
                <a:spcPct val="93300"/>
              </a:lnSpc>
            </a:pPr>
            <a:r>
              <a:rPr sz="1632" b="1" spc="-5" dirty="0">
                <a:latin typeface="Arial"/>
                <a:cs typeface="Arial"/>
              </a:rPr>
              <a:t>Réaligner les </a:t>
            </a:r>
            <a:r>
              <a:rPr sz="1632" b="1" spc="-9" dirty="0">
                <a:latin typeface="Arial"/>
                <a:cs typeface="Arial"/>
              </a:rPr>
              <a:t>séquences  </a:t>
            </a:r>
            <a:r>
              <a:rPr sz="1632" b="1" spc="-5" dirty="0">
                <a:latin typeface="Arial"/>
                <a:cs typeface="Arial"/>
              </a:rPr>
              <a:t>comportant</a:t>
            </a:r>
            <a:r>
              <a:rPr sz="1632" b="1" spc="-77" dirty="0">
                <a:latin typeface="Arial"/>
                <a:cs typeface="Arial"/>
              </a:rPr>
              <a:t> </a:t>
            </a:r>
            <a:r>
              <a:rPr sz="1632" b="1" spc="-5" dirty="0">
                <a:latin typeface="Arial"/>
                <a:cs typeface="Arial"/>
              </a:rPr>
              <a:t>potentiellement  un InDel</a:t>
            </a:r>
            <a:endParaRPr sz="1632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38588" y="3118058"/>
            <a:ext cx="97312" cy="124361"/>
          </a:xfrm>
          <a:prstGeom prst="rect">
            <a:avLst/>
          </a:prstGeom>
        </p:spPr>
        <p:txBody>
          <a:bodyPr vert="horz" wrap="square" lIns="0" tIns="12668" rIns="0" bIns="0" rtlCol="0">
            <a:spAutoFit/>
          </a:bodyPr>
          <a:lstStyle/>
          <a:p>
            <a:pPr marL="11516">
              <a:spcBef>
                <a:spcPts val="100"/>
              </a:spcBef>
            </a:pPr>
            <a:r>
              <a:rPr sz="725" spc="145" dirty="0">
                <a:latin typeface="Arial"/>
                <a:cs typeface="Arial"/>
              </a:rPr>
              <a:t>●</a:t>
            </a:r>
            <a:endParaRPr sz="725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735517" y="3048960"/>
            <a:ext cx="6331126" cy="26278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1632" spc="-9" dirty="0">
                <a:latin typeface="Arial"/>
                <a:cs typeface="Arial"/>
              </a:rPr>
              <a:t>Les indels dans </a:t>
            </a:r>
            <a:r>
              <a:rPr sz="1632" spc="-5" dirty="0">
                <a:latin typeface="Arial"/>
                <a:cs typeface="Arial"/>
              </a:rPr>
              <a:t>les reads </a:t>
            </a:r>
            <a:r>
              <a:rPr sz="1632" spc="-9" dirty="0">
                <a:latin typeface="Arial"/>
                <a:cs typeface="Arial"/>
              </a:rPr>
              <a:t>sont particulièrement </a:t>
            </a:r>
            <a:r>
              <a:rPr sz="1632" spc="-5" dirty="0">
                <a:latin typeface="Arial"/>
                <a:cs typeface="Arial"/>
              </a:rPr>
              <a:t>compliqués </a:t>
            </a:r>
            <a:r>
              <a:rPr sz="1632" dirty="0">
                <a:latin typeface="Arial"/>
                <a:cs typeface="Arial"/>
              </a:rPr>
              <a:t>à</a:t>
            </a:r>
            <a:r>
              <a:rPr sz="1632" spc="91" dirty="0">
                <a:latin typeface="Arial"/>
                <a:cs typeface="Arial"/>
              </a:rPr>
              <a:t> </a:t>
            </a:r>
            <a:r>
              <a:rPr sz="1632" spc="-18" dirty="0">
                <a:latin typeface="Arial"/>
                <a:cs typeface="Arial"/>
              </a:rPr>
              <a:t>aligner.</a:t>
            </a:r>
            <a:endParaRPr sz="1632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538588" y="3575258"/>
            <a:ext cx="97312" cy="124361"/>
          </a:xfrm>
          <a:prstGeom prst="rect">
            <a:avLst/>
          </a:prstGeom>
        </p:spPr>
        <p:txBody>
          <a:bodyPr vert="horz" wrap="square" lIns="0" tIns="12668" rIns="0" bIns="0" rtlCol="0">
            <a:spAutoFit/>
          </a:bodyPr>
          <a:lstStyle/>
          <a:p>
            <a:pPr marL="11516">
              <a:spcBef>
                <a:spcPts val="100"/>
              </a:spcBef>
            </a:pPr>
            <a:r>
              <a:rPr sz="725" spc="145" dirty="0">
                <a:latin typeface="Arial"/>
                <a:cs typeface="Arial"/>
              </a:rPr>
              <a:t>●</a:t>
            </a:r>
            <a:endParaRPr sz="725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735516" y="3506160"/>
            <a:ext cx="7067598" cy="26278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1632" spc="-9" dirty="0">
                <a:latin typeface="Arial"/>
                <a:cs typeface="Arial"/>
              </a:rPr>
              <a:t>La plupart des aligneurs ont donc </a:t>
            </a:r>
            <a:r>
              <a:rPr sz="1632" spc="-5" dirty="0">
                <a:latin typeface="Arial"/>
                <a:cs typeface="Arial"/>
              </a:rPr>
              <a:t>des </a:t>
            </a:r>
            <a:r>
              <a:rPr sz="1632" spc="-9" dirty="0">
                <a:latin typeface="Arial"/>
                <a:cs typeface="Arial"/>
              </a:rPr>
              <a:t>difficultés d'alignement </a:t>
            </a:r>
            <a:r>
              <a:rPr sz="1632" spc="-5" dirty="0">
                <a:latin typeface="Arial"/>
                <a:cs typeface="Arial"/>
              </a:rPr>
              <a:t>les</a:t>
            </a:r>
            <a:r>
              <a:rPr sz="1632" spc="113" dirty="0">
                <a:latin typeface="Arial"/>
                <a:cs typeface="Arial"/>
              </a:rPr>
              <a:t> </a:t>
            </a:r>
            <a:r>
              <a:rPr sz="1632" spc="-5" dirty="0">
                <a:latin typeface="Arial"/>
                <a:cs typeface="Arial"/>
              </a:rPr>
              <a:t>concernant.</a:t>
            </a:r>
            <a:endParaRPr sz="1632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538588" y="4032458"/>
            <a:ext cx="97312" cy="124361"/>
          </a:xfrm>
          <a:prstGeom prst="rect">
            <a:avLst/>
          </a:prstGeom>
        </p:spPr>
        <p:txBody>
          <a:bodyPr vert="horz" wrap="square" lIns="0" tIns="12668" rIns="0" bIns="0" rtlCol="0">
            <a:spAutoFit/>
          </a:bodyPr>
          <a:lstStyle/>
          <a:p>
            <a:pPr marL="11516">
              <a:spcBef>
                <a:spcPts val="100"/>
              </a:spcBef>
            </a:pPr>
            <a:r>
              <a:rPr sz="725" spc="145" dirty="0">
                <a:latin typeface="Arial"/>
                <a:cs typeface="Arial"/>
              </a:rPr>
              <a:t>●</a:t>
            </a:r>
            <a:endParaRPr sz="725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735516" y="3963359"/>
            <a:ext cx="6975467" cy="495388"/>
          </a:xfrm>
          <a:prstGeom prst="rect">
            <a:avLst/>
          </a:prstGeom>
        </p:spPr>
        <p:txBody>
          <a:bodyPr vert="horz" wrap="square" lIns="0" tIns="33397" rIns="0" bIns="0" rtlCol="0">
            <a:spAutoFit/>
          </a:bodyPr>
          <a:lstStyle/>
          <a:p>
            <a:pPr marL="11516" marR="4607">
              <a:lnSpc>
                <a:spcPts val="1823"/>
              </a:lnSpc>
              <a:spcBef>
                <a:spcPts val="263"/>
              </a:spcBef>
            </a:pPr>
            <a:r>
              <a:rPr sz="1632" spc="-5" dirty="0">
                <a:latin typeface="Arial"/>
                <a:cs typeface="Arial"/>
              </a:rPr>
              <a:t>Ces reads </a:t>
            </a:r>
            <a:r>
              <a:rPr sz="1632" dirty="0">
                <a:latin typeface="Arial"/>
                <a:cs typeface="Arial"/>
              </a:rPr>
              <a:t>mal </a:t>
            </a:r>
            <a:r>
              <a:rPr sz="1632" spc="-9" dirty="0">
                <a:latin typeface="Arial"/>
                <a:cs typeface="Arial"/>
              </a:rPr>
              <a:t>alignés peuvent donc générer des </a:t>
            </a:r>
            <a:r>
              <a:rPr sz="1632" spc="-5" dirty="0">
                <a:latin typeface="Arial"/>
                <a:cs typeface="Arial"/>
              </a:rPr>
              <a:t>séries de </a:t>
            </a:r>
            <a:r>
              <a:rPr sz="1632" spc="-9" dirty="0">
                <a:latin typeface="Arial"/>
                <a:cs typeface="Arial"/>
              </a:rPr>
              <a:t>faux </a:t>
            </a:r>
            <a:r>
              <a:rPr sz="1632" spc="-5" dirty="0">
                <a:latin typeface="Arial"/>
                <a:cs typeface="Arial"/>
              </a:rPr>
              <a:t>mismatchs  </a:t>
            </a:r>
            <a:r>
              <a:rPr sz="1632" spc="-9" dirty="0">
                <a:latin typeface="Arial"/>
                <a:cs typeface="Arial"/>
              </a:rPr>
              <a:t>au </a:t>
            </a:r>
            <a:r>
              <a:rPr sz="1632" spc="-5" dirty="0">
                <a:latin typeface="Arial"/>
                <a:cs typeface="Arial"/>
              </a:rPr>
              <a:t>lieu de vrais </a:t>
            </a:r>
            <a:r>
              <a:rPr sz="1632" spc="-9" dirty="0">
                <a:latin typeface="Arial"/>
                <a:cs typeface="Arial"/>
              </a:rPr>
              <a:t>indels.</a:t>
            </a:r>
            <a:endParaRPr sz="1632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538588" y="4685437"/>
            <a:ext cx="97312" cy="124361"/>
          </a:xfrm>
          <a:prstGeom prst="rect">
            <a:avLst/>
          </a:prstGeom>
        </p:spPr>
        <p:txBody>
          <a:bodyPr vert="horz" wrap="square" lIns="0" tIns="12668" rIns="0" bIns="0" rtlCol="0">
            <a:spAutoFit/>
          </a:bodyPr>
          <a:lstStyle/>
          <a:p>
            <a:pPr marL="11516">
              <a:spcBef>
                <a:spcPts val="100"/>
              </a:spcBef>
            </a:pPr>
            <a:r>
              <a:rPr sz="725" spc="145" dirty="0">
                <a:latin typeface="Arial"/>
                <a:cs typeface="Arial"/>
              </a:rPr>
              <a:t>●</a:t>
            </a:r>
            <a:endParaRPr sz="725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735517" y="4616339"/>
            <a:ext cx="6897731" cy="495388"/>
          </a:xfrm>
          <a:prstGeom prst="rect">
            <a:avLst/>
          </a:prstGeom>
        </p:spPr>
        <p:txBody>
          <a:bodyPr vert="horz" wrap="square" lIns="0" tIns="33397" rIns="0" bIns="0" rtlCol="0">
            <a:spAutoFit/>
          </a:bodyPr>
          <a:lstStyle/>
          <a:p>
            <a:pPr marL="11516" marR="4607">
              <a:lnSpc>
                <a:spcPts val="1823"/>
              </a:lnSpc>
              <a:spcBef>
                <a:spcPts val="263"/>
              </a:spcBef>
            </a:pPr>
            <a:r>
              <a:rPr sz="1632" spc="-5" dirty="0">
                <a:latin typeface="Arial"/>
                <a:cs typeface="Arial"/>
              </a:rPr>
              <a:t>Ces faux mismatches vont </a:t>
            </a:r>
            <a:r>
              <a:rPr sz="1632" spc="-9" dirty="0">
                <a:latin typeface="Arial"/>
                <a:cs typeface="Arial"/>
              </a:rPr>
              <a:t>donc </a:t>
            </a:r>
            <a:r>
              <a:rPr sz="1632" spc="-5" dirty="0">
                <a:latin typeface="Arial"/>
                <a:cs typeface="Arial"/>
              </a:rPr>
              <a:t>être considérés </a:t>
            </a:r>
            <a:r>
              <a:rPr sz="1632" dirty="0">
                <a:latin typeface="Arial"/>
                <a:cs typeface="Arial"/>
              </a:rPr>
              <a:t>comme </a:t>
            </a:r>
            <a:r>
              <a:rPr sz="1632" spc="-9" dirty="0">
                <a:latin typeface="Arial"/>
                <a:cs typeface="Arial"/>
              </a:rPr>
              <a:t>des mutations lors  de </a:t>
            </a:r>
            <a:r>
              <a:rPr sz="1632" spc="-5" dirty="0">
                <a:latin typeface="Arial"/>
                <a:cs typeface="Arial"/>
              </a:rPr>
              <a:t>la recherche de mutation.</a:t>
            </a:r>
            <a:endParaRPr sz="1632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538588" y="5306169"/>
            <a:ext cx="97312" cy="124361"/>
          </a:xfrm>
          <a:prstGeom prst="rect">
            <a:avLst/>
          </a:prstGeom>
        </p:spPr>
        <p:txBody>
          <a:bodyPr vert="horz" wrap="square" lIns="0" tIns="12668" rIns="0" bIns="0" rtlCol="0">
            <a:spAutoFit/>
          </a:bodyPr>
          <a:lstStyle/>
          <a:p>
            <a:pPr marL="11516">
              <a:spcBef>
                <a:spcPts val="100"/>
              </a:spcBef>
            </a:pPr>
            <a:r>
              <a:rPr sz="725" spc="145" dirty="0">
                <a:latin typeface="Arial"/>
                <a:cs typeface="Arial"/>
              </a:rPr>
              <a:t>●</a:t>
            </a:r>
            <a:endParaRPr sz="725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735516" y="5237071"/>
            <a:ext cx="6002334" cy="26278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1632" spc="-5" dirty="0">
                <a:latin typeface="Arial"/>
                <a:cs typeface="Arial"/>
              </a:rPr>
              <a:t>Il faut </a:t>
            </a:r>
            <a:r>
              <a:rPr sz="1632" spc="-9" dirty="0">
                <a:latin typeface="Arial"/>
                <a:cs typeface="Arial"/>
              </a:rPr>
              <a:t>donc corriger </a:t>
            </a:r>
            <a:r>
              <a:rPr sz="1632" dirty="0">
                <a:latin typeface="Arial"/>
                <a:cs typeface="Arial"/>
              </a:rPr>
              <a:t>cela </a:t>
            </a:r>
            <a:r>
              <a:rPr sz="1632" spc="-5" dirty="0">
                <a:latin typeface="Arial"/>
                <a:cs typeface="Arial"/>
              </a:rPr>
              <a:t>afin d'éviter le </a:t>
            </a:r>
            <a:r>
              <a:rPr sz="1632" spc="-9" dirty="0">
                <a:latin typeface="Arial"/>
                <a:cs typeface="Arial"/>
              </a:rPr>
              <a:t>maximum de </a:t>
            </a:r>
            <a:r>
              <a:rPr sz="1632" spc="-5" dirty="0">
                <a:latin typeface="Arial"/>
                <a:cs typeface="Arial"/>
              </a:rPr>
              <a:t>faux</a:t>
            </a:r>
            <a:r>
              <a:rPr sz="1632" spc="41" dirty="0">
                <a:latin typeface="Arial"/>
                <a:cs typeface="Arial"/>
              </a:rPr>
              <a:t> </a:t>
            </a:r>
            <a:r>
              <a:rPr sz="1632" spc="-5" dirty="0">
                <a:latin typeface="Arial"/>
                <a:cs typeface="Arial"/>
              </a:rPr>
              <a:t>positifs.</a:t>
            </a:r>
            <a:endParaRPr sz="1632">
              <a:latin typeface="Arial"/>
              <a:cs typeface="Arial"/>
            </a:endParaRPr>
          </a:p>
        </p:txBody>
      </p:sp>
      <p:sp>
        <p:nvSpPr>
          <p:cNvPr id="19" name="Espace réservé de la date 18">
            <a:extLst>
              <a:ext uri="{FF2B5EF4-FFF2-40B4-BE49-F238E27FC236}">
                <a16:creationId xmlns:a16="http://schemas.microsoft.com/office/drawing/2014/main" xmlns="" id="{CAE5D6AF-536E-3F42-85F7-F1987C013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9453A-C802-C547-9AD7-CCAAE04C17F4}" type="datetime1">
              <a:rPr lang="fr-FR" smtClean="0">
                <a:solidFill>
                  <a:srgbClr val="775F55"/>
                </a:solidFill>
              </a:rPr>
              <a:pPr/>
              <a:t>06/05/2019</a:t>
            </a:fld>
            <a:endParaRPr lang="fr-FR">
              <a:solidFill>
                <a:srgbClr val="775F55"/>
              </a:solidFill>
            </a:endParaRPr>
          </a:p>
        </p:txBody>
      </p:sp>
      <p:sp>
        <p:nvSpPr>
          <p:cNvPr id="20" name="Espace réservé du pied de page 19">
            <a:extLst>
              <a:ext uri="{FF2B5EF4-FFF2-40B4-BE49-F238E27FC236}">
                <a16:creationId xmlns:a16="http://schemas.microsoft.com/office/drawing/2014/main" xmlns="" id="{906219C1-8264-2D41-8EB0-87AEE617F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775F55"/>
                </a:solidFill>
              </a:rPr>
              <a:t>Reda Zenagui</a:t>
            </a:r>
          </a:p>
        </p:txBody>
      </p:sp>
      <p:sp>
        <p:nvSpPr>
          <p:cNvPr id="21" name="Espace réservé du numéro de diapositive 20">
            <a:extLst>
              <a:ext uri="{FF2B5EF4-FFF2-40B4-BE49-F238E27FC236}">
                <a16:creationId xmlns:a16="http://schemas.microsoft.com/office/drawing/2014/main" xmlns="" id="{66936C45-284E-BB45-8FA9-5FE93C26D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C2161-55B9-4E2F-9B8E-AFF7EF3222FD}" type="slidenum">
              <a:rPr lang="fr-FR" smtClean="0"/>
              <a:pPr/>
              <a:t>58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86079171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879"/>
            <a:ext cx="2350492" cy="327065"/>
          </a:xfrm>
          <a:custGeom>
            <a:avLst/>
            <a:gdLst/>
            <a:ahLst/>
            <a:cxnLst/>
            <a:rect l="l" t="t" r="r" b="b"/>
            <a:pathLst>
              <a:path w="2592070" h="360680">
                <a:moveTo>
                  <a:pt x="2532380" y="0"/>
                </a:moveTo>
                <a:lnTo>
                  <a:pt x="59690" y="0"/>
                </a:lnTo>
                <a:lnTo>
                  <a:pt x="38040" y="5218"/>
                </a:lnTo>
                <a:lnTo>
                  <a:pt x="18891" y="18891"/>
                </a:lnTo>
                <a:lnTo>
                  <a:pt x="5218" y="38040"/>
                </a:lnTo>
                <a:lnTo>
                  <a:pt x="0" y="59690"/>
                </a:lnTo>
                <a:lnTo>
                  <a:pt x="0" y="299720"/>
                </a:lnTo>
                <a:lnTo>
                  <a:pt x="5218" y="322103"/>
                </a:lnTo>
                <a:lnTo>
                  <a:pt x="18891" y="341629"/>
                </a:lnTo>
                <a:lnTo>
                  <a:pt x="38040" y="355441"/>
                </a:lnTo>
                <a:lnTo>
                  <a:pt x="59690" y="360679"/>
                </a:lnTo>
                <a:lnTo>
                  <a:pt x="2532380" y="360679"/>
                </a:lnTo>
                <a:lnTo>
                  <a:pt x="2554029" y="355441"/>
                </a:lnTo>
                <a:lnTo>
                  <a:pt x="2573178" y="341629"/>
                </a:lnTo>
                <a:lnTo>
                  <a:pt x="2586851" y="322103"/>
                </a:lnTo>
                <a:lnTo>
                  <a:pt x="2592070" y="299720"/>
                </a:lnTo>
                <a:lnTo>
                  <a:pt x="2592070" y="59690"/>
                </a:lnTo>
                <a:lnTo>
                  <a:pt x="2586851" y="38040"/>
                </a:lnTo>
                <a:lnTo>
                  <a:pt x="2573178" y="18891"/>
                </a:lnTo>
                <a:lnTo>
                  <a:pt x="2554029" y="5218"/>
                </a:lnTo>
                <a:lnTo>
                  <a:pt x="2532380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" name="object 3"/>
          <p:cNvSpPr/>
          <p:nvPr/>
        </p:nvSpPr>
        <p:spPr>
          <a:xfrm>
            <a:off x="0" y="2879"/>
            <a:ext cx="2350492" cy="327065"/>
          </a:xfrm>
          <a:custGeom>
            <a:avLst/>
            <a:gdLst/>
            <a:ahLst/>
            <a:cxnLst/>
            <a:rect l="l" t="t" r="r" b="b"/>
            <a:pathLst>
              <a:path w="2592070" h="360680">
                <a:moveTo>
                  <a:pt x="59690" y="0"/>
                </a:moveTo>
                <a:lnTo>
                  <a:pt x="38040" y="5218"/>
                </a:lnTo>
                <a:lnTo>
                  <a:pt x="18891" y="18891"/>
                </a:lnTo>
                <a:lnTo>
                  <a:pt x="5218" y="38040"/>
                </a:lnTo>
                <a:lnTo>
                  <a:pt x="0" y="59690"/>
                </a:lnTo>
                <a:lnTo>
                  <a:pt x="0" y="299720"/>
                </a:lnTo>
                <a:lnTo>
                  <a:pt x="5218" y="322103"/>
                </a:lnTo>
                <a:lnTo>
                  <a:pt x="18891" y="341629"/>
                </a:lnTo>
                <a:lnTo>
                  <a:pt x="38040" y="355441"/>
                </a:lnTo>
                <a:lnTo>
                  <a:pt x="59690" y="360679"/>
                </a:lnTo>
                <a:lnTo>
                  <a:pt x="2532380" y="360679"/>
                </a:lnTo>
                <a:lnTo>
                  <a:pt x="2554029" y="355441"/>
                </a:lnTo>
                <a:lnTo>
                  <a:pt x="2573178" y="341629"/>
                </a:lnTo>
                <a:lnTo>
                  <a:pt x="2586851" y="322103"/>
                </a:lnTo>
                <a:lnTo>
                  <a:pt x="2592070" y="299720"/>
                </a:lnTo>
                <a:lnTo>
                  <a:pt x="2592070" y="59690"/>
                </a:lnTo>
                <a:lnTo>
                  <a:pt x="2586851" y="38040"/>
                </a:lnTo>
                <a:lnTo>
                  <a:pt x="2573178" y="18891"/>
                </a:lnTo>
                <a:lnTo>
                  <a:pt x="2554029" y="5218"/>
                </a:lnTo>
                <a:lnTo>
                  <a:pt x="2532380" y="0"/>
                </a:lnTo>
                <a:lnTo>
                  <a:pt x="59690" y="0"/>
                </a:lnTo>
                <a:close/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" name="object 4"/>
          <p:cNvSpPr txBox="1"/>
          <p:nvPr/>
        </p:nvSpPr>
        <p:spPr>
          <a:xfrm>
            <a:off x="71400" y="19002"/>
            <a:ext cx="2204234" cy="26278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1632" b="1" spc="-14" dirty="0">
                <a:latin typeface="Arial"/>
                <a:cs typeface="Arial"/>
              </a:rPr>
              <a:t>DNASeq </a:t>
            </a:r>
            <a:r>
              <a:rPr sz="1632" b="1" dirty="0">
                <a:latin typeface="Arial"/>
                <a:cs typeface="Arial"/>
              </a:rPr>
              <a:t>: </a:t>
            </a:r>
            <a:r>
              <a:rPr sz="1632" b="1" spc="-9" dirty="0">
                <a:latin typeface="Arial"/>
                <a:cs typeface="Arial"/>
              </a:rPr>
              <a:t>SNV</a:t>
            </a:r>
            <a:r>
              <a:rPr sz="1632" b="1" spc="-41" dirty="0">
                <a:latin typeface="Arial"/>
                <a:cs typeface="Arial"/>
              </a:rPr>
              <a:t> </a:t>
            </a:r>
            <a:r>
              <a:rPr sz="1632" b="1" spc="-5" dirty="0">
                <a:latin typeface="Arial"/>
                <a:cs typeface="Arial"/>
              </a:rPr>
              <a:t>Calling</a:t>
            </a:r>
            <a:endParaRPr sz="1632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42433" y="730714"/>
            <a:ext cx="368524" cy="26278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1632" b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But</a:t>
            </a:r>
            <a:endParaRPr sz="1632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730168" y="730714"/>
            <a:ext cx="806146" cy="26278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1632" b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Lo</a:t>
            </a:r>
            <a:r>
              <a:rPr sz="1632" b="1" u="sng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g</a:t>
            </a:r>
            <a:r>
              <a:rPr sz="1632" b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iciel</a:t>
            </a:r>
            <a:endParaRPr sz="1632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31869" y="1113057"/>
            <a:ext cx="3199248" cy="753604"/>
          </a:xfrm>
          <a:prstGeom prst="rect">
            <a:avLst/>
          </a:prstGeom>
          <a:solidFill>
            <a:srgbClr val="FFFF66"/>
          </a:solidFill>
          <a:ln w="3175">
            <a:solidFill>
              <a:srgbClr val="7F7F7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14">
              <a:latin typeface="Times New Roman"/>
              <a:cs typeface="Times New Roman"/>
            </a:endParaRPr>
          </a:p>
          <a:p>
            <a:pPr>
              <a:spcBef>
                <a:spcPts val="9"/>
              </a:spcBef>
            </a:pPr>
            <a:endParaRPr sz="1451">
              <a:latin typeface="Times New Roman"/>
              <a:cs typeface="Times New Roman"/>
            </a:endParaRPr>
          </a:p>
          <a:p>
            <a:pPr marL="473322"/>
            <a:r>
              <a:rPr sz="1632" b="1" spc="-9" dirty="0">
                <a:latin typeface="Arial"/>
                <a:cs typeface="Arial"/>
              </a:rPr>
              <a:t>Détecter </a:t>
            </a:r>
            <a:r>
              <a:rPr sz="1632" b="1" spc="-5" dirty="0">
                <a:latin typeface="Arial"/>
                <a:cs typeface="Arial"/>
              </a:rPr>
              <a:t>les</a:t>
            </a:r>
            <a:r>
              <a:rPr sz="1632" b="1" spc="-9" dirty="0">
                <a:latin typeface="Arial"/>
                <a:cs typeface="Arial"/>
              </a:rPr>
              <a:t> </a:t>
            </a:r>
            <a:r>
              <a:rPr sz="1632" b="1" spc="-5" dirty="0">
                <a:latin typeface="Arial"/>
                <a:cs typeface="Arial"/>
              </a:rPr>
              <a:t>mutations</a:t>
            </a:r>
            <a:endParaRPr sz="1632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81986" y="1113058"/>
            <a:ext cx="3199248" cy="1162635"/>
          </a:xfrm>
          <a:prstGeom prst="rect">
            <a:avLst/>
          </a:prstGeom>
          <a:solidFill>
            <a:srgbClr val="99CCFF"/>
          </a:solidFill>
          <a:ln w="3175">
            <a:solidFill>
              <a:srgbClr val="7F7F7F"/>
            </a:solidFill>
          </a:ln>
        </p:spPr>
        <p:txBody>
          <a:bodyPr vert="horz" wrap="square" lIns="0" tIns="119770" rIns="0" bIns="0" rtlCol="0">
            <a:spAutoFit/>
          </a:bodyPr>
          <a:lstStyle/>
          <a:p>
            <a:pPr marL="1250101">
              <a:spcBef>
                <a:spcPts val="943"/>
              </a:spcBef>
            </a:pPr>
            <a:r>
              <a:rPr sz="1632" b="1" spc="-41" dirty="0">
                <a:latin typeface="Arial"/>
                <a:cs typeface="Arial"/>
              </a:rPr>
              <a:t>GATK</a:t>
            </a:r>
            <a:endParaRPr sz="1632">
              <a:latin typeface="Arial"/>
              <a:cs typeface="Arial"/>
            </a:endParaRPr>
          </a:p>
          <a:p>
            <a:pPr marL="564877" marR="427833" algn="ctr">
              <a:lnSpc>
                <a:spcPct val="93300"/>
              </a:lnSpc>
              <a:spcBef>
                <a:spcPts val="739"/>
              </a:spcBef>
            </a:pPr>
            <a:r>
              <a:rPr sz="1632" b="1" spc="-5" dirty="0">
                <a:latin typeface="Arial"/>
                <a:cs typeface="Arial"/>
              </a:rPr>
              <a:t>(Samtools </a:t>
            </a:r>
            <a:r>
              <a:rPr sz="1632" b="1" dirty="0">
                <a:latin typeface="Arial"/>
                <a:cs typeface="Arial"/>
              </a:rPr>
              <a:t>– </a:t>
            </a:r>
            <a:r>
              <a:rPr sz="1632" b="1" spc="-23" dirty="0">
                <a:latin typeface="Arial"/>
                <a:cs typeface="Arial"/>
              </a:rPr>
              <a:t>Varscan</a:t>
            </a:r>
            <a:r>
              <a:rPr sz="1632" b="1" spc="-54" dirty="0">
                <a:latin typeface="Arial"/>
                <a:cs typeface="Arial"/>
              </a:rPr>
              <a:t> </a:t>
            </a:r>
            <a:r>
              <a:rPr sz="1632" b="1" dirty="0">
                <a:latin typeface="Arial"/>
                <a:cs typeface="Arial"/>
              </a:rPr>
              <a:t>–  </a:t>
            </a:r>
            <a:r>
              <a:rPr sz="1632" b="1" spc="-5" dirty="0">
                <a:latin typeface="Arial"/>
                <a:cs typeface="Arial"/>
              </a:rPr>
              <a:t>Mutect </a:t>
            </a:r>
            <a:r>
              <a:rPr sz="1632" b="1" dirty="0">
                <a:latin typeface="Arial"/>
                <a:cs typeface="Arial"/>
              </a:rPr>
              <a:t>– </a:t>
            </a:r>
            <a:r>
              <a:rPr sz="1632" b="1" spc="-5" dirty="0">
                <a:latin typeface="Arial"/>
                <a:cs typeface="Arial"/>
              </a:rPr>
              <a:t>JointSNV </a:t>
            </a:r>
            <a:r>
              <a:rPr sz="1632" b="1" dirty="0">
                <a:latin typeface="Arial"/>
                <a:cs typeface="Arial"/>
              </a:rPr>
              <a:t>–  </a:t>
            </a:r>
            <a:r>
              <a:rPr sz="1632" b="1" spc="-5" dirty="0">
                <a:latin typeface="Arial"/>
                <a:cs typeface="Arial"/>
              </a:rPr>
              <a:t>etc</a:t>
            </a:r>
            <a:r>
              <a:rPr sz="1632" b="1" spc="-23" dirty="0">
                <a:latin typeface="Arial"/>
                <a:cs typeface="Arial"/>
              </a:rPr>
              <a:t> </a:t>
            </a:r>
            <a:r>
              <a:rPr sz="1632" b="1" spc="-5" dirty="0">
                <a:latin typeface="Arial"/>
                <a:cs typeface="Arial"/>
              </a:rPr>
              <a:t>..)</a:t>
            </a:r>
            <a:endParaRPr sz="1632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308259" y="3332262"/>
            <a:ext cx="7506371" cy="34606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0" name="object 10"/>
          <p:cNvSpPr txBox="1"/>
          <p:nvPr/>
        </p:nvSpPr>
        <p:spPr>
          <a:xfrm>
            <a:off x="2682163" y="2721895"/>
            <a:ext cx="5059718" cy="26278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1632" spc="-5" dirty="0">
                <a:latin typeface="Arial"/>
                <a:cs typeface="Arial"/>
              </a:rPr>
              <a:t>De vraies mutations sont cachées </a:t>
            </a:r>
            <a:r>
              <a:rPr sz="1632" spc="-9" dirty="0">
                <a:latin typeface="Arial"/>
                <a:cs typeface="Arial"/>
              </a:rPr>
              <a:t>dans </a:t>
            </a:r>
            <a:r>
              <a:rPr sz="1632" spc="-5" dirty="0">
                <a:latin typeface="Arial"/>
                <a:cs typeface="Arial"/>
              </a:rPr>
              <a:t>le </a:t>
            </a:r>
            <a:r>
              <a:rPr sz="1632" spc="-9" dirty="0">
                <a:latin typeface="Arial"/>
                <a:cs typeface="Arial"/>
              </a:rPr>
              <a:t>bruit de</a:t>
            </a:r>
            <a:r>
              <a:rPr sz="1632" spc="23" dirty="0">
                <a:latin typeface="Arial"/>
                <a:cs typeface="Arial"/>
              </a:rPr>
              <a:t> </a:t>
            </a:r>
            <a:r>
              <a:rPr sz="1632" spc="-5" dirty="0">
                <a:latin typeface="Arial"/>
                <a:cs typeface="Arial"/>
              </a:rPr>
              <a:t>fond</a:t>
            </a:r>
            <a:endParaRPr sz="1632">
              <a:latin typeface="Arial"/>
              <a:cs typeface="Arial"/>
            </a:endParaRPr>
          </a:p>
        </p:txBody>
      </p:sp>
      <p:sp>
        <p:nvSpPr>
          <p:cNvPr id="11" name="Espace réservé de la date 10">
            <a:extLst>
              <a:ext uri="{FF2B5EF4-FFF2-40B4-BE49-F238E27FC236}">
                <a16:creationId xmlns:a16="http://schemas.microsoft.com/office/drawing/2014/main" xmlns="" id="{AAA935DB-6DA1-F14E-B388-269F8AAB5ED2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EF6E7A9D-ECD0-9D46-BDFB-89E9BC9F5A0B}" type="datetime1">
              <a:rPr lang="fr-FR" smtClean="0"/>
              <a:pPr/>
              <a:t>06/05/2019</a:t>
            </a:fld>
            <a:endParaRPr lang="en-US"/>
          </a:p>
        </p:txBody>
      </p:sp>
      <p:sp>
        <p:nvSpPr>
          <p:cNvPr id="12" name="Espace réservé du pied de page 11">
            <a:extLst>
              <a:ext uri="{FF2B5EF4-FFF2-40B4-BE49-F238E27FC236}">
                <a16:creationId xmlns:a16="http://schemas.microsoft.com/office/drawing/2014/main" xmlns="" id="{9BBA7748-25F8-F34A-A69C-C26F20CF95D6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fr-FR"/>
              <a:t>Reda Zenagui</a:t>
            </a:r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xmlns="" id="{CFC71F8D-D701-DF49-9127-820AFAF2B00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pPr/>
              <a:t>59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447731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995936" y="174237"/>
            <a:ext cx="4782072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24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r"/>
            <a:r>
              <a:rPr lang="fr-FR" dirty="0"/>
              <a:t>En pratique ça se passe comment?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524345" y="1271721"/>
            <a:ext cx="8086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r-FR" dirty="0"/>
              <a:t>Sélection de </a:t>
            </a:r>
            <a:r>
              <a:rPr lang="fr-FR" b="1" dirty="0">
                <a:solidFill>
                  <a:srgbClr val="0000FF"/>
                </a:solidFill>
              </a:rPr>
              <a:t>12 dossiers  </a:t>
            </a:r>
            <a:r>
              <a:rPr lang="fr-FR" dirty="0"/>
              <a:t>en fonction du phénotype, âge ...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524345" y="2204864"/>
            <a:ext cx="8086571" cy="1503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30000"/>
              </a:lnSpc>
              <a:buFont typeface="Arial"/>
              <a:buChar char="•"/>
            </a:pPr>
            <a:r>
              <a:rPr lang="fr-FR" dirty="0"/>
              <a:t>Dosage des ADN</a:t>
            </a:r>
          </a:p>
          <a:p>
            <a:pPr marL="285750" lvl="0" indent="-285750">
              <a:lnSpc>
                <a:spcPct val="130000"/>
              </a:lnSpc>
              <a:buFont typeface="Arial"/>
              <a:buChar char="•"/>
            </a:pPr>
            <a:r>
              <a:rPr lang="fr-FR" dirty="0"/>
              <a:t>Vérification de la qualité sur un gel d’agarose</a:t>
            </a:r>
            <a:endParaRPr lang="fr-FR" b="1" dirty="0">
              <a:solidFill>
                <a:srgbClr val="0000FF"/>
              </a:solidFill>
            </a:endParaRPr>
          </a:p>
          <a:p>
            <a:pPr marL="285750" lvl="0" indent="-285750">
              <a:lnSpc>
                <a:spcPct val="130000"/>
              </a:lnSpc>
              <a:buFont typeface="Arial"/>
              <a:buChar char="•"/>
            </a:pPr>
            <a:r>
              <a:rPr lang="fr-FR" dirty="0"/>
              <a:t>Fragmentation des ADN</a:t>
            </a:r>
          </a:p>
          <a:p>
            <a:pPr marL="285750" lvl="0" indent="-285750">
              <a:lnSpc>
                <a:spcPct val="130000"/>
              </a:lnSpc>
              <a:buFont typeface="Arial"/>
              <a:buChar char="•"/>
            </a:pPr>
            <a:r>
              <a:rPr lang="fr-FR" dirty="0"/>
              <a:t>Vérification du profil obtenu sur une puce à ADN</a:t>
            </a:r>
          </a:p>
        </p:txBody>
      </p:sp>
      <p:pic>
        <p:nvPicPr>
          <p:cNvPr id="5" name="Image 4" descr="Macintosh HD:Users:reda:Documents:projet Myopathie:digestion-diagenode:13cycles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2691" y="3916670"/>
            <a:ext cx="5462270" cy="203261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2313382" y="6233559"/>
            <a:ext cx="4061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Générer des fragments autour de </a:t>
            </a:r>
            <a:r>
              <a:rPr lang="fr-FR" b="1" dirty="0">
                <a:solidFill>
                  <a:srgbClr val="0000FF"/>
                </a:solidFill>
              </a:rPr>
              <a:t>200 </a:t>
            </a:r>
            <a:r>
              <a:rPr lang="fr-FR" b="1" dirty="0" err="1">
                <a:solidFill>
                  <a:srgbClr val="0000FF"/>
                </a:solidFill>
              </a:rPr>
              <a:t>pb</a:t>
            </a:r>
            <a:r>
              <a:rPr lang="fr-FR" b="1" dirty="0">
                <a:solidFill>
                  <a:srgbClr val="0000FF"/>
                </a:solidFill>
                <a:effectLst/>
              </a:rPr>
              <a:t> </a:t>
            </a:r>
            <a:endParaRPr lang="fr-FR" b="1" dirty="0">
              <a:solidFill>
                <a:srgbClr val="0000FF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24345" y="821225"/>
            <a:ext cx="30395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000000"/>
                </a:solidFill>
              </a:rPr>
              <a:t>Sélection des dossiers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518800" y="1844824"/>
            <a:ext cx="80865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Vérification de l’intégrité des ADN &amp; Fragmentation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xmlns="" id="{C10C5DEE-3447-934C-A0C3-9DB343B41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C6AE1-089E-7043-A754-6498C441221F}" type="datetime1">
              <a:rPr lang="fr-FR" smtClean="0">
                <a:solidFill>
                  <a:srgbClr val="775F55"/>
                </a:solidFill>
              </a:rPr>
              <a:pPr/>
              <a:t>06/05/2019</a:t>
            </a:fld>
            <a:endParaRPr lang="fr-FR">
              <a:solidFill>
                <a:srgbClr val="775F55"/>
              </a:solidFill>
            </a:endParaRPr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xmlns="" id="{BD9ECD6A-55EF-D64D-A636-AAFA4AE64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775F55"/>
                </a:solidFill>
              </a:rPr>
              <a:t>Reda Zenagui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xmlns="" id="{A4AE8DB4-8C37-C545-89D0-18186E84F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C2161-55B9-4E2F-9B8E-AFF7EF3222FD}" type="slidenum">
              <a:rPr lang="fr-FR" smtClean="0">
                <a:solidFill>
                  <a:srgbClr val="775F55"/>
                </a:solidFill>
              </a:rPr>
              <a:pPr/>
              <a:t>6</a:t>
            </a:fld>
            <a:endParaRPr lang="fr-FR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1068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8" grpId="0"/>
      <p:bldP spid="9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879"/>
            <a:ext cx="2350492" cy="327065"/>
          </a:xfrm>
          <a:custGeom>
            <a:avLst/>
            <a:gdLst/>
            <a:ahLst/>
            <a:cxnLst/>
            <a:rect l="l" t="t" r="r" b="b"/>
            <a:pathLst>
              <a:path w="2592070" h="360680">
                <a:moveTo>
                  <a:pt x="2532380" y="0"/>
                </a:moveTo>
                <a:lnTo>
                  <a:pt x="59690" y="0"/>
                </a:lnTo>
                <a:lnTo>
                  <a:pt x="38040" y="5218"/>
                </a:lnTo>
                <a:lnTo>
                  <a:pt x="18891" y="18891"/>
                </a:lnTo>
                <a:lnTo>
                  <a:pt x="5218" y="38040"/>
                </a:lnTo>
                <a:lnTo>
                  <a:pt x="0" y="59690"/>
                </a:lnTo>
                <a:lnTo>
                  <a:pt x="0" y="299720"/>
                </a:lnTo>
                <a:lnTo>
                  <a:pt x="5218" y="322103"/>
                </a:lnTo>
                <a:lnTo>
                  <a:pt x="18891" y="341629"/>
                </a:lnTo>
                <a:lnTo>
                  <a:pt x="38040" y="355441"/>
                </a:lnTo>
                <a:lnTo>
                  <a:pt x="59690" y="360679"/>
                </a:lnTo>
                <a:lnTo>
                  <a:pt x="2532380" y="360679"/>
                </a:lnTo>
                <a:lnTo>
                  <a:pt x="2554029" y="355441"/>
                </a:lnTo>
                <a:lnTo>
                  <a:pt x="2573178" y="341629"/>
                </a:lnTo>
                <a:lnTo>
                  <a:pt x="2586851" y="322103"/>
                </a:lnTo>
                <a:lnTo>
                  <a:pt x="2592070" y="299720"/>
                </a:lnTo>
                <a:lnTo>
                  <a:pt x="2592070" y="59690"/>
                </a:lnTo>
                <a:lnTo>
                  <a:pt x="2586851" y="38040"/>
                </a:lnTo>
                <a:lnTo>
                  <a:pt x="2573178" y="18891"/>
                </a:lnTo>
                <a:lnTo>
                  <a:pt x="2554029" y="5218"/>
                </a:lnTo>
                <a:lnTo>
                  <a:pt x="2532380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" name="object 3"/>
          <p:cNvSpPr/>
          <p:nvPr/>
        </p:nvSpPr>
        <p:spPr>
          <a:xfrm>
            <a:off x="0" y="2879"/>
            <a:ext cx="2350492" cy="327065"/>
          </a:xfrm>
          <a:custGeom>
            <a:avLst/>
            <a:gdLst/>
            <a:ahLst/>
            <a:cxnLst/>
            <a:rect l="l" t="t" r="r" b="b"/>
            <a:pathLst>
              <a:path w="2592070" h="360680">
                <a:moveTo>
                  <a:pt x="59690" y="0"/>
                </a:moveTo>
                <a:lnTo>
                  <a:pt x="38040" y="5218"/>
                </a:lnTo>
                <a:lnTo>
                  <a:pt x="18891" y="18891"/>
                </a:lnTo>
                <a:lnTo>
                  <a:pt x="5218" y="38040"/>
                </a:lnTo>
                <a:lnTo>
                  <a:pt x="0" y="59690"/>
                </a:lnTo>
                <a:lnTo>
                  <a:pt x="0" y="299720"/>
                </a:lnTo>
                <a:lnTo>
                  <a:pt x="5218" y="322103"/>
                </a:lnTo>
                <a:lnTo>
                  <a:pt x="18891" y="341629"/>
                </a:lnTo>
                <a:lnTo>
                  <a:pt x="38040" y="355441"/>
                </a:lnTo>
                <a:lnTo>
                  <a:pt x="59690" y="360679"/>
                </a:lnTo>
                <a:lnTo>
                  <a:pt x="2532380" y="360679"/>
                </a:lnTo>
                <a:lnTo>
                  <a:pt x="2554029" y="355441"/>
                </a:lnTo>
                <a:lnTo>
                  <a:pt x="2573178" y="341629"/>
                </a:lnTo>
                <a:lnTo>
                  <a:pt x="2586851" y="322103"/>
                </a:lnTo>
                <a:lnTo>
                  <a:pt x="2592070" y="299720"/>
                </a:lnTo>
                <a:lnTo>
                  <a:pt x="2592070" y="59690"/>
                </a:lnTo>
                <a:lnTo>
                  <a:pt x="2586851" y="38040"/>
                </a:lnTo>
                <a:lnTo>
                  <a:pt x="2573178" y="18891"/>
                </a:lnTo>
                <a:lnTo>
                  <a:pt x="2554029" y="5218"/>
                </a:lnTo>
                <a:lnTo>
                  <a:pt x="2532380" y="0"/>
                </a:lnTo>
                <a:lnTo>
                  <a:pt x="59690" y="0"/>
                </a:lnTo>
                <a:close/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" name="object 4"/>
          <p:cNvSpPr txBox="1"/>
          <p:nvPr/>
        </p:nvSpPr>
        <p:spPr>
          <a:xfrm>
            <a:off x="85221" y="19002"/>
            <a:ext cx="2112679" cy="26278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1632" b="1" spc="-14" dirty="0">
                <a:latin typeface="Arial"/>
                <a:cs typeface="Arial"/>
              </a:rPr>
              <a:t>DNASeq </a:t>
            </a:r>
            <a:r>
              <a:rPr sz="1632" b="1" dirty="0">
                <a:latin typeface="Arial"/>
                <a:cs typeface="Arial"/>
              </a:rPr>
              <a:t>:</a:t>
            </a:r>
            <a:r>
              <a:rPr sz="1632" b="1" spc="-95" dirty="0">
                <a:latin typeface="Arial"/>
                <a:cs typeface="Arial"/>
              </a:rPr>
              <a:t> </a:t>
            </a:r>
            <a:r>
              <a:rPr sz="1632" b="1" spc="-9" dirty="0">
                <a:latin typeface="Arial"/>
                <a:cs typeface="Arial"/>
              </a:rPr>
              <a:t>Annotation</a:t>
            </a:r>
            <a:endParaRPr sz="1632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42433" y="730714"/>
            <a:ext cx="368524" cy="26278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1632" b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But</a:t>
            </a:r>
            <a:endParaRPr sz="1632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730168" y="730714"/>
            <a:ext cx="806146" cy="26278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1632" b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Lo</a:t>
            </a:r>
            <a:r>
              <a:rPr sz="1632" b="1" u="sng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g</a:t>
            </a:r>
            <a:r>
              <a:rPr sz="1632" b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iciel</a:t>
            </a:r>
            <a:endParaRPr sz="1632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31869" y="1113058"/>
            <a:ext cx="3199248" cy="850720"/>
          </a:xfrm>
          <a:prstGeom prst="rect">
            <a:avLst/>
          </a:prstGeom>
          <a:solidFill>
            <a:srgbClr val="FFFF66"/>
          </a:solidFill>
          <a:ln w="3175">
            <a:solidFill>
              <a:srgbClr val="7F7F7F"/>
            </a:solidFill>
          </a:ln>
        </p:spPr>
        <p:txBody>
          <a:bodyPr vert="horz" wrap="square" lIns="0" tIns="5182" rIns="0" bIns="0" rtlCol="0">
            <a:spAutoFit/>
          </a:bodyPr>
          <a:lstStyle/>
          <a:p>
            <a:pPr>
              <a:spcBef>
                <a:spcPts val="41"/>
              </a:spcBef>
            </a:pPr>
            <a:endParaRPr sz="2494">
              <a:latin typeface="Times New Roman"/>
              <a:cs typeface="Times New Roman"/>
            </a:endParaRPr>
          </a:p>
          <a:p>
            <a:pPr marL="1140120" marR="485415" indent="-614974">
              <a:lnSpc>
                <a:spcPts val="1823"/>
              </a:lnSpc>
              <a:spcBef>
                <a:spcPts val="5"/>
              </a:spcBef>
            </a:pPr>
            <a:r>
              <a:rPr sz="1632" b="1" spc="-9" dirty="0">
                <a:latin typeface="Arial"/>
                <a:cs typeface="Arial"/>
              </a:rPr>
              <a:t>Annoter </a:t>
            </a:r>
            <a:r>
              <a:rPr sz="1632" b="1" spc="-5" dirty="0">
                <a:latin typeface="Arial"/>
                <a:cs typeface="Arial"/>
              </a:rPr>
              <a:t>les</a:t>
            </a:r>
            <a:r>
              <a:rPr sz="1632" b="1" spc="-68" dirty="0">
                <a:latin typeface="Arial"/>
                <a:cs typeface="Arial"/>
              </a:rPr>
              <a:t> </a:t>
            </a:r>
            <a:r>
              <a:rPr sz="1632" b="1" spc="-5" dirty="0">
                <a:latin typeface="Arial"/>
                <a:cs typeface="Arial"/>
              </a:rPr>
              <a:t>mutations  </a:t>
            </a:r>
            <a:r>
              <a:rPr sz="1632" b="1" spc="-9" dirty="0">
                <a:latin typeface="Arial"/>
                <a:cs typeface="Arial"/>
              </a:rPr>
              <a:t>détectées</a:t>
            </a:r>
            <a:endParaRPr sz="1632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81986" y="1113057"/>
            <a:ext cx="3199248" cy="1134265"/>
          </a:xfrm>
          <a:prstGeom prst="rect">
            <a:avLst/>
          </a:prstGeom>
          <a:solidFill>
            <a:srgbClr val="99CCFF"/>
          </a:solidFill>
          <a:ln w="3175">
            <a:solidFill>
              <a:srgbClr val="7F7F7F"/>
            </a:solidFill>
          </a:ln>
        </p:spPr>
        <p:txBody>
          <a:bodyPr vert="horz" wrap="square" lIns="0" tIns="5758" rIns="0" bIns="0" rtlCol="0">
            <a:spAutoFit/>
          </a:bodyPr>
          <a:lstStyle/>
          <a:p>
            <a:pPr>
              <a:spcBef>
                <a:spcPts val="45"/>
              </a:spcBef>
            </a:pPr>
            <a:endParaRPr sz="1451">
              <a:latin typeface="Times New Roman"/>
              <a:cs typeface="Times New Roman"/>
            </a:endParaRPr>
          </a:p>
          <a:p>
            <a:pPr marL="1324381"/>
            <a:r>
              <a:rPr sz="1632" b="1" spc="-5" dirty="0">
                <a:latin typeface="Arial"/>
                <a:cs typeface="Arial"/>
              </a:rPr>
              <a:t>SSA</a:t>
            </a:r>
            <a:endParaRPr sz="1632">
              <a:latin typeface="Arial"/>
              <a:cs typeface="Arial"/>
            </a:endParaRPr>
          </a:p>
          <a:p>
            <a:pPr marL="1365264" marR="552785" indent="-677162">
              <a:lnSpc>
                <a:spcPts val="1832"/>
              </a:lnSpc>
              <a:spcBef>
                <a:spcPts val="1546"/>
              </a:spcBef>
            </a:pPr>
            <a:r>
              <a:rPr sz="1632" b="1" spc="-9" dirty="0">
                <a:latin typeface="Arial"/>
                <a:cs typeface="Arial"/>
              </a:rPr>
              <a:t>(Annovar </a:t>
            </a:r>
            <a:r>
              <a:rPr sz="1632" b="1" dirty="0">
                <a:latin typeface="Arial"/>
                <a:cs typeface="Arial"/>
              </a:rPr>
              <a:t>– </a:t>
            </a:r>
            <a:r>
              <a:rPr sz="1632" b="1" spc="-5" dirty="0">
                <a:latin typeface="Arial"/>
                <a:cs typeface="Arial"/>
              </a:rPr>
              <a:t>snpEff</a:t>
            </a:r>
            <a:r>
              <a:rPr sz="1632" b="1" spc="-82" dirty="0">
                <a:latin typeface="Arial"/>
                <a:cs typeface="Arial"/>
              </a:rPr>
              <a:t> </a:t>
            </a:r>
            <a:r>
              <a:rPr sz="1632" b="1" dirty="0">
                <a:latin typeface="Arial"/>
                <a:cs typeface="Arial"/>
              </a:rPr>
              <a:t>–  </a:t>
            </a:r>
            <a:r>
              <a:rPr sz="1632" b="1" spc="-5" dirty="0">
                <a:latin typeface="Arial"/>
                <a:cs typeface="Arial"/>
              </a:rPr>
              <a:t>etc</a:t>
            </a:r>
            <a:r>
              <a:rPr sz="1632" b="1" spc="-14" dirty="0">
                <a:latin typeface="Arial"/>
                <a:cs typeface="Arial"/>
              </a:rPr>
              <a:t> </a:t>
            </a:r>
            <a:r>
              <a:rPr sz="1632" b="1" dirty="0">
                <a:latin typeface="Arial"/>
                <a:cs typeface="Arial"/>
              </a:rPr>
              <a:t>...)</a:t>
            </a:r>
            <a:endParaRPr sz="1632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02120" y="2840513"/>
            <a:ext cx="4121134" cy="3391469"/>
          </a:xfrm>
          <a:prstGeom prst="rect">
            <a:avLst/>
          </a:prstGeom>
        </p:spPr>
        <p:txBody>
          <a:bodyPr vert="horz" wrap="square" lIns="0" tIns="122074" rIns="0" bIns="0" rtlCol="0">
            <a:spAutoFit/>
          </a:bodyPr>
          <a:lstStyle/>
          <a:p>
            <a:pPr marL="137621" indent="-126104">
              <a:spcBef>
                <a:spcPts val="961"/>
              </a:spcBef>
              <a:buChar char="-"/>
              <a:tabLst>
                <a:tab pos="138196" algn="l"/>
              </a:tabLst>
            </a:pPr>
            <a:r>
              <a:rPr sz="1632" spc="-5" dirty="0">
                <a:latin typeface="Arial"/>
                <a:cs typeface="Arial"/>
              </a:rPr>
              <a:t>Gènes, transcripts, CDS, etc</a:t>
            </a:r>
            <a:r>
              <a:rPr sz="1632" spc="9" dirty="0">
                <a:latin typeface="Arial"/>
                <a:cs typeface="Arial"/>
              </a:rPr>
              <a:t> </a:t>
            </a:r>
            <a:r>
              <a:rPr sz="1632" spc="-5" dirty="0">
                <a:latin typeface="Arial"/>
                <a:cs typeface="Arial"/>
              </a:rPr>
              <a:t>..</a:t>
            </a:r>
            <a:endParaRPr sz="1632">
              <a:latin typeface="Arial"/>
              <a:cs typeface="Arial"/>
            </a:endParaRPr>
          </a:p>
          <a:p>
            <a:pPr marL="137621" indent="-126104">
              <a:spcBef>
                <a:spcPts val="871"/>
              </a:spcBef>
              <a:buChar char="-"/>
              <a:tabLst>
                <a:tab pos="138196" algn="l"/>
              </a:tabLst>
            </a:pPr>
            <a:r>
              <a:rPr sz="1632" spc="-5" dirty="0">
                <a:latin typeface="Arial"/>
                <a:cs typeface="Arial"/>
              </a:rPr>
              <a:t>Fonction( </a:t>
            </a:r>
            <a:r>
              <a:rPr sz="1632" spc="-9" dirty="0">
                <a:latin typeface="Arial"/>
                <a:cs typeface="Arial"/>
              </a:rPr>
              <a:t>codant </a:t>
            </a:r>
            <a:r>
              <a:rPr sz="1632" dirty="0">
                <a:latin typeface="Arial"/>
                <a:cs typeface="Arial"/>
              </a:rPr>
              <a:t>/ </a:t>
            </a:r>
            <a:r>
              <a:rPr sz="1632" spc="-5" dirty="0">
                <a:latin typeface="Arial"/>
                <a:cs typeface="Arial"/>
              </a:rPr>
              <a:t>missense </a:t>
            </a:r>
            <a:r>
              <a:rPr sz="1632" dirty="0">
                <a:latin typeface="Arial"/>
                <a:cs typeface="Arial"/>
              </a:rPr>
              <a:t>/ </a:t>
            </a:r>
            <a:r>
              <a:rPr sz="1632" spc="-5" dirty="0">
                <a:latin typeface="Arial"/>
                <a:cs typeface="Arial"/>
              </a:rPr>
              <a:t>frameshift</a:t>
            </a:r>
            <a:r>
              <a:rPr sz="1632" spc="9" dirty="0">
                <a:latin typeface="Arial"/>
                <a:cs typeface="Arial"/>
              </a:rPr>
              <a:t> </a:t>
            </a:r>
            <a:r>
              <a:rPr sz="1632" dirty="0">
                <a:latin typeface="Arial"/>
                <a:cs typeface="Arial"/>
              </a:rPr>
              <a:t>...)</a:t>
            </a:r>
            <a:endParaRPr sz="1632">
              <a:latin typeface="Arial"/>
              <a:cs typeface="Arial"/>
            </a:endParaRPr>
          </a:p>
          <a:p>
            <a:pPr marL="137621" indent="-126104">
              <a:spcBef>
                <a:spcPts val="608"/>
              </a:spcBef>
              <a:buChar char="-"/>
              <a:tabLst>
                <a:tab pos="138196" algn="l"/>
              </a:tabLst>
            </a:pPr>
            <a:r>
              <a:rPr sz="1632" spc="-5" dirty="0">
                <a:latin typeface="Arial"/>
                <a:cs typeface="Arial"/>
              </a:rPr>
              <a:t>dbSNP</a:t>
            </a:r>
            <a:endParaRPr sz="1632">
              <a:latin typeface="Arial"/>
              <a:cs typeface="Arial"/>
            </a:endParaRPr>
          </a:p>
          <a:p>
            <a:pPr marL="137621" indent="-126104">
              <a:spcBef>
                <a:spcPts val="871"/>
              </a:spcBef>
              <a:buChar char="-"/>
              <a:tabLst>
                <a:tab pos="138196" algn="l"/>
              </a:tabLst>
            </a:pPr>
            <a:r>
              <a:rPr sz="1632" spc="-5" dirty="0">
                <a:latin typeface="Arial"/>
                <a:cs typeface="Arial"/>
              </a:rPr>
              <a:t>Exome Server Project (6500</a:t>
            </a:r>
            <a:r>
              <a:rPr sz="1632" spc="-14" dirty="0">
                <a:latin typeface="Arial"/>
                <a:cs typeface="Arial"/>
              </a:rPr>
              <a:t> </a:t>
            </a:r>
            <a:r>
              <a:rPr sz="1632" spc="-9" dirty="0">
                <a:latin typeface="Arial"/>
                <a:cs typeface="Arial"/>
              </a:rPr>
              <a:t>exomes)</a:t>
            </a:r>
            <a:endParaRPr sz="1632">
              <a:latin typeface="Arial"/>
              <a:cs typeface="Arial"/>
            </a:endParaRPr>
          </a:p>
          <a:p>
            <a:pPr marL="137621" indent="-126104">
              <a:spcBef>
                <a:spcPts val="608"/>
              </a:spcBef>
              <a:buChar char="-"/>
              <a:tabLst>
                <a:tab pos="138196" algn="l"/>
              </a:tabLst>
            </a:pPr>
            <a:r>
              <a:rPr sz="1632" spc="-5" dirty="0">
                <a:latin typeface="Arial"/>
                <a:cs typeface="Arial"/>
              </a:rPr>
              <a:t>1000</a:t>
            </a:r>
            <a:r>
              <a:rPr sz="1632" spc="-18" dirty="0">
                <a:latin typeface="Arial"/>
                <a:cs typeface="Arial"/>
              </a:rPr>
              <a:t> </a:t>
            </a:r>
            <a:r>
              <a:rPr sz="1632" spc="-9" dirty="0">
                <a:latin typeface="Arial"/>
                <a:cs typeface="Arial"/>
              </a:rPr>
              <a:t>Genomes</a:t>
            </a:r>
            <a:endParaRPr sz="1632">
              <a:latin typeface="Arial"/>
              <a:cs typeface="Arial"/>
            </a:endParaRPr>
          </a:p>
          <a:p>
            <a:pPr marL="137621" indent="-126104">
              <a:spcBef>
                <a:spcPts val="363"/>
              </a:spcBef>
              <a:buChar char="-"/>
              <a:tabLst>
                <a:tab pos="138196" algn="l"/>
              </a:tabLst>
            </a:pPr>
            <a:r>
              <a:rPr sz="1632" spc="-9" dirty="0">
                <a:latin typeface="Arial"/>
                <a:cs typeface="Arial"/>
              </a:rPr>
              <a:t>Changement </a:t>
            </a:r>
            <a:r>
              <a:rPr sz="1632" spc="-5" dirty="0">
                <a:latin typeface="Arial"/>
                <a:cs typeface="Arial"/>
              </a:rPr>
              <a:t>de</a:t>
            </a:r>
            <a:r>
              <a:rPr sz="1632" spc="5" dirty="0">
                <a:latin typeface="Arial"/>
                <a:cs typeface="Arial"/>
              </a:rPr>
              <a:t> </a:t>
            </a:r>
            <a:r>
              <a:rPr sz="1632" spc="-5" dirty="0">
                <a:latin typeface="Arial"/>
                <a:cs typeface="Arial"/>
              </a:rPr>
              <a:t>l'a.a.</a:t>
            </a:r>
            <a:endParaRPr sz="1632">
              <a:latin typeface="Arial"/>
              <a:cs typeface="Arial"/>
            </a:endParaRPr>
          </a:p>
          <a:p>
            <a:pPr marL="137621" indent="-126104">
              <a:spcBef>
                <a:spcPts val="354"/>
              </a:spcBef>
              <a:buChar char="-"/>
              <a:tabLst>
                <a:tab pos="138196" algn="l"/>
              </a:tabLst>
            </a:pPr>
            <a:r>
              <a:rPr sz="1632" spc="-9" dirty="0">
                <a:latin typeface="Arial"/>
                <a:cs typeface="Arial"/>
              </a:rPr>
              <a:t>Polyphen</a:t>
            </a:r>
            <a:endParaRPr sz="1632">
              <a:latin typeface="Arial"/>
              <a:cs typeface="Arial"/>
            </a:endParaRPr>
          </a:p>
          <a:p>
            <a:pPr marL="137621" indent="-126104">
              <a:spcBef>
                <a:spcPts val="608"/>
              </a:spcBef>
              <a:buChar char="-"/>
              <a:tabLst>
                <a:tab pos="138196" algn="l"/>
              </a:tabLst>
            </a:pPr>
            <a:r>
              <a:rPr sz="1632" spc="-5" dirty="0">
                <a:latin typeface="Arial"/>
                <a:cs typeface="Arial"/>
              </a:rPr>
              <a:t>Score de</a:t>
            </a:r>
            <a:r>
              <a:rPr sz="1632" spc="-9" dirty="0">
                <a:latin typeface="Arial"/>
                <a:cs typeface="Arial"/>
              </a:rPr>
              <a:t> Grantham</a:t>
            </a:r>
            <a:endParaRPr sz="1632">
              <a:latin typeface="Arial"/>
              <a:cs typeface="Arial"/>
            </a:endParaRPr>
          </a:p>
          <a:p>
            <a:pPr marL="137621" indent="-126104">
              <a:spcBef>
                <a:spcPts val="617"/>
              </a:spcBef>
              <a:buChar char="-"/>
              <a:tabLst>
                <a:tab pos="138196" algn="l"/>
              </a:tabLst>
            </a:pPr>
            <a:r>
              <a:rPr sz="1632" spc="-5" dirty="0">
                <a:latin typeface="Arial"/>
                <a:cs typeface="Arial"/>
              </a:rPr>
              <a:t>Kegg</a:t>
            </a:r>
            <a:endParaRPr sz="1632">
              <a:latin typeface="Arial"/>
              <a:cs typeface="Arial"/>
            </a:endParaRPr>
          </a:p>
          <a:p>
            <a:pPr marL="137621" indent="-126104">
              <a:spcBef>
                <a:spcPts val="861"/>
              </a:spcBef>
              <a:buChar char="-"/>
              <a:tabLst>
                <a:tab pos="138196" algn="l"/>
              </a:tabLst>
            </a:pPr>
            <a:r>
              <a:rPr sz="1632" spc="-5" dirty="0">
                <a:latin typeface="Arial"/>
                <a:cs typeface="Arial"/>
              </a:rPr>
              <a:t>microARN</a:t>
            </a:r>
            <a:endParaRPr sz="1632">
              <a:latin typeface="Arial"/>
              <a:cs typeface="Arial"/>
            </a:endParaRPr>
          </a:p>
        </p:txBody>
      </p:sp>
      <p:sp>
        <p:nvSpPr>
          <p:cNvPr id="10" name="Espace réservé de la date 9">
            <a:extLst>
              <a:ext uri="{FF2B5EF4-FFF2-40B4-BE49-F238E27FC236}">
                <a16:creationId xmlns:a16="http://schemas.microsoft.com/office/drawing/2014/main" xmlns="" id="{A56986F8-5F37-F843-A30B-439697AD4066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B2DFDA39-2C39-8C4F-AABF-56D366A8F654}" type="datetime1">
              <a:rPr lang="fr-FR" smtClean="0"/>
              <a:pPr/>
              <a:t>06/05/2019</a:t>
            </a:fld>
            <a:endParaRPr lang="en-US"/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xmlns="" id="{E3CADDDF-443C-3943-89D5-25777886E754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fr-FR"/>
              <a:t>Reda Zenagui</a:t>
            </a:r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xmlns="" id="{1DCBCE92-EF47-A842-83A0-4658B97CD0B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pPr/>
              <a:t>60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808501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Capture d’écran 2014-11-05 à 14.17.48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745"/>
          <a:stretch/>
        </p:blipFill>
        <p:spPr>
          <a:xfrm>
            <a:off x="1631379" y="2119422"/>
            <a:ext cx="2005940" cy="12327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Image 9" descr="Capture d’écran 2014-11-05 à 14.18.48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480"/>
          <a:stretch/>
        </p:blipFill>
        <p:spPr>
          <a:xfrm>
            <a:off x="1747312" y="3603391"/>
            <a:ext cx="1774075" cy="11687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Image 10" descr="Capture d’écran 2014-11-05 à 14.19.3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88026" y="4882906"/>
            <a:ext cx="1169304" cy="10283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ZoneTexte 12"/>
          <p:cNvSpPr txBox="1"/>
          <p:nvPr/>
        </p:nvSpPr>
        <p:spPr>
          <a:xfrm>
            <a:off x="3986856" y="1381891"/>
            <a:ext cx="47056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Comic Sans MS"/>
                <a:cs typeface="Comic Sans MS"/>
              </a:rPr>
              <a:t>1-Fragmentation par </a:t>
            </a:r>
            <a:r>
              <a:rPr lang="fr-FR" sz="1400" dirty="0" err="1">
                <a:latin typeface="Comic Sans MS"/>
                <a:cs typeface="Comic Sans MS"/>
              </a:rPr>
              <a:t>Sonication</a:t>
            </a:r>
            <a:endParaRPr lang="fr-FR" sz="1400" dirty="0">
              <a:latin typeface="Comic Sans MS"/>
              <a:cs typeface="Comic Sans MS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986856" y="2615912"/>
            <a:ext cx="48531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Comic Sans MS"/>
                <a:cs typeface="Comic Sans MS"/>
              </a:rPr>
              <a:t>2- Hybridation des sondes avec ADN fragmenté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3986856" y="3934565"/>
            <a:ext cx="31467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Comic Sans MS"/>
                <a:cs typeface="Comic Sans MS"/>
              </a:rPr>
              <a:t>3-Capture des régions cibles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3986856" y="5071918"/>
            <a:ext cx="43416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Comic Sans MS"/>
                <a:cs typeface="Comic Sans MS"/>
              </a:rPr>
              <a:t>4-Amplification des régions cibles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3986856" y="6209271"/>
            <a:ext cx="2062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latin typeface="Comic Sans MS"/>
                <a:cs typeface="Comic Sans MS"/>
              </a:rPr>
              <a:t>5-Séquençage</a:t>
            </a:r>
          </a:p>
        </p:txBody>
      </p:sp>
      <p:grpSp>
        <p:nvGrpSpPr>
          <p:cNvPr id="19" name="Grouper 18"/>
          <p:cNvGrpSpPr/>
          <p:nvPr/>
        </p:nvGrpSpPr>
        <p:grpSpPr>
          <a:xfrm>
            <a:off x="1551345" y="692250"/>
            <a:ext cx="2166008" cy="1200943"/>
            <a:chOff x="3317931" y="1703115"/>
            <a:chExt cx="2166008" cy="979147"/>
          </a:xfrm>
        </p:grpSpPr>
        <p:pic>
          <p:nvPicPr>
            <p:cNvPr id="8" name="Image 7" descr="Capture d’écran 2014-11-05 à 14.16.28.png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6599" t="18282" r="9988"/>
            <a:stretch/>
          </p:blipFill>
          <p:spPr>
            <a:xfrm>
              <a:off x="3317931" y="1742495"/>
              <a:ext cx="2166008" cy="93976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8" name="ZoneTexte 17"/>
            <p:cNvSpPr txBox="1"/>
            <p:nvPr/>
          </p:nvSpPr>
          <p:spPr>
            <a:xfrm>
              <a:off x="4794747" y="1703115"/>
              <a:ext cx="689192" cy="2000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fr-FR" sz="700" dirty="0">
                <a:latin typeface="Comic Sans MS"/>
                <a:cs typeface="Comic Sans MS"/>
              </a:endParaRPr>
            </a:p>
          </p:txBody>
        </p:sp>
      </p:grpSp>
      <p:pic>
        <p:nvPicPr>
          <p:cNvPr id="21" name="Image 20" descr="Capture d’écran 2014-11-05 à 16.29.3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47965" y="6002949"/>
            <a:ext cx="1184389" cy="8191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6516216" y="224814"/>
            <a:ext cx="2176334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r"/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Capture ciblée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8A1EB791-19DB-6F4A-996B-2C5CBF867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5B123-9174-5B44-88E2-6F4981FF1D1A}" type="datetime1">
              <a:rPr lang="fr-FR" smtClean="0">
                <a:solidFill>
                  <a:srgbClr val="775F55"/>
                </a:solidFill>
              </a:rPr>
              <a:pPr/>
              <a:t>06/05/2019</a:t>
            </a:fld>
            <a:endParaRPr lang="fr-FR">
              <a:solidFill>
                <a:srgbClr val="775F55"/>
              </a:solidFill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8D6017F9-0C33-5B4F-AFBF-A6861B795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775F55"/>
                </a:solidFill>
              </a:rPr>
              <a:t>Reda Zenagui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AA952370-EAF3-BB44-A18F-3B3F70D39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C2161-55B9-4E2F-9B8E-AFF7EF3222FD}" type="slidenum">
              <a:rPr lang="fr-FR" smtClean="0">
                <a:solidFill>
                  <a:srgbClr val="775F55"/>
                </a:solidFill>
              </a:rPr>
              <a:pPr/>
              <a:t>7</a:t>
            </a:fld>
            <a:endParaRPr lang="fr-FR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5659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C6218768-754D-F74D-8FAC-DFE4672194DA}"/>
              </a:ext>
            </a:extLst>
          </p:cNvPr>
          <p:cNvSpPr txBox="1"/>
          <p:nvPr/>
        </p:nvSpPr>
        <p:spPr>
          <a:xfrm>
            <a:off x="1043608" y="2171839"/>
            <a:ext cx="15778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altLang="fr-FR" sz="2000" b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Primaire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67B1F9FB-7557-6A47-9C12-822FA9BCBC86}"/>
              </a:ext>
            </a:extLst>
          </p:cNvPr>
          <p:cNvSpPr txBox="1"/>
          <p:nvPr/>
        </p:nvSpPr>
        <p:spPr>
          <a:xfrm>
            <a:off x="5505995" y="2661750"/>
            <a:ext cx="2880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altLang="fr-FR" sz="20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Annotation des </a:t>
            </a:r>
            <a:r>
              <a:rPr lang="fr-FR" altLang="fr-FR" sz="2000" b="1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variants</a:t>
            </a:r>
            <a:r>
              <a:rPr lang="fr-FR" altLang="fr-FR" sz="20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application des filtres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31D17D66-69CF-8142-9E2B-76342BDAA96C}"/>
              </a:ext>
            </a:extLst>
          </p:cNvPr>
          <p:cNvSpPr txBox="1"/>
          <p:nvPr/>
        </p:nvSpPr>
        <p:spPr>
          <a:xfrm>
            <a:off x="6145635" y="2138136"/>
            <a:ext cx="15778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altLang="fr-F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Secondaire</a:t>
            </a:r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xmlns="" id="{9C71DE2A-48D3-D549-BF81-9B77DFD16832}"/>
              </a:ext>
            </a:extLst>
          </p:cNvPr>
          <p:cNvCxnSpPr>
            <a:cxnSpLocks/>
          </p:cNvCxnSpPr>
          <p:nvPr/>
        </p:nvCxnSpPr>
        <p:spPr>
          <a:xfrm>
            <a:off x="2841699" y="3086370"/>
            <a:ext cx="265271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xmlns="" id="{CCA7E24C-8CB1-864F-A9DC-67B568B04C4D}"/>
              </a:ext>
            </a:extLst>
          </p:cNvPr>
          <p:cNvCxnSpPr>
            <a:cxnSpLocks/>
          </p:cNvCxnSpPr>
          <p:nvPr/>
        </p:nvCxnSpPr>
        <p:spPr>
          <a:xfrm>
            <a:off x="1691680" y="915264"/>
            <a:ext cx="0" cy="115138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xmlns="" id="{9D6A3BBE-C045-1D41-B636-852770043818}"/>
              </a:ext>
            </a:extLst>
          </p:cNvPr>
          <p:cNvSpPr txBox="1"/>
          <p:nvPr/>
        </p:nvSpPr>
        <p:spPr>
          <a:xfrm>
            <a:off x="3131840" y="5217183"/>
            <a:ext cx="2664296" cy="1015663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altLang="fr-FR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Identifcation</a:t>
            </a:r>
            <a:r>
              <a:rPr lang="fr-FR" altLang="fr-FR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 ou des </a:t>
            </a:r>
            <a:r>
              <a:rPr lang="fr-FR" altLang="fr-FR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variants</a:t>
            </a:r>
            <a:r>
              <a:rPr lang="fr-FR" altLang="fr-FR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pathogènes 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xmlns="" id="{B32186FB-E229-9A48-BB27-255DF55FABD1}"/>
              </a:ext>
            </a:extLst>
          </p:cNvPr>
          <p:cNvSpPr txBox="1"/>
          <p:nvPr/>
        </p:nvSpPr>
        <p:spPr>
          <a:xfrm>
            <a:off x="395536" y="453599"/>
            <a:ext cx="8136904" cy="461665"/>
          </a:xfrm>
          <a:prstGeom prst="rect">
            <a:avLst/>
          </a:prstGeom>
          <a:solidFill>
            <a:srgbClr val="00B050">
              <a:alpha val="67843"/>
            </a:srgbClr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24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fr-FR" dirty="0"/>
              <a:t>Analyse </a:t>
            </a:r>
            <a:r>
              <a:rPr lang="fr-FR" dirty="0" err="1"/>
              <a:t>bioinformatique</a:t>
            </a:r>
            <a:endParaRPr lang="fr-FR" dirty="0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xmlns="" id="{1906A351-1042-7945-8DDE-53046CE7442A}"/>
              </a:ext>
            </a:extLst>
          </p:cNvPr>
          <p:cNvSpPr txBox="1"/>
          <p:nvPr/>
        </p:nvSpPr>
        <p:spPr>
          <a:xfrm>
            <a:off x="206770" y="2732427"/>
            <a:ext cx="2664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altLang="fr-FR" sz="20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Analyse des données brutes</a:t>
            </a:r>
          </a:p>
        </p:txBody>
      </p: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xmlns="" id="{35714B0D-3E7C-3E46-A5AC-C3379275675C}"/>
              </a:ext>
            </a:extLst>
          </p:cNvPr>
          <p:cNvCxnSpPr>
            <a:cxnSpLocks/>
            <a:stCxn id="5" idx="2"/>
            <a:endCxn id="20" idx="0"/>
          </p:cNvCxnSpPr>
          <p:nvPr/>
        </p:nvCxnSpPr>
        <p:spPr>
          <a:xfrm flipH="1">
            <a:off x="4463988" y="3369636"/>
            <a:ext cx="2482167" cy="184754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04BF5B7D-BC14-9943-900D-2525FD303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0A14D-1360-C34F-AF01-06156F7818F1}" type="datetime1">
              <a:rPr lang="fr-FR" smtClean="0">
                <a:solidFill>
                  <a:srgbClr val="775F55"/>
                </a:solidFill>
              </a:rPr>
              <a:pPr/>
              <a:t>06/05/2019</a:t>
            </a:fld>
            <a:endParaRPr lang="fr-FR">
              <a:solidFill>
                <a:srgbClr val="775F55"/>
              </a:solidFill>
            </a:endParaRP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xmlns="" id="{337108D7-6303-9949-B411-99AC42624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775F55"/>
                </a:solidFill>
              </a:rPr>
              <a:t>Reda Zenagui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xmlns="" id="{7B828F8F-D2C4-7740-98FF-35915D579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C2161-55B9-4E2F-9B8E-AFF7EF3222FD}" type="slidenum">
              <a:rPr lang="fr-FR" smtClean="0">
                <a:solidFill>
                  <a:srgbClr val="775F55"/>
                </a:solidFill>
              </a:rPr>
              <a:pPr/>
              <a:t>8</a:t>
            </a:fld>
            <a:endParaRPr lang="fr-FR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360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20" grpId="0" animBg="1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599335" y="1239143"/>
            <a:ext cx="3756641" cy="461665"/>
          </a:xfrm>
          <a:prstGeom prst="rect">
            <a:avLst/>
          </a:prstGeom>
          <a:solidFill>
            <a:srgbClr val="00B050">
              <a:alpha val="67843"/>
            </a:srgbClr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24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dirty="0" err="1"/>
              <a:t>Ordres</a:t>
            </a:r>
            <a:r>
              <a:rPr dirty="0"/>
              <a:t> de grandeur 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420741" y="2420888"/>
            <a:ext cx="1250678" cy="2053919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marR="36277">
              <a:lnSpc>
                <a:spcPct val="157400"/>
              </a:lnSpc>
              <a:spcBef>
                <a:spcPts val="91"/>
              </a:spcBef>
            </a:pPr>
            <a:r>
              <a:rPr sz="1632" dirty="0">
                <a:latin typeface="Arial"/>
                <a:cs typeface="Arial"/>
              </a:rPr>
              <a:t>1 </a:t>
            </a:r>
            <a:r>
              <a:rPr sz="1632" spc="-5" dirty="0">
                <a:latin typeface="Arial"/>
                <a:cs typeface="Arial"/>
              </a:rPr>
              <a:t>CV </a:t>
            </a:r>
            <a:r>
              <a:rPr sz="1632" spc="-9" dirty="0">
                <a:latin typeface="Arial"/>
                <a:cs typeface="Arial"/>
              </a:rPr>
              <a:t>en</a:t>
            </a:r>
            <a:r>
              <a:rPr sz="1632" spc="-91" dirty="0">
                <a:latin typeface="Arial"/>
                <a:cs typeface="Arial"/>
              </a:rPr>
              <a:t> </a:t>
            </a:r>
            <a:r>
              <a:rPr sz="1632" spc="-5" dirty="0">
                <a:latin typeface="Arial"/>
                <a:cs typeface="Arial"/>
              </a:rPr>
              <a:t>.doc  </a:t>
            </a:r>
            <a:r>
              <a:rPr sz="1632" dirty="0">
                <a:latin typeface="Arial"/>
                <a:cs typeface="Arial"/>
              </a:rPr>
              <a:t>1 </a:t>
            </a:r>
            <a:r>
              <a:rPr sz="1632" spc="-9" dirty="0">
                <a:latin typeface="Arial"/>
                <a:cs typeface="Arial"/>
              </a:rPr>
              <a:t>fichier</a:t>
            </a:r>
            <a:r>
              <a:rPr sz="1632" spc="-68" dirty="0">
                <a:latin typeface="Arial"/>
                <a:cs typeface="Arial"/>
              </a:rPr>
              <a:t> </a:t>
            </a:r>
            <a:r>
              <a:rPr sz="1632" dirty="0">
                <a:latin typeface="Arial"/>
                <a:cs typeface="Arial"/>
              </a:rPr>
              <a:t>mp3</a:t>
            </a:r>
          </a:p>
          <a:p>
            <a:pPr marL="11516">
              <a:spcBef>
                <a:spcPts val="1124"/>
              </a:spcBef>
            </a:pPr>
            <a:r>
              <a:rPr sz="1632" dirty="0">
                <a:latin typeface="Arial"/>
                <a:cs typeface="Arial"/>
              </a:rPr>
              <a:t>1 </a:t>
            </a:r>
            <a:r>
              <a:rPr sz="1632" spc="-9" dirty="0">
                <a:latin typeface="Arial"/>
                <a:cs typeface="Arial"/>
              </a:rPr>
              <a:t>photo</a:t>
            </a:r>
            <a:r>
              <a:rPr sz="1632" spc="-36" dirty="0">
                <a:latin typeface="Arial"/>
                <a:cs typeface="Arial"/>
              </a:rPr>
              <a:t> </a:t>
            </a:r>
            <a:r>
              <a:rPr sz="1632" spc="-5" dirty="0">
                <a:latin typeface="Arial"/>
                <a:cs typeface="Arial"/>
              </a:rPr>
              <a:t>HD</a:t>
            </a:r>
            <a:endParaRPr sz="1632" dirty="0">
              <a:latin typeface="Arial"/>
              <a:cs typeface="Arial"/>
            </a:endParaRPr>
          </a:p>
          <a:p>
            <a:pPr marL="11516">
              <a:spcBef>
                <a:spcPts val="1387"/>
              </a:spcBef>
            </a:pPr>
            <a:r>
              <a:rPr sz="1632" dirty="0">
                <a:latin typeface="Arial"/>
                <a:cs typeface="Arial"/>
              </a:rPr>
              <a:t>1</a:t>
            </a:r>
            <a:r>
              <a:rPr sz="1632" spc="-14" dirty="0">
                <a:latin typeface="Arial"/>
                <a:cs typeface="Arial"/>
              </a:rPr>
              <a:t> </a:t>
            </a:r>
            <a:r>
              <a:rPr sz="1632" spc="-9" dirty="0">
                <a:latin typeface="Arial"/>
                <a:cs typeface="Arial"/>
              </a:rPr>
              <a:t>DVD</a:t>
            </a:r>
            <a:endParaRPr sz="1632" dirty="0">
              <a:latin typeface="Arial"/>
              <a:cs typeface="Arial"/>
            </a:endParaRPr>
          </a:p>
          <a:p>
            <a:pPr marL="11516">
              <a:spcBef>
                <a:spcPts val="1378"/>
              </a:spcBef>
            </a:pPr>
            <a:r>
              <a:rPr sz="1632" dirty="0">
                <a:latin typeface="Arial"/>
                <a:cs typeface="Arial"/>
              </a:rPr>
              <a:t>1 </a:t>
            </a:r>
            <a:r>
              <a:rPr sz="1632" spc="-9" dirty="0">
                <a:latin typeface="Arial"/>
                <a:cs typeface="Arial"/>
              </a:rPr>
              <a:t>Blu-Ray</a:t>
            </a:r>
            <a:r>
              <a:rPr sz="1632" spc="-91" dirty="0">
                <a:latin typeface="Arial"/>
                <a:cs typeface="Arial"/>
              </a:rPr>
              <a:t> </a:t>
            </a:r>
            <a:r>
              <a:rPr sz="1632" spc="-5" dirty="0">
                <a:latin typeface="Arial"/>
                <a:cs typeface="Arial"/>
              </a:rPr>
              <a:t>DL</a:t>
            </a:r>
            <a:endParaRPr sz="1632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19990" y="2563691"/>
            <a:ext cx="823421" cy="1908623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1632" dirty="0">
                <a:latin typeface="Arial"/>
                <a:cs typeface="Arial"/>
              </a:rPr>
              <a:t>~ </a:t>
            </a:r>
            <a:r>
              <a:rPr sz="1632" spc="-9" dirty="0">
                <a:latin typeface="Arial"/>
                <a:cs typeface="Arial"/>
              </a:rPr>
              <a:t>500</a:t>
            </a:r>
            <a:r>
              <a:rPr sz="1632" spc="-82" dirty="0">
                <a:latin typeface="Arial"/>
                <a:cs typeface="Arial"/>
              </a:rPr>
              <a:t> </a:t>
            </a:r>
            <a:r>
              <a:rPr sz="1632" dirty="0">
                <a:latin typeface="Arial"/>
                <a:cs typeface="Arial"/>
              </a:rPr>
              <a:t>ko</a:t>
            </a:r>
            <a:endParaRPr sz="1632">
              <a:latin typeface="Arial"/>
              <a:cs typeface="Arial"/>
            </a:endParaRPr>
          </a:p>
          <a:p>
            <a:pPr marL="11516">
              <a:spcBef>
                <a:spcPts val="1224"/>
              </a:spcBef>
            </a:pPr>
            <a:r>
              <a:rPr sz="1632" dirty="0">
                <a:latin typeface="Arial"/>
                <a:cs typeface="Arial"/>
              </a:rPr>
              <a:t>~ 3</a:t>
            </a:r>
            <a:r>
              <a:rPr sz="1632" spc="-41" dirty="0">
                <a:latin typeface="Arial"/>
                <a:cs typeface="Arial"/>
              </a:rPr>
              <a:t> </a:t>
            </a:r>
            <a:r>
              <a:rPr sz="1632" spc="-14" dirty="0">
                <a:latin typeface="Arial"/>
                <a:cs typeface="Arial"/>
              </a:rPr>
              <a:t>Mo</a:t>
            </a:r>
            <a:endParaRPr sz="1632">
              <a:latin typeface="Arial"/>
              <a:cs typeface="Arial"/>
            </a:endParaRPr>
          </a:p>
          <a:p>
            <a:pPr marL="11516">
              <a:spcBef>
                <a:spcPts val="1025"/>
              </a:spcBef>
            </a:pPr>
            <a:r>
              <a:rPr sz="1632" dirty="0">
                <a:latin typeface="Arial"/>
                <a:cs typeface="Arial"/>
              </a:rPr>
              <a:t>~ </a:t>
            </a:r>
            <a:r>
              <a:rPr sz="1632" spc="-9" dirty="0">
                <a:latin typeface="Arial"/>
                <a:cs typeface="Arial"/>
              </a:rPr>
              <a:t>15</a:t>
            </a:r>
            <a:r>
              <a:rPr sz="1632" spc="-63" dirty="0">
                <a:latin typeface="Arial"/>
                <a:cs typeface="Arial"/>
              </a:rPr>
              <a:t> </a:t>
            </a:r>
            <a:r>
              <a:rPr sz="1632" spc="-9" dirty="0">
                <a:latin typeface="Arial"/>
                <a:cs typeface="Arial"/>
              </a:rPr>
              <a:t>Mo</a:t>
            </a:r>
            <a:endParaRPr sz="1632">
              <a:latin typeface="Arial"/>
              <a:cs typeface="Arial"/>
            </a:endParaRPr>
          </a:p>
          <a:p>
            <a:pPr marL="11516">
              <a:spcBef>
                <a:spcPts val="1387"/>
              </a:spcBef>
            </a:pPr>
            <a:r>
              <a:rPr sz="1632" dirty="0">
                <a:latin typeface="Arial"/>
                <a:cs typeface="Arial"/>
              </a:rPr>
              <a:t>~ </a:t>
            </a:r>
            <a:r>
              <a:rPr sz="1632" spc="-5" dirty="0">
                <a:latin typeface="Arial"/>
                <a:cs typeface="Arial"/>
              </a:rPr>
              <a:t>4,3</a:t>
            </a:r>
            <a:r>
              <a:rPr sz="1632" spc="-82" dirty="0">
                <a:latin typeface="Arial"/>
                <a:cs typeface="Arial"/>
              </a:rPr>
              <a:t> </a:t>
            </a:r>
            <a:r>
              <a:rPr sz="1632" spc="-5" dirty="0">
                <a:latin typeface="Arial"/>
                <a:cs typeface="Arial"/>
              </a:rPr>
              <a:t>Go</a:t>
            </a:r>
            <a:endParaRPr sz="1632">
              <a:latin typeface="Arial"/>
              <a:cs typeface="Arial"/>
            </a:endParaRPr>
          </a:p>
          <a:p>
            <a:pPr marL="11516">
              <a:spcBef>
                <a:spcPts val="1378"/>
              </a:spcBef>
            </a:pPr>
            <a:r>
              <a:rPr sz="1632" dirty="0">
                <a:latin typeface="Arial"/>
                <a:cs typeface="Arial"/>
              </a:rPr>
              <a:t>~ </a:t>
            </a:r>
            <a:r>
              <a:rPr sz="1632" spc="-9" dirty="0">
                <a:latin typeface="Arial"/>
                <a:cs typeface="Arial"/>
              </a:rPr>
              <a:t>50</a:t>
            </a:r>
            <a:r>
              <a:rPr sz="1632" spc="-59" dirty="0">
                <a:latin typeface="Arial"/>
                <a:cs typeface="Arial"/>
              </a:rPr>
              <a:t> </a:t>
            </a:r>
            <a:r>
              <a:rPr sz="1632" dirty="0">
                <a:latin typeface="Arial"/>
                <a:cs typeface="Arial"/>
              </a:rPr>
              <a:t>Go</a:t>
            </a:r>
            <a:endParaRPr sz="1632">
              <a:latin typeface="Arial"/>
              <a:cs typeface="Arial"/>
            </a:endParaRPr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xmlns="" id="{A8BAC1B0-9848-C442-A030-9CC2BF79F3B4}"/>
              </a:ext>
            </a:extLst>
          </p:cNvPr>
          <p:cNvSpPr txBox="1">
            <a:spLocks/>
          </p:cNvSpPr>
          <p:nvPr/>
        </p:nvSpPr>
        <p:spPr>
          <a:xfrm>
            <a:off x="5868144" y="404664"/>
            <a:ext cx="2746532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defTabSz="914400"/>
            <a:r>
              <a:rPr lang="fr-FR" sz="2400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Taille des données</a:t>
            </a:r>
            <a:endParaRPr lang="fr-FR" sz="2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xmlns="" id="{7A54D027-499F-CB44-A32C-2480926670AF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93E52686-F10A-9C4F-8C77-64D8827B2F09}" type="datetime1">
              <a:rPr lang="fr-FR" smtClean="0"/>
              <a:pPr/>
              <a:t>06/05/2019</a:t>
            </a:fld>
            <a:endParaRPr lang="en-US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xmlns="" id="{AAD7270C-A887-5244-BF81-6A74A0DC2BCD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fr-FR"/>
              <a:t>Reda Zenagui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xmlns="" id="{EF42BA35-B89C-F84F-9DF5-DDEB17A48A7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06372380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7279</TotalTime>
  <Words>3275</Words>
  <Application>Microsoft Macintosh PowerPoint</Application>
  <PresentationFormat>Affichage à l'écran (4:3)</PresentationFormat>
  <Paragraphs>883</Paragraphs>
  <Slides>60</Slides>
  <Notes>12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0</vt:i4>
      </vt:variant>
      <vt:variant>
        <vt:lpstr>Titres des diapositives</vt:lpstr>
      </vt:variant>
      <vt:variant>
        <vt:i4>60</vt:i4>
      </vt:variant>
    </vt:vector>
  </HeadingPairs>
  <TitlesOfParts>
    <vt:vector size="61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Disques</vt:lpstr>
      <vt:lpstr>Diapositive 12</vt:lpstr>
      <vt:lpstr>Coût matériel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Synthèse comparaison Illumina/Roche</vt:lpstr>
      <vt:lpstr>Diapositive 30</vt:lpstr>
      <vt:lpstr>Diapositive 31</vt:lpstr>
      <vt:lpstr>Diapositive 32</vt:lpstr>
      <vt:lpstr>Présence et annotations dans les BDs</vt:lpstr>
      <vt:lpstr>Présence et annotations dans les BDs</vt:lpstr>
      <vt:lpstr>Diapositive 35</vt:lpstr>
      <vt:lpstr>Exemples de cas où le NGS a résolu un diagnostic de patient en errance diagnostique</vt:lpstr>
      <vt:lpstr>Diapositive 37</vt:lpstr>
      <vt:lpstr>Diapositive 38</vt:lpstr>
      <vt:lpstr>Diapositive 39</vt:lpstr>
      <vt:lpstr>Neuropédiatrie Montpellier.  Fr Rivier, U Walter-Louvier</vt:lpstr>
      <vt:lpstr>Diapositive 41</vt:lpstr>
      <vt:lpstr>Diapositive 42</vt:lpstr>
      <vt:lpstr>Diapositive 43</vt:lpstr>
      <vt:lpstr>Diapositive 44</vt:lpstr>
      <vt:lpstr>Diapositive 45</vt:lpstr>
      <vt:lpstr>Diapositive 46</vt:lpstr>
      <vt:lpstr>Diapositive 47</vt:lpstr>
      <vt:lpstr>Diapositive 48</vt:lpstr>
      <vt:lpstr>Diapositive 49</vt:lpstr>
      <vt:lpstr>Diapositive 50</vt:lpstr>
      <vt:lpstr>Diapositive 51</vt:lpstr>
      <vt:lpstr>Gene Panel vs Exome vs Genome</vt:lpstr>
      <vt:lpstr>Diapositive 53</vt:lpstr>
      <vt:lpstr>Diapositive 54</vt:lpstr>
      <vt:lpstr>Un génome de référence</vt:lpstr>
      <vt:lpstr>Diapositive 56</vt:lpstr>
      <vt:lpstr>Diapositive 57</vt:lpstr>
      <vt:lpstr>DNASeq : Indel realignement</vt:lpstr>
      <vt:lpstr>Diapositive 59</vt:lpstr>
      <vt:lpstr>Diapositive 60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Membres de la commission</dc:title>
  <dc:creator>Pascale Marcorelles</dc:creator>
  <cp:lastModifiedBy>USER</cp:lastModifiedBy>
  <cp:revision>324</cp:revision>
  <dcterms:created xsi:type="dcterms:W3CDTF">2014-11-02T16:50:09Z</dcterms:created>
  <dcterms:modified xsi:type="dcterms:W3CDTF">2019-05-06T18:28:20Z</dcterms:modified>
</cp:coreProperties>
</file>