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handoutMasterIdLst>
    <p:handoutMasterId r:id="rId35"/>
  </p:handoutMasterIdLst>
  <p:sldIdLst>
    <p:sldId id="347" r:id="rId2"/>
    <p:sldId id="264" r:id="rId3"/>
    <p:sldId id="715" r:id="rId4"/>
    <p:sldId id="716" r:id="rId5"/>
    <p:sldId id="717" r:id="rId6"/>
    <p:sldId id="719" r:id="rId7"/>
    <p:sldId id="295" r:id="rId8"/>
    <p:sldId id="303" r:id="rId9"/>
    <p:sldId id="720" r:id="rId10"/>
    <p:sldId id="722" r:id="rId11"/>
    <p:sldId id="706" r:id="rId12"/>
    <p:sldId id="707" r:id="rId13"/>
    <p:sldId id="283" r:id="rId14"/>
    <p:sldId id="708" r:id="rId15"/>
    <p:sldId id="714" r:id="rId16"/>
    <p:sldId id="711" r:id="rId17"/>
    <p:sldId id="559" r:id="rId18"/>
    <p:sldId id="652" r:id="rId19"/>
    <p:sldId id="642" r:id="rId20"/>
    <p:sldId id="671" r:id="rId21"/>
    <p:sldId id="661" r:id="rId22"/>
    <p:sldId id="550" r:id="rId23"/>
    <p:sldId id="724" r:id="rId24"/>
    <p:sldId id="723" r:id="rId25"/>
    <p:sldId id="725" r:id="rId26"/>
    <p:sldId id="726" r:id="rId27"/>
    <p:sldId id="727" r:id="rId28"/>
    <p:sldId id="728" r:id="rId29"/>
    <p:sldId id="729" r:id="rId30"/>
    <p:sldId id="730" r:id="rId31"/>
    <p:sldId id="534" r:id="rId32"/>
    <p:sldId id="557"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042" autoAdjust="0"/>
    <p:restoredTop sz="95221"/>
  </p:normalViewPr>
  <p:slideViewPr>
    <p:cSldViewPr>
      <p:cViewPr varScale="1">
        <p:scale>
          <a:sx n="91" d="100"/>
          <a:sy n="91" d="100"/>
        </p:scale>
        <p:origin x="-1536" y="-114"/>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4048B5-6260-41C0-ACCC-7705ACD53DDA}" type="datetimeFigureOut">
              <a:rPr lang="fr-FR" smtClean="0"/>
              <a:pPr/>
              <a:t>14/11/2019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DD3196-3F06-497B-9306-3A8922DE62BF}" type="slidenum">
              <a:rPr lang="fr-FR" smtClean="0"/>
              <a:pPr/>
              <a:t>‹N°›</a:t>
            </a:fld>
            <a:endParaRPr lang="fr-FR"/>
          </a:p>
        </p:txBody>
      </p:sp>
    </p:spTree>
    <p:extLst>
      <p:ext uri="{BB962C8B-B14F-4D97-AF65-F5344CB8AC3E}">
        <p14:creationId xmlns:p14="http://schemas.microsoft.com/office/powerpoint/2010/main" xmlns="" val="147955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65E70-C6D0-2D43-B1CA-E87A725EDED7}" type="datetimeFigureOut">
              <a:rPr lang="fr-FR" smtClean="0"/>
              <a:pPr/>
              <a:t>14/11/2019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746D3-AAEE-7F4B-A8E0-882E74B9345C}" type="slidenum">
              <a:rPr lang="fr-FR" smtClean="0"/>
              <a:pPr/>
              <a:t>‹N°›</a:t>
            </a:fld>
            <a:endParaRPr lang="fr-FR"/>
          </a:p>
        </p:txBody>
      </p:sp>
    </p:spTree>
    <p:extLst>
      <p:ext uri="{BB962C8B-B14F-4D97-AF65-F5344CB8AC3E}">
        <p14:creationId xmlns:p14="http://schemas.microsoft.com/office/powerpoint/2010/main" xmlns="" val="3853958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5923A2-3F0E-8E48-B02A-1B6E741E73B8}" type="slidenum">
              <a:rPr lang="fr-FR" smtClean="0"/>
              <a:pPr/>
              <a:t>2</a:t>
            </a:fld>
            <a:endParaRPr lang="fr-FR"/>
          </a:p>
        </p:txBody>
      </p:sp>
    </p:spTree>
    <p:extLst>
      <p:ext uri="{BB962C8B-B14F-4D97-AF65-F5344CB8AC3E}">
        <p14:creationId xmlns:p14="http://schemas.microsoft.com/office/powerpoint/2010/main" xmlns="" val="275487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analyse</a:t>
            </a:r>
            <a:r>
              <a:rPr lang="fr-FR" baseline="0" dirty="0"/>
              <a:t> des données informatiques par 2 logiciels indépendants … et …</a:t>
            </a:r>
            <a:endParaRPr lang="fr-FR" dirty="0"/>
          </a:p>
        </p:txBody>
      </p:sp>
      <p:sp>
        <p:nvSpPr>
          <p:cNvPr id="4" name="Espace réservé du numéro de diapositive 3"/>
          <p:cNvSpPr>
            <a:spLocks noGrp="1"/>
          </p:cNvSpPr>
          <p:nvPr>
            <p:ph type="sldNum" sz="quarter" idx="10"/>
          </p:nvPr>
        </p:nvSpPr>
        <p:spPr/>
        <p:txBody>
          <a:bodyPr/>
          <a:lstStyle/>
          <a:p>
            <a:fld id="{76DCC515-9F21-4CC5-92F9-99C6331BCB09}" type="slidenum">
              <a:rPr lang="fr-FR" smtClean="0"/>
              <a:pPr/>
              <a:t>15</a:t>
            </a:fld>
            <a:endParaRPr lang="fr-FR"/>
          </a:p>
        </p:txBody>
      </p:sp>
    </p:spTree>
    <p:extLst>
      <p:ext uri="{BB962C8B-B14F-4D97-AF65-F5344CB8AC3E}">
        <p14:creationId xmlns:p14="http://schemas.microsoft.com/office/powerpoint/2010/main" xmlns="" val="69469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xmlns="" val="22804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588592DE-D620-554F-8744-B8C0C96AD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Rectangle 3">
            <a:extLst>
              <a:ext uri="{FF2B5EF4-FFF2-40B4-BE49-F238E27FC236}">
                <a16:creationId xmlns="" xmlns:a16="http://schemas.microsoft.com/office/drawing/2014/main" id="{02977CD8-C23C-6246-9895-7CAA1B9A222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a:t>Nous avons marqué des individus 8jours avant infection, après les jours de repos nous les avons infectés par deux souches virulentes vibrio aest et vibrio splendidus et par une souche non virulente vibrio tasmaniensis, les vivantes ont été prelevés quatre jours apres infection juste apres le pic de mortalité , pour constituer les banques T+4jV et T+4jNV le but étant de pouvoir identifier des genes differentiellement exprimés en réponse a la virulence des bactéries</a:t>
            </a:r>
          </a:p>
        </p:txBody>
      </p:sp>
    </p:spTree>
    <p:extLst>
      <p:ext uri="{BB962C8B-B14F-4D97-AF65-F5344CB8AC3E}">
        <p14:creationId xmlns:p14="http://schemas.microsoft.com/office/powerpoint/2010/main" xmlns="" val="415138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1D40795-639E-4849-A592-C4F9887A852D}" type="datetime1">
              <a:rPr lang="fr-FR" smtClean="0"/>
              <a:pPr/>
              <a:t>14/11/2019</a:t>
            </a:fld>
            <a:endParaRPr lang="fr-FR"/>
          </a:p>
        </p:txBody>
      </p:sp>
      <p:sp>
        <p:nvSpPr>
          <p:cNvPr id="5" name="Espace réservé du pied de page 4"/>
          <p:cNvSpPr>
            <a:spLocks noGrp="1"/>
          </p:cNvSpPr>
          <p:nvPr>
            <p:ph type="ftr" sz="quarter" idx="11"/>
          </p:nvPr>
        </p:nvSpPr>
        <p:spPr/>
        <p:txBody>
          <a:bodyPr/>
          <a:lstStyle/>
          <a:p>
            <a:r>
              <a:rPr lang="fr-FR">
                <a:solidFill>
                  <a:srgbClr val="EBDDC3"/>
                </a:solidFill>
              </a:rPr>
              <a:t>Reda Zenagui</a:t>
            </a:r>
          </a:p>
        </p:txBody>
      </p:sp>
      <p:sp>
        <p:nvSpPr>
          <p:cNvPr id="6" name="Espace réservé du numéro de diapositive 5"/>
          <p:cNvSpPr>
            <a:spLocks noGrp="1"/>
          </p:cNvSpPr>
          <p:nvPr>
            <p:ph type="sldNum" sz="quarter" idx="12"/>
          </p:nvPr>
        </p:nvSpPr>
        <p:spPr/>
        <p:txBody>
          <a:bodyPr/>
          <a:lstStyle/>
          <a:p>
            <a:fld id="{106C2161-55B9-4E2F-9B8E-AFF7EF3222FD}" type="slidenum">
              <a:rPr lang="fr-FR" smtClean="0">
                <a:solidFill>
                  <a:srgbClr val="EBDDC3"/>
                </a:solidFill>
              </a:rPr>
              <a:pPr/>
              <a:t>‹N°›</a:t>
            </a:fld>
            <a:endParaRPr lang="fr-FR">
              <a:solidFill>
                <a:srgbClr val="EBDDC3"/>
              </a:solidFill>
            </a:endParaRPr>
          </a:p>
        </p:txBody>
      </p:sp>
    </p:spTree>
    <p:extLst>
      <p:ext uri="{BB962C8B-B14F-4D97-AF65-F5344CB8AC3E}">
        <p14:creationId xmlns:p14="http://schemas.microsoft.com/office/powerpoint/2010/main" xmlns="" val="1654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8CBCC2-96F0-1B48-A56E-1AEADF5099B4}" type="datetime1">
              <a:rPr lang="fr-FR" smtClean="0">
                <a:solidFill>
                  <a:srgbClr val="775F55"/>
                </a:solidFill>
              </a:rPr>
              <a:pPr/>
              <a:t>14/11/2019</a:t>
            </a:fld>
            <a:endParaRPr lang="fr-FR">
              <a:solidFill>
                <a:srgbClr val="775F55"/>
              </a:solidFill>
            </a:endParaRPr>
          </a:p>
        </p:txBody>
      </p:sp>
      <p:sp>
        <p:nvSpPr>
          <p:cNvPr id="5" name="Espace réservé du pied de page 4"/>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17884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EEE01C-744F-EC4B-8063-31382B973894}" type="datetime1">
              <a:rPr lang="fr-FR" smtClean="0">
                <a:solidFill>
                  <a:srgbClr val="775F55"/>
                </a:solidFill>
              </a:rPr>
              <a:pPr/>
              <a:t>14/11/2019</a:t>
            </a:fld>
            <a:endParaRPr lang="fr-FR">
              <a:solidFill>
                <a:srgbClr val="775F55"/>
              </a:solidFill>
            </a:endParaRPr>
          </a:p>
        </p:txBody>
      </p:sp>
      <p:sp>
        <p:nvSpPr>
          <p:cNvPr id="5" name="Espace réservé du pied de page 4"/>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85539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t>Reda Zenagui</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C589094-8E93-7841-936B-2BA604A4AF8F}" type="datetime1">
              <a:rPr lang="fr-FR" smtClean="0"/>
              <a:pPr/>
              <a:t>14/11/2019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xmlns="" val="172597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5A4CF2-F2E1-904F-B8F8-49AEE11EB6A1}" type="datetime1">
              <a:rPr lang="fr-FR" smtClean="0">
                <a:solidFill>
                  <a:srgbClr val="775F55"/>
                </a:solidFill>
              </a:rPr>
              <a:pPr/>
              <a:t>14/11/2019</a:t>
            </a:fld>
            <a:endParaRPr lang="fr-FR">
              <a:solidFill>
                <a:srgbClr val="775F55"/>
              </a:solidFill>
            </a:endParaRPr>
          </a:p>
        </p:txBody>
      </p:sp>
      <p:sp>
        <p:nvSpPr>
          <p:cNvPr id="5" name="Espace réservé du pied de page 4"/>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32673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B1E8F5B-F452-7940-9E6E-2E8D5DBB4255}" type="datetime1">
              <a:rPr lang="fr-FR" smtClean="0">
                <a:solidFill>
                  <a:srgbClr val="775F55"/>
                </a:solidFill>
              </a:rPr>
              <a:pPr/>
              <a:t>14/11/2019</a:t>
            </a:fld>
            <a:endParaRPr lang="fr-FR">
              <a:solidFill>
                <a:srgbClr val="775F55"/>
              </a:solidFill>
            </a:endParaRPr>
          </a:p>
        </p:txBody>
      </p:sp>
      <p:sp>
        <p:nvSpPr>
          <p:cNvPr id="5" name="Espace réservé du pied de page 4"/>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54658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A69066F-6114-FC4E-B675-CD3B8889EEF5}" type="datetime1">
              <a:rPr lang="fr-FR" smtClean="0">
                <a:solidFill>
                  <a:srgbClr val="775F55"/>
                </a:solidFill>
              </a:rPr>
              <a:pPr/>
              <a:t>14/11/2019</a:t>
            </a:fld>
            <a:endParaRPr lang="fr-FR">
              <a:solidFill>
                <a:srgbClr val="775F55"/>
              </a:solidFill>
            </a:endParaRPr>
          </a:p>
        </p:txBody>
      </p:sp>
      <p:sp>
        <p:nvSpPr>
          <p:cNvPr id="6" name="Espace réservé du pied de page 5"/>
          <p:cNvSpPr>
            <a:spLocks noGrp="1"/>
          </p:cNvSpPr>
          <p:nvPr>
            <p:ph type="ftr" sz="quarter" idx="11"/>
          </p:nvPr>
        </p:nvSpPr>
        <p:spPr/>
        <p:txBody>
          <a:bodyPr/>
          <a:lstStyle/>
          <a:p>
            <a:r>
              <a:rPr lang="fr-FR">
                <a:solidFill>
                  <a:srgbClr val="775F55"/>
                </a:solidFill>
              </a:rPr>
              <a:t>Reda Zenagui</a:t>
            </a:r>
          </a:p>
        </p:txBody>
      </p:sp>
      <p:sp>
        <p:nvSpPr>
          <p:cNvPr id="7" name="Espace réservé du numéro de diapositive 6"/>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170033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C6EE8E-21EF-2846-B5DC-FE7566693D1B}" type="datetime1">
              <a:rPr lang="fr-FR" smtClean="0">
                <a:solidFill>
                  <a:srgbClr val="775F55"/>
                </a:solidFill>
              </a:rPr>
              <a:pPr/>
              <a:t>14/11/2019</a:t>
            </a:fld>
            <a:endParaRPr lang="fr-FR">
              <a:solidFill>
                <a:srgbClr val="775F55"/>
              </a:solidFill>
            </a:endParaRPr>
          </a:p>
        </p:txBody>
      </p:sp>
      <p:sp>
        <p:nvSpPr>
          <p:cNvPr id="8" name="Espace réservé du pied de page 7"/>
          <p:cNvSpPr>
            <a:spLocks noGrp="1"/>
          </p:cNvSpPr>
          <p:nvPr>
            <p:ph type="ftr" sz="quarter" idx="11"/>
          </p:nvPr>
        </p:nvSpPr>
        <p:spPr/>
        <p:txBody>
          <a:bodyPr/>
          <a:lstStyle/>
          <a:p>
            <a:r>
              <a:rPr lang="fr-FR">
                <a:solidFill>
                  <a:srgbClr val="775F55"/>
                </a:solidFill>
              </a:rPr>
              <a:t>Reda Zenagui</a:t>
            </a:r>
          </a:p>
        </p:txBody>
      </p:sp>
      <p:sp>
        <p:nvSpPr>
          <p:cNvPr id="9" name="Espace réservé du numéro de diapositive 8"/>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62811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0D95322-DF46-134F-91AA-60F6B52E416C}" type="datetime1">
              <a:rPr lang="fr-FR" smtClean="0">
                <a:solidFill>
                  <a:srgbClr val="775F55"/>
                </a:solidFill>
              </a:rPr>
              <a:pPr/>
              <a:t>14/11/2019</a:t>
            </a:fld>
            <a:endParaRPr lang="fr-FR">
              <a:solidFill>
                <a:srgbClr val="775F55"/>
              </a:solidFill>
            </a:endParaRPr>
          </a:p>
        </p:txBody>
      </p:sp>
      <p:sp>
        <p:nvSpPr>
          <p:cNvPr id="4" name="Espace réservé du pied de page 3"/>
          <p:cNvSpPr>
            <a:spLocks noGrp="1"/>
          </p:cNvSpPr>
          <p:nvPr>
            <p:ph type="ftr" sz="quarter" idx="11"/>
          </p:nvPr>
        </p:nvSpPr>
        <p:spPr/>
        <p:txBody>
          <a:bodyPr/>
          <a:lstStyle/>
          <a:p>
            <a:r>
              <a:rPr lang="fr-FR">
                <a:solidFill>
                  <a:srgbClr val="775F55"/>
                </a:solidFill>
              </a:rPr>
              <a:t>Reda Zenagui</a:t>
            </a:r>
          </a:p>
        </p:txBody>
      </p:sp>
      <p:sp>
        <p:nvSpPr>
          <p:cNvPr id="5" name="Espace réservé du numéro de diapositive 4"/>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185377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p:cNvSpPr>
            <a:spLocks noGrp="1"/>
          </p:cNvSpPr>
          <p:nvPr>
            <p:ph type="sldNum" sz="quarter" idx="12"/>
          </p:nvPr>
        </p:nvSpPr>
        <p:spPr/>
        <p:txBody>
          <a:bodyPr/>
          <a:lstStyle/>
          <a:p>
            <a:fld id="{106C2161-55B9-4E2F-9B8E-AFF7EF3222FD}" type="slidenum">
              <a:rPr lang="fr-FR" smtClean="0">
                <a:solidFill>
                  <a:srgbClr val="775F55"/>
                </a:solidFill>
              </a:rPr>
              <a:pPr/>
              <a:t>‹N°›</a:t>
            </a:fld>
            <a:endParaRPr lang="fr-FR">
              <a:solidFill>
                <a:srgbClr val="775F55"/>
              </a:solidFill>
            </a:endParaRPr>
          </a:p>
        </p:txBody>
      </p:sp>
    </p:spTree>
    <p:extLst>
      <p:ext uri="{BB962C8B-B14F-4D97-AF65-F5344CB8AC3E}">
        <p14:creationId xmlns:p14="http://schemas.microsoft.com/office/powerpoint/2010/main" xmlns="" val="412664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0CC0C2B-907A-3E42-B1DF-DAC74456240E}" type="datetime1">
              <a:rPr lang="fr-FR" smtClean="0">
                <a:solidFill>
                  <a:srgbClr val="775F55"/>
                </a:solidFill>
              </a:rPr>
              <a:pPr/>
              <a:t>14/11/2019</a:t>
            </a:fld>
            <a:endParaRPr lang="fr-FR">
              <a:solidFill>
                <a:srgbClr val="775F55"/>
              </a:solidFill>
            </a:endParaRPr>
          </a:p>
        </p:txBody>
      </p:sp>
      <p:sp>
        <p:nvSpPr>
          <p:cNvPr id="6" name="Espace réservé du pied de page 5"/>
          <p:cNvSpPr>
            <a:spLocks noGrp="1"/>
          </p:cNvSpPr>
          <p:nvPr>
            <p:ph type="ftr" sz="quarter" idx="11"/>
          </p:nvPr>
        </p:nvSpPr>
        <p:spPr/>
        <p:txBody>
          <a:bodyPr/>
          <a:lstStyle/>
          <a:p>
            <a:r>
              <a:rPr lang="fr-FR">
                <a:solidFill>
                  <a:srgbClr val="775F55"/>
                </a:solidFill>
              </a:rPr>
              <a:t>Reda Zenagui</a:t>
            </a:r>
          </a:p>
        </p:txBody>
      </p:sp>
      <p:sp>
        <p:nvSpPr>
          <p:cNvPr id="7" name="Espace réservé du numéro de diapositive 6"/>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46516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23C24E-E24E-F84C-A0AE-75C282AECF98}" type="datetime1">
              <a:rPr lang="fr-FR" smtClean="0">
                <a:solidFill>
                  <a:srgbClr val="775F55"/>
                </a:solidFill>
              </a:rPr>
              <a:pPr/>
              <a:t>14/11/2019</a:t>
            </a:fld>
            <a:endParaRPr lang="fr-FR">
              <a:solidFill>
                <a:srgbClr val="775F55"/>
              </a:solidFill>
            </a:endParaRPr>
          </a:p>
        </p:txBody>
      </p:sp>
      <p:sp>
        <p:nvSpPr>
          <p:cNvPr id="6" name="Espace réservé du pied de page 5"/>
          <p:cNvSpPr>
            <a:spLocks noGrp="1"/>
          </p:cNvSpPr>
          <p:nvPr>
            <p:ph type="ftr" sz="quarter" idx="11"/>
          </p:nvPr>
        </p:nvSpPr>
        <p:spPr/>
        <p:txBody>
          <a:bodyPr/>
          <a:lstStyle/>
          <a:p>
            <a:r>
              <a:rPr lang="fr-FR">
                <a:solidFill>
                  <a:srgbClr val="775F55"/>
                </a:solidFill>
              </a:rPr>
              <a:t>Reda Zenagui</a:t>
            </a:r>
          </a:p>
        </p:txBody>
      </p:sp>
      <p:sp>
        <p:nvSpPr>
          <p:cNvPr id="7" name="Espace réservé du numéro de diapositive 6"/>
          <p:cNvSpPr>
            <a:spLocks noGrp="1"/>
          </p:cNvSpPr>
          <p:nvPr>
            <p:ph type="sldNum" sz="quarter" idx="12"/>
          </p:nvPr>
        </p:nvSpPr>
        <p:spPr/>
        <p:txBody>
          <a:body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190761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9145C-FF99-B746-9712-7E86BF8A416A}" type="datetime1">
              <a:rPr lang="fr-FR" smtClean="0">
                <a:solidFill>
                  <a:srgbClr val="775F55"/>
                </a:solidFill>
              </a:rPr>
              <a:pPr/>
              <a:t>14/11/2019</a:t>
            </a:fld>
            <a:endParaRPr lang="fr-FR">
              <a:solidFill>
                <a:srgbClr val="775F55"/>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srgbClr val="775F55"/>
                </a:solidFill>
              </a:rPr>
              <a:t>Reda Zenagui</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C2161-55B9-4E2F-9B8E-AFF7EF3222FD}" type="slidenum">
              <a:rPr lang="fr-FR" smtClean="0"/>
              <a:pPr/>
              <a:t>‹N°›</a:t>
            </a:fld>
            <a:endParaRPr lang="fr-FR"/>
          </a:p>
        </p:txBody>
      </p:sp>
    </p:spTree>
    <p:extLst>
      <p:ext uri="{BB962C8B-B14F-4D97-AF65-F5344CB8AC3E}">
        <p14:creationId xmlns:p14="http://schemas.microsoft.com/office/powerpoint/2010/main" xmlns="" val="4261817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fr.wikipedia.org/wiki/G%C3%A9n%C3%A9tique" TargetMode="External"/><Relationship Id="rId2" Type="http://schemas.openxmlformats.org/officeDocument/2006/relationships/hyperlink" Target="https://fr.wikipedia.org/wiki/G%C3%A9nomique" TargetMode="External"/><Relationship Id="rId1" Type="http://schemas.openxmlformats.org/officeDocument/2006/relationships/slideLayout" Target="../slideLayouts/slideLayout7.xml"/><Relationship Id="rId4" Type="http://schemas.openxmlformats.org/officeDocument/2006/relationships/hyperlink" Target="https://fr.wikipedia.org/wiki/Culture_microbiologiqu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r.wikipedia.org/wiki/OTU" TargetMode="External"/><Relationship Id="rId2" Type="http://schemas.openxmlformats.org/officeDocument/2006/relationships/hyperlink" Target="https://fr.wikipedia.org/wiki/Tax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23728" y="4941168"/>
            <a:ext cx="4572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b="1" dirty="0" err="1">
                <a:solidFill>
                  <a:srgbClr val="000000"/>
                </a:solidFill>
                <a:latin typeface="Calibri" charset="0"/>
              </a:rPr>
              <a:t>Reda</a:t>
            </a:r>
            <a:r>
              <a:rPr lang="fr-FR" b="1" dirty="0">
                <a:solidFill>
                  <a:srgbClr val="000000"/>
                </a:solidFill>
                <a:latin typeface="Calibri" charset="0"/>
              </a:rPr>
              <a:t> </a:t>
            </a:r>
            <a:r>
              <a:rPr lang="fr-FR" b="1" dirty="0" err="1">
                <a:solidFill>
                  <a:srgbClr val="000000"/>
                </a:solidFill>
                <a:latin typeface="Calibri" charset="0"/>
              </a:rPr>
              <a:t>Zenagui</a:t>
            </a:r>
            <a:r>
              <a:rPr lang="fr-FR" b="1" dirty="0">
                <a:solidFill>
                  <a:srgbClr val="000000"/>
                </a:solidFill>
                <a:latin typeface="Calibri" charset="0"/>
              </a:rPr>
              <a:t>, PhD</a:t>
            </a:r>
          </a:p>
          <a:p>
            <a:pPr algn="ctr"/>
            <a:r>
              <a:rPr lang="fr-FR" dirty="0">
                <a:solidFill>
                  <a:srgbClr val="000000"/>
                </a:solidFill>
                <a:latin typeface="Calibri" charset="0"/>
              </a:rPr>
              <a:t>Laboratoire de cytogénétique du DPI</a:t>
            </a:r>
          </a:p>
          <a:p>
            <a:pPr algn="ctr"/>
            <a:r>
              <a:rPr lang="fr-FR" dirty="0">
                <a:solidFill>
                  <a:srgbClr val="000000"/>
                </a:solidFill>
                <a:latin typeface="Calibri" charset="0"/>
              </a:rPr>
              <a:t>Hôpital Arnaud De Villeneuve</a:t>
            </a:r>
          </a:p>
          <a:p>
            <a:pPr algn="ctr"/>
            <a:r>
              <a:rPr lang="fr-FR" dirty="0">
                <a:solidFill>
                  <a:srgbClr val="000000"/>
                </a:solidFill>
                <a:latin typeface="Calibri" charset="0"/>
              </a:rPr>
              <a:t>CHU Montpellier – Université Montpellier</a:t>
            </a:r>
          </a:p>
        </p:txBody>
      </p:sp>
      <p:sp>
        <p:nvSpPr>
          <p:cNvPr id="6" name="ZoneTexte 5"/>
          <p:cNvSpPr txBox="1"/>
          <p:nvPr/>
        </p:nvSpPr>
        <p:spPr>
          <a:xfrm>
            <a:off x="827584" y="2996952"/>
            <a:ext cx="7128792" cy="954107"/>
          </a:xfrm>
          <a:prstGeom prst="rect">
            <a:avLst/>
          </a:prstGeom>
          <a:noFill/>
          <a:ln w="38100">
            <a:solidFill>
              <a:schemeClr val="accent1"/>
            </a:solidFill>
          </a:ln>
        </p:spPr>
        <p:txBody>
          <a:bodyPr wrap="square" rtlCol="0">
            <a:spAutoFit/>
          </a:bodyPr>
          <a:lstStyle/>
          <a:p>
            <a:pPr algn="ctr"/>
            <a:r>
              <a:rPr lang="fr-FR" sz="2800" b="1" dirty="0">
                <a:solidFill>
                  <a:srgbClr val="000090"/>
                </a:solidFill>
                <a:cs typeface="Comic Sans MS"/>
              </a:rPr>
              <a:t>Nouvelles technologies de séquençage haut débit (NGS): d’applications diverses</a:t>
            </a:r>
            <a:endParaRPr lang="fr-FR" sz="1400" b="1" dirty="0">
              <a:solidFill>
                <a:srgbClr val="000090"/>
              </a:solidFill>
              <a:cs typeface="Comic Sans MS"/>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764704"/>
            <a:ext cx="3348787" cy="100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Image 10"/>
          <p:cNvPicPr>
            <a:picLocks noChangeAspect="1"/>
          </p:cNvPicPr>
          <p:nvPr/>
        </p:nvPicPr>
        <p:blipFill>
          <a:blip r:embed="rId3" cstate="print"/>
          <a:stretch>
            <a:fillRect/>
          </a:stretch>
        </p:blipFill>
        <p:spPr>
          <a:xfrm>
            <a:off x="6695728" y="764704"/>
            <a:ext cx="1819183" cy="1008112"/>
          </a:xfrm>
          <a:prstGeom prst="rect">
            <a:avLst/>
          </a:prstGeom>
        </p:spPr>
      </p:pic>
    </p:spTree>
    <p:extLst>
      <p:ext uri="{BB962C8B-B14F-4D97-AF65-F5344CB8AC3E}">
        <p14:creationId xmlns:p14="http://schemas.microsoft.com/office/powerpoint/2010/main" xmlns="" val="56590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2C3271F5-1279-A248-BB58-D9635E5DFA3D}"/>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DE62E07D-8D1E-8B4C-B352-E9C079452F82}"/>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5E41C7DB-B2FC-C245-838E-D05189FA7C9C}"/>
              </a:ext>
            </a:extLst>
          </p:cNvPr>
          <p:cNvSpPr>
            <a:spLocks noGrp="1"/>
          </p:cNvSpPr>
          <p:nvPr>
            <p:ph type="sldNum" sz="quarter" idx="12"/>
          </p:nvPr>
        </p:nvSpPr>
        <p:spPr/>
        <p:txBody>
          <a:bodyPr/>
          <a:lstStyle/>
          <a:p>
            <a:fld id="{106C2161-55B9-4E2F-9B8E-AFF7EF3222FD}" type="slidenum">
              <a:rPr lang="fr-FR" smtClean="0">
                <a:solidFill>
                  <a:srgbClr val="775F55"/>
                </a:solidFill>
              </a:rPr>
              <a:pPr/>
              <a:t>10</a:t>
            </a:fld>
            <a:endParaRPr lang="fr-FR">
              <a:solidFill>
                <a:srgbClr val="775F55"/>
              </a:solidFill>
            </a:endParaRPr>
          </a:p>
        </p:txBody>
      </p:sp>
      <p:pic>
        <p:nvPicPr>
          <p:cNvPr id="5" name="Picture 2" descr="http://assets.illumina.com/content/dam/illumina-marketing/images/systems/hiseq-x.jpg">
            <a:extLst>
              <a:ext uri="{FF2B5EF4-FFF2-40B4-BE49-F238E27FC236}">
                <a16:creationId xmlns="" xmlns:a16="http://schemas.microsoft.com/office/drawing/2014/main" id="{D56933A9-94D0-BB45-AE6C-531DBFE975D9}"/>
              </a:ext>
            </a:extLst>
          </p:cNvPr>
          <p:cNvPicPr>
            <a:picLocks noChangeAspect="1" noChangeArrowheads="1"/>
          </p:cNvPicPr>
          <p:nvPr/>
        </p:nvPicPr>
        <p:blipFill>
          <a:blip r:embed="rId2" cstate="print"/>
          <a:srcRect/>
          <a:stretch>
            <a:fillRect/>
          </a:stretch>
        </p:blipFill>
        <p:spPr bwMode="auto">
          <a:xfrm>
            <a:off x="3347864" y="1859512"/>
            <a:ext cx="2308101" cy="1785512"/>
          </a:xfrm>
          <a:prstGeom prst="rect">
            <a:avLst/>
          </a:prstGeom>
          <a:noFill/>
        </p:spPr>
      </p:pic>
      <p:sp>
        <p:nvSpPr>
          <p:cNvPr id="6" name="Titre 1">
            <a:extLst>
              <a:ext uri="{FF2B5EF4-FFF2-40B4-BE49-F238E27FC236}">
                <a16:creationId xmlns="" xmlns:a16="http://schemas.microsoft.com/office/drawing/2014/main" id="{630E685E-77FB-3D4F-B2A8-EEAF66441527}"/>
              </a:ext>
            </a:extLst>
          </p:cNvPr>
          <p:cNvSpPr txBox="1">
            <a:spLocks/>
          </p:cNvSpPr>
          <p:nvPr/>
        </p:nvSpPr>
        <p:spPr>
          <a:xfrm>
            <a:off x="251520" y="332656"/>
            <a:ext cx="8784976" cy="1143000"/>
          </a:xfrm>
          <a:prstGeom prst="rect">
            <a:avLst/>
          </a:prstGeom>
        </p:spPr>
        <p:txBody>
          <a:bodyPr>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dirty="0">
                <a:solidFill>
                  <a:prstClr val="black"/>
                </a:solidFill>
              </a:rPr>
              <a:t>NGS </a:t>
            </a:r>
            <a:r>
              <a:rPr lang="fr-FR" sz="2400" dirty="0">
                <a:solidFill>
                  <a:prstClr val="black"/>
                </a:solidFill>
              </a:rPr>
              <a:t>= New </a:t>
            </a:r>
            <a:r>
              <a:rPr lang="fr-FR" sz="2400" dirty="0" err="1">
                <a:solidFill>
                  <a:prstClr val="black"/>
                </a:solidFill>
              </a:rPr>
              <a:t>Generation</a:t>
            </a:r>
            <a:r>
              <a:rPr lang="fr-FR" sz="2400" dirty="0">
                <a:solidFill>
                  <a:prstClr val="black"/>
                </a:solidFill>
              </a:rPr>
              <a:t> of </a:t>
            </a:r>
            <a:r>
              <a:rPr lang="fr-FR" sz="2400" dirty="0" err="1">
                <a:solidFill>
                  <a:prstClr val="black"/>
                </a:solidFill>
              </a:rPr>
              <a:t>sequencing</a:t>
            </a:r>
            <a:r>
              <a:rPr lang="fr-FR" sz="2400" dirty="0">
                <a:solidFill>
                  <a:prstClr val="black"/>
                </a:solidFill>
              </a:rPr>
              <a:t>/</a:t>
            </a:r>
            <a:r>
              <a:rPr lang="fr-FR" sz="2400" dirty="0" err="1">
                <a:solidFill>
                  <a:prstClr val="black"/>
                </a:solidFill>
              </a:rPr>
              <a:t>Next</a:t>
            </a:r>
            <a:r>
              <a:rPr lang="fr-FR" sz="2400" dirty="0">
                <a:solidFill>
                  <a:prstClr val="black"/>
                </a:solidFill>
              </a:rPr>
              <a:t> </a:t>
            </a:r>
            <a:r>
              <a:rPr lang="fr-FR" sz="2400" dirty="0" err="1">
                <a:solidFill>
                  <a:prstClr val="black"/>
                </a:solidFill>
              </a:rPr>
              <a:t>Generation</a:t>
            </a:r>
            <a:r>
              <a:rPr lang="fr-FR" sz="2400" dirty="0">
                <a:solidFill>
                  <a:prstClr val="black"/>
                </a:solidFill>
              </a:rPr>
              <a:t> of </a:t>
            </a:r>
            <a:r>
              <a:rPr lang="fr-FR" sz="2400" dirty="0" err="1">
                <a:solidFill>
                  <a:prstClr val="black"/>
                </a:solidFill>
              </a:rPr>
              <a:t>sequencing</a:t>
            </a:r>
            <a:r>
              <a:rPr lang="fr-FR" sz="2400" dirty="0">
                <a:solidFill>
                  <a:prstClr val="black"/>
                </a:solidFill>
              </a:rPr>
              <a:t>/ </a:t>
            </a:r>
          </a:p>
          <a:p>
            <a:endParaRPr lang="fr-FR" sz="2400" dirty="0">
              <a:solidFill>
                <a:prstClr val="black"/>
              </a:solidFill>
            </a:endParaRPr>
          </a:p>
          <a:p>
            <a:r>
              <a:rPr lang="fr-FR" sz="2400" dirty="0" err="1">
                <a:solidFill>
                  <a:prstClr val="black"/>
                </a:solidFill>
              </a:rPr>
              <a:t>Sequençage</a:t>
            </a:r>
            <a:r>
              <a:rPr lang="fr-FR" sz="2400" dirty="0">
                <a:solidFill>
                  <a:prstClr val="black"/>
                </a:solidFill>
              </a:rPr>
              <a:t> massif </a:t>
            </a:r>
            <a:r>
              <a:rPr lang="fr-FR" sz="2400" dirty="0" err="1">
                <a:solidFill>
                  <a:prstClr val="black"/>
                </a:solidFill>
              </a:rPr>
              <a:t>parralèle</a:t>
            </a:r>
            <a:r>
              <a:rPr lang="fr-FR" sz="2400" dirty="0">
                <a:solidFill>
                  <a:prstClr val="black"/>
                </a:solidFill>
              </a:rPr>
              <a:t> (MPS) ou Séquençage Nouvelle Génération (NGS)</a:t>
            </a:r>
            <a:endParaRPr lang="fr-FR" dirty="0">
              <a:solidFill>
                <a:prstClr val="black"/>
              </a:solidFill>
            </a:endParaRPr>
          </a:p>
        </p:txBody>
      </p:sp>
      <p:sp>
        <p:nvSpPr>
          <p:cNvPr id="7" name="ZoneTexte 6">
            <a:extLst>
              <a:ext uri="{FF2B5EF4-FFF2-40B4-BE49-F238E27FC236}">
                <a16:creationId xmlns="" xmlns:a16="http://schemas.microsoft.com/office/drawing/2014/main" id="{99A7DCB2-897E-6645-9609-CCCE864A04FB}"/>
              </a:ext>
            </a:extLst>
          </p:cNvPr>
          <p:cNvSpPr txBox="1"/>
          <p:nvPr/>
        </p:nvSpPr>
        <p:spPr>
          <a:xfrm>
            <a:off x="5580112" y="2483604"/>
            <a:ext cx="3232039" cy="369332"/>
          </a:xfrm>
          <a:prstGeom prst="rect">
            <a:avLst/>
          </a:prstGeom>
          <a:noFill/>
        </p:spPr>
        <p:txBody>
          <a:bodyPr wrap="none" rtlCol="0">
            <a:spAutoFit/>
          </a:bodyPr>
          <a:lstStyle/>
          <a:p>
            <a:r>
              <a:rPr lang="fr-FR" dirty="0"/>
              <a:t>2</a:t>
            </a:r>
            <a:r>
              <a:rPr lang="fr-FR" baseline="30000" dirty="0"/>
              <a:t>ème</a:t>
            </a:r>
            <a:r>
              <a:rPr lang="fr-FR" dirty="0"/>
              <a:t> génération de séquenceurs </a:t>
            </a:r>
          </a:p>
        </p:txBody>
      </p:sp>
      <p:sp>
        <p:nvSpPr>
          <p:cNvPr id="8" name="ZoneTexte 7">
            <a:extLst>
              <a:ext uri="{FF2B5EF4-FFF2-40B4-BE49-F238E27FC236}">
                <a16:creationId xmlns="" xmlns:a16="http://schemas.microsoft.com/office/drawing/2014/main" id="{944A4B39-8CC3-CE46-AFE7-E12E7582A458}"/>
              </a:ext>
            </a:extLst>
          </p:cNvPr>
          <p:cNvSpPr txBox="1"/>
          <p:nvPr/>
        </p:nvSpPr>
        <p:spPr>
          <a:xfrm>
            <a:off x="6948264" y="4869160"/>
            <a:ext cx="1677062" cy="461665"/>
          </a:xfrm>
          <a:prstGeom prst="rect">
            <a:avLst/>
          </a:prstGeom>
          <a:noFill/>
        </p:spPr>
        <p:txBody>
          <a:bodyPr wrap="none" rtlCol="0">
            <a:spAutoFit/>
          </a:bodyPr>
          <a:lstStyle/>
          <a:p>
            <a:r>
              <a:rPr lang="fr-FR" sz="2400" b="1" dirty="0">
                <a:solidFill>
                  <a:srgbClr val="FF0000"/>
                </a:solidFill>
              </a:rPr>
              <a:t>Génomique</a:t>
            </a:r>
          </a:p>
        </p:txBody>
      </p:sp>
      <p:sp>
        <p:nvSpPr>
          <p:cNvPr id="9" name="ZoneTexte 8">
            <a:extLst>
              <a:ext uri="{FF2B5EF4-FFF2-40B4-BE49-F238E27FC236}">
                <a16:creationId xmlns="" xmlns:a16="http://schemas.microsoft.com/office/drawing/2014/main" id="{A92FA8A6-D536-CB4D-8A99-1965A21FC45D}"/>
              </a:ext>
            </a:extLst>
          </p:cNvPr>
          <p:cNvSpPr txBox="1"/>
          <p:nvPr/>
        </p:nvSpPr>
        <p:spPr>
          <a:xfrm>
            <a:off x="3589580" y="4875375"/>
            <a:ext cx="2421368" cy="461665"/>
          </a:xfrm>
          <a:prstGeom prst="rect">
            <a:avLst/>
          </a:prstGeom>
          <a:noFill/>
        </p:spPr>
        <p:txBody>
          <a:bodyPr wrap="none" rtlCol="0">
            <a:spAutoFit/>
          </a:bodyPr>
          <a:lstStyle/>
          <a:p>
            <a:r>
              <a:rPr lang="fr-FR" sz="2400" b="1" dirty="0" err="1">
                <a:solidFill>
                  <a:srgbClr val="FF0000"/>
                </a:solidFill>
              </a:rPr>
              <a:t>Transcriptomique</a:t>
            </a:r>
            <a:endParaRPr lang="fr-FR" sz="2400" b="1" dirty="0">
              <a:solidFill>
                <a:srgbClr val="FF0000"/>
              </a:solidFill>
            </a:endParaRPr>
          </a:p>
        </p:txBody>
      </p:sp>
      <p:sp>
        <p:nvSpPr>
          <p:cNvPr id="10" name="ZoneTexte 9">
            <a:extLst>
              <a:ext uri="{FF2B5EF4-FFF2-40B4-BE49-F238E27FC236}">
                <a16:creationId xmlns="" xmlns:a16="http://schemas.microsoft.com/office/drawing/2014/main" id="{B98A2472-D63A-C144-83AE-E08908BEA4D5}"/>
              </a:ext>
            </a:extLst>
          </p:cNvPr>
          <p:cNvSpPr txBox="1"/>
          <p:nvPr/>
        </p:nvSpPr>
        <p:spPr>
          <a:xfrm>
            <a:off x="766133" y="4869160"/>
            <a:ext cx="2303387" cy="461665"/>
          </a:xfrm>
          <a:prstGeom prst="rect">
            <a:avLst/>
          </a:prstGeom>
          <a:noFill/>
        </p:spPr>
        <p:txBody>
          <a:bodyPr wrap="none" rtlCol="0">
            <a:spAutoFit/>
          </a:bodyPr>
          <a:lstStyle/>
          <a:p>
            <a:r>
              <a:rPr lang="fr-FR" sz="2400" b="1" dirty="0" err="1">
                <a:solidFill>
                  <a:srgbClr val="FF0000"/>
                </a:solidFill>
              </a:rPr>
              <a:t>Metagénomique</a:t>
            </a:r>
            <a:endParaRPr lang="fr-FR" sz="2400" b="1" dirty="0">
              <a:solidFill>
                <a:srgbClr val="FF0000"/>
              </a:solidFill>
            </a:endParaRPr>
          </a:p>
        </p:txBody>
      </p:sp>
      <p:cxnSp>
        <p:nvCxnSpPr>
          <p:cNvPr id="12" name="Connecteur droit avec flèche 11">
            <a:extLst>
              <a:ext uri="{FF2B5EF4-FFF2-40B4-BE49-F238E27FC236}">
                <a16:creationId xmlns="" xmlns:a16="http://schemas.microsoft.com/office/drawing/2014/main" id="{8C4F7957-5271-EF42-B4B8-00730B79DC5D}"/>
              </a:ext>
            </a:extLst>
          </p:cNvPr>
          <p:cNvCxnSpPr/>
          <p:nvPr/>
        </p:nvCxnSpPr>
        <p:spPr>
          <a:xfrm>
            <a:off x="5414247" y="3501008"/>
            <a:ext cx="1534017"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 xmlns:a16="http://schemas.microsoft.com/office/drawing/2014/main" id="{06C3E0CD-92F0-AE46-BF02-63F6507C0E6B}"/>
              </a:ext>
            </a:extLst>
          </p:cNvPr>
          <p:cNvCxnSpPr>
            <a:cxnSpLocks/>
          </p:cNvCxnSpPr>
          <p:nvPr/>
        </p:nvCxnSpPr>
        <p:spPr>
          <a:xfrm flipH="1">
            <a:off x="2055565" y="3536032"/>
            <a:ext cx="1068635" cy="924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0BE0CDE9-A3B1-2D4E-8A52-773CC26F6204}"/>
              </a:ext>
            </a:extLst>
          </p:cNvPr>
          <p:cNvCxnSpPr>
            <a:cxnSpLocks/>
          </p:cNvCxnSpPr>
          <p:nvPr/>
        </p:nvCxnSpPr>
        <p:spPr>
          <a:xfrm flipH="1">
            <a:off x="4572000" y="3525467"/>
            <a:ext cx="1" cy="10556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640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605BC48E-256A-8C49-AD9A-2DD819F6D220}"/>
              </a:ext>
            </a:extLst>
          </p:cNvPr>
          <p:cNvSpPr txBox="1"/>
          <p:nvPr/>
        </p:nvSpPr>
        <p:spPr>
          <a:xfrm>
            <a:off x="4067945" y="112490"/>
            <a:ext cx="4937000" cy="461665"/>
          </a:xfrm>
          <a:prstGeom prst="rect">
            <a:avLst/>
          </a:prstGeom>
          <a:solidFill>
            <a:srgbClr val="FFC000"/>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Intérêt du NGS en génomique?</a:t>
            </a:r>
          </a:p>
        </p:txBody>
      </p:sp>
      <p:sp>
        <p:nvSpPr>
          <p:cNvPr id="3" name="ZoneTexte 2">
            <a:extLst>
              <a:ext uri="{FF2B5EF4-FFF2-40B4-BE49-F238E27FC236}">
                <a16:creationId xmlns="" xmlns:a16="http://schemas.microsoft.com/office/drawing/2014/main" id="{CD3095D1-A7FE-CF4F-9121-CE71EE01C7F8}"/>
              </a:ext>
            </a:extLst>
          </p:cNvPr>
          <p:cNvSpPr txBox="1"/>
          <p:nvPr/>
        </p:nvSpPr>
        <p:spPr>
          <a:xfrm>
            <a:off x="179512" y="1013827"/>
            <a:ext cx="8352928" cy="461665"/>
          </a:xfrm>
          <a:prstGeom prst="rect">
            <a:avLst/>
          </a:prstGeom>
          <a:solidFill>
            <a:srgbClr val="00B050">
              <a:alpha val="67843"/>
            </a:srgbClr>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Approche classique séquençage Sanger:</a:t>
            </a:r>
          </a:p>
        </p:txBody>
      </p:sp>
      <p:sp>
        <p:nvSpPr>
          <p:cNvPr id="4" name="ZoneTexte 3">
            <a:extLst>
              <a:ext uri="{FF2B5EF4-FFF2-40B4-BE49-F238E27FC236}">
                <a16:creationId xmlns="" xmlns:a16="http://schemas.microsoft.com/office/drawing/2014/main" id="{32BBA7C4-9CB8-FA46-B8E9-7A02133541FC}"/>
              </a:ext>
            </a:extLst>
          </p:cNvPr>
          <p:cNvSpPr txBox="1"/>
          <p:nvPr/>
        </p:nvSpPr>
        <p:spPr>
          <a:xfrm>
            <a:off x="168878" y="4828510"/>
            <a:ext cx="8363562" cy="461665"/>
          </a:xfrm>
          <a:prstGeom prst="rect">
            <a:avLst/>
          </a:prstGeom>
          <a:solidFill>
            <a:srgbClr val="00B050">
              <a:alpha val="67843"/>
            </a:srgbClr>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Séquençage à haut débit:</a:t>
            </a:r>
          </a:p>
        </p:txBody>
      </p:sp>
      <p:sp>
        <p:nvSpPr>
          <p:cNvPr id="5" name="ZoneTexte 4">
            <a:extLst>
              <a:ext uri="{FF2B5EF4-FFF2-40B4-BE49-F238E27FC236}">
                <a16:creationId xmlns="" xmlns:a16="http://schemas.microsoft.com/office/drawing/2014/main" id="{63078159-161E-DB40-8DE2-8221689254CE}"/>
              </a:ext>
            </a:extLst>
          </p:cNvPr>
          <p:cNvSpPr txBox="1"/>
          <p:nvPr/>
        </p:nvSpPr>
        <p:spPr>
          <a:xfrm>
            <a:off x="41798" y="1556792"/>
            <a:ext cx="6690442" cy="1323439"/>
          </a:xfrm>
          <a:prstGeom prst="rect">
            <a:avLst/>
          </a:prstGeom>
          <a:noFill/>
        </p:spPr>
        <p:txBody>
          <a:bodyPr wrap="square" rtlCol="0">
            <a:spAutoFit/>
          </a:bodyPr>
          <a:lstStyle/>
          <a:p>
            <a:pPr algn="ctr"/>
            <a:r>
              <a:rPr lang="fr-FR" altLang="fr-FR" sz="2000" b="1" dirty="0">
                <a:solidFill>
                  <a:schemeClr val="accent1"/>
                </a:solidFill>
                <a:latin typeface="Times New Roman" panose="02020603050405020304" pitchFamily="18" charset="0"/>
                <a:cs typeface="Times New Roman" panose="02020603050405020304" pitchFamily="18" charset="0"/>
              </a:rPr>
              <a:t>Séquençage séquentiel : </a:t>
            </a:r>
          </a:p>
          <a:p>
            <a:pPr algn="ctr"/>
            <a:r>
              <a:rPr lang="fr-FR" altLang="fr-FR" sz="2000" b="1" dirty="0">
                <a:solidFill>
                  <a:schemeClr val="accent1"/>
                </a:solidFill>
                <a:latin typeface="Times New Roman" panose="02020603050405020304" pitchFamily="18" charset="0"/>
                <a:cs typeface="Times New Roman" panose="02020603050405020304" pitchFamily="18" charset="0"/>
              </a:rPr>
              <a:t>« patient par patient »</a:t>
            </a:r>
          </a:p>
          <a:p>
            <a:pPr algn="ctr"/>
            <a:r>
              <a:rPr lang="fr-FR" altLang="fr-FR" sz="2000" b="1" dirty="0">
                <a:solidFill>
                  <a:schemeClr val="accent1"/>
                </a:solidFill>
                <a:latin typeface="Times New Roman" panose="02020603050405020304" pitchFamily="18" charset="0"/>
                <a:cs typeface="Times New Roman" panose="02020603050405020304" pitchFamily="18" charset="0"/>
              </a:rPr>
              <a:t>« gène par gène »</a:t>
            </a:r>
          </a:p>
          <a:p>
            <a:pPr algn="ctr"/>
            <a:r>
              <a:rPr lang="fr-FR" altLang="fr-FR" sz="2000" b="1" dirty="0">
                <a:solidFill>
                  <a:schemeClr val="accent1"/>
                </a:solidFill>
                <a:latin typeface="Times New Roman" panose="02020603050405020304" pitchFamily="18" charset="0"/>
                <a:cs typeface="Times New Roman" panose="02020603050405020304" pitchFamily="18" charset="0"/>
              </a:rPr>
              <a:t>« exon par exon » </a:t>
            </a:r>
          </a:p>
        </p:txBody>
      </p:sp>
      <p:sp>
        <p:nvSpPr>
          <p:cNvPr id="6" name="Rectangle 5">
            <a:extLst>
              <a:ext uri="{FF2B5EF4-FFF2-40B4-BE49-F238E27FC236}">
                <a16:creationId xmlns="" xmlns:a16="http://schemas.microsoft.com/office/drawing/2014/main" id="{8318FFD7-B0E8-0042-B6CB-09DECEEEFD50}"/>
              </a:ext>
            </a:extLst>
          </p:cNvPr>
          <p:cNvSpPr/>
          <p:nvPr/>
        </p:nvSpPr>
        <p:spPr>
          <a:xfrm>
            <a:off x="-23679" y="2924944"/>
            <a:ext cx="2291423" cy="707886"/>
          </a:xfrm>
          <a:prstGeom prst="rect">
            <a:avLst/>
          </a:prstGeom>
        </p:spPr>
        <p:txBody>
          <a:bodyPr wrap="square">
            <a:spAutoFit/>
          </a:bodyPr>
          <a:lstStyle/>
          <a:p>
            <a:pPr lvl="1">
              <a:buFont typeface="Arial" pitchFamily="34" charset="0"/>
              <a:buChar char="•"/>
            </a:pPr>
            <a:r>
              <a:rPr lang="fr-FR" altLang="fr-FR" sz="2000" dirty="0">
                <a:solidFill>
                  <a:srgbClr val="000000"/>
                </a:solidFill>
                <a:latin typeface="Times New Roman" panose="02020603050405020304" pitchFamily="18" charset="0"/>
                <a:cs typeface="Times New Roman" panose="02020603050405020304" pitchFamily="18" charset="0"/>
              </a:rPr>
              <a:t>Long</a:t>
            </a:r>
          </a:p>
          <a:p>
            <a:pPr lvl="1">
              <a:buFont typeface="Arial" pitchFamily="34" charset="0"/>
              <a:buChar char="•"/>
            </a:pPr>
            <a:r>
              <a:rPr lang="fr-FR" altLang="fr-FR" sz="2000" dirty="0">
                <a:solidFill>
                  <a:srgbClr val="000000"/>
                </a:solidFill>
                <a:latin typeface="Times New Roman" panose="02020603050405020304" pitchFamily="18" charset="0"/>
                <a:cs typeface="Times New Roman" panose="02020603050405020304" pitchFamily="18" charset="0"/>
              </a:rPr>
              <a:t>non exhaustif</a:t>
            </a:r>
          </a:p>
        </p:txBody>
      </p:sp>
      <p:sp>
        <p:nvSpPr>
          <p:cNvPr id="7" name="ZoneTexte 6">
            <a:extLst>
              <a:ext uri="{FF2B5EF4-FFF2-40B4-BE49-F238E27FC236}">
                <a16:creationId xmlns="" xmlns:a16="http://schemas.microsoft.com/office/drawing/2014/main" id="{CBDCBD54-158A-F548-9EF6-7DDA48D11CDF}"/>
              </a:ext>
            </a:extLst>
          </p:cNvPr>
          <p:cNvSpPr txBox="1"/>
          <p:nvPr/>
        </p:nvSpPr>
        <p:spPr>
          <a:xfrm>
            <a:off x="168878" y="5529426"/>
            <a:ext cx="8363562" cy="707886"/>
          </a:xfrm>
          <a:prstGeom prst="rect">
            <a:avLst/>
          </a:prstGeom>
          <a:noFill/>
        </p:spPr>
        <p:txBody>
          <a:bodyPr wrap="square" rtlCol="0">
            <a:spAutoFit/>
          </a:bodyPr>
          <a:lstStyle/>
          <a:p>
            <a:pPr algn="ctr"/>
            <a:r>
              <a:rPr lang="fr-FR" altLang="fr-FR" sz="2000" b="1" dirty="0">
                <a:solidFill>
                  <a:schemeClr val="accent1"/>
                </a:solidFill>
                <a:latin typeface="Times New Roman" panose="02020603050405020304" pitchFamily="18" charset="0"/>
                <a:cs typeface="Times New Roman" panose="02020603050405020304" pitchFamily="18" charset="0"/>
              </a:rPr>
              <a:t>Séquençage de </a:t>
            </a:r>
            <a:r>
              <a:rPr lang="fr-FR" altLang="fr-FR" sz="2000" b="1" u="sng" dirty="0">
                <a:solidFill>
                  <a:srgbClr val="FF0000"/>
                </a:solidFill>
                <a:latin typeface="Times New Roman" panose="02020603050405020304" pitchFamily="18" charset="0"/>
                <a:cs typeface="Times New Roman" panose="02020603050405020304" pitchFamily="18" charset="0"/>
              </a:rPr>
              <a:t>tous les exons</a:t>
            </a:r>
            <a:r>
              <a:rPr lang="fr-FR" altLang="fr-FR" sz="2000" b="1" dirty="0">
                <a:solidFill>
                  <a:schemeClr val="accent1"/>
                </a:solidFill>
                <a:latin typeface="Times New Roman" panose="02020603050405020304" pitchFamily="18" charset="0"/>
                <a:cs typeface="Times New Roman" panose="02020603050405020304" pitchFamily="18" charset="0"/>
              </a:rPr>
              <a:t> de </a:t>
            </a:r>
            <a:r>
              <a:rPr lang="fr-FR" altLang="fr-FR" sz="2000" b="1" u="sng" dirty="0">
                <a:solidFill>
                  <a:srgbClr val="FF0000"/>
                </a:solidFill>
                <a:latin typeface="Times New Roman" panose="02020603050405020304" pitchFamily="18" charset="0"/>
                <a:cs typeface="Times New Roman" panose="02020603050405020304" pitchFamily="18" charset="0"/>
              </a:rPr>
              <a:t>tous les gènes </a:t>
            </a:r>
            <a:r>
              <a:rPr lang="fr-FR" altLang="fr-FR" sz="2000" b="1" dirty="0">
                <a:solidFill>
                  <a:schemeClr val="accent1"/>
                </a:solidFill>
                <a:latin typeface="Times New Roman" panose="02020603050405020304" pitchFamily="18" charset="0"/>
                <a:cs typeface="Times New Roman" panose="02020603050405020304" pitchFamily="18" charset="0"/>
              </a:rPr>
              <a:t>cibles de </a:t>
            </a:r>
            <a:r>
              <a:rPr lang="fr-FR" altLang="fr-FR" sz="2000" b="1" u="sng" dirty="0">
                <a:solidFill>
                  <a:srgbClr val="FF0000"/>
                </a:solidFill>
                <a:latin typeface="Times New Roman" panose="02020603050405020304" pitchFamily="18" charset="0"/>
                <a:cs typeface="Times New Roman" panose="02020603050405020304" pitchFamily="18" charset="0"/>
              </a:rPr>
              <a:t>plusieurs patients </a:t>
            </a:r>
            <a:r>
              <a:rPr lang="fr-FR" altLang="fr-FR" sz="2000" b="1" dirty="0">
                <a:solidFill>
                  <a:schemeClr val="accent1"/>
                </a:solidFill>
                <a:latin typeface="Times New Roman" panose="02020603050405020304" pitchFamily="18" charset="0"/>
                <a:cs typeface="Times New Roman" panose="02020603050405020304" pitchFamily="18" charset="0"/>
              </a:rPr>
              <a:t>en </a:t>
            </a:r>
            <a:r>
              <a:rPr lang="fr-FR" altLang="fr-FR" sz="2000" b="1" u="sng" dirty="0">
                <a:solidFill>
                  <a:srgbClr val="FF0000"/>
                </a:solidFill>
                <a:latin typeface="Times New Roman" panose="02020603050405020304" pitchFamily="18" charset="0"/>
                <a:cs typeface="Times New Roman" panose="02020603050405020304" pitchFamily="18" charset="0"/>
              </a:rPr>
              <a:t>1 seul temps</a:t>
            </a:r>
          </a:p>
        </p:txBody>
      </p:sp>
      <p:sp>
        <p:nvSpPr>
          <p:cNvPr id="8" name="ZoneTexte 7">
            <a:extLst>
              <a:ext uri="{FF2B5EF4-FFF2-40B4-BE49-F238E27FC236}">
                <a16:creationId xmlns="" xmlns:a16="http://schemas.microsoft.com/office/drawing/2014/main" id="{15BC2352-648D-134D-9201-2215081D415B}"/>
              </a:ext>
            </a:extLst>
          </p:cNvPr>
          <p:cNvSpPr txBox="1"/>
          <p:nvPr/>
        </p:nvSpPr>
        <p:spPr>
          <a:xfrm>
            <a:off x="426777" y="3595955"/>
            <a:ext cx="5441367"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 Certains gènes  - </a:t>
            </a:r>
            <a:r>
              <a:rPr lang="fr-FR" dirty="0">
                <a:solidFill>
                  <a:srgbClr val="339966"/>
                </a:solidFill>
                <a:latin typeface="Times New Roman" panose="02020603050405020304" pitchFamily="18" charset="0"/>
                <a:cs typeface="Times New Roman" panose="02020603050405020304" pitchFamily="18" charset="0"/>
              </a:rPr>
              <a:t>non testés</a:t>
            </a:r>
            <a:r>
              <a:rPr lang="fr-FR" dirty="0">
                <a:latin typeface="Times New Roman" panose="02020603050405020304" pitchFamily="18" charset="0"/>
                <a:cs typeface="Times New Roman" panose="02020603050405020304" pitchFamily="18" charset="0"/>
              </a:rPr>
              <a:t>   </a:t>
            </a:r>
            <a:r>
              <a:rPr lang="fr-FR" u="sng" dirty="0">
                <a:latin typeface="Times New Roman" panose="02020603050405020304" pitchFamily="18" charset="0"/>
                <a:cs typeface="Times New Roman" panose="02020603050405020304" pitchFamily="18" charset="0"/>
              </a:rPr>
              <a:t>ex</a:t>
            </a: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Titine</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(363 exons)</a:t>
            </a:r>
          </a:p>
          <a:p>
            <a:r>
              <a:rPr lang="fr-FR" dirty="0">
                <a:latin typeface="Times New Roman" panose="02020603050405020304" pitchFamily="18" charset="0"/>
                <a:cs typeface="Times New Roman" panose="02020603050405020304" pitchFamily="18" charset="0"/>
              </a:rPr>
              <a:t>	           - </a:t>
            </a:r>
            <a:r>
              <a:rPr lang="fr-FR" dirty="0">
                <a:solidFill>
                  <a:srgbClr val="339966"/>
                </a:solidFill>
                <a:latin typeface="Times New Roman" panose="02020603050405020304" pitchFamily="18" charset="0"/>
                <a:cs typeface="Times New Roman" panose="02020603050405020304" pitchFamily="18" charset="0"/>
              </a:rPr>
              <a:t>pas analysés en entier</a:t>
            </a:r>
            <a:r>
              <a:rPr lang="fr-FR" dirty="0">
                <a:latin typeface="Times New Roman" panose="02020603050405020304" pitchFamily="18" charset="0"/>
                <a:cs typeface="Times New Roman" panose="02020603050405020304" pitchFamily="18" charset="0"/>
              </a:rPr>
              <a:t>   </a:t>
            </a:r>
            <a:r>
              <a:rPr lang="fr-FR" u="sng" dirty="0">
                <a:latin typeface="Times New Roman" panose="02020603050405020304" pitchFamily="18" charset="0"/>
                <a:cs typeface="Times New Roman" panose="02020603050405020304" pitchFamily="18" charset="0"/>
              </a:rPr>
              <a:t>ex</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RYR1</a:t>
            </a:r>
          </a:p>
        </p:txBody>
      </p:sp>
      <p:sp>
        <p:nvSpPr>
          <p:cNvPr id="9" name="Rectangle 8">
            <a:extLst>
              <a:ext uri="{FF2B5EF4-FFF2-40B4-BE49-F238E27FC236}">
                <a16:creationId xmlns="" xmlns:a16="http://schemas.microsoft.com/office/drawing/2014/main" id="{A56646B1-FA02-ED42-BCFE-C7863261698D}"/>
              </a:ext>
            </a:extLst>
          </p:cNvPr>
          <p:cNvSpPr/>
          <p:nvPr/>
        </p:nvSpPr>
        <p:spPr>
          <a:xfrm>
            <a:off x="2877133" y="3007495"/>
            <a:ext cx="2381622" cy="416276"/>
          </a:xfrm>
          <a:prstGeom prst="rect">
            <a:avLst/>
          </a:prstGeom>
          <a:solidFill>
            <a:schemeClr val="bg1">
              <a:alpha val="62000"/>
            </a:schemeClr>
          </a:solidFill>
        </p:spPr>
        <p:txBody>
          <a:bodyPr wrap="square">
            <a:spAutoFit/>
          </a:bodyPr>
          <a:lstStyle/>
          <a:p>
            <a:pPr algn="ctr">
              <a:lnSpc>
                <a:spcPct val="150000"/>
              </a:lnSpc>
            </a:pPr>
            <a:r>
              <a:rPr lang="fr-FR" sz="1600" b="1" dirty="0">
                <a:solidFill>
                  <a:srgbClr val="FF0000"/>
                </a:solidFill>
                <a:latin typeface="Times New Roman" panose="02020603050405020304" pitchFamily="18" charset="0"/>
                <a:cs typeface="Times New Roman" pitchFamily="18" charset="0"/>
              </a:rPr>
              <a:t>DMD: 79 exons</a:t>
            </a:r>
            <a:endParaRPr lang="fr-FR" sz="1600" dirty="0">
              <a:solidFill>
                <a:srgbClr val="FF0000"/>
              </a:solidFill>
              <a:latin typeface="Times New Roman" panose="02020603050405020304" pitchFamily="18" charset="0"/>
              <a:cs typeface="Times New Roman" panose="02020603050405020304" pitchFamily="18" charset="0"/>
            </a:endParaRPr>
          </a:p>
        </p:txBody>
      </p:sp>
      <p:sp>
        <p:nvSpPr>
          <p:cNvPr id="10" name="Espace réservé de la date 9">
            <a:extLst>
              <a:ext uri="{FF2B5EF4-FFF2-40B4-BE49-F238E27FC236}">
                <a16:creationId xmlns="" xmlns:a16="http://schemas.microsoft.com/office/drawing/2014/main" id="{93F9477F-5F7A-A64F-AE10-0920B24F8AF5}"/>
              </a:ext>
            </a:extLst>
          </p:cNvPr>
          <p:cNvSpPr>
            <a:spLocks noGrp="1"/>
          </p:cNvSpPr>
          <p:nvPr>
            <p:ph type="dt" sz="half" idx="10"/>
          </p:nvPr>
        </p:nvSpPr>
        <p:spPr/>
        <p:txBody>
          <a:bodyPr/>
          <a:lstStyle/>
          <a:p>
            <a:fld id="{75834BCE-35C7-7345-AC8B-C75E2214981B}" type="datetime1">
              <a:rPr lang="fr-FR" smtClean="0">
                <a:solidFill>
                  <a:srgbClr val="775F55"/>
                </a:solidFill>
              </a:rPr>
              <a:pPr/>
              <a:t>14/11/2019</a:t>
            </a:fld>
            <a:endParaRPr lang="fr-FR">
              <a:solidFill>
                <a:srgbClr val="775F55"/>
              </a:solidFill>
            </a:endParaRPr>
          </a:p>
        </p:txBody>
      </p:sp>
      <p:sp>
        <p:nvSpPr>
          <p:cNvPr id="11" name="Espace réservé du pied de page 10">
            <a:extLst>
              <a:ext uri="{FF2B5EF4-FFF2-40B4-BE49-F238E27FC236}">
                <a16:creationId xmlns="" xmlns:a16="http://schemas.microsoft.com/office/drawing/2014/main" id="{AFABE17F-8D8C-2746-B729-D0911AC65D41}"/>
              </a:ext>
            </a:extLst>
          </p:cNvPr>
          <p:cNvSpPr>
            <a:spLocks noGrp="1"/>
          </p:cNvSpPr>
          <p:nvPr>
            <p:ph type="ftr" sz="quarter" idx="11"/>
          </p:nvPr>
        </p:nvSpPr>
        <p:spPr/>
        <p:txBody>
          <a:bodyPr/>
          <a:lstStyle/>
          <a:p>
            <a:r>
              <a:rPr lang="fr-FR">
                <a:solidFill>
                  <a:srgbClr val="775F55"/>
                </a:solidFill>
              </a:rPr>
              <a:t>Reda Zenagui</a:t>
            </a:r>
          </a:p>
        </p:txBody>
      </p:sp>
      <p:sp>
        <p:nvSpPr>
          <p:cNvPr id="12" name="Espace réservé du numéro de diapositive 11">
            <a:extLst>
              <a:ext uri="{FF2B5EF4-FFF2-40B4-BE49-F238E27FC236}">
                <a16:creationId xmlns="" xmlns:a16="http://schemas.microsoft.com/office/drawing/2014/main" id="{90F880BB-51A4-0648-B443-B5313E3675E6}"/>
              </a:ext>
            </a:extLst>
          </p:cNvPr>
          <p:cNvSpPr>
            <a:spLocks noGrp="1"/>
          </p:cNvSpPr>
          <p:nvPr>
            <p:ph type="sldNum" sz="quarter" idx="12"/>
          </p:nvPr>
        </p:nvSpPr>
        <p:spPr/>
        <p:txBody>
          <a:bodyPr/>
          <a:lstStyle/>
          <a:p>
            <a:fld id="{106C2161-55B9-4E2F-9B8E-AFF7EF3222FD}" type="slidenum">
              <a:rPr lang="fr-FR" smtClean="0">
                <a:solidFill>
                  <a:srgbClr val="775F55"/>
                </a:solidFill>
              </a:rPr>
              <a:pPr/>
              <a:t>11</a:t>
            </a:fld>
            <a:endParaRPr lang="fr-FR">
              <a:solidFill>
                <a:srgbClr val="775F55"/>
              </a:solidFill>
            </a:endParaRPr>
          </a:p>
        </p:txBody>
      </p:sp>
    </p:spTree>
    <p:extLst>
      <p:ext uri="{BB962C8B-B14F-4D97-AF65-F5344CB8AC3E}">
        <p14:creationId xmlns:p14="http://schemas.microsoft.com/office/powerpoint/2010/main" xmlns="" val="14742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36283904-5F3E-544D-8621-08ED6E511888}"/>
              </a:ext>
            </a:extLst>
          </p:cNvPr>
          <p:cNvSpPr txBox="1"/>
          <p:nvPr/>
        </p:nvSpPr>
        <p:spPr>
          <a:xfrm>
            <a:off x="395536" y="2243480"/>
            <a:ext cx="8136904" cy="461665"/>
          </a:xfrm>
          <a:prstGeom prst="rect">
            <a:avLst/>
          </a:prstGeom>
          <a:solidFill>
            <a:srgbClr val="00B050">
              <a:alpha val="67843"/>
            </a:srgbClr>
          </a:solid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NGS</a:t>
            </a:r>
          </a:p>
        </p:txBody>
      </p:sp>
      <p:sp>
        <p:nvSpPr>
          <p:cNvPr id="3" name="ZoneTexte 2">
            <a:extLst>
              <a:ext uri="{FF2B5EF4-FFF2-40B4-BE49-F238E27FC236}">
                <a16:creationId xmlns="" xmlns:a16="http://schemas.microsoft.com/office/drawing/2014/main" id="{C6218768-754D-F74D-8FAC-DFE4672194DA}"/>
              </a:ext>
            </a:extLst>
          </p:cNvPr>
          <p:cNvSpPr txBox="1"/>
          <p:nvPr/>
        </p:nvSpPr>
        <p:spPr>
          <a:xfrm>
            <a:off x="21381" y="3316922"/>
            <a:ext cx="2010743" cy="400110"/>
          </a:xfrm>
          <a:prstGeom prst="rect">
            <a:avLst/>
          </a:prstGeom>
          <a:noFill/>
        </p:spPr>
        <p:txBody>
          <a:bodyPr wrap="square" rtlCol="0">
            <a:spAutoFit/>
          </a:bodyPr>
          <a:lstStyle/>
          <a:p>
            <a:pPr algn="ctr"/>
            <a:r>
              <a:rPr lang="fr-FR" altLang="fr-FR" sz="2000" b="1" dirty="0">
                <a:solidFill>
                  <a:schemeClr val="accent1"/>
                </a:solidFill>
                <a:latin typeface="Times New Roman" panose="02020603050405020304" pitchFamily="18" charset="0"/>
                <a:cs typeface="Times New Roman" panose="02020603050405020304" pitchFamily="18" charset="0"/>
              </a:rPr>
              <a:t>Panel: 50-1Mb</a:t>
            </a:r>
          </a:p>
        </p:txBody>
      </p:sp>
      <p:sp>
        <p:nvSpPr>
          <p:cNvPr id="5" name="ZoneTexte 4">
            <a:extLst>
              <a:ext uri="{FF2B5EF4-FFF2-40B4-BE49-F238E27FC236}">
                <a16:creationId xmlns="" xmlns:a16="http://schemas.microsoft.com/office/drawing/2014/main" id="{67B1F9FB-7557-6A47-9C12-822FA9BCBC86}"/>
              </a:ext>
            </a:extLst>
          </p:cNvPr>
          <p:cNvSpPr txBox="1"/>
          <p:nvPr/>
        </p:nvSpPr>
        <p:spPr>
          <a:xfrm>
            <a:off x="3567039" y="3308751"/>
            <a:ext cx="1832618" cy="400110"/>
          </a:xfrm>
          <a:prstGeom prst="rect">
            <a:avLst/>
          </a:prstGeom>
          <a:noFill/>
        </p:spPr>
        <p:txBody>
          <a:bodyPr wrap="square" rtlCol="0">
            <a:spAutoFit/>
          </a:bodyPr>
          <a:lstStyle/>
          <a:p>
            <a:pPr algn="ctr"/>
            <a:r>
              <a:rPr lang="fr-FR" altLang="fr-FR" sz="2000" b="1" dirty="0" err="1">
                <a:solidFill>
                  <a:schemeClr val="accent1"/>
                </a:solidFill>
                <a:latin typeface="Times New Roman" panose="02020603050405020304" pitchFamily="18" charset="0"/>
                <a:cs typeface="Times New Roman" panose="02020603050405020304" pitchFamily="18" charset="0"/>
              </a:rPr>
              <a:t>Exome</a:t>
            </a:r>
            <a:r>
              <a:rPr lang="fr-FR" altLang="fr-FR" sz="2000" b="1" dirty="0">
                <a:solidFill>
                  <a:schemeClr val="accent1"/>
                </a:solidFill>
                <a:latin typeface="Times New Roman" panose="02020603050405020304" pitchFamily="18" charset="0"/>
                <a:cs typeface="Times New Roman" panose="02020603050405020304" pitchFamily="18" charset="0"/>
              </a:rPr>
              <a:t>: 50Mb</a:t>
            </a:r>
          </a:p>
        </p:txBody>
      </p:sp>
      <p:sp>
        <p:nvSpPr>
          <p:cNvPr id="6" name="ZoneTexte 5">
            <a:extLst>
              <a:ext uri="{FF2B5EF4-FFF2-40B4-BE49-F238E27FC236}">
                <a16:creationId xmlns="" xmlns:a16="http://schemas.microsoft.com/office/drawing/2014/main" id="{31D17D66-69CF-8142-9E2B-76342BDAA96C}"/>
              </a:ext>
            </a:extLst>
          </p:cNvPr>
          <p:cNvSpPr txBox="1"/>
          <p:nvPr/>
        </p:nvSpPr>
        <p:spPr>
          <a:xfrm>
            <a:off x="6934571" y="3316922"/>
            <a:ext cx="1904625" cy="400110"/>
          </a:xfrm>
          <a:prstGeom prst="rect">
            <a:avLst/>
          </a:prstGeom>
          <a:noFill/>
        </p:spPr>
        <p:txBody>
          <a:bodyPr wrap="square" rtlCol="0">
            <a:spAutoFit/>
          </a:bodyPr>
          <a:lstStyle/>
          <a:p>
            <a:pPr algn="ctr"/>
            <a:r>
              <a:rPr lang="fr-FR" altLang="fr-FR" sz="2000" b="1" dirty="0" err="1">
                <a:solidFill>
                  <a:schemeClr val="accent1"/>
                </a:solidFill>
                <a:latin typeface="Times New Roman" panose="02020603050405020304" pitchFamily="18" charset="0"/>
                <a:cs typeface="Times New Roman" panose="02020603050405020304" pitchFamily="18" charset="0"/>
              </a:rPr>
              <a:t>Genome</a:t>
            </a:r>
            <a:r>
              <a:rPr lang="fr-FR" altLang="fr-FR" sz="2000" b="1" dirty="0">
                <a:solidFill>
                  <a:schemeClr val="accent1"/>
                </a:solidFill>
                <a:latin typeface="Times New Roman" panose="02020603050405020304" pitchFamily="18" charset="0"/>
                <a:cs typeface="Times New Roman" panose="02020603050405020304" pitchFamily="18" charset="0"/>
              </a:rPr>
              <a:t> :3Gb</a:t>
            </a:r>
          </a:p>
        </p:txBody>
      </p:sp>
      <p:sp>
        <p:nvSpPr>
          <p:cNvPr id="7" name="ZoneTexte 6">
            <a:extLst>
              <a:ext uri="{FF2B5EF4-FFF2-40B4-BE49-F238E27FC236}">
                <a16:creationId xmlns="" xmlns:a16="http://schemas.microsoft.com/office/drawing/2014/main" id="{E7775F05-7716-6342-9AB5-082142ADF59E}"/>
              </a:ext>
            </a:extLst>
          </p:cNvPr>
          <p:cNvSpPr txBox="1"/>
          <p:nvPr/>
        </p:nvSpPr>
        <p:spPr>
          <a:xfrm>
            <a:off x="5940152" y="3759145"/>
            <a:ext cx="3203848" cy="584775"/>
          </a:xfrm>
          <a:prstGeom prst="rect">
            <a:avLst/>
          </a:prstGeom>
          <a:noFill/>
        </p:spPr>
        <p:txBody>
          <a:bodyPr wrap="square" rtlCol="0">
            <a:spAutoFit/>
          </a:bodyPr>
          <a:lstStyle/>
          <a:p>
            <a:pPr algn="ctr"/>
            <a:r>
              <a:rPr lang="fr-FR" altLang="fr-FR" sz="1600" b="1" dirty="0">
                <a:solidFill>
                  <a:schemeClr val="accent1"/>
                </a:solidFill>
                <a:latin typeface="Times New Roman" panose="02020603050405020304" pitchFamily="18" charset="0"/>
                <a:cs typeface="Times New Roman" panose="02020603050405020304" pitchFamily="18" charset="0"/>
              </a:rPr>
              <a:t>Mutation </a:t>
            </a:r>
            <a:r>
              <a:rPr lang="fr-FR" altLang="fr-FR" sz="1600" b="1" dirty="0" err="1">
                <a:solidFill>
                  <a:schemeClr val="accent1"/>
                </a:solidFill>
                <a:latin typeface="Times New Roman" panose="02020603050405020304" pitchFamily="18" charset="0"/>
                <a:cs typeface="Times New Roman" panose="02020603050405020304" pitchFamily="18" charset="0"/>
              </a:rPr>
              <a:t>introniques</a:t>
            </a:r>
            <a:r>
              <a:rPr lang="fr-FR" altLang="fr-FR" sz="1600" b="1" dirty="0">
                <a:solidFill>
                  <a:schemeClr val="accent1"/>
                </a:solidFill>
                <a:latin typeface="Times New Roman" panose="02020603050405020304" pitchFamily="18" charset="0"/>
                <a:cs typeface="Times New Roman" panose="02020603050405020304" pitchFamily="18" charset="0"/>
              </a:rPr>
              <a:t> profondes / réarrangements structuraux</a:t>
            </a:r>
          </a:p>
        </p:txBody>
      </p:sp>
      <p:sp>
        <p:nvSpPr>
          <p:cNvPr id="10" name="ZoneTexte 9">
            <a:extLst>
              <a:ext uri="{FF2B5EF4-FFF2-40B4-BE49-F238E27FC236}">
                <a16:creationId xmlns="" xmlns:a16="http://schemas.microsoft.com/office/drawing/2014/main" id="{8059C586-B4A8-7B4A-875C-4DD18E9D1F71}"/>
              </a:ext>
            </a:extLst>
          </p:cNvPr>
          <p:cNvSpPr txBox="1"/>
          <p:nvPr/>
        </p:nvSpPr>
        <p:spPr>
          <a:xfrm>
            <a:off x="-218058" y="3754615"/>
            <a:ext cx="5617715" cy="338554"/>
          </a:xfrm>
          <a:prstGeom prst="rect">
            <a:avLst/>
          </a:prstGeom>
          <a:noFill/>
        </p:spPr>
        <p:txBody>
          <a:bodyPr wrap="square" rtlCol="0">
            <a:spAutoFit/>
          </a:bodyPr>
          <a:lstStyle/>
          <a:p>
            <a:pPr algn="ctr"/>
            <a:r>
              <a:rPr lang="fr-FR" altLang="fr-FR" sz="1600" b="1" dirty="0">
                <a:solidFill>
                  <a:schemeClr val="accent1"/>
                </a:solidFill>
                <a:latin typeface="Times New Roman" panose="02020603050405020304" pitchFamily="18" charset="0"/>
                <a:cs typeface="Times New Roman" panose="02020603050405020304" pitchFamily="18" charset="0"/>
              </a:rPr>
              <a:t>Mutations </a:t>
            </a:r>
            <a:r>
              <a:rPr lang="fr-FR" altLang="fr-FR" sz="1600" b="1" dirty="0" err="1">
                <a:solidFill>
                  <a:schemeClr val="accent1"/>
                </a:solidFill>
                <a:latin typeface="Times New Roman" panose="02020603050405020304" pitchFamily="18" charset="0"/>
                <a:cs typeface="Times New Roman" panose="02020603050405020304" pitchFamily="18" charset="0"/>
              </a:rPr>
              <a:t>exoniques</a:t>
            </a:r>
            <a:r>
              <a:rPr lang="fr-FR" altLang="fr-FR" sz="1600" b="1" dirty="0">
                <a:solidFill>
                  <a:schemeClr val="accent1"/>
                </a:solidFill>
                <a:latin typeface="Times New Roman" panose="02020603050405020304" pitchFamily="18" charset="0"/>
                <a:cs typeface="Times New Roman" panose="02020603050405020304" pitchFamily="18" charset="0"/>
              </a:rPr>
              <a:t> / CNV (</a:t>
            </a:r>
            <a:r>
              <a:rPr lang="fr-FR" altLang="fr-FR" sz="1600" b="1" dirty="0" err="1">
                <a:solidFill>
                  <a:schemeClr val="accent1"/>
                </a:solidFill>
                <a:latin typeface="Times New Roman" panose="02020603050405020304" pitchFamily="18" charset="0"/>
                <a:cs typeface="Times New Roman" panose="02020603050405020304" pitchFamily="18" charset="0"/>
              </a:rPr>
              <a:t>del</a:t>
            </a:r>
            <a:r>
              <a:rPr lang="fr-FR" altLang="fr-FR" sz="1600" b="1" dirty="0">
                <a:solidFill>
                  <a:schemeClr val="accent1"/>
                </a:solidFill>
                <a:latin typeface="Times New Roman" panose="02020603050405020304" pitchFamily="18" charset="0"/>
                <a:cs typeface="Times New Roman" panose="02020603050405020304" pitchFamily="18" charset="0"/>
              </a:rPr>
              <a:t>, </a:t>
            </a:r>
            <a:r>
              <a:rPr lang="fr-FR" altLang="fr-FR" sz="1600" b="1" dirty="0" err="1">
                <a:solidFill>
                  <a:schemeClr val="accent1"/>
                </a:solidFill>
                <a:latin typeface="Times New Roman" panose="02020603050405020304" pitchFamily="18" charset="0"/>
                <a:cs typeface="Times New Roman" panose="02020603050405020304" pitchFamily="18" charset="0"/>
              </a:rPr>
              <a:t>dup</a:t>
            </a:r>
            <a:r>
              <a:rPr lang="fr-FR" altLang="fr-FR" sz="1600" b="1" dirty="0">
                <a:solidFill>
                  <a:schemeClr val="accent1"/>
                </a:solidFill>
                <a:latin typeface="Times New Roman" panose="02020603050405020304" pitchFamily="18" charset="0"/>
                <a:cs typeface="Times New Roman" panose="02020603050405020304" pitchFamily="18" charset="0"/>
              </a:rPr>
              <a:t>...)</a:t>
            </a:r>
          </a:p>
        </p:txBody>
      </p:sp>
      <p:cxnSp>
        <p:nvCxnSpPr>
          <p:cNvPr id="12" name="Connecteur droit avec flèche 11">
            <a:extLst>
              <a:ext uri="{FF2B5EF4-FFF2-40B4-BE49-F238E27FC236}">
                <a16:creationId xmlns="" xmlns:a16="http://schemas.microsoft.com/office/drawing/2014/main" id="{9C71DE2A-48D3-D549-BF81-9B77DFD16832}"/>
              </a:ext>
            </a:extLst>
          </p:cNvPr>
          <p:cNvCxnSpPr>
            <a:cxnSpLocks/>
            <a:endCxn id="6" idx="0"/>
          </p:cNvCxnSpPr>
          <p:nvPr/>
        </p:nvCxnSpPr>
        <p:spPr>
          <a:xfrm>
            <a:off x="4355976" y="2705145"/>
            <a:ext cx="3530908" cy="611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 xmlns:a16="http://schemas.microsoft.com/office/drawing/2014/main" id="{72F7D070-CDE8-8D46-9A97-2449FBC2BBFA}"/>
              </a:ext>
            </a:extLst>
          </p:cNvPr>
          <p:cNvCxnSpPr>
            <a:cxnSpLocks/>
          </p:cNvCxnSpPr>
          <p:nvPr/>
        </p:nvCxnSpPr>
        <p:spPr>
          <a:xfrm>
            <a:off x="4463988" y="4549205"/>
            <a:ext cx="8421" cy="705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CCA7E24C-8CB1-864F-A9DC-67B568B04C4D}"/>
              </a:ext>
            </a:extLst>
          </p:cNvPr>
          <p:cNvCxnSpPr>
            <a:cxnSpLocks/>
            <a:stCxn id="2" idx="2"/>
          </p:cNvCxnSpPr>
          <p:nvPr/>
        </p:nvCxnSpPr>
        <p:spPr>
          <a:xfrm flipH="1">
            <a:off x="988444" y="2705145"/>
            <a:ext cx="3475544" cy="603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 xmlns:a16="http://schemas.microsoft.com/office/drawing/2014/main" id="{D55E8A46-5E46-C746-B8AE-7AECF8809FDB}"/>
              </a:ext>
            </a:extLst>
          </p:cNvPr>
          <p:cNvSpPr txBox="1"/>
          <p:nvPr/>
        </p:nvSpPr>
        <p:spPr>
          <a:xfrm>
            <a:off x="395536" y="5255087"/>
            <a:ext cx="8136904" cy="408282"/>
          </a:xfrm>
          <a:prstGeom prst="rect">
            <a:avLst/>
          </a:prstGeom>
          <a:solidFill>
            <a:srgbClr val="00B050">
              <a:alpha val="67843"/>
            </a:srgbClr>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altLang="fr-FR" dirty="0"/>
              <a:t>Analyse </a:t>
            </a:r>
            <a:r>
              <a:rPr lang="fr-FR" altLang="fr-FR" dirty="0" err="1"/>
              <a:t>Bioinformatique</a:t>
            </a:r>
            <a:endParaRPr lang="fr-FR" altLang="fr-FR" dirty="0"/>
          </a:p>
        </p:txBody>
      </p:sp>
      <p:sp>
        <p:nvSpPr>
          <p:cNvPr id="20" name="ZoneTexte 19">
            <a:extLst>
              <a:ext uri="{FF2B5EF4-FFF2-40B4-BE49-F238E27FC236}">
                <a16:creationId xmlns="" xmlns:a16="http://schemas.microsoft.com/office/drawing/2014/main" id="{9D6A3BBE-C045-1D41-B636-852770043818}"/>
              </a:ext>
            </a:extLst>
          </p:cNvPr>
          <p:cNvSpPr txBox="1"/>
          <p:nvPr/>
        </p:nvSpPr>
        <p:spPr>
          <a:xfrm>
            <a:off x="3203848" y="6053226"/>
            <a:ext cx="2664296" cy="400110"/>
          </a:xfrm>
          <a:prstGeom prst="rect">
            <a:avLst/>
          </a:prstGeom>
          <a:solidFill>
            <a:srgbClr val="FF0000"/>
          </a:solidFill>
        </p:spPr>
        <p:txBody>
          <a:bodyPr wrap="square" rtlCol="0">
            <a:spAutoFit/>
          </a:bodyPr>
          <a:lstStyle/>
          <a:p>
            <a:pPr algn="ctr"/>
            <a:r>
              <a:rPr lang="fr-FR" altLang="fr-FR" sz="2000" b="1" dirty="0">
                <a:solidFill>
                  <a:schemeClr val="bg1"/>
                </a:solidFill>
                <a:latin typeface="Times New Roman" panose="02020603050405020304" pitchFamily="18" charset="0"/>
                <a:cs typeface="Times New Roman" panose="02020603050405020304" pitchFamily="18" charset="0"/>
              </a:rPr>
              <a:t>Mutation causale</a:t>
            </a:r>
          </a:p>
        </p:txBody>
      </p:sp>
      <p:sp>
        <p:nvSpPr>
          <p:cNvPr id="21" name="ZoneTexte 20">
            <a:extLst>
              <a:ext uri="{FF2B5EF4-FFF2-40B4-BE49-F238E27FC236}">
                <a16:creationId xmlns="" xmlns:a16="http://schemas.microsoft.com/office/drawing/2014/main" id="{B32186FB-E229-9A48-BB27-255DF55FABD1}"/>
              </a:ext>
            </a:extLst>
          </p:cNvPr>
          <p:cNvSpPr txBox="1"/>
          <p:nvPr/>
        </p:nvSpPr>
        <p:spPr>
          <a:xfrm>
            <a:off x="395536" y="453599"/>
            <a:ext cx="8136904" cy="461665"/>
          </a:xfrm>
          <a:prstGeom prst="rect">
            <a:avLst/>
          </a:prstGeom>
          <a:solidFill>
            <a:srgbClr val="00B050">
              <a:alpha val="67843"/>
            </a:srgbClr>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Patient: avec un phénotype particulier</a:t>
            </a:r>
          </a:p>
        </p:txBody>
      </p:sp>
      <p:cxnSp>
        <p:nvCxnSpPr>
          <p:cNvPr id="22" name="Connecteur droit avec flèche 21">
            <a:extLst>
              <a:ext uri="{FF2B5EF4-FFF2-40B4-BE49-F238E27FC236}">
                <a16:creationId xmlns="" xmlns:a16="http://schemas.microsoft.com/office/drawing/2014/main" id="{2D7803BB-AF60-EB4B-B525-04FB115BDB81}"/>
              </a:ext>
            </a:extLst>
          </p:cNvPr>
          <p:cNvCxnSpPr>
            <a:cxnSpLocks/>
          </p:cNvCxnSpPr>
          <p:nvPr/>
        </p:nvCxnSpPr>
        <p:spPr>
          <a:xfrm>
            <a:off x="4427984" y="1033578"/>
            <a:ext cx="0" cy="1027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 xmlns:a16="http://schemas.microsoft.com/office/drawing/2014/main" id="{79A62003-F043-0D45-AF09-D51D75606408}"/>
              </a:ext>
            </a:extLst>
          </p:cNvPr>
          <p:cNvCxnSpPr>
            <a:cxnSpLocks/>
          </p:cNvCxnSpPr>
          <p:nvPr/>
        </p:nvCxnSpPr>
        <p:spPr>
          <a:xfrm>
            <a:off x="4508413" y="5661248"/>
            <a:ext cx="0"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 xmlns:a16="http://schemas.microsoft.com/office/drawing/2014/main" id="{1F06C893-E6CD-1546-9D1E-6AA471ABEBAA}"/>
              </a:ext>
            </a:extLst>
          </p:cNvPr>
          <p:cNvSpPr txBox="1"/>
          <p:nvPr/>
        </p:nvSpPr>
        <p:spPr>
          <a:xfrm>
            <a:off x="2428603" y="1268760"/>
            <a:ext cx="4087613" cy="463140"/>
          </a:xfrm>
          <a:prstGeom prst="rect">
            <a:avLst/>
          </a:prstGeom>
          <a:solidFill>
            <a:schemeClr val="bg1"/>
          </a:solidFill>
        </p:spPr>
        <p:txBody>
          <a:bodyPr wrap="square" rtlCol="0">
            <a:spAutoFit/>
          </a:bodyPr>
          <a:lstStyle>
            <a:defPPr>
              <a:defRPr lang="fr-FR"/>
            </a:defPPr>
            <a:lvl1pPr algn="ctr">
              <a:defRPr sz="2000" b="1">
                <a:solidFill>
                  <a:schemeClr val="accent1"/>
                </a:solidFill>
                <a:latin typeface="Times New Roman" panose="02020603050405020304" pitchFamily="18" charset="0"/>
                <a:cs typeface="Times New Roman" panose="02020603050405020304" pitchFamily="18" charset="0"/>
              </a:defRPr>
            </a:lvl1pPr>
          </a:lstStyle>
          <a:p>
            <a:r>
              <a:rPr lang="fr-FR" dirty="0"/>
              <a:t>Errance diagnostic</a:t>
            </a:r>
          </a:p>
        </p:txBody>
      </p:sp>
      <p:sp>
        <p:nvSpPr>
          <p:cNvPr id="4" name="Espace réservé de la date 3">
            <a:extLst>
              <a:ext uri="{FF2B5EF4-FFF2-40B4-BE49-F238E27FC236}">
                <a16:creationId xmlns="" xmlns:a16="http://schemas.microsoft.com/office/drawing/2014/main" id="{D31581FF-B4A7-A541-AFDB-62C7C2330BE4}"/>
              </a:ext>
            </a:extLst>
          </p:cNvPr>
          <p:cNvSpPr>
            <a:spLocks noGrp="1"/>
          </p:cNvSpPr>
          <p:nvPr>
            <p:ph type="dt" sz="half" idx="10"/>
          </p:nvPr>
        </p:nvSpPr>
        <p:spPr/>
        <p:txBody>
          <a:bodyPr/>
          <a:lstStyle/>
          <a:p>
            <a:fld id="{60015B8D-1B46-B743-87BB-7C7EB691E2D0}" type="datetime1">
              <a:rPr lang="fr-FR" smtClean="0">
                <a:solidFill>
                  <a:srgbClr val="775F55"/>
                </a:solidFill>
              </a:rPr>
              <a:pPr/>
              <a:t>14/11/2019</a:t>
            </a:fld>
            <a:endParaRPr lang="fr-FR">
              <a:solidFill>
                <a:srgbClr val="775F55"/>
              </a:solidFill>
            </a:endParaRPr>
          </a:p>
        </p:txBody>
      </p:sp>
      <p:sp>
        <p:nvSpPr>
          <p:cNvPr id="8" name="Espace réservé du pied de page 7">
            <a:extLst>
              <a:ext uri="{FF2B5EF4-FFF2-40B4-BE49-F238E27FC236}">
                <a16:creationId xmlns="" xmlns:a16="http://schemas.microsoft.com/office/drawing/2014/main" id="{8CD81B7D-2F26-014F-B6C9-627209C5045E}"/>
              </a:ext>
            </a:extLst>
          </p:cNvPr>
          <p:cNvSpPr>
            <a:spLocks noGrp="1"/>
          </p:cNvSpPr>
          <p:nvPr>
            <p:ph type="ftr" sz="quarter" idx="11"/>
          </p:nvPr>
        </p:nvSpPr>
        <p:spPr/>
        <p:txBody>
          <a:bodyPr/>
          <a:lstStyle/>
          <a:p>
            <a:r>
              <a:rPr lang="fr-FR">
                <a:solidFill>
                  <a:srgbClr val="775F55"/>
                </a:solidFill>
              </a:rPr>
              <a:t>Reda Zenagui</a:t>
            </a:r>
          </a:p>
        </p:txBody>
      </p:sp>
      <p:sp>
        <p:nvSpPr>
          <p:cNvPr id="9" name="Espace réservé du numéro de diapositive 8">
            <a:extLst>
              <a:ext uri="{FF2B5EF4-FFF2-40B4-BE49-F238E27FC236}">
                <a16:creationId xmlns="" xmlns:a16="http://schemas.microsoft.com/office/drawing/2014/main" id="{4AD7A339-FCE8-6C4B-AFA1-37C2A8D35B09}"/>
              </a:ext>
            </a:extLst>
          </p:cNvPr>
          <p:cNvSpPr>
            <a:spLocks noGrp="1"/>
          </p:cNvSpPr>
          <p:nvPr>
            <p:ph type="sldNum" sz="quarter" idx="12"/>
          </p:nvPr>
        </p:nvSpPr>
        <p:spPr/>
        <p:txBody>
          <a:bodyPr/>
          <a:lstStyle/>
          <a:p>
            <a:fld id="{106C2161-55B9-4E2F-9B8E-AFF7EF3222FD}" type="slidenum">
              <a:rPr lang="fr-FR" smtClean="0">
                <a:solidFill>
                  <a:srgbClr val="775F55"/>
                </a:solidFill>
              </a:rPr>
              <a:pPr/>
              <a:t>12</a:t>
            </a:fld>
            <a:endParaRPr lang="fr-FR">
              <a:solidFill>
                <a:srgbClr val="775F55"/>
              </a:solidFill>
            </a:endParaRPr>
          </a:p>
        </p:txBody>
      </p:sp>
      <p:cxnSp>
        <p:nvCxnSpPr>
          <p:cNvPr id="24" name="Connecteur droit avec flèche 23">
            <a:extLst>
              <a:ext uri="{FF2B5EF4-FFF2-40B4-BE49-F238E27FC236}">
                <a16:creationId xmlns="" xmlns:a16="http://schemas.microsoft.com/office/drawing/2014/main" id="{FE7B88A7-F927-754B-96CB-A154096EF92E}"/>
              </a:ext>
            </a:extLst>
          </p:cNvPr>
          <p:cNvCxnSpPr>
            <a:cxnSpLocks/>
          </p:cNvCxnSpPr>
          <p:nvPr/>
        </p:nvCxnSpPr>
        <p:spPr>
          <a:xfrm>
            <a:off x="4427984" y="2684253"/>
            <a:ext cx="8421" cy="705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052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10" grpId="0"/>
      <p:bldP spid="18" grpId="0" animBg="1"/>
      <p:bldP spid="20"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4-11-05 à 14.17.48.png"/>
          <p:cNvPicPr>
            <a:picLocks noChangeAspect="1"/>
          </p:cNvPicPr>
          <p:nvPr/>
        </p:nvPicPr>
        <p:blipFill rotWithShape="1">
          <a:blip r:embed="rId2">
            <a:extLst>
              <a:ext uri="{28A0092B-C50C-407E-A947-70E740481C1C}">
                <a14:useLocalDpi xmlns:a14="http://schemas.microsoft.com/office/drawing/2010/main" xmlns="" val="0"/>
              </a:ext>
            </a:extLst>
          </a:blip>
          <a:srcRect t="8745"/>
          <a:stretch/>
        </p:blipFill>
        <p:spPr>
          <a:xfrm>
            <a:off x="1631379" y="2119422"/>
            <a:ext cx="2005940" cy="1232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descr="Capture d’écran 2014-11-05 à 14.18.48.png"/>
          <p:cNvPicPr>
            <a:picLocks noChangeAspect="1"/>
          </p:cNvPicPr>
          <p:nvPr/>
        </p:nvPicPr>
        <p:blipFill rotWithShape="1">
          <a:blip r:embed="rId3">
            <a:extLst>
              <a:ext uri="{28A0092B-C50C-407E-A947-70E740481C1C}">
                <a14:useLocalDpi xmlns:a14="http://schemas.microsoft.com/office/drawing/2010/main" xmlns="" val="0"/>
              </a:ext>
            </a:extLst>
          </a:blip>
          <a:srcRect t="8480"/>
          <a:stretch/>
        </p:blipFill>
        <p:spPr>
          <a:xfrm>
            <a:off x="1747312" y="3603391"/>
            <a:ext cx="1774075" cy="1168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descr="Capture d’écran 2014-11-05 à 14.19.32.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88026" y="4882906"/>
            <a:ext cx="1169304" cy="1028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ZoneTexte 12"/>
          <p:cNvSpPr txBox="1"/>
          <p:nvPr/>
        </p:nvSpPr>
        <p:spPr>
          <a:xfrm>
            <a:off x="3986856" y="1381891"/>
            <a:ext cx="4705695" cy="307777"/>
          </a:xfrm>
          <a:prstGeom prst="rect">
            <a:avLst/>
          </a:prstGeom>
          <a:noFill/>
        </p:spPr>
        <p:txBody>
          <a:bodyPr wrap="square" rtlCol="0">
            <a:spAutoFit/>
          </a:bodyPr>
          <a:lstStyle/>
          <a:p>
            <a:r>
              <a:rPr lang="fr-FR" sz="1400" dirty="0">
                <a:latin typeface="Comic Sans MS"/>
                <a:cs typeface="Comic Sans MS"/>
              </a:rPr>
              <a:t>1-Fragmentation par </a:t>
            </a:r>
            <a:r>
              <a:rPr lang="fr-FR" sz="1400" dirty="0" err="1">
                <a:latin typeface="Comic Sans MS"/>
                <a:cs typeface="Comic Sans MS"/>
              </a:rPr>
              <a:t>Sonication</a:t>
            </a:r>
            <a:endParaRPr lang="fr-FR" sz="1400" dirty="0">
              <a:latin typeface="Comic Sans MS"/>
              <a:cs typeface="Comic Sans MS"/>
            </a:endParaRPr>
          </a:p>
        </p:txBody>
      </p:sp>
      <p:sp>
        <p:nvSpPr>
          <p:cNvPr id="14" name="ZoneTexte 13"/>
          <p:cNvSpPr txBox="1"/>
          <p:nvPr/>
        </p:nvSpPr>
        <p:spPr>
          <a:xfrm>
            <a:off x="3986856" y="2615912"/>
            <a:ext cx="4853111" cy="307777"/>
          </a:xfrm>
          <a:prstGeom prst="rect">
            <a:avLst/>
          </a:prstGeom>
          <a:noFill/>
        </p:spPr>
        <p:txBody>
          <a:bodyPr wrap="square" rtlCol="0">
            <a:spAutoFit/>
          </a:bodyPr>
          <a:lstStyle/>
          <a:p>
            <a:r>
              <a:rPr lang="fr-FR" sz="1400" dirty="0">
                <a:latin typeface="Comic Sans MS"/>
                <a:cs typeface="Comic Sans MS"/>
              </a:rPr>
              <a:t>2- Hybridation des sondes avec ADN fragmenté</a:t>
            </a:r>
          </a:p>
        </p:txBody>
      </p:sp>
      <p:sp>
        <p:nvSpPr>
          <p:cNvPr id="15" name="ZoneTexte 14"/>
          <p:cNvSpPr txBox="1"/>
          <p:nvPr/>
        </p:nvSpPr>
        <p:spPr>
          <a:xfrm>
            <a:off x="3986856" y="3934565"/>
            <a:ext cx="3146705" cy="307777"/>
          </a:xfrm>
          <a:prstGeom prst="rect">
            <a:avLst/>
          </a:prstGeom>
          <a:noFill/>
        </p:spPr>
        <p:txBody>
          <a:bodyPr wrap="square" rtlCol="0">
            <a:spAutoFit/>
          </a:bodyPr>
          <a:lstStyle/>
          <a:p>
            <a:r>
              <a:rPr lang="fr-FR" sz="1400" dirty="0">
                <a:latin typeface="Comic Sans MS"/>
                <a:cs typeface="Comic Sans MS"/>
              </a:rPr>
              <a:t>3-Capture des régions cibles</a:t>
            </a:r>
          </a:p>
        </p:txBody>
      </p:sp>
      <p:sp>
        <p:nvSpPr>
          <p:cNvPr id="16" name="ZoneTexte 15"/>
          <p:cNvSpPr txBox="1"/>
          <p:nvPr/>
        </p:nvSpPr>
        <p:spPr>
          <a:xfrm>
            <a:off x="3986856" y="5071918"/>
            <a:ext cx="4341650" cy="307777"/>
          </a:xfrm>
          <a:prstGeom prst="rect">
            <a:avLst/>
          </a:prstGeom>
          <a:noFill/>
        </p:spPr>
        <p:txBody>
          <a:bodyPr wrap="square" rtlCol="0">
            <a:spAutoFit/>
          </a:bodyPr>
          <a:lstStyle/>
          <a:p>
            <a:r>
              <a:rPr lang="fr-FR" sz="1400" dirty="0">
                <a:latin typeface="Comic Sans MS"/>
                <a:cs typeface="Comic Sans MS"/>
              </a:rPr>
              <a:t>4-Amplification des régions cibles</a:t>
            </a:r>
          </a:p>
        </p:txBody>
      </p:sp>
      <p:sp>
        <p:nvSpPr>
          <p:cNvPr id="17" name="ZoneTexte 16"/>
          <p:cNvSpPr txBox="1"/>
          <p:nvPr/>
        </p:nvSpPr>
        <p:spPr>
          <a:xfrm>
            <a:off x="3986856" y="6093296"/>
            <a:ext cx="2062284" cy="369332"/>
          </a:xfrm>
          <a:prstGeom prst="rect">
            <a:avLst/>
          </a:prstGeom>
          <a:noFill/>
        </p:spPr>
        <p:txBody>
          <a:bodyPr wrap="square" rtlCol="0">
            <a:spAutoFit/>
          </a:bodyPr>
          <a:lstStyle/>
          <a:p>
            <a:r>
              <a:rPr lang="fr-FR" b="1" dirty="0">
                <a:solidFill>
                  <a:srgbClr val="FF0000"/>
                </a:solidFill>
                <a:latin typeface="Comic Sans MS"/>
                <a:cs typeface="Comic Sans MS"/>
              </a:rPr>
              <a:t>5-Séquençage</a:t>
            </a:r>
          </a:p>
        </p:txBody>
      </p:sp>
      <p:grpSp>
        <p:nvGrpSpPr>
          <p:cNvPr id="19" name="Grouper 18"/>
          <p:cNvGrpSpPr/>
          <p:nvPr/>
        </p:nvGrpSpPr>
        <p:grpSpPr>
          <a:xfrm>
            <a:off x="1551345" y="692250"/>
            <a:ext cx="2166008" cy="1200943"/>
            <a:chOff x="3317931" y="1703115"/>
            <a:chExt cx="2166008" cy="979147"/>
          </a:xfrm>
        </p:grpSpPr>
        <p:pic>
          <p:nvPicPr>
            <p:cNvPr id="8" name="Image 7" descr="Capture d’écran 2014-11-05 à 14.16.28.png"/>
            <p:cNvPicPr>
              <a:picLocks noChangeAspect="1"/>
            </p:cNvPicPr>
            <p:nvPr/>
          </p:nvPicPr>
          <p:blipFill rotWithShape="1">
            <a:blip r:embed="rId5">
              <a:extLst>
                <a:ext uri="{28A0092B-C50C-407E-A947-70E740481C1C}">
                  <a14:useLocalDpi xmlns:a14="http://schemas.microsoft.com/office/drawing/2010/main" xmlns="" val="0"/>
                </a:ext>
              </a:extLst>
            </a:blip>
            <a:srcRect l="16599" t="18282" r="9988"/>
            <a:stretch/>
          </p:blipFill>
          <p:spPr>
            <a:xfrm>
              <a:off x="3317931" y="1742495"/>
              <a:ext cx="2166008" cy="939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ZoneTexte 17"/>
            <p:cNvSpPr txBox="1"/>
            <p:nvPr/>
          </p:nvSpPr>
          <p:spPr>
            <a:xfrm>
              <a:off x="4794747" y="1703115"/>
              <a:ext cx="689192" cy="200055"/>
            </a:xfrm>
            <a:prstGeom prst="rect">
              <a:avLst/>
            </a:prstGeom>
            <a:solidFill>
              <a:schemeClr val="bg1"/>
            </a:solidFill>
          </p:spPr>
          <p:txBody>
            <a:bodyPr wrap="square" rtlCol="0">
              <a:spAutoFit/>
            </a:bodyPr>
            <a:lstStyle/>
            <a:p>
              <a:endParaRPr lang="fr-FR" sz="700" dirty="0">
                <a:latin typeface="Comic Sans MS"/>
                <a:cs typeface="Comic Sans MS"/>
              </a:endParaRPr>
            </a:p>
          </p:txBody>
        </p:sp>
      </p:grpSp>
      <p:pic>
        <p:nvPicPr>
          <p:cNvPr id="21" name="Image 20" descr="Capture d’écran 2014-11-05 à 16.29.32.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047965" y="6002949"/>
            <a:ext cx="1184389" cy="819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6516216" y="224814"/>
            <a:ext cx="2176334" cy="461665"/>
          </a:xfrm>
          <a:prstGeom prst="rect">
            <a:avLst/>
          </a:prstGeom>
          <a:solidFill>
            <a:srgbClr val="FFC000"/>
          </a:solidFill>
        </p:spPr>
        <p:txBody>
          <a:bodyPr wrap="square" rtlCol="0">
            <a:spAutoFit/>
          </a:bodyPr>
          <a:lstStyle/>
          <a:p>
            <a:pPr algn="r"/>
            <a:r>
              <a:rPr lang="fr-FR" sz="2400" b="1" dirty="0">
                <a:latin typeface="Times New Roman" panose="02020603050405020304" pitchFamily="18" charset="0"/>
                <a:cs typeface="Times New Roman" panose="02020603050405020304" pitchFamily="18" charset="0"/>
              </a:rPr>
              <a:t>Capture ciblée</a:t>
            </a:r>
          </a:p>
        </p:txBody>
      </p:sp>
      <p:sp>
        <p:nvSpPr>
          <p:cNvPr id="2" name="Espace réservé de la date 1">
            <a:extLst>
              <a:ext uri="{FF2B5EF4-FFF2-40B4-BE49-F238E27FC236}">
                <a16:creationId xmlns="" xmlns:a16="http://schemas.microsoft.com/office/drawing/2014/main" id="{8A1EB791-19DB-6F4A-996B-2C5CBF867CD6}"/>
              </a:ext>
            </a:extLst>
          </p:cNvPr>
          <p:cNvSpPr>
            <a:spLocks noGrp="1"/>
          </p:cNvSpPr>
          <p:nvPr>
            <p:ph type="dt" sz="half" idx="10"/>
          </p:nvPr>
        </p:nvSpPr>
        <p:spPr/>
        <p:txBody>
          <a:bodyPr/>
          <a:lstStyle/>
          <a:p>
            <a:fld id="{FA15B123-9174-5B44-88E2-6F4981FF1D1A}"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8D6017F9-0C33-5B4F-AFBF-A6861B795727}"/>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AA952370-EAF3-BB44-A18F-3B3F70D3902D}"/>
              </a:ext>
            </a:extLst>
          </p:cNvPr>
          <p:cNvSpPr>
            <a:spLocks noGrp="1"/>
          </p:cNvSpPr>
          <p:nvPr>
            <p:ph type="sldNum" sz="quarter" idx="12"/>
          </p:nvPr>
        </p:nvSpPr>
        <p:spPr/>
        <p:txBody>
          <a:bodyPr/>
          <a:lstStyle/>
          <a:p>
            <a:fld id="{106C2161-55B9-4E2F-9B8E-AFF7EF3222FD}" type="slidenum">
              <a:rPr lang="fr-FR" smtClean="0">
                <a:solidFill>
                  <a:srgbClr val="775F55"/>
                </a:solidFill>
              </a:rPr>
              <a:pPr/>
              <a:t>13</a:t>
            </a:fld>
            <a:endParaRPr lang="fr-FR">
              <a:solidFill>
                <a:srgbClr val="775F55"/>
              </a:solidFill>
            </a:endParaRPr>
          </a:p>
        </p:txBody>
      </p:sp>
    </p:spTree>
    <p:extLst>
      <p:ext uri="{BB962C8B-B14F-4D97-AF65-F5344CB8AC3E}">
        <p14:creationId xmlns:p14="http://schemas.microsoft.com/office/powerpoint/2010/main" xmlns="" val="29156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C6218768-754D-F74D-8FAC-DFE4672194DA}"/>
              </a:ext>
            </a:extLst>
          </p:cNvPr>
          <p:cNvSpPr txBox="1"/>
          <p:nvPr/>
        </p:nvSpPr>
        <p:spPr>
          <a:xfrm>
            <a:off x="1043608" y="2171839"/>
            <a:ext cx="1577874" cy="400110"/>
          </a:xfrm>
          <a:prstGeom prst="rect">
            <a:avLst/>
          </a:prstGeom>
          <a:noFill/>
        </p:spPr>
        <p:txBody>
          <a:bodyPr wrap="square" rtlCol="0">
            <a:spAutoFit/>
          </a:bodyPr>
          <a:lstStyle/>
          <a:p>
            <a:pPr algn="ctr"/>
            <a:r>
              <a:rPr lang="fr-FR" altLang="fr-FR" sz="2000" b="1" dirty="0">
                <a:solidFill>
                  <a:srgbClr val="0432FF"/>
                </a:solidFill>
                <a:latin typeface="Times New Roman" panose="02020603050405020304" pitchFamily="18" charset="0"/>
                <a:cs typeface="Times New Roman" panose="02020603050405020304" pitchFamily="18" charset="0"/>
              </a:rPr>
              <a:t>Primaire</a:t>
            </a:r>
          </a:p>
        </p:txBody>
      </p:sp>
      <p:sp>
        <p:nvSpPr>
          <p:cNvPr id="5" name="ZoneTexte 4">
            <a:extLst>
              <a:ext uri="{FF2B5EF4-FFF2-40B4-BE49-F238E27FC236}">
                <a16:creationId xmlns="" xmlns:a16="http://schemas.microsoft.com/office/drawing/2014/main" id="{67B1F9FB-7557-6A47-9C12-822FA9BCBC86}"/>
              </a:ext>
            </a:extLst>
          </p:cNvPr>
          <p:cNvSpPr txBox="1"/>
          <p:nvPr/>
        </p:nvSpPr>
        <p:spPr>
          <a:xfrm>
            <a:off x="5505995" y="2661750"/>
            <a:ext cx="2880320" cy="707886"/>
          </a:xfrm>
          <a:prstGeom prst="rect">
            <a:avLst/>
          </a:prstGeom>
          <a:noFill/>
        </p:spPr>
        <p:txBody>
          <a:bodyPr wrap="square" rtlCol="0">
            <a:spAutoFit/>
          </a:bodyPr>
          <a:lstStyle/>
          <a:p>
            <a:pPr algn="ctr"/>
            <a:r>
              <a:rPr lang="fr-FR" altLang="fr-FR" sz="2000" b="1" i="1" dirty="0">
                <a:solidFill>
                  <a:schemeClr val="accent1"/>
                </a:solidFill>
                <a:latin typeface="Times New Roman" panose="02020603050405020304" pitchFamily="18" charset="0"/>
                <a:cs typeface="Times New Roman" panose="02020603050405020304" pitchFamily="18" charset="0"/>
              </a:rPr>
              <a:t>Annotation des </a:t>
            </a:r>
            <a:r>
              <a:rPr lang="fr-FR" altLang="fr-FR" sz="2000" b="1" i="1" dirty="0" err="1">
                <a:solidFill>
                  <a:schemeClr val="accent1"/>
                </a:solidFill>
                <a:latin typeface="Times New Roman" panose="02020603050405020304" pitchFamily="18" charset="0"/>
                <a:cs typeface="Times New Roman" panose="02020603050405020304" pitchFamily="18" charset="0"/>
              </a:rPr>
              <a:t>variants</a:t>
            </a:r>
            <a:r>
              <a:rPr lang="fr-FR" altLang="fr-FR" sz="2000" b="1" i="1" dirty="0">
                <a:solidFill>
                  <a:schemeClr val="accent1"/>
                </a:solidFill>
                <a:latin typeface="Times New Roman" panose="02020603050405020304" pitchFamily="18" charset="0"/>
                <a:cs typeface="Times New Roman" panose="02020603050405020304" pitchFamily="18" charset="0"/>
              </a:rPr>
              <a:t> et application des filtres </a:t>
            </a:r>
          </a:p>
        </p:txBody>
      </p:sp>
      <p:sp>
        <p:nvSpPr>
          <p:cNvPr id="6" name="ZoneTexte 5">
            <a:extLst>
              <a:ext uri="{FF2B5EF4-FFF2-40B4-BE49-F238E27FC236}">
                <a16:creationId xmlns="" xmlns:a16="http://schemas.microsoft.com/office/drawing/2014/main" id="{31D17D66-69CF-8142-9E2B-76342BDAA96C}"/>
              </a:ext>
            </a:extLst>
          </p:cNvPr>
          <p:cNvSpPr txBox="1"/>
          <p:nvPr/>
        </p:nvSpPr>
        <p:spPr>
          <a:xfrm>
            <a:off x="6145635" y="2138136"/>
            <a:ext cx="1577874" cy="400110"/>
          </a:xfrm>
          <a:prstGeom prst="rect">
            <a:avLst/>
          </a:prstGeom>
          <a:noFill/>
        </p:spPr>
        <p:txBody>
          <a:bodyPr wrap="square" rtlCol="0">
            <a:spAutoFit/>
          </a:bodyPr>
          <a:lstStyle/>
          <a:p>
            <a:pPr algn="ctr"/>
            <a:r>
              <a:rPr lang="fr-FR" altLang="fr-FR" sz="2000" b="1" dirty="0">
                <a:solidFill>
                  <a:srgbClr val="FF0000"/>
                </a:solidFill>
                <a:latin typeface="Times New Roman" panose="02020603050405020304" pitchFamily="18" charset="0"/>
                <a:cs typeface="Times New Roman" panose="02020603050405020304" pitchFamily="18" charset="0"/>
              </a:rPr>
              <a:t>Secondaire</a:t>
            </a:r>
          </a:p>
        </p:txBody>
      </p:sp>
      <p:cxnSp>
        <p:nvCxnSpPr>
          <p:cNvPr id="12" name="Connecteur droit avec flèche 11">
            <a:extLst>
              <a:ext uri="{FF2B5EF4-FFF2-40B4-BE49-F238E27FC236}">
                <a16:creationId xmlns="" xmlns:a16="http://schemas.microsoft.com/office/drawing/2014/main" id="{9C71DE2A-48D3-D549-BF81-9B77DFD16832}"/>
              </a:ext>
            </a:extLst>
          </p:cNvPr>
          <p:cNvCxnSpPr>
            <a:cxnSpLocks/>
          </p:cNvCxnSpPr>
          <p:nvPr/>
        </p:nvCxnSpPr>
        <p:spPr>
          <a:xfrm>
            <a:off x="2841699" y="3086370"/>
            <a:ext cx="26527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CCA7E24C-8CB1-864F-A9DC-67B568B04C4D}"/>
              </a:ext>
            </a:extLst>
          </p:cNvPr>
          <p:cNvCxnSpPr>
            <a:cxnSpLocks/>
          </p:cNvCxnSpPr>
          <p:nvPr/>
        </p:nvCxnSpPr>
        <p:spPr>
          <a:xfrm>
            <a:off x="1691680" y="915264"/>
            <a:ext cx="0" cy="1151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 xmlns:a16="http://schemas.microsoft.com/office/drawing/2014/main" id="{9D6A3BBE-C045-1D41-B636-852770043818}"/>
              </a:ext>
            </a:extLst>
          </p:cNvPr>
          <p:cNvSpPr txBox="1"/>
          <p:nvPr/>
        </p:nvSpPr>
        <p:spPr>
          <a:xfrm>
            <a:off x="3131840" y="5217183"/>
            <a:ext cx="2664296" cy="1015663"/>
          </a:xfrm>
          <a:prstGeom prst="rect">
            <a:avLst/>
          </a:prstGeom>
          <a:solidFill>
            <a:srgbClr val="FF0000"/>
          </a:solidFill>
        </p:spPr>
        <p:txBody>
          <a:bodyPr wrap="square" rtlCol="0">
            <a:spAutoFit/>
          </a:bodyPr>
          <a:lstStyle/>
          <a:p>
            <a:pPr algn="ctr"/>
            <a:r>
              <a:rPr lang="fr-FR" altLang="fr-FR" sz="2000" b="1" dirty="0" err="1">
                <a:solidFill>
                  <a:schemeClr val="bg1"/>
                </a:solidFill>
                <a:latin typeface="Times New Roman" panose="02020603050405020304" pitchFamily="18" charset="0"/>
                <a:cs typeface="Times New Roman" panose="02020603050405020304" pitchFamily="18" charset="0"/>
              </a:rPr>
              <a:t>Identifcation</a:t>
            </a:r>
            <a:r>
              <a:rPr lang="fr-FR" altLang="fr-FR" sz="2000" b="1" dirty="0">
                <a:solidFill>
                  <a:schemeClr val="bg1"/>
                </a:solidFill>
                <a:latin typeface="Times New Roman" panose="02020603050405020304" pitchFamily="18" charset="0"/>
                <a:cs typeface="Times New Roman" panose="02020603050405020304" pitchFamily="18" charset="0"/>
              </a:rPr>
              <a:t> du ou des </a:t>
            </a:r>
            <a:r>
              <a:rPr lang="fr-FR" altLang="fr-FR" sz="2000" b="1" dirty="0" err="1">
                <a:solidFill>
                  <a:schemeClr val="bg1"/>
                </a:solidFill>
                <a:latin typeface="Times New Roman" panose="02020603050405020304" pitchFamily="18" charset="0"/>
                <a:cs typeface="Times New Roman" panose="02020603050405020304" pitchFamily="18" charset="0"/>
              </a:rPr>
              <a:t>variants</a:t>
            </a:r>
            <a:r>
              <a:rPr lang="fr-FR" altLang="fr-FR" sz="2000" b="1" dirty="0">
                <a:solidFill>
                  <a:schemeClr val="bg1"/>
                </a:solidFill>
                <a:latin typeface="Times New Roman" panose="02020603050405020304" pitchFamily="18" charset="0"/>
                <a:cs typeface="Times New Roman" panose="02020603050405020304" pitchFamily="18" charset="0"/>
              </a:rPr>
              <a:t> pathogènes </a:t>
            </a:r>
          </a:p>
        </p:txBody>
      </p:sp>
      <p:sp>
        <p:nvSpPr>
          <p:cNvPr id="21" name="ZoneTexte 20">
            <a:extLst>
              <a:ext uri="{FF2B5EF4-FFF2-40B4-BE49-F238E27FC236}">
                <a16:creationId xmlns="" xmlns:a16="http://schemas.microsoft.com/office/drawing/2014/main" id="{B32186FB-E229-9A48-BB27-255DF55FABD1}"/>
              </a:ext>
            </a:extLst>
          </p:cNvPr>
          <p:cNvSpPr txBox="1"/>
          <p:nvPr/>
        </p:nvSpPr>
        <p:spPr>
          <a:xfrm>
            <a:off x="395536" y="453599"/>
            <a:ext cx="8136904" cy="461665"/>
          </a:xfrm>
          <a:prstGeom prst="rect">
            <a:avLst/>
          </a:prstGeom>
          <a:solidFill>
            <a:srgbClr val="00B050">
              <a:alpha val="67843"/>
            </a:srgbClr>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Analyse </a:t>
            </a:r>
            <a:r>
              <a:rPr lang="fr-FR" dirty="0" err="1"/>
              <a:t>bioinformatique</a:t>
            </a:r>
            <a:endParaRPr lang="fr-FR" dirty="0"/>
          </a:p>
        </p:txBody>
      </p:sp>
      <p:sp>
        <p:nvSpPr>
          <p:cNvPr id="24" name="ZoneTexte 23">
            <a:extLst>
              <a:ext uri="{FF2B5EF4-FFF2-40B4-BE49-F238E27FC236}">
                <a16:creationId xmlns="" xmlns:a16="http://schemas.microsoft.com/office/drawing/2014/main" id="{1906A351-1042-7945-8DDE-53046CE7442A}"/>
              </a:ext>
            </a:extLst>
          </p:cNvPr>
          <p:cNvSpPr txBox="1"/>
          <p:nvPr/>
        </p:nvSpPr>
        <p:spPr>
          <a:xfrm>
            <a:off x="206770" y="2732427"/>
            <a:ext cx="2664296" cy="707886"/>
          </a:xfrm>
          <a:prstGeom prst="rect">
            <a:avLst/>
          </a:prstGeom>
          <a:noFill/>
        </p:spPr>
        <p:txBody>
          <a:bodyPr wrap="square" rtlCol="0">
            <a:spAutoFit/>
          </a:bodyPr>
          <a:lstStyle/>
          <a:p>
            <a:pPr algn="ctr"/>
            <a:r>
              <a:rPr lang="fr-FR" altLang="fr-FR" sz="2000" b="1" i="1" dirty="0">
                <a:solidFill>
                  <a:schemeClr val="accent1"/>
                </a:solidFill>
                <a:latin typeface="Times New Roman" panose="02020603050405020304" pitchFamily="18" charset="0"/>
                <a:cs typeface="Times New Roman" panose="02020603050405020304" pitchFamily="18" charset="0"/>
              </a:rPr>
              <a:t>Analyse des données brutes</a:t>
            </a:r>
          </a:p>
        </p:txBody>
      </p:sp>
      <p:cxnSp>
        <p:nvCxnSpPr>
          <p:cNvPr id="29" name="Connecteur droit avec flèche 28">
            <a:extLst>
              <a:ext uri="{FF2B5EF4-FFF2-40B4-BE49-F238E27FC236}">
                <a16:creationId xmlns="" xmlns:a16="http://schemas.microsoft.com/office/drawing/2014/main" id="{35714B0D-3E7C-3E46-A5AC-C3379275675C}"/>
              </a:ext>
            </a:extLst>
          </p:cNvPr>
          <p:cNvCxnSpPr>
            <a:cxnSpLocks/>
            <a:stCxn id="5" idx="2"/>
            <a:endCxn id="20" idx="0"/>
          </p:cNvCxnSpPr>
          <p:nvPr/>
        </p:nvCxnSpPr>
        <p:spPr>
          <a:xfrm flipH="1">
            <a:off x="4463988" y="3369636"/>
            <a:ext cx="2482167" cy="1847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Espace réservé de la date 3">
            <a:extLst>
              <a:ext uri="{FF2B5EF4-FFF2-40B4-BE49-F238E27FC236}">
                <a16:creationId xmlns="" xmlns:a16="http://schemas.microsoft.com/office/drawing/2014/main" id="{04BF5B7D-BC14-9943-900D-2525FD3032DD}"/>
              </a:ext>
            </a:extLst>
          </p:cNvPr>
          <p:cNvSpPr>
            <a:spLocks noGrp="1"/>
          </p:cNvSpPr>
          <p:nvPr>
            <p:ph type="dt" sz="half" idx="10"/>
          </p:nvPr>
        </p:nvSpPr>
        <p:spPr/>
        <p:txBody>
          <a:bodyPr/>
          <a:lstStyle/>
          <a:p>
            <a:fld id="{6660A14D-1360-C34F-AF01-06156F7818F1}" type="datetime1">
              <a:rPr lang="fr-FR" smtClean="0">
                <a:solidFill>
                  <a:srgbClr val="775F55"/>
                </a:solidFill>
              </a:rPr>
              <a:pPr/>
              <a:t>14/11/2019</a:t>
            </a:fld>
            <a:endParaRPr lang="fr-FR">
              <a:solidFill>
                <a:srgbClr val="775F55"/>
              </a:solidFill>
            </a:endParaRPr>
          </a:p>
        </p:txBody>
      </p:sp>
      <p:sp>
        <p:nvSpPr>
          <p:cNvPr id="7" name="Espace réservé du pied de page 6">
            <a:extLst>
              <a:ext uri="{FF2B5EF4-FFF2-40B4-BE49-F238E27FC236}">
                <a16:creationId xmlns="" xmlns:a16="http://schemas.microsoft.com/office/drawing/2014/main" id="{337108D7-6303-9949-B411-99AC426247A4}"/>
              </a:ext>
            </a:extLst>
          </p:cNvPr>
          <p:cNvSpPr>
            <a:spLocks noGrp="1"/>
          </p:cNvSpPr>
          <p:nvPr>
            <p:ph type="ftr" sz="quarter" idx="11"/>
          </p:nvPr>
        </p:nvSpPr>
        <p:spPr/>
        <p:txBody>
          <a:bodyPr/>
          <a:lstStyle/>
          <a:p>
            <a:r>
              <a:rPr lang="fr-FR">
                <a:solidFill>
                  <a:srgbClr val="775F55"/>
                </a:solidFill>
              </a:rPr>
              <a:t>Reda Zenagui</a:t>
            </a:r>
          </a:p>
        </p:txBody>
      </p:sp>
      <p:sp>
        <p:nvSpPr>
          <p:cNvPr id="8" name="Espace réservé du numéro de diapositive 7">
            <a:extLst>
              <a:ext uri="{FF2B5EF4-FFF2-40B4-BE49-F238E27FC236}">
                <a16:creationId xmlns="" xmlns:a16="http://schemas.microsoft.com/office/drawing/2014/main" id="{7B828F8F-D2C4-7740-98FF-35915D579D8B}"/>
              </a:ext>
            </a:extLst>
          </p:cNvPr>
          <p:cNvSpPr>
            <a:spLocks noGrp="1"/>
          </p:cNvSpPr>
          <p:nvPr>
            <p:ph type="sldNum" sz="quarter" idx="12"/>
          </p:nvPr>
        </p:nvSpPr>
        <p:spPr/>
        <p:txBody>
          <a:bodyPr/>
          <a:lstStyle/>
          <a:p>
            <a:fld id="{106C2161-55B9-4E2F-9B8E-AFF7EF3222FD}" type="slidenum">
              <a:rPr lang="fr-FR" smtClean="0">
                <a:solidFill>
                  <a:srgbClr val="775F55"/>
                </a:solidFill>
              </a:rPr>
              <a:pPr/>
              <a:t>14</a:t>
            </a:fld>
            <a:endParaRPr lang="fr-FR">
              <a:solidFill>
                <a:srgbClr val="775F55"/>
              </a:solidFill>
            </a:endParaRPr>
          </a:p>
        </p:txBody>
      </p:sp>
    </p:spTree>
    <p:extLst>
      <p:ext uri="{BB962C8B-B14F-4D97-AF65-F5344CB8AC3E}">
        <p14:creationId xmlns:p14="http://schemas.microsoft.com/office/powerpoint/2010/main" xmlns="" val="38636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6"/>
          <p:cNvSpPr txBox="1"/>
          <p:nvPr/>
        </p:nvSpPr>
        <p:spPr>
          <a:xfrm>
            <a:off x="1740564" y="3240257"/>
            <a:ext cx="5256584" cy="1234446"/>
          </a:xfrm>
          <a:prstGeom prst="rect">
            <a:avLst/>
          </a:prstGeom>
          <a:noFill/>
          <a:ln w="28575" cmpd="sng">
            <a:solidFill>
              <a:srgbClr val="EEECE1"/>
            </a:solidFill>
          </a:ln>
        </p:spPr>
        <p:txBody>
          <a:bodyPr wrap="square" rtlCol="0">
            <a:noAutofit/>
          </a:bodyPr>
          <a:lstStyle/>
          <a:p>
            <a:pPr algn="ctr">
              <a:spcAft>
                <a:spcPts val="0"/>
              </a:spcAft>
            </a:pPr>
            <a:r>
              <a:rPr lang="fr-FR" sz="3200" kern="1200" dirty="0">
                <a:solidFill>
                  <a:srgbClr val="000000"/>
                </a:solidFill>
                <a:effectLst/>
                <a:latin typeface="Calibri"/>
                <a:ea typeface="Times New Roman"/>
              </a:rPr>
              <a:t>Alignement des séquences: </a:t>
            </a:r>
            <a:r>
              <a:rPr lang="fr-FR" sz="2400" b="1" kern="1200" dirty="0">
                <a:solidFill>
                  <a:srgbClr val="93CDDD"/>
                </a:solidFill>
                <a:effectLst/>
                <a:latin typeface="Calibri"/>
                <a:ea typeface="Times New Roman"/>
              </a:rPr>
              <a:t>BAM</a:t>
            </a:r>
            <a:endParaRPr lang="fr-FR" sz="4000" dirty="0">
              <a:effectLst/>
              <a:latin typeface="Times New Roman"/>
              <a:ea typeface="Times New Roman"/>
            </a:endParaRPr>
          </a:p>
        </p:txBody>
      </p:sp>
      <p:sp>
        <p:nvSpPr>
          <p:cNvPr id="7" name="Rectangle 6"/>
          <p:cNvSpPr/>
          <p:nvPr/>
        </p:nvSpPr>
        <p:spPr>
          <a:xfrm>
            <a:off x="1763688" y="1440057"/>
            <a:ext cx="5256584" cy="1080119"/>
          </a:xfrm>
          <a:prstGeom prst="rect">
            <a:avLst/>
          </a:prstGeom>
          <a:ln w="28575" cmpd="sng">
            <a:solidFill>
              <a:schemeClr val="bg2"/>
            </a:solidFill>
          </a:ln>
        </p:spPr>
        <p:txBody>
          <a:bodyPr wrap="square">
            <a:noAutofit/>
          </a:bodyPr>
          <a:lstStyle/>
          <a:p>
            <a:pPr algn="ctr">
              <a:spcAft>
                <a:spcPts val="0"/>
              </a:spcAft>
            </a:pPr>
            <a:r>
              <a:rPr lang="fr-FR" sz="3200" kern="1200" dirty="0">
                <a:solidFill>
                  <a:srgbClr val="000000"/>
                </a:solidFill>
                <a:effectLst/>
                <a:latin typeface="Calibri"/>
                <a:ea typeface="Times New Roman"/>
              </a:rPr>
              <a:t>Données brutes</a:t>
            </a:r>
            <a:endParaRPr lang="fr-FR" sz="4000" dirty="0">
              <a:effectLst/>
              <a:latin typeface="Times New Roman"/>
              <a:ea typeface="Times New Roman"/>
            </a:endParaRPr>
          </a:p>
          <a:p>
            <a:pPr algn="ctr">
              <a:spcAft>
                <a:spcPts val="0"/>
              </a:spcAft>
            </a:pPr>
            <a:r>
              <a:rPr lang="fr-FR" sz="2400" b="1" kern="1200" dirty="0">
                <a:solidFill>
                  <a:srgbClr val="92CDDC"/>
                </a:solidFill>
                <a:effectLst/>
                <a:latin typeface="Calibri"/>
                <a:ea typeface="Times New Roman"/>
              </a:rPr>
              <a:t>FASTQ</a:t>
            </a:r>
            <a:endParaRPr lang="fr-FR" sz="4000" dirty="0">
              <a:effectLst/>
              <a:latin typeface="Times New Roman"/>
              <a:ea typeface="Times New Roman"/>
            </a:endParaRPr>
          </a:p>
        </p:txBody>
      </p:sp>
      <p:sp>
        <p:nvSpPr>
          <p:cNvPr id="10" name="ZoneTexte 11"/>
          <p:cNvSpPr txBox="1"/>
          <p:nvPr/>
        </p:nvSpPr>
        <p:spPr>
          <a:xfrm>
            <a:off x="1763688" y="5156300"/>
            <a:ext cx="5256584" cy="1225028"/>
          </a:xfrm>
          <a:prstGeom prst="rect">
            <a:avLst/>
          </a:prstGeom>
          <a:noFill/>
          <a:ln w="28575" cmpd="sng">
            <a:solidFill>
              <a:schemeClr val="bg2"/>
            </a:solidFill>
          </a:ln>
        </p:spPr>
        <p:txBody>
          <a:bodyPr wrap="square" rtlCol="0">
            <a:noAutofit/>
          </a:bodyPr>
          <a:lstStyle/>
          <a:p>
            <a:pPr algn="ctr">
              <a:spcAft>
                <a:spcPts val="0"/>
              </a:spcAft>
            </a:pPr>
            <a:r>
              <a:rPr lang="fr-FR" sz="3200" kern="1200" dirty="0">
                <a:solidFill>
                  <a:srgbClr val="000000"/>
                </a:solidFill>
                <a:effectLst/>
                <a:latin typeface="Calibri"/>
                <a:ea typeface="Times New Roman"/>
              </a:rPr>
              <a:t>Identification des variations: </a:t>
            </a:r>
            <a:r>
              <a:rPr lang="fr-FR" sz="2400" b="1" kern="1200" dirty="0">
                <a:solidFill>
                  <a:srgbClr val="93CDDD"/>
                </a:solidFill>
                <a:effectLst/>
                <a:latin typeface="Calibri"/>
                <a:ea typeface="Times New Roman"/>
              </a:rPr>
              <a:t>VCF  </a:t>
            </a:r>
            <a:endParaRPr lang="fr-FR" sz="4000" dirty="0">
              <a:effectLst/>
              <a:latin typeface="Times New Roman"/>
              <a:ea typeface="Times New Roman"/>
            </a:endParaRPr>
          </a:p>
        </p:txBody>
      </p:sp>
      <p:sp>
        <p:nvSpPr>
          <p:cNvPr id="26" name="object 2">
            <a:extLst>
              <a:ext uri="{FF2B5EF4-FFF2-40B4-BE49-F238E27FC236}">
                <a16:creationId xmlns="" xmlns:a16="http://schemas.microsoft.com/office/drawing/2014/main" id="{8EB75520-342D-BC42-997A-7A6DD33C98F3}"/>
              </a:ext>
            </a:extLst>
          </p:cNvPr>
          <p:cNvSpPr txBox="1">
            <a:spLocks/>
          </p:cNvSpPr>
          <p:nvPr/>
        </p:nvSpPr>
        <p:spPr>
          <a:xfrm>
            <a:off x="6008247" y="207064"/>
            <a:ext cx="2903125" cy="461665"/>
          </a:xfrm>
          <a:prstGeom prst="rect">
            <a:avLst/>
          </a:prstGeom>
          <a:solidFill>
            <a:srgbClr val="FFC000"/>
          </a:solidFill>
        </p:spPr>
        <p:txBody>
          <a:bodyPr wrap="square"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defTabSz="914400"/>
            <a:r>
              <a:rPr lang="fr-FR" sz="2400" b="1" dirty="0">
                <a:latin typeface="Times New Roman" panose="02020603050405020304" pitchFamily="18" charset="0"/>
                <a:ea typeface="+mn-ea"/>
                <a:cs typeface="Times New Roman" panose="02020603050405020304" pitchFamily="18" charset="0"/>
              </a:rPr>
              <a:t>Formats de fichiers</a:t>
            </a:r>
          </a:p>
        </p:txBody>
      </p:sp>
      <p:sp>
        <p:nvSpPr>
          <p:cNvPr id="2" name="Espace réservé de la date 1">
            <a:extLst>
              <a:ext uri="{FF2B5EF4-FFF2-40B4-BE49-F238E27FC236}">
                <a16:creationId xmlns="" xmlns:a16="http://schemas.microsoft.com/office/drawing/2014/main" id="{31CD7747-B965-6146-A5E9-31F768AECE44}"/>
              </a:ext>
            </a:extLst>
          </p:cNvPr>
          <p:cNvSpPr>
            <a:spLocks noGrp="1"/>
          </p:cNvSpPr>
          <p:nvPr>
            <p:ph type="dt" sz="half" idx="10"/>
          </p:nvPr>
        </p:nvSpPr>
        <p:spPr/>
        <p:txBody>
          <a:bodyPr/>
          <a:lstStyle/>
          <a:p>
            <a:fld id="{C371A245-3CAD-8B4B-8908-B50395C4B3D1}"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80E6C942-C58C-C445-A19C-C8AC633FEECB}"/>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5BBE90D8-6EE0-E84C-997D-F4EBBB3244CC}"/>
              </a:ext>
            </a:extLst>
          </p:cNvPr>
          <p:cNvSpPr>
            <a:spLocks noGrp="1"/>
          </p:cNvSpPr>
          <p:nvPr>
            <p:ph type="sldNum" sz="quarter" idx="12"/>
          </p:nvPr>
        </p:nvSpPr>
        <p:spPr/>
        <p:txBody>
          <a:bodyPr/>
          <a:lstStyle/>
          <a:p>
            <a:fld id="{106C2161-55B9-4E2F-9B8E-AFF7EF3222FD}" type="slidenum">
              <a:rPr lang="fr-FR" smtClean="0"/>
              <a:pPr/>
              <a:t>15</a:t>
            </a:fld>
            <a:endParaRPr lang="fr-FR"/>
          </a:p>
        </p:txBody>
      </p:sp>
    </p:spTree>
    <p:extLst>
      <p:ext uri="{BB962C8B-B14F-4D97-AF65-F5344CB8AC3E}">
        <p14:creationId xmlns:p14="http://schemas.microsoft.com/office/powerpoint/2010/main" xmlns="" val="3329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81583" y="982121"/>
            <a:ext cx="1078050" cy="262787"/>
          </a:xfrm>
          <a:prstGeom prst="rect">
            <a:avLst/>
          </a:prstGeom>
        </p:spPr>
        <p:txBody>
          <a:bodyPr vert="horz" wrap="square" lIns="0" tIns="11516" rIns="0" bIns="0" rtlCol="0">
            <a:spAutoFit/>
          </a:bodyPr>
          <a:lstStyle/>
          <a:p>
            <a:pPr marL="11516">
              <a:spcBef>
                <a:spcPts val="91"/>
              </a:spcBef>
            </a:pPr>
            <a:r>
              <a:rPr sz="1600" b="1" dirty="0">
                <a:latin typeface="Arial"/>
                <a:cs typeface="Arial"/>
              </a:rPr>
              <a:t>QC</a:t>
            </a:r>
            <a:r>
              <a:rPr sz="1600" b="1" spc="-50" dirty="0">
                <a:latin typeface="Arial"/>
                <a:cs typeface="Arial"/>
              </a:rPr>
              <a:t> </a:t>
            </a:r>
            <a:r>
              <a:rPr sz="1600" b="1" spc="-5" dirty="0">
                <a:latin typeface="Arial"/>
                <a:cs typeface="Arial"/>
              </a:rPr>
              <a:t>fastq</a:t>
            </a:r>
            <a:endParaRPr sz="1600" dirty="0">
              <a:latin typeface="Arial"/>
              <a:cs typeface="Arial"/>
            </a:endParaRPr>
          </a:p>
        </p:txBody>
      </p:sp>
      <p:sp>
        <p:nvSpPr>
          <p:cNvPr id="5" name="object 5"/>
          <p:cNvSpPr txBox="1"/>
          <p:nvPr/>
        </p:nvSpPr>
        <p:spPr>
          <a:xfrm>
            <a:off x="2236848" y="873800"/>
            <a:ext cx="3199248" cy="466897"/>
          </a:xfrm>
          <a:prstGeom prst="rect">
            <a:avLst/>
          </a:prstGeom>
          <a:solidFill>
            <a:srgbClr val="FFFF66"/>
          </a:solidFill>
          <a:ln w="3175">
            <a:solidFill>
              <a:srgbClr val="7F7F7F"/>
            </a:solidFill>
          </a:ln>
        </p:spPr>
        <p:txBody>
          <a:bodyPr vert="horz" wrap="square" lIns="0" tIns="5182" rIns="0" bIns="0" rtlCol="0">
            <a:spAutoFit/>
          </a:bodyPr>
          <a:lstStyle/>
          <a:p>
            <a:pPr marL="861424" marR="497507" indent="-294819">
              <a:lnSpc>
                <a:spcPts val="1823"/>
              </a:lnSpc>
              <a:spcBef>
                <a:spcPts val="5"/>
              </a:spcBef>
            </a:pPr>
            <a:r>
              <a:rPr sz="1632" b="1" spc="-5" dirty="0" err="1">
                <a:latin typeface="Arial"/>
                <a:cs typeface="Arial"/>
              </a:rPr>
              <a:t>Estimer</a:t>
            </a:r>
            <a:r>
              <a:rPr sz="1632" b="1" spc="-5" dirty="0">
                <a:latin typeface="Arial"/>
                <a:cs typeface="Arial"/>
              </a:rPr>
              <a:t> la qualité</a:t>
            </a:r>
            <a:r>
              <a:rPr sz="1632" b="1" spc="-73" dirty="0">
                <a:latin typeface="Arial"/>
                <a:cs typeface="Arial"/>
              </a:rPr>
              <a:t> </a:t>
            </a:r>
            <a:r>
              <a:rPr sz="1632" b="1" spc="-5" dirty="0">
                <a:latin typeface="Arial"/>
                <a:cs typeface="Arial"/>
              </a:rPr>
              <a:t>des  données</a:t>
            </a:r>
            <a:r>
              <a:rPr sz="1632" b="1" spc="-18" dirty="0">
                <a:latin typeface="Arial"/>
                <a:cs typeface="Arial"/>
              </a:rPr>
              <a:t> </a:t>
            </a:r>
            <a:r>
              <a:rPr sz="1632" b="1" spc="-5" dirty="0">
                <a:latin typeface="Arial"/>
                <a:cs typeface="Arial"/>
              </a:rPr>
              <a:t>brutes</a:t>
            </a:r>
            <a:endParaRPr sz="1632" dirty="0">
              <a:latin typeface="Arial"/>
              <a:cs typeface="Arial"/>
            </a:endParaRPr>
          </a:p>
        </p:txBody>
      </p:sp>
      <p:sp>
        <p:nvSpPr>
          <p:cNvPr id="6" name="object 6"/>
          <p:cNvSpPr txBox="1"/>
          <p:nvPr/>
        </p:nvSpPr>
        <p:spPr>
          <a:xfrm>
            <a:off x="3547412" y="491456"/>
            <a:ext cx="368524" cy="262787"/>
          </a:xfrm>
          <a:prstGeom prst="rect">
            <a:avLst/>
          </a:prstGeom>
        </p:spPr>
        <p:txBody>
          <a:bodyPr vert="horz" wrap="square" lIns="0" tIns="11516" rIns="0" bIns="0" rtlCol="0">
            <a:spAutoFit/>
          </a:bodyPr>
          <a:lstStyle/>
          <a:p>
            <a:pPr marL="11516">
              <a:spcBef>
                <a:spcPts val="91"/>
              </a:spcBef>
            </a:pPr>
            <a:r>
              <a:rPr sz="1632" b="1" u="sng" spc="-5" dirty="0">
                <a:uFill>
                  <a:solidFill>
                    <a:srgbClr val="000000"/>
                  </a:solidFill>
                </a:uFill>
                <a:latin typeface="Arial"/>
                <a:cs typeface="Arial"/>
              </a:rPr>
              <a:t>But</a:t>
            </a:r>
            <a:endParaRPr sz="1632">
              <a:latin typeface="Arial"/>
              <a:cs typeface="Arial"/>
            </a:endParaRPr>
          </a:p>
        </p:txBody>
      </p:sp>
      <p:sp>
        <p:nvSpPr>
          <p:cNvPr id="7" name="object 7"/>
          <p:cNvSpPr txBox="1"/>
          <p:nvPr/>
        </p:nvSpPr>
        <p:spPr>
          <a:xfrm>
            <a:off x="6944318" y="444075"/>
            <a:ext cx="806146" cy="262787"/>
          </a:xfrm>
          <a:prstGeom prst="rect">
            <a:avLst/>
          </a:prstGeom>
        </p:spPr>
        <p:txBody>
          <a:bodyPr vert="horz" wrap="square" lIns="0" tIns="11516" rIns="0" bIns="0" rtlCol="0">
            <a:spAutoFit/>
          </a:bodyPr>
          <a:lstStyle/>
          <a:p>
            <a:pPr marL="11516">
              <a:spcBef>
                <a:spcPts val="91"/>
              </a:spcBef>
            </a:pPr>
            <a:r>
              <a:rPr sz="1632" b="1" u="sng" spc="-5" dirty="0">
                <a:uFill>
                  <a:solidFill>
                    <a:srgbClr val="000000"/>
                  </a:solidFill>
                </a:uFill>
                <a:latin typeface="Arial"/>
                <a:cs typeface="Arial"/>
              </a:rPr>
              <a:t>Lo</a:t>
            </a:r>
            <a:r>
              <a:rPr sz="1632" b="1" u="sng" spc="5" dirty="0">
                <a:uFill>
                  <a:solidFill>
                    <a:srgbClr val="000000"/>
                  </a:solidFill>
                </a:uFill>
                <a:latin typeface="Arial"/>
                <a:cs typeface="Arial"/>
              </a:rPr>
              <a:t>g</a:t>
            </a:r>
            <a:r>
              <a:rPr sz="1632" b="1" u="sng" spc="-5" dirty="0">
                <a:uFill>
                  <a:solidFill>
                    <a:srgbClr val="000000"/>
                  </a:solidFill>
                </a:uFill>
                <a:latin typeface="Arial"/>
                <a:cs typeface="Arial"/>
              </a:rPr>
              <a:t>iciel</a:t>
            </a:r>
            <a:endParaRPr sz="1632">
              <a:latin typeface="Arial"/>
              <a:cs typeface="Arial"/>
            </a:endParaRPr>
          </a:p>
        </p:txBody>
      </p:sp>
      <p:sp>
        <p:nvSpPr>
          <p:cNvPr id="8" name="object 8"/>
          <p:cNvSpPr txBox="1"/>
          <p:nvPr/>
        </p:nvSpPr>
        <p:spPr>
          <a:xfrm>
            <a:off x="5837248" y="826419"/>
            <a:ext cx="3199248" cy="251159"/>
          </a:xfrm>
          <a:prstGeom prst="rect">
            <a:avLst/>
          </a:prstGeom>
          <a:solidFill>
            <a:srgbClr val="99CCFF"/>
          </a:solidFill>
          <a:ln w="3175">
            <a:solidFill>
              <a:srgbClr val="7F7F7F"/>
            </a:solidFill>
          </a:ln>
        </p:spPr>
        <p:txBody>
          <a:bodyPr vert="horz" wrap="square" lIns="0" tIns="0" rIns="0" bIns="0" rtlCol="0">
            <a:spAutoFit/>
          </a:bodyPr>
          <a:lstStyle/>
          <a:p>
            <a:pPr marR="122073" algn="ctr">
              <a:spcBef>
                <a:spcPts val="1424"/>
              </a:spcBef>
            </a:pPr>
            <a:r>
              <a:rPr sz="1632" b="1" spc="-5" dirty="0" err="1">
                <a:latin typeface="Arial"/>
                <a:cs typeface="Arial"/>
              </a:rPr>
              <a:t>fastQC</a:t>
            </a:r>
            <a:endParaRPr sz="1632" dirty="0">
              <a:latin typeface="Arial"/>
              <a:cs typeface="Arial"/>
            </a:endParaRPr>
          </a:p>
        </p:txBody>
      </p:sp>
      <p:sp>
        <p:nvSpPr>
          <p:cNvPr id="9" name="object 5">
            <a:extLst>
              <a:ext uri="{FF2B5EF4-FFF2-40B4-BE49-F238E27FC236}">
                <a16:creationId xmlns="" xmlns:a16="http://schemas.microsoft.com/office/drawing/2014/main" id="{CFC5CC35-226F-C345-9E07-4EF38EE30066}"/>
              </a:ext>
            </a:extLst>
          </p:cNvPr>
          <p:cNvSpPr/>
          <p:nvPr/>
        </p:nvSpPr>
        <p:spPr>
          <a:xfrm>
            <a:off x="2236848" y="1589390"/>
            <a:ext cx="3199248" cy="1107092"/>
          </a:xfrm>
          <a:custGeom>
            <a:avLst/>
            <a:gdLst/>
            <a:ahLst/>
            <a:cxnLst/>
            <a:rect l="l" t="t" r="r" b="b"/>
            <a:pathLst>
              <a:path w="3528060" h="1367789">
                <a:moveTo>
                  <a:pt x="3528060" y="0"/>
                </a:moveTo>
                <a:lnTo>
                  <a:pt x="0" y="0"/>
                </a:lnTo>
                <a:lnTo>
                  <a:pt x="0" y="1367790"/>
                </a:lnTo>
                <a:lnTo>
                  <a:pt x="3528060" y="1367790"/>
                </a:lnTo>
                <a:lnTo>
                  <a:pt x="3528060" y="0"/>
                </a:lnTo>
                <a:close/>
              </a:path>
            </a:pathLst>
          </a:custGeom>
          <a:solidFill>
            <a:srgbClr val="FFFF66"/>
          </a:solidFill>
        </p:spPr>
        <p:txBody>
          <a:bodyPr wrap="square" lIns="0" tIns="0" rIns="0" bIns="0" rtlCol="0"/>
          <a:lstStyle/>
          <a:p>
            <a:endParaRPr sz="1632"/>
          </a:p>
        </p:txBody>
      </p:sp>
      <p:sp>
        <p:nvSpPr>
          <p:cNvPr id="10" name="object 6">
            <a:extLst>
              <a:ext uri="{FF2B5EF4-FFF2-40B4-BE49-F238E27FC236}">
                <a16:creationId xmlns="" xmlns:a16="http://schemas.microsoft.com/office/drawing/2014/main" id="{771E3921-9AB0-1B4F-BFD3-EA7873E5345D}"/>
              </a:ext>
            </a:extLst>
          </p:cNvPr>
          <p:cNvSpPr/>
          <p:nvPr/>
        </p:nvSpPr>
        <p:spPr>
          <a:xfrm>
            <a:off x="2236848" y="1589390"/>
            <a:ext cx="3199248" cy="1107092"/>
          </a:xfrm>
          <a:custGeom>
            <a:avLst/>
            <a:gdLst/>
            <a:ahLst/>
            <a:cxnLst/>
            <a:rect l="l" t="t" r="r" b="b"/>
            <a:pathLst>
              <a:path w="3528060" h="1367789">
                <a:moveTo>
                  <a:pt x="1764030" y="1367790"/>
                </a:moveTo>
                <a:lnTo>
                  <a:pt x="0" y="1367790"/>
                </a:lnTo>
                <a:lnTo>
                  <a:pt x="0" y="0"/>
                </a:lnTo>
                <a:lnTo>
                  <a:pt x="3528060" y="0"/>
                </a:lnTo>
                <a:lnTo>
                  <a:pt x="3528060" y="1367790"/>
                </a:lnTo>
                <a:lnTo>
                  <a:pt x="1764030" y="1367790"/>
                </a:lnTo>
                <a:close/>
              </a:path>
            </a:pathLst>
          </a:custGeom>
          <a:ln w="3175">
            <a:solidFill>
              <a:srgbClr val="7F7F7F"/>
            </a:solidFill>
          </a:ln>
        </p:spPr>
        <p:txBody>
          <a:bodyPr wrap="square" lIns="0" tIns="0" rIns="0" bIns="0" rtlCol="0"/>
          <a:lstStyle/>
          <a:p>
            <a:endParaRPr sz="1632"/>
          </a:p>
        </p:txBody>
      </p:sp>
      <p:sp>
        <p:nvSpPr>
          <p:cNvPr id="13" name="object 9">
            <a:extLst>
              <a:ext uri="{FF2B5EF4-FFF2-40B4-BE49-F238E27FC236}">
                <a16:creationId xmlns="" xmlns:a16="http://schemas.microsoft.com/office/drawing/2014/main" id="{8F793DCF-B1F6-A54A-95BA-E1CF535A6131}"/>
              </a:ext>
            </a:extLst>
          </p:cNvPr>
          <p:cNvSpPr txBox="1"/>
          <p:nvPr/>
        </p:nvSpPr>
        <p:spPr>
          <a:xfrm>
            <a:off x="2286370" y="1781596"/>
            <a:ext cx="85797" cy="703494"/>
          </a:xfrm>
          <a:prstGeom prst="rect">
            <a:avLst/>
          </a:prstGeom>
        </p:spPr>
        <p:txBody>
          <a:bodyPr vert="horz" wrap="square" lIns="0" tIns="12668" rIns="0" bIns="0" rtlCol="0">
            <a:spAutoFit/>
          </a:bodyPr>
          <a:lstStyle/>
          <a:p>
            <a:pPr>
              <a:spcBef>
                <a:spcPts val="100"/>
              </a:spcBef>
            </a:pPr>
            <a:r>
              <a:rPr sz="725" spc="145" dirty="0">
                <a:latin typeface="Arial"/>
                <a:cs typeface="Arial"/>
              </a:rPr>
              <a:t>●</a:t>
            </a:r>
            <a:endParaRPr sz="725">
              <a:latin typeface="Arial"/>
              <a:cs typeface="Arial"/>
            </a:endParaRPr>
          </a:p>
          <a:p>
            <a:pPr>
              <a:lnSpc>
                <a:spcPct val="100000"/>
              </a:lnSpc>
            </a:pPr>
            <a:endParaRPr sz="907">
              <a:latin typeface="Times New Roman"/>
              <a:cs typeface="Times New Roman"/>
            </a:endParaRPr>
          </a:p>
          <a:p>
            <a:pPr>
              <a:lnSpc>
                <a:spcPct val="100000"/>
              </a:lnSpc>
            </a:pPr>
            <a:endParaRPr sz="907">
              <a:latin typeface="Times New Roman"/>
              <a:cs typeface="Times New Roman"/>
            </a:endParaRPr>
          </a:p>
          <a:p>
            <a:pPr>
              <a:spcBef>
                <a:spcPts val="5"/>
              </a:spcBef>
            </a:pPr>
            <a:endParaRPr sz="1224">
              <a:latin typeface="Times New Roman"/>
              <a:cs typeface="Times New Roman"/>
            </a:endParaRPr>
          </a:p>
          <a:p>
            <a:pPr>
              <a:lnSpc>
                <a:spcPct val="100000"/>
              </a:lnSpc>
            </a:pPr>
            <a:r>
              <a:rPr sz="725" spc="145" dirty="0">
                <a:latin typeface="Arial"/>
                <a:cs typeface="Arial"/>
              </a:rPr>
              <a:t>●</a:t>
            </a:r>
            <a:endParaRPr sz="725">
              <a:latin typeface="Arial"/>
              <a:cs typeface="Arial"/>
            </a:endParaRPr>
          </a:p>
        </p:txBody>
      </p:sp>
      <p:sp>
        <p:nvSpPr>
          <p:cNvPr id="14" name="object 10">
            <a:extLst>
              <a:ext uri="{FF2B5EF4-FFF2-40B4-BE49-F238E27FC236}">
                <a16:creationId xmlns="" xmlns:a16="http://schemas.microsoft.com/office/drawing/2014/main" id="{4A732BBC-83DE-E44B-B0FB-72CF2ADA924E}"/>
              </a:ext>
            </a:extLst>
          </p:cNvPr>
          <p:cNvSpPr txBox="1"/>
          <p:nvPr/>
        </p:nvSpPr>
        <p:spPr>
          <a:xfrm>
            <a:off x="2482148" y="1631999"/>
            <a:ext cx="2727653" cy="1046821"/>
          </a:xfrm>
          <a:prstGeom prst="rect">
            <a:avLst/>
          </a:prstGeom>
        </p:spPr>
        <p:txBody>
          <a:bodyPr vert="horz" wrap="square" lIns="0" tIns="33397" rIns="0" bIns="0" rtlCol="0">
            <a:spAutoFit/>
          </a:bodyPr>
          <a:lstStyle/>
          <a:p>
            <a:pPr marR="430712">
              <a:lnSpc>
                <a:spcPts val="1823"/>
              </a:lnSpc>
              <a:spcBef>
                <a:spcPts val="263"/>
              </a:spcBef>
            </a:pPr>
            <a:r>
              <a:rPr sz="1632" b="1" spc="-5" dirty="0">
                <a:latin typeface="Arial"/>
                <a:cs typeface="Arial"/>
              </a:rPr>
              <a:t>Eliminer les </a:t>
            </a:r>
            <a:r>
              <a:rPr sz="1632" b="1" spc="-9" dirty="0">
                <a:latin typeface="Arial"/>
                <a:cs typeface="Arial"/>
              </a:rPr>
              <a:t>séquences  </a:t>
            </a:r>
            <a:r>
              <a:rPr sz="1632" b="1" spc="-5" dirty="0">
                <a:latin typeface="Arial"/>
                <a:cs typeface="Arial"/>
              </a:rPr>
              <a:t>d'adapteur</a:t>
            </a:r>
            <a:endParaRPr sz="1632" dirty="0">
              <a:latin typeface="Arial"/>
              <a:cs typeface="Arial"/>
            </a:endParaRPr>
          </a:p>
          <a:p>
            <a:pPr marR="4607">
              <a:lnSpc>
                <a:spcPts val="1832"/>
              </a:lnSpc>
              <a:spcBef>
                <a:spcPts val="716"/>
              </a:spcBef>
            </a:pPr>
            <a:r>
              <a:rPr sz="1632" b="1" spc="-5" dirty="0">
                <a:latin typeface="Arial"/>
                <a:cs typeface="Arial"/>
              </a:rPr>
              <a:t>Eliminer les </a:t>
            </a:r>
            <a:r>
              <a:rPr sz="1632" b="1" spc="-9" dirty="0">
                <a:latin typeface="Arial"/>
                <a:cs typeface="Arial"/>
              </a:rPr>
              <a:t>bases </a:t>
            </a:r>
            <a:r>
              <a:rPr sz="1632" b="1" spc="-5" dirty="0">
                <a:latin typeface="Arial"/>
                <a:cs typeface="Arial"/>
              </a:rPr>
              <a:t>de </a:t>
            </a:r>
            <a:r>
              <a:rPr sz="1632" b="1" dirty="0">
                <a:latin typeface="Arial"/>
                <a:cs typeface="Arial"/>
              </a:rPr>
              <a:t>fin de  </a:t>
            </a:r>
            <a:r>
              <a:rPr sz="1632" b="1" spc="-9" dirty="0">
                <a:latin typeface="Arial"/>
                <a:cs typeface="Arial"/>
              </a:rPr>
              <a:t>read </a:t>
            </a:r>
            <a:r>
              <a:rPr sz="1632" b="1" spc="-5" dirty="0">
                <a:latin typeface="Arial"/>
                <a:cs typeface="Arial"/>
              </a:rPr>
              <a:t>de mauvaise</a:t>
            </a:r>
            <a:r>
              <a:rPr sz="1632" b="1" spc="-14" dirty="0">
                <a:latin typeface="Arial"/>
                <a:cs typeface="Arial"/>
              </a:rPr>
              <a:t> </a:t>
            </a:r>
            <a:r>
              <a:rPr sz="1632" b="1" spc="-5" dirty="0">
                <a:latin typeface="Arial"/>
                <a:cs typeface="Arial"/>
              </a:rPr>
              <a:t>qualité</a:t>
            </a:r>
            <a:endParaRPr sz="1632" dirty="0">
              <a:latin typeface="Arial"/>
              <a:cs typeface="Arial"/>
            </a:endParaRPr>
          </a:p>
        </p:txBody>
      </p:sp>
      <p:sp>
        <p:nvSpPr>
          <p:cNvPr id="15" name="object 11">
            <a:extLst>
              <a:ext uri="{FF2B5EF4-FFF2-40B4-BE49-F238E27FC236}">
                <a16:creationId xmlns="" xmlns:a16="http://schemas.microsoft.com/office/drawing/2014/main" id="{20694F9C-E13D-274F-B6EB-98AB185E1133}"/>
              </a:ext>
            </a:extLst>
          </p:cNvPr>
          <p:cNvSpPr txBox="1"/>
          <p:nvPr/>
        </p:nvSpPr>
        <p:spPr>
          <a:xfrm>
            <a:off x="5837248" y="1542008"/>
            <a:ext cx="3199248" cy="404660"/>
          </a:xfrm>
          <a:prstGeom prst="rect">
            <a:avLst/>
          </a:prstGeom>
          <a:solidFill>
            <a:srgbClr val="99CCFF"/>
          </a:solidFill>
          <a:ln w="3175">
            <a:solidFill>
              <a:srgbClr val="7F7F7F"/>
            </a:solidFill>
          </a:ln>
        </p:spPr>
        <p:txBody>
          <a:bodyPr vert="horz" wrap="square" lIns="0" tIns="152016" rIns="0" bIns="0" rtlCol="0">
            <a:spAutoFit/>
          </a:bodyPr>
          <a:lstStyle/>
          <a:p>
            <a:pPr marR="124377" algn="ctr">
              <a:spcBef>
                <a:spcPts val="1197"/>
              </a:spcBef>
            </a:pPr>
            <a:r>
              <a:rPr sz="1632" b="1" spc="-5" dirty="0" err="1">
                <a:latin typeface="Arial"/>
                <a:cs typeface="Arial"/>
              </a:rPr>
              <a:t>Fastx</a:t>
            </a:r>
            <a:r>
              <a:rPr sz="1632" b="1" spc="-9" dirty="0">
                <a:latin typeface="Arial"/>
                <a:cs typeface="Arial"/>
              </a:rPr>
              <a:t> </a:t>
            </a:r>
            <a:r>
              <a:rPr sz="1632" b="1" spc="-5" dirty="0">
                <a:latin typeface="Arial"/>
                <a:cs typeface="Arial"/>
              </a:rPr>
              <a:t>toolkit</a:t>
            </a:r>
            <a:r>
              <a:rPr lang="fr-FR" sz="1632" dirty="0">
                <a:latin typeface="Times New Roman"/>
                <a:cs typeface="Times New Roman"/>
              </a:rPr>
              <a:t> (</a:t>
            </a:r>
            <a:r>
              <a:rPr sz="1632" b="1" spc="-5" dirty="0" err="1">
                <a:latin typeface="Arial"/>
                <a:cs typeface="Arial"/>
              </a:rPr>
              <a:t>Cutadapt</a:t>
            </a:r>
            <a:r>
              <a:rPr lang="fr-FR" sz="1632" b="1" spc="-5" dirty="0">
                <a:latin typeface="Arial"/>
                <a:cs typeface="Arial"/>
              </a:rPr>
              <a:t>)</a:t>
            </a:r>
            <a:endParaRPr sz="1632" dirty="0">
              <a:latin typeface="Arial"/>
              <a:cs typeface="Arial"/>
            </a:endParaRPr>
          </a:p>
        </p:txBody>
      </p:sp>
      <p:sp>
        <p:nvSpPr>
          <p:cNvPr id="16" name="object 7">
            <a:extLst>
              <a:ext uri="{FF2B5EF4-FFF2-40B4-BE49-F238E27FC236}">
                <a16:creationId xmlns="" xmlns:a16="http://schemas.microsoft.com/office/drawing/2014/main" id="{36EA1B49-DB45-5645-9630-AFA863F55495}"/>
              </a:ext>
            </a:extLst>
          </p:cNvPr>
          <p:cNvSpPr txBox="1"/>
          <p:nvPr/>
        </p:nvSpPr>
        <p:spPr>
          <a:xfrm>
            <a:off x="2236848" y="3142905"/>
            <a:ext cx="3199248" cy="466897"/>
          </a:xfrm>
          <a:prstGeom prst="rect">
            <a:avLst/>
          </a:prstGeom>
          <a:solidFill>
            <a:srgbClr val="FFFF66"/>
          </a:solidFill>
          <a:ln w="3175">
            <a:solidFill>
              <a:srgbClr val="7F7F7F"/>
            </a:solidFill>
          </a:ln>
        </p:spPr>
        <p:txBody>
          <a:bodyPr vert="horz" wrap="square" lIns="0" tIns="5182" rIns="0" bIns="0" rtlCol="0">
            <a:spAutoFit/>
          </a:bodyPr>
          <a:lstStyle/>
          <a:p>
            <a:pPr marL="277544" marR="353552">
              <a:lnSpc>
                <a:spcPts val="1823"/>
              </a:lnSpc>
              <a:spcBef>
                <a:spcPts val="5"/>
              </a:spcBef>
            </a:pPr>
            <a:r>
              <a:rPr sz="1632" b="1" spc="-9" dirty="0">
                <a:latin typeface="Arial"/>
                <a:cs typeface="Arial"/>
              </a:rPr>
              <a:t>Aligner </a:t>
            </a:r>
            <a:r>
              <a:rPr sz="1632" b="1" spc="-5" dirty="0">
                <a:latin typeface="Arial"/>
                <a:cs typeface="Arial"/>
              </a:rPr>
              <a:t>les </a:t>
            </a:r>
            <a:r>
              <a:rPr sz="1632" b="1" spc="-9" dirty="0">
                <a:latin typeface="Arial"/>
                <a:cs typeface="Arial"/>
              </a:rPr>
              <a:t>séquences </a:t>
            </a:r>
            <a:r>
              <a:rPr sz="1632" b="1" spc="-5" dirty="0">
                <a:latin typeface="Arial"/>
                <a:cs typeface="Arial"/>
              </a:rPr>
              <a:t>sur  </a:t>
            </a:r>
            <a:r>
              <a:rPr sz="1632" b="1" dirty="0">
                <a:latin typeface="Arial"/>
                <a:cs typeface="Arial"/>
              </a:rPr>
              <a:t>un </a:t>
            </a:r>
            <a:r>
              <a:rPr sz="1632" b="1" spc="-5" dirty="0">
                <a:latin typeface="Arial"/>
                <a:cs typeface="Arial"/>
              </a:rPr>
              <a:t>génome de</a:t>
            </a:r>
            <a:r>
              <a:rPr sz="1632" b="1" spc="-45" dirty="0">
                <a:latin typeface="Arial"/>
                <a:cs typeface="Arial"/>
              </a:rPr>
              <a:t> </a:t>
            </a:r>
            <a:r>
              <a:rPr sz="1632" b="1" spc="-5" dirty="0">
                <a:latin typeface="Arial"/>
                <a:cs typeface="Arial"/>
              </a:rPr>
              <a:t>référence</a:t>
            </a:r>
            <a:endParaRPr sz="1632" dirty="0">
              <a:latin typeface="Arial"/>
              <a:cs typeface="Arial"/>
            </a:endParaRPr>
          </a:p>
        </p:txBody>
      </p:sp>
      <p:sp>
        <p:nvSpPr>
          <p:cNvPr id="17" name="object 8">
            <a:extLst>
              <a:ext uri="{FF2B5EF4-FFF2-40B4-BE49-F238E27FC236}">
                <a16:creationId xmlns="" xmlns:a16="http://schemas.microsoft.com/office/drawing/2014/main" id="{85262247-84E9-CD4B-B9E6-E7A7218F228E}"/>
              </a:ext>
            </a:extLst>
          </p:cNvPr>
          <p:cNvSpPr txBox="1"/>
          <p:nvPr/>
        </p:nvSpPr>
        <p:spPr>
          <a:xfrm>
            <a:off x="5837248" y="3095523"/>
            <a:ext cx="3199248" cy="256973"/>
          </a:xfrm>
          <a:prstGeom prst="rect">
            <a:avLst/>
          </a:prstGeom>
          <a:solidFill>
            <a:srgbClr val="99CCFF"/>
          </a:solidFill>
          <a:ln w="3175">
            <a:solidFill>
              <a:srgbClr val="7F7F7F"/>
            </a:solidFill>
          </a:ln>
        </p:spPr>
        <p:txBody>
          <a:bodyPr vert="horz" wrap="square" lIns="0" tIns="5758" rIns="0" bIns="0" rtlCol="0">
            <a:spAutoFit/>
          </a:bodyPr>
          <a:lstStyle/>
          <a:p>
            <a:pPr marR="115739" algn="ctr"/>
            <a:r>
              <a:rPr sz="1632" b="1" spc="-23" dirty="0">
                <a:latin typeface="Arial"/>
                <a:cs typeface="Arial"/>
              </a:rPr>
              <a:t>BWA</a:t>
            </a:r>
            <a:r>
              <a:rPr lang="fr-FR" sz="1632" dirty="0">
                <a:latin typeface="Arial"/>
                <a:cs typeface="Arial"/>
              </a:rPr>
              <a:t> </a:t>
            </a:r>
            <a:r>
              <a:rPr sz="1632" b="1" spc="-5" dirty="0">
                <a:latin typeface="Arial"/>
                <a:cs typeface="Arial"/>
              </a:rPr>
              <a:t>(Bowtie </a:t>
            </a:r>
            <a:r>
              <a:rPr sz="1632" b="1" dirty="0">
                <a:latin typeface="Arial"/>
                <a:cs typeface="Arial"/>
              </a:rPr>
              <a:t>– </a:t>
            </a:r>
            <a:r>
              <a:rPr sz="1632" b="1" spc="-9" dirty="0">
                <a:latin typeface="Arial"/>
                <a:cs typeface="Arial"/>
              </a:rPr>
              <a:t>Bfast </a:t>
            </a:r>
            <a:r>
              <a:rPr sz="1632" b="1" dirty="0">
                <a:latin typeface="Arial"/>
                <a:cs typeface="Arial"/>
              </a:rPr>
              <a:t>– </a:t>
            </a:r>
            <a:r>
              <a:rPr sz="1632" b="1" spc="-5" dirty="0">
                <a:latin typeface="Arial"/>
                <a:cs typeface="Arial"/>
              </a:rPr>
              <a:t>etc</a:t>
            </a:r>
            <a:r>
              <a:rPr sz="1632" b="1" spc="-23" dirty="0">
                <a:latin typeface="Arial"/>
                <a:cs typeface="Arial"/>
              </a:rPr>
              <a:t> </a:t>
            </a:r>
            <a:r>
              <a:rPr sz="1632" b="1" spc="-5" dirty="0">
                <a:latin typeface="Arial"/>
                <a:cs typeface="Arial"/>
              </a:rPr>
              <a:t>...)</a:t>
            </a:r>
            <a:endParaRPr sz="1632" dirty="0">
              <a:latin typeface="Arial"/>
              <a:cs typeface="Arial"/>
            </a:endParaRPr>
          </a:p>
        </p:txBody>
      </p:sp>
      <p:sp>
        <p:nvSpPr>
          <p:cNvPr id="18" name="object 7">
            <a:extLst>
              <a:ext uri="{FF2B5EF4-FFF2-40B4-BE49-F238E27FC236}">
                <a16:creationId xmlns="" xmlns:a16="http://schemas.microsoft.com/office/drawing/2014/main" id="{A4FCAB41-E594-7849-92A0-E6CCEDF1C706}"/>
              </a:ext>
            </a:extLst>
          </p:cNvPr>
          <p:cNvSpPr txBox="1"/>
          <p:nvPr/>
        </p:nvSpPr>
        <p:spPr>
          <a:xfrm>
            <a:off x="2236848" y="4440049"/>
            <a:ext cx="3199248" cy="254648"/>
          </a:xfrm>
          <a:prstGeom prst="rect">
            <a:avLst/>
          </a:prstGeom>
          <a:solidFill>
            <a:srgbClr val="FFFF66"/>
          </a:solidFill>
          <a:ln w="3175">
            <a:solidFill>
              <a:srgbClr val="7F7F7F"/>
            </a:solidFill>
          </a:ln>
        </p:spPr>
        <p:txBody>
          <a:bodyPr vert="horz" wrap="square" lIns="0" tIns="3455" rIns="0" bIns="0" rtlCol="0">
            <a:spAutoFit/>
          </a:bodyPr>
          <a:lstStyle/>
          <a:p>
            <a:pPr marL="277544"/>
            <a:r>
              <a:rPr sz="1632" b="1" spc="-5" dirty="0" err="1">
                <a:latin typeface="Arial"/>
                <a:cs typeface="Arial"/>
              </a:rPr>
              <a:t>Marquer</a:t>
            </a:r>
            <a:r>
              <a:rPr sz="1632" b="1" spc="-5" dirty="0">
                <a:latin typeface="Arial"/>
                <a:cs typeface="Arial"/>
              </a:rPr>
              <a:t> les duplicats</a:t>
            </a:r>
            <a:r>
              <a:rPr sz="1632" b="1" spc="-27" dirty="0">
                <a:latin typeface="Arial"/>
                <a:cs typeface="Arial"/>
              </a:rPr>
              <a:t> </a:t>
            </a:r>
            <a:r>
              <a:rPr sz="1632" b="1" spc="-5" dirty="0">
                <a:latin typeface="Arial"/>
                <a:cs typeface="Arial"/>
              </a:rPr>
              <a:t>PCR</a:t>
            </a:r>
            <a:endParaRPr sz="1632" dirty="0">
              <a:latin typeface="Arial"/>
              <a:cs typeface="Arial"/>
            </a:endParaRPr>
          </a:p>
        </p:txBody>
      </p:sp>
      <p:sp>
        <p:nvSpPr>
          <p:cNvPr id="19" name="object 8">
            <a:extLst>
              <a:ext uri="{FF2B5EF4-FFF2-40B4-BE49-F238E27FC236}">
                <a16:creationId xmlns="" xmlns:a16="http://schemas.microsoft.com/office/drawing/2014/main" id="{D0ACD782-C842-E546-BDDF-7EB37AEB578C}"/>
              </a:ext>
            </a:extLst>
          </p:cNvPr>
          <p:cNvSpPr txBox="1"/>
          <p:nvPr/>
        </p:nvSpPr>
        <p:spPr>
          <a:xfrm>
            <a:off x="5837248" y="4392668"/>
            <a:ext cx="3199248" cy="410948"/>
          </a:xfrm>
          <a:prstGeom prst="rect">
            <a:avLst/>
          </a:prstGeom>
          <a:solidFill>
            <a:srgbClr val="99CCFF"/>
          </a:solidFill>
          <a:ln w="3175">
            <a:solidFill>
              <a:srgbClr val="7F7F7F"/>
            </a:solidFill>
          </a:ln>
        </p:spPr>
        <p:txBody>
          <a:bodyPr vert="horz" wrap="square" lIns="0" tIns="42611" rIns="0" bIns="0" rtlCol="0">
            <a:spAutoFit/>
          </a:bodyPr>
          <a:lstStyle/>
          <a:p>
            <a:pPr marL="749139" marR="612095" indent="468716">
              <a:lnSpc>
                <a:spcPct val="170400"/>
              </a:lnSpc>
              <a:spcBef>
                <a:spcPts val="336"/>
              </a:spcBef>
            </a:pPr>
            <a:r>
              <a:rPr sz="1632" b="1" spc="-9" dirty="0">
                <a:latin typeface="Arial"/>
                <a:cs typeface="Arial"/>
              </a:rPr>
              <a:t>Picard</a:t>
            </a:r>
            <a:endParaRPr sz="1632" dirty="0">
              <a:latin typeface="Arial"/>
              <a:cs typeface="Arial"/>
            </a:endParaRPr>
          </a:p>
        </p:txBody>
      </p:sp>
      <p:sp>
        <p:nvSpPr>
          <p:cNvPr id="20" name="object 7">
            <a:extLst>
              <a:ext uri="{FF2B5EF4-FFF2-40B4-BE49-F238E27FC236}">
                <a16:creationId xmlns="" xmlns:a16="http://schemas.microsoft.com/office/drawing/2014/main" id="{FFE20960-1E5D-C94C-BB29-87D168997ED1}"/>
              </a:ext>
            </a:extLst>
          </p:cNvPr>
          <p:cNvSpPr txBox="1"/>
          <p:nvPr/>
        </p:nvSpPr>
        <p:spPr>
          <a:xfrm>
            <a:off x="5837248" y="5295429"/>
            <a:ext cx="3199248" cy="251159"/>
          </a:xfrm>
          <a:prstGeom prst="rect">
            <a:avLst/>
          </a:prstGeom>
          <a:solidFill>
            <a:srgbClr val="99CCFF"/>
          </a:solidFill>
          <a:ln w="3175">
            <a:solidFill>
              <a:srgbClr val="7F7F7F"/>
            </a:solidFill>
          </a:ln>
        </p:spPr>
        <p:txBody>
          <a:bodyPr vert="horz" wrap="square" lIns="0" tIns="0" rIns="0" bIns="0" rtlCol="0">
            <a:spAutoFit/>
          </a:bodyPr>
          <a:lstStyle/>
          <a:p>
            <a:pPr marR="123225" algn="ctr">
              <a:spcBef>
                <a:spcPts val="1170"/>
              </a:spcBef>
            </a:pPr>
            <a:r>
              <a:rPr sz="1632" b="1" spc="-41" dirty="0">
                <a:latin typeface="Arial"/>
                <a:cs typeface="Arial"/>
              </a:rPr>
              <a:t>GATK</a:t>
            </a:r>
            <a:endParaRPr sz="1632" dirty="0">
              <a:latin typeface="Arial"/>
              <a:cs typeface="Arial"/>
            </a:endParaRPr>
          </a:p>
        </p:txBody>
      </p:sp>
      <p:sp>
        <p:nvSpPr>
          <p:cNvPr id="21" name="object 8">
            <a:extLst>
              <a:ext uri="{FF2B5EF4-FFF2-40B4-BE49-F238E27FC236}">
                <a16:creationId xmlns="" xmlns:a16="http://schemas.microsoft.com/office/drawing/2014/main" id="{57CF1777-7DF1-234E-B21C-F3646AFD058A}"/>
              </a:ext>
            </a:extLst>
          </p:cNvPr>
          <p:cNvSpPr txBox="1"/>
          <p:nvPr/>
        </p:nvSpPr>
        <p:spPr>
          <a:xfrm>
            <a:off x="2236848" y="5342811"/>
            <a:ext cx="3199248" cy="701351"/>
          </a:xfrm>
          <a:prstGeom prst="rect">
            <a:avLst/>
          </a:prstGeom>
          <a:solidFill>
            <a:srgbClr val="FFFF66"/>
          </a:solidFill>
          <a:ln w="3175">
            <a:solidFill>
              <a:srgbClr val="7F7F7F"/>
            </a:solidFill>
          </a:ln>
        </p:spPr>
        <p:txBody>
          <a:bodyPr vert="horz" wrap="square" lIns="0" tIns="576" rIns="0" bIns="0" rtlCol="0">
            <a:spAutoFit/>
          </a:bodyPr>
          <a:lstStyle/>
          <a:p>
            <a:pPr marL="251057" marR="213628" indent="-576" algn="ctr">
              <a:lnSpc>
                <a:spcPct val="93300"/>
              </a:lnSpc>
            </a:pPr>
            <a:r>
              <a:rPr sz="1632" b="1" spc="-5" dirty="0" err="1">
                <a:latin typeface="Arial"/>
                <a:cs typeface="Arial"/>
              </a:rPr>
              <a:t>Réaligner</a:t>
            </a:r>
            <a:r>
              <a:rPr sz="1632" b="1" spc="-5" dirty="0">
                <a:latin typeface="Arial"/>
                <a:cs typeface="Arial"/>
              </a:rPr>
              <a:t> les </a:t>
            </a:r>
            <a:r>
              <a:rPr sz="1632" b="1" spc="-9" dirty="0">
                <a:latin typeface="Arial"/>
                <a:cs typeface="Arial"/>
              </a:rPr>
              <a:t>séquences  </a:t>
            </a:r>
            <a:r>
              <a:rPr sz="1632" b="1" spc="-5" dirty="0">
                <a:latin typeface="Arial"/>
                <a:cs typeface="Arial"/>
              </a:rPr>
              <a:t>comportant</a:t>
            </a:r>
            <a:r>
              <a:rPr sz="1632" b="1" spc="-77" dirty="0">
                <a:latin typeface="Arial"/>
                <a:cs typeface="Arial"/>
              </a:rPr>
              <a:t> </a:t>
            </a:r>
            <a:r>
              <a:rPr sz="1632" b="1" spc="-5" dirty="0">
                <a:latin typeface="Arial"/>
                <a:cs typeface="Arial"/>
              </a:rPr>
              <a:t>potentiellement  un InDel</a:t>
            </a:r>
            <a:endParaRPr sz="1632" dirty="0">
              <a:latin typeface="Arial"/>
              <a:cs typeface="Arial"/>
            </a:endParaRPr>
          </a:p>
        </p:txBody>
      </p:sp>
      <p:sp>
        <p:nvSpPr>
          <p:cNvPr id="22" name="object 4">
            <a:extLst>
              <a:ext uri="{FF2B5EF4-FFF2-40B4-BE49-F238E27FC236}">
                <a16:creationId xmlns="" xmlns:a16="http://schemas.microsoft.com/office/drawing/2014/main" id="{12F62E64-35F9-714F-A9CF-CBDC7619F2CD}"/>
              </a:ext>
            </a:extLst>
          </p:cNvPr>
          <p:cNvSpPr txBox="1"/>
          <p:nvPr/>
        </p:nvSpPr>
        <p:spPr>
          <a:xfrm>
            <a:off x="122012" y="1925740"/>
            <a:ext cx="1088338" cy="262787"/>
          </a:xfrm>
          <a:prstGeom prst="rect">
            <a:avLst/>
          </a:prstGeom>
        </p:spPr>
        <p:txBody>
          <a:bodyPr vert="horz" wrap="square" lIns="0" tIns="11516" rIns="0" bIns="0" rtlCol="0">
            <a:spAutoFit/>
          </a:bodyPr>
          <a:lstStyle/>
          <a:p>
            <a:pPr marL="11516">
              <a:spcBef>
                <a:spcPts val="91"/>
              </a:spcBef>
            </a:pPr>
            <a:r>
              <a:rPr sz="1600" b="1" spc="-18" dirty="0">
                <a:latin typeface="Arial"/>
                <a:cs typeface="Arial"/>
              </a:rPr>
              <a:t>Trimming</a:t>
            </a:r>
            <a:endParaRPr sz="1600" dirty="0">
              <a:latin typeface="Arial"/>
              <a:cs typeface="Arial"/>
            </a:endParaRPr>
          </a:p>
        </p:txBody>
      </p:sp>
      <p:sp>
        <p:nvSpPr>
          <p:cNvPr id="23" name="object 4">
            <a:extLst>
              <a:ext uri="{FF2B5EF4-FFF2-40B4-BE49-F238E27FC236}">
                <a16:creationId xmlns="" xmlns:a16="http://schemas.microsoft.com/office/drawing/2014/main" id="{C5B99234-6471-0548-BA0D-D52EB820C1AC}"/>
              </a:ext>
            </a:extLst>
          </p:cNvPr>
          <p:cNvSpPr txBox="1"/>
          <p:nvPr/>
        </p:nvSpPr>
        <p:spPr>
          <a:xfrm>
            <a:off x="122012" y="3218409"/>
            <a:ext cx="1334580" cy="262787"/>
          </a:xfrm>
          <a:prstGeom prst="rect">
            <a:avLst/>
          </a:prstGeom>
        </p:spPr>
        <p:txBody>
          <a:bodyPr vert="horz" wrap="square" lIns="0" tIns="11516" rIns="0" bIns="0" rtlCol="0">
            <a:spAutoFit/>
          </a:bodyPr>
          <a:lstStyle/>
          <a:p>
            <a:pPr marL="11516">
              <a:spcBef>
                <a:spcPts val="91"/>
              </a:spcBef>
            </a:pPr>
            <a:r>
              <a:rPr sz="1600" b="1" spc="-9" dirty="0" err="1">
                <a:latin typeface="Arial"/>
                <a:cs typeface="Arial"/>
              </a:rPr>
              <a:t>Alignement</a:t>
            </a:r>
            <a:endParaRPr sz="1600" dirty="0">
              <a:latin typeface="Arial"/>
              <a:cs typeface="Arial"/>
            </a:endParaRPr>
          </a:p>
        </p:txBody>
      </p:sp>
      <p:sp>
        <p:nvSpPr>
          <p:cNvPr id="24" name="object 4">
            <a:extLst>
              <a:ext uri="{FF2B5EF4-FFF2-40B4-BE49-F238E27FC236}">
                <a16:creationId xmlns="" xmlns:a16="http://schemas.microsoft.com/office/drawing/2014/main" id="{4B17FDFD-A311-FE4D-B663-A624D72EE105}"/>
              </a:ext>
            </a:extLst>
          </p:cNvPr>
          <p:cNvSpPr txBox="1"/>
          <p:nvPr/>
        </p:nvSpPr>
        <p:spPr>
          <a:xfrm>
            <a:off x="29853" y="4465028"/>
            <a:ext cx="1642688" cy="262787"/>
          </a:xfrm>
          <a:prstGeom prst="rect">
            <a:avLst/>
          </a:prstGeom>
        </p:spPr>
        <p:txBody>
          <a:bodyPr vert="horz" wrap="square" lIns="0" tIns="11516" rIns="0" bIns="0" rtlCol="0">
            <a:spAutoFit/>
          </a:bodyPr>
          <a:lstStyle/>
          <a:p>
            <a:pPr marL="11516">
              <a:spcBef>
                <a:spcPts val="91"/>
              </a:spcBef>
            </a:pPr>
            <a:r>
              <a:rPr sz="1600" b="1" spc="-5" dirty="0" err="1">
                <a:latin typeface="Arial"/>
                <a:cs typeface="Arial"/>
              </a:rPr>
              <a:t>Duplicats</a:t>
            </a:r>
            <a:r>
              <a:rPr sz="1600" b="1" spc="-36" dirty="0">
                <a:latin typeface="Arial"/>
                <a:cs typeface="Arial"/>
              </a:rPr>
              <a:t> </a:t>
            </a:r>
            <a:r>
              <a:rPr sz="1600" b="1" spc="-9" dirty="0">
                <a:latin typeface="Arial"/>
                <a:cs typeface="Arial"/>
              </a:rPr>
              <a:t>PCR</a:t>
            </a:r>
            <a:endParaRPr sz="1600" dirty="0">
              <a:latin typeface="Arial"/>
              <a:cs typeface="Arial"/>
            </a:endParaRPr>
          </a:p>
        </p:txBody>
      </p:sp>
      <p:sp>
        <p:nvSpPr>
          <p:cNvPr id="25" name="object 4">
            <a:extLst>
              <a:ext uri="{FF2B5EF4-FFF2-40B4-BE49-F238E27FC236}">
                <a16:creationId xmlns="" xmlns:a16="http://schemas.microsoft.com/office/drawing/2014/main" id="{1983260D-A024-1A46-ACCE-45E2F5B38320}"/>
              </a:ext>
            </a:extLst>
          </p:cNvPr>
          <p:cNvSpPr txBox="1"/>
          <p:nvPr/>
        </p:nvSpPr>
        <p:spPr>
          <a:xfrm>
            <a:off x="29853" y="5562092"/>
            <a:ext cx="2126637" cy="262787"/>
          </a:xfrm>
          <a:prstGeom prst="rect">
            <a:avLst/>
          </a:prstGeom>
        </p:spPr>
        <p:txBody>
          <a:bodyPr vert="horz" wrap="square" lIns="0" tIns="11516" rIns="0" bIns="0" rtlCol="0">
            <a:spAutoFit/>
          </a:bodyPr>
          <a:lstStyle/>
          <a:p>
            <a:pPr marL="11516">
              <a:spcBef>
                <a:spcPts val="91"/>
              </a:spcBef>
            </a:pPr>
            <a:r>
              <a:rPr sz="1600" b="1" spc="-5" dirty="0">
                <a:latin typeface="Arial"/>
                <a:cs typeface="Arial"/>
              </a:rPr>
              <a:t>Indel </a:t>
            </a:r>
            <a:r>
              <a:rPr sz="1600" b="1" spc="-9" dirty="0">
                <a:latin typeface="Arial"/>
                <a:cs typeface="Arial"/>
              </a:rPr>
              <a:t>realignement</a:t>
            </a:r>
            <a:endParaRPr sz="1600" dirty="0">
              <a:latin typeface="Arial"/>
              <a:cs typeface="Arial"/>
            </a:endParaRPr>
          </a:p>
        </p:txBody>
      </p:sp>
      <p:sp>
        <p:nvSpPr>
          <p:cNvPr id="26" name="object 7">
            <a:extLst>
              <a:ext uri="{FF2B5EF4-FFF2-40B4-BE49-F238E27FC236}">
                <a16:creationId xmlns="" xmlns:a16="http://schemas.microsoft.com/office/drawing/2014/main" id="{F18E7E38-E0A5-3941-A591-82858F8F7005}"/>
              </a:ext>
            </a:extLst>
          </p:cNvPr>
          <p:cNvSpPr txBox="1"/>
          <p:nvPr/>
        </p:nvSpPr>
        <p:spPr>
          <a:xfrm>
            <a:off x="2236848" y="6203570"/>
            <a:ext cx="3199248" cy="251159"/>
          </a:xfrm>
          <a:prstGeom prst="rect">
            <a:avLst/>
          </a:prstGeom>
          <a:solidFill>
            <a:srgbClr val="FFFF66"/>
          </a:solidFill>
          <a:ln w="3175">
            <a:solidFill>
              <a:srgbClr val="7F7F7F"/>
            </a:solidFill>
          </a:ln>
        </p:spPr>
        <p:txBody>
          <a:bodyPr vert="horz" wrap="square" lIns="0" tIns="0" rIns="0" bIns="0" rtlCol="0">
            <a:spAutoFit/>
          </a:bodyPr>
          <a:lstStyle/>
          <a:p>
            <a:pPr marL="473322"/>
            <a:r>
              <a:rPr sz="1632" b="1" spc="-9" dirty="0" err="1">
                <a:latin typeface="Arial"/>
                <a:cs typeface="Arial"/>
              </a:rPr>
              <a:t>Détecter</a:t>
            </a:r>
            <a:r>
              <a:rPr sz="1632" b="1" spc="-9" dirty="0">
                <a:latin typeface="Arial"/>
                <a:cs typeface="Arial"/>
              </a:rPr>
              <a:t> </a:t>
            </a:r>
            <a:r>
              <a:rPr sz="1632" b="1" spc="-5" dirty="0">
                <a:latin typeface="Arial"/>
                <a:cs typeface="Arial"/>
              </a:rPr>
              <a:t>les</a:t>
            </a:r>
            <a:r>
              <a:rPr sz="1632" b="1" spc="-9" dirty="0">
                <a:latin typeface="Arial"/>
                <a:cs typeface="Arial"/>
              </a:rPr>
              <a:t> </a:t>
            </a:r>
            <a:r>
              <a:rPr sz="1632" b="1" spc="-5" dirty="0">
                <a:latin typeface="Arial"/>
                <a:cs typeface="Arial"/>
              </a:rPr>
              <a:t>mutations</a:t>
            </a:r>
            <a:endParaRPr sz="1632" dirty="0">
              <a:latin typeface="Arial"/>
              <a:cs typeface="Arial"/>
            </a:endParaRPr>
          </a:p>
        </p:txBody>
      </p:sp>
      <p:sp>
        <p:nvSpPr>
          <p:cNvPr id="27" name="object 8">
            <a:extLst>
              <a:ext uri="{FF2B5EF4-FFF2-40B4-BE49-F238E27FC236}">
                <a16:creationId xmlns="" xmlns:a16="http://schemas.microsoft.com/office/drawing/2014/main" id="{EEF1F91A-214D-8B4B-AE73-B06BF2A25675}"/>
              </a:ext>
            </a:extLst>
          </p:cNvPr>
          <p:cNvSpPr txBox="1"/>
          <p:nvPr/>
        </p:nvSpPr>
        <p:spPr>
          <a:xfrm>
            <a:off x="5837248" y="5740314"/>
            <a:ext cx="3199248" cy="929046"/>
          </a:xfrm>
          <a:prstGeom prst="rect">
            <a:avLst/>
          </a:prstGeom>
          <a:solidFill>
            <a:srgbClr val="99CCFF"/>
          </a:solidFill>
          <a:ln w="3175">
            <a:solidFill>
              <a:srgbClr val="7F7F7F"/>
            </a:solidFill>
          </a:ln>
        </p:spPr>
        <p:txBody>
          <a:bodyPr vert="horz" wrap="square" lIns="0" tIns="119770" rIns="0" bIns="0" rtlCol="0">
            <a:spAutoFit/>
          </a:bodyPr>
          <a:lstStyle/>
          <a:p>
            <a:pPr marL="1250101">
              <a:spcBef>
                <a:spcPts val="943"/>
              </a:spcBef>
            </a:pPr>
            <a:r>
              <a:rPr sz="1632" b="1" spc="-41" dirty="0">
                <a:latin typeface="Arial"/>
                <a:cs typeface="Arial"/>
              </a:rPr>
              <a:t>GATK</a:t>
            </a:r>
            <a:endParaRPr sz="1632" dirty="0">
              <a:latin typeface="Arial"/>
              <a:cs typeface="Arial"/>
            </a:endParaRPr>
          </a:p>
          <a:p>
            <a:pPr marL="564877" marR="427833" algn="ctr">
              <a:lnSpc>
                <a:spcPct val="93300"/>
              </a:lnSpc>
              <a:spcBef>
                <a:spcPts val="739"/>
              </a:spcBef>
            </a:pPr>
            <a:r>
              <a:rPr sz="1632" b="1" spc="-5" dirty="0">
                <a:latin typeface="Arial"/>
                <a:cs typeface="Arial"/>
              </a:rPr>
              <a:t>(Samtools </a:t>
            </a:r>
            <a:r>
              <a:rPr sz="1632" b="1" dirty="0">
                <a:latin typeface="Arial"/>
                <a:cs typeface="Arial"/>
              </a:rPr>
              <a:t>– </a:t>
            </a:r>
            <a:r>
              <a:rPr sz="1632" b="1" spc="-23" dirty="0" err="1">
                <a:latin typeface="Arial"/>
                <a:cs typeface="Arial"/>
              </a:rPr>
              <a:t>Varscan</a:t>
            </a:r>
            <a:r>
              <a:rPr sz="1632" b="1" spc="-54" dirty="0">
                <a:latin typeface="Arial"/>
                <a:cs typeface="Arial"/>
              </a:rPr>
              <a:t> </a:t>
            </a:r>
            <a:r>
              <a:rPr sz="1632" b="1" dirty="0">
                <a:latin typeface="Arial"/>
                <a:cs typeface="Arial"/>
              </a:rPr>
              <a:t>–</a:t>
            </a:r>
            <a:r>
              <a:rPr sz="1632" b="1" spc="-5" dirty="0" err="1">
                <a:latin typeface="Arial"/>
                <a:cs typeface="Arial"/>
              </a:rPr>
              <a:t>JointSNV</a:t>
            </a:r>
            <a:r>
              <a:rPr sz="1632" b="1" spc="-5" dirty="0">
                <a:latin typeface="Arial"/>
                <a:cs typeface="Arial"/>
              </a:rPr>
              <a:t> </a:t>
            </a:r>
            <a:r>
              <a:rPr sz="1632" b="1" dirty="0">
                <a:latin typeface="Arial"/>
                <a:cs typeface="Arial"/>
              </a:rPr>
              <a:t>–  </a:t>
            </a:r>
            <a:r>
              <a:rPr sz="1632" b="1" spc="-5" dirty="0">
                <a:latin typeface="Arial"/>
                <a:cs typeface="Arial"/>
              </a:rPr>
              <a:t>etc</a:t>
            </a:r>
            <a:r>
              <a:rPr sz="1632" b="1" spc="-23" dirty="0">
                <a:latin typeface="Arial"/>
                <a:cs typeface="Arial"/>
              </a:rPr>
              <a:t> </a:t>
            </a:r>
            <a:r>
              <a:rPr sz="1632" b="1" spc="-5" dirty="0">
                <a:latin typeface="Arial"/>
                <a:cs typeface="Arial"/>
              </a:rPr>
              <a:t>..)</a:t>
            </a:r>
            <a:endParaRPr sz="1632" dirty="0">
              <a:latin typeface="Arial"/>
              <a:cs typeface="Arial"/>
            </a:endParaRPr>
          </a:p>
        </p:txBody>
      </p:sp>
      <p:sp>
        <p:nvSpPr>
          <p:cNvPr id="28" name="Rectangle 27">
            <a:extLst>
              <a:ext uri="{FF2B5EF4-FFF2-40B4-BE49-F238E27FC236}">
                <a16:creationId xmlns="" xmlns:a16="http://schemas.microsoft.com/office/drawing/2014/main" id="{704D7EED-D7E8-0141-9B73-6AEEF67A0CB8}"/>
              </a:ext>
            </a:extLst>
          </p:cNvPr>
          <p:cNvSpPr/>
          <p:nvPr/>
        </p:nvSpPr>
        <p:spPr>
          <a:xfrm>
            <a:off x="29853" y="6095385"/>
            <a:ext cx="1333635" cy="338554"/>
          </a:xfrm>
          <a:prstGeom prst="rect">
            <a:avLst/>
          </a:prstGeom>
        </p:spPr>
        <p:txBody>
          <a:bodyPr wrap="none">
            <a:spAutoFit/>
          </a:bodyPr>
          <a:lstStyle/>
          <a:p>
            <a:r>
              <a:rPr lang="fr-FR" sz="1600" b="1" spc="-9" dirty="0">
                <a:latin typeface="Arial"/>
                <a:cs typeface="Arial"/>
              </a:rPr>
              <a:t>SNV</a:t>
            </a:r>
            <a:r>
              <a:rPr lang="fr-FR" sz="1600" b="1" spc="-41" dirty="0">
                <a:latin typeface="Arial"/>
                <a:cs typeface="Arial"/>
              </a:rPr>
              <a:t> </a:t>
            </a:r>
            <a:r>
              <a:rPr lang="fr-FR" sz="1600" b="1" spc="-5" dirty="0" err="1">
                <a:latin typeface="Arial"/>
                <a:cs typeface="Arial"/>
              </a:rPr>
              <a:t>Calling</a:t>
            </a:r>
            <a:endParaRPr lang="fr-FR" sz="1600" dirty="0"/>
          </a:p>
        </p:txBody>
      </p:sp>
      <p:sp>
        <p:nvSpPr>
          <p:cNvPr id="29" name="Espace réservé de la date 28">
            <a:extLst>
              <a:ext uri="{FF2B5EF4-FFF2-40B4-BE49-F238E27FC236}">
                <a16:creationId xmlns="" xmlns:a16="http://schemas.microsoft.com/office/drawing/2014/main" id="{5B2C9685-4F3D-3043-9A38-A4176BA99B9F}"/>
              </a:ext>
            </a:extLst>
          </p:cNvPr>
          <p:cNvSpPr>
            <a:spLocks noGrp="1"/>
          </p:cNvSpPr>
          <p:nvPr>
            <p:ph type="dt" sz="half" idx="6"/>
          </p:nvPr>
        </p:nvSpPr>
        <p:spPr/>
        <p:txBody>
          <a:bodyPr/>
          <a:lstStyle/>
          <a:p>
            <a:fld id="{CEE8F909-5B82-AF4A-9E8D-0C8D22687880}" type="datetime1">
              <a:rPr lang="fr-FR" smtClean="0"/>
              <a:pPr/>
              <a:t>14/11/2019</a:t>
            </a:fld>
            <a:endParaRPr lang="en-US"/>
          </a:p>
        </p:txBody>
      </p:sp>
      <p:sp>
        <p:nvSpPr>
          <p:cNvPr id="30" name="Espace réservé du pied de page 29">
            <a:extLst>
              <a:ext uri="{FF2B5EF4-FFF2-40B4-BE49-F238E27FC236}">
                <a16:creationId xmlns="" xmlns:a16="http://schemas.microsoft.com/office/drawing/2014/main" id="{27C29F4D-4FCA-6E42-9114-FB0656322260}"/>
              </a:ext>
            </a:extLst>
          </p:cNvPr>
          <p:cNvSpPr>
            <a:spLocks noGrp="1"/>
          </p:cNvSpPr>
          <p:nvPr>
            <p:ph type="ftr" sz="quarter" idx="5"/>
          </p:nvPr>
        </p:nvSpPr>
        <p:spPr/>
        <p:txBody>
          <a:bodyPr/>
          <a:lstStyle/>
          <a:p>
            <a:r>
              <a:rPr lang="fr-FR"/>
              <a:t>Reda Zenagui</a:t>
            </a:r>
          </a:p>
        </p:txBody>
      </p:sp>
      <p:sp>
        <p:nvSpPr>
          <p:cNvPr id="31" name="Espace réservé du numéro de diapositive 30">
            <a:extLst>
              <a:ext uri="{FF2B5EF4-FFF2-40B4-BE49-F238E27FC236}">
                <a16:creationId xmlns="" xmlns:a16="http://schemas.microsoft.com/office/drawing/2014/main" id="{F655D57E-0828-354F-A38A-FCC27EEB4742}"/>
              </a:ext>
            </a:extLst>
          </p:cNvPr>
          <p:cNvSpPr>
            <a:spLocks noGrp="1"/>
          </p:cNvSpPr>
          <p:nvPr>
            <p:ph type="sldNum" sz="quarter" idx="7"/>
          </p:nvPr>
        </p:nvSpPr>
        <p:spPr/>
        <p:txBody>
          <a:bodyPr/>
          <a:lstStyle/>
          <a:p>
            <a:fld id="{B6F15528-21DE-4FAA-801E-634DDDAF4B2B}" type="slidenum">
              <a:rPr lang="fr-FR" smtClean="0"/>
              <a:pPr/>
              <a:t>16</a:t>
            </a:fld>
            <a:endParaRPr lang="fr-FR"/>
          </a:p>
        </p:txBody>
      </p:sp>
    </p:spTree>
    <p:extLst>
      <p:ext uri="{BB962C8B-B14F-4D97-AF65-F5344CB8AC3E}">
        <p14:creationId xmlns:p14="http://schemas.microsoft.com/office/powerpoint/2010/main" xmlns="" val="73840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3568" y="1397675"/>
            <a:ext cx="7200800" cy="400110"/>
          </a:xfrm>
          <a:prstGeom prst="rect">
            <a:avLst/>
          </a:prstGeom>
        </p:spPr>
        <p:txBody>
          <a:bodyPr wrap="square">
            <a:spAutoFit/>
          </a:bodyPr>
          <a:lstStyle/>
          <a:p>
            <a:r>
              <a:rPr lang="fr-FR" sz="2000" dirty="0">
                <a:solidFill>
                  <a:srgbClr val="FF0000"/>
                </a:solidFill>
                <a:latin typeface="+mj-lt"/>
              </a:rPr>
              <a:t>Capture ciblée des exons de 137 gènes : 600-1000 </a:t>
            </a:r>
            <a:r>
              <a:rPr lang="fr-FR" sz="2000" dirty="0" err="1">
                <a:solidFill>
                  <a:srgbClr val="FF0000"/>
                </a:solidFill>
                <a:latin typeface="+mj-lt"/>
              </a:rPr>
              <a:t>variants</a:t>
            </a:r>
            <a:r>
              <a:rPr lang="fr-FR" sz="2000" dirty="0">
                <a:solidFill>
                  <a:srgbClr val="FF0000"/>
                </a:solidFill>
                <a:latin typeface="+mj-lt"/>
              </a:rPr>
              <a:t>/patient</a:t>
            </a:r>
          </a:p>
        </p:txBody>
      </p:sp>
      <p:sp>
        <p:nvSpPr>
          <p:cNvPr id="8" name="ZoneTexte 7"/>
          <p:cNvSpPr txBox="1"/>
          <p:nvPr/>
        </p:nvSpPr>
        <p:spPr>
          <a:xfrm>
            <a:off x="2627784" y="4653136"/>
            <a:ext cx="3816424" cy="400110"/>
          </a:xfrm>
          <a:prstGeom prst="rect">
            <a:avLst/>
          </a:prstGeom>
          <a:noFill/>
          <a:ln w="28575">
            <a:solidFill>
              <a:srgbClr val="FF0000"/>
            </a:solidFill>
          </a:ln>
        </p:spPr>
        <p:txBody>
          <a:bodyPr wrap="square" rtlCol="0">
            <a:spAutoFit/>
          </a:bodyPr>
          <a:lstStyle/>
          <a:p>
            <a:pPr algn="ctr"/>
            <a:r>
              <a:rPr lang="fr-FR" sz="2000" b="1" dirty="0">
                <a:solidFill>
                  <a:srgbClr val="339966"/>
                </a:solidFill>
              </a:rPr>
              <a:t>5 à 15 </a:t>
            </a:r>
            <a:r>
              <a:rPr lang="fr-FR" sz="2000" b="1" dirty="0" err="1">
                <a:solidFill>
                  <a:srgbClr val="339966"/>
                </a:solidFill>
              </a:rPr>
              <a:t>variants</a:t>
            </a:r>
            <a:r>
              <a:rPr lang="fr-FR" sz="2000" b="1" dirty="0">
                <a:solidFill>
                  <a:srgbClr val="339966"/>
                </a:solidFill>
              </a:rPr>
              <a:t>  candidats/patient</a:t>
            </a:r>
          </a:p>
        </p:txBody>
      </p:sp>
      <p:sp>
        <p:nvSpPr>
          <p:cNvPr id="11" name="Rectangle 10"/>
          <p:cNvSpPr/>
          <p:nvPr/>
        </p:nvSpPr>
        <p:spPr>
          <a:xfrm>
            <a:off x="2523108" y="620688"/>
            <a:ext cx="4241800" cy="400110"/>
          </a:xfrm>
          <a:prstGeom prst="rect">
            <a:avLst/>
          </a:prstGeom>
        </p:spPr>
        <p:txBody>
          <a:bodyPr>
            <a:spAutoFit/>
          </a:bodyPr>
          <a:lstStyle/>
          <a:p>
            <a:pPr algn="ctr">
              <a:defRPr/>
            </a:pPr>
            <a:r>
              <a:rPr lang="fr-FR" sz="2000" b="1" dirty="0">
                <a:solidFill>
                  <a:srgbClr val="002060"/>
                </a:solidFill>
                <a:latin typeface="+mn-lt"/>
              </a:rPr>
              <a:t> Variant causal ?</a:t>
            </a:r>
          </a:p>
        </p:txBody>
      </p:sp>
      <p:sp>
        <p:nvSpPr>
          <p:cNvPr id="12" name="Text Box 2"/>
          <p:cNvSpPr txBox="1">
            <a:spLocks noChangeArrowheads="1"/>
          </p:cNvSpPr>
          <p:nvPr/>
        </p:nvSpPr>
        <p:spPr bwMode="auto">
          <a:xfrm>
            <a:off x="4860032" y="150312"/>
            <a:ext cx="4139952" cy="461665"/>
          </a:xfrm>
          <a:prstGeom prst="rect">
            <a:avLst/>
          </a:prstGeom>
          <a:solidFill>
            <a:srgbClr val="FFC000"/>
          </a:solidFill>
        </p:spPr>
        <p:txBody>
          <a:bodyPr wrap="square" rtlCol="0">
            <a:spAutoFit/>
          </a:bodyPr>
          <a:lstStyle>
            <a:defPPr>
              <a:defRPr lang="fr-FR"/>
            </a:defPPr>
            <a:lvl1pPr algn="r">
              <a:spcBef>
                <a:spcPct val="0"/>
              </a:spcBef>
              <a:buNone/>
              <a:defRPr sz="2400" b="1">
                <a:latin typeface="Times New Roman" panose="02020603050405020304" pitchFamily="18" charset="0"/>
                <a:cs typeface="Times New Roman" panose="02020603050405020304" pitchFamily="18" charset="0"/>
              </a:defRPr>
            </a:lvl1pPr>
          </a:lstStyle>
          <a:p>
            <a:r>
              <a:rPr lang="fr-FR" dirty="0"/>
              <a:t>Interprétation des variants</a:t>
            </a:r>
          </a:p>
        </p:txBody>
      </p:sp>
      <p:sp>
        <p:nvSpPr>
          <p:cNvPr id="5" name="ZoneTexte 4"/>
          <p:cNvSpPr txBox="1"/>
          <p:nvPr/>
        </p:nvSpPr>
        <p:spPr>
          <a:xfrm>
            <a:off x="2483768" y="2189763"/>
            <a:ext cx="3832111" cy="2031325"/>
          </a:xfrm>
          <a:prstGeom prst="rect">
            <a:avLst/>
          </a:prstGeom>
          <a:noFill/>
        </p:spPr>
        <p:txBody>
          <a:bodyPr wrap="none" rtlCol="0">
            <a:spAutoFit/>
          </a:bodyPr>
          <a:lstStyle/>
          <a:p>
            <a:pPr algn="ctr"/>
            <a:r>
              <a:rPr lang="fr-FR" b="1" dirty="0"/>
              <a:t>Filtres</a:t>
            </a:r>
          </a:p>
          <a:p>
            <a:pPr algn="ctr"/>
            <a:endParaRPr lang="fr-FR" dirty="0"/>
          </a:p>
          <a:p>
            <a:pPr algn="ctr"/>
            <a:r>
              <a:rPr lang="fr-FR" dirty="0"/>
              <a:t>Qualité de l’analyse</a:t>
            </a:r>
          </a:p>
          <a:p>
            <a:pPr algn="ctr"/>
            <a:r>
              <a:rPr lang="fr-FR" dirty="0"/>
              <a:t>Localisation du variant dans le gène</a:t>
            </a:r>
          </a:p>
          <a:p>
            <a:pPr algn="ctr"/>
            <a:r>
              <a:rPr lang="fr-FR" dirty="0"/>
              <a:t>Conséquences sur la protéine</a:t>
            </a:r>
          </a:p>
          <a:p>
            <a:pPr algn="ctr"/>
            <a:r>
              <a:rPr lang="fr-FR" dirty="0"/>
              <a:t>Fréquence dans la population générale</a:t>
            </a:r>
          </a:p>
          <a:p>
            <a:pPr algn="ctr"/>
            <a:r>
              <a:rPr lang="fr-FR" dirty="0"/>
              <a:t> </a:t>
            </a:r>
          </a:p>
        </p:txBody>
      </p:sp>
      <p:cxnSp>
        <p:nvCxnSpPr>
          <p:cNvPr id="13" name="Connecteur droit avec flèche 12"/>
          <p:cNvCxnSpPr/>
          <p:nvPr/>
        </p:nvCxnSpPr>
        <p:spPr>
          <a:xfrm>
            <a:off x="4355976" y="4005064"/>
            <a:ext cx="0" cy="504056"/>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4427984" y="5373216"/>
            <a:ext cx="0" cy="504056"/>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pic>
        <p:nvPicPr>
          <p:cNvPr id="16" name="Picture 2" descr="\\Pc-vdavid\ENSEIGNE\PCEM2\COURSM2\gene2.gif"/>
          <p:cNvPicPr>
            <a:picLocks noChangeAspect="1" noChangeArrowheads="1"/>
          </p:cNvPicPr>
          <p:nvPr/>
        </p:nvPicPr>
        <p:blipFill>
          <a:blip r:embed="rId3">
            <a:extLst>
              <a:ext uri="{28A0092B-C50C-407E-A947-70E740481C1C}">
                <a14:useLocalDpi xmlns:a14="http://schemas.microsoft.com/office/drawing/2010/main" xmlns="" val="0"/>
              </a:ext>
            </a:extLst>
          </a:blip>
          <a:srcRect b="54182"/>
          <a:stretch>
            <a:fillRect/>
          </a:stretch>
        </p:blipFill>
        <p:spPr bwMode="auto">
          <a:xfrm>
            <a:off x="323528" y="2204864"/>
            <a:ext cx="1721345"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https://encrypted-tbn0.gstatic.com/images?q=tbn:ANd9GcSjPg7eZ5LKW7X6H1WD17RRD8BmAIvNsGW0mdSR2eVjw-r4H_ODnQ"/>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4288" y="5157192"/>
            <a:ext cx="847725"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a:spLocks noChangeArrowheads="1"/>
          </p:cNvSpPr>
          <p:nvPr/>
        </p:nvSpPr>
        <p:spPr bwMode="auto">
          <a:xfrm>
            <a:off x="2717783" y="6181705"/>
            <a:ext cx="3550972" cy="369332"/>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none" anchor="ctr">
            <a:spAutoFit/>
          </a:bodyPr>
          <a:lstStyle/>
          <a:p>
            <a:pPr algn="ctr">
              <a:defRPr/>
            </a:pPr>
            <a:r>
              <a:rPr lang="fr-FR" b="1">
                <a:solidFill>
                  <a:srgbClr val="002060"/>
                </a:solidFill>
                <a:latin typeface="Comic Sans MS" charset="0"/>
              </a:rPr>
              <a:t>Pathogène ou non pathogène ?</a:t>
            </a:r>
          </a:p>
        </p:txBody>
      </p:sp>
      <p:pic>
        <p:nvPicPr>
          <p:cNvPr id="19" name="Picture 1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2060848"/>
            <a:ext cx="1125537"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Tree>
    <p:extLst>
      <p:ext uri="{BB962C8B-B14F-4D97-AF65-F5344CB8AC3E}">
        <p14:creationId xmlns:p14="http://schemas.microsoft.com/office/powerpoint/2010/main" xmlns="" val="8986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3013501"/>
            <a:ext cx="7200800" cy="830997"/>
          </a:xfrm>
          <a:solidFill>
            <a:srgbClr val="FFC000"/>
          </a:solidFill>
        </p:spPr>
        <p:txBody>
          <a:bodyPr vert="horz" wrap="square" lIns="91440" tIns="45720" rIns="91440" bIns="45720" rtlCol="0" anchor="ctr">
            <a:spAutoFit/>
          </a:bodyPr>
          <a:lstStyle/>
          <a:p>
            <a:pPr defTabSz="914400"/>
            <a:r>
              <a:rPr lang="fr-FR" sz="2400" b="1" dirty="0">
                <a:latin typeface="Times New Roman" panose="02020603050405020304" pitchFamily="18" charset="0"/>
                <a:ea typeface="+mn-ea"/>
                <a:cs typeface="Times New Roman" panose="02020603050405020304" pitchFamily="18" charset="0"/>
              </a:rPr>
              <a:t>Exemples de cas où le NGS a résolu un diagnostic de patient en errance diagnostique</a:t>
            </a:r>
          </a:p>
        </p:txBody>
      </p:sp>
      <p:sp>
        <p:nvSpPr>
          <p:cNvPr id="3" name="Espace réservé de la date 2">
            <a:extLst>
              <a:ext uri="{FF2B5EF4-FFF2-40B4-BE49-F238E27FC236}">
                <a16:creationId xmlns="" xmlns:a16="http://schemas.microsoft.com/office/drawing/2014/main" id="{49B68C66-02B1-AE49-9A62-AF6222194DF9}"/>
              </a:ext>
            </a:extLst>
          </p:cNvPr>
          <p:cNvSpPr>
            <a:spLocks noGrp="1"/>
          </p:cNvSpPr>
          <p:nvPr>
            <p:ph type="dt" sz="half" idx="10"/>
          </p:nvPr>
        </p:nvSpPr>
        <p:spPr/>
        <p:txBody>
          <a:bodyPr/>
          <a:lstStyle/>
          <a:p>
            <a:fld id="{C35AC9B8-AEBA-8344-BF70-A2A2CB27E8CF}" type="datetime1">
              <a:rPr lang="fr-FR" smtClean="0">
                <a:solidFill>
                  <a:srgbClr val="775F55"/>
                </a:solidFill>
              </a:rPr>
              <a:pPr/>
              <a:t>14/11/2019</a:t>
            </a:fld>
            <a:endParaRPr lang="fr-FR">
              <a:solidFill>
                <a:srgbClr val="775F55"/>
              </a:solidFill>
            </a:endParaRPr>
          </a:p>
        </p:txBody>
      </p:sp>
      <p:sp>
        <p:nvSpPr>
          <p:cNvPr id="4" name="Espace réservé du pied de page 3">
            <a:extLst>
              <a:ext uri="{FF2B5EF4-FFF2-40B4-BE49-F238E27FC236}">
                <a16:creationId xmlns="" xmlns:a16="http://schemas.microsoft.com/office/drawing/2014/main" id="{037CC394-CC63-5F44-8597-FC5E3C5D0B1F}"/>
              </a:ext>
            </a:extLst>
          </p:cNvPr>
          <p:cNvSpPr>
            <a:spLocks noGrp="1"/>
          </p:cNvSpPr>
          <p:nvPr>
            <p:ph type="ftr" sz="quarter" idx="11"/>
          </p:nvPr>
        </p:nvSpPr>
        <p:spPr/>
        <p:txBody>
          <a:bodyPr/>
          <a:lstStyle/>
          <a:p>
            <a:r>
              <a:rPr lang="fr-FR">
                <a:solidFill>
                  <a:srgbClr val="775F55"/>
                </a:solidFill>
              </a:rPr>
              <a:t>Reda Zenagui</a:t>
            </a:r>
          </a:p>
        </p:txBody>
      </p:sp>
      <p:sp>
        <p:nvSpPr>
          <p:cNvPr id="5" name="Espace réservé du numéro de diapositive 4">
            <a:extLst>
              <a:ext uri="{FF2B5EF4-FFF2-40B4-BE49-F238E27FC236}">
                <a16:creationId xmlns="" xmlns:a16="http://schemas.microsoft.com/office/drawing/2014/main" id="{2253E335-0B3C-DF4C-9792-22B36DA7BC54}"/>
              </a:ext>
            </a:extLst>
          </p:cNvPr>
          <p:cNvSpPr>
            <a:spLocks noGrp="1"/>
          </p:cNvSpPr>
          <p:nvPr>
            <p:ph type="sldNum" sz="quarter" idx="12"/>
          </p:nvPr>
        </p:nvSpPr>
        <p:spPr/>
        <p:txBody>
          <a:bodyPr/>
          <a:lstStyle/>
          <a:p>
            <a:fld id="{106C2161-55B9-4E2F-9B8E-AFF7EF3222FD}" type="slidenum">
              <a:rPr lang="fr-FR" smtClean="0"/>
              <a:pPr/>
              <a:t>18</a:t>
            </a:fld>
            <a:endParaRPr lang="fr-FR"/>
          </a:p>
        </p:txBody>
      </p:sp>
    </p:spTree>
    <p:extLst>
      <p:ext uri="{BB962C8B-B14F-4D97-AF65-F5344CB8AC3E}">
        <p14:creationId xmlns:p14="http://schemas.microsoft.com/office/powerpoint/2010/main" xmlns="" val="141535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4294967295"/>
          </p:nvPr>
        </p:nvSpPr>
        <p:spPr>
          <a:xfrm>
            <a:off x="467544" y="1772817"/>
            <a:ext cx="8229600" cy="1944216"/>
          </a:xfrm>
        </p:spPr>
        <p:txBody>
          <a:bodyPr>
            <a:normAutofit/>
          </a:bodyPr>
          <a:lstStyle/>
          <a:p>
            <a:r>
              <a:rPr lang="fr-FR" altLang="fr-FR" sz="2000" dirty="0">
                <a:latin typeface="Times New Roman" panose="02020603050405020304" pitchFamily="18" charset="0"/>
                <a:cs typeface="Times New Roman" panose="02020603050405020304" pitchFamily="18" charset="0"/>
              </a:rPr>
              <a:t>Déficit proximal membres inférieurs depuis l’âge de 35 ans. </a:t>
            </a:r>
            <a:r>
              <a:rPr lang="fr-FR" sz="2000" dirty="0">
                <a:solidFill>
                  <a:srgbClr val="000000"/>
                </a:solidFill>
                <a:latin typeface="Times New Roman" panose="02020603050405020304" pitchFamily="18" charset="0"/>
                <a:ea typeface="Lucida Grande"/>
                <a:cs typeface="Times New Roman" panose="02020603050405020304" pitchFamily="18" charset="0"/>
              </a:rPr>
              <a:t>CPK +4000</a:t>
            </a:r>
            <a:endParaRPr lang="fr-FR" altLang="fr-FR" sz="2000" dirty="0">
              <a:latin typeface="Times New Roman" panose="02020603050405020304" pitchFamily="18" charset="0"/>
              <a:cs typeface="Times New Roman" panose="02020603050405020304" pitchFamily="18" charset="0"/>
            </a:endParaRPr>
          </a:p>
          <a:p>
            <a:pPr eaLnBrk="1" hangingPunct="1"/>
            <a:r>
              <a:rPr lang="fr-FR" altLang="fr-FR" sz="2000" dirty="0">
                <a:latin typeface="Times New Roman" panose="02020603050405020304" pitchFamily="18" charset="0"/>
                <a:cs typeface="Times New Roman" panose="02020603050405020304" pitchFamily="18" charset="0"/>
              </a:rPr>
              <a:t>50 ans. Origine algérienne</a:t>
            </a:r>
          </a:p>
          <a:p>
            <a:pPr eaLnBrk="1" hangingPunct="1"/>
            <a:r>
              <a:rPr lang="fr-FR" altLang="fr-FR" sz="2000" dirty="0">
                <a:latin typeface="Times New Roman" panose="02020603050405020304" pitchFamily="18" charset="0"/>
                <a:cs typeface="Times New Roman" panose="02020603050405020304" pitchFamily="18" charset="0"/>
              </a:rPr>
              <a:t>Pas d’antécédents familiaux</a:t>
            </a:r>
          </a:p>
          <a:p>
            <a:pPr lvl="1" eaLnBrk="1" hangingPunct="1"/>
            <a:r>
              <a:rPr lang="fr-FR" altLang="fr-FR" sz="2000" dirty="0">
                <a:latin typeface="Times New Roman" panose="02020603050405020304" pitchFamily="18" charset="0"/>
                <a:cs typeface="Times New Roman" panose="02020603050405020304" pitchFamily="18" charset="0"/>
              </a:rPr>
              <a:t>Parents non consanguins mais habitant le même village près d’Oran </a:t>
            </a:r>
          </a:p>
          <a:p>
            <a:pPr lvl="1" eaLnBrk="1" hangingPunct="1"/>
            <a:r>
              <a:rPr lang="fr-FR" altLang="fr-FR" sz="2000" dirty="0">
                <a:latin typeface="Times New Roman" panose="02020603050405020304" pitchFamily="18" charset="0"/>
                <a:cs typeface="Times New Roman" panose="02020603050405020304" pitchFamily="18" charset="0"/>
              </a:rPr>
              <a:t>4 sœurs et six frères: RAS</a:t>
            </a:r>
          </a:p>
        </p:txBody>
      </p:sp>
      <p:sp>
        <p:nvSpPr>
          <p:cNvPr id="4" name="ZoneTexte 3"/>
          <p:cNvSpPr txBox="1"/>
          <p:nvPr/>
        </p:nvSpPr>
        <p:spPr>
          <a:xfrm>
            <a:off x="539552" y="3853497"/>
            <a:ext cx="6496394" cy="400110"/>
          </a:xfrm>
          <a:prstGeom prst="rect">
            <a:avLst/>
          </a:prstGeom>
          <a:noFill/>
        </p:spPr>
        <p:txBody>
          <a:bodyPr wrap="none" rtlCol="0">
            <a:spAutoFit/>
          </a:bodyPr>
          <a:lstStyle/>
          <a:p>
            <a:r>
              <a:rPr lang="fr-FR" sz="2000" dirty="0">
                <a:solidFill>
                  <a:srgbClr val="FF0000"/>
                </a:solidFill>
                <a:latin typeface="Times New Roman" panose="02020603050405020304" pitchFamily="18" charset="0"/>
                <a:cs typeface="Times New Roman" panose="02020603050405020304" pitchFamily="18" charset="0"/>
              </a:rPr>
              <a:t>Clinique évoquant FKRP, </a:t>
            </a:r>
            <a:r>
              <a:rPr lang="fr-FR" sz="2000" dirty="0" err="1">
                <a:solidFill>
                  <a:srgbClr val="FF0000"/>
                </a:solidFill>
                <a:latin typeface="Times New Roman" panose="02020603050405020304" pitchFamily="18" charset="0"/>
                <a:cs typeface="Times New Roman" panose="02020603050405020304" pitchFamily="18" charset="0"/>
              </a:rPr>
              <a:t>Calpaine</a:t>
            </a:r>
            <a:r>
              <a:rPr lang="fr-FR" sz="2000" dirty="0">
                <a:solidFill>
                  <a:srgbClr val="FF0000"/>
                </a:solidFill>
                <a:latin typeface="Times New Roman" panose="02020603050405020304" pitchFamily="18" charset="0"/>
                <a:cs typeface="Times New Roman" panose="02020603050405020304" pitchFamily="18" charset="0"/>
              </a:rPr>
              <a:t>, </a:t>
            </a:r>
            <a:r>
              <a:rPr lang="fr-FR" sz="2000" dirty="0" err="1">
                <a:solidFill>
                  <a:srgbClr val="FF0000"/>
                </a:solidFill>
                <a:latin typeface="Times New Roman" panose="02020603050405020304" pitchFamily="18" charset="0"/>
                <a:cs typeface="Times New Roman" panose="02020603050405020304" pitchFamily="18" charset="0"/>
              </a:rPr>
              <a:t>dysferline</a:t>
            </a:r>
            <a:r>
              <a:rPr lang="fr-FR" sz="2000" dirty="0">
                <a:solidFill>
                  <a:srgbClr val="FF0000"/>
                </a:solidFill>
                <a:latin typeface="Times New Roman" panose="02020603050405020304" pitchFamily="18" charset="0"/>
                <a:cs typeface="Times New Roman" panose="02020603050405020304" pitchFamily="18" charset="0"/>
              </a:rPr>
              <a:t>, </a:t>
            </a:r>
            <a:r>
              <a:rPr lang="fr-FR" sz="2000" dirty="0" err="1">
                <a:solidFill>
                  <a:srgbClr val="FF0000"/>
                </a:solidFill>
                <a:latin typeface="Times New Roman" panose="02020603050405020304" pitchFamily="18" charset="0"/>
                <a:cs typeface="Times New Roman" panose="02020603050405020304" pitchFamily="18" charset="0"/>
              </a:rPr>
              <a:t>Anoctamine</a:t>
            </a:r>
            <a:r>
              <a:rPr lang="fr-FR" sz="2000" dirty="0">
                <a:solidFill>
                  <a:srgbClr val="FF0000"/>
                </a:solidFill>
                <a:latin typeface="Times New Roman" panose="02020603050405020304" pitchFamily="18" charset="0"/>
                <a:cs typeface="Times New Roman" panose="02020603050405020304" pitchFamily="18" charset="0"/>
              </a:rPr>
              <a:t> 5</a:t>
            </a:r>
          </a:p>
        </p:txBody>
      </p:sp>
      <p:sp>
        <p:nvSpPr>
          <p:cNvPr id="5" name="ZoneTexte 4"/>
          <p:cNvSpPr txBox="1"/>
          <p:nvPr/>
        </p:nvSpPr>
        <p:spPr>
          <a:xfrm>
            <a:off x="539552" y="4357553"/>
            <a:ext cx="8424936" cy="1015663"/>
          </a:xfrm>
          <a:prstGeom prst="rect">
            <a:avLst/>
          </a:prstGeom>
          <a:noFill/>
        </p:spPr>
        <p:txBody>
          <a:bodyPr wrap="square" rtlCol="0">
            <a:spAutoFit/>
          </a:bodyPr>
          <a:lstStyle/>
          <a:p>
            <a:pPr marL="0" lvl="2"/>
            <a:r>
              <a:rPr lang="fr-FR" altLang="fr-FR" sz="2000" dirty="0">
                <a:latin typeface="Times New Roman" panose="02020603050405020304" pitchFamily="18" charset="0"/>
                <a:cs typeface="Times New Roman" panose="02020603050405020304" pitchFamily="18" charset="0"/>
              </a:rPr>
              <a:t>Biopsie musculaire: </a:t>
            </a:r>
            <a:r>
              <a:rPr lang="fr-FR" altLang="fr-FR" sz="2000" dirty="0" err="1">
                <a:latin typeface="Times New Roman" panose="02020603050405020304" pitchFamily="18" charset="0"/>
                <a:cs typeface="Times New Roman" panose="02020603050405020304" pitchFamily="18" charset="0"/>
              </a:rPr>
              <a:t>Immuno-histochimie</a:t>
            </a:r>
            <a:r>
              <a:rPr lang="fr-FR" altLang="fr-FR" sz="2000" dirty="0">
                <a:latin typeface="Times New Roman" panose="02020603050405020304" pitchFamily="18" charset="0"/>
                <a:cs typeface="Times New Roman" panose="02020603050405020304" pitchFamily="18" charset="0"/>
              </a:rPr>
              <a:t> normale (pas de déficit en </a:t>
            </a:r>
            <a:r>
              <a:rPr lang="fr-FR" altLang="fr-FR" sz="2000" dirty="0" err="1">
                <a:latin typeface="Times New Roman" panose="02020603050405020304" pitchFamily="18" charset="0"/>
                <a:cs typeface="Times New Roman" panose="02020603050405020304" pitchFamily="18" charset="0"/>
              </a:rPr>
              <a:t>dysferline</a:t>
            </a:r>
            <a:r>
              <a:rPr lang="fr-FR" altLang="fr-FR" sz="2000" dirty="0">
                <a:latin typeface="Times New Roman" panose="02020603050405020304" pitchFamily="18" charset="0"/>
                <a:cs typeface="Times New Roman" panose="02020603050405020304" pitchFamily="18" charset="0"/>
              </a:rPr>
              <a:t>)</a:t>
            </a:r>
          </a:p>
          <a:p>
            <a:pPr marL="0" lvl="2"/>
            <a:r>
              <a:rPr lang="fr-FR" altLang="fr-FR" sz="2000" dirty="0">
                <a:latin typeface="Times New Roman" panose="02020603050405020304" pitchFamily="18" charset="0"/>
                <a:cs typeface="Times New Roman" panose="02020603050405020304" pitchFamily="18" charset="0"/>
              </a:rPr>
              <a:t>Génétique: pas de mutation </a:t>
            </a:r>
            <a:r>
              <a:rPr lang="fr-FR" altLang="fr-FR" sz="2000" dirty="0" err="1">
                <a:latin typeface="Times New Roman" panose="02020603050405020304" pitchFamily="18" charset="0"/>
                <a:cs typeface="Times New Roman" panose="02020603050405020304" pitchFamily="18" charset="0"/>
              </a:rPr>
              <a:t>Calpaine</a:t>
            </a:r>
            <a:r>
              <a:rPr lang="fr-FR" altLang="fr-FR" sz="2000" dirty="0">
                <a:latin typeface="Times New Roman" panose="02020603050405020304" pitchFamily="18" charset="0"/>
                <a:cs typeface="Times New Roman" panose="02020603050405020304" pitchFamily="18" charset="0"/>
              </a:rPr>
              <a:t> ni FKRP</a:t>
            </a:r>
          </a:p>
          <a:p>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39552" y="5385990"/>
            <a:ext cx="5425440" cy="923330"/>
          </a:xfrm>
          <a:prstGeom prst="rect">
            <a:avLst/>
          </a:prstGeom>
        </p:spPr>
        <p:txBody>
          <a:bodyPr wrap="square">
            <a:spAutoFit/>
          </a:bodyPr>
          <a:lstStyle/>
          <a:p>
            <a:r>
              <a:rPr lang="fr-FR" b="1" dirty="0">
                <a:solidFill>
                  <a:srgbClr val="000000"/>
                </a:solidFill>
                <a:latin typeface="Times New Roman" panose="02020603050405020304" pitchFamily="18" charset="0"/>
                <a:ea typeface="Lucida Grande"/>
                <a:cs typeface="Times New Roman" panose="02020603050405020304" pitchFamily="18" charset="0"/>
              </a:rPr>
              <a:t>NGS: </a:t>
            </a:r>
          </a:p>
          <a:p>
            <a:r>
              <a:rPr lang="fr-FR" b="1" i="1" dirty="0">
                <a:solidFill>
                  <a:srgbClr val="FF0000"/>
                </a:solidFill>
                <a:latin typeface="Times New Roman" panose="02020603050405020304" pitchFamily="18" charset="0"/>
                <a:ea typeface="Lucida Grande"/>
                <a:cs typeface="Times New Roman" panose="02020603050405020304" pitchFamily="18" charset="0"/>
              </a:rPr>
              <a:t>ANO5</a:t>
            </a:r>
            <a:r>
              <a:rPr lang="fr-FR" b="1" dirty="0">
                <a:solidFill>
                  <a:srgbClr val="FF0000"/>
                </a:solidFill>
                <a:latin typeface="Times New Roman" panose="02020603050405020304" pitchFamily="18" charset="0"/>
                <a:ea typeface="Lucida Grande"/>
                <a:cs typeface="Times New Roman" panose="02020603050405020304" pitchFamily="18" charset="0"/>
              </a:rPr>
              <a:t> :Variant faux-sens homozygote: </a:t>
            </a:r>
          </a:p>
          <a:p>
            <a:r>
              <a:rPr lang="fr-FR" dirty="0">
                <a:latin typeface="Times New Roman" panose="02020603050405020304" pitchFamily="18" charset="0"/>
                <a:ea typeface="Lucida Grande"/>
                <a:cs typeface="Times New Roman" panose="02020603050405020304" pitchFamily="18" charset="0"/>
              </a:rPr>
              <a:t>c.656A&gt;G ; p.Tyr219Cys</a:t>
            </a:r>
            <a:endParaRPr lang="fr-FR" dirty="0">
              <a:latin typeface="Times New Roman" panose="02020603050405020304" pitchFamily="18" charset="0"/>
              <a:cs typeface="Times New Roman" panose="02020603050405020304" pitchFamily="18" charset="0"/>
            </a:endParaRPr>
          </a:p>
        </p:txBody>
      </p:sp>
      <p:sp>
        <p:nvSpPr>
          <p:cNvPr id="3" name="ZoneTexte 2"/>
          <p:cNvSpPr txBox="1"/>
          <p:nvPr/>
        </p:nvSpPr>
        <p:spPr>
          <a:xfrm>
            <a:off x="5508104" y="5674022"/>
            <a:ext cx="2903359" cy="369332"/>
          </a:xfrm>
          <a:prstGeom prst="rect">
            <a:avLst/>
          </a:prstGeom>
          <a:noFill/>
          <a:ln>
            <a:solidFill>
              <a:srgbClr val="4F81BD"/>
            </a:solidFill>
          </a:ln>
        </p:spPr>
        <p:txBody>
          <a:bodyPr wrap="none" rtlCol="0">
            <a:spAutoFit/>
          </a:bodyPr>
          <a:lstStyle/>
          <a:p>
            <a:r>
              <a:rPr lang="fr-FR" b="1" dirty="0">
                <a:latin typeface="Times New Roman" panose="02020603050405020304" pitchFamily="18" charset="0"/>
                <a:cs typeface="Times New Roman" panose="02020603050405020304" pitchFamily="18" charset="0"/>
              </a:rPr>
              <a:t>Confirmation du diagnostic</a:t>
            </a:r>
          </a:p>
        </p:txBody>
      </p:sp>
      <p:sp>
        <p:nvSpPr>
          <p:cNvPr id="9" name="Rectangle 2"/>
          <p:cNvSpPr txBox="1">
            <a:spLocks noChangeArrowheads="1"/>
          </p:cNvSpPr>
          <p:nvPr/>
        </p:nvSpPr>
        <p:spPr bwMode="auto">
          <a:xfrm>
            <a:off x="6553075" y="103860"/>
            <a:ext cx="2411413" cy="461665"/>
          </a:xfrm>
          <a:prstGeom prst="rect">
            <a:avLst/>
          </a:prstGeom>
          <a:solidFill>
            <a:srgbClr val="FFC000"/>
          </a:solidFill>
        </p:spPr>
        <p:txBody>
          <a:bodyPr wrap="square" rtlCol="0">
            <a:spAutoFit/>
          </a:bodyPr>
          <a:lstStyle>
            <a:defPPr>
              <a:defRPr lang="fr-FR"/>
            </a:defPPr>
            <a:lvl1pPr algn="r">
              <a:spcBef>
                <a:spcPct val="0"/>
              </a:spcBef>
              <a:buNone/>
              <a:defRPr sz="2400" b="1">
                <a:latin typeface="Times New Roman" panose="02020603050405020304" pitchFamily="18" charset="0"/>
                <a:cs typeface="Times New Roman" panose="02020603050405020304" pitchFamily="18" charset="0"/>
              </a:defRPr>
            </a:lvl1pPr>
          </a:lstStyle>
          <a:p>
            <a:pPr lvl="1" algn="r"/>
            <a:r>
              <a:rPr lang="fr-FR" altLang="ja-JP" sz="2400" b="1" dirty="0">
                <a:latin typeface="Times New Roman" panose="02020603050405020304" pitchFamily="18" charset="0"/>
                <a:cs typeface="Times New Roman" panose="02020603050405020304" pitchFamily="18" charset="0"/>
              </a:rPr>
              <a:t>Exemple 1 </a:t>
            </a:r>
            <a:endParaRPr lang="fr-FR" sz="2400" b="1" dirty="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179512" y="692696"/>
            <a:ext cx="3816424" cy="864096"/>
          </a:xfrm>
          <a:prstGeom prst="rect">
            <a:avLst/>
          </a:prstGeom>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a:latin typeface="Times New Roman" panose="02020603050405020304" pitchFamily="18" charset="0"/>
                <a:cs typeface="Times New Roman" panose="02020603050405020304" pitchFamily="18" charset="0"/>
              </a:rPr>
              <a:t>Neurologie Montpellier. </a:t>
            </a:r>
            <a:r>
              <a:rPr lang="fr-FR" sz="2000" i="1" dirty="0">
                <a:latin typeface="Times New Roman" panose="02020603050405020304" pitchFamily="18" charset="0"/>
                <a:cs typeface="Times New Roman" panose="02020603050405020304" pitchFamily="18" charset="0"/>
              </a:rPr>
              <a:t>R Morales</a:t>
            </a:r>
            <a:endParaRPr lang="fr-FR" altLang="fr-FR" sz="2000" dirty="0">
              <a:latin typeface="Times New Roman" panose="02020603050405020304" pitchFamily="18" charset="0"/>
              <a:cs typeface="Times New Roman" panose="02020603050405020304" pitchFamily="18" charset="0"/>
            </a:endParaRPr>
          </a:p>
        </p:txBody>
      </p:sp>
      <p:sp>
        <p:nvSpPr>
          <p:cNvPr id="2" name="Espace réservé de la date 1">
            <a:extLst>
              <a:ext uri="{FF2B5EF4-FFF2-40B4-BE49-F238E27FC236}">
                <a16:creationId xmlns="" xmlns:a16="http://schemas.microsoft.com/office/drawing/2014/main" id="{55EE5D47-F471-6F41-A978-7839D9C28D18}"/>
              </a:ext>
            </a:extLst>
          </p:cNvPr>
          <p:cNvSpPr>
            <a:spLocks noGrp="1"/>
          </p:cNvSpPr>
          <p:nvPr>
            <p:ph type="dt" sz="half" idx="10"/>
          </p:nvPr>
        </p:nvSpPr>
        <p:spPr/>
        <p:txBody>
          <a:bodyPr/>
          <a:lstStyle/>
          <a:p>
            <a:fld id="{EDFD6690-E2CB-5B4D-9053-8786CE766234}" type="datetime1">
              <a:rPr lang="fr-FR" smtClean="0">
                <a:solidFill>
                  <a:srgbClr val="775F55"/>
                </a:solidFill>
                <a:latin typeface="Times New Roman" panose="02020603050405020304" pitchFamily="18" charset="0"/>
                <a:cs typeface="Times New Roman" panose="02020603050405020304" pitchFamily="18" charset="0"/>
              </a:rPr>
              <a:pPr/>
              <a:t>14/11/2019</a:t>
            </a:fld>
            <a:endParaRPr lang="fr-FR">
              <a:solidFill>
                <a:srgbClr val="775F55"/>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 xmlns:a16="http://schemas.microsoft.com/office/drawing/2014/main" id="{9E237433-5F27-594C-B0D7-766BBACB2C0E}"/>
              </a:ext>
            </a:extLst>
          </p:cNvPr>
          <p:cNvSpPr>
            <a:spLocks noGrp="1"/>
          </p:cNvSpPr>
          <p:nvPr>
            <p:ph type="ftr" sz="quarter" idx="11"/>
          </p:nvPr>
        </p:nvSpPr>
        <p:spPr/>
        <p:txBody>
          <a:bodyPr/>
          <a:lstStyle/>
          <a:p>
            <a:r>
              <a:rPr lang="fr-FR">
                <a:solidFill>
                  <a:srgbClr val="775F55"/>
                </a:solidFill>
                <a:latin typeface="Times New Roman" panose="02020603050405020304" pitchFamily="18" charset="0"/>
                <a:cs typeface="Times New Roman" panose="02020603050405020304" pitchFamily="18" charset="0"/>
              </a:rPr>
              <a:t>Reda Zenagui</a:t>
            </a:r>
          </a:p>
        </p:txBody>
      </p:sp>
      <p:sp>
        <p:nvSpPr>
          <p:cNvPr id="8" name="Espace réservé du numéro de diapositive 7">
            <a:extLst>
              <a:ext uri="{FF2B5EF4-FFF2-40B4-BE49-F238E27FC236}">
                <a16:creationId xmlns="" xmlns:a16="http://schemas.microsoft.com/office/drawing/2014/main" id="{16687B31-6601-894A-B7D3-562B5F1329AF}"/>
              </a:ext>
            </a:extLst>
          </p:cNvPr>
          <p:cNvSpPr>
            <a:spLocks noGrp="1"/>
          </p:cNvSpPr>
          <p:nvPr>
            <p:ph type="sldNum" sz="quarter" idx="12"/>
          </p:nvPr>
        </p:nvSpPr>
        <p:spPr/>
        <p:txBody>
          <a:bodyPr/>
          <a:lstStyle/>
          <a:p>
            <a:fld id="{106C2161-55B9-4E2F-9B8E-AFF7EF3222FD}" type="slidenum">
              <a:rPr lang="fr-FR" smtClean="0">
                <a:solidFill>
                  <a:srgbClr val="775F55"/>
                </a:solidFill>
                <a:latin typeface="Times New Roman" panose="02020603050405020304" pitchFamily="18" charset="0"/>
                <a:cs typeface="Times New Roman" panose="02020603050405020304" pitchFamily="18" charset="0"/>
              </a:rPr>
              <a:pPr/>
              <a:t>19</a:t>
            </a:fld>
            <a:endParaRPr lang="fr-FR">
              <a:solidFill>
                <a:srgbClr val="775F5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68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 xmlns:a16="http://schemas.microsoft.com/office/drawing/2014/main" id="{38BD8864-8BF1-7946-BCC0-7CDAB83AC5E0}"/>
              </a:ext>
            </a:extLst>
          </p:cNvPr>
          <p:cNvSpPr>
            <a:spLocks noGrp="1"/>
          </p:cNvSpPr>
          <p:nvPr>
            <p:ph type="dt" sz="half" idx="10"/>
          </p:nvPr>
        </p:nvSpPr>
        <p:spPr/>
        <p:txBody>
          <a:bodyPr/>
          <a:lstStyle/>
          <a:p>
            <a:fld id="{0F9DC5E6-DAF7-7A45-949B-ED7BA40FD0F4}" type="datetime1">
              <a:rPr lang="fr-FR" smtClean="0">
                <a:solidFill>
                  <a:srgbClr val="775F55"/>
                </a:solidFill>
              </a:rPr>
              <a:pPr/>
              <a:t>14/11/2019</a:t>
            </a:fld>
            <a:endParaRPr lang="fr-FR" dirty="0">
              <a:solidFill>
                <a:srgbClr val="775F55"/>
              </a:solidFill>
            </a:endParaRPr>
          </a:p>
        </p:txBody>
      </p:sp>
      <p:sp>
        <p:nvSpPr>
          <p:cNvPr id="5" name="Espace réservé du pied de page 4">
            <a:extLst>
              <a:ext uri="{FF2B5EF4-FFF2-40B4-BE49-F238E27FC236}">
                <a16:creationId xmlns="" xmlns:a16="http://schemas.microsoft.com/office/drawing/2014/main" id="{60A51089-183D-9D4D-996D-53E96B5EC370}"/>
              </a:ext>
            </a:extLst>
          </p:cNvPr>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a:extLst>
              <a:ext uri="{FF2B5EF4-FFF2-40B4-BE49-F238E27FC236}">
                <a16:creationId xmlns="" xmlns:a16="http://schemas.microsoft.com/office/drawing/2014/main" id="{2F413C6B-68BE-134F-AF72-064AA6516093}"/>
              </a:ext>
            </a:extLst>
          </p:cNvPr>
          <p:cNvSpPr>
            <a:spLocks noGrp="1"/>
          </p:cNvSpPr>
          <p:nvPr>
            <p:ph type="sldNum" sz="quarter" idx="12"/>
          </p:nvPr>
        </p:nvSpPr>
        <p:spPr/>
        <p:txBody>
          <a:bodyPr/>
          <a:lstStyle/>
          <a:p>
            <a:fld id="{106C2161-55B9-4E2F-9B8E-AFF7EF3222FD}" type="slidenum">
              <a:rPr lang="fr-FR" smtClean="0">
                <a:solidFill>
                  <a:srgbClr val="775F55"/>
                </a:solidFill>
              </a:rPr>
              <a:pPr/>
              <a:t>2</a:t>
            </a:fld>
            <a:endParaRPr lang="fr-FR">
              <a:solidFill>
                <a:srgbClr val="775F55"/>
              </a:solidFill>
            </a:endParaRPr>
          </a:p>
        </p:txBody>
      </p:sp>
      <p:sp>
        <p:nvSpPr>
          <p:cNvPr id="7" name="ZoneTexte 6">
            <a:extLst>
              <a:ext uri="{FF2B5EF4-FFF2-40B4-BE49-F238E27FC236}">
                <a16:creationId xmlns="" xmlns:a16="http://schemas.microsoft.com/office/drawing/2014/main" id="{20E8C3C1-CBEE-1442-BC9B-3BB050992753}"/>
              </a:ext>
            </a:extLst>
          </p:cNvPr>
          <p:cNvSpPr txBox="1"/>
          <p:nvPr/>
        </p:nvSpPr>
        <p:spPr>
          <a:xfrm>
            <a:off x="323528" y="1069562"/>
            <a:ext cx="8363272" cy="1711366"/>
          </a:xfrm>
          <a:prstGeom prst="rect">
            <a:avLst/>
          </a:prstGeom>
          <a:noFill/>
        </p:spPr>
        <p:txBody>
          <a:bodyPr wrap="square" rtlCol="0">
            <a:spAutoFit/>
          </a:bodyPr>
          <a:lstStyle/>
          <a:p>
            <a:pPr marL="285750" indent="-285750">
              <a:lnSpc>
                <a:spcPct val="150000"/>
              </a:lnSpc>
              <a:buFont typeface="Wingdings" pitchFamily="2" charset="2"/>
              <a:buChar char="§"/>
            </a:pPr>
            <a:r>
              <a:rPr lang="fr-FR" dirty="0"/>
              <a:t>DES en Génétique à USTHB (Alger)</a:t>
            </a:r>
          </a:p>
          <a:p>
            <a:pPr marL="285750" indent="-285750">
              <a:lnSpc>
                <a:spcPct val="150000"/>
              </a:lnSpc>
              <a:buFont typeface="Wingdings" pitchFamily="2" charset="2"/>
              <a:buChar char="§"/>
            </a:pPr>
            <a:r>
              <a:rPr lang="fr-FR" dirty="0"/>
              <a:t>Master 1 en biologie cellulaire à l’université de Rennes 1</a:t>
            </a:r>
          </a:p>
          <a:p>
            <a:pPr marL="285750" indent="-285750">
              <a:lnSpc>
                <a:spcPct val="150000"/>
              </a:lnSpc>
              <a:buFont typeface="Wingdings" pitchFamily="2" charset="2"/>
              <a:buChar char="§"/>
            </a:pPr>
            <a:r>
              <a:rPr lang="fr-FR" dirty="0"/>
              <a:t>Master 2 en génétique multifactorielle à l’université d’Orsay</a:t>
            </a:r>
          </a:p>
          <a:p>
            <a:pPr marL="285750" indent="-285750">
              <a:lnSpc>
                <a:spcPct val="150000"/>
              </a:lnSpc>
              <a:buFont typeface="Wingdings" pitchFamily="2" charset="2"/>
              <a:buChar char="§"/>
            </a:pPr>
            <a:r>
              <a:rPr lang="fr-FR" dirty="0"/>
              <a:t>Doctorat : en biologie moléculaire et </a:t>
            </a:r>
            <a:r>
              <a:rPr lang="fr-FR" dirty="0" err="1"/>
              <a:t>transcriptomique</a:t>
            </a:r>
            <a:r>
              <a:rPr lang="fr-FR" dirty="0"/>
              <a:t> à l’université de Montpellier 2</a:t>
            </a:r>
          </a:p>
        </p:txBody>
      </p:sp>
      <p:sp>
        <p:nvSpPr>
          <p:cNvPr id="8" name="ZoneTexte 7">
            <a:extLst>
              <a:ext uri="{FF2B5EF4-FFF2-40B4-BE49-F238E27FC236}">
                <a16:creationId xmlns="" xmlns:a16="http://schemas.microsoft.com/office/drawing/2014/main" id="{E7B15C91-CC8E-7845-B7DD-A0955FEA7B3F}"/>
              </a:ext>
            </a:extLst>
          </p:cNvPr>
          <p:cNvSpPr txBox="1"/>
          <p:nvPr/>
        </p:nvSpPr>
        <p:spPr>
          <a:xfrm>
            <a:off x="457200" y="3933056"/>
            <a:ext cx="8686800" cy="2126864"/>
          </a:xfrm>
          <a:prstGeom prst="rect">
            <a:avLst/>
          </a:prstGeom>
          <a:noFill/>
        </p:spPr>
        <p:txBody>
          <a:bodyPr wrap="square" rtlCol="0">
            <a:spAutoFit/>
          </a:bodyPr>
          <a:lstStyle/>
          <a:p>
            <a:pPr marL="285750" indent="-285750">
              <a:lnSpc>
                <a:spcPct val="150000"/>
              </a:lnSpc>
              <a:buFont typeface="Wingdings" pitchFamily="2" charset="2"/>
              <a:buChar char="§"/>
            </a:pPr>
            <a:r>
              <a:rPr lang="fr-FR" dirty="0"/>
              <a:t>Enseignant-chercheur à l’université de pharmacie à Paris</a:t>
            </a:r>
          </a:p>
          <a:p>
            <a:pPr marL="285750" indent="-285750">
              <a:lnSpc>
                <a:spcPct val="150000"/>
              </a:lnSpc>
              <a:buFont typeface="Wingdings" pitchFamily="2" charset="2"/>
              <a:buChar char="§"/>
            </a:pPr>
            <a:r>
              <a:rPr lang="fr-FR" dirty="0"/>
              <a:t>Chercheur postdoctoral à l’institut pasteur: </a:t>
            </a:r>
            <a:r>
              <a:rPr lang="fr-FR" dirty="0" err="1"/>
              <a:t>intérations</a:t>
            </a:r>
            <a:r>
              <a:rPr lang="fr-FR" dirty="0"/>
              <a:t> hôte /pathogènes</a:t>
            </a:r>
          </a:p>
          <a:p>
            <a:pPr marL="285750" indent="-285750">
              <a:lnSpc>
                <a:spcPct val="150000"/>
              </a:lnSpc>
              <a:buFont typeface="Wingdings" pitchFamily="2" charset="2"/>
              <a:buChar char="§"/>
            </a:pPr>
            <a:r>
              <a:rPr lang="fr-FR" dirty="0"/>
              <a:t>Responsable scientifique de la plateforme séquençage haut débit du CHU de Montpellier</a:t>
            </a:r>
          </a:p>
          <a:p>
            <a:pPr marL="285750" indent="-285750">
              <a:lnSpc>
                <a:spcPct val="150000"/>
              </a:lnSpc>
              <a:buFont typeface="Wingdings" pitchFamily="2" charset="2"/>
              <a:buChar char="§"/>
            </a:pPr>
            <a:r>
              <a:rPr lang="fr-FR" dirty="0"/>
              <a:t>Responsable scientifique de l’unité de cytogénétique du DPI au CHU de Montpellier</a:t>
            </a:r>
          </a:p>
        </p:txBody>
      </p:sp>
      <p:sp>
        <p:nvSpPr>
          <p:cNvPr id="12" name="ZoneTexte 11">
            <a:extLst>
              <a:ext uri="{FF2B5EF4-FFF2-40B4-BE49-F238E27FC236}">
                <a16:creationId xmlns="" xmlns:a16="http://schemas.microsoft.com/office/drawing/2014/main" id="{D80B8FF7-8188-BC44-9701-692D57C3ACA5}"/>
              </a:ext>
            </a:extLst>
          </p:cNvPr>
          <p:cNvSpPr txBox="1"/>
          <p:nvPr/>
        </p:nvSpPr>
        <p:spPr>
          <a:xfrm>
            <a:off x="457200" y="404664"/>
            <a:ext cx="5410944" cy="464871"/>
          </a:xfrm>
          <a:prstGeom prst="rect">
            <a:avLst/>
          </a:prstGeom>
          <a:noFill/>
        </p:spPr>
        <p:txBody>
          <a:bodyPr wrap="square" rtlCol="0">
            <a:spAutoFit/>
          </a:bodyPr>
          <a:lstStyle/>
          <a:p>
            <a:pPr>
              <a:lnSpc>
                <a:spcPct val="150000"/>
              </a:lnSpc>
            </a:pPr>
            <a:r>
              <a:rPr lang="fr-FR" b="1" dirty="0"/>
              <a:t>Parcours Universitaire</a:t>
            </a:r>
          </a:p>
        </p:txBody>
      </p:sp>
      <p:sp>
        <p:nvSpPr>
          <p:cNvPr id="22" name="ZoneTexte 21">
            <a:extLst>
              <a:ext uri="{FF2B5EF4-FFF2-40B4-BE49-F238E27FC236}">
                <a16:creationId xmlns="" xmlns:a16="http://schemas.microsoft.com/office/drawing/2014/main" id="{73D0EDB7-4E5E-FB4E-837E-0E3659D45376}"/>
              </a:ext>
            </a:extLst>
          </p:cNvPr>
          <p:cNvSpPr txBox="1"/>
          <p:nvPr/>
        </p:nvSpPr>
        <p:spPr>
          <a:xfrm>
            <a:off x="467544" y="3429000"/>
            <a:ext cx="5410944" cy="369332"/>
          </a:xfrm>
          <a:prstGeom prst="rect">
            <a:avLst/>
          </a:prstGeom>
          <a:noFill/>
        </p:spPr>
        <p:txBody>
          <a:bodyPr wrap="square" rtlCol="0">
            <a:spAutoFit/>
          </a:bodyPr>
          <a:lstStyle/>
          <a:p>
            <a:r>
              <a:rPr lang="fr-FR" b="1" dirty="0"/>
              <a:t>Parcours Professionnel</a:t>
            </a:r>
          </a:p>
        </p:txBody>
      </p:sp>
    </p:spTree>
    <p:extLst>
      <p:ext uri="{BB962C8B-B14F-4D97-AF65-F5344CB8AC3E}">
        <p14:creationId xmlns:p14="http://schemas.microsoft.com/office/powerpoint/2010/main" xmlns="" val="415186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419873" y="179348"/>
            <a:ext cx="5472608" cy="461665"/>
          </a:xfrm>
          <a:prstGeom prst="rect">
            <a:avLst/>
          </a:prstGeom>
          <a:solidFill>
            <a:srgbClr val="FFC000"/>
          </a:solidFill>
        </p:spPr>
        <p:txBody>
          <a:bodyPr wrap="square" rtlCol="0">
            <a:spAutoFit/>
          </a:bodyPr>
          <a:lstStyle>
            <a:defPPr>
              <a:defRPr lang="fr-FR"/>
            </a:defPPr>
            <a:lvl1pPr algn="r">
              <a:spcBef>
                <a:spcPct val="0"/>
              </a:spcBef>
              <a:buNone/>
              <a:defRPr sz="2400" b="1">
                <a:latin typeface="Times New Roman" panose="02020603050405020304" pitchFamily="18" charset="0"/>
                <a:cs typeface="Times New Roman" panose="02020603050405020304" pitchFamily="18" charset="0"/>
              </a:defRPr>
            </a:lvl1pPr>
          </a:lstStyle>
          <a:p>
            <a:pPr lvl="1" algn="r"/>
            <a:r>
              <a:rPr lang="fr-FR" altLang="ja-JP" sz="2400" b="1" dirty="0">
                <a:latin typeface="Times New Roman" panose="02020603050405020304" pitchFamily="18" charset="0"/>
                <a:cs typeface="Times New Roman" panose="02020603050405020304" pitchFamily="18" charset="0"/>
              </a:rPr>
              <a:t>Importance de l’étude familiale</a:t>
            </a:r>
            <a:endParaRPr lang="fr-FR" sz="2400" b="1"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323528" y="845840"/>
            <a:ext cx="3672408" cy="1143000"/>
          </a:xfrm>
          <a:prstGeom prst="rect">
            <a:avLst/>
          </a:prstGeom>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err="1">
                <a:latin typeface="Times New Roman" panose="02020603050405020304" pitchFamily="18" charset="0"/>
                <a:cs typeface="Times New Roman" panose="02020603050405020304" pitchFamily="18" charset="0"/>
              </a:rPr>
              <a:t>Neuropédiatrie</a:t>
            </a:r>
            <a:r>
              <a:rPr lang="fr-FR" altLang="fr-FR" sz="2000" dirty="0">
                <a:latin typeface="Times New Roman" panose="02020603050405020304" pitchFamily="18" charset="0"/>
                <a:cs typeface="Times New Roman" panose="02020603050405020304" pitchFamily="18" charset="0"/>
              </a:rPr>
              <a:t> Montpellier. </a:t>
            </a:r>
            <a:r>
              <a:rPr lang="fr-FR" sz="2000" i="1" dirty="0">
                <a:latin typeface="Times New Roman" panose="02020603050405020304" pitchFamily="18" charset="0"/>
                <a:cs typeface="Times New Roman" panose="02020603050405020304" pitchFamily="18" charset="0"/>
              </a:rPr>
              <a:t>Fr Rivier, U Walter-</a:t>
            </a:r>
            <a:r>
              <a:rPr lang="fr-FR" sz="2000" i="1" dirty="0" err="1">
                <a:latin typeface="Times New Roman" panose="02020603050405020304" pitchFamily="18" charset="0"/>
                <a:cs typeface="Times New Roman" panose="02020603050405020304" pitchFamily="18" charset="0"/>
              </a:rPr>
              <a:t>Louvier</a:t>
            </a:r>
            <a:endParaRPr lang="fr-FR" altLang="fr-FR" sz="2000" dirty="0">
              <a:latin typeface="Times New Roman" panose="02020603050405020304" pitchFamily="18" charset="0"/>
              <a:cs typeface="Times New Roman" panose="02020603050405020304" pitchFamily="18" charset="0"/>
            </a:endParaRPr>
          </a:p>
        </p:txBody>
      </p:sp>
      <p:sp>
        <p:nvSpPr>
          <p:cNvPr id="9" name="Espace réservé du contenu 2"/>
          <p:cNvSpPr>
            <a:spLocks noGrp="1"/>
          </p:cNvSpPr>
          <p:nvPr>
            <p:ph idx="1"/>
          </p:nvPr>
        </p:nvSpPr>
        <p:spPr>
          <a:xfrm>
            <a:off x="323528" y="1988840"/>
            <a:ext cx="8719800" cy="1529716"/>
          </a:xfrm>
        </p:spPr>
        <p:txBody>
          <a:bodyPr>
            <a:noAutofit/>
          </a:bodyPr>
          <a:lstStyle/>
          <a:p>
            <a:pPr>
              <a:lnSpc>
                <a:spcPct val="120000"/>
              </a:lnSpc>
            </a:pPr>
            <a:r>
              <a:rPr lang="fr-FR" sz="1800" dirty="0">
                <a:latin typeface="Times New Roman" panose="02020603050405020304" pitchFamily="18" charset="0"/>
                <a:cs typeface="Times New Roman" panose="02020603050405020304" pitchFamily="18" charset="0"/>
              </a:rPr>
              <a:t>Jeune fille 14 ans ½</a:t>
            </a:r>
          </a:p>
          <a:p>
            <a:pPr>
              <a:lnSpc>
                <a:spcPct val="120000"/>
              </a:lnSpc>
            </a:pPr>
            <a:r>
              <a:rPr lang="fr-FR" sz="1800" dirty="0">
                <a:latin typeface="Times New Roman" panose="02020603050405020304" pitchFamily="18" charset="0"/>
                <a:cs typeface="Times New Roman" panose="02020603050405020304" pitchFamily="18" charset="0"/>
              </a:rPr>
              <a:t>Syndrome </a:t>
            </a:r>
            <a:r>
              <a:rPr lang="fr-FR" sz="1800" dirty="0" err="1">
                <a:latin typeface="Times New Roman" panose="02020603050405020304" pitchFamily="18" charset="0"/>
                <a:cs typeface="Times New Roman" panose="02020603050405020304" pitchFamily="18" charset="0"/>
              </a:rPr>
              <a:t>myopathique</a:t>
            </a:r>
            <a:r>
              <a:rPr lang="fr-FR" sz="1800" dirty="0">
                <a:latin typeface="Times New Roman" panose="02020603050405020304" pitchFamily="18" charset="0"/>
                <a:cs typeface="Times New Roman" panose="02020603050405020304" pitchFamily="18" charset="0"/>
              </a:rPr>
              <a:t> touchant la ceinture pelvienne avec fatigabilité à l'effort, évoluant depuis l’âge de 3 ans</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CPK normales, bilans cardiologique et respiratoire normaux.</a:t>
            </a:r>
          </a:p>
          <a:p>
            <a:pPr>
              <a:lnSpc>
                <a:spcPct val="120000"/>
              </a:lnSpc>
            </a:pPr>
            <a:r>
              <a:rPr lang="fr-FR" sz="1800" dirty="0">
                <a:latin typeface="Times New Roman" panose="02020603050405020304" pitchFamily="18" charset="0"/>
                <a:cs typeface="Times New Roman" panose="02020603050405020304" pitchFamily="18" charset="0"/>
              </a:rPr>
              <a:t> Jeune frère : signes cliniques similaires</a:t>
            </a:r>
          </a:p>
          <a:p>
            <a:pPr>
              <a:lnSpc>
                <a:spcPct val="120000"/>
              </a:lnSpc>
            </a:pPr>
            <a:endParaRPr lang="fr-FR" sz="1800" dirty="0">
              <a:latin typeface="Times New Roman" panose="02020603050405020304" pitchFamily="18" charset="0"/>
              <a:cs typeface="Times New Roman" panose="02020603050405020304" pitchFamily="18" charset="0"/>
            </a:endParaRPr>
          </a:p>
          <a:p>
            <a:pPr marL="457200" lvl="1" indent="0">
              <a:lnSpc>
                <a:spcPct val="120000"/>
              </a:lnSpc>
              <a:buNone/>
            </a:pPr>
            <a:endParaRPr lang="fr-FR" sz="1800" dirty="0">
              <a:solidFill>
                <a:srgbClr val="000000"/>
              </a:solidFill>
              <a:latin typeface="Times New Roman" panose="02020603050405020304" pitchFamily="18" charset="0"/>
              <a:ea typeface="Lucida Grande"/>
              <a:cs typeface="Times New Roman" panose="02020603050405020304" pitchFamily="18" charset="0"/>
            </a:endParaRPr>
          </a:p>
        </p:txBody>
      </p:sp>
      <p:sp>
        <p:nvSpPr>
          <p:cNvPr id="10" name="Rectangle 9"/>
          <p:cNvSpPr/>
          <p:nvPr/>
        </p:nvSpPr>
        <p:spPr>
          <a:xfrm>
            <a:off x="179512" y="5373216"/>
            <a:ext cx="5400600" cy="1080296"/>
          </a:xfrm>
          <a:prstGeom prst="rect">
            <a:avLst/>
          </a:prstGeom>
        </p:spPr>
        <p:txBody>
          <a:bodyPr wrap="square">
            <a:spAutoFit/>
          </a:bodyPr>
          <a:lstStyle/>
          <a:p>
            <a:pPr lvl="1">
              <a:lnSpc>
                <a:spcPct val="120000"/>
              </a:lnSpc>
            </a:pPr>
            <a:r>
              <a:rPr lang="fr-FR" dirty="0">
                <a:solidFill>
                  <a:srgbClr val="000000"/>
                </a:solidFill>
                <a:latin typeface="Times New Roman" panose="02020603050405020304" pitchFamily="18" charset="0"/>
                <a:ea typeface="Lucida Grande"/>
                <a:cs typeface="Times New Roman" panose="02020603050405020304" pitchFamily="18" charset="0"/>
              </a:rPr>
              <a:t>Parent et sœur indemne testés:</a:t>
            </a:r>
          </a:p>
          <a:p>
            <a:pPr marL="742950" lvl="1" indent="-285750">
              <a:lnSpc>
                <a:spcPct val="120000"/>
              </a:lnSpc>
              <a:buFont typeface="Arial"/>
              <a:buChar char="•"/>
            </a:pPr>
            <a:r>
              <a:rPr lang="fr-FR" dirty="0">
                <a:solidFill>
                  <a:srgbClr val="000000"/>
                </a:solidFill>
                <a:latin typeface="Times New Roman" panose="02020603050405020304" pitchFamily="18" charset="0"/>
                <a:ea typeface="Lucida Grande"/>
                <a:cs typeface="Times New Roman" panose="02020603050405020304" pitchFamily="18" charset="0"/>
              </a:rPr>
              <a:t>Parents: </a:t>
            </a:r>
            <a:r>
              <a:rPr lang="fr-FR" dirty="0" err="1">
                <a:solidFill>
                  <a:srgbClr val="000000"/>
                </a:solidFill>
                <a:latin typeface="Times New Roman" panose="02020603050405020304" pitchFamily="18" charset="0"/>
                <a:ea typeface="Lucida Grande"/>
                <a:cs typeface="Times New Roman" panose="02020603050405020304" pitchFamily="18" charset="0"/>
              </a:rPr>
              <a:t>htz</a:t>
            </a:r>
            <a:r>
              <a:rPr lang="fr-FR" dirty="0">
                <a:solidFill>
                  <a:srgbClr val="000000"/>
                </a:solidFill>
                <a:latin typeface="Times New Roman" panose="02020603050405020304" pitchFamily="18" charset="0"/>
                <a:ea typeface="Lucida Grande"/>
                <a:cs typeface="Times New Roman" panose="02020603050405020304" pitchFamily="18" charset="0"/>
              </a:rPr>
              <a:t> (consanguins) </a:t>
            </a:r>
          </a:p>
          <a:p>
            <a:pPr marL="742950" lvl="1" indent="-285750">
              <a:lnSpc>
                <a:spcPct val="120000"/>
              </a:lnSpc>
              <a:buFont typeface="Arial"/>
              <a:buChar char="•"/>
            </a:pPr>
            <a:r>
              <a:rPr lang="fr-FR" dirty="0">
                <a:solidFill>
                  <a:srgbClr val="000000"/>
                </a:solidFill>
                <a:latin typeface="Times New Roman" panose="02020603050405020304" pitchFamily="18" charset="0"/>
                <a:ea typeface="Lucida Grande"/>
                <a:cs typeface="Times New Roman" panose="02020603050405020304" pitchFamily="18" charset="0"/>
              </a:rPr>
              <a:t>Sœur saine: </a:t>
            </a:r>
            <a:r>
              <a:rPr lang="fr-FR" b="1" dirty="0">
                <a:solidFill>
                  <a:srgbClr val="FF0000"/>
                </a:solidFill>
                <a:latin typeface="Times New Roman" panose="02020603050405020304" pitchFamily="18" charset="0"/>
                <a:ea typeface="Lucida Grande"/>
                <a:cs typeface="Times New Roman" panose="02020603050405020304" pitchFamily="18" charset="0"/>
              </a:rPr>
              <a:t>également porteuse homozygote</a:t>
            </a:r>
          </a:p>
        </p:txBody>
      </p:sp>
      <p:sp>
        <p:nvSpPr>
          <p:cNvPr id="11" name="Rectangle 10"/>
          <p:cNvSpPr/>
          <p:nvPr/>
        </p:nvSpPr>
        <p:spPr>
          <a:xfrm>
            <a:off x="323528" y="3861048"/>
            <a:ext cx="7704856" cy="1412694"/>
          </a:xfrm>
          <a:prstGeom prst="rect">
            <a:avLst/>
          </a:prstGeom>
          <a:ln>
            <a:solidFill>
              <a:srgbClr val="4F81BD"/>
            </a:solidFill>
          </a:ln>
        </p:spPr>
        <p:txBody>
          <a:bodyPr wrap="square">
            <a:spAutoFit/>
          </a:bodyPr>
          <a:lstStyle/>
          <a:p>
            <a:pPr>
              <a:lnSpc>
                <a:spcPct val="120000"/>
              </a:lnSpc>
            </a:pPr>
            <a:r>
              <a:rPr lang="fr-FR" b="1" dirty="0">
                <a:latin typeface="Times New Roman" panose="02020603050405020304" pitchFamily="18" charset="0"/>
                <a:cs typeface="Times New Roman" panose="02020603050405020304" pitchFamily="18" charset="0"/>
              </a:rPr>
              <a:t>NGS: variant faux sens homozygote dans le gène </a:t>
            </a:r>
            <a:r>
              <a:rPr lang="fr-FR" b="1" i="1" dirty="0">
                <a:latin typeface="Times New Roman" panose="02020603050405020304" pitchFamily="18" charset="0"/>
                <a:cs typeface="Times New Roman" panose="02020603050405020304" pitchFamily="18" charset="0"/>
              </a:rPr>
              <a:t>TTN</a:t>
            </a:r>
            <a:r>
              <a:rPr lang="fr-FR" b="1" dirty="0">
                <a:latin typeface="Times New Roman" panose="02020603050405020304" pitchFamily="18" charset="0"/>
                <a:cs typeface="Times New Roman" panose="02020603050405020304" pitchFamily="18" charset="0"/>
              </a:rPr>
              <a:t>:</a:t>
            </a:r>
          </a:p>
          <a:p>
            <a:pPr marL="742950" lvl="1" indent="-285750">
              <a:lnSpc>
                <a:spcPct val="120000"/>
              </a:lnSpc>
              <a:buFont typeface="Arial"/>
              <a:buChar char="•"/>
            </a:pPr>
            <a:r>
              <a:rPr lang="fr-FR" dirty="0">
                <a:latin typeface="Times New Roman" panose="02020603050405020304" pitchFamily="18" charset="0"/>
                <a:cs typeface="Times New Roman" panose="02020603050405020304" pitchFamily="18" charset="0"/>
              </a:rPr>
              <a:t>c.94851T&gt;A; p.Asp31617Glu </a:t>
            </a:r>
          </a:p>
          <a:p>
            <a:pPr marL="742950" lvl="1" indent="-285750">
              <a:lnSpc>
                <a:spcPct val="120000"/>
              </a:lnSpc>
              <a:buFont typeface="Arial"/>
              <a:buChar char="•"/>
            </a:pPr>
            <a:r>
              <a:rPr lang="fr-FR" dirty="0">
                <a:solidFill>
                  <a:srgbClr val="000000"/>
                </a:solidFill>
                <a:latin typeface="Times New Roman" panose="02020603050405020304" pitchFamily="18" charset="0"/>
                <a:ea typeface="Lucida Grande"/>
                <a:cs typeface="Times New Roman" panose="02020603050405020304" pitchFamily="18" charset="0"/>
              </a:rPr>
              <a:t>Validé en Sanger</a:t>
            </a:r>
          </a:p>
          <a:p>
            <a:pPr marL="742950" lvl="1" indent="-285750">
              <a:lnSpc>
                <a:spcPct val="120000"/>
              </a:lnSpc>
              <a:buFont typeface="Arial"/>
              <a:buChar char="•"/>
            </a:pPr>
            <a:r>
              <a:rPr lang="fr-FR" dirty="0">
                <a:solidFill>
                  <a:srgbClr val="000000"/>
                </a:solidFill>
                <a:latin typeface="Times New Roman" panose="02020603050405020304" pitchFamily="18" charset="0"/>
                <a:ea typeface="Lucida Grande"/>
                <a:cs typeface="Times New Roman" panose="02020603050405020304" pitchFamily="18" charset="0"/>
              </a:rPr>
              <a:t>Présent également chez le frère atteint</a:t>
            </a:r>
          </a:p>
        </p:txBody>
      </p:sp>
      <p:sp>
        <p:nvSpPr>
          <p:cNvPr id="12" name="ZoneTexte 11"/>
          <p:cNvSpPr txBox="1"/>
          <p:nvPr/>
        </p:nvSpPr>
        <p:spPr>
          <a:xfrm>
            <a:off x="5508104" y="6011996"/>
            <a:ext cx="2518638" cy="369332"/>
          </a:xfrm>
          <a:prstGeom prst="rect">
            <a:avLst/>
          </a:prstGeom>
          <a:noFill/>
          <a:ln>
            <a:solidFill>
              <a:srgbClr val="4F81BD"/>
            </a:solidFill>
          </a:ln>
        </p:spPr>
        <p:txBody>
          <a:bodyPr wrap="none" rtlCol="0">
            <a:spAutoFit/>
          </a:bodyPr>
          <a:lstStyle/>
          <a:p>
            <a:r>
              <a:rPr lang="fr-FR" b="1" dirty="0">
                <a:latin typeface="Times New Roman" panose="02020603050405020304" pitchFamily="18" charset="0"/>
                <a:cs typeface="Times New Roman" panose="02020603050405020304" pitchFamily="18" charset="0"/>
              </a:rPr>
              <a:t>Exclusion du diagnostic</a:t>
            </a:r>
          </a:p>
        </p:txBody>
      </p:sp>
      <p:sp>
        <p:nvSpPr>
          <p:cNvPr id="2" name="Espace réservé de la date 1">
            <a:extLst>
              <a:ext uri="{FF2B5EF4-FFF2-40B4-BE49-F238E27FC236}">
                <a16:creationId xmlns="" xmlns:a16="http://schemas.microsoft.com/office/drawing/2014/main" id="{6DA3BA4F-F58D-1141-8B7B-815694F196A6}"/>
              </a:ext>
            </a:extLst>
          </p:cNvPr>
          <p:cNvSpPr>
            <a:spLocks noGrp="1"/>
          </p:cNvSpPr>
          <p:nvPr>
            <p:ph type="dt" sz="half" idx="10"/>
          </p:nvPr>
        </p:nvSpPr>
        <p:spPr>
          <a:xfrm>
            <a:off x="457200" y="6376243"/>
            <a:ext cx="2133600" cy="365125"/>
          </a:xfrm>
        </p:spPr>
        <p:txBody>
          <a:bodyPr/>
          <a:lstStyle/>
          <a:p>
            <a:fld id="{A2F0E134-4534-114B-8094-A4DF7BC6D219}" type="datetime1">
              <a:rPr lang="fr-FR" smtClean="0">
                <a:solidFill>
                  <a:srgbClr val="775F55"/>
                </a:solidFill>
                <a:latin typeface="Times New Roman" panose="02020603050405020304" pitchFamily="18" charset="0"/>
                <a:cs typeface="Times New Roman" panose="02020603050405020304" pitchFamily="18" charset="0"/>
              </a:rPr>
              <a:pPr/>
              <a:t>14/11/2019</a:t>
            </a:fld>
            <a:endParaRPr lang="fr-FR">
              <a:solidFill>
                <a:srgbClr val="775F55"/>
              </a:solidFill>
              <a:latin typeface="Times New Roman" panose="02020603050405020304" pitchFamily="18" charset="0"/>
              <a:cs typeface="Times New Roman" panose="02020603050405020304" pitchFamily="18" charset="0"/>
            </a:endParaRPr>
          </a:p>
        </p:txBody>
      </p:sp>
      <p:sp>
        <p:nvSpPr>
          <p:cNvPr id="3" name="Espace réservé du pied de page 2">
            <a:extLst>
              <a:ext uri="{FF2B5EF4-FFF2-40B4-BE49-F238E27FC236}">
                <a16:creationId xmlns="" xmlns:a16="http://schemas.microsoft.com/office/drawing/2014/main" id="{23A04B1E-D209-9641-BE31-A514A2590B66}"/>
              </a:ext>
            </a:extLst>
          </p:cNvPr>
          <p:cNvSpPr>
            <a:spLocks noGrp="1"/>
          </p:cNvSpPr>
          <p:nvPr>
            <p:ph type="ftr" sz="quarter" idx="11"/>
          </p:nvPr>
        </p:nvSpPr>
        <p:spPr>
          <a:xfrm>
            <a:off x="3124200" y="6376243"/>
            <a:ext cx="2895600" cy="365125"/>
          </a:xfrm>
        </p:spPr>
        <p:txBody>
          <a:bodyPr/>
          <a:lstStyle/>
          <a:p>
            <a:r>
              <a:rPr lang="fr-FR">
                <a:solidFill>
                  <a:srgbClr val="775F55"/>
                </a:solidFill>
                <a:latin typeface="Times New Roman" panose="02020603050405020304" pitchFamily="18" charset="0"/>
                <a:cs typeface="Times New Roman" panose="02020603050405020304" pitchFamily="18" charset="0"/>
              </a:rPr>
              <a:t>Reda Zenagui</a:t>
            </a:r>
          </a:p>
        </p:txBody>
      </p:sp>
      <p:sp>
        <p:nvSpPr>
          <p:cNvPr id="4" name="Espace réservé du numéro de diapositive 3">
            <a:extLst>
              <a:ext uri="{FF2B5EF4-FFF2-40B4-BE49-F238E27FC236}">
                <a16:creationId xmlns="" xmlns:a16="http://schemas.microsoft.com/office/drawing/2014/main" id="{45810E20-B0E2-0848-99E4-0C392C598B93}"/>
              </a:ext>
            </a:extLst>
          </p:cNvPr>
          <p:cNvSpPr>
            <a:spLocks noGrp="1"/>
          </p:cNvSpPr>
          <p:nvPr>
            <p:ph type="sldNum" sz="quarter" idx="12"/>
          </p:nvPr>
        </p:nvSpPr>
        <p:spPr>
          <a:xfrm>
            <a:off x="6553200" y="6376243"/>
            <a:ext cx="2133600" cy="365125"/>
          </a:xfrm>
        </p:spPr>
        <p:txBody>
          <a:bodyPr/>
          <a:lstStyle/>
          <a:p>
            <a:fld id="{106C2161-55B9-4E2F-9B8E-AFF7EF3222FD}" type="slidenum">
              <a:rPr lang="fr-FR" smtClean="0">
                <a:latin typeface="Times New Roman" panose="02020603050405020304" pitchFamily="18" charset="0"/>
                <a:cs typeface="Times New Roman" panose="02020603050405020304" pitchFamily="18" charset="0"/>
              </a:rPr>
              <a:pPr/>
              <a:t>20</a:t>
            </a:fld>
            <a:endParaRPr lang="fr-F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30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3196303" y="3454403"/>
            <a:ext cx="5912201" cy="3391349"/>
            <a:chOff x="3196303" y="3454403"/>
            <a:chExt cx="5912201" cy="3391349"/>
          </a:xfrm>
        </p:grpSpPr>
        <p:pic>
          <p:nvPicPr>
            <p:cNvPr id="47" name="Image 46"/>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l="8175" t="9016" r="61809" b="49070"/>
            <a:stretch/>
          </p:blipFill>
          <p:spPr>
            <a:xfrm>
              <a:off x="7168140" y="3454403"/>
              <a:ext cx="1940364" cy="3011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Image 39"/>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Layer>
                  </a14:imgProps>
                </a:ext>
              </a:extLst>
            </a:blip>
            <a:srcRect l="7428" t="59458" r="65119" b="4135"/>
            <a:stretch/>
          </p:blipFill>
          <p:spPr>
            <a:xfrm>
              <a:off x="3196303" y="3524222"/>
              <a:ext cx="1807899" cy="2941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1" name="ZoneTexte 40"/>
            <p:cNvSpPr txBox="1"/>
            <p:nvPr/>
          </p:nvSpPr>
          <p:spPr>
            <a:xfrm>
              <a:off x="5279344" y="4347033"/>
              <a:ext cx="1366591" cy="584359"/>
            </a:xfrm>
            <a:prstGeom prst="rect">
              <a:avLst/>
            </a:prstGeom>
            <a:noFill/>
            <a:ln w="28575" cmpd="sng">
              <a:solidFill>
                <a:schemeClr val="bg2">
                  <a:lumMod val="75000"/>
                </a:schemeClr>
              </a:solidFill>
            </a:ln>
          </p:spPr>
          <p:txBody>
            <a:bodyPr wrap="square" rtlCol="0">
              <a:spAutoFit/>
            </a:bodyPr>
            <a:lstStyle/>
            <a:p>
              <a:pPr algn="ctr"/>
              <a:r>
                <a:rPr lang="en-GB" sz="1600">
                  <a:latin typeface="Times New Roman" panose="02020603050405020304" pitchFamily="18" charset="0"/>
                  <a:cs typeface="Times New Roman" panose="02020603050405020304" pitchFamily="18" charset="0"/>
                </a:rPr>
                <a:t>Western blot CAPN3</a:t>
              </a:r>
            </a:p>
          </p:txBody>
        </p:sp>
        <p:sp>
          <p:nvSpPr>
            <p:cNvPr id="43" name="Rectangle 42"/>
            <p:cNvSpPr/>
            <p:nvPr/>
          </p:nvSpPr>
          <p:spPr>
            <a:xfrm>
              <a:off x="3499751" y="3664197"/>
              <a:ext cx="325572" cy="2492645"/>
            </a:xfrm>
            <a:prstGeom prst="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2" name="Rectangle 41"/>
            <p:cNvSpPr/>
            <p:nvPr/>
          </p:nvSpPr>
          <p:spPr>
            <a:xfrm>
              <a:off x="8281991" y="3664197"/>
              <a:ext cx="325572" cy="2282851"/>
            </a:xfrm>
            <a:prstGeom prst="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4" name="ZoneTexte 43"/>
            <p:cNvSpPr txBox="1"/>
            <p:nvPr/>
          </p:nvSpPr>
          <p:spPr>
            <a:xfrm>
              <a:off x="5443982" y="5577979"/>
              <a:ext cx="1065404" cy="369069"/>
            </a:xfrm>
            <a:prstGeom prst="rect">
              <a:avLst/>
            </a:prstGeom>
            <a:noFill/>
            <a:ln w="28575" cmpd="sng">
              <a:solidFill>
                <a:schemeClr val="bg2">
                  <a:lumMod val="75000"/>
                </a:schemeClr>
              </a:solidFill>
            </a:ln>
          </p:spPr>
          <p:txBody>
            <a:bodyPr wrap="square" rtlCol="0">
              <a:spAutoFit/>
            </a:bodyPr>
            <a:lstStyle/>
            <a:p>
              <a:pPr algn="ctr"/>
              <a:r>
                <a:rPr lang="en-GB" sz="1800">
                  <a:latin typeface="Times New Roman" panose="02020603050405020304" pitchFamily="18" charset="0"/>
                  <a:cs typeface="Times New Roman" panose="02020603050405020304" pitchFamily="18" charset="0"/>
                </a:rPr>
                <a:t>Patient</a:t>
              </a:r>
              <a:endParaRPr lang="en-GB" sz="2000">
                <a:latin typeface="Times New Roman" panose="02020603050405020304" pitchFamily="18" charset="0"/>
                <a:cs typeface="Times New Roman" panose="02020603050405020304" pitchFamily="18" charset="0"/>
              </a:endParaRPr>
            </a:p>
          </p:txBody>
        </p:sp>
        <p:cxnSp>
          <p:nvCxnSpPr>
            <p:cNvPr id="45" name="Connecteur droit avec flèche 44"/>
            <p:cNvCxnSpPr/>
            <p:nvPr/>
          </p:nvCxnSpPr>
          <p:spPr>
            <a:xfrm flipV="1">
              <a:off x="6650496" y="5011615"/>
              <a:ext cx="1631495" cy="682347"/>
            </a:xfrm>
            <a:prstGeom prst="straightConnector1">
              <a:avLst/>
            </a:prstGeom>
            <a:ln>
              <a:solidFill>
                <a:schemeClr val="bg2">
                  <a:lumMod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a:xfrm flipH="1" flipV="1">
              <a:off x="3782996" y="5148387"/>
              <a:ext cx="1574109" cy="613249"/>
            </a:xfrm>
            <a:prstGeom prst="straightConnector1">
              <a:avLst/>
            </a:prstGeom>
            <a:ln>
              <a:solidFill>
                <a:schemeClr val="bg2">
                  <a:lumMod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347864" y="6537975"/>
              <a:ext cx="3298071" cy="307777"/>
            </a:xfrm>
            <a:prstGeom prst="rect">
              <a:avLst/>
            </a:prstGeom>
          </p:spPr>
          <p:txBody>
            <a:bodyPr wrap="square">
              <a:spAutoFit/>
            </a:bodyPr>
            <a:lstStyle/>
            <a:p>
              <a:r>
                <a:rPr lang="fr-FR" sz="1400" i="1" dirty="0">
                  <a:latin typeface="Times New Roman" panose="02020603050405020304" pitchFamily="18" charset="0"/>
                  <a:cs typeface="Times New Roman" panose="02020603050405020304" pitchFamily="18" charset="0"/>
                </a:rPr>
                <a:t>Constance </a:t>
              </a:r>
              <a:r>
                <a:rPr lang="fr-FR" sz="1400" i="1" dirty="0" err="1">
                  <a:latin typeface="Times New Roman" panose="02020603050405020304" pitchFamily="18" charset="0"/>
                  <a:cs typeface="Times New Roman" panose="02020603050405020304" pitchFamily="18" charset="0"/>
                </a:rPr>
                <a:t>Delaby</a:t>
              </a:r>
              <a:r>
                <a:rPr lang="fr-FR" sz="1400" i="1" dirty="0">
                  <a:latin typeface="Times New Roman" panose="02020603050405020304" pitchFamily="18" charset="0"/>
                  <a:cs typeface="Times New Roman" panose="02020603050405020304" pitchFamily="18" charset="0"/>
                </a:rPr>
                <a:t> / Sylvain Lehmann </a:t>
              </a:r>
            </a:p>
          </p:txBody>
        </p:sp>
      </p:grpSp>
      <p:sp>
        <p:nvSpPr>
          <p:cNvPr id="23" name="Espace réservé du contenu 2"/>
          <p:cNvSpPr>
            <a:spLocks noGrp="1"/>
          </p:cNvSpPr>
          <p:nvPr>
            <p:ph idx="1"/>
          </p:nvPr>
        </p:nvSpPr>
        <p:spPr>
          <a:xfrm>
            <a:off x="179512" y="692696"/>
            <a:ext cx="8896955" cy="2430492"/>
          </a:xfrm>
        </p:spPr>
        <p:txBody>
          <a:bodyPr>
            <a:normAutofit/>
          </a:bodyPr>
          <a:lstStyle/>
          <a:p>
            <a:r>
              <a:rPr lang="fr-FR" sz="2000" dirty="0" err="1">
                <a:latin typeface="Times New Roman" panose="02020603050405020304" pitchFamily="18" charset="0"/>
                <a:cs typeface="Times New Roman" panose="02020603050405020304" pitchFamily="18" charset="0"/>
              </a:rPr>
              <a:t>Soeurs</a:t>
            </a:r>
            <a:r>
              <a:rPr lang="fr-FR" sz="2000" dirty="0">
                <a:latin typeface="Times New Roman" panose="02020603050405020304" pitchFamily="18" charset="0"/>
                <a:cs typeface="Times New Roman" panose="02020603050405020304" pitchFamily="18" charset="0"/>
              </a:rPr>
              <a:t> jumelles 6 ans atteintes</a:t>
            </a:r>
          </a:p>
          <a:p>
            <a:r>
              <a:rPr lang="fr-FR" sz="2000" dirty="0">
                <a:latin typeface="Times New Roman" panose="02020603050405020304" pitchFamily="18" charset="0"/>
                <a:cs typeface="Times New Roman" panose="02020603050405020304" pitchFamily="18" charset="0"/>
              </a:rPr>
              <a:t>Syndrome </a:t>
            </a:r>
            <a:r>
              <a:rPr lang="fr-FR" sz="2000" dirty="0" err="1">
                <a:latin typeface="Times New Roman" panose="02020603050405020304" pitchFamily="18" charset="0"/>
                <a:cs typeface="Times New Roman" panose="02020603050405020304" pitchFamily="18" charset="0"/>
              </a:rPr>
              <a:t>myopathique</a:t>
            </a:r>
            <a:r>
              <a:rPr lang="fr-FR" sz="2000" dirty="0">
                <a:latin typeface="Times New Roman" panose="02020603050405020304" pitchFamily="18" charset="0"/>
                <a:cs typeface="Times New Roman" panose="02020603050405020304" pitchFamily="18" charset="0"/>
              </a:rPr>
              <a:t> à révélation précoce (1</a:t>
            </a:r>
            <a:r>
              <a:rPr lang="fr-FR" sz="2000" baseline="30000" dirty="0">
                <a:latin typeface="Times New Roman" panose="02020603050405020304" pitchFamily="18" charset="0"/>
                <a:cs typeface="Times New Roman" panose="02020603050405020304" pitchFamily="18" charset="0"/>
              </a:rPr>
              <a:t>ère</a:t>
            </a:r>
            <a:r>
              <a:rPr lang="fr-FR" sz="2000" dirty="0">
                <a:latin typeface="Times New Roman" panose="02020603050405020304" pitchFamily="18" charset="0"/>
                <a:cs typeface="Times New Roman" panose="02020603050405020304" pitchFamily="18" charset="0"/>
              </a:rPr>
              <a:t> année)</a:t>
            </a:r>
          </a:p>
          <a:p>
            <a:r>
              <a:rPr lang="fr-FR" sz="2000" dirty="0">
                <a:latin typeface="Times New Roman" panose="02020603050405020304" pitchFamily="18" charset="0"/>
                <a:cs typeface="Times New Roman" panose="02020603050405020304" pitchFamily="18" charset="0"/>
              </a:rPr>
              <a:t>Biopsie musculaire: </a:t>
            </a:r>
          </a:p>
          <a:p>
            <a:pPr lvl="1"/>
            <a:r>
              <a:rPr lang="fr-FR" sz="1800" dirty="0">
                <a:latin typeface="Times New Roman" panose="02020603050405020304" pitchFamily="18" charset="0"/>
                <a:cs typeface="Times New Roman" panose="02020603050405020304" pitchFamily="18" charset="0"/>
              </a:rPr>
              <a:t>anatomopathologie en faveur de </a:t>
            </a:r>
            <a:r>
              <a:rPr lang="fr-FR" sz="1800" b="1" dirty="0">
                <a:latin typeface="Times New Roman" panose="02020603050405020304" pitchFamily="18" charset="0"/>
                <a:cs typeface="Times New Roman" panose="02020603050405020304" pitchFamily="18" charset="0"/>
              </a:rPr>
              <a:t>myopathie congénitale</a:t>
            </a:r>
            <a:r>
              <a:rPr lang="fr-FR" sz="1800" dirty="0">
                <a:latin typeface="Times New Roman" panose="02020603050405020304" pitchFamily="18" charset="0"/>
                <a:cs typeface="Times New Roman" panose="02020603050405020304" pitchFamily="18" charset="0"/>
              </a:rPr>
              <a:t>: désorganisations </a:t>
            </a:r>
            <a:r>
              <a:rPr lang="fr-FR" sz="1800" dirty="0" err="1">
                <a:latin typeface="Times New Roman" panose="02020603050405020304" pitchFamily="18" charset="0"/>
                <a:cs typeface="Times New Roman" panose="02020603050405020304" pitchFamily="18" charset="0"/>
              </a:rPr>
              <a:t>myofibrillaires</a:t>
            </a:r>
            <a:r>
              <a:rPr lang="fr-FR" sz="1800" dirty="0">
                <a:latin typeface="Times New Roman" panose="02020603050405020304" pitchFamily="18" charset="0"/>
                <a:cs typeface="Times New Roman" panose="02020603050405020304" pitchFamily="18" charset="0"/>
              </a:rPr>
              <a:t>: structures </a:t>
            </a:r>
            <a:r>
              <a:rPr lang="fr-FR" sz="1800" dirty="0" err="1">
                <a:latin typeface="Times New Roman" panose="02020603050405020304" pitchFamily="18" charset="0"/>
                <a:cs typeface="Times New Roman" panose="02020603050405020304" pitchFamily="18" charset="0"/>
              </a:rPr>
              <a:t>minicores</a:t>
            </a:r>
            <a:r>
              <a:rPr lang="fr-FR" sz="1800" dirty="0">
                <a:latin typeface="Times New Roman" panose="02020603050405020304" pitchFamily="18" charset="0"/>
                <a:cs typeface="Times New Roman" panose="02020603050405020304" pitchFamily="18" charset="0"/>
              </a:rPr>
              <a:t> débutantes ?  Centralisations nucléaires (10%). </a:t>
            </a:r>
          </a:p>
          <a:p>
            <a:pPr lvl="1"/>
            <a:r>
              <a:rPr lang="fr-FR" sz="1800" b="1" dirty="0">
                <a:solidFill>
                  <a:srgbClr val="FF0000"/>
                </a:solidFill>
                <a:latin typeface="Times New Roman" panose="02020603050405020304" pitchFamily="18" charset="0"/>
                <a:cs typeface="Times New Roman" panose="02020603050405020304" pitchFamily="18" charset="0"/>
              </a:rPr>
              <a:t>WB : absence </a:t>
            </a:r>
            <a:r>
              <a:rPr lang="fr-FR" sz="1800" b="1" dirty="0" err="1">
                <a:solidFill>
                  <a:srgbClr val="FF0000"/>
                </a:solidFill>
                <a:latin typeface="Times New Roman" panose="02020603050405020304" pitchFamily="18" charset="0"/>
                <a:cs typeface="Times New Roman" panose="02020603050405020304" pitchFamily="18" charset="0"/>
              </a:rPr>
              <a:t>Calpaïne</a:t>
            </a:r>
            <a:r>
              <a:rPr lang="fr-FR" sz="1800" b="1" dirty="0">
                <a:solidFill>
                  <a:srgbClr val="FF0000"/>
                </a:solidFill>
                <a:latin typeface="Times New Roman" panose="02020603050405020304" pitchFamily="18" charset="0"/>
                <a:cs typeface="Times New Roman" panose="02020603050405020304" pitchFamily="18" charset="0"/>
              </a:rPr>
              <a:t> =&gt;Phénotype non concordant. Pas de mutation identifiée</a:t>
            </a:r>
            <a:endParaRPr lang="fr-FR" sz="2400" b="1" dirty="0">
              <a:solidFill>
                <a:srgbClr val="FF0000"/>
              </a:solidFill>
              <a:latin typeface="Times New Roman" panose="02020603050405020304" pitchFamily="18" charset="0"/>
              <a:cs typeface="Times New Roman" panose="02020603050405020304" pitchFamily="18" charset="0"/>
            </a:endParaRPr>
          </a:p>
        </p:txBody>
      </p:sp>
      <p:sp>
        <p:nvSpPr>
          <p:cNvPr id="24" name="Rectangle 2"/>
          <p:cNvSpPr txBox="1">
            <a:spLocks noChangeArrowheads="1"/>
          </p:cNvSpPr>
          <p:nvPr/>
        </p:nvSpPr>
        <p:spPr bwMode="auto">
          <a:xfrm>
            <a:off x="2771800" y="127665"/>
            <a:ext cx="6252835" cy="461665"/>
          </a:xfrm>
          <a:prstGeom prst="rect">
            <a:avLst/>
          </a:prstGeom>
          <a:solidFill>
            <a:srgbClr val="FFC000"/>
          </a:solidFill>
        </p:spPr>
        <p:txBody>
          <a:bodyPr wrap="square" rtlCol="0">
            <a:spAutoFit/>
          </a:bodyPr>
          <a:lstStyle>
            <a:defPPr>
              <a:defRPr lang="fr-FR"/>
            </a:defPPr>
            <a:lvl1pPr algn="r">
              <a:spcBef>
                <a:spcPct val="0"/>
              </a:spcBef>
              <a:buNone/>
              <a:defRPr sz="2400" b="1">
                <a:latin typeface="Times New Roman" panose="02020603050405020304" pitchFamily="18" charset="0"/>
                <a:cs typeface="Times New Roman" panose="02020603050405020304" pitchFamily="18" charset="0"/>
              </a:defRPr>
            </a:lvl1pPr>
          </a:lstStyle>
          <a:p>
            <a:pPr lvl="1" algn="r"/>
            <a:r>
              <a:rPr lang="fr-FR" altLang="ja-JP" sz="2400" b="1" dirty="0">
                <a:latin typeface="Times New Roman" panose="02020603050405020304" pitchFamily="18" charset="0"/>
                <a:cs typeface="Times New Roman" panose="02020603050405020304" pitchFamily="18" charset="0"/>
              </a:rPr>
              <a:t>Importance des examens complémentaires</a:t>
            </a:r>
            <a:endParaRPr lang="fr-FR" sz="24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251520" y="3717032"/>
            <a:ext cx="2361357" cy="584776"/>
          </a:xfrm>
          <a:prstGeom prst="rect">
            <a:avLst/>
          </a:prstGeom>
        </p:spPr>
        <p:txBody>
          <a:bodyPr wrap="square">
            <a:spAutoFit/>
          </a:bodyPr>
          <a:lstStyle/>
          <a:p>
            <a:r>
              <a:rPr lang="fr-FR" sz="1600" dirty="0">
                <a:latin typeface="Times New Roman" panose="02020603050405020304" pitchFamily="18" charset="0"/>
                <a:cs typeface="Times New Roman" panose="02020603050405020304" pitchFamily="18" charset="0"/>
              </a:rPr>
              <a:t>Biopsie musculaire</a:t>
            </a:r>
          </a:p>
          <a:p>
            <a:r>
              <a:rPr lang="fr-FR" sz="1600" dirty="0">
                <a:latin typeface="Times New Roman" panose="02020603050405020304" pitchFamily="18" charset="0"/>
                <a:cs typeface="Times New Roman" panose="02020603050405020304" pitchFamily="18" charset="0"/>
              </a:rPr>
              <a:t> HE : noyaux centraux</a:t>
            </a:r>
          </a:p>
        </p:txBody>
      </p:sp>
      <p:sp>
        <p:nvSpPr>
          <p:cNvPr id="27" name="Rectangle 26"/>
          <p:cNvSpPr/>
          <p:nvPr/>
        </p:nvSpPr>
        <p:spPr>
          <a:xfrm>
            <a:off x="653605" y="6519446"/>
            <a:ext cx="1194107" cy="307777"/>
          </a:xfrm>
          <a:prstGeom prst="rect">
            <a:avLst/>
          </a:prstGeom>
        </p:spPr>
        <p:txBody>
          <a:bodyPr wrap="none">
            <a:spAutoFit/>
          </a:bodyPr>
          <a:lstStyle/>
          <a:p>
            <a:r>
              <a:rPr lang="fr-FR" sz="1400" i="1" dirty="0">
                <a:latin typeface="Times New Roman" panose="02020603050405020304" pitchFamily="18" charset="0"/>
                <a:cs typeface="Times New Roman" panose="02020603050405020304" pitchFamily="18" charset="0"/>
              </a:rPr>
              <a:t>Valérie </a:t>
            </a:r>
            <a:r>
              <a:rPr lang="fr-FR" sz="1400" i="1" dirty="0" err="1">
                <a:latin typeface="Times New Roman" panose="02020603050405020304" pitchFamily="18" charset="0"/>
                <a:cs typeface="Times New Roman" panose="02020603050405020304" pitchFamily="18" charset="0"/>
              </a:rPr>
              <a:t>Rigau</a:t>
            </a:r>
            <a:endParaRPr lang="fr-FR" sz="1400" i="1" dirty="0">
              <a:latin typeface="Times New Roman" panose="02020603050405020304" pitchFamily="18" charset="0"/>
              <a:cs typeface="Times New Roman" panose="02020603050405020304" pitchFamily="18" charset="0"/>
            </a:endParaRPr>
          </a:p>
        </p:txBody>
      </p:sp>
      <p:grpSp>
        <p:nvGrpSpPr>
          <p:cNvPr id="28" name="Grouper 27"/>
          <p:cNvGrpSpPr/>
          <p:nvPr/>
        </p:nvGrpSpPr>
        <p:grpSpPr>
          <a:xfrm>
            <a:off x="276087" y="4365104"/>
            <a:ext cx="2279689" cy="2166657"/>
            <a:chOff x="4432986" y="2061028"/>
            <a:chExt cx="4145467" cy="4158343"/>
          </a:xfrm>
        </p:grpSpPr>
        <p:pic>
          <p:nvPicPr>
            <p:cNvPr id="29" name="Picture 3"/>
            <p:cNvPicPr>
              <a:picLocks noChangeAspect="1" noChangeArrowheads="1"/>
            </p:cNvPicPr>
            <p:nvPr/>
          </p:nvPicPr>
          <p:blipFill>
            <a:blip r:embed="rId6" cstate="print"/>
            <a:srcRect/>
            <a:stretch>
              <a:fillRect/>
            </a:stretch>
          </p:blipFill>
          <p:spPr bwMode="auto">
            <a:xfrm>
              <a:off x="4432986" y="2061028"/>
              <a:ext cx="4145467" cy="4158343"/>
            </a:xfrm>
            <a:prstGeom prst="rect">
              <a:avLst/>
            </a:prstGeom>
            <a:noFill/>
            <a:ln w="9525">
              <a:noFill/>
              <a:miter lim="800000"/>
              <a:headEnd/>
              <a:tailEnd/>
            </a:ln>
          </p:spPr>
        </p:pic>
        <p:cxnSp>
          <p:nvCxnSpPr>
            <p:cNvPr id="30" name="Connecteur droit avec flèche 29"/>
            <p:cNvCxnSpPr/>
            <p:nvPr/>
          </p:nvCxnSpPr>
          <p:spPr>
            <a:xfrm flipV="1">
              <a:off x="6105769" y="5920154"/>
              <a:ext cx="293077" cy="2992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V="1">
              <a:off x="5574323" y="3942862"/>
              <a:ext cx="293077" cy="2992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 name="Espace réservé de la date 2">
            <a:extLst>
              <a:ext uri="{FF2B5EF4-FFF2-40B4-BE49-F238E27FC236}">
                <a16:creationId xmlns="" xmlns:a16="http://schemas.microsoft.com/office/drawing/2014/main" id="{AD82EEA3-AE09-2740-B540-3AD172512389}"/>
              </a:ext>
            </a:extLst>
          </p:cNvPr>
          <p:cNvSpPr>
            <a:spLocks noGrp="1"/>
          </p:cNvSpPr>
          <p:nvPr>
            <p:ph type="dt" sz="half" idx="10"/>
          </p:nvPr>
        </p:nvSpPr>
        <p:spPr/>
        <p:txBody>
          <a:bodyPr/>
          <a:lstStyle/>
          <a:p>
            <a:fld id="{465FB522-F4DD-774F-AC51-AE0F65D9FAEE}" type="datetime1">
              <a:rPr lang="fr-FR" smtClean="0">
                <a:solidFill>
                  <a:srgbClr val="775F55"/>
                </a:solidFill>
                <a:latin typeface="Times New Roman" panose="02020603050405020304" pitchFamily="18" charset="0"/>
                <a:cs typeface="Times New Roman" panose="02020603050405020304" pitchFamily="18" charset="0"/>
              </a:rPr>
              <a:pPr/>
              <a:t>14/11/2019</a:t>
            </a:fld>
            <a:endParaRPr lang="fr-FR">
              <a:solidFill>
                <a:srgbClr val="775F55"/>
              </a:solidFill>
              <a:latin typeface="Times New Roman" panose="02020603050405020304" pitchFamily="18" charset="0"/>
              <a:cs typeface="Times New Roman" panose="02020603050405020304" pitchFamily="18" charset="0"/>
            </a:endParaRPr>
          </a:p>
        </p:txBody>
      </p:sp>
      <p:sp>
        <p:nvSpPr>
          <p:cNvPr id="4" name="Espace réservé du pied de page 3">
            <a:extLst>
              <a:ext uri="{FF2B5EF4-FFF2-40B4-BE49-F238E27FC236}">
                <a16:creationId xmlns="" xmlns:a16="http://schemas.microsoft.com/office/drawing/2014/main" id="{C9E31153-71A6-894A-A8ED-442E270E1858}"/>
              </a:ext>
            </a:extLst>
          </p:cNvPr>
          <p:cNvSpPr>
            <a:spLocks noGrp="1"/>
          </p:cNvSpPr>
          <p:nvPr>
            <p:ph type="ftr" sz="quarter" idx="11"/>
          </p:nvPr>
        </p:nvSpPr>
        <p:spPr/>
        <p:txBody>
          <a:bodyPr/>
          <a:lstStyle/>
          <a:p>
            <a:r>
              <a:rPr lang="fr-FR">
                <a:solidFill>
                  <a:srgbClr val="775F55"/>
                </a:solidFill>
                <a:latin typeface="Times New Roman" panose="02020603050405020304" pitchFamily="18" charset="0"/>
                <a:cs typeface="Times New Roman" panose="02020603050405020304" pitchFamily="18" charset="0"/>
              </a:rPr>
              <a:t>Reda Zenagui</a:t>
            </a:r>
          </a:p>
        </p:txBody>
      </p:sp>
      <p:sp>
        <p:nvSpPr>
          <p:cNvPr id="5" name="Espace réservé du numéro de diapositive 4">
            <a:extLst>
              <a:ext uri="{FF2B5EF4-FFF2-40B4-BE49-F238E27FC236}">
                <a16:creationId xmlns="" xmlns:a16="http://schemas.microsoft.com/office/drawing/2014/main" id="{44E9FA84-4670-C24A-90F8-6A37A4FD3EBA}"/>
              </a:ext>
            </a:extLst>
          </p:cNvPr>
          <p:cNvSpPr>
            <a:spLocks noGrp="1"/>
          </p:cNvSpPr>
          <p:nvPr>
            <p:ph type="sldNum" sz="quarter" idx="12"/>
          </p:nvPr>
        </p:nvSpPr>
        <p:spPr/>
        <p:txBody>
          <a:bodyPr/>
          <a:lstStyle/>
          <a:p>
            <a:fld id="{106C2161-55B9-4E2F-9B8E-AFF7EF3222FD}" type="slidenum">
              <a:rPr lang="fr-FR" smtClean="0">
                <a:latin typeface="Times New Roman" panose="02020603050405020304" pitchFamily="18" charset="0"/>
                <a:cs typeface="Times New Roman" panose="02020603050405020304" pitchFamily="18" charset="0"/>
              </a:rPr>
              <a:pPr/>
              <a:t>21</a:t>
            </a:fld>
            <a:endParaRPr lang="fr-F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137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9897"/>
            <a:ext cx="8229600" cy="2065048"/>
          </a:xfrm>
        </p:spPr>
        <p:txBody>
          <a:bodyPr>
            <a:normAutofit/>
          </a:bodyPr>
          <a:lstStyle/>
          <a:p>
            <a:pPr marL="0" indent="0">
              <a:buNone/>
            </a:pPr>
            <a:r>
              <a:rPr lang="fr-FR" sz="2400" dirty="0"/>
              <a:t>NGS: deux variants dans le gène </a:t>
            </a:r>
            <a:r>
              <a:rPr lang="fr-FR" sz="2400" i="1" dirty="0"/>
              <a:t>TTN, </a:t>
            </a:r>
            <a:r>
              <a:rPr lang="fr-FR" sz="2400" dirty="0"/>
              <a:t>bande M</a:t>
            </a:r>
          </a:p>
          <a:p>
            <a:pPr marL="0" indent="0">
              <a:buNone/>
            </a:pPr>
            <a:r>
              <a:rPr lang="fr-FR" sz="2400" i="1" dirty="0"/>
              <a:t>	</a:t>
            </a:r>
            <a:r>
              <a:rPr lang="fr-FR" sz="2400" dirty="0"/>
              <a:t>non rapportées bases de données</a:t>
            </a:r>
          </a:p>
          <a:p>
            <a:pPr lvl="1"/>
            <a:r>
              <a:rPr lang="fr-FR" sz="1900" dirty="0">
                <a:solidFill>
                  <a:srgbClr val="000000"/>
                </a:solidFill>
                <a:ea typeface="Lucida Grande"/>
                <a:cs typeface="Lucida Grande"/>
              </a:rPr>
              <a:t>Ex 359: c.105036C&gt;A, P.Tyr35012* </a:t>
            </a:r>
          </a:p>
          <a:p>
            <a:pPr lvl="1"/>
            <a:r>
              <a:rPr lang="fr-FR" sz="1900" dirty="0">
                <a:solidFill>
                  <a:srgbClr val="000000"/>
                </a:solidFill>
                <a:ea typeface="Lucida Grande"/>
                <a:cs typeface="Lucida Grande"/>
              </a:rPr>
              <a:t>Ex 360: c.106531G&gt;C; p.Ala35511Pro: dernière base exon, prédit pour affecter </a:t>
            </a:r>
            <a:r>
              <a:rPr lang="fr-FR" sz="1900" b="1" dirty="0">
                <a:solidFill>
                  <a:srgbClr val="FF0000"/>
                </a:solidFill>
                <a:ea typeface="Lucida Grande"/>
                <a:cs typeface="Lucida Grande"/>
              </a:rPr>
              <a:t>épissage =&gt; tester sur biopsie musculaire</a:t>
            </a:r>
          </a:p>
        </p:txBody>
      </p:sp>
      <p:sp>
        <p:nvSpPr>
          <p:cNvPr id="15" name="Rectangle 14"/>
          <p:cNvSpPr/>
          <p:nvPr/>
        </p:nvSpPr>
        <p:spPr>
          <a:xfrm>
            <a:off x="971600" y="3140968"/>
            <a:ext cx="5436096" cy="677108"/>
          </a:xfrm>
          <a:prstGeom prst="rect">
            <a:avLst/>
          </a:prstGeom>
        </p:spPr>
        <p:txBody>
          <a:bodyPr wrap="square">
            <a:spAutoFit/>
          </a:bodyPr>
          <a:lstStyle/>
          <a:p>
            <a:pPr lvl="1">
              <a:buNone/>
            </a:pPr>
            <a:r>
              <a:rPr lang="fr-FR" sz="1900" b="1" dirty="0">
                <a:solidFill>
                  <a:srgbClr val="FF0000"/>
                </a:solidFill>
              </a:rPr>
              <a:t>Extrémité C-</a:t>
            </a:r>
            <a:r>
              <a:rPr lang="fr-FR" sz="1900" b="1" dirty="0" err="1">
                <a:solidFill>
                  <a:srgbClr val="FF0000"/>
                </a:solidFill>
              </a:rPr>
              <a:t>term</a:t>
            </a:r>
            <a:r>
              <a:rPr lang="fr-FR" sz="1900" b="1" dirty="0">
                <a:solidFill>
                  <a:srgbClr val="FF0000"/>
                </a:solidFill>
              </a:rPr>
              <a:t> domaine de liaison Calpaine3 =&gt; déficit secondaire</a:t>
            </a:r>
          </a:p>
        </p:txBody>
      </p:sp>
      <p:grpSp>
        <p:nvGrpSpPr>
          <p:cNvPr id="16" name="Groupe 409"/>
          <p:cNvGrpSpPr/>
          <p:nvPr/>
        </p:nvGrpSpPr>
        <p:grpSpPr>
          <a:xfrm>
            <a:off x="197052" y="4077071"/>
            <a:ext cx="8863160" cy="2176081"/>
            <a:chOff x="1178224" y="32303660"/>
            <a:chExt cx="10038982" cy="1837378"/>
          </a:xfrm>
        </p:grpSpPr>
        <p:grpSp>
          <p:nvGrpSpPr>
            <p:cNvPr id="17" name="Grouper 16"/>
            <p:cNvGrpSpPr/>
            <p:nvPr/>
          </p:nvGrpSpPr>
          <p:grpSpPr>
            <a:xfrm>
              <a:off x="1178224" y="32303660"/>
              <a:ext cx="10038982" cy="1837378"/>
              <a:chOff x="9152929" y="30532457"/>
              <a:chExt cx="9802903" cy="1837378"/>
            </a:xfrm>
          </p:grpSpPr>
          <p:grpSp>
            <p:nvGrpSpPr>
              <p:cNvPr id="20" name="Groupe 4142"/>
              <p:cNvGrpSpPr/>
              <p:nvPr/>
            </p:nvGrpSpPr>
            <p:grpSpPr>
              <a:xfrm>
                <a:off x="9152929" y="31259790"/>
                <a:ext cx="8544012" cy="1110045"/>
                <a:chOff x="0" y="1089412"/>
                <a:chExt cx="10217419" cy="1436640"/>
              </a:xfrm>
            </p:grpSpPr>
            <p:pic>
              <p:nvPicPr>
                <p:cNvPr id="2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89412"/>
                  <a:ext cx="9793088" cy="664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71978"/>
                <a:stretch/>
              </p:blipFill>
              <p:spPr bwMode="auto">
                <a:xfrm>
                  <a:off x="792086" y="2248657"/>
                  <a:ext cx="9425333" cy="277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6139"/>
                <a:stretch/>
              </p:blipFill>
              <p:spPr bwMode="auto">
                <a:xfrm>
                  <a:off x="766916" y="1527997"/>
                  <a:ext cx="9348063" cy="731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1" name="ZoneTexte 20"/>
              <p:cNvSpPr txBox="1"/>
              <p:nvPr/>
            </p:nvSpPr>
            <p:spPr>
              <a:xfrm>
                <a:off x="15460431" y="30587013"/>
                <a:ext cx="1645614" cy="487900"/>
              </a:xfrm>
              <a:prstGeom prst="rect">
                <a:avLst/>
              </a:prstGeom>
              <a:noFill/>
            </p:spPr>
            <p:txBody>
              <a:bodyPr wrap="square" rtlCol="0">
                <a:noAutofit/>
              </a:bodyPr>
              <a:lstStyle/>
              <a:p>
                <a:pPr>
                  <a:spcAft>
                    <a:spcPts val="0"/>
                  </a:spcAft>
                </a:pPr>
                <a:r>
                  <a:rPr lang="en-GB" sz="1400" b="1" kern="1200">
                    <a:effectLst/>
                    <a:latin typeface="Helvetica"/>
                    <a:ea typeface="Times New Roman"/>
                    <a:cs typeface="Helvetica"/>
                  </a:rPr>
                  <a:t>c.105036G&gt;T</a:t>
                </a:r>
                <a:endParaRPr lang="en-GB" sz="1400">
                  <a:effectLst/>
                  <a:latin typeface="Helvetica"/>
                  <a:ea typeface="Times New Roman"/>
                  <a:cs typeface="Helvetica"/>
                </a:endParaRPr>
              </a:p>
              <a:p>
                <a:pPr>
                  <a:spcAft>
                    <a:spcPts val="0"/>
                  </a:spcAft>
                </a:pPr>
                <a:r>
                  <a:rPr lang="en-GB" sz="1400" b="1">
                    <a:effectLst/>
                    <a:latin typeface="Helvetica"/>
                    <a:ea typeface="Times New Roman"/>
                    <a:cs typeface="Helvetica"/>
                  </a:rPr>
                  <a:t>p.Tyr35012*</a:t>
                </a:r>
                <a:endParaRPr lang="en-GB" sz="1400">
                  <a:effectLst/>
                  <a:latin typeface="Helvetica"/>
                  <a:ea typeface="Times New Roman"/>
                  <a:cs typeface="Helvetica"/>
                </a:endParaRPr>
              </a:p>
            </p:txBody>
          </p:sp>
          <p:cxnSp>
            <p:nvCxnSpPr>
              <p:cNvPr id="22" name="Connecteur droit avec flèche 21"/>
              <p:cNvCxnSpPr/>
              <p:nvPr/>
            </p:nvCxnSpPr>
            <p:spPr>
              <a:xfrm>
                <a:off x="16474694" y="31037430"/>
                <a:ext cx="642893" cy="356550"/>
              </a:xfrm>
              <a:prstGeom prst="straightConnector1">
                <a:avLst/>
              </a:prstGeom>
              <a:ln w="38100" cmpd="sng">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7213782" y="30532457"/>
                <a:ext cx="1742050" cy="495737"/>
              </a:xfrm>
              <a:prstGeom prst="rect">
                <a:avLst/>
              </a:prstGeom>
              <a:noFill/>
            </p:spPr>
            <p:txBody>
              <a:bodyPr wrap="square" rtlCol="0">
                <a:noAutofit/>
              </a:bodyPr>
              <a:lstStyle/>
              <a:p>
                <a:pPr>
                  <a:spcAft>
                    <a:spcPts val="0"/>
                  </a:spcAft>
                </a:pPr>
                <a:r>
                  <a:rPr lang="en-GB" sz="1400" b="1" kern="1200" dirty="0">
                    <a:effectLst/>
                    <a:latin typeface="Helvetica"/>
                    <a:ea typeface="Times New Roman"/>
                    <a:cs typeface="Helvetica"/>
                  </a:rPr>
                  <a:t>c.106531G&gt;</a:t>
                </a:r>
                <a:r>
                  <a:rPr lang="en-GB" sz="1400" b="1" dirty="0">
                    <a:latin typeface="Helvetica"/>
                    <a:ea typeface="Times New Roman"/>
                    <a:cs typeface="Helvetica"/>
                  </a:rPr>
                  <a:t>C</a:t>
                </a:r>
                <a:endParaRPr lang="en-GB" sz="2400" dirty="0">
                  <a:effectLst/>
                  <a:latin typeface="Helvetica"/>
                  <a:ea typeface="Times New Roman"/>
                  <a:cs typeface="Helvetica"/>
                </a:endParaRPr>
              </a:p>
              <a:p>
                <a:pPr>
                  <a:spcAft>
                    <a:spcPts val="0"/>
                  </a:spcAft>
                </a:pPr>
                <a:r>
                  <a:rPr lang="en-GB" sz="1400" b="1" dirty="0">
                    <a:effectLst/>
                    <a:latin typeface="Helvetica"/>
                    <a:ea typeface="Times New Roman"/>
                    <a:cs typeface="Helvetica"/>
                  </a:rPr>
                  <a:t>p.TAla35511Pro</a:t>
                </a:r>
                <a:endParaRPr lang="en-GB" sz="2400" dirty="0">
                  <a:effectLst/>
                  <a:latin typeface="Helvetica"/>
                  <a:ea typeface="Times New Roman"/>
                  <a:cs typeface="Helvetica"/>
                </a:endParaRPr>
              </a:p>
            </p:txBody>
          </p:sp>
          <p:cxnSp>
            <p:nvCxnSpPr>
              <p:cNvPr id="24" name="Connecteur droit avec flèche 23"/>
              <p:cNvCxnSpPr/>
              <p:nvPr/>
            </p:nvCxnSpPr>
            <p:spPr>
              <a:xfrm flipH="1">
                <a:off x="17165101" y="31028194"/>
                <a:ext cx="728474" cy="363881"/>
              </a:xfrm>
              <a:prstGeom prst="straightConnector1">
                <a:avLst/>
              </a:prstGeom>
              <a:ln w="38100" cmpd="sng">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8" name="Rectangle à coins arrondis 17"/>
            <p:cNvSpPr/>
            <p:nvPr/>
          </p:nvSpPr>
          <p:spPr>
            <a:xfrm>
              <a:off x="8888840" y="33462879"/>
              <a:ext cx="734626" cy="431261"/>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Helvetica"/>
                <a:cs typeface="Helvetica"/>
              </a:endParaRPr>
            </a:p>
          </p:txBody>
        </p:sp>
      </p:grpSp>
      <p:sp>
        <p:nvSpPr>
          <p:cNvPr id="14" name="Rectangle 13"/>
          <p:cNvSpPr/>
          <p:nvPr/>
        </p:nvSpPr>
        <p:spPr>
          <a:xfrm>
            <a:off x="7740352" y="5877272"/>
            <a:ext cx="1273262" cy="584776"/>
          </a:xfrm>
          <a:prstGeom prst="rect">
            <a:avLst/>
          </a:prstGeom>
        </p:spPr>
        <p:txBody>
          <a:bodyPr wrap="square">
            <a:spAutoFit/>
          </a:bodyPr>
          <a:lstStyle/>
          <a:p>
            <a:r>
              <a:rPr lang="fr-FR" sz="1600" b="1" dirty="0">
                <a:solidFill>
                  <a:srgbClr val="FF0000"/>
                </a:solidFill>
              </a:rPr>
              <a:t>Site liaison calpaïne3</a:t>
            </a:r>
          </a:p>
        </p:txBody>
      </p:sp>
      <p:sp>
        <p:nvSpPr>
          <p:cNvPr id="2" name="Espace réservé de la date 1">
            <a:extLst>
              <a:ext uri="{FF2B5EF4-FFF2-40B4-BE49-F238E27FC236}">
                <a16:creationId xmlns="" xmlns:a16="http://schemas.microsoft.com/office/drawing/2014/main" id="{AE3A0EFC-519E-774D-B2FF-D624B500A4FE}"/>
              </a:ext>
            </a:extLst>
          </p:cNvPr>
          <p:cNvSpPr>
            <a:spLocks noGrp="1"/>
          </p:cNvSpPr>
          <p:nvPr>
            <p:ph type="dt" sz="half" idx="10"/>
          </p:nvPr>
        </p:nvSpPr>
        <p:spPr/>
        <p:txBody>
          <a:bodyPr/>
          <a:lstStyle/>
          <a:p>
            <a:fld id="{BF539414-5E01-2945-AB19-17EB535C6135}" type="datetime1">
              <a:rPr lang="fr-FR" smtClean="0">
                <a:solidFill>
                  <a:srgbClr val="775F55"/>
                </a:solidFill>
              </a:rPr>
              <a:pPr/>
              <a:t>14/11/2019</a:t>
            </a:fld>
            <a:endParaRPr lang="fr-FR">
              <a:solidFill>
                <a:srgbClr val="775F55"/>
              </a:solidFill>
            </a:endParaRPr>
          </a:p>
        </p:txBody>
      </p:sp>
      <p:sp>
        <p:nvSpPr>
          <p:cNvPr id="4" name="Espace réservé du pied de page 3">
            <a:extLst>
              <a:ext uri="{FF2B5EF4-FFF2-40B4-BE49-F238E27FC236}">
                <a16:creationId xmlns="" xmlns:a16="http://schemas.microsoft.com/office/drawing/2014/main" id="{CA46D368-68CE-C845-9C7B-C73CED464E93}"/>
              </a:ext>
            </a:extLst>
          </p:cNvPr>
          <p:cNvSpPr>
            <a:spLocks noGrp="1"/>
          </p:cNvSpPr>
          <p:nvPr>
            <p:ph type="ftr" sz="quarter" idx="11"/>
          </p:nvPr>
        </p:nvSpPr>
        <p:spPr/>
        <p:txBody>
          <a:bodyPr/>
          <a:lstStyle/>
          <a:p>
            <a:r>
              <a:rPr lang="fr-FR">
                <a:solidFill>
                  <a:srgbClr val="775F55"/>
                </a:solidFill>
              </a:rPr>
              <a:t>Reda Zenagui</a:t>
            </a:r>
          </a:p>
        </p:txBody>
      </p:sp>
      <p:sp>
        <p:nvSpPr>
          <p:cNvPr id="6" name="Espace réservé du numéro de diapositive 5">
            <a:extLst>
              <a:ext uri="{FF2B5EF4-FFF2-40B4-BE49-F238E27FC236}">
                <a16:creationId xmlns="" xmlns:a16="http://schemas.microsoft.com/office/drawing/2014/main" id="{48EDBBFF-7814-5C4A-90DC-15364A2FF35D}"/>
              </a:ext>
            </a:extLst>
          </p:cNvPr>
          <p:cNvSpPr>
            <a:spLocks noGrp="1"/>
          </p:cNvSpPr>
          <p:nvPr>
            <p:ph type="sldNum" sz="quarter" idx="12"/>
          </p:nvPr>
        </p:nvSpPr>
        <p:spPr/>
        <p:txBody>
          <a:bodyPr/>
          <a:lstStyle/>
          <a:p>
            <a:fld id="{106C2161-55B9-4E2F-9B8E-AFF7EF3222FD}" type="slidenum">
              <a:rPr lang="fr-FR" smtClean="0"/>
              <a:pPr/>
              <a:t>22</a:t>
            </a:fld>
            <a:endParaRPr lang="fr-FR"/>
          </a:p>
        </p:txBody>
      </p:sp>
    </p:spTree>
    <p:extLst>
      <p:ext uri="{BB962C8B-B14F-4D97-AF65-F5344CB8AC3E}">
        <p14:creationId xmlns:p14="http://schemas.microsoft.com/office/powerpoint/2010/main" xmlns="" val="9406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 xmlns:a16="http://schemas.microsoft.com/office/drawing/2014/main" id="{73CB9A38-8067-9A4F-8FB2-4FEAD2C6CEF0}"/>
              </a:ext>
            </a:extLst>
          </p:cNvPr>
          <p:cNvSpPr>
            <a:spLocks noGrp="1"/>
          </p:cNvSpPr>
          <p:nvPr>
            <p:ph type="title"/>
          </p:nvPr>
        </p:nvSpPr>
        <p:spPr>
          <a:xfrm>
            <a:off x="971600" y="2965594"/>
            <a:ext cx="7200800" cy="461665"/>
          </a:xfrm>
          <a:solidFill>
            <a:srgbClr val="FFC000"/>
          </a:solidFill>
        </p:spPr>
        <p:txBody>
          <a:bodyPr vert="horz" wrap="square" lIns="91440" tIns="45720" rIns="91440" bIns="45720" rtlCol="0" anchor="ctr">
            <a:spAutoFit/>
          </a:bodyPr>
          <a:lstStyle/>
          <a:p>
            <a:pPr defTabSz="914400"/>
            <a:r>
              <a:rPr lang="fr-FR" sz="2400" b="1" dirty="0">
                <a:latin typeface="Times New Roman" panose="02020603050405020304" pitchFamily="18" charset="0"/>
                <a:ea typeface="+mn-ea"/>
                <a:cs typeface="Times New Roman" panose="02020603050405020304" pitchFamily="18" charset="0"/>
              </a:rPr>
              <a:t>L’exemple d’une analyse </a:t>
            </a:r>
            <a:r>
              <a:rPr lang="fr-FR" sz="2400" b="1" dirty="0" err="1">
                <a:latin typeface="Times New Roman" panose="02020603050405020304" pitchFamily="18" charset="0"/>
                <a:ea typeface="+mn-ea"/>
                <a:cs typeface="Times New Roman" panose="02020603050405020304" pitchFamily="18" charset="0"/>
              </a:rPr>
              <a:t>transcriptomique</a:t>
            </a:r>
            <a:endParaRPr lang="fr-FR" sz="24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774685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2">
            <a:extLst>
              <a:ext uri="{FF2B5EF4-FFF2-40B4-BE49-F238E27FC236}">
                <a16:creationId xmlns="" xmlns:a16="http://schemas.microsoft.com/office/drawing/2014/main" id="{7F1D083E-2B5F-4944-BDB2-9CA92A180B44}"/>
              </a:ext>
            </a:extLst>
          </p:cNvPr>
          <p:cNvPicPr>
            <a:picLocks noChangeAspect="1" noChangeArrowheads="1"/>
          </p:cNvPicPr>
          <p:nvPr/>
        </p:nvPicPr>
        <p:blipFill>
          <a:blip r:embed="rId3" cstate="print"/>
          <a:srcRect/>
          <a:stretch>
            <a:fillRect/>
          </a:stretch>
        </p:blipFill>
        <p:spPr bwMode="auto">
          <a:xfrm rot="19969233">
            <a:off x="2250110" y="3892052"/>
            <a:ext cx="2232025" cy="1008063"/>
          </a:xfrm>
          <a:prstGeom prst="rect">
            <a:avLst/>
          </a:prstGeom>
          <a:ln>
            <a:noFill/>
          </a:ln>
          <a:effectLst>
            <a:softEdge rad="112500"/>
          </a:effectLst>
        </p:spPr>
      </p:pic>
      <p:sp>
        <p:nvSpPr>
          <p:cNvPr id="5127" name="AutoShape 7">
            <a:extLst>
              <a:ext uri="{FF2B5EF4-FFF2-40B4-BE49-F238E27FC236}">
                <a16:creationId xmlns="" xmlns:a16="http://schemas.microsoft.com/office/drawing/2014/main" id="{8F337881-0424-774A-BA5B-ED4878510D48}"/>
              </a:ext>
            </a:extLst>
          </p:cNvPr>
          <p:cNvSpPr>
            <a:spLocks noChangeArrowheads="1"/>
          </p:cNvSpPr>
          <p:nvPr/>
        </p:nvSpPr>
        <p:spPr bwMode="auto">
          <a:xfrm>
            <a:off x="395288" y="2001415"/>
            <a:ext cx="8713787" cy="574675"/>
          </a:xfrm>
          <a:prstGeom prst="rightArrow">
            <a:avLst>
              <a:gd name="adj1" fmla="val 62741"/>
              <a:gd name="adj2" fmla="val 25440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fr-FR"/>
          </a:p>
        </p:txBody>
      </p:sp>
      <p:sp>
        <p:nvSpPr>
          <p:cNvPr id="9223" name="Text Box 9">
            <a:extLst>
              <a:ext uri="{FF2B5EF4-FFF2-40B4-BE49-F238E27FC236}">
                <a16:creationId xmlns="" xmlns:a16="http://schemas.microsoft.com/office/drawing/2014/main" id="{A8799B55-BFF7-7B4C-B5B2-AB1A7C8DB478}"/>
              </a:ext>
            </a:extLst>
          </p:cNvPr>
          <p:cNvSpPr txBox="1">
            <a:spLocks noChangeArrowheads="1"/>
          </p:cNvSpPr>
          <p:nvPr/>
        </p:nvSpPr>
        <p:spPr bwMode="auto">
          <a:xfrm>
            <a:off x="158750" y="1072728"/>
            <a:ext cx="16764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J-8</a:t>
            </a:r>
          </a:p>
          <a:p>
            <a:pPr algn="ctr" eaLnBrk="1" hangingPunct="1"/>
            <a:r>
              <a:rPr lang="fr-FR" altLang="fr-FR" b="1"/>
              <a:t>Marquage individuel</a:t>
            </a:r>
          </a:p>
        </p:txBody>
      </p:sp>
      <p:sp>
        <p:nvSpPr>
          <p:cNvPr id="9224" name="Text Box 15">
            <a:extLst>
              <a:ext uri="{FF2B5EF4-FFF2-40B4-BE49-F238E27FC236}">
                <a16:creationId xmlns="" xmlns:a16="http://schemas.microsoft.com/office/drawing/2014/main" id="{98AE05DF-AA1B-C84E-BBA9-7A1F736F12A7}"/>
              </a:ext>
            </a:extLst>
          </p:cNvPr>
          <p:cNvSpPr txBox="1">
            <a:spLocks noChangeArrowheads="1"/>
          </p:cNvSpPr>
          <p:nvPr/>
        </p:nvSpPr>
        <p:spPr bwMode="auto">
          <a:xfrm>
            <a:off x="382588" y="2091903"/>
            <a:ext cx="882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Temps</a:t>
            </a:r>
          </a:p>
        </p:txBody>
      </p:sp>
      <p:sp>
        <p:nvSpPr>
          <p:cNvPr id="9225" name="Text Box 19">
            <a:extLst>
              <a:ext uri="{FF2B5EF4-FFF2-40B4-BE49-F238E27FC236}">
                <a16:creationId xmlns="" xmlns:a16="http://schemas.microsoft.com/office/drawing/2014/main" id="{197208E9-F673-CC41-8717-34086E19D8C3}"/>
              </a:ext>
            </a:extLst>
          </p:cNvPr>
          <p:cNvSpPr txBox="1">
            <a:spLocks noChangeArrowheads="1"/>
          </p:cNvSpPr>
          <p:nvPr/>
        </p:nvSpPr>
        <p:spPr bwMode="auto">
          <a:xfrm>
            <a:off x="5451475" y="2101428"/>
            <a:ext cx="200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Pics de Mortalité</a:t>
            </a:r>
          </a:p>
        </p:txBody>
      </p:sp>
      <p:sp>
        <p:nvSpPr>
          <p:cNvPr id="9226" name="Text Box 20">
            <a:extLst>
              <a:ext uri="{FF2B5EF4-FFF2-40B4-BE49-F238E27FC236}">
                <a16:creationId xmlns="" xmlns:a16="http://schemas.microsoft.com/office/drawing/2014/main" id="{06644262-7B79-6C4A-B03E-F313D8881432}"/>
              </a:ext>
            </a:extLst>
          </p:cNvPr>
          <p:cNvSpPr txBox="1">
            <a:spLocks noChangeArrowheads="1"/>
          </p:cNvSpPr>
          <p:nvPr/>
        </p:nvSpPr>
        <p:spPr bwMode="auto">
          <a:xfrm>
            <a:off x="5481638" y="1339428"/>
            <a:ext cx="1911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Prélèvement </a:t>
            </a:r>
          </a:p>
          <a:p>
            <a:pPr algn="ctr" eaLnBrk="1" hangingPunct="1"/>
            <a:r>
              <a:rPr lang="fr-FR" altLang="fr-FR" b="1"/>
              <a:t>des survivantes</a:t>
            </a:r>
          </a:p>
        </p:txBody>
      </p:sp>
      <p:sp>
        <p:nvSpPr>
          <p:cNvPr id="5141" name="Text Box 21">
            <a:extLst>
              <a:ext uri="{FF2B5EF4-FFF2-40B4-BE49-F238E27FC236}">
                <a16:creationId xmlns="" xmlns:a16="http://schemas.microsoft.com/office/drawing/2014/main" id="{5D0A02B1-30A4-4E41-9AC7-4B7473B829F9}"/>
              </a:ext>
            </a:extLst>
          </p:cNvPr>
          <p:cNvSpPr txBox="1">
            <a:spLocks noChangeArrowheads="1"/>
          </p:cNvSpPr>
          <p:nvPr/>
        </p:nvSpPr>
        <p:spPr bwMode="auto">
          <a:xfrm>
            <a:off x="5948363" y="2852315"/>
            <a:ext cx="1050925" cy="590550"/>
          </a:xfrm>
          <a:prstGeom prst="rect">
            <a:avLst/>
          </a:prstGeom>
          <a:ln>
            <a:headEnd/>
            <a:tailEnd/>
          </a:ln>
        </p:spPr>
        <p:style>
          <a:lnRef idx="0">
            <a:schemeClr val="accent1"/>
          </a:lnRef>
          <a:fillRef idx="1003">
            <a:schemeClr val="dk2"/>
          </a:fillRef>
          <a:effectRef idx="3">
            <a:schemeClr val="accent1"/>
          </a:effectRef>
          <a:fontRef idx="minor">
            <a:schemeClr val="lt1"/>
          </a:fontRef>
        </p:style>
        <p:txBody>
          <a:bodyPr wrap="none">
            <a:spAutoFit/>
          </a:bodyPr>
          <a:lstStyle/>
          <a:p>
            <a:pPr algn="ctr" fontAlgn="auto">
              <a:spcBef>
                <a:spcPts val="0"/>
              </a:spcBef>
              <a:spcAft>
                <a:spcPts val="0"/>
              </a:spcAft>
              <a:defRPr/>
            </a:pPr>
            <a:r>
              <a:rPr lang="fr-FR" sz="1600" b="1" dirty="0">
                <a:solidFill>
                  <a:schemeClr val="bg1"/>
                </a:solidFill>
                <a:latin typeface="Arial" charset="0"/>
              </a:rPr>
              <a:t>Banque I</a:t>
            </a:r>
          </a:p>
          <a:p>
            <a:pPr algn="ctr" fontAlgn="auto">
              <a:spcBef>
                <a:spcPts val="0"/>
              </a:spcBef>
              <a:spcAft>
                <a:spcPts val="0"/>
              </a:spcAft>
              <a:defRPr/>
            </a:pPr>
            <a:r>
              <a:rPr lang="fr-FR" sz="1600" b="1" dirty="0">
                <a:solidFill>
                  <a:srgbClr val="FF9900"/>
                </a:solidFill>
                <a:latin typeface="Arial" charset="0"/>
              </a:rPr>
              <a:t>T+4jV</a:t>
            </a:r>
          </a:p>
        </p:txBody>
      </p:sp>
      <p:sp>
        <p:nvSpPr>
          <p:cNvPr id="5143" name="Text Box 23">
            <a:extLst>
              <a:ext uri="{FF2B5EF4-FFF2-40B4-BE49-F238E27FC236}">
                <a16:creationId xmlns="" xmlns:a16="http://schemas.microsoft.com/office/drawing/2014/main" id="{C0A7F6E1-8AB4-D44F-8F56-235DC97291F6}"/>
              </a:ext>
            </a:extLst>
          </p:cNvPr>
          <p:cNvSpPr txBox="1">
            <a:spLocks noChangeArrowheads="1"/>
          </p:cNvSpPr>
          <p:nvPr/>
        </p:nvSpPr>
        <p:spPr bwMode="auto">
          <a:xfrm>
            <a:off x="5845175" y="5300240"/>
            <a:ext cx="1357313" cy="590550"/>
          </a:xfrm>
          <a:prstGeom prst="rect">
            <a:avLst/>
          </a:prstGeom>
          <a:ln>
            <a:headEnd/>
            <a:tailEnd/>
          </a:ln>
        </p:spPr>
        <p:style>
          <a:lnRef idx="0">
            <a:schemeClr val="accent1"/>
          </a:lnRef>
          <a:fillRef idx="1003">
            <a:schemeClr val="dk2"/>
          </a:fillRef>
          <a:effectRef idx="3">
            <a:schemeClr val="accent1"/>
          </a:effectRef>
          <a:fontRef idx="minor">
            <a:schemeClr val="lt1"/>
          </a:fontRef>
        </p:style>
        <p:txBody>
          <a:bodyPr>
            <a:spAutoFit/>
          </a:bodyPr>
          <a:lstStyle/>
          <a:p>
            <a:pPr algn="ctr" fontAlgn="auto">
              <a:spcBef>
                <a:spcPts val="0"/>
              </a:spcBef>
              <a:spcAft>
                <a:spcPts val="0"/>
              </a:spcAft>
              <a:defRPr/>
            </a:pPr>
            <a:r>
              <a:rPr lang="fr-FR" sz="1600" b="1" dirty="0">
                <a:solidFill>
                  <a:schemeClr val="bg1"/>
                </a:solidFill>
                <a:latin typeface="Arial" charset="0"/>
              </a:rPr>
              <a:t>Banque II</a:t>
            </a:r>
          </a:p>
          <a:p>
            <a:pPr algn="ctr" fontAlgn="auto">
              <a:spcBef>
                <a:spcPts val="0"/>
              </a:spcBef>
              <a:spcAft>
                <a:spcPts val="0"/>
              </a:spcAft>
              <a:defRPr/>
            </a:pPr>
            <a:r>
              <a:rPr lang="fr-FR" sz="1600" b="1" dirty="0">
                <a:solidFill>
                  <a:srgbClr val="FF9900"/>
                </a:solidFill>
                <a:latin typeface="Arial" charset="0"/>
              </a:rPr>
              <a:t>T+4jNV</a:t>
            </a:r>
          </a:p>
        </p:txBody>
      </p:sp>
      <p:sp>
        <p:nvSpPr>
          <p:cNvPr id="9233" name="Rectangle 29">
            <a:extLst>
              <a:ext uri="{FF2B5EF4-FFF2-40B4-BE49-F238E27FC236}">
                <a16:creationId xmlns="" xmlns:a16="http://schemas.microsoft.com/office/drawing/2014/main" id="{EB0B8EE5-0DFC-8C42-8485-528494439B67}"/>
              </a:ext>
            </a:extLst>
          </p:cNvPr>
          <p:cNvSpPr>
            <a:spLocks noChangeArrowheads="1"/>
          </p:cNvSpPr>
          <p:nvPr/>
        </p:nvSpPr>
        <p:spPr bwMode="auto">
          <a:xfrm>
            <a:off x="5449888" y="1293390"/>
            <a:ext cx="1979612" cy="496887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endParaRPr>
          </a:p>
        </p:txBody>
      </p:sp>
      <p:sp>
        <p:nvSpPr>
          <p:cNvPr id="9234" name="Line 42">
            <a:extLst>
              <a:ext uri="{FF2B5EF4-FFF2-40B4-BE49-F238E27FC236}">
                <a16:creationId xmlns="" xmlns:a16="http://schemas.microsoft.com/office/drawing/2014/main" id="{2270A8C5-9DB4-7C41-AACD-DF048D38001F}"/>
              </a:ext>
            </a:extLst>
          </p:cNvPr>
          <p:cNvSpPr>
            <a:spLocks noChangeShapeType="1"/>
          </p:cNvSpPr>
          <p:nvPr/>
        </p:nvSpPr>
        <p:spPr bwMode="auto">
          <a:xfrm flipV="1">
            <a:off x="1454150" y="3139653"/>
            <a:ext cx="4248150" cy="792162"/>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9235" name="Line 43">
            <a:extLst>
              <a:ext uri="{FF2B5EF4-FFF2-40B4-BE49-F238E27FC236}">
                <a16:creationId xmlns="" xmlns:a16="http://schemas.microsoft.com/office/drawing/2014/main" id="{174AEDA0-B255-844D-928C-356A3BE1A51B}"/>
              </a:ext>
            </a:extLst>
          </p:cNvPr>
          <p:cNvSpPr>
            <a:spLocks noChangeShapeType="1"/>
          </p:cNvSpPr>
          <p:nvPr/>
        </p:nvSpPr>
        <p:spPr bwMode="auto">
          <a:xfrm>
            <a:off x="1454150" y="4868440"/>
            <a:ext cx="4248150"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9236" name="AutoShape 44">
            <a:extLst>
              <a:ext uri="{FF2B5EF4-FFF2-40B4-BE49-F238E27FC236}">
                <a16:creationId xmlns="" xmlns:a16="http://schemas.microsoft.com/office/drawing/2014/main" id="{9F05C47E-FF97-8442-A017-9AFCE1EBFE4F}"/>
              </a:ext>
            </a:extLst>
          </p:cNvPr>
          <p:cNvSpPr>
            <a:spLocks noChangeArrowheads="1"/>
          </p:cNvSpPr>
          <p:nvPr/>
        </p:nvSpPr>
        <p:spPr bwMode="auto">
          <a:xfrm rot="1798566">
            <a:off x="3076575" y="4939878"/>
            <a:ext cx="177800" cy="642937"/>
          </a:xfrm>
          <a:prstGeom prst="lightningBol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endParaRPr>
          </a:p>
        </p:txBody>
      </p:sp>
      <p:sp>
        <p:nvSpPr>
          <p:cNvPr id="9237" name="Text Box 45">
            <a:extLst>
              <a:ext uri="{FF2B5EF4-FFF2-40B4-BE49-F238E27FC236}">
                <a16:creationId xmlns="" xmlns:a16="http://schemas.microsoft.com/office/drawing/2014/main" id="{344986C9-FE30-DC42-BF05-673DE7860328}"/>
              </a:ext>
            </a:extLst>
          </p:cNvPr>
          <p:cNvSpPr txBox="1">
            <a:spLocks noChangeArrowheads="1"/>
          </p:cNvSpPr>
          <p:nvPr/>
        </p:nvSpPr>
        <p:spPr bwMode="auto">
          <a:xfrm>
            <a:off x="1619250" y="2707853"/>
            <a:ext cx="32908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1400" b="1">
                <a:solidFill>
                  <a:srgbClr val="FF0000"/>
                </a:solidFill>
              </a:rPr>
              <a:t>Souches virulentes </a:t>
            </a:r>
            <a:r>
              <a:rPr lang="fr-FR" altLang="fr-FR" sz="1400" b="1" i="1"/>
              <a:t>V. splendidus</a:t>
            </a:r>
            <a:r>
              <a:rPr lang="fr-FR" altLang="fr-FR" sz="1400" b="1"/>
              <a:t> (LGP31+32) et </a:t>
            </a:r>
            <a:r>
              <a:rPr lang="fr-FR" altLang="fr-FR" sz="1400" b="1" i="1"/>
              <a:t>V. aestuarianus</a:t>
            </a:r>
          </a:p>
        </p:txBody>
      </p:sp>
      <p:sp>
        <p:nvSpPr>
          <p:cNvPr id="9238" name="AutoShape 36">
            <a:extLst>
              <a:ext uri="{FF2B5EF4-FFF2-40B4-BE49-F238E27FC236}">
                <a16:creationId xmlns="" xmlns:a16="http://schemas.microsoft.com/office/drawing/2014/main" id="{B6380B89-03D5-6645-9478-62178FCC8A1A}"/>
              </a:ext>
            </a:extLst>
          </p:cNvPr>
          <p:cNvSpPr>
            <a:spLocks noChangeArrowheads="1"/>
          </p:cNvSpPr>
          <p:nvPr/>
        </p:nvSpPr>
        <p:spPr bwMode="auto">
          <a:xfrm rot="1798566">
            <a:off x="3219450" y="3222203"/>
            <a:ext cx="215900" cy="647700"/>
          </a:xfrm>
          <a:prstGeom prst="lightningBol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endParaRPr>
          </a:p>
        </p:txBody>
      </p:sp>
      <p:sp>
        <p:nvSpPr>
          <p:cNvPr id="9239" name="Text Box 47">
            <a:extLst>
              <a:ext uri="{FF2B5EF4-FFF2-40B4-BE49-F238E27FC236}">
                <a16:creationId xmlns="" xmlns:a16="http://schemas.microsoft.com/office/drawing/2014/main" id="{50B3AFF9-FA0A-3344-A422-0461C3A296E7}"/>
              </a:ext>
            </a:extLst>
          </p:cNvPr>
          <p:cNvSpPr txBox="1">
            <a:spLocks noChangeArrowheads="1"/>
          </p:cNvSpPr>
          <p:nvPr/>
        </p:nvSpPr>
        <p:spPr bwMode="auto">
          <a:xfrm>
            <a:off x="2820988" y="1196553"/>
            <a:ext cx="1296987"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J0</a:t>
            </a:r>
          </a:p>
          <a:p>
            <a:pPr algn="ctr" eaLnBrk="1" hangingPunct="1">
              <a:spcBef>
                <a:spcPct val="50000"/>
              </a:spcBef>
            </a:pPr>
            <a:r>
              <a:rPr lang="fr-FR" altLang="fr-FR" b="1"/>
              <a:t>Infection</a:t>
            </a:r>
          </a:p>
        </p:txBody>
      </p:sp>
      <p:sp>
        <p:nvSpPr>
          <p:cNvPr id="9240" name="Text Box 54">
            <a:extLst>
              <a:ext uri="{FF2B5EF4-FFF2-40B4-BE49-F238E27FC236}">
                <a16:creationId xmlns="" xmlns:a16="http://schemas.microsoft.com/office/drawing/2014/main" id="{EA6FE038-C317-B348-9E30-53B0F477ADDF}"/>
              </a:ext>
            </a:extLst>
          </p:cNvPr>
          <p:cNvSpPr txBox="1">
            <a:spLocks noChangeArrowheads="1"/>
          </p:cNvSpPr>
          <p:nvPr/>
        </p:nvSpPr>
        <p:spPr bwMode="auto">
          <a:xfrm>
            <a:off x="1763713" y="5589165"/>
            <a:ext cx="345598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1400" b="1">
                <a:solidFill>
                  <a:srgbClr val="FF0000"/>
                </a:solidFill>
              </a:rPr>
              <a:t>Souche non virulente </a:t>
            </a:r>
            <a:r>
              <a:rPr lang="fr-FR" altLang="fr-FR" sz="1400" b="1" i="1"/>
              <a:t>V. tasmaniensis LMG 20012</a:t>
            </a:r>
            <a:r>
              <a:rPr lang="fr-FR" altLang="fr-FR" b="1" i="1"/>
              <a:t> </a:t>
            </a:r>
          </a:p>
        </p:txBody>
      </p:sp>
      <p:sp>
        <p:nvSpPr>
          <p:cNvPr id="9241" name="Rectangle 55">
            <a:extLst>
              <a:ext uri="{FF2B5EF4-FFF2-40B4-BE49-F238E27FC236}">
                <a16:creationId xmlns="" xmlns:a16="http://schemas.microsoft.com/office/drawing/2014/main" id="{38A1410C-CB72-6043-A208-5F0EF04288CC}"/>
              </a:ext>
            </a:extLst>
          </p:cNvPr>
          <p:cNvSpPr>
            <a:spLocks noChangeArrowheads="1"/>
          </p:cNvSpPr>
          <p:nvPr/>
        </p:nvSpPr>
        <p:spPr bwMode="auto">
          <a:xfrm>
            <a:off x="6161088" y="907628"/>
            <a:ext cx="571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J+4</a:t>
            </a:r>
          </a:p>
        </p:txBody>
      </p:sp>
      <p:sp>
        <p:nvSpPr>
          <p:cNvPr id="9242" name="Text Box 56">
            <a:extLst>
              <a:ext uri="{FF2B5EF4-FFF2-40B4-BE49-F238E27FC236}">
                <a16:creationId xmlns="" xmlns:a16="http://schemas.microsoft.com/office/drawing/2014/main" id="{5EDAD1C7-EFC1-D24E-AD69-1DA2A78F278A}"/>
              </a:ext>
            </a:extLst>
          </p:cNvPr>
          <p:cNvSpPr txBox="1">
            <a:spLocks noChangeArrowheads="1"/>
          </p:cNvSpPr>
          <p:nvPr/>
        </p:nvSpPr>
        <p:spPr bwMode="auto">
          <a:xfrm>
            <a:off x="6786563" y="282153"/>
            <a:ext cx="19065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b="1" i="1"/>
              <a:t>Cible:</a:t>
            </a:r>
            <a:r>
              <a:rPr lang="fr-FR" altLang="fr-FR" sz="1600" b="1" i="1">
                <a:solidFill>
                  <a:srgbClr val="FF0000"/>
                </a:solidFill>
              </a:rPr>
              <a:t> Hémocytes</a:t>
            </a:r>
          </a:p>
        </p:txBody>
      </p:sp>
      <p:sp>
        <p:nvSpPr>
          <p:cNvPr id="5177" name="Text Box 57">
            <a:extLst>
              <a:ext uri="{FF2B5EF4-FFF2-40B4-BE49-F238E27FC236}">
                <a16:creationId xmlns="" xmlns:a16="http://schemas.microsoft.com/office/drawing/2014/main" id="{DEA9106E-975C-AC4A-8939-5B5D165B6F92}"/>
              </a:ext>
            </a:extLst>
          </p:cNvPr>
          <p:cNvSpPr txBox="1">
            <a:spLocks noChangeArrowheads="1"/>
          </p:cNvSpPr>
          <p:nvPr/>
        </p:nvSpPr>
        <p:spPr bwMode="auto">
          <a:xfrm>
            <a:off x="6659563" y="5984453"/>
            <a:ext cx="2374900" cy="396875"/>
          </a:xfrm>
          <a:prstGeom prst="rect">
            <a:avLst/>
          </a:prstGeom>
          <a:ln>
            <a:headEnd/>
            <a:tailEnd/>
          </a:ln>
        </p:spPr>
        <p:style>
          <a:lnRef idx="0">
            <a:schemeClr val="accent1"/>
          </a:lnRef>
          <a:fillRef idx="1003">
            <a:schemeClr val="dk2"/>
          </a:fillRef>
          <a:effectRef idx="3">
            <a:schemeClr val="accent1"/>
          </a:effectRef>
          <a:fontRef idx="minor">
            <a:schemeClr val="lt1"/>
          </a:fontRef>
        </p:style>
        <p:txBody>
          <a:bodyPr>
            <a:spAutoFit/>
          </a:bodyPr>
          <a:lstStyle/>
          <a:p>
            <a:pPr algn="ctr" fontAlgn="auto">
              <a:spcBef>
                <a:spcPts val="0"/>
              </a:spcBef>
              <a:spcAft>
                <a:spcPts val="0"/>
              </a:spcAft>
              <a:defRPr/>
            </a:pPr>
            <a:r>
              <a:rPr lang="fr-FR" sz="2000" b="1" dirty="0">
                <a:solidFill>
                  <a:srgbClr val="FF9900"/>
                </a:solidFill>
                <a:latin typeface="Arial" charset="0"/>
              </a:rPr>
              <a:t>Aspect virulence</a:t>
            </a:r>
          </a:p>
        </p:txBody>
      </p:sp>
      <p:pic>
        <p:nvPicPr>
          <p:cNvPr id="7198" name="Picture 58">
            <a:extLst>
              <a:ext uri="{FF2B5EF4-FFF2-40B4-BE49-F238E27FC236}">
                <a16:creationId xmlns="" xmlns:a16="http://schemas.microsoft.com/office/drawing/2014/main" id="{DFB66E3D-FA2E-1647-B222-57ECC5671192}"/>
              </a:ext>
            </a:extLst>
          </p:cNvPr>
          <p:cNvPicPr>
            <a:picLocks noChangeAspect="1" noChangeArrowheads="1"/>
          </p:cNvPicPr>
          <p:nvPr/>
        </p:nvPicPr>
        <p:blipFill>
          <a:blip r:embed="rId4" cstate="print"/>
          <a:srcRect/>
          <a:stretch>
            <a:fillRect/>
          </a:stretch>
        </p:blipFill>
        <p:spPr bwMode="auto">
          <a:xfrm>
            <a:off x="179388" y="3068215"/>
            <a:ext cx="1285875" cy="2333625"/>
          </a:xfrm>
          <a:prstGeom prst="rect">
            <a:avLst/>
          </a:prstGeom>
          <a:ln>
            <a:noFill/>
          </a:ln>
          <a:effectLst>
            <a:softEdge rad="112500"/>
          </a:effectLst>
        </p:spPr>
      </p:pic>
      <p:sp>
        <p:nvSpPr>
          <p:cNvPr id="23" name="Titre 1">
            <a:extLst>
              <a:ext uri="{FF2B5EF4-FFF2-40B4-BE49-F238E27FC236}">
                <a16:creationId xmlns="" xmlns:a16="http://schemas.microsoft.com/office/drawing/2014/main" id="{4AABC995-5D20-A249-B68E-817A8837BAD9}"/>
              </a:ext>
            </a:extLst>
          </p:cNvPr>
          <p:cNvSpPr txBox="1">
            <a:spLocks/>
          </p:cNvSpPr>
          <p:nvPr/>
        </p:nvSpPr>
        <p:spPr>
          <a:xfrm>
            <a:off x="735540" y="125288"/>
            <a:ext cx="5261164" cy="461665"/>
          </a:xfrm>
          <a:prstGeom prst="rect">
            <a:avLst/>
          </a:prstGeom>
          <a:solidFill>
            <a:srgbClr val="FFC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fr-FR" sz="2400" b="1" dirty="0">
                <a:latin typeface="Times New Roman" panose="02020603050405020304" pitchFamily="18" charset="0"/>
                <a:ea typeface="+mn-ea"/>
                <a:cs typeface="Times New Roman" panose="02020603050405020304" pitchFamily="18" charset="0"/>
              </a:rPr>
              <a:t>Protocole d’infection </a:t>
            </a:r>
            <a:r>
              <a:rPr lang="fr-FR" sz="2400" b="1" dirty="0" err="1">
                <a:latin typeface="Times New Roman" panose="02020603050405020304" pitchFamily="18" charset="0"/>
                <a:ea typeface="+mn-ea"/>
                <a:cs typeface="Times New Roman" panose="02020603050405020304" pitchFamily="18" charset="0"/>
              </a:rPr>
              <a:t>experimentale</a:t>
            </a:r>
            <a:endParaRPr lang="fr-FR" sz="24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077524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A640E396-D592-FD42-A687-118B6ECCD632}"/>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6DFC11B0-D04E-FD46-AE94-71E1526443D3}"/>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9EAD63CA-9DC2-1842-8E8B-938DC0EE764A}"/>
              </a:ext>
            </a:extLst>
          </p:cNvPr>
          <p:cNvSpPr>
            <a:spLocks noGrp="1"/>
          </p:cNvSpPr>
          <p:nvPr>
            <p:ph type="sldNum" sz="quarter" idx="12"/>
          </p:nvPr>
        </p:nvSpPr>
        <p:spPr/>
        <p:txBody>
          <a:bodyPr/>
          <a:lstStyle/>
          <a:p>
            <a:fld id="{106C2161-55B9-4E2F-9B8E-AFF7EF3222FD}" type="slidenum">
              <a:rPr lang="fr-FR" smtClean="0">
                <a:solidFill>
                  <a:srgbClr val="775F55"/>
                </a:solidFill>
              </a:rPr>
              <a:pPr/>
              <a:t>25</a:t>
            </a:fld>
            <a:endParaRPr lang="fr-FR">
              <a:solidFill>
                <a:srgbClr val="775F55"/>
              </a:solidFill>
            </a:endParaRPr>
          </a:p>
        </p:txBody>
      </p:sp>
      <p:pic>
        <p:nvPicPr>
          <p:cNvPr id="5" name="Picture 4">
            <a:extLst>
              <a:ext uri="{FF2B5EF4-FFF2-40B4-BE49-F238E27FC236}">
                <a16:creationId xmlns="" xmlns:a16="http://schemas.microsoft.com/office/drawing/2014/main" id="{3DBCFD39-F36D-EA45-8631-77CC23FDEECA}"/>
              </a:ext>
            </a:extLst>
          </p:cNvPr>
          <p:cNvPicPr>
            <a:picLocks noChangeAspect="1" noChangeArrowheads="1"/>
          </p:cNvPicPr>
          <p:nvPr/>
        </p:nvPicPr>
        <p:blipFill>
          <a:blip r:embed="rId2" cstate="print"/>
          <a:srcRect/>
          <a:stretch>
            <a:fillRect/>
          </a:stretch>
        </p:blipFill>
        <p:spPr bwMode="auto">
          <a:xfrm>
            <a:off x="1115616" y="496089"/>
            <a:ext cx="6310014" cy="5865821"/>
          </a:xfrm>
          <a:prstGeom prst="rect">
            <a:avLst/>
          </a:prstGeom>
          <a:noFill/>
          <a:ln w="9525">
            <a:noFill/>
            <a:miter lim="800000"/>
            <a:headEnd/>
            <a:tailEnd/>
          </a:ln>
        </p:spPr>
      </p:pic>
      <p:sp>
        <p:nvSpPr>
          <p:cNvPr id="6" name="Rectangle 17">
            <a:extLst>
              <a:ext uri="{FF2B5EF4-FFF2-40B4-BE49-F238E27FC236}">
                <a16:creationId xmlns="" xmlns:a16="http://schemas.microsoft.com/office/drawing/2014/main" id="{817FDF59-F132-C04E-AA68-BEE2BC17DE93}"/>
              </a:ext>
            </a:extLst>
          </p:cNvPr>
          <p:cNvSpPr>
            <a:spLocks noChangeArrowheads="1"/>
          </p:cNvSpPr>
          <p:nvPr/>
        </p:nvSpPr>
        <p:spPr bwMode="auto">
          <a:xfrm>
            <a:off x="1115010" y="2328275"/>
            <a:ext cx="276999" cy="2521188"/>
          </a:xfrm>
          <a:prstGeom prst="rect">
            <a:avLst/>
          </a:prstGeom>
          <a:noFill/>
          <a:ln w="9525">
            <a:noFill/>
            <a:miter lim="800000"/>
            <a:headEnd/>
            <a:tailEnd/>
          </a:ln>
        </p:spPr>
        <p:txBody>
          <a:bodyPr vert="vert270" lIns="0" tIns="0" rIns="0" bIns="0">
            <a:spAutoFit/>
          </a:bodyPr>
          <a:lstStyle/>
          <a:p>
            <a:pPr algn="ctr">
              <a:defRPr/>
            </a:pPr>
            <a:r>
              <a:rPr lang="fr-FR" dirty="0">
                <a:solidFill>
                  <a:srgbClr val="000000"/>
                </a:solidFill>
                <a:latin typeface="Helvetica" pitchFamily="34" charset="0"/>
                <a:cs typeface="Helvetica" pitchFamily="34" charset="0"/>
              </a:rPr>
              <a:t>Relative Expression</a:t>
            </a:r>
            <a:endParaRPr lang="fr-FR" dirty="0">
              <a:latin typeface="Helvetica" pitchFamily="34" charset="0"/>
              <a:cs typeface="Helvetica" pitchFamily="34" charset="0"/>
            </a:endParaRPr>
          </a:p>
        </p:txBody>
      </p:sp>
      <p:sp>
        <p:nvSpPr>
          <p:cNvPr id="7" name="Rectangle à coins arrondis 6">
            <a:extLst>
              <a:ext uri="{FF2B5EF4-FFF2-40B4-BE49-F238E27FC236}">
                <a16:creationId xmlns="" xmlns:a16="http://schemas.microsoft.com/office/drawing/2014/main" id="{9B2885A0-917D-6A46-8C73-BC9D1E18F3F7}"/>
              </a:ext>
            </a:extLst>
          </p:cNvPr>
          <p:cNvSpPr/>
          <p:nvPr/>
        </p:nvSpPr>
        <p:spPr>
          <a:xfrm>
            <a:off x="2411154" y="856129"/>
            <a:ext cx="706691"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8" name="Rectangle à coins arrondis 7">
            <a:extLst>
              <a:ext uri="{FF2B5EF4-FFF2-40B4-BE49-F238E27FC236}">
                <a16:creationId xmlns="" xmlns:a16="http://schemas.microsoft.com/office/drawing/2014/main" id="{31AD6BE1-9C2F-4847-84F3-9DEFCA341A64}"/>
              </a:ext>
            </a:extLst>
          </p:cNvPr>
          <p:cNvSpPr/>
          <p:nvPr/>
        </p:nvSpPr>
        <p:spPr>
          <a:xfrm>
            <a:off x="4152994" y="842481"/>
            <a:ext cx="706691"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9" name="Rectangle à coins arrondis 8">
            <a:extLst>
              <a:ext uri="{FF2B5EF4-FFF2-40B4-BE49-F238E27FC236}">
                <a16:creationId xmlns="" xmlns:a16="http://schemas.microsoft.com/office/drawing/2014/main" id="{356D444A-4751-BE43-BFB1-77D20F12D437}"/>
              </a:ext>
            </a:extLst>
          </p:cNvPr>
          <p:cNvSpPr/>
          <p:nvPr/>
        </p:nvSpPr>
        <p:spPr>
          <a:xfrm>
            <a:off x="5840242" y="842481"/>
            <a:ext cx="706691"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0" name="Rectangle à coins arrondis 9">
            <a:extLst>
              <a:ext uri="{FF2B5EF4-FFF2-40B4-BE49-F238E27FC236}">
                <a16:creationId xmlns="" xmlns:a16="http://schemas.microsoft.com/office/drawing/2014/main" id="{641DA0CE-E73A-4347-B0FD-B43EC309EEB1}"/>
              </a:ext>
            </a:extLst>
          </p:cNvPr>
          <p:cNvSpPr/>
          <p:nvPr/>
        </p:nvSpPr>
        <p:spPr>
          <a:xfrm>
            <a:off x="4189322" y="2224281"/>
            <a:ext cx="304299"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1" name="Rectangle à coins arrondis 10">
            <a:extLst>
              <a:ext uri="{FF2B5EF4-FFF2-40B4-BE49-F238E27FC236}">
                <a16:creationId xmlns="" xmlns:a16="http://schemas.microsoft.com/office/drawing/2014/main" id="{FDF82C0F-B62E-8C42-B60F-40835F485040}"/>
              </a:ext>
            </a:extLst>
          </p:cNvPr>
          <p:cNvSpPr/>
          <p:nvPr/>
        </p:nvSpPr>
        <p:spPr>
          <a:xfrm>
            <a:off x="2483162" y="2296289"/>
            <a:ext cx="282676"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2" name="Rectangle à coins arrondis 11">
            <a:extLst>
              <a:ext uri="{FF2B5EF4-FFF2-40B4-BE49-F238E27FC236}">
                <a16:creationId xmlns="" xmlns:a16="http://schemas.microsoft.com/office/drawing/2014/main" id="{428747B3-09E5-AC47-B21D-A273CF9844A0}"/>
              </a:ext>
            </a:extLst>
          </p:cNvPr>
          <p:cNvSpPr/>
          <p:nvPr/>
        </p:nvSpPr>
        <p:spPr>
          <a:xfrm>
            <a:off x="5859154" y="2183337"/>
            <a:ext cx="290905" cy="1193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3" name="Rectangle à coins arrondis 12">
            <a:extLst>
              <a:ext uri="{FF2B5EF4-FFF2-40B4-BE49-F238E27FC236}">
                <a16:creationId xmlns="" xmlns:a16="http://schemas.microsoft.com/office/drawing/2014/main" id="{0E439C07-1127-8E42-BE52-FD07A24EBC2E}"/>
              </a:ext>
            </a:extLst>
          </p:cNvPr>
          <p:cNvSpPr/>
          <p:nvPr/>
        </p:nvSpPr>
        <p:spPr>
          <a:xfrm>
            <a:off x="6277554" y="3664441"/>
            <a:ext cx="304299"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4" name="Rectangle à coins arrondis 13">
            <a:extLst>
              <a:ext uri="{FF2B5EF4-FFF2-40B4-BE49-F238E27FC236}">
                <a16:creationId xmlns="" xmlns:a16="http://schemas.microsoft.com/office/drawing/2014/main" id="{C8F5699A-3BD2-B243-A261-4DDF91E7E1E5}"/>
              </a:ext>
            </a:extLst>
          </p:cNvPr>
          <p:cNvSpPr/>
          <p:nvPr/>
        </p:nvSpPr>
        <p:spPr>
          <a:xfrm>
            <a:off x="4526682" y="3664441"/>
            <a:ext cx="282676"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5" name="Rectangle à coins arrondis 14">
            <a:extLst>
              <a:ext uri="{FF2B5EF4-FFF2-40B4-BE49-F238E27FC236}">
                <a16:creationId xmlns="" xmlns:a16="http://schemas.microsoft.com/office/drawing/2014/main" id="{37F9522F-95DF-8E47-912A-16A7E57340D1}"/>
              </a:ext>
            </a:extLst>
          </p:cNvPr>
          <p:cNvSpPr/>
          <p:nvPr/>
        </p:nvSpPr>
        <p:spPr>
          <a:xfrm>
            <a:off x="2843202" y="3592433"/>
            <a:ext cx="304299"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6" name="Rectangle à coins arrondis 15">
            <a:extLst>
              <a:ext uri="{FF2B5EF4-FFF2-40B4-BE49-F238E27FC236}">
                <a16:creationId xmlns="" xmlns:a16="http://schemas.microsoft.com/office/drawing/2014/main" id="{347A3704-5864-AC49-B30A-515E53406CE5}"/>
              </a:ext>
            </a:extLst>
          </p:cNvPr>
          <p:cNvSpPr/>
          <p:nvPr/>
        </p:nvSpPr>
        <p:spPr>
          <a:xfrm>
            <a:off x="1763082" y="4960585"/>
            <a:ext cx="706691" cy="108012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7" name="Rectangle à coins arrondis 16">
            <a:extLst>
              <a:ext uri="{FF2B5EF4-FFF2-40B4-BE49-F238E27FC236}">
                <a16:creationId xmlns="" xmlns:a16="http://schemas.microsoft.com/office/drawing/2014/main" id="{086B79D3-307D-9F4C-8E6B-3C9153BA30D1}"/>
              </a:ext>
            </a:extLst>
          </p:cNvPr>
          <p:cNvSpPr/>
          <p:nvPr/>
        </p:nvSpPr>
        <p:spPr>
          <a:xfrm>
            <a:off x="3779306" y="4960585"/>
            <a:ext cx="353346" cy="108012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8" name="Rectangle à coins arrondis 17">
            <a:extLst>
              <a:ext uri="{FF2B5EF4-FFF2-40B4-BE49-F238E27FC236}">
                <a16:creationId xmlns="" xmlns:a16="http://schemas.microsoft.com/office/drawing/2014/main" id="{EB032F3B-EEEC-D746-A06C-A3FAA3802794}"/>
              </a:ext>
            </a:extLst>
          </p:cNvPr>
          <p:cNvSpPr/>
          <p:nvPr/>
        </p:nvSpPr>
        <p:spPr>
          <a:xfrm>
            <a:off x="5564346" y="4872811"/>
            <a:ext cx="989368" cy="115212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pitchFamily="34" charset="0"/>
              <a:cs typeface="Helvetica" pitchFamily="34" charset="0"/>
            </a:endParaRPr>
          </a:p>
        </p:txBody>
      </p:sp>
      <p:sp>
        <p:nvSpPr>
          <p:cNvPr id="19" name="Rectangle à coins arrondis 18">
            <a:extLst>
              <a:ext uri="{FF2B5EF4-FFF2-40B4-BE49-F238E27FC236}">
                <a16:creationId xmlns="" xmlns:a16="http://schemas.microsoft.com/office/drawing/2014/main" id="{526767E1-421F-3C4D-910C-1A3199B2375D}"/>
              </a:ext>
            </a:extLst>
          </p:cNvPr>
          <p:cNvSpPr/>
          <p:nvPr/>
        </p:nvSpPr>
        <p:spPr>
          <a:xfrm rot="5400000" flipV="1">
            <a:off x="3998129" y="3386031"/>
            <a:ext cx="5681806" cy="189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 xmlns:a16="http://schemas.microsoft.com/office/drawing/2014/main" id="{083DCAD2-CAB1-AE4B-9E89-0200AD7A9706}"/>
              </a:ext>
            </a:extLst>
          </p:cNvPr>
          <p:cNvSpPr txBox="1">
            <a:spLocks/>
          </p:cNvSpPr>
          <p:nvPr/>
        </p:nvSpPr>
        <p:spPr>
          <a:xfrm>
            <a:off x="971600" y="98947"/>
            <a:ext cx="7200800" cy="461665"/>
          </a:xfrm>
          <a:prstGeom prst="rect">
            <a:avLst/>
          </a:prstGeom>
          <a:solidFill>
            <a:srgbClr val="FFC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fr-FR" sz="2400" b="1" dirty="0">
                <a:latin typeface="Times New Roman" panose="02020603050405020304" pitchFamily="18" charset="0"/>
                <a:ea typeface="+mn-ea"/>
                <a:cs typeface="Times New Roman" panose="02020603050405020304" pitchFamily="18" charset="0"/>
              </a:rPr>
              <a:t>Etude de l’expression </a:t>
            </a:r>
            <a:r>
              <a:rPr lang="fr-FR" sz="2400" b="1" dirty="0" err="1">
                <a:latin typeface="Times New Roman" panose="02020603050405020304" pitchFamily="18" charset="0"/>
                <a:ea typeface="+mn-ea"/>
                <a:cs typeface="Times New Roman" panose="02020603050405020304" pitchFamily="18" charset="0"/>
              </a:rPr>
              <a:t>differentielle</a:t>
            </a:r>
            <a:endParaRPr lang="fr-FR" sz="24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97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F7D2E6B4-133D-0147-B836-BEAAE22A398A}"/>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C2A97900-0848-2644-ABB1-D5B3D6F8BDA5}"/>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2915720F-538B-BC48-946A-5586E7EFC354}"/>
              </a:ext>
            </a:extLst>
          </p:cNvPr>
          <p:cNvSpPr>
            <a:spLocks noGrp="1"/>
          </p:cNvSpPr>
          <p:nvPr>
            <p:ph type="sldNum" sz="quarter" idx="12"/>
          </p:nvPr>
        </p:nvSpPr>
        <p:spPr/>
        <p:txBody>
          <a:bodyPr/>
          <a:lstStyle/>
          <a:p>
            <a:fld id="{106C2161-55B9-4E2F-9B8E-AFF7EF3222FD}" type="slidenum">
              <a:rPr lang="fr-FR" smtClean="0">
                <a:solidFill>
                  <a:srgbClr val="775F55"/>
                </a:solidFill>
              </a:rPr>
              <a:pPr/>
              <a:t>26</a:t>
            </a:fld>
            <a:endParaRPr lang="fr-FR">
              <a:solidFill>
                <a:srgbClr val="775F55"/>
              </a:solidFill>
            </a:endParaRPr>
          </a:p>
        </p:txBody>
      </p:sp>
      <p:sp>
        <p:nvSpPr>
          <p:cNvPr id="5" name="Rectangle à coins arrondis 4">
            <a:extLst>
              <a:ext uri="{FF2B5EF4-FFF2-40B4-BE49-F238E27FC236}">
                <a16:creationId xmlns="" xmlns:a16="http://schemas.microsoft.com/office/drawing/2014/main" id="{EAED002E-3BDC-4E4B-8EF5-B259B46D09AC}"/>
              </a:ext>
            </a:extLst>
          </p:cNvPr>
          <p:cNvSpPr/>
          <p:nvPr/>
        </p:nvSpPr>
        <p:spPr>
          <a:xfrm>
            <a:off x="5220072" y="1486244"/>
            <a:ext cx="2952328" cy="434544"/>
          </a:xfrm>
          <a:prstGeom prst="roundRect">
            <a:avLst/>
          </a:prstGeom>
          <a:solidFill>
            <a:schemeClr val="accent6">
              <a:lumMod val="20000"/>
              <a:lumOff val="80000"/>
            </a:schemeClr>
          </a:solidFill>
          <a:ln w="3175">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graphicFrame>
        <p:nvGraphicFramePr>
          <p:cNvPr id="6" name="Tableau 5">
            <a:extLst>
              <a:ext uri="{FF2B5EF4-FFF2-40B4-BE49-F238E27FC236}">
                <a16:creationId xmlns="" xmlns:a16="http://schemas.microsoft.com/office/drawing/2014/main" id="{634F47B2-4F42-F649-B858-EABB9E243BCF}"/>
              </a:ext>
            </a:extLst>
          </p:cNvPr>
          <p:cNvGraphicFramePr>
            <a:graphicFrameLocks noGrp="1"/>
          </p:cNvGraphicFramePr>
          <p:nvPr>
            <p:extLst>
              <p:ext uri="{D42A27DB-BD31-4B8C-83A1-F6EECF244321}">
                <p14:modId xmlns:p14="http://schemas.microsoft.com/office/powerpoint/2010/main" xmlns="" val="2063453445"/>
              </p:ext>
            </p:extLst>
          </p:nvPr>
        </p:nvGraphicFramePr>
        <p:xfrm>
          <a:off x="107504" y="2352836"/>
          <a:ext cx="3960440" cy="2229994"/>
        </p:xfrm>
        <a:graphic>
          <a:graphicData uri="http://schemas.openxmlformats.org/drawingml/2006/table">
            <a:tbl>
              <a:tblPr>
                <a:tableStyleId>{3B4B98B0-60AC-42C2-AFA5-B58CD77FA1E5}</a:tableStyleId>
              </a:tblPr>
              <a:tblGrid>
                <a:gridCol w="1718681">
                  <a:extLst>
                    <a:ext uri="{9D8B030D-6E8A-4147-A177-3AD203B41FA5}">
                      <a16:colId xmlns="" xmlns:a16="http://schemas.microsoft.com/office/drawing/2014/main" val="20000"/>
                    </a:ext>
                  </a:extLst>
                </a:gridCol>
                <a:gridCol w="996337">
                  <a:extLst>
                    <a:ext uri="{9D8B030D-6E8A-4147-A177-3AD203B41FA5}">
                      <a16:colId xmlns="" xmlns:a16="http://schemas.microsoft.com/office/drawing/2014/main" val="20001"/>
                    </a:ext>
                  </a:extLst>
                </a:gridCol>
                <a:gridCol w="1245422">
                  <a:extLst>
                    <a:ext uri="{9D8B030D-6E8A-4147-A177-3AD203B41FA5}">
                      <a16:colId xmlns="" xmlns:a16="http://schemas.microsoft.com/office/drawing/2014/main" val="20002"/>
                    </a:ext>
                  </a:extLst>
                </a:gridCol>
              </a:tblGrid>
              <a:tr h="402540">
                <a:tc>
                  <a:txBody>
                    <a:bodyPr/>
                    <a:lstStyle/>
                    <a:p>
                      <a:pPr algn="ctr" fontAlgn="b"/>
                      <a:r>
                        <a:rPr lang="fr-FR" sz="1600" b="1" u="none" strike="noStrike" dirty="0">
                          <a:latin typeface="Helvetica" pitchFamily="34" charset="0"/>
                          <a:cs typeface="Helvetica" pitchFamily="34" charset="0"/>
                        </a:rPr>
                        <a:t>Tag</a:t>
                      </a:r>
                      <a:endParaRPr lang="fr-FR" sz="1600" b="1" i="0" u="none" strike="noStrike" dirty="0">
                        <a:solidFill>
                          <a:srgbClr val="000000"/>
                        </a:solidFill>
                        <a:latin typeface="Helvetica" pitchFamily="34" charset="0"/>
                        <a:cs typeface="Helvetica" pitchFamily="34" charset="0"/>
                      </a:endParaRPr>
                    </a:p>
                  </a:txBody>
                  <a:tcPr marL="0" marR="0" marT="0" marB="0" anchor="ctr">
                    <a:solidFill>
                      <a:schemeClr val="accent1">
                        <a:lumMod val="40000"/>
                        <a:lumOff val="60000"/>
                      </a:schemeClr>
                    </a:solidFill>
                  </a:tcPr>
                </a:tc>
                <a:tc>
                  <a:txBody>
                    <a:bodyPr/>
                    <a:lstStyle/>
                    <a:p>
                      <a:pPr algn="ctr" fontAlgn="b"/>
                      <a:r>
                        <a:rPr lang="fr-FR" sz="1600" b="1" u="none" strike="noStrike" dirty="0">
                          <a:latin typeface="Helvetica" pitchFamily="34" charset="0"/>
                          <a:cs typeface="Helvetica" pitchFamily="34" charset="0"/>
                        </a:rPr>
                        <a:t>Library</a:t>
                      </a:r>
                      <a:endParaRPr lang="fr-FR" sz="1600" b="1" i="0" u="none" strike="noStrike" dirty="0">
                        <a:solidFill>
                          <a:srgbClr val="000000"/>
                        </a:solidFill>
                        <a:latin typeface="Helvetica" pitchFamily="34" charset="0"/>
                        <a:cs typeface="Helvetica"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b="1" u="none" strike="noStrike" dirty="0">
                          <a:latin typeface="Helvetica" pitchFamily="34" charset="0"/>
                          <a:cs typeface="Helvetica" pitchFamily="34" charset="0"/>
                        </a:rPr>
                        <a:t>Occurrence</a:t>
                      </a:r>
                      <a:endParaRPr lang="fr-FR" sz="1600" b="1" i="0" u="none" strike="noStrike" dirty="0">
                        <a:solidFill>
                          <a:srgbClr val="000000"/>
                        </a:solidFill>
                        <a:latin typeface="Helvetica" pitchFamily="34" charset="0"/>
                        <a:cs typeface="Helvetica" pitchFamily="34" charset="0"/>
                      </a:endParaRPr>
                    </a:p>
                  </a:txBody>
                  <a:tcPr marL="0" marR="0" marT="0" marB="0" anchor="ctr">
                    <a:solidFill>
                      <a:schemeClr val="accent1">
                        <a:lumMod val="40000"/>
                        <a:lumOff val="60000"/>
                      </a:schemeClr>
                    </a:solidFill>
                  </a:tcPr>
                </a:tc>
                <a:extLst>
                  <a:ext uri="{0D108BD9-81ED-4DB2-BD59-A6C34878D82A}">
                    <a16:rowId xmlns="" xmlns:a16="http://schemas.microsoft.com/office/drawing/2014/main" val="10000"/>
                  </a:ext>
                </a:extLst>
              </a:tr>
              <a:tr h="402540">
                <a:tc>
                  <a:txBody>
                    <a:bodyPr/>
                    <a:lstStyle/>
                    <a:p>
                      <a:pPr algn="ctr" fontAlgn="b"/>
                      <a:r>
                        <a:rPr lang="fr-FR" sz="1200" u="none" strike="noStrike" dirty="0">
                          <a:latin typeface="Helvetica" pitchFamily="34" charset="0"/>
                          <a:cs typeface="Helvetica" pitchFamily="34" charset="0"/>
                        </a:rPr>
                        <a:t>CAGAGATTACTG</a:t>
                      </a:r>
                      <a:endParaRPr lang="fr-FR" sz="1200" b="1" i="0" u="none" strike="noStrike" dirty="0">
                        <a:latin typeface="Helvetica" pitchFamily="34" charset="0"/>
                        <a:cs typeface="Helvetica" pitchFamily="34" charset="0"/>
                      </a:endParaRPr>
                    </a:p>
                  </a:txBody>
                  <a:tcPr marL="9525" marR="9525" marT="9525" marB="0" anchor="b">
                    <a:solidFill>
                      <a:schemeClr val="tx1"/>
                    </a:solidFill>
                  </a:tcPr>
                </a:tc>
                <a:tc>
                  <a:txBody>
                    <a:bodyPr/>
                    <a:lstStyle/>
                    <a:p>
                      <a:pPr algn="ctr" fontAlgn="b"/>
                      <a:r>
                        <a:rPr lang="fr-FR" sz="1600" b="1" i="1" u="none" strike="noStrike" dirty="0" err="1">
                          <a:latin typeface="Helvetica" pitchFamily="34" charset="0"/>
                          <a:cs typeface="Helvetica" pitchFamily="34" charset="0"/>
                        </a:rPr>
                        <a:t>SaVir</a:t>
                      </a:r>
                      <a:endParaRPr lang="fr-FR" sz="1600" b="1" i="1" u="none" strike="noStrike" dirty="0">
                        <a:solidFill>
                          <a:srgbClr val="000000"/>
                        </a:solidFill>
                        <a:latin typeface="Helvetica" pitchFamily="34" charset="0"/>
                        <a:cs typeface="Helvetica" pitchFamily="34" charset="0"/>
                      </a:endParaRPr>
                    </a:p>
                  </a:txBody>
                  <a:tcPr marL="0" marR="0" marT="0" marB="0" anchor="b"/>
                </a:tc>
                <a:tc>
                  <a:txBody>
                    <a:bodyPr/>
                    <a:lstStyle/>
                    <a:p>
                      <a:pPr algn="ctr" fontAlgn="b"/>
                      <a:r>
                        <a:rPr lang="fr-FR" sz="1600" b="1" i="1" u="none" strike="noStrike" dirty="0">
                          <a:solidFill>
                            <a:schemeClr val="tx1"/>
                          </a:solidFill>
                          <a:latin typeface="Helvetica" pitchFamily="34" charset="0"/>
                          <a:cs typeface="Helvetica" pitchFamily="34" charset="0"/>
                        </a:rPr>
                        <a:t>15</a:t>
                      </a:r>
                      <a:endParaRPr lang="fr-FR" sz="1600" b="1" i="1" u="none" strike="noStrike" dirty="0">
                        <a:solidFill>
                          <a:srgbClr val="000000"/>
                        </a:solidFill>
                        <a:latin typeface="Helvetica" pitchFamily="34" charset="0"/>
                        <a:cs typeface="Helvetica" pitchFamily="34" charset="0"/>
                      </a:endParaRPr>
                    </a:p>
                  </a:txBody>
                  <a:tcPr marL="0" marR="0" marT="0" marB="0" anchor="b"/>
                </a:tc>
                <a:extLst>
                  <a:ext uri="{0D108BD9-81ED-4DB2-BD59-A6C34878D82A}">
                    <a16:rowId xmlns="" xmlns:a16="http://schemas.microsoft.com/office/drawing/2014/main" val="10001"/>
                  </a:ext>
                </a:extLst>
              </a:tr>
              <a:tr h="443139">
                <a:tc rowSpan="3">
                  <a:txBody>
                    <a:bodyPr/>
                    <a:lstStyle/>
                    <a:p>
                      <a:pPr algn="ctr" fontAlgn="b"/>
                      <a:endParaRPr lang="fr-FR" sz="1600" b="1" i="0" u="none" strike="noStrike" dirty="0">
                        <a:solidFill>
                          <a:srgbClr val="000000"/>
                        </a:solidFill>
                        <a:latin typeface="Helvetica" pitchFamily="34" charset="0"/>
                        <a:cs typeface="Helvetica" pitchFamily="34" charset="0"/>
                      </a:endParaRPr>
                    </a:p>
                  </a:txBody>
                  <a:tcPr marL="0" marR="0" marT="0" marB="0" anchor="b"/>
                </a:tc>
                <a:tc>
                  <a:txBody>
                    <a:bodyPr/>
                    <a:lstStyle/>
                    <a:p>
                      <a:pPr algn="ctr" fontAlgn="b"/>
                      <a:r>
                        <a:rPr lang="fr-FR" sz="1600" b="1" i="1" u="none" strike="noStrike" dirty="0" err="1">
                          <a:solidFill>
                            <a:srgbClr val="FF0000"/>
                          </a:solidFill>
                          <a:latin typeface="Helvetica" pitchFamily="34" charset="0"/>
                          <a:cs typeface="Helvetica" pitchFamily="34" charset="0"/>
                        </a:rPr>
                        <a:t>SVir</a:t>
                      </a:r>
                      <a:endParaRPr lang="fr-FR" sz="1600" b="1" i="1" u="none" strike="noStrike" dirty="0">
                        <a:solidFill>
                          <a:srgbClr val="FF0000"/>
                        </a:solidFill>
                        <a:latin typeface="Helvetica" pitchFamily="34" charset="0"/>
                        <a:cs typeface="Helvetica" pitchFamily="34" charset="0"/>
                      </a:endParaRPr>
                    </a:p>
                  </a:txBody>
                  <a:tcPr marL="0" marR="0" marT="0" marB="0" anchor="b"/>
                </a:tc>
                <a:tc>
                  <a:txBody>
                    <a:bodyPr/>
                    <a:lstStyle/>
                    <a:p>
                      <a:pPr algn="ctr" fontAlgn="b"/>
                      <a:r>
                        <a:rPr lang="fr-FR" sz="1600" b="1" i="1" u="none" strike="noStrike" dirty="0">
                          <a:solidFill>
                            <a:srgbClr val="FF0000"/>
                          </a:solidFill>
                          <a:latin typeface="Helvetica" pitchFamily="34" charset="0"/>
                          <a:cs typeface="Helvetica" pitchFamily="34" charset="0"/>
                        </a:rPr>
                        <a:t>1866</a:t>
                      </a:r>
                    </a:p>
                  </a:txBody>
                  <a:tcPr marL="0" marR="0" marT="0" marB="0" anchor="b"/>
                </a:tc>
                <a:extLst>
                  <a:ext uri="{0D108BD9-81ED-4DB2-BD59-A6C34878D82A}">
                    <a16:rowId xmlns="" xmlns:a16="http://schemas.microsoft.com/office/drawing/2014/main" val="10002"/>
                  </a:ext>
                </a:extLst>
              </a:tr>
              <a:tr h="443139">
                <a:tc vMerge="1">
                  <a:txBody>
                    <a:bodyPr/>
                    <a:lstStyle/>
                    <a:p>
                      <a:pPr algn="ctr" fontAlgn="b"/>
                      <a:endParaRPr lang="fr-FR" sz="1600" b="1" i="0" u="none" strike="noStrike" dirty="0">
                        <a:solidFill>
                          <a:srgbClr val="000000"/>
                        </a:solidFill>
                        <a:latin typeface="Calibri"/>
                      </a:endParaRPr>
                    </a:p>
                  </a:txBody>
                  <a:tcPr marL="0" marR="0" marT="0" marB="0" anchor="b"/>
                </a:tc>
                <a:tc>
                  <a:txBody>
                    <a:bodyPr/>
                    <a:lstStyle/>
                    <a:p>
                      <a:pPr algn="ctr" fontAlgn="b"/>
                      <a:endParaRPr lang="fr-FR" sz="1600" b="1" i="1" u="none" strike="noStrike" dirty="0">
                        <a:solidFill>
                          <a:srgbClr val="000000"/>
                        </a:solidFill>
                        <a:latin typeface="Helvetica" pitchFamily="34" charset="0"/>
                        <a:cs typeface="Helvetica" pitchFamily="34" charset="0"/>
                      </a:endParaRPr>
                    </a:p>
                  </a:txBody>
                  <a:tcPr marL="0" marR="0" marT="0" marB="0" anchor="b"/>
                </a:tc>
                <a:tc>
                  <a:txBody>
                    <a:bodyPr/>
                    <a:lstStyle/>
                    <a:p>
                      <a:pPr algn="ctr" fontAlgn="b"/>
                      <a:endParaRPr lang="fr-FR" sz="1600" b="1" i="1" u="none" strike="noStrike" dirty="0">
                        <a:solidFill>
                          <a:srgbClr val="000000"/>
                        </a:solidFill>
                        <a:latin typeface="Helvetica" pitchFamily="34" charset="0"/>
                        <a:cs typeface="Helvetica" pitchFamily="34" charset="0"/>
                      </a:endParaRPr>
                    </a:p>
                  </a:txBody>
                  <a:tcPr marL="0" marR="0" marT="0" marB="0" anchor="b"/>
                </a:tc>
                <a:extLst>
                  <a:ext uri="{0D108BD9-81ED-4DB2-BD59-A6C34878D82A}">
                    <a16:rowId xmlns="" xmlns:a16="http://schemas.microsoft.com/office/drawing/2014/main" val="10003"/>
                  </a:ext>
                </a:extLst>
              </a:tr>
              <a:tr h="538636">
                <a:tc vMerge="1">
                  <a:txBody>
                    <a:bodyPr/>
                    <a:lstStyle/>
                    <a:p>
                      <a:pPr algn="ctr" fontAlgn="b"/>
                      <a:endParaRPr lang="fr-FR" sz="1600" b="1" i="0" u="none" strike="noStrike" dirty="0">
                        <a:solidFill>
                          <a:srgbClr val="000000"/>
                        </a:solidFill>
                        <a:latin typeface="Calibri"/>
                      </a:endParaRPr>
                    </a:p>
                  </a:txBody>
                  <a:tcPr marL="0" marR="0" marT="0" marB="0" anchor="b"/>
                </a:tc>
                <a:tc>
                  <a:txBody>
                    <a:bodyPr/>
                    <a:lstStyle/>
                    <a:p>
                      <a:pPr algn="ctr" fontAlgn="b"/>
                      <a:endParaRPr lang="fr-FR" sz="1600" b="1" i="1" u="none" strike="noStrike" dirty="0">
                        <a:solidFill>
                          <a:srgbClr val="FF0000"/>
                        </a:solidFill>
                        <a:latin typeface="Helvetica" pitchFamily="34" charset="0"/>
                        <a:cs typeface="Helvetica" pitchFamily="34" charset="0"/>
                      </a:endParaRPr>
                    </a:p>
                  </a:txBody>
                  <a:tcPr marL="0" marR="0" marT="0" marB="0" anchor="b"/>
                </a:tc>
                <a:tc>
                  <a:txBody>
                    <a:bodyPr/>
                    <a:lstStyle/>
                    <a:p>
                      <a:pPr algn="ctr" fontAlgn="b"/>
                      <a:endParaRPr lang="fr-FR" sz="1600" b="1" i="1" u="none" strike="noStrike" dirty="0">
                        <a:solidFill>
                          <a:srgbClr val="FF0000"/>
                        </a:solidFill>
                        <a:latin typeface="Helvetica" pitchFamily="34" charset="0"/>
                        <a:cs typeface="Helvetica" pitchFamily="34" charset="0"/>
                      </a:endParaRPr>
                    </a:p>
                  </a:txBody>
                  <a:tcPr marL="0" marR="0" marT="0" marB="0" anchor="b"/>
                </a:tc>
                <a:extLst>
                  <a:ext uri="{0D108BD9-81ED-4DB2-BD59-A6C34878D82A}">
                    <a16:rowId xmlns="" xmlns:a16="http://schemas.microsoft.com/office/drawing/2014/main" val="10004"/>
                  </a:ext>
                </a:extLst>
              </a:tr>
            </a:tbl>
          </a:graphicData>
        </a:graphic>
      </p:graphicFrame>
      <p:sp>
        <p:nvSpPr>
          <p:cNvPr id="7" name="Rectangle à coins arrondis 6">
            <a:extLst>
              <a:ext uri="{FF2B5EF4-FFF2-40B4-BE49-F238E27FC236}">
                <a16:creationId xmlns="" xmlns:a16="http://schemas.microsoft.com/office/drawing/2014/main" id="{C1495978-AA2E-B34A-892B-EDC488814671}"/>
              </a:ext>
            </a:extLst>
          </p:cNvPr>
          <p:cNvSpPr/>
          <p:nvPr/>
        </p:nvSpPr>
        <p:spPr>
          <a:xfrm>
            <a:off x="539552" y="1488740"/>
            <a:ext cx="2952328" cy="434544"/>
          </a:xfrm>
          <a:prstGeom prst="roundRect">
            <a:avLst/>
          </a:prstGeom>
          <a:solidFill>
            <a:schemeClr val="accent6">
              <a:lumMod val="20000"/>
              <a:lumOff val="80000"/>
            </a:schemeClr>
          </a:solidFill>
          <a:ln w="3175">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8" name="Rectangle 3">
            <a:extLst>
              <a:ext uri="{FF2B5EF4-FFF2-40B4-BE49-F238E27FC236}">
                <a16:creationId xmlns="" xmlns:a16="http://schemas.microsoft.com/office/drawing/2014/main" id="{B8C75797-8FE4-5046-ACC1-DF8758DD22CE}"/>
              </a:ext>
            </a:extLst>
          </p:cNvPr>
          <p:cNvSpPr>
            <a:spLocks noChangeArrowheads="1"/>
          </p:cNvSpPr>
          <p:nvPr/>
        </p:nvSpPr>
        <p:spPr bwMode="auto">
          <a:xfrm>
            <a:off x="1277634" y="1566924"/>
            <a:ext cx="1476164" cy="338554"/>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b="1" i="1" dirty="0">
                <a:latin typeface="Helvetica" pitchFamily="34" charset="0"/>
                <a:cs typeface="Helvetica" pitchFamily="34" charset="0"/>
              </a:rPr>
              <a:t>DGE </a:t>
            </a:r>
            <a:r>
              <a:rPr lang="fr-FR" sz="1600" b="1" i="1" dirty="0" err="1">
                <a:latin typeface="Helvetica" pitchFamily="34" charset="0"/>
                <a:cs typeface="Helvetica" pitchFamily="34" charset="0"/>
              </a:rPr>
              <a:t>libraries</a:t>
            </a:r>
            <a:endParaRPr lang="fr-FR" sz="1400" b="1" dirty="0">
              <a:latin typeface="Helvetica" pitchFamily="34" charset="0"/>
              <a:cs typeface="Helvetica" pitchFamily="34" charset="0"/>
            </a:endParaRPr>
          </a:p>
        </p:txBody>
      </p:sp>
      <p:sp>
        <p:nvSpPr>
          <p:cNvPr id="9" name="Rectangle 3">
            <a:extLst>
              <a:ext uri="{FF2B5EF4-FFF2-40B4-BE49-F238E27FC236}">
                <a16:creationId xmlns="" xmlns:a16="http://schemas.microsoft.com/office/drawing/2014/main" id="{8753F9B4-72BF-1742-BB96-506ECD2CD1C1}"/>
              </a:ext>
            </a:extLst>
          </p:cNvPr>
          <p:cNvSpPr>
            <a:spLocks noChangeArrowheads="1"/>
          </p:cNvSpPr>
          <p:nvPr/>
        </p:nvSpPr>
        <p:spPr bwMode="auto">
          <a:xfrm>
            <a:off x="5940152" y="1534239"/>
            <a:ext cx="1998222" cy="338554"/>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b="1" i="1" dirty="0">
                <a:latin typeface="Helvetica" pitchFamily="34" charset="0"/>
                <a:cs typeface="Helvetica" pitchFamily="34" charset="0"/>
              </a:rPr>
              <a:t>Gene expression</a:t>
            </a:r>
            <a:endParaRPr lang="fr-FR" sz="1400" b="1" dirty="0">
              <a:latin typeface="Helvetica" pitchFamily="34" charset="0"/>
              <a:cs typeface="Helvetica" pitchFamily="34" charset="0"/>
            </a:endParaRPr>
          </a:p>
        </p:txBody>
      </p:sp>
      <p:pic>
        <p:nvPicPr>
          <p:cNvPr id="10" name="Picture 2">
            <a:extLst>
              <a:ext uri="{FF2B5EF4-FFF2-40B4-BE49-F238E27FC236}">
                <a16:creationId xmlns="" xmlns:a16="http://schemas.microsoft.com/office/drawing/2014/main" id="{367867A1-278F-A049-95F9-1F442166B53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39829"/>
          <a:stretch/>
        </p:blipFill>
        <p:spPr bwMode="auto">
          <a:xfrm>
            <a:off x="5224830" y="2112788"/>
            <a:ext cx="2808312"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re 1">
            <a:extLst>
              <a:ext uri="{FF2B5EF4-FFF2-40B4-BE49-F238E27FC236}">
                <a16:creationId xmlns="" xmlns:a16="http://schemas.microsoft.com/office/drawing/2014/main" id="{9AF0C300-1EB0-7C4A-9505-976A69A81D93}"/>
              </a:ext>
            </a:extLst>
          </p:cNvPr>
          <p:cNvSpPr txBox="1">
            <a:spLocks/>
          </p:cNvSpPr>
          <p:nvPr/>
        </p:nvSpPr>
        <p:spPr>
          <a:xfrm>
            <a:off x="832342" y="299982"/>
            <a:ext cx="7200800" cy="461665"/>
          </a:xfrm>
          <a:prstGeom prst="rect">
            <a:avLst/>
          </a:prstGeom>
          <a:solidFill>
            <a:srgbClr val="FFC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fr-FR" sz="2400" b="1" dirty="0">
                <a:latin typeface="Times New Roman" panose="02020603050405020304" pitchFamily="18" charset="0"/>
                <a:ea typeface="+mn-ea"/>
                <a:cs typeface="Times New Roman" panose="02020603050405020304" pitchFamily="18" charset="0"/>
              </a:rPr>
              <a:t>Identification de gènes cible marqueur de résistance</a:t>
            </a:r>
          </a:p>
        </p:txBody>
      </p:sp>
    </p:spTree>
    <p:extLst>
      <p:ext uri="{BB962C8B-B14F-4D97-AF65-F5344CB8AC3E}">
        <p14:creationId xmlns:p14="http://schemas.microsoft.com/office/powerpoint/2010/main" xmlns="" val="306963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AF8863AA-9262-2E4F-A3BF-77B7FD646778}"/>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6D4FEC06-A506-5E42-8BFC-32AACDB2FD2D}"/>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55C55C2B-6C92-CE48-AF9A-451AC4E13441}"/>
              </a:ext>
            </a:extLst>
          </p:cNvPr>
          <p:cNvSpPr>
            <a:spLocks noGrp="1"/>
          </p:cNvSpPr>
          <p:nvPr>
            <p:ph type="sldNum" sz="quarter" idx="12"/>
          </p:nvPr>
        </p:nvSpPr>
        <p:spPr/>
        <p:txBody>
          <a:bodyPr/>
          <a:lstStyle/>
          <a:p>
            <a:fld id="{106C2161-55B9-4E2F-9B8E-AFF7EF3222FD}" type="slidenum">
              <a:rPr lang="fr-FR" smtClean="0">
                <a:solidFill>
                  <a:srgbClr val="775F55"/>
                </a:solidFill>
              </a:rPr>
              <a:pPr/>
              <a:t>27</a:t>
            </a:fld>
            <a:endParaRPr lang="fr-FR">
              <a:solidFill>
                <a:srgbClr val="775F55"/>
              </a:solidFill>
            </a:endParaRPr>
          </a:p>
        </p:txBody>
      </p:sp>
      <p:sp>
        <p:nvSpPr>
          <p:cNvPr id="5" name="Titre 1">
            <a:extLst>
              <a:ext uri="{FF2B5EF4-FFF2-40B4-BE49-F238E27FC236}">
                <a16:creationId xmlns="" xmlns:a16="http://schemas.microsoft.com/office/drawing/2014/main" id="{7FFC0DD2-B01A-B54F-A733-2FC2B86E701B}"/>
              </a:ext>
            </a:extLst>
          </p:cNvPr>
          <p:cNvSpPr txBox="1">
            <a:spLocks/>
          </p:cNvSpPr>
          <p:nvPr/>
        </p:nvSpPr>
        <p:spPr>
          <a:xfrm>
            <a:off x="971600" y="3198167"/>
            <a:ext cx="7200800" cy="461665"/>
          </a:xfrm>
          <a:prstGeom prst="rect">
            <a:avLst/>
          </a:prstGeom>
          <a:solidFill>
            <a:srgbClr val="FFC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fr-FR" sz="2400" b="1" dirty="0">
                <a:latin typeface="Times New Roman" panose="02020603050405020304" pitchFamily="18" charset="0"/>
                <a:ea typeface="+mn-ea"/>
                <a:cs typeface="Times New Roman" panose="02020603050405020304" pitchFamily="18" charset="0"/>
              </a:rPr>
              <a:t>Une autre application du NGS: </a:t>
            </a:r>
            <a:r>
              <a:rPr lang="fr-FR" sz="2400" b="1" dirty="0" err="1">
                <a:latin typeface="Times New Roman" panose="02020603050405020304" pitchFamily="18" charset="0"/>
                <a:ea typeface="+mn-ea"/>
                <a:cs typeface="Times New Roman" panose="02020603050405020304" pitchFamily="18" charset="0"/>
              </a:rPr>
              <a:t>metagénomique</a:t>
            </a:r>
            <a:endParaRPr lang="fr-FR" sz="24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08258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AEACF31A-9760-3443-A853-67EBCBC36BEF}"/>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CEF43255-6734-614F-8574-4927678E7AC7}"/>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4D361117-0098-C84B-B1A3-7236EEFBA51C}"/>
              </a:ext>
            </a:extLst>
          </p:cNvPr>
          <p:cNvSpPr>
            <a:spLocks noGrp="1"/>
          </p:cNvSpPr>
          <p:nvPr>
            <p:ph type="sldNum" sz="quarter" idx="12"/>
          </p:nvPr>
        </p:nvSpPr>
        <p:spPr/>
        <p:txBody>
          <a:bodyPr/>
          <a:lstStyle/>
          <a:p>
            <a:fld id="{106C2161-55B9-4E2F-9B8E-AFF7EF3222FD}" type="slidenum">
              <a:rPr lang="fr-FR" smtClean="0">
                <a:solidFill>
                  <a:srgbClr val="775F55"/>
                </a:solidFill>
              </a:rPr>
              <a:pPr/>
              <a:t>28</a:t>
            </a:fld>
            <a:endParaRPr lang="fr-FR">
              <a:solidFill>
                <a:srgbClr val="775F55"/>
              </a:solidFill>
            </a:endParaRPr>
          </a:p>
        </p:txBody>
      </p:sp>
      <p:sp>
        <p:nvSpPr>
          <p:cNvPr id="10" name="Rectangle 9">
            <a:extLst>
              <a:ext uri="{FF2B5EF4-FFF2-40B4-BE49-F238E27FC236}">
                <a16:creationId xmlns="" xmlns:a16="http://schemas.microsoft.com/office/drawing/2014/main" id="{3C6E659B-7CED-8341-A10D-49559612A9B2}"/>
              </a:ext>
            </a:extLst>
          </p:cNvPr>
          <p:cNvSpPr/>
          <p:nvPr/>
        </p:nvSpPr>
        <p:spPr>
          <a:xfrm>
            <a:off x="626546" y="2276873"/>
            <a:ext cx="8037736" cy="369332"/>
          </a:xfrm>
          <a:prstGeom prst="rect">
            <a:avLst/>
          </a:prstGeom>
        </p:spPr>
        <p:txBody>
          <a:bodyPr wrap="square">
            <a:spAutoFit/>
          </a:bodyPr>
          <a:lstStyle/>
          <a:p>
            <a:r>
              <a:rPr lang="fr-FR" dirty="0"/>
              <a:t>A l'inverse de la </a:t>
            </a:r>
            <a:r>
              <a:rPr lang="fr-FR" dirty="0">
                <a:hlinkClick r:id="rId2"/>
              </a:rPr>
              <a:t>génomique</a:t>
            </a:r>
            <a:r>
              <a:rPr lang="fr-FR" dirty="0"/>
              <a:t> qui consiste à séquencer un unique génome</a:t>
            </a:r>
          </a:p>
        </p:txBody>
      </p:sp>
      <p:sp>
        <p:nvSpPr>
          <p:cNvPr id="11" name="Rectangle 10">
            <a:extLst>
              <a:ext uri="{FF2B5EF4-FFF2-40B4-BE49-F238E27FC236}">
                <a16:creationId xmlns="" xmlns:a16="http://schemas.microsoft.com/office/drawing/2014/main" id="{1EAA7614-BD47-DA4A-9EE0-BB43EA5D261A}"/>
              </a:ext>
            </a:extLst>
          </p:cNvPr>
          <p:cNvSpPr/>
          <p:nvPr/>
        </p:nvSpPr>
        <p:spPr>
          <a:xfrm>
            <a:off x="595505" y="3070701"/>
            <a:ext cx="8068777" cy="646331"/>
          </a:xfrm>
          <a:prstGeom prst="rect">
            <a:avLst/>
          </a:prstGeom>
        </p:spPr>
        <p:txBody>
          <a:bodyPr wrap="square">
            <a:spAutoFit/>
          </a:bodyPr>
          <a:lstStyle/>
          <a:p>
            <a:r>
              <a:rPr lang="fr-FR" dirty="0"/>
              <a:t>La </a:t>
            </a:r>
            <a:r>
              <a:rPr lang="fr-FR" dirty="0" err="1"/>
              <a:t>métagénomique</a:t>
            </a:r>
            <a:r>
              <a:rPr lang="fr-FR" dirty="0"/>
              <a:t> séquence les génomes de plusieurs individus d'espèces différentes dans un milieu donné</a:t>
            </a:r>
          </a:p>
        </p:txBody>
      </p:sp>
      <p:sp>
        <p:nvSpPr>
          <p:cNvPr id="12" name="Rectangle 11">
            <a:extLst>
              <a:ext uri="{FF2B5EF4-FFF2-40B4-BE49-F238E27FC236}">
                <a16:creationId xmlns="" xmlns:a16="http://schemas.microsoft.com/office/drawing/2014/main" id="{14B09D65-8C22-B445-B80B-2ED867C92168}"/>
              </a:ext>
            </a:extLst>
          </p:cNvPr>
          <p:cNvSpPr/>
          <p:nvPr/>
        </p:nvSpPr>
        <p:spPr>
          <a:xfrm>
            <a:off x="595505" y="1196752"/>
            <a:ext cx="8037736" cy="923330"/>
          </a:xfrm>
          <a:prstGeom prst="rect">
            <a:avLst/>
          </a:prstGeom>
        </p:spPr>
        <p:txBody>
          <a:bodyPr wrap="square">
            <a:spAutoFit/>
          </a:bodyPr>
          <a:lstStyle/>
          <a:p>
            <a:r>
              <a:rPr lang="fr-FR" dirty="0"/>
              <a:t>La </a:t>
            </a:r>
            <a:r>
              <a:rPr lang="fr-FR" b="1" dirty="0" err="1"/>
              <a:t>métagénomique</a:t>
            </a:r>
            <a:r>
              <a:rPr lang="fr-FR" dirty="0"/>
              <a:t> est une méthode d'étude du contenu </a:t>
            </a:r>
            <a:r>
              <a:rPr lang="fr-FR" dirty="0">
                <a:hlinkClick r:id="rId3" tooltip="Génétique"/>
              </a:rPr>
              <a:t>génétique</a:t>
            </a:r>
            <a:r>
              <a:rPr lang="fr-FR" dirty="0"/>
              <a:t> d'échantillons issus d'environnements complexes (ex : intestin, océan, sols, air, etc.) prélevés dans la nature (par opposition à des échantillons </a:t>
            </a:r>
            <a:r>
              <a:rPr lang="fr-FR" dirty="0">
                <a:hlinkClick r:id="rId4" tooltip="Culture microbiologique"/>
              </a:rPr>
              <a:t>cultivés</a:t>
            </a:r>
            <a:r>
              <a:rPr lang="fr-FR" dirty="0"/>
              <a:t> en laboratoire)</a:t>
            </a:r>
          </a:p>
        </p:txBody>
      </p:sp>
      <p:sp>
        <p:nvSpPr>
          <p:cNvPr id="13" name="Rectangle 12">
            <a:extLst>
              <a:ext uri="{FF2B5EF4-FFF2-40B4-BE49-F238E27FC236}">
                <a16:creationId xmlns="" xmlns:a16="http://schemas.microsoft.com/office/drawing/2014/main" id="{02F3F5D9-0BA0-BB41-A0BA-ED131ACF1209}"/>
              </a:ext>
            </a:extLst>
          </p:cNvPr>
          <p:cNvSpPr/>
          <p:nvPr/>
        </p:nvSpPr>
        <p:spPr>
          <a:xfrm>
            <a:off x="595505" y="4222829"/>
            <a:ext cx="8037736" cy="646331"/>
          </a:xfrm>
          <a:prstGeom prst="rect">
            <a:avLst/>
          </a:prstGeom>
        </p:spPr>
        <p:txBody>
          <a:bodyPr wrap="square">
            <a:spAutoFit/>
          </a:bodyPr>
          <a:lstStyle/>
          <a:p>
            <a:r>
              <a:rPr lang="fr-FR" b="1" dirty="0"/>
              <a:t>La </a:t>
            </a:r>
            <a:r>
              <a:rPr lang="fr-FR" b="1" dirty="0" err="1"/>
              <a:t>métagénomique</a:t>
            </a:r>
            <a:r>
              <a:rPr lang="fr-FR" b="1" dirty="0"/>
              <a:t> globale</a:t>
            </a:r>
            <a:r>
              <a:rPr lang="fr-FR" dirty="0"/>
              <a:t> consiste à fragmenter </a:t>
            </a:r>
            <a:r>
              <a:rPr lang="fr-FR" b="1" dirty="0"/>
              <a:t>tous</a:t>
            </a:r>
            <a:r>
              <a:rPr lang="fr-FR" dirty="0"/>
              <a:t> les </a:t>
            </a:r>
            <a:r>
              <a:rPr lang="fr-FR" dirty="0" err="1"/>
              <a:t>ADNs</a:t>
            </a:r>
            <a:r>
              <a:rPr lang="fr-FR" dirty="0"/>
              <a:t> présents dans un échantillon (NGS)</a:t>
            </a:r>
          </a:p>
        </p:txBody>
      </p:sp>
      <p:sp>
        <p:nvSpPr>
          <p:cNvPr id="14" name="Rectangle 13">
            <a:extLst>
              <a:ext uri="{FF2B5EF4-FFF2-40B4-BE49-F238E27FC236}">
                <a16:creationId xmlns="" xmlns:a16="http://schemas.microsoft.com/office/drawing/2014/main" id="{FC135D18-5BC2-7541-997C-70C1AD61F311}"/>
              </a:ext>
            </a:extLst>
          </p:cNvPr>
          <p:cNvSpPr/>
          <p:nvPr/>
        </p:nvSpPr>
        <p:spPr>
          <a:xfrm>
            <a:off x="595504" y="5158933"/>
            <a:ext cx="8037737" cy="646331"/>
          </a:xfrm>
          <a:prstGeom prst="rect">
            <a:avLst/>
          </a:prstGeom>
        </p:spPr>
        <p:txBody>
          <a:bodyPr wrap="square">
            <a:spAutoFit/>
          </a:bodyPr>
          <a:lstStyle/>
          <a:p>
            <a:r>
              <a:rPr lang="fr-FR" b="1" dirty="0"/>
              <a:t>La </a:t>
            </a:r>
            <a:r>
              <a:rPr lang="fr-FR" b="1" dirty="0" err="1"/>
              <a:t>métagénomique</a:t>
            </a:r>
            <a:r>
              <a:rPr lang="fr-FR" b="1" dirty="0"/>
              <a:t> ciblée</a:t>
            </a:r>
            <a:r>
              <a:rPr lang="fr-FR" dirty="0"/>
              <a:t> n'est pas de la </a:t>
            </a:r>
            <a:r>
              <a:rPr lang="fr-FR" dirty="0" err="1"/>
              <a:t>métagénomique</a:t>
            </a:r>
            <a:r>
              <a:rPr lang="fr-FR" dirty="0"/>
              <a:t> à proprement parler, mais de la </a:t>
            </a:r>
            <a:r>
              <a:rPr lang="fr-FR" i="1" dirty="0" err="1"/>
              <a:t>métagénétique</a:t>
            </a:r>
            <a:endParaRPr lang="fr-FR" dirty="0"/>
          </a:p>
        </p:txBody>
      </p:sp>
      <p:sp>
        <p:nvSpPr>
          <p:cNvPr id="15" name="ZoneTexte 14">
            <a:extLst>
              <a:ext uri="{FF2B5EF4-FFF2-40B4-BE49-F238E27FC236}">
                <a16:creationId xmlns="" xmlns:a16="http://schemas.microsoft.com/office/drawing/2014/main" id="{32A02ECC-D325-884E-8EE6-09465C868813}"/>
              </a:ext>
            </a:extLst>
          </p:cNvPr>
          <p:cNvSpPr txBox="1"/>
          <p:nvPr/>
        </p:nvSpPr>
        <p:spPr>
          <a:xfrm>
            <a:off x="3016617" y="230160"/>
            <a:ext cx="5616624" cy="461665"/>
          </a:xfrm>
          <a:prstGeom prst="rect">
            <a:avLst/>
          </a:prstGeom>
          <a:solidFill>
            <a:srgbClr val="FFC000"/>
          </a:solidFill>
        </p:spPr>
        <p:txBody>
          <a:bodyPr vert="horz" wrap="square" lIns="91440" tIns="45720" rIns="91440" bIns="45720" rtlCol="0" anchor="ctr">
            <a:spAutoFit/>
          </a:bodyPr>
          <a:lstStyle>
            <a:defPPr>
              <a:defRPr lang="fr-FR"/>
            </a:defPPr>
            <a:lvl1pPr algn="ctr">
              <a:spcBef>
                <a:spcPct val="0"/>
              </a:spcBef>
              <a:buNone/>
              <a:defRPr sz="2400" b="1">
                <a:latin typeface="Times New Roman" panose="02020603050405020304" pitchFamily="18" charset="0"/>
                <a:cs typeface="Times New Roman" panose="02020603050405020304" pitchFamily="18" charset="0"/>
              </a:defRPr>
            </a:lvl1pPr>
          </a:lstStyle>
          <a:p>
            <a:pPr algn="r"/>
            <a:r>
              <a:rPr lang="fr-FR" dirty="0"/>
              <a:t>Quelques </a:t>
            </a:r>
            <a:r>
              <a:rPr lang="fr-FR" dirty="0" err="1"/>
              <a:t>definitions</a:t>
            </a:r>
            <a:r>
              <a:rPr lang="fr-FR" dirty="0"/>
              <a:t>...</a:t>
            </a:r>
          </a:p>
        </p:txBody>
      </p:sp>
    </p:spTree>
    <p:extLst>
      <p:ext uri="{BB962C8B-B14F-4D97-AF65-F5344CB8AC3E}">
        <p14:creationId xmlns:p14="http://schemas.microsoft.com/office/powerpoint/2010/main" xmlns="" val="28354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B16E6DB6-4F88-8D46-9231-DD3B9A9C8EE2}"/>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C685E693-DFF8-2043-8071-E0AE8188E284}"/>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2AA494BA-E3F3-9445-8395-D97EE70B2AF4}"/>
              </a:ext>
            </a:extLst>
          </p:cNvPr>
          <p:cNvSpPr>
            <a:spLocks noGrp="1"/>
          </p:cNvSpPr>
          <p:nvPr>
            <p:ph type="sldNum" sz="quarter" idx="12"/>
          </p:nvPr>
        </p:nvSpPr>
        <p:spPr/>
        <p:txBody>
          <a:bodyPr/>
          <a:lstStyle/>
          <a:p>
            <a:fld id="{106C2161-55B9-4E2F-9B8E-AFF7EF3222FD}" type="slidenum">
              <a:rPr lang="fr-FR" smtClean="0">
                <a:solidFill>
                  <a:srgbClr val="775F55"/>
                </a:solidFill>
              </a:rPr>
              <a:pPr/>
              <a:t>29</a:t>
            </a:fld>
            <a:endParaRPr lang="fr-FR">
              <a:solidFill>
                <a:srgbClr val="775F55"/>
              </a:solidFill>
            </a:endParaRPr>
          </a:p>
        </p:txBody>
      </p:sp>
      <p:sp>
        <p:nvSpPr>
          <p:cNvPr id="5" name="Rectangle 4">
            <a:extLst>
              <a:ext uri="{FF2B5EF4-FFF2-40B4-BE49-F238E27FC236}">
                <a16:creationId xmlns="" xmlns:a16="http://schemas.microsoft.com/office/drawing/2014/main" id="{E1E84000-58AB-6B44-9A9B-6FBA5BD8F8D5}"/>
              </a:ext>
            </a:extLst>
          </p:cNvPr>
          <p:cNvSpPr/>
          <p:nvPr/>
        </p:nvSpPr>
        <p:spPr>
          <a:xfrm>
            <a:off x="457199" y="801166"/>
            <a:ext cx="3306511" cy="369332"/>
          </a:xfrm>
          <a:prstGeom prst="rect">
            <a:avLst/>
          </a:prstGeom>
        </p:spPr>
        <p:txBody>
          <a:bodyPr wrap="square">
            <a:spAutoFit/>
          </a:bodyPr>
          <a:lstStyle/>
          <a:p>
            <a:r>
              <a:rPr lang="fr-FR" dirty="0"/>
              <a:t>Chaque stratégie a son avantage</a:t>
            </a:r>
          </a:p>
        </p:txBody>
      </p:sp>
      <p:sp>
        <p:nvSpPr>
          <p:cNvPr id="6" name="Rectangle 5">
            <a:extLst>
              <a:ext uri="{FF2B5EF4-FFF2-40B4-BE49-F238E27FC236}">
                <a16:creationId xmlns="" xmlns:a16="http://schemas.microsoft.com/office/drawing/2014/main" id="{9A26D593-7FB1-EF44-BF73-6D0916BB8D0C}"/>
              </a:ext>
            </a:extLst>
          </p:cNvPr>
          <p:cNvSpPr/>
          <p:nvPr/>
        </p:nvSpPr>
        <p:spPr>
          <a:xfrm>
            <a:off x="457200" y="1484784"/>
            <a:ext cx="8229600" cy="646331"/>
          </a:xfrm>
          <a:prstGeom prst="rect">
            <a:avLst/>
          </a:prstGeom>
        </p:spPr>
        <p:txBody>
          <a:bodyPr wrap="square">
            <a:spAutoFit/>
          </a:bodyPr>
          <a:lstStyle/>
          <a:p>
            <a:r>
              <a:rPr lang="fr-FR" dirty="0"/>
              <a:t>La </a:t>
            </a:r>
            <a:r>
              <a:rPr lang="fr-FR" dirty="0" err="1"/>
              <a:t>métagénomique</a:t>
            </a:r>
            <a:r>
              <a:rPr lang="fr-FR" dirty="0"/>
              <a:t> globale est plus précise dans le sens où elle séquence l'ensemble du génome d'une bactérie</a:t>
            </a:r>
          </a:p>
        </p:txBody>
      </p:sp>
      <p:sp>
        <p:nvSpPr>
          <p:cNvPr id="7" name="Rectangle 6">
            <a:extLst>
              <a:ext uri="{FF2B5EF4-FFF2-40B4-BE49-F238E27FC236}">
                <a16:creationId xmlns="" xmlns:a16="http://schemas.microsoft.com/office/drawing/2014/main" id="{853123B0-3844-D549-AC16-2B2F3DEAB8B6}"/>
              </a:ext>
            </a:extLst>
          </p:cNvPr>
          <p:cNvSpPr/>
          <p:nvPr/>
        </p:nvSpPr>
        <p:spPr>
          <a:xfrm>
            <a:off x="438944" y="3244334"/>
            <a:ext cx="7859216" cy="369332"/>
          </a:xfrm>
          <a:prstGeom prst="rect">
            <a:avLst/>
          </a:prstGeom>
        </p:spPr>
        <p:txBody>
          <a:bodyPr wrap="square">
            <a:spAutoFit/>
          </a:bodyPr>
          <a:lstStyle/>
          <a:p>
            <a:r>
              <a:rPr lang="fr-FR" dirty="0"/>
              <a:t>alors que la seconde ne s’intéresse qu'à un seul gène</a:t>
            </a:r>
          </a:p>
        </p:txBody>
      </p:sp>
      <p:sp>
        <p:nvSpPr>
          <p:cNvPr id="8" name="Rectangle 7">
            <a:extLst>
              <a:ext uri="{FF2B5EF4-FFF2-40B4-BE49-F238E27FC236}">
                <a16:creationId xmlns="" xmlns:a16="http://schemas.microsoft.com/office/drawing/2014/main" id="{299B9D5E-FE3C-8E4E-8FD3-C5EF8E4DE90C}"/>
              </a:ext>
            </a:extLst>
          </p:cNvPr>
          <p:cNvSpPr/>
          <p:nvPr/>
        </p:nvSpPr>
        <p:spPr>
          <a:xfrm>
            <a:off x="457200" y="2437921"/>
            <a:ext cx="7971420" cy="369332"/>
          </a:xfrm>
          <a:prstGeom prst="rect">
            <a:avLst/>
          </a:prstGeom>
        </p:spPr>
        <p:txBody>
          <a:bodyPr wrap="square">
            <a:spAutoFit/>
          </a:bodyPr>
          <a:lstStyle/>
          <a:p>
            <a:r>
              <a:rPr lang="fr-FR" dirty="0"/>
              <a:t>Permet par exemple de décrire le fonctionnement global du </a:t>
            </a:r>
            <a:r>
              <a:rPr lang="fr-FR" dirty="0" err="1"/>
              <a:t>microbiote</a:t>
            </a:r>
            <a:endParaRPr lang="fr-FR" dirty="0"/>
          </a:p>
        </p:txBody>
      </p:sp>
      <p:sp>
        <p:nvSpPr>
          <p:cNvPr id="9" name="Rectangle 8">
            <a:extLst>
              <a:ext uri="{FF2B5EF4-FFF2-40B4-BE49-F238E27FC236}">
                <a16:creationId xmlns="" xmlns:a16="http://schemas.microsoft.com/office/drawing/2014/main" id="{D1F1312A-4240-014A-8442-43D750A31525}"/>
              </a:ext>
            </a:extLst>
          </p:cNvPr>
          <p:cNvSpPr/>
          <p:nvPr/>
        </p:nvSpPr>
        <p:spPr>
          <a:xfrm>
            <a:off x="457200" y="3805157"/>
            <a:ext cx="8229600" cy="369332"/>
          </a:xfrm>
          <a:prstGeom prst="rect">
            <a:avLst/>
          </a:prstGeom>
        </p:spPr>
        <p:txBody>
          <a:bodyPr wrap="square">
            <a:spAutoFit/>
          </a:bodyPr>
          <a:lstStyle/>
          <a:p>
            <a:r>
              <a:rPr lang="fr-FR" dirty="0"/>
              <a:t>l'ARN 16S est présent uniquement chez les bactéries qui seules seront séquencées.</a:t>
            </a:r>
          </a:p>
        </p:txBody>
      </p:sp>
      <p:sp>
        <p:nvSpPr>
          <p:cNvPr id="10" name="Rectangle 9">
            <a:extLst>
              <a:ext uri="{FF2B5EF4-FFF2-40B4-BE49-F238E27FC236}">
                <a16:creationId xmlns="" xmlns:a16="http://schemas.microsoft.com/office/drawing/2014/main" id="{4E2A1FF8-1B5C-9840-B8EE-F73EB1C998AA}"/>
              </a:ext>
            </a:extLst>
          </p:cNvPr>
          <p:cNvSpPr/>
          <p:nvPr/>
        </p:nvSpPr>
        <p:spPr>
          <a:xfrm>
            <a:off x="457200" y="4437112"/>
            <a:ext cx="7211144" cy="369332"/>
          </a:xfrm>
          <a:prstGeom prst="rect">
            <a:avLst/>
          </a:prstGeom>
        </p:spPr>
        <p:txBody>
          <a:bodyPr wrap="square">
            <a:spAutoFit/>
          </a:bodyPr>
          <a:lstStyle/>
          <a:p>
            <a:r>
              <a:rPr lang="fr-FR" dirty="0"/>
              <a:t>Permettre de discriminer les </a:t>
            </a:r>
            <a:r>
              <a:rPr lang="fr-FR" dirty="0">
                <a:hlinkClick r:id="rId2"/>
              </a:rPr>
              <a:t>taxons</a:t>
            </a:r>
            <a:r>
              <a:rPr lang="fr-FR" dirty="0"/>
              <a:t> bactériens au sein du </a:t>
            </a:r>
            <a:r>
              <a:rPr lang="fr-FR" dirty="0" err="1"/>
              <a:t>microbiome</a:t>
            </a:r>
            <a:endParaRPr lang="fr-FR" dirty="0"/>
          </a:p>
        </p:txBody>
      </p:sp>
      <p:sp>
        <p:nvSpPr>
          <p:cNvPr id="11" name="Rectangle 10">
            <a:extLst>
              <a:ext uri="{FF2B5EF4-FFF2-40B4-BE49-F238E27FC236}">
                <a16:creationId xmlns="" xmlns:a16="http://schemas.microsoft.com/office/drawing/2014/main" id="{75D9CC09-D58D-0A42-90CF-C44407A0536C}"/>
              </a:ext>
            </a:extLst>
          </p:cNvPr>
          <p:cNvSpPr/>
          <p:nvPr/>
        </p:nvSpPr>
        <p:spPr>
          <a:xfrm>
            <a:off x="457200" y="4925201"/>
            <a:ext cx="8229600" cy="646331"/>
          </a:xfrm>
          <a:prstGeom prst="rect">
            <a:avLst/>
          </a:prstGeom>
        </p:spPr>
        <p:txBody>
          <a:bodyPr wrap="square">
            <a:spAutoFit/>
          </a:bodyPr>
          <a:lstStyle/>
          <a:p>
            <a:r>
              <a:rPr lang="fr-FR" dirty="0"/>
              <a:t>il suffit de compter le nombre d'espèces présentes dans chaque échantillon et de construire la table des </a:t>
            </a:r>
            <a:r>
              <a:rPr lang="fr-FR" dirty="0">
                <a:hlinkClick r:id="rId3"/>
              </a:rPr>
              <a:t>OTUs</a:t>
            </a:r>
            <a:r>
              <a:rPr lang="fr-FR" dirty="0"/>
              <a:t>.</a:t>
            </a:r>
          </a:p>
        </p:txBody>
      </p:sp>
      <p:sp>
        <p:nvSpPr>
          <p:cNvPr id="12" name="Rectangle 11">
            <a:extLst>
              <a:ext uri="{FF2B5EF4-FFF2-40B4-BE49-F238E27FC236}">
                <a16:creationId xmlns="" xmlns:a16="http://schemas.microsoft.com/office/drawing/2014/main" id="{DB50F9ED-0868-9545-B0D7-0E018CB04F6C}"/>
              </a:ext>
            </a:extLst>
          </p:cNvPr>
          <p:cNvSpPr/>
          <p:nvPr/>
        </p:nvSpPr>
        <p:spPr>
          <a:xfrm>
            <a:off x="3146617" y="5202200"/>
            <a:ext cx="2983124" cy="369332"/>
          </a:xfrm>
          <a:prstGeom prst="rect">
            <a:avLst/>
          </a:prstGeom>
        </p:spPr>
        <p:txBody>
          <a:bodyPr wrap="none">
            <a:spAutoFit/>
          </a:bodyPr>
          <a:lstStyle/>
          <a:p>
            <a:r>
              <a:rPr lang="fr-FR" dirty="0"/>
              <a:t>(</a:t>
            </a:r>
            <a:r>
              <a:rPr lang="fr-FR" dirty="0" err="1"/>
              <a:t>operationnal</a:t>
            </a:r>
            <a:r>
              <a:rPr lang="fr-FR" dirty="0"/>
              <a:t> </a:t>
            </a:r>
            <a:r>
              <a:rPr lang="fr-FR" dirty="0" err="1"/>
              <a:t>taxonomic</a:t>
            </a:r>
            <a:r>
              <a:rPr lang="fr-FR" dirty="0"/>
              <a:t> unit)</a:t>
            </a:r>
          </a:p>
        </p:txBody>
      </p:sp>
    </p:spTree>
    <p:extLst>
      <p:ext uri="{BB962C8B-B14F-4D97-AF65-F5344CB8AC3E}">
        <p14:creationId xmlns:p14="http://schemas.microsoft.com/office/powerpoint/2010/main" xmlns="" val="221918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69F2D2DC-A943-EF42-BD01-301E8EBB9A8E}"/>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CC2DD663-32C5-5441-8B3D-A07EACEC2BE2}"/>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C3ED9541-D83D-3742-BAA7-A46513C5671A}"/>
              </a:ext>
            </a:extLst>
          </p:cNvPr>
          <p:cNvSpPr>
            <a:spLocks noGrp="1"/>
          </p:cNvSpPr>
          <p:nvPr>
            <p:ph type="sldNum" sz="quarter" idx="12"/>
          </p:nvPr>
        </p:nvSpPr>
        <p:spPr/>
        <p:txBody>
          <a:bodyPr/>
          <a:lstStyle/>
          <a:p>
            <a:fld id="{106C2161-55B9-4E2F-9B8E-AFF7EF3222FD}" type="slidenum">
              <a:rPr lang="fr-FR" smtClean="0">
                <a:solidFill>
                  <a:srgbClr val="775F55"/>
                </a:solidFill>
              </a:rPr>
              <a:pPr/>
              <a:t>3</a:t>
            </a:fld>
            <a:endParaRPr lang="fr-FR">
              <a:solidFill>
                <a:srgbClr val="775F55"/>
              </a:solidFill>
            </a:endParaRPr>
          </a:p>
        </p:txBody>
      </p:sp>
      <p:cxnSp>
        <p:nvCxnSpPr>
          <p:cNvPr id="5" name="Connecteur droit 4">
            <a:extLst>
              <a:ext uri="{FF2B5EF4-FFF2-40B4-BE49-F238E27FC236}">
                <a16:creationId xmlns="" xmlns:a16="http://schemas.microsoft.com/office/drawing/2014/main" id="{131D634C-EFB7-3B40-8B83-8654382D62E3}"/>
              </a:ext>
            </a:extLst>
          </p:cNvPr>
          <p:cNvCxnSpPr/>
          <p:nvPr/>
        </p:nvCxnSpPr>
        <p:spPr>
          <a:xfrm rot="5400000">
            <a:off x="3168000" y="2855594"/>
            <a:ext cx="2808000" cy="0"/>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 xmlns:a16="http://schemas.microsoft.com/office/drawing/2014/main" id="{90D2D4DE-52C3-3F47-944A-F0716B33DE51}"/>
              </a:ext>
            </a:extLst>
          </p:cNvPr>
          <p:cNvSpPr txBox="1"/>
          <p:nvPr/>
        </p:nvSpPr>
        <p:spPr>
          <a:xfrm>
            <a:off x="611560" y="1479266"/>
            <a:ext cx="3024336" cy="369332"/>
          </a:xfrm>
          <a:prstGeom prst="rect">
            <a:avLst/>
          </a:prstGeom>
          <a:noFill/>
        </p:spPr>
        <p:txBody>
          <a:bodyPr wrap="square" rtlCol="0">
            <a:spAutoFit/>
          </a:bodyPr>
          <a:lstStyle/>
          <a:p>
            <a:pPr algn="ctr"/>
            <a:r>
              <a:rPr lang="fr-FR" dirty="0">
                <a:solidFill>
                  <a:prstClr val="black"/>
                </a:solidFill>
              </a:rPr>
              <a:t>CYTOGENETIQUE</a:t>
            </a:r>
          </a:p>
        </p:txBody>
      </p:sp>
      <p:sp>
        <p:nvSpPr>
          <p:cNvPr id="7" name="ZoneTexte 6">
            <a:extLst>
              <a:ext uri="{FF2B5EF4-FFF2-40B4-BE49-F238E27FC236}">
                <a16:creationId xmlns="" xmlns:a16="http://schemas.microsoft.com/office/drawing/2014/main" id="{E268F539-9A8E-F942-98EE-61928FB78702}"/>
              </a:ext>
            </a:extLst>
          </p:cNvPr>
          <p:cNvSpPr txBox="1"/>
          <p:nvPr/>
        </p:nvSpPr>
        <p:spPr>
          <a:xfrm>
            <a:off x="5364088" y="1340768"/>
            <a:ext cx="3024336" cy="646331"/>
          </a:xfrm>
          <a:prstGeom prst="rect">
            <a:avLst/>
          </a:prstGeom>
          <a:noFill/>
        </p:spPr>
        <p:txBody>
          <a:bodyPr wrap="square" rtlCol="0">
            <a:spAutoFit/>
          </a:bodyPr>
          <a:lstStyle/>
          <a:p>
            <a:pPr algn="ctr"/>
            <a:r>
              <a:rPr lang="fr-FR" dirty="0">
                <a:solidFill>
                  <a:prstClr val="black"/>
                </a:solidFill>
              </a:rPr>
              <a:t>GENETIQUE</a:t>
            </a:r>
          </a:p>
          <a:p>
            <a:pPr algn="ctr"/>
            <a:r>
              <a:rPr lang="fr-FR" dirty="0">
                <a:solidFill>
                  <a:prstClr val="black"/>
                </a:solidFill>
              </a:rPr>
              <a:t>MOLECULAIRE</a:t>
            </a:r>
          </a:p>
        </p:txBody>
      </p:sp>
      <p:pic>
        <p:nvPicPr>
          <p:cNvPr id="8" name="Picture 2">
            <a:extLst>
              <a:ext uri="{FF2B5EF4-FFF2-40B4-BE49-F238E27FC236}">
                <a16:creationId xmlns="" xmlns:a16="http://schemas.microsoft.com/office/drawing/2014/main" id="{A446B3F1-CFA8-014C-BE19-FFE99C3F2D5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7252" y="2059106"/>
            <a:ext cx="1472952" cy="133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a:extLst>
              <a:ext uri="{FF2B5EF4-FFF2-40B4-BE49-F238E27FC236}">
                <a16:creationId xmlns="" xmlns:a16="http://schemas.microsoft.com/office/drawing/2014/main" id="{81F342B9-2E00-D740-9542-77BFCDDC00F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40816" y="2059106"/>
            <a:ext cx="1670880" cy="133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a:extLst>
              <a:ext uri="{FF2B5EF4-FFF2-40B4-BE49-F238E27FC236}">
                <a16:creationId xmlns="" xmlns:a16="http://schemas.microsoft.com/office/drawing/2014/main" id="{4680DB96-244B-CE4F-BECD-234378509583}"/>
              </a:ext>
            </a:extLst>
          </p:cNvPr>
          <p:cNvSpPr txBox="1"/>
          <p:nvPr/>
        </p:nvSpPr>
        <p:spPr>
          <a:xfrm>
            <a:off x="467544" y="3818565"/>
            <a:ext cx="3312368" cy="369332"/>
          </a:xfrm>
          <a:prstGeom prst="rect">
            <a:avLst/>
          </a:prstGeom>
          <a:noFill/>
        </p:spPr>
        <p:txBody>
          <a:bodyPr wrap="square" rtlCol="0">
            <a:spAutoFit/>
          </a:bodyPr>
          <a:lstStyle/>
          <a:p>
            <a:pPr algn="ctr"/>
            <a:r>
              <a:rPr lang="fr-FR" dirty="0">
                <a:solidFill>
                  <a:prstClr val="black"/>
                </a:solidFill>
              </a:rPr>
              <a:t>Chromosome</a:t>
            </a:r>
          </a:p>
        </p:txBody>
      </p:sp>
      <p:sp>
        <p:nvSpPr>
          <p:cNvPr id="11" name="ZoneTexte 10">
            <a:extLst>
              <a:ext uri="{FF2B5EF4-FFF2-40B4-BE49-F238E27FC236}">
                <a16:creationId xmlns="" xmlns:a16="http://schemas.microsoft.com/office/drawing/2014/main" id="{AF624854-27EA-1043-BAD4-00638008EC8C}"/>
              </a:ext>
            </a:extLst>
          </p:cNvPr>
          <p:cNvSpPr txBox="1"/>
          <p:nvPr/>
        </p:nvSpPr>
        <p:spPr>
          <a:xfrm>
            <a:off x="5364088" y="3818566"/>
            <a:ext cx="3024336" cy="369332"/>
          </a:xfrm>
          <a:prstGeom prst="rect">
            <a:avLst/>
          </a:prstGeom>
          <a:noFill/>
        </p:spPr>
        <p:txBody>
          <a:bodyPr wrap="square" rtlCol="0">
            <a:spAutoFit/>
          </a:bodyPr>
          <a:lstStyle/>
          <a:p>
            <a:pPr algn="ctr"/>
            <a:r>
              <a:rPr lang="fr-FR" dirty="0">
                <a:solidFill>
                  <a:prstClr val="black"/>
                </a:solidFill>
              </a:rPr>
              <a:t>Séquence</a:t>
            </a:r>
          </a:p>
        </p:txBody>
      </p:sp>
      <p:sp>
        <p:nvSpPr>
          <p:cNvPr id="12" name="Triangle isocèle 2">
            <a:extLst>
              <a:ext uri="{FF2B5EF4-FFF2-40B4-BE49-F238E27FC236}">
                <a16:creationId xmlns="" xmlns:a16="http://schemas.microsoft.com/office/drawing/2014/main" id="{F945B6C9-374D-9D4C-8451-C7E5B3AAF310}"/>
              </a:ext>
            </a:extLst>
          </p:cNvPr>
          <p:cNvSpPr/>
          <p:nvPr/>
        </p:nvSpPr>
        <p:spPr>
          <a:xfrm rot="5400000">
            <a:off x="4405457" y="2177803"/>
            <a:ext cx="288033" cy="6324444"/>
          </a:xfrm>
          <a:prstGeom prst="triangle">
            <a:avLst/>
          </a:prstGeom>
          <a:ln w="19050">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fr-FR">
              <a:solidFill>
                <a:prstClr val="white"/>
              </a:solidFill>
            </a:endParaRPr>
          </a:p>
        </p:txBody>
      </p:sp>
      <p:sp>
        <p:nvSpPr>
          <p:cNvPr id="13" name="ZoneTexte 12">
            <a:extLst>
              <a:ext uri="{FF2B5EF4-FFF2-40B4-BE49-F238E27FC236}">
                <a16:creationId xmlns="" xmlns:a16="http://schemas.microsoft.com/office/drawing/2014/main" id="{5EEDEDE3-382A-5D4E-9756-145CF47CFB7D}"/>
              </a:ext>
            </a:extLst>
          </p:cNvPr>
          <p:cNvSpPr txBox="1"/>
          <p:nvPr/>
        </p:nvSpPr>
        <p:spPr>
          <a:xfrm>
            <a:off x="1387250" y="4763962"/>
            <a:ext cx="1096518" cy="369332"/>
          </a:xfrm>
          <a:prstGeom prst="rect">
            <a:avLst/>
          </a:prstGeom>
          <a:noFill/>
        </p:spPr>
        <p:txBody>
          <a:bodyPr wrap="square" rtlCol="0">
            <a:spAutoFit/>
          </a:bodyPr>
          <a:lstStyle/>
          <a:p>
            <a:r>
              <a:rPr lang="fr-FR" dirty="0">
                <a:solidFill>
                  <a:prstClr val="black"/>
                </a:solidFill>
              </a:rPr>
              <a:t>1 Gb</a:t>
            </a:r>
          </a:p>
        </p:txBody>
      </p:sp>
      <p:sp>
        <p:nvSpPr>
          <p:cNvPr id="14" name="ZoneTexte 13">
            <a:extLst>
              <a:ext uri="{FF2B5EF4-FFF2-40B4-BE49-F238E27FC236}">
                <a16:creationId xmlns="" xmlns:a16="http://schemas.microsoft.com/office/drawing/2014/main" id="{D9C995FE-59D2-B543-8FA4-8EEC12B64BE5}"/>
              </a:ext>
            </a:extLst>
          </p:cNvPr>
          <p:cNvSpPr txBox="1"/>
          <p:nvPr/>
        </p:nvSpPr>
        <p:spPr>
          <a:xfrm>
            <a:off x="1387250" y="5618766"/>
            <a:ext cx="1672582" cy="369332"/>
          </a:xfrm>
          <a:prstGeom prst="rect">
            <a:avLst/>
          </a:prstGeom>
          <a:noFill/>
        </p:spPr>
        <p:txBody>
          <a:bodyPr wrap="square" rtlCol="0">
            <a:spAutoFit/>
          </a:bodyPr>
          <a:lstStyle/>
          <a:p>
            <a:r>
              <a:rPr lang="fr-FR" dirty="0">
                <a:solidFill>
                  <a:prstClr val="black"/>
                </a:solidFill>
              </a:rPr>
              <a:t>1 000 000 000</a:t>
            </a:r>
          </a:p>
        </p:txBody>
      </p:sp>
      <p:sp>
        <p:nvSpPr>
          <p:cNvPr id="15" name="ZoneTexte 14">
            <a:extLst>
              <a:ext uri="{FF2B5EF4-FFF2-40B4-BE49-F238E27FC236}">
                <a16:creationId xmlns="" xmlns:a16="http://schemas.microsoft.com/office/drawing/2014/main" id="{D4A8AFC4-4F82-9E47-91DB-2D6E7691F6B1}"/>
              </a:ext>
            </a:extLst>
          </p:cNvPr>
          <p:cNvSpPr txBox="1"/>
          <p:nvPr/>
        </p:nvSpPr>
        <p:spPr>
          <a:xfrm>
            <a:off x="6629323" y="4763962"/>
            <a:ext cx="1096518" cy="369332"/>
          </a:xfrm>
          <a:prstGeom prst="rect">
            <a:avLst/>
          </a:prstGeom>
          <a:noFill/>
        </p:spPr>
        <p:txBody>
          <a:bodyPr wrap="square" rtlCol="0">
            <a:spAutoFit/>
          </a:bodyPr>
          <a:lstStyle/>
          <a:p>
            <a:pPr algn="r"/>
            <a:r>
              <a:rPr lang="fr-FR" dirty="0">
                <a:solidFill>
                  <a:prstClr val="black"/>
                </a:solidFill>
              </a:rPr>
              <a:t>1 b</a:t>
            </a:r>
          </a:p>
        </p:txBody>
      </p:sp>
      <p:sp>
        <p:nvSpPr>
          <p:cNvPr id="16" name="ZoneTexte 15">
            <a:extLst>
              <a:ext uri="{FF2B5EF4-FFF2-40B4-BE49-F238E27FC236}">
                <a16:creationId xmlns="" xmlns:a16="http://schemas.microsoft.com/office/drawing/2014/main" id="{06BF4DCB-3EC7-F549-94B5-D2F16F487F3E}"/>
              </a:ext>
            </a:extLst>
          </p:cNvPr>
          <p:cNvSpPr txBox="1"/>
          <p:nvPr/>
        </p:nvSpPr>
        <p:spPr>
          <a:xfrm>
            <a:off x="6039113" y="5618766"/>
            <a:ext cx="1672582" cy="369332"/>
          </a:xfrm>
          <a:prstGeom prst="rect">
            <a:avLst/>
          </a:prstGeom>
          <a:noFill/>
        </p:spPr>
        <p:txBody>
          <a:bodyPr wrap="square" rtlCol="0">
            <a:spAutoFit/>
          </a:bodyPr>
          <a:lstStyle/>
          <a:p>
            <a:pPr algn="r"/>
            <a:r>
              <a:rPr lang="fr-FR" dirty="0">
                <a:solidFill>
                  <a:prstClr val="black"/>
                </a:solidFill>
              </a:rPr>
              <a:t>1</a:t>
            </a:r>
          </a:p>
        </p:txBody>
      </p:sp>
      <p:sp>
        <p:nvSpPr>
          <p:cNvPr id="17" name="ZoneTexte 16">
            <a:extLst>
              <a:ext uri="{FF2B5EF4-FFF2-40B4-BE49-F238E27FC236}">
                <a16:creationId xmlns="" xmlns:a16="http://schemas.microsoft.com/office/drawing/2014/main" id="{E48CB8B0-FBF6-B148-B8FD-D03B3600A43A}"/>
              </a:ext>
            </a:extLst>
          </p:cNvPr>
          <p:cNvSpPr txBox="1"/>
          <p:nvPr/>
        </p:nvSpPr>
        <p:spPr>
          <a:xfrm>
            <a:off x="4051546" y="4763962"/>
            <a:ext cx="1096518" cy="369332"/>
          </a:xfrm>
          <a:prstGeom prst="rect">
            <a:avLst/>
          </a:prstGeom>
          <a:noFill/>
        </p:spPr>
        <p:txBody>
          <a:bodyPr wrap="square" rtlCol="0">
            <a:spAutoFit/>
          </a:bodyPr>
          <a:lstStyle/>
          <a:p>
            <a:pPr algn="ctr"/>
            <a:r>
              <a:rPr lang="fr-FR" dirty="0">
                <a:solidFill>
                  <a:prstClr val="black"/>
                </a:solidFill>
              </a:rPr>
              <a:t>1 kb</a:t>
            </a:r>
          </a:p>
        </p:txBody>
      </p:sp>
      <p:sp>
        <p:nvSpPr>
          <p:cNvPr id="18" name="ZoneTexte 17">
            <a:extLst>
              <a:ext uri="{FF2B5EF4-FFF2-40B4-BE49-F238E27FC236}">
                <a16:creationId xmlns="" xmlns:a16="http://schemas.microsoft.com/office/drawing/2014/main" id="{0AE032C2-8D90-AE49-A635-89FC0418D1CB}"/>
              </a:ext>
            </a:extLst>
          </p:cNvPr>
          <p:cNvSpPr txBox="1"/>
          <p:nvPr/>
        </p:nvSpPr>
        <p:spPr>
          <a:xfrm>
            <a:off x="3763514" y="5618766"/>
            <a:ext cx="1672582" cy="369332"/>
          </a:xfrm>
          <a:prstGeom prst="rect">
            <a:avLst/>
          </a:prstGeom>
          <a:noFill/>
        </p:spPr>
        <p:txBody>
          <a:bodyPr wrap="square" rtlCol="0">
            <a:spAutoFit/>
          </a:bodyPr>
          <a:lstStyle/>
          <a:p>
            <a:pPr algn="ctr"/>
            <a:r>
              <a:rPr lang="fr-FR" dirty="0">
                <a:solidFill>
                  <a:prstClr val="black"/>
                </a:solidFill>
              </a:rPr>
              <a:t>1 000</a:t>
            </a:r>
          </a:p>
        </p:txBody>
      </p:sp>
      <p:cxnSp>
        <p:nvCxnSpPr>
          <p:cNvPr id="19" name="Connecteur droit 18">
            <a:extLst>
              <a:ext uri="{FF2B5EF4-FFF2-40B4-BE49-F238E27FC236}">
                <a16:creationId xmlns="" xmlns:a16="http://schemas.microsoft.com/office/drawing/2014/main" id="{A2A57BE9-B949-9F49-92B9-F899B940CA99}"/>
              </a:ext>
            </a:extLst>
          </p:cNvPr>
          <p:cNvCxnSpPr/>
          <p:nvPr/>
        </p:nvCxnSpPr>
        <p:spPr>
          <a:xfrm rot="5400000">
            <a:off x="3168000" y="2855594"/>
            <a:ext cx="2808000" cy="0"/>
          </a:xfrm>
          <a:prstGeom prst="line">
            <a:avLst/>
          </a:prstGeom>
          <a:ln w="508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 xmlns:a16="http://schemas.microsoft.com/office/drawing/2014/main" id="{29A115C7-CABF-484B-B27A-90972D51D241}"/>
              </a:ext>
            </a:extLst>
          </p:cNvPr>
          <p:cNvSpPr txBox="1"/>
          <p:nvPr/>
        </p:nvSpPr>
        <p:spPr>
          <a:xfrm>
            <a:off x="4671813" y="175242"/>
            <a:ext cx="4364683" cy="461665"/>
          </a:xfrm>
          <a:prstGeom prst="rect">
            <a:avLst/>
          </a:prstGeom>
          <a:solidFill>
            <a:srgbClr val="FFC000"/>
          </a:solidFill>
        </p:spPr>
        <p:txBody>
          <a:bodyPr wrap="square" rtlCol="0">
            <a:spAutoFit/>
          </a:bodyPr>
          <a:lstStyle>
            <a:defPPr>
              <a:defRPr lang="fr-FR"/>
            </a:defPPr>
            <a:lvl1pPr algn="ctr">
              <a:defRPr sz="2400" b="1">
                <a:latin typeface="Times New Roman" panose="02020603050405020304" pitchFamily="18" charset="0"/>
                <a:cs typeface="Times New Roman" panose="02020603050405020304" pitchFamily="18" charset="0"/>
              </a:defRPr>
            </a:lvl1pPr>
          </a:lstStyle>
          <a:p>
            <a:r>
              <a:rPr lang="fr-FR" dirty="0"/>
              <a:t>INTRODUCTION</a:t>
            </a:r>
          </a:p>
        </p:txBody>
      </p:sp>
    </p:spTree>
    <p:extLst>
      <p:ext uri="{BB962C8B-B14F-4D97-AF65-F5344CB8AC3E}">
        <p14:creationId xmlns:p14="http://schemas.microsoft.com/office/powerpoint/2010/main" xmlns="" val="25518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1DB87E9-580B-5848-A1C5-D0A77B69649E}"/>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248F9F26-2DE2-5442-9CC3-A93B813BA1DA}"/>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7DCD92E4-009D-1E43-99BA-A20F6D1DFFD2}"/>
              </a:ext>
            </a:extLst>
          </p:cNvPr>
          <p:cNvSpPr>
            <a:spLocks noGrp="1"/>
          </p:cNvSpPr>
          <p:nvPr>
            <p:ph type="sldNum" sz="quarter" idx="12"/>
          </p:nvPr>
        </p:nvSpPr>
        <p:spPr/>
        <p:txBody>
          <a:bodyPr/>
          <a:lstStyle/>
          <a:p>
            <a:fld id="{106C2161-55B9-4E2F-9B8E-AFF7EF3222FD}" type="slidenum">
              <a:rPr lang="fr-FR" smtClean="0">
                <a:solidFill>
                  <a:srgbClr val="775F55"/>
                </a:solidFill>
              </a:rPr>
              <a:pPr/>
              <a:t>30</a:t>
            </a:fld>
            <a:endParaRPr lang="fr-FR">
              <a:solidFill>
                <a:srgbClr val="775F55"/>
              </a:solidFill>
            </a:endParaRPr>
          </a:p>
        </p:txBody>
      </p:sp>
      <p:pic>
        <p:nvPicPr>
          <p:cNvPr id="54274" name="Picture 2" descr="Image result for min ion sequencer">
            <a:extLst>
              <a:ext uri="{FF2B5EF4-FFF2-40B4-BE49-F238E27FC236}">
                <a16:creationId xmlns="" xmlns:a16="http://schemas.microsoft.com/office/drawing/2014/main" id="{A0F6398F-220C-8746-81D3-E21C51C9306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176907"/>
            <a:ext cx="3492500" cy="23241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a:extLst>
              <a:ext uri="{FF2B5EF4-FFF2-40B4-BE49-F238E27FC236}">
                <a16:creationId xmlns="" xmlns:a16="http://schemas.microsoft.com/office/drawing/2014/main" id="{0D57680B-36C4-544B-A556-FA38E757B3CC}"/>
              </a:ext>
            </a:extLst>
          </p:cNvPr>
          <p:cNvSpPr txBox="1"/>
          <p:nvPr/>
        </p:nvSpPr>
        <p:spPr>
          <a:xfrm>
            <a:off x="1150852" y="364372"/>
            <a:ext cx="7643192" cy="461665"/>
          </a:xfrm>
          <a:prstGeom prst="rect">
            <a:avLst/>
          </a:prstGeom>
          <a:solidFill>
            <a:srgbClr val="FFC000"/>
          </a:solidFill>
        </p:spPr>
        <p:txBody>
          <a:bodyPr vert="horz" wrap="square" lIns="91440" tIns="45720" rIns="91440" bIns="45720" rtlCol="0" anchor="ctr">
            <a:spAutoFit/>
          </a:bodyPr>
          <a:lstStyle>
            <a:defPPr>
              <a:defRPr lang="fr-FR"/>
            </a:defPPr>
            <a:lvl1pPr algn="ctr">
              <a:spcBef>
                <a:spcPct val="0"/>
              </a:spcBef>
              <a:buNone/>
              <a:defRPr sz="2400" b="1">
                <a:latin typeface="Times New Roman" panose="02020603050405020304" pitchFamily="18" charset="0"/>
                <a:cs typeface="Times New Roman" panose="02020603050405020304" pitchFamily="18" charset="0"/>
              </a:defRPr>
            </a:lvl1pPr>
          </a:lstStyle>
          <a:p>
            <a:pPr algn="r"/>
            <a:r>
              <a:rPr lang="fr-FR" dirty="0"/>
              <a:t>Séquenceur de troisième génération</a:t>
            </a:r>
          </a:p>
        </p:txBody>
      </p:sp>
      <p:pic>
        <p:nvPicPr>
          <p:cNvPr id="54276" name="Picture 4" descr="Image result for nanopore technology">
            <a:extLst>
              <a:ext uri="{FF2B5EF4-FFF2-40B4-BE49-F238E27FC236}">
                <a16:creationId xmlns="" xmlns:a16="http://schemas.microsoft.com/office/drawing/2014/main" id="{7B6DCBE2-C48F-3445-BBE6-D41FC808E85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2538" y="1176908"/>
            <a:ext cx="4521324" cy="23241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7">
            <a:extLst>
              <a:ext uri="{FF2B5EF4-FFF2-40B4-BE49-F238E27FC236}">
                <a16:creationId xmlns="" xmlns:a16="http://schemas.microsoft.com/office/drawing/2014/main" id="{8A1EFFD3-45FD-FE44-A484-FD018EA02CDD}"/>
              </a:ext>
            </a:extLst>
          </p:cNvPr>
          <p:cNvSpPr txBox="1"/>
          <p:nvPr/>
        </p:nvSpPr>
        <p:spPr>
          <a:xfrm>
            <a:off x="611560" y="3866797"/>
            <a:ext cx="7643192" cy="2031325"/>
          </a:xfrm>
          <a:prstGeom prst="rect">
            <a:avLst/>
          </a:prstGeom>
          <a:noFill/>
        </p:spPr>
        <p:txBody>
          <a:bodyPr wrap="square" rtlCol="0">
            <a:spAutoFit/>
          </a:bodyPr>
          <a:lstStyle/>
          <a:p>
            <a:r>
              <a:rPr lang="fr-FR" dirty="0"/>
              <a:t>La taille du séquenceur </a:t>
            </a:r>
          </a:p>
          <a:p>
            <a:endParaRPr lang="fr-FR" dirty="0"/>
          </a:p>
          <a:p>
            <a:r>
              <a:rPr lang="fr-FR" dirty="0"/>
              <a:t>Générer des </a:t>
            </a:r>
            <a:r>
              <a:rPr lang="fr-FR" dirty="0" err="1"/>
              <a:t>reads</a:t>
            </a:r>
            <a:r>
              <a:rPr lang="fr-FR" dirty="0"/>
              <a:t> (2Mb)</a:t>
            </a:r>
          </a:p>
          <a:p>
            <a:endParaRPr lang="fr-FR" dirty="0"/>
          </a:p>
          <a:p>
            <a:r>
              <a:rPr lang="fr-FR" dirty="0"/>
              <a:t>Séquencer des molécules d’ARN</a:t>
            </a:r>
          </a:p>
          <a:p>
            <a:endParaRPr lang="fr-FR" dirty="0"/>
          </a:p>
          <a:p>
            <a:r>
              <a:rPr lang="fr-FR" dirty="0"/>
              <a:t>Séquencer des protéines a l’avenir???</a:t>
            </a:r>
          </a:p>
        </p:txBody>
      </p:sp>
    </p:spTree>
    <p:extLst>
      <p:ext uri="{BB962C8B-B14F-4D97-AF65-F5344CB8AC3E}">
        <p14:creationId xmlns:p14="http://schemas.microsoft.com/office/powerpoint/2010/main" xmlns="" val="4077571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a:spLocks noChangeArrowheads="1"/>
          </p:cNvSpPr>
          <p:nvPr/>
        </p:nvSpPr>
        <p:spPr bwMode="auto">
          <a:xfrm>
            <a:off x="467544" y="6453336"/>
            <a:ext cx="7632700" cy="1015663"/>
          </a:xfrm>
          <a:prstGeom prst="rect">
            <a:avLst/>
          </a:prstGeom>
          <a:noFill/>
          <a:ln w="9525">
            <a:noFill/>
            <a:miter lim="800000"/>
            <a:headEnd/>
            <a:tailEnd/>
          </a:ln>
        </p:spPr>
        <p:txBody>
          <a:bodyPr>
            <a:spAutoFit/>
          </a:bodyPr>
          <a:lstStyle/>
          <a:p>
            <a:endParaRPr lang="fr-FR" sz="2000" b="1" dirty="0">
              <a:latin typeface="+mn-lt"/>
            </a:endParaRPr>
          </a:p>
          <a:p>
            <a:endParaRPr lang="fr-FR" sz="2000" b="1" dirty="0">
              <a:latin typeface="+mn-lt"/>
            </a:endParaRPr>
          </a:p>
          <a:p>
            <a:endParaRPr lang="fr-FR" sz="2000" b="1" dirty="0">
              <a:latin typeface="+mn-lt"/>
            </a:endParaRPr>
          </a:p>
        </p:txBody>
      </p:sp>
      <p:sp>
        <p:nvSpPr>
          <p:cNvPr id="7" name="Text Box 2"/>
          <p:cNvSpPr txBox="1">
            <a:spLocks noChangeArrowheads="1"/>
          </p:cNvSpPr>
          <p:nvPr/>
        </p:nvSpPr>
        <p:spPr bwMode="auto">
          <a:xfrm>
            <a:off x="2590799" y="202705"/>
            <a:ext cx="6403099" cy="461665"/>
          </a:xfrm>
          <a:prstGeom prst="rect">
            <a:avLst/>
          </a:prstGeom>
          <a:solidFill>
            <a:srgbClr val="FFC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fr-FR"/>
            </a:defPPr>
            <a:lvl1pPr algn="r">
              <a:spcBef>
                <a:spcPct val="0"/>
              </a:spcBef>
              <a:buNone/>
              <a:defRPr sz="2400" b="1">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dirty="0"/>
              <a:t>NGS: conclusions</a:t>
            </a:r>
          </a:p>
        </p:txBody>
      </p:sp>
      <p:sp>
        <p:nvSpPr>
          <p:cNvPr id="8" name="ZoneTexte 2"/>
          <p:cNvSpPr txBox="1">
            <a:spLocks noChangeArrowheads="1"/>
          </p:cNvSpPr>
          <p:nvPr/>
        </p:nvSpPr>
        <p:spPr bwMode="auto">
          <a:xfrm>
            <a:off x="467544" y="1484784"/>
            <a:ext cx="8496944" cy="2246769"/>
          </a:xfrm>
          <a:prstGeom prst="rect">
            <a:avLst/>
          </a:prstGeom>
          <a:noFill/>
          <a:ln w="9525">
            <a:noFill/>
            <a:miter lim="800000"/>
            <a:headEnd/>
            <a:tailEnd/>
          </a:ln>
        </p:spPr>
        <p:txBody>
          <a:bodyPr wrap="square">
            <a:spAutoFit/>
          </a:bodyPr>
          <a:lstStyle/>
          <a:p>
            <a:r>
              <a:rPr lang="fr-FR" sz="2000" b="1" dirty="0">
                <a:latin typeface="Times New Roman" panose="02020603050405020304" pitchFamily="18" charset="0"/>
                <a:cs typeface="Times New Roman" panose="02020603050405020304" pitchFamily="18" charset="0"/>
              </a:rPr>
              <a:t>Avantages </a:t>
            </a:r>
          </a:p>
          <a:p>
            <a:r>
              <a:rPr lang="fr-FR" sz="2000" b="1" dirty="0">
                <a:latin typeface="Times New Roman" panose="02020603050405020304" pitchFamily="18" charset="0"/>
                <a:cs typeface="Times New Roman" panose="02020603050405020304" pitchFamily="18" charset="0"/>
              </a:rPr>
              <a:t>NGS: révolution du diagnostic </a:t>
            </a:r>
          </a:p>
          <a:p>
            <a:r>
              <a:rPr lang="fr-FR" sz="2000" dirty="0">
                <a:latin typeface="Times New Roman" panose="02020603050405020304" pitchFamily="18" charset="0"/>
                <a:cs typeface="Times New Roman" panose="02020603050405020304" pitchFamily="18" charset="0"/>
              </a:rPr>
              <a:t>Génomique: Diminution de l’errance diagnostique</a:t>
            </a:r>
          </a:p>
          <a:p>
            <a:r>
              <a:rPr lang="fr-FR" sz="2000" dirty="0" err="1">
                <a:latin typeface="Times New Roman" panose="02020603050405020304" pitchFamily="18" charset="0"/>
                <a:cs typeface="Times New Roman" panose="02020603050405020304" pitchFamily="18" charset="0"/>
              </a:rPr>
              <a:t>Transcriptomique</a:t>
            </a:r>
            <a:r>
              <a:rPr lang="fr-FR" sz="2000" dirty="0">
                <a:latin typeface="Times New Roman" panose="02020603050405020304" pitchFamily="18" charset="0"/>
                <a:cs typeface="Times New Roman" panose="02020603050405020304" pitchFamily="18" charset="0"/>
              </a:rPr>
              <a:t>: identification de nouveaux gènes</a:t>
            </a:r>
          </a:p>
          <a:p>
            <a:r>
              <a:rPr lang="fr-FR" sz="2000" dirty="0" err="1">
                <a:latin typeface="Times New Roman" panose="02020603050405020304" pitchFamily="18" charset="0"/>
                <a:cs typeface="Times New Roman" panose="02020603050405020304" pitchFamily="18" charset="0"/>
              </a:rPr>
              <a:t>Metagenomique</a:t>
            </a:r>
            <a:r>
              <a:rPr lang="fr-FR" sz="2000" dirty="0">
                <a:latin typeface="Times New Roman" panose="02020603050405020304" pitchFamily="18" charset="0"/>
                <a:cs typeface="Times New Roman" panose="02020603050405020304" pitchFamily="18" charset="0"/>
              </a:rPr>
              <a:t>: identification de nouvelles espèces</a:t>
            </a:r>
          </a:p>
          <a:p>
            <a:r>
              <a:rPr lang="fr-FR" sz="2000" dirty="0">
                <a:latin typeface="Times New Roman" panose="02020603050405020304" pitchFamily="18" charset="0"/>
                <a:cs typeface="Times New Roman" panose="02020603050405020304" pitchFamily="18" charset="0"/>
              </a:rPr>
              <a:t>meilleure classification des espèces</a:t>
            </a:r>
          </a:p>
          <a:p>
            <a:r>
              <a:rPr lang="fr-FR" sz="2000" dirty="0">
                <a:latin typeface="Times New Roman" panose="02020603050405020304" pitchFamily="18" charset="0"/>
                <a:cs typeface="Times New Roman" panose="02020603050405020304" pitchFamily="18" charset="0"/>
              </a:rPr>
              <a:t>......</a:t>
            </a:r>
          </a:p>
        </p:txBody>
      </p:sp>
      <p:sp>
        <p:nvSpPr>
          <p:cNvPr id="2" name="Espace réservé de la date 1">
            <a:extLst>
              <a:ext uri="{FF2B5EF4-FFF2-40B4-BE49-F238E27FC236}">
                <a16:creationId xmlns="" xmlns:a16="http://schemas.microsoft.com/office/drawing/2014/main" id="{F0E53A53-9888-9E45-9760-4447AFBF749F}"/>
              </a:ext>
            </a:extLst>
          </p:cNvPr>
          <p:cNvSpPr>
            <a:spLocks noGrp="1"/>
          </p:cNvSpPr>
          <p:nvPr>
            <p:ph type="dt" sz="half" idx="10"/>
          </p:nvPr>
        </p:nvSpPr>
        <p:spPr/>
        <p:txBody>
          <a:bodyPr/>
          <a:lstStyle/>
          <a:p>
            <a:fld id="{30B3810D-921B-9C4F-A11E-AF0CD1BEFD21}"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407B84D0-6771-D041-BAAD-1A8E6EFC816F}"/>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83A3B838-27A5-DA44-916F-AE2AD90CF5C7}"/>
              </a:ext>
            </a:extLst>
          </p:cNvPr>
          <p:cNvSpPr>
            <a:spLocks noGrp="1"/>
          </p:cNvSpPr>
          <p:nvPr>
            <p:ph type="sldNum" sz="quarter" idx="12"/>
          </p:nvPr>
        </p:nvSpPr>
        <p:spPr/>
        <p:txBody>
          <a:bodyPr/>
          <a:lstStyle/>
          <a:p>
            <a:fld id="{106C2161-55B9-4E2F-9B8E-AFF7EF3222FD}" type="slidenum">
              <a:rPr lang="fr-FR" smtClean="0">
                <a:solidFill>
                  <a:srgbClr val="775F55"/>
                </a:solidFill>
              </a:rPr>
              <a:pPr/>
              <a:t>31</a:t>
            </a:fld>
            <a:endParaRPr lang="fr-FR">
              <a:solidFill>
                <a:srgbClr val="775F55"/>
              </a:solidFill>
            </a:endParaRPr>
          </a:p>
        </p:txBody>
      </p:sp>
      <p:sp>
        <p:nvSpPr>
          <p:cNvPr id="9" name="ZoneTexte 2">
            <a:extLst>
              <a:ext uri="{FF2B5EF4-FFF2-40B4-BE49-F238E27FC236}">
                <a16:creationId xmlns="" xmlns:a16="http://schemas.microsoft.com/office/drawing/2014/main" id="{FFCAA2F7-09F0-824B-B029-17A41E5E851D}"/>
              </a:ext>
            </a:extLst>
          </p:cNvPr>
          <p:cNvSpPr txBox="1">
            <a:spLocks noChangeArrowheads="1"/>
          </p:cNvSpPr>
          <p:nvPr/>
        </p:nvSpPr>
        <p:spPr bwMode="auto">
          <a:xfrm>
            <a:off x="489922" y="4512917"/>
            <a:ext cx="8496944" cy="1015663"/>
          </a:xfrm>
          <a:prstGeom prst="rect">
            <a:avLst/>
          </a:prstGeom>
          <a:noFill/>
          <a:ln w="9525">
            <a:noFill/>
            <a:miter lim="800000"/>
            <a:headEnd/>
            <a:tailEnd/>
          </a:ln>
        </p:spPr>
        <p:txBody>
          <a:bodyPr wrap="square">
            <a:spAutoFit/>
          </a:bodyPr>
          <a:lstStyle/>
          <a:p>
            <a:r>
              <a:rPr lang="fr-FR" sz="2000" b="1" dirty="0">
                <a:latin typeface="Times New Roman" panose="02020603050405020304" pitchFamily="18" charset="0"/>
                <a:cs typeface="Times New Roman" panose="02020603050405020304" pitchFamily="18" charset="0"/>
              </a:rPr>
              <a:t>Avantages</a:t>
            </a:r>
          </a:p>
          <a:p>
            <a:pPr>
              <a:buFont typeface="Symbol"/>
              <a:buChar char="Þ"/>
            </a:pPr>
            <a:r>
              <a:rPr lang="fr-FR" sz="2000" dirty="0">
                <a:latin typeface="Times New Roman" panose="02020603050405020304" pitchFamily="18" charset="0"/>
                <a:cs typeface="Times New Roman" panose="02020603050405020304" pitchFamily="18" charset="0"/>
              </a:rPr>
              <a:t>Évolution constante des technologies informatiques</a:t>
            </a:r>
          </a:p>
          <a:p>
            <a:pPr>
              <a:buFont typeface="Symbol"/>
              <a:buChar char="Þ"/>
            </a:pPr>
            <a:r>
              <a:rPr lang="fr-FR" sz="2000" dirty="0">
                <a:latin typeface="Times New Roman" panose="02020603050405020304" pitchFamily="18" charset="0"/>
                <a:cs typeface="Times New Roman" panose="02020603050405020304" pitchFamily="18" charset="0"/>
              </a:rPr>
              <a:t>Diminution des coûts </a:t>
            </a:r>
          </a:p>
        </p:txBody>
      </p:sp>
      <p:sp>
        <p:nvSpPr>
          <p:cNvPr id="11" name="ZoneTexte 2">
            <a:extLst>
              <a:ext uri="{FF2B5EF4-FFF2-40B4-BE49-F238E27FC236}">
                <a16:creationId xmlns="" xmlns:a16="http://schemas.microsoft.com/office/drawing/2014/main" id="{63EFA9D3-A22C-6242-B209-82438DCB97D7}"/>
              </a:ext>
            </a:extLst>
          </p:cNvPr>
          <p:cNvSpPr txBox="1">
            <a:spLocks noChangeArrowheads="1"/>
          </p:cNvSpPr>
          <p:nvPr/>
        </p:nvSpPr>
        <p:spPr bwMode="auto">
          <a:xfrm>
            <a:off x="489922" y="5673442"/>
            <a:ext cx="8496944" cy="707886"/>
          </a:xfrm>
          <a:prstGeom prst="rect">
            <a:avLst/>
          </a:prstGeom>
          <a:noFill/>
          <a:ln w="9525">
            <a:noFill/>
            <a:miter lim="800000"/>
            <a:headEnd/>
            <a:tailEnd/>
          </a:ln>
        </p:spPr>
        <p:txBody>
          <a:bodyPr wrap="square">
            <a:spAutoFit/>
          </a:bodyPr>
          <a:lstStyle/>
          <a:p>
            <a:r>
              <a:rPr lang="fr-FR" sz="2000" b="1" dirty="0">
                <a:latin typeface="Times New Roman" panose="02020603050405020304" pitchFamily="18" charset="0"/>
                <a:cs typeface="Times New Roman" panose="02020603050405020304" pitchFamily="18" charset="0"/>
              </a:rPr>
              <a:t>Difficultés</a:t>
            </a:r>
          </a:p>
          <a:p>
            <a:r>
              <a:rPr lang="fr-FR" sz="2000" dirty="0">
                <a:latin typeface="Times New Roman" panose="02020603050405020304" pitchFamily="18" charset="0"/>
                <a:cs typeface="Times New Roman" panose="02020603050405020304" pitchFamily="18" charset="0"/>
              </a:rPr>
              <a:t>Installations à prévoir pendant la mise en place des technologies</a:t>
            </a:r>
          </a:p>
        </p:txBody>
      </p:sp>
      <p:sp>
        <p:nvSpPr>
          <p:cNvPr id="12" name="Rectangle 11">
            <a:extLst>
              <a:ext uri="{FF2B5EF4-FFF2-40B4-BE49-F238E27FC236}">
                <a16:creationId xmlns="" xmlns:a16="http://schemas.microsoft.com/office/drawing/2014/main" id="{5C6D8924-3090-FA4F-A498-ED627E33C62B}"/>
              </a:ext>
            </a:extLst>
          </p:cNvPr>
          <p:cNvSpPr/>
          <p:nvPr/>
        </p:nvSpPr>
        <p:spPr>
          <a:xfrm>
            <a:off x="505608" y="929077"/>
            <a:ext cx="3074881" cy="461665"/>
          </a:xfrm>
          <a:prstGeom prst="rect">
            <a:avLst/>
          </a:prstGeom>
          <a:solidFill>
            <a:srgbClr val="00B050">
              <a:alpha val="67843"/>
            </a:srgbClr>
          </a:solid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Sur le plan biologique</a:t>
            </a:r>
          </a:p>
        </p:txBody>
      </p:sp>
      <p:sp>
        <p:nvSpPr>
          <p:cNvPr id="13" name="Rectangle 12">
            <a:extLst>
              <a:ext uri="{FF2B5EF4-FFF2-40B4-BE49-F238E27FC236}">
                <a16:creationId xmlns="" xmlns:a16="http://schemas.microsoft.com/office/drawing/2014/main" id="{09E8EDA6-2C70-754B-B1E7-0B003178FDAB}"/>
              </a:ext>
            </a:extLst>
          </p:cNvPr>
          <p:cNvSpPr/>
          <p:nvPr/>
        </p:nvSpPr>
        <p:spPr>
          <a:xfrm>
            <a:off x="505608" y="4051252"/>
            <a:ext cx="3850368" cy="461665"/>
          </a:xfrm>
          <a:prstGeom prst="rect">
            <a:avLst/>
          </a:prstGeom>
          <a:solidFill>
            <a:srgbClr val="00B050">
              <a:alpha val="67843"/>
            </a:srgbClr>
          </a:solid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Sur le plan informatique</a:t>
            </a:r>
          </a:p>
        </p:txBody>
      </p:sp>
    </p:spTree>
    <p:extLst>
      <p:ext uri="{BB962C8B-B14F-4D97-AF65-F5344CB8AC3E}">
        <p14:creationId xmlns:p14="http://schemas.microsoft.com/office/powerpoint/2010/main" xmlns="" val="14656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oneTexte 3"/>
          <p:cNvSpPr txBox="1">
            <a:spLocks noChangeArrowheads="1"/>
          </p:cNvSpPr>
          <p:nvPr/>
        </p:nvSpPr>
        <p:spPr bwMode="auto">
          <a:xfrm>
            <a:off x="1524000" y="3013501"/>
            <a:ext cx="6192837" cy="830997"/>
          </a:xfrm>
          <a:prstGeom prst="rect">
            <a:avLst/>
          </a:prstGeom>
          <a:noFill/>
          <a:ln w="9525">
            <a:noFill/>
            <a:miter lim="800000"/>
            <a:headEnd/>
            <a:tailEnd/>
          </a:ln>
        </p:spPr>
        <p:txBody>
          <a:bodyPr>
            <a:spAutoFit/>
          </a:bodyPr>
          <a:lstStyle/>
          <a:p>
            <a:pPr algn="ctr"/>
            <a:r>
              <a:rPr lang="fr-FR" sz="4800" dirty="0">
                <a:latin typeface="Times New Roman" panose="02020603050405020304" pitchFamily="18" charset="0"/>
                <a:cs typeface="Times New Roman" panose="02020603050405020304" pitchFamily="18" charset="0"/>
              </a:rPr>
              <a:t>Merci de votre attention</a:t>
            </a:r>
          </a:p>
        </p:txBody>
      </p:sp>
      <p:sp>
        <p:nvSpPr>
          <p:cNvPr id="2" name="Espace réservé de la date 1">
            <a:extLst>
              <a:ext uri="{FF2B5EF4-FFF2-40B4-BE49-F238E27FC236}">
                <a16:creationId xmlns="" xmlns:a16="http://schemas.microsoft.com/office/drawing/2014/main" id="{C370AA16-2E8D-9F45-A670-CF8FF4BB91C9}"/>
              </a:ext>
            </a:extLst>
          </p:cNvPr>
          <p:cNvSpPr>
            <a:spLocks noGrp="1"/>
          </p:cNvSpPr>
          <p:nvPr>
            <p:ph type="dt" sz="half" idx="10"/>
          </p:nvPr>
        </p:nvSpPr>
        <p:spPr/>
        <p:txBody>
          <a:bodyPr/>
          <a:lstStyle/>
          <a:p>
            <a:fld id="{9D0D9E90-BC1E-8743-9939-6A71AAE82205}"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609ADD63-5805-6C4F-A6A7-4A8B4EF4FD13}"/>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658E3C0F-5B28-BF46-9F0E-6C52105ECDE9}"/>
              </a:ext>
            </a:extLst>
          </p:cNvPr>
          <p:cNvSpPr>
            <a:spLocks noGrp="1"/>
          </p:cNvSpPr>
          <p:nvPr>
            <p:ph type="sldNum" sz="quarter" idx="12"/>
          </p:nvPr>
        </p:nvSpPr>
        <p:spPr/>
        <p:txBody>
          <a:bodyPr/>
          <a:lstStyle/>
          <a:p>
            <a:fld id="{106C2161-55B9-4E2F-9B8E-AFF7EF3222FD}" type="slidenum">
              <a:rPr lang="fr-FR" smtClean="0"/>
              <a:pPr/>
              <a:t>32</a:t>
            </a:fld>
            <a:endParaRPr lang="fr-FR"/>
          </a:p>
        </p:txBody>
      </p:sp>
    </p:spTree>
    <p:extLst>
      <p:ext uri="{BB962C8B-B14F-4D97-AF65-F5344CB8AC3E}">
        <p14:creationId xmlns:p14="http://schemas.microsoft.com/office/powerpoint/2010/main" xmlns="" val="331891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309D829-ADA6-E54B-B048-FA64B59AB9E3}"/>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2C931F01-7E9D-834C-93B1-BA77E75D366A}"/>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6625DCAC-9B3D-9049-89E1-0ADEB05A68AF}"/>
              </a:ext>
            </a:extLst>
          </p:cNvPr>
          <p:cNvSpPr>
            <a:spLocks noGrp="1"/>
          </p:cNvSpPr>
          <p:nvPr>
            <p:ph type="sldNum" sz="quarter" idx="12"/>
          </p:nvPr>
        </p:nvSpPr>
        <p:spPr/>
        <p:txBody>
          <a:bodyPr/>
          <a:lstStyle/>
          <a:p>
            <a:fld id="{106C2161-55B9-4E2F-9B8E-AFF7EF3222FD}" type="slidenum">
              <a:rPr lang="fr-FR" smtClean="0">
                <a:solidFill>
                  <a:srgbClr val="775F55"/>
                </a:solidFill>
              </a:rPr>
              <a:pPr/>
              <a:t>4</a:t>
            </a:fld>
            <a:endParaRPr lang="fr-FR">
              <a:solidFill>
                <a:srgbClr val="775F55"/>
              </a:solidFill>
            </a:endParaRPr>
          </a:p>
        </p:txBody>
      </p:sp>
      <p:sp>
        <p:nvSpPr>
          <p:cNvPr id="5" name="Titre 1">
            <a:extLst>
              <a:ext uri="{FF2B5EF4-FFF2-40B4-BE49-F238E27FC236}">
                <a16:creationId xmlns="" xmlns:a16="http://schemas.microsoft.com/office/drawing/2014/main" id="{7F010EA5-6F79-2C46-B495-EB59C5805AA6}"/>
              </a:ext>
            </a:extLst>
          </p:cNvPr>
          <p:cNvSpPr txBox="1">
            <a:spLocks/>
          </p:cNvSpPr>
          <p:nvPr/>
        </p:nvSpPr>
        <p:spPr>
          <a:xfrm>
            <a:off x="385192" y="33265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dirty="0"/>
              <a:t>Cytogénétique ou génétique moléculaire?</a:t>
            </a:r>
          </a:p>
        </p:txBody>
      </p:sp>
      <p:sp>
        <p:nvSpPr>
          <p:cNvPr id="6" name="Espace réservé du contenu 2">
            <a:extLst>
              <a:ext uri="{FF2B5EF4-FFF2-40B4-BE49-F238E27FC236}">
                <a16:creationId xmlns="" xmlns:a16="http://schemas.microsoft.com/office/drawing/2014/main" id="{1DAE0905-0BB9-2B4B-B853-FB3EB14A0CF5}"/>
              </a:ext>
            </a:extLst>
          </p:cNvPr>
          <p:cNvSpPr txBox="1">
            <a:spLocks/>
          </p:cNvSpPr>
          <p:nvPr/>
        </p:nvSpPr>
        <p:spPr>
          <a:xfrm>
            <a:off x="251520" y="1719456"/>
            <a:ext cx="6131024" cy="49225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dirty="0"/>
          </a:p>
          <a:p>
            <a:endParaRPr lang="fr-FR" sz="800" dirty="0"/>
          </a:p>
        </p:txBody>
      </p:sp>
      <p:sp>
        <p:nvSpPr>
          <p:cNvPr id="7" name="ZoneTexte 6">
            <a:extLst>
              <a:ext uri="{FF2B5EF4-FFF2-40B4-BE49-F238E27FC236}">
                <a16:creationId xmlns="" xmlns:a16="http://schemas.microsoft.com/office/drawing/2014/main" id="{E0F428C1-6942-1D48-AEE3-D0C8B34B6477}"/>
              </a:ext>
            </a:extLst>
          </p:cNvPr>
          <p:cNvSpPr txBox="1"/>
          <p:nvPr/>
        </p:nvSpPr>
        <p:spPr>
          <a:xfrm>
            <a:off x="6444208" y="1628801"/>
            <a:ext cx="2520280" cy="646331"/>
          </a:xfrm>
          <a:prstGeom prst="rect">
            <a:avLst/>
          </a:prstGeom>
          <a:solidFill>
            <a:srgbClr val="92C9EE"/>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b="1" dirty="0">
                <a:solidFill>
                  <a:prstClr val="white"/>
                </a:solidFill>
              </a:rPr>
              <a:t>CYTOGENETIQUE</a:t>
            </a:r>
          </a:p>
          <a:p>
            <a:pPr algn="ctr"/>
            <a:r>
              <a:rPr lang="fr-FR" b="1" dirty="0">
                <a:solidFill>
                  <a:prstClr val="white"/>
                </a:solidFill>
              </a:rPr>
              <a:t>CONVENTIONNELLE</a:t>
            </a:r>
          </a:p>
        </p:txBody>
      </p:sp>
      <p:sp>
        <p:nvSpPr>
          <p:cNvPr id="8" name="ZoneTexte 7">
            <a:extLst>
              <a:ext uri="{FF2B5EF4-FFF2-40B4-BE49-F238E27FC236}">
                <a16:creationId xmlns="" xmlns:a16="http://schemas.microsoft.com/office/drawing/2014/main" id="{1DC9E95A-32B8-6C4F-BA8D-00D81BBB813E}"/>
              </a:ext>
            </a:extLst>
          </p:cNvPr>
          <p:cNvSpPr txBox="1"/>
          <p:nvPr/>
        </p:nvSpPr>
        <p:spPr>
          <a:xfrm>
            <a:off x="6444208" y="2654910"/>
            <a:ext cx="252028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fr-FR" b="1" dirty="0">
              <a:solidFill>
                <a:prstClr val="white"/>
              </a:solidFill>
            </a:endParaRPr>
          </a:p>
          <a:p>
            <a:pPr algn="ctr"/>
            <a:endParaRPr lang="fr-FR" b="1" dirty="0">
              <a:solidFill>
                <a:prstClr val="white"/>
              </a:solidFill>
            </a:endParaRPr>
          </a:p>
          <a:p>
            <a:pPr algn="ctr"/>
            <a:endParaRPr lang="fr-FR" b="1" dirty="0">
              <a:solidFill>
                <a:prstClr val="white"/>
              </a:solidFill>
            </a:endParaRPr>
          </a:p>
          <a:p>
            <a:pPr algn="ctr"/>
            <a:r>
              <a:rPr lang="fr-FR" b="1" dirty="0">
                <a:solidFill>
                  <a:prstClr val="white"/>
                </a:solidFill>
              </a:rPr>
              <a:t>CYTOGENETIQUE</a:t>
            </a:r>
          </a:p>
          <a:p>
            <a:pPr algn="ctr"/>
            <a:r>
              <a:rPr lang="fr-FR" b="1" dirty="0">
                <a:solidFill>
                  <a:prstClr val="white"/>
                </a:solidFill>
              </a:rPr>
              <a:t>MOLECULAIRE</a:t>
            </a:r>
          </a:p>
          <a:p>
            <a:pPr algn="ctr"/>
            <a:endParaRPr lang="fr-FR" b="1" dirty="0">
              <a:solidFill>
                <a:prstClr val="white"/>
              </a:solidFill>
            </a:endParaRPr>
          </a:p>
          <a:p>
            <a:pPr algn="ctr"/>
            <a:endParaRPr lang="fr-FR" b="1" dirty="0">
              <a:solidFill>
                <a:prstClr val="white"/>
              </a:solidFill>
            </a:endParaRPr>
          </a:p>
          <a:p>
            <a:pPr algn="ctr"/>
            <a:endParaRPr lang="fr-FR" b="1" dirty="0">
              <a:solidFill>
                <a:prstClr val="white"/>
              </a:solidFill>
            </a:endParaRPr>
          </a:p>
        </p:txBody>
      </p:sp>
      <p:sp>
        <p:nvSpPr>
          <p:cNvPr id="9" name="ZoneTexte 8">
            <a:extLst>
              <a:ext uri="{FF2B5EF4-FFF2-40B4-BE49-F238E27FC236}">
                <a16:creationId xmlns="" xmlns:a16="http://schemas.microsoft.com/office/drawing/2014/main" id="{4BE1D9D4-FE92-844B-9171-B2779C01FF64}"/>
              </a:ext>
            </a:extLst>
          </p:cNvPr>
          <p:cNvSpPr txBox="1"/>
          <p:nvPr/>
        </p:nvSpPr>
        <p:spPr>
          <a:xfrm>
            <a:off x="6444208" y="5302950"/>
            <a:ext cx="25202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b="1" dirty="0">
                <a:solidFill>
                  <a:prstClr val="white"/>
                </a:solidFill>
              </a:rPr>
              <a:t>BIOLOGIE</a:t>
            </a:r>
          </a:p>
          <a:p>
            <a:pPr algn="ctr"/>
            <a:r>
              <a:rPr lang="fr-FR" b="1" dirty="0">
                <a:solidFill>
                  <a:prstClr val="white"/>
                </a:solidFill>
              </a:rPr>
              <a:t>MOLECULAIRE</a:t>
            </a:r>
          </a:p>
        </p:txBody>
      </p:sp>
      <p:cxnSp>
        <p:nvCxnSpPr>
          <p:cNvPr id="10" name="Connecteur droit 9">
            <a:extLst>
              <a:ext uri="{FF2B5EF4-FFF2-40B4-BE49-F238E27FC236}">
                <a16:creationId xmlns="" xmlns:a16="http://schemas.microsoft.com/office/drawing/2014/main" id="{5F9BCE6D-2949-734F-A758-B685A07EF32D}"/>
              </a:ext>
            </a:extLst>
          </p:cNvPr>
          <p:cNvCxnSpPr/>
          <p:nvPr/>
        </p:nvCxnSpPr>
        <p:spPr>
          <a:xfrm>
            <a:off x="-72008" y="2472258"/>
            <a:ext cx="9144000" cy="0"/>
          </a:xfrm>
          <a:prstGeom prst="line">
            <a:avLst/>
          </a:prstGeom>
          <a:ln w="508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 xmlns:a16="http://schemas.microsoft.com/office/drawing/2014/main" id="{8D9FC4F1-FFA3-FD47-8853-4D8C43784155}"/>
              </a:ext>
            </a:extLst>
          </p:cNvPr>
          <p:cNvCxnSpPr/>
          <p:nvPr/>
        </p:nvCxnSpPr>
        <p:spPr>
          <a:xfrm>
            <a:off x="-35496" y="5157192"/>
            <a:ext cx="9144000" cy="0"/>
          </a:xfrm>
          <a:prstGeom prst="line">
            <a:avLst/>
          </a:prstGeom>
          <a:ln w="508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D29F5DE6-D4FC-A843-A62A-E8D20272F4FF}"/>
              </a:ext>
            </a:extLst>
          </p:cNvPr>
          <p:cNvSpPr/>
          <p:nvPr/>
        </p:nvSpPr>
        <p:spPr>
          <a:xfrm>
            <a:off x="539552" y="1719456"/>
            <a:ext cx="3456384" cy="400110"/>
          </a:xfrm>
          <a:prstGeom prst="rect">
            <a:avLst/>
          </a:prstGeom>
        </p:spPr>
        <p:txBody>
          <a:bodyPr wrap="square">
            <a:spAutoFit/>
          </a:bodyPr>
          <a:lstStyle/>
          <a:p>
            <a:r>
              <a:rPr lang="fr-FR" sz="2000" b="1" dirty="0"/>
              <a:t>Caryotype</a:t>
            </a:r>
            <a:r>
              <a:rPr lang="fr-FR" dirty="0"/>
              <a:t> </a:t>
            </a:r>
            <a:r>
              <a:rPr lang="fr-FR" sz="2000" b="1" dirty="0"/>
              <a:t>standard</a:t>
            </a:r>
            <a:r>
              <a:rPr lang="fr-FR" dirty="0"/>
              <a:t>.</a:t>
            </a:r>
          </a:p>
        </p:txBody>
      </p:sp>
      <p:sp>
        <p:nvSpPr>
          <p:cNvPr id="13" name="Rectangle 12">
            <a:extLst>
              <a:ext uri="{FF2B5EF4-FFF2-40B4-BE49-F238E27FC236}">
                <a16:creationId xmlns="" xmlns:a16="http://schemas.microsoft.com/office/drawing/2014/main" id="{014DAAC0-7ADC-CE4F-92B1-ACAB2DF95B22}"/>
              </a:ext>
            </a:extLst>
          </p:cNvPr>
          <p:cNvSpPr/>
          <p:nvPr/>
        </p:nvSpPr>
        <p:spPr>
          <a:xfrm>
            <a:off x="457200" y="3098874"/>
            <a:ext cx="5925344" cy="846386"/>
          </a:xfrm>
          <a:prstGeom prst="rect">
            <a:avLst/>
          </a:prstGeom>
        </p:spPr>
        <p:txBody>
          <a:bodyPr wrap="square">
            <a:spAutoFit/>
          </a:bodyPr>
          <a:lstStyle/>
          <a:p>
            <a:r>
              <a:rPr lang="fr-FR" sz="2000" b="1" dirty="0"/>
              <a:t>FISH : Fluorescent </a:t>
            </a:r>
            <a:r>
              <a:rPr lang="fr-FR" sz="2000" b="1" i="1" dirty="0"/>
              <a:t>in situ </a:t>
            </a:r>
            <a:r>
              <a:rPr lang="fr-FR" sz="2000" b="1" dirty="0" err="1"/>
              <a:t>Hybridization</a:t>
            </a:r>
            <a:r>
              <a:rPr lang="fr-FR" sz="2000" b="1" dirty="0"/>
              <a:t>.</a:t>
            </a:r>
          </a:p>
          <a:p>
            <a:endParaRPr lang="fr-FR" sz="900" b="1" dirty="0"/>
          </a:p>
          <a:p>
            <a:r>
              <a:rPr lang="fr-FR" sz="2000" b="1" dirty="0"/>
              <a:t>ACPA : Analyse Chromosomique par Puce à ADN.</a:t>
            </a:r>
          </a:p>
        </p:txBody>
      </p:sp>
      <p:sp>
        <p:nvSpPr>
          <p:cNvPr id="14" name="Rectangle 13">
            <a:extLst>
              <a:ext uri="{FF2B5EF4-FFF2-40B4-BE49-F238E27FC236}">
                <a16:creationId xmlns="" xmlns:a16="http://schemas.microsoft.com/office/drawing/2014/main" id="{21790851-0086-0D4B-8691-AFE8608AEC7D}"/>
              </a:ext>
            </a:extLst>
          </p:cNvPr>
          <p:cNvSpPr/>
          <p:nvPr/>
        </p:nvSpPr>
        <p:spPr>
          <a:xfrm>
            <a:off x="457200" y="5400993"/>
            <a:ext cx="5925344" cy="400110"/>
          </a:xfrm>
          <a:prstGeom prst="rect">
            <a:avLst/>
          </a:prstGeom>
        </p:spPr>
        <p:txBody>
          <a:bodyPr wrap="square">
            <a:spAutoFit/>
          </a:bodyPr>
          <a:lstStyle/>
          <a:p>
            <a:r>
              <a:rPr lang="fr-FR" sz="2000" b="1" dirty="0"/>
              <a:t>MLPA, q-PCR : PCR quantitative, séquençage Sanger</a:t>
            </a:r>
          </a:p>
        </p:txBody>
      </p:sp>
    </p:spTree>
    <p:extLst>
      <p:ext uri="{BB962C8B-B14F-4D97-AF65-F5344CB8AC3E}">
        <p14:creationId xmlns:p14="http://schemas.microsoft.com/office/powerpoint/2010/main" xmlns="" val="279228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 xmlns:a16="http://schemas.microsoft.com/office/drawing/2014/main" id="{4E1BD872-D1CF-5B4E-973F-6D5C77478EE5}"/>
              </a:ext>
            </a:extLst>
          </p:cNvPr>
          <p:cNvPicPr>
            <a:picLocks noChangeAspect="1" noChangeArrowheads="1"/>
          </p:cNvPicPr>
          <p:nvPr/>
        </p:nvPicPr>
        <p:blipFill rotWithShape="1">
          <a:blip r:embed="rId2" cstate="print"/>
          <a:srcRect t="6711"/>
          <a:stretch/>
        </p:blipFill>
        <p:spPr bwMode="auto">
          <a:xfrm>
            <a:off x="1367110" y="781050"/>
            <a:ext cx="6445250" cy="5295900"/>
          </a:xfrm>
          <a:prstGeom prst="rect">
            <a:avLst/>
          </a:prstGeom>
          <a:noFill/>
          <a:ln w="9525">
            <a:noFill/>
            <a:miter lim="800000"/>
            <a:headEnd/>
            <a:tailEnd/>
          </a:ln>
          <a:effectLst/>
        </p:spPr>
      </p:pic>
      <p:sp>
        <p:nvSpPr>
          <p:cNvPr id="2" name="Espace réservé de la date 1">
            <a:extLst>
              <a:ext uri="{FF2B5EF4-FFF2-40B4-BE49-F238E27FC236}">
                <a16:creationId xmlns="" xmlns:a16="http://schemas.microsoft.com/office/drawing/2014/main" id="{042D1CD0-C680-B646-BA1B-89140A214A32}"/>
              </a:ext>
            </a:extLst>
          </p:cNvPr>
          <p:cNvSpPr>
            <a:spLocks noGrp="1"/>
          </p:cNvSpPr>
          <p:nvPr>
            <p:ph type="dt" sz="half" idx="10"/>
          </p:nvPr>
        </p:nvSpPr>
        <p:spPr/>
        <p:txBody>
          <a:bodyPr/>
          <a:lstStyle/>
          <a:p>
            <a:fld id="{77D5D067-11B8-0B4F-B8B5-46AEC8C9674F}" type="datetime1">
              <a:rPr lang="fr-FR" smtClean="0">
                <a:solidFill>
                  <a:srgbClr val="775F55"/>
                </a:solidFill>
              </a:rPr>
              <a:pPr/>
              <a:t>14/11/2019</a:t>
            </a:fld>
            <a:endParaRPr lang="fr-FR">
              <a:solidFill>
                <a:srgbClr val="775F55"/>
              </a:solidFill>
            </a:endParaRPr>
          </a:p>
        </p:txBody>
      </p:sp>
      <p:sp>
        <p:nvSpPr>
          <p:cNvPr id="3" name="Espace réservé du pied de page 2">
            <a:extLst>
              <a:ext uri="{FF2B5EF4-FFF2-40B4-BE49-F238E27FC236}">
                <a16:creationId xmlns="" xmlns:a16="http://schemas.microsoft.com/office/drawing/2014/main" id="{8232BE63-824B-B540-9D2A-0F8A35CF2273}"/>
              </a:ext>
            </a:extLst>
          </p:cNvPr>
          <p:cNvSpPr>
            <a:spLocks noGrp="1"/>
          </p:cNvSpPr>
          <p:nvPr>
            <p:ph type="ftr" sz="quarter" idx="11"/>
          </p:nvPr>
        </p:nvSpPr>
        <p:spPr/>
        <p:txBody>
          <a:bodyPr/>
          <a:lstStyle/>
          <a:p>
            <a:r>
              <a:rPr lang="fr-FR">
                <a:solidFill>
                  <a:srgbClr val="775F55"/>
                </a:solidFill>
              </a:rPr>
              <a:t>Reda Zenagui</a:t>
            </a:r>
          </a:p>
        </p:txBody>
      </p:sp>
      <p:sp>
        <p:nvSpPr>
          <p:cNvPr id="4" name="Espace réservé du numéro de diapositive 3">
            <a:extLst>
              <a:ext uri="{FF2B5EF4-FFF2-40B4-BE49-F238E27FC236}">
                <a16:creationId xmlns="" xmlns:a16="http://schemas.microsoft.com/office/drawing/2014/main" id="{F92FD81A-82CC-9C47-8325-3FBE224C5312}"/>
              </a:ext>
            </a:extLst>
          </p:cNvPr>
          <p:cNvSpPr>
            <a:spLocks noGrp="1"/>
          </p:cNvSpPr>
          <p:nvPr>
            <p:ph type="sldNum" sz="quarter" idx="12"/>
          </p:nvPr>
        </p:nvSpPr>
        <p:spPr/>
        <p:txBody>
          <a:bodyPr/>
          <a:lstStyle/>
          <a:p>
            <a:fld id="{106C2161-55B9-4E2F-9B8E-AFF7EF3222FD}" type="slidenum">
              <a:rPr lang="fr-FR" smtClean="0">
                <a:solidFill>
                  <a:srgbClr val="775F55"/>
                </a:solidFill>
              </a:rPr>
              <a:pPr/>
              <a:t>5</a:t>
            </a:fld>
            <a:endParaRPr lang="fr-FR">
              <a:solidFill>
                <a:srgbClr val="775F55"/>
              </a:solidFill>
            </a:endParaRPr>
          </a:p>
        </p:txBody>
      </p:sp>
      <p:cxnSp>
        <p:nvCxnSpPr>
          <p:cNvPr id="5" name="Connecteur droit 4">
            <a:extLst>
              <a:ext uri="{FF2B5EF4-FFF2-40B4-BE49-F238E27FC236}">
                <a16:creationId xmlns="" xmlns:a16="http://schemas.microsoft.com/office/drawing/2014/main" id="{3CE45AEF-1BC9-6540-96E6-474B880CFFD8}"/>
              </a:ext>
            </a:extLst>
          </p:cNvPr>
          <p:cNvCxnSpPr/>
          <p:nvPr/>
        </p:nvCxnSpPr>
        <p:spPr>
          <a:xfrm>
            <a:off x="2060773" y="908720"/>
            <a:ext cx="0" cy="972000"/>
          </a:xfrm>
          <a:prstGeom prst="line">
            <a:avLst/>
          </a:prstGeom>
          <a:ln w="25400">
            <a:solidFill>
              <a:srgbClr val="005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 xmlns:a16="http://schemas.microsoft.com/office/drawing/2014/main" id="{ECAF2AC7-F9A1-D84D-9FCF-C6FA966190A1}"/>
              </a:ext>
            </a:extLst>
          </p:cNvPr>
          <p:cNvSpPr txBox="1"/>
          <p:nvPr/>
        </p:nvSpPr>
        <p:spPr>
          <a:xfrm>
            <a:off x="504056" y="1356820"/>
            <a:ext cx="1547664" cy="307777"/>
          </a:xfrm>
          <a:prstGeom prst="rect">
            <a:avLst/>
          </a:prstGeom>
          <a:noFill/>
        </p:spPr>
        <p:txBody>
          <a:bodyPr wrap="square" rtlCol="0">
            <a:spAutoFit/>
          </a:bodyPr>
          <a:lstStyle/>
          <a:p>
            <a:pPr algn="ctr"/>
            <a:r>
              <a:rPr lang="fr-FR" sz="1400" dirty="0">
                <a:solidFill>
                  <a:srgbClr val="0050A0"/>
                </a:solidFill>
              </a:rPr>
              <a:t>du plus grand…</a:t>
            </a:r>
          </a:p>
        </p:txBody>
      </p:sp>
      <p:cxnSp>
        <p:nvCxnSpPr>
          <p:cNvPr id="7" name="Connecteur droit 6">
            <a:extLst>
              <a:ext uri="{FF2B5EF4-FFF2-40B4-BE49-F238E27FC236}">
                <a16:creationId xmlns="" xmlns:a16="http://schemas.microsoft.com/office/drawing/2014/main" id="{6D986F22-0D1C-0B4E-B754-3B00186E5540}"/>
              </a:ext>
            </a:extLst>
          </p:cNvPr>
          <p:cNvCxnSpPr/>
          <p:nvPr/>
        </p:nvCxnSpPr>
        <p:spPr>
          <a:xfrm flipV="1">
            <a:off x="5076056" y="4761356"/>
            <a:ext cx="0" cy="252000"/>
          </a:xfrm>
          <a:prstGeom prst="line">
            <a:avLst/>
          </a:prstGeom>
          <a:ln w="25400">
            <a:solidFill>
              <a:srgbClr val="005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 xmlns:a16="http://schemas.microsoft.com/office/drawing/2014/main" id="{9BEC64DB-2705-FB4A-B789-313C423DCE3C}"/>
              </a:ext>
            </a:extLst>
          </p:cNvPr>
          <p:cNvSpPr txBox="1"/>
          <p:nvPr/>
        </p:nvSpPr>
        <p:spPr>
          <a:xfrm>
            <a:off x="3899222" y="4489375"/>
            <a:ext cx="2123728" cy="307777"/>
          </a:xfrm>
          <a:prstGeom prst="rect">
            <a:avLst/>
          </a:prstGeom>
          <a:noFill/>
        </p:spPr>
        <p:txBody>
          <a:bodyPr wrap="square" rtlCol="0">
            <a:spAutoFit/>
          </a:bodyPr>
          <a:lstStyle/>
          <a:p>
            <a:pPr algn="ctr"/>
            <a:r>
              <a:rPr lang="fr-FR" sz="1400" dirty="0">
                <a:solidFill>
                  <a:srgbClr val="0050A0"/>
                </a:solidFill>
              </a:rPr>
              <a:t>… au plus petit</a:t>
            </a:r>
          </a:p>
        </p:txBody>
      </p:sp>
      <p:sp>
        <p:nvSpPr>
          <p:cNvPr id="9" name="Rectangle 8">
            <a:extLst>
              <a:ext uri="{FF2B5EF4-FFF2-40B4-BE49-F238E27FC236}">
                <a16:creationId xmlns="" xmlns:a16="http://schemas.microsoft.com/office/drawing/2014/main" id="{3079E8BD-E455-A740-93C3-2DE2C62AAF7A}"/>
              </a:ext>
            </a:extLst>
          </p:cNvPr>
          <p:cNvSpPr/>
          <p:nvPr/>
        </p:nvSpPr>
        <p:spPr>
          <a:xfrm>
            <a:off x="5552953" y="4365104"/>
            <a:ext cx="1656184"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ZoneTexte 9">
            <a:extLst>
              <a:ext uri="{FF2B5EF4-FFF2-40B4-BE49-F238E27FC236}">
                <a16:creationId xmlns="" xmlns:a16="http://schemas.microsoft.com/office/drawing/2014/main" id="{541CF1B9-E6C9-1F44-9CFB-6799F43B1A15}"/>
              </a:ext>
            </a:extLst>
          </p:cNvPr>
          <p:cNvSpPr txBox="1"/>
          <p:nvPr/>
        </p:nvSpPr>
        <p:spPr>
          <a:xfrm>
            <a:off x="5552953" y="4095179"/>
            <a:ext cx="1656184" cy="307777"/>
          </a:xfrm>
          <a:prstGeom prst="rect">
            <a:avLst/>
          </a:prstGeom>
          <a:noFill/>
        </p:spPr>
        <p:txBody>
          <a:bodyPr wrap="square" rtlCol="0">
            <a:spAutoFit/>
          </a:bodyPr>
          <a:lstStyle/>
          <a:p>
            <a:pPr algn="ctr"/>
            <a:r>
              <a:rPr lang="fr-FR" sz="1400" dirty="0">
                <a:solidFill>
                  <a:srgbClr val="C00000"/>
                </a:solidFill>
              </a:rPr>
              <a:t>Gonosomes</a:t>
            </a:r>
          </a:p>
        </p:txBody>
      </p:sp>
      <p:sp>
        <p:nvSpPr>
          <p:cNvPr id="11" name="ZoneTexte 10">
            <a:extLst>
              <a:ext uri="{FF2B5EF4-FFF2-40B4-BE49-F238E27FC236}">
                <a16:creationId xmlns="" xmlns:a16="http://schemas.microsoft.com/office/drawing/2014/main" id="{14E2DF62-8FD6-7D43-BAA2-956733A21F2C}"/>
              </a:ext>
            </a:extLst>
          </p:cNvPr>
          <p:cNvSpPr txBox="1"/>
          <p:nvPr/>
        </p:nvSpPr>
        <p:spPr>
          <a:xfrm>
            <a:off x="395536" y="996780"/>
            <a:ext cx="1656184" cy="307777"/>
          </a:xfrm>
          <a:prstGeom prst="rect">
            <a:avLst/>
          </a:prstGeom>
          <a:noFill/>
        </p:spPr>
        <p:txBody>
          <a:bodyPr wrap="square" rtlCol="0">
            <a:spAutoFit/>
          </a:bodyPr>
          <a:lstStyle/>
          <a:p>
            <a:pPr algn="ctr"/>
            <a:r>
              <a:rPr lang="fr-FR" sz="1400" dirty="0">
                <a:solidFill>
                  <a:srgbClr val="0050A0"/>
                </a:solidFill>
              </a:rPr>
              <a:t>Autosomes</a:t>
            </a:r>
          </a:p>
        </p:txBody>
      </p:sp>
      <p:grpSp>
        <p:nvGrpSpPr>
          <p:cNvPr id="13" name="Groupe 12">
            <a:extLst>
              <a:ext uri="{FF2B5EF4-FFF2-40B4-BE49-F238E27FC236}">
                <a16:creationId xmlns="" xmlns:a16="http://schemas.microsoft.com/office/drawing/2014/main" id="{0BE82735-154F-8744-8A36-A4B7968B257F}"/>
              </a:ext>
            </a:extLst>
          </p:cNvPr>
          <p:cNvGrpSpPr/>
          <p:nvPr/>
        </p:nvGrpSpPr>
        <p:grpSpPr>
          <a:xfrm>
            <a:off x="6431868" y="501650"/>
            <a:ext cx="2376264" cy="1224136"/>
            <a:chOff x="6732240" y="3861048"/>
            <a:chExt cx="2088232" cy="1080120"/>
          </a:xfrm>
        </p:grpSpPr>
        <p:sp>
          <p:nvSpPr>
            <p:cNvPr id="14" name="Nuage 13">
              <a:extLst>
                <a:ext uri="{FF2B5EF4-FFF2-40B4-BE49-F238E27FC236}">
                  <a16:creationId xmlns="" xmlns:a16="http://schemas.microsoft.com/office/drawing/2014/main" id="{D0CDD517-BB22-E64A-9489-EBCD8CFE8857}"/>
                </a:ext>
              </a:extLst>
            </p:cNvPr>
            <p:cNvSpPr/>
            <p:nvPr/>
          </p:nvSpPr>
          <p:spPr>
            <a:xfrm>
              <a:off x="6732240" y="3861048"/>
              <a:ext cx="2088232" cy="108012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sz="1600" i="1" dirty="0">
                <a:solidFill>
                  <a:prstClr val="black"/>
                </a:solidFill>
              </a:endParaRPr>
            </a:p>
          </p:txBody>
        </p:sp>
        <p:sp>
          <p:nvSpPr>
            <p:cNvPr id="15" name="ZoneTexte 14">
              <a:extLst>
                <a:ext uri="{FF2B5EF4-FFF2-40B4-BE49-F238E27FC236}">
                  <a16:creationId xmlns="" xmlns:a16="http://schemas.microsoft.com/office/drawing/2014/main" id="{67984163-221D-8D4D-A8F8-F72A6CA3F1BF}"/>
                </a:ext>
              </a:extLst>
            </p:cNvPr>
            <p:cNvSpPr txBox="1"/>
            <p:nvPr/>
          </p:nvSpPr>
          <p:spPr>
            <a:xfrm>
              <a:off x="6749900" y="4156918"/>
              <a:ext cx="1979712" cy="515978"/>
            </a:xfrm>
            <a:prstGeom prst="rect">
              <a:avLst/>
            </a:prstGeom>
            <a:noFill/>
          </p:spPr>
          <p:txBody>
            <a:bodyPr wrap="square" rtlCol="0">
              <a:spAutoFit/>
            </a:bodyPr>
            <a:lstStyle/>
            <a:p>
              <a:pPr algn="ctr"/>
              <a:r>
                <a:rPr lang="fr-FR" sz="1600" i="1" dirty="0">
                  <a:solidFill>
                    <a:prstClr val="black"/>
                  </a:solidFill>
                </a:rPr>
                <a:t>« Tout le génome en une seule photo »</a:t>
              </a:r>
            </a:p>
          </p:txBody>
        </p:sp>
      </p:grpSp>
    </p:spTree>
    <p:extLst>
      <p:ext uri="{BB962C8B-B14F-4D97-AF65-F5344CB8AC3E}">
        <p14:creationId xmlns:p14="http://schemas.microsoft.com/office/powerpoint/2010/main" xmlns="" val="37516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85900" y="2426460"/>
            <a:ext cx="3030141" cy="494514"/>
          </a:xfrm>
        </p:spPr>
        <p:txBody>
          <a:bodyPr/>
          <a:lstStyle/>
          <a:p>
            <a:pPr algn="ctr"/>
            <a:r>
              <a:rPr lang="fr-FR" dirty="0"/>
              <a:t>Avantages</a:t>
            </a:r>
          </a:p>
        </p:txBody>
      </p:sp>
      <p:sp>
        <p:nvSpPr>
          <p:cNvPr id="4" name="Espace réservé du texte 3"/>
          <p:cNvSpPr>
            <a:spLocks noGrp="1"/>
          </p:cNvSpPr>
          <p:nvPr>
            <p:ph type="body" sz="half" idx="3"/>
          </p:nvPr>
        </p:nvSpPr>
        <p:spPr>
          <a:xfrm>
            <a:off x="4626770" y="2429843"/>
            <a:ext cx="3031331" cy="491132"/>
          </a:xfrm>
        </p:spPr>
        <p:txBody>
          <a:bodyPr/>
          <a:lstStyle/>
          <a:p>
            <a:pPr algn="ctr"/>
            <a:r>
              <a:rPr lang="fr-FR" dirty="0"/>
              <a:t>Inconvénients</a:t>
            </a:r>
          </a:p>
        </p:txBody>
      </p:sp>
      <p:sp>
        <p:nvSpPr>
          <p:cNvPr id="5" name="Espace réservé du contenu 4"/>
          <p:cNvSpPr>
            <a:spLocks noGrp="1"/>
          </p:cNvSpPr>
          <p:nvPr>
            <p:ph sz="quarter" idx="2"/>
          </p:nvPr>
        </p:nvSpPr>
        <p:spPr>
          <a:xfrm>
            <a:off x="1485900" y="3299016"/>
            <a:ext cx="3030141" cy="2560254"/>
          </a:xfrm>
        </p:spPr>
        <p:txBody>
          <a:bodyPr>
            <a:normAutofit fontScale="85000" lnSpcReduction="20000"/>
          </a:bodyPr>
          <a:lstStyle/>
          <a:p>
            <a:endParaRPr lang="fr-FR" dirty="0"/>
          </a:p>
          <a:p>
            <a:r>
              <a:rPr lang="fr-FR" dirty="0" err="1"/>
              <a:t>Pangénomique</a:t>
            </a:r>
            <a:r>
              <a:rPr lang="fr-FR" dirty="0"/>
              <a:t>.</a:t>
            </a:r>
          </a:p>
          <a:p>
            <a:endParaRPr lang="fr-FR" dirty="0"/>
          </a:p>
          <a:p>
            <a:r>
              <a:rPr lang="fr-FR" dirty="0"/>
              <a:t>Tout type d’anomalie :</a:t>
            </a:r>
          </a:p>
          <a:p>
            <a:pPr marL="0" indent="0">
              <a:buNone/>
            </a:pPr>
            <a:r>
              <a:rPr lang="fr-FR" dirty="0"/>
              <a:t>	- Equilibrée.</a:t>
            </a:r>
          </a:p>
          <a:p>
            <a:pPr marL="0" indent="0">
              <a:buNone/>
            </a:pPr>
            <a:r>
              <a:rPr lang="fr-FR" dirty="0"/>
              <a:t>	- Déséquilibrée.</a:t>
            </a:r>
          </a:p>
          <a:p>
            <a:endParaRPr lang="fr-FR" dirty="0"/>
          </a:p>
          <a:p>
            <a:r>
              <a:rPr lang="fr-FR" dirty="0"/>
              <a:t>Coût modéré.</a:t>
            </a:r>
          </a:p>
        </p:txBody>
      </p:sp>
      <p:sp>
        <p:nvSpPr>
          <p:cNvPr id="6" name="Espace réservé du contenu 5"/>
          <p:cNvSpPr>
            <a:spLocks noGrp="1"/>
          </p:cNvSpPr>
          <p:nvPr>
            <p:ph sz="quarter" idx="4"/>
          </p:nvPr>
        </p:nvSpPr>
        <p:spPr>
          <a:xfrm>
            <a:off x="4626770" y="3299016"/>
            <a:ext cx="3031331" cy="1912182"/>
          </a:xfrm>
        </p:spPr>
        <p:txBody>
          <a:bodyPr>
            <a:normAutofit fontScale="85000" lnSpcReduction="20000"/>
          </a:bodyPr>
          <a:lstStyle/>
          <a:p>
            <a:endParaRPr lang="fr-FR" dirty="0"/>
          </a:p>
          <a:p>
            <a:r>
              <a:rPr lang="fr-FR" dirty="0"/>
              <a:t>Faible résolution : 5 -10 Mb.</a:t>
            </a:r>
          </a:p>
          <a:p>
            <a:endParaRPr lang="fr-FR" dirty="0"/>
          </a:p>
          <a:p>
            <a:r>
              <a:rPr lang="fr-FR" dirty="0"/>
              <a:t>Délai : 3 semaines minimum.</a:t>
            </a:r>
          </a:p>
        </p:txBody>
      </p:sp>
      <p:pic>
        <p:nvPicPr>
          <p:cNvPr id="9" name="Picture 2" descr="http://t1.ftcdn.net/jpg/00/06/41/82/400_F_6418233_Z7MrlykkT8n5iPZSJQKGORWI0iQojlL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660" b="52763"/>
          <a:stretch/>
        </p:blipFill>
        <p:spPr bwMode="auto">
          <a:xfrm>
            <a:off x="5976156" y="2924645"/>
            <a:ext cx="368351" cy="357246"/>
          </a:xfrm>
          <a:prstGeom prst="ellipse">
            <a:avLst/>
          </a:prstGeom>
          <a:noFill/>
          <a:extLst>
            <a:ext uri="{909E8E84-426E-40DD-AFC4-6F175D3DCCD1}">
              <a14:hiddenFill xmlns:a14="http://schemas.microsoft.com/office/drawing/2010/main" xmlns="">
                <a:solidFill>
                  <a:srgbClr val="FFFFFF"/>
                </a:solidFill>
              </a14:hiddenFill>
            </a:ext>
          </a:extLst>
        </p:spPr>
      </p:pic>
      <p:pic>
        <p:nvPicPr>
          <p:cNvPr id="10" name="Picture 2" descr="http://t1.ftcdn.net/jpg/00/06/41/82/400_F_6418233_Z7MrlykkT8n5iPZSJQKGORWI0iQojlL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2751" b="52763"/>
          <a:stretch/>
        </p:blipFill>
        <p:spPr bwMode="auto">
          <a:xfrm>
            <a:off x="2789802" y="2924645"/>
            <a:ext cx="360038" cy="357246"/>
          </a:xfrm>
          <a:prstGeom prst="ellipse">
            <a:avLst/>
          </a:prstGeom>
          <a:noFill/>
          <a:extLst>
            <a:ext uri="{909E8E84-426E-40DD-AFC4-6F175D3DCCD1}">
              <a14:hiddenFill xmlns:a14="http://schemas.microsoft.com/office/drawing/2010/main" xmlns="">
                <a:solidFill>
                  <a:srgbClr val="FFFFFF"/>
                </a:solidFill>
              </a14:hiddenFill>
            </a:ext>
          </a:extLst>
        </p:spPr>
      </p:pic>
      <p:sp>
        <p:nvSpPr>
          <p:cNvPr id="11" name="Titre 1"/>
          <p:cNvSpPr txBox="1">
            <a:spLocks/>
          </p:cNvSpPr>
          <p:nvPr/>
        </p:nvSpPr>
        <p:spPr>
          <a:xfrm>
            <a:off x="1485900" y="1322766"/>
            <a:ext cx="6172200" cy="85725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sz="3750" dirty="0">
                <a:solidFill>
                  <a:prstClr val="black"/>
                </a:solidFill>
              </a:rPr>
              <a:t>Caryotype standard</a:t>
            </a:r>
          </a:p>
        </p:txBody>
      </p:sp>
    </p:spTree>
    <p:extLst>
      <p:ext uri="{BB962C8B-B14F-4D97-AF65-F5344CB8AC3E}">
        <p14:creationId xmlns:p14="http://schemas.microsoft.com/office/powerpoint/2010/main" xmlns="" val="186743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e 210"/>
          <p:cNvGrpSpPr/>
          <p:nvPr/>
        </p:nvGrpSpPr>
        <p:grpSpPr>
          <a:xfrm>
            <a:off x="5598114" y="2834934"/>
            <a:ext cx="1620180" cy="1458162"/>
            <a:chOff x="4644008" y="2060848"/>
            <a:chExt cx="2160240" cy="1944216"/>
          </a:xfrm>
        </p:grpSpPr>
        <p:sp>
          <p:nvSpPr>
            <p:cNvPr id="189" name="Rectangle 188"/>
            <p:cNvSpPr/>
            <p:nvPr/>
          </p:nvSpPr>
          <p:spPr>
            <a:xfrm>
              <a:off x="4644008" y="2060848"/>
              <a:ext cx="2160240" cy="1944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08" name="Ellipse 207"/>
            <p:cNvSpPr/>
            <p:nvPr/>
          </p:nvSpPr>
          <p:spPr>
            <a:xfrm>
              <a:off x="5076056" y="2492896"/>
              <a:ext cx="129614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92" name="Ellipse 191"/>
            <p:cNvSpPr/>
            <p:nvPr/>
          </p:nvSpPr>
          <p:spPr>
            <a:xfrm>
              <a:off x="5580112" y="2799034"/>
              <a:ext cx="108000" cy="1080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93" name="Ellipse 192"/>
            <p:cNvSpPr/>
            <p:nvPr/>
          </p:nvSpPr>
          <p:spPr>
            <a:xfrm>
              <a:off x="5364088" y="3159074"/>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00" name="Ellipse 199"/>
            <p:cNvSpPr/>
            <p:nvPr/>
          </p:nvSpPr>
          <p:spPr>
            <a:xfrm>
              <a:off x="5940152" y="3284984"/>
              <a:ext cx="108000" cy="1080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01" name="Ellipse 200"/>
            <p:cNvSpPr/>
            <p:nvPr/>
          </p:nvSpPr>
          <p:spPr>
            <a:xfrm>
              <a:off x="5796136" y="2924944"/>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grpSp>
      <p:grpSp>
        <p:nvGrpSpPr>
          <p:cNvPr id="186" name="Groupe 185"/>
          <p:cNvGrpSpPr/>
          <p:nvPr/>
        </p:nvGrpSpPr>
        <p:grpSpPr>
          <a:xfrm>
            <a:off x="1925706" y="2834934"/>
            <a:ext cx="1620180" cy="1458162"/>
            <a:chOff x="1403648" y="2060848"/>
            <a:chExt cx="2160240" cy="1944216"/>
          </a:xfrm>
        </p:grpSpPr>
        <p:sp>
          <p:nvSpPr>
            <p:cNvPr id="176" name="Rectangle 175"/>
            <p:cNvSpPr/>
            <p:nvPr/>
          </p:nvSpPr>
          <p:spPr>
            <a:xfrm>
              <a:off x="1403648" y="2060848"/>
              <a:ext cx="2160240" cy="1944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23555" name="Picture 3" descr="C:\Users\Vincent\Desktop\Sans titre 1.gif"/>
            <p:cNvPicPr>
              <a:picLocks noChangeAspect="1" noChangeArrowheads="1"/>
            </p:cNvPicPr>
            <p:nvPr/>
          </p:nvPicPr>
          <p:blipFill>
            <a:blip r:embed="rId2" cstate="print"/>
            <a:srcRect/>
            <a:stretch>
              <a:fillRect/>
            </a:stretch>
          </p:blipFill>
          <p:spPr bwMode="auto">
            <a:xfrm>
              <a:off x="1763688" y="2348880"/>
              <a:ext cx="682328" cy="1342926"/>
            </a:xfrm>
            <a:prstGeom prst="rect">
              <a:avLst/>
            </a:prstGeom>
            <a:noFill/>
          </p:spPr>
        </p:pic>
        <p:sp>
          <p:nvSpPr>
            <p:cNvPr id="175" name="Ellipse 174"/>
            <p:cNvSpPr/>
            <p:nvPr/>
          </p:nvSpPr>
          <p:spPr>
            <a:xfrm>
              <a:off x="2019970" y="2780928"/>
              <a:ext cx="180000" cy="1800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74" name="Ellipse 173"/>
            <p:cNvSpPr/>
            <p:nvPr/>
          </p:nvSpPr>
          <p:spPr>
            <a:xfrm>
              <a:off x="2024162" y="3179068"/>
              <a:ext cx="28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82" name="Picture 3" descr="C:\Users\Vincent\Desktop\Sans titre 1.gif"/>
            <p:cNvPicPr>
              <a:picLocks noChangeAspect="1" noChangeArrowheads="1"/>
            </p:cNvPicPr>
            <p:nvPr/>
          </p:nvPicPr>
          <p:blipFill>
            <a:blip r:embed="rId2" cstate="print"/>
            <a:srcRect/>
            <a:stretch>
              <a:fillRect/>
            </a:stretch>
          </p:blipFill>
          <p:spPr bwMode="auto">
            <a:xfrm>
              <a:off x="2483768" y="2348880"/>
              <a:ext cx="682328" cy="1342926"/>
            </a:xfrm>
            <a:prstGeom prst="rect">
              <a:avLst/>
            </a:prstGeom>
            <a:noFill/>
          </p:spPr>
        </p:pic>
        <p:sp>
          <p:nvSpPr>
            <p:cNvPr id="183" name="Ellipse 182"/>
            <p:cNvSpPr/>
            <p:nvPr/>
          </p:nvSpPr>
          <p:spPr>
            <a:xfrm>
              <a:off x="2740050" y="2780928"/>
              <a:ext cx="180000" cy="1800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85" name="Ellipse 184"/>
            <p:cNvSpPr/>
            <p:nvPr/>
          </p:nvSpPr>
          <p:spPr>
            <a:xfrm>
              <a:off x="2744242" y="3179068"/>
              <a:ext cx="28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grpSp>
      <p:sp>
        <p:nvSpPr>
          <p:cNvPr id="213" name="ZoneTexte 212"/>
          <p:cNvSpPr txBox="1"/>
          <p:nvPr/>
        </p:nvSpPr>
        <p:spPr>
          <a:xfrm>
            <a:off x="3680901" y="3266982"/>
            <a:ext cx="1620180" cy="300082"/>
          </a:xfrm>
          <a:prstGeom prst="rect">
            <a:avLst/>
          </a:prstGeom>
          <a:noFill/>
        </p:spPr>
        <p:txBody>
          <a:bodyPr wrap="square" rtlCol="0">
            <a:spAutoFit/>
          </a:bodyPr>
          <a:lstStyle/>
          <a:p>
            <a:r>
              <a:rPr lang="fr-FR" sz="1350" b="1" dirty="0">
                <a:solidFill>
                  <a:srgbClr val="009900"/>
                </a:solidFill>
              </a:rPr>
              <a:t>sonde de contrôle</a:t>
            </a:r>
          </a:p>
        </p:txBody>
      </p:sp>
      <p:sp>
        <p:nvSpPr>
          <p:cNvPr id="214" name="ZoneTexte 213"/>
          <p:cNvSpPr txBox="1"/>
          <p:nvPr/>
        </p:nvSpPr>
        <p:spPr>
          <a:xfrm>
            <a:off x="3680901" y="3537012"/>
            <a:ext cx="1620180" cy="300082"/>
          </a:xfrm>
          <a:prstGeom prst="rect">
            <a:avLst/>
          </a:prstGeom>
          <a:noFill/>
        </p:spPr>
        <p:txBody>
          <a:bodyPr wrap="square" rtlCol="0">
            <a:spAutoFit/>
          </a:bodyPr>
          <a:lstStyle/>
          <a:p>
            <a:pPr algn="ctr"/>
            <a:r>
              <a:rPr lang="fr-FR" sz="1350" b="1" dirty="0">
                <a:solidFill>
                  <a:srgbClr val="FF0000"/>
                </a:solidFill>
              </a:rPr>
              <a:t>locus d’intérêt</a:t>
            </a:r>
          </a:p>
        </p:txBody>
      </p:sp>
      <p:cxnSp>
        <p:nvCxnSpPr>
          <p:cNvPr id="216" name="Connecteur droit avec flèche 215"/>
          <p:cNvCxnSpPr/>
          <p:nvPr/>
        </p:nvCxnSpPr>
        <p:spPr>
          <a:xfrm flipH="1">
            <a:off x="3140874" y="3429000"/>
            <a:ext cx="513000" cy="0"/>
          </a:xfrm>
          <a:prstGeom prst="straightConnector1">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Connecteur droit avec flèche 216"/>
          <p:cNvCxnSpPr/>
          <p:nvPr/>
        </p:nvCxnSpPr>
        <p:spPr>
          <a:xfrm flipH="1">
            <a:off x="3275856" y="3699030"/>
            <a:ext cx="540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ZoneTexte 217"/>
          <p:cNvSpPr txBox="1"/>
          <p:nvPr/>
        </p:nvSpPr>
        <p:spPr>
          <a:xfrm>
            <a:off x="3680901" y="4240397"/>
            <a:ext cx="1620180" cy="507831"/>
          </a:xfrm>
          <a:prstGeom prst="rect">
            <a:avLst/>
          </a:prstGeom>
          <a:noFill/>
        </p:spPr>
        <p:txBody>
          <a:bodyPr wrap="square" rtlCol="0">
            <a:spAutoFit/>
          </a:bodyPr>
          <a:lstStyle/>
          <a:p>
            <a:pPr algn="ctr"/>
            <a:r>
              <a:rPr lang="fr-FR" sz="1350" b="1" dirty="0">
                <a:solidFill>
                  <a:srgbClr val="009DD9">
                    <a:lumMod val="75000"/>
                  </a:srgbClr>
                </a:solidFill>
              </a:rPr>
              <a:t>contre coloration chromatine</a:t>
            </a:r>
          </a:p>
        </p:txBody>
      </p:sp>
      <p:grpSp>
        <p:nvGrpSpPr>
          <p:cNvPr id="227" name="Groupe 226"/>
          <p:cNvGrpSpPr/>
          <p:nvPr/>
        </p:nvGrpSpPr>
        <p:grpSpPr>
          <a:xfrm>
            <a:off x="3053043" y="4116997"/>
            <a:ext cx="627790" cy="351000"/>
            <a:chOff x="2546723" y="3986289"/>
            <a:chExt cx="837053" cy="468000"/>
          </a:xfrm>
        </p:grpSpPr>
        <p:cxnSp>
          <p:nvCxnSpPr>
            <p:cNvPr id="219" name="Connecteur droit avec flèche 218"/>
            <p:cNvCxnSpPr/>
            <p:nvPr/>
          </p:nvCxnSpPr>
          <p:spPr>
            <a:xfrm flipV="1">
              <a:off x="2546723" y="3986289"/>
              <a:ext cx="0" cy="4680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a:off x="2555776" y="4437112"/>
              <a:ext cx="828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3" name="ZoneTexte 222"/>
          <p:cNvSpPr txBox="1"/>
          <p:nvPr/>
        </p:nvSpPr>
        <p:spPr>
          <a:xfrm>
            <a:off x="1925706" y="2510898"/>
            <a:ext cx="1620180" cy="300082"/>
          </a:xfrm>
          <a:prstGeom prst="rect">
            <a:avLst/>
          </a:prstGeom>
          <a:noFill/>
        </p:spPr>
        <p:txBody>
          <a:bodyPr wrap="square" rtlCol="0">
            <a:spAutoFit/>
          </a:bodyPr>
          <a:lstStyle/>
          <a:p>
            <a:pPr algn="ctr"/>
            <a:r>
              <a:rPr lang="fr-FR" sz="1350" dirty="0">
                <a:solidFill>
                  <a:prstClr val="black"/>
                </a:solidFill>
              </a:rPr>
              <a:t>Chromosomes</a:t>
            </a:r>
          </a:p>
        </p:txBody>
      </p:sp>
      <p:sp>
        <p:nvSpPr>
          <p:cNvPr id="224" name="ZoneTexte 223"/>
          <p:cNvSpPr txBox="1"/>
          <p:nvPr/>
        </p:nvSpPr>
        <p:spPr>
          <a:xfrm>
            <a:off x="5598114" y="2510898"/>
            <a:ext cx="1620180" cy="300082"/>
          </a:xfrm>
          <a:prstGeom prst="rect">
            <a:avLst/>
          </a:prstGeom>
          <a:noFill/>
        </p:spPr>
        <p:txBody>
          <a:bodyPr wrap="square" rtlCol="0">
            <a:spAutoFit/>
          </a:bodyPr>
          <a:lstStyle/>
          <a:p>
            <a:pPr algn="ctr"/>
            <a:r>
              <a:rPr lang="fr-FR" sz="1350" dirty="0">
                <a:solidFill>
                  <a:prstClr val="black"/>
                </a:solidFill>
              </a:rPr>
              <a:t>Noyau</a:t>
            </a:r>
          </a:p>
        </p:txBody>
      </p:sp>
      <p:cxnSp>
        <p:nvCxnSpPr>
          <p:cNvPr id="225" name="Connecteur droit avec flèche 224"/>
          <p:cNvCxnSpPr/>
          <p:nvPr/>
        </p:nvCxnSpPr>
        <p:spPr>
          <a:xfrm>
            <a:off x="5166126" y="3699030"/>
            <a:ext cx="918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Connecteur droit avec flèche 225"/>
          <p:cNvCxnSpPr/>
          <p:nvPr/>
        </p:nvCxnSpPr>
        <p:spPr>
          <a:xfrm>
            <a:off x="5247132" y="3429000"/>
            <a:ext cx="999000" cy="0"/>
          </a:xfrm>
          <a:prstGeom prst="straightConnector1">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8" name="Groupe 227"/>
          <p:cNvGrpSpPr/>
          <p:nvPr/>
        </p:nvGrpSpPr>
        <p:grpSpPr>
          <a:xfrm flipH="1">
            <a:off x="5328084" y="3996115"/>
            <a:ext cx="1107000" cy="459502"/>
            <a:chOff x="1907776" y="3824443"/>
            <a:chExt cx="1476000" cy="612669"/>
          </a:xfrm>
        </p:grpSpPr>
        <p:cxnSp>
          <p:nvCxnSpPr>
            <p:cNvPr id="229" name="Connecteur droit avec flèche 228"/>
            <p:cNvCxnSpPr/>
            <p:nvPr/>
          </p:nvCxnSpPr>
          <p:spPr>
            <a:xfrm flipV="1">
              <a:off x="1916457" y="3824443"/>
              <a:ext cx="0" cy="6120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a:off x="1907776" y="4437112"/>
              <a:ext cx="1476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Titre 1"/>
          <p:cNvSpPr txBox="1">
            <a:spLocks/>
          </p:cNvSpPr>
          <p:nvPr/>
        </p:nvSpPr>
        <p:spPr>
          <a:xfrm>
            <a:off x="1485900" y="1322766"/>
            <a:ext cx="6172200" cy="85725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sz="3750" dirty="0">
                <a:solidFill>
                  <a:prstClr val="black"/>
                </a:solidFill>
              </a:rPr>
              <a:t>FISH</a:t>
            </a:r>
          </a:p>
        </p:txBody>
      </p:sp>
      <p:sp>
        <p:nvSpPr>
          <p:cNvPr id="36" name="Titre 1"/>
          <p:cNvSpPr txBox="1">
            <a:spLocks/>
          </p:cNvSpPr>
          <p:nvPr/>
        </p:nvSpPr>
        <p:spPr>
          <a:xfrm>
            <a:off x="2627784" y="1465932"/>
            <a:ext cx="3888432" cy="37804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sz="2100" dirty="0">
                <a:solidFill>
                  <a:prstClr val="black"/>
                </a:solidFill>
              </a:rPr>
              <a:t>Marquage</a:t>
            </a:r>
          </a:p>
        </p:txBody>
      </p:sp>
    </p:spTree>
    <p:extLst>
      <p:ext uri="{BB962C8B-B14F-4D97-AF65-F5344CB8AC3E}">
        <p14:creationId xmlns:p14="http://schemas.microsoft.com/office/powerpoint/2010/main" xmlns="" val="192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218" grpId="0"/>
      <p:bldP spid="2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85900" y="2426460"/>
            <a:ext cx="3030141" cy="494514"/>
          </a:xfrm>
        </p:spPr>
        <p:txBody>
          <a:bodyPr/>
          <a:lstStyle/>
          <a:p>
            <a:pPr algn="ctr"/>
            <a:r>
              <a:rPr lang="fr-FR" dirty="0"/>
              <a:t>Avantages</a:t>
            </a:r>
          </a:p>
        </p:txBody>
      </p:sp>
      <p:sp>
        <p:nvSpPr>
          <p:cNvPr id="4" name="Espace réservé du texte 3"/>
          <p:cNvSpPr>
            <a:spLocks noGrp="1"/>
          </p:cNvSpPr>
          <p:nvPr>
            <p:ph type="body" sz="half" idx="3"/>
          </p:nvPr>
        </p:nvSpPr>
        <p:spPr>
          <a:xfrm>
            <a:off x="4626770" y="2429843"/>
            <a:ext cx="3031331" cy="491132"/>
          </a:xfrm>
        </p:spPr>
        <p:txBody>
          <a:bodyPr/>
          <a:lstStyle/>
          <a:p>
            <a:pPr algn="ctr"/>
            <a:r>
              <a:rPr lang="fr-FR" dirty="0"/>
              <a:t>Inconvénients</a:t>
            </a:r>
          </a:p>
        </p:txBody>
      </p:sp>
      <p:sp>
        <p:nvSpPr>
          <p:cNvPr id="5" name="Espace réservé du contenu 4"/>
          <p:cNvSpPr>
            <a:spLocks noGrp="1"/>
          </p:cNvSpPr>
          <p:nvPr>
            <p:ph sz="quarter" idx="2"/>
          </p:nvPr>
        </p:nvSpPr>
        <p:spPr>
          <a:xfrm>
            <a:off x="1385646" y="3299016"/>
            <a:ext cx="3240360" cy="2614260"/>
          </a:xfrm>
        </p:spPr>
        <p:txBody>
          <a:bodyPr>
            <a:normAutofit fontScale="70000" lnSpcReduction="20000"/>
          </a:bodyPr>
          <a:lstStyle/>
          <a:p>
            <a:endParaRPr lang="fr-FR" dirty="0"/>
          </a:p>
          <a:p>
            <a:r>
              <a:rPr lang="fr-FR" dirty="0"/>
              <a:t>Détecte les anomalies ciblées :</a:t>
            </a:r>
          </a:p>
          <a:p>
            <a:pPr marL="0" indent="0">
              <a:buNone/>
            </a:pPr>
            <a:r>
              <a:rPr lang="fr-FR" dirty="0"/>
              <a:t>	- Equilibrée.</a:t>
            </a:r>
          </a:p>
          <a:p>
            <a:pPr marL="0" indent="0">
              <a:buNone/>
            </a:pPr>
            <a:r>
              <a:rPr lang="fr-FR" dirty="0"/>
              <a:t>	- Déséquilibrée.</a:t>
            </a:r>
          </a:p>
          <a:p>
            <a:pPr marL="0" indent="0">
              <a:buNone/>
            </a:pPr>
            <a:endParaRPr lang="fr-FR" sz="750" dirty="0"/>
          </a:p>
          <a:p>
            <a:r>
              <a:rPr lang="fr-FR" dirty="0"/>
              <a:t>Technique sur noyaux possible.</a:t>
            </a:r>
          </a:p>
          <a:p>
            <a:pPr marL="0" indent="0">
              <a:buNone/>
            </a:pPr>
            <a:endParaRPr lang="fr-FR" sz="750" dirty="0"/>
          </a:p>
          <a:p>
            <a:r>
              <a:rPr lang="fr-FR" dirty="0"/>
              <a:t>Résolution : 100 – 500 kb.</a:t>
            </a:r>
          </a:p>
          <a:p>
            <a:endParaRPr lang="fr-FR" sz="750" dirty="0"/>
          </a:p>
          <a:p>
            <a:r>
              <a:rPr lang="fr-FR" dirty="0"/>
              <a:t>Cout raisonnable</a:t>
            </a:r>
          </a:p>
        </p:txBody>
      </p:sp>
      <p:sp>
        <p:nvSpPr>
          <p:cNvPr id="6" name="Espace réservé du contenu 5"/>
          <p:cNvSpPr>
            <a:spLocks noGrp="1"/>
          </p:cNvSpPr>
          <p:nvPr>
            <p:ph sz="quarter" idx="4"/>
          </p:nvPr>
        </p:nvSpPr>
        <p:spPr>
          <a:xfrm>
            <a:off x="5004048" y="3299016"/>
            <a:ext cx="2654052" cy="1912182"/>
          </a:xfrm>
        </p:spPr>
        <p:txBody>
          <a:bodyPr>
            <a:normAutofit/>
          </a:bodyPr>
          <a:lstStyle/>
          <a:p>
            <a:endParaRPr lang="fr-FR" dirty="0"/>
          </a:p>
          <a:p>
            <a:r>
              <a:rPr lang="fr-FR" dirty="0"/>
              <a:t>Technique ciblée.</a:t>
            </a:r>
          </a:p>
          <a:p>
            <a:endParaRPr lang="fr-FR" dirty="0"/>
          </a:p>
        </p:txBody>
      </p:sp>
      <p:pic>
        <p:nvPicPr>
          <p:cNvPr id="9" name="Picture 2" descr="http://t1.ftcdn.net/jpg/00/06/41/82/400_F_6418233_Z7MrlykkT8n5iPZSJQKGORWI0iQojlL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660" b="52763"/>
          <a:stretch/>
        </p:blipFill>
        <p:spPr bwMode="auto">
          <a:xfrm>
            <a:off x="5976156" y="2924645"/>
            <a:ext cx="368351" cy="357246"/>
          </a:xfrm>
          <a:prstGeom prst="ellipse">
            <a:avLst/>
          </a:prstGeom>
          <a:noFill/>
          <a:extLst>
            <a:ext uri="{909E8E84-426E-40DD-AFC4-6F175D3DCCD1}">
              <a14:hiddenFill xmlns:a14="http://schemas.microsoft.com/office/drawing/2010/main" xmlns="">
                <a:solidFill>
                  <a:srgbClr val="FFFFFF"/>
                </a:solidFill>
              </a14:hiddenFill>
            </a:ext>
          </a:extLst>
        </p:spPr>
      </p:pic>
      <p:pic>
        <p:nvPicPr>
          <p:cNvPr id="10" name="Picture 2" descr="http://t1.ftcdn.net/jpg/00/06/41/82/400_F_6418233_Z7MrlykkT8n5iPZSJQKGORWI0iQojlL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2751" b="52763"/>
          <a:stretch/>
        </p:blipFill>
        <p:spPr bwMode="auto">
          <a:xfrm>
            <a:off x="2789802" y="2924645"/>
            <a:ext cx="360038" cy="357246"/>
          </a:xfrm>
          <a:prstGeom prst="ellipse">
            <a:avLst/>
          </a:prstGeom>
          <a:noFill/>
          <a:extLst>
            <a:ext uri="{909E8E84-426E-40DD-AFC4-6F175D3DCCD1}">
              <a14:hiddenFill xmlns:a14="http://schemas.microsoft.com/office/drawing/2010/main" xmlns="">
                <a:solidFill>
                  <a:srgbClr val="FFFFFF"/>
                </a:solidFill>
              </a14:hiddenFill>
            </a:ext>
          </a:extLst>
        </p:spPr>
      </p:pic>
      <p:sp>
        <p:nvSpPr>
          <p:cNvPr id="11" name="Titre 1"/>
          <p:cNvSpPr txBox="1">
            <a:spLocks/>
          </p:cNvSpPr>
          <p:nvPr/>
        </p:nvSpPr>
        <p:spPr>
          <a:xfrm>
            <a:off x="1485900" y="1322766"/>
            <a:ext cx="6172200" cy="85725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sz="3750" dirty="0">
                <a:solidFill>
                  <a:prstClr val="black"/>
                </a:solidFill>
              </a:rPr>
              <a:t>FISH</a:t>
            </a:r>
          </a:p>
        </p:txBody>
      </p:sp>
    </p:spTree>
    <p:extLst>
      <p:ext uri="{BB962C8B-B14F-4D97-AF65-F5344CB8AC3E}">
        <p14:creationId xmlns:p14="http://schemas.microsoft.com/office/powerpoint/2010/main" xmlns="" val="408853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25B44E53-22D6-5F4C-B647-D49FFAF7567F}"/>
              </a:ext>
            </a:extLst>
          </p:cNvPr>
          <p:cNvSpPr>
            <a:spLocks noGrp="1"/>
          </p:cNvSpPr>
          <p:nvPr>
            <p:ph type="sldNum" sz="quarter" idx="12"/>
          </p:nvPr>
        </p:nvSpPr>
        <p:spPr>
          <a:xfrm>
            <a:off x="6553200" y="7528371"/>
            <a:ext cx="2133600" cy="365125"/>
          </a:xfrm>
        </p:spPr>
        <p:txBody>
          <a:bodyPr/>
          <a:lstStyle/>
          <a:p>
            <a:fld id="{106C2161-55B9-4E2F-9B8E-AFF7EF3222FD}" type="slidenum">
              <a:rPr lang="fr-FR" smtClean="0">
                <a:solidFill>
                  <a:srgbClr val="775F55"/>
                </a:solidFill>
              </a:rPr>
              <a:pPr/>
              <a:t>9</a:t>
            </a:fld>
            <a:endParaRPr lang="fr-FR">
              <a:solidFill>
                <a:srgbClr val="775F55"/>
              </a:solidFill>
            </a:endParaRPr>
          </a:p>
        </p:txBody>
      </p:sp>
      <p:grpSp>
        <p:nvGrpSpPr>
          <p:cNvPr id="5" name="Groupe 4">
            <a:extLst>
              <a:ext uri="{FF2B5EF4-FFF2-40B4-BE49-F238E27FC236}">
                <a16:creationId xmlns="" xmlns:a16="http://schemas.microsoft.com/office/drawing/2014/main" id="{BCCCEB4B-8754-7A42-AAAD-2641AFC233F4}"/>
              </a:ext>
            </a:extLst>
          </p:cNvPr>
          <p:cNvGrpSpPr/>
          <p:nvPr/>
        </p:nvGrpSpPr>
        <p:grpSpPr>
          <a:xfrm>
            <a:off x="4667672" y="5201816"/>
            <a:ext cx="3960440" cy="1656184"/>
            <a:chOff x="660300" y="2564904"/>
            <a:chExt cx="3960440" cy="1656184"/>
          </a:xfrm>
        </p:grpSpPr>
        <p:pic>
          <p:nvPicPr>
            <p:cNvPr id="6" name="Picture 4" descr="Afficher l'image d'origine">
              <a:extLst>
                <a:ext uri="{FF2B5EF4-FFF2-40B4-BE49-F238E27FC236}">
                  <a16:creationId xmlns="" xmlns:a16="http://schemas.microsoft.com/office/drawing/2014/main" id="{1472172D-1D76-6942-BF6D-272762899E7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070" r="2715" b="6616"/>
            <a:stretch/>
          </p:blipFill>
          <p:spPr bwMode="auto">
            <a:xfrm>
              <a:off x="660300" y="2564904"/>
              <a:ext cx="3960440" cy="12340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a:extLst>
                <a:ext uri="{FF2B5EF4-FFF2-40B4-BE49-F238E27FC236}">
                  <a16:creationId xmlns="" xmlns:a16="http://schemas.microsoft.com/office/drawing/2014/main" id="{20B758CB-3C73-0E41-88B1-8070A7A90EBF}"/>
                </a:ext>
              </a:extLst>
            </p:cNvPr>
            <p:cNvSpPr txBox="1"/>
            <p:nvPr/>
          </p:nvSpPr>
          <p:spPr>
            <a:xfrm>
              <a:off x="948332" y="3851756"/>
              <a:ext cx="3384376" cy="369332"/>
            </a:xfrm>
            <a:prstGeom prst="rect">
              <a:avLst/>
            </a:prstGeom>
            <a:noFill/>
          </p:spPr>
          <p:txBody>
            <a:bodyPr wrap="square" rtlCol="0">
              <a:spAutoFit/>
            </a:bodyPr>
            <a:lstStyle/>
            <a:p>
              <a:pPr algn="ctr"/>
              <a:r>
                <a:rPr lang="fr-FR" dirty="0">
                  <a:solidFill>
                    <a:prstClr val="black"/>
                  </a:solidFill>
                </a:rPr>
                <a:t>Séquençage Sanger ≃ 500 pb</a:t>
              </a:r>
            </a:p>
          </p:txBody>
        </p:sp>
      </p:grpSp>
      <p:pic>
        <p:nvPicPr>
          <p:cNvPr id="11" name="Picture 4" descr="http://i24.servimg.com/u/f24/11/68/21/54/dna_or11.gif">
            <a:extLst>
              <a:ext uri="{FF2B5EF4-FFF2-40B4-BE49-F238E27FC236}">
                <a16:creationId xmlns="" xmlns:a16="http://schemas.microsoft.com/office/drawing/2014/main" id="{1EF4345D-7FF2-2347-8625-5FFC819D64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9476" y="116632"/>
            <a:ext cx="6552728" cy="494526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ccolade fermante 12">
            <a:extLst>
              <a:ext uri="{FF2B5EF4-FFF2-40B4-BE49-F238E27FC236}">
                <a16:creationId xmlns="" xmlns:a16="http://schemas.microsoft.com/office/drawing/2014/main" id="{D0568929-19CE-A040-A2BD-562F0C63BB80}"/>
              </a:ext>
            </a:extLst>
          </p:cNvPr>
          <p:cNvSpPr/>
          <p:nvPr/>
        </p:nvSpPr>
        <p:spPr>
          <a:xfrm rot="5400000">
            <a:off x="6528044" y="4961060"/>
            <a:ext cx="288036" cy="460851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20" name="ZoneTexte 19">
            <a:extLst>
              <a:ext uri="{FF2B5EF4-FFF2-40B4-BE49-F238E27FC236}">
                <a16:creationId xmlns="" xmlns:a16="http://schemas.microsoft.com/office/drawing/2014/main" id="{FD105C1E-0027-4D4C-9488-678CB9086D8F}"/>
              </a:ext>
            </a:extLst>
          </p:cNvPr>
          <p:cNvSpPr txBox="1"/>
          <p:nvPr/>
        </p:nvSpPr>
        <p:spPr>
          <a:xfrm>
            <a:off x="-24679" y="409324"/>
            <a:ext cx="3528391" cy="369332"/>
          </a:xfrm>
          <a:prstGeom prst="rect">
            <a:avLst/>
          </a:prstGeom>
          <a:noFill/>
        </p:spPr>
        <p:txBody>
          <a:bodyPr wrap="square" rtlCol="0">
            <a:spAutoFit/>
          </a:bodyPr>
          <a:lstStyle/>
          <a:p>
            <a:pPr algn="ctr"/>
            <a:r>
              <a:rPr lang="fr-FR" b="1" dirty="0">
                <a:solidFill>
                  <a:prstClr val="black"/>
                </a:solidFill>
              </a:rPr>
              <a:t>Chromosome</a:t>
            </a:r>
          </a:p>
        </p:txBody>
      </p:sp>
      <p:sp>
        <p:nvSpPr>
          <p:cNvPr id="22" name="ZoneTexte 21">
            <a:extLst>
              <a:ext uri="{FF2B5EF4-FFF2-40B4-BE49-F238E27FC236}">
                <a16:creationId xmlns="" xmlns:a16="http://schemas.microsoft.com/office/drawing/2014/main" id="{230028A4-B954-D94B-B007-CB41C9365DE0}"/>
              </a:ext>
            </a:extLst>
          </p:cNvPr>
          <p:cNvSpPr txBox="1"/>
          <p:nvPr/>
        </p:nvSpPr>
        <p:spPr>
          <a:xfrm>
            <a:off x="515380" y="1567847"/>
            <a:ext cx="1728192" cy="307777"/>
          </a:xfrm>
          <a:prstGeom prst="rect">
            <a:avLst/>
          </a:prstGeom>
          <a:noFill/>
        </p:spPr>
        <p:txBody>
          <a:bodyPr wrap="square" rtlCol="0">
            <a:spAutoFit/>
          </a:bodyPr>
          <a:lstStyle/>
          <a:p>
            <a:pPr algn="ctr"/>
            <a:r>
              <a:rPr lang="fr-FR" sz="1400" b="1" dirty="0">
                <a:solidFill>
                  <a:srgbClr val="FF0000"/>
                </a:solidFill>
                <a:latin typeface="Arial" pitchFamily="34" charset="0"/>
                <a:cs typeface="Arial" pitchFamily="34" charset="0"/>
              </a:rPr>
              <a:t>Caryotype et FISH</a:t>
            </a:r>
          </a:p>
        </p:txBody>
      </p:sp>
      <p:sp>
        <p:nvSpPr>
          <p:cNvPr id="23" name="ZoneTexte 22">
            <a:extLst>
              <a:ext uri="{FF2B5EF4-FFF2-40B4-BE49-F238E27FC236}">
                <a16:creationId xmlns="" xmlns:a16="http://schemas.microsoft.com/office/drawing/2014/main" id="{4E3904BA-1643-E540-BE09-14E7B5D94D2F}"/>
              </a:ext>
            </a:extLst>
          </p:cNvPr>
          <p:cNvSpPr txBox="1"/>
          <p:nvPr/>
        </p:nvSpPr>
        <p:spPr>
          <a:xfrm>
            <a:off x="3503712" y="2972594"/>
            <a:ext cx="864096" cy="307777"/>
          </a:xfrm>
          <a:prstGeom prst="rect">
            <a:avLst/>
          </a:prstGeom>
          <a:noFill/>
        </p:spPr>
        <p:txBody>
          <a:bodyPr wrap="square" rtlCol="0">
            <a:spAutoFit/>
          </a:bodyPr>
          <a:lstStyle/>
          <a:p>
            <a:pPr algn="ctr"/>
            <a:r>
              <a:rPr lang="fr-FR" sz="1400" b="1" dirty="0">
                <a:solidFill>
                  <a:srgbClr val="FF0000"/>
                </a:solidFill>
                <a:latin typeface="Arial" pitchFamily="34" charset="0"/>
                <a:cs typeface="Arial" pitchFamily="34" charset="0"/>
              </a:rPr>
              <a:t>x 40</a:t>
            </a:r>
          </a:p>
        </p:txBody>
      </p:sp>
      <p:sp>
        <p:nvSpPr>
          <p:cNvPr id="26" name="ZoneTexte 25">
            <a:extLst>
              <a:ext uri="{FF2B5EF4-FFF2-40B4-BE49-F238E27FC236}">
                <a16:creationId xmlns="" xmlns:a16="http://schemas.microsoft.com/office/drawing/2014/main" id="{4B145AB2-27DF-4346-918F-894152B195D5}"/>
              </a:ext>
            </a:extLst>
          </p:cNvPr>
          <p:cNvSpPr txBox="1"/>
          <p:nvPr/>
        </p:nvSpPr>
        <p:spPr>
          <a:xfrm>
            <a:off x="3116230" y="1875624"/>
            <a:ext cx="1728192" cy="307777"/>
          </a:xfrm>
          <a:prstGeom prst="rect">
            <a:avLst/>
          </a:prstGeom>
          <a:noFill/>
        </p:spPr>
        <p:txBody>
          <a:bodyPr wrap="square" rtlCol="0">
            <a:spAutoFit/>
          </a:bodyPr>
          <a:lstStyle/>
          <a:p>
            <a:pPr algn="ctr"/>
            <a:r>
              <a:rPr lang="fr-FR" sz="1400" b="1" dirty="0">
                <a:solidFill>
                  <a:srgbClr val="FF0000"/>
                </a:solidFill>
                <a:latin typeface="Arial" pitchFamily="34" charset="0"/>
                <a:cs typeface="Arial" pitchFamily="34" charset="0"/>
              </a:rPr>
              <a:t>Puce à ADN</a:t>
            </a:r>
          </a:p>
        </p:txBody>
      </p:sp>
      <p:sp>
        <p:nvSpPr>
          <p:cNvPr id="27" name="ZoneTexte 26">
            <a:extLst>
              <a:ext uri="{FF2B5EF4-FFF2-40B4-BE49-F238E27FC236}">
                <a16:creationId xmlns="" xmlns:a16="http://schemas.microsoft.com/office/drawing/2014/main" id="{C6695875-4715-F54C-BCB8-A2A522530524}"/>
              </a:ext>
            </a:extLst>
          </p:cNvPr>
          <p:cNvSpPr txBox="1"/>
          <p:nvPr/>
        </p:nvSpPr>
        <p:spPr>
          <a:xfrm>
            <a:off x="7248126" y="4731877"/>
            <a:ext cx="1728192" cy="307777"/>
          </a:xfrm>
          <a:prstGeom prst="rect">
            <a:avLst/>
          </a:prstGeom>
          <a:noFill/>
        </p:spPr>
        <p:txBody>
          <a:bodyPr wrap="square" rtlCol="0">
            <a:spAutoFit/>
          </a:bodyPr>
          <a:lstStyle/>
          <a:p>
            <a:pPr algn="ctr"/>
            <a:r>
              <a:rPr lang="fr-FR" sz="1400" b="1" dirty="0">
                <a:solidFill>
                  <a:srgbClr val="FF0000"/>
                </a:solidFill>
                <a:latin typeface="Arial" pitchFamily="34" charset="0"/>
                <a:cs typeface="Arial" pitchFamily="34" charset="0"/>
              </a:rPr>
              <a:t>Sanger</a:t>
            </a:r>
          </a:p>
        </p:txBody>
      </p:sp>
    </p:spTree>
    <p:extLst>
      <p:ext uri="{BB962C8B-B14F-4D97-AF65-F5344CB8AC3E}">
        <p14:creationId xmlns:p14="http://schemas.microsoft.com/office/powerpoint/2010/main" xmlns="" val="379810892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8206</TotalTime>
  <Words>1332</Words>
  <Application>Microsoft Office PowerPoint</Application>
  <PresentationFormat>Affichage à l'écran (4:3)</PresentationFormat>
  <Paragraphs>376</Paragraphs>
  <Slides>32</Slides>
  <Notes>4</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Exemples de cas où le NGS a résolu un diagnostic de patient en errance diagnostique</vt:lpstr>
      <vt:lpstr>Diapositive 19</vt:lpstr>
      <vt:lpstr>Diapositive 20</vt:lpstr>
      <vt:lpstr>Diapositive 21</vt:lpstr>
      <vt:lpstr>Diapositive 22</vt:lpstr>
      <vt:lpstr>L’exemple d’une analyse transcriptomique</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Membres de la commission</dc:title>
  <dc:creator>Pascale Marcorelles</dc:creator>
  <cp:lastModifiedBy>USER</cp:lastModifiedBy>
  <cp:revision>346</cp:revision>
  <dcterms:created xsi:type="dcterms:W3CDTF">2014-11-02T16:50:09Z</dcterms:created>
  <dcterms:modified xsi:type="dcterms:W3CDTF">2019-11-14T10:55:25Z</dcterms:modified>
</cp:coreProperties>
</file>