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56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85" r:id="rId13"/>
    <p:sldId id="270" r:id="rId14"/>
    <p:sldId id="279" r:id="rId15"/>
    <p:sldId id="271" r:id="rId16"/>
    <p:sldId id="278" r:id="rId17"/>
    <p:sldId id="275" r:id="rId18"/>
    <p:sldId id="280" r:id="rId19"/>
    <p:sldId id="281" r:id="rId20"/>
    <p:sldId id="282" r:id="rId21"/>
    <p:sldId id="28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838837B-6109-4C00-9062-668F9ACBC043}" type="datetimeFigureOut">
              <a:rPr lang="fr-FR" smtClean="0"/>
              <a:pPr/>
              <a:t>19/05/2012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3DE4F04-55BC-492F-9283-0DEBF71654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heel spokes="2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4280" y="620688"/>
            <a:ext cx="6480048" cy="1296144"/>
          </a:xfrm>
        </p:spPr>
        <p:txBody>
          <a:bodyPr>
            <a:noAutofit/>
          </a:bodyPr>
          <a:lstStyle/>
          <a:p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endParaRPr lang="fr-FR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r>
              <a:rPr lang="fr-FR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INITIATION AU LOGICIEL</a:t>
            </a:r>
          </a:p>
          <a:p>
            <a:endParaRPr lang="fr-FR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2843808" y="2204864"/>
            <a:ext cx="3096344" cy="2376264"/>
            <a:chOff x="3059832" y="1628800"/>
            <a:chExt cx="2376264" cy="1872208"/>
          </a:xfrm>
        </p:grpSpPr>
        <p:sp>
          <p:nvSpPr>
            <p:cNvPr id="4" name="Ellipse 3"/>
            <p:cNvSpPr/>
            <p:nvPr/>
          </p:nvSpPr>
          <p:spPr>
            <a:xfrm>
              <a:off x="3203848" y="1844824"/>
              <a:ext cx="1584176" cy="792088"/>
            </a:xfrm>
            <a:prstGeom prst="ellipse">
              <a:avLst/>
            </a:prstGeom>
            <a:noFill/>
            <a:ln w="76200" cmpd="thickThin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3059832" y="1628800"/>
              <a:ext cx="2376264" cy="1872208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600" dirty="0" smtClean="0"/>
                <a:t>R</a:t>
              </a:r>
              <a:endParaRPr lang="fr-FR" sz="9600" dirty="0"/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1043608" y="5013176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Présenté par:</a:t>
            </a:r>
          </a:p>
          <a:p>
            <a:endParaRPr lang="fr-FR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- Mme </a:t>
            </a:r>
            <a:r>
              <a:rPr lang="fr-FR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Berber</a:t>
            </a:r>
            <a:r>
              <a:rPr lang="fr-F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Naima</a:t>
            </a:r>
            <a:endParaRPr lang="fr-F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87624" y="3470688"/>
            <a:ext cx="6336704" cy="233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95536" y="764704"/>
            <a:ext cx="7560840" cy="22467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Excel vous demandera de confirmer ce que vous faites (c'est  parce que il a l’habitude de conserver sous forme de fichier Classeur 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Excel ( *.xlsx )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Confirmer en répondant 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Oui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:</a:t>
            </a:r>
            <a:endParaRPr lang="fr-FR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17848"/>
            <a:ext cx="9144000" cy="1143000"/>
          </a:xfrm>
        </p:spPr>
        <p:txBody>
          <a:bodyPr>
            <a:no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L’importation du tableau de données dans R</a:t>
            </a:r>
            <a:endParaRPr lang="fr-FR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924944"/>
            <a:ext cx="9144000" cy="1828799"/>
          </a:xfrm>
        </p:spPr>
        <p:txBody>
          <a:bodyPr>
            <a:normAutofit fontScale="92500"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Retourner dans  le logiciel R  à nouveau.</a:t>
            </a:r>
          </a:p>
          <a:p>
            <a:pPr algn="ctr">
              <a:buNone/>
            </a:pPr>
            <a:endParaRPr lang="fr-F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fr-FR" b="1" dirty="0" smtClean="0"/>
              <a:t>charger le tableau de données grâce à la fonction </a:t>
            </a:r>
            <a:r>
              <a:rPr lang="fr-FR" b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read.table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pour importer votre tableau 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t3var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</a:t>
            </a:r>
            <a:endParaRPr lang="fr-F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fr-F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273824"/>
            <a:ext cx="561662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2448271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just"/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Une fois le tableau importé, il est indispensable de vérifier qu’il n’y a pas eu d’erreur pendant son chargement. Pour cela appeler le résumé du tableau </a:t>
            </a:r>
            <a:r>
              <a:rPr lang="fr-FR" sz="2800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via         </a:t>
            </a:r>
            <a:r>
              <a:rPr lang="fr-FR" sz="2800" b="1" i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summary</a:t>
            </a:r>
            <a:r>
              <a:rPr lang="fr-FR" sz="2800" b="1" i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(tableau).</a:t>
            </a:r>
            <a:r>
              <a:rPr lang="fr-FR" sz="2800" b="1" i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</a:p>
          <a:p>
            <a:endParaRPr lang="fr-FR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25144"/>
            <a:ext cx="748883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187624" y="632882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Consulter le tableau dans R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53344" y="989856"/>
            <a:ext cx="8075240" cy="1143000"/>
          </a:xfrm>
        </p:spPr>
        <p:txBody>
          <a:bodyPr>
            <a:no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fr-FR" sz="4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Installer </a:t>
            </a:r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un </a:t>
            </a:r>
            <a:r>
              <a:rPr lang="fr-FR" sz="4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package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924944"/>
            <a:ext cx="8640960" cy="318519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b="1" dirty="0"/>
          </a:p>
          <a:p>
            <a:pPr algn="just"/>
            <a:r>
              <a:rPr lang="fr-FR" dirty="0"/>
              <a:t>Il est nécessaire d’être connecté </a:t>
            </a:r>
            <a:r>
              <a:rPr lang="fr-FR" dirty="0" smtClean="0"/>
              <a:t>à </a:t>
            </a:r>
            <a:r>
              <a:rPr lang="fr-FR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l’internet </a:t>
            </a:r>
            <a:r>
              <a:rPr lang="fr-FR" dirty="0"/>
              <a:t>pour installer un package, </a:t>
            </a:r>
            <a:r>
              <a:rPr lang="fr-FR" dirty="0" smtClean="0"/>
              <a:t>car celui-ci </a:t>
            </a:r>
            <a:r>
              <a:rPr lang="fr-FR" dirty="0"/>
              <a:t>doit être téléchargé. </a:t>
            </a:r>
            <a:endParaRPr lang="fr-FR" dirty="0" smtClean="0"/>
          </a:p>
          <a:p>
            <a:r>
              <a:rPr lang="fr-FR" dirty="0" smtClean="0"/>
              <a:t>L’installation </a:t>
            </a:r>
            <a:r>
              <a:rPr lang="fr-FR" dirty="0"/>
              <a:t>ne se fait qu’une </a:t>
            </a:r>
            <a:r>
              <a:rPr lang="fr-FR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seule fois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7632848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 rot="1502644">
            <a:off x="2172255" y="1277788"/>
            <a:ext cx="6777660" cy="3334603"/>
          </a:xfrm>
          <a:prstGeom prst="wedgeRoundRectCallout">
            <a:avLst>
              <a:gd name="adj1" fmla="val -41036"/>
              <a:gd name="adj2" fmla="val 75068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just"/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Utiliser :</a:t>
            </a:r>
            <a:r>
              <a:rPr lang="fr-FR" sz="2400" b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install.packages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("package"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</a:p>
          <a:p>
            <a:pPr algn="just"/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où 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"package"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est le nom du package désiré, entre guillemets.</a:t>
            </a:r>
          </a:p>
          <a:p>
            <a:pPr algn="just"/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Il est demandé ensuite de choisir un serveur 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« Lyon1 » 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est bien réputé en France.</a:t>
            </a:r>
            <a:endParaRPr lang="fr-FR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2912" y="1061864"/>
            <a:ext cx="7467600" cy="1143000"/>
          </a:xfrm>
        </p:spPr>
        <p:txBody>
          <a:bodyPr>
            <a:no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Charger un package</a:t>
            </a:r>
            <a:b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endParaRPr lang="fr-FR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564905"/>
            <a:ext cx="7467600" cy="3240360"/>
          </a:xfrm>
        </p:spPr>
        <p:txBody>
          <a:bodyPr/>
          <a:lstStyle/>
          <a:p>
            <a:r>
              <a:rPr lang="fr-FR" dirty="0" smtClean="0"/>
              <a:t>Le </a:t>
            </a:r>
            <a:r>
              <a:rPr lang="fr-FR" dirty="0"/>
              <a:t>chargement d’un package doit se faire à chaque </a:t>
            </a:r>
            <a:r>
              <a:rPr lang="fr-FR" dirty="0" smtClean="0"/>
              <a:t>session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7421116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 rot="1301697">
            <a:off x="2377841" y="1325706"/>
            <a:ext cx="6777660" cy="2315281"/>
          </a:xfrm>
          <a:prstGeom prst="wedgeRoundRectCallout">
            <a:avLst>
              <a:gd name="adj1" fmla="val -52775"/>
              <a:gd name="adj2" fmla="val 82143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Utiliser la commande simple : </a:t>
            </a:r>
            <a:r>
              <a:rPr lang="fr-FR" sz="2400" b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library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(package)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où package est le nom du package, sans guillemets.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0864" y="1052736"/>
            <a:ext cx="7467600" cy="1143000"/>
          </a:xfrm>
        </p:spPr>
        <p:txBody>
          <a:bodyPr>
            <a:no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Mettre à jours les packages </a:t>
            </a:r>
            <a:b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endParaRPr lang="fr-FR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429000"/>
            <a:ext cx="8892480" cy="1872207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fr-FR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Pour </a:t>
            </a:r>
            <a:r>
              <a:rPr lang="fr-FR" sz="3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mettre à jour automatiquement tous les packages installés </a:t>
            </a:r>
            <a:r>
              <a:rPr lang="fr-FR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(chaque année)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49488"/>
            <a:ext cx="73760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à coins arrondis 4"/>
          <p:cNvSpPr/>
          <p:nvPr/>
        </p:nvSpPr>
        <p:spPr>
          <a:xfrm rot="1502644">
            <a:off x="2726937" y="1277788"/>
            <a:ext cx="6777660" cy="3334603"/>
          </a:xfrm>
          <a:prstGeom prst="wedgeRoundRectCallout">
            <a:avLst>
              <a:gd name="adj1" fmla="val -59534"/>
              <a:gd name="adj2" fmla="val 67738"/>
              <a:gd name="adj3" fmla="val 1666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Utiliser  la commende : </a:t>
            </a:r>
            <a:r>
              <a:rPr lang="fr-FR" sz="2800" b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update.packages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fr-FR" sz="2800" b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ask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=FALSE).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</a:t>
            </a:r>
          </a:p>
          <a:p>
            <a:pPr algn="ctr"/>
            <a:endParaRPr lang="fr-FR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 télécharge alors touts les packages</a:t>
            </a:r>
          </a:p>
          <a:p>
            <a:pPr algn="ctr">
              <a:buNone/>
            </a:pP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fr-FR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0864" y="404664"/>
            <a:ext cx="7467600" cy="1143000"/>
          </a:xfrm>
        </p:spPr>
        <p:txBody>
          <a:bodyPr>
            <a:no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Comment obtenir des informations à partir de R?</a:t>
            </a:r>
            <a:endParaRPr lang="fr-FR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252536" y="2420888"/>
            <a:ext cx="9721080" cy="2692896"/>
          </a:xfrm>
        </p:spPr>
        <p:txBody>
          <a:bodyPr>
            <a:normAutofit fontScale="92500"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Pour obtenir des informations sur R  la  fonction  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« </a:t>
            </a:r>
            <a:r>
              <a:rPr lang="fr-FR" b="1" spc="150" dirty="0" err="1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help.search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»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  est utilisée pour chercher de l'aide sur un sujet donné. </a:t>
            </a:r>
          </a:p>
          <a:p>
            <a:pPr algn="ctr">
              <a:buNone/>
            </a:pP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Par exemple:</a:t>
            </a:r>
          </a:p>
          <a:p>
            <a:pPr algn="ctr">
              <a:buNone/>
            </a:pP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fr-F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221088"/>
            <a:ext cx="28575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lèche courbée vers le bas 6"/>
          <p:cNvSpPr/>
          <p:nvPr/>
        </p:nvSpPr>
        <p:spPr>
          <a:xfrm>
            <a:off x="2915816" y="5472608"/>
            <a:ext cx="3312368" cy="1196752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836712"/>
            <a:ext cx="5506829" cy="707886"/>
          </a:xfrm>
          <a:prstGeom prst="rect">
            <a:avLst/>
          </a:prstGeom>
        </p:spPr>
        <p:txBody>
          <a:bodyPr wrap="none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Introduction au logiciel R</a:t>
            </a:r>
            <a:endParaRPr lang="fr-FR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3212976"/>
            <a:ext cx="7848872" cy="92333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 est un logiciel libre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(et donc gratuit) distribue par 'GNU Public Licence' spécialisé dans l'analyse statistique et la représentation graphique de données.</a:t>
            </a:r>
            <a:endParaRPr lang="fr-F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7562" y="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Simplification du langage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Pour ne pas s’encombré avec toutes les commandes de R est être obligé de les apprendre il sufis d’utilisé la commande: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err="1" smtClean="0"/>
              <a:t>library</a:t>
            </a:r>
            <a:r>
              <a:rPr lang="fr-FR" dirty="0" smtClean="0"/>
              <a:t>(« Rcmdr</a:t>
            </a:r>
            <a:r>
              <a:rPr lang="fr-FR" smtClean="0"/>
              <a:t> </a:t>
            </a:r>
            <a:r>
              <a:rPr lang="fr-FR" smtClean="0"/>
              <a:t>»)</a:t>
            </a:r>
          </a:p>
          <a:p>
            <a:pPr algn="ctr">
              <a:buNone/>
            </a:pPr>
            <a:endParaRPr lang="fr-FR" dirty="0" smtClean="0"/>
          </a:p>
          <a:p>
            <a:r>
              <a:rPr lang="fr-FR" dirty="0" smtClean="0"/>
              <a:t>Je vous joins en pièce attachée le package. </a:t>
            </a:r>
            <a:br>
              <a:rPr lang="fr-FR" dirty="0" smtClean="0"/>
            </a:br>
            <a:r>
              <a:rPr lang="fr-FR" dirty="0" smtClean="0"/>
              <a:t>Sauvegardez le dans la bibliothèque R et tapez 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install.packages</a:t>
            </a:r>
            <a:r>
              <a:rPr lang="fr-FR" dirty="0" smtClean="0"/>
              <a:t>("</a:t>
            </a:r>
            <a:r>
              <a:rPr lang="fr-FR" i="1" dirty="0" smtClean="0"/>
              <a:t>C:/emplacement du package</a:t>
            </a:r>
            <a:r>
              <a:rPr lang="fr-FR" dirty="0" smtClean="0"/>
              <a:t>/ade4_1.5-0.zip",repos=NULL)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 spd="med">
    <p:wheel spokes="2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467600" cy="1143000"/>
          </a:xfrm>
        </p:spPr>
        <p:txBody>
          <a:bodyPr>
            <a:norm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Installation du logiciel R</a:t>
            </a:r>
            <a:endParaRPr lang="fr-FR" sz="4000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636912"/>
            <a:ext cx="8820472" cy="3489251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endParaRPr lang="fr-FR" sz="32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fr-FR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Le logiciel R est disponible gratuitement sur le site </a:t>
            </a:r>
          </a:p>
          <a:p>
            <a:pPr algn="ctr">
              <a:buNone/>
            </a:pPr>
            <a:r>
              <a:rPr lang="fr-FR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</a:t>
            </a:r>
            <a:r>
              <a:rPr lang="fr-FR" sz="40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http://cran.r-project.org/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télécharger sous  la commande en ligne Google</a:t>
            </a:r>
            <a:endParaRPr lang="fr-FR" sz="3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200799" cy="515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e 4"/>
          <p:cNvSpPr/>
          <p:nvPr/>
        </p:nvSpPr>
        <p:spPr>
          <a:xfrm>
            <a:off x="2123728" y="5733256"/>
            <a:ext cx="2664296" cy="432048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8316416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fr-FR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fr-FR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Ensuite  sélectionner  le </a:t>
            </a:r>
            <a:r>
              <a:rPr lang="en-US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plateforme</a:t>
            </a:r>
            <a:r>
              <a:rPr 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adéquoit</a:t>
            </a:r>
            <a:r>
              <a:rPr lang="en-US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(Linux, Windows, Mac OSX) </a:t>
            </a:r>
            <a:r>
              <a:rPr lang="fr-FR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fr-FR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fr-FR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1600200"/>
            <a:ext cx="828092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e 4"/>
          <p:cNvSpPr/>
          <p:nvPr/>
        </p:nvSpPr>
        <p:spPr>
          <a:xfrm>
            <a:off x="3059832" y="5013176"/>
            <a:ext cx="2664296" cy="288032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419872" y="692696"/>
            <a:ext cx="2232248" cy="720080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7920880" cy="1008112"/>
          </a:xfrm>
        </p:spPr>
        <p:txBody>
          <a:bodyPr>
            <a:no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Démarrage du logiciel R </a:t>
            </a:r>
            <a:r>
              <a:rPr lang="fr-FR" sz="4000" dirty="0" smtClean="0"/>
              <a:t/>
            </a:r>
            <a:br>
              <a:rPr lang="fr-FR" sz="4000" dirty="0" smtClean="0"/>
            </a:br>
            <a:endParaRPr lang="fr-FR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6554549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5838363"/>
            <a:ext cx="882047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Le prompteur </a:t>
            </a:r>
            <a:r>
              <a:rPr lang="fr-FR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&gt;</a:t>
            </a:r>
            <a:r>
              <a:rPr lang="fr-F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indique que R est prêt à recevoir les commandes (en ligne).</a:t>
            </a:r>
            <a:endParaRPr lang="fr-FR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067944" y="1424970"/>
            <a:ext cx="5076056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Pour lancer , on clique sur l'icône R (dans programme).</a:t>
            </a:r>
            <a:endParaRPr lang="fr-FR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51520" y="4725144"/>
            <a:ext cx="576064" cy="432048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en arc 9"/>
          <p:cNvSpPr/>
          <p:nvPr/>
        </p:nvSpPr>
        <p:spPr>
          <a:xfrm rot="10330160">
            <a:off x="677262" y="849248"/>
            <a:ext cx="3509900" cy="2261725"/>
          </a:xfrm>
          <a:prstGeom prst="circular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467600" cy="1138138"/>
          </a:xfrm>
        </p:spPr>
        <p:txBody>
          <a:bodyPr>
            <a:no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fr-FR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La construction du tableau de données</a:t>
            </a:r>
            <a:endParaRPr lang="fr-FR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284984"/>
            <a:ext cx="9144000" cy="2936304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Un fichier de données peut être crée à partir de plusieurs logiciels :</a:t>
            </a:r>
          </a:p>
          <a:p>
            <a:pPr algn="ctr">
              <a:buNone/>
            </a:pPr>
            <a:endParaRPr lang="fr-F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Excel, Word, bloc-notes à condition qu'il soit sauvegardé dans le format « </a:t>
            </a:r>
            <a:r>
              <a:rPr lang="fr-FR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txt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». </a:t>
            </a:r>
          </a:p>
          <a:p>
            <a:pPr>
              <a:buNone/>
            </a:pPr>
            <a:endParaRPr lang="fr-F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705678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23528" y="5157192"/>
            <a:ext cx="8820472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Exemple: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Créer un fichier Excel  nommé </a:t>
            </a:r>
          </a:p>
          <a:p>
            <a:pPr algn="ctr"/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« t3var », </a:t>
            </a:r>
            <a:r>
              <a:rPr lang="fr-FR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composé de trois colonnes (sexe, poids, taille). </a:t>
            </a:r>
          </a:p>
        </p:txBody>
      </p:sp>
      <p:sp>
        <p:nvSpPr>
          <p:cNvPr id="6" name="Ellipse 5"/>
          <p:cNvSpPr/>
          <p:nvPr/>
        </p:nvSpPr>
        <p:spPr>
          <a:xfrm>
            <a:off x="2267744" y="548680"/>
            <a:ext cx="504056" cy="432048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771800" y="548680"/>
            <a:ext cx="432048" cy="432048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691680" y="620688"/>
            <a:ext cx="576064" cy="432048"/>
          </a:xfrm>
          <a:prstGeom prst="ellipse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620689"/>
            <a:ext cx="8244408" cy="3096344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Quand c'est </a:t>
            </a:r>
            <a:r>
              <a:rPr lang="fr-FR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fini, enregistrer en utilisant la commande enregistrer sous ... pour sauvegarder cette information au format Texte (</a:t>
            </a:r>
            <a:r>
              <a:rPr lang="fr-FR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separateur:tabulation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(*,</a:t>
            </a:r>
            <a:r>
              <a:rPr lang="fr-FR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txt</a:t>
            </a:r>
            <a:r>
              <a:rPr lang="fr-F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:</a:t>
            </a:r>
            <a:endParaRPr lang="fr-FR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9962" y="152400"/>
            <a:ext cx="1306438" cy="132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èche courbée vers la gauche 8"/>
          <p:cNvSpPr/>
          <p:nvPr/>
        </p:nvSpPr>
        <p:spPr>
          <a:xfrm>
            <a:off x="3707904" y="2996952"/>
            <a:ext cx="1296144" cy="1800200"/>
          </a:xfrm>
          <a:prstGeom prst="curved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869160"/>
            <a:ext cx="7776864" cy="177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llipse 14"/>
          <p:cNvSpPr/>
          <p:nvPr/>
        </p:nvSpPr>
        <p:spPr>
          <a:xfrm>
            <a:off x="1475656" y="5301208"/>
            <a:ext cx="5688632" cy="50405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qu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920</TotalTime>
  <Words>474</Words>
  <Application>Microsoft Office PowerPoint</Application>
  <PresentationFormat>Affichage à l'écran (4:3)</PresentationFormat>
  <Paragraphs>59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Technique</vt:lpstr>
      <vt:lpstr>Diapositive 1</vt:lpstr>
      <vt:lpstr>Diapositive 2</vt:lpstr>
      <vt:lpstr>Installation du logiciel R</vt:lpstr>
      <vt:lpstr>télécharger sous  la commande en ligne Google</vt:lpstr>
      <vt:lpstr> Ensuite  sélectionner  le plateforme adéquoit (Linux, Windows, Mac OSX)  </vt:lpstr>
      <vt:lpstr>Démarrage du logiciel R  </vt:lpstr>
      <vt:lpstr>La construction du tableau de données</vt:lpstr>
      <vt:lpstr>Diapositive 8</vt:lpstr>
      <vt:lpstr>Diapositive 9</vt:lpstr>
      <vt:lpstr>Diapositive 10</vt:lpstr>
      <vt:lpstr>L’importation du tableau de données dans R</vt:lpstr>
      <vt:lpstr>Diapositive 12</vt:lpstr>
      <vt:lpstr>Installer un package</vt:lpstr>
      <vt:lpstr>Diapositive 14</vt:lpstr>
      <vt:lpstr>Charger un package </vt:lpstr>
      <vt:lpstr>Diapositive 16</vt:lpstr>
      <vt:lpstr>Mettre à jours les packages  </vt:lpstr>
      <vt:lpstr>Diapositive 18</vt:lpstr>
      <vt:lpstr>Comment obtenir des informations à partir de R?</vt:lpstr>
      <vt:lpstr>Diapositive 20</vt:lpstr>
      <vt:lpstr>Simplification du langage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SWEET</dc:creator>
  <cp:lastModifiedBy>SOUHIL</cp:lastModifiedBy>
  <cp:revision>17</cp:revision>
  <dcterms:created xsi:type="dcterms:W3CDTF">2012-01-22T13:45:19Z</dcterms:created>
  <dcterms:modified xsi:type="dcterms:W3CDTF">2012-05-19T19:38:19Z</dcterms:modified>
</cp:coreProperties>
</file>