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84" r:id="rId2"/>
    <p:sldId id="385"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285" r:id="rId20"/>
    <p:sldId id="286" r:id="rId21"/>
    <p:sldId id="262" r:id="rId22"/>
    <p:sldId id="287" r:id="rId23"/>
    <p:sldId id="289" r:id="rId24"/>
    <p:sldId id="290" r:id="rId25"/>
    <p:sldId id="291" r:id="rId26"/>
    <p:sldId id="288" r:id="rId27"/>
    <p:sldId id="293" r:id="rId28"/>
    <p:sldId id="294" r:id="rId29"/>
    <p:sldId id="265" r:id="rId30"/>
    <p:sldId id="296" r:id="rId31"/>
    <p:sldId id="297" r:id="rId32"/>
    <p:sldId id="298" r:id="rId33"/>
    <p:sldId id="299" r:id="rId34"/>
    <p:sldId id="301" r:id="rId35"/>
    <p:sldId id="302" r:id="rId36"/>
    <p:sldId id="366" r:id="rId37"/>
    <p:sldId id="266" r:id="rId38"/>
    <p:sldId id="303" r:id="rId39"/>
    <p:sldId id="304" r:id="rId40"/>
    <p:sldId id="305" r:id="rId41"/>
    <p:sldId id="306" r:id="rId42"/>
    <p:sldId id="307" r:id="rId43"/>
    <p:sldId id="308" r:id="rId44"/>
    <p:sldId id="310" r:id="rId45"/>
    <p:sldId id="320" r:id="rId46"/>
    <p:sldId id="324" r:id="rId47"/>
    <p:sldId id="327" r:id="rId48"/>
    <p:sldId id="329" r:id="rId49"/>
    <p:sldId id="330" r:id="rId50"/>
    <p:sldId id="331" r:id="rId51"/>
    <p:sldId id="333" r:id="rId52"/>
    <p:sldId id="342" r:id="rId53"/>
    <p:sldId id="344" r:id="rId54"/>
    <p:sldId id="334" r:id="rId55"/>
    <p:sldId id="335" r:id="rId56"/>
    <p:sldId id="337" r:id="rId57"/>
    <p:sldId id="319" r:id="rId58"/>
    <p:sldId id="338" r:id="rId59"/>
    <p:sldId id="321" r:id="rId60"/>
    <p:sldId id="322" r:id="rId61"/>
    <p:sldId id="309" r:id="rId62"/>
    <p:sldId id="345" r:id="rId63"/>
    <p:sldId id="312" r:id="rId64"/>
    <p:sldId id="346" r:id="rId65"/>
    <p:sldId id="339" r:id="rId66"/>
    <p:sldId id="347" r:id="rId67"/>
    <p:sldId id="340" r:id="rId68"/>
    <p:sldId id="341" r:id="rId69"/>
    <p:sldId id="348" r:id="rId70"/>
    <p:sldId id="349" r:id="rId71"/>
    <p:sldId id="355" r:id="rId72"/>
    <p:sldId id="356" r:id="rId73"/>
    <p:sldId id="357" r:id="rId74"/>
    <p:sldId id="358" r:id="rId75"/>
    <p:sldId id="359" r:id="rId76"/>
    <p:sldId id="361" r:id="rId7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79000" autoAdjust="0"/>
  </p:normalViewPr>
  <p:slideViewPr>
    <p:cSldViewPr>
      <p:cViewPr varScale="1">
        <p:scale>
          <a:sx n="69" d="100"/>
          <a:sy n="69" d="100"/>
        </p:scale>
        <p:origin x="-19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CEE29-7E73-4F18-8CA7-D08FA00B8AF1}" type="datetimeFigureOut">
              <a:rPr lang="fr-FR" smtClean="0"/>
              <a:pPr/>
              <a:t>25/03/2020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242F2-E542-468B-9BE7-B0885EF222F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Qu’est-ce que la toxicologie ?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Historiquement, La toxicologie est  défini comme la science des poisons (synonyme de la mort), mais maintenant vu que notre mode de vie a évalué par les conséquences de la technologie et le développement, cette définition a évolué aussi, elle englobe l’étude de la toxicité par les radiations, les ondes, les composés néoformés, etc. </a:t>
            </a:r>
          </a:p>
          <a:p>
            <a:r>
              <a:rPr lang="fr-FR" sz="1200" kern="1200" dirty="0" smtClean="0">
                <a:solidFill>
                  <a:schemeClr val="tx1"/>
                </a:solidFill>
                <a:latin typeface="+mn-lt"/>
                <a:ea typeface="+mn-ea"/>
                <a:cs typeface="+mn-cs"/>
              </a:rPr>
              <a:t>La toxicologie est la science qui traite des toxiques, de leur nature, de leurs propriétés biologique, physiques et chimiques, de leurs actions sur l’organisme, sur l’environnement</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b="1"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b="1"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31</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34</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37</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u="sng"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38</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39</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42</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43</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44</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45</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46</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base"/>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47</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48</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49</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51</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52</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53</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54</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55</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56</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57</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Principales substances néoformées produites au cours d’un</a:t>
            </a:r>
          </a:p>
          <a:p>
            <a:r>
              <a:rPr lang="fr-FR" sz="1200" b="1" kern="1200" dirty="0" smtClean="0">
                <a:solidFill>
                  <a:schemeClr val="tx1"/>
                </a:solidFill>
                <a:latin typeface="+mn-lt"/>
                <a:ea typeface="+mn-ea"/>
                <a:cs typeface="+mn-cs"/>
              </a:rPr>
              <a:t>Formation des N-nitrosamines</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Des nitrosamines sont formées à la suite de plusieurs réactions, en présence d’amines secondaires* (R2NH) et de nitrite**.</a:t>
            </a:r>
          </a:p>
          <a:p>
            <a:r>
              <a:rPr lang="fr-FR" sz="1200" kern="1200" dirty="0" smtClean="0">
                <a:solidFill>
                  <a:schemeClr val="tx1"/>
                </a:solidFill>
                <a:latin typeface="+mn-lt"/>
                <a:ea typeface="+mn-ea"/>
                <a:cs typeface="+mn-cs"/>
              </a:rPr>
              <a:t>*Avec décarboxylation microbienne ou du fait du chauffage, certains acides aminés constituent des sources d’amines secondaires : NR2-COOH → HNR2 +CO2</a:t>
            </a:r>
          </a:p>
          <a:p>
            <a:r>
              <a:rPr lang="fr-FR" sz="1200" kern="1200" dirty="0" smtClean="0">
                <a:solidFill>
                  <a:schemeClr val="tx1"/>
                </a:solidFill>
                <a:latin typeface="+mn-lt"/>
                <a:ea typeface="+mn-ea"/>
                <a:cs typeface="+mn-cs"/>
              </a:rPr>
              <a:t>**la préparation et/ou la conservation des aliments à partir de </a:t>
            </a:r>
            <a:r>
              <a:rPr lang="fr-FR" sz="1200" b="1" kern="1200" dirty="0" smtClean="0">
                <a:solidFill>
                  <a:schemeClr val="tx1"/>
                </a:solidFill>
                <a:latin typeface="+mn-lt"/>
                <a:ea typeface="+mn-ea"/>
                <a:cs typeface="+mn-cs"/>
              </a:rPr>
              <a:t>nitrites ou nitrates.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58</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59</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61</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62</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Beaucoup de micro-organisme peuvent causer une intoxication alimentaire, soit directement, en elle-même  (intoxication) soit par les toxines* qu'elles produisent (</a:t>
            </a:r>
            <a:r>
              <a:rPr lang="fr-FR" sz="1200" kern="1200" dirty="0" err="1" smtClean="0">
                <a:solidFill>
                  <a:schemeClr val="tx1"/>
                </a:solidFill>
                <a:latin typeface="+mn-lt"/>
                <a:ea typeface="+mn-ea"/>
                <a:cs typeface="+mn-cs"/>
              </a:rPr>
              <a:t>intoxination</a:t>
            </a:r>
            <a:r>
              <a:rPr lang="fr-FR" sz="1200" kern="1200" dirty="0" smtClean="0">
                <a:solidFill>
                  <a:schemeClr val="tx1"/>
                </a:solidFill>
                <a:latin typeface="+mn-lt"/>
                <a:ea typeface="+mn-ea"/>
                <a:cs typeface="+mn-cs"/>
              </a:rPr>
              <a:t>).</a:t>
            </a:r>
          </a:p>
          <a:p>
            <a:r>
              <a:rPr lang="fr-FR" sz="1200" b="1" kern="1200" dirty="0" smtClean="0">
                <a:solidFill>
                  <a:schemeClr val="tx1"/>
                </a:solidFill>
                <a:latin typeface="+mn-lt"/>
                <a:ea typeface="+mn-ea"/>
                <a:cs typeface="+mn-cs"/>
              </a:rPr>
              <a:t>*Les toxines</a:t>
            </a:r>
            <a:r>
              <a:rPr lang="fr-FR" sz="1200" kern="1200" dirty="0" smtClean="0">
                <a:solidFill>
                  <a:schemeClr val="tx1"/>
                </a:solidFill>
                <a:latin typeface="+mn-lt"/>
                <a:ea typeface="+mn-ea"/>
                <a:cs typeface="+mn-cs"/>
              </a:rPr>
              <a:t> sont des déchets et des résidus issus des métabolismes.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latin typeface="+mn-lt"/>
                <a:ea typeface="+mn-ea"/>
                <a:cs typeface="+mn-cs"/>
              </a:rPr>
              <a:t>Intoxination</a:t>
            </a:r>
            <a:r>
              <a:rPr lang="fr-FR" sz="1200" kern="1200" dirty="0" smtClean="0">
                <a:solidFill>
                  <a:schemeClr val="tx1"/>
                </a:solidFill>
                <a:latin typeface="+mn-lt"/>
                <a:ea typeface="+mn-ea"/>
                <a:cs typeface="+mn-cs"/>
              </a:rPr>
              <a:t> : le germe élabore un produit toxique (</a:t>
            </a:r>
            <a:r>
              <a:rPr lang="fr-FR" sz="1200" kern="1200" dirty="0" err="1" smtClean="0">
                <a:solidFill>
                  <a:schemeClr val="tx1"/>
                </a:solidFill>
                <a:latin typeface="+mn-lt"/>
                <a:ea typeface="+mn-ea"/>
                <a:cs typeface="+mn-cs"/>
              </a:rPr>
              <a:t>toxinogenèse</a:t>
            </a:r>
            <a:r>
              <a:rPr lang="fr-FR" sz="1200" kern="1200" dirty="0" smtClean="0">
                <a:solidFill>
                  <a:schemeClr val="tx1"/>
                </a:solidFill>
                <a:latin typeface="+mn-lt"/>
                <a:ea typeface="+mn-ea"/>
                <a:cs typeface="+mn-cs"/>
              </a:rPr>
              <a:t> ; Exotoxine, une action </a:t>
            </a:r>
            <a:r>
              <a:rPr lang="fr-FR" sz="1200" kern="1200" dirty="0" err="1" smtClean="0">
                <a:solidFill>
                  <a:schemeClr val="tx1"/>
                </a:solidFill>
                <a:latin typeface="+mn-lt"/>
                <a:ea typeface="+mn-ea"/>
                <a:cs typeface="+mn-cs"/>
              </a:rPr>
              <a:t>entérotoxinogène</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qui peut avoir lieu dans l'aliment. C’est l’ingestion de cette toxine préformé qui produit l’intoxication</a:t>
            </a:r>
            <a:r>
              <a:rPr lang="fr-FR" sz="1200" kern="1200" dirty="0" smtClean="0">
                <a:solidFill>
                  <a:schemeClr val="tx1"/>
                </a:solidFill>
                <a:latin typeface="+mn-lt"/>
                <a:ea typeface="+mn-ea"/>
                <a:cs typeface="+mn-cs"/>
              </a:rPr>
              <a:t>, sans qu’il y ait eu prolifération bactérienne chez l’</a:t>
            </a:r>
            <a:r>
              <a:rPr lang="fr-FR" sz="1200" kern="1200" dirty="0" err="1" smtClean="0">
                <a:solidFill>
                  <a:schemeClr val="tx1"/>
                </a:solidFill>
                <a:latin typeface="+mn-lt"/>
                <a:ea typeface="+mn-ea"/>
                <a:cs typeface="+mn-cs"/>
              </a:rPr>
              <a:t>indévidu</a:t>
            </a:r>
            <a:r>
              <a:rPr lang="fr-FR" sz="1200" kern="1200" dirty="0" smtClean="0">
                <a:solidFill>
                  <a:schemeClr val="tx1"/>
                </a:solidFill>
                <a:latin typeface="+mn-lt"/>
                <a:ea typeface="+mn-ea"/>
                <a:cs typeface="+mn-cs"/>
              </a:rPr>
              <a:t>. Exemple types : le botulisme,  </a:t>
            </a:r>
            <a:r>
              <a:rPr lang="fr-FR" sz="1200" kern="1200" dirty="0" err="1" smtClean="0">
                <a:solidFill>
                  <a:schemeClr val="tx1"/>
                </a:solidFill>
                <a:latin typeface="+mn-lt"/>
                <a:ea typeface="+mn-ea"/>
                <a:cs typeface="+mn-cs"/>
              </a:rPr>
              <a:t>Staphylococcus</a:t>
            </a:r>
            <a:r>
              <a:rPr lang="fr-FR" sz="1200" kern="1200" dirty="0" smtClean="0">
                <a:solidFill>
                  <a:schemeClr val="tx1"/>
                </a:solidFill>
                <a:latin typeface="+mn-lt"/>
                <a:ea typeface="+mn-ea"/>
                <a:cs typeface="+mn-cs"/>
              </a:rPr>
              <a:t> aureus.</a:t>
            </a:r>
          </a:p>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63</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64</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65</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66</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67</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68</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69</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71</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72</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73</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74</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75</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76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7C242F2-E542-468B-9BE7-B0885EF222F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B9CB2D7-3F16-41DB-9F2E-EAC6BAB84177}" type="datetime1">
              <a:rPr lang="fr-FR" smtClean="0"/>
              <a:pPr/>
              <a:t>25/03/2020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B69CBA-E619-4A7C-B5B4-BB0CC38AAFF4}" type="datetime1">
              <a:rPr lang="fr-FR" smtClean="0"/>
              <a:pPr/>
              <a:t>25/03/2020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50C99E-9CF7-48FE-A3FF-65C745953451}" type="datetime1">
              <a:rPr lang="fr-FR" smtClean="0"/>
              <a:pPr/>
              <a:t>25/03/2020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7619E-1C8C-4E4F-A641-DA5E8CD22817}" type="datetime1">
              <a:rPr lang="fr-FR" smtClean="0"/>
              <a:pPr/>
              <a:t>25/03/2020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68317E-0B62-4C98-934E-51B69ECC16CD}" type="datetime1">
              <a:rPr lang="fr-FR" smtClean="0"/>
              <a:pPr/>
              <a:t>25/03/2020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34F2174-34D0-4D2F-9AB8-7BFF24551D0F}" type="datetime1">
              <a:rPr lang="fr-FR" smtClean="0"/>
              <a:pPr/>
              <a:t>25/03/2020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7ADF08-E94B-4D74-AA8F-3C5D78BA9D26}" type="datetime1">
              <a:rPr lang="fr-FR" smtClean="0"/>
              <a:pPr/>
              <a:t>25/03/2020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CEC959F-1259-41BD-B2EB-01E52F732005}" type="datetime1">
              <a:rPr lang="fr-FR" smtClean="0"/>
              <a:pPr/>
              <a:t>25/03/2020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AF27F0-0DF2-4151-B20F-89A30D3FFFE2}" type="datetime1">
              <a:rPr lang="fr-FR" smtClean="0"/>
              <a:pPr/>
              <a:t>25/03/2020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13A3FD-EBFF-4584-8BFF-C974DC13D685}" type="datetime1">
              <a:rPr lang="fr-FR" smtClean="0"/>
              <a:pPr/>
              <a:t>25/03/2020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9BAC8C-9B9A-4CC8-852B-3406584211E8}" type="datetime1">
              <a:rPr lang="fr-FR" smtClean="0"/>
              <a:pPr/>
              <a:t>25/03/2020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9BD027-BE57-4AA3-9DDA-DEC0D5E6CBD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9B51C-0179-4730-9A4E-08F068BA4C9B}" type="datetime1">
              <a:rPr lang="fr-FR" smtClean="0"/>
              <a:pPr/>
              <a:t>25/03/2020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BD027-BE57-4AA3-9DDA-DEC0D5E6CBD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7.gif"/><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8.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gif"/><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9.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1.gif"/></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1.gif"/></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99.png"/><Relationship Id="rId4" Type="http://schemas.openxmlformats.org/officeDocument/2006/relationships/image" Target="../media/image98.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D9BD027-BE57-4AA3-9DDA-DEC0D5E6CBDE}" type="slidenum">
              <a:rPr lang="fr-FR" smtClean="0"/>
              <a:pPr/>
              <a:t>1</a:t>
            </a:fld>
            <a:endParaRPr lang="fr-FR"/>
          </a:p>
        </p:txBody>
      </p:sp>
      <p:sp>
        <p:nvSpPr>
          <p:cNvPr id="177153" name="Rectangle 1"/>
          <p:cNvSpPr>
            <a:spLocks noChangeArrowheads="1"/>
          </p:cNvSpPr>
          <p:nvPr/>
        </p:nvSpPr>
        <p:spPr bwMode="auto">
          <a:xfrm>
            <a:off x="251520" y="1359351"/>
            <a:ext cx="84969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Qu’est-ce que la toxicologie ? </a:t>
            </a:r>
            <a:r>
              <a:rPr lang="fr-FR" sz="2400" dirty="0" smtClean="0">
                <a:latin typeface="Arial" pitchFamily="34" charset="0"/>
                <a:cs typeface="Arial" pitchFamily="34" charset="0"/>
              </a:rPr>
              <a:t> </a:t>
            </a:r>
          </a:p>
          <a:p>
            <a:pPr marL="1350963" marR="0" lvl="0" indent="-190500" algn="l" defTabSz="914400" rtl="0" eaLnBrk="1" fontAlgn="base" latinLnBrk="0" hangingPunct="1">
              <a:lnSpc>
                <a:spcPct val="200000"/>
              </a:lnSpc>
              <a:spcBef>
                <a:spcPct val="0"/>
              </a:spcBef>
              <a:spcAft>
                <a:spcPct val="0"/>
              </a:spcAft>
              <a:buClrTx/>
              <a:buSzTx/>
              <a:buFont typeface="Wingdings" pitchFamily="2" charset="2"/>
              <a:buChar char="§"/>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science des poisons</a:t>
            </a:r>
          </a:p>
          <a:p>
            <a:pPr marL="1350963" marR="0" lvl="0" indent="-190500" algn="l" defTabSz="914400" rtl="0" eaLnBrk="1" fontAlgn="base" latinLnBrk="0" hangingPunct="1">
              <a:lnSpc>
                <a:spcPct val="200000"/>
              </a:lnSpc>
              <a:spcBef>
                <a:spcPct val="0"/>
              </a:spcBef>
              <a:spcAft>
                <a:spcPct val="0"/>
              </a:spcAft>
              <a:buClrTx/>
              <a:buSzTx/>
              <a:buFont typeface="Wingdings" pitchFamily="2" charset="2"/>
              <a:buChar char="§"/>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science qui traite des toxiques*</a:t>
            </a:r>
          </a:p>
          <a:p>
            <a:pPr marL="1350963" marR="0" lvl="0" indent="-190500" algn="l" defTabSz="914400" rtl="0" eaLnBrk="1" fontAlgn="base" latinLnBrk="0" hangingPunct="1">
              <a:lnSpc>
                <a:spcPct val="100000"/>
              </a:lnSpc>
              <a:spcBef>
                <a:spcPct val="0"/>
              </a:spcBef>
              <a:spcAft>
                <a:spcPct val="0"/>
              </a:spcAft>
              <a:buClrTx/>
              <a:buSzTx/>
              <a:tabLst/>
            </a:pPr>
            <a:r>
              <a:rPr lang="fr-FR" sz="2400" dirty="0" smtClean="0">
                <a:latin typeface="Calibri"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nature,  </a:t>
            </a:r>
          </a:p>
          <a:p>
            <a:pPr marL="1350963" marR="0" lvl="0" indent="-190500" algn="l" defTabSz="914400" rtl="0" eaLnBrk="1" fontAlgn="base" latinLnBrk="0" hangingPunct="1">
              <a:lnSpc>
                <a:spcPct val="100000"/>
              </a:lnSpc>
              <a:spcBef>
                <a:spcPct val="0"/>
              </a:spcBef>
              <a:spcAft>
                <a:spcPct val="0"/>
              </a:spcAft>
              <a:buClrTx/>
              <a:buSzTx/>
              <a:tabLst/>
            </a:pPr>
            <a:r>
              <a:rPr lang="fr-FR" sz="2400" dirty="0" smtClean="0">
                <a:latin typeface="Calibri"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propriétés biologique, physiques et chimiques,  </a:t>
            </a:r>
          </a:p>
          <a:p>
            <a:pPr marL="1350963" marR="0" lvl="0" indent="-190500" algn="l" defTabSz="914400" rtl="0" eaLnBrk="1" fontAlgn="base" latinLnBrk="0" hangingPunct="1">
              <a:lnSpc>
                <a:spcPct val="100000"/>
              </a:lnSpc>
              <a:spcBef>
                <a:spcPct val="0"/>
              </a:spcBef>
              <a:spcAft>
                <a:spcPct val="0"/>
              </a:spcAft>
              <a:buClrTx/>
              <a:buSzTx/>
              <a:tabLst/>
            </a:pPr>
            <a:r>
              <a:rPr lang="fr-FR" sz="2400" dirty="0" smtClean="0">
                <a:latin typeface="Calibri"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actions sur l’organisme, sur l’environnement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155" name="AutoShape 3" descr="https://lh5.googleusercontent.com/proxy/F0oF1EIrNAYvZCKnNGxtvnH8mrAbFQ6GlWJq7nZtDv3zW38mRmW3GvcVtPaUqWP0aZB_AE80TayWo3NecOw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7157" name="AutoShape 5" descr="صورة ذات صل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7158" name="Picture 6" descr="E:\a a Toxicologie des aliments\images.png"/>
          <p:cNvPicPr>
            <a:picLocks noChangeAspect="1" noChangeArrowheads="1"/>
          </p:cNvPicPr>
          <p:nvPr/>
        </p:nvPicPr>
        <p:blipFill>
          <a:blip r:embed="rId3" cstate="print"/>
          <a:srcRect t="12600" b="31961"/>
          <a:stretch>
            <a:fillRect/>
          </a:stretch>
        </p:blipFill>
        <p:spPr bwMode="auto">
          <a:xfrm>
            <a:off x="6156176" y="2708920"/>
            <a:ext cx="1381991" cy="1368152"/>
          </a:xfrm>
          <a:prstGeom prst="rect">
            <a:avLst/>
          </a:prstGeom>
          <a:noFill/>
        </p:spPr>
      </p:pic>
      <p:pic>
        <p:nvPicPr>
          <p:cNvPr id="177159" name="Picture 7" descr="E:\a a Toxicologie des aliments\T_Toxique.png"/>
          <p:cNvPicPr>
            <a:picLocks noChangeAspect="1" noChangeArrowheads="1"/>
          </p:cNvPicPr>
          <p:nvPr/>
        </p:nvPicPr>
        <p:blipFill>
          <a:blip r:embed="rId4" cstate="print"/>
          <a:srcRect/>
          <a:stretch>
            <a:fillRect/>
          </a:stretch>
        </p:blipFill>
        <p:spPr bwMode="auto">
          <a:xfrm>
            <a:off x="4499992" y="2060848"/>
            <a:ext cx="1040904" cy="1040904"/>
          </a:xfrm>
          <a:prstGeom prst="rect">
            <a:avLst/>
          </a:prstGeom>
          <a:noFill/>
        </p:spPr>
      </p:pic>
      <p:sp>
        <p:nvSpPr>
          <p:cNvPr id="9" name="Rectangle 8"/>
          <p:cNvSpPr/>
          <p:nvPr/>
        </p:nvSpPr>
        <p:spPr>
          <a:xfrm>
            <a:off x="3131840" y="404664"/>
            <a:ext cx="2461956" cy="369332"/>
          </a:xfrm>
          <a:prstGeom prst="rect">
            <a:avLst/>
          </a:prstGeom>
        </p:spPr>
        <p:txBody>
          <a:bodyPr wrap="none">
            <a:spAutoFit/>
          </a:bodyPr>
          <a:lstStyle/>
          <a:p>
            <a:r>
              <a:rPr lang="fr-FR" b="1" dirty="0" smtClean="0">
                <a:solidFill>
                  <a:srgbClr val="FF0000"/>
                </a:solidFill>
              </a:rPr>
              <a:t>Toxicologie  Alimentaire</a:t>
            </a:r>
            <a:endParaRPr lang="fr-F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8" name="Rectangle 17"/>
          <p:cNvSpPr/>
          <p:nvPr/>
        </p:nvSpPr>
        <p:spPr>
          <a:xfrm>
            <a:off x="539552" y="2276872"/>
            <a:ext cx="168328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chemeClr val="tx1"/>
                </a:solidFill>
              </a:rPr>
              <a:t>3- Antioxydants</a:t>
            </a:r>
            <a:endParaRPr lang="fr-FR" b="1" dirty="0">
              <a:solidFill>
                <a:schemeClr val="tx1"/>
              </a:solidFill>
            </a:endParaRPr>
          </a:p>
        </p:txBody>
      </p:sp>
      <p:sp>
        <p:nvSpPr>
          <p:cNvPr id="11" name="Rectangle 10"/>
          <p:cNvSpPr/>
          <p:nvPr/>
        </p:nvSpPr>
        <p:spPr>
          <a:xfrm>
            <a:off x="107504" y="2852936"/>
            <a:ext cx="8892480" cy="3962880"/>
          </a:xfrm>
          <a:prstGeom prst="rect">
            <a:avLst/>
          </a:prstGeom>
        </p:spPr>
        <p:txBody>
          <a:bodyPr wrap="square">
            <a:spAutoFit/>
          </a:bodyPr>
          <a:lstStyle/>
          <a:p>
            <a:pPr>
              <a:lnSpc>
                <a:spcPct val="200000"/>
              </a:lnSpc>
            </a:pPr>
            <a:r>
              <a:rPr lang="fr-FR" sz="1600" dirty="0" smtClean="0"/>
              <a:t>Ils permettent d'éviter ou de réduire les phénomènes d'oxydation qui provoquent entre autres le rancissement des matières grasses ou le brunissement des fruits et légumes coupés.</a:t>
            </a:r>
          </a:p>
          <a:p>
            <a:pPr>
              <a:lnSpc>
                <a:spcPct val="200000"/>
              </a:lnSpc>
            </a:pPr>
            <a:r>
              <a:rPr lang="fr-FR" sz="1600" dirty="0" smtClean="0"/>
              <a:t>Mais certains </a:t>
            </a:r>
            <a:r>
              <a:rPr lang="fr-FR" sz="1600" dirty="0" err="1" smtClean="0"/>
              <a:t>antioxygènesc</a:t>
            </a:r>
            <a:r>
              <a:rPr lang="fr-FR" sz="1600" dirty="0" smtClean="0"/>
              <a:t> </a:t>
            </a:r>
            <a:r>
              <a:rPr lang="fr-FR" sz="1600" dirty="0" err="1" smtClean="0"/>
              <a:t>omme</a:t>
            </a:r>
            <a:r>
              <a:rPr lang="fr-FR" sz="1600" dirty="0" smtClean="0"/>
              <a:t>   E320 (</a:t>
            </a:r>
            <a:r>
              <a:rPr lang="fr-FR" sz="1600" dirty="0" err="1" smtClean="0"/>
              <a:t>butylhydroxyanisole</a:t>
            </a:r>
            <a:r>
              <a:rPr lang="fr-FR" sz="1600" dirty="0" smtClean="0"/>
              <a:t>, BHA) et E321 ( </a:t>
            </a:r>
            <a:r>
              <a:rPr lang="fr-FR" sz="1600" dirty="0" err="1" smtClean="0"/>
              <a:t>butylhydroxytoluène</a:t>
            </a:r>
            <a:r>
              <a:rPr lang="fr-FR" sz="1600" dirty="0" smtClean="0"/>
              <a:t>, BHT) : ils sont utilisés pour retarder l’oxydation des aliments, notamment des matières grasses, et éviter leur rancissement. </a:t>
            </a:r>
          </a:p>
          <a:p>
            <a:pPr>
              <a:lnSpc>
                <a:spcPct val="200000"/>
              </a:lnSpc>
            </a:pPr>
            <a:r>
              <a:rPr lang="fr-FR" sz="1600" dirty="0" smtClean="0"/>
              <a:t>A forte dose, il est cancérigène et perturbateur endocrinien </a:t>
            </a:r>
            <a:br>
              <a:rPr lang="fr-FR" sz="1600" dirty="0" smtClean="0"/>
            </a:br>
            <a:endParaRPr lang="fr-FR" sz="1600" dirty="0" smtClean="0"/>
          </a:p>
          <a:p>
            <a:pPr>
              <a:lnSpc>
                <a:spcPct val="200000"/>
              </a:lnSpc>
            </a:pPr>
            <a:r>
              <a:rPr lang="fr-FR" sz="1600" dirty="0" smtClean="0"/>
              <a:t>.</a:t>
            </a:r>
            <a:endParaRPr lang="fr-FR" sz="1600" dirty="0"/>
          </a:p>
        </p:txBody>
      </p:sp>
      <p:sp>
        <p:nvSpPr>
          <p:cNvPr id="23" name="Espace réservé du numéro de diapositive 22"/>
          <p:cNvSpPr>
            <a:spLocks noGrp="1"/>
          </p:cNvSpPr>
          <p:nvPr>
            <p:ph type="sldNum" sz="quarter" idx="12"/>
          </p:nvPr>
        </p:nvSpPr>
        <p:spPr/>
        <p:txBody>
          <a:bodyPr/>
          <a:lstStyle/>
          <a:p>
            <a:fld id="{0D9BD027-BE57-4AA3-9DDA-DEC0D5E6CBDE}"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2170018"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b="1" dirty="0" smtClean="0">
                <a:solidFill>
                  <a:srgbClr val="FFFF00"/>
                </a:solidFill>
              </a:rPr>
              <a:t>4- Agents de texture </a:t>
            </a:r>
            <a:endParaRPr lang="fr-FR" b="1" dirty="0">
              <a:solidFill>
                <a:srgbClr val="FFFF00"/>
              </a:solidFill>
            </a:endParaRPr>
          </a:p>
        </p:txBody>
      </p:sp>
      <p:sp>
        <p:nvSpPr>
          <p:cNvPr id="14" name="Rectangle 13"/>
          <p:cNvSpPr/>
          <p:nvPr/>
        </p:nvSpPr>
        <p:spPr>
          <a:xfrm>
            <a:off x="323528" y="2924944"/>
            <a:ext cx="4672818" cy="923330"/>
          </a:xfrm>
          <a:prstGeom prst="rect">
            <a:avLst/>
          </a:prstGeom>
        </p:spPr>
        <p:txBody>
          <a:bodyPr wrap="none">
            <a:spAutoFit/>
          </a:bodyPr>
          <a:lstStyle/>
          <a:p>
            <a:r>
              <a:rPr lang="fr-FR" dirty="0" smtClean="0"/>
              <a:t>Les </a:t>
            </a:r>
            <a:r>
              <a:rPr lang="fr-FR" b="1" dirty="0" smtClean="0"/>
              <a:t>épaississants</a:t>
            </a:r>
            <a:r>
              <a:rPr lang="fr-FR" dirty="0" smtClean="0"/>
              <a:t> et les </a:t>
            </a:r>
            <a:r>
              <a:rPr lang="fr-FR" b="1" dirty="0" smtClean="0"/>
              <a:t>gélifiants</a:t>
            </a:r>
            <a:r>
              <a:rPr lang="fr-FR" dirty="0" smtClean="0"/>
              <a:t> augmentent la</a:t>
            </a:r>
          </a:p>
          <a:p>
            <a:r>
              <a:rPr lang="fr-FR" dirty="0" smtClean="0"/>
              <a:t> viscosité ou la consistance d'un produit</a:t>
            </a:r>
          </a:p>
          <a:p>
            <a:r>
              <a:rPr lang="fr-FR" dirty="0" smtClean="0"/>
              <a:t>E 400- 499</a:t>
            </a:r>
            <a:endParaRPr lang="fr-FR" dirty="0"/>
          </a:p>
        </p:txBody>
      </p:sp>
      <p:sp>
        <p:nvSpPr>
          <p:cNvPr id="18" name="Rectangle 17"/>
          <p:cNvSpPr/>
          <p:nvPr/>
        </p:nvSpPr>
        <p:spPr>
          <a:xfrm>
            <a:off x="467544" y="3861048"/>
            <a:ext cx="7416824" cy="923330"/>
          </a:xfrm>
          <a:prstGeom prst="rect">
            <a:avLst/>
          </a:prstGeom>
        </p:spPr>
        <p:txBody>
          <a:bodyPr wrap="square">
            <a:spAutoFit/>
          </a:bodyPr>
          <a:lstStyle/>
          <a:p>
            <a:r>
              <a:rPr lang="fr-FR" b="1" dirty="0" err="1" smtClean="0"/>
              <a:t>Caraghénane</a:t>
            </a:r>
            <a:r>
              <a:rPr lang="fr-FR" b="1" dirty="0" smtClean="0"/>
              <a:t> E407</a:t>
            </a:r>
            <a:r>
              <a:rPr lang="fr-FR" dirty="0" smtClean="0"/>
              <a:t> extrait d’algues, </a:t>
            </a:r>
          </a:p>
          <a:p>
            <a:r>
              <a:rPr lang="fr-FR" dirty="0" smtClean="0"/>
              <a:t>DJA de 75 mg/kg  </a:t>
            </a:r>
          </a:p>
          <a:p>
            <a:r>
              <a:rPr lang="fr-FR" dirty="0" smtClean="0"/>
              <a:t>provoque des ulcères et cancer du colon du cobaye.</a:t>
            </a:r>
          </a:p>
        </p:txBody>
      </p:sp>
      <p:sp>
        <p:nvSpPr>
          <p:cNvPr id="19" name="Rectangle 18"/>
          <p:cNvSpPr/>
          <p:nvPr/>
        </p:nvSpPr>
        <p:spPr>
          <a:xfrm>
            <a:off x="539552" y="4869160"/>
            <a:ext cx="5136086" cy="369332"/>
          </a:xfrm>
          <a:prstGeom prst="rect">
            <a:avLst/>
          </a:prstGeom>
        </p:spPr>
        <p:txBody>
          <a:bodyPr wrap="none">
            <a:spAutoFit/>
          </a:bodyPr>
          <a:lstStyle/>
          <a:p>
            <a:r>
              <a:rPr lang="fr-FR" b="1" dirty="0" smtClean="0"/>
              <a:t>E487 (</a:t>
            </a:r>
            <a:r>
              <a:rPr lang="fr-FR" b="1" dirty="0" err="1" smtClean="0"/>
              <a:t>Lauryl</a:t>
            </a:r>
            <a:r>
              <a:rPr lang="fr-FR" b="1" dirty="0" smtClean="0"/>
              <a:t> sulfate de sodium): </a:t>
            </a:r>
            <a:r>
              <a:rPr lang="fr-FR" dirty="0" smtClean="0"/>
              <a:t>Émulsifiant : </a:t>
            </a:r>
            <a:r>
              <a:rPr lang="fr-FR" b="1" dirty="0" smtClean="0"/>
              <a:t>Aphte </a:t>
            </a:r>
            <a:endParaRPr lang="fr-FR" dirty="0"/>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Espace réservé du numéro de diapositive 19"/>
          <p:cNvSpPr>
            <a:spLocks noGrp="1"/>
          </p:cNvSpPr>
          <p:nvPr>
            <p:ph type="sldNum" sz="quarter" idx="12"/>
          </p:nvPr>
        </p:nvSpPr>
        <p:spPr/>
        <p:txBody>
          <a:bodyPr/>
          <a:lstStyle/>
          <a:p>
            <a:fld id="{0D9BD027-BE57-4AA3-9DDA-DEC0D5E6CBDE}"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 name="Rectangle 27"/>
          <p:cNvSpPr/>
          <p:nvPr/>
        </p:nvSpPr>
        <p:spPr>
          <a:xfrm>
            <a:off x="179512" y="2780928"/>
            <a:ext cx="8568952" cy="3970318"/>
          </a:xfrm>
          <a:prstGeom prst="rect">
            <a:avLst/>
          </a:prstGeom>
        </p:spPr>
        <p:txBody>
          <a:bodyPr wrap="square">
            <a:spAutoFit/>
          </a:bodyPr>
          <a:lstStyle/>
          <a:p>
            <a:r>
              <a:rPr lang="fr-FR" b="1" dirty="0" smtClean="0">
                <a:solidFill>
                  <a:srgbClr val="FF0000"/>
                </a:solidFill>
              </a:rPr>
              <a:t>Les édulcorants nutritifs:    </a:t>
            </a:r>
          </a:p>
          <a:p>
            <a:r>
              <a:rPr lang="fr-FR" dirty="0" smtClean="0"/>
              <a:t>- Hydrogénation des glucides</a:t>
            </a:r>
          </a:p>
          <a:p>
            <a:r>
              <a:rPr lang="fr-FR" dirty="0" smtClean="0"/>
              <a:t> - Pouvoir sucrant des polyols est proche de celui du saccharose. </a:t>
            </a:r>
          </a:p>
          <a:p>
            <a:endParaRPr lang="fr-FR" dirty="0" smtClean="0"/>
          </a:p>
          <a:p>
            <a:r>
              <a:rPr lang="fr-FR" dirty="0" smtClean="0"/>
              <a:t>                                      effet rafraîchissant (confiserie) </a:t>
            </a:r>
          </a:p>
          <a:p>
            <a:r>
              <a:rPr lang="fr-FR" dirty="0" smtClean="0"/>
              <a:t>                                      sont moins absorbés que le saccharose  </a:t>
            </a:r>
          </a:p>
          <a:p>
            <a:r>
              <a:rPr lang="fr-FR" dirty="0" smtClean="0"/>
              <a:t>                                      mais leur métabolisme conduit à du glucose. </a:t>
            </a:r>
          </a:p>
          <a:p>
            <a:r>
              <a:rPr lang="fr-FR" dirty="0" smtClean="0"/>
              <a:t>                                      sont donc caloriques (2,4 kcal/g) et font modestement    la glycémie,  </a:t>
            </a:r>
          </a:p>
          <a:p>
            <a:r>
              <a:rPr lang="fr-FR" dirty="0" smtClean="0"/>
              <a:t> </a:t>
            </a:r>
          </a:p>
          <a:p>
            <a:r>
              <a:rPr lang="fr-FR" dirty="0" smtClean="0"/>
              <a:t>Le </a:t>
            </a:r>
            <a:r>
              <a:rPr lang="fr-FR" dirty="0" err="1" smtClean="0"/>
              <a:t>xylitol</a:t>
            </a:r>
            <a:r>
              <a:rPr lang="fr-FR" dirty="0" smtClean="0"/>
              <a:t>  (E967) est un précurseur métabolique de l’acide oxalique (HOOC-COOH).</a:t>
            </a:r>
          </a:p>
          <a:p>
            <a:endParaRPr lang="fr-FR" dirty="0" smtClean="0"/>
          </a:p>
          <a:p>
            <a:r>
              <a:rPr lang="fr-FR" dirty="0" smtClean="0"/>
              <a:t>                                             provoque des troubles de la circulation sanguine </a:t>
            </a:r>
          </a:p>
          <a:p>
            <a:r>
              <a:rPr lang="fr-FR" dirty="0" smtClean="0"/>
              <a:t>                                                      des dommages rénaux (lithiase oxalique)</a:t>
            </a:r>
          </a:p>
          <a:p>
            <a:r>
              <a:rPr lang="fr-FR" dirty="0" smtClean="0"/>
              <a:t>                                          des carences alimentaires (se lier aux Ca, Fe, Na, P, Mg)</a:t>
            </a:r>
            <a:endParaRPr lang="fr-FR" dirty="0"/>
          </a:p>
        </p:txBody>
      </p:sp>
      <p:sp>
        <p:nvSpPr>
          <p:cNvPr id="18" name="Espace réservé du numéro de diapositive 17"/>
          <p:cNvSpPr>
            <a:spLocks noGrp="1"/>
          </p:cNvSpPr>
          <p:nvPr>
            <p:ph type="sldNum" sz="quarter" idx="12"/>
          </p:nvPr>
        </p:nvSpPr>
        <p:spPr/>
        <p:txBody>
          <a:bodyPr/>
          <a:lstStyle/>
          <a:p>
            <a:fld id="{0D9BD027-BE57-4AA3-9DDA-DEC0D5E6CBDE}" type="slidenum">
              <a:rPr lang="fr-FR" smtClean="0"/>
              <a:pPr/>
              <a:t>12</a:t>
            </a:fld>
            <a:endParaRPr lang="fr-FR" dirty="0"/>
          </a:p>
        </p:txBody>
      </p:sp>
      <p:sp>
        <p:nvSpPr>
          <p:cNvPr id="24" name="Flèche vers le bas 23"/>
          <p:cNvSpPr/>
          <p:nvPr/>
        </p:nvSpPr>
        <p:spPr>
          <a:xfrm>
            <a:off x="3707904" y="3717032"/>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p:cNvCxnSpPr/>
          <p:nvPr/>
        </p:nvCxnSpPr>
        <p:spPr>
          <a:xfrm flipV="1">
            <a:off x="7380312" y="4653136"/>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1315" name="Picture 3"/>
          <p:cNvPicPr>
            <a:picLocks noChangeAspect="1" noChangeArrowheads="1"/>
          </p:cNvPicPr>
          <p:nvPr/>
        </p:nvPicPr>
        <p:blipFill>
          <a:blip r:embed="rId3" cstate="print"/>
          <a:srcRect l="22434" t="3976" r="17921" b="8544"/>
          <a:stretch>
            <a:fillRect/>
          </a:stretch>
        </p:blipFill>
        <p:spPr bwMode="auto">
          <a:xfrm>
            <a:off x="395536" y="5661248"/>
            <a:ext cx="648072" cy="950506"/>
          </a:xfrm>
          <a:prstGeom prst="rect">
            <a:avLst/>
          </a:prstGeom>
          <a:noFill/>
          <a:ln w="9525">
            <a:noFill/>
            <a:miter lim="800000"/>
            <a:headEnd/>
            <a:tailEnd/>
          </a:ln>
          <a:effectLst/>
        </p:spPr>
      </p:pic>
      <p:sp>
        <p:nvSpPr>
          <p:cNvPr id="27" name="Flèche vers le bas 26"/>
          <p:cNvSpPr/>
          <p:nvPr/>
        </p:nvSpPr>
        <p:spPr>
          <a:xfrm>
            <a:off x="4427984" y="5589240"/>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1317" name="Picture 5" descr="Résultat de recherche d'images pour &quot;xylitol polyol&quot;"/>
          <p:cNvPicPr>
            <a:picLocks noChangeAspect="1" noChangeArrowheads="1"/>
          </p:cNvPicPr>
          <p:nvPr/>
        </p:nvPicPr>
        <p:blipFill>
          <a:blip r:embed="rId4" cstate="print"/>
          <a:srcRect l="51961" t="14761" r="14049" b="48699"/>
          <a:stretch>
            <a:fillRect/>
          </a:stretch>
        </p:blipFill>
        <p:spPr bwMode="auto">
          <a:xfrm>
            <a:off x="1043608" y="5589240"/>
            <a:ext cx="864096" cy="1008112"/>
          </a:xfrm>
          <a:prstGeom prst="rect">
            <a:avLst/>
          </a:prstGeom>
          <a:noFill/>
        </p:spPr>
      </p:pic>
      <p:pic>
        <p:nvPicPr>
          <p:cNvPr id="141318" name="Picture 6"/>
          <p:cNvPicPr>
            <a:picLocks noChangeAspect="1" noChangeArrowheads="1"/>
          </p:cNvPicPr>
          <p:nvPr/>
        </p:nvPicPr>
        <p:blipFill>
          <a:blip r:embed="rId5" cstate="print"/>
          <a:srcRect/>
          <a:stretch>
            <a:fillRect/>
          </a:stretch>
        </p:blipFill>
        <p:spPr bwMode="auto">
          <a:xfrm>
            <a:off x="5180460" y="3922284"/>
            <a:ext cx="1263748" cy="298804"/>
          </a:xfrm>
          <a:prstGeom prst="rect">
            <a:avLst/>
          </a:prstGeom>
          <a:noFill/>
          <a:ln w="9525">
            <a:noFill/>
            <a:miter lim="800000"/>
            <a:headEnd/>
            <a:tailEnd/>
          </a:ln>
          <a:effectLst/>
        </p:spPr>
      </p:pic>
      <p:pic>
        <p:nvPicPr>
          <p:cNvPr id="30" name="Picture 14" descr="https://upload.wikimedia.org/wikipedia/commons/7/79/Sorbitol_Fischer_projection.png"/>
          <p:cNvPicPr>
            <a:picLocks noChangeAspect="1" noChangeArrowheads="1"/>
          </p:cNvPicPr>
          <p:nvPr/>
        </p:nvPicPr>
        <p:blipFill>
          <a:blip r:embed="rId6" cstate="print"/>
          <a:srcRect/>
          <a:stretch>
            <a:fillRect/>
          </a:stretch>
        </p:blipFill>
        <p:spPr bwMode="auto">
          <a:xfrm>
            <a:off x="6588224" y="2204864"/>
            <a:ext cx="890595" cy="1260000"/>
          </a:xfrm>
          <a:prstGeom prst="rect">
            <a:avLst/>
          </a:prstGeom>
          <a:noFill/>
        </p:spPr>
      </p:pic>
      <p:pic>
        <p:nvPicPr>
          <p:cNvPr id="31" name="Picture 10" descr="ÙØªÙØ¬Ø© Ø¨Ø­Ø« Ø§ÙØµÙØ± Ø¹Ù âªMANNITOLâ¬â"/>
          <p:cNvPicPr>
            <a:picLocks noChangeAspect="1" noChangeArrowheads="1"/>
          </p:cNvPicPr>
          <p:nvPr/>
        </p:nvPicPr>
        <p:blipFill>
          <a:blip r:embed="rId7" cstate="print"/>
          <a:srcRect/>
          <a:stretch>
            <a:fillRect/>
          </a:stretch>
        </p:blipFill>
        <p:spPr bwMode="auto">
          <a:xfrm>
            <a:off x="7996230" y="2204864"/>
            <a:ext cx="896250" cy="1260000"/>
          </a:xfrm>
          <a:prstGeom prst="rect">
            <a:avLst/>
          </a:prstGeom>
          <a:noFill/>
        </p:spPr>
      </p:pic>
      <p:sp>
        <p:nvSpPr>
          <p:cNvPr id="33" name="Rectangle 32"/>
          <p:cNvSpPr/>
          <p:nvPr/>
        </p:nvSpPr>
        <p:spPr>
          <a:xfrm>
            <a:off x="6588224" y="1844824"/>
            <a:ext cx="2707536" cy="307777"/>
          </a:xfrm>
          <a:prstGeom prst="rect">
            <a:avLst/>
          </a:prstGeom>
        </p:spPr>
        <p:txBody>
          <a:bodyPr wrap="none">
            <a:spAutoFit/>
          </a:bodyPr>
          <a:lstStyle/>
          <a:p>
            <a:r>
              <a:rPr lang="fr-FR" sz="1400" dirty="0" smtClean="0"/>
              <a:t>E420  Sorbitol         E421 Mannitol </a:t>
            </a:r>
            <a:endParaRPr lang="fr-F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 name="Espace réservé du numéro de diapositive 17"/>
          <p:cNvSpPr>
            <a:spLocks noGrp="1"/>
          </p:cNvSpPr>
          <p:nvPr>
            <p:ph type="sldNum" sz="quarter" idx="12"/>
          </p:nvPr>
        </p:nvSpPr>
        <p:spPr/>
        <p:txBody>
          <a:bodyPr/>
          <a:lstStyle/>
          <a:p>
            <a:fld id="{0D9BD027-BE57-4AA3-9DDA-DEC0D5E6CBDE}" type="slidenum">
              <a:rPr lang="fr-FR" smtClean="0"/>
              <a:pPr/>
              <a:t>13</a:t>
            </a:fld>
            <a:endParaRPr lang="fr-FR"/>
          </a:p>
        </p:txBody>
      </p:sp>
      <p:sp>
        <p:nvSpPr>
          <p:cNvPr id="25" name="Rectangle 24"/>
          <p:cNvSpPr/>
          <p:nvPr/>
        </p:nvSpPr>
        <p:spPr>
          <a:xfrm>
            <a:off x="179512" y="2780928"/>
            <a:ext cx="8568952" cy="646331"/>
          </a:xfrm>
          <a:prstGeom prst="rect">
            <a:avLst/>
          </a:prstGeom>
        </p:spPr>
        <p:txBody>
          <a:bodyPr wrap="square">
            <a:spAutoFit/>
          </a:bodyPr>
          <a:lstStyle/>
          <a:p>
            <a:r>
              <a:rPr lang="fr-FR" b="1" dirty="0" smtClean="0">
                <a:solidFill>
                  <a:srgbClr val="FF0000"/>
                </a:solidFill>
              </a:rPr>
              <a:t>Les édulcorants intenses:</a:t>
            </a:r>
          </a:p>
          <a:p>
            <a:r>
              <a:rPr lang="fr-FR" b="1" dirty="0" smtClean="0"/>
              <a:t>pouvoir sucrant élevé</a:t>
            </a:r>
          </a:p>
        </p:txBody>
      </p:sp>
      <p:sp>
        <p:nvSpPr>
          <p:cNvPr id="26" name="Rectangle 25"/>
          <p:cNvSpPr/>
          <p:nvPr/>
        </p:nvSpPr>
        <p:spPr>
          <a:xfrm>
            <a:off x="251520" y="3356992"/>
            <a:ext cx="4572000" cy="3323987"/>
          </a:xfrm>
          <a:prstGeom prst="rect">
            <a:avLst/>
          </a:prstGeom>
        </p:spPr>
        <p:txBody>
          <a:bodyPr>
            <a:spAutoFit/>
          </a:bodyPr>
          <a:lstStyle/>
          <a:p>
            <a:pPr>
              <a:lnSpc>
                <a:spcPct val="150000"/>
              </a:lnSpc>
            </a:pPr>
            <a:r>
              <a:rPr lang="fr-FR" sz="1400" dirty="0" smtClean="0"/>
              <a:t>E950 </a:t>
            </a:r>
            <a:r>
              <a:rPr lang="fr-FR" sz="1400" dirty="0" err="1" smtClean="0"/>
              <a:t>Acésulfame</a:t>
            </a:r>
            <a:r>
              <a:rPr lang="fr-FR" sz="1400" dirty="0" smtClean="0"/>
              <a:t> potassium X 200. DJA 15 mg/kg.</a:t>
            </a:r>
          </a:p>
          <a:p>
            <a:pPr>
              <a:lnSpc>
                <a:spcPct val="150000"/>
              </a:lnSpc>
            </a:pPr>
            <a:r>
              <a:rPr lang="fr-FR" sz="1400" dirty="0" smtClean="0"/>
              <a:t>E956 </a:t>
            </a:r>
            <a:r>
              <a:rPr lang="fr-FR" sz="1400" dirty="0" err="1" smtClean="0"/>
              <a:t>Alitame</a:t>
            </a:r>
            <a:r>
              <a:rPr lang="fr-FR" sz="1400" dirty="0" smtClean="0"/>
              <a:t> X 2000. DJA 1 mg/kg.</a:t>
            </a:r>
          </a:p>
          <a:p>
            <a:pPr>
              <a:lnSpc>
                <a:spcPct val="150000"/>
              </a:lnSpc>
            </a:pPr>
            <a:r>
              <a:rPr lang="fr-FR" sz="1400" b="1" dirty="0" smtClean="0"/>
              <a:t>E951 Aspartame X 200. DJA 40 mg/kg.</a:t>
            </a:r>
          </a:p>
          <a:p>
            <a:pPr>
              <a:lnSpc>
                <a:spcPct val="150000"/>
              </a:lnSpc>
            </a:pPr>
            <a:r>
              <a:rPr lang="fr-FR" sz="1400" dirty="0" smtClean="0"/>
              <a:t>E952 Cyclamate X 30-40. DJA de 7 mg/kg16.</a:t>
            </a:r>
          </a:p>
          <a:p>
            <a:pPr>
              <a:lnSpc>
                <a:spcPct val="150000"/>
              </a:lnSpc>
            </a:pPr>
            <a:r>
              <a:rPr lang="fr-FR" sz="1400" dirty="0" err="1" smtClean="0"/>
              <a:t>Néotame</a:t>
            </a:r>
            <a:r>
              <a:rPr lang="fr-FR" sz="1400" dirty="0" smtClean="0"/>
              <a:t> X 7000-13 000. DJA 2 mg/kg.</a:t>
            </a:r>
          </a:p>
          <a:p>
            <a:pPr>
              <a:lnSpc>
                <a:spcPct val="150000"/>
              </a:lnSpc>
            </a:pPr>
            <a:r>
              <a:rPr lang="fr-FR" sz="1400" b="1" dirty="0" smtClean="0"/>
              <a:t>E954 Saccharine X 300-500. DJA 5 mg/kg.</a:t>
            </a:r>
          </a:p>
          <a:p>
            <a:pPr>
              <a:lnSpc>
                <a:spcPct val="150000"/>
              </a:lnSpc>
            </a:pPr>
            <a:r>
              <a:rPr lang="fr-FR" sz="1400" b="1" dirty="0" smtClean="0"/>
              <a:t>E960 </a:t>
            </a:r>
            <a:r>
              <a:rPr lang="fr-FR" sz="1400" b="1" dirty="0" err="1" smtClean="0"/>
              <a:t>Stévioside</a:t>
            </a:r>
            <a:r>
              <a:rPr lang="fr-FR" sz="1400" b="1" dirty="0" smtClean="0"/>
              <a:t> X 300  DJA 0-4 mg/kg</a:t>
            </a:r>
          </a:p>
          <a:p>
            <a:pPr>
              <a:lnSpc>
                <a:spcPct val="150000"/>
              </a:lnSpc>
            </a:pPr>
            <a:r>
              <a:rPr lang="fr-FR" sz="1400" dirty="0" smtClean="0"/>
              <a:t>E962 Sel d'aspartame-</a:t>
            </a:r>
            <a:r>
              <a:rPr lang="fr-FR" sz="1400" dirty="0" err="1" smtClean="0"/>
              <a:t>acésulfame</a:t>
            </a:r>
            <a:r>
              <a:rPr lang="fr-FR" sz="1400" dirty="0" smtClean="0"/>
              <a:t> X250.</a:t>
            </a:r>
          </a:p>
          <a:p>
            <a:pPr>
              <a:lnSpc>
                <a:spcPct val="150000"/>
              </a:lnSpc>
            </a:pPr>
            <a:r>
              <a:rPr lang="fr-FR" sz="1400" dirty="0" smtClean="0"/>
              <a:t>E955 </a:t>
            </a:r>
            <a:r>
              <a:rPr lang="fr-FR" sz="1400" dirty="0" err="1" smtClean="0"/>
              <a:t>Sucralose</a:t>
            </a:r>
            <a:r>
              <a:rPr lang="fr-FR" sz="1400" dirty="0" smtClean="0"/>
              <a:t> X 600. DJA de 15 mg/kg.</a:t>
            </a:r>
          </a:p>
          <a:p>
            <a:pPr>
              <a:lnSpc>
                <a:spcPct val="150000"/>
              </a:lnSpc>
            </a:pPr>
            <a:r>
              <a:rPr lang="fr-FR" sz="1400" dirty="0" smtClean="0"/>
              <a:t>E957 </a:t>
            </a:r>
            <a:r>
              <a:rPr lang="fr-FR" sz="1400" dirty="0" err="1" smtClean="0"/>
              <a:t>Thaumatine</a:t>
            </a:r>
            <a:r>
              <a:rPr lang="fr-FR" sz="1400" dirty="0" smtClean="0"/>
              <a:t> X 2000 à 3000</a:t>
            </a:r>
            <a:endParaRPr lang="fr-F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5" name="Groupe 20"/>
          <p:cNvGrpSpPr/>
          <p:nvPr/>
        </p:nvGrpSpPr>
        <p:grpSpPr>
          <a:xfrm>
            <a:off x="2843808" y="2052395"/>
            <a:ext cx="1440160" cy="1088571"/>
            <a:chOff x="251520" y="2613115"/>
            <a:chExt cx="2016224" cy="1940277"/>
          </a:xfrm>
        </p:grpSpPr>
        <p:sp>
          <p:nvSpPr>
            <p:cNvPr id="14" name="Rectangle 13"/>
            <p:cNvSpPr/>
            <p:nvPr/>
          </p:nvSpPr>
          <p:spPr>
            <a:xfrm>
              <a:off x="457639" y="2613115"/>
              <a:ext cx="1406860" cy="400109"/>
            </a:xfrm>
            <a:prstGeom prst="rect">
              <a:avLst/>
            </a:prstGeom>
          </p:spPr>
          <p:txBody>
            <a:bodyPr wrap="none">
              <a:spAutoFit/>
            </a:bodyPr>
            <a:lstStyle/>
            <a:p>
              <a:r>
                <a:rPr lang="fr-FR" sz="2000" b="1" dirty="0" smtClean="0">
                  <a:solidFill>
                    <a:srgbClr val="0070C0"/>
                  </a:solidFill>
                </a:rPr>
                <a:t>Aspartame </a:t>
              </a:r>
              <a:endParaRPr lang="fr-FR" sz="2000" b="1" dirty="0">
                <a:solidFill>
                  <a:srgbClr val="0070C0"/>
                </a:solidFill>
              </a:endParaRPr>
            </a:p>
          </p:txBody>
        </p:sp>
        <p:pic>
          <p:nvPicPr>
            <p:cNvPr id="44040" name="Picture 8" descr="Image associÃ©e"/>
            <p:cNvPicPr>
              <a:picLocks noChangeAspect="1" noChangeArrowheads="1"/>
            </p:cNvPicPr>
            <p:nvPr/>
          </p:nvPicPr>
          <p:blipFill>
            <a:blip r:embed="rId3" cstate="print"/>
            <a:srcRect/>
            <a:stretch>
              <a:fillRect/>
            </a:stretch>
          </p:blipFill>
          <p:spPr bwMode="auto">
            <a:xfrm>
              <a:off x="251520" y="3212976"/>
              <a:ext cx="2016224" cy="1340416"/>
            </a:xfrm>
            <a:prstGeom prst="rect">
              <a:avLst/>
            </a:prstGeom>
            <a:noFill/>
          </p:spPr>
        </p:pic>
      </p:grpSp>
      <p:grpSp>
        <p:nvGrpSpPr>
          <p:cNvPr id="6" name="Groupe 23"/>
          <p:cNvGrpSpPr/>
          <p:nvPr/>
        </p:nvGrpSpPr>
        <p:grpSpPr>
          <a:xfrm>
            <a:off x="5220072" y="4005064"/>
            <a:ext cx="3672408" cy="1988840"/>
            <a:chOff x="7380312" y="3933056"/>
            <a:chExt cx="4152900" cy="2088232"/>
          </a:xfrm>
        </p:grpSpPr>
        <p:pic>
          <p:nvPicPr>
            <p:cNvPr id="44042" name="Picture 10" descr="http://www.agro-media.fr/wp-content/uploads/2013/12/aspartame-danger-sante.png"/>
            <p:cNvPicPr>
              <a:picLocks noChangeAspect="1" noChangeArrowheads="1"/>
            </p:cNvPicPr>
            <p:nvPr/>
          </p:nvPicPr>
          <p:blipFill>
            <a:blip r:embed="rId4" cstate="print"/>
            <a:srcRect b="7884"/>
            <a:stretch>
              <a:fillRect/>
            </a:stretch>
          </p:blipFill>
          <p:spPr bwMode="auto">
            <a:xfrm>
              <a:off x="7380312" y="3933056"/>
              <a:ext cx="4152900" cy="1890165"/>
            </a:xfrm>
            <a:prstGeom prst="rect">
              <a:avLst/>
            </a:prstGeom>
            <a:noFill/>
          </p:spPr>
        </p:pic>
        <p:sp>
          <p:nvSpPr>
            <p:cNvPr id="23" name="Rectangle 22"/>
            <p:cNvSpPr/>
            <p:nvPr/>
          </p:nvSpPr>
          <p:spPr>
            <a:xfrm>
              <a:off x="7624600" y="5661248"/>
              <a:ext cx="180020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4044" name="Picture 12" descr="http://physiqonomics.com/wp-content/uploads/2017/06/aspartame-breakdown.jpg"/>
          <p:cNvPicPr>
            <a:picLocks noChangeAspect="1" noChangeArrowheads="1"/>
          </p:cNvPicPr>
          <p:nvPr/>
        </p:nvPicPr>
        <p:blipFill>
          <a:blip r:embed="rId5" cstate="print"/>
          <a:srcRect t="55191" b="8871"/>
          <a:stretch>
            <a:fillRect/>
          </a:stretch>
        </p:blipFill>
        <p:spPr bwMode="auto">
          <a:xfrm>
            <a:off x="251520" y="4005064"/>
            <a:ext cx="4483554" cy="1440160"/>
          </a:xfrm>
          <a:prstGeom prst="rect">
            <a:avLst/>
          </a:prstGeom>
          <a:noFill/>
        </p:spPr>
      </p:pic>
      <p:sp>
        <p:nvSpPr>
          <p:cNvPr id="25" name="Flèche droite 24"/>
          <p:cNvSpPr/>
          <p:nvPr/>
        </p:nvSpPr>
        <p:spPr>
          <a:xfrm>
            <a:off x="4788024" y="4581128"/>
            <a:ext cx="648072" cy="360040"/>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Plus 25"/>
          <p:cNvSpPr/>
          <p:nvPr/>
        </p:nvSpPr>
        <p:spPr>
          <a:xfrm>
            <a:off x="1691680" y="4653136"/>
            <a:ext cx="144016"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Plus 26"/>
          <p:cNvSpPr/>
          <p:nvPr/>
        </p:nvSpPr>
        <p:spPr>
          <a:xfrm>
            <a:off x="3131840" y="4653136"/>
            <a:ext cx="144016"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187624" y="5805264"/>
            <a:ext cx="5688632" cy="646331"/>
          </a:xfrm>
          <a:prstGeom prst="rect">
            <a:avLst/>
          </a:prstGeom>
        </p:spPr>
        <p:txBody>
          <a:bodyPr wrap="square">
            <a:spAutoFit/>
          </a:bodyPr>
          <a:lstStyle/>
          <a:p>
            <a:r>
              <a:rPr lang="fr-FR" dirty="0" smtClean="0"/>
              <a:t>- </a:t>
            </a:r>
            <a:r>
              <a:rPr lang="it-IT" dirty="0" smtClean="0"/>
              <a:t>200 x saccharose </a:t>
            </a:r>
            <a:endParaRPr lang="fr-FR" dirty="0" smtClean="0"/>
          </a:p>
          <a:p>
            <a:r>
              <a:rPr lang="fr-FR" dirty="0" smtClean="0"/>
              <a:t>- DJA de l'aspartame est de 40 mg/kg/j</a:t>
            </a:r>
          </a:p>
        </p:txBody>
      </p:sp>
      <p:sp>
        <p:nvSpPr>
          <p:cNvPr id="31" name="Espace réservé du numéro de diapositive 30"/>
          <p:cNvSpPr>
            <a:spLocks noGrp="1"/>
          </p:cNvSpPr>
          <p:nvPr>
            <p:ph type="sldNum" sz="quarter" idx="12"/>
          </p:nvPr>
        </p:nvSpPr>
        <p:spPr/>
        <p:txBody>
          <a:bodyPr/>
          <a:lstStyle/>
          <a:p>
            <a:fld id="{0D9BD027-BE57-4AA3-9DDA-DEC0D5E6CBDE}" type="slidenum">
              <a:rPr lang="fr-FR" smtClean="0"/>
              <a:pPr/>
              <a:t>14</a:t>
            </a:fld>
            <a:endParaRPr lang="fr-FR"/>
          </a:p>
        </p:txBody>
      </p:sp>
      <p:sp>
        <p:nvSpPr>
          <p:cNvPr id="32" name="Rectangle 31"/>
          <p:cNvSpPr/>
          <p:nvPr/>
        </p:nvSpPr>
        <p:spPr>
          <a:xfrm>
            <a:off x="0" y="3068960"/>
            <a:ext cx="5076056" cy="830997"/>
          </a:xfrm>
          <a:prstGeom prst="rect">
            <a:avLst/>
          </a:prstGeom>
        </p:spPr>
        <p:txBody>
          <a:bodyPr wrap="square">
            <a:spAutoFit/>
          </a:bodyPr>
          <a:lstStyle/>
          <a:p>
            <a:pPr lvl="0">
              <a:defRPr/>
            </a:pPr>
            <a:r>
              <a:rPr lang="fr-FR" sz="1200" dirty="0" smtClean="0"/>
              <a:t>L’aspartame : C’est une combinaison de trois molécules:</a:t>
            </a:r>
          </a:p>
          <a:p>
            <a:pPr lvl="0">
              <a:defRPr/>
            </a:pPr>
            <a:r>
              <a:rPr lang="fr-FR" sz="1200" dirty="0" smtClean="0"/>
              <a:t>50 % de phénylalanine, 40 % d’acide aspartique et 10 % de méthanol.</a:t>
            </a:r>
          </a:p>
          <a:p>
            <a:pPr lvl="0">
              <a:defRPr/>
            </a:pPr>
            <a:r>
              <a:rPr lang="fr-FR" sz="1200" dirty="0" smtClean="0"/>
              <a:t>L'aspartame, contrairement au sucre, ne peut servir à la formation de graisses dans les tissus adipeux ni aux autres rôles métaboliques utiles de ce dernier.</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38"/>
          <p:cNvGrpSpPr/>
          <p:nvPr/>
        </p:nvGrpSpPr>
        <p:grpSpPr>
          <a:xfrm>
            <a:off x="179512" y="2852936"/>
            <a:ext cx="1800200" cy="720080"/>
            <a:chOff x="7380312" y="3933056"/>
            <a:chExt cx="4152900" cy="2088232"/>
          </a:xfrm>
        </p:grpSpPr>
        <p:pic>
          <p:nvPicPr>
            <p:cNvPr id="40" name="Picture 10" descr="http://www.agro-media.fr/wp-content/uploads/2013/12/aspartame-danger-sante.png"/>
            <p:cNvPicPr>
              <a:picLocks noChangeAspect="1" noChangeArrowheads="1"/>
            </p:cNvPicPr>
            <p:nvPr/>
          </p:nvPicPr>
          <p:blipFill>
            <a:blip r:embed="rId3" cstate="print"/>
            <a:srcRect b="7884"/>
            <a:stretch>
              <a:fillRect/>
            </a:stretch>
          </p:blipFill>
          <p:spPr bwMode="auto">
            <a:xfrm>
              <a:off x="7380312" y="3933056"/>
              <a:ext cx="4152900" cy="2088232"/>
            </a:xfrm>
            <a:prstGeom prst="rect">
              <a:avLst/>
            </a:prstGeom>
            <a:noFill/>
          </p:spPr>
        </p:pic>
        <p:sp>
          <p:nvSpPr>
            <p:cNvPr id="41" name="Rectangle 40"/>
            <p:cNvSpPr/>
            <p:nvPr/>
          </p:nvSpPr>
          <p:spPr>
            <a:xfrm>
              <a:off x="7740352" y="5661248"/>
              <a:ext cx="180020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4"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5"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 name="Rectangle 23"/>
          <p:cNvSpPr/>
          <p:nvPr/>
        </p:nvSpPr>
        <p:spPr>
          <a:xfrm>
            <a:off x="395536" y="4149080"/>
            <a:ext cx="1746504" cy="707886"/>
          </a:xfrm>
          <a:prstGeom prst="rect">
            <a:avLst/>
          </a:prstGeom>
        </p:spPr>
        <p:txBody>
          <a:bodyPr wrap="none">
            <a:spAutoFit/>
          </a:bodyPr>
          <a:lstStyle/>
          <a:p>
            <a:r>
              <a:rPr lang="fr-FR" sz="2800" b="1" dirty="0" smtClean="0">
                <a:solidFill>
                  <a:srgbClr val="00B050"/>
                </a:solidFill>
              </a:rPr>
              <a:t>Hydrolyse </a:t>
            </a:r>
          </a:p>
          <a:p>
            <a:r>
              <a:rPr lang="fr-FR" sz="1200" dirty="0" smtClean="0"/>
              <a:t>(à partir de 30 °C) </a:t>
            </a:r>
            <a:endParaRPr lang="fr-FR" sz="1200" dirty="0"/>
          </a:p>
        </p:txBody>
      </p:sp>
      <p:pic>
        <p:nvPicPr>
          <p:cNvPr id="29" name="Picture 12" descr="http://physiqonomics.com/wp-content/uploads/2017/06/aspartame-breakdown.jpg"/>
          <p:cNvPicPr>
            <a:picLocks noChangeAspect="1" noChangeArrowheads="1"/>
          </p:cNvPicPr>
          <p:nvPr/>
        </p:nvPicPr>
        <p:blipFill>
          <a:blip r:embed="rId4" cstate="print"/>
          <a:srcRect t="55191" b="8871"/>
          <a:stretch>
            <a:fillRect/>
          </a:stretch>
        </p:blipFill>
        <p:spPr bwMode="auto">
          <a:xfrm>
            <a:off x="-1" y="4797152"/>
            <a:ext cx="4483555" cy="1440160"/>
          </a:xfrm>
          <a:prstGeom prst="rect">
            <a:avLst/>
          </a:prstGeom>
          <a:noFill/>
        </p:spPr>
      </p:pic>
      <p:sp>
        <p:nvSpPr>
          <p:cNvPr id="30" name="Flèche droite 29"/>
          <p:cNvSpPr/>
          <p:nvPr/>
        </p:nvSpPr>
        <p:spPr>
          <a:xfrm rot="5400000">
            <a:off x="611560" y="3717032"/>
            <a:ext cx="648072" cy="360040"/>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Picture 6" descr="Image associÃ©e"/>
          <p:cNvPicPr>
            <a:picLocks noChangeAspect="1" noChangeArrowheads="1"/>
          </p:cNvPicPr>
          <p:nvPr/>
        </p:nvPicPr>
        <p:blipFill>
          <a:blip r:embed="rId5" cstate="print"/>
          <a:srcRect/>
          <a:stretch>
            <a:fillRect/>
          </a:stretch>
        </p:blipFill>
        <p:spPr bwMode="auto">
          <a:xfrm>
            <a:off x="6948264" y="1196752"/>
            <a:ext cx="1800200" cy="1188679"/>
          </a:xfrm>
          <a:prstGeom prst="rect">
            <a:avLst/>
          </a:prstGeom>
          <a:noFill/>
        </p:spPr>
      </p:pic>
      <p:grpSp>
        <p:nvGrpSpPr>
          <p:cNvPr id="6" name="Groupe 20"/>
          <p:cNvGrpSpPr/>
          <p:nvPr/>
        </p:nvGrpSpPr>
        <p:grpSpPr>
          <a:xfrm>
            <a:off x="2051720" y="2564904"/>
            <a:ext cx="1163960" cy="1080119"/>
            <a:chOff x="230814" y="2628180"/>
            <a:chExt cx="2036930" cy="1925212"/>
          </a:xfrm>
        </p:grpSpPr>
        <p:sp>
          <p:nvSpPr>
            <p:cNvPr id="37" name="Rectangle 36"/>
            <p:cNvSpPr/>
            <p:nvPr/>
          </p:nvSpPr>
          <p:spPr>
            <a:xfrm>
              <a:off x="230814" y="2628180"/>
              <a:ext cx="1406860" cy="400109"/>
            </a:xfrm>
            <a:prstGeom prst="rect">
              <a:avLst/>
            </a:prstGeom>
          </p:spPr>
          <p:txBody>
            <a:bodyPr wrap="none">
              <a:spAutoFit/>
            </a:bodyPr>
            <a:lstStyle/>
            <a:p>
              <a:r>
                <a:rPr lang="fr-FR" sz="2000" b="1" dirty="0" smtClean="0">
                  <a:solidFill>
                    <a:srgbClr val="0070C0"/>
                  </a:solidFill>
                </a:rPr>
                <a:t>Aspartame </a:t>
              </a:r>
              <a:endParaRPr lang="fr-FR" sz="2000" b="1" dirty="0">
                <a:solidFill>
                  <a:srgbClr val="0070C0"/>
                </a:solidFill>
              </a:endParaRPr>
            </a:p>
          </p:txBody>
        </p:sp>
        <p:pic>
          <p:nvPicPr>
            <p:cNvPr id="38" name="Picture 8" descr="Image associÃ©e"/>
            <p:cNvPicPr>
              <a:picLocks noChangeAspect="1" noChangeArrowheads="1"/>
            </p:cNvPicPr>
            <p:nvPr/>
          </p:nvPicPr>
          <p:blipFill>
            <a:blip r:embed="rId6" cstate="print"/>
            <a:srcRect/>
            <a:stretch>
              <a:fillRect/>
            </a:stretch>
          </p:blipFill>
          <p:spPr bwMode="auto">
            <a:xfrm>
              <a:off x="251520" y="3212976"/>
              <a:ext cx="2016224" cy="1340416"/>
            </a:xfrm>
            <a:prstGeom prst="rect">
              <a:avLst/>
            </a:prstGeom>
            <a:noFill/>
          </p:spPr>
        </p:pic>
      </p:grpSp>
      <p:grpSp>
        <p:nvGrpSpPr>
          <p:cNvPr id="7" name="Groupe 42"/>
          <p:cNvGrpSpPr/>
          <p:nvPr/>
        </p:nvGrpSpPr>
        <p:grpSpPr>
          <a:xfrm>
            <a:off x="755615" y="5229202"/>
            <a:ext cx="2088193" cy="1156248"/>
            <a:chOff x="597190" y="5144529"/>
            <a:chExt cx="1670554" cy="952889"/>
          </a:xfrm>
        </p:grpSpPr>
        <p:sp>
          <p:nvSpPr>
            <p:cNvPr id="33" name="Rectangle à coins arrondis 32"/>
            <p:cNvSpPr/>
            <p:nvPr/>
          </p:nvSpPr>
          <p:spPr>
            <a:xfrm>
              <a:off x="1950944" y="5144529"/>
              <a:ext cx="316800" cy="415403"/>
            </a:xfrm>
            <a:prstGeom prst="round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597190" y="5517232"/>
              <a:ext cx="288000" cy="252000"/>
            </a:xfrm>
            <a:prstGeom prst="round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arenthèse fermante 41"/>
            <p:cNvSpPr/>
            <p:nvPr/>
          </p:nvSpPr>
          <p:spPr>
            <a:xfrm rot="4833017">
              <a:off x="1225762" y="5179316"/>
              <a:ext cx="468052" cy="1368152"/>
            </a:xfrm>
            <a:prstGeom prst="rightBracket">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8" name="Groupe 43"/>
          <p:cNvGrpSpPr/>
          <p:nvPr/>
        </p:nvGrpSpPr>
        <p:grpSpPr>
          <a:xfrm flipH="1">
            <a:off x="971600" y="5229200"/>
            <a:ext cx="1728192" cy="1012234"/>
            <a:chOff x="539552" y="5085184"/>
            <a:chExt cx="1728192" cy="1012234"/>
          </a:xfrm>
        </p:grpSpPr>
        <p:sp>
          <p:nvSpPr>
            <p:cNvPr id="45" name="Rectangle à coins arrondis 44"/>
            <p:cNvSpPr/>
            <p:nvPr/>
          </p:nvSpPr>
          <p:spPr>
            <a:xfrm>
              <a:off x="1835696" y="5085184"/>
              <a:ext cx="432048" cy="432048"/>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539552" y="5517232"/>
              <a:ext cx="388578" cy="252000"/>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Parenthèse fermante 46"/>
            <p:cNvSpPr/>
            <p:nvPr/>
          </p:nvSpPr>
          <p:spPr>
            <a:xfrm rot="4833017">
              <a:off x="1225762" y="5179316"/>
              <a:ext cx="468052" cy="1368152"/>
            </a:xfrm>
            <a:prstGeom prst="rightBracket">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8" name="Flèche droite 47"/>
          <p:cNvSpPr/>
          <p:nvPr/>
        </p:nvSpPr>
        <p:spPr>
          <a:xfrm>
            <a:off x="3203848" y="6309320"/>
            <a:ext cx="648072" cy="360040"/>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50"/>
          <p:cNvGrpSpPr/>
          <p:nvPr/>
        </p:nvGrpSpPr>
        <p:grpSpPr>
          <a:xfrm>
            <a:off x="4211960" y="5733256"/>
            <a:ext cx="3631526" cy="1124744"/>
            <a:chOff x="4211960" y="5646241"/>
            <a:chExt cx="3631526" cy="1124744"/>
          </a:xfrm>
        </p:grpSpPr>
        <p:sp>
          <p:nvSpPr>
            <p:cNvPr id="49" name="Rectangle 48"/>
            <p:cNvSpPr/>
            <p:nvPr/>
          </p:nvSpPr>
          <p:spPr>
            <a:xfrm>
              <a:off x="5436096" y="6006281"/>
              <a:ext cx="2407390" cy="461665"/>
            </a:xfrm>
            <a:prstGeom prst="rect">
              <a:avLst/>
            </a:prstGeom>
          </p:spPr>
          <p:txBody>
            <a:bodyPr wrap="none">
              <a:spAutoFit/>
            </a:bodyPr>
            <a:lstStyle/>
            <a:p>
              <a:r>
                <a:rPr lang="fr-FR" sz="2400" b="1" dirty="0" err="1" smtClean="0"/>
                <a:t>Dicétopipérazine</a:t>
              </a:r>
              <a:r>
                <a:rPr lang="fr-FR" sz="2400" b="1" dirty="0" smtClean="0"/>
                <a:t> </a:t>
              </a:r>
              <a:endParaRPr lang="fr-FR" sz="2400" b="1" dirty="0"/>
            </a:p>
          </p:txBody>
        </p:sp>
        <p:pic>
          <p:nvPicPr>
            <p:cNvPr id="50180" name="Picture 4" descr="Image associÃ©e"/>
            <p:cNvPicPr>
              <a:picLocks noChangeAspect="1" noChangeArrowheads="1"/>
            </p:cNvPicPr>
            <p:nvPr/>
          </p:nvPicPr>
          <p:blipFill>
            <a:blip r:embed="rId7" cstate="print"/>
            <a:srcRect/>
            <a:stretch>
              <a:fillRect/>
            </a:stretch>
          </p:blipFill>
          <p:spPr bwMode="auto">
            <a:xfrm>
              <a:off x="4211960" y="5646241"/>
              <a:ext cx="1128505" cy="1124744"/>
            </a:xfrm>
            <a:prstGeom prst="rect">
              <a:avLst/>
            </a:prstGeom>
            <a:noFill/>
          </p:spPr>
        </p:pic>
      </p:grpSp>
      <p:sp>
        <p:nvSpPr>
          <p:cNvPr id="52" name="Rectangle 51"/>
          <p:cNvSpPr/>
          <p:nvPr/>
        </p:nvSpPr>
        <p:spPr>
          <a:xfrm>
            <a:off x="7380312" y="6488668"/>
            <a:ext cx="1527278" cy="338554"/>
          </a:xfrm>
          <a:prstGeom prst="rect">
            <a:avLst/>
          </a:prstGeom>
        </p:spPr>
        <p:txBody>
          <a:bodyPr wrap="none">
            <a:spAutoFit/>
          </a:bodyPr>
          <a:lstStyle/>
          <a:p>
            <a:r>
              <a:rPr lang="fr-FR" sz="1600" dirty="0" smtClean="0"/>
              <a:t>DJA 7,5 mg/Kg/j</a:t>
            </a:r>
            <a:endParaRPr lang="fr-FR" sz="1600" dirty="0"/>
          </a:p>
        </p:txBody>
      </p:sp>
      <p:pic>
        <p:nvPicPr>
          <p:cNvPr id="50182" name="Picture 6" descr="https://les-edulcorants-03.checkout.webself.net/file/si53426/formaldehyde-fi893261x1000.png"/>
          <p:cNvPicPr>
            <a:picLocks noChangeAspect="1" noChangeArrowheads="1"/>
          </p:cNvPicPr>
          <p:nvPr/>
        </p:nvPicPr>
        <p:blipFill>
          <a:blip r:embed="rId8" cstate="print"/>
          <a:srcRect l="37054"/>
          <a:stretch>
            <a:fillRect/>
          </a:stretch>
        </p:blipFill>
        <p:spPr bwMode="auto">
          <a:xfrm>
            <a:off x="5436096" y="4221088"/>
            <a:ext cx="2324200" cy="1063398"/>
          </a:xfrm>
          <a:prstGeom prst="rect">
            <a:avLst/>
          </a:prstGeom>
          <a:noFill/>
        </p:spPr>
      </p:pic>
      <p:sp>
        <p:nvSpPr>
          <p:cNvPr id="54" name="Flèche droite 53"/>
          <p:cNvSpPr/>
          <p:nvPr/>
        </p:nvSpPr>
        <p:spPr>
          <a:xfrm rot="20312968">
            <a:off x="4427493" y="4619648"/>
            <a:ext cx="1066481" cy="360040"/>
          </a:xfrm>
          <a:prstGeom prst="right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space réservé du numéro de diapositive 49"/>
          <p:cNvSpPr>
            <a:spLocks noGrp="1"/>
          </p:cNvSpPr>
          <p:nvPr>
            <p:ph type="sldNum" sz="quarter" idx="12"/>
          </p:nvPr>
        </p:nvSpPr>
        <p:spPr/>
        <p:txBody>
          <a:bodyPr/>
          <a:lstStyle/>
          <a:p>
            <a:fld id="{0D9BD027-BE57-4AA3-9DDA-DEC0D5E6CBDE}" type="slidenum">
              <a:rPr lang="fr-FR" smtClean="0"/>
              <a:pPr/>
              <a:t>15</a:t>
            </a:fld>
            <a:endParaRPr lang="fr-FR"/>
          </a:p>
        </p:txBody>
      </p:sp>
      <p:sp>
        <p:nvSpPr>
          <p:cNvPr id="53" name="Rectangle 52"/>
          <p:cNvSpPr/>
          <p:nvPr/>
        </p:nvSpPr>
        <p:spPr>
          <a:xfrm>
            <a:off x="3707904" y="2420888"/>
            <a:ext cx="5040560" cy="1384995"/>
          </a:xfrm>
          <a:prstGeom prst="rect">
            <a:avLst/>
          </a:prstGeom>
          <a:ln>
            <a:solidFill>
              <a:schemeClr val="accent1"/>
            </a:solidFill>
          </a:ln>
        </p:spPr>
        <p:txBody>
          <a:bodyPr wrap="square">
            <a:spAutoFit/>
          </a:bodyPr>
          <a:lstStyle/>
          <a:p>
            <a:r>
              <a:rPr lang="fr-FR" sz="1200" dirty="0" smtClean="0"/>
              <a:t>Après l’hydrolyse de l'aspartame, il relâchera du méthanol, ce qui va permettre à la fonction acide carboxylique de la phénylalanine d'être libérée.</a:t>
            </a:r>
            <a:br>
              <a:rPr lang="fr-FR" sz="1200" dirty="0" smtClean="0"/>
            </a:br>
            <a:r>
              <a:rPr lang="fr-FR" sz="1200" dirty="0" smtClean="0"/>
              <a:t>Donc, la fonction acide carboxylique -COOH de la phénylalanine va pouvoir réagir avec la fonction amine -NH2 de l'acide aspartique et inversement.</a:t>
            </a:r>
            <a:br>
              <a:rPr lang="fr-FR" sz="1200" dirty="0" smtClean="0"/>
            </a:br>
            <a:r>
              <a:rPr lang="fr-FR" sz="1200" dirty="0" smtClean="0"/>
              <a:t>Cela va entraîner la cyclisation du dipeptide (acide aspartique et phénylalanine), une chaîne d'atomes ouverte va ainsi devenir une chaîne d'atomes fermée : le cycle à six atomes formé est une </a:t>
            </a:r>
            <a:r>
              <a:rPr lang="fr-FR" sz="1200" dirty="0" err="1" smtClean="0"/>
              <a:t>dicétopipérazine</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 name="Rectangle 44"/>
          <p:cNvSpPr/>
          <p:nvPr/>
        </p:nvSpPr>
        <p:spPr>
          <a:xfrm>
            <a:off x="539552" y="2780928"/>
            <a:ext cx="7920880" cy="2677656"/>
          </a:xfrm>
          <a:prstGeom prst="rect">
            <a:avLst/>
          </a:prstGeom>
          <a:ln>
            <a:solidFill>
              <a:schemeClr val="accent1"/>
            </a:solidFill>
          </a:ln>
        </p:spPr>
        <p:txBody>
          <a:bodyPr wrap="square">
            <a:spAutoFit/>
          </a:bodyPr>
          <a:lstStyle/>
          <a:p>
            <a:r>
              <a:rPr lang="fr-FR" sz="1400" dirty="0" smtClean="0"/>
              <a:t>Les principaux paramètres qui interviennent dans la stabilité de l'aspartame sont :</a:t>
            </a:r>
            <a:br>
              <a:rPr lang="fr-FR" sz="1400" dirty="0" smtClean="0"/>
            </a:br>
            <a:r>
              <a:rPr lang="fr-FR" sz="1400" dirty="0" smtClean="0"/>
              <a:t>- La température : l'apparition de </a:t>
            </a:r>
            <a:r>
              <a:rPr lang="fr-FR" sz="1400" dirty="0" err="1" smtClean="0"/>
              <a:t>dicétopipérazine</a:t>
            </a:r>
            <a:r>
              <a:rPr lang="fr-FR" sz="1400" dirty="0" smtClean="0"/>
              <a:t> dépend de la température, plus cette dernière est élevée, plus le taux de </a:t>
            </a:r>
            <a:r>
              <a:rPr lang="fr-FR" sz="1400" b="1" dirty="0" err="1" smtClean="0"/>
              <a:t>dicétopipérazine</a:t>
            </a:r>
            <a:r>
              <a:rPr lang="fr-FR" sz="1400" dirty="0" smtClean="0"/>
              <a:t> est élevé. </a:t>
            </a:r>
          </a:p>
          <a:p>
            <a:r>
              <a:rPr lang="fr-FR" sz="1400" dirty="0" smtClean="0"/>
              <a:t>En dessous de 105°C, la formation de cette molécule est extrêmement faible, </a:t>
            </a:r>
            <a:br>
              <a:rPr lang="fr-FR" sz="1400" dirty="0" smtClean="0"/>
            </a:br>
            <a:r>
              <a:rPr lang="fr-FR" sz="1400" dirty="0" smtClean="0"/>
              <a:t>On peut donc dire qu'il paraîtrait assez dangereux et déconseillé de faire chauffer l'aspartame dans le but par exemple de faire cuire un délicieux gâteau allégé puisqu'en se dégradant,</a:t>
            </a:r>
          </a:p>
          <a:p>
            <a:r>
              <a:rPr lang="fr-FR" sz="1400" b="1" dirty="0" smtClean="0"/>
              <a:t>Remarque</a:t>
            </a:r>
            <a:r>
              <a:rPr lang="fr-FR" sz="1400" dirty="0" smtClean="0"/>
              <a:t> :  </a:t>
            </a:r>
            <a:r>
              <a:rPr lang="fr-FR" sz="1400" i="1" dirty="0" smtClean="0"/>
              <a:t>Dans les produits surgelés, la stabilité de l'aspartame est bonne.</a:t>
            </a:r>
            <a:endParaRPr lang="fr-FR" sz="1400" dirty="0" smtClean="0"/>
          </a:p>
          <a:p>
            <a:r>
              <a:rPr lang="fr-FR" sz="1400" dirty="0" smtClean="0"/>
              <a:t>- Le temps de stockage (diminution de la stabilité de l'aspartame) : Cela explique pourquoi les boissons "light" ont des durées de conservation assez courtes.</a:t>
            </a:r>
            <a:br>
              <a:rPr lang="fr-FR" sz="1400" dirty="0" smtClean="0"/>
            </a:br>
            <a:r>
              <a:rPr lang="fr-FR" sz="1400" dirty="0" smtClean="0"/>
              <a:t>- Le pH  : la meilleure stabilité de l'aspartame en solution aqueuse à 25°C (température optimale) se situe lorsque le pH est entre 3 et 5</a:t>
            </a:r>
          </a:p>
          <a:p>
            <a:r>
              <a:rPr lang="fr-FR" sz="1400" dirty="0" smtClean="0"/>
              <a:t>Ces conditions de pH sont celles réunies dans des colas, limonades et autres sodas "light".</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4275" name="AutoShape 3" descr="RÃ©sultat de recherche d'images pour &quot;dÃ©pression nerve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4281" name="AutoShape 9" descr="RÃ©sultat de recherche d'images pour &quot;cellules cancÃ©rigÃ¨n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 name="Espace réservé du numéro de diapositive 28"/>
          <p:cNvSpPr>
            <a:spLocks noGrp="1"/>
          </p:cNvSpPr>
          <p:nvPr>
            <p:ph type="sldNum" sz="quarter" idx="12"/>
          </p:nvPr>
        </p:nvSpPr>
        <p:spPr/>
        <p:txBody>
          <a:bodyPr/>
          <a:lstStyle/>
          <a:p>
            <a:fld id="{0D9BD027-BE57-4AA3-9DDA-DEC0D5E6CBDE}" type="slidenum">
              <a:rPr lang="fr-FR" smtClean="0"/>
              <a:pPr/>
              <a:t>17</a:t>
            </a:fld>
            <a:endParaRPr lang="fr-FR"/>
          </a:p>
        </p:txBody>
      </p:sp>
      <p:sp>
        <p:nvSpPr>
          <p:cNvPr id="31" name="Rectangle 30"/>
          <p:cNvSpPr/>
          <p:nvPr/>
        </p:nvSpPr>
        <p:spPr>
          <a:xfrm>
            <a:off x="467544" y="2636912"/>
            <a:ext cx="7344816" cy="2308324"/>
          </a:xfrm>
          <a:prstGeom prst="rect">
            <a:avLst/>
          </a:prstGeom>
        </p:spPr>
        <p:txBody>
          <a:bodyPr wrap="square">
            <a:spAutoFit/>
          </a:bodyPr>
          <a:lstStyle/>
          <a:p>
            <a:r>
              <a:rPr lang="fr-FR" u="sng" dirty="0" smtClean="0"/>
              <a:t>Des études ont alerté </a:t>
            </a:r>
            <a:r>
              <a:rPr lang="fr-FR" dirty="0" smtClean="0"/>
              <a:t>sur des </a:t>
            </a:r>
            <a:r>
              <a:rPr lang="fr-FR" dirty="0" smtClean="0">
                <a:latin typeface="Calibri" pitchFamily="34" charset="0"/>
                <a:ea typeface="Calibri" pitchFamily="34" charset="0"/>
                <a:cs typeface="Arial" pitchFamily="34" charset="0"/>
              </a:rPr>
              <a:t>risques neurologiques (</a:t>
            </a:r>
            <a:r>
              <a:rPr lang="fr-FR" b="1" dirty="0" smtClean="0">
                <a:latin typeface="Calibri" pitchFamily="34" charset="0"/>
                <a:ea typeface="Calibri" pitchFamily="34" charset="0"/>
                <a:cs typeface="Arial" pitchFamily="34" charset="0"/>
              </a:rPr>
              <a:t>la dépression, la maladie d’Alzheimer, la maladie de Parkinson)</a:t>
            </a:r>
            <a:r>
              <a:rPr lang="fr-FR" dirty="0" smtClean="0">
                <a:latin typeface="Calibri" pitchFamily="34" charset="0"/>
                <a:ea typeface="Calibri" pitchFamily="34" charset="0"/>
                <a:cs typeface="Arial" pitchFamily="34" charset="0"/>
              </a:rPr>
              <a:t> , développement de cellules cancérigènes</a:t>
            </a:r>
            <a:r>
              <a:rPr lang="fr-FR" sz="1050" dirty="0" smtClean="0">
                <a:latin typeface="Arial" pitchFamily="34" charset="0"/>
                <a:cs typeface="Arial" pitchFamily="34" charset="0"/>
              </a:rPr>
              <a:t> </a:t>
            </a:r>
            <a:r>
              <a:rPr lang="fr-FR" dirty="0" smtClean="0">
                <a:latin typeface="Calibri" pitchFamily="34" charset="0"/>
                <a:ea typeface="Calibri" pitchFamily="34" charset="0"/>
                <a:cs typeface="Arial" pitchFamily="34" charset="0"/>
              </a:rPr>
              <a:t>et des risques d’accidents vasculaires cérébraux et cardiaques.</a:t>
            </a:r>
          </a:p>
          <a:p>
            <a:pPr lvl="0" eaLnBrk="0" fontAlgn="base" hangingPunct="0">
              <a:spcBef>
                <a:spcPct val="0"/>
              </a:spcBef>
              <a:spcAft>
                <a:spcPct val="0"/>
              </a:spcAft>
            </a:pPr>
            <a:r>
              <a:rPr lang="fr-FR" dirty="0" smtClean="0">
                <a:latin typeface="Calibri" pitchFamily="34" charset="0"/>
                <a:ea typeface="Calibri" pitchFamily="34" charset="0"/>
                <a:cs typeface="Arial" pitchFamily="34" charset="0"/>
              </a:rPr>
              <a:t/>
            </a:r>
            <a:br>
              <a:rPr lang="fr-FR" dirty="0" smtClean="0">
                <a:latin typeface="Calibri" pitchFamily="34" charset="0"/>
                <a:ea typeface="Calibri" pitchFamily="34" charset="0"/>
                <a:cs typeface="Arial" pitchFamily="34" charset="0"/>
              </a:rPr>
            </a:br>
            <a:r>
              <a:rPr lang="fr-FR" dirty="0" smtClean="0">
                <a:latin typeface="Calibri" pitchFamily="34" charset="0"/>
                <a:ea typeface="Calibri" pitchFamily="34" charset="0"/>
                <a:cs typeface="Arial" pitchFamily="34" charset="0"/>
              </a:rPr>
              <a:t>Des études plus récentes ont associé la consommation régulière d’aspartame à la formation de lymphomes, à l’incidence de la leucémie et du cancer du sein, </a:t>
            </a:r>
            <a:r>
              <a:rPr lang="fr-FR" u="sng" dirty="0" smtClean="0">
                <a:latin typeface="Calibri" pitchFamily="34" charset="0"/>
                <a:ea typeface="Calibri" pitchFamily="34" charset="0"/>
                <a:cs typeface="Arial" pitchFamily="34" charset="0"/>
              </a:rPr>
              <a:t>d’accouchement prématuré</a:t>
            </a:r>
            <a:endParaRPr lang="fr-FR" sz="1050" dirty="0" smtClean="0">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1" name="Rectangle 10"/>
          <p:cNvSpPr/>
          <p:nvPr/>
        </p:nvSpPr>
        <p:spPr>
          <a:xfrm>
            <a:off x="539552" y="2276872"/>
            <a:ext cx="153869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b="1" dirty="0" smtClean="0">
                <a:solidFill>
                  <a:srgbClr val="002060"/>
                </a:solidFill>
              </a:rPr>
              <a:t>5- Edulcorants</a:t>
            </a:r>
            <a:endParaRPr lang="fr-FR" b="1" dirty="0">
              <a:solidFill>
                <a:srgbClr val="002060"/>
              </a:solidFill>
            </a:endParaRPr>
          </a:p>
        </p:txBody>
      </p:sp>
      <p:sp>
        <p:nvSpPr>
          <p:cNvPr id="7170" name="AutoShape 2" descr="https://upload.wikimedia.org/wikipedia/commons/thumb/2/28/AlphaCyclodextrin_structure.png/260px-AlphaCyclodextrin_struc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RÃ©sultat de recherche d'images pour &quot;asparta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 name="Espace réservé du numéro de diapositive 30"/>
          <p:cNvSpPr>
            <a:spLocks noGrp="1"/>
          </p:cNvSpPr>
          <p:nvPr>
            <p:ph type="sldNum" sz="quarter" idx="12"/>
          </p:nvPr>
        </p:nvSpPr>
        <p:spPr/>
        <p:txBody>
          <a:bodyPr/>
          <a:lstStyle/>
          <a:p>
            <a:fld id="{0D9BD027-BE57-4AA3-9DDA-DEC0D5E6CBDE}" type="slidenum">
              <a:rPr lang="fr-FR" smtClean="0"/>
              <a:pPr/>
              <a:t>18</a:t>
            </a:fld>
            <a:endParaRPr lang="fr-FR"/>
          </a:p>
        </p:txBody>
      </p:sp>
      <p:sp>
        <p:nvSpPr>
          <p:cNvPr id="32" name="Rectangle 31"/>
          <p:cNvSpPr/>
          <p:nvPr/>
        </p:nvSpPr>
        <p:spPr>
          <a:xfrm>
            <a:off x="179512" y="2780928"/>
            <a:ext cx="2808312" cy="369332"/>
          </a:xfrm>
          <a:prstGeom prst="rect">
            <a:avLst/>
          </a:prstGeom>
        </p:spPr>
        <p:txBody>
          <a:bodyPr wrap="square">
            <a:spAutoFit/>
          </a:bodyPr>
          <a:lstStyle/>
          <a:p>
            <a:r>
              <a:rPr lang="fr-FR" b="1" dirty="0" smtClean="0">
                <a:solidFill>
                  <a:srgbClr val="FF0000"/>
                </a:solidFill>
              </a:rPr>
              <a:t>Les édulcorants intenses:</a:t>
            </a:r>
          </a:p>
        </p:txBody>
      </p:sp>
      <p:sp>
        <p:nvSpPr>
          <p:cNvPr id="33" name="Rectangle 32"/>
          <p:cNvSpPr/>
          <p:nvPr/>
        </p:nvSpPr>
        <p:spPr>
          <a:xfrm>
            <a:off x="467544" y="3140968"/>
            <a:ext cx="4263283" cy="646331"/>
          </a:xfrm>
          <a:prstGeom prst="rect">
            <a:avLst/>
          </a:prstGeom>
        </p:spPr>
        <p:txBody>
          <a:bodyPr wrap="none">
            <a:spAutoFit/>
          </a:bodyPr>
          <a:lstStyle/>
          <a:p>
            <a:pPr>
              <a:lnSpc>
                <a:spcPct val="150000"/>
              </a:lnSpc>
            </a:pPr>
            <a:r>
              <a:rPr lang="fr-FR" sz="2400" b="1" dirty="0" smtClean="0"/>
              <a:t>E954</a:t>
            </a:r>
            <a:r>
              <a:rPr lang="fr-FR" b="1" dirty="0" smtClean="0"/>
              <a:t> Saccharine X 300-500. DJA 5 mg/kg.</a:t>
            </a:r>
          </a:p>
        </p:txBody>
      </p:sp>
      <p:sp>
        <p:nvSpPr>
          <p:cNvPr id="34" name="Rectangle 33"/>
          <p:cNvSpPr/>
          <p:nvPr/>
        </p:nvSpPr>
        <p:spPr>
          <a:xfrm>
            <a:off x="755576" y="3789040"/>
            <a:ext cx="6768752" cy="646331"/>
          </a:xfrm>
          <a:prstGeom prst="rect">
            <a:avLst/>
          </a:prstGeom>
        </p:spPr>
        <p:txBody>
          <a:bodyPr wrap="square">
            <a:spAutoFit/>
          </a:bodyPr>
          <a:lstStyle/>
          <a:p>
            <a:r>
              <a:rPr lang="fr-FR" dirty="0" smtClean="0"/>
              <a:t>Des effets cancérigènes ont été observés sur des cobayes (la vessie)</a:t>
            </a:r>
          </a:p>
          <a:p>
            <a:r>
              <a:rPr lang="fr-FR" dirty="0" smtClean="0"/>
              <a:t>Des effets sur la reproduction chez l'animal </a:t>
            </a:r>
            <a:endParaRPr lang="fr-FR" dirty="0"/>
          </a:p>
        </p:txBody>
      </p:sp>
      <p:sp>
        <p:nvSpPr>
          <p:cNvPr id="21" name="Rectangle 20"/>
          <p:cNvSpPr/>
          <p:nvPr/>
        </p:nvSpPr>
        <p:spPr>
          <a:xfrm>
            <a:off x="467544" y="4437112"/>
            <a:ext cx="8496944" cy="923330"/>
          </a:xfrm>
          <a:prstGeom prst="rect">
            <a:avLst/>
          </a:prstGeom>
        </p:spPr>
        <p:txBody>
          <a:bodyPr wrap="square">
            <a:spAutoFit/>
          </a:bodyPr>
          <a:lstStyle/>
          <a:p>
            <a:r>
              <a:rPr lang="fr-FR" dirty="0" smtClean="0"/>
              <a:t>En 2014, une étude israélienne a montré que des souris consommant de la saccharine diluée dans leur eau de boisson subissaient une perturbation dommageable de leur flore intestinale, ainsi qu'une glycémie accrue.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259632" y="404664"/>
            <a:ext cx="6299213" cy="4176463"/>
            <a:chOff x="2259" y="1784"/>
            <a:chExt cx="6010" cy="3394"/>
          </a:xfrm>
        </p:grpSpPr>
        <p:grpSp>
          <p:nvGrpSpPr>
            <p:cNvPr id="3" name="Group 56"/>
            <p:cNvGrpSpPr>
              <a:grpSpLocks/>
            </p:cNvGrpSpPr>
            <p:nvPr/>
          </p:nvGrpSpPr>
          <p:grpSpPr bwMode="auto">
            <a:xfrm>
              <a:off x="2259" y="1784"/>
              <a:ext cx="6010" cy="2439"/>
              <a:chOff x="2259" y="1784"/>
              <a:chExt cx="6010" cy="2439"/>
            </a:xfrm>
          </p:grpSpPr>
          <p:sp>
            <p:nvSpPr>
              <p:cNvPr id="1081" name="AutoShape 57"/>
              <p:cNvSpPr>
                <a:spLocks noChangeArrowheads="1"/>
              </p:cNvSpPr>
              <p:nvPr/>
            </p:nvSpPr>
            <p:spPr bwMode="auto">
              <a:xfrm>
                <a:off x="2259" y="1784"/>
                <a:ext cx="5428" cy="46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AutoShape 58"/>
              <p:cNvSpPr>
                <a:spLocks noChangeArrowheads="1"/>
              </p:cNvSpPr>
              <p:nvPr/>
            </p:nvSpPr>
            <p:spPr bwMode="auto">
              <a:xfrm>
                <a:off x="2289" y="2768"/>
                <a:ext cx="2245" cy="46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sp>
            <p:nvSpPr>
              <p:cNvPr id="1083" name="AutoShape 59"/>
              <p:cNvSpPr>
                <a:spLocks noChangeArrowheads="1"/>
              </p:cNvSpPr>
              <p:nvPr/>
            </p:nvSpPr>
            <p:spPr bwMode="auto">
              <a:xfrm>
                <a:off x="5451" y="2768"/>
                <a:ext cx="2245" cy="454"/>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Contaminants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3415" y="2244"/>
                <a:ext cx="3156" cy="512"/>
                <a:chOff x="3415" y="6465"/>
                <a:chExt cx="3156" cy="512"/>
              </a:xfrm>
            </p:grpSpPr>
            <p:cxnSp>
              <p:nvCxnSpPr>
                <p:cNvPr id="108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V="1">
                  <a:off x="3417" y="6692"/>
                  <a:ext cx="3154" cy="2"/>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6571" y="6694"/>
                  <a:ext cx="0" cy="283"/>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1089" name="AutoShape 65"/>
              <p:cNvSpPr>
                <a:spLocks noChangeArrowheads="1"/>
              </p:cNvSpPr>
              <p:nvPr/>
            </p:nvSpPr>
            <p:spPr bwMode="auto">
              <a:xfrm>
                <a:off x="6682" y="3763"/>
                <a:ext cx="1587" cy="46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Naturels </a:t>
                </a:r>
              </a:p>
            </p:txBody>
          </p:sp>
          <p:sp>
            <p:nvSpPr>
              <p:cNvPr id="1090" name="AutoShape 66"/>
              <p:cNvSpPr>
                <a:spLocks noChangeArrowheads="1"/>
              </p:cNvSpPr>
              <p:nvPr/>
            </p:nvSpPr>
            <p:spPr bwMode="auto">
              <a:xfrm>
                <a:off x="4921" y="3763"/>
                <a:ext cx="1587" cy="460"/>
              </a:xfrm>
              <a:prstGeom prst="roundRect">
                <a:avLst>
                  <a:gd name="adj" fmla="val 16667"/>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Anthropiques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91" name="AutoShape 67"/>
              <p:cNvCxnSpPr>
                <a:cxnSpLocks noChangeShapeType="1"/>
              </p:cNvCxnSpPr>
              <p:nvPr/>
            </p:nvCxnSpPr>
            <p:spPr bwMode="auto">
              <a:xfrm>
                <a:off x="6575" y="3240"/>
                <a:ext cx="0" cy="227"/>
              </a:xfrm>
              <a:prstGeom prst="straightConnector1">
                <a:avLst/>
              </a:prstGeom>
              <a:noFill/>
              <a:ln w="9525">
                <a:solidFill>
                  <a:srgbClr val="000000"/>
                </a:solidFill>
                <a:round/>
                <a:headEnd/>
                <a:tailEnd/>
              </a:ln>
            </p:spPr>
          </p:cxnSp>
          <p:cxnSp>
            <p:nvCxnSpPr>
              <p:cNvPr id="1092" name="AutoShape 68"/>
              <p:cNvCxnSpPr>
                <a:cxnSpLocks noChangeShapeType="1"/>
              </p:cNvCxnSpPr>
              <p:nvPr/>
            </p:nvCxnSpPr>
            <p:spPr bwMode="auto">
              <a:xfrm>
                <a:off x="5694" y="3477"/>
                <a:ext cx="1816"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510" y="3475"/>
                <a:ext cx="0" cy="283"/>
              </a:xfrm>
              <a:prstGeom prst="straightConnector1">
                <a:avLst/>
              </a:prstGeom>
              <a:noFill/>
              <a:ln w="9525">
                <a:solidFill>
                  <a:srgbClr val="000000"/>
                </a:solidFill>
                <a:round/>
                <a:headEnd/>
                <a:tailEnd/>
              </a:ln>
            </p:spPr>
          </p:cxnSp>
          <p:cxnSp>
            <p:nvCxnSpPr>
              <p:cNvPr id="1094" name="AutoShape 70"/>
              <p:cNvCxnSpPr>
                <a:cxnSpLocks noChangeShapeType="1"/>
              </p:cNvCxnSpPr>
              <p:nvPr/>
            </p:nvCxnSpPr>
            <p:spPr bwMode="auto">
              <a:xfrm>
                <a:off x="5694" y="3475"/>
                <a:ext cx="0" cy="283"/>
              </a:xfrm>
              <a:prstGeom prst="straightConnector1">
                <a:avLst/>
              </a:prstGeom>
              <a:noFill/>
              <a:ln w="9525">
                <a:solidFill>
                  <a:srgbClr val="000000"/>
                </a:solidFill>
                <a:round/>
                <a:headEnd/>
                <a:tailEnd/>
              </a:ln>
            </p:spPr>
          </p:cxnSp>
        </p:grpSp>
        <p:grpSp>
          <p:nvGrpSpPr>
            <p:cNvPr id="5" name="Group 71"/>
            <p:cNvGrpSpPr>
              <a:grpSpLocks/>
            </p:cNvGrpSpPr>
            <p:nvPr/>
          </p:nvGrpSpPr>
          <p:grpSpPr bwMode="auto">
            <a:xfrm>
              <a:off x="3862" y="4234"/>
              <a:ext cx="2645" cy="944"/>
              <a:chOff x="3862" y="4234"/>
              <a:chExt cx="2645" cy="944"/>
            </a:xfrm>
          </p:grpSpPr>
          <p:grpSp>
            <p:nvGrpSpPr>
              <p:cNvPr id="6" name="Group 72"/>
              <p:cNvGrpSpPr>
                <a:grpSpLocks/>
              </p:cNvGrpSpPr>
              <p:nvPr/>
            </p:nvGrpSpPr>
            <p:grpSpPr bwMode="auto">
              <a:xfrm>
                <a:off x="4443" y="4234"/>
                <a:ext cx="1425" cy="512"/>
                <a:chOff x="4982" y="4234"/>
                <a:chExt cx="1425" cy="512"/>
              </a:xfrm>
            </p:grpSpPr>
            <p:cxnSp>
              <p:nvCxnSpPr>
                <p:cNvPr id="1097" name="AutoShape 73"/>
                <p:cNvCxnSpPr>
                  <a:cxnSpLocks noChangeShapeType="1"/>
                </p:cNvCxnSpPr>
                <p:nvPr/>
              </p:nvCxnSpPr>
              <p:spPr bwMode="auto">
                <a:xfrm>
                  <a:off x="5687" y="4234"/>
                  <a:ext cx="0" cy="227"/>
                </a:xfrm>
                <a:prstGeom prst="straightConnector1">
                  <a:avLst/>
                </a:prstGeom>
                <a:noFill/>
                <a:ln w="9525">
                  <a:solidFill>
                    <a:srgbClr val="000000"/>
                  </a:solidFill>
                  <a:round/>
                  <a:headEnd/>
                  <a:tailEnd/>
                </a:ln>
              </p:spPr>
            </p:cxnSp>
            <p:cxnSp>
              <p:nvCxnSpPr>
                <p:cNvPr id="1098" name="AutoShape 74"/>
                <p:cNvCxnSpPr>
                  <a:cxnSpLocks noChangeShapeType="1"/>
                </p:cNvCxnSpPr>
                <p:nvPr/>
              </p:nvCxnSpPr>
              <p:spPr bwMode="auto">
                <a:xfrm>
                  <a:off x="4990" y="4463"/>
                  <a:ext cx="1417" cy="0"/>
                </a:xfrm>
                <a:prstGeom prst="straightConnector1">
                  <a:avLst/>
                </a:prstGeom>
                <a:noFill/>
                <a:ln w="9525">
                  <a:solidFill>
                    <a:srgbClr val="000000"/>
                  </a:solidFill>
                  <a:round/>
                  <a:headEnd/>
                  <a:tailEnd/>
                </a:ln>
              </p:spPr>
            </p:cxnSp>
            <p:cxnSp>
              <p:nvCxnSpPr>
                <p:cNvPr id="1099" name="AutoShape 75"/>
                <p:cNvCxnSpPr>
                  <a:cxnSpLocks noChangeShapeType="1"/>
                </p:cNvCxnSpPr>
                <p:nvPr/>
              </p:nvCxnSpPr>
              <p:spPr bwMode="auto">
                <a:xfrm>
                  <a:off x="6404" y="4463"/>
                  <a:ext cx="0" cy="283"/>
                </a:xfrm>
                <a:prstGeom prst="straightConnector1">
                  <a:avLst/>
                </a:prstGeom>
                <a:noFill/>
                <a:ln w="9525">
                  <a:solidFill>
                    <a:srgbClr val="000000"/>
                  </a:solidFill>
                  <a:round/>
                  <a:headEnd/>
                  <a:tailEnd/>
                </a:ln>
              </p:spPr>
            </p:cxnSp>
            <p:cxnSp>
              <p:nvCxnSpPr>
                <p:cNvPr id="1100" name="AutoShape 76"/>
                <p:cNvCxnSpPr>
                  <a:cxnSpLocks noChangeShapeType="1"/>
                </p:cNvCxnSpPr>
                <p:nvPr/>
              </p:nvCxnSpPr>
              <p:spPr bwMode="auto">
                <a:xfrm>
                  <a:off x="4982" y="4463"/>
                  <a:ext cx="0" cy="283"/>
                </a:xfrm>
                <a:prstGeom prst="straightConnector1">
                  <a:avLst/>
                </a:prstGeom>
                <a:noFill/>
                <a:ln w="9525">
                  <a:solidFill>
                    <a:srgbClr val="000000"/>
                  </a:solidFill>
                  <a:round/>
                  <a:headEnd/>
                  <a:tailEnd/>
                </a:ln>
              </p:spPr>
            </p:cxnSp>
          </p:grpSp>
          <p:sp>
            <p:nvSpPr>
              <p:cNvPr id="1101" name="AutoShape 77"/>
              <p:cNvSpPr>
                <a:spLocks noChangeArrowheads="1"/>
              </p:cNvSpPr>
              <p:nvPr/>
            </p:nvSpPr>
            <p:spPr bwMode="auto">
              <a:xfrm>
                <a:off x="3862" y="4724"/>
                <a:ext cx="1303" cy="454"/>
              </a:xfrm>
              <a:prstGeom prst="roundRect">
                <a:avLst>
                  <a:gd name="adj" fmla="val 16667"/>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Physiques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1102" name="AutoShape 78"/>
              <p:cNvSpPr>
                <a:spLocks noChangeArrowheads="1"/>
              </p:cNvSpPr>
              <p:nvPr/>
            </p:nvSpPr>
            <p:spPr bwMode="auto">
              <a:xfrm>
                <a:off x="5203" y="4723"/>
                <a:ext cx="1304" cy="454"/>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Chimiques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e 32"/>
          <p:cNvGrpSpPr/>
          <p:nvPr/>
        </p:nvGrpSpPr>
        <p:grpSpPr>
          <a:xfrm>
            <a:off x="1259632" y="404664"/>
            <a:ext cx="5689206" cy="1776904"/>
            <a:chOff x="899592" y="1196752"/>
            <a:chExt cx="5689206" cy="1776904"/>
          </a:xfrm>
        </p:grpSpPr>
        <p:sp>
          <p:nvSpPr>
            <p:cNvPr id="34"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9" name="Group 60"/>
            <p:cNvGrpSpPr>
              <a:grpSpLocks/>
            </p:cNvGrpSpPr>
            <p:nvPr/>
          </p:nvGrpSpPr>
          <p:grpSpPr bwMode="auto">
            <a:xfrm>
              <a:off x="2111239" y="1762802"/>
              <a:ext cx="1622503" cy="630038"/>
              <a:chOff x="3415" y="6465"/>
              <a:chExt cx="1548" cy="512"/>
            </a:xfrm>
          </p:grpSpPr>
          <p:cxnSp>
            <p:nvCxnSpPr>
              <p:cNvPr id="37"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38"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39"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40" name="Rectangle 1"/>
          <p:cNvSpPr>
            <a:spLocks noChangeArrowheads="1"/>
          </p:cNvSpPr>
          <p:nvPr/>
        </p:nvSpPr>
        <p:spPr bwMode="auto">
          <a:xfrm>
            <a:off x="395536" y="5149839"/>
            <a:ext cx="71287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Tout substance qui n’est pas volontairement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ajoutée à la denrée alimentaire, mais qui est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cependant présente dans celle-ci comme un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résidu de la production, de la fabrication, de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la transformation, de la préparation, du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conditionnement, de l’emballage, du transport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ou du stockage de ladite denrée ou à la suite </a:t>
            </a:r>
            <a:r>
              <a:rPr kumimoji="0" lang="fr-FR" sz="14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de la contamination par l’environnement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(Codex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Alimentarius</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40"/>
          <p:cNvSpPr/>
          <p:nvPr/>
        </p:nvSpPr>
        <p:spPr>
          <a:xfrm>
            <a:off x="971600" y="1124744"/>
            <a:ext cx="3096344" cy="13681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35"/>
          <p:cNvSpPr>
            <a:spLocks noGrp="1"/>
          </p:cNvSpPr>
          <p:nvPr>
            <p:ph type="sldNum" sz="quarter" idx="12"/>
          </p:nvPr>
        </p:nvSpPr>
        <p:spPr/>
        <p:txBody>
          <a:bodyPr/>
          <a:lstStyle/>
          <a:p>
            <a:fld id="{0D9BD027-BE57-4AA3-9DDA-DEC0D5E6CBDE}" type="slidenum">
              <a:rPr lang="fr-FR" smtClean="0"/>
              <a:pPr/>
              <a:t>19</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D9BD027-BE57-4AA3-9DDA-DEC0D5E6CBDE}" type="slidenum">
              <a:rPr lang="fr-FR" smtClean="0"/>
              <a:pPr/>
              <a:t>2</a:t>
            </a:fld>
            <a:endParaRPr lang="fr-FR"/>
          </a:p>
        </p:txBody>
      </p:sp>
      <p:sp>
        <p:nvSpPr>
          <p:cNvPr id="176129" name="Rectangle 1"/>
          <p:cNvSpPr>
            <a:spLocks noChangeArrowheads="1"/>
          </p:cNvSpPr>
          <p:nvPr/>
        </p:nvSpPr>
        <p:spPr bwMode="auto">
          <a:xfrm>
            <a:off x="0" y="76615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200000"/>
              </a:lnSpc>
            </a:pPr>
            <a:r>
              <a:rPr lang="fr-FR" sz="2000" b="1" dirty="0" smtClean="0">
                <a:solidFill>
                  <a:srgbClr val="FF0000"/>
                </a:solidFill>
              </a:rPr>
              <a:t>Les effets toxiques sont liés à plusieurs facteurs tels que :</a:t>
            </a:r>
            <a:endParaRPr kumimoji="0" lang="fr-FR" sz="2000" b="1" i="0" u="none" strike="noStrike" cap="none" normalizeH="0" baseline="0" dirty="0" smtClean="0">
              <a:ln>
                <a:noFill/>
              </a:ln>
              <a:solidFill>
                <a:srgbClr val="FF0000"/>
              </a:solidFill>
              <a:latin typeface="Arial" pitchFamily="34" charset="0"/>
              <a:cs typeface="Arial" pitchFamily="34" charset="0"/>
            </a:endParaRPr>
          </a:p>
          <a:p>
            <a:pPr marL="342900" lvl="0" indent="-342900" eaLnBrk="0" fontAlgn="base" hangingPunct="0">
              <a:lnSpc>
                <a:spcPct val="200000"/>
              </a:lnSpc>
              <a:spcBef>
                <a:spcPct val="0"/>
              </a:spcBef>
              <a:spcAft>
                <a:spcPct val="0"/>
              </a:spcAft>
              <a:buFont typeface="+mj-lt"/>
              <a:buAutoNum type="arabicPeriod"/>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la dose:</a:t>
            </a:r>
            <a:r>
              <a:rPr kumimoji="0" lang="fr-FR"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lang="fr-FR" dirty="0" smtClean="0"/>
              <a:t>relation dose-effet </a:t>
            </a:r>
            <a:endParaRPr kumimoji="0" lang="fr-FR"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342900" lvl="0" indent="-342900" eaLnBrk="0" fontAlgn="base" hangingPunct="0">
              <a:lnSpc>
                <a:spcPct val="200000"/>
              </a:lnSpc>
              <a:spcBef>
                <a:spcPct val="0"/>
              </a:spcBef>
              <a:spcAft>
                <a:spcPct val="0"/>
              </a:spcAft>
              <a:buFont typeface="+mj-lt"/>
              <a:buAutoNum type="arabicPeriod"/>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la durée: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toxicité aiguë et la toxicité chronique (toxicité cumulative);</a:t>
            </a:r>
          </a:p>
          <a:p>
            <a:pPr marL="342900" lvl="0" indent="-342900" eaLnBrk="0" fontAlgn="base" hangingPunct="0">
              <a:lnSpc>
                <a:spcPct val="200000"/>
              </a:lnSpc>
              <a:spcBef>
                <a:spcPct val="0"/>
              </a:spcBef>
              <a:spcAft>
                <a:spcPct val="0"/>
              </a:spcAft>
              <a:buFont typeface="+mj-lt"/>
              <a:buAutoNum type="arabicPeriod"/>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la voie d’absorption  </a:t>
            </a:r>
            <a:r>
              <a:rPr kumimoji="0" lang="fr-FR"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1100" i="0" u="none" strike="noStrike" cap="none" normalizeH="0" baseline="0" dirty="0" smtClean="0">
                <a:ln>
                  <a:noFill/>
                </a:ln>
                <a:solidFill>
                  <a:schemeClr val="tx1"/>
                </a:solidFill>
                <a:effectLst/>
                <a:latin typeface="Calibri" pitchFamily="34" charset="0"/>
                <a:ea typeface="Calibri" pitchFamily="34" charset="0"/>
                <a:cs typeface="Arial" pitchFamily="34" charset="0"/>
              </a:rPr>
              <a:t>1. </a:t>
            </a:r>
            <a:r>
              <a:rPr lang="fr-FR" u="sng" dirty="0" smtClean="0"/>
              <a:t>entrée )</a:t>
            </a:r>
            <a:r>
              <a:rPr kumimoji="0" lang="fr-FR"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locale et systémique</a:t>
            </a:r>
            <a:endParaRPr kumimoji="0" lang="fr-FR" b="0" i="0"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342900" lvl="0" indent="-342900" eaLnBrk="0" fontAlgn="base" hangingPunct="0">
              <a:lnSpc>
                <a:spcPct val="200000"/>
              </a:lnSpc>
              <a:spcBef>
                <a:spcPct val="0"/>
              </a:spcBef>
              <a:spcAft>
                <a:spcPct val="0"/>
              </a:spcAft>
              <a:buFont typeface="+mj-lt"/>
              <a:buAutoNum type="arabicPeriod"/>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le tissu ou l’organe affecté</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a:t>
            </a:r>
            <a:r>
              <a:rPr lang="fr-FR" sz="1200" dirty="0" smtClean="0">
                <a:latin typeface="Calibri" pitchFamily="34" charset="0"/>
                <a:ea typeface="Calibri" pitchFamily="34" charset="0"/>
                <a:cs typeface="Arial" pitchFamily="34" charset="0"/>
              </a:rPr>
              <a:t>2. </a:t>
            </a:r>
            <a:r>
              <a:rPr lang="fr-FR" dirty="0" smtClean="0">
                <a:latin typeface="Calibri" pitchFamily="34" charset="0"/>
                <a:ea typeface="Calibri" pitchFamily="34" charset="0"/>
                <a:cs typeface="Arial" pitchFamily="34" charset="0"/>
              </a:rPr>
              <a:t>répartition, transport) :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sang ,</a:t>
            </a:r>
            <a:r>
              <a:rPr kumimoji="0" lang="fr-FR"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lang="fr-FR" dirty="0" smtClean="0">
                <a:latin typeface="Calibri" pitchFamily="34" charset="0"/>
                <a:ea typeface="Calibri" pitchFamily="34" charset="0"/>
                <a:cs typeface="Arial" pitchFamily="34" charset="0"/>
              </a:rPr>
              <a:t>os,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foie,</a:t>
            </a:r>
            <a:r>
              <a:rPr kumimoji="0" lang="fr-FR"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rein, SN,</a:t>
            </a:r>
            <a:r>
              <a:rPr kumimoji="0" lang="fr-FR" b="0" i="0" u="none" strike="noStrike" cap="none" normalizeH="0" dirty="0" smtClean="0">
                <a:ln>
                  <a:noFill/>
                </a:ln>
                <a:solidFill>
                  <a:schemeClr val="tx1"/>
                </a:solidFill>
                <a:effectLst/>
                <a:latin typeface="Calibri" pitchFamily="34" charset="0"/>
                <a:ea typeface="Calibri" pitchFamily="34" charset="0"/>
                <a:cs typeface="Arial" pitchFamily="34" charset="0"/>
              </a:rPr>
              <a:t> TA, poumons</a:t>
            </a:r>
          </a:p>
          <a:p>
            <a:r>
              <a:rPr lang="fr-FR" dirty="0" smtClean="0">
                <a:latin typeface="Calibri" pitchFamily="34" charset="0"/>
                <a:ea typeface="Calibri" pitchFamily="34" charset="0"/>
                <a:cs typeface="Arial" pitchFamily="34" charset="0"/>
              </a:rPr>
              <a:t>                            (</a:t>
            </a:r>
            <a:r>
              <a:rPr lang="fr-FR" sz="1200" dirty="0" smtClean="0">
                <a:latin typeface="Calibri" pitchFamily="34" charset="0"/>
                <a:ea typeface="Calibri" pitchFamily="34" charset="0"/>
                <a:cs typeface="Arial" pitchFamily="34" charset="0"/>
              </a:rPr>
              <a:t>3. </a:t>
            </a:r>
            <a:r>
              <a:rPr lang="fr-FR" dirty="0" smtClean="0">
                <a:latin typeface="Calibri" pitchFamily="34" charset="0"/>
                <a:ea typeface="Calibri" pitchFamily="34" charset="0"/>
                <a:cs typeface="Arial" pitchFamily="34" charset="0"/>
              </a:rPr>
              <a:t>biotransformation ou le métabolisme: détoxification ou activation</a:t>
            </a:r>
          </a:p>
          <a:p>
            <a:r>
              <a:rPr lang="fr-FR" sz="1200" dirty="0" smtClean="0"/>
              <a:t>                                            4. </a:t>
            </a:r>
            <a:r>
              <a:rPr lang="fr-FR" dirty="0" smtClean="0"/>
              <a:t>L’excrétion:  urine, selles, l’air expiré, la sueur ou le lait).</a:t>
            </a:r>
          </a:p>
          <a:p>
            <a:pPr marL="342900" lvl="0" indent="-342900" eaLnBrk="0" fontAlgn="base" hangingPunct="0">
              <a:spcBef>
                <a:spcPct val="0"/>
              </a:spcBef>
              <a:spcAft>
                <a:spcPct val="0"/>
              </a:spcAft>
              <a:buAutoNum type="arabicPeriod" startAt="5"/>
            </a:pPr>
            <a:r>
              <a:rPr lang="fr-FR" b="1" dirty="0" smtClean="0">
                <a:latin typeface="Calibri" pitchFamily="34" charset="0"/>
                <a:ea typeface="Calibri" pitchFamily="34" charset="0"/>
                <a:cs typeface="Arial" pitchFamily="34" charset="0"/>
              </a:rPr>
              <a:t>la</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nature de l’effet</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allergie, irritant, cancérogène,</a:t>
            </a:r>
            <a:r>
              <a:rPr kumimoji="0" lang="fr-FR" b="0" i="0" u="none" strike="noStrike" cap="none" normalizeH="0" dirty="0" smtClean="0">
                <a:ln>
                  <a:noFill/>
                </a:ln>
                <a:solidFill>
                  <a:schemeClr val="tx1"/>
                </a:solidFill>
                <a:effectLst/>
                <a:latin typeface="Calibri" pitchFamily="34" charset="0"/>
                <a:ea typeface="Calibri" pitchFamily="34" charset="0"/>
                <a:cs typeface="Arial" pitchFamily="34" charset="0"/>
              </a:rPr>
              <a:t> mutagène, </a:t>
            </a:r>
            <a:r>
              <a:rPr lang="fr-FR" dirty="0" smtClean="0"/>
              <a:t>toxiques pour la</a:t>
            </a:r>
          </a:p>
          <a:p>
            <a:pPr marL="342900" lvl="0" indent="-342900" eaLnBrk="0" fontAlgn="base" hangingPunct="0">
              <a:spcBef>
                <a:spcPct val="0"/>
              </a:spcBef>
              <a:spcAft>
                <a:spcPct val="0"/>
              </a:spcAft>
            </a:pPr>
            <a:r>
              <a:rPr lang="fr-FR" dirty="0" smtClean="0"/>
              <a:t>                                           reproduction.</a:t>
            </a:r>
          </a:p>
          <a:p>
            <a:pPr marL="342900" lvl="0" indent="-342900" eaLnBrk="0" fontAlgn="base" hangingPunct="0">
              <a:spcBef>
                <a:spcPct val="0"/>
              </a:spcBef>
              <a:spcAft>
                <a:spcPct val="0"/>
              </a:spcAft>
            </a:pPr>
            <a:endParaRPr lang="fr-FR" dirty="0" smtClean="0">
              <a:latin typeface="Calibri" pitchFamily="34" charset="0"/>
              <a:cs typeface="Arial" pitchFamily="34" charset="0"/>
            </a:endParaRPr>
          </a:p>
          <a:p>
            <a:pPr marL="342900" indent="-342900">
              <a:buAutoNum type="arabicPeriod" startAt="6"/>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la susceptibilité de l’organisme: </a:t>
            </a:r>
            <a:r>
              <a:rPr lang="fr-FR" dirty="0" smtClean="0">
                <a:latin typeface="Calibri" pitchFamily="34" charset="0"/>
                <a:ea typeface="Calibri" pitchFamily="34" charset="0"/>
                <a:cs typeface="Arial" pitchFamily="34" charset="0"/>
              </a:rPr>
              <a:t>Facteurs physiopathologiques (</a:t>
            </a:r>
            <a:r>
              <a:rPr lang="fr-FR" dirty="0" smtClean="0"/>
              <a:t>âge, sexe, état nutritionnel :</a:t>
            </a:r>
          </a:p>
          <a:p>
            <a:pPr marL="342900" indent="-342900"/>
            <a:r>
              <a:rPr lang="fr-FR" dirty="0" smtClean="0"/>
              <a:t>                                                                    obèse, état de santé, grossesse et la lactation)</a:t>
            </a:r>
          </a:p>
          <a:p>
            <a:pPr marL="342900" indent="-342900" eaLnBrk="0" fontAlgn="base" hangingPunct="0">
              <a:spcBef>
                <a:spcPct val="0"/>
              </a:spcBef>
              <a:spcAft>
                <a:spcPct val="0"/>
              </a:spcAft>
            </a:pPr>
            <a:r>
              <a:rPr lang="fr-FR" b="1" dirty="0" smtClean="0"/>
              <a:t>7.    </a:t>
            </a:r>
            <a:r>
              <a:rPr lang="fr-FR" sz="2400" b="1" dirty="0" smtClean="0">
                <a:solidFill>
                  <a:srgbClr val="7030A0"/>
                </a:solidFill>
              </a:rPr>
              <a:t>la nature du produit</a:t>
            </a:r>
            <a:r>
              <a:rPr lang="fr-FR" sz="1600" b="1" dirty="0" smtClean="0"/>
              <a:t> </a:t>
            </a:r>
            <a:r>
              <a:rPr lang="fr-FR" sz="1600" dirty="0" smtClean="0"/>
              <a:t>(</a:t>
            </a:r>
            <a:r>
              <a:rPr lang="fr-FR" sz="1600" b="1" dirty="0" smtClean="0">
                <a:latin typeface="Calibri" pitchFamily="34" charset="0"/>
                <a:ea typeface="Arial" pitchFamily="34" charset="0"/>
                <a:cs typeface="Arial" pitchFamily="34" charset="0"/>
              </a:rPr>
              <a:t>Les substances à potentialité toxique dans les </a:t>
            </a:r>
            <a:r>
              <a:rPr lang="fr-FR" sz="1600" b="1" dirty="0" smtClean="0">
                <a:latin typeface="Calibri" pitchFamily="34" charset="0"/>
                <a:ea typeface="Arial" pitchFamily="34" charset="0"/>
                <a:cs typeface="Arial" pitchFamily="34" charset="0"/>
              </a:rPr>
              <a:t>aliments</a:t>
            </a:r>
            <a:r>
              <a:rPr lang="fr-FR" sz="1600" dirty="0" smtClean="0"/>
              <a:t>)</a:t>
            </a:r>
            <a:endParaRPr lang="fr-FR" sz="1600" dirty="0" smtClean="0">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259632" y="404664"/>
            <a:ext cx="6299213" cy="4176463"/>
            <a:chOff x="2259" y="1784"/>
            <a:chExt cx="6010" cy="3394"/>
          </a:xfrm>
        </p:grpSpPr>
        <p:grpSp>
          <p:nvGrpSpPr>
            <p:cNvPr id="3" name="Group 56"/>
            <p:cNvGrpSpPr>
              <a:grpSpLocks/>
            </p:cNvGrpSpPr>
            <p:nvPr/>
          </p:nvGrpSpPr>
          <p:grpSpPr bwMode="auto">
            <a:xfrm>
              <a:off x="2259" y="1784"/>
              <a:ext cx="6010" cy="2439"/>
              <a:chOff x="2259" y="1784"/>
              <a:chExt cx="6010" cy="2439"/>
            </a:xfrm>
          </p:grpSpPr>
          <p:sp>
            <p:nvSpPr>
              <p:cNvPr id="1081" name="AutoShape 57"/>
              <p:cNvSpPr>
                <a:spLocks noChangeArrowheads="1"/>
              </p:cNvSpPr>
              <p:nvPr/>
            </p:nvSpPr>
            <p:spPr bwMode="auto">
              <a:xfrm>
                <a:off x="2259" y="1784"/>
                <a:ext cx="5428" cy="46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AutoShape 58"/>
              <p:cNvSpPr>
                <a:spLocks noChangeArrowheads="1"/>
              </p:cNvSpPr>
              <p:nvPr/>
            </p:nvSpPr>
            <p:spPr bwMode="auto">
              <a:xfrm>
                <a:off x="2289" y="2768"/>
                <a:ext cx="2245" cy="46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sp>
            <p:nvSpPr>
              <p:cNvPr id="1083" name="AutoShape 59"/>
              <p:cNvSpPr>
                <a:spLocks noChangeArrowheads="1"/>
              </p:cNvSpPr>
              <p:nvPr/>
            </p:nvSpPr>
            <p:spPr bwMode="auto">
              <a:xfrm>
                <a:off x="5451" y="2768"/>
                <a:ext cx="2245" cy="454"/>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Contaminants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3415" y="2244"/>
                <a:ext cx="3156" cy="512"/>
                <a:chOff x="3415" y="6465"/>
                <a:chExt cx="3156" cy="512"/>
              </a:xfrm>
            </p:grpSpPr>
            <p:cxnSp>
              <p:nvCxnSpPr>
                <p:cNvPr id="108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V="1">
                  <a:off x="3417" y="6692"/>
                  <a:ext cx="3154" cy="2"/>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6571" y="6694"/>
                  <a:ext cx="0" cy="283"/>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1089" name="AutoShape 65"/>
              <p:cNvSpPr>
                <a:spLocks noChangeArrowheads="1"/>
              </p:cNvSpPr>
              <p:nvPr/>
            </p:nvSpPr>
            <p:spPr bwMode="auto">
              <a:xfrm>
                <a:off x="6682" y="3763"/>
                <a:ext cx="1587" cy="46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Naturels </a:t>
                </a:r>
              </a:p>
            </p:txBody>
          </p:sp>
          <p:sp>
            <p:nvSpPr>
              <p:cNvPr id="1090" name="AutoShape 66"/>
              <p:cNvSpPr>
                <a:spLocks noChangeArrowheads="1"/>
              </p:cNvSpPr>
              <p:nvPr/>
            </p:nvSpPr>
            <p:spPr bwMode="auto">
              <a:xfrm>
                <a:off x="4921" y="3763"/>
                <a:ext cx="1587" cy="460"/>
              </a:xfrm>
              <a:prstGeom prst="roundRect">
                <a:avLst>
                  <a:gd name="adj" fmla="val 16667"/>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Anthropiques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91" name="AutoShape 67"/>
              <p:cNvCxnSpPr>
                <a:cxnSpLocks noChangeShapeType="1"/>
              </p:cNvCxnSpPr>
              <p:nvPr/>
            </p:nvCxnSpPr>
            <p:spPr bwMode="auto">
              <a:xfrm>
                <a:off x="6575" y="3240"/>
                <a:ext cx="0" cy="227"/>
              </a:xfrm>
              <a:prstGeom prst="straightConnector1">
                <a:avLst/>
              </a:prstGeom>
              <a:noFill/>
              <a:ln w="9525">
                <a:solidFill>
                  <a:srgbClr val="000000"/>
                </a:solidFill>
                <a:round/>
                <a:headEnd/>
                <a:tailEnd/>
              </a:ln>
            </p:spPr>
          </p:cxnSp>
          <p:cxnSp>
            <p:nvCxnSpPr>
              <p:cNvPr id="1092" name="AutoShape 68"/>
              <p:cNvCxnSpPr>
                <a:cxnSpLocks noChangeShapeType="1"/>
              </p:cNvCxnSpPr>
              <p:nvPr/>
            </p:nvCxnSpPr>
            <p:spPr bwMode="auto">
              <a:xfrm>
                <a:off x="5694" y="3477"/>
                <a:ext cx="1816"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510" y="3475"/>
                <a:ext cx="0" cy="283"/>
              </a:xfrm>
              <a:prstGeom prst="straightConnector1">
                <a:avLst/>
              </a:prstGeom>
              <a:noFill/>
              <a:ln w="9525">
                <a:solidFill>
                  <a:srgbClr val="000000"/>
                </a:solidFill>
                <a:round/>
                <a:headEnd/>
                <a:tailEnd/>
              </a:ln>
            </p:spPr>
          </p:cxnSp>
          <p:cxnSp>
            <p:nvCxnSpPr>
              <p:cNvPr id="1094" name="AutoShape 70"/>
              <p:cNvCxnSpPr>
                <a:cxnSpLocks noChangeShapeType="1"/>
              </p:cNvCxnSpPr>
              <p:nvPr/>
            </p:nvCxnSpPr>
            <p:spPr bwMode="auto">
              <a:xfrm>
                <a:off x="5694" y="3475"/>
                <a:ext cx="0" cy="283"/>
              </a:xfrm>
              <a:prstGeom prst="straightConnector1">
                <a:avLst/>
              </a:prstGeom>
              <a:noFill/>
              <a:ln w="9525">
                <a:solidFill>
                  <a:srgbClr val="000000"/>
                </a:solidFill>
                <a:round/>
                <a:headEnd/>
                <a:tailEnd/>
              </a:ln>
            </p:spPr>
          </p:cxnSp>
        </p:grpSp>
        <p:grpSp>
          <p:nvGrpSpPr>
            <p:cNvPr id="5" name="Group 71"/>
            <p:cNvGrpSpPr>
              <a:grpSpLocks/>
            </p:cNvGrpSpPr>
            <p:nvPr/>
          </p:nvGrpSpPr>
          <p:grpSpPr bwMode="auto">
            <a:xfrm>
              <a:off x="3862" y="4234"/>
              <a:ext cx="2645" cy="944"/>
              <a:chOff x="3862" y="4234"/>
              <a:chExt cx="2645" cy="944"/>
            </a:xfrm>
          </p:grpSpPr>
          <p:grpSp>
            <p:nvGrpSpPr>
              <p:cNvPr id="6" name="Group 72"/>
              <p:cNvGrpSpPr>
                <a:grpSpLocks/>
              </p:cNvGrpSpPr>
              <p:nvPr/>
            </p:nvGrpSpPr>
            <p:grpSpPr bwMode="auto">
              <a:xfrm>
                <a:off x="4443" y="4234"/>
                <a:ext cx="1425" cy="512"/>
                <a:chOff x="4982" y="4234"/>
                <a:chExt cx="1425" cy="512"/>
              </a:xfrm>
            </p:grpSpPr>
            <p:cxnSp>
              <p:nvCxnSpPr>
                <p:cNvPr id="1097" name="AutoShape 73"/>
                <p:cNvCxnSpPr>
                  <a:cxnSpLocks noChangeShapeType="1"/>
                </p:cNvCxnSpPr>
                <p:nvPr/>
              </p:nvCxnSpPr>
              <p:spPr bwMode="auto">
                <a:xfrm>
                  <a:off x="5687" y="4234"/>
                  <a:ext cx="0" cy="227"/>
                </a:xfrm>
                <a:prstGeom prst="straightConnector1">
                  <a:avLst/>
                </a:prstGeom>
                <a:noFill/>
                <a:ln w="9525">
                  <a:solidFill>
                    <a:srgbClr val="000000"/>
                  </a:solidFill>
                  <a:round/>
                  <a:headEnd/>
                  <a:tailEnd/>
                </a:ln>
              </p:spPr>
            </p:cxnSp>
            <p:cxnSp>
              <p:nvCxnSpPr>
                <p:cNvPr id="1098" name="AutoShape 74"/>
                <p:cNvCxnSpPr>
                  <a:cxnSpLocks noChangeShapeType="1"/>
                </p:cNvCxnSpPr>
                <p:nvPr/>
              </p:nvCxnSpPr>
              <p:spPr bwMode="auto">
                <a:xfrm>
                  <a:off x="4990" y="4463"/>
                  <a:ext cx="1417" cy="0"/>
                </a:xfrm>
                <a:prstGeom prst="straightConnector1">
                  <a:avLst/>
                </a:prstGeom>
                <a:noFill/>
                <a:ln w="9525">
                  <a:solidFill>
                    <a:srgbClr val="000000"/>
                  </a:solidFill>
                  <a:round/>
                  <a:headEnd/>
                  <a:tailEnd/>
                </a:ln>
              </p:spPr>
            </p:cxnSp>
            <p:cxnSp>
              <p:nvCxnSpPr>
                <p:cNvPr id="1099" name="AutoShape 75"/>
                <p:cNvCxnSpPr>
                  <a:cxnSpLocks noChangeShapeType="1"/>
                </p:cNvCxnSpPr>
                <p:nvPr/>
              </p:nvCxnSpPr>
              <p:spPr bwMode="auto">
                <a:xfrm>
                  <a:off x="6404" y="4463"/>
                  <a:ext cx="0" cy="283"/>
                </a:xfrm>
                <a:prstGeom prst="straightConnector1">
                  <a:avLst/>
                </a:prstGeom>
                <a:noFill/>
                <a:ln w="9525">
                  <a:solidFill>
                    <a:srgbClr val="000000"/>
                  </a:solidFill>
                  <a:round/>
                  <a:headEnd/>
                  <a:tailEnd/>
                </a:ln>
              </p:spPr>
            </p:cxnSp>
            <p:cxnSp>
              <p:nvCxnSpPr>
                <p:cNvPr id="1100" name="AutoShape 76"/>
                <p:cNvCxnSpPr>
                  <a:cxnSpLocks noChangeShapeType="1"/>
                </p:cNvCxnSpPr>
                <p:nvPr/>
              </p:nvCxnSpPr>
              <p:spPr bwMode="auto">
                <a:xfrm>
                  <a:off x="4982" y="4463"/>
                  <a:ext cx="0" cy="283"/>
                </a:xfrm>
                <a:prstGeom prst="straightConnector1">
                  <a:avLst/>
                </a:prstGeom>
                <a:noFill/>
                <a:ln w="9525">
                  <a:solidFill>
                    <a:srgbClr val="000000"/>
                  </a:solidFill>
                  <a:round/>
                  <a:headEnd/>
                  <a:tailEnd/>
                </a:ln>
              </p:spPr>
            </p:cxnSp>
          </p:grpSp>
          <p:sp>
            <p:nvSpPr>
              <p:cNvPr id="1101" name="AutoShape 77"/>
              <p:cNvSpPr>
                <a:spLocks noChangeArrowheads="1"/>
              </p:cNvSpPr>
              <p:nvPr/>
            </p:nvSpPr>
            <p:spPr bwMode="auto">
              <a:xfrm>
                <a:off x="3862" y="4724"/>
                <a:ext cx="1303" cy="454"/>
              </a:xfrm>
              <a:prstGeom prst="roundRect">
                <a:avLst>
                  <a:gd name="adj" fmla="val 16667"/>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Physiques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2" name="AutoShape 78"/>
              <p:cNvSpPr>
                <a:spLocks noChangeArrowheads="1"/>
              </p:cNvSpPr>
              <p:nvPr/>
            </p:nvSpPr>
            <p:spPr bwMode="auto">
              <a:xfrm>
                <a:off x="5203" y="4723"/>
                <a:ext cx="1304" cy="454"/>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Chimiques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e 32"/>
          <p:cNvGrpSpPr/>
          <p:nvPr/>
        </p:nvGrpSpPr>
        <p:grpSpPr>
          <a:xfrm>
            <a:off x="1259632" y="404664"/>
            <a:ext cx="5689206" cy="1776904"/>
            <a:chOff x="899592" y="1196752"/>
            <a:chExt cx="5689206" cy="1776904"/>
          </a:xfrm>
        </p:grpSpPr>
        <p:sp>
          <p:nvSpPr>
            <p:cNvPr id="34"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9" name="Group 60"/>
            <p:cNvGrpSpPr>
              <a:grpSpLocks/>
            </p:cNvGrpSpPr>
            <p:nvPr/>
          </p:nvGrpSpPr>
          <p:grpSpPr bwMode="auto">
            <a:xfrm>
              <a:off x="2111239" y="1762802"/>
              <a:ext cx="1622503" cy="630038"/>
              <a:chOff x="3415" y="6465"/>
              <a:chExt cx="1548" cy="512"/>
            </a:xfrm>
          </p:grpSpPr>
          <p:cxnSp>
            <p:nvCxnSpPr>
              <p:cNvPr id="37"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38"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39"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41" name="Rectangle 40"/>
          <p:cNvSpPr/>
          <p:nvPr/>
        </p:nvSpPr>
        <p:spPr>
          <a:xfrm>
            <a:off x="971600" y="1124744"/>
            <a:ext cx="3096344" cy="13681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4355976" y="3501008"/>
            <a:ext cx="1440160" cy="13681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5796136" y="2420888"/>
            <a:ext cx="3096344" cy="10801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35"/>
          <p:cNvSpPr>
            <a:spLocks noGrp="1"/>
          </p:cNvSpPr>
          <p:nvPr>
            <p:ph type="sldNum" sz="quarter" idx="12"/>
          </p:nvPr>
        </p:nvSpPr>
        <p:spPr/>
        <p:txBody>
          <a:bodyPr/>
          <a:lstStyle/>
          <a:p>
            <a:fld id="{0D9BD027-BE57-4AA3-9DDA-DEC0D5E6CBDE}"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2.1.1. Physiques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763688" y="889556"/>
            <a:ext cx="3887474" cy="523220"/>
          </a:xfrm>
          <a:prstGeom prst="rect">
            <a:avLst/>
          </a:prstGeom>
        </p:spPr>
        <p:txBody>
          <a:bodyPr wrap="none">
            <a:spAutoFit/>
          </a:bodyPr>
          <a:lstStyle/>
          <a:p>
            <a:r>
              <a:rPr lang="fr-FR" sz="2800" b="1" dirty="0" smtClean="0"/>
              <a:t>Irradiation des aliments  </a:t>
            </a:r>
            <a:endParaRPr lang="fr-FR" sz="2800" dirty="0"/>
          </a:p>
        </p:txBody>
      </p:sp>
      <p:pic>
        <p:nvPicPr>
          <p:cNvPr id="1029" name="Picture 5" descr="RÃ©sultat de recherche d'images pour &quot;pictogramme radiation&quot;"/>
          <p:cNvPicPr>
            <a:picLocks noChangeAspect="1" noChangeArrowheads="1"/>
          </p:cNvPicPr>
          <p:nvPr/>
        </p:nvPicPr>
        <p:blipFill>
          <a:blip r:embed="rId3" cstate="print"/>
          <a:srcRect/>
          <a:stretch>
            <a:fillRect/>
          </a:stretch>
        </p:blipFill>
        <p:spPr bwMode="auto">
          <a:xfrm>
            <a:off x="3131840" y="0"/>
            <a:ext cx="1042492" cy="914466"/>
          </a:xfrm>
          <a:prstGeom prst="rect">
            <a:avLst/>
          </a:prstGeom>
          <a:noFill/>
        </p:spPr>
      </p:pic>
      <p:pic>
        <p:nvPicPr>
          <p:cNvPr id="1030" name="Picture 6" descr="irradd"/>
          <p:cNvPicPr>
            <a:picLocks noChangeAspect="1" noChangeArrowheads="1"/>
          </p:cNvPicPr>
          <p:nvPr/>
        </p:nvPicPr>
        <p:blipFill>
          <a:blip r:embed="rId4" cstate="print"/>
          <a:srcRect/>
          <a:stretch>
            <a:fillRect/>
          </a:stretch>
        </p:blipFill>
        <p:spPr bwMode="auto">
          <a:xfrm>
            <a:off x="7092280" y="0"/>
            <a:ext cx="2051720" cy="1647978"/>
          </a:xfrm>
          <a:prstGeom prst="rect">
            <a:avLst/>
          </a:prstGeom>
          <a:noFill/>
          <a:ln w="9525">
            <a:noFill/>
            <a:miter lim="800000"/>
            <a:headEnd/>
            <a:tailEnd/>
          </a:ln>
        </p:spPr>
      </p:pic>
      <p:sp>
        <p:nvSpPr>
          <p:cNvPr id="17409" name="AutoShape 1"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 name="Espace réservé du numéro de diapositive 15"/>
          <p:cNvSpPr>
            <a:spLocks noGrp="1"/>
          </p:cNvSpPr>
          <p:nvPr>
            <p:ph type="sldNum" sz="quarter" idx="12"/>
          </p:nvPr>
        </p:nvSpPr>
        <p:spPr/>
        <p:txBody>
          <a:bodyPr/>
          <a:lstStyle/>
          <a:p>
            <a:fld id="{0D9BD027-BE57-4AA3-9DDA-DEC0D5E6CBDE}" type="slidenum">
              <a:rPr lang="fr-FR" smtClean="0"/>
              <a:pPr/>
              <a:t>21</a:t>
            </a:fld>
            <a:endParaRPr lang="fr-FR"/>
          </a:p>
        </p:txBody>
      </p:sp>
      <p:sp>
        <p:nvSpPr>
          <p:cNvPr id="15" name="Rectangle 14"/>
          <p:cNvSpPr/>
          <p:nvPr/>
        </p:nvSpPr>
        <p:spPr>
          <a:xfrm>
            <a:off x="467544" y="1844824"/>
            <a:ext cx="8676456" cy="954107"/>
          </a:xfrm>
          <a:prstGeom prst="rect">
            <a:avLst/>
          </a:prstGeom>
        </p:spPr>
        <p:txBody>
          <a:bodyPr wrap="square">
            <a:spAutoFit/>
          </a:bodyPr>
          <a:lstStyle/>
          <a:p>
            <a:r>
              <a:rPr lang="fr-FR" sz="1400" dirty="0" smtClean="0"/>
              <a:t>appelée “ionisation”, est une </a:t>
            </a:r>
            <a:r>
              <a:rPr lang="fr-FR" sz="1400" b="1" dirty="0" smtClean="0"/>
              <a:t>technologie nucléaire</a:t>
            </a:r>
            <a:r>
              <a:rPr lang="fr-FR" sz="1400" dirty="0" smtClean="0"/>
              <a:t> qui consiste à soumettre </a:t>
            </a:r>
            <a:r>
              <a:rPr lang="fr-FR" sz="1400" b="1" dirty="0" smtClean="0"/>
              <a:t>(exposer) </a:t>
            </a:r>
            <a:r>
              <a:rPr lang="fr-FR" sz="1400" dirty="0" smtClean="0"/>
              <a:t>un aliment à des rayons gamma, à des rayons X ou à des faisceaux d’électrons à très haute énergie, qui permet la </a:t>
            </a:r>
            <a:r>
              <a:rPr lang="fr-FR" sz="1400" b="1" dirty="0" smtClean="0"/>
              <a:t>conservation (de décontamination*, de supprimer certains </a:t>
            </a:r>
            <a:r>
              <a:rPr lang="fr-FR" sz="1400" dirty="0" smtClean="0"/>
              <a:t>insectes, ralentir le mûrissement, inhiber la germination, </a:t>
            </a:r>
            <a:r>
              <a:rPr lang="fr-FR" sz="1400" dirty="0" smtClean="0">
                <a:ea typeface="Calibri"/>
                <a:cs typeface="Arial"/>
              </a:rPr>
              <a:t>Pasteurisation, </a:t>
            </a:r>
            <a:r>
              <a:rPr lang="fr-CA" sz="1400" dirty="0" smtClean="0">
                <a:ea typeface="Calibri"/>
                <a:cs typeface="Arial"/>
              </a:rPr>
              <a:t>Stérilisation, Inhibition de l’activité enzymatique</a:t>
            </a:r>
            <a:r>
              <a:rPr lang="fr-FR" sz="1400" dirty="0" smtClean="0">
                <a:ea typeface="Calibri"/>
                <a:cs typeface="Arial"/>
              </a:rPr>
              <a:t> </a:t>
            </a:r>
            <a:r>
              <a:rPr lang="fr-FR" sz="1400" dirty="0" smtClean="0"/>
              <a:t>) </a:t>
            </a:r>
            <a:r>
              <a:rPr lang="fr-FR" sz="1400" b="1" dirty="0" smtClean="0"/>
              <a:t>des aliments </a:t>
            </a:r>
            <a:endParaRPr lang="fr-FR" sz="1400" dirty="0" smtClean="0"/>
          </a:p>
        </p:txBody>
      </p:sp>
      <p:sp>
        <p:nvSpPr>
          <p:cNvPr id="17" name="Rectangle 16"/>
          <p:cNvSpPr/>
          <p:nvPr/>
        </p:nvSpPr>
        <p:spPr>
          <a:xfrm>
            <a:off x="899592" y="2852936"/>
            <a:ext cx="7488832" cy="1200329"/>
          </a:xfrm>
          <a:prstGeom prst="rect">
            <a:avLst/>
          </a:prstGeom>
        </p:spPr>
        <p:txBody>
          <a:bodyPr wrap="square">
            <a:spAutoFit/>
          </a:bodyPr>
          <a:lstStyle/>
          <a:p>
            <a:pPr>
              <a:defRPr/>
            </a:pPr>
            <a:r>
              <a:rPr lang="fr-FR" dirty="0" smtClean="0"/>
              <a:t>Les radiations ionisantes pénètrent dans la masse de l’aliment, l’efficacité du traitement est liée à la capacité de couper la liaison entre les molécules, entre les atomes, qui fait l’apparition des ions, des radicaux libres qui vont entrainer la détérioration des microorganismes et la dénaturation des enzymes</a:t>
            </a:r>
          </a:p>
        </p:txBody>
      </p:sp>
      <p:sp>
        <p:nvSpPr>
          <p:cNvPr id="18" name="Rectangle 17"/>
          <p:cNvSpPr/>
          <p:nvPr/>
        </p:nvSpPr>
        <p:spPr>
          <a:xfrm>
            <a:off x="539552" y="5517232"/>
            <a:ext cx="7632848" cy="923330"/>
          </a:xfrm>
          <a:prstGeom prst="rect">
            <a:avLst/>
          </a:prstGeom>
        </p:spPr>
        <p:txBody>
          <a:bodyPr wrap="square">
            <a:spAutoFit/>
          </a:bodyPr>
          <a:lstStyle/>
          <a:p>
            <a:r>
              <a:rPr lang="fr-FR" dirty="0" smtClean="0"/>
              <a:t>Les abricots secs en sont d’ailleurs un exemple très parlant. Ils sont oranges lorsqu’ils ont été irradiés ou ont reçu un traitement au soufre et bruns lorsqu’ils ont été séchés naturellement. </a:t>
            </a:r>
            <a:endParaRPr lang="fr-FR" dirty="0"/>
          </a:p>
        </p:txBody>
      </p:sp>
      <p:pic>
        <p:nvPicPr>
          <p:cNvPr id="19" name="Picture 2" descr="33320-irradiation_voila_pourquoi_il_faut_choisir_ses_aliments_bio"/>
          <p:cNvPicPr>
            <a:picLocks noChangeAspect="1" noChangeArrowheads="1"/>
          </p:cNvPicPr>
          <p:nvPr/>
        </p:nvPicPr>
        <p:blipFill>
          <a:blip r:embed="rId5" cstate="print"/>
          <a:srcRect t="20906" b="19860"/>
          <a:stretch>
            <a:fillRect/>
          </a:stretch>
        </p:blipFill>
        <p:spPr bwMode="auto">
          <a:xfrm>
            <a:off x="2195736" y="3987583"/>
            <a:ext cx="4223812" cy="1372186"/>
          </a:xfrm>
          <a:prstGeom prst="rect">
            <a:avLst/>
          </a:prstGeom>
          <a:noFill/>
          <a:ln w="9525">
            <a:noFill/>
            <a:miter lim="800000"/>
            <a:headEnd/>
            <a:tailEnd/>
          </a:ln>
        </p:spPr>
      </p:pic>
      <p:sp>
        <p:nvSpPr>
          <p:cNvPr id="20" name="Rectangle 19"/>
          <p:cNvSpPr/>
          <p:nvPr/>
        </p:nvSpPr>
        <p:spPr>
          <a:xfrm>
            <a:off x="3131840" y="5229200"/>
            <a:ext cx="6192688" cy="276999"/>
          </a:xfrm>
          <a:prstGeom prst="rect">
            <a:avLst/>
          </a:prstGeom>
        </p:spPr>
        <p:txBody>
          <a:bodyPr wrap="square">
            <a:spAutoFit/>
          </a:bodyPr>
          <a:lstStyle/>
          <a:p>
            <a:r>
              <a:rPr lang="fr-FR" sz="1200" dirty="0" smtClean="0"/>
              <a:t>Abricot Irradiés                    Abricot Bio</a:t>
            </a:r>
            <a:endParaRPr lang="fr-FR"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2.1.1. Physiques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763688" y="889556"/>
            <a:ext cx="3887474" cy="523220"/>
          </a:xfrm>
          <a:prstGeom prst="rect">
            <a:avLst/>
          </a:prstGeom>
        </p:spPr>
        <p:txBody>
          <a:bodyPr wrap="none">
            <a:spAutoFit/>
          </a:bodyPr>
          <a:lstStyle/>
          <a:p>
            <a:r>
              <a:rPr lang="fr-FR" sz="2800" b="1" dirty="0" smtClean="0"/>
              <a:t>Irradiation des aliments  </a:t>
            </a:r>
            <a:endParaRPr lang="fr-FR" sz="2800" dirty="0"/>
          </a:p>
        </p:txBody>
      </p:sp>
      <p:pic>
        <p:nvPicPr>
          <p:cNvPr id="1029" name="Picture 5" descr="RÃ©sultat de recherche d'images pour &quot;pictogramme radiation&quot;"/>
          <p:cNvPicPr>
            <a:picLocks noChangeAspect="1" noChangeArrowheads="1"/>
          </p:cNvPicPr>
          <p:nvPr/>
        </p:nvPicPr>
        <p:blipFill>
          <a:blip r:embed="rId3" cstate="print"/>
          <a:srcRect/>
          <a:stretch>
            <a:fillRect/>
          </a:stretch>
        </p:blipFill>
        <p:spPr bwMode="auto">
          <a:xfrm>
            <a:off x="3131840" y="0"/>
            <a:ext cx="1042492" cy="914466"/>
          </a:xfrm>
          <a:prstGeom prst="rect">
            <a:avLst/>
          </a:prstGeom>
          <a:noFill/>
        </p:spPr>
      </p:pic>
      <p:pic>
        <p:nvPicPr>
          <p:cNvPr id="1030" name="Picture 6" descr="irradd"/>
          <p:cNvPicPr>
            <a:picLocks noChangeAspect="1" noChangeArrowheads="1"/>
          </p:cNvPicPr>
          <p:nvPr/>
        </p:nvPicPr>
        <p:blipFill>
          <a:blip r:embed="rId4" cstate="print"/>
          <a:srcRect/>
          <a:stretch>
            <a:fillRect/>
          </a:stretch>
        </p:blipFill>
        <p:spPr bwMode="auto">
          <a:xfrm>
            <a:off x="6012160" y="0"/>
            <a:ext cx="3131840" cy="2515550"/>
          </a:xfrm>
          <a:prstGeom prst="rect">
            <a:avLst/>
          </a:prstGeom>
          <a:noFill/>
          <a:ln w="9525">
            <a:noFill/>
            <a:miter lim="800000"/>
            <a:headEnd/>
            <a:tailEnd/>
          </a:ln>
        </p:spPr>
      </p:pic>
      <p:sp>
        <p:nvSpPr>
          <p:cNvPr id="58369" name="Rectangle 1"/>
          <p:cNvSpPr>
            <a:spLocks noChangeArrowheads="1"/>
          </p:cNvSpPr>
          <p:nvPr/>
        </p:nvSpPr>
        <p:spPr bwMode="auto">
          <a:xfrm>
            <a:off x="827584" y="1726650"/>
            <a:ext cx="52573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fr-FR" sz="2400" b="1" dirty="0" smtClean="0"/>
              <a:t>Les aliments irradiés sont-ils toxiques?</a:t>
            </a:r>
          </a:p>
        </p:txBody>
      </p:sp>
      <p:sp>
        <p:nvSpPr>
          <p:cNvPr id="24" name="Flèche vers le bas 23"/>
          <p:cNvSpPr/>
          <p:nvPr/>
        </p:nvSpPr>
        <p:spPr>
          <a:xfrm>
            <a:off x="2843808" y="2204864"/>
            <a:ext cx="1224136"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FF0000"/>
                </a:solidFill>
              </a:rPr>
              <a:t>1</a:t>
            </a:r>
            <a:endParaRPr lang="fr-FR" sz="4400" b="1" dirty="0">
              <a:solidFill>
                <a:srgbClr val="FF0000"/>
              </a:solidFill>
            </a:endParaRPr>
          </a:p>
        </p:txBody>
      </p:sp>
      <p:sp>
        <p:nvSpPr>
          <p:cNvPr id="58378" name="AutoShape 10" descr="RÃ©sultat de recherche d'images pour &quot;pomme de ter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35" name="Groupe 34"/>
          <p:cNvGrpSpPr/>
          <p:nvPr/>
        </p:nvGrpSpPr>
        <p:grpSpPr>
          <a:xfrm>
            <a:off x="251520" y="3645024"/>
            <a:ext cx="8784976" cy="2160240"/>
            <a:chOff x="251520" y="2708921"/>
            <a:chExt cx="8784976" cy="2160240"/>
          </a:xfrm>
        </p:grpSpPr>
        <p:sp>
          <p:nvSpPr>
            <p:cNvPr id="58372" name="Rectangle 4"/>
            <p:cNvSpPr>
              <a:spLocks noChangeArrowheads="1"/>
            </p:cNvSpPr>
            <p:nvPr/>
          </p:nvSpPr>
          <p:spPr bwMode="auto">
            <a:xfrm>
              <a:off x="395632" y="3937787"/>
              <a:ext cx="864000" cy="931373"/>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Calibri" pitchFamily="34" charset="0"/>
                  <a:ea typeface="Aria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Calibri" pitchFamily="34" charset="0"/>
                  <a:ea typeface="Arial" pitchFamily="34" charset="0"/>
                  <a:cs typeface="Arial" pitchFamily="34" charset="0"/>
                </a:rPr>
                <a:t>Vit</a:t>
              </a:r>
              <a:r>
                <a:rPr kumimoji="0" lang="fr-FR" sz="2400" b="1" i="0" u="none" strike="noStrike" cap="none" normalizeH="0" dirty="0" smtClean="0">
                  <a:ln>
                    <a:noFill/>
                  </a:ln>
                  <a:solidFill>
                    <a:srgbClr val="FFFF00"/>
                  </a:solidFill>
                  <a:effectLst/>
                  <a:latin typeface="Calibri" pitchFamily="34" charset="0"/>
                  <a:ea typeface="Arial" pitchFamily="34" charset="0"/>
                  <a:cs typeface="Arial" pitchFamily="34" charset="0"/>
                </a:rPr>
                <a:t> </a:t>
              </a:r>
              <a:r>
                <a:rPr kumimoji="0" lang="fr-FR" sz="2400" b="1" i="0" u="none" strike="noStrike" cap="none" normalizeH="0" baseline="0" dirty="0" smtClean="0">
                  <a:ln>
                    <a:noFill/>
                  </a:ln>
                  <a:solidFill>
                    <a:srgbClr val="FFFF00"/>
                  </a:solidFill>
                  <a:effectLst/>
                  <a:latin typeface="Calibri" pitchFamily="34" charset="0"/>
                  <a:ea typeface="Arial" pitchFamily="34" charset="0"/>
                  <a:cs typeface="Arial" pitchFamily="34" charset="0"/>
                </a:rPr>
                <a:t> 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1835792" y="3937787"/>
              <a:ext cx="864000" cy="93137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Calibri" pitchFamily="34" charset="0"/>
                  <a:ea typeface="Arial" pitchFamily="34" charset="0"/>
                  <a:cs typeface="Arial" pitchFamily="34" charset="0"/>
                </a:rPr>
                <a:t>-70%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Calibri" pitchFamily="34" charset="0"/>
                  <a:ea typeface="Arial" pitchFamily="34" charset="0"/>
                  <a:cs typeface="Arial" pitchFamily="34" charset="0"/>
                </a:rPr>
                <a:t>Vit 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4" name="Rectangle 6"/>
            <p:cNvSpPr>
              <a:spLocks noChangeArrowheads="1"/>
            </p:cNvSpPr>
            <p:nvPr/>
          </p:nvSpPr>
          <p:spPr bwMode="auto">
            <a:xfrm>
              <a:off x="6948264" y="3933056"/>
              <a:ext cx="808266" cy="931373"/>
            </a:xfrm>
            <a:prstGeom prst="rect">
              <a:avLst/>
            </a:prstGeom>
            <a:solidFill>
              <a:srgbClr val="7030A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FF"/>
                  </a:solidFill>
                  <a:effectLst/>
                  <a:latin typeface="Calibri" pitchFamily="34" charset="0"/>
                  <a:ea typeface="Arial" pitchFamily="34" charset="0"/>
                  <a:cs typeface="Arial" pitchFamily="34" charset="0"/>
                </a:rPr>
                <a:t>-60%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FF"/>
                  </a:solidFill>
                  <a:effectLst/>
                  <a:latin typeface="Calibri" pitchFamily="34" charset="0"/>
                  <a:ea typeface="Arial" pitchFamily="34" charset="0"/>
                  <a:cs typeface="Arial" pitchFamily="34" charset="0"/>
                </a:rPr>
                <a:t>Vit 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5" name="Rectangle 7"/>
            <p:cNvSpPr>
              <a:spLocks noChangeArrowheads="1"/>
            </p:cNvSpPr>
            <p:nvPr/>
          </p:nvSpPr>
          <p:spPr bwMode="auto">
            <a:xfrm>
              <a:off x="7956376" y="3937788"/>
              <a:ext cx="1080120" cy="931373"/>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-100 %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Vit E</a:t>
              </a:r>
              <a:endParaRPr kumimoji="0" lang="fr-FR" sz="2400" b="0" i="0" u="none" strike="noStrike" cap="none" normalizeH="0" baseline="0" dirty="0" smtClean="0">
                <a:ln>
                  <a:noFill/>
                </a:ln>
                <a:effectLst/>
                <a:latin typeface="Arial" pitchFamily="34" charset="0"/>
                <a:cs typeface="Arial" pitchFamily="34" charset="0"/>
              </a:endParaRPr>
            </a:p>
          </p:txBody>
        </p:sp>
        <p:sp>
          <p:nvSpPr>
            <p:cNvPr id="58376" name="Rectangle 8"/>
            <p:cNvSpPr>
              <a:spLocks noChangeArrowheads="1"/>
            </p:cNvSpPr>
            <p:nvPr/>
          </p:nvSpPr>
          <p:spPr bwMode="auto">
            <a:xfrm>
              <a:off x="3131840" y="3933057"/>
              <a:ext cx="1546679" cy="936104"/>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-20-70 %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Vit A</a:t>
              </a:r>
              <a:r>
                <a:rPr lang="fr-FR" sz="2400" b="1" dirty="0" smtClean="0">
                  <a:latin typeface="Calibri" pitchFamily="34" charset="0"/>
                  <a:ea typeface="Arial" pitchFamily="34" charset="0"/>
                  <a:cs typeface="Arial" pitchFamily="34" charset="0"/>
                </a:rPr>
                <a:t>, </a:t>
              </a:r>
              <a:r>
                <a:rPr kumimoji="0" lang="fr-FR" sz="2400" b="1" i="0" u="none" strike="noStrike" cap="none" normalizeH="0" baseline="0" dirty="0" smtClean="0">
                  <a:ln>
                    <a:noFill/>
                  </a:ln>
                  <a:effectLst/>
                  <a:latin typeface="Calibri" pitchFamily="34" charset="0"/>
                  <a:ea typeface="Arial" pitchFamily="34" charset="0"/>
                  <a:cs typeface="Arial" pitchFamily="34" charset="0"/>
                </a:rPr>
                <a:t> B1</a:t>
              </a:r>
              <a:endParaRPr kumimoji="0" lang="fr-FR" sz="2400" b="0" i="0" u="none" strike="noStrike" cap="none" normalizeH="0" baseline="0" dirty="0" smtClean="0">
                <a:ln>
                  <a:noFill/>
                </a:ln>
                <a:effectLst/>
                <a:latin typeface="Arial" pitchFamily="34" charset="0"/>
                <a:cs typeface="Arial" pitchFamily="34" charset="0"/>
              </a:endParaRPr>
            </a:p>
          </p:txBody>
        </p:sp>
        <p:pic>
          <p:nvPicPr>
            <p:cNvPr id="58380" name="Picture 12" descr="RÃ©sultat de recherche d'images pour &quot;pomme de terre&quot;"/>
            <p:cNvPicPr>
              <a:picLocks noChangeAspect="1" noChangeArrowheads="1"/>
            </p:cNvPicPr>
            <p:nvPr/>
          </p:nvPicPr>
          <p:blipFill>
            <a:blip r:embed="rId5" cstate="print"/>
            <a:srcRect/>
            <a:stretch>
              <a:fillRect/>
            </a:stretch>
          </p:blipFill>
          <p:spPr bwMode="auto">
            <a:xfrm>
              <a:off x="251520" y="2996953"/>
              <a:ext cx="1194544" cy="849833"/>
            </a:xfrm>
            <a:prstGeom prst="rect">
              <a:avLst/>
            </a:prstGeom>
            <a:noFill/>
          </p:spPr>
        </p:pic>
        <p:pic>
          <p:nvPicPr>
            <p:cNvPr id="58382" name="Picture 14" descr="https://fondationolo.ca/wp-content/uploads/2016/02/pommes-1024x683.jpg"/>
            <p:cNvPicPr>
              <a:picLocks noChangeAspect="1" noChangeArrowheads="1"/>
            </p:cNvPicPr>
            <p:nvPr/>
          </p:nvPicPr>
          <p:blipFill>
            <a:blip r:embed="rId6" cstate="print"/>
            <a:srcRect/>
            <a:stretch>
              <a:fillRect/>
            </a:stretch>
          </p:blipFill>
          <p:spPr bwMode="auto">
            <a:xfrm>
              <a:off x="1547664" y="2924945"/>
              <a:ext cx="1475193" cy="983942"/>
            </a:xfrm>
            <a:prstGeom prst="rect">
              <a:avLst/>
            </a:prstGeom>
            <a:noFill/>
          </p:spPr>
        </p:pic>
        <p:pic>
          <p:nvPicPr>
            <p:cNvPr id="58384" name="Picture 16" descr="Image associÃ©e"/>
            <p:cNvPicPr>
              <a:picLocks noChangeAspect="1" noChangeArrowheads="1"/>
            </p:cNvPicPr>
            <p:nvPr/>
          </p:nvPicPr>
          <p:blipFill>
            <a:blip r:embed="rId7" cstate="print"/>
            <a:srcRect l="19200" r="12401"/>
            <a:stretch>
              <a:fillRect/>
            </a:stretch>
          </p:blipFill>
          <p:spPr bwMode="auto">
            <a:xfrm>
              <a:off x="6948264" y="2979976"/>
              <a:ext cx="1008112" cy="736935"/>
            </a:xfrm>
            <a:prstGeom prst="rect">
              <a:avLst/>
            </a:prstGeom>
            <a:noFill/>
          </p:spPr>
        </p:pic>
        <p:pic>
          <p:nvPicPr>
            <p:cNvPr id="58386" name="Picture 18" descr="Image associÃ©e"/>
            <p:cNvPicPr>
              <a:picLocks noChangeAspect="1" noChangeArrowheads="1"/>
            </p:cNvPicPr>
            <p:nvPr/>
          </p:nvPicPr>
          <p:blipFill>
            <a:blip r:embed="rId8" cstate="print"/>
            <a:srcRect l="8820" t="11235" r="8021" b="6906"/>
            <a:stretch>
              <a:fillRect/>
            </a:stretch>
          </p:blipFill>
          <p:spPr bwMode="auto">
            <a:xfrm>
              <a:off x="4788024" y="3010044"/>
              <a:ext cx="1008112" cy="778996"/>
            </a:xfrm>
            <a:prstGeom prst="rect">
              <a:avLst/>
            </a:prstGeom>
            <a:noFill/>
          </p:spPr>
        </p:pic>
        <p:pic>
          <p:nvPicPr>
            <p:cNvPr id="58388" name="Picture 20" descr="Image associÃ©e"/>
            <p:cNvPicPr>
              <a:picLocks noChangeAspect="1" noChangeArrowheads="1"/>
            </p:cNvPicPr>
            <p:nvPr/>
          </p:nvPicPr>
          <p:blipFill>
            <a:blip r:embed="rId9" cstate="print"/>
            <a:srcRect/>
            <a:stretch>
              <a:fillRect/>
            </a:stretch>
          </p:blipFill>
          <p:spPr bwMode="auto">
            <a:xfrm>
              <a:off x="7956376" y="2850622"/>
              <a:ext cx="936104" cy="943150"/>
            </a:xfrm>
            <a:prstGeom prst="rect">
              <a:avLst/>
            </a:prstGeom>
            <a:noFill/>
          </p:spPr>
        </p:pic>
        <p:pic>
          <p:nvPicPr>
            <p:cNvPr id="58390" name="Picture 22" descr="Image associÃ©e"/>
            <p:cNvPicPr>
              <a:picLocks noChangeAspect="1" noChangeArrowheads="1"/>
            </p:cNvPicPr>
            <p:nvPr/>
          </p:nvPicPr>
          <p:blipFill>
            <a:blip r:embed="rId10" cstate="print"/>
            <a:srcRect/>
            <a:stretch>
              <a:fillRect/>
            </a:stretch>
          </p:blipFill>
          <p:spPr bwMode="auto">
            <a:xfrm>
              <a:off x="3131841" y="2978567"/>
              <a:ext cx="1440159" cy="882481"/>
            </a:xfrm>
            <a:prstGeom prst="rect">
              <a:avLst/>
            </a:prstGeom>
            <a:noFill/>
          </p:spPr>
        </p:pic>
        <p:pic>
          <p:nvPicPr>
            <p:cNvPr id="58392" name="Picture 24" descr="Image associÃ©e"/>
            <p:cNvPicPr>
              <a:picLocks noChangeAspect="1" noChangeArrowheads="1"/>
            </p:cNvPicPr>
            <p:nvPr/>
          </p:nvPicPr>
          <p:blipFill>
            <a:blip r:embed="rId11" cstate="print"/>
            <a:srcRect l="54179" t="8820" r="11801" b="15581"/>
            <a:stretch>
              <a:fillRect/>
            </a:stretch>
          </p:blipFill>
          <p:spPr bwMode="auto">
            <a:xfrm>
              <a:off x="6120776" y="2708921"/>
              <a:ext cx="453578" cy="1007952"/>
            </a:xfrm>
            <a:prstGeom prst="rect">
              <a:avLst/>
            </a:prstGeom>
            <a:noFill/>
          </p:spPr>
        </p:pic>
        <p:sp>
          <p:nvSpPr>
            <p:cNvPr id="33" name="Rectangle 5"/>
            <p:cNvSpPr>
              <a:spLocks noChangeArrowheads="1"/>
            </p:cNvSpPr>
            <p:nvPr/>
          </p:nvSpPr>
          <p:spPr bwMode="auto">
            <a:xfrm>
              <a:off x="4860128" y="3933056"/>
              <a:ext cx="864000" cy="931373"/>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Calibri" pitchFamily="34" charset="0"/>
                  <a:ea typeface="Aria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Calibri" pitchFamily="34" charset="0"/>
                  <a:ea typeface="Arial" pitchFamily="34" charset="0"/>
                  <a:cs typeface="Arial" pitchFamily="34" charset="0"/>
                </a:rPr>
                <a:t>Vit A</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34" name="Rectangle 5"/>
            <p:cNvSpPr>
              <a:spLocks noChangeArrowheads="1"/>
            </p:cNvSpPr>
            <p:nvPr/>
          </p:nvSpPr>
          <p:spPr bwMode="auto">
            <a:xfrm>
              <a:off x="5940248" y="3933057"/>
              <a:ext cx="864000" cy="931373"/>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Calibri" pitchFamily="34" charset="0"/>
                  <a:ea typeface="Arial" pitchFamily="34" charset="0"/>
                  <a:cs typeface="Arial" pitchFamily="34" charset="0"/>
                </a:rPr>
                <a:t>B</a:t>
              </a:r>
              <a:endParaRPr kumimoji="0" lang="fr-FR" sz="2400" b="0" i="0" u="none" strike="noStrike" cap="none" normalizeH="0" baseline="0" dirty="0" smtClean="0">
                <a:ln>
                  <a:noFill/>
                </a:ln>
                <a:effectLst/>
                <a:latin typeface="Arial" pitchFamily="34" charset="0"/>
                <a:cs typeface="Arial" pitchFamily="34" charset="0"/>
              </a:endParaRPr>
            </a:p>
          </p:txBody>
        </p:sp>
      </p:grpSp>
      <p:sp>
        <p:nvSpPr>
          <p:cNvPr id="36" name="Rectangle 35"/>
          <p:cNvSpPr/>
          <p:nvPr/>
        </p:nvSpPr>
        <p:spPr>
          <a:xfrm>
            <a:off x="251520" y="2852936"/>
            <a:ext cx="5760640" cy="646331"/>
          </a:xfrm>
          <a:prstGeom prst="rect">
            <a:avLst/>
          </a:prstGeom>
        </p:spPr>
        <p:txBody>
          <a:bodyPr wrap="square">
            <a:spAutoFit/>
          </a:bodyPr>
          <a:lstStyle/>
          <a:p>
            <a:r>
              <a:rPr lang="fr-FR" dirty="0" smtClean="0"/>
              <a:t>L’irradiation provoque </a:t>
            </a:r>
            <a:r>
              <a:rPr lang="fr-FR" b="1" dirty="0" smtClean="0"/>
              <a:t>une perte d’éléments nutritifs et de </a:t>
            </a:r>
            <a:r>
              <a:rPr lang="fr-FR" b="1" dirty="0" err="1" smtClean="0"/>
              <a:t>vitamines,</a:t>
            </a:r>
            <a:r>
              <a:rPr lang="fr-FR" dirty="0" err="1" smtClean="0"/>
              <a:t>antioxydants</a:t>
            </a:r>
            <a:r>
              <a:rPr lang="fr-FR" dirty="0" smtClean="0"/>
              <a:t>, enzymes, AG,  AA, Vit </a:t>
            </a:r>
            <a:endParaRPr lang="fr-FR" dirty="0"/>
          </a:p>
        </p:txBody>
      </p:sp>
      <p:sp>
        <p:nvSpPr>
          <p:cNvPr id="28" name="Espace réservé du numéro de diapositive 27"/>
          <p:cNvSpPr>
            <a:spLocks noGrp="1"/>
          </p:cNvSpPr>
          <p:nvPr>
            <p:ph type="sldNum" sz="quarter" idx="12"/>
          </p:nvPr>
        </p:nvSpPr>
        <p:spPr/>
        <p:txBody>
          <a:bodyPr/>
          <a:lstStyle/>
          <a:p>
            <a:fld id="{0D9BD027-BE57-4AA3-9DDA-DEC0D5E6CBDE}"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2.1.1. Physiques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763688" y="889556"/>
            <a:ext cx="3887474" cy="523220"/>
          </a:xfrm>
          <a:prstGeom prst="rect">
            <a:avLst/>
          </a:prstGeom>
        </p:spPr>
        <p:txBody>
          <a:bodyPr wrap="none">
            <a:spAutoFit/>
          </a:bodyPr>
          <a:lstStyle/>
          <a:p>
            <a:r>
              <a:rPr lang="fr-FR" sz="2800" b="1" dirty="0" smtClean="0"/>
              <a:t>Irradiation des aliments  </a:t>
            </a:r>
            <a:endParaRPr lang="fr-FR" sz="2800" dirty="0"/>
          </a:p>
        </p:txBody>
      </p:sp>
      <p:pic>
        <p:nvPicPr>
          <p:cNvPr id="1029" name="Picture 5" descr="RÃ©sultat de recherche d'images pour &quot;pictogramme radiation&quot;"/>
          <p:cNvPicPr>
            <a:picLocks noChangeAspect="1" noChangeArrowheads="1"/>
          </p:cNvPicPr>
          <p:nvPr/>
        </p:nvPicPr>
        <p:blipFill>
          <a:blip r:embed="rId3" cstate="print"/>
          <a:srcRect/>
          <a:stretch>
            <a:fillRect/>
          </a:stretch>
        </p:blipFill>
        <p:spPr bwMode="auto">
          <a:xfrm>
            <a:off x="3131840" y="0"/>
            <a:ext cx="1042492" cy="914466"/>
          </a:xfrm>
          <a:prstGeom prst="rect">
            <a:avLst/>
          </a:prstGeom>
          <a:noFill/>
        </p:spPr>
      </p:pic>
      <p:pic>
        <p:nvPicPr>
          <p:cNvPr id="1030" name="Picture 6" descr="irradd"/>
          <p:cNvPicPr>
            <a:picLocks noChangeAspect="1" noChangeArrowheads="1"/>
          </p:cNvPicPr>
          <p:nvPr/>
        </p:nvPicPr>
        <p:blipFill>
          <a:blip r:embed="rId4" cstate="print"/>
          <a:srcRect/>
          <a:stretch>
            <a:fillRect/>
          </a:stretch>
        </p:blipFill>
        <p:spPr bwMode="auto">
          <a:xfrm>
            <a:off x="6012160" y="0"/>
            <a:ext cx="3131840" cy="2515550"/>
          </a:xfrm>
          <a:prstGeom prst="rect">
            <a:avLst/>
          </a:prstGeom>
          <a:noFill/>
          <a:ln w="9525">
            <a:noFill/>
            <a:miter lim="800000"/>
            <a:headEnd/>
            <a:tailEnd/>
          </a:ln>
        </p:spPr>
      </p:pic>
      <p:sp>
        <p:nvSpPr>
          <p:cNvPr id="58369" name="Rectangle 1"/>
          <p:cNvSpPr>
            <a:spLocks noChangeArrowheads="1"/>
          </p:cNvSpPr>
          <p:nvPr/>
        </p:nvSpPr>
        <p:spPr bwMode="auto">
          <a:xfrm>
            <a:off x="827584" y="1726650"/>
            <a:ext cx="52573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fr-FR" sz="2400" b="1" dirty="0" smtClean="0"/>
              <a:t>Les aliments irradiés sont-ils toxiques?</a:t>
            </a:r>
          </a:p>
        </p:txBody>
      </p:sp>
      <p:sp>
        <p:nvSpPr>
          <p:cNvPr id="24" name="Flèche vers le bas 23"/>
          <p:cNvSpPr/>
          <p:nvPr/>
        </p:nvSpPr>
        <p:spPr>
          <a:xfrm>
            <a:off x="2843808" y="2204864"/>
            <a:ext cx="1224136"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FFFF00"/>
                </a:solidFill>
              </a:rPr>
              <a:t>2</a:t>
            </a:r>
            <a:endParaRPr lang="fr-FR" sz="4400" b="1" dirty="0">
              <a:solidFill>
                <a:srgbClr val="FFFF00"/>
              </a:solidFill>
            </a:endParaRPr>
          </a:p>
        </p:txBody>
      </p:sp>
      <p:sp>
        <p:nvSpPr>
          <p:cNvPr id="58378" name="AutoShape 10" descr="RÃ©sultat de recherche d'images pour &quot;pomme de ter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Rectangle 12"/>
          <p:cNvSpPr/>
          <p:nvPr/>
        </p:nvSpPr>
        <p:spPr>
          <a:xfrm>
            <a:off x="611560" y="4102040"/>
            <a:ext cx="4572000" cy="2246769"/>
          </a:xfrm>
          <a:prstGeom prst="rect">
            <a:avLst/>
          </a:prstGeom>
        </p:spPr>
        <p:txBody>
          <a:bodyPr>
            <a:spAutoFit/>
          </a:bodyPr>
          <a:lstStyle/>
          <a:p>
            <a:pPr>
              <a:buFontTx/>
              <a:buChar char="-"/>
            </a:pPr>
            <a:r>
              <a:rPr lang="fr-FR" sz="2000" dirty="0" smtClean="0"/>
              <a:t> radicaux libres,</a:t>
            </a:r>
          </a:p>
          <a:p>
            <a:r>
              <a:rPr lang="fr-FR" sz="2000" dirty="0" smtClean="0"/>
              <a:t> </a:t>
            </a:r>
          </a:p>
          <a:p>
            <a:endParaRPr lang="fr-FR" sz="2000" dirty="0" smtClean="0"/>
          </a:p>
          <a:p>
            <a:pPr>
              <a:buFontTx/>
              <a:buChar char="-"/>
            </a:pPr>
            <a:r>
              <a:rPr lang="fr-FR" sz="2000" dirty="0" smtClean="0"/>
              <a:t> benzène,</a:t>
            </a:r>
          </a:p>
          <a:p>
            <a:r>
              <a:rPr lang="fr-FR" sz="2000" dirty="0" smtClean="0"/>
              <a:t> </a:t>
            </a:r>
          </a:p>
          <a:p>
            <a:endParaRPr lang="fr-FR" sz="2000" dirty="0" smtClean="0"/>
          </a:p>
          <a:p>
            <a:pPr>
              <a:buFontTx/>
              <a:buChar char="-"/>
            </a:pPr>
            <a:r>
              <a:rPr lang="fr-FR" sz="2000" dirty="0" smtClean="0"/>
              <a:t> toluène.</a:t>
            </a:r>
            <a:endParaRPr lang="fr-FR" sz="2000" dirty="0"/>
          </a:p>
        </p:txBody>
      </p:sp>
      <p:sp>
        <p:nvSpPr>
          <p:cNvPr id="14" name="Rectangle 13"/>
          <p:cNvSpPr/>
          <p:nvPr/>
        </p:nvSpPr>
        <p:spPr>
          <a:xfrm>
            <a:off x="611560" y="2996952"/>
            <a:ext cx="8784976" cy="1015663"/>
          </a:xfrm>
          <a:prstGeom prst="rect">
            <a:avLst/>
          </a:prstGeom>
        </p:spPr>
        <p:txBody>
          <a:bodyPr wrap="square">
            <a:spAutoFit/>
          </a:bodyPr>
          <a:lstStyle/>
          <a:p>
            <a:r>
              <a:rPr lang="fr-FR" sz="2000" dirty="0" smtClean="0"/>
              <a:t>Faire apparaître:</a:t>
            </a:r>
          </a:p>
          <a:p>
            <a:endParaRPr lang="fr-FR" sz="2000" dirty="0" smtClean="0"/>
          </a:p>
          <a:p>
            <a:r>
              <a:rPr lang="fr-FR" sz="2000" dirty="0" smtClean="0"/>
              <a:t>- des </a:t>
            </a:r>
            <a:r>
              <a:rPr lang="fr-FR" sz="2000" b="1" dirty="0" err="1" smtClean="0"/>
              <a:t>cyclobutanones</a:t>
            </a:r>
            <a:r>
              <a:rPr lang="fr-FR" sz="2000" dirty="0" smtClean="0"/>
              <a:t>, qu’on ne trouve jamais dans les aliments non ionisés. </a:t>
            </a:r>
            <a:endParaRPr lang="fr-FR" sz="2000" dirty="0"/>
          </a:p>
        </p:txBody>
      </p:sp>
      <p:sp>
        <p:nvSpPr>
          <p:cNvPr id="15" name="Espace réservé du numéro de diapositive 14"/>
          <p:cNvSpPr>
            <a:spLocks noGrp="1"/>
          </p:cNvSpPr>
          <p:nvPr>
            <p:ph type="sldNum" sz="quarter" idx="12"/>
          </p:nvPr>
        </p:nvSpPr>
        <p:spPr/>
        <p:txBody>
          <a:bodyPr/>
          <a:lstStyle/>
          <a:p>
            <a:fld id="{0D9BD027-BE57-4AA3-9DDA-DEC0D5E6CBDE}" type="slidenum">
              <a:rPr lang="fr-FR" smtClean="0"/>
              <a:pPr/>
              <a:t>23</a:t>
            </a:fld>
            <a:endParaRPr lang="fr-FR"/>
          </a:p>
        </p:txBody>
      </p:sp>
      <p:pic>
        <p:nvPicPr>
          <p:cNvPr id="16" name="Picture 2" descr="File:Cyclobutanon.svg"/>
          <p:cNvPicPr>
            <a:picLocks noChangeAspect="1" noChangeArrowheads="1"/>
          </p:cNvPicPr>
          <p:nvPr/>
        </p:nvPicPr>
        <p:blipFill>
          <a:blip r:embed="rId5" cstate="print"/>
          <a:srcRect/>
          <a:stretch>
            <a:fillRect/>
          </a:stretch>
        </p:blipFill>
        <p:spPr bwMode="auto">
          <a:xfrm>
            <a:off x="8352928" y="3429000"/>
            <a:ext cx="611560" cy="1060038"/>
          </a:xfrm>
          <a:prstGeom prst="rect">
            <a:avLst/>
          </a:prstGeom>
          <a:noFill/>
        </p:spPr>
      </p:pic>
      <p:pic>
        <p:nvPicPr>
          <p:cNvPr id="89090" name="Picture 2" descr="RÃ©sultat de recherche d'images pour &quot;benzÃ¨ne&quot;"/>
          <p:cNvPicPr>
            <a:picLocks noChangeAspect="1" noChangeArrowheads="1"/>
          </p:cNvPicPr>
          <p:nvPr/>
        </p:nvPicPr>
        <p:blipFill>
          <a:blip r:embed="rId6" cstate="print"/>
          <a:srcRect/>
          <a:stretch>
            <a:fillRect/>
          </a:stretch>
        </p:blipFill>
        <p:spPr bwMode="auto">
          <a:xfrm>
            <a:off x="1835696" y="4725144"/>
            <a:ext cx="869082" cy="869082"/>
          </a:xfrm>
          <a:prstGeom prst="rect">
            <a:avLst/>
          </a:prstGeom>
          <a:noFill/>
        </p:spPr>
      </p:pic>
      <p:pic>
        <p:nvPicPr>
          <p:cNvPr id="89092" name="Picture 4" descr="Image associÃ©e"/>
          <p:cNvPicPr>
            <a:picLocks noChangeAspect="1" noChangeArrowheads="1"/>
          </p:cNvPicPr>
          <p:nvPr/>
        </p:nvPicPr>
        <p:blipFill>
          <a:blip r:embed="rId7" cstate="print"/>
          <a:srcRect/>
          <a:stretch>
            <a:fillRect/>
          </a:stretch>
        </p:blipFill>
        <p:spPr bwMode="auto">
          <a:xfrm>
            <a:off x="1835696" y="5541942"/>
            <a:ext cx="866233" cy="1316058"/>
          </a:xfrm>
          <a:prstGeom prst="rect">
            <a:avLst/>
          </a:prstGeom>
          <a:noFill/>
        </p:spPr>
      </p:pic>
      <p:pic>
        <p:nvPicPr>
          <p:cNvPr id="89094" name="Picture 6" descr="https://hebedesandes.com/wp-content/uploads/2017/03/Radicaux-libres-286x300.png"/>
          <p:cNvPicPr>
            <a:picLocks noChangeAspect="1" noChangeArrowheads="1"/>
          </p:cNvPicPr>
          <p:nvPr/>
        </p:nvPicPr>
        <p:blipFill>
          <a:blip r:embed="rId8" cstate="print"/>
          <a:srcRect/>
          <a:stretch>
            <a:fillRect/>
          </a:stretch>
        </p:blipFill>
        <p:spPr bwMode="auto">
          <a:xfrm>
            <a:off x="2771800" y="4005064"/>
            <a:ext cx="1211982" cy="127131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2.1.1. Physiques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1763688" y="889556"/>
            <a:ext cx="3887474" cy="523220"/>
          </a:xfrm>
          <a:prstGeom prst="rect">
            <a:avLst/>
          </a:prstGeom>
        </p:spPr>
        <p:txBody>
          <a:bodyPr wrap="none">
            <a:spAutoFit/>
          </a:bodyPr>
          <a:lstStyle/>
          <a:p>
            <a:r>
              <a:rPr lang="fr-FR" sz="2800" b="1" dirty="0" smtClean="0"/>
              <a:t>Irradiation des aliments  </a:t>
            </a:r>
            <a:endParaRPr lang="fr-FR" sz="2800" dirty="0"/>
          </a:p>
        </p:txBody>
      </p:sp>
      <p:pic>
        <p:nvPicPr>
          <p:cNvPr id="1029" name="Picture 5" descr="RÃ©sultat de recherche d'images pour &quot;pictogramme radiation&quot;"/>
          <p:cNvPicPr>
            <a:picLocks noChangeAspect="1" noChangeArrowheads="1"/>
          </p:cNvPicPr>
          <p:nvPr/>
        </p:nvPicPr>
        <p:blipFill>
          <a:blip r:embed="rId3" cstate="print"/>
          <a:srcRect/>
          <a:stretch>
            <a:fillRect/>
          </a:stretch>
        </p:blipFill>
        <p:spPr bwMode="auto">
          <a:xfrm>
            <a:off x="3131840" y="0"/>
            <a:ext cx="1042492" cy="914466"/>
          </a:xfrm>
          <a:prstGeom prst="rect">
            <a:avLst/>
          </a:prstGeom>
          <a:noFill/>
        </p:spPr>
      </p:pic>
      <p:pic>
        <p:nvPicPr>
          <p:cNvPr id="1030" name="Picture 6" descr="irradd"/>
          <p:cNvPicPr>
            <a:picLocks noChangeAspect="1" noChangeArrowheads="1"/>
          </p:cNvPicPr>
          <p:nvPr/>
        </p:nvPicPr>
        <p:blipFill>
          <a:blip r:embed="rId4" cstate="print"/>
          <a:srcRect/>
          <a:stretch>
            <a:fillRect/>
          </a:stretch>
        </p:blipFill>
        <p:spPr bwMode="auto">
          <a:xfrm>
            <a:off x="6012160" y="0"/>
            <a:ext cx="3131840" cy="2515550"/>
          </a:xfrm>
          <a:prstGeom prst="rect">
            <a:avLst/>
          </a:prstGeom>
          <a:noFill/>
          <a:ln w="9525">
            <a:noFill/>
            <a:miter lim="800000"/>
            <a:headEnd/>
            <a:tailEnd/>
          </a:ln>
        </p:spPr>
      </p:pic>
      <p:sp>
        <p:nvSpPr>
          <p:cNvPr id="58369" name="Rectangle 1"/>
          <p:cNvSpPr>
            <a:spLocks noChangeArrowheads="1"/>
          </p:cNvSpPr>
          <p:nvPr/>
        </p:nvSpPr>
        <p:spPr bwMode="auto">
          <a:xfrm>
            <a:off x="827584" y="1726650"/>
            <a:ext cx="52573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fr-FR" sz="2400" b="1" dirty="0" smtClean="0"/>
              <a:t>Les aliments irradiés sont-ils toxiques?</a:t>
            </a:r>
          </a:p>
        </p:txBody>
      </p:sp>
      <p:sp>
        <p:nvSpPr>
          <p:cNvPr id="24" name="Flèche vers le bas 23"/>
          <p:cNvSpPr/>
          <p:nvPr/>
        </p:nvSpPr>
        <p:spPr>
          <a:xfrm>
            <a:off x="2843808" y="2204864"/>
            <a:ext cx="1224136" cy="5760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chemeClr val="bg1"/>
                </a:solidFill>
              </a:rPr>
              <a:t>3</a:t>
            </a:r>
            <a:endParaRPr lang="fr-FR" sz="4400" b="1" dirty="0">
              <a:solidFill>
                <a:schemeClr val="bg1"/>
              </a:solidFill>
            </a:endParaRPr>
          </a:p>
        </p:txBody>
      </p:sp>
      <p:sp>
        <p:nvSpPr>
          <p:cNvPr id="58378" name="AutoShape 10" descr="RÃ©sultat de recherche d'images pour &quot;pomme de ter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2466" name="Picture 2" descr="Image associÃ©e"/>
          <p:cNvPicPr>
            <a:picLocks noChangeAspect="1" noChangeArrowheads="1"/>
          </p:cNvPicPr>
          <p:nvPr/>
        </p:nvPicPr>
        <p:blipFill>
          <a:blip r:embed="rId5" cstate="print"/>
          <a:srcRect/>
          <a:stretch>
            <a:fillRect/>
          </a:stretch>
        </p:blipFill>
        <p:spPr bwMode="auto">
          <a:xfrm>
            <a:off x="1360443" y="2924944"/>
            <a:ext cx="4147661" cy="2592288"/>
          </a:xfrm>
          <a:prstGeom prst="rect">
            <a:avLst/>
          </a:prstGeom>
          <a:noFill/>
        </p:spPr>
      </p:pic>
      <p:sp>
        <p:nvSpPr>
          <p:cNvPr id="15" name="Rectangle 14"/>
          <p:cNvSpPr/>
          <p:nvPr/>
        </p:nvSpPr>
        <p:spPr>
          <a:xfrm>
            <a:off x="5543600" y="4388911"/>
            <a:ext cx="3600400" cy="1200329"/>
          </a:xfrm>
          <a:prstGeom prst="rect">
            <a:avLst/>
          </a:prstGeom>
        </p:spPr>
        <p:txBody>
          <a:bodyPr wrap="square">
            <a:spAutoFit/>
          </a:bodyPr>
          <a:lstStyle/>
          <a:p>
            <a:r>
              <a:rPr lang="fr-FR" dirty="0" smtClean="0"/>
              <a:t>maladies génétiques, </a:t>
            </a:r>
          </a:p>
          <a:p>
            <a:r>
              <a:rPr lang="fr-FR" dirty="0" smtClean="0"/>
              <a:t>problèmes de reproduction, déformations </a:t>
            </a:r>
          </a:p>
          <a:p>
            <a:r>
              <a:rPr lang="fr-FR" dirty="0" smtClean="0"/>
              <a:t>mortalité précoce.</a:t>
            </a:r>
            <a:endParaRPr lang="fr-FR" dirty="0"/>
          </a:p>
        </p:txBody>
      </p:sp>
      <p:sp>
        <p:nvSpPr>
          <p:cNvPr id="13" name="Espace réservé du numéro de diapositive 12"/>
          <p:cNvSpPr>
            <a:spLocks noGrp="1"/>
          </p:cNvSpPr>
          <p:nvPr>
            <p:ph type="sldNum" sz="quarter" idx="12"/>
          </p:nvPr>
        </p:nvSpPr>
        <p:spPr/>
        <p:txBody>
          <a:bodyPr/>
          <a:lstStyle/>
          <a:p>
            <a:fld id="{0D9BD027-BE57-4AA3-9DDA-DEC0D5E6CBDE}"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259632" y="404664"/>
            <a:ext cx="6299213" cy="4176463"/>
            <a:chOff x="2259" y="1784"/>
            <a:chExt cx="6010" cy="3394"/>
          </a:xfrm>
        </p:grpSpPr>
        <p:grpSp>
          <p:nvGrpSpPr>
            <p:cNvPr id="3" name="Group 56"/>
            <p:cNvGrpSpPr>
              <a:grpSpLocks/>
            </p:cNvGrpSpPr>
            <p:nvPr/>
          </p:nvGrpSpPr>
          <p:grpSpPr bwMode="auto">
            <a:xfrm>
              <a:off x="2259" y="1784"/>
              <a:ext cx="6010" cy="2439"/>
              <a:chOff x="2259" y="1784"/>
              <a:chExt cx="6010" cy="2439"/>
            </a:xfrm>
          </p:grpSpPr>
          <p:sp>
            <p:nvSpPr>
              <p:cNvPr id="1081" name="AutoShape 57"/>
              <p:cNvSpPr>
                <a:spLocks noChangeArrowheads="1"/>
              </p:cNvSpPr>
              <p:nvPr/>
            </p:nvSpPr>
            <p:spPr bwMode="auto">
              <a:xfrm>
                <a:off x="2259" y="1784"/>
                <a:ext cx="5428" cy="46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AutoShape 58"/>
              <p:cNvSpPr>
                <a:spLocks noChangeArrowheads="1"/>
              </p:cNvSpPr>
              <p:nvPr/>
            </p:nvSpPr>
            <p:spPr bwMode="auto">
              <a:xfrm>
                <a:off x="2289" y="2768"/>
                <a:ext cx="2245" cy="46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sp>
            <p:nvSpPr>
              <p:cNvPr id="1083" name="AutoShape 59"/>
              <p:cNvSpPr>
                <a:spLocks noChangeArrowheads="1"/>
              </p:cNvSpPr>
              <p:nvPr/>
            </p:nvSpPr>
            <p:spPr bwMode="auto">
              <a:xfrm>
                <a:off x="5451" y="2768"/>
                <a:ext cx="2245" cy="454"/>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Contaminants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3415" y="2244"/>
                <a:ext cx="3156" cy="512"/>
                <a:chOff x="3415" y="6465"/>
                <a:chExt cx="3156" cy="512"/>
              </a:xfrm>
            </p:grpSpPr>
            <p:cxnSp>
              <p:nvCxnSpPr>
                <p:cNvPr id="108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V="1">
                  <a:off x="3417" y="6692"/>
                  <a:ext cx="3154" cy="2"/>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6571" y="6694"/>
                  <a:ext cx="0" cy="283"/>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1089" name="AutoShape 65"/>
              <p:cNvSpPr>
                <a:spLocks noChangeArrowheads="1"/>
              </p:cNvSpPr>
              <p:nvPr/>
            </p:nvSpPr>
            <p:spPr bwMode="auto">
              <a:xfrm>
                <a:off x="6682" y="3763"/>
                <a:ext cx="1587" cy="46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Naturels </a:t>
                </a:r>
              </a:p>
            </p:txBody>
          </p:sp>
          <p:sp>
            <p:nvSpPr>
              <p:cNvPr id="1090" name="AutoShape 66"/>
              <p:cNvSpPr>
                <a:spLocks noChangeArrowheads="1"/>
              </p:cNvSpPr>
              <p:nvPr/>
            </p:nvSpPr>
            <p:spPr bwMode="auto">
              <a:xfrm>
                <a:off x="4921" y="3763"/>
                <a:ext cx="1587" cy="460"/>
              </a:xfrm>
              <a:prstGeom prst="roundRect">
                <a:avLst>
                  <a:gd name="adj" fmla="val 16667"/>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Anthropiques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91" name="AutoShape 67"/>
              <p:cNvCxnSpPr>
                <a:cxnSpLocks noChangeShapeType="1"/>
              </p:cNvCxnSpPr>
              <p:nvPr/>
            </p:nvCxnSpPr>
            <p:spPr bwMode="auto">
              <a:xfrm>
                <a:off x="6575" y="3240"/>
                <a:ext cx="0" cy="227"/>
              </a:xfrm>
              <a:prstGeom prst="straightConnector1">
                <a:avLst/>
              </a:prstGeom>
              <a:noFill/>
              <a:ln w="9525">
                <a:solidFill>
                  <a:srgbClr val="000000"/>
                </a:solidFill>
                <a:round/>
                <a:headEnd/>
                <a:tailEnd/>
              </a:ln>
            </p:spPr>
          </p:cxnSp>
          <p:cxnSp>
            <p:nvCxnSpPr>
              <p:cNvPr id="1092" name="AutoShape 68"/>
              <p:cNvCxnSpPr>
                <a:cxnSpLocks noChangeShapeType="1"/>
              </p:cNvCxnSpPr>
              <p:nvPr/>
            </p:nvCxnSpPr>
            <p:spPr bwMode="auto">
              <a:xfrm>
                <a:off x="5694" y="3477"/>
                <a:ext cx="1816"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510" y="3475"/>
                <a:ext cx="0" cy="283"/>
              </a:xfrm>
              <a:prstGeom prst="straightConnector1">
                <a:avLst/>
              </a:prstGeom>
              <a:noFill/>
              <a:ln w="9525">
                <a:solidFill>
                  <a:srgbClr val="000000"/>
                </a:solidFill>
                <a:round/>
                <a:headEnd/>
                <a:tailEnd/>
              </a:ln>
            </p:spPr>
          </p:cxnSp>
          <p:cxnSp>
            <p:nvCxnSpPr>
              <p:cNvPr id="1094" name="AutoShape 70"/>
              <p:cNvCxnSpPr>
                <a:cxnSpLocks noChangeShapeType="1"/>
              </p:cNvCxnSpPr>
              <p:nvPr/>
            </p:nvCxnSpPr>
            <p:spPr bwMode="auto">
              <a:xfrm>
                <a:off x="5694" y="3475"/>
                <a:ext cx="0" cy="283"/>
              </a:xfrm>
              <a:prstGeom prst="straightConnector1">
                <a:avLst/>
              </a:prstGeom>
              <a:noFill/>
              <a:ln w="9525">
                <a:solidFill>
                  <a:srgbClr val="000000"/>
                </a:solidFill>
                <a:round/>
                <a:headEnd/>
                <a:tailEnd/>
              </a:ln>
            </p:spPr>
          </p:cxnSp>
        </p:grpSp>
        <p:grpSp>
          <p:nvGrpSpPr>
            <p:cNvPr id="5" name="Group 71"/>
            <p:cNvGrpSpPr>
              <a:grpSpLocks/>
            </p:cNvGrpSpPr>
            <p:nvPr/>
          </p:nvGrpSpPr>
          <p:grpSpPr bwMode="auto">
            <a:xfrm>
              <a:off x="3770" y="4234"/>
              <a:ext cx="2737" cy="944"/>
              <a:chOff x="3770" y="4234"/>
              <a:chExt cx="2737" cy="944"/>
            </a:xfrm>
          </p:grpSpPr>
          <p:grpSp>
            <p:nvGrpSpPr>
              <p:cNvPr id="6" name="Group 72"/>
              <p:cNvGrpSpPr>
                <a:grpSpLocks/>
              </p:cNvGrpSpPr>
              <p:nvPr/>
            </p:nvGrpSpPr>
            <p:grpSpPr bwMode="auto">
              <a:xfrm>
                <a:off x="4443" y="4234"/>
                <a:ext cx="1425" cy="512"/>
                <a:chOff x="4982" y="4234"/>
                <a:chExt cx="1425" cy="512"/>
              </a:xfrm>
            </p:grpSpPr>
            <p:cxnSp>
              <p:nvCxnSpPr>
                <p:cNvPr id="1097" name="AutoShape 73"/>
                <p:cNvCxnSpPr>
                  <a:cxnSpLocks noChangeShapeType="1"/>
                </p:cNvCxnSpPr>
                <p:nvPr/>
              </p:nvCxnSpPr>
              <p:spPr bwMode="auto">
                <a:xfrm>
                  <a:off x="5687" y="4234"/>
                  <a:ext cx="0" cy="227"/>
                </a:xfrm>
                <a:prstGeom prst="straightConnector1">
                  <a:avLst/>
                </a:prstGeom>
                <a:noFill/>
                <a:ln w="9525">
                  <a:solidFill>
                    <a:srgbClr val="000000"/>
                  </a:solidFill>
                  <a:round/>
                  <a:headEnd/>
                  <a:tailEnd/>
                </a:ln>
              </p:spPr>
            </p:cxnSp>
            <p:cxnSp>
              <p:nvCxnSpPr>
                <p:cNvPr id="1098" name="AutoShape 74"/>
                <p:cNvCxnSpPr>
                  <a:cxnSpLocks noChangeShapeType="1"/>
                </p:cNvCxnSpPr>
                <p:nvPr/>
              </p:nvCxnSpPr>
              <p:spPr bwMode="auto">
                <a:xfrm>
                  <a:off x="4990" y="4463"/>
                  <a:ext cx="1417" cy="0"/>
                </a:xfrm>
                <a:prstGeom prst="straightConnector1">
                  <a:avLst/>
                </a:prstGeom>
                <a:noFill/>
                <a:ln w="9525">
                  <a:solidFill>
                    <a:srgbClr val="000000"/>
                  </a:solidFill>
                  <a:round/>
                  <a:headEnd/>
                  <a:tailEnd/>
                </a:ln>
              </p:spPr>
            </p:cxnSp>
            <p:cxnSp>
              <p:nvCxnSpPr>
                <p:cNvPr id="1099" name="AutoShape 75"/>
                <p:cNvCxnSpPr>
                  <a:cxnSpLocks noChangeShapeType="1"/>
                </p:cNvCxnSpPr>
                <p:nvPr/>
              </p:nvCxnSpPr>
              <p:spPr bwMode="auto">
                <a:xfrm>
                  <a:off x="6404" y="4463"/>
                  <a:ext cx="0" cy="283"/>
                </a:xfrm>
                <a:prstGeom prst="straightConnector1">
                  <a:avLst/>
                </a:prstGeom>
                <a:noFill/>
                <a:ln w="9525">
                  <a:solidFill>
                    <a:srgbClr val="000000"/>
                  </a:solidFill>
                  <a:round/>
                  <a:headEnd/>
                  <a:tailEnd/>
                </a:ln>
              </p:spPr>
            </p:cxnSp>
            <p:cxnSp>
              <p:nvCxnSpPr>
                <p:cNvPr id="1100" name="AutoShape 76"/>
                <p:cNvCxnSpPr>
                  <a:cxnSpLocks noChangeShapeType="1"/>
                </p:cNvCxnSpPr>
                <p:nvPr/>
              </p:nvCxnSpPr>
              <p:spPr bwMode="auto">
                <a:xfrm>
                  <a:off x="4982" y="4463"/>
                  <a:ext cx="0" cy="283"/>
                </a:xfrm>
                <a:prstGeom prst="straightConnector1">
                  <a:avLst/>
                </a:prstGeom>
                <a:noFill/>
                <a:ln w="9525">
                  <a:solidFill>
                    <a:srgbClr val="000000"/>
                  </a:solidFill>
                  <a:round/>
                  <a:headEnd/>
                  <a:tailEnd/>
                </a:ln>
              </p:spPr>
            </p:cxnSp>
          </p:grpSp>
          <p:sp>
            <p:nvSpPr>
              <p:cNvPr id="1101" name="AutoShape 77"/>
              <p:cNvSpPr>
                <a:spLocks noChangeArrowheads="1"/>
              </p:cNvSpPr>
              <p:nvPr/>
            </p:nvSpPr>
            <p:spPr bwMode="auto">
              <a:xfrm>
                <a:off x="3770" y="4724"/>
                <a:ext cx="1303" cy="454"/>
              </a:xfrm>
              <a:prstGeom prst="roundRect">
                <a:avLst>
                  <a:gd name="adj" fmla="val 16667"/>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Physiques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2" name="AutoShape 78"/>
              <p:cNvSpPr>
                <a:spLocks noChangeArrowheads="1"/>
              </p:cNvSpPr>
              <p:nvPr/>
            </p:nvSpPr>
            <p:spPr bwMode="auto">
              <a:xfrm>
                <a:off x="5203" y="4723"/>
                <a:ext cx="1304" cy="454"/>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Chimiques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e 32"/>
          <p:cNvGrpSpPr/>
          <p:nvPr/>
        </p:nvGrpSpPr>
        <p:grpSpPr>
          <a:xfrm>
            <a:off x="1259632" y="404664"/>
            <a:ext cx="5689206" cy="1776904"/>
            <a:chOff x="899592" y="1196752"/>
            <a:chExt cx="5689206" cy="1776904"/>
          </a:xfrm>
        </p:grpSpPr>
        <p:sp>
          <p:nvSpPr>
            <p:cNvPr id="34"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9" name="Group 60"/>
            <p:cNvGrpSpPr>
              <a:grpSpLocks/>
            </p:cNvGrpSpPr>
            <p:nvPr/>
          </p:nvGrpSpPr>
          <p:grpSpPr bwMode="auto">
            <a:xfrm>
              <a:off x="2111239" y="1762802"/>
              <a:ext cx="1622503" cy="630038"/>
              <a:chOff x="3415" y="6465"/>
              <a:chExt cx="1548" cy="512"/>
            </a:xfrm>
          </p:grpSpPr>
          <p:cxnSp>
            <p:nvCxnSpPr>
              <p:cNvPr id="37"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38"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39"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41" name="Rectangle 40"/>
          <p:cNvSpPr/>
          <p:nvPr/>
        </p:nvSpPr>
        <p:spPr>
          <a:xfrm>
            <a:off x="971600" y="1124744"/>
            <a:ext cx="3096344" cy="13681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5796136" y="2420888"/>
            <a:ext cx="3096344" cy="10801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115616" y="3645024"/>
            <a:ext cx="3168352" cy="13681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35"/>
          <p:cNvSpPr>
            <a:spLocks noGrp="1"/>
          </p:cNvSpPr>
          <p:nvPr>
            <p:ph type="sldNum" sz="quarter" idx="12"/>
          </p:nvPr>
        </p:nvSpPr>
        <p:spPr/>
        <p:txBody>
          <a:bodyPr/>
          <a:lstStyle/>
          <a:p>
            <a:fld id="{0D9BD027-BE57-4AA3-9DDA-DEC0D5E6CBDE}" type="slidenum">
              <a:rPr lang="fr-FR" smtClean="0"/>
              <a:pPr/>
              <a:t>25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75856" y="2132856"/>
            <a:ext cx="4032448" cy="3539430"/>
          </a:xfrm>
          <a:prstGeom prst="rect">
            <a:avLst/>
          </a:prstGeom>
        </p:spPr>
        <p:txBody>
          <a:bodyPr wrap="square">
            <a:spAutoFit/>
          </a:bodyPr>
          <a:lstStyle/>
          <a:p>
            <a:r>
              <a:rPr lang="fr-FR" sz="2800" b="1" dirty="0" smtClean="0"/>
              <a:t>Métaux lourds </a:t>
            </a:r>
          </a:p>
          <a:p>
            <a:r>
              <a:rPr lang="fr-FR" sz="2800" b="1" dirty="0" smtClean="0"/>
              <a:t>Dioxines</a:t>
            </a:r>
          </a:p>
          <a:p>
            <a:r>
              <a:rPr lang="fr-FR" sz="2800" b="1" dirty="0" smtClean="0"/>
              <a:t>Pesticides</a:t>
            </a:r>
          </a:p>
          <a:p>
            <a:pPr lvl="0"/>
            <a:r>
              <a:rPr lang="fr-FR" sz="2800" b="1" dirty="0" smtClean="0"/>
              <a:t>Emballages</a:t>
            </a:r>
            <a:endParaRPr lang="fr-FR" sz="2800" dirty="0" smtClean="0"/>
          </a:p>
          <a:p>
            <a:pPr lvl="0"/>
            <a:r>
              <a:rPr lang="fr-FR" sz="2800" b="1" dirty="0" smtClean="0"/>
              <a:t>OGM</a:t>
            </a:r>
            <a:endParaRPr lang="fr-FR" sz="2800" dirty="0" smtClean="0"/>
          </a:p>
          <a:p>
            <a:r>
              <a:rPr lang="fr-FR" sz="2800" b="1" dirty="0" smtClean="0"/>
              <a:t>Allergène</a:t>
            </a:r>
          </a:p>
          <a:p>
            <a:r>
              <a:rPr lang="fr-FR" sz="2800" b="1" dirty="0" smtClean="0"/>
              <a:t>Substances néoformées</a:t>
            </a:r>
          </a:p>
          <a:p>
            <a:endParaRPr lang="fr-FR" sz="2800" dirty="0"/>
          </a:p>
        </p:txBody>
      </p:sp>
      <p:sp>
        <p:nvSpPr>
          <p:cNvPr id="7" name="Espace réservé du numéro de diapositive 6"/>
          <p:cNvSpPr>
            <a:spLocks noGrp="1"/>
          </p:cNvSpPr>
          <p:nvPr>
            <p:ph type="sldNum" sz="quarter" idx="12"/>
          </p:nvPr>
        </p:nvSpPr>
        <p:spPr/>
        <p:txBody>
          <a:bodyPr/>
          <a:lstStyle/>
          <a:p>
            <a:fld id="{0D9BD027-BE57-4AA3-9DDA-DEC0D5E6CBDE}"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68610"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32" name="Espace réservé du numéro de diapositive 31"/>
          <p:cNvSpPr>
            <a:spLocks noGrp="1"/>
          </p:cNvSpPr>
          <p:nvPr>
            <p:ph type="sldNum" sz="quarter" idx="12"/>
          </p:nvPr>
        </p:nvSpPr>
        <p:spPr/>
        <p:txBody>
          <a:bodyPr/>
          <a:lstStyle/>
          <a:p>
            <a:fld id="{0D9BD027-BE57-4AA3-9DDA-DEC0D5E6CBDE}" type="slidenum">
              <a:rPr lang="fr-FR" smtClean="0"/>
              <a:pPr/>
              <a:t>27</a:t>
            </a:fld>
            <a:endParaRPr lang="fr-FR"/>
          </a:p>
        </p:txBody>
      </p:sp>
      <p:sp>
        <p:nvSpPr>
          <p:cNvPr id="39" name="Rectangle 38"/>
          <p:cNvSpPr/>
          <p:nvPr/>
        </p:nvSpPr>
        <p:spPr>
          <a:xfrm>
            <a:off x="179512" y="1772816"/>
            <a:ext cx="8424936" cy="4616648"/>
          </a:xfrm>
          <a:prstGeom prst="rect">
            <a:avLst/>
          </a:prstGeom>
        </p:spPr>
        <p:txBody>
          <a:bodyPr wrap="square">
            <a:spAutoFit/>
          </a:bodyPr>
          <a:lstStyle/>
          <a:p>
            <a:pPr>
              <a:defRPr/>
            </a:pPr>
            <a:r>
              <a:rPr lang="fr-FR" sz="1400" dirty="0" smtClean="0"/>
              <a:t> Ce sont des éléments chimiques métalliques comme le plomb, le mercure, le cadmium, l'arsenic, le nickel, l'aluminium, le cuivre, le zinc, le brome ou encore le manganèse. </a:t>
            </a:r>
          </a:p>
          <a:p>
            <a:pPr>
              <a:defRPr/>
            </a:pPr>
            <a:r>
              <a:rPr lang="fr-FR" sz="1400" dirty="0" smtClean="0"/>
              <a:t>Certains d'entre eux, comme le cuivre et le zinc, sont nécessaires au fonctionnement de notre organisme, à condition qu'ils soient absorbés en petite quantité. Le problème réside donc dans la dose absorbée : en excès, ces métaux peuvent représenter un risque pour notre santé.</a:t>
            </a:r>
          </a:p>
          <a:p>
            <a:pPr>
              <a:defRPr/>
            </a:pPr>
            <a:r>
              <a:rPr lang="fr-FR" sz="1400" dirty="0" smtClean="0"/>
              <a:t>-ILS sont peu ou pas métabolisés par les êtres vivants-</a:t>
            </a:r>
          </a:p>
          <a:p>
            <a:pPr>
              <a:buFontTx/>
              <a:buChar char="-"/>
              <a:defRPr/>
            </a:pPr>
            <a:r>
              <a:rPr lang="fr-FR" sz="1400" dirty="0" smtClean="0"/>
              <a:t>Ils se stockent principalement dans les os, le foie, les reins et le cerveau. </a:t>
            </a:r>
            <a:r>
              <a:rPr lang="fr-FR" sz="1400" i="1" dirty="0" smtClean="0"/>
              <a:t>ils peuvent affecter le système nerveux, les fonctions rénales, hépatiques, respiratoires. </a:t>
            </a:r>
          </a:p>
          <a:p>
            <a:pPr>
              <a:buFontTx/>
              <a:buChar char="-"/>
              <a:defRPr/>
            </a:pPr>
            <a:r>
              <a:rPr lang="fr-FR" sz="1400" i="1" dirty="0" smtClean="0"/>
              <a:t>Certains, comme le cadmium, l'arsenic, le nickel et le chrome sont cancérigènes</a:t>
            </a:r>
            <a:r>
              <a:rPr lang="fr-FR" sz="1400" dirty="0" smtClean="0"/>
              <a:t>" . </a:t>
            </a:r>
          </a:p>
          <a:p>
            <a:pPr>
              <a:defRPr/>
            </a:pPr>
            <a:endParaRPr lang="fr-FR" sz="1400" dirty="0" smtClean="0"/>
          </a:p>
          <a:p>
            <a:pPr>
              <a:defRPr/>
            </a:pPr>
            <a:endParaRPr lang="fr-FR" sz="1400" dirty="0" smtClean="0"/>
          </a:p>
          <a:p>
            <a:r>
              <a:rPr lang="fr-FR" sz="1400" dirty="0" smtClean="0"/>
              <a:t>Tous les métaux doivent être en équilibre. Si un seul métal est déficient, un autre potentiellement toxique est capable de bouleverser encore plus l’équilibre rompu en trouvant son chemin dans les cellules. </a:t>
            </a:r>
          </a:p>
          <a:p>
            <a:r>
              <a:rPr lang="fr-FR" sz="1400" dirty="0" smtClean="0"/>
              <a:t>Par exemple : </a:t>
            </a:r>
          </a:p>
          <a:p>
            <a:pPr lvl="0"/>
            <a:r>
              <a:rPr lang="fr-FR" sz="1400" dirty="0" smtClean="0"/>
              <a:t>trop de fer déséquilibre le zinc, le cuivre ou le manganèse et vice-versa. </a:t>
            </a:r>
          </a:p>
          <a:p>
            <a:pPr lvl="0"/>
            <a:r>
              <a:rPr lang="fr-FR" sz="1400" dirty="0" smtClean="0"/>
              <a:t>Trop de plomb perturbe le métabolisme du fer, entraînant une anémie. (cercle vicieux) </a:t>
            </a:r>
          </a:p>
          <a:p>
            <a:pPr lvl="0"/>
            <a:r>
              <a:rPr lang="fr-FR" sz="1400" dirty="0" smtClean="0"/>
              <a:t>des réserves insuffisantes en sélénium peuvent accroître la fixation du mercure. </a:t>
            </a:r>
          </a:p>
          <a:p>
            <a:r>
              <a:rPr lang="fr-FR" sz="1400" dirty="0" smtClean="0"/>
              <a:t>Une fois encore, ceci montre combien il est important de conserver un juste équilibre. </a:t>
            </a:r>
          </a:p>
          <a:p>
            <a:endParaRPr lang="fr-FR" sz="1400" dirty="0" smtClean="0"/>
          </a:p>
          <a:p>
            <a:endParaRPr lang="fr-FR" sz="1400" dirty="0" smtClean="0"/>
          </a:p>
          <a:p>
            <a:endParaRPr lang="fr-FR"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3" name="Rectangle 2"/>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1027"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68610"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35" name="Rectangle 34"/>
          <p:cNvSpPr/>
          <p:nvPr/>
        </p:nvSpPr>
        <p:spPr>
          <a:xfrm>
            <a:off x="899592" y="1700808"/>
            <a:ext cx="2119491" cy="830997"/>
          </a:xfrm>
          <a:prstGeom prst="rect">
            <a:avLst/>
          </a:prstGeom>
        </p:spPr>
        <p:txBody>
          <a:bodyPr wrap="none">
            <a:spAutoFit/>
          </a:bodyPr>
          <a:lstStyle/>
          <a:p>
            <a:r>
              <a:rPr lang="fr-FR" sz="2400" b="1" u="sng" dirty="0" smtClean="0"/>
              <a:t>1.1. Aluminium</a:t>
            </a:r>
          </a:p>
          <a:p>
            <a:r>
              <a:rPr lang="fr-FR" sz="2400" b="1" dirty="0" smtClean="0"/>
              <a:t> </a:t>
            </a:r>
            <a:endParaRPr lang="fr-FR" sz="2400" b="1" dirty="0"/>
          </a:p>
        </p:txBody>
      </p:sp>
      <p:sp>
        <p:nvSpPr>
          <p:cNvPr id="9" name="Rectangle 8"/>
          <p:cNvSpPr/>
          <p:nvPr/>
        </p:nvSpPr>
        <p:spPr>
          <a:xfrm>
            <a:off x="827584" y="2132856"/>
            <a:ext cx="8239884" cy="923330"/>
          </a:xfrm>
          <a:prstGeom prst="rect">
            <a:avLst/>
          </a:prstGeom>
        </p:spPr>
        <p:txBody>
          <a:bodyPr wrap="none">
            <a:spAutoFit/>
          </a:bodyPr>
          <a:lstStyle/>
          <a:p>
            <a:r>
              <a:rPr lang="fr-FR" b="1" dirty="0" smtClean="0">
                <a:solidFill>
                  <a:prstClr val="black"/>
                </a:solidFill>
                <a:ea typeface="Calibri"/>
                <a:cs typeface="Arial"/>
              </a:rPr>
              <a:t>car des sels d’aluminium sont utilisés comme des agents </a:t>
            </a:r>
            <a:r>
              <a:rPr lang="fr-FR" b="1" dirty="0" err="1" smtClean="0">
                <a:solidFill>
                  <a:prstClr val="black"/>
                </a:solidFill>
                <a:ea typeface="Calibri"/>
                <a:cs typeface="Arial"/>
              </a:rPr>
              <a:t>floculants</a:t>
            </a:r>
            <a:r>
              <a:rPr lang="fr-FR" b="1" dirty="0" smtClean="0">
                <a:solidFill>
                  <a:prstClr val="black"/>
                </a:solidFill>
                <a:ea typeface="Calibri"/>
                <a:cs typeface="Arial"/>
              </a:rPr>
              <a:t> pour éliminer les </a:t>
            </a:r>
          </a:p>
          <a:p>
            <a:r>
              <a:rPr lang="fr-FR" b="1" dirty="0" smtClean="0">
                <a:solidFill>
                  <a:prstClr val="black"/>
                </a:solidFill>
                <a:ea typeface="Calibri"/>
                <a:cs typeface="Arial"/>
              </a:rPr>
              <a:t>particules organiques.</a:t>
            </a:r>
          </a:p>
          <a:p>
            <a:r>
              <a:rPr lang="fr-FR" dirty="0" smtClean="0"/>
              <a:t>1 mg/kg /semaine </a:t>
            </a:r>
            <a:endParaRPr lang="fr-FR" dirty="0"/>
          </a:p>
        </p:txBody>
      </p:sp>
      <p:sp>
        <p:nvSpPr>
          <p:cNvPr id="11" name="Rectangle 10"/>
          <p:cNvSpPr/>
          <p:nvPr/>
        </p:nvSpPr>
        <p:spPr>
          <a:xfrm>
            <a:off x="683568" y="3013209"/>
            <a:ext cx="8136904" cy="2215991"/>
          </a:xfrm>
          <a:prstGeom prst="rect">
            <a:avLst/>
          </a:prstGeom>
        </p:spPr>
        <p:txBody>
          <a:bodyPr wrap="square">
            <a:spAutoFit/>
          </a:bodyPr>
          <a:lstStyle/>
          <a:p>
            <a:pPr lvl="0">
              <a:lnSpc>
                <a:spcPct val="115000"/>
              </a:lnSpc>
            </a:pPr>
            <a:r>
              <a:rPr lang="fr-FR" sz="2000" dirty="0" smtClean="0">
                <a:solidFill>
                  <a:prstClr val="black"/>
                </a:solidFill>
                <a:ea typeface="Calibri"/>
                <a:cs typeface="Arial"/>
              </a:rPr>
              <a:t>Les principaux pourvoyeurs en Al d’origine alimentaire : </a:t>
            </a:r>
          </a:p>
          <a:p>
            <a:pPr lvl="0">
              <a:lnSpc>
                <a:spcPct val="115000"/>
              </a:lnSpc>
              <a:buFontTx/>
              <a:buChar char="-"/>
            </a:pPr>
            <a:r>
              <a:rPr lang="fr-FR" sz="2000" dirty="0" smtClean="0">
                <a:solidFill>
                  <a:prstClr val="black"/>
                </a:solidFill>
                <a:ea typeface="Calibri"/>
                <a:cs typeface="Arial"/>
              </a:rPr>
              <a:t> les céréales et ses dérivées</a:t>
            </a:r>
          </a:p>
          <a:p>
            <a:pPr lvl="0">
              <a:lnSpc>
                <a:spcPct val="115000"/>
              </a:lnSpc>
              <a:buFontTx/>
              <a:buChar char="-"/>
            </a:pPr>
            <a:r>
              <a:rPr lang="fr-FR" sz="2000" dirty="0" smtClean="0">
                <a:solidFill>
                  <a:prstClr val="black"/>
                </a:solidFill>
                <a:ea typeface="Calibri"/>
                <a:cs typeface="Arial"/>
              </a:rPr>
              <a:t> les produits laitiers </a:t>
            </a:r>
          </a:p>
          <a:p>
            <a:pPr lvl="0">
              <a:lnSpc>
                <a:spcPct val="115000"/>
              </a:lnSpc>
              <a:buFontTx/>
              <a:buChar char="-"/>
            </a:pPr>
            <a:r>
              <a:rPr lang="fr-FR" sz="2000" dirty="0" smtClean="0">
                <a:solidFill>
                  <a:prstClr val="black"/>
                </a:solidFill>
                <a:ea typeface="Calibri"/>
                <a:cs typeface="Arial"/>
              </a:rPr>
              <a:t> Les additifs alimentaires</a:t>
            </a:r>
          </a:p>
          <a:p>
            <a:pPr lvl="0">
              <a:lnSpc>
                <a:spcPct val="115000"/>
              </a:lnSpc>
              <a:buFontTx/>
              <a:buChar char="-"/>
            </a:pPr>
            <a:r>
              <a:rPr lang="fr-FR" sz="2000" dirty="0" smtClean="0">
                <a:solidFill>
                  <a:prstClr val="black"/>
                </a:solidFill>
                <a:ea typeface="Calibri"/>
                <a:cs typeface="Arial"/>
              </a:rPr>
              <a:t> les emballages d’alu</a:t>
            </a:r>
          </a:p>
          <a:p>
            <a:pPr lvl="0">
              <a:lnSpc>
                <a:spcPct val="115000"/>
              </a:lnSpc>
              <a:buFontTx/>
              <a:buChar char="-"/>
            </a:pPr>
            <a:r>
              <a:rPr lang="fr-FR" sz="2000" dirty="0" smtClean="0">
                <a:solidFill>
                  <a:prstClr val="black"/>
                </a:solidFill>
                <a:ea typeface="Calibri"/>
                <a:cs typeface="Arial"/>
              </a:rPr>
              <a:t> l’eau après son traitement</a:t>
            </a:r>
            <a:endParaRPr lang="fr-FR" sz="2000" dirty="0"/>
          </a:p>
        </p:txBody>
      </p:sp>
      <p:sp>
        <p:nvSpPr>
          <p:cNvPr id="15" name="Rectangle 14"/>
          <p:cNvSpPr/>
          <p:nvPr/>
        </p:nvSpPr>
        <p:spPr>
          <a:xfrm>
            <a:off x="827584" y="5229200"/>
            <a:ext cx="4443462" cy="369332"/>
          </a:xfrm>
          <a:prstGeom prst="rect">
            <a:avLst/>
          </a:prstGeom>
        </p:spPr>
        <p:txBody>
          <a:bodyPr wrap="square">
            <a:spAutoFit/>
          </a:bodyPr>
          <a:lstStyle/>
          <a:p>
            <a:pPr lvl="0"/>
            <a:r>
              <a:rPr lang="fr-FR" b="1" dirty="0" smtClean="0">
                <a:solidFill>
                  <a:prstClr val="black"/>
                </a:solidFill>
              </a:rPr>
              <a:t>La toxicité: maladie </a:t>
            </a:r>
            <a:r>
              <a:rPr lang="fr-FR" b="1" dirty="0" err="1" smtClean="0">
                <a:solidFill>
                  <a:prstClr val="black"/>
                </a:solidFill>
              </a:rPr>
              <a:t>neurodégénérative</a:t>
            </a:r>
            <a:endParaRPr lang="fr-FR" b="1" dirty="0" smtClean="0">
              <a:solidFill>
                <a:prstClr val="black"/>
              </a:solidFill>
            </a:endParaRPr>
          </a:p>
        </p:txBody>
      </p:sp>
      <p:sp>
        <p:nvSpPr>
          <p:cNvPr id="16" name="Flèche droite 15"/>
          <p:cNvSpPr/>
          <p:nvPr/>
        </p:nvSpPr>
        <p:spPr>
          <a:xfrm>
            <a:off x="4766990" y="532155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71046" y="5249550"/>
            <a:ext cx="1204176" cy="369332"/>
          </a:xfrm>
          <a:prstGeom prst="rect">
            <a:avLst/>
          </a:prstGeom>
        </p:spPr>
        <p:txBody>
          <a:bodyPr wrap="none">
            <a:spAutoFit/>
          </a:bodyPr>
          <a:lstStyle/>
          <a:p>
            <a:r>
              <a:rPr lang="fr-FR" b="1" dirty="0" smtClean="0"/>
              <a:t>Alzheimer </a:t>
            </a:r>
            <a:endParaRPr lang="fr-FR" dirty="0"/>
          </a:p>
        </p:txBody>
      </p:sp>
      <p:pic>
        <p:nvPicPr>
          <p:cNvPr id="5126" name="Picture 6" descr="RÃ©sultat de recherche d'images pour &quot;Aluminium tableau pÃ©riodique&quot;"/>
          <p:cNvPicPr>
            <a:picLocks noChangeAspect="1" noChangeArrowheads="1"/>
          </p:cNvPicPr>
          <p:nvPr/>
        </p:nvPicPr>
        <p:blipFill>
          <a:blip r:embed="rId4" cstate="print"/>
          <a:srcRect/>
          <a:stretch>
            <a:fillRect/>
          </a:stretch>
        </p:blipFill>
        <p:spPr bwMode="auto">
          <a:xfrm>
            <a:off x="-108520" y="1772816"/>
            <a:ext cx="910703" cy="648000"/>
          </a:xfrm>
          <a:prstGeom prst="rect">
            <a:avLst/>
          </a:prstGeom>
          <a:noFill/>
        </p:spPr>
      </p:pic>
      <p:sp>
        <p:nvSpPr>
          <p:cNvPr id="19" name="Espace réservé du numéro de diapositive 18"/>
          <p:cNvSpPr>
            <a:spLocks noGrp="1"/>
          </p:cNvSpPr>
          <p:nvPr>
            <p:ph type="sldNum" sz="quarter" idx="12"/>
          </p:nvPr>
        </p:nvSpPr>
        <p:spPr/>
        <p:txBody>
          <a:bodyPr/>
          <a:lstStyle/>
          <a:p>
            <a:fld id="{0D9BD027-BE57-4AA3-9DDA-DEC0D5E6CBDE}"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2"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1547218" cy="830997"/>
          </a:xfrm>
          <a:prstGeom prst="rect">
            <a:avLst/>
          </a:prstGeom>
        </p:spPr>
        <p:txBody>
          <a:bodyPr wrap="none">
            <a:spAutoFit/>
          </a:bodyPr>
          <a:lstStyle/>
          <a:p>
            <a:r>
              <a:rPr lang="fr-FR" sz="2400" b="1" u="sng" dirty="0" smtClean="0"/>
              <a:t>1.2. Plomb</a:t>
            </a:r>
          </a:p>
          <a:p>
            <a:r>
              <a:rPr lang="fr-FR" sz="2400" b="1" dirty="0" smtClean="0"/>
              <a:t> </a:t>
            </a:r>
            <a:endParaRPr lang="fr-FR" sz="2400" b="1" dirty="0"/>
          </a:p>
        </p:txBody>
      </p:sp>
      <p:sp>
        <p:nvSpPr>
          <p:cNvPr id="14" name="Rectangle 13"/>
          <p:cNvSpPr/>
          <p:nvPr/>
        </p:nvSpPr>
        <p:spPr>
          <a:xfrm>
            <a:off x="1403648" y="2132856"/>
            <a:ext cx="1612173" cy="369332"/>
          </a:xfrm>
          <a:prstGeom prst="rect">
            <a:avLst/>
          </a:prstGeom>
        </p:spPr>
        <p:txBody>
          <a:bodyPr wrap="none">
            <a:spAutoFit/>
          </a:bodyPr>
          <a:lstStyle/>
          <a:p>
            <a:r>
              <a:rPr lang="fr-FR" dirty="0" smtClean="0"/>
              <a:t>3,6 </a:t>
            </a:r>
            <a:r>
              <a:rPr lang="fr-FR" dirty="0" err="1" smtClean="0"/>
              <a:t>μg</a:t>
            </a:r>
            <a:r>
              <a:rPr lang="fr-FR" dirty="0" smtClean="0"/>
              <a:t>/kg /Jour</a:t>
            </a:r>
            <a:endParaRPr lang="fr-FR" dirty="0"/>
          </a:p>
        </p:txBody>
      </p:sp>
      <p:sp>
        <p:nvSpPr>
          <p:cNvPr id="15" name="Rectangle 14"/>
          <p:cNvSpPr/>
          <p:nvPr/>
        </p:nvSpPr>
        <p:spPr>
          <a:xfrm>
            <a:off x="683568" y="2636912"/>
            <a:ext cx="8136904" cy="2923877"/>
          </a:xfrm>
          <a:prstGeom prst="rect">
            <a:avLst/>
          </a:prstGeom>
        </p:spPr>
        <p:txBody>
          <a:bodyPr wrap="square">
            <a:spAutoFit/>
          </a:bodyPr>
          <a:lstStyle/>
          <a:p>
            <a:pPr lvl="0">
              <a:lnSpc>
                <a:spcPct val="115000"/>
              </a:lnSpc>
            </a:pPr>
            <a:r>
              <a:rPr lang="fr-FR" sz="2000" dirty="0" smtClean="0">
                <a:solidFill>
                  <a:prstClr val="black"/>
                </a:solidFill>
                <a:ea typeface="Calibri"/>
                <a:cs typeface="Arial"/>
              </a:rPr>
              <a:t>Les principaux pourvoyeurs en Pb d’origine alimentaire : </a:t>
            </a:r>
          </a:p>
          <a:p>
            <a:pPr lvl="0">
              <a:lnSpc>
                <a:spcPct val="115000"/>
              </a:lnSpc>
              <a:buFontTx/>
              <a:buChar char="-"/>
            </a:pPr>
            <a:r>
              <a:rPr lang="fr-FR" sz="2000" dirty="0" smtClean="0">
                <a:solidFill>
                  <a:prstClr val="black"/>
                </a:solidFill>
                <a:ea typeface="Calibri"/>
                <a:cs typeface="Arial"/>
              </a:rPr>
              <a:t> le tabac</a:t>
            </a:r>
          </a:p>
          <a:p>
            <a:pPr lvl="0">
              <a:lnSpc>
                <a:spcPct val="115000"/>
              </a:lnSpc>
              <a:buFontTx/>
              <a:buChar char="-"/>
            </a:pPr>
            <a:r>
              <a:rPr lang="fr-FR" sz="2000" dirty="0" smtClean="0">
                <a:solidFill>
                  <a:prstClr val="black"/>
                </a:solidFill>
                <a:ea typeface="Calibri"/>
                <a:cs typeface="Arial"/>
              </a:rPr>
              <a:t> l’alcool</a:t>
            </a:r>
          </a:p>
          <a:p>
            <a:pPr lvl="0">
              <a:lnSpc>
                <a:spcPct val="115000"/>
              </a:lnSpc>
              <a:buFontTx/>
              <a:buChar char="-"/>
            </a:pPr>
            <a:r>
              <a:rPr lang="fr-FR" sz="2000" dirty="0" smtClean="0">
                <a:solidFill>
                  <a:prstClr val="black"/>
                </a:solidFill>
                <a:ea typeface="Calibri"/>
                <a:cs typeface="Arial"/>
              </a:rPr>
              <a:t> le pain</a:t>
            </a:r>
          </a:p>
          <a:p>
            <a:pPr lvl="0">
              <a:lnSpc>
                <a:spcPct val="115000"/>
              </a:lnSpc>
              <a:buFontTx/>
              <a:buChar char="-"/>
            </a:pPr>
            <a:r>
              <a:rPr lang="fr-FR" sz="2000" dirty="0" smtClean="0">
                <a:solidFill>
                  <a:prstClr val="black"/>
                </a:solidFill>
                <a:ea typeface="Calibri"/>
                <a:cs typeface="Arial"/>
              </a:rPr>
              <a:t> les crustacés </a:t>
            </a:r>
          </a:p>
          <a:p>
            <a:pPr lvl="0">
              <a:lnSpc>
                <a:spcPct val="115000"/>
              </a:lnSpc>
              <a:buFontTx/>
              <a:buChar char="-"/>
            </a:pPr>
            <a:r>
              <a:rPr lang="fr-FR" sz="2000" dirty="0" smtClean="0">
                <a:solidFill>
                  <a:prstClr val="black"/>
                </a:solidFill>
                <a:ea typeface="Calibri"/>
                <a:cs typeface="Arial"/>
              </a:rPr>
              <a:t> l’eau de robinet</a:t>
            </a:r>
          </a:p>
          <a:p>
            <a:pPr lvl="0">
              <a:lnSpc>
                <a:spcPct val="115000"/>
              </a:lnSpc>
              <a:buFontTx/>
              <a:buChar char="-"/>
            </a:pPr>
            <a:r>
              <a:rPr lang="fr-FR" sz="2000" dirty="0" smtClean="0"/>
              <a:t>les légumes</a:t>
            </a:r>
            <a:endParaRPr lang="fr-FR" sz="2000" b="1" dirty="0" smtClean="0">
              <a:solidFill>
                <a:prstClr val="black"/>
              </a:solidFill>
              <a:ea typeface="Calibri"/>
              <a:cs typeface="Arial"/>
            </a:endParaRPr>
          </a:p>
          <a:p>
            <a:pPr lvl="0">
              <a:lnSpc>
                <a:spcPct val="115000"/>
              </a:lnSpc>
              <a:buFontTx/>
              <a:buChar char="-"/>
            </a:pPr>
            <a:endParaRPr lang="fr-FR" sz="2000" dirty="0"/>
          </a:p>
        </p:txBody>
      </p:sp>
      <p:pic>
        <p:nvPicPr>
          <p:cNvPr id="18" name="Picture 6" descr="Image associÃ©e"/>
          <p:cNvPicPr>
            <a:picLocks noChangeAspect="1" noChangeArrowheads="1"/>
          </p:cNvPicPr>
          <p:nvPr/>
        </p:nvPicPr>
        <p:blipFill>
          <a:blip r:embed="rId3" cstate="print"/>
          <a:srcRect/>
          <a:stretch>
            <a:fillRect/>
          </a:stretch>
        </p:blipFill>
        <p:spPr bwMode="auto">
          <a:xfrm>
            <a:off x="-83119" y="1772816"/>
            <a:ext cx="910703" cy="648000"/>
          </a:xfrm>
          <a:prstGeom prst="rect">
            <a:avLst/>
          </a:prstGeom>
          <a:noFill/>
        </p:spPr>
      </p:pic>
      <p:sp>
        <p:nvSpPr>
          <p:cNvPr id="16" name="Espace réservé du numéro de diapositive 15"/>
          <p:cNvSpPr>
            <a:spLocks noGrp="1"/>
          </p:cNvSpPr>
          <p:nvPr>
            <p:ph type="sldNum" sz="quarter" idx="12"/>
          </p:nvPr>
        </p:nvSpPr>
        <p:spPr/>
        <p:txBody>
          <a:bodyPr/>
          <a:lstStyle/>
          <a:p>
            <a:fld id="{0D9BD027-BE57-4AA3-9DDA-DEC0D5E6CBDE}"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259632" y="404664"/>
            <a:ext cx="7488832" cy="4176463"/>
            <a:chOff x="2259" y="1784"/>
            <a:chExt cx="7145" cy="3394"/>
          </a:xfrm>
        </p:grpSpPr>
        <p:grpSp>
          <p:nvGrpSpPr>
            <p:cNvPr id="3" name="Group 56"/>
            <p:cNvGrpSpPr>
              <a:grpSpLocks/>
            </p:cNvGrpSpPr>
            <p:nvPr/>
          </p:nvGrpSpPr>
          <p:grpSpPr bwMode="auto">
            <a:xfrm>
              <a:off x="2259" y="1784"/>
              <a:ext cx="6010" cy="2439"/>
              <a:chOff x="2259" y="1784"/>
              <a:chExt cx="6010" cy="2439"/>
            </a:xfrm>
          </p:grpSpPr>
          <p:sp>
            <p:nvSpPr>
              <p:cNvPr id="1081" name="AutoShape 57"/>
              <p:cNvSpPr>
                <a:spLocks noChangeArrowheads="1"/>
              </p:cNvSpPr>
              <p:nvPr/>
            </p:nvSpPr>
            <p:spPr bwMode="auto">
              <a:xfrm>
                <a:off x="2259" y="1784"/>
                <a:ext cx="5428" cy="46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AutoShape 58"/>
              <p:cNvSpPr>
                <a:spLocks noChangeArrowheads="1"/>
              </p:cNvSpPr>
              <p:nvPr/>
            </p:nvSpPr>
            <p:spPr bwMode="auto">
              <a:xfrm>
                <a:off x="2289" y="2768"/>
                <a:ext cx="2245" cy="46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sp>
            <p:nvSpPr>
              <p:cNvPr id="1083" name="AutoShape 59"/>
              <p:cNvSpPr>
                <a:spLocks noChangeArrowheads="1"/>
              </p:cNvSpPr>
              <p:nvPr/>
            </p:nvSpPr>
            <p:spPr bwMode="auto">
              <a:xfrm>
                <a:off x="5451" y="2768"/>
                <a:ext cx="2245" cy="454"/>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Contaminants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3415" y="2244"/>
                <a:ext cx="3156" cy="512"/>
                <a:chOff x="3415" y="6465"/>
                <a:chExt cx="3156" cy="512"/>
              </a:xfrm>
            </p:grpSpPr>
            <p:cxnSp>
              <p:nvCxnSpPr>
                <p:cNvPr id="108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V="1">
                  <a:off x="3417" y="6692"/>
                  <a:ext cx="3154" cy="2"/>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6571" y="6694"/>
                  <a:ext cx="0" cy="283"/>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1089" name="AutoShape 65"/>
              <p:cNvSpPr>
                <a:spLocks noChangeArrowheads="1"/>
              </p:cNvSpPr>
              <p:nvPr/>
            </p:nvSpPr>
            <p:spPr bwMode="auto">
              <a:xfrm>
                <a:off x="6682" y="3763"/>
                <a:ext cx="1587" cy="46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Naturels </a:t>
                </a:r>
              </a:p>
            </p:txBody>
          </p:sp>
          <p:sp>
            <p:nvSpPr>
              <p:cNvPr id="1090" name="AutoShape 66"/>
              <p:cNvSpPr>
                <a:spLocks noChangeArrowheads="1"/>
              </p:cNvSpPr>
              <p:nvPr/>
            </p:nvSpPr>
            <p:spPr bwMode="auto">
              <a:xfrm>
                <a:off x="4921" y="3763"/>
                <a:ext cx="1587" cy="460"/>
              </a:xfrm>
              <a:prstGeom prst="roundRect">
                <a:avLst>
                  <a:gd name="adj" fmla="val 16667"/>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Anthropiques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91" name="AutoShape 67"/>
              <p:cNvCxnSpPr>
                <a:cxnSpLocks noChangeShapeType="1"/>
              </p:cNvCxnSpPr>
              <p:nvPr/>
            </p:nvCxnSpPr>
            <p:spPr bwMode="auto">
              <a:xfrm>
                <a:off x="6575" y="3240"/>
                <a:ext cx="0" cy="227"/>
              </a:xfrm>
              <a:prstGeom prst="straightConnector1">
                <a:avLst/>
              </a:prstGeom>
              <a:noFill/>
              <a:ln w="9525">
                <a:solidFill>
                  <a:srgbClr val="000000"/>
                </a:solidFill>
                <a:round/>
                <a:headEnd/>
                <a:tailEnd/>
              </a:ln>
            </p:spPr>
          </p:cxnSp>
          <p:cxnSp>
            <p:nvCxnSpPr>
              <p:cNvPr id="1092" name="AutoShape 68"/>
              <p:cNvCxnSpPr>
                <a:cxnSpLocks noChangeShapeType="1"/>
              </p:cNvCxnSpPr>
              <p:nvPr/>
            </p:nvCxnSpPr>
            <p:spPr bwMode="auto">
              <a:xfrm>
                <a:off x="5694" y="3477"/>
                <a:ext cx="1816"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510" y="3475"/>
                <a:ext cx="0" cy="283"/>
              </a:xfrm>
              <a:prstGeom prst="straightConnector1">
                <a:avLst/>
              </a:prstGeom>
              <a:noFill/>
              <a:ln w="9525">
                <a:solidFill>
                  <a:srgbClr val="000000"/>
                </a:solidFill>
                <a:round/>
                <a:headEnd/>
                <a:tailEnd/>
              </a:ln>
            </p:spPr>
          </p:cxnSp>
          <p:cxnSp>
            <p:nvCxnSpPr>
              <p:cNvPr id="1094" name="AutoShape 70"/>
              <p:cNvCxnSpPr>
                <a:cxnSpLocks noChangeShapeType="1"/>
              </p:cNvCxnSpPr>
              <p:nvPr/>
            </p:nvCxnSpPr>
            <p:spPr bwMode="auto">
              <a:xfrm>
                <a:off x="5694" y="3475"/>
                <a:ext cx="0" cy="283"/>
              </a:xfrm>
              <a:prstGeom prst="straightConnector1">
                <a:avLst/>
              </a:prstGeom>
              <a:noFill/>
              <a:ln w="9525">
                <a:solidFill>
                  <a:srgbClr val="000000"/>
                </a:solidFill>
                <a:round/>
                <a:headEnd/>
                <a:tailEnd/>
              </a:ln>
            </p:spPr>
          </p:cxnSp>
        </p:grpSp>
        <p:grpSp>
          <p:nvGrpSpPr>
            <p:cNvPr id="5" name="Group 71"/>
            <p:cNvGrpSpPr>
              <a:grpSpLocks/>
            </p:cNvGrpSpPr>
            <p:nvPr/>
          </p:nvGrpSpPr>
          <p:grpSpPr bwMode="auto">
            <a:xfrm>
              <a:off x="3862" y="4232"/>
              <a:ext cx="5542" cy="946"/>
              <a:chOff x="3862" y="4232"/>
              <a:chExt cx="5542" cy="946"/>
            </a:xfrm>
          </p:grpSpPr>
          <p:grpSp>
            <p:nvGrpSpPr>
              <p:cNvPr id="6" name="Group 72"/>
              <p:cNvGrpSpPr>
                <a:grpSpLocks/>
              </p:cNvGrpSpPr>
              <p:nvPr/>
            </p:nvGrpSpPr>
            <p:grpSpPr bwMode="auto">
              <a:xfrm>
                <a:off x="4443" y="4234"/>
                <a:ext cx="1425" cy="512"/>
                <a:chOff x="4982" y="4234"/>
                <a:chExt cx="1425" cy="512"/>
              </a:xfrm>
            </p:grpSpPr>
            <p:cxnSp>
              <p:nvCxnSpPr>
                <p:cNvPr id="1097" name="AutoShape 73"/>
                <p:cNvCxnSpPr>
                  <a:cxnSpLocks noChangeShapeType="1"/>
                </p:cNvCxnSpPr>
                <p:nvPr/>
              </p:nvCxnSpPr>
              <p:spPr bwMode="auto">
                <a:xfrm>
                  <a:off x="5687" y="4234"/>
                  <a:ext cx="0" cy="227"/>
                </a:xfrm>
                <a:prstGeom prst="straightConnector1">
                  <a:avLst/>
                </a:prstGeom>
                <a:noFill/>
                <a:ln w="9525">
                  <a:solidFill>
                    <a:srgbClr val="000000"/>
                  </a:solidFill>
                  <a:round/>
                  <a:headEnd/>
                  <a:tailEnd/>
                </a:ln>
              </p:spPr>
            </p:cxnSp>
            <p:cxnSp>
              <p:nvCxnSpPr>
                <p:cNvPr id="1098" name="AutoShape 74"/>
                <p:cNvCxnSpPr>
                  <a:cxnSpLocks noChangeShapeType="1"/>
                </p:cNvCxnSpPr>
                <p:nvPr/>
              </p:nvCxnSpPr>
              <p:spPr bwMode="auto">
                <a:xfrm>
                  <a:off x="4990" y="4463"/>
                  <a:ext cx="1417" cy="0"/>
                </a:xfrm>
                <a:prstGeom prst="straightConnector1">
                  <a:avLst/>
                </a:prstGeom>
                <a:noFill/>
                <a:ln w="9525">
                  <a:solidFill>
                    <a:srgbClr val="000000"/>
                  </a:solidFill>
                  <a:round/>
                  <a:headEnd/>
                  <a:tailEnd/>
                </a:ln>
              </p:spPr>
            </p:cxnSp>
            <p:cxnSp>
              <p:nvCxnSpPr>
                <p:cNvPr id="1099" name="AutoShape 75"/>
                <p:cNvCxnSpPr>
                  <a:cxnSpLocks noChangeShapeType="1"/>
                </p:cNvCxnSpPr>
                <p:nvPr/>
              </p:nvCxnSpPr>
              <p:spPr bwMode="auto">
                <a:xfrm>
                  <a:off x="6404" y="4463"/>
                  <a:ext cx="0" cy="283"/>
                </a:xfrm>
                <a:prstGeom prst="straightConnector1">
                  <a:avLst/>
                </a:prstGeom>
                <a:noFill/>
                <a:ln w="9525">
                  <a:solidFill>
                    <a:srgbClr val="000000"/>
                  </a:solidFill>
                  <a:round/>
                  <a:headEnd/>
                  <a:tailEnd/>
                </a:ln>
              </p:spPr>
            </p:cxnSp>
            <p:cxnSp>
              <p:nvCxnSpPr>
                <p:cNvPr id="1100" name="AutoShape 76"/>
                <p:cNvCxnSpPr>
                  <a:cxnSpLocks noChangeShapeType="1"/>
                </p:cNvCxnSpPr>
                <p:nvPr/>
              </p:nvCxnSpPr>
              <p:spPr bwMode="auto">
                <a:xfrm>
                  <a:off x="4982" y="4463"/>
                  <a:ext cx="0" cy="283"/>
                </a:xfrm>
                <a:prstGeom prst="straightConnector1">
                  <a:avLst/>
                </a:prstGeom>
                <a:noFill/>
                <a:ln w="9525">
                  <a:solidFill>
                    <a:srgbClr val="000000"/>
                  </a:solidFill>
                  <a:round/>
                  <a:headEnd/>
                  <a:tailEnd/>
                </a:ln>
              </p:spPr>
            </p:cxnSp>
          </p:grpSp>
          <p:sp>
            <p:nvSpPr>
              <p:cNvPr id="1101" name="AutoShape 77"/>
              <p:cNvSpPr>
                <a:spLocks noChangeArrowheads="1"/>
              </p:cNvSpPr>
              <p:nvPr/>
            </p:nvSpPr>
            <p:spPr bwMode="auto">
              <a:xfrm>
                <a:off x="3862" y="4724"/>
                <a:ext cx="1303" cy="454"/>
              </a:xfrm>
              <a:prstGeom prst="roundRect">
                <a:avLst>
                  <a:gd name="adj" fmla="val 16667"/>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Physiques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1102" name="AutoShape 78"/>
              <p:cNvSpPr>
                <a:spLocks noChangeArrowheads="1"/>
              </p:cNvSpPr>
              <p:nvPr/>
            </p:nvSpPr>
            <p:spPr bwMode="auto">
              <a:xfrm>
                <a:off x="5203" y="4723"/>
                <a:ext cx="1304" cy="454"/>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Chimiques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79"/>
              <p:cNvGrpSpPr>
                <a:grpSpLocks/>
              </p:cNvGrpSpPr>
              <p:nvPr/>
            </p:nvGrpSpPr>
            <p:grpSpPr bwMode="auto">
              <a:xfrm>
                <a:off x="7224" y="4232"/>
                <a:ext cx="1425" cy="512"/>
                <a:chOff x="4982" y="4234"/>
                <a:chExt cx="1425" cy="512"/>
              </a:xfrm>
            </p:grpSpPr>
            <p:cxnSp>
              <p:nvCxnSpPr>
                <p:cNvPr id="1104" name="AutoShape 80"/>
                <p:cNvCxnSpPr>
                  <a:cxnSpLocks noChangeShapeType="1"/>
                </p:cNvCxnSpPr>
                <p:nvPr/>
              </p:nvCxnSpPr>
              <p:spPr bwMode="auto">
                <a:xfrm>
                  <a:off x="5687" y="4234"/>
                  <a:ext cx="0" cy="227"/>
                </a:xfrm>
                <a:prstGeom prst="straightConnector1">
                  <a:avLst/>
                </a:prstGeom>
                <a:noFill/>
                <a:ln w="9525">
                  <a:solidFill>
                    <a:srgbClr val="000000"/>
                  </a:solidFill>
                  <a:round/>
                  <a:headEnd/>
                  <a:tailEnd/>
                </a:ln>
              </p:spPr>
            </p:cxnSp>
            <p:cxnSp>
              <p:nvCxnSpPr>
                <p:cNvPr id="1105" name="AutoShape 81"/>
                <p:cNvCxnSpPr>
                  <a:cxnSpLocks noChangeShapeType="1"/>
                </p:cNvCxnSpPr>
                <p:nvPr/>
              </p:nvCxnSpPr>
              <p:spPr bwMode="auto">
                <a:xfrm>
                  <a:off x="4990" y="4463"/>
                  <a:ext cx="1417" cy="0"/>
                </a:xfrm>
                <a:prstGeom prst="straightConnector1">
                  <a:avLst/>
                </a:prstGeom>
                <a:noFill/>
                <a:ln w="9525">
                  <a:solidFill>
                    <a:srgbClr val="000000"/>
                  </a:solidFill>
                  <a:round/>
                  <a:headEnd/>
                  <a:tailEnd/>
                </a:ln>
              </p:spPr>
            </p:cxnSp>
            <p:cxnSp>
              <p:nvCxnSpPr>
                <p:cNvPr id="1106" name="AutoShape 82"/>
                <p:cNvCxnSpPr>
                  <a:cxnSpLocks noChangeShapeType="1"/>
                </p:cNvCxnSpPr>
                <p:nvPr/>
              </p:nvCxnSpPr>
              <p:spPr bwMode="auto">
                <a:xfrm>
                  <a:off x="6404" y="4463"/>
                  <a:ext cx="0" cy="283"/>
                </a:xfrm>
                <a:prstGeom prst="straightConnector1">
                  <a:avLst/>
                </a:prstGeom>
                <a:noFill/>
                <a:ln w="9525">
                  <a:solidFill>
                    <a:srgbClr val="000000"/>
                  </a:solidFill>
                  <a:round/>
                  <a:headEnd/>
                  <a:tailEnd/>
                </a:ln>
              </p:spPr>
            </p:cxnSp>
            <p:cxnSp>
              <p:nvCxnSpPr>
                <p:cNvPr id="1107" name="AutoShape 83"/>
                <p:cNvCxnSpPr>
                  <a:cxnSpLocks noChangeShapeType="1"/>
                </p:cNvCxnSpPr>
                <p:nvPr/>
              </p:nvCxnSpPr>
              <p:spPr bwMode="auto">
                <a:xfrm>
                  <a:off x="4982" y="4463"/>
                  <a:ext cx="0" cy="283"/>
                </a:xfrm>
                <a:prstGeom prst="straightConnector1">
                  <a:avLst/>
                </a:prstGeom>
                <a:noFill/>
                <a:ln w="9525">
                  <a:solidFill>
                    <a:srgbClr val="000000"/>
                  </a:solidFill>
                  <a:round/>
                  <a:headEnd/>
                  <a:tailEnd/>
                </a:ln>
              </p:spPr>
            </p:cxnSp>
          </p:grpSp>
          <p:sp>
            <p:nvSpPr>
              <p:cNvPr id="1108" name="AutoShape 84"/>
              <p:cNvSpPr>
                <a:spLocks noChangeArrowheads="1"/>
              </p:cNvSpPr>
              <p:nvPr/>
            </p:nvSpPr>
            <p:spPr bwMode="auto">
              <a:xfrm>
                <a:off x="6687" y="4722"/>
                <a:ext cx="1303" cy="454"/>
              </a:xfrm>
              <a:prstGeom prst="roundRect">
                <a:avLst>
                  <a:gd name="adj" fmla="val 16667"/>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tx1"/>
                    </a:solidFill>
                    <a:effectLst/>
                    <a:latin typeface="Calibri" pitchFamily="34" charset="0"/>
                    <a:ea typeface="Arial" pitchFamily="34" charset="0"/>
                    <a:cs typeface="Arial" pitchFamily="34" charset="0"/>
                  </a:rPr>
                  <a:t>Sub néo</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1109" name="AutoShape 85"/>
              <p:cNvSpPr>
                <a:spLocks noChangeArrowheads="1"/>
              </p:cNvSpPr>
              <p:nvPr/>
            </p:nvSpPr>
            <p:spPr bwMode="auto">
              <a:xfrm>
                <a:off x="8028" y="4721"/>
                <a:ext cx="1376" cy="454"/>
              </a:xfrm>
              <a:prstGeom prst="roundRect">
                <a:avLst>
                  <a:gd name="adj" fmla="val 16667"/>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μ</a:t>
                </a:r>
                <a:r>
                  <a:rPr kumimoji="0" lang="fr-FR" sz="16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organisme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8" name="Groupe 32"/>
          <p:cNvGrpSpPr/>
          <p:nvPr/>
        </p:nvGrpSpPr>
        <p:grpSpPr>
          <a:xfrm>
            <a:off x="1259632" y="404664"/>
            <a:ext cx="5689206" cy="1776904"/>
            <a:chOff x="899592" y="1196752"/>
            <a:chExt cx="5689206" cy="1776904"/>
          </a:xfrm>
        </p:grpSpPr>
        <p:sp>
          <p:nvSpPr>
            <p:cNvPr id="34"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9" name="Group 60"/>
            <p:cNvGrpSpPr>
              <a:grpSpLocks/>
            </p:cNvGrpSpPr>
            <p:nvPr/>
          </p:nvGrpSpPr>
          <p:grpSpPr bwMode="auto">
            <a:xfrm>
              <a:off x="2111239" y="1762802"/>
              <a:ext cx="1622503" cy="630038"/>
              <a:chOff x="3415" y="6465"/>
              <a:chExt cx="1548" cy="512"/>
            </a:xfrm>
          </p:grpSpPr>
          <p:cxnSp>
            <p:nvCxnSpPr>
              <p:cNvPr id="37"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38"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39"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40" name="Espace réservé du numéro de diapositive 39"/>
          <p:cNvSpPr>
            <a:spLocks noGrp="1"/>
          </p:cNvSpPr>
          <p:nvPr>
            <p:ph type="sldNum" sz="quarter" idx="12"/>
          </p:nvPr>
        </p:nvSpPr>
        <p:spPr/>
        <p:txBody>
          <a:bodyPr/>
          <a:lstStyle/>
          <a:p>
            <a:fld id="{0D9BD027-BE57-4AA3-9DDA-DEC0D5E6CBDE}" type="slidenum">
              <a:rPr lang="fr-FR" smtClean="0"/>
              <a:pPr/>
              <a:t>3</a:t>
            </a:fld>
            <a:endParaRPr lang="fr-FR"/>
          </a:p>
        </p:txBody>
      </p:sp>
      <p:sp>
        <p:nvSpPr>
          <p:cNvPr id="41" name="Rectangle 40"/>
          <p:cNvSpPr/>
          <p:nvPr/>
        </p:nvSpPr>
        <p:spPr>
          <a:xfrm>
            <a:off x="755576" y="5085184"/>
            <a:ext cx="7200800" cy="646331"/>
          </a:xfrm>
          <a:prstGeom prst="rect">
            <a:avLst/>
          </a:prstGeom>
        </p:spPr>
        <p:txBody>
          <a:bodyPr wrap="square">
            <a:spAutoFit/>
          </a:bodyPr>
          <a:lstStyle/>
          <a:p>
            <a:r>
              <a:rPr lang="fr-FR" dirty="0" smtClean="0"/>
              <a:t>La toxicologie alimentaire permet de déterminer les effets néfastes d’un aliment sur la santé. Donc, c’est l’évaluation des risques alimentaires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1547218" cy="830997"/>
          </a:xfrm>
          <a:prstGeom prst="rect">
            <a:avLst/>
          </a:prstGeom>
        </p:spPr>
        <p:txBody>
          <a:bodyPr wrap="none">
            <a:spAutoFit/>
          </a:bodyPr>
          <a:lstStyle/>
          <a:p>
            <a:r>
              <a:rPr lang="fr-FR" sz="2400" b="1" u="sng" dirty="0" smtClean="0"/>
              <a:t>1.2. Plomb</a:t>
            </a:r>
          </a:p>
          <a:p>
            <a:r>
              <a:rPr lang="fr-FR" sz="2400" b="1" dirty="0" smtClean="0"/>
              <a:t> </a:t>
            </a:r>
            <a:endParaRPr lang="fr-FR" sz="2400" b="1" dirty="0"/>
          </a:p>
        </p:txBody>
      </p:sp>
      <p:sp>
        <p:nvSpPr>
          <p:cNvPr id="3077" name="Rectangle 5"/>
          <p:cNvSpPr>
            <a:spLocks noChangeArrowheads="1"/>
          </p:cNvSpPr>
          <p:nvPr/>
        </p:nvSpPr>
        <p:spPr bwMode="auto">
          <a:xfrm>
            <a:off x="323528" y="2487960"/>
            <a:ext cx="6317820" cy="48628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fr-FR" sz="2000" dirty="0" smtClean="0">
                <a:latin typeface="Arial" pitchFamily="34" charset="0"/>
                <a:ea typeface="Calibri" pitchFamily="34" charset="0"/>
                <a:cs typeface="Arial" pitchFamily="34" charset="0"/>
              </a:rPr>
              <a:t>- </a:t>
            </a:r>
            <a:r>
              <a:rPr lang="fr-FR" sz="2000" dirty="0" smtClean="0">
                <a:ea typeface="Calibri" pitchFamily="34" charset="0"/>
                <a:cs typeface="Arial" pitchFamily="34" charset="0"/>
              </a:rPr>
              <a:t>S</a:t>
            </a:r>
            <a:r>
              <a:rPr kumimoji="0" lang="fr-FR" sz="2000" b="0" i="0" u="none" strike="noStrike" cap="none" normalizeH="0" baseline="0" dirty="0" smtClean="0">
                <a:ln>
                  <a:noFill/>
                </a:ln>
                <a:solidFill>
                  <a:schemeClr val="tx1"/>
                </a:solidFill>
                <a:effectLst/>
                <a:ea typeface="Calibri" pitchFamily="34" charset="0"/>
                <a:cs typeface="Arial" pitchFamily="34" charset="0"/>
              </a:rPr>
              <a:t>aturnisme             Os     (</a:t>
            </a:r>
            <a:r>
              <a:rPr lang="fr-FR" sz="2000" dirty="0" smtClean="0">
                <a:ea typeface="Calibri" pitchFamily="34" charset="0"/>
                <a:cs typeface="Arial" pitchFamily="34" charset="0"/>
              </a:rPr>
              <a:t>50µg/l sang, </a:t>
            </a:r>
            <a:r>
              <a:rPr kumimoji="0" lang="fr-FR" sz="2000" b="0" i="0" u="none" strike="noStrike" cap="none" normalizeH="0" baseline="0" dirty="0" smtClean="0">
                <a:ln>
                  <a:noFill/>
                </a:ln>
                <a:solidFill>
                  <a:schemeClr val="tx1"/>
                </a:solidFill>
                <a:effectLst/>
                <a:ea typeface="Calibri" pitchFamily="34" charset="0"/>
                <a:cs typeface="Arial" pitchFamily="34" charset="0"/>
              </a:rPr>
              <a:t>demi-vie 20-25 ans)</a:t>
            </a:r>
            <a:endParaRPr kumimoji="0" lang="fr-F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dirty="0" smtClean="0">
                <a:ln>
                  <a:noFill/>
                </a:ln>
                <a:solidFill>
                  <a:schemeClr val="tx1"/>
                </a:solidFill>
                <a:effectLst/>
                <a:ea typeface="Calibri" pitchFamily="34" charset="0"/>
                <a:cs typeface="Arial" pitchFamily="34" charset="0"/>
              </a:rPr>
              <a:t> F</a:t>
            </a:r>
            <a:r>
              <a:rPr kumimoji="0" lang="fr-FR" sz="2000" b="0" i="0" u="none" strike="noStrike" cap="none" normalizeH="0" baseline="0" dirty="0" smtClean="0">
                <a:ln>
                  <a:noFill/>
                </a:ln>
                <a:solidFill>
                  <a:schemeClr val="tx1"/>
                </a:solidFill>
                <a:effectLst/>
                <a:ea typeface="Calibri" pitchFamily="34" charset="0"/>
                <a:cs typeface="Arial" pitchFamily="34" charset="0"/>
              </a:rPr>
              <a:t>ausses couches, </a:t>
            </a:r>
          </a:p>
          <a:p>
            <a:pPr marL="0" marR="0" lvl="0" indent="0" algn="l" defTabSz="914400" rtl="0" eaLnBrk="0" fontAlgn="base" latinLnBrk="0" hangingPunct="0">
              <a:lnSpc>
                <a:spcPct val="150000"/>
              </a:lnSpc>
              <a:spcBef>
                <a:spcPct val="0"/>
              </a:spcBef>
              <a:spcAft>
                <a:spcPct val="0"/>
              </a:spcAft>
              <a:buClrTx/>
              <a:buSzTx/>
              <a:buFontTx/>
              <a:buChar char="-"/>
              <a:tabLst/>
            </a:pPr>
            <a:r>
              <a:rPr lang="fr-FR" sz="2000" dirty="0" smtClean="0">
                <a:ea typeface="Calibri" pitchFamily="34" charset="0"/>
                <a:cs typeface="Arial" pitchFamily="34" charset="0"/>
              </a:rPr>
              <a:t> M</a:t>
            </a:r>
            <a:r>
              <a:rPr kumimoji="0" lang="fr-FR" sz="2000" b="0" i="0" u="none" strike="noStrike" cap="none" normalizeH="0" baseline="0" dirty="0" smtClean="0">
                <a:ln>
                  <a:noFill/>
                </a:ln>
                <a:solidFill>
                  <a:schemeClr val="tx1"/>
                </a:solidFill>
                <a:effectLst/>
                <a:ea typeface="Calibri" pitchFamily="34" charset="0"/>
                <a:cs typeface="Arial" pitchFamily="34" charset="0"/>
              </a:rPr>
              <a:t>alformations, </a:t>
            </a:r>
            <a:endParaRPr kumimoji="0" lang="fr-FR" sz="2000" b="0" i="0" u="none" strike="noStrike" cap="none" normalizeH="0" baseline="0" dirty="0" smtClean="0">
              <a:ln>
                <a:noFill/>
              </a:ln>
              <a:solidFill>
                <a:schemeClr val="tx1"/>
              </a:solidFill>
              <a:effectLst/>
              <a:cs typeface="Arial" pitchFamily="34" charset="0"/>
            </a:endParaRPr>
          </a:p>
          <a:p>
            <a:pPr lvl="0" eaLnBrk="0" fontAlgn="base" hangingPunct="0">
              <a:lnSpc>
                <a:spcPct val="150000"/>
              </a:lnSpc>
              <a:spcBef>
                <a:spcPct val="0"/>
              </a:spcBef>
              <a:spcAft>
                <a:spcPct val="0"/>
              </a:spcAft>
            </a:pPr>
            <a:r>
              <a:rPr kumimoji="0" lang="fr-FR" sz="2000" b="0" i="0" u="none" strike="noStrike" cap="none" normalizeH="0" baseline="0" dirty="0" smtClean="0">
                <a:ln>
                  <a:noFill/>
                </a:ln>
                <a:solidFill>
                  <a:schemeClr val="tx1"/>
                </a:solidFill>
                <a:effectLst/>
                <a:ea typeface="Calibri" pitchFamily="34" charset="0"/>
                <a:cs typeface="Arial" pitchFamily="34" charset="0"/>
              </a:rPr>
              <a:t>- Risque </a:t>
            </a:r>
            <a:r>
              <a:rPr lang="fr-FR" sz="2000" dirty="0" smtClean="0">
                <a:ea typeface="Calibri" pitchFamily="34" charset="0"/>
                <a:cs typeface="Arial" pitchFamily="34" charset="0"/>
              </a:rPr>
              <a:t>d'hypertension artérielle</a:t>
            </a:r>
            <a:r>
              <a:rPr kumimoji="0" lang="fr-FR" sz="2000" b="0" i="0" u="none" strike="noStrike" cap="none" normalizeH="0" baseline="0" dirty="0" smtClean="0">
                <a:ln>
                  <a:noFill/>
                </a:ln>
                <a:solidFill>
                  <a:schemeClr val="tx1"/>
                </a:solidFill>
                <a:effectLst/>
                <a:ea typeface="Calibri" pitchFamily="34" charset="0"/>
                <a:cs typeface="Arial" pitchFamily="34" charset="0"/>
              </a:rPr>
              <a:t> (&lt; 50 µg/l)</a:t>
            </a:r>
            <a:endParaRPr kumimoji="0" lang="fr-F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sz="2000" dirty="0" smtClean="0">
                <a:ea typeface="Calibri" pitchFamily="34" charset="0"/>
                <a:cs typeface="Arial" pitchFamily="34" charset="0"/>
              </a:rPr>
              <a:t>-     </a:t>
            </a:r>
            <a:r>
              <a:rPr kumimoji="0" lang="fr-FR" sz="2000" b="0" i="0" u="none" strike="noStrike" cap="none" normalizeH="0" baseline="0" dirty="0" smtClean="0">
                <a:ln>
                  <a:noFill/>
                </a:ln>
                <a:solidFill>
                  <a:schemeClr val="tx1"/>
                </a:solidFill>
                <a:effectLst/>
                <a:ea typeface="Calibri" pitchFamily="34" charset="0"/>
                <a:cs typeface="Arial" pitchFamily="34" charset="0"/>
              </a:rPr>
              <a:t>Spermatozoïdes (100 et 200 µg/l)</a:t>
            </a:r>
            <a:endParaRPr kumimoji="0" lang="fr-FR"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sz="2000" dirty="0" smtClean="0">
                <a:ea typeface="Calibri" pitchFamily="34" charset="0"/>
                <a:cs typeface="Arial" pitchFamily="34" charset="0"/>
              </a:rPr>
              <a:t>- M</a:t>
            </a:r>
            <a:r>
              <a:rPr kumimoji="0" lang="fr-FR" sz="2000" b="0" i="0" u="none" strike="noStrike" cap="none" normalizeH="0" baseline="0" dirty="0" smtClean="0">
                <a:ln>
                  <a:noFill/>
                </a:ln>
                <a:solidFill>
                  <a:schemeClr val="tx1"/>
                </a:solidFill>
                <a:effectLst/>
                <a:ea typeface="Calibri" pitchFamily="34" charset="0"/>
                <a:cs typeface="Arial" pitchFamily="34" charset="0"/>
              </a:rPr>
              <a:t>aladies rénales (400 µg/l)</a:t>
            </a:r>
            <a:r>
              <a:rPr lang="fr-FR" sz="2000" dirty="0" smtClean="0">
                <a:ea typeface="Calibri" pitchFamily="34" charset="0"/>
                <a:cs typeface="Arial" pitchFamily="34" charset="0"/>
              </a:rPr>
              <a:t/>
            </a:r>
            <a:br>
              <a:rPr lang="fr-FR" sz="2000" dirty="0" smtClean="0">
                <a:ea typeface="Calibri" pitchFamily="34" charset="0"/>
                <a:cs typeface="Arial" pitchFamily="34" charset="0"/>
              </a:rPr>
            </a:br>
            <a:r>
              <a:rPr lang="fr-FR" sz="2000" dirty="0" smtClean="0">
                <a:ea typeface="Calibri" pitchFamily="34" charset="0"/>
                <a:cs typeface="Arial" pitchFamily="34" charset="0"/>
              </a:rPr>
              <a:t>- Retard pubertaire entre 50 et 100 µg/l</a:t>
            </a:r>
          </a:p>
          <a:p>
            <a:pPr lvl="0" eaLnBrk="0" fontAlgn="base" hangingPunct="0">
              <a:lnSpc>
                <a:spcPct val="150000"/>
              </a:lnSpc>
              <a:spcBef>
                <a:spcPct val="0"/>
              </a:spcBef>
              <a:spcAft>
                <a:spcPct val="0"/>
              </a:spcAft>
              <a:buFontTx/>
              <a:buChar char="-"/>
            </a:pPr>
            <a:r>
              <a:rPr lang="fr-FR" sz="2000" dirty="0" smtClean="0">
                <a:ea typeface="Calibri" pitchFamily="34" charset="0"/>
                <a:cs typeface="Arial" pitchFamily="34" charset="0"/>
              </a:rPr>
              <a:t> Anémies &gt;700 µg/l</a:t>
            </a:r>
          </a:p>
          <a:p>
            <a:pPr lvl="0" eaLnBrk="0" fontAlgn="base" hangingPunct="0">
              <a:lnSpc>
                <a:spcPct val="150000"/>
              </a:lnSpc>
              <a:spcBef>
                <a:spcPct val="0"/>
              </a:spcBef>
              <a:spcAft>
                <a:spcPct val="0"/>
              </a:spcAft>
              <a:buFontTx/>
              <a:buChar char="-"/>
            </a:pPr>
            <a:r>
              <a:rPr lang="fr-FR" sz="2000" dirty="0" smtClean="0">
                <a:ea typeface="Calibri" pitchFamily="34" charset="0"/>
                <a:cs typeface="Arial" pitchFamily="34" charset="0"/>
              </a:rPr>
              <a:t> Décès &gt; 2.000 µg/l l'adulte et 1.000 µg/l pour les enfants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Connecteur droit avec flèche 16"/>
          <p:cNvCxnSpPr/>
          <p:nvPr/>
        </p:nvCxnSpPr>
        <p:spPr>
          <a:xfrm>
            <a:off x="4283968" y="2276872"/>
            <a:ext cx="504056" cy="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15816" y="1988840"/>
            <a:ext cx="3980320" cy="461665"/>
          </a:xfrm>
          <a:prstGeom prst="rect">
            <a:avLst/>
          </a:prstGeom>
        </p:spPr>
        <p:txBody>
          <a:bodyPr wrap="none">
            <a:spAutoFit/>
          </a:bodyPr>
          <a:lstStyle/>
          <a:p>
            <a:pPr lvl="0" fontAlgn="base">
              <a:spcBef>
                <a:spcPct val="0"/>
              </a:spcBef>
              <a:spcAft>
                <a:spcPct val="0"/>
              </a:spcAft>
            </a:pPr>
            <a:r>
              <a:rPr lang="fr-FR" sz="2400" b="1" dirty="0" smtClean="0">
                <a:solidFill>
                  <a:srgbClr val="FF0000"/>
                </a:solidFill>
              </a:rPr>
              <a:t>Toxique              concentration </a:t>
            </a:r>
          </a:p>
        </p:txBody>
      </p:sp>
      <p:cxnSp>
        <p:nvCxnSpPr>
          <p:cNvPr id="22" name="Connecteur droit avec flèche 21"/>
          <p:cNvCxnSpPr/>
          <p:nvPr/>
        </p:nvCxnSpPr>
        <p:spPr>
          <a:xfrm>
            <a:off x="539552" y="4437112"/>
            <a:ext cx="135632" cy="2796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Connecteur droit avec flèche 22"/>
          <p:cNvCxnSpPr/>
          <p:nvPr/>
        </p:nvCxnSpPr>
        <p:spPr>
          <a:xfrm flipV="1">
            <a:off x="1988096" y="2852936"/>
            <a:ext cx="423664" cy="0"/>
          </a:xfrm>
          <a:prstGeom prst="straightConnector1">
            <a:avLst/>
          </a:prstGeom>
          <a:ln>
            <a:solidFill>
              <a:srgbClr val="002060"/>
            </a:solidFill>
            <a:tailEnd type="arrow"/>
          </a:ln>
        </p:spPr>
        <p:style>
          <a:lnRef idx="3">
            <a:schemeClr val="accent3"/>
          </a:lnRef>
          <a:fillRef idx="0">
            <a:schemeClr val="accent3"/>
          </a:fillRef>
          <a:effectRef idx="2">
            <a:schemeClr val="accent3"/>
          </a:effectRef>
          <a:fontRef idx="minor">
            <a:schemeClr val="tx1"/>
          </a:fontRef>
        </p:style>
      </p:cxnSp>
      <p:sp>
        <p:nvSpPr>
          <p:cNvPr id="76802" name="AutoShape 2" descr="RÃ©sultat de recherche d'images pour &quot;plomb tableau pÃ©riod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6804" name="AutoShape 4" descr="RÃ©sultat de recherche d'images pour &quot;plomb tableau pÃ©riodiq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06" name="Picture 6" descr="Image associÃ©e"/>
          <p:cNvPicPr>
            <a:picLocks noChangeAspect="1" noChangeArrowheads="1"/>
          </p:cNvPicPr>
          <p:nvPr/>
        </p:nvPicPr>
        <p:blipFill>
          <a:blip r:embed="rId4" cstate="print"/>
          <a:srcRect/>
          <a:stretch>
            <a:fillRect/>
          </a:stretch>
        </p:blipFill>
        <p:spPr bwMode="auto">
          <a:xfrm>
            <a:off x="-83119" y="1772816"/>
            <a:ext cx="910703" cy="648000"/>
          </a:xfrm>
          <a:prstGeom prst="rect">
            <a:avLst/>
          </a:prstGeom>
          <a:noFill/>
        </p:spPr>
      </p:pic>
      <p:sp>
        <p:nvSpPr>
          <p:cNvPr id="24" name="Espace réservé du numéro de diapositive 23"/>
          <p:cNvSpPr>
            <a:spLocks noGrp="1"/>
          </p:cNvSpPr>
          <p:nvPr>
            <p:ph type="sldNum" sz="quarter" idx="12"/>
          </p:nvPr>
        </p:nvSpPr>
        <p:spPr/>
        <p:txBody>
          <a:bodyPr/>
          <a:lstStyle/>
          <a:p>
            <a:fld id="{0D9BD027-BE57-4AA3-9DDA-DEC0D5E6CBDE}"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635896" y="3356992"/>
            <a:ext cx="525658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t>arsenic inorganique : 0,3 </a:t>
            </a:r>
            <a:r>
              <a:rPr lang="fr-FR" dirty="0" err="1" smtClean="0"/>
              <a:t>μg</a:t>
            </a:r>
            <a:r>
              <a:rPr lang="fr-FR" dirty="0" smtClean="0"/>
              <a:t>/kg /j            le plus toxique </a:t>
            </a:r>
          </a:p>
        </p:txBody>
      </p:sp>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1666867" cy="830997"/>
          </a:xfrm>
          <a:prstGeom prst="rect">
            <a:avLst/>
          </a:prstGeom>
        </p:spPr>
        <p:txBody>
          <a:bodyPr wrap="none">
            <a:spAutoFit/>
          </a:bodyPr>
          <a:lstStyle/>
          <a:p>
            <a:r>
              <a:rPr lang="fr-FR" sz="2400" b="1" u="sng" dirty="0" smtClean="0"/>
              <a:t>1.3. Arsenic</a:t>
            </a:r>
          </a:p>
          <a:p>
            <a:r>
              <a:rPr lang="fr-FR" sz="2400" b="1" dirty="0" smtClean="0"/>
              <a:t> </a:t>
            </a:r>
            <a:endParaRPr lang="fr-FR" sz="2400" b="1" dirty="0"/>
          </a:p>
        </p:txBody>
      </p:sp>
      <p:cxnSp>
        <p:nvCxnSpPr>
          <p:cNvPr id="17" name="Connecteur droit avec flèche 16"/>
          <p:cNvCxnSpPr/>
          <p:nvPr/>
        </p:nvCxnSpPr>
        <p:spPr>
          <a:xfrm>
            <a:off x="5724128" y="4725144"/>
            <a:ext cx="504056" cy="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0" name="Flèche droite 19"/>
          <p:cNvSpPr/>
          <p:nvPr/>
        </p:nvSpPr>
        <p:spPr>
          <a:xfrm>
            <a:off x="4716016" y="227687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a:off x="6948264" y="4797152"/>
            <a:ext cx="0" cy="288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Connecteur droit avec flèche 22"/>
          <p:cNvCxnSpPr/>
          <p:nvPr/>
        </p:nvCxnSpPr>
        <p:spPr>
          <a:xfrm flipV="1">
            <a:off x="6876256" y="3573016"/>
            <a:ext cx="423664" cy="0"/>
          </a:xfrm>
          <a:prstGeom prst="straightConnector1">
            <a:avLst/>
          </a:prstGeom>
          <a:ln>
            <a:solidFill>
              <a:srgbClr val="002060"/>
            </a:solidFill>
            <a:tailEnd type="arrow"/>
          </a:ln>
        </p:spPr>
        <p:style>
          <a:lnRef idx="3">
            <a:schemeClr val="accent3"/>
          </a:lnRef>
          <a:fillRef idx="0">
            <a:schemeClr val="accent3"/>
          </a:fillRef>
          <a:effectRef idx="2">
            <a:schemeClr val="accent3"/>
          </a:effectRef>
          <a:fontRef idx="minor">
            <a:schemeClr val="tx1"/>
          </a:fontRef>
        </p:style>
      </p:cxnSp>
      <p:sp>
        <p:nvSpPr>
          <p:cNvPr id="25" name="Rectangle 24"/>
          <p:cNvSpPr/>
          <p:nvPr/>
        </p:nvSpPr>
        <p:spPr>
          <a:xfrm>
            <a:off x="179512" y="3356992"/>
            <a:ext cx="338437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t>arsenic organique :  </a:t>
            </a:r>
          </a:p>
          <a:p>
            <a:r>
              <a:rPr lang="fr-FR" dirty="0" smtClean="0"/>
              <a:t>    Acide </a:t>
            </a:r>
            <a:r>
              <a:rPr lang="fr-FR" dirty="0" err="1" smtClean="0"/>
              <a:t>monomethylarsonique</a:t>
            </a:r>
            <a:r>
              <a:rPr lang="fr-FR" dirty="0" smtClean="0"/>
              <a:t>,</a:t>
            </a:r>
          </a:p>
          <a:p>
            <a:r>
              <a:rPr lang="fr-FR" dirty="0" smtClean="0"/>
              <a:t>    Acide </a:t>
            </a:r>
            <a:r>
              <a:rPr lang="fr-FR" dirty="0" err="1" smtClean="0"/>
              <a:t>dimethylarsinique</a:t>
            </a:r>
            <a:r>
              <a:rPr lang="fr-FR" dirty="0" smtClean="0"/>
              <a:t>, </a:t>
            </a:r>
          </a:p>
          <a:p>
            <a:r>
              <a:rPr lang="fr-FR" dirty="0" smtClean="0"/>
              <a:t>    </a:t>
            </a:r>
            <a:r>
              <a:rPr lang="fr-FR" dirty="0" err="1" smtClean="0"/>
              <a:t>Arsenobetaine</a:t>
            </a:r>
            <a:r>
              <a:rPr lang="fr-FR" dirty="0" smtClean="0"/>
              <a:t>, </a:t>
            </a:r>
            <a:r>
              <a:rPr lang="fr-FR" dirty="0" err="1" smtClean="0"/>
              <a:t>Arsenocholine</a:t>
            </a:r>
            <a:endParaRPr lang="fr-FR" dirty="0" smtClean="0"/>
          </a:p>
          <a:p>
            <a:r>
              <a:rPr lang="fr-FR" dirty="0" smtClean="0"/>
              <a:t> </a:t>
            </a:r>
          </a:p>
        </p:txBody>
      </p:sp>
      <p:sp>
        <p:nvSpPr>
          <p:cNvPr id="27" name="Rectangle 26"/>
          <p:cNvSpPr/>
          <p:nvPr/>
        </p:nvSpPr>
        <p:spPr>
          <a:xfrm>
            <a:off x="1403648" y="2204864"/>
            <a:ext cx="7560840" cy="1200329"/>
          </a:xfrm>
          <a:prstGeom prst="rect">
            <a:avLst/>
          </a:prstGeom>
        </p:spPr>
        <p:txBody>
          <a:bodyPr wrap="square">
            <a:spAutoFit/>
          </a:bodyPr>
          <a:lstStyle/>
          <a:p>
            <a:r>
              <a:rPr lang="fr-FR" dirty="0" smtClean="0"/>
              <a:t>Indispensable à notre organisme            réactions chimiques (os et dents). </a:t>
            </a:r>
          </a:p>
          <a:p>
            <a:r>
              <a:rPr lang="fr-FR" dirty="0" smtClean="0"/>
              <a:t>Nos besoins sont infimes : 10 - 20 </a:t>
            </a:r>
            <a:r>
              <a:rPr lang="fr-FR" dirty="0" smtClean="0">
                <a:ea typeface="Calibri" pitchFamily="34" charset="0"/>
                <a:cs typeface="Arial" pitchFamily="34" charset="0"/>
              </a:rPr>
              <a:t>µg /j</a:t>
            </a:r>
            <a:r>
              <a:rPr lang="fr-FR" dirty="0" smtClean="0"/>
              <a:t>. </a:t>
            </a:r>
          </a:p>
          <a:p>
            <a:r>
              <a:rPr lang="fr-FR" dirty="0" smtClean="0"/>
              <a:t>La dose mortelle : 70 à 180 mg</a:t>
            </a:r>
            <a:br>
              <a:rPr lang="fr-FR" dirty="0" smtClean="0"/>
            </a:br>
            <a:endParaRPr lang="fr-FR" dirty="0"/>
          </a:p>
        </p:txBody>
      </p:sp>
      <p:sp>
        <p:nvSpPr>
          <p:cNvPr id="28" name="Rectangle 27"/>
          <p:cNvSpPr/>
          <p:nvPr/>
        </p:nvSpPr>
        <p:spPr>
          <a:xfrm>
            <a:off x="3635896" y="3933056"/>
            <a:ext cx="9073008" cy="2031325"/>
          </a:xfrm>
          <a:prstGeom prst="rect">
            <a:avLst/>
          </a:prstGeom>
        </p:spPr>
        <p:txBody>
          <a:bodyPr wrap="square">
            <a:spAutoFit/>
          </a:bodyPr>
          <a:lstStyle/>
          <a:p>
            <a:r>
              <a:rPr lang="fr-FR" dirty="0" smtClean="0"/>
              <a:t>Présent dans : les pesticides , fongicide et insecticide</a:t>
            </a:r>
          </a:p>
          <a:p>
            <a:r>
              <a:rPr lang="fr-FR" dirty="0" smtClean="0"/>
              <a:t>                           tabac</a:t>
            </a:r>
          </a:p>
          <a:p>
            <a:r>
              <a:rPr lang="fr-FR" dirty="0" smtClean="0"/>
              <a:t>Non biodégradable               les sols et les eaux </a:t>
            </a:r>
          </a:p>
          <a:p>
            <a:r>
              <a:rPr lang="fr-FR" dirty="0" smtClean="0"/>
              <a:t>             </a:t>
            </a:r>
          </a:p>
          <a:p>
            <a:r>
              <a:rPr lang="fr-FR" dirty="0" smtClean="0"/>
              <a:t>                  eau, riz, poissons, crustacés, mollusques</a:t>
            </a:r>
          </a:p>
          <a:p>
            <a:r>
              <a:rPr lang="fr-FR" dirty="0" smtClean="0"/>
              <a:t/>
            </a:r>
            <a:br>
              <a:rPr lang="fr-FR" dirty="0" smtClean="0"/>
            </a:br>
            <a:endParaRPr lang="fr-FR" dirty="0"/>
          </a:p>
        </p:txBody>
      </p:sp>
      <p:sp>
        <p:nvSpPr>
          <p:cNvPr id="32" name="Rectangle 31"/>
          <p:cNvSpPr/>
          <p:nvPr/>
        </p:nvSpPr>
        <p:spPr>
          <a:xfrm>
            <a:off x="827584" y="5805264"/>
            <a:ext cx="8316416" cy="646331"/>
          </a:xfrm>
          <a:prstGeom prst="rect">
            <a:avLst/>
          </a:prstGeom>
        </p:spPr>
        <p:txBody>
          <a:bodyPr wrap="square">
            <a:spAutoFit/>
          </a:bodyPr>
          <a:lstStyle/>
          <a:p>
            <a:r>
              <a:rPr lang="fr-FR" dirty="0" smtClean="0"/>
              <a:t>Toxicité: cancers de la vessie, maladies cardiovasculaires, diabète, le système nerveux, le foie, les reins</a:t>
            </a:r>
            <a:endParaRPr lang="fr-FR" dirty="0"/>
          </a:p>
        </p:txBody>
      </p:sp>
      <p:pic>
        <p:nvPicPr>
          <p:cNvPr id="74758" name="Picture 6" descr="RÃ©sultat de recherche d'images pour &quot;Arsenic&quot;"/>
          <p:cNvPicPr>
            <a:picLocks noChangeAspect="1" noChangeArrowheads="1"/>
          </p:cNvPicPr>
          <p:nvPr/>
        </p:nvPicPr>
        <p:blipFill>
          <a:blip r:embed="rId4" cstate="print"/>
          <a:srcRect/>
          <a:stretch>
            <a:fillRect/>
          </a:stretch>
        </p:blipFill>
        <p:spPr bwMode="auto">
          <a:xfrm>
            <a:off x="-135473" y="1772816"/>
            <a:ext cx="963057" cy="648000"/>
          </a:xfrm>
          <a:prstGeom prst="rect">
            <a:avLst/>
          </a:prstGeom>
          <a:noFill/>
        </p:spPr>
      </p:pic>
      <p:sp>
        <p:nvSpPr>
          <p:cNvPr id="24" name="Espace réservé du numéro de diapositive 23"/>
          <p:cNvSpPr>
            <a:spLocks noGrp="1"/>
          </p:cNvSpPr>
          <p:nvPr>
            <p:ph type="sldNum" sz="quarter" idx="12"/>
          </p:nvPr>
        </p:nvSpPr>
        <p:spPr/>
        <p:txBody>
          <a:bodyPr/>
          <a:lstStyle/>
          <a:p>
            <a:fld id="{0D9BD027-BE57-4AA3-9DDA-DEC0D5E6CBDE}"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2018501" cy="830997"/>
          </a:xfrm>
          <a:prstGeom prst="rect">
            <a:avLst/>
          </a:prstGeom>
        </p:spPr>
        <p:txBody>
          <a:bodyPr wrap="none">
            <a:spAutoFit/>
          </a:bodyPr>
          <a:lstStyle/>
          <a:p>
            <a:r>
              <a:rPr lang="fr-FR" sz="2400" b="1" u="sng" dirty="0" smtClean="0"/>
              <a:t>1.4. Cadmium </a:t>
            </a:r>
          </a:p>
          <a:p>
            <a:r>
              <a:rPr lang="fr-FR" sz="2400" b="1" dirty="0" smtClean="0"/>
              <a:t> </a:t>
            </a:r>
            <a:endParaRPr lang="fr-FR" sz="2400" b="1" dirty="0"/>
          </a:p>
        </p:txBody>
      </p:sp>
      <p:sp>
        <p:nvSpPr>
          <p:cNvPr id="78850"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8852" name="Picture 4" descr="https://www.thoughtco.com/thmb/2x_7fG9Fyvua6z7YnWSWTIjeAqY=/768x0/filters:no_upscale():max_bytes(150000):strip_icc()/GettyImages-186451174-58c0fb013df78c353c72b84d.jpg"/>
          <p:cNvPicPr>
            <a:picLocks noChangeAspect="1" noChangeArrowheads="1"/>
          </p:cNvPicPr>
          <p:nvPr/>
        </p:nvPicPr>
        <p:blipFill>
          <a:blip r:embed="rId4" cstate="print"/>
          <a:srcRect/>
          <a:stretch>
            <a:fillRect/>
          </a:stretch>
        </p:blipFill>
        <p:spPr bwMode="auto">
          <a:xfrm>
            <a:off x="0" y="1772816"/>
            <a:ext cx="827584" cy="648000"/>
          </a:xfrm>
          <a:prstGeom prst="rect">
            <a:avLst/>
          </a:prstGeom>
          <a:noFill/>
        </p:spPr>
      </p:pic>
      <p:sp>
        <p:nvSpPr>
          <p:cNvPr id="24" name="Rectangle 23"/>
          <p:cNvSpPr/>
          <p:nvPr/>
        </p:nvSpPr>
        <p:spPr>
          <a:xfrm>
            <a:off x="539552" y="3789040"/>
            <a:ext cx="2821863" cy="1015663"/>
          </a:xfrm>
          <a:prstGeom prst="rect">
            <a:avLst/>
          </a:prstGeom>
        </p:spPr>
        <p:txBody>
          <a:bodyPr wrap="none">
            <a:spAutoFit/>
          </a:bodyPr>
          <a:lstStyle/>
          <a:p>
            <a:r>
              <a:rPr lang="fr-FR" sz="2000" dirty="0" smtClean="0"/>
              <a:t>Les abats (foie, rognons)</a:t>
            </a:r>
          </a:p>
          <a:p>
            <a:r>
              <a:rPr lang="fr-FR" sz="2000" dirty="0" smtClean="0"/>
              <a:t>eaux et légumes </a:t>
            </a:r>
          </a:p>
          <a:p>
            <a:r>
              <a:rPr lang="fr-FR" sz="2000" dirty="0" smtClean="0"/>
              <a:t> tabac</a:t>
            </a:r>
            <a:endParaRPr lang="fr-FR" sz="2000" dirty="0"/>
          </a:p>
        </p:txBody>
      </p:sp>
      <p:sp>
        <p:nvSpPr>
          <p:cNvPr id="78855" name="Rectangle 7"/>
          <p:cNvSpPr>
            <a:spLocks noChangeArrowheads="1"/>
          </p:cNvSpPr>
          <p:nvPr/>
        </p:nvSpPr>
        <p:spPr bwMode="auto">
          <a:xfrm>
            <a:off x="467544" y="270892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000" b="0" i="0" u="none" strike="noStrike" cap="none" normalizeH="0" baseline="0" dirty="0" smtClean="0">
                <a:ln>
                  <a:noFill/>
                </a:ln>
                <a:solidFill>
                  <a:schemeClr val="tx1"/>
                </a:solidFill>
                <a:effectLst/>
                <a:latin typeface="+mj-lt"/>
                <a:ea typeface="Calibri" pitchFamily="34" charset="0"/>
                <a:cs typeface="Arial" pitchFamily="34" charset="0"/>
              </a:rPr>
              <a:t>DJT : 1 </a:t>
            </a:r>
            <a:r>
              <a:rPr kumimoji="0" lang="fr-FR" sz="2000" b="0" i="0" u="none" strike="noStrike" cap="none" normalizeH="0" baseline="0" dirty="0" err="1" smtClean="0">
                <a:ln>
                  <a:noFill/>
                </a:ln>
                <a:solidFill>
                  <a:schemeClr val="tx1"/>
                </a:solidFill>
                <a:effectLst/>
                <a:latin typeface="+mj-lt"/>
                <a:ea typeface="Calibri" pitchFamily="34" charset="0"/>
                <a:cs typeface="Arial" pitchFamily="34" charset="0"/>
              </a:rPr>
              <a:t>μg</a:t>
            </a:r>
            <a:r>
              <a:rPr kumimoji="0" lang="fr-FR" sz="2000" b="0" i="0" u="none" strike="noStrike" cap="none" normalizeH="0" baseline="0" dirty="0" smtClean="0">
                <a:ln>
                  <a:noFill/>
                </a:ln>
                <a:solidFill>
                  <a:schemeClr val="tx1"/>
                </a:solidFill>
                <a:effectLst/>
                <a:latin typeface="+mj-lt"/>
                <a:ea typeface="Calibri" pitchFamily="34" charset="0"/>
                <a:cs typeface="Arial" pitchFamily="34" charset="0"/>
              </a:rPr>
              <a:t>/kg</a:t>
            </a:r>
            <a:r>
              <a:rPr lang="fr-FR" sz="2000" baseline="30000" dirty="0" smtClean="0">
                <a:latin typeface="+mj-lt"/>
                <a:ea typeface="Calibri" pitchFamily="34" charset="0"/>
                <a:cs typeface="Arial" pitchFamily="34" charset="0"/>
              </a:rPr>
              <a:t>.</a:t>
            </a:r>
            <a:r>
              <a:rPr lang="fr-FR" sz="2000" dirty="0" smtClean="0">
                <a:latin typeface="+mj-lt"/>
                <a:ea typeface="Calibri" pitchFamily="34" charset="0"/>
                <a:cs typeface="Arial" pitchFamily="34" charset="0"/>
              </a:rPr>
              <a:t> j</a:t>
            </a:r>
            <a:r>
              <a:rPr kumimoji="0" lang="fr-FR" sz="2000" b="0" i="0" u="none" strike="noStrike" cap="none" normalizeH="0" baseline="30000" dirty="0" smtClean="0">
                <a:ln>
                  <a:noFill/>
                </a:ln>
                <a:solidFill>
                  <a:schemeClr val="tx1"/>
                </a:solidFill>
                <a:effectLst/>
                <a:latin typeface="+mj-lt"/>
                <a:ea typeface="Calibri" pitchFamily="34" charset="0"/>
                <a:cs typeface="Arial" pitchFamily="34" charset="0"/>
              </a:rPr>
              <a:t>   </a:t>
            </a:r>
            <a:r>
              <a:rPr lang="fr-FR" sz="2000" dirty="0" smtClean="0">
                <a:latin typeface="+mj-lt"/>
                <a:ea typeface="Calibri" pitchFamily="34" charset="0"/>
                <a:cs typeface="Arial" pitchFamily="34" charset="0"/>
              </a:rPr>
              <a:t>demi-vie biologique dans le corps humain dépasse 10 ans</a:t>
            </a:r>
            <a:endParaRPr kumimoji="0" lang="fr-FR" sz="2000" b="0" i="0" u="none" strike="noStrike" cap="none" normalizeH="0" baseline="0" dirty="0" smtClean="0">
              <a:ln>
                <a:noFill/>
              </a:ln>
              <a:solidFill>
                <a:schemeClr val="tx1"/>
              </a:solidFill>
              <a:effectLst/>
              <a:latin typeface="+mj-lt"/>
              <a:cs typeface="Arial" pitchFamily="34" charset="0"/>
            </a:endParaRPr>
          </a:p>
          <a:p>
            <a:pPr lvl="0" eaLnBrk="0" fontAlgn="base" hangingPunct="0">
              <a:spcBef>
                <a:spcPct val="0"/>
              </a:spcBef>
              <a:spcAft>
                <a:spcPct val="0"/>
              </a:spcAft>
            </a:pPr>
            <a:r>
              <a:rPr kumimoji="0" lang="fr-FR" sz="2000" b="0" i="0" u="none" strike="noStrike" cap="none" normalizeH="0" baseline="0" dirty="0" smtClean="0">
                <a:ln>
                  <a:noFill/>
                </a:ln>
                <a:solidFill>
                  <a:schemeClr val="tx1"/>
                </a:solidFill>
                <a:effectLst/>
                <a:latin typeface="+mj-lt"/>
                <a:ea typeface="Calibri" pitchFamily="34" charset="0"/>
                <a:cs typeface="Arial" pitchFamily="34" charset="0"/>
              </a:rPr>
              <a:t>maladie </a:t>
            </a:r>
            <a:r>
              <a:rPr kumimoji="0" lang="fr-FR" sz="2000" b="0" i="0" u="none" strike="noStrike" cap="none" normalizeH="0" baseline="0" dirty="0" err="1" smtClean="0">
                <a:ln>
                  <a:noFill/>
                </a:ln>
                <a:solidFill>
                  <a:schemeClr val="tx1"/>
                </a:solidFill>
                <a:effectLst/>
                <a:latin typeface="+mj-lt"/>
                <a:ea typeface="Calibri" pitchFamily="34" charset="0"/>
                <a:cs typeface="Arial" pitchFamily="34" charset="0"/>
              </a:rPr>
              <a:t>Itai</a:t>
            </a:r>
            <a:r>
              <a:rPr kumimoji="0" lang="fr-FR" sz="2000" b="0" i="0" u="none" strike="noStrike" cap="none" normalizeH="0" baseline="0" dirty="0" smtClean="0">
                <a:ln>
                  <a:noFill/>
                </a:ln>
                <a:solidFill>
                  <a:schemeClr val="tx1"/>
                </a:solidFill>
                <a:effectLst/>
                <a:latin typeface="+mj-lt"/>
                <a:ea typeface="Calibri" pitchFamily="34" charset="0"/>
                <a:cs typeface="Arial" pitchFamily="34" charset="0"/>
              </a:rPr>
              <a:t>-</a:t>
            </a:r>
            <a:r>
              <a:rPr kumimoji="0" lang="fr-FR" sz="2000" b="0" i="0" u="none" strike="noStrike" cap="none" normalizeH="0" baseline="0" dirty="0" err="1" smtClean="0">
                <a:ln>
                  <a:noFill/>
                </a:ln>
                <a:solidFill>
                  <a:schemeClr val="tx1"/>
                </a:solidFill>
                <a:effectLst/>
                <a:latin typeface="+mj-lt"/>
                <a:ea typeface="Calibri" pitchFamily="34" charset="0"/>
                <a:cs typeface="Arial" pitchFamily="34" charset="0"/>
              </a:rPr>
              <a:t>Itai</a:t>
            </a:r>
            <a:r>
              <a:rPr lang="fr-FR" sz="2000" dirty="0" smtClean="0">
                <a:latin typeface="+mj-lt"/>
                <a:ea typeface="Calibri" pitchFamily="34" charset="0"/>
                <a:cs typeface="Arial" pitchFamily="34" charset="0"/>
              </a:rPr>
              <a:t> (ramollissement des os et une insuffisance rénale).</a:t>
            </a:r>
            <a:endParaRPr kumimoji="0" lang="fr-FR" sz="20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mj-lt"/>
                <a:ea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mj-lt"/>
              <a:cs typeface="Arial" pitchFamily="34" charset="0"/>
            </a:endParaRPr>
          </a:p>
        </p:txBody>
      </p:sp>
      <p:sp>
        <p:nvSpPr>
          <p:cNvPr id="26" name="Rectangle 25"/>
          <p:cNvSpPr/>
          <p:nvPr/>
        </p:nvSpPr>
        <p:spPr>
          <a:xfrm>
            <a:off x="683568" y="5157192"/>
            <a:ext cx="7920880" cy="1477328"/>
          </a:xfrm>
          <a:prstGeom prst="rect">
            <a:avLst/>
          </a:prstGeom>
        </p:spPr>
        <p:txBody>
          <a:bodyPr wrap="square">
            <a:spAutoFit/>
          </a:bodyPr>
          <a:lstStyle/>
          <a:p>
            <a:pPr eaLnBrk="0" fontAlgn="base" hangingPunct="0">
              <a:lnSpc>
                <a:spcPct val="200000"/>
              </a:lnSpc>
              <a:spcBef>
                <a:spcPct val="0"/>
              </a:spcBef>
              <a:spcAft>
                <a:spcPct val="0"/>
              </a:spcAft>
            </a:pPr>
            <a:r>
              <a:rPr lang="fr-FR" b="1" dirty="0" smtClean="0">
                <a:latin typeface="Arial" pitchFamily="34" charset="0"/>
                <a:ea typeface="Calibri" pitchFamily="34" charset="0"/>
                <a:cs typeface="Arial" pitchFamily="34" charset="0"/>
              </a:rPr>
              <a:t>Lésion rénales, osseuses, cancer de la prostate, fertilité perturbée, maladie </a:t>
            </a:r>
            <a:r>
              <a:rPr lang="fr-FR" b="1" dirty="0" err="1" smtClean="0">
                <a:latin typeface="Arial" pitchFamily="34" charset="0"/>
                <a:ea typeface="Calibri" pitchFamily="34" charset="0"/>
                <a:cs typeface="Arial" pitchFamily="34" charset="0"/>
              </a:rPr>
              <a:t>Itai</a:t>
            </a:r>
            <a:r>
              <a:rPr lang="fr-FR" b="1" dirty="0" smtClean="0">
                <a:latin typeface="Arial" pitchFamily="34" charset="0"/>
                <a:ea typeface="Calibri" pitchFamily="34" charset="0"/>
                <a:cs typeface="Arial" pitchFamily="34" charset="0"/>
              </a:rPr>
              <a:t>-</a:t>
            </a:r>
            <a:r>
              <a:rPr lang="fr-FR" b="1" dirty="0" err="1" smtClean="0">
                <a:latin typeface="Arial" pitchFamily="34" charset="0"/>
                <a:ea typeface="Calibri" pitchFamily="34" charset="0"/>
                <a:cs typeface="Arial" pitchFamily="34" charset="0"/>
              </a:rPr>
              <a:t>Itai</a:t>
            </a:r>
            <a:r>
              <a:rPr lang="fr-FR" b="1" dirty="0" smtClean="0">
                <a:latin typeface="Arial" pitchFamily="34" charset="0"/>
                <a:ea typeface="Calibri" pitchFamily="34" charset="0"/>
                <a:cs typeface="Arial" pitchFamily="34" charset="0"/>
              </a:rPr>
              <a:t>.</a:t>
            </a:r>
          </a:p>
          <a:p>
            <a:pPr lvl="0" eaLnBrk="0" fontAlgn="base" hangingPunct="0">
              <a:spcBef>
                <a:spcPct val="0"/>
              </a:spcBef>
              <a:spcAft>
                <a:spcPct val="0"/>
              </a:spcAft>
            </a:pPr>
            <a:endParaRPr lang="fr-FR" b="1" dirty="0" smtClean="0">
              <a:latin typeface="Arial" pitchFamily="34" charset="0"/>
              <a:ea typeface="Calibri" pitchFamily="34" charset="0"/>
              <a:cs typeface="Arial" pitchFamily="34" charset="0"/>
            </a:endParaRPr>
          </a:p>
        </p:txBody>
      </p:sp>
      <p:sp>
        <p:nvSpPr>
          <p:cNvPr id="25" name="Espace réservé du numéro de diapositive 24"/>
          <p:cNvSpPr>
            <a:spLocks noGrp="1"/>
          </p:cNvSpPr>
          <p:nvPr>
            <p:ph type="sldNum" sz="quarter" idx="12"/>
          </p:nvPr>
        </p:nvSpPr>
        <p:spPr/>
        <p:txBody>
          <a:bodyPr/>
          <a:lstStyle/>
          <a:p>
            <a:fld id="{0D9BD027-BE57-4AA3-9DDA-DEC0D5E6CBDE}"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1565750" cy="830997"/>
          </a:xfrm>
          <a:prstGeom prst="rect">
            <a:avLst/>
          </a:prstGeom>
        </p:spPr>
        <p:txBody>
          <a:bodyPr wrap="none">
            <a:spAutoFit/>
          </a:bodyPr>
          <a:lstStyle/>
          <a:p>
            <a:r>
              <a:rPr lang="fr-FR" sz="2400" b="1" u="sng" dirty="0" smtClean="0"/>
              <a:t>1.5. Nickel </a:t>
            </a:r>
          </a:p>
          <a:p>
            <a:r>
              <a:rPr lang="fr-FR" sz="2400" b="1" dirty="0" smtClean="0"/>
              <a:t> </a:t>
            </a:r>
            <a:endParaRPr lang="fr-FR" sz="2400" b="1" dirty="0"/>
          </a:p>
        </p:txBody>
      </p:sp>
      <p:sp>
        <p:nvSpPr>
          <p:cNvPr id="78850"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7042" name="Picture 2" descr="Image associÃ©e"/>
          <p:cNvPicPr>
            <a:picLocks noChangeAspect="1" noChangeArrowheads="1"/>
          </p:cNvPicPr>
          <p:nvPr/>
        </p:nvPicPr>
        <p:blipFill>
          <a:blip r:embed="rId4" cstate="print"/>
          <a:srcRect/>
          <a:stretch>
            <a:fillRect/>
          </a:stretch>
        </p:blipFill>
        <p:spPr bwMode="auto">
          <a:xfrm>
            <a:off x="-108520" y="1772816"/>
            <a:ext cx="925456" cy="648000"/>
          </a:xfrm>
          <a:prstGeom prst="rect">
            <a:avLst/>
          </a:prstGeom>
          <a:noFill/>
        </p:spPr>
      </p:pic>
      <p:sp>
        <p:nvSpPr>
          <p:cNvPr id="87043" name="Rectangle 3"/>
          <p:cNvSpPr>
            <a:spLocks noChangeArrowheads="1"/>
          </p:cNvSpPr>
          <p:nvPr/>
        </p:nvSpPr>
        <p:spPr bwMode="auto">
          <a:xfrm>
            <a:off x="611560" y="2708920"/>
            <a:ext cx="8208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DJT 22 </a:t>
            </a:r>
            <a:r>
              <a:rPr kumimoji="0" lang="fr-FR"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μg</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/kg/j</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cancérigène (nez, poumon)</a:t>
            </a:r>
            <a:endPar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18" name="Espace réservé du numéro de diapositive 17"/>
          <p:cNvSpPr>
            <a:spLocks noGrp="1"/>
          </p:cNvSpPr>
          <p:nvPr>
            <p:ph type="sldNum" sz="quarter" idx="12"/>
          </p:nvPr>
        </p:nvSpPr>
        <p:spPr/>
        <p:txBody>
          <a:bodyPr/>
          <a:lstStyle/>
          <a:p>
            <a:fld id="{0D9BD027-BE57-4AA3-9DDA-DEC0D5E6CBDE}"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1. Métaux lourds</a:t>
            </a:r>
            <a:endParaRPr lang="fr-FR" sz="2800" dirty="0"/>
          </a:p>
        </p:txBody>
      </p:sp>
      <p:pic>
        <p:nvPicPr>
          <p:cNvPr id="8" name="Picture 2" descr="Image associÃ©e"/>
          <p:cNvPicPr>
            <a:picLocks noChangeAspect="1" noChangeArrowheads="1"/>
          </p:cNvPicPr>
          <p:nvPr/>
        </p:nvPicPr>
        <p:blipFill>
          <a:blip r:embed="rId3" cstate="print"/>
          <a:srcRect/>
          <a:stretch>
            <a:fillRect/>
          </a:stretch>
        </p:blipFill>
        <p:spPr bwMode="auto">
          <a:xfrm>
            <a:off x="5364088" y="332656"/>
            <a:ext cx="3528391" cy="1008112"/>
          </a:xfrm>
          <a:prstGeom prst="rect">
            <a:avLst/>
          </a:prstGeom>
          <a:noFill/>
        </p:spPr>
      </p:pic>
      <p:sp>
        <p:nvSpPr>
          <p:cNvPr id="9" name="Rectangle 8"/>
          <p:cNvSpPr/>
          <p:nvPr/>
        </p:nvSpPr>
        <p:spPr>
          <a:xfrm>
            <a:off x="899592" y="1700808"/>
            <a:ext cx="1934632" cy="830997"/>
          </a:xfrm>
          <a:prstGeom prst="rect">
            <a:avLst/>
          </a:prstGeom>
        </p:spPr>
        <p:txBody>
          <a:bodyPr wrap="none">
            <a:spAutoFit/>
          </a:bodyPr>
          <a:lstStyle/>
          <a:p>
            <a:r>
              <a:rPr lang="fr-FR" sz="2400" b="1" u="sng" dirty="0" smtClean="0"/>
              <a:t>1.6. Mercure  </a:t>
            </a:r>
          </a:p>
          <a:p>
            <a:r>
              <a:rPr lang="fr-FR" sz="2400" b="1" dirty="0" smtClean="0"/>
              <a:t> </a:t>
            </a:r>
            <a:endParaRPr lang="fr-FR" sz="2400" b="1" dirty="0"/>
          </a:p>
        </p:txBody>
      </p:sp>
      <p:sp>
        <p:nvSpPr>
          <p:cNvPr id="78850"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946" name="Picture 2" descr="Image associÃ©e"/>
          <p:cNvPicPr>
            <a:picLocks noChangeAspect="1" noChangeArrowheads="1"/>
          </p:cNvPicPr>
          <p:nvPr/>
        </p:nvPicPr>
        <p:blipFill>
          <a:blip r:embed="rId4" cstate="print"/>
          <a:srcRect/>
          <a:stretch>
            <a:fillRect/>
          </a:stretch>
        </p:blipFill>
        <p:spPr bwMode="auto">
          <a:xfrm>
            <a:off x="-97872" y="1772816"/>
            <a:ext cx="925456" cy="648000"/>
          </a:xfrm>
          <a:prstGeom prst="rect">
            <a:avLst/>
          </a:prstGeom>
          <a:noFill/>
        </p:spPr>
      </p:pic>
      <p:sp>
        <p:nvSpPr>
          <p:cNvPr id="82947" name="Rectangle 3"/>
          <p:cNvSpPr>
            <a:spLocks noChangeArrowheads="1"/>
          </p:cNvSpPr>
          <p:nvPr/>
        </p:nvSpPr>
        <p:spPr bwMode="auto">
          <a:xfrm>
            <a:off x="395536" y="2636912"/>
            <a:ext cx="87484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400" dirty="0" smtClean="0">
                <a:latin typeface="+mj-lt"/>
                <a:ea typeface="Calibri" pitchFamily="34" charset="0"/>
                <a:cs typeface="Arial" pitchFamily="34" charset="0"/>
              </a:rPr>
              <a:t>DJT </a:t>
            </a:r>
            <a:r>
              <a:rPr kumimoji="0" lang="fr-FR" sz="2400" b="0" i="0" u="none" strike="noStrike" cap="none" normalizeH="0" baseline="0" dirty="0" smtClean="0">
                <a:ln>
                  <a:noFill/>
                </a:ln>
                <a:solidFill>
                  <a:schemeClr val="tx1"/>
                </a:solidFill>
                <a:effectLst/>
                <a:latin typeface="+mj-lt"/>
                <a:ea typeface="Calibri" pitchFamily="34" charset="0"/>
                <a:cs typeface="Arial" pitchFamily="34" charset="0"/>
              </a:rPr>
              <a:t>4 </a:t>
            </a:r>
            <a:r>
              <a:rPr kumimoji="0" lang="fr-FR" sz="2400" b="0" i="0" u="none" strike="noStrike" cap="none" normalizeH="0" baseline="0" dirty="0" err="1" smtClean="0">
                <a:ln>
                  <a:noFill/>
                </a:ln>
                <a:solidFill>
                  <a:schemeClr val="tx1"/>
                </a:solidFill>
                <a:effectLst/>
                <a:latin typeface="+mj-lt"/>
                <a:ea typeface="Calibri" pitchFamily="34" charset="0"/>
                <a:cs typeface="Arial" pitchFamily="34" charset="0"/>
              </a:rPr>
              <a:t>μg</a:t>
            </a:r>
            <a:r>
              <a:rPr kumimoji="0" lang="fr-FR" sz="2400" b="0" i="0" u="none" strike="noStrike" cap="none" normalizeH="0" baseline="0" dirty="0" smtClean="0">
                <a:ln>
                  <a:noFill/>
                </a:ln>
                <a:solidFill>
                  <a:schemeClr val="tx1"/>
                </a:solidFill>
                <a:effectLst/>
                <a:latin typeface="+mj-lt"/>
                <a:ea typeface="Calibri" pitchFamily="34" charset="0"/>
                <a:cs typeface="Arial" pitchFamily="34" charset="0"/>
              </a:rPr>
              <a:t>/kg/j</a:t>
            </a:r>
            <a:r>
              <a:rPr kumimoji="0" lang="fr-FR" sz="2400" b="0" i="0" u="none" strike="noStrike" cap="none" normalizeH="0" baseline="30000" dirty="0" smtClean="0">
                <a:ln>
                  <a:noFill/>
                </a:ln>
                <a:solidFill>
                  <a:schemeClr val="tx1"/>
                </a:solidFill>
                <a:effectLst/>
                <a:latin typeface="+mj-lt"/>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mj-lt"/>
                <a:ea typeface="Calibri" pitchFamily="34" charset="0"/>
                <a:cs typeface="Arial" pitchFamily="34" charset="0"/>
              </a:rPr>
              <a:t>mercure inorganique</a:t>
            </a:r>
            <a:endParaRPr kumimoji="0" lang="fr-FR" sz="2400" b="0" i="0" u="none" strike="noStrike" cap="none" normalizeH="0" baseline="0" dirty="0" smtClean="0">
              <a:ln>
                <a:noFill/>
              </a:ln>
              <a:solidFill>
                <a:schemeClr val="tx1"/>
              </a:solidFill>
              <a:effectLst/>
              <a:latin typeface="+mj-lt"/>
              <a:cs typeface="Arial" pitchFamily="34" charset="0"/>
            </a:endParaRPr>
          </a:p>
          <a:p>
            <a:pPr lvl="0" eaLnBrk="0" fontAlgn="base" hangingPunct="0">
              <a:spcBef>
                <a:spcPct val="0"/>
              </a:spcBef>
              <a:spcAft>
                <a:spcPct val="0"/>
              </a:spcAft>
            </a:pPr>
            <a:r>
              <a:rPr lang="fr-FR" sz="2400" dirty="0" smtClean="0">
                <a:latin typeface="+mj-lt"/>
                <a:ea typeface="Calibri" pitchFamily="34" charset="0"/>
                <a:cs typeface="Arial" pitchFamily="34" charset="0"/>
              </a:rPr>
              <a:t>DJT </a:t>
            </a:r>
            <a:r>
              <a:rPr kumimoji="0" lang="fr-FR" sz="2400" b="0" i="0" u="none" strike="noStrike" cap="none" normalizeH="0" baseline="0" dirty="0" smtClean="0">
                <a:ln>
                  <a:noFill/>
                </a:ln>
                <a:solidFill>
                  <a:schemeClr val="tx1"/>
                </a:solidFill>
                <a:effectLst/>
                <a:latin typeface="+mj-lt"/>
                <a:ea typeface="Calibri" pitchFamily="34" charset="0"/>
                <a:cs typeface="Arial" pitchFamily="34" charset="0"/>
              </a:rPr>
              <a:t>1,3 </a:t>
            </a:r>
            <a:r>
              <a:rPr kumimoji="0" lang="fr-FR" sz="2400" b="0" i="0" u="none" strike="noStrike" cap="none" normalizeH="0" baseline="0" dirty="0" err="1" smtClean="0">
                <a:ln>
                  <a:noFill/>
                </a:ln>
                <a:solidFill>
                  <a:schemeClr val="tx1"/>
                </a:solidFill>
                <a:effectLst/>
                <a:latin typeface="+mj-lt"/>
                <a:ea typeface="Calibri" pitchFamily="34" charset="0"/>
                <a:cs typeface="Arial" pitchFamily="34" charset="0"/>
              </a:rPr>
              <a:t>μg</a:t>
            </a:r>
            <a:r>
              <a:rPr kumimoji="0" lang="fr-FR" sz="2400" b="0" i="0" u="none" strike="noStrike" cap="none" normalizeH="0" baseline="0" dirty="0" smtClean="0">
                <a:ln>
                  <a:noFill/>
                </a:ln>
                <a:solidFill>
                  <a:schemeClr val="tx1"/>
                </a:solidFill>
                <a:effectLst/>
                <a:latin typeface="+mj-lt"/>
                <a:ea typeface="Calibri" pitchFamily="34" charset="0"/>
                <a:cs typeface="Arial" pitchFamily="34" charset="0"/>
              </a:rPr>
              <a:t>/kg/j</a:t>
            </a:r>
            <a:r>
              <a:rPr kumimoji="0" lang="fr-FR" sz="2400" b="0" i="0" u="none" strike="noStrike" cap="none" normalizeH="0" baseline="30000" dirty="0" smtClean="0">
                <a:ln>
                  <a:noFill/>
                </a:ln>
                <a:solidFill>
                  <a:schemeClr val="tx1"/>
                </a:solidFill>
                <a:effectLst/>
                <a:latin typeface="+mj-lt"/>
                <a:ea typeface="Calibri" pitchFamily="34" charset="0"/>
                <a:cs typeface="Arial" pitchFamily="34" charset="0"/>
              </a:rPr>
              <a:t> </a:t>
            </a:r>
            <a:r>
              <a:rPr kumimoji="0" lang="fr-FR" sz="2400" b="0" i="0" u="none" strike="noStrike" cap="none" normalizeH="0" baseline="0" dirty="0" err="1" smtClean="0">
                <a:ln>
                  <a:noFill/>
                </a:ln>
                <a:solidFill>
                  <a:schemeClr val="tx1"/>
                </a:solidFill>
                <a:effectLst/>
                <a:latin typeface="+mj-lt"/>
                <a:ea typeface="Calibri" pitchFamily="34" charset="0"/>
                <a:cs typeface="Arial" pitchFamily="34" charset="0"/>
              </a:rPr>
              <a:t>méthylmercure</a:t>
            </a:r>
            <a:endParaRPr kumimoji="0" lang="fr-FR" sz="2400" b="0" i="0" u="none" strike="noStrike" cap="none" normalizeH="0" baseline="0" dirty="0" smtClean="0">
              <a:ln>
                <a:noFill/>
              </a:ln>
              <a:solidFill>
                <a:schemeClr val="tx1"/>
              </a:solidFill>
              <a:effectLst/>
              <a:latin typeface="+mj-lt"/>
              <a:ea typeface="Calibri" pitchFamily="34" charset="0"/>
              <a:cs typeface="Arial" pitchFamily="34" charset="0"/>
            </a:endParaRPr>
          </a:p>
          <a:p>
            <a:pPr lvl="0" eaLnBrk="0" fontAlgn="base" hangingPunct="0">
              <a:spcBef>
                <a:spcPct val="0"/>
              </a:spcBef>
              <a:spcAft>
                <a:spcPct val="0"/>
              </a:spcAft>
            </a:pPr>
            <a:endParaRPr kumimoji="0" lang="fr-FR" sz="2400" b="0" i="0" u="none" strike="noStrike" cap="none" normalizeH="0" baseline="0" dirty="0" smtClean="0">
              <a:ln>
                <a:noFill/>
              </a:ln>
              <a:solidFill>
                <a:schemeClr val="tx1"/>
              </a:solidFill>
              <a:effectLst/>
              <a:latin typeface="+mj-lt"/>
              <a:cs typeface="Arial" pitchFamily="34" charset="0"/>
            </a:endParaRPr>
          </a:p>
          <a:p>
            <a:pPr lvl="0" eaLnBrk="0" fontAlgn="base" hangingPunct="0">
              <a:spcBef>
                <a:spcPct val="0"/>
              </a:spcBef>
              <a:spcAft>
                <a:spcPct val="0"/>
              </a:spcAft>
            </a:pPr>
            <a:r>
              <a:rPr lang="fr-FR" sz="2400" dirty="0" smtClean="0">
                <a:latin typeface="+mj-lt"/>
                <a:ea typeface="Calibri" pitchFamily="34" charset="0"/>
                <a:cs typeface="Arial" pitchFamily="34" charset="0"/>
              </a:rPr>
              <a:t>les poissons, les crustacés</a:t>
            </a:r>
          </a:p>
          <a:p>
            <a:pPr lvl="0" eaLnBrk="0" fontAlgn="base" hangingPunct="0">
              <a:spcBef>
                <a:spcPct val="0"/>
              </a:spcBef>
              <a:spcAft>
                <a:spcPct val="0"/>
              </a:spcAft>
            </a:pPr>
            <a:endParaRPr lang="fr-FR" sz="2400" dirty="0" smtClean="0">
              <a:latin typeface="+mj-lt"/>
              <a:ea typeface="Calibri" pitchFamily="34" charset="0"/>
              <a:cs typeface="Arial" pitchFamily="34" charset="0"/>
            </a:endParaRPr>
          </a:p>
          <a:p>
            <a:pPr lvl="0" eaLnBrk="0" fontAlgn="base" hangingPunct="0">
              <a:spcBef>
                <a:spcPct val="0"/>
              </a:spcBef>
              <a:spcAft>
                <a:spcPct val="0"/>
              </a:spcAft>
            </a:pPr>
            <a:r>
              <a:rPr kumimoji="0" lang="fr-FR" sz="2400" b="1" i="0" u="none" strike="noStrike" cap="none" normalizeH="0" baseline="0" dirty="0" smtClean="0">
                <a:ln>
                  <a:noFill/>
                </a:ln>
                <a:solidFill>
                  <a:schemeClr val="tx1"/>
                </a:solidFill>
                <a:effectLst/>
                <a:latin typeface="+mj-lt"/>
                <a:ea typeface="Calibri" pitchFamily="34" charset="0"/>
                <a:cs typeface="Arial" pitchFamily="34" charset="0"/>
              </a:rPr>
              <a:t>la maladie de</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8" name="Espace réservé du numéro de diapositive 17"/>
          <p:cNvSpPr>
            <a:spLocks noGrp="1"/>
          </p:cNvSpPr>
          <p:nvPr>
            <p:ph type="sldNum" sz="quarter" idx="12"/>
          </p:nvPr>
        </p:nvSpPr>
        <p:spPr/>
        <p:txBody>
          <a:bodyPr/>
          <a:lstStyle/>
          <a:p>
            <a:fld id="{0D9BD027-BE57-4AA3-9DDA-DEC0D5E6CBDE}" type="slidenum">
              <a:rPr lang="fr-FR" smtClean="0"/>
              <a:pPr/>
              <a:t>34</a:t>
            </a:fld>
            <a:endParaRPr lang="fr-FR"/>
          </a:p>
        </p:txBody>
      </p:sp>
      <p:sp>
        <p:nvSpPr>
          <p:cNvPr id="19" name="Rectangle 18"/>
          <p:cNvSpPr/>
          <p:nvPr/>
        </p:nvSpPr>
        <p:spPr>
          <a:xfrm>
            <a:off x="2195736" y="4509120"/>
            <a:ext cx="1502847" cy="461665"/>
          </a:xfrm>
          <a:prstGeom prst="rect">
            <a:avLst/>
          </a:prstGeom>
        </p:spPr>
        <p:txBody>
          <a:bodyPr wrap="none">
            <a:spAutoFit/>
          </a:bodyPr>
          <a:lstStyle/>
          <a:p>
            <a:r>
              <a:rPr lang="fr-FR" sz="2400" b="1" dirty="0" smtClean="0">
                <a:ea typeface="Calibri" pitchFamily="34" charset="0"/>
                <a:cs typeface="Arial" pitchFamily="34" charset="0"/>
              </a:rPr>
              <a:t>Minamata</a:t>
            </a:r>
            <a:endParaRPr lang="fr-FR"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2. Dioxines</a:t>
            </a:r>
            <a:endParaRPr lang="fr-FR" sz="2800" dirty="0"/>
          </a:p>
        </p:txBody>
      </p:sp>
      <p:sp>
        <p:nvSpPr>
          <p:cNvPr id="78850"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Image 56"/>
          <p:cNvPicPr>
            <a:picLocks noChangeAspect="1" noChangeArrowheads="1"/>
          </p:cNvPicPr>
          <p:nvPr/>
        </p:nvPicPr>
        <p:blipFill>
          <a:blip r:embed="rId3" cstate="print"/>
          <a:srcRect/>
          <a:stretch>
            <a:fillRect/>
          </a:stretch>
        </p:blipFill>
        <p:spPr bwMode="auto">
          <a:xfrm>
            <a:off x="2123728" y="2276872"/>
            <a:ext cx="3711575" cy="1143000"/>
          </a:xfrm>
          <a:prstGeom prst="rect">
            <a:avLst/>
          </a:prstGeom>
          <a:noFill/>
        </p:spPr>
      </p:pic>
      <p:pic>
        <p:nvPicPr>
          <p:cNvPr id="1028" name="Image 29" descr="File:2,3,7,8-tetrachlorodibenzo(b,e)(1,4)dioxine 200.svg"/>
          <p:cNvPicPr>
            <a:picLocks noChangeAspect="1" noChangeArrowheads="1"/>
          </p:cNvPicPr>
          <p:nvPr/>
        </p:nvPicPr>
        <p:blipFill>
          <a:blip r:embed="rId4" cstate="print"/>
          <a:srcRect/>
          <a:stretch>
            <a:fillRect/>
          </a:stretch>
        </p:blipFill>
        <p:spPr bwMode="auto">
          <a:xfrm>
            <a:off x="6516216" y="4869160"/>
            <a:ext cx="2141617" cy="720080"/>
          </a:xfrm>
          <a:prstGeom prst="rect">
            <a:avLst/>
          </a:prstGeom>
          <a:noFill/>
        </p:spPr>
      </p:pic>
      <p:sp>
        <p:nvSpPr>
          <p:cNvPr id="1030" name="Rectangle 6"/>
          <p:cNvSpPr>
            <a:spLocks noChangeArrowheads="1"/>
          </p:cNvSpPr>
          <p:nvPr/>
        </p:nvSpPr>
        <p:spPr bwMode="auto">
          <a:xfrm>
            <a:off x="251520" y="5301208"/>
            <a:ext cx="9144000" cy="180049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Absorption journalière tolérable pour l’homme selon l’OMS : 1 - 4 </a:t>
            </a:r>
            <a:r>
              <a:rPr kumimoji="0" lang="fr-FR"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pg</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/kg/jour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fontAlgn="base">
              <a:spcBef>
                <a:spcPct val="0"/>
              </a:spcBef>
              <a:spcAft>
                <a:spcPct val="0"/>
              </a:spcAft>
            </a:pPr>
            <a:r>
              <a:rPr lang="fr-FR" dirty="0" smtClean="0">
                <a:latin typeface="Arial" pitchFamily="34" charset="0"/>
                <a:ea typeface="Calibri" pitchFamily="34" charset="0"/>
                <a:cs typeface="Arial" pitchFamily="34" charset="0"/>
              </a:rPr>
              <a:t>demi-vie dans le corps humain est de 5–10 ans, en raison d'une forte </a:t>
            </a:r>
            <a:r>
              <a:rPr lang="fr-FR" dirty="0" err="1" smtClean="0">
                <a:latin typeface="Arial" pitchFamily="34" charset="0"/>
                <a:ea typeface="Calibri" pitchFamily="34" charset="0"/>
                <a:cs typeface="Arial" pitchFamily="34" charset="0"/>
              </a:rPr>
              <a:t>lipophilie</a:t>
            </a:r>
            <a:r>
              <a:rPr lang="fr-FR" dirty="0" smtClean="0">
                <a:latin typeface="Arial" pitchFamily="34" charset="0"/>
                <a:ea typeface="Calibri" pitchFamily="34" charset="0"/>
                <a:cs typeface="Arial" pitchFamily="34" charset="0"/>
              </a:rPr>
              <a:t> et de l'absence de métabolisation. </a:t>
            </a:r>
            <a:endParaRPr kumimoji="0" lang="fr-FR"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p:nvPr/>
        </p:nvSpPr>
        <p:spPr>
          <a:xfrm>
            <a:off x="251520" y="1844824"/>
            <a:ext cx="8751114" cy="646331"/>
          </a:xfrm>
          <a:prstGeom prst="rect">
            <a:avLst/>
          </a:prstGeom>
        </p:spPr>
        <p:txBody>
          <a:bodyPr wrap="none">
            <a:spAutoFit/>
          </a:bodyPr>
          <a:lstStyle/>
          <a:p>
            <a:r>
              <a:rPr lang="fr-FR" b="1" dirty="0" smtClean="0">
                <a:solidFill>
                  <a:srgbClr val="FF0000"/>
                </a:solidFill>
                <a:latin typeface="Arial" pitchFamily="34" charset="0"/>
                <a:ea typeface="Calibri" pitchFamily="34" charset="0"/>
                <a:cs typeface="Arial" pitchFamily="34" charset="0"/>
              </a:rPr>
              <a:t>Les dioxines sont des composés aromatiques chlorés qui regroupent plus de </a:t>
            </a:r>
          </a:p>
          <a:p>
            <a:r>
              <a:rPr lang="fr-FR" b="1" dirty="0" smtClean="0">
                <a:solidFill>
                  <a:srgbClr val="FF0000"/>
                </a:solidFill>
                <a:latin typeface="Arial" pitchFamily="34" charset="0"/>
                <a:ea typeface="Calibri" pitchFamily="34" charset="0"/>
                <a:cs typeface="Arial" pitchFamily="34" charset="0"/>
              </a:rPr>
              <a:t>200 molécules</a:t>
            </a:r>
            <a:endParaRPr lang="fr-FR" dirty="0">
              <a:solidFill>
                <a:srgbClr val="FF0000"/>
              </a:solidFill>
            </a:endParaRPr>
          </a:p>
        </p:txBody>
      </p:sp>
      <p:pic>
        <p:nvPicPr>
          <p:cNvPr id="1032" name="Picture 8" descr="Image associÃ©e"/>
          <p:cNvPicPr>
            <a:picLocks noChangeAspect="1" noChangeArrowheads="1"/>
          </p:cNvPicPr>
          <p:nvPr/>
        </p:nvPicPr>
        <p:blipFill>
          <a:blip r:embed="rId5" cstate="print"/>
          <a:srcRect/>
          <a:stretch>
            <a:fillRect/>
          </a:stretch>
        </p:blipFill>
        <p:spPr bwMode="auto">
          <a:xfrm>
            <a:off x="6876256" y="188640"/>
            <a:ext cx="2088032" cy="1566740"/>
          </a:xfrm>
          <a:prstGeom prst="rect">
            <a:avLst/>
          </a:prstGeom>
          <a:noFill/>
        </p:spPr>
      </p:pic>
      <p:sp>
        <p:nvSpPr>
          <p:cNvPr id="26" name="Espace réservé du numéro de diapositive 25"/>
          <p:cNvSpPr>
            <a:spLocks noGrp="1"/>
          </p:cNvSpPr>
          <p:nvPr>
            <p:ph type="sldNum" sz="quarter" idx="12"/>
          </p:nvPr>
        </p:nvSpPr>
        <p:spPr/>
        <p:txBody>
          <a:bodyPr/>
          <a:lstStyle/>
          <a:p>
            <a:fld id="{0D9BD027-BE57-4AA3-9DDA-DEC0D5E6CBDE}" type="slidenum">
              <a:rPr lang="fr-FR" smtClean="0"/>
              <a:pPr/>
              <a:t>35</a:t>
            </a:fld>
            <a:endParaRPr lang="fr-FR"/>
          </a:p>
        </p:txBody>
      </p:sp>
      <p:sp>
        <p:nvSpPr>
          <p:cNvPr id="27" name="Rectangle 26"/>
          <p:cNvSpPr/>
          <p:nvPr/>
        </p:nvSpPr>
        <p:spPr>
          <a:xfrm>
            <a:off x="251520" y="3501008"/>
            <a:ext cx="8712968" cy="1384995"/>
          </a:xfrm>
          <a:prstGeom prst="rect">
            <a:avLst/>
          </a:prstGeom>
        </p:spPr>
        <p:txBody>
          <a:bodyPr wrap="square">
            <a:spAutoFit/>
          </a:bodyPr>
          <a:lstStyle/>
          <a:p>
            <a:pPr lvl="0"/>
            <a:r>
              <a:rPr lang="fr-FR" sz="1400" b="1" dirty="0" smtClean="0"/>
              <a:t>les dioxines (ou </a:t>
            </a:r>
            <a:r>
              <a:rPr lang="fr-FR" sz="1400" b="1" dirty="0" err="1" smtClean="0"/>
              <a:t>polychlorodibenzodioxines</a:t>
            </a:r>
            <a:r>
              <a:rPr lang="fr-FR" sz="1400" b="1" dirty="0" smtClean="0"/>
              <a:t>, PCDD), qui contiennent deux cycles de </a:t>
            </a:r>
            <a:r>
              <a:rPr lang="fr-FR" sz="1400" b="1" dirty="0" err="1" smtClean="0"/>
              <a:t>benzènechlorés</a:t>
            </a:r>
            <a:r>
              <a:rPr lang="fr-FR" sz="1400" b="1" dirty="0" smtClean="0"/>
              <a:t> reliés par deux ponts oxygène ; </a:t>
            </a:r>
          </a:p>
          <a:p>
            <a:pPr lvl="0"/>
            <a:r>
              <a:rPr lang="fr-FR" sz="1400" b="1" dirty="0" smtClean="0"/>
              <a:t>et les furanes (ou </a:t>
            </a:r>
            <a:r>
              <a:rPr lang="fr-FR" sz="1400" b="1" dirty="0" err="1" smtClean="0"/>
              <a:t>polychlorodibenzofuranes</a:t>
            </a:r>
            <a:r>
              <a:rPr lang="fr-FR" sz="1400" b="1" dirty="0" smtClean="0"/>
              <a:t>, PCDF), qui contiennent deux cycles de benzène chlorés reliés par un seul pont oxygène.</a:t>
            </a:r>
          </a:p>
          <a:p>
            <a:pPr lvl="0"/>
            <a:r>
              <a:rPr lang="fr-FR" sz="1400" b="1" dirty="0" smtClean="0"/>
              <a:t>mais La 2,3,7,8-</a:t>
            </a:r>
            <a:r>
              <a:rPr lang="fr-FR" sz="1400" b="1" dirty="0" err="1" smtClean="0"/>
              <a:t>tétrachlorodibenzo</a:t>
            </a:r>
            <a:r>
              <a:rPr lang="fr-FR" sz="1400" b="1" dirty="0" smtClean="0"/>
              <a:t>-p-dioxine ou  TCDD (surnommée dioxine de Seveso) est considéré comme le plus toxique pour l’homme. il est officiellement classée cancérogène par l'OMS depuis 1997.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Rectangle 20"/>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22" name="Rectangle 21"/>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23"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 name="Rectangle 23"/>
          <p:cNvSpPr/>
          <p:nvPr/>
        </p:nvSpPr>
        <p:spPr>
          <a:xfrm>
            <a:off x="971600" y="980728"/>
            <a:ext cx="2892972" cy="523220"/>
          </a:xfrm>
          <a:prstGeom prst="rect">
            <a:avLst/>
          </a:prstGeom>
        </p:spPr>
        <p:txBody>
          <a:bodyPr wrap="square">
            <a:spAutoFit/>
          </a:bodyPr>
          <a:lstStyle/>
          <a:p>
            <a:r>
              <a:rPr lang="fr-FR" sz="2800" b="1" dirty="0" smtClean="0"/>
              <a:t>2. Dioxines</a:t>
            </a:r>
            <a:endParaRPr lang="fr-FR" sz="2800" dirty="0"/>
          </a:p>
        </p:txBody>
      </p:sp>
      <p:sp>
        <p:nvSpPr>
          <p:cNvPr id="25"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 name="Picture 8" descr="Image associÃ©e"/>
          <p:cNvPicPr>
            <a:picLocks noChangeAspect="1" noChangeArrowheads="1"/>
          </p:cNvPicPr>
          <p:nvPr/>
        </p:nvPicPr>
        <p:blipFill>
          <a:blip r:embed="rId3" cstate="print"/>
          <a:srcRect/>
          <a:stretch>
            <a:fillRect/>
          </a:stretch>
        </p:blipFill>
        <p:spPr bwMode="auto">
          <a:xfrm>
            <a:off x="6876256" y="188640"/>
            <a:ext cx="2088032" cy="1566740"/>
          </a:xfrm>
          <a:prstGeom prst="rect">
            <a:avLst/>
          </a:prstGeom>
          <a:noFill/>
        </p:spPr>
      </p:pic>
      <p:sp>
        <p:nvSpPr>
          <p:cNvPr id="29" name="Espace réservé du numéro de diapositive 28"/>
          <p:cNvSpPr>
            <a:spLocks noGrp="1"/>
          </p:cNvSpPr>
          <p:nvPr>
            <p:ph type="sldNum" sz="quarter" idx="12"/>
          </p:nvPr>
        </p:nvSpPr>
        <p:spPr/>
        <p:txBody>
          <a:bodyPr/>
          <a:lstStyle/>
          <a:p>
            <a:fld id="{0D9BD027-BE57-4AA3-9DDA-DEC0D5E6CBDE}" type="slidenum">
              <a:rPr lang="fr-FR" smtClean="0"/>
              <a:pPr/>
              <a:t>36</a:t>
            </a:fld>
            <a:endParaRPr lang="fr-FR"/>
          </a:p>
        </p:txBody>
      </p:sp>
      <p:sp>
        <p:nvSpPr>
          <p:cNvPr id="30" name="Rectangle 29"/>
          <p:cNvSpPr/>
          <p:nvPr/>
        </p:nvSpPr>
        <p:spPr>
          <a:xfrm>
            <a:off x="539552" y="1988840"/>
            <a:ext cx="8424936" cy="3970318"/>
          </a:xfrm>
          <a:prstGeom prst="rect">
            <a:avLst/>
          </a:prstGeom>
        </p:spPr>
        <p:txBody>
          <a:bodyPr wrap="square">
            <a:spAutoFit/>
          </a:bodyPr>
          <a:lstStyle/>
          <a:p>
            <a:r>
              <a:rPr lang="fr-FR" dirty="0" smtClean="0"/>
              <a:t>Ils résultent de la combustion incomplète de molécules organiques. Elles apparaissent au cours de processus industriels thermiques (incendies, incinération) ou chimiques (traitement de la pâte à papier d'origine végétale, impuretés dans certains herbicides), mais aussi par des particuliers (incinération de fond de jardin, déchets, des ordures, combustion du bois...).  Ils  se retrouvent donc dans l'environnement et qui se finisse, dans la chaîne alimentaire. </a:t>
            </a:r>
          </a:p>
          <a:p>
            <a:r>
              <a:rPr lang="fr-FR" dirty="0" smtClean="0"/>
              <a:t>Les dioxines s'accumulent dans les tissus graisseux des animaux (sont insolubles dans l'eau mais très solubles dans les graisses), tout au long de la chaîne alimentaire jusqu'à l'homme. et on les retrouve donc dans les aliments riches en graisse comme les poissons, les crustacés, les produits laitiers et les œufs.</a:t>
            </a:r>
          </a:p>
          <a:p>
            <a:r>
              <a:rPr lang="fr-FR" dirty="0" smtClean="0"/>
              <a:t>Elles restent longtemps dans l'organisme, puisqu'on estime Sa demi-vie dans le corps humain est de 5–10 ans, en raison d'une forte </a:t>
            </a:r>
            <a:r>
              <a:rPr lang="fr-FR" dirty="0" err="1" smtClean="0"/>
              <a:t>lipophilie</a:t>
            </a:r>
            <a:r>
              <a:rPr lang="fr-FR" dirty="0" smtClean="0"/>
              <a:t> et de l'absence de métabolisation.</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551638" y="1268760"/>
            <a:ext cx="8412850" cy="5328592"/>
            <a:chOff x="395536" y="1196752"/>
            <a:chExt cx="8412850" cy="5328592"/>
          </a:xfrm>
        </p:grpSpPr>
        <p:pic>
          <p:nvPicPr>
            <p:cNvPr id="2" name="Image 1" descr="Sans-titre-5"/>
            <p:cNvPicPr/>
            <p:nvPr/>
          </p:nvPicPr>
          <p:blipFill>
            <a:blip r:embed="rId3" cstate="print"/>
            <a:srcRect/>
            <a:stretch>
              <a:fillRect/>
            </a:stretch>
          </p:blipFill>
          <p:spPr bwMode="auto">
            <a:xfrm>
              <a:off x="755576" y="1484784"/>
              <a:ext cx="7704856" cy="3960440"/>
            </a:xfrm>
            <a:prstGeom prst="rect">
              <a:avLst/>
            </a:prstGeom>
            <a:noFill/>
            <a:ln w="9525">
              <a:noFill/>
              <a:miter lim="800000"/>
              <a:headEnd/>
              <a:tailEnd/>
            </a:ln>
          </p:spPr>
        </p:pic>
        <p:sp>
          <p:nvSpPr>
            <p:cNvPr id="5" name="Rectangle 4"/>
            <p:cNvSpPr/>
            <p:nvPr/>
          </p:nvSpPr>
          <p:spPr>
            <a:xfrm>
              <a:off x="467544" y="4581128"/>
              <a:ext cx="2018373"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solidFill>
                    <a:srgbClr val="00B0F0"/>
                  </a:solidFill>
                </a:rPr>
                <a:t>Incinérateurs</a:t>
              </a:r>
            </a:p>
            <a:p>
              <a:r>
                <a:rPr lang="fr-FR" b="1" dirty="0" smtClean="0">
                  <a:solidFill>
                    <a:srgbClr val="00B0F0"/>
                  </a:solidFill>
                </a:rPr>
                <a:t>Trafic routier </a:t>
              </a:r>
            </a:p>
            <a:p>
              <a:r>
                <a:rPr lang="fr-FR" b="1" dirty="0" smtClean="0">
                  <a:solidFill>
                    <a:srgbClr val="00B0F0"/>
                  </a:solidFill>
                </a:rPr>
                <a:t>Indu Métallurgique</a:t>
              </a:r>
            </a:p>
            <a:p>
              <a:r>
                <a:rPr lang="fr-FR" b="1" dirty="0" smtClean="0">
                  <a:solidFill>
                    <a:srgbClr val="00B0F0"/>
                  </a:solidFill>
                </a:rPr>
                <a:t>incendies, </a:t>
              </a:r>
            </a:p>
          </p:txBody>
        </p:sp>
        <p:sp>
          <p:nvSpPr>
            <p:cNvPr id="8" name="Rectangle 7"/>
            <p:cNvSpPr/>
            <p:nvPr/>
          </p:nvSpPr>
          <p:spPr>
            <a:xfrm>
              <a:off x="2483768" y="4941168"/>
              <a:ext cx="1838452"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solidFill>
                    <a:srgbClr val="FF0000"/>
                  </a:solidFill>
                </a:rPr>
                <a:t>Bio accumulation</a:t>
              </a:r>
              <a:endParaRPr lang="fr-FR" b="1" dirty="0">
                <a:solidFill>
                  <a:srgbClr val="FF0000"/>
                </a:solidFill>
              </a:endParaRPr>
            </a:p>
          </p:txBody>
        </p:sp>
        <p:sp>
          <p:nvSpPr>
            <p:cNvPr id="9" name="Rectangle 8"/>
            <p:cNvSpPr/>
            <p:nvPr/>
          </p:nvSpPr>
          <p:spPr>
            <a:xfrm>
              <a:off x="395536" y="6156012"/>
              <a:ext cx="2232278"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u="sng" dirty="0" smtClean="0">
                  <a:solidFill>
                    <a:srgbClr val="00B050"/>
                  </a:solidFill>
                </a:rPr>
                <a:t>0,1 à 100 </a:t>
              </a:r>
              <a:r>
                <a:rPr lang="fr-FR" b="1" u="sng" dirty="0" err="1" smtClean="0">
                  <a:solidFill>
                    <a:srgbClr val="00B050"/>
                  </a:solidFill>
                </a:rPr>
                <a:t>ng</a:t>
              </a:r>
              <a:r>
                <a:rPr lang="fr-FR" b="1" u="sng" dirty="0" smtClean="0">
                  <a:solidFill>
                    <a:srgbClr val="00B050"/>
                  </a:solidFill>
                </a:rPr>
                <a:t>/m</a:t>
              </a:r>
              <a:r>
                <a:rPr lang="fr-FR" b="1" u="sng" baseline="30000" dirty="0" smtClean="0">
                  <a:solidFill>
                    <a:srgbClr val="00B050"/>
                  </a:solidFill>
                </a:rPr>
                <a:t>3</a:t>
              </a:r>
              <a:r>
                <a:rPr lang="fr-FR" b="1" u="sng" dirty="0" smtClean="0">
                  <a:solidFill>
                    <a:srgbClr val="00B050"/>
                  </a:solidFill>
                </a:rPr>
                <a:t> d’air </a:t>
              </a:r>
              <a:endParaRPr lang="fr-FR" b="1" u="sng" dirty="0">
                <a:solidFill>
                  <a:srgbClr val="00B050"/>
                </a:solidFill>
              </a:endParaRPr>
            </a:p>
          </p:txBody>
        </p:sp>
        <p:sp>
          <p:nvSpPr>
            <p:cNvPr id="10" name="Rectangle 9"/>
            <p:cNvSpPr/>
            <p:nvPr/>
          </p:nvSpPr>
          <p:spPr>
            <a:xfrm>
              <a:off x="2843808" y="1772816"/>
              <a:ext cx="1276311"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solidFill>
                    <a:srgbClr val="7030A0"/>
                  </a:solidFill>
                </a:rPr>
                <a:t>Déposition </a:t>
              </a:r>
              <a:endParaRPr lang="fr-FR" b="1" dirty="0">
                <a:solidFill>
                  <a:srgbClr val="7030A0"/>
                </a:solidFill>
              </a:endParaRPr>
            </a:p>
          </p:txBody>
        </p:sp>
        <p:sp>
          <p:nvSpPr>
            <p:cNvPr id="11" name="Rectangle 10"/>
            <p:cNvSpPr/>
            <p:nvPr/>
          </p:nvSpPr>
          <p:spPr>
            <a:xfrm>
              <a:off x="4716016" y="1403484"/>
              <a:ext cx="1838452"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solidFill>
                    <a:srgbClr val="FF0000"/>
                  </a:solidFill>
                </a:rPr>
                <a:t>Bio accumulation</a:t>
              </a:r>
              <a:endParaRPr lang="fr-FR" b="1" dirty="0">
                <a:solidFill>
                  <a:srgbClr val="FF0000"/>
                </a:solidFill>
              </a:endParaRPr>
            </a:p>
          </p:txBody>
        </p:sp>
        <p:sp>
          <p:nvSpPr>
            <p:cNvPr id="12" name="Rectangle 11"/>
            <p:cNvSpPr/>
            <p:nvPr/>
          </p:nvSpPr>
          <p:spPr>
            <a:xfrm>
              <a:off x="6588224" y="5085184"/>
              <a:ext cx="1838452"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solidFill>
                    <a:srgbClr val="FF0000"/>
                  </a:solidFill>
                </a:rPr>
                <a:t>Bio accumulation</a:t>
              </a:r>
              <a:endParaRPr lang="fr-FR" b="1" dirty="0">
                <a:solidFill>
                  <a:srgbClr val="FF0000"/>
                </a:solidFill>
              </a:endParaRPr>
            </a:p>
          </p:txBody>
        </p:sp>
        <p:sp>
          <p:nvSpPr>
            <p:cNvPr id="17" name="Rectangle 16"/>
            <p:cNvSpPr/>
            <p:nvPr/>
          </p:nvSpPr>
          <p:spPr>
            <a:xfrm>
              <a:off x="6804248" y="3131676"/>
              <a:ext cx="2004138"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fr-FR" b="1" u="sng" dirty="0" smtClean="0">
                  <a:solidFill>
                    <a:srgbClr val="00B050"/>
                  </a:solidFill>
                </a:rPr>
                <a:t>0,5 à 2 </a:t>
              </a:r>
              <a:r>
                <a:rPr lang="fr-FR" b="1" u="sng" dirty="0" err="1" smtClean="0">
                  <a:solidFill>
                    <a:srgbClr val="00B050"/>
                  </a:solidFill>
                </a:rPr>
                <a:t>pg</a:t>
              </a:r>
              <a:r>
                <a:rPr lang="fr-FR" b="1" u="sng" dirty="0" smtClean="0">
                  <a:solidFill>
                    <a:srgbClr val="00B050"/>
                  </a:solidFill>
                </a:rPr>
                <a:t>/g de MG</a:t>
              </a:r>
              <a:endParaRPr lang="fr-FR" b="1" u="sng" dirty="0">
                <a:solidFill>
                  <a:srgbClr val="00B050"/>
                </a:solidFill>
              </a:endParaRPr>
            </a:p>
          </p:txBody>
        </p:sp>
        <p:sp>
          <p:nvSpPr>
            <p:cNvPr id="18" name="Rectangle 17"/>
            <p:cNvSpPr/>
            <p:nvPr/>
          </p:nvSpPr>
          <p:spPr>
            <a:xfrm>
              <a:off x="2627784" y="1196752"/>
              <a:ext cx="1614609"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fr-FR" b="1" u="sng" dirty="0" smtClean="0">
                  <a:solidFill>
                    <a:srgbClr val="00B050"/>
                  </a:solidFill>
                </a:rPr>
                <a:t>Herbe </a:t>
              </a:r>
            </a:p>
            <a:p>
              <a:pPr algn="ctr"/>
              <a:r>
                <a:rPr lang="fr-FR" b="1" u="sng" dirty="0" smtClean="0">
                  <a:solidFill>
                    <a:srgbClr val="00B050"/>
                  </a:solidFill>
                </a:rPr>
                <a:t>1 à 50 </a:t>
              </a:r>
              <a:r>
                <a:rPr lang="fr-FR" b="1" u="sng" dirty="0" err="1" smtClean="0">
                  <a:solidFill>
                    <a:srgbClr val="00B050"/>
                  </a:solidFill>
                </a:rPr>
                <a:t>pg</a:t>
              </a:r>
              <a:r>
                <a:rPr lang="fr-FR" b="1" u="sng" dirty="0" smtClean="0">
                  <a:solidFill>
                    <a:srgbClr val="00B050"/>
                  </a:solidFill>
                </a:rPr>
                <a:t>/g MS</a:t>
              </a:r>
              <a:endParaRPr lang="fr-FR" b="1" u="sng" dirty="0">
                <a:solidFill>
                  <a:srgbClr val="00B050"/>
                </a:solidFill>
              </a:endParaRPr>
            </a:p>
          </p:txBody>
        </p:sp>
        <p:sp>
          <p:nvSpPr>
            <p:cNvPr id="19" name="Rectangle 18"/>
            <p:cNvSpPr/>
            <p:nvPr/>
          </p:nvSpPr>
          <p:spPr>
            <a:xfrm>
              <a:off x="6660232" y="5373216"/>
              <a:ext cx="1844864"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r>
                <a:rPr lang="fr-FR" b="1" u="sng" dirty="0" smtClean="0">
                  <a:solidFill>
                    <a:srgbClr val="00B050"/>
                  </a:solidFill>
                </a:rPr>
                <a:t>1 à 4 </a:t>
              </a:r>
              <a:r>
                <a:rPr lang="fr-FR" b="1" u="sng" dirty="0" err="1" smtClean="0">
                  <a:solidFill>
                    <a:srgbClr val="00B050"/>
                  </a:solidFill>
                </a:rPr>
                <a:t>pg</a:t>
              </a:r>
              <a:r>
                <a:rPr lang="fr-FR" b="1" u="sng" dirty="0" smtClean="0">
                  <a:solidFill>
                    <a:srgbClr val="00B050"/>
                  </a:solidFill>
                </a:rPr>
                <a:t>/Kg </a:t>
              </a:r>
            </a:p>
            <a:p>
              <a:r>
                <a:rPr lang="fr-FR" b="1" u="sng" dirty="0" smtClean="0">
                  <a:solidFill>
                    <a:srgbClr val="00B050"/>
                  </a:solidFill>
                </a:rPr>
                <a:t>de poids corporel</a:t>
              </a:r>
              <a:endParaRPr lang="fr-FR" b="1" u="sng" dirty="0">
                <a:solidFill>
                  <a:srgbClr val="00B050"/>
                </a:solidFill>
              </a:endParaRPr>
            </a:p>
          </p:txBody>
        </p:sp>
      </p:grpSp>
      <p:sp>
        <p:nvSpPr>
          <p:cNvPr id="20"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Rectangle 20"/>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22" name="Rectangle 21"/>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23"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 name="Rectangle 23"/>
          <p:cNvSpPr/>
          <p:nvPr/>
        </p:nvSpPr>
        <p:spPr>
          <a:xfrm>
            <a:off x="971600" y="980728"/>
            <a:ext cx="2892972" cy="523220"/>
          </a:xfrm>
          <a:prstGeom prst="rect">
            <a:avLst/>
          </a:prstGeom>
        </p:spPr>
        <p:txBody>
          <a:bodyPr wrap="square">
            <a:spAutoFit/>
          </a:bodyPr>
          <a:lstStyle/>
          <a:p>
            <a:r>
              <a:rPr lang="fr-FR" sz="2800" b="1" dirty="0" smtClean="0"/>
              <a:t>2. Dioxines</a:t>
            </a:r>
            <a:endParaRPr lang="fr-FR" sz="2800" dirty="0"/>
          </a:p>
        </p:txBody>
      </p:sp>
      <p:sp>
        <p:nvSpPr>
          <p:cNvPr id="25"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 name="Rectangle 26"/>
          <p:cNvSpPr/>
          <p:nvPr/>
        </p:nvSpPr>
        <p:spPr>
          <a:xfrm rot="16200000">
            <a:off x="-2084094" y="4036422"/>
            <a:ext cx="4896544" cy="369332"/>
          </a:xfrm>
          <a:prstGeom prst="rect">
            <a:avLst/>
          </a:prstGeom>
        </p:spPr>
        <p:txBody>
          <a:bodyPr wrap="square">
            <a:spAutoFit/>
          </a:bodyPr>
          <a:lstStyle/>
          <a:p>
            <a:r>
              <a:rPr lang="fr-FR" dirty="0" smtClean="0"/>
              <a:t>Combustion  incomplète de molécules organiques</a:t>
            </a:r>
            <a:endParaRPr lang="fr-FR" dirty="0"/>
          </a:p>
        </p:txBody>
      </p:sp>
      <p:pic>
        <p:nvPicPr>
          <p:cNvPr id="28" name="Picture 8" descr="Image associÃ©e"/>
          <p:cNvPicPr>
            <a:picLocks noChangeAspect="1" noChangeArrowheads="1"/>
          </p:cNvPicPr>
          <p:nvPr/>
        </p:nvPicPr>
        <p:blipFill>
          <a:blip r:embed="rId4" cstate="print"/>
          <a:srcRect/>
          <a:stretch>
            <a:fillRect/>
          </a:stretch>
        </p:blipFill>
        <p:spPr bwMode="auto">
          <a:xfrm>
            <a:off x="6876256" y="188640"/>
            <a:ext cx="2088032" cy="1566740"/>
          </a:xfrm>
          <a:prstGeom prst="rect">
            <a:avLst/>
          </a:prstGeom>
          <a:noFill/>
        </p:spPr>
      </p:pic>
      <p:sp>
        <p:nvSpPr>
          <p:cNvPr id="29" name="Espace réservé du numéro de diapositive 28"/>
          <p:cNvSpPr>
            <a:spLocks noGrp="1"/>
          </p:cNvSpPr>
          <p:nvPr>
            <p:ph type="sldNum" sz="quarter" idx="12"/>
          </p:nvPr>
        </p:nvSpPr>
        <p:spPr/>
        <p:txBody>
          <a:bodyPr/>
          <a:lstStyle/>
          <a:p>
            <a:fld id="{0D9BD027-BE57-4AA3-9DDA-DEC0D5E6CBDE}"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2. Dioxines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179512" y="2564904"/>
            <a:ext cx="8964488" cy="1754326"/>
          </a:xfrm>
          <a:prstGeom prst="rect">
            <a:avLst/>
          </a:prstGeom>
        </p:spPr>
        <p:txBody>
          <a:bodyPr wrap="square">
            <a:spAutoFit/>
          </a:bodyPr>
          <a:lstStyle/>
          <a:p>
            <a:r>
              <a:rPr lang="fr-FR" b="1" dirty="0" smtClean="0"/>
              <a:t>Il affecte:</a:t>
            </a:r>
          </a:p>
          <a:p>
            <a:r>
              <a:rPr lang="fr-FR" b="1" dirty="0" smtClean="0"/>
              <a:t>les systèmes:  immunitaire, nerveux </a:t>
            </a:r>
            <a:r>
              <a:rPr lang="fr-FR" b="1" dirty="0" err="1" smtClean="0"/>
              <a:t>rt</a:t>
            </a:r>
            <a:r>
              <a:rPr lang="fr-FR" b="1" dirty="0" smtClean="0"/>
              <a:t> reproductif.</a:t>
            </a:r>
          </a:p>
          <a:p>
            <a:endParaRPr lang="fr-FR" b="1" dirty="0" smtClean="0"/>
          </a:p>
          <a:p>
            <a:r>
              <a:rPr lang="fr-FR" b="1" dirty="0" smtClean="0"/>
              <a:t>Comment limiter les risques de contamination?</a:t>
            </a:r>
            <a:br>
              <a:rPr lang="fr-FR" b="1" dirty="0" smtClean="0"/>
            </a:br>
            <a:r>
              <a:rPr lang="fr-FR" b="1" dirty="0" smtClean="0"/>
              <a:t>On peut dégraisser la viande et consommer des produits laitiers allégés en matières grasses. </a:t>
            </a:r>
          </a:p>
          <a:p>
            <a:endParaRPr lang="fr-FR" dirty="0"/>
          </a:p>
        </p:txBody>
      </p:sp>
      <p:pic>
        <p:nvPicPr>
          <p:cNvPr id="14" name="Picture 8" descr="Image associÃ©e"/>
          <p:cNvPicPr>
            <a:picLocks noChangeAspect="1" noChangeArrowheads="1"/>
          </p:cNvPicPr>
          <p:nvPr/>
        </p:nvPicPr>
        <p:blipFill>
          <a:blip r:embed="rId3" cstate="print"/>
          <a:srcRect/>
          <a:stretch>
            <a:fillRect/>
          </a:stretch>
        </p:blipFill>
        <p:spPr bwMode="auto">
          <a:xfrm>
            <a:off x="6876256" y="188640"/>
            <a:ext cx="2088032" cy="1566740"/>
          </a:xfrm>
          <a:prstGeom prst="rect">
            <a:avLst/>
          </a:prstGeom>
          <a:noFill/>
        </p:spPr>
      </p:pic>
      <p:sp>
        <p:nvSpPr>
          <p:cNvPr id="10" name="Espace réservé du numéro de diapositive 9"/>
          <p:cNvSpPr>
            <a:spLocks noGrp="1"/>
          </p:cNvSpPr>
          <p:nvPr>
            <p:ph type="sldNum" sz="quarter" idx="12"/>
          </p:nvPr>
        </p:nvSpPr>
        <p:spPr/>
        <p:txBody>
          <a:bodyPr/>
          <a:lstStyle/>
          <a:p>
            <a:fld id="{0D9BD027-BE57-4AA3-9DDA-DEC0D5E6CBDE}" type="slidenum">
              <a:rPr lang="fr-FR" smtClean="0"/>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3. Pesticides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450" name="Picture 2" descr="Image associÃ©e"/>
          <p:cNvPicPr>
            <a:picLocks noChangeAspect="1" noChangeArrowheads="1"/>
          </p:cNvPicPr>
          <p:nvPr/>
        </p:nvPicPr>
        <p:blipFill>
          <a:blip r:embed="rId3" cstate="print"/>
          <a:srcRect l="25290"/>
          <a:stretch>
            <a:fillRect/>
          </a:stretch>
        </p:blipFill>
        <p:spPr bwMode="auto">
          <a:xfrm>
            <a:off x="6837295" y="134808"/>
            <a:ext cx="2127193" cy="1566000"/>
          </a:xfrm>
          <a:prstGeom prst="rect">
            <a:avLst/>
          </a:prstGeom>
          <a:noFill/>
        </p:spPr>
      </p:pic>
      <p:sp>
        <p:nvSpPr>
          <p:cNvPr id="9" name="Rectangle 8"/>
          <p:cNvSpPr/>
          <p:nvPr/>
        </p:nvSpPr>
        <p:spPr>
          <a:xfrm>
            <a:off x="755576" y="1772816"/>
            <a:ext cx="5040560" cy="369332"/>
          </a:xfrm>
          <a:prstGeom prst="rect">
            <a:avLst/>
          </a:prstGeom>
        </p:spPr>
        <p:txBody>
          <a:bodyPr wrap="square">
            <a:spAutoFit/>
          </a:bodyPr>
          <a:lstStyle/>
          <a:p>
            <a:r>
              <a:rPr lang="fr-FR" dirty="0" smtClean="0"/>
              <a:t>Agriculture             organismes nuisibles aux cultures</a:t>
            </a:r>
            <a:endParaRPr lang="fr-FR" dirty="0"/>
          </a:p>
        </p:txBody>
      </p:sp>
      <p:sp>
        <p:nvSpPr>
          <p:cNvPr id="10" name="Flèche droite 9"/>
          <p:cNvSpPr/>
          <p:nvPr/>
        </p:nvSpPr>
        <p:spPr>
          <a:xfrm>
            <a:off x="2051720" y="184482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9552" y="2333685"/>
            <a:ext cx="8064896" cy="3693319"/>
          </a:xfrm>
          <a:prstGeom prst="rect">
            <a:avLst/>
          </a:prstGeom>
        </p:spPr>
        <p:txBody>
          <a:bodyPr wrap="square">
            <a:spAutoFit/>
          </a:bodyPr>
          <a:lstStyle/>
          <a:p>
            <a:pPr>
              <a:lnSpc>
                <a:spcPct val="150000"/>
              </a:lnSpc>
            </a:pPr>
            <a:r>
              <a:rPr lang="fr-FR" dirty="0" smtClean="0"/>
              <a:t>En fonction de leurs usages: </a:t>
            </a:r>
          </a:p>
          <a:p>
            <a:pPr>
              <a:lnSpc>
                <a:spcPct val="150000"/>
              </a:lnSpc>
            </a:pPr>
            <a:r>
              <a:rPr lang="fr-FR" dirty="0" smtClean="0"/>
              <a:t>– Les herbicides (désherbants)</a:t>
            </a:r>
          </a:p>
          <a:p>
            <a:pPr>
              <a:lnSpc>
                <a:spcPct val="150000"/>
              </a:lnSpc>
            </a:pPr>
            <a:r>
              <a:rPr lang="fr-FR" dirty="0" smtClean="0"/>
              <a:t>– Les insecticides</a:t>
            </a:r>
          </a:p>
          <a:p>
            <a:pPr>
              <a:lnSpc>
                <a:spcPct val="150000"/>
              </a:lnSpc>
            </a:pPr>
            <a:r>
              <a:rPr lang="fr-FR" dirty="0" smtClean="0"/>
              <a:t>– Les fongicides</a:t>
            </a:r>
          </a:p>
          <a:p>
            <a:pPr>
              <a:lnSpc>
                <a:spcPct val="150000"/>
              </a:lnSpc>
            </a:pPr>
            <a:r>
              <a:rPr lang="fr-FR" dirty="0" smtClean="0"/>
              <a:t>– Les parasiticides, </a:t>
            </a:r>
          </a:p>
          <a:p>
            <a:pPr>
              <a:lnSpc>
                <a:spcPct val="150000"/>
              </a:lnSpc>
            </a:pPr>
            <a:r>
              <a:rPr lang="fr-FR" dirty="0" smtClean="0"/>
              <a:t>–  les </a:t>
            </a:r>
            <a:r>
              <a:rPr lang="fr-FR" dirty="0" err="1" smtClean="0"/>
              <a:t>rodenticides</a:t>
            </a:r>
            <a:r>
              <a:rPr lang="fr-FR" dirty="0" smtClean="0"/>
              <a:t> (rongeurs)</a:t>
            </a:r>
          </a:p>
          <a:p>
            <a:pPr>
              <a:lnSpc>
                <a:spcPct val="150000"/>
              </a:lnSpc>
            </a:pPr>
            <a:r>
              <a:rPr lang="fr-FR" dirty="0" smtClean="0"/>
              <a:t>–  les </a:t>
            </a:r>
            <a:r>
              <a:rPr lang="fr-FR" dirty="0" err="1" smtClean="0"/>
              <a:t>nématicides</a:t>
            </a:r>
            <a:r>
              <a:rPr lang="fr-FR" dirty="0" smtClean="0"/>
              <a:t> (nématodes) </a:t>
            </a:r>
          </a:p>
          <a:p>
            <a:pPr>
              <a:lnSpc>
                <a:spcPct val="150000"/>
              </a:lnSpc>
            </a:pPr>
            <a:r>
              <a:rPr lang="fr-FR" dirty="0" smtClean="0"/>
              <a:t>–  les corvicides (corbeaux) </a:t>
            </a:r>
          </a:p>
          <a:p>
            <a:endParaRPr lang="fr-FR" dirty="0"/>
          </a:p>
        </p:txBody>
      </p:sp>
      <p:sp>
        <p:nvSpPr>
          <p:cNvPr id="16" name="Accolade fermante 15"/>
          <p:cNvSpPr/>
          <p:nvPr/>
        </p:nvSpPr>
        <p:spPr>
          <a:xfrm>
            <a:off x="3851920" y="2420888"/>
            <a:ext cx="576064" cy="338437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466" name="AutoShape 2" descr="RÃ©sultat de recherche d'images pour &quot;organochlorÃ©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2468" name="Picture 4" descr="http://img.over-blog.com/300x180/4/20/11/79/ddt-1-.jpg"/>
          <p:cNvPicPr>
            <a:picLocks noChangeAspect="1" noChangeArrowheads="1"/>
          </p:cNvPicPr>
          <p:nvPr/>
        </p:nvPicPr>
        <p:blipFill>
          <a:blip r:embed="rId4" cstate="print"/>
          <a:srcRect/>
          <a:stretch>
            <a:fillRect/>
          </a:stretch>
        </p:blipFill>
        <p:spPr bwMode="auto">
          <a:xfrm>
            <a:off x="4211960" y="2390925"/>
            <a:ext cx="1974354" cy="1192563"/>
          </a:xfrm>
          <a:prstGeom prst="rect">
            <a:avLst/>
          </a:prstGeom>
          <a:noFill/>
        </p:spPr>
      </p:pic>
      <p:pic>
        <p:nvPicPr>
          <p:cNvPr id="62470" name="Picture 6" descr="http://img.over-blog.com/300x158/4/20/11/79/image-1-.jpg"/>
          <p:cNvPicPr>
            <a:picLocks noChangeAspect="1" noChangeArrowheads="1"/>
          </p:cNvPicPr>
          <p:nvPr/>
        </p:nvPicPr>
        <p:blipFill>
          <a:blip r:embed="rId5" cstate="print"/>
          <a:srcRect/>
          <a:stretch>
            <a:fillRect/>
          </a:stretch>
        </p:blipFill>
        <p:spPr bwMode="auto">
          <a:xfrm>
            <a:off x="6372199" y="2492896"/>
            <a:ext cx="2444625" cy="1296144"/>
          </a:xfrm>
          <a:prstGeom prst="rect">
            <a:avLst/>
          </a:prstGeom>
          <a:noFill/>
        </p:spPr>
      </p:pic>
      <p:pic>
        <p:nvPicPr>
          <p:cNvPr id="62472" name="Picture 8" descr="https://upload.wikimedia.org/wikipedia/commons/thumb/8/8f/Carbamate2.svg/220px-Carbamate2.svg.png"/>
          <p:cNvPicPr>
            <a:picLocks noChangeAspect="1" noChangeArrowheads="1"/>
          </p:cNvPicPr>
          <p:nvPr/>
        </p:nvPicPr>
        <p:blipFill>
          <a:blip r:embed="rId6" cstate="print"/>
          <a:srcRect/>
          <a:stretch>
            <a:fillRect/>
          </a:stretch>
        </p:blipFill>
        <p:spPr bwMode="auto">
          <a:xfrm>
            <a:off x="4572000" y="4005064"/>
            <a:ext cx="1329634" cy="828000"/>
          </a:xfrm>
          <a:prstGeom prst="rect">
            <a:avLst/>
          </a:prstGeom>
          <a:noFill/>
        </p:spPr>
      </p:pic>
      <p:pic>
        <p:nvPicPr>
          <p:cNvPr id="62474" name="Picture 10" descr="https://upload.wikimedia.org/wikipedia/commons/thumb/4/47/Dithiocarbamate.svg/1200px-Dithiocarbamate.svg.png"/>
          <p:cNvPicPr>
            <a:picLocks noChangeAspect="1" noChangeArrowheads="1"/>
          </p:cNvPicPr>
          <p:nvPr/>
        </p:nvPicPr>
        <p:blipFill>
          <a:blip r:embed="rId7" cstate="print"/>
          <a:srcRect/>
          <a:stretch>
            <a:fillRect/>
          </a:stretch>
        </p:blipFill>
        <p:spPr bwMode="auto">
          <a:xfrm>
            <a:off x="6948264" y="3933056"/>
            <a:ext cx="1296000" cy="972000"/>
          </a:xfrm>
          <a:prstGeom prst="rect">
            <a:avLst/>
          </a:prstGeom>
          <a:noFill/>
        </p:spPr>
      </p:pic>
      <p:pic>
        <p:nvPicPr>
          <p:cNvPr id="62476" name="Picture 12" descr="https://www.intechopen.com/media/chapter/48620/media/fig1.png"/>
          <p:cNvPicPr>
            <a:picLocks noChangeAspect="1" noChangeArrowheads="1"/>
          </p:cNvPicPr>
          <p:nvPr/>
        </p:nvPicPr>
        <p:blipFill>
          <a:blip r:embed="rId8" cstate="print"/>
          <a:srcRect r="60653" b="64737"/>
          <a:stretch>
            <a:fillRect/>
          </a:stretch>
        </p:blipFill>
        <p:spPr bwMode="auto">
          <a:xfrm>
            <a:off x="4572000" y="5229200"/>
            <a:ext cx="1656184" cy="1224137"/>
          </a:xfrm>
          <a:prstGeom prst="rect">
            <a:avLst/>
          </a:prstGeom>
          <a:noFill/>
        </p:spPr>
      </p:pic>
      <p:pic>
        <p:nvPicPr>
          <p:cNvPr id="62478" name="Picture 14" descr="RÃ©sultat de recherche d'images pour &quot;phtalimide pesticide&quot;"/>
          <p:cNvPicPr>
            <a:picLocks noChangeAspect="1" noChangeArrowheads="1"/>
          </p:cNvPicPr>
          <p:nvPr/>
        </p:nvPicPr>
        <p:blipFill>
          <a:blip r:embed="rId9" cstate="print"/>
          <a:srcRect/>
          <a:stretch>
            <a:fillRect/>
          </a:stretch>
        </p:blipFill>
        <p:spPr bwMode="auto">
          <a:xfrm>
            <a:off x="6588224" y="5157192"/>
            <a:ext cx="1349896" cy="1349897"/>
          </a:xfrm>
          <a:prstGeom prst="rect">
            <a:avLst/>
          </a:prstGeom>
          <a:noFill/>
        </p:spPr>
      </p:pic>
      <p:sp>
        <p:nvSpPr>
          <p:cNvPr id="25" name="Espace réservé du numéro de diapositive 24"/>
          <p:cNvSpPr>
            <a:spLocks noGrp="1"/>
          </p:cNvSpPr>
          <p:nvPr>
            <p:ph type="sldNum" sz="quarter" idx="12"/>
          </p:nvPr>
        </p:nvSpPr>
        <p:spPr/>
        <p:txBody>
          <a:bodyPr/>
          <a:lstStyle/>
          <a:p>
            <a:fld id="{0D9BD027-BE57-4AA3-9DDA-DEC0D5E6CBDE}" type="slidenum">
              <a:rPr lang="fr-FR" smtClean="0"/>
              <a:pPr/>
              <a:t>39</a:t>
            </a:fld>
            <a:endParaRPr lang="fr-FR"/>
          </a:p>
        </p:txBody>
      </p:sp>
      <p:sp>
        <p:nvSpPr>
          <p:cNvPr id="26" name="Rectangle 25"/>
          <p:cNvSpPr/>
          <p:nvPr/>
        </p:nvSpPr>
        <p:spPr>
          <a:xfrm>
            <a:off x="4716016" y="6488668"/>
            <a:ext cx="3480312" cy="369332"/>
          </a:xfrm>
          <a:prstGeom prst="rect">
            <a:avLst/>
          </a:prstGeom>
        </p:spPr>
        <p:txBody>
          <a:bodyPr wrap="none">
            <a:spAutoFit/>
          </a:bodyPr>
          <a:lstStyle/>
          <a:p>
            <a:r>
              <a:rPr lang="fr-FR" dirty="0" smtClean="0"/>
              <a:t> </a:t>
            </a:r>
            <a:r>
              <a:rPr lang="fr-FR" dirty="0" err="1" smtClean="0"/>
              <a:t>Triazine</a:t>
            </a:r>
            <a:r>
              <a:rPr lang="fr-FR" dirty="0" smtClean="0"/>
              <a:t>                            </a:t>
            </a:r>
            <a:r>
              <a:rPr lang="fr-FR" dirty="0" err="1" smtClean="0"/>
              <a:t>Phtalimide</a:t>
            </a:r>
            <a:r>
              <a:rPr lang="fr-FR" dirty="0" smtClean="0"/>
              <a:t> </a:t>
            </a:r>
            <a:endParaRPr lang="fr-FR" dirty="0"/>
          </a:p>
        </p:txBody>
      </p:sp>
      <p:sp>
        <p:nvSpPr>
          <p:cNvPr id="27" name="Rectangle 26"/>
          <p:cNvSpPr/>
          <p:nvPr/>
        </p:nvSpPr>
        <p:spPr>
          <a:xfrm>
            <a:off x="4716016" y="4869160"/>
            <a:ext cx="3858813" cy="369332"/>
          </a:xfrm>
          <a:prstGeom prst="rect">
            <a:avLst/>
          </a:prstGeom>
        </p:spPr>
        <p:txBody>
          <a:bodyPr wrap="none">
            <a:spAutoFit/>
          </a:bodyPr>
          <a:lstStyle/>
          <a:p>
            <a:r>
              <a:rPr lang="fr-FR" dirty="0" smtClean="0"/>
              <a:t>Carbamate                       </a:t>
            </a:r>
            <a:r>
              <a:rPr lang="fr-FR" dirty="0" err="1" smtClean="0"/>
              <a:t>Thiocarbamate</a:t>
            </a:r>
            <a:endParaRPr lang="fr-FR" dirty="0"/>
          </a:p>
        </p:txBody>
      </p:sp>
      <p:sp>
        <p:nvSpPr>
          <p:cNvPr id="28" name="Rectangle 27"/>
          <p:cNvSpPr/>
          <p:nvPr/>
        </p:nvSpPr>
        <p:spPr>
          <a:xfrm>
            <a:off x="4355976" y="3645024"/>
            <a:ext cx="1512722" cy="369332"/>
          </a:xfrm>
          <a:prstGeom prst="rect">
            <a:avLst/>
          </a:prstGeom>
        </p:spPr>
        <p:txBody>
          <a:bodyPr wrap="none">
            <a:spAutoFit/>
          </a:bodyPr>
          <a:lstStyle/>
          <a:p>
            <a:r>
              <a:rPr lang="fr-FR" dirty="0" smtClean="0"/>
              <a:t>Organochloré </a:t>
            </a:r>
            <a:endParaRPr lang="fr-FR" dirty="0"/>
          </a:p>
        </p:txBody>
      </p:sp>
      <p:sp>
        <p:nvSpPr>
          <p:cNvPr id="29" name="Rectangle 28"/>
          <p:cNvSpPr/>
          <p:nvPr/>
        </p:nvSpPr>
        <p:spPr>
          <a:xfrm>
            <a:off x="6732240" y="3645024"/>
            <a:ext cx="1855764" cy="369332"/>
          </a:xfrm>
          <a:prstGeom prst="rect">
            <a:avLst/>
          </a:prstGeom>
        </p:spPr>
        <p:txBody>
          <a:bodyPr wrap="none">
            <a:spAutoFit/>
          </a:bodyPr>
          <a:lstStyle/>
          <a:p>
            <a:r>
              <a:rPr lang="fr-FR" dirty="0" smtClean="0"/>
              <a:t>organophosphoré</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2" name="Groupe 11"/>
          <p:cNvGrpSpPr/>
          <p:nvPr/>
        </p:nvGrpSpPr>
        <p:grpSpPr>
          <a:xfrm>
            <a:off x="1259632" y="404664"/>
            <a:ext cx="5689206" cy="1776904"/>
            <a:chOff x="899592" y="1196752"/>
            <a:chExt cx="5689206" cy="1776904"/>
          </a:xfrm>
        </p:grpSpPr>
        <p:sp>
          <p:nvSpPr>
            <p:cNvPr id="13"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3" name="Group 60"/>
            <p:cNvGrpSpPr>
              <a:grpSpLocks/>
            </p:cNvGrpSpPr>
            <p:nvPr/>
          </p:nvGrpSpPr>
          <p:grpSpPr bwMode="auto">
            <a:xfrm>
              <a:off x="2111239" y="1762802"/>
              <a:ext cx="1622503" cy="630038"/>
              <a:chOff x="3415" y="6465"/>
              <a:chExt cx="1548" cy="512"/>
            </a:xfrm>
          </p:grpSpPr>
          <p:cxnSp>
            <p:nvCxnSpPr>
              <p:cNvPr id="16"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7"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9" name="Rectangle 18"/>
          <p:cNvSpPr/>
          <p:nvPr/>
        </p:nvSpPr>
        <p:spPr>
          <a:xfrm>
            <a:off x="179512" y="2420888"/>
            <a:ext cx="8424936" cy="923330"/>
          </a:xfrm>
          <a:prstGeom prst="rect">
            <a:avLst/>
          </a:prstGeom>
        </p:spPr>
        <p:txBody>
          <a:bodyPr wrap="square">
            <a:spAutoFit/>
          </a:bodyPr>
          <a:lstStyle/>
          <a:p>
            <a:pPr>
              <a:buFontTx/>
              <a:buChar char="-"/>
            </a:pPr>
            <a:r>
              <a:rPr lang="fr-FR" dirty="0" smtClean="0"/>
              <a:t>Un additif alimentaire est une substance naturelle (extraite de plante, minéraux, insectes..) ou chimique (produit de synthèse) ajoutée dans les aliments dans un but technologique pour améliorés la qualité sensorielles et la texture d’un aliment.</a:t>
            </a:r>
          </a:p>
        </p:txBody>
      </p:sp>
      <p:sp>
        <p:nvSpPr>
          <p:cNvPr id="22" name="Espace réservé du numéro de diapositive 21"/>
          <p:cNvSpPr>
            <a:spLocks noGrp="1"/>
          </p:cNvSpPr>
          <p:nvPr>
            <p:ph type="sldNum" sz="quarter" idx="12"/>
          </p:nvPr>
        </p:nvSpPr>
        <p:spPr/>
        <p:txBody>
          <a:bodyPr/>
          <a:lstStyle/>
          <a:p>
            <a:fld id="{0D9BD027-BE57-4AA3-9DDA-DEC0D5E6CBDE}" type="slidenum">
              <a:rPr lang="fr-FR" smtClean="0"/>
              <a:pPr/>
              <a:t>4</a:t>
            </a:fld>
            <a:endParaRPr lang="fr-FR"/>
          </a:p>
        </p:txBody>
      </p:sp>
      <p:sp>
        <p:nvSpPr>
          <p:cNvPr id="23" name="Rectangle 22"/>
          <p:cNvSpPr/>
          <p:nvPr/>
        </p:nvSpPr>
        <p:spPr>
          <a:xfrm>
            <a:off x="107504" y="3356992"/>
            <a:ext cx="8640960" cy="3416320"/>
          </a:xfrm>
          <a:prstGeom prst="rect">
            <a:avLst/>
          </a:prstGeom>
        </p:spPr>
        <p:txBody>
          <a:bodyPr wrap="square">
            <a:spAutoFit/>
          </a:bodyPr>
          <a:lstStyle/>
          <a:p>
            <a:r>
              <a:rPr lang="fr-FR" dirty="0" smtClean="0"/>
              <a:t>Il possède un code attribué par l’union européenne « E » ou par le Système international de numérotation « sin »</a:t>
            </a:r>
          </a:p>
          <a:p>
            <a:endParaRPr lang="fr-FR" dirty="0" smtClean="0"/>
          </a:p>
          <a:p>
            <a:r>
              <a:rPr lang="fr-FR" dirty="0" smtClean="0"/>
              <a:t>le chiffre qui se trouve juste après la lettre "E" indique la fonction de l'additif alimentaire. En voici la liste:</a:t>
            </a:r>
          </a:p>
          <a:p>
            <a:r>
              <a:rPr lang="fr-FR" dirty="0" smtClean="0"/>
              <a:t>Le chiffre "E" suivi du "1", indique un colorant</a:t>
            </a:r>
          </a:p>
          <a:p>
            <a:r>
              <a:rPr lang="fr-FR" dirty="0" smtClean="0"/>
              <a:t>Le chiffre "E" suivi du "2", indique un conservateur</a:t>
            </a:r>
          </a:p>
          <a:p>
            <a:r>
              <a:rPr lang="fr-FR" dirty="0" smtClean="0"/>
              <a:t>Le chiffre "E" suivi du "3", indique un antioxydant</a:t>
            </a:r>
          </a:p>
          <a:p>
            <a:r>
              <a:rPr lang="fr-FR" dirty="0" smtClean="0"/>
              <a:t>Le chiffre "E" suivi du "4", indique un épaississant ou un stabilisant</a:t>
            </a:r>
          </a:p>
          <a:p>
            <a:r>
              <a:rPr lang="fr-FR" dirty="0" smtClean="0"/>
              <a:t>Le chiffre "E" suivi du "5", indique un correcteur/régulateur ou un </a:t>
            </a:r>
            <a:r>
              <a:rPr lang="fr-FR" dirty="0" err="1" smtClean="0"/>
              <a:t>anti-agglomérant</a:t>
            </a:r>
            <a:endParaRPr lang="fr-FR" dirty="0" smtClean="0"/>
          </a:p>
          <a:p>
            <a:r>
              <a:rPr lang="fr-FR" dirty="0" smtClean="0"/>
              <a:t>Le chiffre "E" suivi du "6", indique un exhausteur de goût</a:t>
            </a:r>
          </a:p>
          <a:p>
            <a:r>
              <a:rPr lang="fr-FR" dirty="0" smtClean="0"/>
              <a:t>Le chiffre "E" suivi du "9", indique une cire, un gaz de propulsion ou un édulcorant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3. Pesticides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Picture 2" descr="Image associÃ©e"/>
          <p:cNvPicPr>
            <a:picLocks noChangeAspect="1" noChangeArrowheads="1"/>
          </p:cNvPicPr>
          <p:nvPr/>
        </p:nvPicPr>
        <p:blipFill>
          <a:blip r:embed="rId3" cstate="print"/>
          <a:srcRect l="25290"/>
          <a:stretch>
            <a:fillRect/>
          </a:stretch>
        </p:blipFill>
        <p:spPr bwMode="auto">
          <a:xfrm>
            <a:off x="6837295" y="134808"/>
            <a:ext cx="2127193" cy="1566000"/>
          </a:xfrm>
          <a:prstGeom prst="rect">
            <a:avLst/>
          </a:prstGeom>
          <a:noFill/>
        </p:spPr>
      </p:pic>
      <p:sp>
        <p:nvSpPr>
          <p:cNvPr id="10" name="Rectangle 9"/>
          <p:cNvSpPr/>
          <p:nvPr/>
        </p:nvSpPr>
        <p:spPr>
          <a:xfrm>
            <a:off x="179512" y="3501008"/>
            <a:ext cx="9721080" cy="3046988"/>
          </a:xfrm>
          <a:prstGeom prst="rect">
            <a:avLst/>
          </a:prstGeom>
        </p:spPr>
        <p:txBody>
          <a:bodyPr wrap="square">
            <a:spAutoFit/>
          </a:bodyPr>
          <a:lstStyle/>
          <a:p>
            <a:endParaRPr lang="fr-FR" sz="2400" dirty="0" smtClean="0"/>
          </a:p>
          <a:p>
            <a:pPr lvl="0"/>
            <a:r>
              <a:rPr lang="fr-FR" sz="2400" dirty="0" smtClean="0"/>
              <a:t>Effets neurotoxiques</a:t>
            </a:r>
          </a:p>
          <a:p>
            <a:pPr lvl="0"/>
            <a:r>
              <a:rPr lang="fr-FR" sz="2400" dirty="0" smtClean="0"/>
              <a:t> Atteintes du système immunitaire</a:t>
            </a:r>
          </a:p>
          <a:p>
            <a:pPr lvl="0"/>
            <a:r>
              <a:rPr lang="fr-FR" sz="2400" dirty="0" smtClean="0"/>
              <a:t> Cancérigènes </a:t>
            </a:r>
          </a:p>
          <a:p>
            <a:pPr lvl="0"/>
            <a:r>
              <a:rPr lang="fr-FR" sz="2400" dirty="0" smtClean="0"/>
              <a:t>Perturbateurs endocriniens:</a:t>
            </a:r>
          </a:p>
          <a:p>
            <a:pPr lvl="0"/>
            <a:r>
              <a:rPr lang="fr-FR" sz="2400" dirty="0" smtClean="0"/>
              <a:t>                             -un abaissement de l’âge de la puberté ; </a:t>
            </a:r>
          </a:p>
          <a:p>
            <a:pPr lvl="0"/>
            <a:r>
              <a:rPr lang="fr-FR" sz="2400" dirty="0" smtClean="0"/>
              <a:t>                             -des baisses du nombre de spermatozoïdes;</a:t>
            </a:r>
          </a:p>
          <a:p>
            <a:pPr lvl="0"/>
            <a:r>
              <a:rPr lang="fr-FR" sz="2400" dirty="0" smtClean="0"/>
              <a:t>                             -diminue l'absorption de l'iode dans la glande thyroïde. </a:t>
            </a:r>
            <a:endParaRPr lang="fr-FR" sz="2400" dirty="0"/>
          </a:p>
        </p:txBody>
      </p:sp>
      <p:sp>
        <p:nvSpPr>
          <p:cNvPr id="15" name="Rectangle 14"/>
          <p:cNvSpPr/>
          <p:nvPr/>
        </p:nvSpPr>
        <p:spPr>
          <a:xfrm>
            <a:off x="216024" y="1988840"/>
            <a:ext cx="874846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400" dirty="0" smtClean="0">
                <a:solidFill>
                  <a:schemeClr val="tx1"/>
                </a:solidFill>
              </a:rPr>
              <a:t>Les pesticides s’accumulent dans les graisses, certains pesticides se lient de manière très forte à des protéines, par exemple dans le lait, les tissus adipeux, le cerveau, le sang, le lait maternel, dans le foie, dans le placenta et même dans le sang du cordon ombilical. </a:t>
            </a:r>
          </a:p>
        </p:txBody>
      </p:sp>
      <p:sp>
        <p:nvSpPr>
          <p:cNvPr id="14" name="Espace réservé du numéro de diapositive 13"/>
          <p:cNvSpPr>
            <a:spLocks noGrp="1"/>
          </p:cNvSpPr>
          <p:nvPr>
            <p:ph type="sldNum" sz="quarter" idx="12"/>
          </p:nvPr>
        </p:nvSpPr>
        <p:spPr/>
        <p:txBody>
          <a:bodyPr/>
          <a:lstStyle/>
          <a:p>
            <a:fld id="{0D9BD027-BE57-4AA3-9DDA-DEC0D5E6CBDE}" type="slidenum">
              <a:rPr lang="fr-FR" smtClean="0"/>
              <a:pPr/>
              <a:t>40</a:t>
            </a:fld>
            <a:endParaRPr lang="fr-FR"/>
          </a:p>
        </p:txBody>
      </p:sp>
      <p:sp>
        <p:nvSpPr>
          <p:cNvPr id="16" name="Flèche droite 15"/>
          <p:cNvSpPr/>
          <p:nvPr/>
        </p:nvSpPr>
        <p:spPr>
          <a:xfrm rot="5400000">
            <a:off x="1583668" y="360902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4. Emballages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0" name="Picture 2" descr="Image associÃ©e"/>
          <p:cNvPicPr>
            <a:picLocks noChangeAspect="1" noChangeArrowheads="1"/>
          </p:cNvPicPr>
          <p:nvPr/>
        </p:nvPicPr>
        <p:blipFill>
          <a:blip r:embed="rId3" cstate="print"/>
          <a:srcRect l="1905" r="9196"/>
          <a:stretch>
            <a:fillRect/>
          </a:stretch>
        </p:blipFill>
        <p:spPr bwMode="auto">
          <a:xfrm>
            <a:off x="6876256" y="134808"/>
            <a:ext cx="2088232" cy="1566000"/>
          </a:xfrm>
          <a:prstGeom prst="rect">
            <a:avLst/>
          </a:prstGeom>
          <a:noFill/>
        </p:spPr>
      </p:pic>
      <p:cxnSp>
        <p:nvCxnSpPr>
          <p:cNvPr id="32" name="Connecteur droit avec flèche 31"/>
          <p:cNvCxnSpPr/>
          <p:nvPr/>
        </p:nvCxnSpPr>
        <p:spPr>
          <a:xfrm>
            <a:off x="10116616" y="5157192"/>
            <a:ext cx="504056" cy="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35" name="Espace réservé du numéro de diapositive 34"/>
          <p:cNvSpPr>
            <a:spLocks noGrp="1"/>
          </p:cNvSpPr>
          <p:nvPr>
            <p:ph type="sldNum" sz="quarter" idx="12"/>
          </p:nvPr>
        </p:nvSpPr>
        <p:spPr/>
        <p:txBody>
          <a:bodyPr/>
          <a:lstStyle/>
          <a:p>
            <a:fld id="{0D9BD027-BE57-4AA3-9DDA-DEC0D5E6CBDE}" type="slidenum">
              <a:rPr lang="fr-FR" smtClean="0"/>
              <a:pPr/>
              <a:t>41</a:t>
            </a:fld>
            <a:endParaRPr lang="fr-FR"/>
          </a:p>
        </p:txBody>
      </p:sp>
      <p:cxnSp>
        <p:nvCxnSpPr>
          <p:cNvPr id="38" name="Connecteur droit avec flèche 37"/>
          <p:cNvCxnSpPr/>
          <p:nvPr/>
        </p:nvCxnSpPr>
        <p:spPr>
          <a:xfrm flipV="1">
            <a:off x="2699792" y="6953998"/>
            <a:ext cx="213930" cy="235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9512" y="1844824"/>
            <a:ext cx="8964488" cy="4524315"/>
          </a:xfrm>
          <a:prstGeom prst="rect">
            <a:avLst/>
          </a:prstGeom>
        </p:spPr>
        <p:txBody>
          <a:bodyPr wrap="square">
            <a:spAutoFit/>
          </a:bodyPr>
          <a:lstStyle/>
          <a:p>
            <a:r>
              <a:rPr lang="fr-FR" dirty="0" smtClean="0"/>
              <a:t>Les emballages (plastique, acier) sont de plus en plus utilisés pour stocker, transporter ou réchauffer nos aliments</a:t>
            </a:r>
          </a:p>
          <a:p>
            <a:r>
              <a:rPr lang="fr-FR" dirty="0" smtClean="0"/>
              <a:t>une utilisation inadéquate peut favoriser la migration d’éléments indésirables du plastique vers nos aliments (bisphénol A, antimoine…). </a:t>
            </a:r>
          </a:p>
          <a:p>
            <a:r>
              <a:rPr lang="fr-FR" dirty="0" smtClean="0"/>
              <a:t>La migration du plastique est favorisée lorsque la température des aliments est élevée.</a:t>
            </a:r>
          </a:p>
          <a:p>
            <a:r>
              <a:rPr lang="fr-FR" dirty="0" smtClean="0"/>
              <a:t>La production d’emballage de plastique nécessite l’emploi d’un catalyseur toxique:</a:t>
            </a:r>
          </a:p>
          <a:p>
            <a:r>
              <a:rPr lang="fr-FR" dirty="0" smtClean="0"/>
              <a:t>1- Le styrène est un composé organique aromatique de formule chimique C8H8. Il est utilisé pour fabriquer des plastiques, en particulier le polystyrène.</a:t>
            </a:r>
          </a:p>
          <a:p>
            <a:r>
              <a:rPr lang="fr-FR" dirty="0" smtClean="0"/>
              <a:t>2- le trioxyde d’</a:t>
            </a:r>
            <a:r>
              <a:rPr lang="fr-FR" dirty="0" err="1" smtClean="0"/>
              <a:t>antimoine:est</a:t>
            </a:r>
            <a:r>
              <a:rPr lang="fr-FR" dirty="0" smtClean="0"/>
              <a:t> un composé inorganique de formule Sb2O3. c’est un pigments blanc, il diminue la propagation des flammes dans les matières plastiques</a:t>
            </a:r>
          </a:p>
          <a:p>
            <a:r>
              <a:rPr lang="fr-FR" dirty="0" smtClean="0"/>
              <a:t>3- bisphénol A:la famille des aromatiques, C'est aussi un antioxydant dans les plastifiants et serve aussi de revêtement aux boites de conserves et aux cannettes</a:t>
            </a:r>
          </a:p>
          <a:p>
            <a:r>
              <a:rPr lang="fr-FR" dirty="0" smtClean="0"/>
              <a:t>4- </a:t>
            </a:r>
            <a:r>
              <a:rPr lang="fr-FR" dirty="0" err="1" smtClean="0"/>
              <a:t>Phtalates</a:t>
            </a:r>
            <a:r>
              <a:rPr lang="fr-FR" dirty="0" smtClean="0"/>
              <a:t>:  Ils sont composés d'un noyau benzénique et de deux groupements carboxylates . ils sont couramment utilisés comme plastifiants pour rendre l’emballage souples.</a:t>
            </a:r>
          </a:p>
          <a:p>
            <a:endParaRPr lang="fr-FR" dirty="0" smtClean="0"/>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4. Emballages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0" name="Picture 2" descr="Image associÃ©e"/>
          <p:cNvPicPr>
            <a:picLocks noChangeAspect="1" noChangeArrowheads="1"/>
          </p:cNvPicPr>
          <p:nvPr/>
        </p:nvPicPr>
        <p:blipFill>
          <a:blip r:embed="rId3" cstate="print"/>
          <a:srcRect l="1905" r="9196"/>
          <a:stretch>
            <a:fillRect/>
          </a:stretch>
        </p:blipFill>
        <p:spPr bwMode="auto">
          <a:xfrm>
            <a:off x="6876256" y="134808"/>
            <a:ext cx="2088232" cy="1566000"/>
          </a:xfrm>
          <a:prstGeom prst="rect">
            <a:avLst/>
          </a:prstGeom>
          <a:noFill/>
        </p:spPr>
      </p:pic>
      <p:pic>
        <p:nvPicPr>
          <p:cNvPr id="104450" name="Image 348" descr="http://www.2dattitude.org/images/stories/news/2013-06-14_Plastiques01.png"/>
          <p:cNvPicPr>
            <a:picLocks noChangeAspect="1" noChangeArrowheads="1"/>
          </p:cNvPicPr>
          <p:nvPr/>
        </p:nvPicPr>
        <p:blipFill>
          <a:blip r:embed="rId4" cstate="print"/>
          <a:srcRect b="82857"/>
          <a:stretch>
            <a:fillRect/>
          </a:stretch>
        </p:blipFill>
        <p:spPr bwMode="auto">
          <a:xfrm>
            <a:off x="0" y="1960934"/>
            <a:ext cx="9144000" cy="1176091"/>
          </a:xfrm>
          <a:prstGeom prst="rect">
            <a:avLst/>
          </a:prstGeom>
          <a:noFill/>
          <a:ln w="9525">
            <a:noFill/>
            <a:miter lim="800000"/>
            <a:headEnd/>
            <a:tailEnd/>
          </a:ln>
        </p:spPr>
      </p:pic>
      <p:pic>
        <p:nvPicPr>
          <p:cNvPr id="40" name="Image 348" descr="http://www.2dattitude.org/images/stories/news/2013-06-14_Plastiques01.png"/>
          <p:cNvPicPr>
            <a:picLocks noChangeAspect="1" noChangeArrowheads="1"/>
          </p:cNvPicPr>
          <p:nvPr/>
        </p:nvPicPr>
        <p:blipFill>
          <a:blip r:embed="rId4" cstate="print"/>
          <a:srcRect t="82524"/>
          <a:stretch>
            <a:fillRect/>
          </a:stretch>
        </p:blipFill>
        <p:spPr bwMode="auto">
          <a:xfrm>
            <a:off x="-36512" y="5633342"/>
            <a:ext cx="9180512" cy="1180034"/>
          </a:xfrm>
          <a:prstGeom prst="rect">
            <a:avLst/>
          </a:prstGeom>
          <a:noFill/>
          <a:ln w="9525">
            <a:noFill/>
            <a:miter lim="800000"/>
            <a:headEnd/>
            <a:tailEnd/>
          </a:ln>
        </p:spPr>
      </p:pic>
      <p:pic>
        <p:nvPicPr>
          <p:cNvPr id="41" name="Image 348" descr="http://www.2dattitude.org/images/stories/news/2013-06-14_Plastiques01.png"/>
          <p:cNvPicPr>
            <a:picLocks noChangeAspect="1" noChangeArrowheads="1"/>
          </p:cNvPicPr>
          <p:nvPr/>
        </p:nvPicPr>
        <p:blipFill>
          <a:blip r:embed="rId4" cstate="print"/>
          <a:srcRect t="70930" b="17642"/>
          <a:stretch>
            <a:fillRect/>
          </a:stretch>
        </p:blipFill>
        <p:spPr bwMode="auto">
          <a:xfrm>
            <a:off x="-36512" y="4697238"/>
            <a:ext cx="9180512" cy="771714"/>
          </a:xfrm>
          <a:prstGeom prst="rect">
            <a:avLst/>
          </a:prstGeom>
          <a:noFill/>
          <a:ln w="9525">
            <a:noFill/>
            <a:miter lim="800000"/>
            <a:headEnd/>
            <a:tailEnd/>
          </a:ln>
        </p:spPr>
      </p:pic>
      <p:pic>
        <p:nvPicPr>
          <p:cNvPr id="42" name="Image 348" descr="http://www.2dattitude.org/images/stories/news/2013-06-14_Plastiques01.png"/>
          <p:cNvPicPr>
            <a:picLocks noChangeAspect="1" noChangeArrowheads="1"/>
          </p:cNvPicPr>
          <p:nvPr/>
        </p:nvPicPr>
        <p:blipFill>
          <a:blip r:embed="rId4" cstate="print"/>
          <a:srcRect t="29002" b="52427"/>
          <a:stretch>
            <a:fillRect/>
          </a:stretch>
        </p:blipFill>
        <p:spPr bwMode="auto">
          <a:xfrm>
            <a:off x="0" y="3257078"/>
            <a:ext cx="9144000" cy="1254036"/>
          </a:xfrm>
          <a:prstGeom prst="rect">
            <a:avLst/>
          </a:prstGeom>
          <a:noFill/>
          <a:ln w="9525">
            <a:noFill/>
            <a:miter lim="800000"/>
            <a:headEnd/>
            <a:tailEnd/>
          </a:ln>
        </p:spPr>
      </p:pic>
      <p:sp>
        <p:nvSpPr>
          <p:cNvPr id="45" name="Rectangle 44"/>
          <p:cNvSpPr/>
          <p:nvPr/>
        </p:nvSpPr>
        <p:spPr>
          <a:xfrm>
            <a:off x="9612560" y="3140968"/>
            <a:ext cx="223224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fr-FR" b="1" dirty="0" smtClean="0"/>
              <a:t>pendant la grossesse augmenterait</a:t>
            </a:r>
          </a:p>
          <a:p>
            <a:r>
              <a:rPr lang="fr-FR" b="1" dirty="0" smtClean="0"/>
              <a:t> le risque d’autisme</a:t>
            </a:r>
            <a:endParaRPr lang="fr-FR" b="1" dirty="0"/>
          </a:p>
        </p:txBody>
      </p:sp>
      <p:sp>
        <p:nvSpPr>
          <p:cNvPr id="16" name="Espace réservé du numéro de diapositive 15"/>
          <p:cNvSpPr>
            <a:spLocks noGrp="1"/>
          </p:cNvSpPr>
          <p:nvPr>
            <p:ph type="sldNum" sz="quarter" idx="12"/>
          </p:nvPr>
        </p:nvSpPr>
        <p:spPr/>
        <p:txBody>
          <a:bodyPr/>
          <a:lstStyle/>
          <a:p>
            <a:fld id="{0D9BD027-BE57-4AA3-9DDA-DEC0D5E6CBDE}" type="slidenum">
              <a:rPr lang="fr-FR" smtClean="0"/>
              <a:pPr/>
              <a:t>42</a:t>
            </a:fld>
            <a:endParaRPr lang="fr-FR"/>
          </a:p>
        </p:txBody>
      </p:sp>
      <p:sp>
        <p:nvSpPr>
          <p:cNvPr id="17" name="Rectangle 16"/>
          <p:cNvSpPr/>
          <p:nvPr/>
        </p:nvSpPr>
        <p:spPr>
          <a:xfrm>
            <a:off x="539552" y="1484784"/>
            <a:ext cx="6120680" cy="461665"/>
          </a:xfrm>
          <a:prstGeom prst="rect">
            <a:avLst/>
          </a:prstGeom>
        </p:spPr>
        <p:txBody>
          <a:bodyPr wrap="square">
            <a:spAutoFit/>
          </a:bodyPr>
          <a:lstStyle/>
          <a:p>
            <a:pPr lvl="0"/>
            <a:r>
              <a:rPr lang="fr-FR" sz="1200" b="1" dirty="0" smtClean="0">
                <a:solidFill>
                  <a:srgbClr val="FF0000"/>
                </a:solidFill>
              </a:rPr>
              <a:t>Les plastiques st codés entre 1 et 7, selon l’emploi du catalyseur chimique et selon leur utilisation.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523220"/>
          </a:xfrm>
          <a:prstGeom prst="rect">
            <a:avLst/>
          </a:prstGeom>
        </p:spPr>
        <p:txBody>
          <a:bodyPr wrap="square">
            <a:spAutoFit/>
          </a:bodyPr>
          <a:lstStyle/>
          <a:p>
            <a:r>
              <a:rPr lang="fr-FR" sz="2800" b="1" dirty="0" smtClean="0"/>
              <a:t>4. Emballages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0" name="Picture 2" descr="Image associÃ©e"/>
          <p:cNvPicPr>
            <a:picLocks noChangeAspect="1" noChangeArrowheads="1"/>
          </p:cNvPicPr>
          <p:nvPr/>
        </p:nvPicPr>
        <p:blipFill>
          <a:blip r:embed="rId3" cstate="print"/>
          <a:srcRect l="1905" r="9196"/>
          <a:stretch>
            <a:fillRect/>
          </a:stretch>
        </p:blipFill>
        <p:spPr bwMode="auto">
          <a:xfrm>
            <a:off x="6876256" y="134808"/>
            <a:ext cx="2088232" cy="1566000"/>
          </a:xfrm>
          <a:prstGeom prst="rect">
            <a:avLst/>
          </a:prstGeom>
          <a:noFill/>
        </p:spPr>
      </p:pic>
      <p:pic>
        <p:nvPicPr>
          <p:cNvPr id="37" name="Image 348" descr="http://www.2dattitude.org/images/stories/news/2013-06-14_Plastiques01.png"/>
          <p:cNvPicPr>
            <a:picLocks noChangeAspect="1" noChangeArrowheads="1"/>
          </p:cNvPicPr>
          <p:nvPr/>
        </p:nvPicPr>
        <p:blipFill>
          <a:blip r:embed="rId4" cstate="print"/>
          <a:srcRect t="59335" b="27808"/>
          <a:stretch>
            <a:fillRect/>
          </a:stretch>
        </p:blipFill>
        <p:spPr bwMode="auto">
          <a:xfrm>
            <a:off x="0" y="4144997"/>
            <a:ext cx="9144000" cy="868179"/>
          </a:xfrm>
          <a:prstGeom prst="rect">
            <a:avLst/>
          </a:prstGeom>
          <a:noFill/>
          <a:ln w="9525">
            <a:noFill/>
            <a:miter lim="800000"/>
            <a:headEnd/>
            <a:tailEnd/>
          </a:ln>
        </p:spPr>
      </p:pic>
      <p:pic>
        <p:nvPicPr>
          <p:cNvPr id="38" name="Image 348" descr="http://www.2dattitude.org/images/stories/news/2013-06-14_Plastiques01.png"/>
          <p:cNvPicPr>
            <a:picLocks noChangeAspect="1" noChangeArrowheads="1"/>
          </p:cNvPicPr>
          <p:nvPr/>
        </p:nvPicPr>
        <p:blipFill>
          <a:blip r:embed="rId4" cstate="print"/>
          <a:srcRect t="47740" b="40831"/>
          <a:stretch>
            <a:fillRect/>
          </a:stretch>
        </p:blipFill>
        <p:spPr bwMode="auto">
          <a:xfrm>
            <a:off x="0" y="3136885"/>
            <a:ext cx="9144000" cy="771714"/>
          </a:xfrm>
          <a:prstGeom prst="rect">
            <a:avLst/>
          </a:prstGeom>
          <a:noFill/>
          <a:ln w="9525">
            <a:noFill/>
            <a:miter lim="800000"/>
            <a:headEnd/>
            <a:tailEnd/>
          </a:ln>
        </p:spPr>
      </p:pic>
      <p:pic>
        <p:nvPicPr>
          <p:cNvPr id="16" name="Image 348" descr="http://www.2dattitude.org/images/stories/news/2013-06-14_Plastiques01.png"/>
          <p:cNvPicPr>
            <a:picLocks noChangeAspect="1" noChangeArrowheads="1"/>
          </p:cNvPicPr>
          <p:nvPr/>
        </p:nvPicPr>
        <p:blipFill>
          <a:blip r:embed="rId4" cstate="print"/>
          <a:srcRect t="17143" b="71428"/>
          <a:stretch>
            <a:fillRect/>
          </a:stretch>
        </p:blipFill>
        <p:spPr bwMode="auto">
          <a:xfrm>
            <a:off x="0" y="2225238"/>
            <a:ext cx="9000000" cy="771714"/>
          </a:xfrm>
          <a:prstGeom prst="rect">
            <a:avLst/>
          </a:prstGeom>
          <a:noFill/>
          <a:ln w="9525">
            <a:noFill/>
            <a:miter lim="800000"/>
            <a:headEnd/>
            <a:tailEnd/>
          </a:ln>
        </p:spPr>
      </p:pic>
      <p:pic>
        <p:nvPicPr>
          <p:cNvPr id="17" name="Image 348" descr="http://www.2dattitude.org/images/stories/news/2013-06-14_Plastiques01.png"/>
          <p:cNvPicPr>
            <a:picLocks noChangeAspect="1" noChangeArrowheads="1"/>
          </p:cNvPicPr>
          <p:nvPr/>
        </p:nvPicPr>
        <p:blipFill>
          <a:blip r:embed="rId4" cstate="print"/>
          <a:srcRect b="96851"/>
          <a:stretch>
            <a:fillRect/>
          </a:stretch>
        </p:blipFill>
        <p:spPr bwMode="auto">
          <a:xfrm>
            <a:off x="0" y="1984757"/>
            <a:ext cx="9144000" cy="216024"/>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fld id="{0D9BD027-BE57-4AA3-9DDA-DEC0D5E6CBDE}"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7522" name="Picture 2" descr="http://www.journaldelenvironnement.net/mediatheque/6/5/9/000011956_5.jpg"/>
          <p:cNvPicPr>
            <a:picLocks noChangeAspect="1" noChangeArrowheads="1"/>
          </p:cNvPicPr>
          <p:nvPr/>
        </p:nvPicPr>
        <p:blipFill>
          <a:blip r:embed="rId3" cstate="print"/>
          <a:srcRect r="9327"/>
          <a:stretch>
            <a:fillRect/>
          </a:stretch>
        </p:blipFill>
        <p:spPr bwMode="auto">
          <a:xfrm>
            <a:off x="6876256" y="134808"/>
            <a:ext cx="2126307" cy="1566000"/>
          </a:xfrm>
          <a:prstGeom prst="rect">
            <a:avLst/>
          </a:prstGeom>
          <a:noFill/>
        </p:spPr>
      </p:pic>
      <p:sp>
        <p:nvSpPr>
          <p:cNvPr id="107523" name="Rectangle 3"/>
          <p:cNvSpPr>
            <a:spLocks noChangeArrowheads="1"/>
          </p:cNvSpPr>
          <p:nvPr/>
        </p:nvSpPr>
        <p:spPr bwMode="auto">
          <a:xfrm>
            <a:off x="251520" y="1887215"/>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dirty="0" smtClean="0"/>
              <a:t>Les </a:t>
            </a:r>
            <a:r>
              <a:rPr lang="fr-FR" sz="2400" b="1" dirty="0" smtClean="0"/>
              <a:t> Composés</a:t>
            </a:r>
            <a:r>
              <a:rPr lang="fr-FR" sz="2400" dirty="0" smtClean="0"/>
              <a:t> néoformés sont des nouvelles molécules qui ne sont initialement présentes ni dans les aliments, ni dans l'emballage, et qui sont générées au sein de la </a:t>
            </a:r>
            <a:r>
              <a:rPr lang="fr-FR" sz="2400" b="1" dirty="0" smtClean="0"/>
              <a:t>matrice alimentaire par </a:t>
            </a:r>
            <a:r>
              <a:rPr lang="fr-FR" sz="2400" dirty="0" smtClean="0"/>
              <a:t>:</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FF0000"/>
                </a:solidFill>
                <a:effectLst/>
                <a:latin typeface="+mj-lt"/>
                <a:ea typeface="Calibri" pitchFamily="34" charset="0"/>
                <a:cs typeface="Arial" pitchFamily="34" charset="0"/>
              </a:rPr>
              <a:t>1. Un traitement thermique</a:t>
            </a:r>
            <a:endParaRPr kumimoji="0" lang="fr-F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FF0000"/>
                </a:solidFill>
                <a:effectLst/>
                <a:latin typeface="+mj-lt"/>
                <a:ea typeface="Calibri" pitchFamily="34" charset="0"/>
                <a:cs typeface="Arial" pitchFamily="34" charset="0"/>
              </a:rPr>
              <a:t>2. Un procédé de fermentation </a:t>
            </a:r>
            <a:endParaRPr kumimoji="0" lang="fr-F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FF0000"/>
                </a:solidFill>
                <a:effectLst/>
                <a:latin typeface="+mj-lt"/>
                <a:ea typeface="Calibri" pitchFamily="34" charset="0"/>
                <a:cs typeface="Arial" pitchFamily="34" charset="0"/>
              </a:rPr>
              <a:t>3. Un procédé de conservation</a:t>
            </a:r>
            <a:endParaRPr kumimoji="0" lang="fr-F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sz="2400" dirty="0" smtClean="0">
                <a:solidFill>
                  <a:srgbClr val="FF0000"/>
                </a:solidFill>
                <a:latin typeface="+mj-lt"/>
                <a:ea typeface="Calibri" pitchFamily="34" charset="0"/>
                <a:cs typeface="Arial" pitchFamily="34" charset="0"/>
              </a:rPr>
              <a:t>4. Un p</a:t>
            </a:r>
            <a:r>
              <a:rPr kumimoji="0" lang="fr-FR" sz="2400" b="0" i="0" u="none" strike="noStrike" cap="none" normalizeH="0" baseline="0" dirty="0" smtClean="0">
                <a:ln>
                  <a:noFill/>
                </a:ln>
                <a:solidFill>
                  <a:srgbClr val="FF0000"/>
                </a:solidFill>
                <a:effectLst/>
                <a:latin typeface="+mj-lt"/>
                <a:ea typeface="Calibri" pitchFamily="34" charset="0"/>
                <a:cs typeface="Arial" pitchFamily="34" charset="0"/>
              </a:rPr>
              <a:t>rocédés à base de traitements acides et/ ou basiques </a:t>
            </a:r>
            <a:endParaRPr kumimoji="0" lang="fr-FR"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rgbClr val="FF0000"/>
                </a:solidFill>
                <a:effectLst/>
                <a:latin typeface="+mj-lt"/>
                <a:ea typeface="Calibri" pitchFamily="34" charset="0"/>
                <a:cs typeface="Arial" pitchFamily="34" charset="0"/>
              </a:rPr>
              <a:t>5. Addition d’additifs</a:t>
            </a:r>
            <a:endParaRPr kumimoji="0" lang="fr-FR" sz="2400" b="0" i="0" u="none" strike="noStrike" cap="none" normalizeH="0" baseline="0" dirty="0" smtClean="0">
              <a:ln>
                <a:noFill/>
              </a:ln>
              <a:solidFill>
                <a:schemeClr val="tx1"/>
              </a:solidFill>
              <a:effectLst/>
              <a:latin typeface="+mj-lt"/>
              <a:cs typeface="Arial" pitchFamily="34" charset="0"/>
            </a:endParaRPr>
          </a:p>
        </p:txBody>
      </p:sp>
      <p:sp>
        <p:nvSpPr>
          <p:cNvPr id="12" name="Espace réservé du numéro de diapositive 11"/>
          <p:cNvSpPr>
            <a:spLocks noGrp="1"/>
          </p:cNvSpPr>
          <p:nvPr>
            <p:ph type="sldNum" sz="quarter" idx="12"/>
          </p:nvPr>
        </p:nvSpPr>
        <p:spPr/>
        <p:txBody>
          <a:bodyPr/>
          <a:lstStyle/>
          <a:p>
            <a:fld id="{0D9BD027-BE57-4AA3-9DDA-DEC0D5E6CBDE}" type="slidenum">
              <a:rPr lang="fr-FR" smtClean="0"/>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7522" name="Picture 2" descr="http://www.journaldelenvironnement.net/mediatheque/6/5/9/000011956_5.jpg"/>
          <p:cNvPicPr>
            <a:picLocks noChangeAspect="1" noChangeArrowheads="1"/>
          </p:cNvPicPr>
          <p:nvPr/>
        </p:nvPicPr>
        <p:blipFill>
          <a:blip r:embed="rId3" cstate="print"/>
          <a:srcRect r="9327"/>
          <a:stretch>
            <a:fillRect/>
          </a:stretch>
        </p:blipFill>
        <p:spPr bwMode="auto">
          <a:xfrm>
            <a:off x="6876256" y="134808"/>
            <a:ext cx="2126307" cy="1566000"/>
          </a:xfrm>
          <a:prstGeom prst="rect">
            <a:avLst/>
          </a:prstGeom>
          <a:noFill/>
        </p:spPr>
      </p:pic>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solidFill>
                  <a:srgbClr val="FF0000"/>
                </a:solidFill>
              </a:rPr>
              <a:t>1. Traitements </a:t>
            </a:r>
          </a:p>
          <a:p>
            <a:pPr lvl="0"/>
            <a:r>
              <a:rPr lang="fr-FR" sz="2000" b="1" dirty="0" smtClean="0">
                <a:solidFill>
                  <a:srgbClr val="FF0000"/>
                </a:solidFill>
              </a:rPr>
              <a:t>thermiques </a:t>
            </a:r>
          </a:p>
          <a:p>
            <a:pPr lvl="0"/>
            <a:r>
              <a:rPr lang="fr-FR" sz="2000" b="1" dirty="0" smtClean="0">
                <a:solidFill>
                  <a:srgbClr val="FF0000"/>
                </a:solidFill>
              </a:rPr>
              <a:t>à hautes </a:t>
            </a:r>
          </a:p>
          <a:p>
            <a:pPr lvl="0"/>
            <a:r>
              <a:rPr lang="fr-FR" sz="2000" b="1" dirty="0" smtClean="0">
                <a:solidFill>
                  <a:srgbClr val="FF0000"/>
                </a:solidFill>
              </a:rPr>
              <a:t>températures</a:t>
            </a:r>
            <a:endParaRPr lang="fr-FR" sz="2000" dirty="0">
              <a:solidFill>
                <a:srgbClr val="FF0000"/>
              </a:solidFill>
            </a:endParaRPr>
          </a:p>
        </p:txBody>
      </p:sp>
      <p:sp>
        <p:nvSpPr>
          <p:cNvPr id="16" name="Rectangle 15"/>
          <p:cNvSpPr/>
          <p:nvPr/>
        </p:nvSpPr>
        <p:spPr>
          <a:xfrm>
            <a:off x="2195736" y="1772816"/>
            <a:ext cx="6768752" cy="1569660"/>
          </a:xfrm>
          <a:prstGeom prst="rect">
            <a:avLst/>
          </a:prstGeom>
        </p:spPr>
        <p:txBody>
          <a:bodyPr wrap="square">
            <a:spAutoFit/>
          </a:bodyPr>
          <a:lstStyle/>
          <a:p>
            <a:r>
              <a:rPr lang="fr-FR" sz="2400" b="1" dirty="0" err="1" smtClean="0"/>
              <a:t>Acrylamide</a:t>
            </a:r>
            <a:r>
              <a:rPr lang="fr-FR" sz="2400" dirty="0" smtClean="0"/>
              <a:t> </a:t>
            </a:r>
          </a:p>
          <a:p>
            <a:r>
              <a:rPr lang="fr-FR" sz="2400" b="1" dirty="0" smtClean="0"/>
              <a:t>Furanes</a:t>
            </a:r>
            <a:endParaRPr lang="fr-FR" sz="2400" dirty="0" smtClean="0"/>
          </a:p>
          <a:p>
            <a:r>
              <a:rPr lang="fr-FR" sz="2400" b="1" dirty="0" smtClean="0"/>
              <a:t>Amines aromatiques </a:t>
            </a:r>
            <a:r>
              <a:rPr lang="fr-FR" sz="2400" b="1" dirty="0" err="1" smtClean="0"/>
              <a:t>heterocycliques</a:t>
            </a:r>
            <a:endParaRPr lang="fr-FR" sz="2400" dirty="0" smtClean="0"/>
          </a:p>
          <a:p>
            <a:r>
              <a:rPr lang="fr-FR" sz="2400" dirty="0" smtClean="0"/>
              <a:t> </a:t>
            </a:r>
            <a:r>
              <a:rPr lang="fr-FR" sz="2400" b="1" dirty="0" err="1" smtClean="0"/>
              <a:t>Hydrocarcures</a:t>
            </a:r>
            <a:r>
              <a:rPr lang="fr-FR" sz="2400" b="1" dirty="0" smtClean="0"/>
              <a:t> aromatiques polycycliques </a:t>
            </a:r>
          </a:p>
        </p:txBody>
      </p:sp>
      <p:sp>
        <p:nvSpPr>
          <p:cNvPr id="12" name="Rectangle 11"/>
          <p:cNvSpPr/>
          <p:nvPr/>
        </p:nvSpPr>
        <p:spPr>
          <a:xfrm>
            <a:off x="2195736" y="5013176"/>
            <a:ext cx="6480720" cy="1200329"/>
          </a:xfrm>
          <a:prstGeom prst="rect">
            <a:avLst/>
          </a:prstGeom>
        </p:spPr>
        <p:txBody>
          <a:bodyPr wrap="square">
            <a:spAutoFit/>
          </a:bodyPr>
          <a:lstStyle/>
          <a:p>
            <a:r>
              <a:rPr lang="fr-FR" sz="2400" dirty="0" smtClean="0"/>
              <a:t>Cuisson, rôtissage, friture:  </a:t>
            </a:r>
          </a:p>
          <a:p>
            <a:r>
              <a:rPr lang="fr-FR" sz="2400" dirty="0" smtClean="0"/>
              <a:t>                               Matières Grasses –glucides   </a:t>
            </a:r>
          </a:p>
          <a:p>
            <a:r>
              <a:rPr lang="fr-FR" sz="2400" dirty="0" smtClean="0"/>
              <a:t>Café, Pain, Produits frits….</a:t>
            </a:r>
            <a:endParaRPr lang="fr-FR" sz="2400" dirty="0"/>
          </a:p>
        </p:txBody>
      </p:sp>
      <p:cxnSp>
        <p:nvCxnSpPr>
          <p:cNvPr id="13" name="Connecteur droit 12"/>
          <p:cNvCxnSpPr/>
          <p:nvPr/>
        </p:nvCxnSpPr>
        <p:spPr>
          <a:xfrm flipH="1">
            <a:off x="2267744" y="4797152"/>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6"/>
          <p:cNvSpPr>
            <a:spLocks noGrp="1"/>
          </p:cNvSpPr>
          <p:nvPr>
            <p:ph type="sldNum" sz="quarter" idx="12"/>
          </p:nvPr>
        </p:nvSpPr>
        <p:spPr/>
        <p:txBody>
          <a:bodyPr/>
          <a:lstStyle/>
          <a:p>
            <a:fld id="{0D9BD027-BE57-4AA3-9DDA-DEC0D5E6CBDE}" type="slidenum">
              <a:rPr lang="fr-FR" smtClean="0"/>
              <a:pPr/>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r>
              <a:rPr lang="fr-FR" sz="2400" b="1" u="sng" dirty="0" smtClean="0">
                <a:solidFill>
                  <a:srgbClr val="7030A0"/>
                </a:solidFill>
                <a:latin typeface="Arial" pitchFamily="34" charset="0"/>
                <a:ea typeface="Calibri" pitchFamily="34" charset="0"/>
                <a:cs typeface="Arial" pitchFamily="34" charset="0"/>
              </a:rPr>
              <a:t>a. </a:t>
            </a:r>
            <a:r>
              <a:rPr lang="fr-FR" sz="2400" b="1" u="sng" dirty="0" err="1" smtClean="0">
                <a:solidFill>
                  <a:srgbClr val="7030A0"/>
                </a:solidFill>
                <a:latin typeface="Arial" pitchFamily="34" charset="0"/>
                <a:ea typeface="Calibri" pitchFamily="34" charset="0"/>
                <a:cs typeface="Arial" pitchFamily="34" charset="0"/>
              </a:rPr>
              <a:t>Acrylamide</a:t>
            </a:r>
            <a:r>
              <a:rPr lang="fr-FR" sz="2400" b="1" dirty="0" smtClean="0">
                <a:solidFill>
                  <a:srgbClr val="7030A0"/>
                </a:solidFill>
                <a:latin typeface="Arial" pitchFamily="34" charset="0"/>
                <a:ea typeface="Calibri" pitchFamily="34" charset="0"/>
                <a:cs typeface="Arial" pitchFamily="34" charset="0"/>
              </a:rPr>
              <a:t> </a:t>
            </a:r>
            <a:r>
              <a:rPr lang="fr-FR" sz="2400" dirty="0" smtClean="0"/>
              <a:t>ou 2-</a:t>
            </a:r>
            <a:r>
              <a:rPr lang="fr-FR" sz="2400" dirty="0" err="1" smtClean="0"/>
              <a:t>propénamide</a:t>
            </a:r>
            <a:r>
              <a:rPr lang="fr-FR" sz="2400" dirty="0" smtClean="0"/>
              <a:t> </a:t>
            </a:r>
            <a:endParaRPr lang="fr-FR" sz="2400" dirty="0"/>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burnt-toast-orgig-700"/>
          <p:cNvPicPr>
            <a:picLocks noChangeAspect="1" noChangeArrowheads="1"/>
          </p:cNvPicPr>
          <p:nvPr/>
        </p:nvPicPr>
        <p:blipFill>
          <a:blip r:embed="rId3" cstate="print"/>
          <a:srcRect l="5397" t="8591" r="5007" b="8365"/>
          <a:stretch>
            <a:fillRect/>
          </a:stretch>
        </p:blipFill>
        <p:spPr bwMode="auto">
          <a:xfrm>
            <a:off x="4716016" y="44624"/>
            <a:ext cx="4427984" cy="1547127"/>
          </a:xfrm>
          <a:prstGeom prst="rect">
            <a:avLst/>
          </a:prstGeom>
          <a:noFill/>
          <a:ln w="9525">
            <a:noFill/>
            <a:miter lim="800000"/>
            <a:headEnd/>
            <a:tailEnd/>
          </a:ln>
        </p:spPr>
      </p:pic>
      <p:sp>
        <p:nvSpPr>
          <p:cNvPr id="95238" name="AutoShape 6"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 name="Espace réservé du numéro de diapositive 31"/>
          <p:cNvSpPr>
            <a:spLocks noGrp="1"/>
          </p:cNvSpPr>
          <p:nvPr>
            <p:ph type="sldNum" sz="quarter" idx="12"/>
          </p:nvPr>
        </p:nvSpPr>
        <p:spPr/>
        <p:txBody>
          <a:bodyPr/>
          <a:lstStyle/>
          <a:p>
            <a:fld id="{0D9BD027-BE57-4AA3-9DDA-DEC0D5E6CBDE}" type="slidenum">
              <a:rPr lang="fr-FR" smtClean="0"/>
              <a:pPr/>
              <a:t>46</a:t>
            </a:fld>
            <a:endParaRPr lang="fr-FR"/>
          </a:p>
        </p:txBody>
      </p:sp>
      <p:sp>
        <p:nvSpPr>
          <p:cNvPr id="35" name="Rectangle 34"/>
          <p:cNvSpPr/>
          <p:nvPr/>
        </p:nvSpPr>
        <p:spPr>
          <a:xfrm>
            <a:off x="2286000" y="2348294"/>
            <a:ext cx="6858000" cy="3600986"/>
          </a:xfrm>
          <a:prstGeom prst="rect">
            <a:avLst/>
          </a:prstGeom>
        </p:spPr>
        <p:txBody>
          <a:bodyPr wrap="square">
            <a:spAutoFit/>
          </a:bodyPr>
          <a:lstStyle/>
          <a:p>
            <a:r>
              <a:rPr lang="fr-FR" sz="1200" dirty="0" smtClean="0"/>
              <a:t>C’ est un composé organique de formule brute C3H5NO.</a:t>
            </a:r>
          </a:p>
          <a:p>
            <a:r>
              <a:rPr lang="fr-FR" sz="1200" dirty="0" smtClean="0"/>
              <a:t>se forme de manière naturelle dans des réactions induites à haute température (cuisson au four, la friture, rôtissage, ), dite  « réaction de Maillard » entre le groupement amine de l'acide aminé libre, l'asparagine, et le groupement carbonyle de sucres réducteurs, tels que le glucose.</a:t>
            </a:r>
          </a:p>
          <a:p>
            <a:r>
              <a:rPr lang="fr-FR" sz="1200" dirty="0" smtClean="0"/>
              <a:t>La plus grande quantité d’</a:t>
            </a:r>
            <a:r>
              <a:rPr lang="fr-FR" sz="1200" dirty="0" err="1" smtClean="0"/>
              <a:t>acrylamide</a:t>
            </a:r>
            <a:r>
              <a:rPr lang="fr-FR" sz="1200" dirty="0" smtClean="0"/>
              <a:t> est accumulée pendant les derniers stades de la cuisson, du rôtissage ou de la friture lorsque le taux d’humidité de l’aliment diminue et que la température de surface augmente. Les paramètres influençant la synthèse de l’</a:t>
            </a:r>
            <a:r>
              <a:rPr lang="fr-FR" sz="1200" dirty="0" err="1" smtClean="0"/>
              <a:t>acrylamide</a:t>
            </a:r>
            <a:r>
              <a:rPr lang="fr-FR" sz="1200" dirty="0" smtClean="0"/>
              <a:t> sont :</a:t>
            </a:r>
          </a:p>
          <a:p>
            <a:r>
              <a:rPr lang="fr-FR" sz="1200" dirty="0" smtClean="0"/>
              <a:t>- le pH ;</a:t>
            </a:r>
          </a:p>
          <a:p>
            <a:r>
              <a:rPr lang="fr-FR" sz="1200" dirty="0" smtClean="0"/>
              <a:t>- l’</a:t>
            </a:r>
            <a:r>
              <a:rPr lang="fr-FR" sz="1200" dirty="0" err="1" smtClean="0"/>
              <a:t>Aw</a:t>
            </a:r>
            <a:r>
              <a:rPr lang="fr-FR" sz="1200" dirty="0" smtClean="0"/>
              <a:t> ;la teneur en eau </a:t>
            </a:r>
          </a:p>
          <a:p>
            <a:r>
              <a:rPr lang="fr-FR" sz="1200" dirty="0" smtClean="0"/>
              <a:t>- la température de cuisson (et le temps de cuisson) ;</a:t>
            </a:r>
          </a:p>
          <a:p>
            <a:r>
              <a:rPr lang="fr-FR" sz="1200" dirty="0" smtClean="0"/>
              <a:t>- la composition de aliments (teneur en sucre réducteur, présence de métaux,…).</a:t>
            </a:r>
          </a:p>
          <a:p>
            <a:r>
              <a:rPr lang="fr-FR" sz="1200" dirty="0" smtClean="0"/>
              <a:t> </a:t>
            </a:r>
          </a:p>
          <a:p>
            <a:r>
              <a:rPr lang="fr-FR" sz="1200" dirty="0" smtClean="0"/>
              <a:t>Les aliments les plus concernés par cette formation seraient d'abord les produits à base de céréales et de pommes de terre (tels que les chips ou les frites), les pains et pâtisseries et généralement tous les produits soumis à des températures élevées comme le café ou les amandes grillées.  </a:t>
            </a:r>
          </a:p>
          <a:p>
            <a:r>
              <a:rPr lang="fr-FR" sz="1200" dirty="0" smtClean="0"/>
              <a:t>L'</a:t>
            </a:r>
            <a:r>
              <a:rPr lang="fr-FR" sz="1200" dirty="0" err="1" smtClean="0"/>
              <a:t>acrylamide</a:t>
            </a:r>
            <a:r>
              <a:rPr lang="fr-FR" sz="1200" dirty="0" smtClean="0"/>
              <a:t> est une substance CMR (cancérogène, mutagène et </a:t>
            </a:r>
            <a:r>
              <a:rPr lang="fr-FR" sz="1200" dirty="0" err="1" smtClean="0"/>
              <a:t>reprotoxique</a:t>
            </a:r>
            <a:r>
              <a:rPr lang="fr-FR" sz="1200" dirty="0" smtClean="0"/>
              <a:t>). pouvant entraîner un cancer), soit mutagènes (entraînant des mutations génétiques), soit toxiques pour la reproduction(pouvant altérer la fertilité de l'homme ou de la femme).</a:t>
            </a:r>
          </a:p>
          <a:p>
            <a:endParaRPr lang="fr-FR"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r>
              <a:rPr lang="fr-FR" sz="2400" b="1" u="sng" dirty="0" smtClean="0">
                <a:solidFill>
                  <a:srgbClr val="7030A0"/>
                </a:solidFill>
                <a:latin typeface="Arial" pitchFamily="34" charset="0"/>
                <a:ea typeface="Calibri" pitchFamily="34" charset="0"/>
                <a:cs typeface="Arial" pitchFamily="34" charset="0"/>
              </a:rPr>
              <a:t>a. </a:t>
            </a:r>
            <a:r>
              <a:rPr lang="fr-FR" sz="2400" b="1" u="sng" dirty="0" err="1" smtClean="0">
                <a:solidFill>
                  <a:srgbClr val="7030A0"/>
                </a:solidFill>
                <a:latin typeface="Arial" pitchFamily="34" charset="0"/>
                <a:ea typeface="Calibri" pitchFamily="34" charset="0"/>
                <a:cs typeface="Arial" pitchFamily="34" charset="0"/>
              </a:rPr>
              <a:t>Acrylamide</a:t>
            </a:r>
            <a:endParaRPr lang="fr-FR" sz="2400" dirty="0"/>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burnt-toast-orgig-700"/>
          <p:cNvPicPr>
            <a:picLocks noChangeAspect="1" noChangeArrowheads="1"/>
          </p:cNvPicPr>
          <p:nvPr/>
        </p:nvPicPr>
        <p:blipFill>
          <a:blip r:embed="rId3" cstate="print"/>
          <a:srcRect l="5397" t="8591" r="5007" b="8365"/>
          <a:stretch>
            <a:fillRect/>
          </a:stretch>
        </p:blipFill>
        <p:spPr bwMode="auto">
          <a:xfrm>
            <a:off x="4716016" y="44624"/>
            <a:ext cx="4427984" cy="1547127"/>
          </a:xfrm>
          <a:prstGeom prst="rect">
            <a:avLst/>
          </a:prstGeom>
          <a:noFill/>
          <a:ln w="9525">
            <a:noFill/>
            <a:miter lim="800000"/>
            <a:headEnd/>
            <a:tailEnd/>
          </a:ln>
        </p:spPr>
      </p:pic>
      <p:pic>
        <p:nvPicPr>
          <p:cNvPr id="2050" name="Picture 2" descr="Image associÃ©e"/>
          <p:cNvPicPr>
            <a:picLocks noChangeAspect="1" noChangeArrowheads="1"/>
          </p:cNvPicPr>
          <p:nvPr/>
        </p:nvPicPr>
        <p:blipFill>
          <a:blip r:embed="rId4" cstate="print"/>
          <a:srcRect l="2315" t="2829" r="2752" b="3212"/>
          <a:stretch>
            <a:fillRect/>
          </a:stretch>
        </p:blipFill>
        <p:spPr bwMode="auto">
          <a:xfrm>
            <a:off x="4383441" y="1844825"/>
            <a:ext cx="4725063" cy="5013176"/>
          </a:xfrm>
          <a:prstGeom prst="rect">
            <a:avLst/>
          </a:prstGeom>
          <a:noFill/>
        </p:spPr>
      </p:pic>
      <p:sp>
        <p:nvSpPr>
          <p:cNvPr id="21" name="Rectangle 20"/>
          <p:cNvSpPr/>
          <p:nvPr/>
        </p:nvSpPr>
        <p:spPr>
          <a:xfrm>
            <a:off x="6157290" y="3356992"/>
            <a:ext cx="1583062" cy="338554"/>
          </a:xfrm>
          <a:prstGeom prst="rect">
            <a:avLst/>
          </a:prstGeom>
          <a:solidFill>
            <a:schemeClr val="bg1"/>
          </a:solidFill>
        </p:spPr>
        <p:txBody>
          <a:bodyPr wrap="square">
            <a:spAutoFit/>
          </a:bodyPr>
          <a:lstStyle/>
          <a:p>
            <a:r>
              <a:rPr lang="fr-FR" sz="1600" dirty="0" err="1" smtClean="0"/>
              <a:t>Glycosylamine</a:t>
            </a:r>
            <a:r>
              <a:rPr lang="fr-FR" sz="1600" dirty="0" smtClean="0"/>
              <a:t> </a:t>
            </a:r>
            <a:endParaRPr lang="fr-FR" sz="1600" dirty="0"/>
          </a:p>
        </p:txBody>
      </p:sp>
      <p:sp>
        <p:nvSpPr>
          <p:cNvPr id="22" name="Rectangle 21"/>
          <p:cNvSpPr/>
          <p:nvPr/>
        </p:nvSpPr>
        <p:spPr>
          <a:xfrm>
            <a:off x="7912084" y="4119463"/>
            <a:ext cx="1052404" cy="461665"/>
          </a:xfrm>
          <a:prstGeom prst="rect">
            <a:avLst/>
          </a:prstGeom>
        </p:spPr>
        <p:txBody>
          <a:bodyPr wrap="none">
            <a:spAutoFit/>
          </a:bodyPr>
          <a:lstStyle/>
          <a:p>
            <a:pPr indent="-144000" algn="ctr"/>
            <a:r>
              <a:rPr lang="fr-FR" sz="1200" dirty="0" smtClean="0"/>
              <a:t>Imine </a:t>
            </a:r>
          </a:p>
          <a:p>
            <a:pPr indent="-144000" algn="ctr"/>
            <a:r>
              <a:rPr lang="fr-FR" sz="1200" dirty="0" err="1" smtClean="0"/>
              <a:t>décarboxylée</a:t>
            </a:r>
            <a:r>
              <a:rPr lang="fr-FR" sz="1200" dirty="0" smtClean="0"/>
              <a:t> </a:t>
            </a:r>
            <a:endParaRPr lang="fr-FR" sz="1200" dirty="0"/>
          </a:p>
        </p:txBody>
      </p:sp>
      <p:sp>
        <p:nvSpPr>
          <p:cNvPr id="23" name="Rectangle 22"/>
          <p:cNvSpPr/>
          <p:nvPr/>
        </p:nvSpPr>
        <p:spPr>
          <a:xfrm>
            <a:off x="5508104" y="5229200"/>
            <a:ext cx="891591" cy="400110"/>
          </a:xfrm>
          <a:prstGeom prst="rect">
            <a:avLst/>
          </a:prstGeom>
        </p:spPr>
        <p:txBody>
          <a:bodyPr wrap="none">
            <a:spAutoFit/>
          </a:bodyPr>
          <a:lstStyle/>
          <a:p>
            <a:r>
              <a:rPr lang="fr-FR" sz="1000" dirty="0" smtClean="0"/>
              <a:t>Isomérisation</a:t>
            </a:r>
          </a:p>
          <a:p>
            <a:r>
              <a:rPr lang="fr-FR" sz="1000" dirty="0" smtClean="0"/>
              <a:t>+H </a:t>
            </a:r>
            <a:endParaRPr lang="fr-FR" sz="1000" dirty="0"/>
          </a:p>
        </p:txBody>
      </p:sp>
      <p:sp>
        <p:nvSpPr>
          <p:cNvPr id="18" name="Espace réservé du numéro de diapositive 17"/>
          <p:cNvSpPr>
            <a:spLocks noGrp="1"/>
          </p:cNvSpPr>
          <p:nvPr>
            <p:ph type="sldNum" sz="quarter" idx="12"/>
          </p:nvPr>
        </p:nvSpPr>
        <p:spPr/>
        <p:txBody>
          <a:bodyPr/>
          <a:lstStyle/>
          <a:p>
            <a:fld id="{0D9BD027-BE57-4AA3-9DDA-DEC0D5E6CBDE}" type="slidenum">
              <a:rPr lang="fr-FR" smtClean="0"/>
              <a:pPr/>
              <a:t>47</a:t>
            </a:fld>
            <a:endParaRPr lang="fr-FR"/>
          </a:p>
        </p:txBody>
      </p:sp>
      <p:sp>
        <p:nvSpPr>
          <p:cNvPr id="19" name="Rectangle 18"/>
          <p:cNvSpPr/>
          <p:nvPr/>
        </p:nvSpPr>
        <p:spPr>
          <a:xfrm>
            <a:off x="6444208" y="4797152"/>
            <a:ext cx="442750" cy="276999"/>
          </a:xfrm>
          <a:prstGeom prst="rect">
            <a:avLst/>
          </a:prstGeom>
        </p:spPr>
        <p:txBody>
          <a:bodyPr wrap="none">
            <a:spAutoFit/>
          </a:bodyPr>
          <a:lstStyle/>
          <a:p>
            <a:r>
              <a:rPr lang="fr-FR" sz="1200" dirty="0" smtClean="0"/>
              <a:t>C=N</a:t>
            </a:r>
            <a:endParaRPr lang="fr-FR"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b. Hydrocarbures aromatiques polycycliques (HAP)</a:t>
            </a:r>
            <a:endParaRPr lang="fr-FR" sz="2400" dirty="0">
              <a:solidFill>
                <a:srgbClr val="7030A0"/>
              </a:solidFill>
            </a:endParaRP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5004" name="Picture 12" descr="Image illustrative de lâarticle BenzÃ¨ne"/>
          <p:cNvPicPr>
            <a:picLocks noChangeAspect="1" noChangeArrowheads="1"/>
          </p:cNvPicPr>
          <p:nvPr/>
        </p:nvPicPr>
        <p:blipFill>
          <a:blip r:embed="rId4" cstate="print"/>
          <a:srcRect l="31764" t="25846" r="49177" b="22462"/>
          <a:stretch>
            <a:fillRect/>
          </a:stretch>
        </p:blipFill>
        <p:spPr bwMode="auto">
          <a:xfrm>
            <a:off x="3059832" y="2437207"/>
            <a:ext cx="607500" cy="540000"/>
          </a:xfrm>
          <a:prstGeom prst="rect">
            <a:avLst/>
          </a:prstGeom>
          <a:noFill/>
        </p:spPr>
      </p:pic>
      <p:sp>
        <p:nvSpPr>
          <p:cNvPr id="20" name="Rectangle 19"/>
          <p:cNvSpPr/>
          <p:nvPr/>
        </p:nvSpPr>
        <p:spPr>
          <a:xfrm>
            <a:off x="2987824" y="2905199"/>
            <a:ext cx="847476" cy="307777"/>
          </a:xfrm>
          <a:prstGeom prst="rect">
            <a:avLst/>
          </a:prstGeom>
        </p:spPr>
        <p:txBody>
          <a:bodyPr wrap="none">
            <a:spAutoFit/>
          </a:bodyPr>
          <a:lstStyle/>
          <a:p>
            <a:r>
              <a:rPr lang="fr-FR" sz="1400" dirty="0" smtClean="0"/>
              <a:t>Benzène </a:t>
            </a:r>
            <a:endParaRPr lang="fr-FR" sz="1400" dirty="0"/>
          </a:p>
        </p:txBody>
      </p:sp>
      <p:pic>
        <p:nvPicPr>
          <p:cNvPr id="85008" name="Picture 16" descr="RÃ©sultat de recherche d'images pour &quot;naphtaline&quot;"/>
          <p:cNvPicPr>
            <a:picLocks noChangeAspect="1" noChangeArrowheads="1"/>
          </p:cNvPicPr>
          <p:nvPr/>
        </p:nvPicPr>
        <p:blipFill>
          <a:blip r:embed="rId5" cstate="print"/>
          <a:srcRect/>
          <a:stretch>
            <a:fillRect/>
          </a:stretch>
        </p:blipFill>
        <p:spPr bwMode="auto">
          <a:xfrm>
            <a:off x="4499992" y="2509199"/>
            <a:ext cx="679829" cy="396000"/>
          </a:xfrm>
          <a:prstGeom prst="rect">
            <a:avLst/>
          </a:prstGeom>
          <a:noFill/>
        </p:spPr>
      </p:pic>
      <p:sp>
        <p:nvSpPr>
          <p:cNvPr id="22" name="Rectangle 21"/>
          <p:cNvSpPr/>
          <p:nvPr/>
        </p:nvSpPr>
        <p:spPr>
          <a:xfrm>
            <a:off x="4360933" y="2905199"/>
            <a:ext cx="1027204" cy="307777"/>
          </a:xfrm>
          <a:prstGeom prst="rect">
            <a:avLst/>
          </a:prstGeom>
        </p:spPr>
        <p:txBody>
          <a:bodyPr wrap="none">
            <a:spAutoFit/>
          </a:bodyPr>
          <a:lstStyle/>
          <a:p>
            <a:r>
              <a:rPr lang="fr-FR" sz="1400" dirty="0" smtClean="0"/>
              <a:t>Naphtaline </a:t>
            </a:r>
            <a:endParaRPr lang="fr-FR" sz="1400" dirty="0"/>
          </a:p>
        </p:txBody>
      </p:sp>
      <p:pic>
        <p:nvPicPr>
          <p:cNvPr id="85010" name="Picture 18" descr="RÃ©sultat de recherche d'images pour &quot;benzopyrÃ¨ne&quot;"/>
          <p:cNvPicPr>
            <a:picLocks noChangeAspect="1" noChangeArrowheads="1"/>
          </p:cNvPicPr>
          <p:nvPr/>
        </p:nvPicPr>
        <p:blipFill>
          <a:blip r:embed="rId6" cstate="print"/>
          <a:srcRect/>
          <a:stretch>
            <a:fillRect/>
          </a:stretch>
        </p:blipFill>
        <p:spPr bwMode="auto">
          <a:xfrm>
            <a:off x="6012160" y="2179832"/>
            <a:ext cx="1275800" cy="797375"/>
          </a:xfrm>
          <a:prstGeom prst="rect">
            <a:avLst/>
          </a:prstGeom>
          <a:noFill/>
        </p:spPr>
      </p:pic>
      <p:sp>
        <p:nvSpPr>
          <p:cNvPr id="24" name="Rectangle 23"/>
          <p:cNvSpPr/>
          <p:nvPr/>
        </p:nvSpPr>
        <p:spPr>
          <a:xfrm>
            <a:off x="6012160" y="2895907"/>
            <a:ext cx="1217769" cy="307777"/>
          </a:xfrm>
          <a:prstGeom prst="rect">
            <a:avLst/>
          </a:prstGeom>
        </p:spPr>
        <p:txBody>
          <a:bodyPr wrap="none">
            <a:spAutoFit/>
          </a:bodyPr>
          <a:lstStyle/>
          <a:p>
            <a:r>
              <a:rPr lang="fr-FR" sz="1400" dirty="0" err="1" smtClean="0"/>
              <a:t>Benzopyrène</a:t>
            </a:r>
            <a:r>
              <a:rPr lang="fr-FR" sz="1400" dirty="0" smtClean="0"/>
              <a:t>  </a:t>
            </a:r>
            <a:endParaRPr lang="fr-FR" sz="1400" dirty="0"/>
          </a:p>
        </p:txBody>
      </p:sp>
      <p:sp>
        <p:nvSpPr>
          <p:cNvPr id="25" name="Rectangle 24"/>
          <p:cNvSpPr/>
          <p:nvPr/>
        </p:nvSpPr>
        <p:spPr>
          <a:xfrm>
            <a:off x="3059832" y="4725144"/>
            <a:ext cx="6264696" cy="1877437"/>
          </a:xfrm>
          <a:prstGeom prst="rect">
            <a:avLst/>
          </a:prstGeom>
        </p:spPr>
        <p:txBody>
          <a:bodyPr wrap="square">
            <a:spAutoFit/>
          </a:bodyPr>
          <a:lstStyle/>
          <a:p>
            <a:endParaRPr lang="fr-FR" dirty="0" smtClean="0"/>
          </a:p>
          <a:p>
            <a:r>
              <a:rPr lang="fr-FR" sz="1400" b="1" dirty="0" smtClean="0"/>
              <a:t>Les aliments peuvent se retrouver contaminés :</a:t>
            </a:r>
            <a:endParaRPr lang="fr-FR" sz="1400" dirty="0" smtClean="0"/>
          </a:p>
          <a:p>
            <a:r>
              <a:rPr lang="fr-FR" sz="1400" b="1" dirty="0" smtClean="0"/>
              <a:t>- par l’environnement (les HAP sont présents dans l’air, le sol ou l’eau) ;</a:t>
            </a:r>
            <a:endParaRPr lang="fr-FR" sz="1400" dirty="0" smtClean="0"/>
          </a:p>
          <a:p>
            <a:r>
              <a:rPr lang="fr-FR" sz="1400" b="1" dirty="0" smtClean="0"/>
              <a:t>- pendant leur transformation et leur cuisson. combustion des bois et hydrocarbures fossiles sont susceptibles d’entrer en contact avec les produits ;</a:t>
            </a:r>
            <a:endParaRPr lang="fr-FR" sz="1400" dirty="0" smtClean="0"/>
          </a:p>
          <a:p>
            <a:r>
              <a:rPr lang="fr-FR" sz="1400" b="1" dirty="0" smtClean="0"/>
              <a:t>- les cuissons au contact direct de la flamme (viande et poissons grillés).</a:t>
            </a:r>
            <a:endParaRPr lang="fr-FR" sz="1400" dirty="0" smtClean="0"/>
          </a:p>
          <a:p>
            <a:r>
              <a:rPr lang="fr-FR" sz="1400" b="1" dirty="0" smtClean="0"/>
              <a:t>les procédés de fumaison </a:t>
            </a:r>
            <a:endParaRPr lang="fr-FR" sz="1400" dirty="0" smtClean="0"/>
          </a:p>
          <a:p>
            <a:r>
              <a:rPr lang="fr-FR" sz="1400" dirty="0" smtClean="0"/>
              <a:t> </a:t>
            </a:r>
          </a:p>
        </p:txBody>
      </p:sp>
      <p:sp>
        <p:nvSpPr>
          <p:cNvPr id="27" name="Rectangle 26"/>
          <p:cNvSpPr/>
          <p:nvPr/>
        </p:nvSpPr>
        <p:spPr>
          <a:xfrm>
            <a:off x="2736304" y="3212976"/>
            <a:ext cx="4572000" cy="1754326"/>
          </a:xfrm>
          <a:prstGeom prst="rect">
            <a:avLst/>
          </a:prstGeom>
        </p:spPr>
        <p:txBody>
          <a:bodyPr>
            <a:spAutoFit/>
          </a:bodyPr>
          <a:lstStyle/>
          <a:p>
            <a:pPr algn="ctr">
              <a:buFontTx/>
              <a:buChar char="-"/>
              <a:defRPr/>
            </a:pPr>
            <a:r>
              <a:rPr lang="fr-FR" dirty="0" smtClean="0"/>
              <a:t>un groupe de plus de 100 substances chimiques différentes, qui se forment au cours de la combustion incomplète de l’huile, du gaz, des ordures, du tabac, du viande et le poisson grillés.</a:t>
            </a:r>
          </a:p>
          <a:p>
            <a:pPr algn="ctr">
              <a:buFontTx/>
              <a:buChar char="-"/>
              <a:defRPr/>
            </a:pPr>
            <a:r>
              <a:rPr lang="fr-FR" dirty="0" smtClean="0"/>
              <a:t> </a:t>
            </a:r>
          </a:p>
        </p:txBody>
      </p:sp>
      <p:sp>
        <p:nvSpPr>
          <p:cNvPr id="85012" name="AutoShape 20" descr="RÃ©sultat de recherche d'images pour &quot;hui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 name="Flèche à angle droit 34"/>
          <p:cNvSpPr/>
          <p:nvPr/>
        </p:nvSpPr>
        <p:spPr>
          <a:xfrm rot="5400000">
            <a:off x="2321750" y="4455114"/>
            <a:ext cx="648072" cy="75608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space réservé du numéro de diapositive 31"/>
          <p:cNvSpPr>
            <a:spLocks noGrp="1"/>
          </p:cNvSpPr>
          <p:nvPr>
            <p:ph type="sldNum" sz="quarter" idx="12"/>
          </p:nvPr>
        </p:nvSpPr>
        <p:spPr/>
        <p:txBody>
          <a:bodyPr/>
          <a:lstStyle/>
          <a:p>
            <a:fld id="{0D9BD027-BE57-4AA3-9DDA-DEC0D5E6CBDE}" type="slidenum">
              <a:rPr lang="fr-FR" smtClean="0"/>
              <a:pPr/>
              <a:t>48</a:t>
            </a:fld>
            <a:endParaRPr lang="fr-FR" dirty="0"/>
          </a:p>
        </p:txBody>
      </p:sp>
      <p:sp>
        <p:nvSpPr>
          <p:cNvPr id="34" name="Rectangle 33"/>
          <p:cNvSpPr/>
          <p:nvPr/>
        </p:nvSpPr>
        <p:spPr>
          <a:xfrm>
            <a:off x="7236296" y="2204864"/>
            <a:ext cx="1907704" cy="707886"/>
          </a:xfrm>
          <a:prstGeom prst="rect">
            <a:avLst/>
          </a:prstGeom>
        </p:spPr>
        <p:txBody>
          <a:bodyPr wrap="square">
            <a:spAutoFit/>
          </a:bodyPr>
          <a:lstStyle/>
          <a:p>
            <a:r>
              <a:rPr lang="fr-FR" sz="1000" b="1" dirty="0" smtClean="0"/>
              <a:t>Les hydrocarbures aromatiques</a:t>
            </a:r>
          </a:p>
          <a:p>
            <a:r>
              <a:rPr lang="fr-FR" sz="1000" b="1" dirty="0" smtClean="0"/>
              <a:t> polycycliques (HAP) sont</a:t>
            </a:r>
          </a:p>
          <a:p>
            <a:r>
              <a:rPr lang="fr-FR" sz="1000" b="1" dirty="0" smtClean="0"/>
              <a:t> composés d’au moins deux cycles de benzène accolés.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r>
              <a:rPr lang="fr-FR" sz="2400" b="1" dirty="0" smtClean="0">
                <a:solidFill>
                  <a:srgbClr val="7030A0"/>
                </a:solidFill>
              </a:rPr>
              <a:t>b. Hydrocarbures aromatiques polycycliques (HAP)</a:t>
            </a:r>
            <a:endParaRPr lang="fr-FR" sz="2400" dirty="0" smtClean="0">
              <a:solidFill>
                <a:srgbClr val="7030A0"/>
              </a:solidFill>
            </a:endParaRP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4146" name="Picture 2" descr="RÃ©sultat de recherche d'images pour &quot;hap hydrocarbures&quot;"/>
          <p:cNvPicPr>
            <a:picLocks noChangeAspect="1" noChangeArrowheads="1"/>
          </p:cNvPicPr>
          <p:nvPr/>
        </p:nvPicPr>
        <p:blipFill>
          <a:blip r:embed="rId4" cstate="print"/>
          <a:srcRect/>
          <a:stretch>
            <a:fillRect/>
          </a:stretch>
        </p:blipFill>
        <p:spPr bwMode="auto">
          <a:xfrm>
            <a:off x="1979712" y="2598993"/>
            <a:ext cx="2520280" cy="4142375"/>
          </a:xfrm>
          <a:prstGeom prst="rect">
            <a:avLst/>
          </a:prstGeom>
          <a:noFill/>
        </p:spPr>
      </p:pic>
      <p:sp>
        <p:nvSpPr>
          <p:cNvPr id="18" name="Rectangle 17"/>
          <p:cNvSpPr/>
          <p:nvPr/>
        </p:nvSpPr>
        <p:spPr>
          <a:xfrm>
            <a:off x="2123728" y="2348880"/>
            <a:ext cx="1749069" cy="369332"/>
          </a:xfrm>
          <a:prstGeom prst="rect">
            <a:avLst/>
          </a:prstGeom>
        </p:spPr>
        <p:txBody>
          <a:bodyPr wrap="none">
            <a:spAutoFit/>
          </a:bodyPr>
          <a:lstStyle/>
          <a:p>
            <a:r>
              <a:rPr lang="fr-FR" b="1" u="sng" dirty="0" smtClean="0">
                <a:solidFill>
                  <a:srgbClr val="FF0000"/>
                </a:solidFill>
              </a:rPr>
              <a:t>Toxicité des HAP</a:t>
            </a:r>
            <a:endParaRPr lang="fr-FR" dirty="0" smtClean="0">
              <a:solidFill>
                <a:srgbClr val="FF0000"/>
              </a:solidFill>
            </a:endParaRPr>
          </a:p>
        </p:txBody>
      </p:sp>
      <p:sp>
        <p:nvSpPr>
          <p:cNvPr id="19" name="Flèche courbée vers le bas 18"/>
          <p:cNvSpPr/>
          <p:nvPr/>
        </p:nvSpPr>
        <p:spPr>
          <a:xfrm>
            <a:off x="4355976" y="2708920"/>
            <a:ext cx="158417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Espace réservé du numéro de diapositive 23"/>
          <p:cNvSpPr>
            <a:spLocks noGrp="1"/>
          </p:cNvSpPr>
          <p:nvPr>
            <p:ph type="sldNum" sz="quarter" idx="12"/>
          </p:nvPr>
        </p:nvSpPr>
        <p:spPr/>
        <p:txBody>
          <a:bodyPr/>
          <a:lstStyle/>
          <a:p>
            <a:fld id="{0D9BD027-BE57-4AA3-9DDA-DEC0D5E6CBDE}" type="slidenum">
              <a:rPr lang="fr-FR" smtClean="0"/>
              <a:pPr/>
              <a:t>49</a:t>
            </a:fld>
            <a:endParaRPr lang="fr-FR"/>
          </a:p>
        </p:txBody>
      </p:sp>
      <p:sp>
        <p:nvSpPr>
          <p:cNvPr id="25" name="Rectangle 24"/>
          <p:cNvSpPr/>
          <p:nvPr/>
        </p:nvSpPr>
        <p:spPr>
          <a:xfrm>
            <a:off x="5364088" y="3284984"/>
            <a:ext cx="3600400" cy="2800767"/>
          </a:xfrm>
          <a:prstGeom prst="rect">
            <a:avLst/>
          </a:prstGeom>
        </p:spPr>
        <p:txBody>
          <a:bodyPr wrap="square">
            <a:spAutoFit/>
          </a:bodyPr>
          <a:lstStyle/>
          <a:p>
            <a:pPr algn="just"/>
            <a:r>
              <a:rPr lang="fr-FR" sz="1600" dirty="0" smtClean="0"/>
              <a:t>La structure moléculaire de certains types de HAP les amène à être transformés dans l’organisme en composés extrêmement toxiques, appelés « époxydes ». </a:t>
            </a:r>
            <a:r>
              <a:rPr lang="fr-FR" sz="1600" b="1" dirty="0" smtClean="0"/>
              <a:t>Les époxydes réagissent très facilement avec l’ADN</a:t>
            </a:r>
            <a:r>
              <a:rPr lang="fr-FR" sz="1600" dirty="0" smtClean="0"/>
              <a:t>, ce qui peut entraîner des mutations génétiques menant parfois au cancer. Certains HAP peuvent également affecter la reproduction ou le développement </a:t>
            </a:r>
            <a:r>
              <a:rPr lang="fr-FR" sz="1600" dirty="0" err="1" smtClean="0"/>
              <a:t>foetal</a:t>
            </a:r>
            <a:r>
              <a:rPr lang="fr-FR" sz="16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2" name="Groupe 11"/>
          <p:cNvGrpSpPr/>
          <p:nvPr/>
        </p:nvGrpSpPr>
        <p:grpSpPr>
          <a:xfrm>
            <a:off x="1259632" y="404664"/>
            <a:ext cx="5689206" cy="1776904"/>
            <a:chOff x="899592" y="1196752"/>
            <a:chExt cx="5689206" cy="1776904"/>
          </a:xfrm>
        </p:grpSpPr>
        <p:sp>
          <p:nvSpPr>
            <p:cNvPr id="13"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3" name="Group 60"/>
            <p:cNvGrpSpPr>
              <a:grpSpLocks/>
            </p:cNvGrpSpPr>
            <p:nvPr/>
          </p:nvGrpSpPr>
          <p:grpSpPr bwMode="auto">
            <a:xfrm>
              <a:off x="2111239" y="1762802"/>
              <a:ext cx="1622503" cy="630038"/>
              <a:chOff x="3415" y="6465"/>
              <a:chExt cx="1548" cy="512"/>
            </a:xfrm>
          </p:grpSpPr>
          <p:cxnSp>
            <p:nvCxnSpPr>
              <p:cNvPr id="16"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7"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pic>
        <p:nvPicPr>
          <p:cNvPr id="1030" name="Picture 6" descr="Image associÃ©e"/>
          <p:cNvPicPr>
            <a:picLocks noChangeAspect="1" noChangeArrowheads="1"/>
          </p:cNvPicPr>
          <p:nvPr/>
        </p:nvPicPr>
        <p:blipFill>
          <a:blip r:embed="rId3" cstate="print"/>
          <a:srcRect/>
          <a:stretch>
            <a:fillRect/>
          </a:stretch>
        </p:blipFill>
        <p:spPr bwMode="auto">
          <a:xfrm>
            <a:off x="539552" y="2276872"/>
            <a:ext cx="4176464" cy="4527864"/>
          </a:xfrm>
          <a:prstGeom prst="rect">
            <a:avLst/>
          </a:prstGeom>
          <a:noFill/>
        </p:spPr>
      </p:pic>
      <p:sp>
        <p:nvSpPr>
          <p:cNvPr id="12" name="Espace réservé du numéro de diapositive 11"/>
          <p:cNvSpPr>
            <a:spLocks noGrp="1"/>
          </p:cNvSpPr>
          <p:nvPr>
            <p:ph type="sldNum" sz="quarter" idx="12"/>
          </p:nvPr>
        </p:nvSpPr>
        <p:spPr/>
        <p:txBody>
          <a:bodyPr/>
          <a:lstStyle/>
          <a:p>
            <a:fld id="{0D9BD027-BE57-4AA3-9DDA-DEC0D5E6CBDE}"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c. Amines aromatiques hétérocycliques (AAH)</a:t>
            </a: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 name="Flèche vers le bas 16"/>
          <p:cNvSpPr/>
          <p:nvPr/>
        </p:nvSpPr>
        <p:spPr>
          <a:xfrm>
            <a:off x="4355976" y="4581128"/>
            <a:ext cx="86409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195736" y="5157192"/>
            <a:ext cx="5724128" cy="646331"/>
          </a:xfrm>
          <a:prstGeom prst="rect">
            <a:avLst/>
          </a:prstGeom>
        </p:spPr>
        <p:txBody>
          <a:bodyPr wrap="square">
            <a:spAutoFit/>
          </a:bodyPr>
          <a:lstStyle/>
          <a:p>
            <a:pPr algn="ctr">
              <a:buFontTx/>
              <a:buChar char="-"/>
              <a:defRPr/>
            </a:pPr>
            <a:r>
              <a:rPr lang="fr-FR" b="1" dirty="0" smtClean="0"/>
              <a:t>deux groupes: </a:t>
            </a:r>
            <a:r>
              <a:rPr lang="fr-FR" b="1" dirty="0" smtClean="0">
                <a:latin typeface="Arial" pitchFamily="34" charset="0"/>
                <a:ea typeface="Calibri" pitchFamily="34" charset="0"/>
                <a:cs typeface="Arial" pitchFamily="34" charset="0"/>
              </a:rPr>
              <a:t> - </a:t>
            </a:r>
            <a:r>
              <a:rPr lang="fr-FR" b="1" dirty="0" err="1" smtClean="0">
                <a:latin typeface="Arial" pitchFamily="34" charset="0"/>
                <a:ea typeface="Calibri" pitchFamily="34" charset="0"/>
                <a:cs typeface="Arial" pitchFamily="34" charset="0"/>
              </a:rPr>
              <a:t>amino</a:t>
            </a:r>
            <a:r>
              <a:rPr lang="fr-FR" b="1" dirty="0" smtClean="0">
                <a:latin typeface="Arial" pitchFamily="34" charset="0"/>
                <a:ea typeface="Calibri" pitchFamily="34" charset="0"/>
                <a:cs typeface="Arial" pitchFamily="34" charset="0"/>
              </a:rPr>
              <a:t>-</a:t>
            </a:r>
            <a:r>
              <a:rPr lang="fr-FR" b="1" dirty="0" err="1" smtClean="0">
                <a:latin typeface="Arial" pitchFamily="34" charset="0"/>
                <a:ea typeface="Calibri" pitchFamily="34" charset="0"/>
                <a:cs typeface="Arial" pitchFamily="34" charset="0"/>
              </a:rPr>
              <a:t>imidazo</a:t>
            </a:r>
            <a:r>
              <a:rPr lang="fr-FR" b="1" dirty="0" smtClean="0">
                <a:latin typeface="Arial" pitchFamily="34" charset="0"/>
                <a:ea typeface="Calibri" pitchFamily="34" charset="0"/>
                <a:cs typeface="Arial" pitchFamily="34" charset="0"/>
              </a:rPr>
              <a:t>-</a:t>
            </a:r>
            <a:r>
              <a:rPr lang="fr-FR" b="1" dirty="0" err="1" smtClean="0">
                <a:latin typeface="Arial" pitchFamily="34" charset="0"/>
                <a:ea typeface="Calibri" pitchFamily="34" charset="0"/>
                <a:cs typeface="Arial" pitchFamily="34" charset="0"/>
              </a:rPr>
              <a:t>aza</a:t>
            </a:r>
            <a:r>
              <a:rPr lang="fr-FR" b="1" dirty="0" smtClean="0">
                <a:latin typeface="Arial" pitchFamily="34" charset="0"/>
                <a:ea typeface="Calibri" pitchFamily="34" charset="0"/>
                <a:cs typeface="Arial" pitchFamily="34" charset="0"/>
              </a:rPr>
              <a:t>-arènes (AIA)</a:t>
            </a:r>
          </a:p>
          <a:p>
            <a:pPr algn="ctr">
              <a:buFontTx/>
              <a:buChar char="-"/>
              <a:defRPr/>
            </a:pPr>
            <a:r>
              <a:rPr lang="fr-FR" b="1" dirty="0" err="1" smtClean="0">
                <a:latin typeface="Arial" pitchFamily="34" charset="0"/>
                <a:ea typeface="Calibri" pitchFamily="34" charset="0"/>
                <a:cs typeface="Arial" pitchFamily="34" charset="0"/>
              </a:rPr>
              <a:t>amino</a:t>
            </a:r>
            <a:r>
              <a:rPr lang="fr-FR" b="1" dirty="0" smtClean="0">
                <a:latin typeface="Arial" pitchFamily="34" charset="0"/>
                <a:ea typeface="Calibri" pitchFamily="34" charset="0"/>
                <a:cs typeface="Arial" pitchFamily="34" charset="0"/>
              </a:rPr>
              <a:t>-</a:t>
            </a:r>
            <a:r>
              <a:rPr lang="fr-FR" b="1" dirty="0" err="1" smtClean="0">
                <a:latin typeface="Arial" pitchFamily="34" charset="0"/>
                <a:ea typeface="Calibri" pitchFamily="34" charset="0"/>
                <a:cs typeface="Arial" pitchFamily="34" charset="0"/>
              </a:rPr>
              <a:t>carbolines</a:t>
            </a:r>
            <a:r>
              <a:rPr lang="fr-FR" b="1" dirty="0" smtClean="0">
                <a:latin typeface="Arial" pitchFamily="34" charset="0"/>
                <a:ea typeface="Calibri" pitchFamily="34" charset="0"/>
                <a:cs typeface="Arial" pitchFamily="34" charset="0"/>
              </a:rPr>
              <a:t> </a:t>
            </a:r>
          </a:p>
        </p:txBody>
      </p:sp>
      <p:sp>
        <p:nvSpPr>
          <p:cNvPr id="26" name="Espace réservé du numéro de diapositive 25"/>
          <p:cNvSpPr>
            <a:spLocks noGrp="1"/>
          </p:cNvSpPr>
          <p:nvPr>
            <p:ph type="sldNum" sz="quarter" idx="12"/>
          </p:nvPr>
        </p:nvSpPr>
        <p:spPr/>
        <p:txBody>
          <a:bodyPr/>
          <a:lstStyle/>
          <a:p>
            <a:fld id="{0D9BD027-BE57-4AA3-9DDA-DEC0D5E6CBDE}" type="slidenum">
              <a:rPr lang="fr-FR" smtClean="0"/>
              <a:pPr/>
              <a:t>50</a:t>
            </a:fld>
            <a:endParaRPr lang="fr-FR"/>
          </a:p>
        </p:txBody>
      </p:sp>
      <p:sp>
        <p:nvSpPr>
          <p:cNvPr id="22" name="Rectangle 21"/>
          <p:cNvSpPr/>
          <p:nvPr/>
        </p:nvSpPr>
        <p:spPr>
          <a:xfrm>
            <a:off x="2267744" y="2564904"/>
            <a:ext cx="5886400" cy="1754326"/>
          </a:xfrm>
          <a:prstGeom prst="rect">
            <a:avLst/>
          </a:prstGeom>
        </p:spPr>
        <p:txBody>
          <a:bodyPr wrap="square">
            <a:spAutoFit/>
          </a:bodyPr>
          <a:lstStyle/>
          <a:p>
            <a:pPr>
              <a:defRPr/>
            </a:pPr>
            <a:r>
              <a:rPr lang="fr-FR" b="1" dirty="0" smtClean="0"/>
              <a:t>Les amines hétérocycliques aromatiques (AHA)  sont des composés chimiques formés au cours de la cuisson des viandes, du poisson ou de la volaille, principalement s’ils sont grillés à haute température ou cuits longtemps. Ils sont également présents dans la fumée de cigarette ou les gaz d’échappement. </a:t>
            </a:r>
            <a:endParaRPr lang="fr-F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c. Amines aromatiques hétérocycliques (AAH)</a:t>
            </a: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33" name="Rectangle 1"/>
          <p:cNvSpPr>
            <a:spLocks noChangeArrowheads="1"/>
          </p:cNvSpPr>
          <p:nvPr/>
        </p:nvSpPr>
        <p:spPr bwMode="auto">
          <a:xfrm>
            <a:off x="2052736" y="2132856"/>
            <a:ext cx="9144000" cy="456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1).  Les </a:t>
            </a:r>
            <a:r>
              <a:rPr kumimoji="0" lang="fr-FR"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amino</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fr-FR"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imidazo</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fr-FR"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aza</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-arènes (AIA).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46436" name="AutoShape 4"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38" name="AutoShape 6"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40" name="AutoShape 8"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22" name="Groupe 21"/>
          <p:cNvGrpSpPr/>
          <p:nvPr/>
        </p:nvGrpSpPr>
        <p:grpSpPr>
          <a:xfrm>
            <a:off x="2267744" y="2658963"/>
            <a:ext cx="5904656" cy="2642245"/>
            <a:chOff x="2123728" y="3212976"/>
            <a:chExt cx="6768752" cy="3362325"/>
          </a:xfrm>
        </p:grpSpPr>
        <p:pic>
          <p:nvPicPr>
            <p:cNvPr id="146441" name="Picture 9"/>
            <p:cNvPicPr>
              <a:picLocks noChangeAspect="1" noChangeArrowheads="1"/>
            </p:cNvPicPr>
            <p:nvPr/>
          </p:nvPicPr>
          <p:blipFill>
            <a:blip r:embed="rId4" cstate="print"/>
            <a:srcRect/>
            <a:stretch>
              <a:fillRect/>
            </a:stretch>
          </p:blipFill>
          <p:spPr bwMode="auto">
            <a:xfrm>
              <a:off x="2123728" y="3212976"/>
              <a:ext cx="6657975" cy="3362325"/>
            </a:xfrm>
            <a:prstGeom prst="rect">
              <a:avLst/>
            </a:prstGeom>
            <a:noFill/>
            <a:ln w="9525">
              <a:noFill/>
              <a:miter lim="800000"/>
              <a:headEnd/>
              <a:tailEnd/>
            </a:ln>
          </p:spPr>
        </p:pic>
        <p:sp>
          <p:nvSpPr>
            <p:cNvPr id="21" name="Rectangle 20"/>
            <p:cNvSpPr/>
            <p:nvPr/>
          </p:nvSpPr>
          <p:spPr>
            <a:xfrm>
              <a:off x="6948264" y="3284984"/>
              <a:ext cx="1944216"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Espace réservé du numéro de diapositive 22"/>
          <p:cNvSpPr>
            <a:spLocks noGrp="1"/>
          </p:cNvSpPr>
          <p:nvPr>
            <p:ph type="sldNum" sz="quarter" idx="12"/>
          </p:nvPr>
        </p:nvSpPr>
        <p:spPr/>
        <p:txBody>
          <a:bodyPr/>
          <a:lstStyle/>
          <a:p>
            <a:fld id="{0D9BD027-BE57-4AA3-9DDA-DEC0D5E6CBDE}" type="slidenum">
              <a:rPr lang="fr-FR" smtClean="0"/>
              <a:pPr/>
              <a:t>51</a:t>
            </a:fld>
            <a:endParaRPr lang="fr-FR"/>
          </a:p>
        </p:txBody>
      </p:sp>
      <p:sp>
        <p:nvSpPr>
          <p:cNvPr id="24" name="Rectangle 23"/>
          <p:cNvSpPr/>
          <p:nvPr/>
        </p:nvSpPr>
        <p:spPr>
          <a:xfrm>
            <a:off x="2483768" y="5657671"/>
            <a:ext cx="5544616" cy="1200329"/>
          </a:xfrm>
          <a:prstGeom prst="rect">
            <a:avLst/>
          </a:prstGeom>
        </p:spPr>
        <p:txBody>
          <a:bodyPr wrap="square">
            <a:spAutoFit/>
          </a:bodyPr>
          <a:lstStyle/>
          <a:p>
            <a:r>
              <a:rPr lang="fr-FR" b="1" dirty="0" smtClean="0"/>
              <a:t>Elles sont formées à partir de la créatinine en présence d’acides aminés et d’hexose par condensation avec un produit issu de la dégradation de </a:t>
            </a:r>
            <a:r>
              <a:rPr lang="fr-FR" b="1" dirty="0" err="1" smtClean="0"/>
              <a:t>Strecker</a:t>
            </a:r>
            <a:r>
              <a:rPr lang="fr-FR" b="1" dirty="0" smtClean="0"/>
              <a:t> (réaction de Maillard) à des températures de 100 à 225° C.</a:t>
            </a:r>
            <a:endParaRPr lang="fr-FR"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c. Amines aromatiques hétérocycliques (AAH)</a:t>
            </a: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 name="Espace réservé du numéro de diapositive 25"/>
          <p:cNvSpPr>
            <a:spLocks noGrp="1"/>
          </p:cNvSpPr>
          <p:nvPr>
            <p:ph type="sldNum" sz="quarter" idx="12"/>
          </p:nvPr>
        </p:nvSpPr>
        <p:spPr/>
        <p:txBody>
          <a:bodyPr/>
          <a:lstStyle/>
          <a:p>
            <a:fld id="{0D9BD027-BE57-4AA3-9DDA-DEC0D5E6CBDE}" type="slidenum">
              <a:rPr lang="fr-FR" smtClean="0"/>
              <a:pPr/>
              <a:t>52</a:t>
            </a:fld>
            <a:endParaRPr lang="fr-FR"/>
          </a:p>
        </p:txBody>
      </p:sp>
      <p:pic>
        <p:nvPicPr>
          <p:cNvPr id="53254" name="Picture 6" descr="https://media.springernature.com/original/springer-static/image/chp%3A10.1007%2F978-3-642-27841-9_2693-2/MediaObjects/63459_0_En_2693-2_Fig1_HTML.gif"/>
          <p:cNvPicPr>
            <a:picLocks noChangeAspect="1" noChangeArrowheads="1"/>
          </p:cNvPicPr>
          <p:nvPr/>
        </p:nvPicPr>
        <p:blipFill>
          <a:blip r:embed="rId4" cstate="print"/>
          <a:srcRect b="47379"/>
          <a:stretch>
            <a:fillRect/>
          </a:stretch>
        </p:blipFill>
        <p:spPr bwMode="auto">
          <a:xfrm>
            <a:off x="2627784" y="2420888"/>
            <a:ext cx="5227320" cy="352839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c. Amines aromatiques hétérocycliques (AAH)</a:t>
            </a: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36" name="AutoShape 4"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38" name="AutoShape 6"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40" name="AutoShape 8" descr="RÃ©sultat de recherche d'images pour &quot;Elles sont formÃ©es Ã  partir de la crÃ©atinine en prÃ©sence dâacides aminÃ©s et dâhexose âpar condensation avec un produit issu de la dÃ©gradation de Strecker (rÃ©action de âMaillard) Ã  des tempÃ©ratures de 100 Ã  225Â° C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42" name="Rectangle 10"/>
          <p:cNvSpPr>
            <a:spLocks noChangeArrowheads="1"/>
          </p:cNvSpPr>
          <p:nvPr/>
        </p:nvSpPr>
        <p:spPr bwMode="auto">
          <a:xfrm>
            <a:off x="2051720" y="2420888"/>
            <a:ext cx="6968574"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2</a:t>
            </a:r>
            <a:r>
              <a:rPr lang="fr-FR" b="1" dirty="0" smtClean="0">
                <a:latin typeface="Arial" pitchFamily="34" charset="0"/>
                <a:ea typeface="Calibri" pitchFamily="34" charset="0"/>
                <a:cs typeface="Arial" pitchFamily="34" charset="0"/>
              </a:rPr>
              <a:t>). Les </a:t>
            </a:r>
            <a:r>
              <a:rPr lang="fr-FR" b="1" dirty="0" err="1" smtClean="0">
                <a:latin typeface="Arial" pitchFamily="34" charset="0"/>
                <a:ea typeface="Calibri" pitchFamily="34" charset="0"/>
                <a:cs typeface="Arial" pitchFamily="34" charset="0"/>
              </a:rPr>
              <a:t>amino</a:t>
            </a:r>
            <a:r>
              <a:rPr lang="fr-FR" b="1" dirty="0" smtClean="0">
                <a:latin typeface="Arial" pitchFamily="34" charset="0"/>
                <a:ea typeface="Calibri" pitchFamily="34" charset="0"/>
                <a:cs typeface="Arial" pitchFamily="34" charset="0"/>
              </a:rPr>
              <a:t>-</a:t>
            </a:r>
            <a:r>
              <a:rPr lang="fr-FR" b="1" dirty="0" err="1" smtClean="0">
                <a:latin typeface="Arial" pitchFamily="34" charset="0"/>
                <a:ea typeface="Calibri" pitchFamily="34" charset="0"/>
                <a:cs typeface="Arial" pitchFamily="34" charset="0"/>
              </a:rPr>
              <a:t>carbolines</a:t>
            </a:r>
            <a:r>
              <a:rPr lang="fr-FR" b="1" dirty="0" smtClean="0">
                <a:latin typeface="Arial" pitchFamily="34" charset="0"/>
                <a:ea typeface="Calibri" pitchFamily="34" charset="0"/>
                <a:cs typeface="Arial" pitchFamily="34" charset="0"/>
              </a:rPr>
              <a:t> / </a:t>
            </a:r>
            <a:r>
              <a:rPr lang="fr-FR" b="1" dirty="0" err="1" smtClean="0">
                <a:latin typeface="Arial" pitchFamily="34" charset="0"/>
                <a:ea typeface="Calibri" pitchFamily="34" charset="0"/>
                <a:cs typeface="Arial" pitchFamily="34" charset="0"/>
              </a:rPr>
              <a:t>pyrido</a:t>
            </a:r>
            <a:r>
              <a:rPr lang="fr-FR" b="1" dirty="0" smtClean="0">
                <a:latin typeface="Arial" pitchFamily="34" charset="0"/>
                <a:ea typeface="Calibri" pitchFamily="34" charset="0"/>
                <a:cs typeface="Arial" pitchFamily="34" charset="0"/>
              </a:rPr>
              <a:t>-imidazoles / </a:t>
            </a:r>
            <a:r>
              <a:rPr lang="fr-FR" b="1" dirty="0" err="1" smtClean="0">
                <a:latin typeface="Arial" pitchFamily="34" charset="0"/>
                <a:ea typeface="Calibri" pitchFamily="34" charset="0"/>
                <a:cs typeface="Arial" pitchFamily="34" charset="0"/>
              </a:rPr>
              <a:t>pyrido</a:t>
            </a:r>
            <a:r>
              <a:rPr lang="fr-FR" b="1" dirty="0" smtClean="0">
                <a:latin typeface="Arial" pitchFamily="34" charset="0"/>
                <a:ea typeface="Calibri" pitchFamily="34" charset="0"/>
                <a:cs typeface="Arial" pitchFamily="34" charset="0"/>
              </a:rPr>
              <a:t>-indoles. </a:t>
            </a:r>
          </a:p>
          <a:p>
            <a:pPr marL="0" marR="0" lvl="0" indent="0" algn="l" defTabSz="914400" rtl="0" eaLnBrk="1" fontAlgn="base" latinLnBrk="0" hangingPunct="1">
              <a:lnSpc>
                <a:spcPct val="150000"/>
              </a:lnSpc>
              <a:spcBef>
                <a:spcPct val="0"/>
              </a:spcBef>
              <a:spcAft>
                <a:spcPct val="0"/>
              </a:spcAft>
              <a:buClrTx/>
              <a:buSzTx/>
              <a:buFontTx/>
              <a:buNone/>
              <a:tabLst/>
            </a:pPr>
            <a:r>
              <a:rPr lang="fr-FR" dirty="0" smtClean="0">
                <a:latin typeface="Arial" pitchFamily="34" charset="0"/>
                <a:ea typeface="Calibri" pitchFamily="34" charset="0"/>
                <a:cs typeface="Arial" pitchFamily="34" charset="0"/>
              </a:rPr>
              <a:t>Elles sont issues de la pyrolyse de protéines et d’acides aminés à </a:t>
            </a:r>
          </a:p>
          <a:p>
            <a:pPr marL="0" marR="0" lvl="0" indent="0" algn="l" defTabSz="914400" rtl="0" eaLnBrk="1" fontAlgn="base" latinLnBrk="0" hangingPunct="1">
              <a:lnSpc>
                <a:spcPct val="150000"/>
              </a:lnSpc>
              <a:spcBef>
                <a:spcPct val="0"/>
              </a:spcBef>
              <a:spcAft>
                <a:spcPct val="0"/>
              </a:spcAft>
              <a:buClrTx/>
              <a:buSzTx/>
              <a:buFontTx/>
              <a:buNone/>
              <a:tabLst/>
            </a:pPr>
            <a:r>
              <a:rPr lang="fr-FR" dirty="0" smtClean="0">
                <a:latin typeface="Arial" pitchFamily="34" charset="0"/>
                <a:ea typeface="Calibri" pitchFamily="34" charset="0"/>
                <a:cs typeface="Arial" pitchFamily="34" charset="0"/>
              </a:rPr>
              <a:t>des températures au-delà de 300° C</a:t>
            </a:r>
            <a:r>
              <a:rPr lang="fr-FR" b="1" dirty="0" smtClean="0">
                <a:latin typeface="Arial" pitchFamily="34" charset="0"/>
                <a:ea typeface="Calibri" pitchFamily="34" charset="0"/>
                <a:cs typeface="Arial" pitchFamily="34" charset="0"/>
              </a:rPr>
              <a:t>.</a:t>
            </a:r>
          </a:p>
        </p:txBody>
      </p:sp>
      <p:sp>
        <p:nvSpPr>
          <p:cNvPr id="23" name="Espace réservé du numéro de diapositive 22"/>
          <p:cNvSpPr>
            <a:spLocks noGrp="1"/>
          </p:cNvSpPr>
          <p:nvPr>
            <p:ph type="sldNum" sz="quarter" idx="12"/>
          </p:nvPr>
        </p:nvSpPr>
        <p:spPr/>
        <p:txBody>
          <a:bodyPr/>
          <a:lstStyle/>
          <a:p>
            <a:fld id="{0D9BD027-BE57-4AA3-9DDA-DEC0D5E6CBDE}" type="slidenum">
              <a:rPr lang="fr-FR" smtClean="0"/>
              <a:pPr/>
              <a:t>53</a:t>
            </a:fld>
            <a:endParaRPr lang="fr-FR"/>
          </a:p>
        </p:txBody>
      </p:sp>
      <p:pic>
        <p:nvPicPr>
          <p:cNvPr id="24" name="Picture 6" descr="https://media.springernature.com/original/springer-static/image/chp%3A10.1007%2F978-3-642-27841-9_2693-2/MediaObjects/63459_0_En_2693-2_Fig1_HTML.gif"/>
          <p:cNvPicPr>
            <a:picLocks noChangeAspect="1" noChangeArrowheads="1"/>
          </p:cNvPicPr>
          <p:nvPr/>
        </p:nvPicPr>
        <p:blipFill>
          <a:blip r:embed="rId4" cstate="print"/>
          <a:srcRect t="55694" b="1684"/>
          <a:stretch>
            <a:fillRect/>
          </a:stretch>
        </p:blipFill>
        <p:spPr bwMode="auto">
          <a:xfrm>
            <a:off x="2627784" y="3789040"/>
            <a:ext cx="5400000" cy="295232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4385" name="Rectangle 1"/>
          <p:cNvSpPr>
            <a:spLocks noChangeArrowheads="1"/>
          </p:cNvSpPr>
          <p:nvPr/>
        </p:nvSpPr>
        <p:spPr bwMode="auto">
          <a:xfrm>
            <a:off x="2339752" y="2187491"/>
            <a:ext cx="648072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Plusieurs </a:t>
            </a:r>
            <a:r>
              <a:rPr kumimoji="0" lang="fr-FR" b="1" i="0" u="sng" strike="noStrike" cap="none" normalizeH="0" baseline="0" dirty="0" smtClean="0">
                <a:ln>
                  <a:noFill/>
                </a:ln>
                <a:solidFill>
                  <a:srgbClr val="FF0000"/>
                </a:solidFill>
                <a:effectLst/>
                <a:latin typeface="Arial" pitchFamily="34" charset="0"/>
                <a:ea typeface="Calibri" pitchFamily="34" charset="0"/>
                <a:cs typeface="Arial" pitchFamily="34" charset="0"/>
              </a:rPr>
              <a:t>études épidémiologiques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ont montré un </a:t>
            </a:r>
            <a:r>
              <a:rPr lang="fr-FR" b="1" u="sng" dirty="0" smtClean="0">
                <a:solidFill>
                  <a:srgbClr val="FF0000"/>
                </a:solidFill>
                <a:latin typeface="Arial" pitchFamily="34" charset="0"/>
                <a:ea typeface="Calibri" pitchFamily="34" charset="0"/>
                <a:cs typeface="Arial" pitchFamily="34" charset="0"/>
              </a:rPr>
              <a:t>lien</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 entre la consommation fréquente de viande ou de poisson bien cuits ou grillés, qui contiennent des </a:t>
            </a:r>
            <a:r>
              <a:rPr kumimoji="0" lang="fr-FR" b="1" i="0" u="sng" strike="noStrike" cap="none" normalizeH="0" baseline="0" dirty="0" smtClean="0">
                <a:ln>
                  <a:noFill/>
                </a:ln>
                <a:solidFill>
                  <a:srgbClr val="FF0000"/>
                </a:solidFill>
                <a:effectLst/>
                <a:latin typeface="Arial" pitchFamily="34" charset="0"/>
                <a:ea typeface="Calibri" pitchFamily="34" charset="0"/>
                <a:cs typeface="Arial" pitchFamily="34" charset="0"/>
              </a:rPr>
              <a:t>AAH</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 et un risque accru de </a:t>
            </a:r>
            <a:r>
              <a:rPr kumimoji="0" lang="fr-FR" b="1" i="0" u="sng" strike="noStrike" cap="none" normalizeH="0" baseline="0" dirty="0" smtClean="0">
                <a:ln>
                  <a:noFill/>
                </a:ln>
                <a:solidFill>
                  <a:srgbClr val="FF0000"/>
                </a:solidFill>
                <a:effectLst/>
                <a:latin typeface="Arial" pitchFamily="34" charset="0"/>
                <a:ea typeface="Calibri" pitchFamily="34" charset="0"/>
                <a:cs typeface="Arial" pitchFamily="34" charset="0"/>
              </a:rPr>
              <a:t>cancer </a:t>
            </a:r>
            <a:r>
              <a:rPr lang="fr-FR" b="1" dirty="0" smtClean="0">
                <a:latin typeface="Arial" pitchFamily="34" charset="0"/>
                <a:ea typeface="Calibri" pitchFamily="34" charset="0"/>
                <a:cs typeface="Arial" pitchFamily="34" charset="0"/>
              </a:rPr>
              <a:t>colorectal, </a:t>
            </a:r>
          </a:p>
          <a:p>
            <a:pPr marL="0" marR="0" lvl="0" indent="0" algn="just" defTabSz="914400" rtl="0" eaLnBrk="1" fontAlgn="base" latinLnBrk="0" hangingPunct="1">
              <a:lnSpc>
                <a:spcPct val="150000"/>
              </a:lnSpc>
              <a:spcBef>
                <a:spcPct val="0"/>
              </a:spcBef>
              <a:spcAft>
                <a:spcPct val="0"/>
              </a:spcAft>
              <a:buClrTx/>
              <a:buSzTx/>
              <a:buFontTx/>
              <a:buNone/>
              <a:tabLst/>
            </a:pPr>
            <a:r>
              <a:rPr lang="fr-FR" b="1" dirty="0" smtClean="0">
                <a:latin typeface="Arial"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de cancer de la prostate </a:t>
            </a:r>
          </a:p>
          <a:p>
            <a:pPr marL="0" marR="0" lvl="0" indent="0" algn="just" defTabSz="914400" rtl="0" eaLnBrk="1" fontAlgn="base" latinLnBrk="0" hangingPunct="1">
              <a:lnSpc>
                <a:spcPct val="150000"/>
              </a:lnSpc>
              <a:spcBef>
                <a:spcPct val="0"/>
              </a:spcBef>
              <a:spcAft>
                <a:spcPct val="0"/>
              </a:spcAft>
              <a:buClrTx/>
              <a:buSzTx/>
              <a:buFontTx/>
              <a:buNone/>
              <a:tabLst/>
            </a:pPr>
            <a:r>
              <a:rPr lang="fr-FR" b="1" dirty="0" smtClean="0">
                <a:latin typeface="Arial"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et de cancer du sein.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c. Amines aromatiques hétérocycliques (AAH)</a:t>
            </a:r>
          </a:p>
        </p:txBody>
      </p:sp>
      <p:sp>
        <p:nvSpPr>
          <p:cNvPr id="16" name="Espace réservé du numéro de diapositive 15"/>
          <p:cNvSpPr>
            <a:spLocks noGrp="1"/>
          </p:cNvSpPr>
          <p:nvPr>
            <p:ph type="sldNum" sz="quarter" idx="12"/>
          </p:nvPr>
        </p:nvSpPr>
        <p:spPr/>
        <p:txBody>
          <a:bodyPr/>
          <a:lstStyle/>
          <a:p>
            <a:fld id="{0D9BD027-BE57-4AA3-9DDA-DEC0D5E6CBDE}" type="slidenum">
              <a:rPr lang="fr-FR" smtClean="0"/>
              <a:pPr/>
              <a:t>54</a:t>
            </a:fld>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42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44824"/>
            <a:ext cx="2808312" cy="1323439"/>
          </a:xfrm>
          <a:prstGeom prst="rect">
            <a:avLst/>
          </a:prstGeom>
        </p:spPr>
        <p:txBody>
          <a:bodyPr wrap="square">
            <a:spAutoFit/>
          </a:bodyPr>
          <a:lstStyle/>
          <a:p>
            <a:pPr lvl="0"/>
            <a:r>
              <a:rPr lang="fr-FR" sz="2000" b="1" dirty="0" smtClean="0"/>
              <a:t>1. Traitements </a:t>
            </a:r>
          </a:p>
          <a:p>
            <a:pPr lvl="0"/>
            <a:r>
              <a:rPr lang="fr-FR" sz="2000" b="1" dirty="0" smtClean="0"/>
              <a:t>thermiques </a:t>
            </a:r>
          </a:p>
          <a:p>
            <a:pPr lvl="0"/>
            <a:r>
              <a:rPr lang="fr-FR" sz="2000" b="1" dirty="0" smtClean="0"/>
              <a:t>à hautes </a:t>
            </a:r>
          </a:p>
          <a:p>
            <a:pPr lvl="0"/>
            <a:r>
              <a:rPr lang="fr-FR" sz="2000" b="1" dirty="0" smtClean="0"/>
              <a:t>températures</a:t>
            </a:r>
            <a:endParaRPr lang="fr-FR" sz="2000" dirty="0"/>
          </a:p>
        </p:txBody>
      </p:sp>
      <p:sp>
        <p:nvSpPr>
          <p:cNvPr id="16" name="Rectangle 15"/>
          <p:cNvSpPr/>
          <p:nvPr/>
        </p:nvSpPr>
        <p:spPr>
          <a:xfrm>
            <a:off x="2195736" y="1772816"/>
            <a:ext cx="6768752" cy="461665"/>
          </a:xfrm>
          <a:prstGeom prst="rect">
            <a:avLst/>
          </a:prstGeom>
        </p:spPr>
        <p:txBody>
          <a:bodyPr wrap="square">
            <a:spAutoFit/>
          </a:bodyPr>
          <a:lstStyle/>
          <a:p>
            <a:pPr lvl="0"/>
            <a:r>
              <a:rPr lang="fr-FR" sz="2400" b="1" dirty="0" smtClean="0">
                <a:solidFill>
                  <a:srgbClr val="7030A0"/>
                </a:solidFill>
              </a:rPr>
              <a:t>d. Furane</a:t>
            </a:r>
          </a:p>
        </p:txBody>
      </p:sp>
      <p:cxnSp>
        <p:nvCxnSpPr>
          <p:cNvPr id="13" name="Connecteur droit 12"/>
          <p:cNvCxnSpPr/>
          <p:nvPr/>
        </p:nvCxnSpPr>
        <p:spPr>
          <a:xfrm flipH="1">
            <a:off x="1979712" y="7101408"/>
            <a:ext cx="6112296" cy="83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978" name="Picture 2" descr="RÃ©sultat de recherche d'images pour &quot;barbecue grillade&quot;"/>
          <p:cNvPicPr>
            <a:picLocks noChangeAspect="1" noChangeArrowheads="1"/>
          </p:cNvPicPr>
          <p:nvPr/>
        </p:nvPicPr>
        <p:blipFill>
          <a:blip r:embed="rId3" cstate="print"/>
          <a:srcRect/>
          <a:stretch>
            <a:fillRect/>
          </a:stretch>
        </p:blipFill>
        <p:spPr bwMode="auto">
          <a:xfrm>
            <a:off x="7056276" y="44624"/>
            <a:ext cx="2052228" cy="1368152"/>
          </a:xfrm>
          <a:prstGeom prst="rect">
            <a:avLst/>
          </a:prstGeom>
          <a:noFill/>
        </p:spPr>
      </p:pic>
      <p:sp>
        <p:nvSpPr>
          <p:cNvPr id="84996" name="AutoShape 4" descr="RÃ©sultat de recherche d'images pour &quot;Ã©poxydes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2123728" y="2132856"/>
            <a:ext cx="6912768" cy="923330"/>
          </a:xfrm>
          <a:prstGeom prst="rect">
            <a:avLst/>
          </a:prstGeom>
        </p:spPr>
        <p:txBody>
          <a:bodyPr wrap="square">
            <a:spAutoFit/>
          </a:bodyPr>
          <a:lstStyle/>
          <a:p>
            <a:r>
              <a:rPr lang="fr-FR" b="1" dirty="0" smtClean="0"/>
              <a:t>- C’est un composé volatil organique incolore.</a:t>
            </a:r>
          </a:p>
          <a:p>
            <a:r>
              <a:rPr lang="fr-FR" b="1" dirty="0" smtClean="0"/>
              <a:t>- présente en [faibles] dans les aliments </a:t>
            </a:r>
            <a:r>
              <a:rPr lang="fr-FR" b="1" u="sng" dirty="0" smtClean="0"/>
              <a:t>traités thermiquement</a:t>
            </a:r>
            <a:r>
              <a:rPr lang="fr-FR" b="1" dirty="0" smtClean="0"/>
              <a:t>: café, les aliments en conserve.</a:t>
            </a:r>
            <a:endParaRPr lang="fr-FR" dirty="0" smtClean="0"/>
          </a:p>
        </p:txBody>
      </p:sp>
      <p:sp>
        <p:nvSpPr>
          <p:cNvPr id="18" name="Rectangle 17"/>
          <p:cNvSpPr/>
          <p:nvPr/>
        </p:nvSpPr>
        <p:spPr>
          <a:xfrm>
            <a:off x="2339752" y="3186842"/>
            <a:ext cx="6804248" cy="1477328"/>
          </a:xfrm>
          <a:prstGeom prst="rect">
            <a:avLst/>
          </a:prstGeom>
        </p:spPr>
        <p:txBody>
          <a:bodyPr wrap="square">
            <a:spAutoFit/>
          </a:bodyPr>
          <a:lstStyle/>
          <a:p>
            <a:r>
              <a:rPr lang="fr-FR" dirty="0" smtClean="0"/>
              <a:t>Formation: Divers mécanismes </a:t>
            </a:r>
          </a:p>
          <a:p>
            <a:r>
              <a:rPr lang="fr-FR" dirty="0" smtClean="0"/>
              <a:t>- la réaction de Maillard ;</a:t>
            </a:r>
          </a:p>
          <a:p>
            <a:r>
              <a:rPr lang="fr-FR" dirty="0" smtClean="0"/>
              <a:t>- le chauffage/l’oxydation d’acides gras polyinsaturés.</a:t>
            </a:r>
          </a:p>
          <a:p>
            <a:r>
              <a:rPr lang="fr-FR" dirty="0" smtClean="0"/>
              <a:t>- la décomposition d’acides aminés: </a:t>
            </a:r>
            <a:r>
              <a:rPr lang="fr-FR" dirty="0" err="1" smtClean="0"/>
              <a:t>Ser</a:t>
            </a:r>
            <a:r>
              <a:rPr lang="fr-FR" dirty="0" smtClean="0"/>
              <a:t>, </a:t>
            </a:r>
            <a:r>
              <a:rPr lang="fr-FR" dirty="0" err="1" smtClean="0"/>
              <a:t>Cys</a:t>
            </a:r>
            <a:r>
              <a:rPr lang="fr-FR" dirty="0" smtClean="0"/>
              <a:t>, </a:t>
            </a:r>
            <a:r>
              <a:rPr lang="fr-FR" dirty="0" err="1" smtClean="0"/>
              <a:t>Asp</a:t>
            </a:r>
            <a:r>
              <a:rPr lang="fr-FR" dirty="0" smtClean="0"/>
              <a:t>, </a:t>
            </a:r>
            <a:r>
              <a:rPr lang="fr-FR" dirty="0" err="1" smtClean="0"/>
              <a:t>Aln</a:t>
            </a:r>
            <a:r>
              <a:rPr lang="fr-FR" dirty="0" smtClean="0"/>
              <a:t>, Thr. </a:t>
            </a:r>
          </a:p>
          <a:p>
            <a:r>
              <a:rPr lang="fr-FR" dirty="0" smtClean="0"/>
              <a:t>- la décomposition de la Vit C, </a:t>
            </a:r>
            <a:r>
              <a:rPr lang="el-GR" dirty="0" smtClean="0"/>
              <a:t>β</a:t>
            </a:r>
            <a:r>
              <a:rPr lang="fr-FR" dirty="0" smtClean="0"/>
              <a:t>-carotène.</a:t>
            </a:r>
          </a:p>
        </p:txBody>
      </p:sp>
      <p:sp>
        <p:nvSpPr>
          <p:cNvPr id="19" name="Rectangle 18"/>
          <p:cNvSpPr/>
          <p:nvPr/>
        </p:nvSpPr>
        <p:spPr>
          <a:xfrm>
            <a:off x="2339752" y="5097958"/>
            <a:ext cx="6552728" cy="923330"/>
          </a:xfrm>
          <a:prstGeom prst="rect">
            <a:avLst/>
          </a:prstGeom>
        </p:spPr>
        <p:txBody>
          <a:bodyPr wrap="square">
            <a:spAutoFit/>
          </a:bodyPr>
          <a:lstStyle/>
          <a:p>
            <a:r>
              <a:rPr lang="fr-FR" b="1" dirty="0" smtClean="0"/>
              <a:t>Réduction:</a:t>
            </a:r>
          </a:p>
          <a:p>
            <a:r>
              <a:rPr lang="fr-FR" b="1" dirty="0" smtClean="0"/>
              <a:t>en réchauffant et en remuant les aliments en conserve ou en pots transvidés dans une casserole sans couvercle.</a:t>
            </a:r>
            <a:endParaRPr lang="fr-FR" dirty="0"/>
          </a:p>
        </p:txBody>
      </p:sp>
      <p:sp>
        <p:nvSpPr>
          <p:cNvPr id="20" name="Rectangle 19"/>
          <p:cNvSpPr/>
          <p:nvPr/>
        </p:nvSpPr>
        <p:spPr>
          <a:xfrm>
            <a:off x="2339752" y="6167045"/>
            <a:ext cx="6566156" cy="646331"/>
          </a:xfrm>
          <a:prstGeom prst="rect">
            <a:avLst/>
          </a:prstGeom>
        </p:spPr>
        <p:txBody>
          <a:bodyPr wrap="none">
            <a:spAutoFit/>
          </a:bodyPr>
          <a:lstStyle/>
          <a:p>
            <a:r>
              <a:rPr lang="fr-FR" dirty="0" smtClean="0"/>
              <a:t>Toxicité:</a:t>
            </a:r>
          </a:p>
          <a:p>
            <a:r>
              <a:rPr lang="fr-FR" dirty="0" smtClean="0"/>
              <a:t>Traverser les membranes biologiques et pénétrer des organes divers.</a:t>
            </a:r>
            <a:endParaRPr lang="fr-FR" dirty="0"/>
          </a:p>
        </p:txBody>
      </p:sp>
      <p:sp>
        <p:nvSpPr>
          <p:cNvPr id="142338" name="AutoShape 2"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40" name="AutoShape 4"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42" name="AutoShape 6"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44" name="AutoShape 8"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46" name="AutoShape 10"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48" name="AutoShape 12"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50" name="AutoShape 14"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52" name="AutoShape 16"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54" name="AutoShape 18" descr="RÃ©sultat de recherche d'images pour &quot;cancer anima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56" name="AutoShape 20" descr="animal Crabe dessin animÃ© les yeux simple canc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2358" name="AutoShape 22" descr="animal Crabe dessin animÃ© les yeux simple canc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42360" name="Picture 24" descr="Image associÃ©e"/>
          <p:cNvPicPr>
            <a:picLocks noChangeAspect="1" noChangeArrowheads="1"/>
          </p:cNvPicPr>
          <p:nvPr/>
        </p:nvPicPr>
        <p:blipFill>
          <a:blip r:embed="rId4" cstate="print"/>
          <a:srcRect/>
          <a:stretch>
            <a:fillRect/>
          </a:stretch>
        </p:blipFill>
        <p:spPr bwMode="auto">
          <a:xfrm>
            <a:off x="467544" y="5891286"/>
            <a:ext cx="850082" cy="850082"/>
          </a:xfrm>
          <a:prstGeom prst="rect">
            <a:avLst/>
          </a:prstGeom>
          <a:noFill/>
        </p:spPr>
      </p:pic>
      <p:sp>
        <p:nvSpPr>
          <p:cNvPr id="30" name="Espace réservé du numéro de diapositive 29"/>
          <p:cNvSpPr>
            <a:spLocks noGrp="1"/>
          </p:cNvSpPr>
          <p:nvPr>
            <p:ph type="sldNum" sz="quarter" idx="12"/>
          </p:nvPr>
        </p:nvSpPr>
        <p:spPr/>
        <p:txBody>
          <a:bodyPr/>
          <a:lstStyle/>
          <a:p>
            <a:fld id="{0D9BD027-BE57-4AA3-9DDA-DEC0D5E6CBDE}" type="slidenum">
              <a:rPr lang="fr-FR" smtClean="0"/>
              <a:pPr/>
              <a:t>55</a:t>
            </a:fld>
            <a:endParaRPr lang="fr-FR" dirty="0"/>
          </a:p>
        </p:txBody>
      </p:sp>
      <p:pic>
        <p:nvPicPr>
          <p:cNvPr id="47106" name="Picture 2" descr="Image associÃ©e"/>
          <p:cNvPicPr>
            <a:picLocks noChangeAspect="1" noChangeArrowheads="1"/>
          </p:cNvPicPr>
          <p:nvPr/>
        </p:nvPicPr>
        <p:blipFill>
          <a:blip r:embed="rId5" cstate="print"/>
          <a:srcRect/>
          <a:stretch>
            <a:fillRect/>
          </a:stretch>
        </p:blipFill>
        <p:spPr bwMode="auto">
          <a:xfrm rot="10800000">
            <a:off x="6804248" y="1628800"/>
            <a:ext cx="763812" cy="827212"/>
          </a:xfrm>
          <a:prstGeom prst="rect">
            <a:avLst/>
          </a:prstGeom>
          <a:noFill/>
        </p:spPr>
      </p:pic>
      <p:sp>
        <p:nvSpPr>
          <p:cNvPr id="32" name="Rectangle 31"/>
          <p:cNvSpPr/>
          <p:nvPr/>
        </p:nvSpPr>
        <p:spPr>
          <a:xfrm>
            <a:off x="0" y="6608385"/>
            <a:ext cx="1902829" cy="276999"/>
          </a:xfrm>
          <a:prstGeom prst="rect">
            <a:avLst/>
          </a:prstGeom>
        </p:spPr>
        <p:txBody>
          <a:bodyPr wrap="none">
            <a:spAutoFit/>
          </a:bodyPr>
          <a:lstStyle/>
          <a:p>
            <a:r>
              <a:rPr lang="fr-FR" sz="1200" dirty="0" smtClean="0"/>
              <a:t>cancérogène pour l'homme</a:t>
            </a:r>
            <a:endParaRPr lang="fr-FR"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52936"/>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496" y="1844824"/>
            <a:ext cx="2808312" cy="707886"/>
          </a:xfrm>
          <a:prstGeom prst="rect">
            <a:avLst/>
          </a:prstGeom>
        </p:spPr>
        <p:txBody>
          <a:bodyPr wrap="square">
            <a:spAutoFit/>
          </a:bodyPr>
          <a:lstStyle/>
          <a:p>
            <a:r>
              <a:rPr lang="fr-FR" sz="2000" b="1" dirty="0" smtClean="0">
                <a:solidFill>
                  <a:srgbClr val="002060"/>
                </a:solidFill>
              </a:rPr>
              <a:t>2. Procédés de</a:t>
            </a:r>
          </a:p>
          <a:p>
            <a:r>
              <a:rPr lang="fr-FR" sz="2000" b="1" dirty="0" smtClean="0">
                <a:solidFill>
                  <a:srgbClr val="002060"/>
                </a:solidFill>
              </a:rPr>
              <a:t>fermentation</a:t>
            </a:r>
            <a:endParaRPr lang="fr-FR" sz="2000" b="1" dirty="0">
              <a:solidFill>
                <a:srgbClr val="002060"/>
              </a:solidFill>
            </a:endParaRPr>
          </a:p>
        </p:txBody>
      </p:sp>
      <p:sp>
        <p:nvSpPr>
          <p:cNvPr id="16" name="Rectangle 15"/>
          <p:cNvSpPr/>
          <p:nvPr/>
        </p:nvSpPr>
        <p:spPr>
          <a:xfrm>
            <a:off x="2195736" y="1843077"/>
            <a:ext cx="6768752" cy="400110"/>
          </a:xfrm>
          <a:prstGeom prst="rect">
            <a:avLst/>
          </a:prstGeom>
        </p:spPr>
        <p:txBody>
          <a:bodyPr wrap="square">
            <a:spAutoFit/>
          </a:bodyPr>
          <a:lstStyle/>
          <a:p>
            <a:r>
              <a:rPr lang="fr-FR" sz="2000" b="1" dirty="0" smtClean="0">
                <a:solidFill>
                  <a:srgbClr val="00B050"/>
                </a:solidFill>
              </a:rPr>
              <a:t>Carbamate d’éthyle </a:t>
            </a:r>
          </a:p>
        </p:txBody>
      </p:sp>
      <p:pic>
        <p:nvPicPr>
          <p:cNvPr id="82946" name="Picture 2" descr="RÃ©sultat de recherche d'images pour &quot;Carbamate d'Ã©thyle&quot;"/>
          <p:cNvPicPr>
            <a:picLocks noChangeAspect="1" noChangeArrowheads="1"/>
          </p:cNvPicPr>
          <p:nvPr/>
        </p:nvPicPr>
        <p:blipFill>
          <a:blip r:embed="rId3" cstate="print"/>
          <a:srcRect/>
          <a:stretch>
            <a:fillRect/>
          </a:stretch>
        </p:blipFill>
        <p:spPr bwMode="auto">
          <a:xfrm>
            <a:off x="4283968" y="1700808"/>
            <a:ext cx="1814038" cy="949896"/>
          </a:xfrm>
          <a:prstGeom prst="rect">
            <a:avLst/>
          </a:prstGeom>
          <a:noFill/>
        </p:spPr>
      </p:pic>
      <p:pic>
        <p:nvPicPr>
          <p:cNvPr id="82948" name="Picture 4" descr="Image associÃ©e"/>
          <p:cNvPicPr>
            <a:picLocks noChangeAspect="1" noChangeArrowheads="1"/>
          </p:cNvPicPr>
          <p:nvPr/>
        </p:nvPicPr>
        <p:blipFill>
          <a:blip r:embed="rId4" cstate="print"/>
          <a:srcRect/>
          <a:stretch>
            <a:fillRect/>
          </a:stretch>
        </p:blipFill>
        <p:spPr bwMode="auto">
          <a:xfrm>
            <a:off x="7469984" y="115247"/>
            <a:ext cx="1566512" cy="1596637"/>
          </a:xfrm>
          <a:prstGeom prst="rect">
            <a:avLst/>
          </a:prstGeom>
          <a:noFill/>
        </p:spPr>
      </p:pic>
      <p:sp>
        <p:nvSpPr>
          <p:cNvPr id="17" name="Rectangle 16"/>
          <p:cNvSpPr/>
          <p:nvPr/>
        </p:nvSpPr>
        <p:spPr>
          <a:xfrm>
            <a:off x="2195736" y="2852936"/>
            <a:ext cx="6696744" cy="2585323"/>
          </a:xfrm>
          <a:prstGeom prst="rect">
            <a:avLst/>
          </a:prstGeom>
        </p:spPr>
        <p:txBody>
          <a:bodyPr wrap="square">
            <a:spAutoFit/>
          </a:bodyPr>
          <a:lstStyle/>
          <a:p>
            <a:pPr>
              <a:lnSpc>
                <a:spcPct val="150000"/>
              </a:lnSpc>
            </a:pPr>
            <a:r>
              <a:rPr lang="fr-FR" b="1" dirty="0" smtClean="0"/>
              <a:t>- C’est un sous-produit de la fermentation des aliments et des boissons alcoolisées à base de fruits à noyau</a:t>
            </a:r>
          </a:p>
          <a:p>
            <a:pPr>
              <a:lnSpc>
                <a:spcPct val="150000"/>
              </a:lnSpc>
            </a:pPr>
            <a:r>
              <a:rPr lang="fr-FR" b="1" dirty="0" smtClean="0"/>
              <a:t>- Formé à partir de différents précurseurs:</a:t>
            </a:r>
          </a:p>
          <a:p>
            <a:pPr>
              <a:lnSpc>
                <a:spcPct val="150000"/>
              </a:lnSpc>
            </a:pPr>
            <a:r>
              <a:rPr lang="fr-FR" b="1" dirty="0" smtClean="0"/>
              <a:t>     -urée  (issue de la décomposition de l’arginine par la levure)</a:t>
            </a:r>
          </a:p>
          <a:p>
            <a:pPr>
              <a:lnSpc>
                <a:spcPct val="150000"/>
              </a:lnSpc>
            </a:pPr>
            <a:r>
              <a:rPr lang="fr-FR" b="1" dirty="0" smtClean="0"/>
              <a:t>     - acide cyanhydrique (noyau des fruits)</a:t>
            </a:r>
            <a:r>
              <a:rPr lang="fr-FR" dirty="0" smtClean="0"/>
              <a:t> H-C≡N</a:t>
            </a:r>
            <a:endParaRPr lang="fr-FR" b="1" dirty="0" smtClean="0"/>
          </a:p>
          <a:p>
            <a:pPr>
              <a:lnSpc>
                <a:spcPct val="150000"/>
              </a:lnSpc>
            </a:pPr>
            <a:r>
              <a:rPr lang="fr-FR" b="1" dirty="0" smtClean="0"/>
              <a:t>     - la lumière, la température et la durée</a:t>
            </a:r>
            <a:endParaRPr lang="fr-FR" dirty="0"/>
          </a:p>
        </p:txBody>
      </p:sp>
      <p:sp>
        <p:nvSpPr>
          <p:cNvPr id="18" name="Rectangle 17"/>
          <p:cNvSpPr/>
          <p:nvPr/>
        </p:nvSpPr>
        <p:spPr>
          <a:xfrm>
            <a:off x="1691680" y="5229200"/>
            <a:ext cx="7452320" cy="1200329"/>
          </a:xfrm>
          <a:prstGeom prst="rect">
            <a:avLst/>
          </a:prstGeom>
        </p:spPr>
        <p:txBody>
          <a:bodyPr wrap="square">
            <a:spAutoFit/>
          </a:bodyPr>
          <a:lstStyle/>
          <a:p>
            <a:r>
              <a:rPr lang="fr-FR" dirty="0" smtClean="0"/>
              <a:t>Toxicité: </a:t>
            </a:r>
          </a:p>
          <a:p>
            <a:r>
              <a:rPr lang="fr-FR" dirty="0" smtClean="0"/>
              <a:t>-mutagène et </a:t>
            </a:r>
            <a:r>
              <a:rPr lang="fr-FR" dirty="0" err="1" smtClean="0"/>
              <a:t>clastogène</a:t>
            </a:r>
            <a:r>
              <a:rPr lang="fr-FR" dirty="0" smtClean="0"/>
              <a:t> (rupture dans ADN)</a:t>
            </a:r>
          </a:p>
          <a:p>
            <a:r>
              <a:rPr lang="fr-FR" dirty="0" smtClean="0"/>
              <a:t>- métabolisé en métabolites plus cancérogènes: le carbamate de vinyle</a:t>
            </a:r>
          </a:p>
          <a:p>
            <a:r>
              <a:rPr lang="fr-FR" dirty="0" smtClean="0"/>
              <a:t>                                                                                    l’époxyde carbamate de vinyle</a:t>
            </a:r>
            <a:endParaRPr lang="fr-FR" dirty="0"/>
          </a:p>
        </p:txBody>
      </p:sp>
      <p:pic>
        <p:nvPicPr>
          <p:cNvPr id="152578" name="Picture 2" descr="https://pubchem.ncbi.nlm.nih.gov/image/imgsrv.fcgi?cid=27492&amp;t=l"/>
          <p:cNvPicPr>
            <a:picLocks noChangeAspect="1" noChangeArrowheads="1"/>
          </p:cNvPicPr>
          <p:nvPr/>
        </p:nvPicPr>
        <p:blipFill>
          <a:blip r:embed="rId5" cstate="print"/>
          <a:srcRect l="20147" t="35429" r="24782" b="33689"/>
          <a:stretch>
            <a:fillRect/>
          </a:stretch>
        </p:blipFill>
        <p:spPr bwMode="auto">
          <a:xfrm flipH="1" flipV="1">
            <a:off x="4572000" y="6140101"/>
            <a:ext cx="1224136" cy="673275"/>
          </a:xfrm>
          <a:prstGeom prst="rect">
            <a:avLst/>
          </a:prstGeom>
          <a:noFill/>
        </p:spPr>
      </p:pic>
      <p:sp>
        <p:nvSpPr>
          <p:cNvPr id="19" name="Espace réservé du numéro de diapositive 18"/>
          <p:cNvSpPr>
            <a:spLocks noGrp="1"/>
          </p:cNvSpPr>
          <p:nvPr>
            <p:ph type="sldNum" sz="quarter" idx="12"/>
          </p:nvPr>
        </p:nvSpPr>
        <p:spPr/>
        <p:txBody>
          <a:bodyPr/>
          <a:lstStyle/>
          <a:p>
            <a:fld id="{0D9BD027-BE57-4AA3-9DDA-DEC0D5E6CBDE}" type="slidenum">
              <a:rPr lang="fr-FR" smtClean="0"/>
              <a:pPr/>
              <a:t>56</a:t>
            </a:fld>
            <a:endParaRPr lang="fr-FR"/>
          </a:p>
        </p:txBody>
      </p:sp>
      <p:sp>
        <p:nvSpPr>
          <p:cNvPr id="20" name="Rectangle 19"/>
          <p:cNvSpPr/>
          <p:nvPr/>
        </p:nvSpPr>
        <p:spPr>
          <a:xfrm>
            <a:off x="251520" y="4797152"/>
            <a:ext cx="4572000" cy="523220"/>
          </a:xfrm>
          <a:prstGeom prst="rect">
            <a:avLst/>
          </a:prstGeom>
        </p:spPr>
        <p:txBody>
          <a:bodyPr>
            <a:spAutoFit/>
          </a:bodyPr>
          <a:lstStyle/>
          <a:p>
            <a:r>
              <a:rPr lang="fr-FR" sz="1400" dirty="0" smtClean="0"/>
              <a:t>Les principaux facteurs externes </a:t>
            </a:r>
          </a:p>
          <a:p>
            <a:r>
              <a:rPr lang="fr-FR" sz="1400" dirty="0" smtClean="0"/>
              <a:t>qui influencent la formation:</a:t>
            </a:r>
            <a:endParaRPr lang="fr-FR"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266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496" y="1844824"/>
            <a:ext cx="2808312" cy="707886"/>
          </a:xfrm>
          <a:prstGeom prst="rect">
            <a:avLst/>
          </a:prstGeom>
        </p:spPr>
        <p:txBody>
          <a:bodyPr wrap="square">
            <a:spAutoFit/>
          </a:bodyPr>
          <a:lstStyle/>
          <a:p>
            <a:r>
              <a:rPr lang="fr-FR" sz="2000" b="1" dirty="0" smtClean="0"/>
              <a:t>3. Procédés de</a:t>
            </a:r>
          </a:p>
          <a:p>
            <a:r>
              <a:rPr lang="fr-FR" sz="2000" b="1" dirty="0" smtClean="0"/>
              <a:t>conservation</a:t>
            </a:r>
            <a:endParaRPr lang="fr-FR" sz="2000" b="1" dirty="0"/>
          </a:p>
        </p:txBody>
      </p:sp>
      <p:sp>
        <p:nvSpPr>
          <p:cNvPr id="16" name="Rectangle 15"/>
          <p:cNvSpPr/>
          <p:nvPr/>
        </p:nvSpPr>
        <p:spPr>
          <a:xfrm>
            <a:off x="2195736" y="1700808"/>
            <a:ext cx="6768752" cy="2554545"/>
          </a:xfrm>
          <a:prstGeom prst="rect">
            <a:avLst/>
          </a:prstGeom>
        </p:spPr>
        <p:txBody>
          <a:bodyPr wrap="square">
            <a:spAutoFit/>
          </a:bodyPr>
          <a:lstStyle/>
          <a:p>
            <a:pPr>
              <a:lnSpc>
                <a:spcPct val="200000"/>
              </a:lnSpc>
            </a:pPr>
            <a:r>
              <a:rPr lang="fr-FR" sz="2000" dirty="0" smtClean="0"/>
              <a:t>Nitrosamines et composés N-</a:t>
            </a:r>
            <a:r>
              <a:rPr lang="fr-FR" sz="2000" dirty="0" err="1" smtClean="0"/>
              <a:t>Nitroses</a:t>
            </a:r>
            <a:r>
              <a:rPr lang="fr-FR" sz="2000" dirty="0" smtClean="0"/>
              <a:t> (NOCS)</a:t>
            </a:r>
          </a:p>
          <a:p>
            <a:pPr>
              <a:lnSpc>
                <a:spcPct val="200000"/>
              </a:lnSpc>
            </a:pPr>
            <a:r>
              <a:rPr lang="fr-FR" sz="2000" dirty="0" err="1" smtClean="0"/>
              <a:t>Acrylamide</a:t>
            </a:r>
            <a:endParaRPr lang="fr-FR" sz="2000" dirty="0" smtClean="0"/>
          </a:p>
          <a:p>
            <a:pPr>
              <a:lnSpc>
                <a:spcPct val="200000"/>
              </a:lnSpc>
            </a:pPr>
            <a:r>
              <a:rPr lang="fr-FR" sz="2000" dirty="0" smtClean="0"/>
              <a:t>Benzène – </a:t>
            </a:r>
            <a:r>
              <a:rPr lang="fr-FR" sz="2000" dirty="0" err="1" smtClean="0"/>
              <a:t>Chloropropanols</a:t>
            </a:r>
            <a:endParaRPr lang="fr-FR" sz="2000" dirty="0" smtClean="0"/>
          </a:p>
          <a:p>
            <a:pPr>
              <a:lnSpc>
                <a:spcPct val="200000"/>
              </a:lnSpc>
            </a:pPr>
            <a:r>
              <a:rPr lang="fr-FR" sz="2000" dirty="0" smtClean="0"/>
              <a:t>Produits résultant de l’irradiation</a:t>
            </a:r>
            <a:endParaRPr lang="fr-FR" sz="2000" dirty="0"/>
          </a:p>
        </p:txBody>
      </p:sp>
      <p:pic>
        <p:nvPicPr>
          <p:cNvPr id="13" name="Picture 4" descr="Image associÃ©e"/>
          <p:cNvPicPr>
            <a:picLocks noChangeAspect="1" noChangeArrowheads="1"/>
          </p:cNvPicPr>
          <p:nvPr/>
        </p:nvPicPr>
        <p:blipFill>
          <a:blip r:embed="rId3" cstate="print"/>
          <a:srcRect/>
          <a:stretch>
            <a:fillRect/>
          </a:stretch>
        </p:blipFill>
        <p:spPr bwMode="auto">
          <a:xfrm>
            <a:off x="7469984" y="115247"/>
            <a:ext cx="1566512" cy="1596637"/>
          </a:xfrm>
          <a:prstGeom prst="rect">
            <a:avLst/>
          </a:prstGeom>
          <a:noFill/>
        </p:spPr>
      </p:pic>
      <p:sp>
        <p:nvSpPr>
          <p:cNvPr id="12" name="Espace réservé du numéro de diapositive 11"/>
          <p:cNvSpPr>
            <a:spLocks noGrp="1"/>
          </p:cNvSpPr>
          <p:nvPr>
            <p:ph type="sldNum" sz="quarter" idx="12"/>
          </p:nvPr>
        </p:nvSpPr>
        <p:spPr/>
        <p:txBody>
          <a:bodyPr/>
          <a:lstStyle/>
          <a:p>
            <a:fld id="{0D9BD027-BE57-4AA3-9DDA-DEC0D5E6CBDE}" type="slidenum">
              <a:rPr lang="fr-FR" smtClean="0"/>
              <a:pPr/>
              <a:t>57</a:t>
            </a:fld>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14" name="Connecteur droit 13"/>
          <p:cNvCxnSpPr/>
          <p:nvPr/>
        </p:nvCxnSpPr>
        <p:spPr>
          <a:xfrm>
            <a:off x="2051720" y="1916832"/>
            <a:ext cx="0" cy="266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496" y="1844824"/>
            <a:ext cx="2808312" cy="707886"/>
          </a:xfrm>
          <a:prstGeom prst="rect">
            <a:avLst/>
          </a:prstGeom>
        </p:spPr>
        <p:txBody>
          <a:bodyPr wrap="square">
            <a:spAutoFit/>
          </a:bodyPr>
          <a:lstStyle/>
          <a:p>
            <a:r>
              <a:rPr lang="fr-FR" sz="2000" b="1" dirty="0" smtClean="0"/>
              <a:t>3. Procédés de</a:t>
            </a:r>
          </a:p>
          <a:p>
            <a:r>
              <a:rPr lang="fr-FR" sz="2000" b="1" dirty="0" smtClean="0"/>
              <a:t>conservation</a:t>
            </a:r>
            <a:endParaRPr lang="fr-FR" sz="2000" b="1" dirty="0"/>
          </a:p>
        </p:txBody>
      </p:sp>
      <p:sp>
        <p:nvSpPr>
          <p:cNvPr id="16" name="Rectangle 15"/>
          <p:cNvSpPr/>
          <p:nvPr/>
        </p:nvSpPr>
        <p:spPr>
          <a:xfrm>
            <a:off x="2195736" y="1700808"/>
            <a:ext cx="6768752" cy="621709"/>
          </a:xfrm>
          <a:prstGeom prst="rect">
            <a:avLst/>
          </a:prstGeom>
        </p:spPr>
        <p:txBody>
          <a:bodyPr wrap="square">
            <a:spAutoFit/>
          </a:bodyPr>
          <a:lstStyle/>
          <a:p>
            <a:pPr>
              <a:lnSpc>
                <a:spcPct val="200000"/>
              </a:lnSpc>
            </a:pPr>
            <a:r>
              <a:rPr lang="fr-FR" sz="2000" b="1" dirty="0" smtClean="0">
                <a:solidFill>
                  <a:srgbClr val="7030A0"/>
                </a:solidFill>
              </a:rPr>
              <a:t>Nitrosamines</a:t>
            </a:r>
          </a:p>
        </p:txBody>
      </p:sp>
      <p:sp>
        <p:nvSpPr>
          <p:cNvPr id="4104" name="Rectangle 8"/>
          <p:cNvSpPr>
            <a:spLocks noChangeArrowheads="1"/>
          </p:cNvSpPr>
          <p:nvPr/>
        </p:nvSpPr>
        <p:spPr bwMode="auto">
          <a:xfrm>
            <a:off x="2267744" y="2348880"/>
            <a:ext cx="68762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Formation des N-nitrosamines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Des nitrosamines sont formées à la suite de plusieurs réactions,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en présence </a:t>
            </a: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d’amines secondaires et de nitrite</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Rectangle 9"/>
          <p:cNvSpPr>
            <a:spLocks noChangeArrowheads="1"/>
          </p:cNvSpPr>
          <p:nvPr/>
        </p:nvSpPr>
        <p:spPr bwMode="auto">
          <a:xfrm>
            <a:off x="0" y="145573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 name="Picture 4" descr="Image associÃ©e"/>
          <p:cNvPicPr>
            <a:picLocks noChangeAspect="1" noChangeArrowheads="1"/>
          </p:cNvPicPr>
          <p:nvPr/>
        </p:nvPicPr>
        <p:blipFill>
          <a:blip r:embed="rId3" cstate="print"/>
          <a:srcRect/>
          <a:stretch>
            <a:fillRect/>
          </a:stretch>
        </p:blipFill>
        <p:spPr bwMode="auto">
          <a:xfrm>
            <a:off x="7469984" y="115247"/>
            <a:ext cx="1566512" cy="1596637"/>
          </a:xfrm>
          <a:prstGeom prst="rect">
            <a:avLst/>
          </a:prstGeom>
          <a:noFill/>
        </p:spPr>
      </p:pic>
      <p:sp>
        <p:nvSpPr>
          <p:cNvPr id="17" name="Espace réservé du numéro de diapositive 16"/>
          <p:cNvSpPr>
            <a:spLocks noGrp="1"/>
          </p:cNvSpPr>
          <p:nvPr>
            <p:ph type="sldNum" sz="quarter" idx="12"/>
          </p:nvPr>
        </p:nvSpPr>
        <p:spPr/>
        <p:txBody>
          <a:bodyPr/>
          <a:lstStyle/>
          <a:p>
            <a:fld id="{0D9BD027-BE57-4AA3-9DDA-DEC0D5E6CBDE}" type="slidenum">
              <a:rPr lang="fr-FR" smtClean="0"/>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7522" name="Picture 2" descr="http://www.journaldelenvironnement.net/mediatheque/6/5/9/000011956_5.jpg"/>
          <p:cNvPicPr>
            <a:picLocks noChangeAspect="1" noChangeArrowheads="1"/>
          </p:cNvPicPr>
          <p:nvPr/>
        </p:nvPicPr>
        <p:blipFill>
          <a:blip r:embed="rId3" cstate="print"/>
          <a:srcRect r="9327"/>
          <a:stretch>
            <a:fillRect/>
          </a:stretch>
        </p:blipFill>
        <p:spPr bwMode="auto">
          <a:xfrm>
            <a:off x="6876256" y="134808"/>
            <a:ext cx="2126307" cy="1566000"/>
          </a:xfrm>
          <a:prstGeom prst="rect">
            <a:avLst/>
          </a:prstGeom>
          <a:noFill/>
        </p:spPr>
      </p:pic>
      <p:cxnSp>
        <p:nvCxnSpPr>
          <p:cNvPr id="14" name="Connecteur droit 13"/>
          <p:cNvCxnSpPr/>
          <p:nvPr/>
        </p:nvCxnSpPr>
        <p:spPr>
          <a:xfrm>
            <a:off x="2123728" y="1917000"/>
            <a:ext cx="0" cy="151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496" y="1844824"/>
            <a:ext cx="2808312" cy="1323439"/>
          </a:xfrm>
          <a:prstGeom prst="rect">
            <a:avLst/>
          </a:prstGeom>
        </p:spPr>
        <p:txBody>
          <a:bodyPr wrap="square">
            <a:spAutoFit/>
          </a:bodyPr>
          <a:lstStyle/>
          <a:p>
            <a:r>
              <a:rPr lang="fr-FR" sz="2000" b="1" dirty="0" smtClean="0"/>
              <a:t>4. Procédés à base </a:t>
            </a:r>
          </a:p>
          <a:p>
            <a:r>
              <a:rPr lang="fr-FR" sz="2000" b="1" dirty="0" smtClean="0"/>
              <a:t>De traitements </a:t>
            </a:r>
          </a:p>
          <a:p>
            <a:r>
              <a:rPr lang="fr-FR" sz="2000" b="1" dirty="0" smtClean="0"/>
              <a:t>acides et/ ou </a:t>
            </a:r>
          </a:p>
          <a:p>
            <a:r>
              <a:rPr lang="fr-FR" sz="2000" b="1" dirty="0" smtClean="0"/>
              <a:t>basiques</a:t>
            </a:r>
            <a:endParaRPr lang="fr-FR" sz="2000" b="1" dirty="0"/>
          </a:p>
        </p:txBody>
      </p:sp>
      <p:sp>
        <p:nvSpPr>
          <p:cNvPr id="16" name="Rectangle 15"/>
          <p:cNvSpPr/>
          <p:nvPr/>
        </p:nvSpPr>
        <p:spPr>
          <a:xfrm>
            <a:off x="2375248" y="2636912"/>
            <a:ext cx="6768752" cy="400110"/>
          </a:xfrm>
          <a:prstGeom prst="rect">
            <a:avLst/>
          </a:prstGeom>
        </p:spPr>
        <p:txBody>
          <a:bodyPr wrap="square">
            <a:spAutoFit/>
          </a:bodyPr>
          <a:lstStyle/>
          <a:p>
            <a:r>
              <a:rPr lang="fr-FR" sz="2000" b="1" dirty="0" err="1" smtClean="0">
                <a:solidFill>
                  <a:srgbClr val="7030A0"/>
                </a:solidFill>
              </a:rPr>
              <a:t>Lysinoalanine</a:t>
            </a:r>
            <a:endParaRPr lang="fr-FR" sz="2000" b="1" dirty="0">
              <a:solidFill>
                <a:srgbClr val="7030A0"/>
              </a:solidFill>
            </a:endParaRPr>
          </a:p>
        </p:txBody>
      </p:sp>
      <p:sp>
        <p:nvSpPr>
          <p:cNvPr id="13" name="Rectangle 12"/>
          <p:cNvSpPr/>
          <p:nvPr/>
        </p:nvSpPr>
        <p:spPr>
          <a:xfrm>
            <a:off x="2267744" y="3933056"/>
            <a:ext cx="4572000" cy="369332"/>
          </a:xfrm>
          <a:prstGeom prst="rect">
            <a:avLst/>
          </a:prstGeom>
        </p:spPr>
        <p:txBody>
          <a:bodyPr>
            <a:spAutoFit/>
          </a:bodyPr>
          <a:lstStyle/>
          <a:p>
            <a:r>
              <a:rPr lang="fr-FR" dirty="0" smtClean="0"/>
              <a:t>Toxique pour les reins.‎</a:t>
            </a:r>
            <a:endParaRPr lang="fr-FR" dirty="0"/>
          </a:p>
        </p:txBody>
      </p:sp>
      <p:pic>
        <p:nvPicPr>
          <p:cNvPr id="38915" name="Picture 3" descr="Lysinoalanine.png"/>
          <p:cNvPicPr>
            <a:picLocks noChangeAspect="1" noChangeArrowheads="1"/>
          </p:cNvPicPr>
          <p:nvPr/>
        </p:nvPicPr>
        <p:blipFill>
          <a:blip r:embed="rId4" cstate="print"/>
          <a:srcRect/>
          <a:stretch>
            <a:fillRect/>
          </a:stretch>
        </p:blipFill>
        <p:spPr bwMode="auto">
          <a:xfrm>
            <a:off x="2411760" y="2996952"/>
            <a:ext cx="2381250" cy="752476"/>
          </a:xfrm>
          <a:prstGeom prst="rect">
            <a:avLst/>
          </a:prstGeom>
          <a:noFill/>
        </p:spPr>
      </p:pic>
      <p:sp>
        <p:nvSpPr>
          <p:cNvPr id="17" name="Espace réservé du numéro de diapositive 16"/>
          <p:cNvSpPr>
            <a:spLocks noGrp="1"/>
          </p:cNvSpPr>
          <p:nvPr>
            <p:ph type="sldNum" sz="quarter" idx="12"/>
          </p:nvPr>
        </p:nvSpPr>
        <p:spPr/>
        <p:txBody>
          <a:bodyPr/>
          <a:lstStyle/>
          <a:p>
            <a:fld id="{0D9BD027-BE57-4AA3-9DDA-DEC0D5E6CBDE}" type="slidenum">
              <a:rPr lang="fr-FR" smtClean="0"/>
              <a:pPr/>
              <a:t>59</a:t>
            </a:fld>
            <a:endParaRPr lang="fr-FR"/>
          </a:p>
        </p:txBody>
      </p:sp>
      <p:sp>
        <p:nvSpPr>
          <p:cNvPr id="18" name="Rectangle 17"/>
          <p:cNvSpPr/>
          <p:nvPr/>
        </p:nvSpPr>
        <p:spPr>
          <a:xfrm>
            <a:off x="2195736" y="1916832"/>
            <a:ext cx="6264696" cy="646331"/>
          </a:xfrm>
          <a:prstGeom prst="rect">
            <a:avLst/>
          </a:prstGeom>
        </p:spPr>
        <p:txBody>
          <a:bodyPr wrap="square">
            <a:spAutoFit/>
          </a:bodyPr>
          <a:lstStyle/>
          <a:p>
            <a:r>
              <a:rPr lang="fr-FR" dirty="0" smtClean="0"/>
              <a:t>Le traitement thermique et alcalin des protéines alimentaires entraîne la formation des acides aminés réticulés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2" name="Groupe 11"/>
          <p:cNvGrpSpPr/>
          <p:nvPr/>
        </p:nvGrpSpPr>
        <p:grpSpPr>
          <a:xfrm>
            <a:off x="1259632" y="404664"/>
            <a:ext cx="5689206" cy="1776904"/>
            <a:chOff x="899592" y="1196752"/>
            <a:chExt cx="5689206" cy="1776904"/>
          </a:xfrm>
        </p:grpSpPr>
        <p:sp>
          <p:nvSpPr>
            <p:cNvPr id="13"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3" name="Group 60"/>
            <p:cNvGrpSpPr>
              <a:grpSpLocks/>
            </p:cNvGrpSpPr>
            <p:nvPr/>
          </p:nvGrpSpPr>
          <p:grpSpPr bwMode="auto">
            <a:xfrm>
              <a:off x="2111239" y="1762802"/>
              <a:ext cx="1622503" cy="630038"/>
              <a:chOff x="3415" y="6465"/>
              <a:chExt cx="1548" cy="512"/>
            </a:xfrm>
          </p:grpSpPr>
          <p:cxnSp>
            <p:nvCxnSpPr>
              <p:cNvPr id="16"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7"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20" name="Rectangle 19"/>
          <p:cNvSpPr/>
          <p:nvPr/>
        </p:nvSpPr>
        <p:spPr>
          <a:xfrm>
            <a:off x="539552" y="2276872"/>
            <a:ext cx="133325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b="1" dirty="0" smtClean="0"/>
              <a:t>1- Colorants</a:t>
            </a:r>
            <a:endParaRPr lang="fr-FR" b="1" dirty="0"/>
          </a:p>
        </p:txBody>
      </p:sp>
      <p:sp>
        <p:nvSpPr>
          <p:cNvPr id="42" name="Espace réservé du numéro de diapositive 41"/>
          <p:cNvSpPr>
            <a:spLocks noGrp="1"/>
          </p:cNvSpPr>
          <p:nvPr>
            <p:ph type="sldNum" sz="quarter" idx="12"/>
          </p:nvPr>
        </p:nvSpPr>
        <p:spPr/>
        <p:txBody>
          <a:bodyPr/>
          <a:lstStyle/>
          <a:p>
            <a:fld id="{0D9BD027-BE57-4AA3-9DDA-DEC0D5E6CBDE}" type="slidenum">
              <a:rPr lang="fr-FR" smtClean="0"/>
              <a:pPr/>
              <a:t>6</a:t>
            </a:fld>
            <a:endParaRPr lang="fr-FR"/>
          </a:p>
        </p:txBody>
      </p:sp>
      <p:sp>
        <p:nvSpPr>
          <p:cNvPr id="43" name="Rectangle 42"/>
          <p:cNvSpPr/>
          <p:nvPr/>
        </p:nvSpPr>
        <p:spPr>
          <a:xfrm>
            <a:off x="251520" y="3140968"/>
            <a:ext cx="8568952" cy="1477328"/>
          </a:xfrm>
          <a:prstGeom prst="rect">
            <a:avLst/>
          </a:prstGeom>
        </p:spPr>
        <p:txBody>
          <a:bodyPr wrap="square">
            <a:spAutoFit/>
          </a:bodyPr>
          <a:lstStyle/>
          <a:p>
            <a:r>
              <a:rPr lang="fr-FR" dirty="0" smtClean="0"/>
              <a:t>Certains </a:t>
            </a:r>
            <a:r>
              <a:rPr lang="fr-FR" b="1" dirty="0" smtClean="0"/>
              <a:t>colorants </a:t>
            </a:r>
            <a:r>
              <a:rPr lang="fr-FR" dirty="0" smtClean="0"/>
              <a:t>peuvent provoquer  : </a:t>
            </a:r>
            <a:r>
              <a:rPr lang="fr-FR" b="1" dirty="0" smtClean="0"/>
              <a:t>hyperactivité, </a:t>
            </a:r>
            <a:r>
              <a:rPr lang="fr-FR" dirty="0" smtClean="0"/>
              <a:t>déficit d'attention chez les enfants, asthme, urticaire, rhinites, troubles de la vue, insomnies, pourrait être cancérigène avec effets mutagènes et tératogènes, </a:t>
            </a:r>
            <a:r>
              <a:rPr lang="fr-FR" dirty="0" err="1" smtClean="0"/>
              <a:t>eczema</a:t>
            </a:r>
            <a:r>
              <a:rPr lang="fr-FR" dirty="0" smtClean="0"/>
              <a:t>.</a:t>
            </a:r>
          </a:p>
          <a:p>
            <a:r>
              <a:rPr lang="fr-FR" b="1" dirty="0" smtClean="0"/>
              <a:t>dioxyde de titane</a:t>
            </a:r>
            <a:r>
              <a:rPr lang="fr-FR" dirty="0" smtClean="0"/>
              <a:t> E171, E173: Risques: neurotoxique (Alzheimer), risques rénaux. Utilisé comme colorant de surface dans certains produits, gâteaux, bonbons.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9"/>
            <a:ext cx="4248472" cy="523220"/>
          </a:xfrm>
          <a:prstGeom prst="rect">
            <a:avLst/>
          </a:prstGeom>
        </p:spPr>
        <p:txBody>
          <a:bodyPr wrap="square">
            <a:spAutoFit/>
          </a:bodyPr>
          <a:lstStyle/>
          <a:p>
            <a:pPr lvl="0"/>
            <a:r>
              <a:rPr lang="fr-FR" sz="2800" b="1" dirty="0" smtClean="0"/>
              <a:t>6. Composés néoformés</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7522" name="Picture 2" descr="http://www.journaldelenvironnement.net/mediatheque/6/5/9/000011956_5.jpg"/>
          <p:cNvPicPr>
            <a:picLocks noChangeAspect="1" noChangeArrowheads="1"/>
          </p:cNvPicPr>
          <p:nvPr/>
        </p:nvPicPr>
        <p:blipFill>
          <a:blip r:embed="rId3" cstate="print"/>
          <a:srcRect r="9327"/>
          <a:stretch>
            <a:fillRect/>
          </a:stretch>
        </p:blipFill>
        <p:spPr bwMode="auto">
          <a:xfrm>
            <a:off x="6876256" y="134808"/>
            <a:ext cx="2126307" cy="1566000"/>
          </a:xfrm>
          <a:prstGeom prst="rect">
            <a:avLst/>
          </a:prstGeom>
          <a:noFill/>
        </p:spPr>
      </p:pic>
      <p:cxnSp>
        <p:nvCxnSpPr>
          <p:cNvPr id="14" name="Connecteur droit 13"/>
          <p:cNvCxnSpPr/>
          <p:nvPr/>
        </p:nvCxnSpPr>
        <p:spPr>
          <a:xfrm>
            <a:off x="2267744" y="1758295"/>
            <a:ext cx="0" cy="20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512" y="1830303"/>
            <a:ext cx="2808312" cy="1015663"/>
          </a:xfrm>
          <a:prstGeom prst="rect">
            <a:avLst/>
          </a:prstGeom>
        </p:spPr>
        <p:txBody>
          <a:bodyPr wrap="square">
            <a:spAutoFit/>
          </a:bodyPr>
          <a:lstStyle/>
          <a:p>
            <a:r>
              <a:rPr lang="fr-FR" sz="2000" b="1" dirty="0" smtClean="0"/>
              <a:t>5. Addition d’additifs</a:t>
            </a:r>
          </a:p>
          <a:p>
            <a:r>
              <a:rPr lang="fr-FR" sz="2000" b="1" dirty="0" smtClean="0"/>
              <a:t> et d’auxiliaires de</a:t>
            </a:r>
          </a:p>
          <a:p>
            <a:r>
              <a:rPr lang="fr-FR" sz="2000" b="1" dirty="0" smtClean="0"/>
              <a:t>technologie</a:t>
            </a:r>
            <a:endParaRPr lang="fr-FR" sz="2000" b="1" dirty="0"/>
          </a:p>
        </p:txBody>
      </p:sp>
      <p:sp>
        <p:nvSpPr>
          <p:cNvPr id="16" name="Rectangle 15"/>
          <p:cNvSpPr/>
          <p:nvPr/>
        </p:nvSpPr>
        <p:spPr>
          <a:xfrm>
            <a:off x="2339752" y="1686287"/>
            <a:ext cx="6768752" cy="506292"/>
          </a:xfrm>
          <a:prstGeom prst="rect">
            <a:avLst/>
          </a:prstGeom>
        </p:spPr>
        <p:txBody>
          <a:bodyPr wrap="square">
            <a:spAutoFit/>
          </a:bodyPr>
          <a:lstStyle/>
          <a:p>
            <a:pPr>
              <a:lnSpc>
                <a:spcPct val="150000"/>
              </a:lnSpc>
            </a:pPr>
            <a:r>
              <a:rPr lang="fr-FR" sz="2000" b="1" dirty="0" err="1" smtClean="0">
                <a:solidFill>
                  <a:srgbClr val="7030A0"/>
                </a:solidFill>
              </a:rPr>
              <a:t>Chloropropanol</a:t>
            </a:r>
            <a:endParaRPr lang="fr-FR" sz="2000" b="1" dirty="0">
              <a:solidFill>
                <a:srgbClr val="7030A0"/>
              </a:solidFill>
            </a:endParaRPr>
          </a:p>
        </p:txBody>
      </p:sp>
      <p:sp>
        <p:nvSpPr>
          <p:cNvPr id="12" name="Rectangle 11"/>
          <p:cNvSpPr/>
          <p:nvPr/>
        </p:nvSpPr>
        <p:spPr>
          <a:xfrm>
            <a:off x="2051720" y="5589240"/>
            <a:ext cx="5976664" cy="707886"/>
          </a:xfrm>
          <a:prstGeom prst="rect">
            <a:avLst/>
          </a:prstGeom>
        </p:spPr>
        <p:txBody>
          <a:bodyPr wrap="square">
            <a:spAutoFit/>
          </a:bodyPr>
          <a:lstStyle/>
          <a:p>
            <a:r>
              <a:rPr lang="fr-FR" sz="2000" dirty="0" smtClean="0"/>
              <a:t>DJT: 2 µg/kg /j.</a:t>
            </a:r>
          </a:p>
          <a:p>
            <a:r>
              <a:rPr lang="fr-FR" sz="2000" b="1" dirty="0" smtClean="0"/>
              <a:t>Toxicité : ils sont cancérogènes </a:t>
            </a:r>
            <a:endParaRPr lang="fr-FR" sz="2000" dirty="0" smtClean="0"/>
          </a:p>
        </p:txBody>
      </p:sp>
      <p:sp>
        <p:nvSpPr>
          <p:cNvPr id="17" name="Espace réservé du numéro de diapositive 16"/>
          <p:cNvSpPr>
            <a:spLocks noGrp="1"/>
          </p:cNvSpPr>
          <p:nvPr>
            <p:ph type="sldNum" sz="quarter" idx="12"/>
          </p:nvPr>
        </p:nvSpPr>
        <p:spPr/>
        <p:txBody>
          <a:bodyPr/>
          <a:lstStyle/>
          <a:p>
            <a:fld id="{0D9BD027-BE57-4AA3-9DDA-DEC0D5E6CBDE}" type="slidenum">
              <a:rPr lang="fr-FR" smtClean="0"/>
              <a:pPr/>
              <a:t>60</a:t>
            </a:fld>
            <a:endParaRPr lang="fr-FR"/>
          </a:p>
        </p:txBody>
      </p:sp>
      <p:pic>
        <p:nvPicPr>
          <p:cNvPr id="16386" name="Picture 2" descr="1,3-Dichloropropan-2-ol.svg"/>
          <p:cNvPicPr>
            <a:picLocks noChangeAspect="1" noChangeArrowheads="1"/>
          </p:cNvPicPr>
          <p:nvPr/>
        </p:nvPicPr>
        <p:blipFill>
          <a:blip r:embed="rId4" cstate="print"/>
          <a:srcRect/>
          <a:stretch>
            <a:fillRect/>
          </a:stretch>
        </p:blipFill>
        <p:spPr bwMode="auto">
          <a:xfrm>
            <a:off x="7812360" y="2486124"/>
            <a:ext cx="1331640" cy="654723"/>
          </a:xfrm>
          <a:prstGeom prst="rect">
            <a:avLst/>
          </a:prstGeom>
          <a:noFill/>
        </p:spPr>
      </p:pic>
      <p:sp>
        <p:nvSpPr>
          <p:cNvPr id="18" name="Rectangle 17"/>
          <p:cNvSpPr/>
          <p:nvPr/>
        </p:nvSpPr>
        <p:spPr>
          <a:xfrm>
            <a:off x="2915816" y="2276872"/>
            <a:ext cx="4572000" cy="3139321"/>
          </a:xfrm>
          <a:prstGeom prst="rect">
            <a:avLst/>
          </a:prstGeom>
        </p:spPr>
        <p:txBody>
          <a:bodyPr>
            <a:spAutoFit/>
          </a:bodyPr>
          <a:lstStyle/>
          <a:p>
            <a:r>
              <a:rPr lang="fr-FR" b="1" dirty="0" smtClean="0"/>
              <a:t>Les </a:t>
            </a:r>
            <a:r>
              <a:rPr lang="fr-FR" b="1" dirty="0" err="1" smtClean="0"/>
              <a:t>chloropropanols</a:t>
            </a:r>
            <a:r>
              <a:rPr lang="fr-FR" b="1" dirty="0" smtClean="0"/>
              <a:t> se forment généralement à la suite d’une réaction entre une source de chlore (par ex. eau chlorée ou sel) dans des aliments ou les matériaux qui entrent en contact avec des aliments, et une source de lipide. Au cours de ce processus, les composants des graisses et huiles présents dans les matières premières peuvent, à haute température, être chlorurés et former des </a:t>
            </a:r>
            <a:r>
              <a:rPr lang="fr-FR" b="1" dirty="0" err="1" smtClean="0"/>
              <a:t>chloropropanols</a:t>
            </a:r>
            <a:r>
              <a:rPr lang="fr-FR" b="1" dirty="0" smtClean="0"/>
              <a:t>. </a:t>
            </a:r>
            <a:endParaRPr lang="fr-FR" dirty="0" smtClean="0"/>
          </a:p>
          <a:p>
            <a:r>
              <a:rPr lang="fr-FR" b="1" dirty="0" smtClean="0"/>
              <a:t>Toxicité : ils sont cancérogènes </a:t>
            </a:r>
            <a:endParaRPr lang="fr-FR"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1893340" cy="774571"/>
          </a:xfrm>
          <a:prstGeom prst="rect">
            <a:avLst/>
          </a:prstGeom>
        </p:spPr>
        <p:txBody>
          <a:bodyPr wrap="none">
            <a:spAutoFit/>
          </a:bodyPr>
          <a:lstStyle/>
          <a:p>
            <a:pPr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2.1. Anthropiques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2.1.2. Chimiques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971600" y="980728"/>
            <a:ext cx="2892972" cy="954107"/>
          </a:xfrm>
          <a:prstGeom prst="rect">
            <a:avLst/>
          </a:prstGeom>
        </p:spPr>
        <p:txBody>
          <a:bodyPr wrap="square">
            <a:spAutoFit/>
          </a:bodyPr>
          <a:lstStyle/>
          <a:p>
            <a:pPr lvl="0"/>
            <a:r>
              <a:rPr lang="fr-FR" sz="2800" b="1" dirty="0" smtClean="0"/>
              <a:t>5. OGM</a:t>
            </a:r>
            <a:endParaRPr lang="fr-FR" sz="2800" dirty="0" smtClean="0"/>
          </a:p>
          <a:p>
            <a:r>
              <a:rPr lang="fr-FR" sz="2800" b="1" dirty="0" smtClean="0"/>
              <a:t> </a:t>
            </a:r>
            <a:endParaRPr lang="fr-FR" sz="2800" dirty="0"/>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476" name="Picture 4" descr="Image associÃ©e"/>
          <p:cNvPicPr>
            <a:picLocks noChangeAspect="1" noChangeArrowheads="1"/>
          </p:cNvPicPr>
          <p:nvPr/>
        </p:nvPicPr>
        <p:blipFill>
          <a:blip r:embed="rId3" cstate="print"/>
          <a:srcRect l="16632" r="12310"/>
          <a:stretch>
            <a:fillRect/>
          </a:stretch>
        </p:blipFill>
        <p:spPr bwMode="auto">
          <a:xfrm>
            <a:off x="6856960" y="116632"/>
            <a:ext cx="2160000" cy="1604990"/>
          </a:xfrm>
          <a:prstGeom prst="rect">
            <a:avLst/>
          </a:prstGeom>
          <a:noFill/>
        </p:spPr>
      </p:pic>
      <p:sp>
        <p:nvSpPr>
          <p:cNvPr id="9" name="Espace réservé du numéro de diapositive 8"/>
          <p:cNvSpPr>
            <a:spLocks noGrp="1"/>
          </p:cNvSpPr>
          <p:nvPr>
            <p:ph type="sldNum" sz="quarter" idx="12"/>
          </p:nvPr>
        </p:nvSpPr>
        <p:spPr/>
        <p:txBody>
          <a:bodyPr/>
          <a:lstStyle/>
          <a:p>
            <a:fld id="{0D9BD027-BE57-4AA3-9DDA-DEC0D5E6CBDE}" type="slidenum">
              <a:rPr lang="fr-FR" smtClean="0"/>
              <a:pPr/>
              <a:t>61</a:t>
            </a:fld>
            <a:endParaRPr lang="fr-FR"/>
          </a:p>
        </p:txBody>
      </p:sp>
      <p:sp>
        <p:nvSpPr>
          <p:cNvPr id="10" name="Rectangle 9"/>
          <p:cNvSpPr/>
          <p:nvPr/>
        </p:nvSpPr>
        <p:spPr>
          <a:xfrm>
            <a:off x="323528" y="2492896"/>
            <a:ext cx="8640960" cy="2308324"/>
          </a:xfrm>
          <a:prstGeom prst="rect">
            <a:avLst/>
          </a:prstGeom>
        </p:spPr>
        <p:txBody>
          <a:bodyPr wrap="square">
            <a:spAutoFit/>
          </a:bodyPr>
          <a:lstStyle/>
          <a:p>
            <a:pPr>
              <a:lnSpc>
                <a:spcPct val="200000"/>
              </a:lnSpc>
            </a:pPr>
            <a:r>
              <a:rPr lang="fr-FR" b="1" dirty="0" smtClean="0"/>
              <a:t>En 2007, une étude menée pendant 3 mois par </a:t>
            </a:r>
            <a:r>
              <a:rPr lang="fr-FR" dirty="0" smtClean="0"/>
              <a:t>le </a:t>
            </a:r>
            <a:r>
              <a:rPr lang="fr-FR" i="1" dirty="0" smtClean="0"/>
              <a:t>Comité de Recherche et d’Information Indépendante sur le Génie Génétique</a:t>
            </a:r>
            <a:r>
              <a:rPr lang="fr-FR" dirty="0" smtClean="0"/>
              <a:t> </a:t>
            </a:r>
            <a:r>
              <a:rPr lang="fr-FR" b="1" dirty="0" smtClean="0"/>
              <a:t>révèle </a:t>
            </a:r>
            <a:r>
              <a:rPr lang="fr-FR" b="1" dirty="0" smtClean="0">
                <a:solidFill>
                  <a:srgbClr val="FF0000"/>
                </a:solidFill>
              </a:rPr>
              <a:t>60 différences </a:t>
            </a:r>
            <a:r>
              <a:rPr lang="fr-FR" b="1" dirty="0" smtClean="0"/>
              <a:t>significatives entre les rats qui ont consommé du maïs génétiquement modifié et les rats du groupe témoin. </a:t>
            </a:r>
          </a:p>
          <a:p>
            <a:pPr>
              <a:lnSpc>
                <a:spcPct val="200000"/>
              </a:lnSpc>
            </a:pPr>
            <a:r>
              <a:rPr lang="fr-FR" b="1" dirty="0" err="1" smtClean="0"/>
              <a:t>afectent</a:t>
            </a:r>
            <a:r>
              <a:rPr lang="fr-FR" b="1" dirty="0" smtClean="0"/>
              <a:t> : les reins, le cerveau, le cœur, le foie et le poids des animaux. </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p:cNvGrpSpPr>
            <a:grpSpLocks/>
          </p:cNvGrpSpPr>
          <p:nvPr/>
        </p:nvGrpSpPr>
        <p:grpSpPr bwMode="auto">
          <a:xfrm>
            <a:off x="1259632" y="404664"/>
            <a:ext cx="6299213" cy="3001294"/>
            <a:chOff x="2259" y="1784"/>
            <a:chExt cx="6010" cy="2439"/>
          </a:xfrm>
        </p:grpSpPr>
        <p:sp>
          <p:nvSpPr>
            <p:cNvPr id="1081" name="AutoShape 57"/>
            <p:cNvSpPr>
              <a:spLocks noChangeArrowheads="1"/>
            </p:cNvSpPr>
            <p:nvPr/>
          </p:nvSpPr>
          <p:spPr bwMode="auto">
            <a:xfrm>
              <a:off x="2259" y="1784"/>
              <a:ext cx="5428" cy="46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AutoShape 59"/>
            <p:cNvSpPr>
              <a:spLocks noChangeArrowheads="1"/>
            </p:cNvSpPr>
            <p:nvPr/>
          </p:nvSpPr>
          <p:spPr bwMode="auto">
            <a:xfrm>
              <a:off x="5451" y="2768"/>
              <a:ext cx="2245" cy="454"/>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solidFill>
                  <a:effectLst/>
                  <a:latin typeface="Calibri" pitchFamily="34" charset="0"/>
                  <a:ea typeface="Arial" pitchFamily="34" charset="0"/>
                  <a:cs typeface="Arial" pitchFamily="34" charset="0"/>
                </a:rPr>
                <a:t>Contaminants</a:t>
              </a:r>
              <a:endParaRPr kumimoji="0" lang="fr-FR" sz="1600" b="0" i="0" u="none" strike="noStrike" cap="none" normalizeH="0" baseline="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3415" y="2244"/>
              <a:ext cx="3156" cy="512"/>
              <a:chOff x="3415" y="6465"/>
              <a:chExt cx="3156" cy="512"/>
            </a:xfrm>
          </p:grpSpPr>
          <p:cxnSp>
            <p:nvCxnSpPr>
              <p:cNvPr id="108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V="1">
                <a:off x="3417" y="6692"/>
                <a:ext cx="3154" cy="2"/>
              </a:xfrm>
              <a:prstGeom prst="straightConnector1">
                <a:avLst/>
              </a:prstGeom>
              <a:noFill/>
              <a:ln w="9525">
                <a:solidFill>
                  <a:srgbClr val="000000"/>
                </a:solidFill>
                <a:round/>
                <a:headEnd/>
                <a:tailEnd/>
              </a:ln>
            </p:spPr>
          </p:cxnSp>
          <p:cxnSp>
            <p:nvCxnSpPr>
              <p:cNvPr id="1087" name="AutoShape 63"/>
              <p:cNvCxnSpPr>
                <a:cxnSpLocks noChangeShapeType="1"/>
              </p:cNvCxnSpPr>
              <p:nvPr/>
            </p:nvCxnSpPr>
            <p:spPr bwMode="auto">
              <a:xfrm>
                <a:off x="6571" y="6694"/>
                <a:ext cx="0" cy="283"/>
              </a:xfrm>
              <a:prstGeom prst="straightConnector1">
                <a:avLst/>
              </a:prstGeom>
              <a:noFill/>
              <a:ln w="9525">
                <a:solidFill>
                  <a:srgbClr val="000000"/>
                </a:solidFill>
                <a:round/>
                <a:headEnd/>
                <a:tailEnd/>
              </a:ln>
            </p:spPr>
          </p:cxnSp>
          <p:cxnSp>
            <p:nvCxnSpPr>
              <p:cNvPr id="1088"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1089" name="AutoShape 65"/>
            <p:cNvSpPr>
              <a:spLocks noChangeArrowheads="1"/>
            </p:cNvSpPr>
            <p:nvPr/>
          </p:nvSpPr>
          <p:spPr bwMode="auto">
            <a:xfrm>
              <a:off x="6682" y="3763"/>
              <a:ext cx="1587" cy="46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Naturels </a:t>
              </a:r>
            </a:p>
          </p:txBody>
        </p:sp>
        <p:sp>
          <p:nvSpPr>
            <p:cNvPr id="1090" name="AutoShape 66"/>
            <p:cNvSpPr>
              <a:spLocks noChangeArrowheads="1"/>
            </p:cNvSpPr>
            <p:nvPr/>
          </p:nvSpPr>
          <p:spPr bwMode="auto">
            <a:xfrm>
              <a:off x="4921" y="3763"/>
              <a:ext cx="1587" cy="460"/>
            </a:xfrm>
            <a:prstGeom prst="roundRect">
              <a:avLst>
                <a:gd name="adj" fmla="val 16667"/>
              </a:avLst>
            </a:prstGeom>
            <a:solidFill>
              <a:srgbClr val="002060">
                <a:alpha val="21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Anthropiques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91" name="AutoShape 67"/>
            <p:cNvCxnSpPr>
              <a:cxnSpLocks noChangeShapeType="1"/>
            </p:cNvCxnSpPr>
            <p:nvPr/>
          </p:nvCxnSpPr>
          <p:spPr bwMode="auto">
            <a:xfrm>
              <a:off x="6575" y="3240"/>
              <a:ext cx="0" cy="227"/>
            </a:xfrm>
            <a:prstGeom prst="straightConnector1">
              <a:avLst/>
            </a:prstGeom>
            <a:noFill/>
            <a:ln w="9525">
              <a:solidFill>
                <a:srgbClr val="000000"/>
              </a:solidFill>
              <a:round/>
              <a:headEnd/>
              <a:tailEnd/>
            </a:ln>
          </p:spPr>
        </p:cxnSp>
        <p:cxnSp>
          <p:nvCxnSpPr>
            <p:cNvPr id="1092" name="AutoShape 68"/>
            <p:cNvCxnSpPr>
              <a:cxnSpLocks noChangeShapeType="1"/>
            </p:cNvCxnSpPr>
            <p:nvPr/>
          </p:nvCxnSpPr>
          <p:spPr bwMode="auto">
            <a:xfrm>
              <a:off x="5694" y="3477"/>
              <a:ext cx="1816" cy="0"/>
            </a:xfrm>
            <a:prstGeom prst="straightConnector1">
              <a:avLst/>
            </a:prstGeom>
            <a:noFill/>
            <a:ln w="9525">
              <a:solidFill>
                <a:srgbClr val="000000"/>
              </a:solidFill>
              <a:round/>
              <a:headEnd/>
              <a:tailEnd/>
            </a:ln>
          </p:spPr>
        </p:cxnSp>
        <p:cxnSp>
          <p:nvCxnSpPr>
            <p:cNvPr id="1093" name="AutoShape 69"/>
            <p:cNvCxnSpPr>
              <a:cxnSpLocks noChangeShapeType="1"/>
            </p:cNvCxnSpPr>
            <p:nvPr/>
          </p:nvCxnSpPr>
          <p:spPr bwMode="auto">
            <a:xfrm>
              <a:off x="7510" y="3475"/>
              <a:ext cx="0" cy="283"/>
            </a:xfrm>
            <a:prstGeom prst="straightConnector1">
              <a:avLst/>
            </a:prstGeom>
            <a:noFill/>
            <a:ln w="9525">
              <a:solidFill>
                <a:srgbClr val="000000"/>
              </a:solidFill>
              <a:round/>
              <a:headEnd/>
              <a:tailEnd/>
            </a:ln>
          </p:spPr>
        </p:cxnSp>
        <p:cxnSp>
          <p:nvCxnSpPr>
            <p:cNvPr id="1094" name="AutoShape 70"/>
            <p:cNvCxnSpPr>
              <a:cxnSpLocks noChangeShapeType="1"/>
            </p:cNvCxnSpPr>
            <p:nvPr/>
          </p:nvCxnSpPr>
          <p:spPr bwMode="auto">
            <a:xfrm>
              <a:off x="5694" y="3475"/>
              <a:ext cx="0" cy="283"/>
            </a:xfrm>
            <a:prstGeom prst="straightConnector1">
              <a:avLst/>
            </a:prstGeom>
            <a:noFill/>
            <a:ln w="9525">
              <a:solidFill>
                <a:srgbClr val="000000"/>
              </a:solidFill>
              <a:round/>
              <a:headEnd/>
              <a:tailEnd/>
            </a:ln>
          </p:spPr>
        </p:cxnSp>
      </p:grpSp>
      <p:grpSp>
        <p:nvGrpSpPr>
          <p:cNvPr id="6" name="Group 72"/>
          <p:cNvGrpSpPr>
            <a:grpSpLocks/>
          </p:cNvGrpSpPr>
          <p:nvPr/>
        </p:nvGrpSpPr>
        <p:grpSpPr bwMode="auto">
          <a:xfrm>
            <a:off x="3635440" y="3419494"/>
            <a:ext cx="2520736" cy="612000"/>
            <a:chOff x="5394" y="4234"/>
            <a:chExt cx="2405" cy="512"/>
          </a:xfrm>
        </p:grpSpPr>
        <p:cxnSp>
          <p:nvCxnSpPr>
            <p:cNvPr id="1097" name="AutoShape 73"/>
            <p:cNvCxnSpPr>
              <a:cxnSpLocks noChangeShapeType="1"/>
            </p:cNvCxnSpPr>
            <p:nvPr/>
          </p:nvCxnSpPr>
          <p:spPr bwMode="auto">
            <a:xfrm>
              <a:off x="6631" y="4234"/>
              <a:ext cx="0" cy="227"/>
            </a:xfrm>
            <a:prstGeom prst="straightConnector1">
              <a:avLst/>
            </a:prstGeom>
            <a:noFill/>
            <a:ln w="9525">
              <a:solidFill>
                <a:srgbClr val="000000"/>
              </a:solidFill>
              <a:round/>
              <a:headEnd/>
              <a:tailEnd/>
            </a:ln>
          </p:spPr>
        </p:cxnSp>
        <p:cxnSp>
          <p:nvCxnSpPr>
            <p:cNvPr id="1098" name="AutoShape 74"/>
            <p:cNvCxnSpPr>
              <a:cxnSpLocks noChangeShapeType="1"/>
            </p:cNvCxnSpPr>
            <p:nvPr/>
          </p:nvCxnSpPr>
          <p:spPr bwMode="auto">
            <a:xfrm flipV="1">
              <a:off x="5394" y="4463"/>
              <a:ext cx="2405" cy="0"/>
            </a:xfrm>
            <a:prstGeom prst="straightConnector1">
              <a:avLst/>
            </a:prstGeom>
            <a:noFill/>
            <a:ln w="9525">
              <a:solidFill>
                <a:srgbClr val="000000"/>
              </a:solidFill>
              <a:round/>
              <a:headEnd/>
              <a:tailEnd/>
            </a:ln>
          </p:spPr>
        </p:cxnSp>
        <p:cxnSp>
          <p:nvCxnSpPr>
            <p:cNvPr id="1099" name="AutoShape 75"/>
            <p:cNvCxnSpPr>
              <a:cxnSpLocks noChangeShapeType="1"/>
            </p:cNvCxnSpPr>
            <p:nvPr/>
          </p:nvCxnSpPr>
          <p:spPr bwMode="auto">
            <a:xfrm>
              <a:off x="6631" y="4463"/>
              <a:ext cx="0" cy="283"/>
            </a:xfrm>
            <a:prstGeom prst="straightConnector1">
              <a:avLst/>
            </a:prstGeom>
            <a:noFill/>
            <a:ln w="9525">
              <a:solidFill>
                <a:srgbClr val="000000"/>
              </a:solidFill>
              <a:round/>
              <a:headEnd/>
              <a:tailEnd/>
            </a:ln>
          </p:spPr>
        </p:cxnSp>
        <p:cxnSp>
          <p:nvCxnSpPr>
            <p:cNvPr id="1100" name="AutoShape 76"/>
            <p:cNvCxnSpPr>
              <a:cxnSpLocks noChangeShapeType="1"/>
            </p:cNvCxnSpPr>
            <p:nvPr/>
          </p:nvCxnSpPr>
          <p:spPr bwMode="auto">
            <a:xfrm>
              <a:off x="5394" y="4463"/>
              <a:ext cx="0" cy="271"/>
            </a:xfrm>
            <a:prstGeom prst="straightConnector1">
              <a:avLst/>
            </a:prstGeom>
            <a:noFill/>
            <a:ln w="9525">
              <a:solidFill>
                <a:srgbClr val="000000"/>
              </a:solidFill>
              <a:round/>
              <a:headEnd/>
              <a:tailEnd/>
            </a:ln>
          </p:spPr>
        </p:cxnSp>
      </p:grpSp>
      <p:sp>
        <p:nvSpPr>
          <p:cNvPr id="1101" name="AutoShape 77"/>
          <p:cNvSpPr>
            <a:spLocks noChangeArrowheads="1"/>
          </p:cNvSpPr>
          <p:nvPr/>
        </p:nvSpPr>
        <p:spPr bwMode="auto">
          <a:xfrm>
            <a:off x="3203848" y="4005064"/>
            <a:ext cx="1152128" cy="576064"/>
          </a:xfrm>
          <a:prstGeom prst="roundRect">
            <a:avLst>
              <a:gd name="adj" fmla="val 16667"/>
            </a:avLst>
          </a:prstGeom>
          <a:solidFill>
            <a:srgbClr val="C00000">
              <a:alpha val="1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lumMod val="50000"/>
                  </a:schemeClr>
                </a:solidFill>
                <a:effectLst/>
                <a:latin typeface="Calibri" pitchFamily="34" charset="0"/>
                <a:ea typeface="Arial" pitchFamily="34" charset="0"/>
                <a:cs typeface="Arial" pitchFamily="34" charset="0"/>
              </a:rPr>
              <a:t>Physiques</a:t>
            </a:r>
            <a:endParaRPr kumimoji="0" lang="fr-FR" sz="1600" b="1"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1102" name="AutoShape 78"/>
          <p:cNvSpPr>
            <a:spLocks noChangeArrowheads="1"/>
          </p:cNvSpPr>
          <p:nvPr/>
        </p:nvSpPr>
        <p:spPr bwMode="auto">
          <a:xfrm>
            <a:off x="4427984" y="4021230"/>
            <a:ext cx="1152128" cy="558667"/>
          </a:xfrm>
          <a:prstGeom prst="roundRect">
            <a:avLst>
              <a:gd name="adj" fmla="val 16667"/>
            </a:avLst>
          </a:prstGeom>
          <a:solidFill>
            <a:srgbClr val="C00000">
              <a:alpha val="1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lumMod val="50000"/>
                  </a:schemeClr>
                </a:solidFill>
                <a:effectLst/>
                <a:latin typeface="Calibri" pitchFamily="34" charset="0"/>
                <a:ea typeface="Arial" pitchFamily="34" charset="0"/>
                <a:cs typeface="Arial" pitchFamily="34" charset="0"/>
              </a:rPr>
              <a:t>Chimiques</a:t>
            </a:r>
            <a:endParaRPr kumimoji="0" lang="fr-FR" sz="1600" b="1" i="0" u="none" strike="noStrike" cap="none" normalizeH="0" baseline="0" smtClean="0">
              <a:ln>
                <a:noFill/>
              </a:ln>
              <a:solidFill>
                <a:schemeClr val="bg1">
                  <a:lumMod val="50000"/>
                </a:schemeClr>
              </a:solidFill>
              <a:effectLst/>
              <a:latin typeface="Arial" pitchFamily="34" charset="0"/>
              <a:cs typeface="Arial" pitchFamily="34" charset="0"/>
            </a:endParaRPr>
          </a:p>
        </p:txBody>
      </p:sp>
      <p:cxnSp>
        <p:nvCxnSpPr>
          <p:cNvPr id="1104" name="AutoShape 80"/>
          <p:cNvCxnSpPr>
            <a:cxnSpLocks noChangeShapeType="1"/>
          </p:cNvCxnSpPr>
          <p:nvPr/>
        </p:nvCxnSpPr>
        <p:spPr bwMode="auto">
          <a:xfrm>
            <a:off x="7202484" y="3417032"/>
            <a:ext cx="0" cy="612000"/>
          </a:xfrm>
          <a:prstGeom prst="straightConnector1">
            <a:avLst/>
          </a:prstGeom>
          <a:noFill/>
          <a:ln w="9525">
            <a:solidFill>
              <a:srgbClr val="000000"/>
            </a:solidFill>
            <a:round/>
            <a:headEnd/>
            <a:tailEnd/>
          </a:ln>
        </p:spPr>
      </p:cxnSp>
      <p:cxnSp>
        <p:nvCxnSpPr>
          <p:cNvPr id="1107" name="AutoShape 83"/>
          <p:cNvCxnSpPr>
            <a:cxnSpLocks noChangeShapeType="1"/>
          </p:cNvCxnSpPr>
          <p:nvPr/>
        </p:nvCxnSpPr>
        <p:spPr bwMode="auto">
          <a:xfrm>
            <a:off x="6156176" y="3698827"/>
            <a:ext cx="0" cy="324000"/>
          </a:xfrm>
          <a:prstGeom prst="straightConnector1">
            <a:avLst/>
          </a:prstGeom>
          <a:noFill/>
          <a:ln w="9525">
            <a:solidFill>
              <a:srgbClr val="000000"/>
            </a:solidFill>
            <a:round/>
            <a:headEnd/>
            <a:tailEnd/>
          </a:ln>
        </p:spPr>
      </p:cxnSp>
      <p:sp>
        <p:nvSpPr>
          <p:cNvPr id="1108" name="AutoShape 84"/>
          <p:cNvSpPr>
            <a:spLocks noChangeArrowheads="1"/>
          </p:cNvSpPr>
          <p:nvPr/>
        </p:nvSpPr>
        <p:spPr bwMode="auto">
          <a:xfrm>
            <a:off x="5652120" y="4019999"/>
            <a:ext cx="1152128" cy="558667"/>
          </a:xfrm>
          <a:prstGeom prst="roundRect">
            <a:avLst>
              <a:gd name="adj" fmla="val 16667"/>
            </a:avLst>
          </a:prstGeom>
          <a:solidFill>
            <a:srgbClr val="C00000">
              <a:alpha val="1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smtClean="0">
                <a:ln>
                  <a:noFill/>
                </a:ln>
                <a:solidFill>
                  <a:schemeClr val="bg1">
                    <a:lumMod val="50000"/>
                  </a:schemeClr>
                </a:solidFill>
                <a:effectLst/>
                <a:latin typeface="Calibri" pitchFamily="34" charset="0"/>
                <a:ea typeface="Arial" pitchFamily="34" charset="0"/>
                <a:cs typeface="Arial" pitchFamily="34" charset="0"/>
              </a:rPr>
              <a:t>Sub néo</a:t>
            </a:r>
            <a:endParaRPr kumimoji="0" lang="fr-FR" sz="1600" b="1" i="0" u="none" strike="noStrike" cap="none" normalizeH="0" baseline="0" smtClean="0">
              <a:ln>
                <a:noFill/>
              </a:ln>
              <a:solidFill>
                <a:schemeClr val="bg1">
                  <a:lumMod val="50000"/>
                </a:schemeClr>
              </a:solidFill>
              <a:effectLst/>
              <a:latin typeface="Arial" pitchFamily="34" charset="0"/>
              <a:cs typeface="Arial" pitchFamily="34" charset="0"/>
            </a:endParaRPr>
          </a:p>
        </p:txBody>
      </p:sp>
      <p:sp>
        <p:nvSpPr>
          <p:cNvPr id="1109" name="AutoShape 85"/>
          <p:cNvSpPr>
            <a:spLocks noChangeArrowheads="1"/>
          </p:cNvSpPr>
          <p:nvPr/>
        </p:nvSpPr>
        <p:spPr bwMode="auto">
          <a:xfrm>
            <a:off x="6874200" y="4018769"/>
            <a:ext cx="1442216" cy="558667"/>
          </a:xfrm>
          <a:prstGeom prst="roundRect">
            <a:avLst>
              <a:gd name="adj" fmla="val 16667"/>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μ</a:t>
            </a:r>
            <a:r>
              <a:rPr kumimoji="0" lang="fr-FR" sz="16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organisme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AutoShape 57"/>
          <p:cNvSpPr>
            <a:spLocks noChangeArrowheads="1"/>
          </p:cNvSpPr>
          <p:nvPr/>
        </p:nvSpPr>
        <p:spPr bwMode="auto">
          <a:xfrm>
            <a:off x="1259632" y="404664"/>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58"/>
          <p:cNvSpPr>
            <a:spLocks noChangeArrowheads="1"/>
          </p:cNvSpPr>
          <p:nvPr/>
        </p:nvSpPr>
        <p:spPr bwMode="auto">
          <a:xfrm>
            <a:off x="1291076" y="1628800"/>
            <a:ext cx="2353034" cy="566050"/>
          </a:xfrm>
          <a:prstGeom prst="roundRect">
            <a:avLst>
              <a:gd name="adj" fmla="val 16667"/>
            </a:avLst>
          </a:prstGeom>
          <a:solidFill>
            <a:srgbClr val="C00000">
              <a:alpha val="27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9" name="Group 60"/>
          <p:cNvGrpSpPr>
            <a:grpSpLocks/>
          </p:cNvGrpSpPr>
          <p:nvPr/>
        </p:nvGrpSpPr>
        <p:grpSpPr bwMode="auto">
          <a:xfrm>
            <a:off x="2471279" y="970714"/>
            <a:ext cx="1622503" cy="630038"/>
            <a:chOff x="3415" y="6465"/>
            <a:chExt cx="1548" cy="512"/>
          </a:xfrm>
        </p:grpSpPr>
        <p:cxnSp>
          <p:nvCxnSpPr>
            <p:cNvPr id="37"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38"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39"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sp>
        <p:nvSpPr>
          <p:cNvPr id="40" name="Espace réservé du numéro de diapositive 39"/>
          <p:cNvSpPr>
            <a:spLocks noGrp="1"/>
          </p:cNvSpPr>
          <p:nvPr>
            <p:ph type="sldNum" sz="quarter" idx="12"/>
          </p:nvPr>
        </p:nvSpPr>
        <p:spPr/>
        <p:txBody>
          <a:bodyPr/>
          <a:lstStyle/>
          <a:p>
            <a:fld id="{0D9BD027-BE57-4AA3-9DDA-DEC0D5E6CBDE}" type="slidenum">
              <a:rPr lang="fr-FR" smtClean="0"/>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3" name="Picture 3" descr="Image associÃ©e"/>
          <p:cNvPicPr>
            <a:picLocks noChangeAspect="1" noChangeArrowheads="1"/>
          </p:cNvPicPr>
          <p:nvPr/>
        </p:nvPicPr>
        <p:blipFill>
          <a:blip r:embed="rId3" cstate="print"/>
          <a:srcRect/>
          <a:stretch>
            <a:fillRect/>
          </a:stretch>
        </p:blipFill>
        <p:spPr bwMode="auto">
          <a:xfrm>
            <a:off x="1403648" y="1124745"/>
            <a:ext cx="2358400" cy="1872207"/>
          </a:xfrm>
          <a:prstGeom prst="rect">
            <a:avLst/>
          </a:prstGeom>
          <a:noFill/>
        </p:spPr>
      </p:pic>
      <p:sp>
        <p:nvSpPr>
          <p:cNvPr id="10" name="Rectangle 9"/>
          <p:cNvSpPr/>
          <p:nvPr/>
        </p:nvSpPr>
        <p:spPr>
          <a:xfrm>
            <a:off x="1835696" y="1713002"/>
            <a:ext cx="1440160"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fr-FR" sz="2000" dirty="0" smtClean="0"/>
              <a:t>Intoxication alimentaire</a:t>
            </a:r>
            <a:endParaRPr lang="fr-FR" sz="2000" dirty="0"/>
          </a:p>
        </p:txBody>
      </p:sp>
      <p:sp>
        <p:nvSpPr>
          <p:cNvPr id="13" name="Flèche courbée vers la droite 12"/>
          <p:cNvSpPr/>
          <p:nvPr/>
        </p:nvSpPr>
        <p:spPr>
          <a:xfrm>
            <a:off x="323528" y="1844824"/>
            <a:ext cx="1080120" cy="21602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droite 13"/>
          <p:cNvSpPr/>
          <p:nvPr/>
        </p:nvSpPr>
        <p:spPr>
          <a:xfrm flipH="1">
            <a:off x="3779912" y="1844824"/>
            <a:ext cx="1080120" cy="21602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Nuage 15"/>
          <p:cNvSpPr/>
          <p:nvPr/>
        </p:nvSpPr>
        <p:spPr>
          <a:xfrm>
            <a:off x="35496" y="5157192"/>
            <a:ext cx="2088232" cy="93610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a:p>
            <a:pPr algn="ctr"/>
            <a:r>
              <a:rPr lang="fr-FR" b="1" dirty="0" smtClean="0">
                <a:solidFill>
                  <a:srgbClr val="FF0000"/>
                </a:solidFill>
              </a:rPr>
              <a:t>Intoxication</a:t>
            </a:r>
            <a:r>
              <a:rPr lang="fr-FR" dirty="0" smtClean="0">
                <a:solidFill>
                  <a:srgbClr val="FF0000"/>
                </a:solidFill>
              </a:rPr>
              <a:t>  </a:t>
            </a:r>
          </a:p>
          <a:p>
            <a:pPr algn="ctr"/>
            <a:endParaRPr lang="fr-FR" dirty="0"/>
          </a:p>
        </p:txBody>
      </p:sp>
      <p:sp>
        <p:nvSpPr>
          <p:cNvPr id="17" name="Rectangle avec flèche vers le bas 16"/>
          <p:cNvSpPr/>
          <p:nvPr/>
        </p:nvSpPr>
        <p:spPr>
          <a:xfrm>
            <a:off x="107504" y="4077072"/>
            <a:ext cx="2016224" cy="1008112"/>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Directement </a:t>
            </a:r>
            <a:endParaRPr lang="fr-FR" b="1" dirty="0">
              <a:solidFill>
                <a:srgbClr val="FF0000"/>
              </a:solidFill>
            </a:endParaRPr>
          </a:p>
        </p:txBody>
      </p:sp>
      <p:sp>
        <p:nvSpPr>
          <p:cNvPr id="18" name="Nuage 17"/>
          <p:cNvSpPr/>
          <p:nvPr/>
        </p:nvSpPr>
        <p:spPr>
          <a:xfrm>
            <a:off x="2987824" y="5157192"/>
            <a:ext cx="2088232" cy="93610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a:p>
            <a:pPr algn="ctr"/>
            <a:r>
              <a:rPr lang="fr-FR" b="1" dirty="0" err="1" smtClean="0">
                <a:solidFill>
                  <a:srgbClr val="FF0000"/>
                </a:solidFill>
              </a:rPr>
              <a:t>Intoxination</a:t>
            </a:r>
            <a:endParaRPr lang="fr-FR" b="1" dirty="0" smtClean="0">
              <a:solidFill>
                <a:srgbClr val="FF0000"/>
              </a:solidFill>
            </a:endParaRPr>
          </a:p>
          <a:p>
            <a:pPr algn="ctr"/>
            <a:r>
              <a:rPr lang="fr-FR" dirty="0" smtClean="0">
                <a:solidFill>
                  <a:srgbClr val="FF0000"/>
                </a:solidFill>
              </a:rPr>
              <a:t>(toxine*)  </a:t>
            </a:r>
          </a:p>
          <a:p>
            <a:pPr algn="ctr"/>
            <a:endParaRPr lang="fr-FR" dirty="0"/>
          </a:p>
        </p:txBody>
      </p:sp>
      <p:sp>
        <p:nvSpPr>
          <p:cNvPr id="19" name="Rectangle avec flèche vers le bas 18"/>
          <p:cNvSpPr/>
          <p:nvPr/>
        </p:nvSpPr>
        <p:spPr>
          <a:xfrm>
            <a:off x="3059832" y="4077072"/>
            <a:ext cx="2016224" cy="1008112"/>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Indirectement </a:t>
            </a:r>
            <a:endParaRPr lang="fr-FR" b="1" dirty="0">
              <a:solidFill>
                <a:srgbClr val="FF0000"/>
              </a:solidFill>
            </a:endParaRPr>
          </a:p>
        </p:txBody>
      </p:sp>
      <p:sp>
        <p:nvSpPr>
          <p:cNvPr id="21" name="Espace réservé du numéro de diapositive 20"/>
          <p:cNvSpPr>
            <a:spLocks noGrp="1"/>
          </p:cNvSpPr>
          <p:nvPr>
            <p:ph type="sldNum" sz="quarter" idx="12"/>
          </p:nvPr>
        </p:nvSpPr>
        <p:spPr/>
        <p:txBody>
          <a:bodyPr/>
          <a:lstStyle/>
          <a:p>
            <a:fld id="{0D9BD027-BE57-4AA3-9DDA-DEC0D5E6CBDE}" type="slidenum">
              <a:rPr lang="fr-FR" smtClean="0"/>
              <a:pPr/>
              <a:t>63</a:t>
            </a:fld>
            <a:endParaRPr lang="fr-FR" dirty="0"/>
          </a:p>
        </p:txBody>
      </p:sp>
      <p:sp>
        <p:nvSpPr>
          <p:cNvPr id="20" name="Rectangle 19"/>
          <p:cNvSpPr/>
          <p:nvPr/>
        </p:nvSpPr>
        <p:spPr>
          <a:xfrm>
            <a:off x="5508104" y="404664"/>
            <a:ext cx="3635896" cy="5078313"/>
          </a:xfrm>
          <a:prstGeom prst="rect">
            <a:avLst/>
          </a:prstGeom>
        </p:spPr>
        <p:txBody>
          <a:bodyPr wrap="square">
            <a:spAutoFit/>
          </a:bodyPr>
          <a:lstStyle/>
          <a:p>
            <a:r>
              <a:rPr lang="fr-FR" dirty="0" smtClean="0"/>
              <a:t>Beaucoup de micro-organisme peuvent causer une intoxication alimentaire, soit directement, en elle-même  (intoxication) soit par les toxines* qu'elles produisent (</a:t>
            </a:r>
            <a:r>
              <a:rPr lang="fr-FR" dirty="0" err="1" smtClean="0"/>
              <a:t>intoxination</a:t>
            </a:r>
            <a:r>
              <a:rPr lang="fr-FR" dirty="0" smtClean="0"/>
              <a:t>).</a:t>
            </a:r>
          </a:p>
          <a:p>
            <a:r>
              <a:rPr lang="fr-FR" b="1" dirty="0" smtClean="0"/>
              <a:t>*Les toxines</a:t>
            </a:r>
            <a:r>
              <a:rPr lang="fr-FR" dirty="0" smtClean="0"/>
              <a:t> sont des déchets et des résidus issus des métabolismes. </a:t>
            </a:r>
          </a:p>
          <a:p>
            <a:pPr>
              <a:defRPr/>
            </a:pPr>
            <a:r>
              <a:rPr lang="fr-FR" dirty="0" err="1" smtClean="0"/>
              <a:t>Intoxination</a:t>
            </a:r>
            <a:r>
              <a:rPr lang="fr-FR" dirty="0" smtClean="0"/>
              <a:t> : le germe élabore un produit toxique (</a:t>
            </a:r>
            <a:r>
              <a:rPr lang="fr-FR" dirty="0" err="1" smtClean="0"/>
              <a:t>toxinogenèse</a:t>
            </a:r>
            <a:r>
              <a:rPr lang="fr-FR" dirty="0" smtClean="0"/>
              <a:t> ; Exotoxine, une action </a:t>
            </a:r>
            <a:r>
              <a:rPr lang="fr-FR" dirty="0" err="1" smtClean="0"/>
              <a:t>entérotoxinogène</a:t>
            </a:r>
            <a:r>
              <a:rPr lang="fr-FR" dirty="0" smtClean="0"/>
              <a:t>), </a:t>
            </a:r>
            <a:r>
              <a:rPr lang="fr-FR" b="1" dirty="0" smtClean="0"/>
              <a:t>qui peut avoir lieu dans l'aliment. C’est l’ingestion de cette toxine préformé qui produit l’intoxication</a:t>
            </a:r>
            <a:r>
              <a:rPr lang="fr-FR" dirty="0" smtClean="0"/>
              <a:t>, sans qu’il y ait eu prolifération bactérienne chez l’</a:t>
            </a:r>
            <a:r>
              <a:rPr lang="fr-FR" dirty="0" err="1" smtClean="0"/>
              <a:t>indévidu</a:t>
            </a:r>
            <a:r>
              <a:rPr lang="fr-FR" dirty="0" smtClean="0"/>
              <a:t>. Exemple types : le botulisme,  </a:t>
            </a:r>
            <a:r>
              <a:rPr lang="fr-FR" dirty="0" err="1" smtClean="0"/>
              <a:t>Staphylococcus</a:t>
            </a:r>
            <a:r>
              <a:rPr lang="fr-FR" dirty="0" smtClean="0"/>
              <a:t> aureus.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D9BD027-BE57-4AA3-9DDA-DEC0D5E6CBDE}" type="slidenum">
              <a:rPr lang="fr-FR" smtClean="0"/>
              <a:pPr/>
              <a:t>64</a:t>
            </a:fld>
            <a:endParaRPr lang="fr-FR"/>
          </a:p>
        </p:txBody>
      </p:sp>
      <p:graphicFrame>
        <p:nvGraphicFramePr>
          <p:cNvPr id="6" name="Tableau 5"/>
          <p:cNvGraphicFramePr>
            <a:graphicFrameLocks noGrp="1"/>
          </p:cNvGraphicFramePr>
          <p:nvPr/>
        </p:nvGraphicFramePr>
        <p:xfrm>
          <a:off x="395536" y="260648"/>
          <a:ext cx="8424936" cy="6015301"/>
        </p:xfrm>
        <a:graphic>
          <a:graphicData uri="http://schemas.openxmlformats.org/drawingml/2006/table">
            <a:tbl>
              <a:tblPr/>
              <a:tblGrid>
                <a:gridCol w="1728192"/>
                <a:gridCol w="2635489"/>
                <a:gridCol w="4061255"/>
              </a:tblGrid>
              <a:tr h="87332">
                <a:tc>
                  <a:txBody>
                    <a:bodyPr/>
                    <a:lstStyle/>
                    <a:p>
                      <a:pPr>
                        <a:lnSpc>
                          <a:spcPct val="115000"/>
                        </a:lnSpc>
                        <a:spcAft>
                          <a:spcPts val="1000"/>
                        </a:spcAft>
                      </a:pP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smtClean="0">
                          <a:solidFill>
                            <a:srgbClr val="FF0000"/>
                          </a:solidFill>
                        </a:rPr>
                        <a:t>Intoxication</a:t>
                      </a:r>
                      <a:endParaRPr lang="fr-FR" sz="1600" dirty="0">
                        <a:solidFill>
                          <a:srgbClr val="FF0000"/>
                        </a:solidFill>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fr-FR" sz="1600" b="1" dirty="0" err="1" smtClean="0">
                          <a:solidFill>
                            <a:srgbClr val="FF0000"/>
                          </a:solidFill>
                        </a:rPr>
                        <a:t>Intoxination</a:t>
                      </a:r>
                      <a:endParaRPr lang="fr-FR" sz="1600" b="1" dirty="0" smtClean="0">
                        <a:solidFill>
                          <a:srgbClr val="FF0000"/>
                        </a:solidFil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32">
                <a:tc>
                  <a:txBody>
                    <a:bodyPr/>
                    <a:lstStyle/>
                    <a:p>
                      <a:pPr>
                        <a:lnSpc>
                          <a:spcPct val="115000"/>
                        </a:lnSpc>
                        <a:spcAft>
                          <a:spcPts val="1000"/>
                        </a:spcAft>
                      </a:pP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solidFill>
                            <a:srgbClr val="FF0000"/>
                          </a:solidFill>
                          <a:latin typeface="Calibri"/>
                          <a:ea typeface="Calibri"/>
                          <a:cs typeface="Arial"/>
                        </a:rPr>
                        <a:t>Endotoxine </a:t>
                      </a:r>
                      <a:r>
                        <a:rPr lang="fr-FR" sz="1600" b="1" dirty="0" smtClean="0">
                          <a:solidFill>
                            <a:srgbClr val="FF0000"/>
                          </a:solidFill>
                          <a:latin typeface="Calibri"/>
                          <a:ea typeface="Calibri"/>
                          <a:cs typeface="Arial"/>
                        </a:rPr>
                        <a:t> (liées à</a:t>
                      </a:r>
                      <a:r>
                        <a:rPr lang="fr-FR" sz="1600" b="1" baseline="0" dirty="0" smtClean="0">
                          <a:solidFill>
                            <a:srgbClr val="FF0000"/>
                          </a:solidFill>
                          <a:latin typeface="Calibri"/>
                          <a:ea typeface="Calibri"/>
                          <a:cs typeface="Arial"/>
                        </a:rPr>
                        <a:t> la C)</a:t>
                      </a:r>
                      <a:endParaRPr lang="fr-FR" sz="1600" dirty="0">
                        <a:solidFill>
                          <a:srgbClr val="FF0000"/>
                        </a:solidFill>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smtClean="0">
                          <a:solidFill>
                            <a:srgbClr val="FF0000"/>
                          </a:solidFill>
                          <a:latin typeface="Calibri"/>
                          <a:ea typeface="Calibri"/>
                          <a:cs typeface="Arial"/>
                        </a:rPr>
                        <a:t>Exotoxine </a:t>
                      </a:r>
                      <a:r>
                        <a:rPr lang="fr-FR" sz="1600" b="1" dirty="0" smtClean="0">
                          <a:solidFill>
                            <a:srgbClr val="FF0000"/>
                          </a:solidFill>
                          <a:latin typeface="+mn-lt"/>
                          <a:ea typeface="Calibri"/>
                          <a:cs typeface="Arial"/>
                        </a:rPr>
                        <a:t>(libre</a:t>
                      </a:r>
                      <a:r>
                        <a:rPr lang="fr-FR" sz="1600" b="1" baseline="0" dirty="0" smtClean="0">
                          <a:solidFill>
                            <a:srgbClr val="FF0000"/>
                          </a:solidFill>
                          <a:latin typeface="+mn-lt"/>
                          <a:ea typeface="Calibri"/>
                          <a:cs typeface="Arial"/>
                        </a:rPr>
                        <a:t>)</a:t>
                      </a:r>
                      <a:endParaRPr lang="fr-FR" sz="1600" dirty="0">
                        <a:solidFill>
                          <a:srgbClr val="FF0000"/>
                        </a:solidFill>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659">
                <a:tc>
                  <a:txBody>
                    <a:bodyPr/>
                    <a:lstStyle/>
                    <a:p>
                      <a:pPr>
                        <a:lnSpc>
                          <a:spcPct val="115000"/>
                        </a:lnSpc>
                        <a:spcAft>
                          <a:spcPts val="1000"/>
                        </a:spcAft>
                      </a:pPr>
                      <a:r>
                        <a:rPr lang="fr-FR" sz="1600" b="1" dirty="0">
                          <a:latin typeface="Calibri"/>
                          <a:ea typeface="Calibri"/>
                          <a:cs typeface="Arial"/>
                        </a:rPr>
                        <a:t>Nature</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err="1" smtClean="0">
                          <a:latin typeface="Calibri"/>
                          <a:ea typeface="Calibri"/>
                          <a:cs typeface="Arial"/>
                        </a:rPr>
                        <a:t>glucido</a:t>
                      </a:r>
                      <a:r>
                        <a:rPr lang="fr-FR" sz="1600" b="1" dirty="0" smtClean="0">
                          <a:latin typeface="Calibri"/>
                          <a:ea typeface="Calibri"/>
                          <a:cs typeface="Arial"/>
                        </a:rPr>
                        <a:t>-</a:t>
                      </a:r>
                      <a:r>
                        <a:rPr lang="fr-FR" sz="1600" b="1" dirty="0" err="1" smtClean="0">
                          <a:latin typeface="Calibri"/>
                          <a:ea typeface="Calibri"/>
                          <a:cs typeface="Arial"/>
                        </a:rPr>
                        <a:t>lipido</a:t>
                      </a:r>
                      <a:r>
                        <a:rPr lang="fr-FR" sz="1600" b="1" dirty="0" smtClean="0">
                          <a:latin typeface="Calibri"/>
                          <a:ea typeface="Calibri"/>
                          <a:cs typeface="Arial"/>
                        </a:rPr>
                        <a:t>-polypeptidiques </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Protéines solubles qui agissent comme des enzymes</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599">
                <a:tc>
                  <a:txBody>
                    <a:bodyPr/>
                    <a:lstStyle/>
                    <a:p>
                      <a:pPr>
                        <a:lnSpc>
                          <a:spcPct val="115000"/>
                        </a:lnSpc>
                        <a:spcAft>
                          <a:spcPts val="1000"/>
                        </a:spcAft>
                      </a:pPr>
                      <a:r>
                        <a:rPr lang="fr-FR" sz="1600" b="1" dirty="0">
                          <a:latin typeface="Calibri"/>
                          <a:ea typeface="Calibri"/>
                          <a:cs typeface="Arial"/>
                        </a:rPr>
                        <a:t>Bactéries productrices</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smtClean="0">
                          <a:latin typeface="Calibri"/>
                          <a:ea typeface="Calibri"/>
                          <a:cs typeface="Arial"/>
                        </a:rPr>
                        <a:t>Gram </a:t>
                      </a:r>
                      <a:r>
                        <a:rPr lang="fr-FR" sz="1600" b="1" dirty="0">
                          <a:latin typeface="Calibri"/>
                          <a:ea typeface="Calibri"/>
                          <a:cs typeface="Arial"/>
                        </a:rPr>
                        <a:t>négatif</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bacilles gram + et gram -</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95">
                <a:tc>
                  <a:txBody>
                    <a:bodyPr/>
                    <a:lstStyle/>
                    <a:p>
                      <a:pPr>
                        <a:lnSpc>
                          <a:spcPct val="115000"/>
                        </a:lnSpc>
                        <a:spcAft>
                          <a:spcPts val="1000"/>
                        </a:spcAft>
                      </a:pPr>
                      <a:r>
                        <a:rPr lang="fr-FR" sz="1600" b="1" dirty="0">
                          <a:latin typeface="Calibri"/>
                          <a:ea typeface="Calibri"/>
                          <a:cs typeface="Arial"/>
                        </a:rPr>
                        <a:t>Relations cellule/toxine</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sont présentes à l’intérieur de la membrane cellulaire et ne se libère qu’après lyse de la paroi cellulaire</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sont sécrétées à l’extérieur de la cellule</a:t>
                      </a:r>
                      <a:endParaRPr lang="fr-FR" sz="1600" dirty="0">
                        <a:latin typeface="Calibri"/>
                        <a:ea typeface="Calibri"/>
                        <a:cs typeface="Arial"/>
                      </a:endParaRPr>
                    </a:p>
                    <a:p>
                      <a:pPr>
                        <a:lnSpc>
                          <a:spcPct val="115000"/>
                        </a:lnSpc>
                        <a:spcAft>
                          <a:spcPts val="1000"/>
                        </a:spcAft>
                      </a:pPr>
                      <a:r>
                        <a:rPr lang="fr-FR" sz="1600" b="1" dirty="0">
                          <a:latin typeface="Calibri"/>
                          <a:ea typeface="Calibri"/>
                          <a:cs typeface="Arial"/>
                        </a:rPr>
                        <a:t>Extracellulaire </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27">
                <a:tc>
                  <a:txBody>
                    <a:bodyPr/>
                    <a:lstStyle/>
                    <a:p>
                      <a:pPr>
                        <a:lnSpc>
                          <a:spcPct val="115000"/>
                        </a:lnSpc>
                        <a:spcAft>
                          <a:spcPts val="1000"/>
                        </a:spcAft>
                      </a:pPr>
                      <a:r>
                        <a:rPr lang="fr-FR" sz="1600" b="1">
                          <a:latin typeface="Calibri"/>
                          <a:ea typeface="Calibri"/>
                          <a:cs typeface="Arial"/>
                        </a:rPr>
                        <a:t>Localisation </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Membrane externe </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fr-FR" sz="1600" b="1" dirty="0">
                          <a:latin typeface="Calibri"/>
                          <a:ea typeface="Calibri"/>
                          <a:cs typeface="Arial"/>
                        </a:rPr>
                        <a:t> </a:t>
                      </a:r>
                      <a:r>
                        <a:rPr lang="fr-FR" sz="1600" b="1" dirty="0" smtClean="0">
                          <a:latin typeface="Calibri"/>
                          <a:ea typeface="Calibri"/>
                          <a:cs typeface="Arial"/>
                        </a:rPr>
                        <a:t>Extracellulaire </a:t>
                      </a:r>
                      <a:r>
                        <a:rPr lang="fr-FR" sz="1400" b="1" dirty="0">
                          <a:latin typeface="Calibri"/>
                          <a:ea typeface="Calibri"/>
                          <a:cs typeface="Arial"/>
                        </a:rPr>
                        <a:t>(plutôt Gram positif) </a:t>
                      </a:r>
                      <a:endParaRPr lang="fr-FR" sz="1400" dirty="0">
                        <a:latin typeface="Calibri"/>
                        <a:ea typeface="Calibri"/>
                        <a:cs typeface="Arial"/>
                      </a:endParaRPr>
                    </a:p>
                    <a:p>
                      <a:pPr>
                        <a:lnSpc>
                          <a:spcPct val="100000"/>
                        </a:lnSpc>
                        <a:spcAft>
                          <a:spcPts val="1000"/>
                        </a:spcAft>
                      </a:pPr>
                      <a:r>
                        <a:rPr lang="fr-FR" sz="1600" b="1" dirty="0">
                          <a:latin typeface="Calibri"/>
                          <a:ea typeface="Calibri"/>
                          <a:cs typeface="Arial"/>
                        </a:rPr>
                        <a:t>Intracellulaire </a:t>
                      </a:r>
                      <a:r>
                        <a:rPr lang="fr-FR" sz="1400" b="1" dirty="0">
                          <a:latin typeface="Calibri"/>
                          <a:ea typeface="Calibri"/>
                          <a:cs typeface="Arial"/>
                        </a:rPr>
                        <a:t>(plutôt </a:t>
                      </a:r>
                      <a:r>
                        <a:rPr lang="fr-FR" sz="1400" b="1" dirty="0" smtClean="0">
                          <a:latin typeface="Calibri"/>
                          <a:ea typeface="Calibri"/>
                          <a:cs typeface="Arial"/>
                        </a:rPr>
                        <a:t>Gram</a:t>
                      </a:r>
                      <a:r>
                        <a:rPr lang="fr-FR" sz="1400" b="1" baseline="0" dirty="0" smtClean="0">
                          <a:latin typeface="Calibri"/>
                          <a:ea typeface="Calibri"/>
                          <a:cs typeface="Arial"/>
                        </a:rPr>
                        <a:t> </a:t>
                      </a:r>
                      <a:r>
                        <a:rPr lang="fr-FR" sz="1400" b="1" dirty="0" smtClean="0">
                          <a:latin typeface="Calibri"/>
                          <a:ea typeface="Calibri"/>
                          <a:cs typeface="Arial"/>
                        </a:rPr>
                        <a:t>négatif</a:t>
                      </a:r>
                      <a:r>
                        <a:rPr lang="fr-FR" sz="1400" b="1" dirty="0">
                          <a:latin typeface="Calibri"/>
                          <a:ea typeface="Calibri"/>
                          <a:cs typeface="Arial"/>
                        </a:rPr>
                        <a:t>) </a:t>
                      </a:r>
                      <a:r>
                        <a:rPr lang="fr-FR" sz="1600" b="1" dirty="0">
                          <a:latin typeface="Calibri"/>
                          <a:ea typeface="Calibri"/>
                          <a:cs typeface="Arial"/>
                        </a:rPr>
                        <a:t>Cytoplasme</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32">
                <a:tc>
                  <a:txBody>
                    <a:bodyPr/>
                    <a:lstStyle/>
                    <a:p>
                      <a:pPr>
                        <a:lnSpc>
                          <a:spcPct val="115000"/>
                        </a:lnSpc>
                        <a:spcAft>
                          <a:spcPts val="1000"/>
                        </a:spcAft>
                      </a:pPr>
                      <a:r>
                        <a:rPr lang="fr-FR" sz="1600" b="1" dirty="0">
                          <a:latin typeface="Calibri"/>
                          <a:ea typeface="Calibri"/>
                          <a:cs typeface="Arial"/>
                        </a:rPr>
                        <a:t>Action de </a:t>
                      </a:r>
                      <a:r>
                        <a:rPr lang="fr-FR" sz="1600" b="1" dirty="0" smtClean="0">
                          <a:latin typeface="Calibri"/>
                          <a:ea typeface="Calibri"/>
                          <a:cs typeface="Arial"/>
                        </a:rPr>
                        <a:t>la</a:t>
                      </a:r>
                      <a:r>
                        <a:rPr lang="fr-FR" sz="1600" b="1" baseline="0" dirty="0" smtClean="0">
                          <a:latin typeface="Calibri"/>
                          <a:ea typeface="Calibri"/>
                          <a:cs typeface="Arial"/>
                        </a:rPr>
                        <a:t> T°</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thermostables</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Thermolabiles</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66">
                <a:tc>
                  <a:txBody>
                    <a:bodyPr/>
                    <a:lstStyle/>
                    <a:p>
                      <a:pPr>
                        <a:lnSpc>
                          <a:spcPct val="115000"/>
                        </a:lnSpc>
                        <a:spcAft>
                          <a:spcPts val="1000"/>
                        </a:spcAft>
                      </a:pPr>
                      <a:r>
                        <a:rPr lang="fr-FR" sz="1400" b="1" dirty="0">
                          <a:latin typeface="Calibri"/>
                          <a:ea typeface="Calibri"/>
                          <a:cs typeface="Arial"/>
                        </a:rPr>
                        <a:t>Multiplication </a:t>
                      </a:r>
                      <a:r>
                        <a:rPr lang="fr-FR" sz="1400" b="1" dirty="0" smtClean="0">
                          <a:latin typeface="Calibri"/>
                          <a:ea typeface="Calibri"/>
                          <a:cs typeface="Arial"/>
                        </a:rPr>
                        <a:t>cellulaire</a:t>
                      </a:r>
                      <a:r>
                        <a:rPr lang="fr-FR" sz="1400" b="0" baseline="0" dirty="0" smtClean="0">
                          <a:latin typeface="Calibri"/>
                          <a:ea typeface="Calibri"/>
                          <a:cs typeface="Arial"/>
                        </a:rPr>
                        <a:t> </a:t>
                      </a:r>
                      <a:r>
                        <a:rPr lang="fr-FR" sz="1400" b="1" dirty="0" smtClean="0">
                          <a:latin typeface="Calibri"/>
                          <a:ea typeface="Calibri"/>
                          <a:cs typeface="Arial"/>
                        </a:rPr>
                        <a:t>nécessaire</a:t>
                      </a:r>
                      <a:endParaRPr lang="fr-FR" sz="14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Oui </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Non </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198">
                <a:tc>
                  <a:txBody>
                    <a:bodyPr/>
                    <a:lstStyle/>
                    <a:p>
                      <a:pPr>
                        <a:lnSpc>
                          <a:spcPct val="115000"/>
                        </a:lnSpc>
                        <a:spcAft>
                          <a:spcPts val="1000"/>
                        </a:spcAft>
                      </a:pPr>
                      <a:r>
                        <a:rPr lang="fr-FR" sz="1600" b="1">
                          <a:latin typeface="Calibri"/>
                          <a:ea typeface="Calibri"/>
                          <a:cs typeface="Arial"/>
                        </a:rPr>
                        <a:t>Pouvoir toxique</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Modéré </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Très </a:t>
                      </a:r>
                      <a:r>
                        <a:rPr lang="fr-FR" sz="1600" b="1" dirty="0" smtClean="0">
                          <a:latin typeface="Calibri"/>
                          <a:ea typeface="Calibri"/>
                          <a:cs typeface="Arial"/>
                        </a:rPr>
                        <a:t>élevé</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63">
                <a:tc>
                  <a:txBody>
                    <a:bodyPr/>
                    <a:lstStyle/>
                    <a:p>
                      <a:pPr>
                        <a:lnSpc>
                          <a:spcPct val="115000"/>
                        </a:lnSpc>
                        <a:spcAft>
                          <a:spcPts val="1000"/>
                        </a:spcAft>
                      </a:pPr>
                      <a:r>
                        <a:rPr lang="fr-FR" sz="1600" b="1">
                          <a:latin typeface="Calibri"/>
                          <a:ea typeface="Calibri"/>
                          <a:cs typeface="Arial"/>
                        </a:rPr>
                        <a:t>Transformation en anatoxines</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a:latin typeface="Calibri"/>
                          <a:ea typeface="Calibri"/>
                          <a:cs typeface="Arial"/>
                        </a:rPr>
                        <a:t>Non </a:t>
                      </a:r>
                      <a:endParaRPr lang="fr-FR" sz="160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dirty="0">
                          <a:latin typeface="Calibri"/>
                          <a:ea typeface="Calibri"/>
                          <a:cs typeface="Arial"/>
                        </a:rPr>
                        <a:t>Oui</a:t>
                      </a: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188">
                <a:tc>
                  <a:txBody>
                    <a:bodyPr/>
                    <a:lstStyle/>
                    <a:p>
                      <a:pPr>
                        <a:lnSpc>
                          <a:spcPct val="115000"/>
                        </a:lnSpc>
                        <a:spcAft>
                          <a:spcPts val="1000"/>
                        </a:spcAft>
                      </a:pPr>
                      <a:endParaRPr lang="fr-FR" sz="1600" dirty="0">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fr-FR" sz="1600" b="1" kern="1200" dirty="0" err="1" smtClean="0">
                          <a:solidFill>
                            <a:schemeClr val="tx1"/>
                          </a:solidFill>
                          <a:latin typeface="+mn-lt"/>
                          <a:ea typeface="Calibri"/>
                          <a:cs typeface="Arial"/>
                        </a:rPr>
                        <a:t>Gastro-entérires</a:t>
                      </a:r>
                      <a:r>
                        <a:rPr lang="fr-FR" sz="1600" b="1" kern="1200" dirty="0" smtClean="0">
                          <a:solidFill>
                            <a:schemeClr val="tx1"/>
                          </a:solidFill>
                          <a:latin typeface="+mn-lt"/>
                          <a:ea typeface="Calibri"/>
                          <a:cs typeface="Arial"/>
                        </a:rPr>
                        <a:t>,</a:t>
                      </a:r>
                      <a:r>
                        <a:rPr lang="fr-FR" sz="1600" b="1" kern="1200" baseline="0" dirty="0" smtClean="0">
                          <a:solidFill>
                            <a:schemeClr val="tx1"/>
                          </a:solidFill>
                          <a:latin typeface="+mn-lt"/>
                          <a:ea typeface="Calibri"/>
                          <a:cs typeface="Arial"/>
                        </a:rPr>
                        <a:t> </a:t>
                      </a:r>
                      <a:r>
                        <a:rPr lang="fr-FR" sz="1600" b="1" kern="1200" dirty="0" smtClean="0">
                          <a:solidFill>
                            <a:schemeClr val="tx1"/>
                          </a:solidFill>
                          <a:latin typeface="Calibri"/>
                          <a:ea typeface="Calibri"/>
                          <a:cs typeface="Arial"/>
                        </a:rPr>
                        <a:t>salmonelloses</a:t>
                      </a:r>
                      <a:endParaRPr lang="fr-FR" sz="1600" b="1" kern="1200" baseline="0" dirty="0" smtClean="0">
                        <a:solidFill>
                          <a:schemeClr val="tx1"/>
                        </a:solidFill>
                        <a:latin typeface="Calibri"/>
                        <a:ea typeface="Calibri"/>
                        <a:cs typeface="Arial"/>
                      </a:endParaRPr>
                    </a:p>
                    <a:p>
                      <a:pPr>
                        <a:lnSpc>
                          <a:spcPct val="100000"/>
                        </a:lnSpc>
                        <a:spcAft>
                          <a:spcPts val="1000"/>
                        </a:spcAft>
                      </a:pPr>
                      <a:r>
                        <a:rPr lang="fr-FR" sz="1600" b="1" kern="1200" dirty="0" err="1" smtClean="0">
                          <a:solidFill>
                            <a:schemeClr val="tx1"/>
                          </a:solidFill>
                          <a:latin typeface="Calibri"/>
                          <a:ea typeface="Calibri"/>
                          <a:cs typeface="Arial"/>
                        </a:rPr>
                        <a:t>Vibrio</a:t>
                      </a:r>
                      <a:r>
                        <a:rPr lang="fr-FR" sz="1600" b="1" kern="1200" dirty="0" smtClean="0">
                          <a:solidFill>
                            <a:schemeClr val="tx1"/>
                          </a:solidFill>
                          <a:latin typeface="Calibri"/>
                          <a:ea typeface="Calibri"/>
                          <a:cs typeface="Arial"/>
                        </a:rPr>
                        <a:t> </a:t>
                      </a:r>
                      <a:r>
                        <a:rPr lang="fr-FR" sz="1600" b="1" kern="1200" dirty="0" err="1" smtClean="0">
                          <a:solidFill>
                            <a:schemeClr val="tx1"/>
                          </a:solidFill>
                          <a:latin typeface="Calibri"/>
                          <a:ea typeface="Calibri"/>
                          <a:cs typeface="Arial"/>
                        </a:rPr>
                        <a:t>cholerae</a:t>
                      </a:r>
                      <a:r>
                        <a:rPr lang="fr-FR" sz="1600" b="1" kern="1200" dirty="0" smtClean="0">
                          <a:solidFill>
                            <a:schemeClr val="tx1"/>
                          </a:solidFill>
                          <a:latin typeface="Calibri"/>
                          <a:ea typeface="Calibri"/>
                          <a:cs typeface="Arial"/>
                        </a:rPr>
                        <a:t> (choléra). </a:t>
                      </a:r>
                      <a:endParaRPr lang="fr-FR" sz="1600" b="1" kern="1200" dirty="0">
                        <a:solidFill>
                          <a:schemeClr val="tx1"/>
                        </a:solidFill>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b="1" kern="1200" dirty="0">
                          <a:solidFill>
                            <a:schemeClr val="tx1"/>
                          </a:solidFill>
                          <a:latin typeface="Calibri"/>
                          <a:ea typeface="Calibri"/>
                          <a:cs typeface="Arial"/>
                        </a:rPr>
                        <a:t>Il existe 3 grandes </a:t>
                      </a:r>
                      <a:r>
                        <a:rPr lang="fr-FR" sz="1600" b="1" kern="1200" dirty="0" smtClean="0">
                          <a:solidFill>
                            <a:schemeClr val="tx1"/>
                          </a:solidFill>
                          <a:latin typeface="Calibri"/>
                          <a:ea typeface="Calibri"/>
                          <a:cs typeface="Arial"/>
                        </a:rPr>
                        <a:t>catégories d’exotoxines </a:t>
                      </a:r>
                      <a:r>
                        <a:rPr lang="fr-FR" sz="1600" b="1" kern="1200" dirty="0">
                          <a:solidFill>
                            <a:schemeClr val="tx1"/>
                          </a:solidFill>
                          <a:latin typeface="Calibri"/>
                          <a:ea typeface="Calibri"/>
                          <a:cs typeface="Arial"/>
                        </a:rPr>
                        <a:t>: </a:t>
                      </a:r>
                      <a:r>
                        <a:rPr lang="fr-FR" sz="1600" b="1" kern="1200" dirty="0" err="1">
                          <a:solidFill>
                            <a:schemeClr val="tx1"/>
                          </a:solidFill>
                          <a:latin typeface="Calibri"/>
                          <a:ea typeface="Calibri"/>
                          <a:cs typeface="Arial"/>
                        </a:rPr>
                        <a:t>entérotoxines</a:t>
                      </a:r>
                      <a:r>
                        <a:rPr lang="fr-FR" sz="1600" b="1" kern="1200" dirty="0">
                          <a:solidFill>
                            <a:schemeClr val="tx1"/>
                          </a:solidFill>
                          <a:latin typeface="Calibri"/>
                          <a:ea typeface="Calibri"/>
                          <a:cs typeface="Arial"/>
                        </a:rPr>
                        <a:t>, neurotoxines et </a:t>
                      </a:r>
                      <a:r>
                        <a:rPr lang="fr-FR" sz="1600" b="1" kern="1200" dirty="0" err="1" smtClean="0">
                          <a:solidFill>
                            <a:schemeClr val="tx1"/>
                          </a:solidFill>
                          <a:latin typeface="Calibri"/>
                          <a:ea typeface="Calibri"/>
                          <a:cs typeface="Arial"/>
                        </a:rPr>
                        <a:t>cytotoxines</a:t>
                      </a:r>
                      <a:endParaRPr lang="fr-FR" sz="1600" b="1" kern="1200" dirty="0">
                        <a:solidFill>
                          <a:schemeClr val="tx1"/>
                        </a:solidFill>
                        <a:latin typeface="Calibri"/>
                        <a:ea typeface="Calibri"/>
                        <a:cs typeface="Arial"/>
                      </a:endParaRPr>
                    </a:p>
                  </a:txBody>
                  <a:tcPr marL="24409" marR="2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539552" y="836712"/>
            <a:ext cx="8496944" cy="523220"/>
          </a:xfrm>
          <a:prstGeom prst="rect">
            <a:avLst/>
          </a:prstGeom>
        </p:spPr>
        <p:txBody>
          <a:bodyPr wrap="square">
            <a:spAutoFit/>
          </a:bodyPr>
          <a:lstStyle/>
          <a:p>
            <a:pPr marL="571500" lvl="0" indent="-571500">
              <a:buAutoNum type="romanUcPeriod"/>
            </a:pPr>
            <a:r>
              <a:rPr lang="fr-FR" sz="2800" b="1" dirty="0" smtClean="0"/>
              <a:t>Les </a:t>
            </a:r>
            <a:r>
              <a:rPr lang="fr-FR" sz="2800" b="1" dirty="0" err="1" smtClean="0"/>
              <a:t>intoxinations</a:t>
            </a:r>
            <a:r>
              <a:rPr lang="fr-FR" sz="2800" b="1" dirty="0" smtClean="0"/>
              <a:t> alimentaire par des </a:t>
            </a:r>
            <a:r>
              <a:rPr lang="fr-FR" sz="2800" b="1" dirty="0" smtClean="0">
                <a:solidFill>
                  <a:srgbClr val="FF0000"/>
                </a:solidFill>
              </a:rPr>
              <a:t>Exotoxines </a:t>
            </a:r>
            <a:endParaRPr lang="fr-FR" sz="2800" dirty="0">
              <a:solidFill>
                <a:srgbClr val="FF0000"/>
              </a:solidFill>
            </a:endParaRP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65</a:t>
            </a:fld>
            <a:endParaRPr lang="fr-FR"/>
          </a:p>
        </p:txBody>
      </p:sp>
      <p:graphicFrame>
        <p:nvGraphicFramePr>
          <p:cNvPr id="11" name="Tableau 10"/>
          <p:cNvGraphicFramePr>
            <a:graphicFrameLocks noGrp="1"/>
          </p:cNvGraphicFramePr>
          <p:nvPr/>
        </p:nvGraphicFramePr>
        <p:xfrm>
          <a:off x="467544" y="2204864"/>
          <a:ext cx="8424936" cy="4101084"/>
        </p:xfrm>
        <a:graphic>
          <a:graphicData uri="http://schemas.openxmlformats.org/drawingml/2006/table">
            <a:tbl>
              <a:tblPr/>
              <a:tblGrid>
                <a:gridCol w="3816424"/>
                <a:gridCol w="4608512"/>
              </a:tblGrid>
              <a:tr h="0">
                <a:tc>
                  <a:txBody>
                    <a:bodyPr/>
                    <a:lstStyle/>
                    <a:p>
                      <a:pPr marL="457200" indent="-457200">
                        <a:lnSpc>
                          <a:spcPct val="115000"/>
                        </a:lnSpc>
                        <a:spcAft>
                          <a:spcPts val="0"/>
                        </a:spcAft>
                      </a:pPr>
                      <a:r>
                        <a:rPr lang="fr-FR" sz="2000" b="1" i="1" dirty="0" smtClean="0">
                          <a:latin typeface="Calibri"/>
                          <a:ea typeface="Calibri"/>
                          <a:cs typeface="Arial"/>
                        </a:rPr>
                        <a:t>1- par </a:t>
                      </a:r>
                      <a:r>
                        <a:rPr lang="fr-FR" sz="2000" b="1" i="1" dirty="0" err="1">
                          <a:latin typeface="Calibri"/>
                          <a:ea typeface="Calibri"/>
                          <a:cs typeface="Arial"/>
                        </a:rPr>
                        <a:t>Clostridium</a:t>
                      </a:r>
                      <a:r>
                        <a:rPr lang="fr-FR" sz="2000" b="1" i="1" dirty="0">
                          <a:latin typeface="Calibri"/>
                          <a:ea typeface="Calibri"/>
                          <a:cs typeface="Arial"/>
                        </a:rPr>
                        <a:t> </a:t>
                      </a:r>
                      <a:r>
                        <a:rPr lang="fr-FR" sz="2000" b="1" i="1" dirty="0" err="1" smtClean="0">
                          <a:latin typeface="Calibri"/>
                          <a:ea typeface="Calibri"/>
                          <a:cs typeface="Arial"/>
                        </a:rPr>
                        <a:t>botulinum</a:t>
                      </a:r>
                      <a:r>
                        <a:rPr lang="fr-FR" sz="2000" b="1" i="1" dirty="0" smtClean="0">
                          <a:latin typeface="Calibri"/>
                          <a:ea typeface="Calibri"/>
                          <a:cs typeface="Arial"/>
                        </a:rPr>
                        <a:t> (+)</a:t>
                      </a:r>
                      <a:endParaRPr lang="fr-FR" sz="2000" dirty="0">
                        <a:latin typeface="Calibri"/>
                        <a:ea typeface="Calibri"/>
                        <a:cs typeface="Arial"/>
                      </a:endParaRPr>
                    </a:p>
                    <a:p>
                      <a:pPr>
                        <a:lnSpc>
                          <a:spcPct val="115000"/>
                        </a:lnSpc>
                        <a:spcAft>
                          <a:spcPts val="0"/>
                        </a:spcAft>
                      </a:pPr>
                      <a:endParaRPr lang="fr-FR" sz="2000" b="1" dirty="0" smtClean="0">
                        <a:latin typeface="Calibri"/>
                        <a:ea typeface="Calibri"/>
                        <a:cs typeface="Arial"/>
                      </a:endParaRPr>
                    </a:p>
                    <a:p>
                      <a:pPr>
                        <a:lnSpc>
                          <a:spcPct val="115000"/>
                        </a:lnSpc>
                        <a:spcAft>
                          <a:spcPts val="0"/>
                        </a:spcAft>
                      </a:pPr>
                      <a:r>
                        <a:rPr lang="fr-FR" sz="2000" b="1" dirty="0" smtClean="0">
                          <a:latin typeface="Calibri"/>
                          <a:ea typeface="Calibri"/>
                          <a:cs typeface="Arial"/>
                        </a:rPr>
                        <a:t>Neurotoxique</a:t>
                      </a:r>
                      <a:endParaRPr lang="fr-FR" sz="2000" dirty="0">
                        <a:latin typeface="Calibri"/>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2000" b="1" dirty="0" smtClean="0">
                          <a:latin typeface="+mn-lt"/>
                          <a:ea typeface="Calibri"/>
                          <a:cs typeface="Arial"/>
                        </a:rPr>
                        <a:t>7 types : A-G</a:t>
                      </a:r>
                    </a:p>
                    <a:p>
                      <a:pPr>
                        <a:lnSpc>
                          <a:spcPct val="115000"/>
                        </a:lnSpc>
                        <a:spcAft>
                          <a:spcPts val="0"/>
                        </a:spcAft>
                      </a:pPr>
                      <a:r>
                        <a:rPr lang="fr-FR" sz="2000" b="1" dirty="0" smtClean="0">
                          <a:latin typeface="Calibri"/>
                          <a:ea typeface="Calibri"/>
                          <a:cs typeface="Arial"/>
                        </a:rPr>
                        <a:t>Agisse </a:t>
                      </a:r>
                      <a:r>
                        <a:rPr lang="fr-FR" sz="2000" b="1" dirty="0">
                          <a:latin typeface="Calibri"/>
                          <a:ea typeface="Calibri"/>
                          <a:cs typeface="Arial"/>
                        </a:rPr>
                        <a:t>sur le système nerveux* </a:t>
                      </a:r>
                      <a:endParaRPr lang="fr-FR" sz="2000" dirty="0">
                        <a:latin typeface="Calibri"/>
                        <a:ea typeface="Calibri"/>
                        <a:cs typeface="Arial"/>
                      </a:endParaRPr>
                    </a:p>
                    <a:p>
                      <a:pPr>
                        <a:lnSpc>
                          <a:spcPct val="115000"/>
                        </a:lnSpc>
                        <a:spcAft>
                          <a:spcPts val="0"/>
                        </a:spcAft>
                      </a:pPr>
                      <a:r>
                        <a:rPr lang="fr-FR" sz="2000" b="1" dirty="0">
                          <a:latin typeface="Calibri"/>
                          <a:ea typeface="Calibri"/>
                          <a:cs typeface="Arial"/>
                        </a:rPr>
                        <a:t>Thermolabile</a:t>
                      </a:r>
                      <a:endParaRPr lang="fr-FR" sz="2000" dirty="0">
                        <a:latin typeface="Calibri"/>
                        <a:ea typeface="Calibri"/>
                        <a:cs typeface="Arial"/>
                      </a:endParaRPr>
                    </a:p>
                    <a:p>
                      <a:pPr>
                        <a:lnSpc>
                          <a:spcPct val="115000"/>
                        </a:lnSpc>
                        <a:spcAft>
                          <a:spcPts val="0"/>
                        </a:spcAft>
                      </a:pPr>
                      <a:r>
                        <a:rPr lang="fr-FR" sz="2000" b="1" dirty="0" smtClean="0">
                          <a:latin typeface="Calibri"/>
                          <a:ea typeface="Calibri"/>
                          <a:cs typeface="Arial"/>
                        </a:rPr>
                        <a:t>Moins fréquent</a:t>
                      </a:r>
                    </a:p>
                    <a:p>
                      <a:pPr>
                        <a:lnSpc>
                          <a:spcPct val="115000"/>
                        </a:lnSpc>
                        <a:spcAft>
                          <a:spcPts val="0"/>
                        </a:spcAft>
                      </a:pPr>
                      <a:endParaRPr lang="fr-FR" sz="2000" b="1" dirty="0" smtClean="0">
                        <a:latin typeface="Calibri"/>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800" kern="1200" dirty="0" smtClean="0">
                          <a:solidFill>
                            <a:schemeClr val="tx1"/>
                          </a:solidFill>
                          <a:latin typeface="+mn-lt"/>
                          <a:ea typeface="+mn-ea"/>
                          <a:cs typeface="+mn-cs"/>
                        </a:rPr>
                        <a:t>Vertiges, faiblesses musculaires, vomissements, diarrhée,  difficultés de déglutition</a:t>
                      </a:r>
                    </a:p>
                    <a:p>
                      <a:pPr>
                        <a:lnSpc>
                          <a:spcPct val="115000"/>
                        </a:lnSpc>
                        <a:spcAft>
                          <a:spcPts val="0"/>
                        </a:spcAft>
                      </a:pP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b="1" i="1" dirty="0" smtClean="0">
                          <a:latin typeface="Calibri"/>
                          <a:ea typeface="Calibri"/>
                          <a:cs typeface="Arial"/>
                        </a:rPr>
                        <a:t>2- par </a:t>
                      </a:r>
                      <a:r>
                        <a:rPr lang="fr-FR" sz="2000" b="1" i="1" dirty="0" err="1">
                          <a:latin typeface="Calibri"/>
                          <a:ea typeface="Calibri"/>
                          <a:cs typeface="Arial"/>
                        </a:rPr>
                        <a:t>Staphylococcus</a:t>
                      </a:r>
                      <a:r>
                        <a:rPr lang="fr-FR" sz="2000" b="1" i="1" dirty="0">
                          <a:latin typeface="Calibri"/>
                          <a:ea typeface="Calibri"/>
                          <a:cs typeface="Arial"/>
                        </a:rPr>
                        <a:t> </a:t>
                      </a:r>
                      <a:r>
                        <a:rPr lang="fr-FR" sz="2000" b="1" i="1" dirty="0" smtClean="0">
                          <a:latin typeface="Calibri"/>
                          <a:ea typeface="Calibri"/>
                          <a:cs typeface="Arial"/>
                        </a:rPr>
                        <a:t>aureus</a:t>
                      </a:r>
                    </a:p>
                    <a:p>
                      <a:pPr>
                        <a:lnSpc>
                          <a:spcPct val="115000"/>
                        </a:lnSpc>
                        <a:spcAft>
                          <a:spcPts val="0"/>
                        </a:spcAft>
                      </a:pPr>
                      <a:r>
                        <a:rPr lang="fr-FR" sz="2000" b="1" i="1" baseline="0" dirty="0" smtClean="0">
                          <a:latin typeface="Calibri"/>
                          <a:ea typeface="Calibri"/>
                          <a:cs typeface="Arial"/>
                        </a:rPr>
                        <a:t>    </a:t>
                      </a:r>
                      <a:r>
                        <a:rPr lang="fr-FR" sz="2000" b="1" i="1" dirty="0" smtClean="0">
                          <a:latin typeface="Calibri"/>
                          <a:ea typeface="Calibri"/>
                          <a:cs typeface="Arial"/>
                        </a:rPr>
                        <a:t>par </a:t>
                      </a:r>
                      <a:r>
                        <a:rPr lang="fr-FR" sz="2000" b="1" i="1" kern="1200" dirty="0" err="1" smtClean="0">
                          <a:solidFill>
                            <a:schemeClr val="tx1"/>
                          </a:solidFill>
                          <a:latin typeface="Calibri"/>
                          <a:ea typeface="Calibri"/>
                          <a:cs typeface="Arial"/>
                        </a:rPr>
                        <a:t>Vibrio</a:t>
                      </a:r>
                      <a:r>
                        <a:rPr lang="fr-FR" sz="2000" b="1" i="1" kern="1200" dirty="0" smtClean="0">
                          <a:solidFill>
                            <a:schemeClr val="tx1"/>
                          </a:solidFill>
                          <a:latin typeface="Calibri"/>
                          <a:ea typeface="Calibri"/>
                          <a:cs typeface="Arial"/>
                        </a:rPr>
                        <a:t> </a:t>
                      </a:r>
                      <a:r>
                        <a:rPr lang="fr-FR" sz="2000" b="1" i="1" kern="1200" dirty="0" err="1" smtClean="0">
                          <a:solidFill>
                            <a:schemeClr val="tx1"/>
                          </a:solidFill>
                          <a:latin typeface="Calibri"/>
                          <a:ea typeface="Calibri"/>
                          <a:cs typeface="Arial"/>
                        </a:rPr>
                        <a:t>cholerae</a:t>
                      </a:r>
                      <a:r>
                        <a:rPr lang="fr-FR" sz="2000" b="1" i="1" kern="1200" dirty="0" smtClean="0">
                          <a:solidFill>
                            <a:schemeClr val="tx1"/>
                          </a:solidFill>
                          <a:latin typeface="Calibri"/>
                          <a:ea typeface="Calibri"/>
                          <a:cs typeface="Arial"/>
                        </a:rPr>
                        <a:t> </a:t>
                      </a:r>
                      <a:endParaRPr lang="fr-FR" sz="2000" b="1" i="1" kern="1200" dirty="0">
                        <a:solidFill>
                          <a:schemeClr val="tx1"/>
                        </a:solidFill>
                        <a:latin typeface="Calibri"/>
                        <a:ea typeface="Calibri"/>
                        <a:cs typeface="Arial"/>
                      </a:endParaRPr>
                    </a:p>
                    <a:p>
                      <a:pPr>
                        <a:lnSpc>
                          <a:spcPct val="115000"/>
                        </a:lnSpc>
                        <a:spcAft>
                          <a:spcPts val="0"/>
                        </a:spcAft>
                      </a:pPr>
                      <a:r>
                        <a:rPr lang="fr-FR" sz="2000" b="1" dirty="0" err="1">
                          <a:latin typeface="Calibri"/>
                          <a:ea typeface="Calibri"/>
                          <a:cs typeface="Arial"/>
                        </a:rPr>
                        <a:t>Entérotoxique</a:t>
                      </a:r>
                      <a:endParaRPr lang="fr-FR" sz="2000" dirty="0">
                        <a:latin typeface="Calibri"/>
                        <a:ea typeface="Calibri"/>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2000" b="1" dirty="0" smtClean="0">
                          <a:latin typeface="+mn-lt"/>
                          <a:ea typeface="Calibri"/>
                          <a:cs typeface="Arial"/>
                        </a:rPr>
                        <a:t>7 types : A, B, C1, C2, C3, D et F</a:t>
                      </a:r>
                    </a:p>
                    <a:p>
                      <a:pPr>
                        <a:lnSpc>
                          <a:spcPct val="115000"/>
                        </a:lnSpc>
                        <a:spcAft>
                          <a:spcPts val="0"/>
                        </a:spcAft>
                      </a:pPr>
                      <a:r>
                        <a:rPr lang="fr-FR" sz="2000" b="1" dirty="0" smtClean="0">
                          <a:latin typeface="Calibri"/>
                          <a:ea typeface="Calibri"/>
                          <a:cs typeface="Arial"/>
                        </a:rPr>
                        <a:t>Agisse</a:t>
                      </a:r>
                      <a:r>
                        <a:rPr lang="fr-FR" sz="2000" b="1" dirty="0">
                          <a:latin typeface="Calibri"/>
                          <a:ea typeface="Calibri"/>
                          <a:cs typeface="Arial"/>
                        </a:rPr>
                        <a:t> sur la terminaison de tube digestif </a:t>
                      </a:r>
                      <a:endParaRPr lang="fr-FR" sz="2000" dirty="0">
                        <a:latin typeface="Calibri"/>
                        <a:ea typeface="Calibri"/>
                        <a:cs typeface="Arial"/>
                      </a:endParaRPr>
                    </a:p>
                    <a:p>
                      <a:pPr>
                        <a:lnSpc>
                          <a:spcPct val="115000"/>
                        </a:lnSpc>
                        <a:spcAft>
                          <a:spcPts val="0"/>
                        </a:spcAft>
                      </a:pPr>
                      <a:r>
                        <a:rPr lang="fr-FR" sz="2000" b="1" dirty="0">
                          <a:latin typeface="Calibri"/>
                          <a:ea typeface="Calibri"/>
                          <a:cs typeface="Arial"/>
                        </a:rPr>
                        <a:t>Thermostable, résiste au PH</a:t>
                      </a:r>
                      <a:endParaRPr lang="fr-FR" sz="2000" dirty="0">
                        <a:latin typeface="Calibri"/>
                        <a:ea typeface="Calibri"/>
                        <a:cs typeface="Arial"/>
                      </a:endParaRPr>
                    </a:p>
                    <a:p>
                      <a:pPr>
                        <a:lnSpc>
                          <a:spcPct val="115000"/>
                        </a:lnSpc>
                        <a:spcAft>
                          <a:spcPts val="0"/>
                        </a:spcAft>
                      </a:pPr>
                      <a:r>
                        <a:rPr lang="fr-FR" sz="2000" b="1" dirty="0" smtClean="0">
                          <a:latin typeface="Calibri"/>
                          <a:ea typeface="Calibri"/>
                          <a:cs typeface="Arial"/>
                        </a:rPr>
                        <a:t>Plus fréquent</a:t>
                      </a:r>
                      <a:r>
                        <a:rPr lang="fr-FR" sz="2000" kern="1200" dirty="0" smtClean="0">
                          <a:solidFill>
                            <a:schemeClr val="tx1"/>
                          </a:solidFill>
                          <a:latin typeface="+mn-lt"/>
                          <a:ea typeface="+mn-ea"/>
                          <a:cs typeface="+mn-cs"/>
                        </a:rPr>
                        <a:t> (</a:t>
                      </a:r>
                      <a:r>
                        <a:rPr lang="fr-FR" sz="2000" kern="1200" dirty="0" err="1" smtClean="0">
                          <a:solidFill>
                            <a:schemeClr val="tx1"/>
                          </a:solidFill>
                          <a:latin typeface="+mn-lt"/>
                          <a:ea typeface="+mn-ea"/>
                          <a:cs typeface="+mn-cs"/>
                        </a:rPr>
                        <a:t>ovoproduits</a:t>
                      </a:r>
                      <a:r>
                        <a:rPr lang="fr-FR" sz="2000" kern="1200" dirty="0" smtClean="0">
                          <a:solidFill>
                            <a:schemeClr val="tx1"/>
                          </a:solidFill>
                          <a:latin typeface="+mn-lt"/>
                          <a:ea typeface="+mn-ea"/>
                          <a:cs typeface="+mn-cs"/>
                        </a:rPr>
                        <a:t>)</a:t>
                      </a:r>
                    </a:p>
                    <a:p>
                      <a:pPr>
                        <a:lnSpc>
                          <a:spcPct val="115000"/>
                        </a:lnSpc>
                        <a:spcAft>
                          <a:spcPts val="0"/>
                        </a:spcAft>
                      </a:pPr>
                      <a:r>
                        <a:rPr lang="fr-FR" sz="2000" b="1" kern="1200" dirty="0" smtClean="0">
                          <a:solidFill>
                            <a:schemeClr val="tx1"/>
                          </a:solidFill>
                          <a:latin typeface="+mn-lt"/>
                          <a:ea typeface="+mn-ea"/>
                          <a:cs typeface="+mn-cs"/>
                        </a:rPr>
                        <a:t>empêchent l'absorption des ions Na+ et Cl-</a:t>
                      </a:r>
                      <a:r>
                        <a:rPr lang="fr-FR" sz="2000" kern="1200" dirty="0" smtClean="0">
                          <a:solidFill>
                            <a:schemeClr val="tx1"/>
                          </a:solidFill>
                          <a:latin typeface="+mn-lt"/>
                          <a:ea typeface="+mn-ea"/>
                          <a:cs typeface="+mn-cs"/>
                        </a:rPr>
                        <a:t> favorisant une fuite hydrique </a:t>
                      </a:r>
                      <a:endParaRPr lang="fr-FR" sz="2000" b="1" dirty="0" smtClean="0">
                        <a:latin typeface="Calibri"/>
                        <a:ea typeface="Calibri"/>
                        <a:cs typeface="Arial"/>
                      </a:endParaRPr>
                    </a:p>
                    <a:p>
                      <a:r>
                        <a:rPr lang="fr-FR" sz="1800" kern="1200" dirty="0" smtClean="0">
                          <a:solidFill>
                            <a:schemeClr val="tx1"/>
                          </a:solidFill>
                          <a:latin typeface="+mn-lt"/>
                          <a:ea typeface="+mn-ea"/>
                          <a:cs typeface="+mn-cs"/>
                        </a:rPr>
                        <a:t>vomissement, diarrhée, douleurs intestinales et l’absence de fièvre.</a:t>
                      </a:r>
                    </a:p>
                    <a:p>
                      <a:pPr>
                        <a:lnSpc>
                          <a:spcPct val="115000"/>
                        </a:lnSpc>
                        <a:spcAft>
                          <a:spcPts val="0"/>
                        </a:spcAft>
                      </a:pP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6" name="AutoShape 2" descr="RÃ©sultat de recherche d'images pour &quot;staphylococcus aure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8" name="Picture 4" descr="Image associÃ©e"/>
          <p:cNvPicPr>
            <a:picLocks noChangeAspect="1" noChangeArrowheads="1"/>
          </p:cNvPicPr>
          <p:nvPr/>
        </p:nvPicPr>
        <p:blipFill>
          <a:blip r:embed="rId3" cstate="print"/>
          <a:srcRect/>
          <a:stretch>
            <a:fillRect/>
          </a:stretch>
        </p:blipFill>
        <p:spPr bwMode="auto">
          <a:xfrm>
            <a:off x="8028385" y="2276873"/>
            <a:ext cx="763411" cy="504000"/>
          </a:xfrm>
          <a:prstGeom prst="rect">
            <a:avLst/>
          </a:prstGeom>
          <a:noFill/>
        </p:spPr>
      </p:pic>
      <p:pic>
        <p:nvPicPr>
          <p:cNvPr id="31750" name="Picture 6" descr="Image associÃ©e"/>
          <p:cNvPicPr>
            <a:picLocks noChangeAspect="1" noChangeArrowheads="1"/>
          </p:cNvPicPr>
          <p:nvPr/>
        </p:nvPicPr>
        <p:blipFill>
          <a:blip r:embed="rId4" cstate="print"/>
          <a:srcRect/>
          <a:stretch>
            <a:fillRect/>
          </a:stretch>
        </p:blipFill>
        <p:spPr bwMode="auto">
          <a:xfrm>
            <a:off x="3390482" y="2528968"/>
            <a:ext cx="821478" cy="612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66</a:t>
            </a:fld>
            <a:endParaRPr lang="fr-FR"/>
          </a:p>
        </p:txBody>
      </p:sp>
      <p:sp>
        <p:nvSpPr>
          <p:cNvPr id="151553" name="Rectangle 1"/>
          <p:cNvSpPr>
            <a:spLocks noChangeArrowheads="1"/>
          </p:cNvSpPr>
          <p:nvPr/>
        </p:nvSpPr>
        <p:spPr bwMode="auto">
          <a:xfrm>
            <a:off x="179512" y="1692671"/>
            <a:ext cx="8640960" cy="4455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Intoxination</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par les amines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vaso</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actives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appelle intoxications alimentaires par les amines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vaso</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-active, tous les aliments qui contiennent des </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amines de décarboxylation </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à des quantités très élevées</a:t>
            </a:r>
          </a:p>
          <a:p>
            <a:pPr marL="0" marR="0" lvl="0" indent="0" algn="l" defTabSz="914400" rtl="0" eaLnBrk="0" fontAlgn="base" latinLnBrk="0" hangingPunct="0">
              <a:lnSpc>
                <a:spcPct val="150000"/>
              </a:lnSpc>
              <a:spcBef>
                <a:spcPct val="0"/>
              </a:spcBef>
              <a:spcAft>
                <a:spcPct val="0"/>
              </a:spcAft>
              <a:buClrTx/>
              <a:buSzTx/>
              <a:buFontTx/>
              <a:buNone/>
              <a:tabLst/>
            </a:pPr>
            <a:endParaRPr lang="fr-FR" sz="14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fr-FR" sz="14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fr-FR" sz="1400" dirty="0" smtClean="0">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fr-FR" sz="14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vaso</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-amines sont très </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thermorésistantes</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 qui explique leur présence dans les poissons.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1554" name="Image 10" descr="https://upload.wikimedia.org/wikipedia/commons/a/a8/M%C3%A9tabolisme-Image074.gif"/>
          <p:cNvPicPr>
            <a:picLocks noChangeAspect="1" noChangeArrowheads="1"/>
          </p:cNvPicPr>
          <p:nvPr/>
        </p:nvPicPr>
        <p:blipFill>
          <a:blip r:embed="rId3" cstate="print"/>
          <a:srcRect/>
          <a:stretch>
            <a:fillRect/>
          </a:stretch>
        </p:blipFill>
        <p:spPr bwMode="auto">
          <a:xfrm>
            <a:off x="395536" y="2780928"/>
            <a:ext cx="4396557" cy="1391460"/>
          </a:xfrm>
          <a:prstGeom prst="rect">
            <a:avLst/>
          </a:prstGeom>
          <a:noFill/>
          <a:ln w="9525">
            <a:noFill/>
            <a:miter lim="800000"/>
            <a:headEnd/>
            <a:tailEnd/>
          </a:ln>
        </p:spPr>
      </p:pic>
      <p:pic>
        <p:nvPicPr>
          <p:cNvPr id="14" name="Image 16"/>
          <p:cNvPicPr>
            <a:picLocks noChangeAspect="1" noChangeArrowheads="1"/>
          </p:cNvPicPr>
          <p:nvPr/>
        </p:nvPicPr>
        <p:blipFill>
          <a:blip r:embed="rId4" cstate="print"/>
          <a:srcRect l="21664" t="15842" r="34988" b="32921"/>
          <a:stretch>
            <a:fillRect/>
          </a:stretch>
        </p:blipFill>
        <p:spPr bwMode="auto">
          <a:xfrm>
            <a:off x="4932040" y="2852936"/>
            <a:ext cx="4023396" cy="2687383"/>
          </a:xfrm>
          <a:prstGeom prst="rect">
            <a:avLst/>
          </a:prstGeom>
          <a:noFill/>
        </p:spPr>
      </p:pic>
      <p:sp>
        <p:nvSpPr>
          <p:cNvPr id="151556" name="Rectangle 4"/>
          <p:cNvSpPr>
            <a:spLocks noChangeArrowheads="1"/>
          </p:cNvSpPr>
          <p:nvPr/>
        </p:nvSpPr>
        <p:spPr bwMode="auto">
          <a:xfrm>
            <a:off x="323528" y="4224953"/>
            <a:ext cx="439248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sz="1400" b="1" i="0" u="none" strike="noStrike" cap="none" normalizeH="0" baseline="0" dirty="0" smtClean="0">
                <a:ln>
                  <a:noFill/>
                </a:ln>
                <a:solidFill>
                  <a:schemeClr val="tx1"/>
                </a:solidFill>
                <a:effectLst/>
                <a:latin typeface="+mj-lt"/>
                <a:ea typeface="Calibri" pitchFamily="34" charset="0"/>
                <a:cs typeface="Arial" pitchFamily="34" charset="0"/>
              </a:rPr>
              <a:t>Histidine </a:t>
            </a:r>
            <a:r>
              <a:rPr kumimoji="0" lang="fr-FR" sz="14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B.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Céréus</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Clostridium</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Perfringens, E. Coli, </a:t>
            </a:r>
            <a:r>
              <a:rPr lang="fr-FR" sz="1400" i="1" dirty="0" err="1" smtClean="0">
                <a:latin typeface="+mj-lt"/>
                <a:ea typeface="Calibri" pitchFamily="34" charset="0"/>
                <a:cs typeface="Arial" pitchFamily="34" charset="0"/>
              </a:rPr>
              <a:t>Pseudomonas</a:t>
            </a:r>
            <a:r>
              <a:rPr lang="fr-FR" sz="1400" i="1" dirty="0" smtClean="0">
                <a:latin typeface="+mj-lt"/>
                <a:ea typeface="Calibri" pitchFamily="34" charset="0"/>
                <a:cs typeface="Arial" pitchFamily="34" charset="0"/>
              </a:rPr>
              <a:t> </a:t>
            </a:r>
            <a:r>
              <a:rPr lang="fr-FR" sz="1400" i="1" dirty="0" err="1" smtClean="0">
                <a:latin typeface="+mj-lt"/>
                <a:ea typeface="Calibri" pitchFamily="34" charset="0"/>
                <a:cs typeface="Arial" pitchFamily="34" charset="0"/>
              </a:rPr>
              <a:t>aéroginosa</a:t>
            </a:r>
            <a:r>
              <a:rPr lang="fr-FR" sz="1400" i="1" dirty="0" smtClean="0">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Citrobacter</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sp</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Enterobacter</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sp</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Klebsiella</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sp</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Protéus</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sp</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Shigella</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sp</a:t>
            </a:r>
            <a:r>
              <a:rPr lang="fr-FR" sz="1400" i="1" dirty="0" smtClean="0">
                <a:latin typeface="+mj-lt"/>
                <a:ea typeface="Calibri" pitchFamily="34" charset="0"/>
                <a:cs typeface="Arial" pitchFamily="34" charset="0"/>
              </a:rPr>
              <a:t>.</a:t>
            </a:r>
            <a:endParaRPr kumimoji="0" lang="fr-FR" sz="1400" b="0" i="1"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Calibri" pitchFamily="34" charset="0"/>
                <a:cs typeface="Arial" pitchFamily="34" charset="0"/>
              </a:rPr>
              <a:t>Tyrosine  </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E. Coli</a:t>
            </a:r>
            <a:endParaRPr kumimoji="0" lang="fr-FR" sz="1400" b="0" i="1"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Calibri" pitchFamily="34" charset="0"/>
                <a:cs typeface="Arial" pitchFamily="34" charset="0"/>
              </a:rPr>
              <a:t>Phénylalanine </a:t>
            </a:r>
            <a:r>
              <a:rPr kumimoji="0" lang="fr-FR" sz="14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fr-FR" sz="1400" b="0" i="1" u="none" strike="noStrike" cap="none" normalizeH="0" baseline="0" dirty="0" smtClean="0">
                <a:ln>
                  <a:noFill/>
                </a:ln>
                <a:solidFill>
                  <a:schemeClr val="tx1"/>
                </a:solidFill>
                <a:effectLst/>
                <a:latin typeface="+mj-lt"/>
                <a:ea typeface="Calibri" pitchFamily="34" charset="0"/>
                <a:cs typeface="Arial" pitchFamily="34" charset="0"/>
              </a:rPr>
              <a:t>S. </a:t>
            </a:r>
            <a:r>
              <a:rPr kumimoji="0" lang="fr-FR" sz="1400" b="0" i="1" u="none" strike="noStrike" cap="none" normalizeH="0" baseline="0" dirty="0" err="1" smtClean="0">
                <a:ln>
                  <a:noFill/>
                </a:ln>
                <a:solidFill>
                  <a:schemeClr val="tx1"/>
                </a:solidFill>
                <a:effectLst/>
                <a:latin typeface="+mj-lt"/>
                <a:ea typeface="Calibri" pitchFamily="34" charset="0"/>
                <a:cs typeface="Arial" pitchFamily="34" charset="0"/>
              </a:rPr>
              <a:t>Faecalis</a:t>
            </a:r>
            <a:endParaRPr kumimoji="0" lang="fr-FR" sz="1400" b="0" i="1" u="none" strike="noStrike" cap="none" normalizeH="0" baseline="0" dirty="0" smtClean="0">
              <a:ln>
                <a:noFill/>
              </a:ln>
              <a:solidFill>
                <a:schemeClr val="tx1"/>
              </a:solidFill>
              <a:effectLst/>
              <a:latin typeface="+mj-lt"/>
              <a:cs typeface="Arial" pitchFamily="34" charset="0"/>
            </a:endParaRPr>
          </a:p>
        </p:txBody>
      </p:sp>
      <p:sp>
        <p:nvSpPr>
          <p:cNvPr id="16" name="Rectangle 15"/>
          <p:cNvSpPr/>
          <p:nvPr/>
        </p:nvSpPr>
        <p:spPr>
          <a:xfrm>
            <a:off x="539552" y="836712"/>
            <a:ext cx="8496944" cy="523220"/>
          </a:xfrm>
          <a:prstGeom prst="rect">
            <a:avLst/>
          </a:prstGeom>
        </p:spPr>
        <p:txBody>
          <a:bodyPr wrap="square">
            <a:spAutoFit/>
          </a:bodyPr>
          <a:lstStyle/>
          <a:p>
            <a:pPr marL="571500" lvl="0" indent="-571500">
              <a:buAutoNum type="romanUcPeriod"/>
            </a:pPr>
            <a:r>
              <a:rPr lang="fr-FR" sz="2800" b="1" dirty="0" smtClean="0"/>
              <a:t>Les </a:t>
            </a:r>
            <a:r>
              <a:rPr lang="fr-FR" sz="2800" b="1" dirty="0" err="1" smtClean="0"/>
              <a:t>intoxinations</a:t>
            </a:r>
            <a:r>
              <a:rPr lang="fr-FR" sz="2800" b="1" dirty="0" smtClean="0"/>
              <a:t> alimentaire par des </a:t>
            </a:r>
            <a:r>
              <a:rPr lang="fr-FR" sz="2800" b="1" dirty="0" smtClean="0">
                <a:solidFill>
                  <a:srgbClr val="FF0000"/>
                </a:solidFill>
              </a:rPr>
              <a:t>Exotoxines</a:t>
            </a:r>
            <a:r>
              <a:rPr lang="fr-FR" sz="2800" b="1" dirty="0" smtClean="0"/>
              <a:t> </a:t>
            </a:r>
            <a:endParaRPr lang="fr-FR" sz="2800" dirty="0"/>
          </a:p>
        </p:txBody>
      </p:sp>
      <p:sp>
        <p:nvSpPr>
          <p:cNvPr id="17" name="Rectangle 16"/>
          <p:cNvSpPr/>
          <p:nvPr/>
        </p:nvSpPr>
        <p:spPr>
          <a:xfrm>
            <a:off x="216024" y="6237312"/>
            <a:ext cx="8100392" cy="646331"/>
          </a:xfrm>
          <a:prstGeom prst="rect">
            <a:avLst/>
          </a:prstGeom>
        </p:spPr>
        <p:txBody>
          <a:bodyPr wrap="square">
            <a:spAutoFit/>
          </a:bodyPr>
          <a:lstStyle/>
          <a:p>
            <a:r>
              <a:rPr lang="fr-FR" dirty="0" smtClean="0"/>
              <a:t>Éruption et rougeurs cutanée,  nausées, vomissements, diarrhée, maux de tête, un goût de poivre dans la bouche</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67</a:t>
            </a:fld>
            <a:endParaRPr lang="fr-FR"/>
          </a:p>
        </p:txBody>
      </p:sp>
      <p:sp>
        <p:nvSpPr>
          <p:cNvPr id="9220" name="Rectangle 4"/>
          <p:cNvSpPr>
            <a:spLocks noChangeArrowheads="1"/>
          </p:cNvSpPr>
          <p:nvPr/>
        </p:nvSpPr>
        <p:spPr bwMode="auto">
          <a:xfrm>
            <a:off x="457200" y="447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intoxications alimentaire par des </a:t>
            </a:r>
            <a:r>
              <a:rPr lang="fr-FR" sz="2800" b="1" dirty="0" smtClean="0">
                <a:solidFill>
                  <a:srgbClr val="FF0000"/>
                </a:solidFill>
              </a:rPr>
              <a:t>Endotoxines </a:t>
            </a:r>
            <a:endParaRPr lang="fr-FR" sz="2800" dirty="0">
              <a:solidFill>
                <a:srgbClr val="FF0000"/>
              </a:solidFill>
            </a:endParaRPr>
          </a:p>
        </p:txBody>
      </p:sp>
      <p:sp>
        <p:nvSpPr>
          <p:cNvPr id="9221" name="Rectangle 5"/>
          <p:cNvSpPr>
            <a:spLocks noChangeArrowheads="1"/>
          </p:cNvSpPr>
          <p:nvPr/>
        </p:nvSpPr>
        <p:spPr bwMode="auto">
          <a:xfrm>
            <a:off x="323528" y="161283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LcPeriod"/>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Salmonelloses</a:t>
            </a:r>
          </a:p>
          <a:p>
            <a:pPr marL="342900" marR="0" lvl="0" indent="-342900" algn="l"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Infection bactérienne</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due aux entérobactéries de type </a:t>
            </a:r>
            <a:r>
              <a:rPr kumimoji="0" lang="fr-FR" b="0" i="1" u="none" strike="noStrike" cap="none" normalizeH="0" baseline="0" dirty="0" smtClean="0">
                <a:ln>
                  <a:noFill/>
                </a:ln>
                <a:solidFill>
                  <a:schemeClr val="tx1"/>
                </a:solidFill>
                <a:effectLst/>
                <a:latin typeface="Calibri" pitchFamily="34" charset="0"/>
                <a:ea typeface="Calibri" pitchFamily="34" charset="0"/>
                <a:cs typeface="Arial" pitchFamily="34" charset="0"/>
              </a:rPr>
              <a:t>Salmonella</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(G-),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Fièvres typhique ou </a:t>
            </a:r>
            <a:r>
              <a:rPr kumimoji="0" lang="fr-FR"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para-typhique</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de gastro-entérites.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symptômes apparaissent : +100</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germes, dans un délai de ‎‎12 à 48 heures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La maladie dure de 4 à 7 jours et la plupart des personnes récupèrent sans ‎traitement.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Diarrhée, vomissement, fièvre, et des crampes ‎abdominales.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Ovoproduits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(mayonnaise, mousse au chocolat),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68</a:t>
            </a:fld>
            <a:endParaRPr lang="fr-FR"/>
          </a:p>
        </p:txBody>
      </p:sp>
      <p:graphicFrame>
        <p:nvGraphicFramePr>
          <p:cNvPr id="11" name="Tableau 10"/>
          <p:cNvGraphicFramePr>
            <a:graphicFrameLocks noGrp="1"/>
          </p:cNvGraphicFramePr>
          <p:nvPr/>
        </p:nvGraphicFramePr>
        <p:xfrm>
          <a:off x="251521" y="3501008"/>
          <a:ext cx="7848873" cy="2216912"/>
        </p:xfrm>
        <a:graphic>
          <a:graphicData uri="http://schemas.openxmlformats.org/drawingml/2006/table">
            <a:tbl>
              <a:tblPr/>
              <a:tblGrid>
                <a:gridCol w="753105"/>
                <a:gridCol w="2175222"/>
                <a:gridCol w="1576244"/>
                <a:gridCol w="1569775"/>
                <a:gridCol w="1774527"/>
              </a:tblGrid>
              <a:tr h="0">
                <a:tc>
                  <a:txBody>
                    <a:bodyPr/>
                    <a:lstStyle/>
                    <a:p>
                      <a:pPr>
                        <a:lnSpc>
                          <a:spcPct val="115000"/>
                        </a:lnSpc>
                        <a:spcAft>
                          <a:spcPts val="1000"/>
                        </a:spcAft>
                      </a:pP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dirty="0">
                          <a:latin typeface="Calibri"/>
                          <a:ea typeface="Calibri"/>
                          <a:cs typeface="Arial"/>
                        </a:rPr>
                        <a:t>EPEC</a:t>
                      </a:r>
                    </a:p>
                    <a:p>
                      <a:pPr>
                        <a:lnSpc>
                          <a:spcPct val="115000"/>
                        </a:lnSpc>
                        <a:spcAft>
                          <a:spcPts val="1000"/>
                        </a:spcAft>
                      </a:pPr>
                      <a:r>
                        <a:rPr lang="fr-FR" sz="1800" i="1" dirty="0">
                          <a:latin typeface="Calibri"/>
                          <a:ea typeface="Calibri"/>
                          <a:cs typeface="Arial"/>
                        </a:rPr>
                        <a:t>E. coli</a:t>
                      </a:r>
                      <a:r>
                        <a:rPr lang="fr-FR" sz="1800" dirty="0">
                          <a:latin typeface="Calibri"/>
                          <a:ea typeface="Calibri"/>
                          <a:cs typeface="Arial"/>
                        </a:rPr>
                        <a:t> </a:t>
                      </a:r>
                      <a:r>
                        <a:rPr lang="fr-FR" sz="1800" dirty="0" err="1" smtClean="0">
                          <a:latin typeface="Calibri"/>
                          <a:ea typeface="Calibri"/>
                          <a:cs typeface="Arial"/>
                        </a:rPr>
                        <a:t>entéro</a:t>
                      </a:r>
                      <a:r>
                        <a:rPr lang="fr-FR" sz="1800" dirty="0" smtClean="0">
                          <a:latin typeface="Calibri"/>
                          <a:ea typeface="Calibri"/>
                          <a:cs typeface="Arial"/>
                        </a:rPr>
                        <a:t>-pathogènes</a:t>
                      </a:r>
                      <a:endParaRPr lang="fr-FR" sz="1800" dirty="0">
                        <a:latin typeface="Calibri"/>
                        <a:ea typeface="Calibri"/>
                        <a:cs typeface="Arial"/>
                      </a:endParaRPr>
                    </a:p>
                    <a:p>
                      <a:pPr>
                        <a:lnSpc>
                          <a:spcPct val="115000"/>
                        </a:lnSpc>
                        <a:spcAft>
                          <a:spcPts val="1000"/>
                        </a:spcAft>
                      </a:pPr>
                      <a:r>
                        <a:rPr lang="fr-FR" sz="1800" dirty="0">
                          <a:latin typeface="Calibri"/>
                          <a:ea typeface="Calibri"/>
                          <a:cs typeface="Arial"/>
                        </a:rPr>
                        <a:t>(gastro-entérites infantiles)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a:latin typeface="Calibri"/>
                          <a:ea typeface="Calibri"/>
                          <a:cs typeface="Arial"/>
                        </a:rPr>
                        <a:t>EHEC</a:t>
                      </a:r>
                    </a:p>
                    <a:p>
                      <a:pPr>
                        <a:lnSpc>
                          <a:spcPct val="115000"/>
                        </a:lnSpc>
                        <a:spcAft>
                          <a:spcPts val="1000"/>
                        </a:spcAft>
                      </a:pPr>
                      <a:r>
                        <a:rPr lang="fr-FR" sz="1800" i="1">
                          <a:latin typeface="Calibri"/>
                          <a:ea typeface="Calibri"/>
                          <a:cs typeface="Arial"/>
                        </a:rPr>
                        <a:t>E. coli</a:t>
                      </a:r>
                      <a:r>
                        <a:rPr lang="fr-FR" sz="1800">
                          <a:latin typeface="Calibri"/>
                          <a:ea typeface="Calibri"/>
                          <a:cs typeface="Arial"/>
                        </a:rPr>
                        <a:t> entéro-hémorragiques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dirty="0">
                          <a:latin typeface="Calibri"/>
                          <a:ea typeface="Calibri"/>
                          <a:cs typeface="Arial"/>
                        </a:rPr>
                        <a:t>ETEC</a:t>
                      </a:r>
                    </a:p>
                    <a:p>
                      <a:pPr>
                        <a:lnSpc>
                          <a:spcPct val="115000"/>
                        </a:lnSpc>
                        <a:spcAft>
                          <a:spcPts val="1000"/>
                        </a:spcAft>
                      </a:pPr>
                      <a:r>
                        <a:rPr lang="fr-FR" sz="1800" i="1" dirty="0">
                          <a:latin typeface="Calibri"/>
                          <a:ea typeface="Calibri"/>
                          <a:cs typeface="Arial"/>
                        </a:rPr>
                        <a:t>E. coli</a:t>
                      </a:r>
                      <a:r>
                        <a:rPr lang="fr-FR" sz="1800" dirty="0">
                          <a:latin typeface="Calibri"/>
                          <a:ea typeface="Calibri"/>
                          <a:cs typeface="Arial"/>
                        </a:rPr>
                        <a:t> </a:t>
                      </a:r>
                      <a:r>
                        <a:rPr lang="fr-FR" sz="1800" dirty="0" err="1" smtClean="0">
                          <a:latin typeface="Calibri"/>
                          <a:ea typeface="Calibri"/>
                          <a:cs typeface="Arial"/>
                        </a:rPr>
                        <a:t>entéro</a:t>
                      </a:r>
                      <a:r>
                        <a:rPr lang="fr-FR" sz="1800" dirty="0" smtClean="0">
                          <a:latin typeface="Calibri"/>
                          <a:ea typeface="Calibri"/>
                          <a:cs typeface="Arial"/>
                        </a:rPr>
                        <a:t>-</a:t>
                      </a:r>
                      <a:r>
                        <a:rPr lang="fr-FR" sz="1800" dirty="0" err="1" smtClean="0">
                          <a:latin typeface="Calibri"/>
                          <a:ea typeface="Calibri"/>
                          <a:cs typeface="Arial"/>
                        </a:rPr>
                        <a:t>toxinogènes</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dirty="0">
                          <a:latin typeface="Calibri"/>
                          <a:ea typeface="Calibri"/>
                          <a:cs typeface="Arial"/>
                        </a:rPr>
                        <a:t>EIEC</a:t>
                      </a:r>
                    </a:p>
                    <a:p>
                      <a:pPr>
                        <a:lnSpc>
                          <a:spcPct val="115000"/>
                        </a:lnSpc>
                        <a:spcAft>
                          <a:spcPts val="1000"/>
                        </a:spcAft>
                      </a:pPr>
                      <a:r>
                        <a:rPr lang="fr-FR" sz="1800" i="1" dirty="0">
                          <a:latin typeface="Calibri"/>
                          <a:ea typeface="Calibri"/>
                          <a:cs typeface="Arial"/>
                        </a:rPr>
                        <a:t>E. coli</a:t>
                      </a:r>
                      <a:r>
                        <a:rPr lang="fr-FR" sz="1800" dirty="0">
                          <a:latin typeface="Calibri"/>
                          <a:ea typeface="Calibri"/>
                          <a:cs typeface="Arial"/>
                        </a:rPr>
                        <a:t> </a:t>
                      </a:r>
                      <a:r>
                        <a:rPr lang="fr-FR" sz="1800" dirty="0" err="1">
                          <a:latin typeface="Calibri"/>
                          <a:ea typeface="Calibri"/>
                          <a:cs typeface="Arial"/>
                        </a:rPr>
                        <a:t>entéro</a:t>
                      </a:r>
                      <a:r>
                        <a:rPr lang="fr-FR" sz="1800" dirty="0">
                          <a:latin typeface="Calibri"/>
                          <a:ea typeface="Calibri"/>
                          <a:cs typeface="Arial"/>
                        </a:rPr>
                        <a:t>-invasives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100">
                          <a:latin typeface="Calibri"/>
                          <a:ea typeface="Calibri"/>
                          <a:cs typeface="Arial"/>
                        </a:rPr>
                        <a:t>Signes cliniques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a:latin typeface="Calibri"/>
                          <a:ea typeface="Calibri"/>
                          <a:cs typeface="Arial"/>
                        </a:rPr>
                        <a:t>Fièvres, douleurs abdominales, vomissement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a:latin typeface="Calibri"/>
                          <a:ea typeface="Calibri"/>
                          <a:cs typeface="Arial"/>
                        </a:rPr>
                        <a:t>Douleurs et crampes abdominales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a:latin typeface="Calibri"/>
                          <a:ea typeface="Calibri"/>
                          <a:cs typeface="Arial"/>
                        </a:rPr>
                        <a:t>Douleurs et crampes abdominales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latin typeface="Calibri"/>
                          <a:ea typeface="Calibri"/>
                          <a:cs typeface="Arial"/>
                        </a:rPr>
                        <a:t>Fièvres, douleurs et crampes abdominales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0" name="Rectangle 2"/>
          <p:cNvSpPr>
            <a:spLocks noChangeArrowheads="1"/>
          </p:cNvSpPr>
          <p:nvPr/>
        </p:nvSpPr>
        <p:spPr bwMode="auto">
          <a:xfrm>
            <a:off x="323528" y="1628800"/>
            <a:ext cx="88204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b. </a:t>
            </a:r>
            <a:r>
              <a:rPr kumimoji="0" lang="fr-FR"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gastro-entérires</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par </a:t>
            </a:r>
            <a:r>
              <a:rPr kumimoji="0" lang="fr-FR"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E.coli</a:t>
            </a:r>
            <a:endParaRPr kumimoji="0" lang="fr-FR" b="1" i="1"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Elle peut causer des infections intestinales.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a:t>
            </a:r>
            <a:r>
              <a:rPr kumimoji="0" lang="fr-FR" b="0" i="0" u="none" strike="noStrike" cap="none" normalizeH="0" dirty="0" smtClean="0">
                <a:ln>
                  <a:noFill/>
                </a:ln>
                <a:solidFill>
                  <a:schemeClr val="tx1"/>
                </a:solidFill>
                <a:effectLst/>
                <a:latin typeface="Calibri" pitchFamily="34" charset="0"/>
                <a:ea typeface="Calibri" pitchFamily="34" charset="0"/>
                <a:cs typeface="Arial" pitchFamily="34" charset="0"/>
              </a:rPr>
              <a:t> viande contaminée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et insuffisamment cuite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des fruits et légumes nettoyés avec de l'eau souillée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des produits laitiers (notamment le lait cru)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836712"/>
            <a:ext cx="8496944" cy="523220"/>
          </a:xfrm>
          <a:prstGeom prst="rect">
            <a:avLst/>
          </a:prstGeom>
        </p:spPr>
        <p:txBody>
          <a:bodyPr wrap="square">
            <a:spAutoFit/>
          </a:bodyPr>
          <a:lstStyle/>
          <a:p>
            <a:pPr marL="571500" lvl="0" indent="-571500"/>
            <a:r>
              <a:rPr lang="fr-FR" sz="2800" b="1" dirty="0" smtClean="0"/>
              <a:t>II.     Les intoxications alimentaire par des </a:t>
            </a:r>
            <a:r>
              <a:rPr lang="fr-FR" sz="2800" b="1" dirty="0" smtClean="0">
                <a:solidFill>
                  <a:srgbClr val="FF0000"/>
                </a:solidFill>
              </a:rPr>
              <a:t>Endotoxines </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69</a:t>
            </a:fld>
            <a:endParaRPr lang="fr-FR"/>
          </a:p>
        </p:txBody>
      </p:sp>
      <p:sp>
        <p:nvSpPr>
          <p:cNvPr id="154625" name="Rectangle 1"/>
          <p:cNvSpPr>
            <a:spLocks noChangeArrowheads="1"/>
          </p:cNvSpPr>
          <p:nvPr/>
        </p:nvSpPr>
        <p:spPr bwMode="auto">
          <a:xfrm>
            <a:off x="251520" y="1646798"/>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C. </a:t>
            </a:r>
            <a:r>
              <a:rPr kumimoji="0" lang="fr-FR"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bacilus</a:t>
            </a:r>
            <a:r>
              <a:rPr kumimoji="0" lang="fr-FR" b="1" i="1"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cereus</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C’est un grand bacille, Gram +, sporulé, mobile, type respiratoire </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aéro</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-anaérobie, et ‎synthétisant deux types de toxines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fr-FR" dirty="0" smtClean="0">
                <a:latin typeface="Calibri" pitchFamily="34" charset="0"/>
                <a:ea typeface="Calibri" pitchFamily="34"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une toxine thermostable, provoque des vomissements (durée d'incubation : 1 à 5 heures).‎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une ‎toxine thermolabile provoque des diarrhées (durée d'incubation : 6 à 24 ‎heures).‎.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Capable de fermenter de nombreux sucre et désaminer plusieurs ‎protéines.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Dose infectante 106 à 109‎</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836712"/>
            <a:ext cx="8496944" cy="523220"/>
          </a:xfrm>
          <a:prstGeom prst="rect">
            <a:avLst/>
          </a:prstGeom>
        </p:spPr>
        <p:txBody>
          <a:bodyPr wrap="square">
            <a:spAutoFit/>
          </a:bodyPr>
          <a:lstStyle/>
          <a:p>
            <a:pPr marL="571500" lvl="0" indent="-571500"/>
            <a:r>
              <a:rPr lang="fr-FR" sz="2800" b="1" dirty="0" smtClean="0"/>
              <a:t>II.     Les intoxications alimentaire par des </a:t>
            </a:r>
            <a:r>
              <a:rPr lang="fr-FR" sz="2800" b="1" dirty="0" smtClean="0">
                <a:solidFill>
                  <a:srgbClr val="FF0000"/>
                </a:solidFill>
              </a:rPr>
              <a:t>Endotoxines </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8" name="Rectangle 17"/>
          <p:cNvSpPr/>
          <p:nvPr/>
        </p:nvSpPr>
        <p:spPr>
          <a:xfrm>
            <a:off x="539552" y="2276872"/>
            <a:ext cx="1788182"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b="1" dirty="0" smtClean="0"/>
              <a:t>2- Conservateurs</a:t>
            </a:r>
            <a:endParaRPr lang="fr-FR" b="1" dirty="0"/>
          </a:p>
        </p:txBody>
      </p:sp>
      <p:pic>
        <p:nvPicPr>
          <p:cNvPr id="10248" name="Picture 8" descr="Image illustrative de lâarticle Acide sorbique"/>
          <p:cNvPicPr>
            <a:picLocks noChangeAspect="1" noChangeArrowheads="1"/>
          </p:cNvPicPr>
          <p:nvPr/>
        </p:nvPicPr>
        <p:blipFill>
          <a:blip r:embed="rId3" cstate="print"/>
          <a:srcRect/>
          <a:stretch>
            <a:fillRect/>
          </a:stretch>
        </p:blipFill>
        <p:spPr bwMode="auto">
          <a:xfrm>
            <a:off x="2555776" y="5013176"/>
            <a:ext cx="690411" cy="252000"/>
          </a:xfrm>
          <a:prstGeom prst="rect">
            <a:avLst/>
          </a:prstGeom>
          <a:noFill/>
        </p:spPr>
      </p:pic>
      <p:pic>
        <p:nvPicPr>
          <p:cNvPr id="10250" name="Picture 10" descr="Image illustrative de lâarticle Sorbate de sodium"/>
          <p:cNvPicPr>
            <a:picLocks noChangeAspect="1" noChangeArrowheads="1"/>
          </p:cNvPicPr>
          <p:nvPr/>
        </p:nvPicPr>
        <p:blipFill>
          <a:blip r:embed="rId4" cstate="print"/>
          <a:srcRect/>
          <a:stretch>
            <a:fillRect/>
          </a:stretch>
        </p:blipFill>
        <p:spPr bwMode="auto">
          <a:xfrm>
            <a:off x="3563889" y="5013175"/>
            <a:ext cx="916363" cy="252000"/>
          </a:xfrm>
          <a:prstGeom prst="rect">
            <a:avLst/>
          </a:prstGeom>
          <a:noFill/>
        </p:spPr>
      </p:pic>
      <p:sp>
        <p:nvSpPr>
          <p:cNvPr id="25" name="Rectangle 24"/>
          <p:cNvSpPr/>
          <p:nvPr/>
        </p:nvSpPr>
        <p:spPr>
          <a:xfrm>
            <a:off x="3347864" y="5301208"/>
            <a:ext cx="1164101" cy="246221"/>
          </a:xfrm>
          <a:prstGeom prst="rect">
            <a:avLst/>
          </a:prstGeom>
        </p:spPr>
        <p:txBody>
          <a:bodyPr wrap="none">
            <a:spAutoFit/>
          </a:bodyPr>
          <a:lstStyle/>
          <a:p>
            <a:r>
              <a:rPr lang="fr-FR" sz="1000" dirty="0" err="1" smtClean="0"/>
              <a:t>Sorbate</a:t>
            </a:r>
            <a:r>
              <a:rPr lang="fr-FR" sz="1000" dirty="0" smtClean="0"/>
              <a:t> de sodium</a:t>
            </a:r>
            <a:endParaRPr lang="fr-FR" sz="1000" dirty="0"/>
          </a:p>
        </p:txBody>
      </p:sp>
      <p:sp>
        <p:nvSpPr>
          <p:cNvPr id="26" name="Rectangle 25"/>
          <p:cNvSpPr/>
          <p:nvPr/>
        </p:nvSpPr>
        <p:spPr>
          <a:xfrm>
            <a:off x="2483768" y="5301208"/>
            <a:ext cx="968535" cy="246221"/>
          </a:xfrm>
          <a:prstGeom prst="rect">
            <a:avLst/>
          </a:prstGeom>
        </p:spPr>
        <p:txBody>
          <a:bodyPr wrap="none">
            <a:spAutoFit/>
          </a:bodyPr>
          <a:lstStyle/>
          <a:p>
            <a:r>
              <a:rPr lang="fr-FR" sz="1000" dirty="0" smtClean="0"/>
              <a:t>Acide </a:t>
            </a:r>
            <a:r>
              <a:rPr lang="fr-FR" sz="1000" dirty="0" err="1" smtClean="0"/>
              <a:t>Sorbique</a:t>
            </a:r>
            <a:endParaRPr lang="fr-FR" sz="1000" dirty="0"/>
          </a:p>
        </p:txBody>
      </p:sp>
      <p:pic>
        <p:nvPicPr>
          <p:cNvPr id="10252" name="Picture 12" descr="Image illustrative de lâarticle Sorbate de potassium"/>
          <p:cNvPicPr>
            <a:picLocks noChangeAspect="1" noChangeArrowheads="1"/>
          </p:cNvPicPr>
          <p:nvPr/>
        </p:nvPicPr>
        <p:blipFill>
          <a:blip r:embed="rId5" cstate="print"/>
          <a:srcRect/>
          <a:stretch>
            <a:fillRect/>
          </a:stretch>
        </p:blipFill>
        <p:spPr bwMode="auto">
          <a:xfrm>
            <a:off x="4572000" y="5013176"/>
            <a:ext cx="811637" cy="288000"/>
          </a:xfrm>
          <a:prstGeom prst="rect">
            <a:avLst/>
          </a:prstGeom>
          <a:noFill/>
        </p:spPr>
      </p:pic>
      <p:sp>
        <p:nvSpPr>
          <p:cNvPr id="28" name="Rectangle 27"/>
          <p:cNvSpPr/>
          <p:nvPr/>
        </p:nvSpPr>
        <p:spPr>
          <a:xfrm>
            <a:off x="4427984" y="5301208"/>
            <a:ext cx="1268296" cy="246221"/>
          </a:xfrm>
          <a:prstGeom prst="rect">
            <a:avLst/>
          </a:prstGeom>
        </p:spPr>
        <p:txBody>
          <a:bodyPr wrap="none">
            <a:spAutoFit/>
          </a:bodyPr>
          <a:lstStyle/>
          <a:p>
            <a:r>
              <a:rPr lang="fr-FR" sz="1000" dirty="0" err="1" smtClean="0"/>
              <a:t>Sorbate</a:t>
            </a:r>
            <a:r>
              <a:rPr lang="fr-FR" sz="1000" dirty="0" smtClean="0"/>
              <a:t> de </a:t>
            </a:r>
            <a:r>
              <a:rPr lang="fr-FR" sz="1000" dirty="0" err="1" smtClean="0"/>
              <a:t>potasium</a:t>
            </a:r>
            <a:endParaRPr lang="fr-FR" sz="1000" dirty="0"/>
          </a:p>
        </p:txBody>
      </p:sp>
      <p:pic>
        <p:nvPicPr>
          <p:cNvPr id="10254" name="Picture 14" descr="Image illustrative de lâarticle Sorbate de calcium"/>
          <p:cNvPicPr>
            <a:picLocks noChangeAspect="1" noChangeArrowheads="1"/>
          </p:cNvPicPr>
          <p:nvPr/>
        </p:nvPicPr>
        <p:blipFill>
          <a:blip r:embed="rId6" cstate="print"/>
          <a:srcRect/>
          <a:stretch>
            <a:fillRect/>
          </a:stretch>
        </p:blipFill>
        <p:spPr bwMode="auto">
          <a:xfrm>
            <a:off x="5508104" y="5013176"/>
            <a:ext cx="1020758" cy="288000"/>
          </a:xfrm>
          <a:prstGeom prst="rect">
            <a:avLst/>
          </a:prstGeom>
          <a:noFill/>
        </p:spPr>
      </p:pic>
      <p:sp>
        <p:nvSpPr>
          <p:cNvPr id="31" name="Rectangle 30"/>
          <p:cNvSpPr/>
          <p:nvPr/>
        </p:nvSpPr>
        <p:spPr>
          <a:xfrm>
            <a:off x="5652120" y="5301208"/>
            <a:ext cx="1181734" cy="246221"/>
          </a:xfrm>
          <a:prstGeom prst="rect">
            <a:avLst/>
          </a:prstGeom>
        </p:spPr>
        <p:txBody>
          <a:bodyPr wrap="none">
            <a:spAutoFit/>
          </a:bodyPr>
          <a:lstStyle/>
          <a:p>
            <a:r>
              <a:rPr lang="fr-FR" sz="1000" dirty="0" err="1" smtClean="0"/>
              <a:t>Sorbate</a:t>
            </a:r>
            <a:r>
              <a:rPr lang="fr-FR" sz="1000" dirty="0" smtClean="0"/>
              <a:t> de calcium</a:t>
            </a:r>
            <a:endParaRPr lang="fr-FR" sz="1000" dirty="0"/>
          </a:p>
        </p:txBody>
      </p:sp>
      <p:sp>
        <p:nvSpPr>
          <p:cNvPr id="44" name="Espace réservé du numéro de diapositive 43"/>
          <p:cNvSpPr>
            <a:spLocks noGrp="1"/>
          </p:cNvSpPr>
          <p:nvPr>
            <p:ph type="sldNum" sz="quarter" idx="12"/>
          </p:nvPr>
        </p:nvSpPr>
        <p:spPr/>
        <p:txBody>
          <a:bodyPr/>
          <a:lstStyle/>
          <a:p>
            <a:fld id="{0D9BD027-BE57-4AA3-9DDA-DEC0D5E6CBDE}" type="slidenum">
              <a:rPr lang="fr-FR" smtClean="0"/>
              <a:pPr/>
              <a:t>7</a:t>
            </a:fld>
            <a:endParaRPr lang="fr-FR"/>
          </a:p>
        </p:txBody>
      </p:sp>
      <p:sp>
        <p:nvSpPr>
          <p:cNvPr id="45" name="Rectangle 44"/>
          <p:cNvSpPr/>
          <p:nvPr/>
        </p:nvSpPr>
        <p:spPr>
          <a:xfrm>
            <a:off x="611560" y="2780928"/>
            <a:ext cx="8352928" cy="2308324"/>
          </a:xfrm>
          <a:prstGeom prst="rect">
            <a:avLst/>
          </a:prstGeom>
        </p:spPr>
        <p:txBody>
          <a:bodyPr wrap="square">
            <a:spAutoFit/>
          </a:bodyPr>
          <a:lstStyle/>
          <a:p>
            <a:pPr lvl="0"/>
            <a:r>
              <a:rPr lang="fr-FR" dirty="0" smtClean="0"/>
              <a:t>les conservateurs (E200 à E299), ils sont indispensables car ils </a:t>
            </a:r>
            <a:r>
              <a:rPr lang="fr-FR" b="1" u="sng" dirty="0" smtClean="0">
                <a:solidFill>
                  <a:srgbClr val="C00000"/>
                </a:solidFill>
              </a:rPr>
              <a:t>empêchent la prolifération des moisissures ou bactéries responsables de toxi-infections alimentaires.;</a:t>
            </a:r>
          </a:p>
          <a:p>
            <a:r>
              <a:rPr lang="fr-FR" b="1" dirty="0" smtClean="0"/>
              <a:t>Mais </a:t>
            </a:r>
            <a:r>
              <a:rPr lang="fr-FR" dirty="0" smtClean="0"/>
              <a:t>certains conservateurs comme les </a:t>
            </a:r>
            <a:r>
              <a:rPr lang="fr-FR" b="1" dirty="0" smtClean="0"/>
              <a:t>Sulfites E220</a:t>
            </a:r>
            <a:r>
              <a:rPr lang="fr-FR" dirty="0" smtClean="0"/>
              <a:t>-228 bactéricides et antioxydants favoriseraient des allergies, troubles digestifs, irritations des bronches, crises </a:t>
            </a:r>
            <a:r>
              <a:rPr lang="fr-FR" dirty="0" err="1" smtClean="0"/>
              <a:t>asthmatiformes</a:t>
            </a:r>
            <a:r>
              <a:rPr lang="fr-FR" dirty="0" smtClean="0"/>
              <a:t>, détruit les vitamines du groupe B, nausées. </a:t>
            </a:r>
          </a:p>
          <a:p>
            <a:r>
              <a:rPr lang="fr-FR" dirty="0" smtClean="0"/>
              <a:t>Leurs associations avec E200 à E203 (acide </a:t>
            </a:r>
            <a:r>
              <a:rPr lang="fr-FR" dirty="0" err="1" smtClean="0"/>
              <a:t>sorbique</a:t>
            </a:r>
            <a:r>
              <a:rPr lang="fr-FR" dirty="0" smtClean="0"/>
              <a:t> et ses sels )donnent des composés mutagènes.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70</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III.    Les intoxications alimentaire par des </a:t>
            </a:r>
            <a:r>
              <a:rPr lang="fr-FR" sz="2800" b="1" dirty="0" smtClean="0">
                <a:solidFill>
                  <a:srgbClr val="FF0000"/>
                </a:solidFill>
              </a:rPr>
              <a:t>Mycotoxines </a:t>
            </a:r>
            <a:endParaRPr lang="fr-FR" sz="2800" dirty="0">
              <a:solidFill>
                <a:srgbClr val="FF0000"/>
              </a:solidFill>
            </a:endParaRPr>
          </a:p>
        </p:txBody>
      </p:sp>
      <p:pic>
        <p:nvPicPr>
          <p:cNvPr id="155650" name="Image 15" descr="Image associÃ©e"/>
          <p:cNvPicPr>
            <a:picLocks noChangeAspect="1" noChangeArrowheads="1"/>
          </p:cNvPicPr>
          <p:nvPr/>
        </p:nvPicPr>
        <p:blipFill>
          <a:blip r:embed="rId3" cstate="print"/>
          <a:srcRect/>
          <a:stretch>
            <a:fillRect/>
          </a:stretch>
        </p:blipFill>
        <p:spPr bwMode="auto">
          <a:xfrm>
            <a:off x="2555776" y="1700808"/>
            <a:ext cx="2952328" cy="2189325"/>
          </a:xfrm>
          <a:prstGeom prst="rect">
            <a:avLst/>
          </a:prstGeom>
          <a:noFill/>
          <a:ln w="9525">
            <a:noFill/>
            <a:miter lim="800000"/>
            <a:headEnd/>
            <a:tailEnd/>
          </a:ln>
        </p:spPr>
      </p:pic>
      <p:sp>
        <p:nvSpPr>
          <p:cNvPr id="10" name="Rectangle 9"/>
          <p:cNvSpPr/>
          <p:nvPr/>
        </p:nvSpPr>
        <p:spPr>
          <a:xfrm>
            <a:off x="395536" y="4149080"/>
            <a:ext cx="8280920" cy="1477328"/>
          </a:xfrm>
          <a:prstGeom prst="rect">
            <a:avLst/>
          </a:prstGeom>
        </p:spPr>
        <p:txBody>
          <a:bodyPr wrap="square">
            <a:spAutoFit/>
          </a:bodyPr>
          <a:lstStyle/>
          <a:p>
            <a:r>
              <a:rPr lang="fr-FR" b="1" dirty="0" smtClean="0"/>
              <a:t>les mycotoxines sont des toxines élaborées par diverses espèces de champignons microscopiques ‎telles que les moisissures (Aspergillus </a:t>
            </a:r>
            <a:r>
              <a:rPr lang="fr-FR" b="1" dirty="0" err="1" smtClean="0"/>
              <a:t>sp</a:t>
            </a:r>
            <a:r>
              <a:rPr lang="fr-FR" b="1" dirty="0" smtClean="0"/>
              <a:t>., </a:t>
            </a:r>
            <a:r>
              <a:rPr lang="fr-FR" b="1" dirty="0" err="1" smtClean="0"/>
              <a:t>Fusarium</a:t>
            </a:r>
            <a:r>
              <a:rPr lang="fr-FR" b="1" dirty="0" smtClean="0"/>
              <a:t> </a:t>
            </a:r>
            <a:r>
              <a:rPr lang="fr-FR" b="1" dirty="0" err="1" smtClean="0"/>
              <a:t>sp</a:t>
            </a:r>
            <a:r>
              <a:rPr lang="fr-FR" b="1" dirty="0" smtClean="0"/>
              <a:t>., </a:t>
            </a:r>
            <a:r>
              <a:rPr lang="fr-FR" b="1" dirty="0" err="1" smtClean="0"/>
              <a:t>Stachybotrys</a:t>
            </a:r>
            <a:r>
              <a:rPr lang="fr-FR" b="1" dirty="0" smtClean="0"/>
              <a:t> </a:t>
            </a:r>
            <a:r>
              <a:rPr lang="fr-FR" b="1" dirty="0" err="1" smtClean="0"/>
              <a:t>sp</a:t>
            </a:r>
            <a:r>
              <a:rPr lang="fr-FR" b="1" dirty="0" smtClean="0"/>
              <a:t>., Penicillium </a:t>
            </a:r>
            <a:r>
              <a:rPr lang="fr-FR" b="1" dirty="0" err="1" smtClean="0"/>
              <a:t>sp</a:t>
            </a:r>
            <a:r>
              <a:rPr lang="fr-FR" b="1" dirty="0" smtClean="0"/>
              <a:t>., etc.)‎. Ces toxines se retrouvent dans le mycélium et les spores.</a:t>
            </a:r>
          </a:p>
          <a:p>
            <a:r>
              <a:rPr lang="fr-FR" b="1" dirty="0" smtClean="0"/>
              <a:t>Ils se développent sur différents types d’aliments bruts, céréales, fruits et légumes, </a:t>
            </a:r>
            <a:r>
              <a:rPr lang="fr-FR" b="1" dirty="0" err="1" smtClean="0"/>
              <a:t>etc</a:t>
            </a:r>
            <a:r>
              <a:rPr lang="fr-FR" b="1" dirty="0" smtClean="0"/>
              <a:t>, ou transformés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71</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sp>
        <p:nvSpPr>
          <p:cNvPr id="165897" name="Rectangle 9"/>
          <p:cNvSpPr>
            <a:spLocks noChangeArrowheads="1"/>
          </p:cNvSpPr>
          <p:nvPr/>
        </p:nvSpPr>
        <p:spPr bwMode="auto">
          <a:xfrm>
            <a:off x="1" y="2184047"/>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50000"/>
              </a:lnSpc>
              <a:spcBef>
                <a:spcPct val="0"/>
              </a:spcBef>
              <a:spcAft>
                <a:spcPct val="0"/>
              </a:spcAft>
              <a:buClrTx/>
              <a:buSzTx/>
              <a:buFontTx/>
              <a:buAutoNum type="arabicPeriod"/>
              <a:tabLst/>
            </a:pPr>
            <a:r>
              <a:rPr lang="fr-FR" sz="2000" b="1" dirty="0" smtClean="0">
                <a:solidFill>
                  <a:srgbClr val="FF0000"/>
                </a:solidFill>
                <a:latin typeface="Arial" pitchFamily="34" charset="0"/>
                <a:ea typeface="Calibri" pitchFamily="34" charset="0"/>
                <a:cs typeface="Arial" pitchFamily="34" charset="0"/>
              </a:rPr>
              <a:t>A</a:t>
            </a:r>
            <a:r>
              <a:rPr kumimoji="0" lang="fr-FR" sz="2000" b="1" i="0" u="none" strike="noStrike" cap="none" normalizeH="0" baseline="0" dirty="0" smtClean="0">
                <a:ln>
                  <a:noFill/>
                </a:ln>
                <a:solidFill>
                  <a:srgbClr val="FF0000"/>
                </a:solidFill>
                <a:latin typeface="Arial" pitchFamily="34" charset="0"/>
                <a:ea typeface="Calibri" pitchFamily="34" charset="0"/>
                <a:cs typeface="Arial" pitchFamily="34" charset="0"/>
              </a:rPr>
              <a:t>flatoxine:          </a:t>
            </a:r>
            <a:r>
              <a:rPr kumimoji="0" lang="fr-FR" sz="2000" i="1" u="none" strike="noStrike" cap="none" normalizeH="0" baseline="0" dirty="0" smtClean="0">
                <a:ln>
                  <a:noFill/>
                </a:ln>
                <a:solidFill>
                  <a:schemeClr val="tx1"/>
                </a:solidFill>
                <a:effectLst/>
                <a:latin typeface="Arial" pitchFamily="34" charset="0"/>
                <a:ea typeface="Calibri" pitchFamily="34" charset="0"/>
                <a:cs typeface="Arial" pitchFamily="34" charset="0"/>
              </a:rPr>
              <a:t>Aspergillus </a:t>
            </a:r>
            <a:r>
              <a:rPr kumimoji="0" lang="fr-FR" sz="200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flavus</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(B₁ et B₂) </a:t>
            </a:r>
          </a:p>
          <a:p>
            <a:pPr marL="457200" marR="0" lvl="0" indent="-457200" algn="l" defTabSz="914400" rtl="0" eaLnBrk="1" fontAlgn="base" latinLnBrk="0" hangingPunct="1">
              <a:lnSpc>
                <a:spcPct val="150000"/>
              </a:lnSpc>
              <a:spcBef>
                <a:spcPct val="0"/>
              </a:spcBef>
              <a:spcAft>
                <a:spcPct val="0"/>
              </a:spcAft>
              <a:buClrTx/>
              <a:buSzTx/>
              <a:tabLst/>
            </a:pPr>
            <a:r>
              <a:rPr lang="fr-FR" sz="2000" dirty="0" smtClean="0">
                <a:latin typeface="Arial" pitchFamily="34" charset="0"/>
                <a:ea typeface="Calibri" pitchFamily="34" charset="0"/>
                <a:cs typeface="Arial" pitchFamily="34" charset="0"/>
              </a:rPr>
              <a:t>                                   </a:t>
            </a:r>
            <a:r>
              <a:rPr kumimoji="0" lang="fr-FR" sz="2000" i="1" u="none" strike="noStrike" cap="none" normalizeH="0" baseline="0" dirty="0" smtClean="0">
                <a:ln>
                  <a:noFill/>
                </a:ln>
                <a:solidFill>
                  <a:schemeClr val="tx1"/>
                </a:solidFill>
                <a:effectLst/>
                <a:latin typeface="Arial" pitchFamily="34" charset="0"/>
                <a:ea typeface="Calibri" pitchFamily="34" charset="0"/>
                <a:cs typeface="Arial" pitchFamily="34" charset="0"/>
              </a:rPr>
              <a:t>Aspergillus </a:t>
            </a:r>
            <a:r>
              <a:rPr kumimoji="0" lang="fr-FR" sz="200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parasiticus</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(G₁ et G₂), </a:t>
            </a:r>
          </a:p>
          <a:p>
            <a:pPr marL="457200" marR="0" lvl="0" indent="-457200" algn="l" defTabSz="914400" rtl="0" eaLnBrk="1" fontAlgn="base" latinLnBrk="0" hangingPunct="1">
              <a:lnSpc>
                <a:spcPct val="150000"/>
              </a:lnSpc>
              <a:spcBef>
                <a:spcPct val="0"/>
              </a:spcBef>
              <a:spcAft>
                <a:spcPct val="0"/>
              </a:spcAft>
              <a:buClrTx/>
              <a:buSzTx/>
              <a:tabLst/>
            </a:pP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aw</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0.84 à 0.86  T°</a:t>
            </a:r>
            <a:r>
              <a:rPr kumimoji="0" lang="fr-FR" sz="2000" i="0" u="none" strike="noStrike" cap="none" normalizeH="0" dirty="0" smtClean="0">
                <a:ln>
                  <a:noFill/>
                </a:ln>
                <a:solidFill>
                  <a:schemeClr val="tx1"/>
                </a:solidFill>
                <a:effectLst/>
                <a:latin typeface="Arial" pitchFamily="34" charset="0"/>
                <a:ea typeface="Calibri" pitchFamily="34" charset="0"/>
                <a:cs typeface="Arial" pitchFamily="34" charset="0"/>
              </a:rPr>
              <a:t> = </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25 et 40°C. </a:t>
            </a:r>
            <a:endParaRPr kumimoji="0" lang="fr-FR" sz="200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lnSpc>
                <a:spcPct val="150000"/>
              </a:lnSpc>
              <a:spcBef>
                <a:spcPct val="0"/>
              </a:spcBef>
              <a:spcAft>
                <a:spcPct val="0"/>
              </a:spcAft>
            </a:pP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les épices, </a:t>
            </a:r>
            <a:r>
              <a:rPr lang="fr-FR" sz="2000" dirty="0" smtClean="0">
                <a:latin typeface="Arial" pitchFamily="34" charset="0"/>
                <a:ea typeface="Calibri" pitchFamily="34" charset="0"/>
                <a:cs typeface="Arial" pitchFamily="34" charset="0"/>
              </a:rPr>
              <a:t>les fruits secs, </a:t>
            </a:r>
            <a:r>
              <a:rPr kumimoji="0" lang="fr-FR"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les plantes oléagineuses</a:t>
            </a:r>
            <a:endParaRPr kumimoji="0" lang="fr-FR" sz="2000" i="0" u="none" strike="noStrike" cap="none" normalizeH="0" baseline="0" dirty="0" smtClean="0">
              <a:ln>
                <a:noFill/>
              </a:ln>
              <a:solidFill>
                <a:schemeClr val="tx1"/>
              </a:solidFill>
              <a:effectLst/>
              <a:latin typeface="Arial" pitchFamily="34" charset="0"/>
              <a:cs typeface="Arial" pitchFamily="34" charset="0"/>
            </a:endParaRPr>
          </a:p>
        </p:txBody>
      </p:sp>
      <p:pic>
        <p:nvPicPr>
          <p:cNvPr id="165898" name="Image 4" descr="Image illustrative de lâarticle Aflatoxine"/>
          <p:cNvPicPr>
            <a:picLocks noChangeAspect="1" noChangeArrowheads="1"/>
          </p:cNvPicPr>
          <p:nvPr/>
        </p:nvPicPr>
        <p:blipFill>
          <a:blip r:embed="rId3" cstate="print"/>
          <a:srcRect/>
          <a:stretch>
            <a:fillRect/>
          </a:stretch>
        </p:blipFill>
        <p:spPr bwMode="auto">
          <a:xfrm>
            <a:off x="7524328" y="692696"/>
            <a:ext cx="1224136" cy="884637"/>
          </a:xfrm>
          <a:prstGeom prst="rect">
            <a:avLst/>
          </a:prstGeom>
          <a:noFill/>
          <a:ln w="9525">
            <a:noFill/>
            <a:miter lim="800000"/>
            <a:headEnd/>
            <a:tailEnd/>
          </a:ln>
        </p:spPr>
      </p:pic>
      <p:pic>
        <p:nvPicPr>
          <p:cNvPr id="165901" name="Image 21" descr="RÃ©sultat de recherche d'images pour &quot;aspergillus niger&quot;"/>
          <p:cNvPicPr>
            <a:picLocks noChangeAspect="1" noChangeArrowheads="1"/>
          </p:cNvPicPr>
          <p:nvPr/>
        </p:nvPicPr>
        <p:blipFill>
          <a:blip r:embed="rId4" cstate="print"/>
          <a:srcRect/>
          <a:stretch>
            <a:fillRect/>
          </a:stretch>
        </p:blipFill>
        <p:spPr bwMode="auto">
          <a:xfrm>
            <a:off x="7452480" y="3284984"/>
            <a:ext cx="1440000" cy="955752"/>
          </a:xfrm>
          <a:prstGeom prst="rect">
            <a:avLst/>
          </a:prstGeom>
          <a:noFill/>
        </p:spPr>
      </p:pic>
      <p:pic>
        <p:nvPicPr>
          <p:cNvPr id="165900" name="Image 18" descr="https://upload.wikimedia.org/wikipedia/commons/thumb/1/1d/Aspergillus_niger_on_onion.jpg/800px-Aspergillus_niger_on_onion.jpg"/>
          <p:cNvPicPr>
            <a:picLocks noChangeAspect="1" noChangeArrowheads="1"/>
          </p:cNvPicPr>
          <p:nvPr/>
        </p:nvPicPr>
        <p:blipFill>
          <a:blip r:embed="rId5" cstate="print"/>
          <a:srcRect/>
          <a:stretch>
            <a:fillRect/>
          </a:stretch>
        </p:blipFill>
        <p:spPr bwMode="auto">
          <a:xfrm>
            <a:off x="7452480" y="4365105"/>
            <a:ext cx="1440000" cy="1333334"/>
          </a:xfrm>
          <a:prstGeom prst="rect">
            <a:avLst/>
          </a:prstGeom>
          <a:noFill/>
        </p:spPr>
      </p:pic>
      <p:pic>
        <p:nvPicPr>
          <p:cNvPr id="165899" name="Image 1" descr="RÃ©sultat de recherche d'images pour &quot;aspergillus fumigatus flavus niger&quot;"/>
          <p:cNvPicPr>
            <a:picLocks noChangeAspect="1" noChangeArrowheads="1"/>
          </p:cNvPicPr>
          <p:nvPr/>
        </p:nvPicPr>
        <p:blipFill>
          <a:blip r:embed="rId6" cstate="print"/>
          <a:srcRect l="12396" r="11230"/>
          <a:stretch>
            <a:fillRect/>
          </a:stretch>
        </p:blipFill>
        <p:spPr bwMode="auto">
          <a:xfrm>
            <a:off x="7452320" y="1700807"/>
            <a:ext cx="1440000" cy="1415172"/>
          </a:xfrm>
          <a:prstGeom prst="rect">
            <a:avLst/>
          </a:prstGeom>
          <a:noFill/>
        </p:spPr>
      </p:pic>
      <p:sp>
        <p:nvSpPr>
          <p:cNvPr id="165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5903" name="Rectangle 15"/>
          <p:cNvSpPr>
            <a:spLocks noChangeArrowheads="1"/>
          </p:cNvSpPr>
          <p:nvPr/>
        </p:nvSpPr>
        <p:spPr bwMode="auto">
          <a:xfrm>
            <a:off x="0" y="2971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5904" name="Rectangle 16"/>
          <p:cNvSpPr>
            <a:spLocks noChangeArrowheads="1"/>
          </p:cNvSpPr>
          <p:nvPr/>
        </p:nvSpPr>
        <p:spPr bwMode="auto">
          <a:xfrm>
            <a:off x="0" y="4509120"/>
            <a:ext cx="91440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Aflatoxine B1 </a:t>
            </a:r>
            <a:r>
              <a:rPr lang="fr-FR" sz="1400" b="1" dirty="0" smtClean="0">
                <a:latin typeface="Arial" pitchFamily="34" charset="0"/>
                <a:ea typeface="Calibri" pitchFamily="34" charset="0"/>
                <a:cs typeface="Arial" pitchFamily="34" charset="0"/>
              </a:rPr>
              <a:t>(DJT 0,15 </a:t>
            </a:r>
            <a:r>
              <a:rPr lang="fr-FR" sz="1400" b="1" dirty="0" err="1" smtClean="0">
                <a:latin typeface="Arial" pitchFamily="34" charset="0"/>
                <a:ea typeface="Calibri" pitchFamily="34" charset="0"/>
                <a:cs typeface="Arial" pitchFamily="34" charset="0"/>
              </a:rPr>
              <a:t>ng</a:t>
            </a:r>
            <a:r>
              <a:rPr lang="fr-FR" sz="1400" b="1" dirty="0" smtClean="0">
                <a:latin typeface="Arial" pitchFamily="34" charset="0"/>
                <a:ea typeface="Calibri" pitchFamily="34" charset="0"/>
                <a:cs typeface="Arial" pitchFamily="34" charset="0"/>
              </a:rPr>
              <a:t>/kg/j) </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 métabolisée au niveau du foie du l'homme et </a:t>
            </a:r>
          </a:p>
          <a:p>
            <a:pPr lvl="0" fontAlgn="base">
              <a:spcBef>
                <a:spcPct val="0"/>
              </a:spcBef>
              <a:spcAft>
                <a:spcPct val="0"/>
              </a:spcAf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l'animal en Aflatoxine M1</a:t>
            </a:r>
            <a:r>
              <a:rPr kumimoji="0" lang="fr-FR" sz="14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(4-</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hydroxyaflatoxine</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B1) (l'exposition peut être due au lait </a:t>
            </a:r>
          </a:p>
          <a:p>
            <a:pPr lvl="0" fontAlgn="base">
              <a:spcBef>
                <a:spcPct val="0"/>
              </a:spcBef>
              <a:spcAft>
                <a:spcPct val="0"/>
              </a:spcAf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maternel).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Elles sont des effets : mutagènes,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cancerogenes</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Hépatoxique</a:t>
            </a:r>
            <a:r>
              <a:rPr lang="fr-FR" sz="1400" b="1" dirty="0" smtClean="0">
                <a:latin typeface="Arial" pitchFamily="34" charset="0"/>
                <a:ea typeface="Calibri" pitchFamily="34"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Immunotoxique</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72</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pic>
        <p:nvPicPr>
          <p:cNvPr id="163844" name="Image 7" descr="Image illustrative de lâarticle Ochratoxine A"/>
          <p:cNvPicPr>
            <a:picLocks noChangeAspect="1" noChangeArrowheads="1"/>
          </p:cNvPicPr>
          <p:nvPr/>
        </p:nvPicPr>
        <p:blipFill>
          <a:blip r:embed="rId3" cstate="print"/>
          <a:srcRect/>
          <a:stretch>
            <a:fillRect/>
          </a:stretch>
        </p:blipFill>
        <p:spPr bwMode="auto">
          <a:xfrm>
            <a:off x="5731768" y="2060848"/>
            <a:ext cx="1872208" cy="936104"/>
          </a:xfrm>
          <a:prstGeom prst="rect">
            <a:avLst/>
          </a:prstGeom>
          <a:noFill/>
        </p:spPr>
      </p:pic>
      <p:pic>
        <p:nvPicPr>
          <p:cNvPr id="163843" name="Image 10" descr="RÃ©sultat de recherche d'images pour &quot;Penicillium&quot;"/>
          <p:cNvPicPr>
            <a:picLocks noChangeAspect="1" noChangeArrowheads="1"/>
          </p:cNvPicPr>
          <p:nvPr/>
        </p:nvPicPr>
        <p:blipFill>
          <a:blip r:embed="rId4" cstate="print"/>
          <a:srcRect/>
          <a:stretch>
            <a:fillRect/>
          </a:stretch>
        </p:blipFill>
        <p:spPr bwMode="auto">
          <a:xfrm>
            <a:off x="7308304" y="548680"/>
            <a:ext cx="1528564" cy="1146423"/>
          </a:xfrm>
          <a:prstGeom prst="rect">
            <a:avLst/>
          </a:prstGeom>
          <a:noFill/>
        </p:spPr>
      </p:pic>
      <p:pic>
        <p:nvPicPr>
          <p:cNvPr id="163842" name="Image 14" descr="Image associÃ©e"/>
          <p:cNvPicPr>
            <a:picLocks noChangeAspect="1" noChangeArrowheads="1"/>
          </p:cNvPicPr>
          <p:nvPr/>
        </p:nvPicPr>
        <p:blipFill>
          <a:blip r:embed="rId5" cstate="print"/>
          <a:srcRect/>
          <a:stretch>
            <a:fillRect/>
          </a:stretch>
        </p:blipFill>
        <p:spPr bwMode="auto">
          <a:xfrm>
            <a:off x="7884368" y="1772816"/>
            <a:ext cx="1080120" cy="1080120"/>
          </a:xfrm>
          <a:prstGeom prst="rect">
            <a:avLst/>
          </a:prstGeom>
          <a:noFill/>
        </p:spPr>
      </p:pic>
      <p:pic>
        <p:nvPicPr>
          <p:cNvPr id="163841" name="Image 15" descr="Image associÃ©e"/>
          <p:cNvPicPr>
            <a:picLocks noChangeAspect="1" noChangeArrowheads="1"/>
          </p:cNvPicPr>
          <p:nvPr/>
        </p:nvPicPr>
        <p:blipFill>
          <a:blip r:embed="rId6" cstate="print"/>
          <a:srcRect/>
          <a:stretch>
            <a:fillRect/>
          </a:stretch>
        </p:blipFill>
        <p:spPr bwMode="auto">
          <a:xfrm>
            <a:off x="7956376" y="3068960"/>
            <a:ext cx="1011932" cy="1011932"/>
          </a:xfrm>
          <a:prstGeom prst="rect">
            <a:avLst/>
          </a:prstGeom>
          <a:noFill/>
        </p:spPr>
      </p:pic>
      <p:sp>
        <p:nvSpPr>
          <p:cNvPr id="163845" name="Rectangle 5"/>
          <p:cNvSpPr>
            <a:spLocks noChangeArrowheads="1"/>
          </p:cNvSpPr>
          <p:nvPr/>
        </p:nvSpPr>
        <p:spPr bwMode="auto">
          <a:xfrm>
            <a:off x="323528" y="2286744"/>
            <a:ext cx="74168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2. </a:t>
            </a:r>
            <a:r>
              <a:rPr kumimoji="0" lang="fr-FR" sz="20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Ochratoxine</a:t>
            </a: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Penicillium </a:t>
            </a:r>
            <a:r>
              <a:rPr kumimoji="0" lang="fr-FR" sz="20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viridicatum</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fr-FR" sz="2000" b="1" i="1" dirty="0" smtClean="0">
                <a:latin typeface="Arial" pitchFamily="34" charset="0"/>
                <a:ea typeface="Calibri" pitchFamily="34" charset="0"/>
                <a:cs typeface="Arial" pitchFamily="34" charset="0"/>
              </a:rPr>
              <a:t>                                  </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Aspergillus </a:t>
            </a:r>
            <a:r>
              <a:rPr kumimoji="0" lang="fr-FR" sz="20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ochraceus</a:t>
            </a:r>
            <a:endPar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i="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céréales, fruits secs, café, cacao, produits carnés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Cette molécule est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néphrotoxique</a:t>
            </a:r>
            <a:r>
              <a:rPr lang="fr-FR" sz="2000" b="1" dirty="0" smtClean="0">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cancérogène, </a:t>
            </a:r>
            <a:endParaRPr lang="fr-FR" sz="2000" b="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100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μg</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/kg</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47" name="Rectangle 7"/>
          <p:cNvSpPr>
            <a:spLocks noChangeArrowheads="1"/>
          </p:cNvSpPr>
          <p:nvPr/>
        </p:nvSpPr>
        <p:spPr bwMode="auto">
          <a:xfrm>
            <a:off x="0" y="306896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73</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sp>
        <p:nvSpPr>
          <p:cNvPr id="161794" name="Rectangle 2"/>
          <p:cNvSpPr>
            <a:spLocks noChangeArrowheads="1"/>
          </p:cNvSpPr>
          <p:nvPr/>
        </p:nvSpPr>
        <p:spPr bwMode="auto">
          <a:xfrm>
            <a:off x="0" y="1844824"/>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3. </a:t>
            </a:r>
            <a:r>
              <a:rPr lang="fr-FR" sz="2000" b="1" dirty="0" err="1" smtClean="0">
                <a:solidFill>
                  <a:srgbClr val="FF0000"/>
                </a:solidFill>
                <a:latin typeface="Arial" pitchFamily="34" charset="0"/>
                <a:ea typeface="Calibri" pitchFamily="34" charset="0"/>
                <a:cs typeface="Arial" pitchFamily="34" charset="0"/>
              </a:rPr>
              <a:t>T</a:t>
            </a:r>
            <a:r>
              <a:rPr kumimoji="0" lang="fr-FR" sz="20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richothécènes</a:t>
            </a: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regroupent</a:t>
            </a:r>
          </a:p>
          <a:p>
            <a:pPr lvl="0" fontAlgn="base">
              <a:lnSpc>
                <a:spcPct val="200000"/>
              </a:lnSpc>
              <a:spcBef>
                <a:spcPct val="0"/>
              </a:spcBef>
              <a:spcAft>
                <a:spcPct val="0"/>
              </a:spcAft>
            </a:pPr>
            <a:r>
              <a:rPr lang="fr-FR" sz="2000" b="1" dirty="0" smtClean="0">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la toxine T2 :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Fusarium</a:t>
            </a:r>
            <a:r>
              <a:rPr kumimoji="0" lang="fr-FR"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sporotrichiodes</a:t>
            </a:r>
            <a:r>
              <a:rPr kumimoji="0" lang="fr-FR"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lang="fr-FR" dirty="0" smtClean="0"/>
              <a:t>60 </a:t>
            </a:r>
            <a:r>
              <a:rPr lang="fr-FR" dirty="0" err="1" smtClean="0"/>
              <a:t>ng</a:t>
            </a:r>
            <a:r>
              <a:rPr lang="fr-FR" dirty="0" smtClean="0"/>
              <a:t>/kg)</a:t>
            </a:r>
            <a:endParaRPr kumimoji="0" lang="fr-FR"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lnSpc>
                <a:spcPct val="200000"/>
              </a:lnSpc>
              <a:spcBef>
                <a:spcPct val="0"/>
              </a:spcBef>
              <a:spcAft>
                <a:spcPct val="0"/>
              </a:spcAf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le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deoxynivalenol</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Fusarium</a:t>
            </a:r>
            <a:r>
              <a:rPr kumimoji="0" lang="fr-FR"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gaminearum</a:t>
            </a:r>
            <a:r>
              <a:rPr kumimoji="0" lang="fr-FR"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et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Fusarium</a:t>
            </a:r>
            <a:r>
              <a:rPr kumimoji="0" lang="fr-FR"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culmorum</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fr-FR" dirty="0" smtClean="0"/>
              <a:t>1 mg/kg  </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céréales</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immunotoxique</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hematotoxique</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p:txBody>
      </p:sp>
      <p:pic>
        <p:nvPicPr>
          <p:cNvPr id="161793" name="Image 16" descr="1024px-Trichothecenes"/>
          <p:cNvPicPr>
            <a:picLocks noChangeAspect="1" noChangeArrowheads="1"/>
          </p:cNvPicPr>
          <p:nvPr/>
        </p:nvPicPr>
        <p:blipFill>
          <a:blip r:embed="rId3" cstate="print"/>
          <a:srcRect/>
          <a:stretch>
            <a:fillRect/>
          </a:stretch>
        </p:blipFill>
        <p:spPr bwMode="auto">
          <a:xfrm>
            <a:off x="7452320" y="1196752"/>
            <a:ext cx="1104900" cy="723900"/>
          </a:xfrm>
          <a:prstGeom prst="rect">
            <a:avLst/>
          </a:prstGeom>
          <a:noFill/>
        </p:spPr>
      </p:pic>
      <p:sp>
        <p:nvSpPr>
          <p:cNvPr id="161795" name="Rectangle 3"/>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74</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pic>
        <p:nvPicPr>
          <p:cNvPr id="159747" name="Image 17" descr="Image illustrative de lâarticle Patuline"/>
          <p:cNvPicPr>
            <a:picLocks noChangeAspect="1" noChangeArrowheads="1"/>
          </p:cNvPicPr>
          <p:nvPr/>
        </p:nvPicPr>
        <p:blipFill>
          <a:blip r:embed="rId3" cstate="print"/>
          <a:srcRect/>
          <a:stretch>
            <a:fillRect/>
          </a:stretch>
        </p:blipFill>
        <p:spPr bwMode="auto">
          <a:xfrm>
            <a:off x="7668344" y="980728"/>
            <a:ext cx="1038225" cy="723900"/>
          </a:xfrm>
          <a:prstGeom prst="rect">
            <a:avLst/>
          </a:prstGeom>
          <a:noFill/>
        </p:spPr>
      </p:pic>
      <p:pic>
        <p:nvPicPr>
          <p:cNvPr id="159746" name="Image 18" descr="Image associÃ©e"/>
          <p:cNvPicPr>
            <a:picLocks noChangeAspect="1" noChangeArrowheads="1"/>
          </p:cNvPicPr>
          <p:nvPr/>
        </p:nvPicPr>
        <p:blipFill>
          <a:blip r:embed="rId4" cstate="print"/>
          <a:srcRect/>
          <a:stretch>
            <a:fillRect/>
          </a:stretch>
        </p:blipFill>
        <p:spPr bwMode="auto">
          <a:xfrm>
            <a:off x="7740352" y="1988840"/>
            <a:ext cx="1038225" cy="790575"/>
          </a:xfrm>
          <a:prstGeom prst="rect">
            <a:avLst/>
          </a:prstGeom>
          <a:noFill/>
        </p:spPr>
      </p:pic>
      <p:sp>
        <p:nvSpPr>
          <p:cNvPr id="159748" name="Rectangle 4"/>
          <p:cNvSpPr>
            <a:spLocks noChangeArrowheads="1"/>
          </p:cNvSpPr>
          <p:nvPr/>
        </p:nvSpPr>
        <p:spPr bwMode="auto">
          <a:xfrm>
            <a:off x="94941" y="2027743"/>
            <a:ext cx="8496428" cy="28315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4. La </a:t>
            </a:r>
            <a:r>
              <a:rPr kumimoji="0" lang="fr-FR" sz="20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patuline</a:t>
            </a:r>
            <a:r>
              <a:rPr kumimoji="0" lang="fr-F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Aspergillus</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Penicillium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et </a:t>
            </a:r>
            <a:r>
              <a:rPr kumimoji="0" lang="fr-FR" sz="20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Byssochlamys</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i="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contamine de</a:t>
            </a:r>
            <a:r>
              <a:rPr lang="fr-FR" sz="2000" dirty="0" smtClean="0">
                <a:latin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nombreux fruits et légumes frais,</a:t>
            </a:r>
            <a:r>
              <a:rPr kumimoji="0" lang="fr-FR" sz="20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les céréales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Elle est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immunotoxique</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cancerogene</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Toxines neurotropes (action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anti-acétylcholinestérase).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b="1"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fr-FR" sz="2000" dirty="0" smtClean="0"/>
              <a:t>0,4 µg/kg de poids corporel.</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75</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sp>
        <p:nvSpPr>
          <p:cNvPr id="157697" name="Rectangle 1"/>
          <p:cNvSpPr>
            <a:spLocks noChangeArrowheads="1"/>
          </p:cNvSpPr>
          <p:nvPr/>
        </p:nvSpPr>
        <p:spPr bwMode="auto">
          <a:xfrm>
            <a:off x="0" y="2094523"/>
            <a:ext cx="9196748" cy="44012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Arial" pitchFamily="34" charset="0"/>
                <a:ea typeface="Calibri" pitchFamily="34" charset="0"/>
                <a:cs typeface="Arial" pitchFamily="34" charset="0"/>
              </a:rPr>
              <a:t>5. La </a:t>
            </a:r>
            <a:r>
              <a:rPr kumimoji="0" lang="fr-FR" sz="2000" b="1" i="0" strike="noStrike" cap="none" normalizeH="0" baseline="0" dirty="0" err="1" smtClean="0">
                <a:ln>
                  <a:noFill/>
                </a:ln>
                <a:solidFill>
                  <a:srgbClr val="FF0000"/>
                </a:solidFill>
                <a:effectLst/>
                <a:latin typeface="Arial" pitchFamily="34" charset="0"/>
                <a:ea typeface="Calibri" pitchFamily="34" charset="0"/>
                <a:cs typeface="Arial" pitchFamily="34" charset="0"/>
              </a:rPr>
              <a:t>fumonisines</a:t>
            </a:r>
            <a:r>
              <a:rPr kumimoji="0" lang="fr-FR" sz="2000" b="1" i="0" strike="noStrike" cap="none" normalizeH="0" dirty="0" smtClean="0">
                <a:ln>
                  <a:noFill/>
                </a:ln>
                <a:solidFill>
                  <a:srgbClr val="FF0000"/>
                </a:solidFill>
                <a:effectLst/>
                <a:latin typeface="Arial" pitchFamily="34" charset="0"/>
                <a:ea typeface="Calibri" pitchFamily="34" charset="0"/>
                <a:cs typeface="Arial" pitchFamily="34" charset="0"/>
              </a:rPr>
              <a:t> : </a:t>
            </a:r>
            <a:r>
              <a:rPr kumimoji="0" lang="fr-FR" sz="20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Fusarium</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b="1" i="1" u="none" strike="noStrike" cap="none" normalizeH="0" baseline="0" dirty="0" err="1" smtClean="0">
                <a:ln>
                  <a:noFill/>
                </a:ln>
                <a:solidFill>
                  <a:schemeClr val="tx1"/>
                </a:solidFill>
                <a:effectLst/>
                <a:latin typeface="Arial" pitchFamily="34" charset="0"/>
                <a:ea typeface="Calibri" pitchFamily="34" charset="0"/>
                <a:cs typeface="Arial" pitchFamily="34" charset="0"/>
              </a:rPr>
              <a:t>moniliforme</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 un contaminant des aliments a</a:t>
            </a:r>
            <a:r>
              <a:rPr lang="fr-FR" sz="2000" dirty="0" smtClean="0">
                <a:latin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base de mais et se développant sur de </a:t>
            </a:r>
          </a:p>
          <a:p>
            <a:pPr marL="0" marR="0" lvl="0" indent="0" algn="l" defTabSz="914400" rtl="0" eaLnBrk="1" fontAlgn="base" latinLnBrk="0" hangingPunct="1">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nombreuses céréales. </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Les </a:t>
            </a:r>
            <a:r>
              <a:rPr kumimoji="0" lang="fr-FR"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fumonisines</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 (FB1, FB2 et FB3) inhibent la synthèse et le </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métabolisme des </a:t>
            </a:r>
            <a:r>
              <a:rPr kumimoji="0" lang="fr-FR" sz="2000" b="1" i="0" u="sng" strike="noStrike" cap="none" normalizeH="0" baseline="0" dirty="0" err="1" smtClean="0">
                <a:ln>
                  <a:noFill/>
                </a:ln>
                <a:solidFill>
                  <a:schemeClr val="tx1"/>
                </a:solidFill>
                <a:effectLst/>
                <a:latin typeface="Arial" pitchFamily="34" charset="0"/>
                <a:ea typeface="Calibri" pitchFamily="34" charset="0"/>
                <a:cs typeface="Arial" pitchFamily="34" charset="0"/>
              </a:rPr>
              <a:t>sphingolopides</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r>
              <a:rPr lang="fr-FR" sz="2000" b="1" dirty="0" smtClean="0">
                <a:latin typeface="Arial" pitchFamily="34" charset="0"/>
                <a:ea typeface="Calibri" pitchFamily="34" charset="0"/>
                <a:cs typeface="Arial" pitchFamily="34" charset="0"/>
              </a:rPr>
              <a:t>- cancer de l'œsophage chez </a:t>
            </a: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l'homme. </a:t>
            </a:r>
          </a:p>
          <a:p>
            <a:pPr marL="0" marR="0" lvl="0" indent="0" algn="l" defTabSz="914400" rtl="0" eaLnBrk="0" fontAlgn="base" latinLnBrk="0" hangingPunct="0">
              <a:lnSpc>
                <a:spcPct val="2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limite pourrait être fixée à 3 mg/kg de produit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lomb â&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rot="16200000">
            <a:off x="-715547" y="688165"/>
            <a:ext cx="1800429" cy="36933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2. Contaminants </a:t>
            </a:r>
            <a:endParaRPr lang="fr-FR" dirty="0" smtClean="0">
              <a:solidFill>
                <a:schemeClr val="bg1"/>
              </a:solidFill>
              <a:latin typeface="Arial" pitchFamily="34" charset="0"/>
              <a:cs typeface="Arial" pitchFamily="34" charset="0"/>
            </a:endParaRPr>
          </a:p>
        </p:txBody>
      </p:sp>
      <p:sp>
        <p:nvSpPr>
          <p:cNvPr id="5" name="Rectangle 4"/>
          <p:cNvSpPr/>
          <p:nvPr/>
        </p:nvSpPr>
        <p:spPr>
          <a:xfrm>
            <a:off x="395536" y="0"/>
            <a:ext cx="2538002" cy="774571"/>
          </a:xfrm>
          <a:prstGeom prst="rect">
            <a:avLst/>
          </a:prstGeom>
        </p:spPr>
        <p:txBody>
          <a:bodyPr wrap="none">
            <a:spAutoFit/>
          </a:bodyPr>
          <a:lstStyle/>
          <a:p>
            <a:pP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2.2. Naturels</a:t>
            </a:r>
            <a:endParaRPr lang="fr-FR" dirty="0" smtClean="0">
              <a:solidFill>
                <a:srgbClr val="C00000"/>
              </a:solidFill>
              <a:latin typeface="Arial" pitchFamily="34" charset="0"/>
              <a:cs typeface="Arial" pitchFamily="34" charset="0"/>
            </a:endParaRPr>
          </a:p>
          <a:p>
            <a:pPr lvl="0" algn="ctr" fontAlgn="base">
              <a:spcBef>
                <a:spcPct val="0"/>
              </a:spcBef>
              <a:spcAft>
                <a:spcPts val="1000"/>
              </a:spcAft>
            </a:pPr>
            <a:r>
              <a:rPr lang="fr-FR" b="1" dirty="0" smtClean="0">
                <a:solidFill>
                  <a:srgbClr val="C00000"/>
                </a:solidFill>
                <a:latin typeface="Calibri" pitchFamily="34" charset="0"/>
                <a:ea typeface="Arial" pitchFamily="34" charset="0"/>
                <a:cs typeface="Arial" pitchFamily="34" charset="0"/>
              </a:rPr>
              <a:t> 2.2.1. Micro-organismes</a:t>
            </a:r>
            <a:endParaRPr lang="fr-FR" dirty="0" smtClean="0">
              <a:solidFill>
                <a:srgbClr val="C00000"/>
              </a:solidFill>
              <a:latin typeface="Arial" pitchFamily="34" charset="0"/>
              <a:cs typeface="Arial" pitchFamily="34" charset="0"/>
            </a:endParaRPr>
          </a:p>
        </p:txBody>
      </p:sp>
      <p:sp>
        <p:nvSpPr>
          <p:cNvPr id="6" name="AutoShape 3" descr="1\;{\mathrm  {Gy}}=1\;{\frac  {{\mathrm  {J}}}{{\mathrm  {kg}}}}=1\;{\mathrm  {m}}^{2}\cdot {\mathrm  {s}}^{{-2}}"/>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AutoShape 2" descr="RÃ©sultat de recherche d'images pour &quot;. Cadm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0D9BD027-BE57-4AA3-9DDA-DEC0D5E6CBDE}" type="slidenum">
              <a:rPr lang="fr-FR" smtClean="0"/>
              <a:pPr/>
              <a:t>76</a:t>
            </a:fld>
            <a:endParaRPr lang="fr-FR"/>
          </a:p>
        </p:txBody>
      </p:sp>
      <p:sp>
        <p:nvSpPr>
          <p:cNvPr id="13" name="Rectangle 12"/>
          <p:cNvSpPr/>
          <p:nvPr/>
        </p:nvSpPr>
        <p:spPr>
          <a:xfrm>
            <a:off x="539552" y="836712"/>
            <a:ext cx="8496944" cy="523220"/>
          </a:xfrm>
          <a:prstGeom prst="rect">
            <a:avLst/>
          </a:prstGeom>
        </p:spPr>
        <p:txBody>
          <a:bodyPr wrap="square">
            <a:spAutoFit/>
          </a:bodyPr>
          <a:lstStyle/>
          <a:p>
            <a:pPr marL="571500" lvl="0" indent="-571500"/>
            <a:r>
              <a:rPr lang="fr-FR" sz="2800" b="1" dirty="0" smtClean="0"/>
              <a:t>II.    Les Mycotoxines </a:t>
            </a:r>
            <a:endParaRPr lang="fr-FR" sz="2800" dirty="0"/>
          </a:p>
        </p:txBody>
      </p:sp>
      <p:graphicFrame>
        <p:nvGraphicFramePr>
          <p:cNvPr id="10" name="Tableau 9"/>
          <p:cNvGraphicFramePr>
            <a:graphicFrameLocks noGrp="1"/>
          </p:cNvGraphicFramePr>
          <p:nvPr/>
        </p:nvGraphicFramePr>
        <p:xfrm>
          <a:off x="755576" y="1484784"/>
          <a:ext cx="7272808" cy="3199384"/>
        </p:xfrm>
        <a:graphic>
          <a:graphicData uri="http://schemas.openxmlformats.org/drawingml/2006/table">
            <a:tbl>
              <a:tblPr/>
              <a:tblGrid>
                <a:gridCol w="1872208"/>
                <a:gridCol w="1584176"/>
                <a:gridCol w="1216836"/>
                <a:gridCol w="2599588"/>
              </a:tblGrid>
              <a:tr h="210312">
                <a:tc>
                  <a:txBody>
                    <a:bodyPr/>
                    <a:lstStyle/>
                    <a:p>
                      <a:pPr>
                        <a:lnSpc>
                          <a:spcPct val="115000"/>
                        </a:lnSpc>
                        <a:spcAft>
                          <a:spcPts val="1000"/>
                        </a:spcAft>
                      </a:pPr>
                      <a:r>
                        <a:rPr lang="fr-FR" sz="1800" b="1" dirty="0">
                          <a:latin typeface="Calibri"/>
                          <a:ea typeface="Calibri"/>
                          <a:cs typeface="Arial"/>
                        </a:rPr>
                        <a:t>Mycotoxines</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a:latin typeface="Calibri"/>
                          <a:ea typeface="Calibri"/>
                          <a:cs typeface="Arial"/>
                        </a:rPr>
                        <a:t>Effets</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a:latin typeface="Calibri"/>
                          <a:ea typeface="Calibri"/>
                          <a:cs typeface="Arial"/>
                        </a:rPr>
                        <a:t>Champignons</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a:latin typeface="Calibri"/>
                          <a:ea typeface="Calibri"/>
                          <a:cs typeface="Arial"/>
                        </a:rPr>
                        <a:t>Matières premières</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83">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lang="fr-FR" sz="1800" b="1" kern="1200" dirty="0" err="1" smtClean="0">
                          <a:solidFill>
                            <a:schemeClr val="tx1"/>
                          </a:solidFill>
                          <a:latin typeface="Calibri"/>
                          <a:ea typeface="Calibri"/>
                          <a:cs typeface="Arial"/>
                        </a:rPr>
                        <a:t>Citrinine</a:t>
                      </a:r>
                      <a:endParaRPr lang="fr-FR" sz="1800" b="1" kern="1200" dirty="0" smtClean="0">
                        <a:solidFill>
                          <a:schemeClr val="tx1"/>
                        </a:solidFill>
                        <a:latin typeface="Calibri"/>
                        <a:ea typeface="Calibri"/>
                        <a:cs typeface="Arial"/>
                      </a:endParaRPr>
                    </a:p>
                    <a:p>
                      <a:pPr>
                        <a:lnSpc>
                          <a:spcPct val="115000"/>
                        </a:lnSpc>
                        <a:spcAft>
                          <a:spcPts val="1000"/>
                        </a:spcAft>
                      </a:pP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kern="1200" dirty="0" err="1" smtClean="0">
                          <a:solidFill>
                            <a:schemeClr val="tx1"/>
                          </a:solidFill>
                          <a:latin typeface="Calibri"/>
                          <a:ea typeface="Calibri"/>
                          <a:cs typeface="Arial"/>
                        </a:rPr>
                        <a:t>Néphrotoxique</a:t>
                      </a:r>
                      <a:endParaRPr lang="fr-FR" sz="1800" b="1" kern="1200" dirty="0">
                        <a:solidFill>
                          <a:schemeClr val="tx1"/>
                        </a:solidFill>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i="1" dirty="0" smtClean="0"/>
                        <a:t>Penicillium </a:t>
                      </a:r>
                      <a:r>
                        <a:rPr lang="fr-FR" sz="1800" b="1" i="1" dirty="0" err="1" smtClean="0"/>
                        <a:t>citrinum</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dirty="0" smtClean="0"/>
                        <a:t>céréales</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83">
                <a:tc>
                  <a:txBody>
                    <a:bodyPr/>
                    <a:lstStyle/>
                    <a:p>
                      <a:pPr>
                        <a:lnSpc>
                          <a:spcPct val="115000"/>
                        </a:lnSpc>
                        <a:spcAft>
                          <a:spcPts val="1000"/>
                        </a:spcAft>
                      </a:pPr>
                      <a:r>
                        <a:rPr lang="fr-FR" sz="1800" b="1" dirty="0">
                          <a:latin typeface="Calibri"/>
                          <a:ea typeface="Calibri"/>
                          <a:cs typeface="Arial"/>
                        </a:rPr>
                        <a:t>Acide </a:t>
                      </a:r>
                      <a:r>
                        <a:rPr lang="fr-FR" sz="1800" b="1" dirty="0" err="1">
                          <a:latin typeface="Calibri"/>
                          <a:ea typeface="Calibri"/>
                          <a:cs typeface="Arial"/>
                        </a:rPr>
                        <a:t>pénicillique</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dirty="0" err="1">
                          <a:latin typeface="Calibri"/>
                          <a:ea typeface="Calibri"/>
                          <a:cs typeface="Arial"/>
                        </a:rPr>
                        <a:t>Cardiotoxique</a:t>
                      </a:r>
                      <a:r>
                        <a:rPr lang="fr-FR" sz="1800" b="1" dirty="0">
                          <a:latin typeface="Calibri"/>
                          <a:ea typeface="Calibri"/>
                          <a:cs typeface="Arial"/>
                        </a:rPr>
                        <a:t> </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41">
                <a:tc>
                  <a:txBody>
                    <a:bodyPr/>
                    <a:lstStyle/>
                    <a:p>
                      <a:pPr>
                        <a:lnSpc>
                          <a:spcPct val="115000"/>
                        </a:lnSpc>
                        <a:spcAft>
                          <a:spcPts val="1000"/>
                        </a:spcAft>
                      </a:pPr>
                      <a:r>
                        <a:rPr lang="fr-FR" sz="1800" b="1">
                          <a:latin typeface="Calibri"/>
                          <a:ea typeface="Calibri"/>
                          <a:cs typeface="Arial"/>
                        </a:rPr>
                        <a:t>Acide terrique</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a:latin typeface="Calibri"/>
                          <a:ea typeface="Calibri"/>
                          <a:cs typeface="Arial"/>
                        </a:rPr>
                        <a:t>Diabétogène </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83">
                <a:tc>
                  <a:txBody>
                    <a:bodyPr/>
                    <a:lstStyle/>
                    <a:p>
                      <a:pPr>
                        <a:lnSpc>
                          <a:spcPct val="115000"/>
                        </a:lnSpc>
                        <a:spcAft>
                          <a:spcPts val="1000"/>
                        </a:spcAft>
                      </a:pPr>
                      <a:r>
                        <a:rPr lang="fr-FR" sz="1800" b="1" dirty="0">
                          <a:latin typeface="Calibri"/>
                          <a:ea typeface="Calibri"/>
                          <a:cs typeface="Arial"/>
                        </a:rPr>
                        <a:t>Ergot de seigle</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dirty="0">
                          <a:latin typeface="Calibri"/>
                          <a:ea typeface="Calibri"/>
                          <a:cs typeface="Arial"/>
                        </a:rPr>
                        <a:t>Neurotoxique </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i="1">
                          <a:latin typeface="Calibri"/>
                          <a:ea typeface="Calibri"/>
                          <a:cs typeface="Arial"/>
                        </a:rPr>
                        <a:t>Claviceps</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64">
                <a:tc>
                  <a:txBody>
                    <a:bodyPr/>
                    <a:lstStyle/>
                    <a:p>
                      <a:pPr>
                        <a:lnSpc>
                          <a:spcPct val="115000"/>
                        </a:lnSpc>
                        <a:spcAft>
                          <a:spcPts val="1000"/>
                        </a:spcAft>
                      </a:pPr>
                      <a:r>
                        <a:rPr lang="fr-FR" sz="1800" b="1" dirty="0" err="1">
                          <a:latin typeface="Calibri"/>
                          <a:ea typeface="Calibri"/>
                          <a:cs typeface="Arial"/>
                        </a:rPr>
                        <a:t>Zéaralénone</a:t>
                      </a:r>
                      <a:r>
                        <a:rPr lang="fr-FR" sz="1800" b="1" dirty="0">
                          <a:latin typeface="Calibri"/>
                          <a:ea typeface="Calibri"/>
                          <a:cs typeface="Arial"/>
                        </a:rPr>
                        <a:t> </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dirty="0" err="1" smtClean="0">
                          <a:latin typeface="Calibri"/>
                          <a:ea typeface="Calibri"/>
                          <a:cs typeface="Arial"/>
                        </a:rPr>
                        <a:t>Oestrogénique</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i="1">
                          <a:latin typeface="Calibri"/>
                          <a:ea typeface="Calibri"/>
                          <a:cs typeface="Arial"/>
                        </a:rPr>
                        <a:t>Fusarium</a:t>
                      </a:r>
                      <a:endParaRPr lang="fr-FR" sz="1800">
                        <a:latin typeface="Calibri"/>
                        <a:ea typeface="Calibri"/>
                        <a:cs typeface="Arial"/>
                      </a:endParaRPr>
                    </a:p>
                    <a:p>
                      <a:pPr>
                        <a:lnSpc>
                          <a:spcPct val="115000"/>
                        </a:lnSpc>
                        <a:spcAft>
                          <a:spcPts val="1000"/>
                        </a:spcAft>
                      </a:pPr>
                      <a:r>
                        <a:rPr lang="fr-FR" sz="1800" b="1" i="1">
                          <a:latin typeface="Calibri"/>
                          <a:ea typeface="Calibri"/>
                          <a:cs typeface="Arial"/>
                        </a:rPr>
                        <a:t>Gibberella</a:t>
                      </a:r>
                      <a:endParaRPr lang="fr-FR" sz="180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800" b="1" dirty="0">
                          <a:latin typeface="Calibri"/>
                          <a:ea typeface="Calibri"/>
                          <a:cs typeface="Arial"/>
                        </a:rPr>
                        <a:t>avoine, noix</a:t>
                      </a:r>
                      <a:endParaRPr lang="fr-FR" sz="1800" dirty="0">
                        <a:latin typeface="Calibri"/>
                        <a:ea typeface="Calibri"/>
                        <a:cs typeface="Arial"/>
                      </a:endParaRPr>
                    </a:p>
                  </a:txBody>
                  <a:tcPr marL="27962" marR="279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8963" name="Image 20" descr="Image illustrative de lâarticle Citrinine"/>
          <p:cNvPicPr>
            <a:picLocks noChangeAspect="1" noChangeArrowheads="1"/>
          </p:cNvPicPr>
          <p:nvPr/>
        </p:nvPicPr>
        <p:blipFill>
          <a:blip r:embed="rId3" cstate="print"/>
          <a:srcRect/>
          <a:stretch>
            <a:fillRect/>
          </a:stretch>
        </p:blipFill>
        <p:spPr bwMode="auto">
          <a:xfrm>
            <a:off x="0" y="0"/>
            <a:ext cx="438150" cy="266700"/>
          </a:xfrm>
          <a:prstGeom prst="rect">
            <a:avLst/>
          </a:prstGeom>
          <a:noFill/>
        </p:spPr>
      </p:pic>
      <p:pic>
        <p:nvPicPr>
          <p:cNvPr id="168962" name="Image 21" descr="Image illustrative de lâarticle Fumonisine"/>
          <p:cNvPicPr>
            <a:picLocks noChangeAspect="1" noChangeArrowheads="1"/>
          </p:cNvPicPr>
          <p:nvPr/>
        </p:nvPicPr>
        <p:blipFill>
          <a:blip r:embed="rId4" cstate="print"/>
          <a:srcRect/>
          <a:stretch>
            <a:fillRect/>
          </a:stretch>
        </p:blipFill>
        <p:spPr bwMode="auto">
          <a:xfrm>
            <a:off x="0" y="0"/>
            <a:ext cx="638175" cy="266700"/>
          </a:xfrm>
          <a:prstGeom prst="rect">
            <a:avLst/>
          </a:prstGeom>
          <a:noFill/>
        </p:spPr>
      </p:pic>
      <p:pic>
        <p:nvPicPr>
          <p:cNvPr id="168961" name="Image 22" descr="Image illustrative de lâarticle ZÃ©aralÃ©none"/>
          <p:cNvPicPr>
            <a:picLocks noChangeAspect="1" noChangeArrowheads="1"/>
          </p:cNvPicPr>
          <p:nvPr/>
        </p:nvPicPr>
        <p:blipFill>
          <a:blip r:embed="rId5" cstate="print"/>
          <a:srcRect/>
          <a:stretch>
            <a:fillRect/>
          </a:stretch>
        </p:blipFill>
        <p:spPr bwMode="auto">
          <a:xfrm>
            <a:off x="0" y="0"/>
            <a:ext cx="552450" cy="323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8" name="Rectangle 17"/>
          <p:cNvSpPr/>
          <p:nvPr/>
        </p:nvSpPr>
        <p:spPr>
          <a:xfrm>
            <a:off x="539552" y="2276872"/>
            <a:ext cx="1788182"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b="1" dirty="0" smtClean="0"/>
              <a:t>2- Conservateurs</a:t>
            </a:r>
            <a:endParaRPr lang="fr-FR" b="1" dirty="0"/>
          </a:p>
        </p:txBody>
      </p:sp>
      <p:pic>
        <p:nvPicPr>
          <p:cNvPr id="38920" name="Picture 8" descr="https://www.fermemicolod.fr/wp-content/uploads/2017/12/214-jambon-cuit-sans-sel-nitrit%C3%A9-tranch%C3%A9.jpg"/>
          <p:cNvPicPr>
            <a:picLocks noChangeAspect="1" noChangeArrowheads="1"/>
          </p:cNvPicPr>
          <p:nvPr/>
        </p:nvPicPr>
        <p:blipFill>
          <a:blip r:embed="rId3" cstate="print"/>
          <a:srcRect/>
          <a:stretch>
            <a:fillRect/>
          </a:stretch>
        </p:blipFill>
        <p:spPr bwMode="auto">
          <a:xfrm>
            <a:off x="3707904" y="4653136"/>
            <a:ext cx="1080000" cy="1080000"/>
          </a:xfrm>
          <a:prstGeom prst="rect">
            <a:avLst/>
          </a:prstGeom>
          <a:noFill/>
        </p:spPr>
      </p:pic>
      <p:pic>
        <p:nvPicPr>
          <p:cNvPr id="38924" name="Picture 12" descr="https://www.vegactu.com/wp-content/uploads/2014/05/fleury-michon-authentique-revu.jpg"/>
          <p:cNvPicPr>
            <a:picLocks noChangeAspect="1" noChangeArrowheads="1"/>
          </p:cNvPicPr>
          <p:nvPr/>
        </p:nvPicPr>
        <p:blipFill>
          <a:blip r:embed="rId4" cstate="print"/>
          <a:srcRect/>
          <a:stretch>
            <a:fillRect/>
          </a:stretch>
        </p:blipFill>
        <p:spPr bwMode="auto">
          <a:xfrm>
            <a:off x="611562" y="4653136"/>
            <a:ext cx="1120756" cy="1080000"/>
          </a:xfrm>
          <a:prstGeom prst="rect">
            <a:avLst/>
          </a:prstGeom>
          <a:noFill/>
        </p:spPr>
      </p:pic>
      <p:pic>
        <p:nvPicPr>
          <p:cNvPr id="38926" name="Picture 14" descr="Image associÃ©e"/>
          <p:cNvPicPr>
            <a:picLocks noChangeAspect="1" noChangeArrowheads="1"/>
          </p:cNvPicPr>
          <p:nvPr/>
        </p:nvPicPr>
        <p:blipFill>
          <a:blip r:embed="rId5" cstate="print"/>
          <a:srcRect/>
          <a:stretch>
            <a:fillRect/>
          </a:stretch>
        </p:blipFill>
        <p:spPr bwMode="auto">
          <a:xfrm>
            <a:off x="2123728" y="4653136"/>
            <a:ext cx="1080000" cy="1080000"/>
          </a:xfrm>
          <a:prstGeom prst="rect">
            <a:avLst/>
          </a:prstGeom>
          <a:noFill/>
        </p:spPr>
      </p:pic>
      <p:pic>
        <p:nvPicPr>
          <p:cNvPr id="24578" name="Picture 2" descr="Image associÃ©e"/>
          <p:cNvPicPr>
            <a:picLocks noChangeAspect="1" noChangeArrowheads="1"/>
          </p:cNvPicPr>
          <p:nvPr/>
        </p:nvPicPr>
        <p:blipFill>
          <a:blip r:embed="rId6" cstate="print"/>
          <a:srcRect t="17640" b="16841"/>
          <a:stretch>
            <a:fillRect/>
          </a:stretch>
        </p:blipFill>
        <p:spPr bwMode="auto">
          <a:xfrm>
            <a:off x="683569" y="5877272"/>
            <a:ext cx="1263753" cy="828000"/>
          </a:xfrm>
          <a:prstGeom prst="rect">
            <a:avLst/>
          </a:prstGeom>
          <a:noFill/>
        </p:spPr>
      </p:pic>
      <p:pic>
        <p:nvPicPr>
          <p:cNvPr id="24580" name="Picture 4" descr="Image associÃ©e"/>
          <p:cNvPicPr>
            <a:picLocks noChangeAspect="1" noChangeArrowheads="1"/>
          </p:cNvPicPr>
          <p:nvPr/>
        </p:nvPicPr>
        <p:blipFill>
          <a:blip r:embed="rId7" cstate="print"/>
          <a:srcRect l="13296" t="13125" r="10725" b="5501"/>
          <a:stretch>
            <a:fillRect/>
          </a:stretch>
        </p:blipFill>
        <p:spPr bwMode="auto">
          <a:xfrm>
            <a:off x="1979712" y="5877272"/>
            <a:ext cx="1068385" cy="828000"/>
          </a:xfrm>
          <a:prstGeom prst="rect">
            <a:avLst/>
          </a:prstGeom>
          <a:noFill/>
        </p:spPr>
      </p:pic>
      <p:pic>
        <p:nvPicPr>
          <p:cNvPr id="24582" name="Picture 6" descr="Image associÃ©e"/>
          <p:cNvPicPr>
            <a:picLocks noChangeAspect="1" noChangeArrowheads="1"/>
          </p:cNvPicPr>
          <p:nvPr/>
        </p:nvPicPr>
        <p:blipFill>
          <a:blip r:embed="rId8" cstate="print"/>
          <a:srcRect/>
          <a:stretch>
            <a:fillRect/>
          </a:stretch>
        </p:blipFill>
        <p:spPr bwMode="auto">
          <a:xfrm>
            <a:off x="3563888" y="5949280"/>
            <a:ext cx="1310360" cy="734253"/>
          </a:xfrm>
          <a:prstGeom prst="rect">
            <a:avLst/>
          </a:prstGeom>
          <a:noFill/>
        </p:spPr>
      </p:pic>
      <p:sp>
        <p:nvSpPr>
          <p:cNvPr id="23" name="Espace réservé du numéro de diapositive 22"/>
          <p:cNvSpPr>
            <a:spLocks noGrp="1"/>
          </p:cNvSpPr>
          <p:nvPr>
            <p:ph type="sldNum" sz="quarter" idx="12"/>
          </p:nvPr>
        </p:nvSpPr>
        <p:spPr/>
        <p:txBody>
          <a:bodyPr/>
          <a:lstStyle/>
          <a:p>
            <a:fld id="{0D9BD027-BE57-4AA3-9DDA-DEC0D5E6CBDE}" type="slidenum">
              <a:rPr lang="fr-FR" smtClean="0"/>
              <a:pPr/>
              <a:t>8</a:t>
            </a:fld>
            <a:endParaRPr lang="fr-FR"/>
          </a:p>
        </p:txBody>
      </p:sp>
      <p:sp>
        <p:nvSpPr>
          <p:cNvPr id="24" name="Rectangle 23"/>
          <p:cNvSpPr/>
          <p:nvPr/>
        </p:nvSpPr>
        <p:spPr>
          <a:xfrm>
            <a:off x="179512" y="2708920"/>
            <a:ext cx="8712968" cy="2031325"/>
          </a:xfrm>
          <a:prstGeom prst="rect">
            <a:avLst/>
          </a:prstGeom>
        </p:spPr>
        <p:txBody>
          <a:bodyPr wrap="square">
            <a:spAutoFit/>
          </a:bodyPr>
          <a:lstStyle/>
          <a:p>
            <a:r>
              <a:rPr lang="fr-FR" dirty="0" smtClean="0"/>
              <a:t>Ces molécules font stars des conservateurs</a:t>
            </a:r>
          </a:p>
          <a:p>
            <a:r>
              <a:rPr lang="fr-FR" dirty="0" smtClean="0"/>
              <a:t>Le nitrite de potassium et de sodium (E 249-250) et du nitrate de sodium et de potassium (E 251-252). le nitrite, les doses journalières admissibles (DJA) est  0,06 à  de 0,07 milligrammes par kilogramme de poids corporel par jour (mg/kg pc/jour). Pour les nitrates : la DJA à 3,7 mg/kg pc/jour. </a:t>
            </a:r>
          </a:p>
          <a:p>
            <a:r>
              <a:rPr lang="fr-FR" dirty="0" smtClean="0"/>
              <a:t>Ces  conservateurs et colorants sont utilisés pour donner une couleur rose aux produits de charcuterie (le bacon, le jambon, les hot-dogs)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012362" y="984977"/>
            <a:ext cx="239405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lgn="ctr" fontAlgn="base">
              <a:spcBef>
                <a:spcPct val="0"/>
              </a:spcBef>
              <a:spcAft>
                <a:spcPts val="1000"/>
              </a:spcAft>
            </a:pPr>
            <a:r>
              <a:rPr lang="fr-FR" b="1" dirty="0" smtClean="0">
                <a:solidFill>
                  <a:schemeClr val="bg1"/>
                </a:solidFill>
                <a:latin typeface="Calibri" pitchFamily="34" charset="0"/>
                <a:ea typeface="Arial" pitchFamily="34" charset="0"/>
                <a:cs typeface="Arial" pitchFamily="34" charset="0"/>
              </a:rPr>
              <a:t>1. Additifs alimentaires</a:t>
            </a:r>
            <a:endParaRPr lang="fr-FR" dirty="0" smtClean="0">
              <a:solidFill>
                <a:schemeClr val="bg1"/>
              </a:solidFill>
              <a:latin typeface="Arial" pitchFamily="34" charset="0"/>
              <a:cs typeface="Arial" pitchFamily="34" charset="0"/>
            </a:endParaRPr>
          </a:p>
        </p:txBody>
      </p:sp>
      <p:grpSp>
        <p:nvGrpSpPr>
          <p:cNvPr id="3" name="Groupe 11"/>
          <p:cNvGrpSpPr/>
          <p:nvPr/>
        </p:nvGrpSpPr>
        <p:grpSpPr>
          <a:xfrm>
            <a:off x="1259632" y="404664"/>
            <a:ext cx="5689206" cy="1776904"/>
            <a:chOff x="899592" y="1196752"/>
            <a:chExt cx="5689206" cy="1776904"/>
          </a:xfrm>
        </p:grpSpPr>
        <p:sp>
          <p:nvSpPr>
            <p:cNvPr id="12" name="AutoShape 57"/>
            <p:cNvSpPr>
              <a:spLocks noChangeArrowheads="1"/>
            </p:cNvSpPr>
            <p:nvPr/>
          </p:nvSpPr>
          <p:spPr bwMode="auto">
            <a:xfrm>
              <a:off x="899592" y="1196752"/>
              <a:ext cx="5689206" cy="566050"/>
            </a:xfrm>
            <a:prstGeom prst="roundRect">
              <a:avLst>
                <a:gd name="adj" fmla="val 16667"/>
              </a:avLst>
            </a:prstGeom>
            <a:solidFill>
              <a:schemeClr val="tx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Les substances à potentialité toxique dans les aliments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58"/>
            <p:cNvSpPr>
              <a:spLocks noChangeArrowheads="1"/>
            </p:cNvSpPr>
            <p:nvPr/>
          </p:nvSpPr>
          <p:spPr bwMode="auto">
            <a:xfrm>
              <a:off x="931036" y="2407606"/>
              <a:ext cx="2353034" cy="566050"/>
            </a:xfrm>
            <a:prstGeom prst="roundRect">
              <a:avLst>
                <a:gd name="adj" fmla="val 16667"/>
              </a:avLst>
            </a:pr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Additifs alimentaires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4" name="Group 60"/>
            <p:cNvGrpSpPr>
              <a:grpSpLocks/>
            </p:cNvGrpSpPr>
            <p:nvPr/>
          </p:nvGrpSpPr>
          <p:grpSpPr bwMode="auto">
            <a:xfrm>
              <a:off x="2111239" y="1762802"/>
              <a:ext cx="1622503" cy="630038"/>
              <a:chOff x="3415" y="6465"/>
              <a:chExt cx="1548" cy="512"/>
            </a:xfrm>
          </p:grpSpPr>
          <p:cxnSp>
            <p:nvCxnSpPr>
              <p:cNvPr id="15" name="AutoShape 61"/>
              <p:cNvCxnSpPr>
                <a:cxnSpLocks noChangeShapeType="1"/>
              </p:cNvCxnSpPr>
              <p:nvPr/>
            </p:nvCxnSpPr>
            <p:spPr bwMode="auto">
              <a:xfrm>
                <a:off x="4954" y="6465"/>
                <a:ext cx="0" cy="227"/>
              </a:xfrm>
              <a:prstGeom prst="straightConnector1">
                <a:avLst/>
              </a:prstGeom>
              <a:noFill/>
              <a:ln w="9525">
                <a:solidFill>
                  <a:srgbClr val="000000"/>
                </a:solidFill>
                <a:round/>
                <a:headEnd/>
                <a:tailEnd/>
              </a:ln>
            </p:spPr>
          </p:cxnSp>
          <p:cxnSp>
            <p:nvCxnSpPr>
              <p:cNvPr id="16" name="AutoShape 62"/>
              <p:cNvCxnSpPr>
                <a:cxnSpLocks noChangeShapeType="1"/>
              </p:cNvCxnSpPr>
              <p:nvPr/>
            </p:nvCxnSpPr>
            <p:spPr bwMode="auto">
              <a:xfrm flipV="1">
                <a:off x="3417" y="6692"/>
                <a:ext cx="1546" cy="2"/>
              </a:xfrm>
              <a:prstGeom prst="straightConnector1">
                <a:avLst/>
              </a:prstGeom>
              <a:noFill/>
              <a:ln w="9525">
                <a:solidFill>
                  <a:srgbClr val="000000"/>
                </a:solidFill>
                <a:round/>
                <a:headEnd/>
                <a:tailEnd/>
              </a:ln>
            </p:spPr>
          </p:cxnSp>
          <p:cxnSp>
            <p:nvCxnSpPr>
              <p:cNvPr id="17" name="AutoShape 64"/>
              <p:cNvCxnSpPr>
                <a:cxnSpLocks noChangeShapeType="1"/>
              </p:cNvCxnSpPr>
              <p:nvPr/>
            </p:nvCxnSpPr>
            <p:spPr bwMode="auto">
              <a:xfrm>
                <a:off x="3415" y="6694"/>
                <a:ext cx="0" cy="283"/>
              </a:xfrm>
              <a:prstGeom prst="straightConnector1">
                <a:avLst/>
              </a:prstGeom>
              <a:noFill/>
              <a:ln w="9525">
                <a:solidFill>
                  <a:srgbClr val="000000"/>
                </a:solidFill>
                <a:round/>
                <a:headEnd/>
                <a:tailEnd/>
              </a:ln>
            </p:spPr>
          </p:cxnSp>
        </p:grpSp>
      </p:grpSp>
      <p:sp>
        <p:nvSpPr>
          <p:cNvPr id="18" name="Rectangle 17"/>
          <p:cNvSpPr/>
          <p:nvPr/>
        </p:nvSpPr>
        <p:spPr>
          <a:xfrm>
            <a:off x="539552" y="2276872"/>
            <a:ext cx="1788182"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b="1" dirty="0" smtClean="0"/>
              <a:t>2- Conservateurs</a:t>
            </a:r>
            <a:endParaRPr lang="fr-FR" b="1" dirty="0"/>
          </a:p>
        </p:txBody>
      </p:sp>
      <p:grpSp>
        <p:nvGrpSpPr>
          <p:cNvPr id="5" name="Group 1"/>
          <p:cNvGrpSpPr>
            <a:grpSpLocks/>
          </p:cNvGrpSpPr>
          <p:nvPr/>
        </p:nvGrpSpPr>
        <p:grpSpPr bwMode="auto">
          <a:xfrm>
            <a:off x="144016" y="3356992"/>
            <a:ext cx="5652120" cy="2232248"/>
            <a:chOff x="2248" y="11274"/>
            <a:chExt cx="6927" cy="2532"/>
          </a:xfrm>
        </p:grpSpPr>
        <p:sp>
          <p:nvSpPr>
            <p:cNvPr id="37890" name="Rectangle 2"/>
            <p:cNvSpPr>
              <a:spLocks noChangeArrowheads="1"/>
            </p:cNvSpPr>
            <p:nvPr/>
          </p:nvSpPr>
          <p:spPr bwMode="auto">
            <a:xfrm>
              <a:off x="4972" y="11274"/>
              <a:ext cx="1265"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Nitrate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1" name="Rectangle 3"/>
            <p:cNvSpPr>
              <a:spLocks noChangeArrowheads="1"/>
            </p:cNvSpPr>
            <p:nvPr/>
          </p:nvSpPr>
          <p:spPr bwMode="auto">
            <a:xfrm>
              <a:off x="5648" y="11695"/>
              <a:ext cx="3527" cy="2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(Réduction (nitrate réductase bactérienne)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892" name="AutoShape 4"/>
            <p:cNvCxnSpPr>
              <a:cxnSpLocks noChangeShapeType="1"/>
            </p:cNvCxnSpPr>
            <p:nvPr/>
          </p:nvCxnSpPr>
          <p:spPr bwMode="auto">
            <a:xfrm>
              <a:off x="5602" y="11678"/>
              <a:ext cx="0" cy="396"/>
            </a:xfrm>
            <a:prstGeom prst="straightConnector1">
              <a:avLst/>
            </a:prstGeom>
            <a:noFill/>
            <a:ln w="9525">
              <a:solidFill>
                <a:srgbClr val="000000"/>
              </a:solidFill>
              <a:round/>
              <a:headEnd/>
              <a:tailEnd type="triangle" w="med" len="med"/>
            </a:ln>
          </p:spPr>
        </p:cxnSp>
        <p:sp>
          <p:nvSpPr>
            <p:cNvPr id="37893" name="Rectangle 5"/>
            <p:cNvSpPr>
              <a:spLocks noChangeArrowheads="1"/>
            </p:cNvSpPr>
            <p:nvPr/>
          </p:nvSpPr>
          <p:spPr bwMode="auto">
            <a:xfrm>
              <a:off x="2248" y="13393"/>
              <a:ext cx="2603" cy="4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Methémoglobine</a:t>
              </a:r>
              <a:r>
                <a:rPr kumimoji="0" lang="fr-FR"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-Fe</a:t>
              </a:r>
              <a:r>
                <a:rPr kumimoji="0" lang="fr-FR" sz="1600"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894" name="AutoShape 6"/>
            <p:cNvCxnSpPr>
              <a:cxnSpLocks noChangeShapeType="1"/>
            </p:cNvCxnSpPr>
            <p:nvPr/>
          </p:nvCxnSpPr>
          <p:spPr bwMode="auto">
            <a:xfrm>
              <a:off x="3523" y="13125"/>
              <a:ext cx="0" cy="283"/>
            </a:xfrm>
            <a:prstGeom prst="straightConnector1">
              <a:avLst/>
            </a:prstGeom>
            <a:noFill/>
            <a:ln w="9525">
              <a:solidFill>
                <a:srgbClr val="000000"/>
              </a:solidFill>
              <a:round/>
              <a:headEnd/>
              <a:tailEnd type="triangle" w="med" len="med"/>
            </a:ln>
          </p:spPr>
        </p:cxnSp>
        <p:sp>
          <p:nvSpPr>
            <p:cNvPr id="37895" name="Rectangle 7"/>
            <p:cNvSpPr>
              <a:spLocks noChangeArrowheads="1"/>
            </p:cNvSpPr>
            <p:nvPr/>
          </p:nvSpPr>
          <p:spPr bwMode="auto">
            <a:xfrm>
              <a:off x="4972" y="12089"/>
              <a:ext cx="1265"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Arial" pitchFamily="34" charset="0"/>
                  <a:cs typeface="Arial" pitchFamily="34" charset="0"/>
                </a:rPr>
                <a:t>Nitrite</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6526" y="12081"/>
              <a:ext cx="2290"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Arial" pitchFamily="34" charset="0"/>
                  <a:cs typeface="Arial" pitchFamily="34" charset="0"/>
                </a:rPr>
                <a:t>Amine secondaire</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37897" name="Rectangle 9"/>
            <p:cNvSpPr>
              <a:spLocks noChangeArrowheads="1"/>
            </p:cNvSpPr>
            <p:nvPr/>
          </p:nvSpPr>
          <p:spPr bwMode="auto">
            <a:xfrm>
              <a:off x="2407" y="12073"/>
              <a:ext cx="2290"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smtClean="0">
                  <a:ln>
                    <a:noFill/>
                  </a:ln>
                  <a:solidFill>
                    <a:schemeClr val="tx1"/>
                  </a:solidFill>
                  <a:effectLst/>
                  <a:latin typeface="Calibri" pitchFamily="34" charset="0"/>
                  <a:ea typeface="Arial" pitchFamily="34" charset="0"/>
                  <a:cs typeface="Arial" pitchFamily="34" charset="0"/>
                </a:rPr>
                <a:t>Monoxyde d’azote </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37898" name="Rectangle 10"/>
            <p:cNvSpPr>
              <a:spLocks noChangeArrowheads="1"/>
            </p:cNvSpPr>
            <p:nvPr/>
          </p:nvSpPr>
          <p:spPr bwMode="auto">
            <a:xfrm>
              <a:off x="2401" y="12727"/>
              <a:ext cx="2290"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Hémoglobine - Fe</a:t>
              </a:r>
              <a:r>
                <a:rPr kumimoji="0" lang="fr-FR" sz="1600"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9" name="Rectangle 11"/>
            <p:cNvSpPr>
              <a:spLocks noChangeArrowheads="1"/>
            </p:cNvSpPr>
            <p:nvPr/>
          </p:nvSpPr>
          <p:spPr bwMode="auto">
            <a:xfrm>
              <a:off x="6532" y="13386"/>
              <a:ext cx="2290"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Pouvoir cancérigène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900" name="Rectangle 12"/>
            <p:cNvSpPr>
              <a:spLocks noChangeArrowheads="1"/>
            </p:cNvSpPr>
            <p:nvPr/>
          </p:nvSpPr>
          <p:spPr bwMode="auto">
            <a:xfrm>
              <a:off x="6526" y="12731"/>
              <a:ext cx="2290" cy="3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Nitrosamine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901" name="AutoShape 13"/>
            <p:cNvCxnSpPr>
              <a:cxnSpLocks noChangeShapeType="1"/>
            </p:cNvCxnSpPr>
            <p:nvPr/>
          </p:nvCxnSpPr>
          <p:spPr bwMode="auto">
            <a:xfrm>
              <a:off x="3521" y="12467"/>
              <a:ext cx="0" cy="283"/>
            </a:xfrm>
            <a:prstGeom prst="straightConnector1">
              <a:avLst/>
            </a:prstGeom>
            <a:noFill/>
            <a:ln w="9525">
              <a:solidFill>
                <a:srgbClr val="000000"/>
              </a:solidFill>
              <a:round/>
              <a:headEnd/>
              <a:tailEnd type="triangle" w="med" len="med"/>
            </a:ln>
          </p:spPr>
        </p:cxnSp>
        <p:cxnSp>
          <p:nvCxnSpPr>
            <p:cNvPr id="37902" name="AutoShape 14"/>
            <p:cNvCxnSpPr>
              <a:cxnSpLocks noChangeShapeType="1"/>
            </p:cNvCxnSpPr>
            <p:nvPr/>
          </p:nvCxnSpPr>
          <p:spPr bwMode="auto">
            <a:xfrm>
              <a:off x="7666" y="12476"/>
              <a:ext cx="0" cy="283"/>
            </a:xfrm>
            <a:prstGeom prst="straightConnector1">
              <a:avLst/>
            </a:prstGeom>
            <a:noFill/>
            <a:ln w="9525">
              <a:solidFill>
                <a:srgbClr val="000000"/>
              </a:solidFill>
              <a:round/>
              <a:headEnd/>
              <a:tailEnd type="triangle" w="med" len="med"/>
            </a:ln>
          </p:spPr>
        </p:cxnSp>
        <p:cxnSp>
          <p:nvCxnSpPr>
            <p:cNvPr id="37903" name="AutoShape 15"/>
            <p:cNvCxnSpPr>
              <a:cxnSpLocks noChangeShapeType="1"/>
            </p:cNvCxnSpPr>
            <p:nvPr/>
          </p:nvCxnSpPr>
          <p:spPr bwMode="auto">
            <a:xfrm>
              <a:off x="7668" y="13129"/>
              <a:ext cx="0" cy="283"/>
            </a:xfrm>
            <a:prstGeom prst="straightConnector1">
              <a:avLst/>
            </a:prstGeom>
            <a:noFill/>
            <a:ln w="9525">
              <a:solidFill>
                <a:srgbClr val="000000"/>
              </a:solidFill>
              <a:round/>
              <a:headEnd/>
              <a:tailEnd type="triangle" w="med" len="med"/>
            </a:ln>
          </p:spPr>
        </p:cxnSp>
        <p:cxnSp>
          <p:nvCxnSpPr>
            <p:cNvPr id="37904" name="AutoShape 16"/>
            <p:cNvCxnSpPr>
              <a:cxnSpLocks noChangeShapeType="1"/>
            </p:cNvCxnSpPr>
            <p:nvPr/>
          </p:nvCxnSpPr>
          <p:spPr bwMode="auto">
            <a:xfrm>
              <a:off x="6237" y="12279"/>
              <a:ext cx="283" cy="0"/>
            </a:xfrm>
            <a:prstGeom prst="straightConnector1">
              <a:avLst/>
            </a:prstGeom>
            <a:noFill/>
            <a:ln w="9525">
              <a:solidFill>
                <a:srgbClr val="000000"/>
              </a:solidFill>
              <a:round/>
              <a:headEnd/>
              <a:tailEnd type="triangle" w="med" len="med"/>
            </a:ln>
          </p:spPr>
        </p:cxnSp>
        <p:cxnSp>
          <p:nvCxnSpPr>
            <p:cNvPr id="37905" name="AutoShape 17"/>
            <p:cNvCxnSpPr>
              <a:cxnSpLocks noChangeShapeType="1"/>
            </p:cNvCxnSpPr>
            <p:nvPr/>
          </p:nvCxnSpPr>
          <p:spPr bwMode="auto">
            <a:xfrm flipH="1">
              <a:off x="4691" y="12292"/>
              <a:ext cx="283" cy="0"/>
            </a:xfrm>
            <a:prstGeom prst="straightConnector1">
              <a:avLst/>
            </a:prstGeom>
            <a:noFill/>
            <a:ln w="9525">
              <a:solidFill>
                <a:srgbClr val="000000"/>
              </a:solidFill>
              <a:round/>
              <a:headEnd/>
              <a:tailEnd type="triangle" w="med" len="med"/>
            </a:ln>
          </p:spPr>
        </p:cxnSp>
      </p:grpSp>
      <p:sp>
        <p:nvSpPr>
          <p:cNvPr id="31" name="Rectangle 30"/>
          <p:cNvSpPr/>
          <p:nvPr/>
        </p:nvSpPr>
        <p:spPr>
          <a:xfrm>
            <a:off x="323528" y="2852936"/>
            <a:ext cx="1299138" cy="369332"/>
          </a:xfrm>
          <a:prstGeom prst="rect">
            <a:avLst/>
          </a:prstGeom>
        </p:spPr>
        <p:txBody>
          <a:bodyPr wrap="none">
            <a:spAutoFit/>
          </a:bodyPr>
          <a:lstStyle/>
          <a:p>
            <a:r>
              <a:rPr lang="fr-FR" u="sng" dirty="0" smtClean="0"/>
              <a:t>La toxicité :</a:t>
            </a:r>
            <a:r>
              <a:rPr lang="fr-FR" dirty="0" smtClean="0"/>
              <a:t> </a:t>
            </a:r>
            <a:endParaRPr lang="fr-FR" dirty="0"/>
          </a:p>
        </p:txBody>
      </p:sp>
      <p:sp>
        <p:nvSpPr>
          <p:cNvPr id="37907" name="AutoShape 19" descr="RÃ©sultat de recherche d'images pour &quot;jambon nitri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913" name="Picture 25" descr="Image associÃ©e"/>
          <p:cNvPicPr>
            <a:picLocks noChangeAspect="1" noChangeArrowheads="1"/>
          </p:cNvPicPr>
          <p:nvPr/>
        </p:nvPicPr>
        <p:blipFill>
          <a:blip r:embed="rId3" cstate="print"/>
          <a:srcRect l="56762" t="8001" r="10421" b="59996"/>
          <a:stretch>
            <a:fillRect/>
          </a:stretch>
        </p:blipFill>
        <p:spPr bwMode="auto">
          <a:xfrm>
            <a:off x="2411760" y="2780928"/>
            <a:ext cx="792088" cy="576064"/>
          </a:xfrm>
          <a:prstGeom prst="rect">
            <a:avLst/>
          </a:prstGeom>
          <a:noFill/>
        </p:spPr>
      </p:pic>
      <p:pic>
        <p:nvPicPr>
          <p:cNvPr id="36" name="Picture 25" descr="Image associÃ©e"/>
          <p:cNvPicPr>
            <a:picLocks noChangeAspect="1" noChangeArrowheads="1"/>
          </p:cNvPicPr>
          <p:nvPr/>
        </p:nvPicPr>
        <p:blipFill>
          <a:blip r:embed="rId3" cstate="print"/>
          <a:srcRect l="35801" t="61517" r="25415" b="10480"/>
          <a:stretch>
            <a:fillRect/>
          </a:stretch>
        </p:blipFill>
        <p:spPr bwMode="auto">
          <a:xfrm>
            <a:off x="5580112" y="4653136"/>
            <a:ext cx="936104" cy="504056"/>
          </a:xfrm>
          <a:prstGeom prst="rect">
            <a:avLst/>
          </a:prstGeom>
          <a:noFill/>
        </p:spPr>
      </p:pic>
      <p:pic>
        <p:nvPicPr>
          <p:cNvPr id="37" name="Picture 25" descr="Image associÃ©e"/>
          <p:cNvPicPr>
            <a:picLocks noChangeAspect="1" noChangeArrowheads="1"/>
          </p:cNvPicPr>
          <p:nvPr/>
        </p:nvPicPr>
        <p:blipFill>
          <a:blip r:embed="rId3" cstate="print"/>
          <a:srcRect l="14917" t="20002" r="55249" b="59995"/>
          <a:stretch>
            <a:fillRect/>
          </a:stretch>
        </p:blipFill>
        <p:spPr bwMode="auto">
          <a:xfrm>
            <a:off x="2555776" y="4509120"/>
            <a:ext cx="720080" cy="360040"/>
          </a:xfrm>
          <a:prstGeom prst="rect">
            <a:avLst/>
          </a:prstGeom>
          <a:noFill/>
        </p:spPr>
      </p:pic>
      <p:pic>
        <p:nvPicPr>
          <p:cNvPr id="38" name="Picture 25" descr="Image associÃ©e"/>
          <p:cNvPicPr>
            <a:picLocks noChangeAspect="1" noChangeArrowheads="1"/>
          </p:cNvPicPr>
          <p:nvPr/>
        </p:nvPicPr>
        <p:blipFill>
          <a:blip r:embed="rId3" cstate="print"/>
          <a:srcRect l="55172" t="61517" r="25415" b="18480"/>
          <a:stretch>
            <a:fillRect/>
          </a:stretch>
        </p:blipFill>
        <p:spPr bwMode="auto">
          <a:xfrm>
            <a:off x="539552" y="3645024"/>
            <a:ext cx="468560" cy="360040"/>
          </a:xfrm>
          <a:prstGeom prst="rect">
            <a:avLst/>
          </a:prstGeom>
          <a:noFill/>
        </p:spPr>
      </p:pic>
      <p:sp>
        <p:nvSpPr>
          <p:cNvPr id="22530" name="AutoShape 2" descr="RÃ©sultat de recherche d'images pour &quot;HÃ©moglob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2" name="Picture 4" descr="RÃ©sultat de recherche d'images pour &quot;HÃ©moglobine&quot;"/>
          <p:cNvPicPr>
            <a:picLocks noChangeAspect="1" noChangeArrowheads="1"/>
          </p:cNvPicPr>
          <p:nvPr/>
        </p:nvPicPr>
        <p:blipFill>
          <a:blip r:embed="rId4" cstate="print"/>
          <a:srcRect/>
          <a:stretch>
            <a:fillRect/>
          </a:stretch>
        </p:blipFill>
        <p:spPr bwMode="auto">
          <a:xfrm>
            <a:off x="1403648" y="4429583"/>
            <a:ext cx="720079" cy="795369"/>
          </a:xfrm>
          <a:prstGeom prst="rect">
            <a:avLst/>
          </a:prstGeom>
          <a:noFill/>
        </p:spPr>
      </p:pic>
      <p:sp>
        <p:nvSpPr>
          <p:cNvPr id="40" name="Espace réservé du numéro de diapositive 39"/>
          <p:cNvSpPr>
            <a:spLocks noGrp="1"/>
          </p:cNvSpPr>
          <p:nvPr>
            <p:ph type="sldNum" sz="quarter" idx="12"/>
          </p:nvPr>
        </p:nvSpPr>
        <p:spPr/>
        <p:txBody>
          <a:bodyPr/>
          <a:lstStyle/>
          <a:p>
            <a:fld id="{0D9BD027-BE57-4AA3-9DDA-DEC0D5E6CBDE}" type="slidenum">
              <a:rPr lang="fr-FR" smtClean="0"/>
              <a:pPr/>
              <a:t>9</a:t>
            </a:fld>
            <a:endParaRPr lang="fr-FR"/>
          </a:p>
        </p:txBody>
      </p:sp>
      <p:sp>
        <p:nvSpPr>
          <p:cNvPr id="42" name="Rectangle 41"/>
          <p:cNvSpPr/>
          <p:nvPr/>
        </p:nvSpPr>
        <p:spPr>
          <a:xfrm>
            <a:off x="0" y="5733256"/>
            <a:ext cx="8784976" cy="1384995"/>
          </a:xfrm>
          <a:prstGeom prst="rect">
            <a:avLst/>
          </a:prstGeom>
        </p:spPr>
        <p:txBody>
          <a:bodyPr wrap="square">
            <a:spAutoFit/>
          </a:bodyPr>
          <a:lstStyle/>
          <a:p>
            <a:pPr>
              <a:defRPr/>
            </a:pPr>
            <a:r>
              <a:rPr lang="fr-FR" sz="1200" dirty="0" smtClean="0"/>
              <a:t>La toxicité de nitrate dépond de leur réduction en nitrite, la réduction de ce dernier en monoxyde d’azote (NO) qui peut se fixer (oxyder l’ion fer (II) ) au niveau de l’hémoglobine et former la </a:t>
            </a:r>
            <a:r>
              <a:rPr lang="fr-FR" sz="1200" dirty="0" err="1" smtClean="0"/>
              <a:t>methémoglobine</a:t>
            </a:r>
            <a:r>
              <a:rPr lang="fr-FR" sz="1200" dirty="0" smtClean="0"/>
              <a:t> ( le noyau hème devient un noyau hématine), bloquant la fixation de l’oxygène et son transport vers les tissus. </a:t>
            </a:r>
          </a:p>
          <a:p>
            <a:pPr>
              <a:defRPr/>
            </a:pPr>
            <a:r>
              <a:rPr lang="fr-FR" sz="1200" dirty="0" smtClean="0"/>
              <a:t>Les nitrates peuvent engendrer aussi par réaction avec des amines secondaires, des nitrosamines dont certains sont connues par leur pouvoir cancérigène. </a:t>
            </a:r>
          </a:p>
          <a:p>
            <a:pPr>
              <a:defRPr/>
            </a:pPr>
            <a:r>
              <a:rPr lang="fr-FR" sz="1200" dirty="0" smtClean="0"/>
              <a:t>l’ion nitrate est stable, l’ion nitrite beaucoup moins </a:t>
            </a:r>
          </a:p>
          <a:p>
            <a:endParaRPr lang="fr-FR"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17287</TotalTime>
  <Words>4866</Words>
  <Application>Microsoft Office PowerPoint</Application>
  <PresentationFormat>Affichage à l'écran (4:3)</PresentationFormat>
  <Paragraphs>1147</Paragraphs>
  <Slides>76</Slides>
  <Notes>75</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Windows User</dc:creator>
  <cp:lastModifiedBy>Windows User</cp:lastModifiedBy>
  <cp:revision>1002</cp:revision>
  <dcterms:created xsi:type="dcterms:W3CDTF">2019-02-15T11:46:48Z</dcterms:created>
  <dcterms:modified xsi:type="dcterms:W3CDTF">2020-03-25T12:13:32Z</dcterms:modified>
</cp:coreProperties>
</file>