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bg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bg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bg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bg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bg1"/>
        </a:solidFill>
        <a:latin typeface="Times New Roman" pitchFamily="18" charset="0"/>
        <a:ea typeface="+mn-ea"/>
        <a:cs typeface="+mn-cs"/>
      </a:defRPr>
    </a:lvl5pPr>
    <a:lvl6pPr marL="2286000" algn="l" defTabSz="914400" rtl="0" eaLnBrk="1" latinLnBrk="0" hangingPunct="1">
      <a:defRPr kern="1200">
        <a:solidFill>
          <a:schemeClr val="bg1"/>
        </a:solidFill>
        <a:latin typeface="Times New Roman" pitchFamily="18" charset="0"/>
        <a:ea typeface="+mn-ea"/>
        <a:cs typeface="+mn-cs"/>
      </a:defRPr>
    </a:lvl6pPr>
    <a:lvl7pPr marL="2743200" algn="l" defTabSz="914400" rtl="0" eaLnBrk="1" latinLnBrk="0" hangingPunct="1">
      <a:defRPr kern="1200">
        <a:solidFill>
          <a:schemeClr val="bg1"/>
        </a:solidFill>
        <a:latin typeface="Times New Roman" pitchFamily="18" charset="0"/>
        <a:ea typeface="+mn-ea"/>
        <a:cs typeface="+mn-cs"/>
      </a:defRPr>
    </a:lvl7pPr>
    <a:lvl8pPr marL="3200400" algn="l" defTabSz="914400" rtl="0" eaLnBrk="1" latinLnBrk="0" hangingPunct="1">
      <a:defRPr kern="1200">
        <a:solidFill>
          <a:schemeClr val="bg1"/>
        </a:solidFill>
        <a:latin typeface="Times New Roman" pitchFamily="18" charset="0"/>
        <a:ea typeface="+mn-ea"/>
        <a:cs typeface="+mn-cs"/>
      </a:defRPr>
    </a:lvl8pPr>
    <a:lvl9pPr marL="3657600" algn="l" defTabSz="914400" rtl="0" eaLnBrk="1" latinLnBrk="0" hangingPunct="1">
      <a:defRPr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autoAdjust="0"/>
    <p:restoredTop sz="90929" autoAdjust="0"/>
  </p:normalViewPr>
  <p:slideViewPr>
    <p:cSldViewPr>
      <p:cViewPr varScale="1">
        <p:scale>
          <a:sx n="73" d="100"/>
          <a:sy n="73" d="100"/>
        </p:scale>
        <p:origin x="-1746" y="-102"/>
      </p:cViewPr>
      <p:guideLst>
        <p:guide orient="horz" pos="2160"/>
        <p:guide pos="2880"/>
      </p:guideLst>
    </p:cSldViewPr>
  </p:slideViewPr>
  <p:outlineViewPr>
    <p:cViewPr varScale="1">
      <p:scale>
        <a:sx n="170" d="200"/>
        <a:sy n="170" d="200"/>
      </p:scale>
      <p:origin x="0" y="369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round/>
            <a:headEnd/>
            <a:tailEnd/>
          </a:ln>
        </p:spPr>
        <p:txBody>
          <a:bodyPr wrap="none" anchor="ctr"/>
          <a:lstStyle/>
          <a:p>
            <a:endParaRPr lang="fr-F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endParaRPr lang="fr-FR"/>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endParaRPr lang="fr-FR"/>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endParaRPr lang="fr-FR"/>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endParaRPr lang="fr-FR"/>
          </a:p>
        </p:txBody>
      </p:sp>
      <p:sp>
        <p:nvSpPr>
          <p:cNvPr id="2054"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endParaRPr lang="fr-FR"/>
          </a:p>
        </p:txBody>
      </p:sp>
      <p:sp>
        <p:nvSpPr>
          <p:cNvPr id="2055" name="Rectangle 7"/>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w="9525">
            <a:solidFill>
              <a:srgbClr val="000000"/>
            </a:solidFill>
            <a:miter lim="800000"/>
            <a:headEnd/>
            <a:tailEnd/>
          </a:ln>
          <a:effectLst/>
        </p:spPr>
      </p:sp>
      <p:sp>
        <p:nvSpPr>
          <p:cNvPr id="2056" name="Rectangle 8"/>
          <p:cNvSpPr txBox="1">
            <a:spLocks noGrp="1" noChangeArrowheads="1"/>
          </p:cNvSpPr>
          <p:nvPr>
            <p:ph type="body" idx="1"/>
          </p:nvPr>
        </p:nvSpPr>
        <p:spPr bwMode="auto">
          <a:xfrm>
            <a:off x="685800" y="4343400"/>
            <a:ext cx="5486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fr-FR" smtClean="0"/>
          </a:p>
        </p:txBody>
      </p:sp>
      <p:sp>
        <p:nvSpPr>
          <p:cNvPr id="2057" name="Text Box 9"/>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spAutoFit/>
          </a:bodyPr>
          <a:lstStyle/>
          <a:p>
            <a:pPr algn="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280D57F-2B47-4FB8-9755-4A600F70820C}" type="slidenum">
              <a:rPr lang="en-GB" sz="1200">
                <a:solidFill>
                  <a:schemeClr val="tx1"/>
                </a:solidFill>
              </a:rPr>
              <a:pPr algn="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‹N°›</a:t>
            </a:fld>
            <a:endParaRPr lang="en-GB" sz="1200">
              <a:solidFill>
                <a:schemeClr val="tx1"/>
              </a:solidFill>
            </a:endParaRP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4"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2"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6"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0"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4"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8"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0"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2"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634"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4"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778"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826"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0"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874"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83970"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a:spLocks noGrp="1" noRot="1" noChangeAspect="1" noChangeArrowheads="1" noTextEdit="1"/>
          </p:cNvSpPr>
          <p:nvPr>
            <p:ph type="sldImg"/>
          </p:nvPr>
        </p:nvSpPr>
        <p:spPr bwMode="auto">
          <a:xfrm>
            <a:off x="-12992100" y="303213"/>
            <a:ext cx="25985788" cy="19491325"/>
          </a:xfrm>
          <a:prstGeom prst="rect">
            <a:avLst/>
          </a:prstGeom>
          <a:solidFill>
            <a:srgbClr val="FFFFFF"/>
          </a:solidFill>
          <a:ln>
            <a:solidFill>
              <a:srgbClr val="000000"/>
            </a:solidFill>
            <a:miter lim="800000"/>
            <a:headEnd/>
            <a:tailEnd/>
          </a:ln>
        </p:spPr>
      </p:sp>
      <p:sp>
        <p:nvSpPr>
          <p:cNvPr id="84994"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Rectangle 1"/>
          <p:cNvSpPr>
            <a:spLocks noGrp="1" noRot="1" noChangeAspect="1" noChangeArrowheads="1" noTextEdit="1"/>
          </p:cNvSpPr>
          <p:nvPr>
            <p:ph type="sldImg"/>
          </p:nvPr>
        </p:nvSpPr>
        <p:spPr bwMode="auto">
          <a:xfrm>
            <a:off x="-12992100" y="303213"/>
            <a:ext cx="25985788" cy="19491325"/>
          </a:xfrm>
          <a:prstGeom prst="rect">
            <a:avLst/>
          </a:prstGeom>
          <a:solidFill>
            <a:srgbClr val="FFFFFF"/>
          </a:solidFill>
          <a:ln>
            <a:solidFill>
              <a:srgbClr val="000000"/>
            </a:solidFill>
            <a:miter lim="800000"/>
            <a:headEnd/>
            <a:tailEnd/>
          </a:ln>
        </p:spPr>
      </p:sp>
      <p:sp>
        <p:nvSpPr>
          <p:cNvPr id="86018"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87042"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a:solidFill>
              <a:srgbClr val="000000"/>
            </a:solidFill>
            <a:miter lim="800000"/>
            <a:headEnd/>
            <a:tailEnd/>
          </a:ln>
        </p:spPr>
      </p:sp>
      <p:sp>
        <p:nvSpPr>
          <p:cNvPr id="88066"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Rectangle 1"/>
          <p:cNvSpPr>
            <a:spLocks noGrp="1" noRot="1" noChangeAspect="1" noChangeArrowheads="1" noTextEdit="1"/>
          </p:cNvSpPr>
          <p:nvPr>
            <p:ph type="sldImg"/>
          </p:nvPr>
        </p:nvSpPr>
        <p:spPr bwMode="auto">
          <a:xfrm>
            <a:off x="-12992100" y="303213"/>
            <a:ext cx="25985788" cy="19491325"/>
          </a:xfrm>
          <a:prstGeom prst="rect">
            <a:avLst/>
          </a:prstGeom>
          <a:solidFill>
            <a:srgbClr val="FFFFFF"/>
          </a:solidFill>
          <a:ln>
            <a:solidFill>
              <a:srgbClr val="000000"/>
            </a:solidFill>
            <a:miter lim="800000"/>
            <a:headEnd/>
            <a:tailEnd/>
          </a:ln>
        </p:spPr>
      </p:sp>
      <p:sp>
        <p:nvSpPr>
          <p:cNvPr id="89090"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Rectangle 1"/>
          <p:cNvSpPr>
            <a:spLocks noGrp="1" noRot="1" noChangeAspect="1" noChangeArrowheads="1" noTextEdit="1"/>
          </p:cNvSpPr>
          <p:nvPr>
            <p:ph type="sldImg"/>
          </p:nvPr>
        </p:nvSpPr>
        <p:spPr bwMode="auto">
          <a:xfrm>
            <a:off x="-12992100" y="303213"/>
            <a:ext cx="25985788" cy="19491325"/>
          </a:xfrm>
          <a:prstGeom prst="rect">
            <a:avLst/>
          </a:prstGeom>
          <a:solidFill>
            <a:srgbClr val="FFFFFF"/>
          </a:solidFill>
          <a:ln>
            <a:solidFill>
              <a:srgbClr val="000000"/>
            </a:solidFill>
            <a:miter lim="800000"/>
            <a:headEnd/>
            <a:tailEnd/>
          </a:ln>
        </p:spPr>
      </p:sp>
      <p:sp>
        <p:nvSpPr>
          <p:cNvPr id="90114"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p:cNvSpPr>
            <a:spLocks noGrp="1" noRot="1" noChangeAspect="1" noChangeArrowheads="1" noTextEdit="1"/>
          </p:cNvSpPr>
          <p:nvPr>
            <p:ph type="sldImg"/>
          </p:nvPr>
        </p:nvSpPr>
        <p:spPr bwMode="auto">
          <a:xfrm>
            <a:off x="-12992100" y="303213"/>
            <a:ext cx="25985788" cy="19491325"/>
          </a:xfrm>
          <a:prstGeom prst="rect">
            <a:avLst/>
          </a:prstGeom>
          <a:solidFill>
            <a:srgbClr val="FFFFFF"/>
          </a:solidFill>
          <a:ln>
            <a:solidFill>
              <a:srgbClr val="000000"/>
            </a:solidFill>
            <a:miter lim="800000"/>
            <a:headEnd/>
            <a:tailEnd/>
          </a:ln>
        </p:spPr>
      </p:sp>
      <p:sp>
        <p:nvSpPr>
          <p:cNvPr id="91138"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Rectangle 1"/>
          <p:cNvSpPr>
            <a:spLocks noGrp="1" noRot="1" noChangeAspect="1" noChangeArrowheads="1" noTextEdit="1"/>
          </p:cNvSpPr>
          <p:nvPr>
            <p:ph type="sldImg"/>
          </p:nvPr>
        </p:nvSpPr>
        <p:spPr bwMode="auto">
          <a:xfrm>
            <a:off x="-12992100" y="303213"/>
            <a:ext cx="25985788" cy="19491325"/>
          </a:xfrm>
          <a:prstGeom prst="rect">
            <a:avLst/>
          </a:prstGeom>
          <a:solidFill>
            <a:srgbClr val="FFFFFF"/>
          </a:solidFill>
          <a:ln>
            <a:solidFill>
              <a:srgbClr val="000000"/>
            </a:solidFill>
            <a:miter lim="800000"/>
            <a:headEnd/>
            <a:tailEnd/>
          </a:ln>
        </p:spPr>
      </p:sp>
      <p:sp>
        <p:nvSpPr>
          <p:cNvPr id="92162"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Rectangle 1"/>
          <p:cNvSpPr>
            <a:spLocks noGrp="1" noRot="1" noChangeAspect="1" noChangeArrowheads="1" noTextEdit="1"/>
          </p:cNvSpPr>
          <p:nvPr>
            <p:ph type="sldImg"/>
          </p:nvPr>
        </p:nvSpPr>
        <p:spPr bwMode="auto">
          <a:xfrm>
            <a:off x="-12992100" y="303213"/>
            <a:ext cx="25985788" cy="19491325"/>
          </a:xfrm>
          <a:prstGeom prst="rect">
            <a:avLst/>
          </a:prstGeom>
          <a:solidFill>
            <a:srgbClr val="FFFFFF"/>
          </a:solidFill>
          <a:ln>
            <a:solidFill>
              <a:srgbClr val="000000"/>
            </a:solidFill>
            <a:miter lim="800000"/>
            <a:headEnd/>
            <a:tailEnd/>
          </a:ln>
        </p:spPr>
      </p:sp>
      <p:sp>
        <p:nvSpPr>
          <p:cNvPr id="93186"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0"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4"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8"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3050" y="147638"/>
            <a:ext cx="2054225" cy="59690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47638"/>
            <a:ext cx="6013450" cy="5969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147638"/>
            <a:ext cx="8220075" cy="1389062"/>
          </a:xfrm>
        </p:spPr>
        <p:txBody>
          <a:bodyPr/>
          <a:lstStyle/>
          <a:p>
            <a:r>
              <a:rPr lang="fr-FR" smtClean="0"/>
              <a:t>Cliquez pour modifier le style du titre</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3838" cy="451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3438" y="1600200"/>
            <a:ext cx="4033837" cy="451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47638"/>
            <a:ext cx="8220075" cy="13890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Cliquez pour éditer le format du texte-titre</a:t>
            </a:r>
          </a:p>
        </p:txBody>
      </p:sp>
      <p:sp>
        <p:nvSpPr>
          <p:cNvPr id="1026" name="Rectangle 2"/>
          <p:cNvSpPr>
            <a:spLocks noGrp="1" noChangeArrowheads="1"/>
          </p:cNvSpPr>
          <p:nvPr>
            <p:ph type="body" idx="1"/>
          </p:nvPr>
        </p:nvSpPr>
        <p:spPr bwMode="auto">
          <a:xfrm>
            <a:off x="457200" y="1600200"/>
            <a:ext cx="8220075" cy="4516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l" defTabSz="449263" rtl="0" fontAlgn="base">
        <a:spcBef>
          <a:spcPct val="0"/>
        </a:spcBef>
        <a:spcAft>
          <a:spcPct val="0"/>
        </a:spcAft>
        <a:buClr>
          <a:srgbClr val="000000"/>
        </a:buClr>
        <a:buSzPct val="100000"/>
        <a:buFont typeface="Arial" charset="0"/>
        <a:defRPr sz="4400">
          <a:solidFill>
            <a:srgbClr val="000000"/>
          </a:solidFill>
          <a:latin typeface="Times New Roman" pitchFamily="18" charset="0"/>
          <a:ea typeface="Lucida Sans Unicode" pitchFamily="32" charset="0"/>
          <a:cs typeface="Lucida Sans Unicode" pitchFamily="32" charset="0"/>
        </a:defRPr>
      </a:lvl2pPr>
      <a:lvl3pPr algn="l" defTabSz="449263" rtl="0" fontAlgn="base">
        <a:spcBef>
          <a:spcPct val="0"/>
        </a:spcBef>
        <a:spcAft>
          <a:spcPct val="0"/>
        </a:spcAft>
        <a:buClr>
          <a:srgbClr val="000000"/>
        </a:buClr>
        <a:buSzPct val="100000"/>
        <a:buFont typeface="Arial" charset="0"/>
        <a:defRPr sz="4400">
          <a:solidFill>
            <a:srgbClr val="000000"/>
          </a:solidFill>
          <a:latin typeface="Times New Roman" pitchFamily="18" charset="0"/>
          <a:ea typeface="Lucida Sans Unicode" pitchFamily="32" charset="0"/>
          <a:cs typeface="Lucida Sans Unicode" pitchFamily="32" charset="0"/>
        </a:defRPr>
      </a:lvl3pPr>
      <a:lvl4pPr algn="l" defTabSz="449263" rtl="0" fontAlgn="base">
        <a:spcBef>
          <a:spcPct val="0"/>
        </a:spcBef>
        <a:spcAft>
          <a:spcPct val="0"/>
        </a:spcAft>
        <a:buClr>
          <a:srgbClr val="000000"/>
        </a:buClr>
        <a:buSzPct val="100000"/>
        <a:buFont typeface="Arial" charset="0"/>
        <a:defRPr sz="4400">
          <a:solidFill>
            <a:srgbClr val="000000"/>
          </a:solidFill>
          <a:latin typeface="Times New Roman" pitchFamily="18" charset="0"/>
          <a:ea typeface="Lucida Sans Unicode" pitchFamily="32" charset="0"/>
          <a:cs typeface="Lucida Sans Unicode" pitchFamily="32" charset="0"/>
        </a:defRPr>
      </a:lvl4pPr>
      <a:lvl5pPr algn="l" defTabSz="449263" rtl="0" fontAlgn="base">
        <a:spcBef>
          <a:spcPct val="0"/>
        </a:spcBef>
        <a:spcAft>
          <a:spcPct val="0"/>
        </a:spcAft>
        <a:buClr>
          <a:srgbClr val="000000"/>
        </a:buClr>
        <a:buSzPct val="100000"/>
        <a:buFont typeface="Arial" charset="0"/>
        <a:defRPr sz="4400">
          <a:solidFill>
            <a:srgbClr val="000000"/>
          </a:solidFill>
          <a:latin typeface="Times New Roman" pitchFamily="18" charset="0"/>
          <a:ea typeface="Lucida Sans Unicode" pitchFamily="32" charset="0"/>
          <a:cs typeface="Lucida Sans Unicode" pitchFamily="32" charset="0"/>
        </a:defRPr>
      </a:lvl5pPr>
      <a:lvl6pPr marL="457200" algn="l" defTabSz="449263" rtl="0" fontAlgn="base">
        <a:spcBef>
          <a:spcPct val="0"/>
        </a:spcBef>
        <a:spcAft>
          <a:spcPct val="0"/>
        </a:spcAft>
        <a:buClr>
          <a:srgbClr val="000000"/>
        </a:buClr>
        <a:buSzPct val="100000"/>
        <a:buFont typeface="Arial" charset="0"/>
        <a:defRPr sz="4400">
          <a:solidFill>
            <a:srgbClr val="000000"/>
          </a:solidFill>
          <a:latin typeface="Times New Roman" pitchFamily="18" charset="0"/>
          <a:ea typeface="Lucida Sans Unicode" pitchFamily="32" charset="0"/>
          <a:cs typeface="Lucida Sans Unicode" pitchFamily="32" charset="0"/>
        </a:defRPr>
      </a:lvl6pPr>
      <a:lvl7pPr marL="914400" algn="l" defTabSz="449263" rtl="0" fontAlgn="base">
        <a:spcBef>
          <a:spcPct val="0"/>
        </a:spcBef>
        <a:spcAft>
          <a:spcPct val="0"/>
        </a:spcAft>
        <a:buClr>
          <a:srgbClr val="000000"/>
        </a:buClr>
        <a:buSzPct val="100000"/>
        <a:buFont typeface="Arial" charset="0"/>
        <a:defRPr sz="4400">
          <a:solidFill>
            <a:srgbClr val="000000"/>
          </a:solidFill>
          <a:latin typeface="Times New Roman" pitchFamily="18" charset="0"/>
          <a:ea typeface="Lucida Sans Unicode" pitchFamily="32" charset="0"/>
          <a:cs typeface="Lucida Sans Unicode" pitchFamily="32" charset="0"/>
        </a:defRPr>
      </a:lvl7pPr>
      <a:lvl8pPr marL="1371600" algn="l" defTabSz="449263" rtl="0" fontAlgn="base">
        <a:spcBef>
          <a:spcPct val="0"/>
        </a:spcBef>
        <a:spcAft>
          <a:spcPct val="0"/>
        </a:spcAft>
        <a:buClr>
          <a:srgbClr val="000000"/>
        </a:buClr>
        <a:buSzPct val="100000"/>
        <a:buFont typeface="Arial" charset="0"/>
        <a:defRPr sz="4400">
          <a:solidFill>
            <a:srgbClr val="000000"/>
          </a:solidFill>
          <a:latin typeface="Times New Roman" pitchFamily="18" charset="0"/>
          <a:ea typeface="Lucida Sans Unicode" pitchFamily="32" charset="0"/>
          <a:cs typeface="Lucida Sans Unicode" pitchFamily="32" charset="0"/>
        </a:defRPr>
      </a:lvl8pPr>
      <a:lvl9pPr marL="1828800" algn="l" defTabSz="449263" rtl="0" fontAlgn="base">
        <a:spcBef>
          <a:spcPct val="0"/>
        </a:spcBef>
        <a:spcAft>
          <a:spcPct val="0"/>
        </a:spcAft>
        <a:buClr>
          <a:srgbClr val="000000"/>
        </a:buClr>
        <a:buSzPct val="100000"/>
        <a:buFont typeface="Arial" charset="0"/>
        <a:defRPr sz="4400">
          <a:solidFill>
            <a:srgbClr val="000000"/>
          </a:solidFill>
          <a:latin typeface="Times New Roman" pitchFamily="18" charset="0"/>
          <a:ea typeface="Lucida Sans Unicode" pitchFamily="32" charset="0"/>
          <a:cs typeface="Lucida Sans Unicode" pitchFamily="32" charset="0"/>
        </a:defRPr>
      </a:lvl9pPr>
    </p:titleStyle>
    <p:bodyStyle>
      <a:lvl1pPr marL="333375" indent="-333375" algn="l" defTabSz="449263" rtl="0" fontAlgn="base">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33425" indent="-276225" algn="l" defTabSz="449263" rtl="0" fontAlgn="base">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7072" y="2967335"/>
            <a:ext cx="5089855" cy="923330"/>
          </a:xfrm>
          <a:prstGeom prst="rect">
            <a:avLst/>
          </a:prstGeom>
          <a:noFill/>
        </p:spPr>
        <p:txBody>
          <a:bodyPr wrap="none" lIns="91440" tIns="45720" rIns="91440" bIns="45720">
            <a:spAutoFit/>
          </a:bodyPr>
          <a:lstStyle/>
          <a:p>
            <a:pPr algn="ctr"/>
            <a:r>
              <a:rPr lang="fr-F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Radioactivité</a:t>
            </a:r>
            <a:endParaRPr lang="fr-F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1"/>
          <p:cNvGrpSpPr>
            <a:grpSpLocks/>
          </p:cNvGrpSpPr>
          <p:nvPr/>
        </p:nvGrpSpPr>
        <p:grpSpPr bwMode="auto">
          <a:xfrm>
            <a:off x="468313" y="449263"/>
            <a:ext cx="3825875" cy="514350"/>
            <a:chOff x="295" y="283"/>
            <a:chExt cx="2410" cy="324"/>
          </a:xfrm>
        </p:grpSpPr>
        <p:sp>
          <p:nvSpPr>
            <p:cNvPr id="12290" name="AutoShape 2"/>
            <p:cNvSpPr>
              <a:spLocks noChangeArrowheads="1"/>
            </p:cNvSpPr>
            <p:nvPr/>
          </p:nvSpPr>
          <p:spPr bwMode="auto">
            <a:xfrm>
              <a:off x="295" y="283"/>
              <a:ext cx="2411" cy="325"/>
            </a:xfrm>
            <a:prstGeom prst="roundRect">
              <a:avLst>
                <a:gd name="adj" fmla="val 306"/>
              </a:avLst>
            </a:prstGeom>
            <a:noFill/>
            <a:ln w="9525">
              <a:noFill/>
              <a:round/>
              <a:headEnd/>
              <a:tailEnd/>
            </a:ln>
          </p:spPr>
          <p:txBody>
            <a:bodyPr wrap="none" anchor="ctr"/>
            <a:lstStyle/>
            <a:p>
              <a:endParaRPr lang="fr-FR"/>
            </a:p>
          </p:txBody>
        </p:sp>
        <p:grpSp>
          <p:nvGrpSpPr>
            <p:cNvPr id="12291" name="Group 3"/>
            <p:cNvGrpSpPr>
              <a:grpSpLocks/>
            </p:cNvGrpSpPr>
            <p:nvPr/>
          </p:nvGrpSpPr>
          <p:grpSpPr bwMode="auto">
            <a:xfrm>
              <a:off x="295" y="283"/>
              <a:ext cx="2409" cy="323"/>
              <a:chOff x="295" y="283"/>
              <a:chExt cx="2409" cy="323"/>
            </a:xfrm>
          </p:grpSpPr>
          <p:sp>
            <p:nvSpPr>
              <p:cNvPr id="12292" name="AutoShape 4"/>
              <p:cNvSpPr>
                <a:spLocks noChangeArrowheads="1"/>
              </p:cNvSpPr>
              <p:nvPr/>
            </p:nvSpPr>
            <p:spPr bwMode="auto">
              <a:xfrm>
                <a:off x="295" y="283"/>
                <a:ext cx="2410" cy="324"/>
              </a:xfrm>
              <a:prstGeom prst="roundRect">
                <a:avLst>
                  <a:gd name="adj" fmla="val 306"/>
                </a:avLst>
              </a:prstGeom>
              <a:noFill/>
              <a:ln w="9525">
                <a:noFill/>
                <a:round/>
                <a:headEnd/>
                <a:tailEnd/>
              </a:ln>
            </p:spPr>
            <p:txBody>
              <a:bodyPr wrap="none" anchor="ctr"/>
              <a:lstStyle/>
              <a:p>
                <a:endParaRPr lang="fr-FR"/>
              </a:p>
            </p:txBody>
          </p:sp>
          <p:grpSp>
            <p:nvGrpSpPr>
              <p:cNvPr id="12293" name="Group 5"/>
              <p:cNvGrpSpPr>
                <a:grpSpLocks/>
              </p:cNvGrpSpPr>
              <p:nvPr/>
            </p:nvGrpSpPr>
            <p:grpSpPr bwMode="auto">
              <a:xfrm>
                <a:off x="295" y="283"/>
                <a:ext cx="2409" cy="323"/>
                <a:chOff x="295" y="283"/>
                <a:chExt cx="2409" cy="323"/>
              </a:xfrm>
            </p:grpSpPr>
            <p:sp>
              <p:nvSpPr>
                <p:cNvPr id="12294" name="AutoShape 6"/>
                <p:cNvSpPr>
                  <a:spLocks noChangeArrowheads="1"/>
                </p:cNvSpPr>
                <p:nvPr/>
              </p:nvSpPr>
              <p:spPr bwMode="auto">
                <a:xfrm>
                  <a:off x="295" y="283"/>
                  <a:ext cx="2410" cy="324"/>
                </a:xfrm>
                <a:prstGeom prst="roundRect">
                  <a:avLst>
                    <a:gd name="adj" fmla="val 306"/>
                  </a:avLst>
                </a:prstGeom>
                <a:noFill/>
                <a:ln w="9525">
                  <a:noFill/>
                  <a:round/>
                  <a:headEnd/>
                  <a:tailEnd/>
                </a:ln>
              </p:spPr>
              <p:txBody>
                <a:bodyPr wrap="none" anchor="ctr"/>
                <a:lstStyle/>
                <a:p>
                  <a:endParaRPr lang="fr-FR"/>
                </a:p>
              </p:txBody>
            </p:sp>
            <p:sp>
              <p:nvSpPr>
                <p:cNvPr id="12295" name="AutoShape 7"/>
                <p:cNvSpPr>
                  <a:spLocks noChangeArrowheads="1"/>
                </p:cNvSpPr>
                <p:nvPr/>
              </p:nvSpPr>
              <p:spPr bwMode="auto">
                <a:xfrm>
                  <a:off x="295" y="283"/>
                  <a:ext cx="2410" cy="324"/>
                </a:xfrm>
                <a:prstGeom prst="roundRect">
                  <a:avLst>
                    <a:gd name="adj" fmla="val 306"/>
                  </a:avLst>
                </a:prstGeom>
                <a:noFill/>
                <a:ln w="9525">
                  <a:noFill/>
                  <a:round/>
                  <a:headEnd/>
                  <a:tailEnd/>
                </a:ln>
              </p:spPr>
              <p:txBody>
                <a:bodyPr wrap="none" lIns="90000" tIns="46800" rIns="90000" bIns="46800">
                  <a:spAutoFit/>
                </a:bodyPr>
                <a:lstStyle/>
                <a:p>
                  <a:pPr eaLnBrk="1" hangingPunct="1">
                    <a:lnSpc>
                      <a:spcPct val="95000"/>
                    </a:lnSpc>
                    <a:spcBef>
                      <a:spcPts val="1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FF0000"/>
                      </a:solidFill>
                    </a:rPr>
                    <a:t>La radioactivité gamma :</a:t>
                  </a:r>
                  <a:r>
                    <a:rPr lang="en-GB" sz="2800">
                      <a:solidFill>
                        <a:schemeClr val="tx1"/>
                      </a:solidFill>
                    </a:rPr>
                    <a:t> </a:t>
                  </a:r>
                </a:p>
              </p:txBody>
            </p:sp>
          </p:grpSp>
        </p:grpSp>
      </p:grpSp>
      <p:sp>
        <p:nvSpPr>
          <p:cNvPr id="12296" name="Text Box 8"/>
          <p:cNvSpPr txBox="1">
            <a:spLocks noChangeArrowheads="1"/>
          </p:cNvSpPr>
          <p:nvPr/>
        </p:nvSpPr>
        <p:spPr bwMode="auto">
          <a:xfrm>
            <a:off x="1060450" y="1090613"/>
            <a:ext cx="7993063" cy="725487"/>
          </a:xfrm>
          <a:prstGeom prst="rect">
            <a:avLst/>
          </a:prstGeom>
          <a:noFill/>
          <a:ln w="9525">
            <a:noFill/>
            <a:miter lim="800000"/>
            <a:headEnd/>
            <a:tailEnd/>
          </a:ln>
        </p:spPr>
        <p:txBody>
          <a:bodyPr lIns="90000" tIns="46800" rIns="90000" bIns="46800">
            <a:spAutoFit/>
          </a:bodyPr>
          <a:lstStyle/>
          <a:p>
            <a:pPr algn="ctr" eaLnBrk="1" hangingPunct="1">
              <a:lnSpc>
                <a:spcPct val="93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 Lors de ce type de radioactivité, il n’y a pas d’émission de particules ou de désintégrations à proprement parler. </a:t>
            </a:r>
          </a:p>
        </p:txBody>
      </p:sp>
      <p:sp>
        <p:nvSpPr>
          <p:cNvPr id="12297" name="Text Box 9"/>
          <p:cNvSpPr txBox="1">
            <a:spLocks noChangeArrowheads="1"/>
          </p:cNvSpPr>
          <p:nvPr/>
        </p:nvSpPr>
        <p:spPr bwMode="auto">
          <a:xfrm>
            <a:off x="814388" y="2020888"/>
            <a:ext cx="7777162" cy="3335337"/>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Elle intervient pratiquement après chaque transformation radioactive alpha ou bêta. Il s’agit de l’émission d’énergie (appelée cette fois à juste titre rayonnement gamma) due à la désexcitation du  noyau fils. En effet, lors de la transformation radioactive, le noyau fils est excité (exitation marquée par *), c’est-à-dire que certains de ses électrons se situent sur des couches électroniques trop éloignées du noyau. Les électrons auront alors tendance à se rapprocher du noyau et c’est ce rapprochement, ce « saut » d’une couche électronique à une autre qui provoque l’émission d’énergie.</a:t>
            </a:r>
          </a:p>
        </p:txBody>
      </p:sp>
      <p:sp>
        <p:nvSpPr>
          <p:cNvPr id="12298" name="Text Box 10"/>
          <p:cNvSpPr txBox="1">
            <a:spLocks noChangeArrowheads="1"/>
          </p:cNvSpPr>
          <p:nvPr/>
        </p:nvSpPr>
        <p:spPr bwMode="auto">
          <a:xfrm>
            <a:off x="871538" y="5540375"/>
            <a:ext cx="8064500" cy="971677"/>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FFFF00"/>
                </a:solidFill>
              </a:rPr>
              <a:t>Cette</a:t>
            </a:r>
            <a:r>
              <a:rPr lang="en-GB" sz="2000" dirty="0">
                <a:solidFill>
                  <a:srgbClr val="FFFF00"/>
                </a:solidFill>
              </a:rPr>
              <a:t> </a:t>
            </a:r>
            <a:r>
              <a:rPr lang="en-GB" sz="2000" dirty="0" err="1">
                <a:solidFill>
                  <a:srgbClr val="FFFF00"/>
                </a:solidFill>
              </a:rPr>
              <a:t>radioactivité</a:t>
            </a:r>
            <a:r>
              <a:rPr lang="en-GB" sz="2000" dirty="0">
                <a:solidFill>
                  <a:srgbClr val="FFFF00"/>
                </a:solidFill>
              </a:rPr>
              <a:t> </a:t>
            </a:r>
            <a:r>
              <a:rPr lang="en-GB" sz="2000" dirty="0" err="1">
                <a:solidFill>
                  <a:srgbClr val="FFFF00"/>
                </a:solidFill>
              </a:rPr>
              <a:t>est</a:t>
            </a:r>
            <a:r>
              <a:rPr lang="en-GB" sz="2000" dirty="0">
                <a:solidFill>
                  <a:srgbClr val="FFFF00"/>
                </a:solidFill>
              </a:rPr>
              <a:t> la plus </a:t>
            </a:r>
            <a:r>
              <a:rPr lang="en-GB" sz="2000" dirty="0" err="1">
                <a:solidFill>
                  <a:srgbClr val="FFFF00"/>
                </a:solidFill>
              </a:rPr>
              <a:t>dangereuse</a:t>
            </a:r>
            <a:r>
              <a:rPr lang="en-GB" sz="2000" dirty="0">
                <a:solidFill>
                  <a:srgbClr val="FFFF00"/>
                </a:solidFill>
              </a:rPr>
              <a:t> vu </a:t>
            </a:r>
            <a:r>
              <a:rPr lang="en-GB" sz="2000" dirty="0" err="1">
                <a:solidFill>
                  <a:srgbClr val="FFFF00"/>
                </a:solidFill>
              </a:rPr>
              <a:t>qu’elle</a:t>
            </a:r>
            <a:r>
              <a:rPr lang="en-GB" sz="2000" dirty="0">
                <a:solidFill>
                  <a:srgbClr val="FFFF00"/>
                </a:solidFill>
              </a:rPr>
              <a:t> </a:t>
            </a:r>
            <a:r>
              <a:rPr lang="en-GB" sz="2000" dirty="0" err="1">
                <a:solidFill>
                  <a:srgbClr val="FFFF00"/>
                </a:solidFill>
              </a:rPr>
              <a:t>produit</a:t>
            </a:r>
            <a:r>
              <a:rPr lang="en-GB" sz="2000" dirty="0">
                <a:solidFill>
                  <a:srgbClr val="FFFF00"/>
                </a:solidFill>
              </a:rPr>
              <a:t> beaucoup de </a:t>
            </a:r>
            <a:r>
              <a:rPr lang="en-GB" sz="2000" dirty="0" err="1">
                <a:solidFill>
                  <a:srgbClr val="FFFF00"/>
                </a:solidFill>
              </a:rPr>
              <a:t>dégâts</a:t>
            </a:r>
            <a:r>
              <a:rPr lang="en-GB" sz="2000" dirty="0">
                <a:solidFill>
                  <a:srgbClr val="FFFF00"/>
                </a:solidFill>
              </a:rPr>
              <a:t> et </a:t>
            </a:r>
            <a:r>
              <a:rPr lang="en-GB" sz="2000" dirty="0" err="1">
                <a:solidFill>
                  <a:srgbClr val="FFFF00"/>
                </a:solidFill>
              </a:rPr>
              <a:t>qu’elle</a:t>
            </a:r>
            <a:r>
              <a:rPr lang="en-GB" sz="2000" dirty="0">
                <a:solidFill>
                  <a:srgbClr val="FFFF00"/>
                </a:solidFill>
              </a:rPr>
              <a:t> </a:t>
            </a:r>
            <a:r>
              <a:rPr lang="en-GB" sz="2000" dirty="0" err="1">
                <a:solidFill>
                  <a:srgbClr val="FFFF00"/>
                </a:solidFill>
              </a:rPr>
              <a:t>est</a:t>
            </a:r>
            <a:r>
              <a:rPr lang="en-GB" sz="2000" dirty="0">
                <a:solidFill>
                  <a:srgbClr val="FFFF00"/>
                </a:solidFill>
              </a:rPr>
              <a:t> </a:t>
            </a:r>
            <a:r>
              <a:rPr lang="en-GB" sz="2000" dirty="0" err="1">
                <a:solidFill>
                  <a:srgbClr val="FFFF00"/>
                </a:solidFill>
              </a:rPr>
              <a:t>difficile</a:t>
            </a:r>
            <a:r>
              <a:rPr lang="en-GB" sz="2000" dirty="0">
                <a:solidFill>
                  <a:srgbClr val="FFFF00"/>
                </a:solidFill>
              </a:rPr>
              <a:t> à stopper (</a:t>
            </a:r>
            <a:r>
              <a:rPr lang="en-GB" sz="2000" dirty="0" err="1">
                <a:solidFill>
                  <a:srgbClr val="FFFF00"/>
                </a:solidFill>
              </a:rPr>
              <a:t>il</a:t>
            </a:r>
            <a:r>
              <a:rPr lang="en-GB" sz="2000" dirty="0">
                <a:solidFill>
                  <a:srgbClr val="FFFF00"/>
                </a:solidFill>
              </a:rPr>
              <a:t> </a:t>
            </a:r>
            <a:r>
              <a:rPr lang="en-GB" sz="2000" dirty="0" err="1">
                <a:solidFill>
                  <a:srgbClr val="FFFF00"/>
                </a:solidFill>
              </a:rPr>
              <a:t>faut</a:t>
            </a:r>
            <a:r>
              <a:rPr lang="en-GB" sz="2000" dirty="0">
                <a:solidFill>
                  <a:srgbClr val="FFFF00"/>
                </a:solidFill>
              </a:rPr>
              <a:t> en </a:t>
            </a:r>
            <a:r>
              <a:rPr lang="en-GB" sz="2000" dirty="0" err="1">
                <a:solidFill>
                  <a:srgbClr val="FFFF00"/>
                </a:solidFill>
              </a:rPr>
              <a:t>général</a:t>
            </a:r>
            <a:r>
              <a:rPr lang="en-GB" sz="2000" dirty="0">
                <a:solidFill>
                  <a:srgbClr val="FFFF00"/>
                </a:solidFill>
              </a:rPr>
              <a:t> </a:t>
            </a:r>
            <a:r>
              <a:rPr lang="en-GB" sz="2000" dirty="0" err="1">
                <a:solidFill>
                  <a:srgbClr val="FFFF00"/>
                </a:solidFill>
              </a:rPr>
              <a:t>quelques</a:t>
            </a:r>
            <a:r>
              <a:rPr lang="en-GB" sz="2000" dirty="0">
                <a:solidFill>
                  <a:srgbClr val="FFFF00"/>
                </a:solidFill>
              </a:rPr>
              <a:t> </a:t>
            </a:r>
            <a:r>
              <a:rPr lang="en-GB" sz="2000" dirty="0" err="1">
                <a:solidFill>
                  <a:srgbClr val="FFFF00"/>
                </a:solidFill>
              </a:rPr>
              <a:t>mètres</a:t>
            </a:r>
            <a:r>
              <a:rPr lang="en-GB" sz="2000" dirty="0">
                <a:solidFill>
                  <a:srgbClr val="FFFF00"/>
                </a:solidFill>
              </a:rPr>
              <a:t> de </a:t>
            </a:r>
            <a:r>
              <a:rPr lang="en-GB" sz="2000" dirty="0" err="1">
                <a:solidFill>
                  <a:srgbClr val="FFFF00"/>
                </a:solidFill>
              </a:rPr>
              <a:t>béton</a:t>
            </a:r>
            <a:r>
              <a:rPr lang="en-GB" sz="2000" dirty="0">
                <a:solidFill>
                  <a:srgbClr val="FFFF00"/>
                </a:solidFill>
              </a:rPr>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025525" y="685800"/>
            <a:ext cx="7921625" cy="503857"/>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FF0000"/>
                </a:solidFill>
              </a:rPr>
              <a:t> </a:t>
            </a:r>
            <a:r>
              <a:rPr lang="en-GB" sz="2800" dirty="0" err="1" smtClean="0">
                <a:solidFill>
                  <a:srgbClr val="FF0000"/>
                </a:solidFill>
              </a:rPr>
              <a:t>mesure</a:t>
            </a:r>
            <a:r>
              <a:rPr lang="en-GB" sz="2800" dirty="0" smtClean="0">
                <a:solidFill>
                  <a:srgbClr val="FF0000"/>
                </a:solidFill>
              </a:rPr>
              <a:t> de </a:t>
            </a:r>
            <a:r>
              <a:rPr lang="en-GB" sz="2800" dirty="0">
                <a:solidFill>
                  <a:srgbClr val="FF0000"/>
                </a:solidFill>
              </a:rPr>
              <a:t>la </a:t>
            </a:r>
            <a:r>
              <a:rPr lang="en-GB" sz="2800" dirty="0" err="1">
                <a:solidFill>
                  <a:srgbClr val="FF0000"/>
                </a:solidFill>
              </a:rPr>
              <a:t>radioactivité</a:t>
            </a:r>
            <a:r>
              <a:rPr lang="en-GB" sz="2800" dirty="0">
                <a:solidFill>
                  <a:srgbClr val="FF0000"/>
                </a:solidFill>
              </a:rPr>
              <a:t>.</a:t>
            </a:r>
          </a:p>
        </p:txBody>
      </p:sp>
      <p:sp>
        <p:nvSpPr>
          <p:cNvPr id="13314" name="Text Box 2"/>
          <p:cNvSpPr txBox="1">
            <a:spLocks noChangeArrowheads="1"/>
          </p:cNvSpPr>
          <p:nvPr/>
        </p:nvSpPr>
        <p:spPr bwMode="auto">
          <a:xfrm>
            <a:off x="381000" y="1905000"/>
            <a:ext cx="8367464" cy="1264065"/>
          </a:xfrm>
          <a:prstGeom prst="rect">
            <a:avLst/>
          </a:prstGeom>
          <a:noFill/>
          <a:ln w="9525">
            <a:noFill/>
            <a:miter lim="800000"/>
            <a:headEnd/>
            <a:tailEnd/>
          </a:ln>
        </p:spPr>
        <p:txBody>
          <a:bodyPr wrap="square"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rgbClr val="FFFFFF"/>
                </a:solidFill>
              </a:rPr>
              <a:t>La premiere </a:t>
            </a:r>
            <a:r>
              <a:rPr lang="en-GB" sz="2000" b="1" dirty="0" err="1">
                <a:solidFill>
                  <a:srgbClr val="FFFFFF"/>
                </a:solidFill>
              </a:rPr>
              <a:t>méthode</a:t>
            </a:r>
            <a:r>
              <a:rPr lang="en-GB" sz="2000" b="1" dirty="0">
                <a:solidFill>
                  <a:srgbClr val="FFFFFF"/>
                </a:solidFill>
              </a:rPr>
              <a:t> a </a:t>
            </a:r>
            <a:r>
              <a:rPr lang="en-GB" sz="2000" b="1" dirty="0" err="1">
                <a:solidFill>
                  <a:srgbClr val="FFFFFF"/>
                </a:solidFill>
              </a:rPr>
              <a:t>été</a:t>
            </a:r>
            <a:r>
              <a:rPr lang="en-GB" sz="2000" b="1" dirty="0">
                <a:solidFill>
                  <a:srgbClr val="FFFFFF"/>
                </a:solidFill>
              </a:rPr>
              <a:t> </a:t>
            </a:r>
            <a:r>
              <a:rPr lang="en-GB" sz="2000" b="1" dirty="0" err="1">
                <a:solidFill>
                  <a:srgbClr val="FFFFFF"/>
                </a:solidFill>
              </a:rPr>
              <a:t>découverte</a:t>
            </a:r>
            <a:r>
              <a:rPr lang="en-GB" sz="2000" b="1" dirty="0">
                <a:solidFill>
                  <a:srgbClr val="FFFFFF"/>
                </a:solidFill>
              </a:rPr>
              <a:t> par </a:t>
            </a:r>
            <a:r>
              <a:rPr lang="en-GB" sz="2000" b="1" dirty="0" err="1">
                <a:solidFill>
                  <a:srgbClr val="FFFFFF"/>
                </a:solidFill>
              </a:rPr>
              <a:t>hasard</a:t>
            </a:r>
            <a:r>
              <a:rPr lang="en-GB" sz="2000" b="1" dirty="0">
                <a:solidFill>
                  <a:srgbClr val="FFFFFF"/>
                </a:solidFill>
              </a:rPr>
              <a:t> par Henry Becquerel en </a:t>
            </a:r>
            <a:r>
              <a:rPr lang="en-GB" sz="2000" b="1" dirty="0" err="1">
                <a:solidFill>
                  <a:srgbClr val="FFFFFF"/>
                </a:solidFill>
              </a:rPr>
              <a:t>même</a:t>
            </a:r>
            <a:r>
              <a:rPr lang="en-GB" sz="2000" b="1" dirty="0">
                <a:solidFill>
                  <a:srgbClr val="FFFFFF"/>
                </a:solidFill>
              </a:rPr>
              <a:t> temps </a:t>
            </a:r>
            <a:r>
              <a:rPr lang="en-GB" sz="2000" b="1" dirty="0" err="1">
                <a:solidFill>
                  <a:srgbClr val="FFFFFF"/>
                </a:solidFill>
              </a:rPr>
              <a:t>que</a:t>
            </a:r>
            <a:r>
              <a:rPr lang="en-GB" sz="2000" b="1" dirty="0">
                <a:solidFill>
                  <a:srgbClr val="FFFFFF"/>
                </a:solidFill>
              </a:rPr>
              <a:t> la </a:t>
            </a:r>
            <a:r>
              <a:rPr lang="en-GB" sz="2000" b="1" dirty="0" err="1">
                <a:solidFill>
                  <a:srgbClr val="FFFFFF"/>
                </a:solidFill>
              </a:rPr>
              <a:t>radioactivité</a:t>
            </a:r>
            <a:r>
              <a:rPr lang="en-GB" sz="2000" b="1" dirty="0">
                <a:solidFill>
                  <a:srgbClr val="FFFFFF"/>
                </a:solidFill>
              </a:rPr>
              <a:t>. En </a:t>
            </a:r>
            <a:r>
              <a:rPr lang="en-GB" sz="2000" b="1" dirty="0" err="1">
                <a:solidFill>
                  <a:srgbClr val="FFFFFF"/>
                </a:solidFill>
              </a:rPr>
              <a:t>effet</a:t>
            </a:r>
            <a:r>
              <a:rPr lang="en-GB" sz="2000" b="1" dirty="0">
                <a:solidFill>
                  <a:srgbClr val="FFFFFF"/>
                </a:solidFill>
              </a:rPr>
              <a:t> les radiations </a:t>
            </a:r>
            <a:r>
              <a:rPr lang="en-GB" sz="2000" b="1" dirty="0" err="1">
                <a:solidFill>
                  <a:srgbClr val="FFFFFF"/>
                </a:solidFill>
              </a:rPr>
              <a:t>émises</a:t>
            </a:r>
            <a:r>
              <a:rPr lang="en-GB" sz="2000" b="1" dirty="0">
                <a:solidFill>
                  <a:srgbClr val="FFFFFF"/>
                </a:solidFill>
              </a:rPr>
              <a:t> par un bloc de </a:t>
            </a:r>
            <a:r>
              <a:rPr lang="en-GB" sz="2000" b="1" dirty="0" err="1">
                <a:solidFill>
                  <a:srgbClr val="FFFFFF"/>
                </a:solidFill>
              </a:rPr>
              <a:t>sel</a:t>
            </a:r>
            <a:r>
              <a:rPr lang="en-GB" sz="2000" b="1" dirty="0">
                <a:solidFill>
                  <a:srgbClr val="FFFFFF"/>
                </a:solidFill>
              </a:rPr>
              <a:t> </a:t>
            </a:r>
            <a:r>
              <a:rPr lang="en-GB" sz="2000" b="1" dirty="0" err="1">
                <a:solidFill>
                  <a:srgbClr val="FFFFFF"/>
                </a:solidFill>
              </a:rPr>
              <a:t>d’uranium</a:t>
            </a:r>
            <a:r>
              <a:rPr lang="en-GB" sz="2000" b="1" dirty="0">
                <a:solidFill>
                  <a:srgbClr val="FFFFFF"/>
                </a:solidFill>
              </a:rPr>
              <a:t> </a:t>
            </a:r>
            <a:r>
              <a:rPr lang="en-GB" sz="2000" b="1" dirty="0" err="1">
                <a:solidFill>
                  <a:srgbClr val="FFFFFF"/>
                </a:solidFill>
              </a:rPr>
              <a:t>avaient</a:t>
            </a:r>
            <a:r>
              <a:rPr lang="en-GB" sz="2000" b="1" dirty="0">
                <a:solidFill>
                  <a:srgbClr val="FFFFFF"/>
                </a:solidFill>
              </a:rPr>
              <a:t> </a:t>
            </a:r>
            <a:r>
              <a:rPr lang="en-GB" sz="2000" b="1" dirty="0" err="1">
                <a:solidFill>
                  <a:srgbClr val="FFFFFF"/>
                </a:solidFill>
              </a:rPr>
              <a:t>imprimé</a:t>
            </a:r>
            <a:r>
              <a:rPr lang="en-GB" sz="2000" b="1" dirty="0">
                <a:solidFill>
                  <a:srgbClr val="FFFFFF"/>
                </a:solidFill>
              </a:rPr>
              <a:t> </a:t>
            </a:r>
            <a:r>
              <a:rPr lang="en-GB" sz="2000" b="1" dirty="0" err="1">
                <a:solidFill>
                  <a:srgbClr val="FFFFFF"/>
                </a:solidFill>
              </a:rPr>
              <a:t>une</a:t>
            </a:r>
            <a:r>
              <a:rPr lang="en-GB" sz="2000" b="1" dirty="0">
                <a:solidFill>
                  <a:srgbClr val="FFFFFF"/>
                </a:solidFill>
              </a:rPr>
              <a:t> plaque </a:t>
            </a:r>
            <a:r>
              <a:rPr lang="en-GB" sz="2000" b="1" dirty="0" err="1">
                <a:solidFill>
                  <a:srgbClr val="FFFFFF"/>
                </a:solidFill>
              </a:rPr>
              <a:t>photographique</a:t>
            </a:r>
            <a:r>
              <a:rPr lang="en-GB" sz="2000" b="1" dirty="0">
                <a:solidFill>
                  <a:srgbClr val="FFFFFF"/>
                </a:solidFill>
              </a:rPr>
              <a:t> </a:t>
            </a:r>
            <a:r>
              <a:rPr lang="en-GB" sz="2000" b="1" dirty="0" err="1">
                <a:solidFill>
                  <a:srgbClr val="FFFFFF"/>
                </a:solidFill>
              </a:rPr>
              <a:t>qu’il</a:t>
            </a:r>
            <a:r>
              <a:rPr lang="en-GB" sz="2000" b="1" dirty="0">
                <a:solidFill>
                  <a:srgbClr val="FFFFFF"/>
                </a:solidFill>
              </a:rPr>
              <a:t> </a:t>
            </a:r>
            <a:r>
              <a:rPr lang="en-GB" sz="2000" b="1" dirty="0" err="1">
                <a:solidFill>
                  <a:srgbClr val="FFFFFF"/>
                </a:solidFill>
              </a:rPr>
              <a:t>avait</a:t>
            </a:r>
            <a:r>
              <a:rPr lang="en-GB" sz="2000" b="1" dirty="0">
                <a:solidFill>
                  <a:srgbClr val="FFFFFF"/>
                </a:solidFill>
              </a:rPr>
              <a:t> </a:t>
            </a:r>
            <a:r>
              <a:rPr lang="en-GB" sz="2000" b="1" dirty="0" err="1">
                <a:solidFill>
                  <a:srgbClr val="FFFFFF"/>
                </a:solidFill>
              </a:rPr>
              <a:t>posé</a:t>
            </a:r>
            <a:r>
              <a:rPr lang="en-GB" sz="2000" b="1" dirty="0">
                <a:solidFill>
                  <a:srgbClr val="FFFFFF"/>
                </a:solidFill>
              </a:rPr>
              <a:t> à </a:t>
            </a:r>
            <a:r>
              <a:rPr lang="en-GB" sz="2000" b="1" dirty="0" err="1">
                <a:solidFill>
                  <a:srgbClr val="FFFFFF"/>
                </a:solidFill>
              </a:rPr>
              <a:t>proximité</a:t>
            </a:r>
            <a:r>
              <a:rPr lang="en-GB" sz="2000" b="1" dirty="0">
                <a:solidFill>
                  <a:srgbClr val="FFFFFF"/>
                </a:solidFill>
              </a:rPr>
              <a:t>, </a:t>
            </a:r>
            <a:r>
              <a:rPr lang="en-GB" sz="2000" b="1" dirty="0" err="1">
                <a:solidFill>
                  <a:srgbClr val="FFFFFF"/>
                </a:solidFill>
              </a:rPr>
              <a:t>telle</a:t>
            </a:r>
            <a:r>
              <a:rPr lang="en-GB" sz="2000" b="1" dirty="0">
                <a:solidFill>
                  <a:srgbClr val="FFFFFF"/>
                </a:solidFill>
              </a:rPr>
              <a:t> </a:t>
            </a:r>
            <a:r>
              <a:rPr lang="en-GB" sz="2000" b="1" dirty="0" err="1">
                <a:solidFill>
                  <a:srgbClr val="FFFFFF"/>
                </a:solidFill>
              </a:rPr>
              <a:t>que</a:t>
            </a:r>
            <a:r>
              <a:rPr lang="en-GB" sz="2000" b="1" dirty="0">
                <a:solidFill>
                  <a:srgbClr val="FFFFFF"/>
                </a:solidFill>
              </a:rPr>
              <a:t> </a:t>
            </a:r>
            <a:r>
              <a:rPr lang="en-GB" sz="2000" b="1" dirty="0" err="1">
                <a:solidFill>
                  <a:srgbClr val="FFFFFF"/>
                </a:solidFill>
              </a:rPr>
              <a:t>l’aurait</a:t>
            </a:r>
            <a:r>
              <a:rPr lang="en-GB" sz="2000" b="1" dirty="0">
                <a:solidFill>
                  <a:srgbClr val="FFFFFF"/>
                </a:solidFill>
              </a:rPr>
              <a:t> fait de la </a:t>
            </a:r>
            <a:r>
              <a:rPr lang="en-GB" sz="2000" b="1" dirty="0" err="1">
                <a:solidFill>
                  <a:srgbClr val="FFFFFF"/>
                </a:solidFill>
              </a:rPr>
              <a:t>lumière</a:t>
            </a:r>
            <a:r>
              <a:rPr lang="en-GB" sz="2000" b="1" dirty="0">
                <a:solidFill>
                  <a:srgbClr val="FFFFFF"/>
                </a:solidFill>
              </a:rPr>
              <a:t> visible.</a:t>
            </a:r>
          </a:p>
        </p:txBody>
      </p:sp>
      <p:sp>
        <p:nvSpPr>
          <p:cNvPr id="13316" name="Text Box 4"/>
          <p:cNvSpPr txBox="1">
            <a:spLocks noChangeArrowheads="1"/>
          </p:cNvSpPr>
          <p:nvPr/>
        </p:nvSpPr>
        <p:spPr bwMode="auto">
          <a:xfrm>
            <a:off x="369888" y="4419600"/>
            <a:ext cx="7586488" cy="971677"/>
          </a:xfrm>
          <a:prstGeom prst="rect">
            <a:avLst/>
          </a:prstGeom>
          <a:noFill/>
          <a:ln w="9525">
            <a:noFill/>
            <a:miter lim="800000"/>
            <a:headEnd/>
            <a:tailEnd/>
          </a:ln>
        </p:spPr>
        <p:txBody>
          <a:bodyPr wrap="square"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rgbClr val="FFFFFF"/>
                </a:solidFill>
              </a:rPr>
              <a:t>La </a:t>
            </a:r>
            <a:r>
              <a:rPr lang="en-GB" sz="2000" b="1" dirty="0">
                <a:solidFill>
                  <a:srgbClr val="FF3300"/>
                </a:solidFill>
              </a:rPr>
              <a:t>plaque </a:t>
            </a:r>
            <a:r>
              <a:rPr lang="en-GB" sz="2000" b="1" dirty="0" err="1">
                <a:solidFill>
                  <a:srgbClr val="FF3300"/>
                </a:solidFill>
              </a:rPr>
              <a:t>photographique</a:t>
            </a:r>
            <a:r>
              <a:rPr lang="en-GB" sz="2000" b="1" dirty="0">
                <a:solidFill>
                  <a:srgbClr val="FFFFFF"/>
                </a:solidFill>
              </a:rPr>
              <a:t> </a:t>
            </a:r>
            <a:r>
              <a:rPr lang="en-GB" sz="2000" b="1" dirty="0" err="1">
                <a:solidFill>
                  <a:srgbClr val="FFFFFF"/>
                </a:solidFill>
              </a:rPr>
              <a:t>permet</a:t>
            </a:r>
            <a:r>
              <a:rPr lang="en-GB" sz="2000" b="1" dirty="0">
                <a:solidFill>
                  <a:srgbClr val="FFFFFF"/>
                </a:solidFill>
              </a:rPr>
              <a:t> </a:t>
            </a:r>
            <a:r>
              <a:rPr lang="en-GB" sz="2000" b="1" dirty="0" err="1">
                <a:solidFill>
                  <a:srgbClr val="FFFFFF"/>
                </a:solidFill>
              </a:rPr>
              <a:t>donc</a:t>
            </a:r>
            <a:r>
              <a:rPr lang="en-GB" sz="2000" b="1" dirty="0">
                <a:solidFill>
                  <a:srgbClr val="FFFFFF"/>
                </a:solidFill>
              </a:rPr>
              <a:t> de </a:t>
            </a:r>
            <a:r>
              <a:rPr lang="en-GB" sz="2000" b="1" dirty="0" err="1">
                <a:solidFill>
                  <a:srgbClr val="FFFFFF"/>
                </a:solidFill>
              </a:rPr>
              <a:t>détecter</a:t>
            </a:r>
            <a:r>
              <a:rPr lang="en-GB" sz="2000" b="1" dirty="0">
                <a:solidFill>
                  <a:srgbClr val="FFFFFF"/>
                </a:solidFill>
              </a:rPr>
              <a:t> des radiations, </a:t>
            </a:r>
            <a:r>
              <a:rPr lang="en-GB" sz="2000" b="1" dirty="0" err="1">
                <a:solidFill>
                  <a:srgbClr val="FFFFFF"/>
                </a:solidFill>
              </a:rPr>
              <a:t>mais</a:t>
            </a:r>
            <a:r>
              <a:rPr lang="en-GB" sz="2000" b="1" dirty="0">
                <a:solidFill>
                  <a:srgbClr val="FFFFFF"/>
                </a:solidFill>
              </a:rPr>
              <a:t> vu </a:t>
            </a:r>
            <a:r>
              <a:rPr lang="en-GB" sz="2000" b="1" dirty="0" err="1">
                <a:solidFill>
                  <a:srgbClr val="FFFFFF"/>
                </a:solidFill>
              </a:rPr>
              <a:t>qu'elle</a:t>
            </a:r>
            <a:r>
              <a:rPr lang="en-GB" sz="2000" b="1" dirty="0">
                <a:solidFill>
                  <a:srgbClr val="FFFFFF"/>
                </a:solidFill>
              </a:rPr>
              <a:t> ne </a:t>
            </a:r>
            <a:r>
              <a:rPr lang="en-GB" sz="2000" b="1" dirty="0" err="1">
                <a:solidFill>
                  <a:srgbClr val="FFFFFF"/>
                </a:solidFill>
              </a:rPr>
              <a:t>peut</a:t>
            </a:r>
            <a:r>
              <a:rPr lang="en-GB" sz="2000" b="1" dirty="0">
                <a:solidFill>
                  <a:srgbClr val="FFFFFF"/>
                </a:solidFill>
              </a:rPr>
              <a:t> </a:t>
            </a:r>
            <a:r>
              <a:rPr lang="en-GB" sz="2000" b="1" dirty="0" err="1">
                <a:solidFill>
                  <a:srgbClr val="FFFFFF"/>
                </a:solidFill>
              </a:rPr>
              <a:t>être</a:t>
            </a:r>
            <a:r>
              <a:rPr lang="en-GB" sz="2000" b="1" dirty="0">
                <a:solidFill>
                  <a:srgbClr val="FFFFFF"/>
                </a:solidFill>
              </a:rPr>
              <a:t> </a:t>
            </a:r>
            <a:r>
              <a:rPr lang="en-GB" sz="2000" b="1" dirty="0" err="1">
                <a:solidFill>
                  <a:srgbClr val="FFFFFF"/>
                </a:solidFill>
              </a:rPr>
              <a:t>utilisée</a:t>
            </a:r>
            <a:r>
              <a:rPr lang="en-GB" sz="2000" b="1" dirty="0">
                <a:solidFill>
                  <a:srgbClr val="FFFFFF"/>
                </a:solidFill>
              </a:rPr>
              <a:t> </a:t>
            </a:r>
            <a:r>
              <a:rPr lang="en-GB" sz="2000" b="1" dirty="0" err="1">
                <a:solidFill>
                  <a:srgbClr val="FFFFFF"/>
                </a:solidFill>
              </a:rPr>
              <a:t>qu’une</a:t>
            </a:r>
            <a:r>
              <a:rPr lang="en-GB" sz="2000" b="1" dirty="0">
                <a:solidFill>
                  <a:srgbClr val="FFFFFF"/>
                </a:solidFill>
              </a:rPr>
              <a:t> </a:t>
            </a:r>
            <a:r>
              <a:rPr lang="en-GB" sz="2000" b="1" dirty="0" err="1">
                <a:solidFill>
                  <a:srgbClr val="FFFFFF"/>
                </a:solidFill>
              </a:rPr>
              <a:t>seule</a:t>
            </a:r>
            <a:r>
              <a:rPr lang="en-GB" sz="2000" b="1" dirty="0">
                <a:solidFill>
                  <a:srgbClr val="FFFFFF"/>
                </a:solidFill>
              </a:rPr>
              <a:t> </a:t>
            </a:r>
            <a:r>
              <a:rPr lang="en-GB" sz="2000" b="1" dirty="0" err="1" smtClean="0">
                <a:solidFill>
                  <a:srgbClr val="FFFFFF"/>
                </a:solidFill>
              </a:rPr>
              <a:t>fois</a:t>
            </a:r>
            <a:r>
              <a:rPr lang="en-GB" sz="2000" b="1" dirty="0" smtClean="0">
                <a:solidFill>
                  <a:srgbClr val="FFFFFF"/>
                </a:solidFill>
              </a:rPr>
              <a:t> ,</a:t>
            </a:r>
            <a:r>
              <a:rPr lang="en-GB" sz="2000" b="1" dirty="0" err="1">
                <a:solidFill>
                  <a:srgbClr val="FFFFFF"/>
                </a:solidFill>
              </a:rPr>
              <a:t>elle</a:t>
            </a:r>
            <a:r>
              <a:rPr lang="en-GB" sz="2000" b="1" dirty="0">
                <a:solidFill>
                  <a:srgbClr val="FFFFFF"/>
                </a:solidFill>
              </a:rPr>
              <a:t>  </a:t>
            </a:r>
            <a:r>
              <a:rPr lang="en-GB" sz="2000" b="1" dirty="0" err="1">
                <a:solidFill>
                  <a:srgbClr val="FFFFFF"/>
                </a:solidFill>
              </a:rPr>
              <a:t>n’est</a:t>
            </a:r>
            <a:r>
              <a:rPr lang="en-GB" sz="2000" b="1" dirty="0">
                <a:solidFill>
                  <a:srgbClr val="FFFFFF"/>
                </a:solidFill>
              </a:rPr>
              <a:t> pas d’un grand </a:t>
            </a:r>
            <a:r>
              <a:rPr lang="en-GB" sz="2000" b="1" dirty="0" err="1">
                <a:solidFill>
                  <a:srgbClr val="FFFFFF"/>
                </a:solidFill>
              </a:rPr>
              <a:t>intérêt</a:t>
            </a:r>
            <a:r>
              <a:rPr lang="en-GB" sz="2000" b="1" dirty="0">
                <a:solidFill>
                  <a:srgbClr val="FFFFFF"/>
                </a:solidFill>
              </a:rPr>
              <a: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219075" y="417513"/>
            <a:ext cx="8280400" cy="1377950"/>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P. et M. Curie ont beaucoup utilisé </a:t>
            </a:r>
            <a:r>
              <a:rPr lang="en-GB" sz="2000">
                <a:solidFill>
                  <a:srgbClr val="FF3300"/>
                </a:solidFill>
              </a:rPr>
              <a:t>l’électroscope à feuilles d’or</a:t>
            </a:r>
            <a:r>
              <a:rPr lang="en-GB" sz="2000">
                <a:solidFill>
                  <a:srgbClr val="FFFFFF"/>
                </a:solidFill>
              </a:rPr>
              <a:t> pour étudier la radioactivité. Ce procédé utilise le fait que les rayonnements sont la plupart du temps ionisants et produisent donc un champ électrique faible détectable par cet appareil.</a:t>
            </a:r>
          </a:p>
        </p:txBody>
      </p:sp>
      <p:grpSp>
        <p:nvGrpSpPr>
          <p:cNvPr id="14338" name="Group 2"/>
          <p:cNvGrpSpPr>
            <a:grpSpLocks/>
          </p:cNvGrpSpPr>
          <p:nvPr/>
        </p:nvGrpSpPr>
        <p:grpSpPr bwMode="auto">
          <a:xfrm>
            <a:off x="5219700" y="2565400"/>
            <a:ext cx="2662238" cy="2282825"/>
            <a:chOff x="3288" y="1616"/>
            <a:chExt cx="1677" cy="1438"/>
          </a:xfrm>
        </p:grpSpPr>
        <p:sp>
          <p:nvSpPr>
            <p:cNvPr id="14339" name="AutoShape 3"/>
            <p:cNvSpPr>
              <a:spLocks noChangeArrowheads="1"/>
            </p:cNvSpPr>
            <p:nvPr/>
          </p:nvSpPr>
          <p:spPr bwMode="auto">
            <a:xfrm>
              <a:off x="3288" y="1616"/>
              <a:ext cx="1678" cy="1439"/>
            </a:xfrm>
            <a:prstGeom prst="roundRect">
              <a:avLst>
                <a:gd name="adj" fmla="val 69"/>
              </a:avLst>
            </a:prstGeom>
            <a:blipFill dpi="0" rotWithShape="0">
              <a:blip r:embed="rId3" cstate="print"/>
              <a:srcRect/>
              <a:stretch>
                <a:fillRect/>
              </a:stretch>
            </a:blipFill>
            <a:ln w="9525">
              <a:noFill/>
              <a:round/>
              <a:headEnd/>
              <a:tailEnd/>
            </a:ln>
          </p:spPr>
          <p:txBody>
            <a:bodyPr wrap="none" anchor="ctr"/>
            <a:lstStyle/>
            <a:p>
              <a:endParaRPr lang="fr-FR"/>
            </a:p>
          </p:txBody>
        </p:sp>
        <p:sp>
          <p:nvSpPr>
            <p:cNvPr id="14340" name="Text Box 4"/>
            <p:cNvSpPr txBox="1">
              <a:spLocks noChangeArrowheads="1"/>
            </p:cNvSpPr>
            <p:nvPr/>
          </p:nvSpPr>
          <p:spPr bwMode="auto">
            <a:xfrm>
              <a:off x="3288" y="1616"/>
              <a:ext cx="1678" cy="1439"/>
            </a:xfrm>
            <a:prstGeom prst="rect">
              <a:avLst/>
            </a:prstGeom>
            <a:noFill/>
            <a:ln w="9525">
              <a:noFill/>
              <a:miter lim="800000"/>
              <a:headEnd/>
              <a:tailEnd/>
            </a:ln>
          </p:spPr>
          <p:txBody>
            <a:bodyPr lIns="0" tIns="0" rIns="0" bIns="0" anchor="ctr" anchorCtr="1">
              <a:spAutoFit/>
            </a:bodyPr>
            <a:lstStyle/>
            <a:p>
              <a:pPr algn="ct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chemeClr val="tx1"/>
                </a:solidFill>
              </a:endParaRPr>
            </a:p>
            <a:p>
              <a:pPr algn="ctr" eaLnBrk="1" hangingPunct="1">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chemeClr val="tx1"/>
                  </a:solidFill>
                </a:rPr>
                <a:t> </a:t>
              </a:r>
            </a:p>
            <a:p>
              <a:pPr algn="ctr" eaLnBrk="1" hangingPunct="1">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chemeClr val="tx1"/>
                </a:solidFill>
              </a:endParaRPr>
            </a:p>
          </p:txBody>
        </p:sp>
      </p:grpSp>
      <p:sp>
        <p:nvSpPr>
          <p:cNvPr id="14341" name="Text Box 5"/>
          <p:cNvSpPr txBox="1">
            <a:spLocks noChangeArrowheads="1"/>
          </p:cNvSpPr>
          <p:nvPr/>
        </p:nvSpPr>
        <p:spPr bwMode="auto">
          <a:xfrm>
            <a:off x="238125" y="2101850"/>
            <a:ext cx="4752975" cy="439102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900">
                <a:solidFill>
                  <a:srgbClr val="FFFFFF"/>
                </a:solidFill>
              </a:rPr>
              <a:t>Lors du passage d’un rayonnement ionisant :</a:t>
            </a:r>
          </a:p>
          <a:p>
            <a:pPr eaLnBrk="1" hangingPunct="1">
              <a:lnSpc>
                <a:spcPct val="102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900">
                <a:solidFill>
                  <a:srgbClr val="FFFFFF"/>
                </a:solidFill>
              </a:rPr>
              <a:t>-dans le cas où le rayonnement forme des cations, les électrons libres du plateau métallique d et des feuilles d’or a et a sont attirés vers le haut. Les feuilles d’or a et a_ sont donc chargés toutes deux positivement et se repoussent donc.</a:t>
            </a:r>
          </a:p>
          <a:p>
            <a:pPr eaLnBrk="1" hangingPunct="1">
              <a:lnSpc>
                <a:spcPct val="102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900">
                <a:solidFill>
                  <a:srgbClr val="FFFFFF"/>
                </a:solidFill>
              </a:rPr>
              <a:t>-dans le cas où le rayonnement forme des anions, les électrons libres du plateau  et des feuilles d’or sont repoussées vers le bas. Les feuilles d’or sont donc toutes deux chargés négativement et se repoussent.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68313" y="404813"/>
            <a:ext cx="8351837" cy="725487"/>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Pour étudier le parcours des rayonnement, on peut utiliser des </a:t>
            </a:r>
            <a:r>
              <a:rPr lang="en-GB" sz="2000">
                <a:solidFill>
                  <a:srgbClr val="FF3300"/>
                </a:solidFill>
              </a:rPr>
              <a:t>chambres à traces</a:t>
            </a:r>
            <a:r>
              <a:rPr lang="en-GB" sz="2000">
                <a:solidFill>
                  <a:srgbClr val="FFFFFF"/>
                </a:solidFill>
              </a:rPr>
              <a:t> (ou de </a:t>
            </a:r>
            <a:r>
              <a:rPr lang="en-GB" sz="2000">
                <a:solidFill>
                  <a:srgbClr val="FF3300"/>
                </a:solidFill>
              </a:rPr>
              <a:t>Wilson</a:t>
            </a:r>
            <a:r>
              <a:rPr lang="en-GB" sz="2000">
                <a:solidFill>
                  <a:srgbClr val="FFFFFF"/>
                </a:solidFill>
              </a:rPr>
              <a:t>).</a:t>
            </a:r>
          </a:p>
        </p:txBody>
      </p:sp>
      <p:pic>
        <p:nvPicPr>
          <p:cNvPr id="15362" name="Picture 2"/>
          <p:cNvPicPr>
            <a:picLocks noChangeAspect="1" noChangeArrowheads="1"/>
          </p:cNvPicPr>
          <p:nvPr/>
        </p:nvPicPr>
        <p:blipFill>
          <a:blip r:embed="rId3" cstate="print"/>
          <a:srcRect/>
          <a:stretch>
            <a:fillRect/>
          </a:stretch>
        </p:blipFill>
        <p:spPr bwMode="auto">
          <a:xfrm>
            <a:off x="4932363" y="2133600"/>
            <a:ext cx="3717925" cy="3663950"/>
          </a:xfrm>
          <a:prstGeom prst="rect">
            <a:avLst/>
          </a:prstGeom>
          <a:noFill/>
        </p:spPr>
      </p:pic>
      <p:sp>
        <p:nvSpPr>
          <p:cNvPr id="15363" name="Text Box 3"/>
          <p:cNvSpPr txBox="1">
            <a:spLocks noChangeArrowheads="1"/>
          </p:cNvSpPr>
          <p:nvPr/>
        </p:nvSpPr>
        <p:spPr bwMode="auto">
          <a:xfrm>
            <a:off x="5580063" y="2708275"/>
            <a:ext cx="1079500" cy="457200"/>
          </a:xfrm>
          <a:prstGeom prst="rect">
            <a:avLst/>
          </a:prstGeom>
          <a:noFill/>
          <a:ln w="9525">
            <a:noFill/>
            <a:miter lim="800000"/>
            <a:headEnd/>
            <a:tailEnd/>
          </a:ln>
        </p:spPr>
        <p:txBody>
          <a:bodyPr lIns="90000" tIns="46800" rIns="90000" bIns="46800">
            <a:spAutoFit/>
          </a:bodyPr>
          <a:lstStyle/>
          <a:p>
            <a:pPr algn="ct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chemeClr val="tx1"/>
                </a:solidFill>
              </a:rPr>
              <a:t>chambre de Wilson</a:t>
            </a:r>
          </a:p>
        </p:txBody>
      </p:sp>
      <p:sp>
        <p:nvSpPr>
          <p:cNvPr id="15364" name="Line 4"/>
          <p:cNvSpPr>
            <a:spLocks noChangeShapeType="1"/>
          </p:cNvSpPr>
          <p:nvPr/>
        </p:nvSpPr>
        <p:spPr bwMode="auto">
          <a:xfrm>
            <a:off x="6156325" y="3141663"/>
            <a:ext cx="360363" cy="215900"/>
          </a:xfrm>
          <a:prstGeom prst="line">
            <a:avLst/>
          </a:prstGeom>
          <a:noFill/>
          <a:ln w="9360">
            <a:solidFill>
              <a:srgbClr val="000000"/>
            </a:solidFill>
            <a:round/>
            <a:headEnd/>
            <a:tailEnd type="triangle" w="med" len="med"/>
          </a:ln>
        </p:spPr>
        <p:txBody>
          <a:bodyPr/>
          <a:lstStyle/>
          <a:p>
            <a:endParaRPr lang="fr-FR"/>
          </a:p>
        </p:txBody>
      </p:sp>
      <p:sp>
        <p:nvSpPr>
          <p:cNvPr id="15365" name="AutoShape 5"/>
          <p:cNvSpPr>
            <a:spLocks noChangeArrowheads="1"/>
          </p:cNvSpPr>
          <p:nvPr/>
        </p:nvSpPr>
        <p:spPr bwMode="auto">
          <a:xfrm rot="21000000">
            <a:off x="5651500" y="4083050"/>
            <a:ext cx="720725" cy="504825"/>
          </a:xfrm>
          <a:prstGeom prst="roundRect">
            <a:avLst>
              <a:gd name="adj" fmla="val 310"/>
            </a:avLst>
          </a:prstGeom>
          <a:solidFill>
            <a:srgbClr val="FFFFFF"/>
          </a:solidFill>
          <a:ln w="9360">
            <a:solidFill>
              <a:srgbClr val="FFFFFF"/>
            </a:solidFill>
            <a:round/>
            <a:headEnd/>
            <a:tailEnd/>
          </a:ln>
        </p:spPr>
        <p:txBody>
          <a:bodyPr wrap="none" anchor="ctr"/>
          <a:lstStyle/>
          <a:p>
            <a:endParaRPr lang="fr-FR"/>
          </a:p>
        </p:txBody>
      </p:sp>
      <p:sp>
        <p:nvSpPr>
          <p:cNvPr id="15366" name="Text Box 6"/>
          <p:cNvSpPr txBox="1">
            <a:spLocks noChangeArrowheads="1"/>
          </p:cNvSpPr>
          <p:nvPr/>
        </p:nvSpPr>
        <p:spPr bwMode="auto">
          <a:xfrm>
            <a:off x="5435600" y="4437063"/>
            <a:ext cx="1008063" cy="457200"/>
          </a:xfrm>
          <a:prstGeom prst="rect">
            <a:avLst/>
          </a:prstGeom>
          <a:noFill/>
          <a:ln w="9525">
            <a:noFill/>
            <a:miter lim="800000"/>
            <a:headEnd/>
            <a:tailEnd/>
          </a:ln>
        </p:spPr>
        <p:txBody>
          <a:bodyPr lIns="90000" tIns="46800" rIns="90000" bIns="46800">
            <a:spAutoFit/>
          </a:bodyPr>
          <a:lstStyle/>
          <a:p>
            <a:pPr algn="ct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chemeClr val="tx1"/>
                </a:solidFill>
              </a:rPr>
              <a:t>aiguille radioactive</a:t>
            </a:r>
          </a:p>
        </p:txBody>
      </p:sp>
      <p:sp>
        <p:nvSpPr>
          <p:cNvPr id="15367" name="Line 7"/>
          <p:cNvSpPr>
            <a:spLocks noChangeShapeType="1"/>
          </p:cNvSpPr>
          <p:nvPr/>
        </p:nvSpPr>
        <p:spPr bwMode="auto">
          <a:xfrm flipV="1">
            <a:off x="5940425" y="3998913"/>
            <a:ext cx="215900" cy="373062"/>
          </a:xfrm>
          <a:prstGeom prst="line">
            <a:avLst/>
          </a:prstGeom>
          <a:noFill/>
          <a:ln w="9360">
            <a:solidFill>
              <a:srgbClr val="000000"/>
            </a:solidFill>
            <a:round/>
            <a:headEnd/>
            <a:tailEnd type="triangle" w="med" len="med"/>
          </a:ln>
        </p:spPr>
        <p:txBody>
          <a:bodyPr/>
          <a:lstStyle/>
          <a:p>
            <a:endParaRPr lang="fr-FR"/>
          </a:p>
        </p:txBody>
      </p:sp>
      <p:sp>
        <p:nvSpPr>
          <p:cNvPr id="15368" name="Text Box 8"/>
          <p:cNvSpPr txBox="1">
            <a:spLocks noChangeArrowheads="1"/>
          </p:cNvSpPr>
          <p:nvPr/>
        </p:nvSpPr>
        <p:spPr bwMode="auto">
          <a:xfrm>
            <a:off x="442913" y="1330325"/>
            <a:ext cx="4248150" cy="268287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Une chambre de Wilson est remplie de vapeur d’éthanol refroidie. Lorsque des rayonnements la traversent, suite à une ionisation de particules, la vapeur se condense et on peut ainsi suivre le trajet de ces rayonnements.</a:t>
            </a:r>
          </a:p>
        </p:txBody>
      </p:sp>
      <p:sp>
        <p:nvSpPr>
          <p:cNvPr id="15369" name="Text Box 9"/>
          <p:cNvSpPr txBox="1">
            <a:spLocks noChangeArrowheads="1"/>
          </p:cNvSpPr>
          <p:nvPr/>
        </p:nvSpPr>
        <p:spPr bwMode="auto">
          <a:xfrm>
            <a:off x="447675" y="3762375"/>
            <a:ext cx="4032250" cy="2355850"/>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Si on place la chambre dans un champ électrique, les rayonnements sont plus ou moins déviés selon leurs charges et leurs masses. Le rayonnement gamma n’ayant ni masse ni charge, il n’est pas dévié.</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250825" y="549275"/>
            <a:ext cx="8353425" cy="725488"/>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Le </a:t>
            </a:r>
            <a:r>
              <a:rPr lang="en-GB" sz="2000">
                <a:solidFill>
                  <a:srgbClr val="FF3300"/>
                </a:solidFill>
              </a:rPr>
              <a:t>compteur Geiger-Müller</a:t>
            </a:r>
            <a:r>
              <a:rPr lang="en-GB" sz="2000">
                <a:solidFill>
                  <a:srgbClr val="FFFFFF"/>
                </a:solidFill>
              </a:rPr>
              <a:t>, du nom de ses inventeurs est aujourd’hui l’appareil le plus utilisé pour mesurer la radioactivité.</a:t>
            </a:r>
          </a:p>
        </p:txBody>
      </p:sp>
      <p:sp>
        <p:nvSpPr>
          <p:cNvPr id="16386" name="Text Box 2"/>
          <p:cNvSpPr txBox="1">
            <a:spLocks noChangeArrowheads="1"/>
          </p:cNvSpPr>
          <p:nvPr/>
        </p:nvSpPr>
        <p:spPr bwMode="auto">
          <a:xfrm>
            <a:off x="419100" y="1409700"/>
            <a:ext cx="7921625" cy="1703388"/>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La partie de l’appareil mesurant à proprement parler la radioactivité est constitué d’un tube contenant un gaz particulier et d’un fil tendu et traversé par une haute tension. Le passage d’un rayonnement ionisant provoque une décharge électrique qui est transformée en signal sonore.</a:t>
            </a:r>
          </a:p>
        </p:txBody>
      </p:sp>
      <p:sp>
        <p:nvSpPr>
          <p:cNvPr id="16387" name="Text Box 3"/>
          <p:cNvSpPr txBox="1">
            <a:spLocks noChangeArrowheads="1"/>
          </p:cNvSpPr>
          <p:nvPr/>
        </p:nvSpPr>
        <p:spPr bwMode="auto">
          <a:xfrm>
            <a:off x="276225" y="3690938"/>
            <a:ext cx="3371850" cy="2425700"/>
          </a:xfrm>
          <a:prstGeom prst="rect">
            <a:avLst/>
          </a:prstGeom>
          <a:noFill/>
          <a:ln w="9525">
            <a:noFill/>
            <a:miter lim="800000"/>
            <a:headEnd/>
            <a:tailEnd/>
          </a:ln>
        </p:spPr>
        <p:txBody>
          <a:bodyPr lIns="90000" tIns="46800" rIns="90000" bIns="46800">
            <a:spAutoFit/>
          </a:bodyPr>
          <a:lstStyle/>
          <a:p>
            <a:pPr algn="just"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L’autre partie de l’appareil est un circuit électronique permettant de « compter » les décharges et de calculer puis d’afficher l’activité radioactive sur un écran.</a:t>
            </a:r>
          </a:p>
        </p:txBody>
      </p:sp>
      <p:pic>
        <p:nvPicPr>
          <p:cNvPr id="16388" name="Picture 4"/>
          <p:cNvPicPr>
            <a:picLocks noChangeAspect="1" noChangeArrowheads="1"/>
          </p:cNvPicPr>
          <p:nvPr/>
        </p:nvPicPr>
        <p:blipFill>
          <a:blip r:embed="rId3" cstate="print"/>
          <a:srcRect/>
          <a:stretch>
            <a:fillRect/>
          </a:stretch>
        </p:blipFill>
        <p:spPr bwMode="auto">
          <a:xfrm>
            <a:off x="4122738" y="3459163"/>
            <a:ext cx="4838700" cy="3171825"/>
          </a:xfrm>
          <a:prstGeom prst="rect">
            <a:avLst/>
          </a:prstGeom>
          <a:noFill/>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84213" y="2997200"/>
            <a:ext cx="7920037" cy="822325"/>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FF"/>
                </a:solidFill>
                <a:cs typeface="Times New Roman" pitchFamily="18" charset="0"/>
              </a:rPr>
              <a:t>Dans quelle mesure la radioactivité est-elle dangereuse pour l’Homme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936625" y="2474913"/>
            <a:ext cx="7561263" cy="1878012"/>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FFFF"/>
                </a:solidFill>
                <a:cs typeface="Times New Roman" pitchFamily="18" charset="0"/>
              </a:rPr>
              <a:t>Pour savoir comment utiliser la radioactivité en médecine, il faut d’abord envisager sa dangerosité. </a:t>
            </a:r>
            <a:r>
              <a:rPr lang="en-GB" sz="2400">
                <a:solidFill>
                  <a:srgbClr val="0000FF"/>
                </a:solidFill>
                <a:cs typeface="Times New Roman" pitchFamily="18" charset="0"/>
              </a:rPr>
              <a:t>Comment peut se déterminer ce potentiel nocif ? Et que se passe-t-il lorsqu’on est en contact avec une source radioactive ?</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FFFF"/>
                </a:solidFill>
                <a:cs typeface="Times New Roman" pitchFamily="18" charset="0"/>
              </a:rPr>
              <a:t>Pour répondre à cette question , on doit d’abord connaître les grandeurs appropriées pour la mesurer et ensuite connaître les effets que pourrait avoir la radioactivité sur l’Homme.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755650" y="404813"/>
            <a:ext cx="7848600" cy="6113462"/>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FF"/>
                </a:solidFill>
                <a:cs typeface="Times New Roman" pitchFamily="18" charset="0"/>
              </a:rPr>
              <a:t>Grandeurs relatives à la dangerosité de la radioactivité</a:t>
            </a:r>
          </a:p>
          <a:p>
            <a:pPr algn="ctr" eaLnBrk="1" hangingPunct="1">
              <a:lnSpc>
                <a:spcPct val="102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0000FF"/>
              </a:solidFill>
              <a:cs typeface="Times New Roman" pitchFamily="18" charset="0"/>
            </a:endParaRP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a:solidFill>
                  <a:srgbClr val="FFFFFF"/>
                </a:solidFill>
                <a:cs typeface="Times New Roman" pitchFamily="18" charset="0"/>
              </a:rPr>
              <a:t>-</a:t>
            </a:r>
            <a:r>
              <a:rPr lang="en-GB" sz="2200">
                <a:solidFill>
                  <a:srgbClr val="FF0000"/>
                </a:solidFill>
                <a:cs typeface="Times New Roman" pitchFamily="18" charset="0"/>
              </a:rPr>
              <a:t>L’activité </a:t>
            </a:r>
            <a:r>
              <a:rPr lang="en-GB" sz="2200">
                <a:solidFill>
                  <a:srgbClr val="FFFFFF"/>
                </a:solidFill>
                <a:cs typeface="Times New Roman" pitchFamily="18" charset="0"/>
              </a:rPr>
              <a:t>: C’est le nombre de désintégrations par seconde que subit un échantillon radioactif. Elle s’exprime en becquerels.</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a:solidFill>
                  <a:srgbClr val="FFFFFF"/>
                </a:solidFill>
                <a:cs typeface="Times New Roman" pitchFamily="18" charset="0"/>
              </a:rPr>
              <a:t>-</a:t>
            </a:r>
            <a:r>
              <a:rPr lang="en-GB" sz="2200">
                <a:solidFill>
                  <a:srgbClr val="FF0000"/>
                </a:solidFill>
                <a:cs typeface="Times New Roman" pitchFamily="18" charset="0"/>
              </a:rPr>
              <a:t>La dose absorbée</a:t>
            </a:r>
            <a:r>
              <a:rPr lang="en-GB" sz="2200">
                <a:solidFill>
                  <a:srgbClr val="FFFFFF"/>
                </a:solidFill>
                <a:cs typeface="Times New Roman" pitchFamily="18" charset="0"/>
              </a:rPr>
              <a:t> : C’est la quantité d’énergie déposée par un échantillon radioactif dans un organisme. Son unité est le gray, équivalent à un joule par kilogramme de matière irradiée.</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a:solidFill>
                  <a:srgbClr val="FFFFFF"/>
                </a:solidFill>
                <a:cs typeface="Times New Roman" pitchFamily="18" charset="0"/>
              </a:rPr>
              <a:t>-</a:t>
            </a:r>
            <a:r>
              <a:rPr lang="en-GB" sz="2200">
                <a:solidFill>
                  <a:srgbClr val="FF0000"/>
                </a:solidFill>
                <a:cs typeface="Times New Roman" pitchFamily="18" charset="0"/>
              </a:rPr>
              <a:t>Les effets biologiques d’un organisme irradié</a:t>
            </a:r>
            <a:r>
              <a:rPr lang="en-GB" sz="2200">
                <a:solidFill>
                  <a:srgbClr val="FFFFFF"/>
                </a:solidFill>
                <a:cs typeface="Times New Roman" pitchFamily="18" charset="0"/>
              </a:rPr>
              <a:t> qui s’expriment en sieverts.</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a:solidFill>
                  <a:srgbClr val="FFFFFF"/>
                </a:solidFill>
                <a:cs typeface="Times New Roman" pitchFamily="18" charset="0"/>
              </a:rPr>
              <a:t>-</a:t>
            </a:r>
            <a:r>
              <a:rPr lang="en-GB" sz="2200">
                <a:solidFill>
                  <a:srgbClr val="FF0000"/>
                </a:solidFill>
                <a:cs typeface="Times New Roman" pitchFamily="18" charset="0"/>
              </a:rPr>
              <a:t>Le débit de dose</a:t>
            </a:r>
            <a:r>
              <a:rPr lang="en-GB" sz="2200">
                <a:solidFill>
                  <a:srgbClr val="FFFFFF"/>
                </a:solidFill>
                <a:cs typeface="Times New Roman" pitchFamily="18" charset="0"/>
              </a:rPr>
              <a:t> : Il désigne l’intensité momentanée d’une radiation en un point. C’est une grandeur importante car les effets biologiques dus aux rayonnements dépendent de la durée d’exposition pour une même dose absorbée. L’unité du débit de dose est le sievert par seconde</a:t>
            </a:r>
            <a:r>
              <a:rPr lang="en-GB" sz="2400">
                <a:solidFill>
                  <a:srgbClr val="FFFFFF"/>
                </a:solidFill>
                <a:cs typeface="Times New Roman" pitchFamily="18" charset="0"/>
              </a:rPr>
              <a: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900113" y="2852738"/>
            <a:ext cx="7343775" cy="781050"/>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FF"/>
                </a:solidFill>
                <a:cs typeface="Times New Roman" pitchFamily="18" charset="0"/>
              </a:rPr>
              <a:t>La radioactivité qui nous entoure, le  rapport entre les doses radioactives reçues et  les effets d’une irradiation.</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srcRect/>
          <a:stretch>
            <a:fillRect/>
          </a:stretch>
        </p:blipFill>
        <p:spPr bwMode="auto">
          <a:xfrm>
            <a:off x="1403350" y="981075"/>
            <a:ext cx="5689600" cy="4248150"/>
          </a:xfrm>
          <a:prstGeom prst="rect">
            <a:avLst/>
          </a:prstGeom>
          <a:noFill/>
        </p:spPr>
      </p:pic>
      <p:sp>
        <p:nvSpPr>
          <p:cNvPr id="21506" name="Text Box 2"/>
          <p:cNvSpPr txBox="1">
            <a:spLocks noChangeArrowheads="1"/>
          </p:cNvSpPr>
          <p:nvPr/>
        </p:nvSpPr>
        <p:spPr bwMode="auto">
          <a:xfrm>
            <a:off x="1258888" y="5445125"/>
            <a:ext cx="6121400" cy="947738"/>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0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FFFF"/>
                </a:solidFill>
                <a:cs typeface="Times New Roman" pitchFamily="18" charset="0"/>
              </a:rPr>
              <a:t>Source : </a:t>
            </a:r>
            <a:r>
              <a:rPr lang="en-GB" sz="1600">
                <a:solidFill>
                  <a:srgbClr val="CCCCFF"/>
                </a:solidFill>
                <a:cs typeface="Times New Roman" pitchFamily="18" charset="0"/>
              </a:rPr>
              <a:t>http://www.irsn.fr/vf/09_int/09_int_3_lib/pdf/medecins_part1.pdf</a:t>
            </a:r>
          </a:p>
          <a:p>
            <a:pPr algn="ctr" eaLnBrk="1" hangingPunct="1">
              <a:spcBef>
                <a:spcPts val="10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0000"/>
                </a:solidFill>
                <a:cs typeface="Times New Roman" pitchFamily="18" charset="0"/>
              </a:rPr>
              <a:t>Un Français reçoit en moyenne 2.4 mSv par an.</a:t>
            </a:r>
          </a:p>
        </p:txBody>
      </p:sp>
      <p:sp>
        <p:nvSpPr>
          <p:cNvPr id="21507" name="Text Box 3"/>
          <p:cNvSpPr txBox="1">
            <a:spLocks noChangeArrowheads="1"/>
          </p:cNvSpPr>
          <p:nvPr/>
        </p:nvSpPr>
        <p:spPr bwMode="auto">
          <a:xfrm>
            <a:off x="1187450" y="260350"/>
            <a:ext cx="6264275" cy="457200"/>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u="sng">
                <a:solidFill>
                  <a:srgbClr val="0000FF"/>
                </a:solidFill>
                <a:cs typeface="Times New Roman" pitchFamily="18" charset="0"/>
              </a:rPr>
              <a:t>Les doses absorbées en moyenne par un français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Group 1"/>
          <p:cNvGrpSpPr>
            <a:grpSpLocks/>
          </p:cNvGrpSpPr>
          <p:nvPr/>
        </p:nvGrpSpPr>
        <p:grpSpPr bwMode="auto">
          <a:xfrm>
            <a:off x="2895600" y="228600"/>
            <a:ext cx="3022600" cy="1160463"/>
            <a:chOff x="1824" y="144"/>
            <a:chExt cx="1904" cy="731"/>
          </a:xfrm>
        </p:grpSpPr>
        <p:sp>
          <p:nvSpPr>
            <p:cNvPr id="4098" name="AutoShape 2"/>
            <p:cNvSpPr>
              <a:spLocks noChangeArrowheads="1"/>
            </p:cNvSpPr>
            <p:nvPr/>
          </p:nvSpPr>
          <p:spPr bwMode="auto">
            <a:xfrm>
              <a:off x="1824" y="144"/>
              <a:ext cx="1896" cy="577"/>
            </a:xfrm>
            <a:prstGeom prst="roundRect">
              <a:avLst>
                <a:gd name="adj" fmla="val 171"/>
              </a:avLst>
            </a:prstGeom>
            <a:noFill/>
            <a:ln w="9525">
              <a:noFill/>
              <a:round/>
              <a:headEnd/>
              <a:tailEnd/>
            </a:ln>
          </p:spPr>
          <p:txBody>
            <a:bodyPr wrap="none" anchor="ctr"/>
            <a:lstStyle/>
            <a:p>
              <a:endParaRPr lang="fr-FR"/>
            </a:p>
          </p:txBody>
        </p:sp>
        <p:grpSp>
          <p:nvGrpSpPr>
            <p:cNvPr id="4099" name="Group 3"/>
            <p:cNvGrpSpPr>
              <a:grpSpLocks/>
            </p:cNvGrpSpPr>
            <p:nvPr/>
          </p:nvGrpSpPr>
          <p:grpSpPr bwMode="auto">
            <a:xfrm>
              <a:off x="1824" y="144"/>
              <a:ext cx="1904" cy="731"/>
              <a:chOff x="1824" y="144"/>
              <a:chExt cx="1904" cy="731"/>
            </a:xfrm>
          </p:grpSpPr>
          <p:sp>
            <p:nvSpPr>
              <p:cNvPr id="4100" name="AutoShape 4"/>
              <p:cNvSpPr>
                <a:spLocks noChangeArrowheads="1"/>
              </p:cNvSpPr>
              <p:nvPr/>
            </p:nvSpPr>
            <p:spPr bwMode="auto">
              <a:xfrm>
                <a:off x="1824" y="144"/>
                <a:ext cx="1905" cy="732"/>
              </a:xfrm>
              <a:prstGeom prst="roundRect">
                <a:avLst>
                  <a:gd name="adj" fmla="val 134"/>
                </a:avLst>
              </a:prstGeom>
              <a:noFill/>
              <a:ln w="9525">
                <a:noFill/>
                <a:round/>
                <a:headEnd/>
                <a:tailEnd/>
              </a:ln>
            </p:spPr>
            <p:txBody>
              <a:bodyPr wrap="none" anchor="ctr"/>
              <a:lstStyle/>
              <a:p>
                <a:endParaRPr lang="fr-FR"/>
              </a:p>
            </p:txBody>
          </p:sp>
          <p:grpSp>
            <p:nvGrpSpPr>
              <p:cNvPr id="4101" name="Group 5"/>
              <p:cNvGrpSpPr>
                <a:grpSpLocks/>
              </p:cNvGrpSpPr>
              <p:nvPr/>
            </p:nvGrpSpPr>
            <p:grpSpPr bwMode="auto">
              <a:xfrm>
                <a:off x="1824" y="144"/>
                <a:ext cx="1902" cy="729"/>
                <a:chOff x="1824" y="144"/>
                <a:chExt cx="1902" cy="729"/>
              </a:xfrm>
            </p:grpSpPr>
            <p:sp>
              <p:nvSpPr>
                <p:cNvPr id="4102" name="AutoShape 6"/>
                <p:cNvSpPr>
                  <a:spLocks noChangeArrowheads="1"/>
                </p:cNvSpPr>
                <p:nvPr/>
              </p:nvSpPr>
              <p:spPr bwMode="auto">
                <a:xfrm>
                  <a:off x="1824" y="144"/>
                  <a:ext cx="1903" cy="730"/>
                </a:xfrm>
                <a:prstGeom prst="roundRect">
                  <a:avLst>
                    <a:gd name="adj" fmla="val 134"/>
                  </a:avLst>
                </a:prstGeom>
                <a:noFill/>
                <a:ln w="9525">
                  <a:noFill/>
                  <a:round/>
                  <a:headEnd/>
                  <a:tailEnd/>
                </a:ln>
              </p:spPr>
              <p:txBody>
                <a:bodyPr wrap="none" anchor="ctr"/>
                <a:lstStyle/>
                <a:p>
                  <a:endParaRPr lang="fr-FR"/>
                </a:p>
              </p:txBody>
            </p:sp>
            <p:grpSp>
              <p:nvGrpSpPr>
                <p:cNvPr id="4103" name="Group 7"/>
                <p:cNvGrpSpPr>
                  <a:grpSpLocks/>
                </p:cNvGrpSpPr>
                <p:nvPr/>
              </p:nvGrpSpPr>
              <p:grpSpPr bwMode="auto">
                <a:xfrm>
                  <a:off x="1824" y="144"/>
                  <a:ext cx="1901" cy="729"/>
                  <a:chOff x="1824" y="144"/>
                  <a:chExt cx="1901" cy="729"/>
                </a:xfrm>
              </p:grpSpPr>
              <p:sp>
                <p:nvSpPr>
                  <p:cNvPr id="4104" name="AutoShape 8"/>
                  <p:cNvSpPr>
                    <a:spLocks noChangeArrowheads="1"/>
                  </p:cNvSpPr>
                  <p:nvPr/>
                </p:nvSpPr>
                <p:spPr bwMode="auto">
                  <a:xfrm>
                    <a:off x="1824" y="144"/>
                    <a:ext cx="1902" cy="730"/>
                  </a:xfrm>
                  <a:prstGeom prst="roundRect">
                    <a:avLst>
                      <a:gd name="adj" fmla="val 134"/>
                    </a:avLst>
                  </a:prstGeom>
                  <a:noFill/>
                  <a:ln w="9525">
                    <a:noFill/>
                    <a:round/>
                    <a:headEnd/>
                    <a:tailEnd/>
                  </a:ln>
                </p:spPr>
                <p:txBody>
                  <a:bodyPr wrap="none" anchor="ctr"/>
                  <a:lstStyle/>
                  <a:p>
                    <a:endParaRPr lang="fr-FR"/>
                  </a:p>
                </p:txBody>
              </p:sp>
              <p:grpSp>
                <p:nvGrpSpPr>
                  <p:cNvPr id="4105" name="Group 9"/>
                  <p:cNvGrpSpPr>
                    <a:grpSpLocks/>
                  </p:cNvGrpSpPr>
                  <p:nvPr/>
                </p:nvGrpSpPr>
                <p:grpSpPr bwMode="auto">
                  <a:xfrm>
                    <a:off x="1824" y="144"/>
                    <a:ext cx="1901" cy="729"/>
                    <a:chOff x="1824" y="144"/>
                    <a:chExt cx="1901" cy="729"/>
                  </a:xfrm>
                </p:grpSpPr>
                <p:sp>
                  <p:nvSpPr>
                    <p:cNvPr id="4106" name="AutoShape 10"/>
                    <p:cNvSpPr>
                      <a:spLocks noChangeArrowheads="1"/>
                    </p:cNvSpPr>
                    <p:nvPr/>
                  </p:nvSpPr>
                  <p:spPr bwMode="auto">
                    <a:xfrm>
                      <a:off x="1824" y="144"/>
                      <a:ext cx="1902" cy="730"/>
                    </a:xfrm>
                    <a:prstGeom prst="roundRect">
                      <a:avLst>
                        <a:gd name="adj" fmla="val 134"/>
                      </a:avLst>
                    </a:prstGeom>
                    <a:noFill/>
                    <a:ln w="9525">
                      <a:noFill/>
                      <a:round/>
                      <a:headEnd/>
                      <a:tailEnd/>
                    </a:ln>
                  </p:spPr>
                  <p:txBody>
                    <a:bodyPr wrap="none" anchor="ctr"/>
                    <a:lstStyle/>
                    <a:p>
                      <a:endParaRPr lang="fr-FR"/>
                    </a:p>
                  </p:txBody>
                </p:sp>
                <p:sp>
                  <p:nvSpPr>
                    <p:cNvPr id="4107" name="AutoShape 11"/>
                    <p:cNvSpPr>
                      <a:spLocks noChangeArrowheads="1"/>
                    </p:cNvSpPr>
                    <p:nvPr/>
                  </p:nvSpPr>
                  <p:spPr bwMode="auto">
                    <a:xfrm>
                      <a:off x="1824" y="144"/>
                      <a:ext cx="1902" cy="729"/>
                    </a:xfrm>
                    <a:prstGeom prst="roundRect">
                      <a:avLst>
                        <a:gd name="adj" fmla="val 134"/>
                      </a:avLst>
                    </a:prstGeom>
                    <a:noFill/>
                    <a:ln w="9525">
                      <a:noFill/>
                      <a:round/>
                      <a:headEnd/>
                      <a:tailEnd/>
                    </a:ln>
                  </p:spPr>
                  <p:txBody>
                    <a:bodyPr wrap="none" lIns="90000" tIns="46800" rIns="90000" bIns="46800">
                      <a:spAutoFit/>
                    </a:bodyPr>
                    <a:lstStyle/>
                    <a:p>
                      <a:pPr eaLnBrk="1" hangingPunct="1">
                        <a:lnSpc>
                          <a:spcPct val="95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a:solidFill>
                            <a:srgbClr val="FFFFFF"/>
                          </a:solidFill>
                        </a:rPr>
                        <a:t>La</a:t>
                      </a:r>
                      <a:r>
                        <a:rPr lang="en-GB" sz="2400">
                          <a:solidFill>
                            <a:srgbClr val="FFFFFF"/>
                          </a:solidFill>
                        </a:rPr>
                        <a:t> </a:t>
                      </a:r>
                      <a:r>
                        <a:rPr lang="en-GB" sz="3600">
                          <a:solidFill>
                            <a:srgbClr val="FFFFFF"/>
                          </a:solidFill>
                        </a:rPr>
                        <a:t>radioactivité</a:t>
                      </a:r>
                    </a:p>
                    <a:p>
                      <a:pPr eaLnBrk="1" hangingPunct="1">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3600">
                        <a:solidFill>
                          <a:srgbClr val="FFFFFF"/>
                        </a:solidFill>
                      </a:endParaRPr>
                    </a:p>
                  </p:txBody>
                </p:sp>
              </p:grpSp>
            </p:grpSp>
          </p:grpSp>
        </p:grpSp>
      </p:grpSp>
      <p:sp>
        <p:nvSpPr>
          <p:cNvPr id="4108" name="Text Box 12"/>
          <p:cNvSpPr txBox="1">
            <a:spLocks noChangeArrowheads="1"/>
          </p:cNvSpPr>
          <p:nvPr/>
        </p:nvSpPr>
        <p:spPr bwMode="auto">
          <a:xfrm>
            <a:off x="0" y="1052736"/>
            <a:ext cx="9144000" cy="3924793"/>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FF"/>
                </a:solidFill>
              </a:rPr>
              <a:t>On </a:t>
            </a:r>
            <a:r>
              <a:rPr lang="en-GB" sz="2400" dirty="0" err="1">
                <a:solidFill>
                  <a:srgbClr val="0000FF"/>
                </a:solidFill>
              </a:rPr>
              <a:t>entend</a:t>
            </a:r>
            <a:r>
              <a:rPr lang="en-GB" sz="2400" dirty="0">
                <a:solidFill>
                  <a:srgbClr val="0000FF"/>
                </a:solidFill>
              </a:rPr>
              <a:t> </a:t>
            </a:r>
            <a:r>
              <a:rPr lang="en-GB" sz="2400" dirty="0" err="1">
                <a:solidFill>
                  <a:srgbClr val="0000FF"/>
                </a:solidFill>
              </a:rPr>
              <a:t>souvent</a:t>
            </a:r>
            <a:r>
              <a:rPr lang="en-GB" sz="2400" dirty="0">
                <a:solidFill>
                  <a:srgbClr val="0000FF"/>
                </a:solidFill>
              </a:rPr>
              <a:t> </a:t>
            </a:r>
            <a:r>
              <a:rPr lang="en-GB" sz="2400" dirty="0" err="1">
                <a:solidFill>
                  <a:srgbClr val="0000FF"/>
                </a:solidFill>
              </a:rPr>
              <a:t>parler</a:t>
            </a:r>
            <a:r>
              <a:rPr lang="en-GB" sz="2400" dirty="0">
                <a:solidFill>
                  <a:srgbClr val="0000FF"/>
                </a:solidFill>
              </a:rPr>
              <a:t> de </a:t>
            </a:r>
            <a:r>
              <a:rPr lang="en-GB" sz="2400" dirty="0" err="1">
                <a:solidFill>
                  <a:srgbClr val="0000FF"/>
                </a:solidFill>
              </a:rPr>
              <a:t>radioactivité</a:t>
            </a:r>
            <a:r>
              <a:rPr lang="en-GB" sz="2400" dirty="0">
                <a:solidFill>
                  <a:srgbClr val="0000FF"/>
                </a:solidFill>
              </a:rPr>
              <a:t>, </a:t>
            </a:r>
            <a:r>
              <a:rPr lang="en-GB" sz="2400" dirty="0" err="1">
                <a:solidFill>
                  <a:srgbClr val="0000FF"/>
                </a:solidFill>
              </a:rPr>
              <a:t>mais</a:t>
            </a:r>
            <a:r>
              <a:rPr lang="en-GB" sz="2400" dirty="0">
                <a:solidFill>
                  <a:srgbClr val="0000FF"/>
                </a:solidFill>
              </a:rPr>
              <a:t> </a:t>
            </a:r>
            <a:r>
              <a:rPr lang="en-GB" sz="2400" dirty="0" err="1">
                <a:solidFill>
                  <a:srgbClr val="0000FF"/>
                </a:solidFill>
              </a:rPr>
              <a:t>qu’est-ce</a:t>
            </a:r>
            <a:r>
              <a:rPr lang="en-GB" sz="2400" dirty="0">
                <a:solidFill>
                  <a:srgbClr val="0000FF"/>
                </a:solidFill>
              </a:rPr>
              <a:t> </a:t>
            </a:r>
            <a:r>
              <a:rPr lang="en-GB" sz="2400" dirty="0" err="1">
                <a:solidFill>
                  <a:srgbClr val="0000FF"/>
                </a:solidFill>
              </a:rPr>
              <a:t>que</a:t>
            </a:r>
            <a:r>
              <a:rPr lang="en-GB" sz="2400" dirty="0">
                <a:solidFill>
                  <a:srgbClr val="0000FF"/>
                </a:solidFill>
              </a:rPr>
              <a:t> </a:t>
            </a:r>
            <a:r>
              <a:rPr lang="en-GB" sz="2400" dirty="0" err="1">
                <a:solidFill>
                  <a:srgbClr val="0000FF"/>
                </a:solidFill>
              </a:rPr>
              <a:t>cela</a:t>
            </a:r>
            <a:r>
              <a:rPr lang="en-GB" sz="2400" dirty="0">
                <a:solidFill>
                  <a:srgbClr val="0000FF"/>
                </a:solidFill>
              </a:rPr>
              <a:t> </a:t>
            </a:r>
            <a:r>
              <a:rPr lang="en-GB" sz="2400" dirty="0" err="1">
                <a:solidFill>
                  <a:srgbClr val="0000FF"/>
                </a:solidFill>
              </a:rPr>
              <a:t>exactement</a:t>
            </a:r>
            <a:r>
              <a:rPr lang="en-GB" sz="2400" dirty="0" smtClean="0">
                <a:solidFill>
                  <a:srgbClr val="0000FF"/>
                </a:solidFill>
              </a:rPr>
              <a:t>?</a:t>
            </a:r>
          </a:p>
          <a:p>
            <a:pPr algn="ct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dirty="0">
              <a:solidFill>
                <a:srgbClr val="0000FF"/>
              </a:solidFill>
            </a:endParaRPr>
          </a:p>
          <a:p>
            <a:r>
              <a:rPr lang="fr-FR" sz="2400" dirty="0"/>
              <a:t>Tout ce qui nous entoure est radioactif à un degré ou un autre. L'air que nous respirons, les plantes, l'eau, les roches, etc. … contiennent des matières radioactives, et ce depuis les origines de l'univers. Toute matière est composée </a:t>
            </a:r>
            <a:r>
              <a:rPr lang="fr-FR" sz="2400" dirty="0" smtClean="0"/>
              <a:t>d'atomes avec un </a:t>
            </a:r>
            <a:r>
              <a:rPr lang="fr-FR" sz="2400" dirty="0"/>
              <a:t>noyau autour duquel gravitent </a:t>
            </a:r>
            <a:r>
              <a:rPr lang="fr-FR" sz="2400" dirty="0" smtClean="0"/>
              <a:t>les </a:t>
            </a:r>
            <a:r>
              <a:rPr lang="fr-FR" sz="2400" dirty="0"/>
              <a:t>électrons. Le noyau se compose à son tour de deux éléments différents, les protons et les neutrons. </a:t>
            </a:r>
            <a:br>
              <a:rPr lang="fr-FR" sz="2400" dirty="0"/>
            </a:br>
            <a:endParaRPr lang="en-GB" sz="2400" dirty="0">
              <a:solidFill>
                <a:srgbClr val="0000FF"/>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95288" y="333375"/>
            <a:ext cx="8640762" cy="407988"/>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u="sng">
                <a:solidFill>
                  <a:srgbClr val="0000FF"/>
                </a:solidFill>
                <a:cs typeface="Times New Roman" pitchFamily="18" charset="0"/>
              </a:rPr>
              <a:t>Effets en moyenne d’une irradiation globale sur l’Homme</a:t>
            </a:r>
          </a:p>
        </p:txBody>
      </p:sp>
      <p:grpSp>
        <p:nvGrpSpPr>
          <p:cNvPr id="22532" name="Group 4"/>
          <p:cNvGrpSpPr>
            <a:grpSpLocks/>
          </p:cNvGrpSpPr>
          <p:nvPr/>
        </p:nvGrpSpPr>
        <p:grpSpPr bwMode="auto">
          <a:xfrm>
            <a:off x="395536" y="836613"/>
            <a:ext cx="8568346" cy="5789613"/>
            <a:chOff x="811" y="527"/>
            <a:chExt cx="4481" cy="3647"/>
          </a:xfrm>
        </p:grpSpPr>
        <p:grpSp>
          <p:nvGrpSpPr>
            <p:cNvPr id="22533" name="Group 5"/>
            <p:cNvGrpSpPr>
              <a:grpSpLocks/>
            </p:cNvGrpSpPr>
            <p:nvPr/>
          </p:nvGrpSpPr>
          <p:grpSpPr bwMode="auto">
            <a:xfrm>
              <a:off x="3014" y="3899"/>
              <a:ext cx="2199" cy="269"/>
              <a:chOff x="3014" y="3899"/>
              <a:chExt cx="2199" cy="269"/>
            </a:xfrm>
          </p:grpSpPr>
          <p:sp>
            <p:nvSpPr>
              <p:cNvPr id="22534" name="AutoShape 6"/>
              <p:cNvSpPr>
                <a:spLocks noChangeArrowheads="1"/>
              </p:cNvSpPr>
              <p:nvPr/>
            </p:nvSpPr>
            <p:spPr bwMode="auto">
              <a:xfrm>
                <a:off x="3014" y="3899"/>
                <a:ext cx="2199" cy="269"/>
              </a:xfrm>
              <a:prstGeom prst="roundRect">
                <a:avLst>
                  <a:gd name="adj" fmla="val 370"/>
                </a:avLst>
              </a:prstGeom>
              <a:noFill/>
              <a:ln w="9525">
                <a:noFill/>
                <a:round/>
                <a:headEnd/>
                <a:tailEnd/>
              </a:ln>
            </p:spPr>
            <p:txBody>
              <a:bodyPr wrap="none" anchor="ctr"/>
              <a:lstStyle/>
              <a:p>
                <a:endParaRPr lang="fr-FR"/>
              </a:p>
            </p:txBody>
          </p:sp>
          <p:sp>
            <p:nvSpPr>
              <p:cNvPr id="22535" name="Text Box 7"/>
              <p:cNvSpPr txBox="1">
                <a:spLocks noChangeArrowheads="1"/>
              </p:cNvSpPr>
              <p:nvPr/>
            </p:nvSpPr>
            <p:spPr bwMode="auto">
              <a:xfrm>
                <a:off x="3014" y="3899"/>
                <a:ext cx="2199" cy="207"/>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FFFFFF"/>
                    </a:solidFill>
                    <a:cs typeface="Times New Roman" pitchFamily="18" charset="0"/>
                  </a:rPr>
                  <a:t>Mort </a:t>
                </a:r>
                <a:r>
                  <a:rPr lang="en-GB" sz="1600" dirty="0" err="1">
                    <a:solidFill>
                      <a:srgbClr val="FFFFFF"/>
                    </a:solidFill>
                    <a:cs typeface="Times New Roman" pitchFamily="18" charset="0"/>
                  </a:rPr>
                  <a:t>dans</a:t>
                </a:r>
                <a:r>
                  <a:rPr lang="en-GB" sz="1600" dirty="0">
                    <a:solidFill>
                      <a:srgbClr val="FFFFFF"/>
                    </a:solidFill>
                    <a:cs typeface="Times New Roman" pitchFamily="18" charset="0"/>
                  </a:rPr>
                  <a:t> les minutes qui </a:t>
                </a:r>
                <a:r>
                  <a:rPr lang="en-GB" sz="1600" dirty="0" err="1">
                    <a:solidFill>
                      <a:srgbClr val="FFFFFF"/>
                    </a:solidFill>
                    <a:cs typeface="Times New Roman" pitchFamily="18" charset="0"/>
                  </a:rPr>
                  <a:t>suivent</a:t>
                </a:r>
                <a:endParaRPr lang="en-GB" sz="1600" dirty="0">
                  <a:solidFill>
                    <a:srgbClr val="FFFFFF"/>
                  </a:solidFill>
                  <a:cs typeface="Times New Roman" pitchFamily="18" charset="0"/>
                </a:endParaRPr>
              </a:p>
            </p:txBody>
          </p:sp>
        </p:grpSp>
        <p:grpSp>
          <p:nvGrpSpPr>
            <p:cNvPr id="22536" name="Group 8"/>
            <p:cNvGrpSpPr>
              <a:grpSpLocks/>
            </p:cNvGrpSpPr>
            <p:nvPr/>
          </p:nvGrpSpPr>
          <p:grpSpPr bwMode="auto">
            <a:xfrm>
              <a:off x="811" y="3899"/>
              <a:ext cx="2200" cy="269"/>
              <a:chOff x="811" y="3899"/>
              <a:chExt cx="2200" cy="269"/>
            </a:xfrm>
          </p:grpSpPr>
          <p:sp>
            <p:nvSpPr>
              <p:cNvPr id="22537" name="AutoShape 9"/>
              <p:cNvSpPr>
                <a:spLocks noChangeArrowheads="1"/>
              </p:cNvSpPr>
              <p:nvPr/>
            </p:nvSpPr>
            <p:spPr bwMode="auto">
              <a:xfrm>
                <a:off x="811" y="3899"/>
                <a:ext cx="2200" cy="269"/>
              </a:xfrm>
              <a:prstGeom prst="roundRect">
                <a:avLst>
                  <a:gd name="adj" fmla="val 370"/>
                </a:avLst>
              </a:prstGeom>
              <a:noFill/>
              <a:ln w="9525">
                <a:noFill/>
                <a:round/>
                <a:headEnd/>
                <a:tailEnd/>
              </a:ln>
            </p:spPr>
            <p:txBody>
              <a:bodyPr wrap="none" anchor="ctr"/>
              <a:lstStyle/>
              <a:p>
                <a:endParaRPr lang="fr-FR"/>
              </a:p>
            </p:txBody>
          </p:sp>
          <p:sp>
            <p:nvSpPr>
              <p:cNvPr id="22538" name="Text Box 10"/>
              <p:cNvSpPr txBox="1">
                <a:spLocks noChangeArrowheads="1"/>
              </p:cNvSpPr>
              <p:nvPr/>
            </p:nvSpPr>
            <p:spPr bwMode="auto">
              <a:xfrm>
                <a:off x="811" y="3899"/>
                <a:ext cx="2200" cy="22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FFFFFF"/>
                    </a:solidFill>
                    <a:cs typeface="Times New Roman" pitchFamily="18" charset="0"/>
                  </a:rPr>
                  <a:t>100&lt;dose&lt;1000</a:t>
                </a:r>
              </a:p>
            </p:txBody>
          </p:sp>
        </p:grpSp>
        <p:grpSp>
          <p:nvGrpSpPr>
            <p:cNvPr id="22539" name="Group 11"/>
            <p:cNvGrpSpPr>
              <a:grpSpLocks/>
            </p:cNvGrpSpPr>
            <p:nvPr/>
          </p:nvGrpSpPr>
          <p:grpSpPr bwMode="auto">
            <a:xfrm>
              <a:off x="3014" y="3624"/>
              <a:ext cx="2198" cy="268"/>
              <a:chOff x="3014" y="3624"/>
              <a:chExt cx="2198" cy="268"/>
            </a:xfrm>
          </p:grpSpPr>
          <p:sp>
            <p:nvSpPr>
              <p:cNvPr id="22540" name="AutoShape 12"/>
              <p:cNvSpPr>
                <a:spLocks noChangeArrowheads="1"/>
              </p:cNvSpPr>
              <p:nvPr/>
            </p:nvSpPr>
            <p:spPr bwMode="auto">
              <a:xfrm>
                <a:off x="3014" y="3624"/>
                <a:ext cx="2199" cy="269"/>
              </a:xfrm>
              <a:prstGeom prst="roundRect">
                <a:avLst>
                  <a:gd name="adj" fmla="val 370"/>
                </a:avLst>
              </a:prstGeom>
              <a:noFill/>
              <a:ln w="9525">
                <a:noFill/>
                <a:round/>
                <a:headEnd/>
                <a:tailEnd/>
              </a:ln>
            </p:spPr>
            <p:txBody>
              <a:bodyPr wrap="none" anchor="ctr"/>
              <a:lstStyle/>
              <a:p>
                <a:endParaRPr lang="fr-FR"/>
              </a:p>
            </p:txBody>
          </p:sp>
        </p:grpSp>
        <p:grpSp>
          <p:nvGrpSpPr>
            <p:cNvPr id="22541" name="Group 13"/>
            <p:cNvGrpSpPr>
              <a:grpSpLocks/>
            </p:cNvGrpSpPr>
            <p:nvPr/>
          </p:nvGrpSpPr>
          <p:grpSpPr bwMode="auto">
            <a:xfrm>
              <a:off x="811" y="3624"/>
              <a:ext cx="2199" cy="268"/>
              <a:chOff x="811" y="3624"/>
              <a:chExt cx="2199" cy="268"/>
            </a:xfrm>
          </p:grpSpPr>
          <p:sp>
            <p:nvSpPr>
              <p:cNvPr id="22542" name="AutoShape 14"/>
              <p:cNvSpPr>
                <a:spLocks noChangeArrowheads="1"/>
              </p:cNvSpPr>
              <p:nvPr/>
            </p:nvSpPr>
            <p:spPr bwMode="auto">
              <a:xfrm>
                <a:off x="811" y="3624"/>
                <a:ext cx="2200" cy="269"/>
              </a:xfrm>
              <a:prstGeom prst="roundRect">
                <a:avLst>
                  <a:gd name="adj" fmla="val 370"/>
                </a:avLst>
              </a:prstGeom>
              <a:noFill/>
              <a:ln w="9525">
                <a:noFill/>
                <a:round/>
                <a:headEnd/>
                <a:tailEnd/>
              </a:ln>
            </p:spPr>
            <p:txBody>
              <a:bodyPr wrap="none" anchor="ctr"/>
              <a:lstStyle/>
              <a:p>
                <a:endParaRPr lang="fr-FR"/>
              </a:p>
            </p:txBody>
          </p:sp>
        </p:grpSp>
        <p:grpSp>
          <p:nvGrpSpPr>
            <p:cNvPr id="22543" name="Group 15"/>
            <p:cNvGrpSpPr>
              <a:grpSpLocks/>
            </p:cNvGrpSpPr>
            <p:nvPr/>
          </p:nvGrpSpPr>
          <p:grpSpPr bwMode="auto">
            <a:xfrm>
              <a:off x="3014" y="3350"/>
              <a:ext cx="2199" cy="269"/>
              <a:chOff x="3014" y="3350"/>
              <a:chExt cx="2199" cy="269"/>
            </a:xfrm>
          </p:grpSpPr>
          <p:sp>
            <p:nvSpPr>
              <p:cNvPr id="22544" name="AutoShape 16"/>
              <p:cNvSpPr>
                <a:spLocks noChangeArrowheads="1"/>
              </p:cNvSpPr>
              <p:nvPr/>
            </p:nvSpPr>
            <p:spPr bwMode="auto">
              <a:xfrm>
                <a:off x="3014" y="3350"/>
                <a:ext cx="2199" cy="269"/>
              </a:xfrm>
              <a:prstGeom prst="roundRect">
                <a:avLst>
                  <a:gd name="adj" fmla="val 370"/>
                </a:avLst>
              </a:prstGeom>
              <a:noFill/>
              <a:ln w="9525">
                <a:noFill/>
                <a:round/>
                <a:headEnd/>
                <a:tailEnd/>
              </a:ln>
            </p:spPr>
            <p:txBody>
              <a:bodyPr wrap="none" anchor="ctr"/>
              <a:lstStyle/>
              <a:p>
                <a:endParaRPr lang="fr-FR"/>
              </a:p>
            </p:txBody>
          </p:sp>
          <p:sp>
            <p:nvSpPr>
              <p:cNvPr id="22545" name="Text Box 17"/>
              <p:cNvSpPr txBox="1">
                <a:spLocks noChangeArrowheads="1"/>
              </p:cNvSpPr>
              <p:nvPr/>
            </p:nvSpPr>
            <p:spPr bwMode="auto">
              <a:xfrm>
                <a:off x="3014" y="3350"/>
                <a:ext cx="2199" cy="207"/>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FFFFFF"/>
                    </a:solidFill>
                    <a:cs typeface="Times New Roman" pitchFamily="18" charset="0"/>
                  </a:rPr>
                  <a:t>Mort </a:t>
                </a:r>
                <a:r>
                  <a:rPr lang="en-GB" sz="1600" dirty="0" err="1">
                    <a:solidFill>
                      <a:srgbClr val="FFFFFF"/>
                    </a:solidFill>
                    <a:cs typeface="Times New Roman" pitchFamily="18" charset="0"/>
                  </a:rPr>
                  <a:t>certaine</a:t>
                </a:r>
                <a:r>
                  <a:rPr lang="en-GB" sz="1600" dirty="0">
                    <a:solidFill>
                      <a:srgbClr val="FFFFFF"/>
                    </a:solidFill>
                    <a:cs typeface="Times New Roman" pitchFamily="18" charset="0"/>
                  </a:rPr>
                  <a:t> </a:t>
                </a:r>
                <a:r>
                  <a:rPr lang="en-GB" sz="1600" dirty="0" err="1">
                    <a:solidFill>
                      <a:srgbClr val="FFFFFF"/>
                    </a:solidFill>
                    <a:cs typeface="Times New Roman" pitchFamily="18" charset="0"/>
                  </a:rPr>
                  <a:t>dans</a:t>
                </a:r>
                <a:r>
                  <a:rPr lang="en-GB" sz="1600" dirty="0">
                    <a:solidFill>
                      <a:srgbClr val="FFFFFF"/>
                    </a:solidFill>
                    <a:cs typeface="Times New Roman" pitchFamily="18" charset="0"/>
                  </a:rPr>
                  <a:t> les </a:t>
                </a:r>
                <a:r>
                  <a:rPr lang="en-GB" sz="1600" dirty="0" err="1">
                    <a:solidFill>
                      <a:srgbClr val="FFFFFF"/>
                    </a:solidFill>
                    <a:cs typeface="Times New Roman" pitchFamily="18" charset="0"/>
                  </a:rPr>
                  <a:t>mois</a:t>
                </a:r>
                <a:r>
                  <a:rPr lang="en-GB" sz="1600" dirty="0">
                    <a:solidFill>
                      <a:srgbClr val="FFFFFF"/>
                    </a:solidFill>
                    <a:cs typeface="Times New Roman" pitchFamily="18" charset="0"/>
                  </a:rPr>
                  <a:t> qui </a:t>
                </a:r>
                <a:r>
                  <a:rPr lang="en-GB" sz="1600" dirty="0" err="1">
                    <a:solidFill>
                      <a:srgbClr val="FFFFFF"/>
                    </a:solidFill>
                    <a:cs typeface="Times New Roman" pitchFamily="18" charset="0"/>
                  </a:rPr>
                  <a:t>suivent</a:t>
                </a:r>
                <a:endParaRPr lang="en-GB" sz="1600" dirty="0">
                  <a:solidFill>
                    <a:srgbClr val="FFFFFF"/>
                  </a:solidFill>
                  <a:cs typeface="Times New Roman" pitchFamily="18" charset="0"/>
                </a:endParaRPr>
              </a:p>
            </p:txBody>
          </p:sp>
        </p:grpSp>
        <p:grpSp>
          <p:nvGrpSpPr>
            <p:cNvPr id="22546" name="Group 18"/>
            <p:cNvGrpSpPr>
              <a:grpSpLocks/>
            </p:cNvGrpSpPr>
            <p:nvPr/>
          </p:nvGrpSpPr>
          <p:grpSpPr bwMode="auto">
            <a:xfrm>
              <a:off x="811" y="3350"/>
              <a:ext cx="2200" cy="269"/>
              <a:chOff x="811" y="3350"/>
              <a:chExt cx="2200" cy="269"/>
            </a:xfrm>
          </p:grpSpPr>
          <p:sp>
            <p:nvSpPr>
              <p:cNvPr id="22547" name="AutoShape 19"/>
              <p:cNvSpPr>
                <a:spLocks noChangeArrowheads="1"/>
              </p:cNvSpPr>
              <p:nvPr/>
            </p:nvSpPr>
            <p:spPr bwMode="auto">
              <a:xfrm>
                <a:off x="811" y="3350"/>
                <a:ext cx="2200" cy="269"/>
              </a:xfrm>
              <a:prstGeom prst="roundRect">
                <a:avLst>
                  <a:gd name="adj" fmla="val 370"/>
                </a:avLst>
              </a:prstGeom>
              <a:noFill/>
              <a:ln w="9525">
                <a:noFill/>
                <a:round/>
                <a:headEnd/>
                <a:tailEnd/>
              </a:ln>
            </p:spPr>
            <p:txBody>
              <a:bodyPr wrap="none" anchor="ctr"/>
              <a:lstStyle/>
              <a:p>
                <a:endParaRPr lang="fr-FR"/>
              </a:p>
            </p:txBody>
          </p:sp>
          <p:sp>
            <p:nvSpPr>
              <p:cNvPr id="22548" name="Text Box 20"/>
              <p:cNvSpPr txBox="1">
                <a:spLocks noChangeArrowheads="1"/>
              </p:cNvSpPr>
              <p:nvPr/>
            </p:nvSpPr>
            <p:spPr bwMode="auto">
              <a:xfrm>
                <a:off x="811" y="3350"/>
                <a:ext cx="2200" cy="22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FFFFFF"/>
                    </a:solidFill>
                    <a:cs typeface="Times New Roman" pitchFamily="18" charset="0"/>
                  </a:rPr>
                  <a:t>7&lt;dose&lt;10</a:t>
                </a:r>
              </a:p>
            </p:txBody>
          </p:sp>
        </p:grpSp>
        <p:grpSp>
          <p:nvGrpSpPr>
            <p:cNvPr id="22549" name="Group 21"/>
            <p:cNvGrpSpPr>
              <a:grpSpLocks/>
            </p:cNvGrpSpPr>
            <p:nvPr/>
          </p:nvGrpSpPr>
          <p:grpSpPr bwMode="auto">
            <a:xfrm>
              <a:off x="2732" y="3076"/>
              <a:ext cx="2481" cy="269"/>
              <a:chOff x="2732" y="3076"/>
              <a:chExt cx="2481" cy="269"/>
            </a:xfrm>
          </p:grpSpPr>
          <p:sp>
            <p:nvSpPr>
              <p:cNvPr id="22550" name="AutoShape 22"/>
              <p:cNvSpPr>
                <a:spLocks noChangeArrowheads="1"/>
              </p:cNvSpPr>
              <p:nvPr/>
            </p:nvSpPr>
            <p:spPr bwMode="auto">
              <a:xfrm>
                <a:off x="3014" y="3076"/>
                <a:ext cx="2199" cy="269"/>
              </a:xfrm>
              <a:prstGeom prst="roundRect">
                <a:avLst>
                  <a:gd name="adj" fmla="val 370"/>
                </a:avLst>
              </a:prstGeom>
              <a:noFill/>
              <a:ln w="9525">
                <a:noFill/>
                <a:round/>
                <a:headEnd/>
                <a:tailEnd/>
              </a:ln>
            </p:spPr>
            <p:txBody>
              <a:bodyPr wrap="none" anchor="ctr"/>
              <a:lstStyle/>
              <a:p>
                <a:endParaRPr lang="fr-FR"/>
              </a:p>
            </p:txBody>
          </p:sp>
          <p:sp>
            <p:nvSpPr>
              <p:cNvPr id="22551" name="Text Box 23"/>
              <p:cNvSpPr txBox="1">
                <a:spLocks noChangeArrowheads="1"/>
              </p:cNvSpPr>
              <p:nvPr/>
            </p:nvSpPr>
            <p:spPr bwMode="auto">
              <a:xfrm>
                <a:off x="2732" y="3076"/>
                <a:ext cx="2481" cy="188"/>
              </a:xfrm>
              <a:prstGeom prst="rect">
                <a:avLst/>
              </a:prstGeom>
              <a:noFill/>
              <a:ln w="9525">
                <a:noFill/>
                <a:miter lim="800000"/>
                <a:headEnd/>
                <a:tailEnd/>
              </a:ln>
            </p:spPr>
            <p:txBody>
              <a:bodyPr wrap="square"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FFFF"/>
                    </a:solidFill>
                    <a:cs typeface="Times New Roman" pitchFamily="18" charset="0"/>
                  </a:rPr>
                  <a:t>90% de </a:t>
                </a:r>
                <a:r>
                  <a:rPr lang="en-GB" sz="1400" dirty="0" err="1">
                    <a:solidFill>
                      <a:srgbClr val="FFFFFF"/>
                    </a:solidFill>
                    <a:cs typeface="Times New Roman" pitchFamily="18" charset="0"/>
                  </a:rPr>
                  <a:t>mortalité</a:t>
                </a:r>
                <a:r>
                  <a:rPr lang="en-GB" sz="1400" dirty="0">
                    <a:solidFill>
                      <a:srgbClr val="FFFFFF"/>
                    </a:solidFill>
                    <a:cs typeface="Times New Roman" pitchFamily="18" charset="0"/>
                  </a:rPr>
                  <a:t> </a:t>
                </a:r>
                <a:r>
                  <a:rPr lang="en-GB" sz="1400" dirty="0" err="1">
                    <a:solidFill>
                      <a:srgbClr val="FFFFFF"/>
                    </a:solidFill>
                    <a:cs typeface="Times New Roman" pitchFamily="18" charset="0"/>
                  </a:rPr>
                  <a:t>dans</a:t>
                </a:r>
                <a:r>
                  <a:rPr lang="en-GB" sz="1400" dirty="0">
                    <a:solidFill>
                      <a:srgbClr val="FFFFFF"/>
                    </a:solidFill>
                    <a:cs typeface="Times New Roman" pitchFamily="18" charset="0"/>
                  </a:rPr>
                  <a:t> les </a:t>
                </a:r>
                <a:r>
                  <a:rPr lang="en-GB" sz="1400" dirty="0" err="1">
                    <a:solidFill>
                      <a:srgbClr val="FFFFFF"/>
                    </a:solidFill>
                    <a:cs typeface="Times New Roman" pitchFamily="18" charset="0"/>
                  </a:rPr>
                  <a:t>mois</a:t>
                </a:r>
                <a:r>
                  <a:rPr lang="en-GB" sz="1400" dirty="0">
                    <a:solidFill>
                      <a:srgbClr val="FFFFFF"/>
                    </a:solidFill>
                    <a:cs typeface="Times New Roman" pitchFamily="18" charset="0"/>
                  </a:rPr>
                  <a:t> </a:t>
                </a:r>
                <a:r>
                  <a:rPr lang="en-GB" sz="1400" dirty="0" err="1">
                    <a:solidFill>
                      <a:srgbClr val="FFFFFF"/>
                    </a:solidFill>
                    <a:cs typeface="Times New Roman" pitchFamily="18" charset="0"/>
                  </a:rPr>
                  <a:t>consécutifs</a:t>
                </a:r>
                <a:r>
                  <a:rPr lang="en-GB" sz="1400" dirty="0">
                    <a:solidFill>
                      <a:srgbClr val="FFFFFF"/>
                    </a:solidFill>
                    <a:cs typeface="Times New Roman" pitchFamily="18" charset="0"/>
                  </a:rPr>
                  <a:t> à </a:t>
                </a:r>
                <a:r>
                  <a:rPr lang="en-GB" sz="1400" dirty="0" err="1">
                    <a:solidFill>
                      <a:srgbClr val="FFFFFF"/>
                    </a:solidFill>
                    <a:cs typeface="Times New Roman" pitchFamily="18" charset="0"/>
                  </a:rPr>
                  <a:t>l’irradiation</a:t>
                </a:r>
                <a:endParaRPr lang="en-GB" sz="1400" dirty="0">
                  <a:solidFill>
                    <a:srgbClr val="FFFFFF"/>
                  </a:solidFill>
                  <a:cs typeface="Times New Roman" pitchFamily="18" charset="0"/>
                </a:endParaRPr>
              </a:p>
            </p:txBody>
          </p:sp>
        </p:grpSp>
        <p:grpSp>
          <p:nvGrpSpPr>
            <p:cNvPr id="22552" name="Group 24"/>
            <p:cNvGrpSpPr>
              <a:grpSpLocks/>
            </p:cNvGrpSpPr>
            <p:nvPr/>
          </p:nvGrpSpPr>
          <p:grpSpPr bwMode="auto">
            <a:xfrm>
              <a:off x="811" y="3076"/>
              <a:ext cx="2200" cy="269"/>
              <a:chOff x="811" y="3076"/>
              <a:chExt cx="2200" cy="269"/>
            </a:xfrm>
          </p:grpSpPr>
          <p:sp>
            <p:nvSpPr>
              <p:cNvPr id="22553" name="AutoShape 25"/>
              <p:cNvSpPr>
                <a:spLocks noChangeArrowheads="1"/>
              </p:cNvSpPr>
              <p:nvPr/>
            </p:nvSpPr>
            <p:spPr bwMode="auto">
              <a:xfrm>
                <a:off x="811" y="3076"/>
                <a:ext cx="2200" cy="269"/>
              </a:xfrm>
              <a:prstGeom prst="roundRect">
                <a:avLst>
                  <a:gd name="adj" fmla="val 370"/>
                </a:avLst>
              </a:prstGeom>
              <a:noFill/>
              <a:ln w="9525">
                <a:noFill/>
                <a:round/>
                <a:headEnd/>
                <a:tailEnd/>
              </a:ln>
            </p:spPr>
            <p:txBody>
              <a:bodyPr wrap="none" anchor="ctr"/>
              <a:lstStyle/>
              <a:p>
                <a:endParaRPr lang="fr-FR"/>
              </a:p>
            </p:txBody>
          </p:sp>
          <p:sp>
            <p:nvSpPr>
              <p:cNvPr id="22554" name="Text Box 26"/>
              <p:cNvSpPr txBox="1">
                <a:spLocks noChangeArrowheads="1"/>
              </p:cNvSpPr>
              <p:nvPr/>
            </p:nvSpPr>
            <p:spPr bwMode="auto">
              <a:xfrm>
                <a:off x="811" y="3076"/>
                <a:ext cx="2200" cy="22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FFFFFF"/>
                    </a:solidFill>
                    <a:cs typeface="Times New Roman" pitchFamily="18" charset="0"/>
                  </a:rPr>
                  <a:t>6&lt;dose&lt;7</a:t>
                </a:r>
              </a:p>
            </p:txBody>
          </p:sp>
        </p:grpSp>
        <p:grpSp>
          <p:nvGrpSpPr>
            <p:cNvPr id="22555" name="Group 27"/>
            <p:cNvGrpSpPr>
              <a:grpSpLocks/>
            </p:cNvGrpSpPr>
            <p:nvPr/>
          </p:nvGrpSpPr>
          <p:grpSpPr bwMode="auto">
            <a:xfrm>
              <a:off x="2694" y="2803"/>
              <a:ext cx="2598" cy="317"/>
              <a:chOff x="2694" y="2803"/>
              <a:chExt cx="2598" cy="317"/>
            </a:xfrm>
          </p:grpSpPr>
          <p:sp>
            <p:nvSpPr>
              <p:cNvPr id="22556" name="AutoShape 28"/>
              <p:cNvSpPr>
                <a:spLocks noChangeArrowheads="1"/>
              </p:cNvSpPr>
              <p:nvPr/>
            </p:nvSpPr>
            <p:spPr bwMode="auto">
              <a:xfrm>
                <a:off x="3014" y="2803"/>
                <a:ext cx="2199" cy="270"/>
              </a:xfrm>
              <a:prstGeom prst="roundRect">
                <a:avLst>
                  <a:gd name="adj" fmla="val 370"/>
                </a:avLst>
              </a:prstGeom>
              <a:noFill/>
              <a:ln w="9525">
                <a:noFill/>
                <a:round/>
                <a:headEnd/>
                <a:tailEnd/>
              </a:ln>
            </p:spPr>
            <p:txBody>
              <a:bodyPr wrap="none" anchor="ctr"/>
              <a:lstStyle/>
              <a:p>
                <a:endParaRPr lang="fr-FR"/>
              </a:p>
            </p:txBody>
          </p:sp>
          <p:sp>
            <p:nvSpPr>
              <p:cNvPr id="22557" name="Text Box 29"/>
              <p:cNvSpPr txBox="1">
                <a:spLocks noChangeArrowheads="1"/>
              </p:cNvSpPr>
              <p:nvPr/>
            </p:nvSpPr>
            <p:spPr bwMode="auto">
              <a:xfrm>
                <a:off x="2694" y="2803"/>
                <a:ext cx="2598" cy="317"/>
              </a:xfrm>
              <a:prstGeom prst="rect">
                <a:avLst/>
              </a:prstGeom>
              <a:noFill/>
              <a:ln w="9525">
                <a:noFill/>
                <a:miter lim="800000"/>
                <a:headEnd/>
                <a:tailEnd/>
              </a:ln>
            </p:spPr>
            <p:txBody>
              <a:bodyPr wrap="square"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FFFF"/>
                    </a:solidFill>
                    <a:cs typeface="Times New Roman" pitchFamily="18" charset="0"/>
                  </a:rPr>
                  <a:t>Troubles </a:t>
                </a:r>
                <a:r>
                  <a:rPr lang="en-GB" sz="1400" dirty="0" err="1">
                    <a:solidFill>
                      <a:srgbClr val="FFFFFF"/>
                    </a:solidFill>
                    <a:cs typeface="Times New Roman" pitchFamily="18" charset="0"/>
                  </a:rPr>
                  <a:t>sanguins</a:t>
                </a:r>
                <a:r>
                  <a:rPr lang="en-GB" sz="1400" dirty="0">
                    <a:solidFill>
                      <a:srgbClr val="FFFFFF"/>
                    </a:solidFill>
                    <a:cs typeface="Times New Roman" pitchFamily="18" charset="0"/>
                  </a:rPr>
                  <a:t> et </a:t>
                </a:r>
                <a:r>
                  <a:rPr lang="en-GB" sz="1400" dirty="0" err="1">
                    <a:solidFill>
                      <a:srgbClr val="FFFFFF"/>
                    </a:solidFill>
                    <a:cs typeface="Times New Roman" pitchFamily="18" charset="0"/>
                  </a:rPr>
                  <a:t>digestifs</a:t>
                </a:r>
                <a:r>
                  <a:rPr lang="en-GB" sz="1400" dirty="0">
                    <a:solidFill>
                      <a:srgbClr val="FFFFFF"/>
                    </a:solidFill>
                    <a:cs typeface="Times New Roman" pitchFamily="18" charset="0"/>
                  </a:rPr>
                  <a:t> graves, </a:t>
                </a:r>
                <a:r>
                  <a:rPr lang="en-GB" sz="1400" dirty="0" err="1">
                    <a:solidFill>
                      <a:srgbClr val="FFFFFF"/>
                    </a:solidFill>
                    <a:cs typeface="Times New Roman" pitchFamily="18" charset="0"/>
                  </a:rPr>
                  <a:t>diarrhées</a:t>
                </a:r>
                <a:r>
                  <a:rPr lang="en-GB" sz="1400" dirty="0">
                    <a:solidFill>
                      <a:srgbClr val="FFFFFF"/>
                    </a:solidFill>
                    <a:cs typeface="Times New Roman" pitchFamily="18" charset="0"/>
                  </a:rPr>
                  <a:t> et </a:t>
                </a:r>
                <a:r>
                  <a:rPr lang="en-GB" sz="1400" dirty="0" err="1">
                    <a:solidFill>
                      <a:srgbClr val="FFFFFF"/>
                    </a:solidFill>
                    <a:cs typeface="Times New Roman" pitchFamily="18" charset="0"/>
                  </a:rPr>
                  <a:t>vomissements</a:t>
                </a:r>
                <a:r>
                  <a:rPr lang="en-GB" sz="1400" dirty="0">
                    <a:solidFill>
                      <a:srgbClr val="FFFFFF"/>
                    </a:solidFill>
                    <a:cs typeface="Times New Roman" pitchFamily="18" charset="0"/>
                  </a:rPr>
                  <a:t>, </a:t>
                </a:r>
                <a:r>
                  <a:rPr lang="en-GB" sz="1400" dirty="0" err="1">
                    <a:solidFill>
                      <a:srgbClr val="FFFFFF"/>
                    </a:solidFill>
                    <a:cs typeface="Times New Roman" pitchFamily="18" charset="0"/>
                  </a:rPr>
                  <a:t>risques</a:t>
                </a:r>
                <a:r>
                  <a:rPr lang="en-GB" sz="1400" dirty="0">
                    <a:solidFill>
                      <a:srgbClr val="FFFFFF"/>
                    </a:solidFill>
                    <a:cs typeface="Times New Roman" pitchFamily="18" charset="0"/>
                  </a:rPr>
                  <a:t> de perforations </a:t>
                </a:r>
                <a:r>
                  <a:rPr lang="en-GB" sz="1400" dirty="0" err="1">
                    <a:solidFill>
                      <a:srgbClr val="FFFFFF"/>
                    </a:solidFill>
                    <a:cs typeface="Times New Roman" pitchFamily="18" charset="0"/>
                  </a:rPr>
                  <a:t>intestinales</a:t>
                </a:r>
                <a:endParaRPr lang="en-GB" sz="1400" dirty="0">
                  <a:solidFill>
                    <a:srgbClr val="FFFFFF"/>
                  </a:solidFill>
                  <a:cs typeface="Times New Roman" pitchFamily="18" charset="0"/>
                </a:endParaRPr>
              </a:p>
            </p:txBody>
          </p:sp>
        </p:grpSp>
        <p:grpSp>
          <p:nvGrpSpPr>
            <p:cNvPr id="22558" name="Group 30"/>
            <p:cNvGrpSpPr>
              <a:grpSpLocks/>
            </p:cNvGrpSpPr>
            <p:nvPr/>
          </p:nvGrpSpPr>
          <p:grpSpPr bwMode="auto">
            <a:xfrm>
              <a:off x="811" y="2803"/>
              <a:ext cx="2200" cy="270"/>
              <a:chOff x="811" y="2803"/>
              <a:chExt cx="2200" cy="270"/>
            </a:xfrm>
          </p:grpSpPr>
          <p:sp>
            <p:nvSpPr>
              <p:cNvPr id="22559" name="AutoShape 31"/>
              <p:cNvSpPr>
                <a:spLocks noChangeArrowheads="1"/>
              </p:cNvSpPr>
              <p:nvPr/>
            </p:nvSpPr>
            <p:spPr bwMode="auto">
              <a:xfrm>
                <a:off x="811" y="2803"/>
                <a:ext cx="2200" cy="270"/>
              </a:xfrm>
              <a:prstGeom prst="roundRect">
                <a:avLst>
                  <a:gd name="adj" fmla="val 370"/>
                </a:avLst>
              </a:prstGeom>
              <a:noFill/>
              <a:ln w="9525">
                <a:noFill/>
                <a:round/>
                <a:headEnd/>
                <a:tailEnd/>
              </a:ln>
            </p:spPr>
            <p:txBody>
              <a:bodyPr wrap="none" anchor="ctr"/>
              <a:lstStyle/>
              <a:p>
                <a:endParaRPr lang="fr-FR"/>
              </a:p>
            </p:txBody>
          </p:sp>
          <p:sp>
            <p:nvSpPr>
              <p:cNvPr id="22560" name="Text Box 32"/>
              <p:cNvSpPr txBox="1">
                <a:spLocks noChangeArrowheads="1"/>
              </p:cNvSpPr>
              <p:nvPr/>
            </p:nvSpPr>
            <p:spPr bwMode="auto">
              <a:xfrm>
                <a:off x="811" y="2803"/>
                <a:ext cx="2200" cy="22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FFFFFF"/>
                    </a:solidFill>
                    <a:cs typeface="Times New Roman" pitchFamily="18" charset="0"/>
                  </a:rPr>
                  <a:t>4&lt;dose&lt;6</a:t>
                </a:r>
              </a:p>
            </p:txBody>
          </p:sp>
        </p:grpSp>
        <p:grpSp>
          <p:nvGrpSpPr>
            <p:cNvPr id="22561" name="Group 33"/>
            <p:cNvGrpSpPr>
              <a:grpSpLocks/>
            </p:cNvGrpSpPr>
            <p:nvPr/>
          </p:nvGrpSpPr>
          <p:grpSpPr bwMode="auto">
            <a:xfrm>
              <a:off x="2694" y="2231"/>
              <a:ext cx="2519" cy="570"/>
              <a:chOff x="2694" y="2231"/>
              <a:chExt cx="2519" cy="570"/>
            </a:xfrm>
          </p:grpSpPr>
          <p:sp>
            <p:nvSpPr>
              <p:cNvPr id="22562" name="AutoShape 34"/>
              <p:cNvSpPr>
                <a:spLocks noChangeArrowheads="1"/>
              </p:cNvSpPr>
              <p:nvPr/>
            </p:nvSpPr>
            <p:spPr bwMode="auto">
              <a:xfrm>
                <a:off x="3014" y="2231"/>
                <a:ext cx="2199" cy="570"/>
              </a:xfrm>
              <a:prstGeom prst="roundRect">
                <a:avLst>
                  <a:gd name="adj" fmla="val 171"/>
                </a:avLst>
              </a:prstGeom>
              <a:noFill/>
              <a:ln w="9525">
                <a:noFill/>
                <a:round/>
                <a:headEnd/>
                <a:tailEnd/>
              </a:ln>
            </p:spPr>
            <p:txBody>
              <a:bodyPr wrap="none" anchor="ctr"/>
              <a:lstStyle/>
              <a:p>
                <a:endParaRPr lang="fr-FR"/>
              </a:p>
            </p:txBody>
          </p:sp>
          <p:sp>
            <p:nvSpPr>
              <p:cNvPr id="22563" name="Text Box 35"/>
              <p:cNvSpPr txBox="1">
                <a:spLocks noChangeArrowheads="1"/>
              </p:cNvSpPr>
              <p:nvPr/>
            </p:nvSpPr>
            <p:spPr bwMode="auto">
              <a:xfrm>
                <a:off x="2694" y="2231"/>
                <a:ext cx="2519" cy="446"/>
              </a:xfrm>
              <a:prstGeom prst="rect">
                <a:avLst/>
              </a:prstGeom>
              <a:noFill/>
              <a:ln w="9525">
                <a:noFill/>
                <a:miter lim="800000"/>
                <a:headEnd/>
                <a:tailEnd/>
              </a:ln>
            </p:spPr>
            <p:txBody>
              <a:bodyPr wrap="square"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err="1">
                    <a:solidFill>
                      <a:srgbClr val="FFFFFF"/>
                    </a:solidFill>
                    <a:cs typeface="Times New Roman" pitchFamily="18" charset="0"/>
                  </a:rPr>
                  <a:t>Nausées</a:t>
                </a:r>
                <a:r>
                  <a:rPr lang="en-GB" sz="1400" dirty="0">
                    <a:solidFill>
                      <a:srgbClr val="FFFFFF"/>
                    </a:solidFill>
                    <a:cs typeface="Times New Roman" pitchFamily="18" charset="0"/>
                  </a:rPr>
                  <a:t>, </a:t>
                </a:r>
                <a:r>
                  <a:rPr lang="en-GB" sz="1400" dirty="0" err="1">
                    <a:solidFill>
                      <a:srgbClr val="FFFFFF"/>
                    </a:solidFill>
                    <a:cs typeface="Times New Roman" pitchFamily="18" charset="0"/>
                  </a:rPr>
                  <a:t>vomissements</a:t>
                </a:r>
                <a:r>
                  <a:rPr lang="en-GB" sz="1400" dirty="0">
                    <a:solidFill>
                      <a:srgbClr val="FFFFFF"/>
                    </a:solidFill>
                    <a:cs typeface="Times New Roman" pitchFamily="18" charset="0"/>
                  </a:rPr>
                  <a:t>, </a:t>
                </a:r>
                <a:r>
                  <a:rPr lang="en-GB" sz="1400" dirty="0" err="1">
                    <a:solidFill>
                      <a:srgbClr val="FFFFFF"/>
                    </a:solidFill>
                    <a:cs typeface="Times New Roman" pitchFamily="18" charset="0"/>
                  </a:rPr>
                  <a:t>vertiges</a:t>
                </a:r>
                <a:r>
                  <a:rPr lang="en-GB" sz="1400" dirty="0">
                    <a:solidFill>
                      <a:srgbClr val="FFFFFF"/>
                    </a:solidFill>
                    <a:cs typeface="Times New Roman" pitchFamily="18" charset="0"/>
                  </a:rPr>
                  <a:t> </a:t>
                </a:r>
                <a:r>
                  <a:rPr lang="en-GB" sz="1400" dirty="0" err="1">
                    <a:solidFill>
                      <a:srgbClr val="FFFFFF"/>
                    </a:solidFill>
                    <a:cs typeface="Times New Roman" pitchFamily="18" charset="0"/>
                  </a:rPr>
                  <a:t>dès</a:t>
                </a:r>
                <a:r>
                  <a:rPr lang="en-GB" sz="1400" dirty="0">
                    <a:solidFill>
                      <a:srgbClr val="FFFFFF"/>
                    </a:solidFill>
                    <a:cs typeface="Times New Roman" pitchFamily="18" charset="0"/>
                  </a:rPr>
                  <a:t> la fin de </a:t>
                </a:r>
                <a:r>
                  <a:rPr lang="en-GB" sz="1400" dirty="0" err="1">
                    <a:solidFill>
                      <a:srgbClr val="FFFFFF"/>
                    </a:solidFill>
                    <a:cs typeface="Times New Roman" pitchFamily="18" charset="0"/>
                  </a:rPr>
                  <a:t>l’irradiation</a:t>
                </a:r>
                <a:r>
                  <a:rPr lang="en-GB" sz="1400" dirty="0">
                    <a:solidFill>
                      <a:srgbClr val="FFFFFF"/>
                    </a:solidFill>
                    <a:cs typeface="Times New Roman" pitchFamily="18" charset="0"/>
                  </a:rPr>
                  <a:t>, modification de la </a:t>
                </a:r>
                <a:r>
                  <a:rPr lang="en-GB" sz="1400" dirty="0" err="1">
                    <a:solidFill>
                      <a:srgbClr val="FFFFFF"/>
                    </a:solidFill>
                    <a:cs typeface="Times New Roman" pitchFamily="18" charset="0"/>
                  </a:rPr>
                  <a:t>formule</a:t>
                </a:r>
                <a:r>
                  <a:rPr lang="en-GB" sz="1400" dirty="0">
                    <a:solidFill>
                      <a:srgbClr val="FFFFFF"/>
                    </a:solidFill>
                    <a:cs typeface="Times New Roman" pitchFamily="18" charset="0"/>
                  </a:rPr>
                  <a:t> sanguine, </a:t>
                </a:r>
                <a:r>
                  <a:rPr lang="en-GB" sz="1400" dirty="0" err="1">
                    <a:solidFill>
                      <a:srgbClr val="FFFFFF"/>
                    </a:solidFill>
                    <a:cs typeface="Times New Roman" pitchFamily="18" charset="0"/>
                  </a:rPr>
                  <a:t>risques</a:t>
                </a:r>
                <a:r>
                  <a:rPr lang="en-GB" sz="1400" dirty="0">
                    <a:solidFill>
                      <a:srgbClr val="FFFFFF"/>
                    </a:solidFill>
                    <a:cs typeface="Times New Roman" pitchFamily="18" charset="0"/>
                  </a:rPr>
                  <a:t> </a:t>
                </a:r>
                <a:r>
                  <a:rPr lang="en-GB" sz="1400" dirty="0" err="1">
                    <a:solidFill>
                      <a:srgbClr val="FFFFFF"/>
                    </a:solidFill>
                    <a:cs typeface="Times New Roman" pitchFamily="18" charset="0"/>
                  </a:rPr>
                  <a:t>mortels</a:t>
                </a:r>
                <a:r>
                  <a:rPr lang="en-GB" sz="1400" dirty="0">
                    <a:solidFill>
                      <a:srgbClr val="FFFFFF"/>
                    </a:solidFill>
                    <a:cs typeface="Times New Roman" pitchFamily="18" charset="0"/>
                  </a:rPr>
                  <a:t> </a:t>
                </a:r>
                <a:r>
                  <a:rPr lang="en-GB" sz="1400" dirty="0" err="1">
                    <a:solidFill>
                      <a:srgbClr val="FFFFFF"/>
                    </a:solidFill>
                    <a:cs typeface="Times New Roman" pitchFamily="18" charset="0"/>
                  </a:rPr>
                  <a:t>élevés</a:t>
                </a:r>
                <a:r>
                  <a:rPr lang="en-GB" sz="1400" dirty="0">
                    <a:solidFill>
                      <a:srgbClr val="FFFFFF"/>
                    </a:solidFill>
                    <a:cs typeface="Times New Roman" pitchFamily="18" charset="0"/>
                  </a:rPr>
                  <a:t> en </a:t>
                </a:r>
                <a:r>
                  <a:rPr lang="en-GB" sz="1400" dirty="0" err="1">
                    <a:solidFill>
                      <a:srgbClr val="FFFFFF"/>
                    </a:solidFill>
                    <a:cs typeface="Times New Roman" pitchFamily="18" charset="0"/>
                  </a:rPr>
                  <a:t>cas</a:t>
                </a:r>
                <a:r>
                  <a:rPr lang="en-GB" sz="1400" dirty="0">
                    <a:solidFill>
                      <a:srgbClr val="FFFFFF"/>
                    </a:solidFill>
                    <a:cs typeface="Times New Roman" pitchFamily="18" charset="0"/>
                  </a:rPr>
                  <a:t> </a:t>
                </a:r>
                <a:r>
                  <a:rPr lang="en-GB" sz="1400" dirty="0" err="1">
                    <a:solidFill>
                      <a:srgbClr val="FFFFFF"/>
                    </a:solidFill>
                    <a:cs typeface="Times New Roman" pitchFamily="18" charset="0"/>
                  </a:rPr>
                  <a:t>d’infection</a:t>
                </a:r>
                <a:r>
                  <a:rPr lang="en-GB" sz="1400" dirty="0">
                    <a:solidFill>
                      <a:srgbClr val="FFFFFF"/>
                    </a:solidFill>
                    <a:cs typeface="Times New Roman" pitchFamily="18" charset="0"/>
                  </a:rPr>
                  <a:t> (à cause de la chute des </a:t>
                </a:r>
                <a:r>
                  <a:rPr lang="en-GB" sz="1400" dirty="0" smtClean="0">
                    <a:solidFill>
                      <a:srgbClr val="FFFFFF"/>
                    </a:solidFill>
                    <a:cs typeface="Times New Roman" pitchFamily="18" charset="0"/>
                  </a:rPr>
                  <a:t>lymphocytes)</a:t>
                </a:r>
                <a:endParaRPr lang="en-GB" sz="1400" dirty="0">
                  <a:solidFill>
                    <a:srgbClr val="FFFFFF"/>
                  </a:solidFill>
                  <a:cs typeface="Times New Roman" pitchFamily="18" charset="0"/>
                </a:endParaRPr>
              </a:p>
            </p:txBody>
          </p:sp>
        </p:grpSp>
        <p:grpSp>
          <p:nvGrpSpPr>
            <p:cNvPr id="22564" name="Group 36"/>
            <p:cNvGrpSpPr>
              <a:grpSpLocks/>
            </p:cNvGrpSpPr>
            <p:nvPr/>
          </p:nvGrpSpPr>
          <p:grpSpPr bwMode="auto">
            <a:xfrm>
              <a:off x="811" y="2231"/>
              <a:ext cx="2200" cy="570"/>
              <a:chOff x="811" y="2231"/>
              <a:chExt cx="2200" cy="570"/>
            </a:xfrm>
          </p:grpSpPr>
          <p:sp>
            <p:nvSpPr>
              <p:cNvPr id="22565" name="AutoShape 37"/>
              <p:cNvSpPr>
                <a:spLocks noChangeArrowheads="1"/>
              </p:cNvSpPr>
              <p:nvPr/>
            </p:nvSpPr>
            <p:spPr bwMode="auto">
              <a:xfrm>
                <a:off x="811" y="2231"/>
                <a:ext cx="2200" cy="570"/>
              </a:xfrm>
              <a:prstGeom prst="roundRect">
                <a:avLst>
                  <a:gd name="adj" fmla="val 171"/>
                </a:avLst>
              </a:prstGeom>
              <a:noFill/>
              <a:ln w="9525">
                <a:noFill/>
                <a:round/>
                <a:headEnd/>
                <a:tailEnd/>
              </a:ln>
            </p:spPr>
            <p:txBody>
              <a:bodyPr wrap="none" anchor="ctr"/>
              <a:lstStyle/>
              <a:p>
                <a:endParaRPr lang="fr-FR"/>
              </a:p>
            </p:txBody>
          </p:sp>
          <p:sp>
            <p:nvSpPr>
              <p:cNvPr id="22566" name="Text Box 38"/>
              <p:cNvSpPr txBox="1">
                <a:spLocks noChangeArrowheads="1"/>
              </p:cNvSpPr>
              <p:nvPr/>
            </p:nvSpPr>
            <p:spPr bwMode="auto">
              <a:xfrm>
                <a:off x="811" y="2231"/>
                <a:ext cx="2200" cy="22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FFFFFF"/>
                    </a:solidFill>
                    <a:cs typeface="Times New Roman" pitchFamily="18" charset="0"/>
                  </a:rPr>
                  <a:t>2.5&lt;dose&lt;4</a:t>
                </a:r>
              </a:p>
            </p:txBody>
          </p:sp>
        </p:grpSp>
        <p:grpSp>
          <p:nvGrpSpPr>
            <p:cNvPr id="22567" name="Group 39"/>
            <p:cNvGrpSpPr>
              <a:grpSpLocks/>
            </p:cNvGrpSpPr>
            <p:nvPr/>
          </p:nvGrpSpPr>
          <p:grpSpPr bwMode="auto">
            <a:xfrm>
              <a:off x="2807" y="1957"/>
              <a:ext cx="2406" cy="269"/>
              <a:chOff x="2807" y="1957"/>
              <a:chExt cx="2406" cy="269"/>
            </a:xfrm>
          </p:grpSpPr>
          <p:sp>
            <p:nvSpPr>
              <p:cNvPr id="22568" name="AutoShape 40"/>
              <p:cNvSpPr>
                <a:spLocks noChangeArrowheads="1"/>
              </p:cNvSpPr>
              <p:nvPr/>
            </p:nvSpPr>
            <p:spPr bwMode="auto">
              <a:xfrm>
                <a:off x="3014" y="1957"/>
                <a:ext cx="2199" cy="269"/>
              </a:xfrm>
              <a:prstGeom prst="roundRect">
                <a:avLst>
                  <a:gd name="adj" fmla="val 370"/>
                </a:avLst>
              </a:prstGeom>
              <a:noFill/>
              <a:ln w="9525">
                <a:noFill/>
                <a:round/>
                <a:headEnd/>
                <a:tailEnd/>
              </a:ln>
            </p:spPr>
            <p:txBody>
              <a:bodyPr wrap="none" anchor="ctr"/>
              <a:lstStyle/>
              <a:p>
                <a:endParaRPr lang="fr-FR"/>
              </a:p>
            </p:txBody>
          </p:sp>
          <p:sp>
            <p:nvSpPr>
              <p:cNvPr id="22569" name="Text Box 41"/>
              <p:cNvSpPr txBox="1">
                <a:spLocks noChangeArrowheads="1"/>
              </p:cNvSpPr>
              <p:nvPr/>
            </p:nvSpPr>
            <p:spPr bwMode="auto">
              <a:xfrm>
                <a:off x="2807" y="1957"/>
                <a:ext cx="2406" cy="225"/>
              </a:xfrm>
              <a:prstGeom prst="rect">
                <a:avLst/>
              </a:prstGeom>
              <a:noFill/>
              <a:ln w="9525">
                <a:noFill/>
                <a:miter lim="800000"/>
                <a:headEnd/>
                <a:tailEnd/>
              </a:ln>
            </p:spPr>
            <p:txBody>
              <a:bodyPr wrap="square"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FFFFFF"/>
                    </a:solidFill>
                    <a:cs typeface="Times New Roman" pitchFamily="18" charset="0"/>
                  </a:rPr>
                  <a:t>10% de </a:t>
                </a:r>
                <a:r>
                  <a:rPr lang="en-GB" dirty="0" err="1">
                    <a:solidFill>
                      <a:srgbClr val="FFFFFF"/>
                    </a:solidFill>
                    <a:cs typeface="Times New Roman" pitchFamily="18" charset="0"/>
                  </a:rPr>
                  <a:t>mortalité</a:t>
                </a:r>
                <a:r>
                  <a:rPr lang="en-GB" dirty="0">
                    <a:solidFill>
                      <a:srgbClr val="FFFFFF"/>
                    </a:solidFill>
                    <a:cs typeface="Times New Roman" pitchFamily="18" charset="0"/>
                  </a:rPr>
                  <a:t> </a:t>
                </a:r>
                <a:r>
                  <a:rPr lang="en-GB" dirty="0" err="1">
                    <a:solidFill>
                      <a:srgbClr val="FFFFFF"/>
                    </a:solidFill>
                    <a:cs typeface="Times New Roman" pitchFamily="18" charset="0"/>
                  </a:rPr>
                  <a:t>dans</a:t>
                </a:r>
                <a:r>
                  <a:rPr lang="en-GB" dirty="0">
                    <a:solidFill>
                      <a:srgbClr val="FFFFFF"/>
                    </a:solidFill>
                    <a:cs typeface="Times New Roman" pitchFamily="18" charset="0"/>
                  </a:rPr>
                  <a:t> les </a:t>
                </a:r>
                <a:r>
                  <a:rPr lang="en-GB" dirty="0" err="1">
                    <a:solidFill>
                      <a:srgbClr val="FFFFFF"/>
                    </a:solidFill>
                    <a:cs typeface="Times New Roman" pitchFamily="18" charset="0"/>
                  </a:rPr>
                  <a:t>mois</a:t>
                </a:r>
                <a:r>
                  <a:rPr lang="en-GB" dirty="0">
                    <a:solidFill>
                      <a:srgbClr val="FFFFFF"/>
                    </a:solidFill>
                    <a:cs typeface="Times New Roman" pitchFamily="18" charset="0"/>
                  </a:rPr>
                  <a:t> qui </a:t>
                </a:r>
                <a:r>
                  <a:rPr lang="en-GB" dirty="0" err="1">
                    <a:solidFill>
                      <a:srgbClr val="FFFFFF"/>
                    </a:solidFill>
                    <a:cs typeface="Times New Roman" pitchFamily="18" charset="0"/>
                  </a:rPr>
                  <a:t>suivent</a:t>
                </a:r>
                <a:endParaRPr lang="en-GB" dirty="0">
                  <a:solidFill>
                    <a:srgbClr val="FFFFFF"/>
                  </a:solidFill>
                  <a:cs typeface="Times New Roman" pitchFamily="18" charset="0"/>
                </a:endParaRPr>
              </a:p>
            </p:txBody>
          </p:sp>
        </p:grpSp>
        <p:grpSp>
          <p:nvGrpSpPr>
            <p:cNvPr id="22570" name="Group 42"/>
            <p:cNvGrpSpPr>
              <a:grpSpLocks/>
            </p:cNvGrpSpPr>
            <p:nvPr/>
          </p:nvGrpSpPr>
          <p:grpSpPr bwMode="auto">
            <a:xfrm>
              <a:off x="811" y="1957"/>
              <a:ext cx="2200" cy="269"/>
              <a:chOff x="811" y="1957"/>
              <a:chExt cx="2200" cy="269"/>
            </a:xfrm>
          </p:grpSpPr>
          <p:sp>
            <p:nvSpPr>
              <p:cNvPr id="22571" name="AutoShape 43"/>
              <p:cNvSpPr>
                <a:spLocks noChangeArrowheads="1"/>
              </p:cNvSpPr>
              <p:nvPr/>
            </p:nvSpPr>
            <p:spPr bwMode="auto">
              <a:xfrm>
                <a:off x="811" y="1957"/>
                <a:ext cx="2200" cy="269"/>
              </a:xfrm>
              <a:prstGeom prst="roundRect">
                <a:avLst>
                  <a:gd name="adj" fmla="val 370"/>
                </a:avLst>
              </a:prstGeom>
              <a:noFill/>
              <a:ln w="9525">
                <a:noFill/>
                <a:round/>
                <a:headEnd/>
                <a:tailEnd/>
              </a:ln>
            </p:spPr>
            <p:txBody>
              <a:bodyPr wrap="none" anchor="ctr"/>
              <a:lstStyle/>
              <a:p>
                <a:endParaRPr lang="fr-FR"/>
              </a:p>
            </p:txBody>
          </p:sp>
          <p:sp>
            <p:nvSpPr>
              <p:cNvPr id="22572" name="Text Box 44"/>
              <p:cNvSpPr txBox="1">
                <a:spLocks noChangeArrowheads="1"/>
              </p:cNvSpPr>
              <p:nvPr/>
            </p:nvSpPr>
            <p:spPr bwMode="auto">
              <a:xfrm>
                <a:off x="811" y="1957"/>
                <a:ext cx="2200" cy="22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FFFFFF"/>
                    </a:solidFill>
                    <a:cs typeface="Times New Roman" pitchFamily="18" charset="0"/>
                  </a:rPr>
                  <a:t>1&lt;dose&lt;2</a:t>
                </a:r>
              </a:p>
            </p:txBody>
          </p:sp>
        </p:grpSp>
        <p:grpSp>
          <p:nvGrpSpPr>
            <p:cNvPr id="22573" name="Group 45"/>
            <p:cNvGrpSpPr>
              <a:grpSpLocks/>
            </p:cNvGrpSpPr>
            <p:nvPr/>
          </p:nvGrpSpPr>
          <p:grpSpPr bwMode="auto">
            <a:xfrm>
              <a:off x="2732" y="1381"/>
              <a:ext cx="2481" cy="575"/>
              <a:chOff x="2732" y="1381"/>
              <a:chExt cx="2481" cy="575"/>
            </a:xfrm>
          </p:grpSpPr>
          <p:sp>
            <p:nvSpPr>
              <p:cNvPr id="22574" name="AutoShape 46"/>
              <p:cNvSpPr>
                <a:spLocks noChangeArrowheads="1"/>
              </p:cNvSpPr>
              <p:nvPr/>
            </p:nvSpPr>
            <p:spPr bwMode="auto">
              <a:xfrm>
                <a:off x="3014" y="1381"/>
                <a:ext cx="2199" cy="570"/>
              </a:xfrm>
              <a:prstGeom prst="roundRect">
                <a:avLst>
                  <a:gd name="adj" fmla="val 171"/>
                </a:avLst>
              </a:prstGeom>
              <a:noFill/>
              <a:ln w="9525">
                <a:noFill/>
                <a:round/>
                <a:headEnd/>
                <a:tailEnd/>
              </a:ln>
            </p:spPr>
            <p:txBody>
              <a:bodyPr wrap="none" anchor="ctr"/>
              <a:lstStyle/>
              <a:p>
                <a:endParaRPr lang="fr-FR"/>
              </a:p>
            </p:txBody>
          </p:sp>
          <p:sp>
            <p:nvSpPr>
              <p:cNvPr id="22575" name="Text Box 47"/>
              <p:cNvSpPr txBox="1">
                <a:spLocks noChangeArrowheads="1"/>
              </p:cNvSpPr>
              <p:nvPr/>
            </p:nvSpPr>
            <p:spPr bwMode="auto">
              <a:xfrm>
                <a:off x="2732" y="1381"/>
                <a:ext cx="2481" cy="575"/>
              </a:xfrm>
              <a:prstGeom prst="rect">
                <a:avLst/>
              </a:prstGeom>
              <a:noFill/>
              <a:ln w="9525">
                <a:noFill/>
                <a:miter lim="800000"/>
                <a:headEnd/>
                <a:tailEnd/>
              </a:ln>
            </p:spPr>
            <p:txBody>
              <a:bodyPr wrap="square"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FFFFFF"/>
                    </a:solidFill>
                    <a:cs typeface="Times New Roman" pitchFamily="18" charset="0"/>
                  </a:rPr>
                  <a:t>Troubles </a:t>
                </a:r>
                <a:r>
                  <a:rPr lang="en-GB" sz="1400" dirty="0" err="1">
                    <a:solidFill>
                      <a:srgbClr val="FFFFFF"/>
                    </a:solidFill>
                    <a:cs typeface="Times New Roman" pitchFamily="18" charset="0"/>
                  </a:rPr>
                  <a:t>digestifs</a:t>
                </a:r>
                <a:r>
                  <a:rPr lang="en-GB" sz="1400" dirty="0">
                    <a:solidFill>
                      <a:srgbClr val="FFFFFF"/>
                    </a:solidFill>
                    <a:cs typeface="Times New Roman" pitchFamily="18" charset="0"/>
                  </a:rPr>
                  <a:t> </a:t>
                </a:r>
                <a:r>
                  <a:rPr lang="en-GB" sz="1400" dirty="0" err="1">
                    <a:solidFill>
                      <a:srgbClr val="FFFFFF"/>
                    </a:solidFill>
                    <a:cs typeface="Times New Roman" pitchFamily="18" charset="0"/>
                  </a:rPr>
                  <a:t>légers</a:t>
                </a:r>
                <a:r>
                  <a:rPr lang="en-GB" sz="1400" dirty="0">
                    <a:solidFill>
                      <a:srgbClr val="FFFFFF"/>
                    </a:solidFill>
                    <a:cs typeface="Times New Roman" pitchFamily="18" charset="0"/>
                  </a:rPr>
                  <a:t>, </a:t>
                </a:r>
                <a:r>
                  <a:rPr lang="en-GB" sz="1400" dirty="0" err="1">
                    <a:solidFill>
                      <a:srgbClr val="FFFFFF"/>
                    </a:solidFill>
                    <a:cs typeface="Times New Roman" pitchFamily="18" charset="0"/>
                  </a:rPr>
                  <a:t>épilations</a:t>
                </a:r>
                <a:r>
                  <a:rPr lang="en-GB" sz="1400" dirty="0">
                    <a:solidFill>
                      <a:srgbClr val="FFFFFF"/>
                    </a:solidFill>
                    <a:cs typeface="Times New Roman" pitchFamily="18" charset="0"/>
                  </a:rPr>
                  <a:t> </a:t>
                </a:r>
                <a:r>
                  <a:rPr lang="en-GB" sz="1400" dirty="0" err="1">
                    <a:solidFill>
                      <a:srgbClr val="FFFFFF"/>
                    </a:solidFill>
                    <a:cs typeface="Times New Roman" pitchFamily="18" charset="0"/>
                  </a:rPr>
                  <a:t>partielles</a:t>
                </a:r>
                <a:r>
                  <a:rPr lang="en-GB" sz="1400" dirty="0">
                    <a:solidFill>
                      <a:srgbClr val="FFFFFF"/>
                    </a:solidFill>
                    <a:cs typeface="Times New Roman" pitchFamily="18" charset="0"/>
                  </a:rPr>
                  <a:t>, </a:t>
                </a:r>
                <a:r>
                  <a:rPr lang="en-GB" sz="1400" dirty="0" err="1">
                    <a:solidFill>
                      <a:srgbClr val="FFFFFF"/>
                    </a:solidFill>
                    <a:cs typeface="Times New Roman" pitchFamily="18" charset="0"/>
                  </a:rPr>
                  <a:t>fatigabilité</a:t>
                </a:r>
                <a:r>
                  <a:rPr lang="en-GB" sz="1400" dirty="0">
                    <a:solidFill>
                      <a:srgbClr val="FFFFFF"/>
                    </a:solidFill>
                    <a:cs typeface="Times New Roman" pitchFamily="18" charset="0"/>
                  </a:rPr>
                  <a:t> </a:t>
                </a:r>
                <a:r>
                  <a:rPr lang="en-GB" sz="1400" dirty="0" err="1">
                    <a:solidFill>
                      <a:srgbClr val="FFFFFF"/>
                    </a:solidFill>
                    <a:cs typeface="Times New Roman" pitchFamily="18" charset="0"/>
                  </a:rPr>
                  <a:t>persistante</a:t>
                </a:r>
                <a:r>
                  <a:rPr lang="en-GB" sz="1400" dirty="0">
                    <a:solidFill>
                      <a:srgbClr val="FFFFFF"/>
                    </a:solidFill>
                    <a:cs typeface="Times New Roman" pitchFamily="18" charset="0"/>
                  </a:rPr>
                  <a:t> (</a:t>
                </a:r>
                <a:r>
                  <a:rPr lang="en-GB" sz="1400" dirty="0" err="1">
                    <a:solidFill>
                      <a:srgbClr val="FFFFFF"/>
                    </a:solidFill>
                    <a:cs typeface="Times New Roman" pitchFamily="18" charset="0"/>
                  </a:rPr>
                  <a:t>plusieurs</a:t>
                </a:r>
                <a:r>
                  <a:rPr lang="en-GB" sz="1400" dirty="0">
                    <a:solidFill>
                      <a:srgbClr val="FFFFFF"/>
                    </a:solidFill>
                    <a:cs typeface="Times New Roman" pitchFamily="18" charset="0"/>
                  </a:rPr>
                  <a:t> </a:t>
                </a:r>
                <a:r>
                  <a:rPr lang="en-GB" sz="1400" dirty="0" err="1">
                    <a:solidFill>
                      <a:srgbClr val="FFFFFF"/>
                    </a:solidFill>
                    <a:cs typeface="Times New Roman" pitchFamily="18" charset="0"/>
                  </a:rPr>
                  <a:t>mois</a:t>
                </a:r>
                <a:r>
                  <a:rPr lang="en-GB" sz="1400" dirty="0">
                    <a:solidFill>
                      <a:srgbClr val="FFFFFF"/>
                    </a:solidFill>
                    <a:cs typeface="Times New Roman" pitchFamily="18" charset="0"/>
                  </a:rPr>
                  <a:t>), augmentation </a:t>
                </a:r>
                <a:r>
                  <a:rPr lang="en-GB" sz="1400" dirty="0" err="1">
                    <a:solidFill>
                      <a:srgbClr val="FFFFFF"/>
                    </a:solidFill>
                    <a:cs typeface="Times New Roman" pitchFamily="18" charset="0"/>
                  </a:rPr>
                  <a:t>significative</a:t>
                </a:r>
                <a:r>
                  <a:rPr lang="en-GB" sz="1400" dirty="0">
                    <a:solidFill>
                      <a:srgbClr val="FFFFFF"/>
                    </a:solidFill>
                    <a:cs typeface="Times New Roman" pitchFamily="18" charset="0"/>
                  </a:rPr>
                  <a:t> des </a:t>
                </a:r>
                <a:r>
                  <a:rPr lang="en-GB" sz="1400" dirty="0" err="1">
                    <a:solidFill>
                      <a:srgbClr val="FFFFFF"/>
                    </a:solidFill>
                    <a:cs typeface="Times New Roman" pitchFamily="18" charset="0"/>
                  </a:rPr>
                  <a:t>cas</a:t>
                </a:r>
                <a:r>
                  <a:rPr lang="en-GB" sz="1400" dirty="0">
                    <a:solidFill>
                      <a:srgbClr val="FFFFFF"/>
                    </a:solidFill>
                    <a:cs typeface="Times New Roman" pitchFamily="18" charset="0"/>
                  </a:rPr>
                  <a:t> de cancers, </a:t>
                </a:r>
                <a:r>
                  <a:rPr lang="en-GB" sz="1400" dirty="0" err="1">
                    <a:solidFill>
                      <a:srgbClr val="FFFFFF"/>
                    </a:solidFill>
                    <a:cs typeface="Times New Roman" pitchFamily="18" charset="0"/>
                  </a:rPr>
                  <a:t>stérilité</a:t>
                </a:r>
                <a:r>
                  <a:rPr lang="en-GB" sz="1400" dirty="0">
                    <a:solidFill>
                      <a:srgbClr val="FFFFFF"/>
                    </a:solidFill>
                    <a:cs typeface="Times New Roman" pitchFamily="18" charset="0"/>
                  </a:rPr>
                  <a:t> </a:t>
                </a:r>
                <a:r>
                  <a:rPr lang="en-GB" sz="1400" dirty="0" err="1">
                    <a:solidFill>
                      <a:srgbClr val="FFFFFF"/>
                    </a:solidFill>
                    <a:cs typeface="Times New Roman" pitchFamily="18" charset="0"/>
                  </a:rPr>
                  <a:t>permanente</a:t>
                </a:r>
                <a:r>
                  <a:rPr lang="en-GB" sz="1400" dirty="0">
                    <a:solidFill>
                      <a:srgbClr val="FFFFFF"/>
                    </a:solidFill>
                    <a:cs typeface="Times New Roman" pitchFamily="18" charset="0"/>
                  </a:rPr>
                  <a:t> chez la femme, </a:t>
                </a:r>
                <a:r>
                  <a:rPr lang="en-GB" sz="1400" dirty="0" err="1">
                    <a:solidFill>
                      <a:srgbClr val="FFFFFF"/>
                    </a:solidFill>
                    <a:cs typeface="Times New Roman" pitchFamily="18" charset="0"/>
                  </a:rPr>
                  <a:t>stérilité</a:t>
                </a:r>
                <a:r>
                  <a:rPr lang="en-GB" sz="1400" dirty="0">
                    <a:solidFill>
                      <a:srgbClr val="FFFFFF"/>
                    </a:solidFill>
                    <a:cs typeface="Times New Roman" pitchFamily="18" charset="0"/>
                  </a:rPr>
                  <a:t> pendant </a:t>
                </a:r>
                <a:r>
                  <a:rPr lang="en-GB" sz="1400" dirty="0" err="1">
                    <a:solidFill>
                      <a:srgbClr val="FFFFFF"/>
                    </a:solidFill>
                    <a:cs typeface="Times New Roman" pitchFamily="18" charset="0"/>
                  </a:rPr>
                  <a:t>deux</a:t>
                </a:r>
                <a:r>
                  <a:rPr lang="en-GB" sz="1400" dirty="0">
                    <a:solidFill>
                      <a:srgbClr val="FFFFFF"/>
                    </a:solidFill>
                    <a:cs typeface="Times New Roman" pitchFamily="18" charset="0"/>
                  </a:rPr>
                  <a:t> </a:t>
                </a:r>
                <a:r>
                  <a:rPr lang="en-GB" sz="1400" dirty="0" err="1">
                    <a:solidFill>
                      <a:srgbClr val="FFFFFF"/>
                    </a:solidFill>
                    <a:cs typeface="Times New Roman" pitchFamily="18" charset="0"/>
                  </a:rPr>
                  <a:t>ou</a:t>
                </a:r>
                <a:r>
                  <a:rPr lang="en-GB" sz="1400" dirty="0">
                    <a:solidFill>
                      <a:srgbClr val="FFFFFF"/>
                    </a:solidFill>
                    <a:cs typeface="Times New Roman" pitchFamily="18" charset="0"/>
                  </a:rPr>
                  <a:t> </a:t>
                </a:r>
                <a:r>
                  <a:rPr lang="en-GB" sz="1400" dirty="0" err="1">
                    <a:solidFill>
                      <a:srgbClr val="FFFFFF"/>
                    </a:solidFill>
                    <a:cs typeface="Times New Roman" pitchFamily="18" charset="0"/>
                  </a:rPr>
                  <a:t>trois</a:t>
                </a:r>
                <a:r>
                  <a:rPr lang="en-GB" sz="1400" dirty="0">
                    <a:solidFill>
                      <a:srgbClr val="FFFFFF"/>
                    </a:solidFill>
                    <a:cs typeface="Times New Roman" pitchFamily="18" charset="0"/>
                  </a:rPr>
                  <a:t> </a:t>
                </a:r>
                <a:r>
                  <a:rPr lang="en-GB" sz="1400" dirty="0" err="1">
                    <a:solidFill>
                      <a:srgbClr val="FFFFFF"/>
                    </a:solidFill>
                    <a:cs typeface="Times New Roman" pitchFamily="18" charset="0"/>
                  </a:rPr>
                  <a:t>ans</a:t>
                </a:r>
                <a:r>
                  <a:rPr lang="en-GB" sz="1400" dirty="0">
                    <a:solidFill>
                      <a:srgbClr val="FFFFFF"/>
                    </a:solidFill>
                    <a:cs typeface="Times New Roman" pitchFamily="18" charset="0"/>
                  </a:rPr>
                  <a:t> chez </a:t>
                </a:r>
                <a:r>
                  <a:rPr lang="en-GB" sz="1400" dirty="0" err="1">
                    <a:solidFill>
                      <a:srgbClr val="FFFFFF"/>
                    </a:solidFill>
                    <a:cs typeface="Times New Roman" pitchFamily="18" charset="0"/>
                  </a:rPr>
                  <a:t>l’Homme</a:t>
                </a:r>
                <a:endParaRPr lang="en-GB" sz="1400" dirty="0">
                  <a:solidFill>
                    <a:srgbClr val="FFFFFF"/>
                  </a:solidFill>
                  <a:cs typeface="Times New Roman" pitchFamily="18" charset="0"/>
                </a:endParaRPr>
              </a:p>
            </p:txBody>
          </p:sp>
        </p:grpSp>
        <p:grpSp>
          <p:nvGrpSpPr>
            <p:cNvPr id="22576" name="Group 48"/>
            <p:cNvGrpSpPr>
              <a:grpSpLocks/>
            </p:cNvGrpSpPr>
            <p:nvPr/>
          </p:nvGrpSpPr>
          <p:grpSpPr bwMode="auto">
            <a:xfrm>
              <a:off x="811" y="1381"/>
              <a:ext cx="2200" cy="570"/>
              <a:chOff x="811" y="1381"/>
              <a:chExt cx="2200" cy="570"/>
            </a:xfrm>
          </p:grpSpPr>
          <p:sp>
            <p:nvSpPr>
              <p:cNvPr id="22577" name="AutoShape 49"/>
              <p:cNvSpPr>
                <a:spLocks noChangeArrowheads="1"/>
              </p:cNvSpPr>
              <p:nvPr/>
            </p:nvSpPr>
            <p:spPr bwMode="auto">
              <a:xfrm>
                <a:off x="811" y="1381"/>
                <a:ext cx="2200" cy="570"/>
              </a:xfrm>
              <a:prstGeom prst="roundRect">
                <a:avLst>
                  <a:gd name="adj" fmla="val 171"/>
                </a:avLst>
              </a:prstGeom>
              <a:noFill/>
              <a:ln w="9525">
                <a:noFill/>
                <a:round/>
                <a:headEnd/>
                <a:tailEnd/>
              </a:ln>
            </p:spPr>
            <p:txBody>
              <a:bodyPr wrap="none" anchor="ctr"/>
              <a:lstStyle/>
              <a:p>
                <a:endParaRPr lang="fr-FR"/>
              </a:p>
            </p:txBody>
          </p:sp>
          <p:sp>
            <p:nvSpPr>
              <p:cNvPr id="22578" name="Text Box 50"/>
              <p:cNvSpPr txBox="1">
                <a:spLocks noChangeArrowheads="1"/>
              </p:cNvSpPr>
              <p:nvPr/>
            </p:nvSpPr>
            <p:spPr bwMode="auto">
              <a:xfrm>
                <a:off x="811" y="1381"/>
                <a:ext cx="2200" cy="22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FFFFFF"/>
                    </a:solidFill>
                    <a:cs typeface="Times New Roman" pitchFamily="18" charset="0"/>
                  </a:rPr>
                  <a:t>0.5&lt;dose&lt;1</a:t>
                </a:r>
              </a:p>
            </p:txBody>
          </p:sp>
        </p:grpSp>
        <p:grpSp>
          <p:nvGrpSpPr>
            <p:cNvPr id="22579" name="Group 51"/>
            <p:cNvGrpSpPr>
              <a:grpSpLocks/>
            </p:cNvGrpSpPr>
            <p:nvPr/>
          </p:nvGrpSpPr>
          <p:grpSpPr bwMode="auto">
            <a:xfrm>
              <a:off x="3014" y="1107"/>
              <a:ext cx="2199" cy="269"/>
              <a:chOff x="3014" y="1107"/>
              <a:chExt cx="2199" cy="269"/>
            </a:xfrm>
          </p:grpSpPr>
          <p:sp>
            <p:nvSpPr>
              <p:cNvPr id="22580" name="AutoShape 52"/>
              <p:cNvSpPr>
                <a:spLocks noChangeArrowheads="1"/>
              </p:cNvSpPr>
              <p:nvPr/>
            </p:nvSpPr>
            <p:spPr bwMode="auto">
              <a:xfrm>
                <a:off x="3014" y="1107"/>
                <a:ext cx="2199" cy="269"/>
              </a:xfrm>
              <a:prstGeom prst="roundRect">
                <a:avLst>
                  <a:gd name="adj" fmla="val 370"/>
                </a:avLst>
              </a:prstGeom>
              <a:noFill/>
              <a:ln w="9525">
                <a:noFill/>
                <a:round/>
                <a:headEnd/>
                <a:tailEnd/>
              </a:ln>
            </p:spPr>
            <p:txBody>
              <a:bodyPr wrap="none" anchor="ctr"/>
              <a:lstStyle/>
              <a:p>
                <a:endParaRPr lang="fr-FR"/>
              </a:p>
            </p:txBody>
          </p:sp>
          <p:sp>
            <p:nvSpPr>
              <p:cNvPr id="22581" name="Text Box 53"/>
              <p:cNvSpPr txBox="1">
                <a:spLocks noChangeArrowheads="1"/>
              </p:cNvSpPr>
              <p:nvPr/>
            </p:nvSpPr>
            <p:spPr bwMode="auto">
              <a:xfrm>
                <a:off x="3014" y="1107"/>
                <a:ext cx="2199" cy="22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FFFFFF"/>
                    </a:solidFill>
                    <a:cs typeface="Times New Roman" pitchFamily="18" charset="0"/>
                  </a:rPr>
                  <a:t>Modification de la </a:t>
                </a:r>
                <a:r>
                  <a:rPr lang="en-GB" dirty="0" err="1">
                    <a:solidFill>
                      <a:srgbClr val="FFFFFF"/>
                    </a:solidFill>
                    <a:cs typeface="Times New Roman" pitchFamily="18" charset="0"/>
                  </a:rPr>
                  <a:t>formule</a:t>
                </a:r>
                <a:r>
                  <a:rPr lang="en-GB" dirty="0">
                    <a:solidFill>
                      <a:srgbClr val="FFFFFF"/>
                    </a:solidFill>
                    <a:cs typeface="Times New Roman" pitchFamily="18" charset="0"/>
                  </a:rPr>
                  <a:t> sanguine</a:t>
                </a:r>
              </a:p>
            </p:txBody>
          </p:sp>
        </p:grpSp>
        <p:grpSp>
          <p:nvGrpSpPr>
            <p:cNvPr id="22582" name="Group 54"/>
            <p:cNvGrpSpPr>
              <a:grpSpLocks/>
            </p:cNvGrpSpPr>
            <p:nvPr/>
          </p:nvGrpSpPr>
          <p:grpSpPr bwMode="auto">
            <a:xfrm>
              <a:off x="811" y="1107"/>
              <a:ext cx="2200" cy="269"/>
              <a:chOff x="811" y="1107"/>
              <a:chExt cx="2200" cy="269"/>
            </a:xfrm>
          </p:grpSpPr>
          <p:sp>
            <p:nvSpPr>
              <p:cNvPr id="22583" name="AutoShape 55"/>
              <p:cNvSpPr>
                <a:spLocks noChangeArrowheads="1"/>
              </p:cNvSpPr>
              <p:nvPr/>
            </p:nvSpPr>
            <p:spPr bwMode="auto">
              <a:xfrm>
                <a:off x="811" y="1107"/>
                <a:ext cx="2200" cy="269"/>
              </a:xfrm>
              <a:prstGeom prst="roundRect">
                <a:avLst>
                  <a:gd name="adj" fmla="val 370"/>
                </a:avLst>
              </a:prstGeom>
              <a:noFill/>
              <a:ln w="9525">
                <a:noFill/>
                <a:round/>
                <a:headEnd/>
                <a:tailEnd/>
              </a:ln>
            </p:spPr>
            <p:txBody>
              <a:bodyPr wrap="none" anchor="ctr"/>
              <a:lstStyle/>
              <a:p>
                <a:endParaRPr lang="fr-FR"/>
              </a:p>
            </p:txBody>
          </p:sp>
          <p:sp>
            <p:nvSpPr>
              <p:cNvPr id="22584" name="Text Box 56"/>
              <p:cNvSpPr txBox="1">
                <a:spLocks noChangeArrowheads="1"/>
              </p:cNvSpPr>
              <p:nvPr/>
            </p:nvSpPr>
            <p:spPr bwMode="auto">
              <a:xfrm>
                <a:off x="811" y="1107"/>
                <a:ext cx="2200" cy="22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FFFFFF"/>
                    </a:solidFill>
                    <a:cs typeface="Times New Roman" pitchFamily="18" charset="0"/>
                  </a:rPr>
                  <a:t>0.05&lt;dose&lt;0.5</a:t>
                </a:r>
              </a:p>
            </p:txBody>
          </p:sp>
        </p:grpSp>
        <p:grpSp>
          <p:nvGrpSpPr>
            <p:cNvPr id="22585" name="Group 57"/>
            <p:cNvGrpSpPr>
              <a:grpSpLocks/>
            </p:cNvGrpSpPr>
            <p:nvPr/>
          </p:nvGrpSpPr>
          <p:grpSpPr bwMode="auto">
            <a:xfrm>
              <a:off x="3014" y="833"/>
              <a:ext cx="2199" cy="270"/>
              <a:chOff x="3014" y="833"/>
              <a:chExt cx="2199" cy="270"/>
            </a:xfrm>
          </p:grpSpPr>
          <p:sp>
            <p:nvSpPr>
              <p:cNvPr id="22586" name="AutoShape 58"/>
              <p:cNvSpPr>
                <a:spLocks noChangeArrowheads="1"/>
              </p:cNvSpPr>
              <p:nvPr/>
            </p:nvSpPr>
            <p:spPr bwMode="auto">
              <a:xfrm>
                <a:off x="3014" y="833"/>
                <a:ext cx="2199" cy="270"/>
              </a:xfrm>
              <a:prstGeom prst="roundRect">
                <a:avLst>
                  <a:gd name="adj" fmla="val 370"/>
                </a:avLst>
              </a:prstGeom>
              <a:noFill/>
              <a:ln w="9525">
                <a:noFill/>
                <a:round/>
                <a:headEnd/>
                <a:tailEnd/>
              </a:ln>
            </p:spPr>
            <p:txBody>
              <a:bodyPr wrap="none" anchor="ctr"/>
              <a:lstStyle/>
              <a:p>
                <a:endParaRPr lang="fr-FR"/>
              </a:p>
            </p:txBody>
          </p:sp>
          <p:sp>
            <p:nvSpPr>
              <p:cNvPr id="22587" name="Text Box 59"/>
              <p:cNvSpPr txBox="1">
                <a:spLocks noChangeArrowheads="1"/>
              </p:cNvSpPr>
              <p:nvPr/>
            </p:nvSpPr>
            <p:spPr bwMode="auto">
              <a:xfrm>
                <a:off x="3014" y="833"/>
                <a:ext cx="2199" cy="22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a:solidFill>
                      <a:srgbClr val="FFFFFF"/>
                    </a:solidFill>
                    <a:cs typeface="Times New Roman" pitchFamily="18" charset="0"/>
                  </a:rPr>
                  <a:t>Aucun</a:t>
                </a:r>
                <a:endParaRPr lang="en-GB" dirty="0">
                  <a:solidFill>
                    <a:srgbClr val="FFFFFF"/>
                  </a:solidFill>
                  <a:cs typeface="Times New Roman" pitchFamily="18" charset="0"/>
                </a:endParaRPr>
              </a:p>
            </p:txBody>
          </p:sp>
        </p:grpSp>
        <p:grpSp>
          <p:nvGrpSpPr>
            <p:cNvPr id="22588" name="Group 60"/>
            <p:cNvGrpSpPr>
              <a:grpSpLocks/>
            </p:cNvGrpSpPr>
            <p:nvPr/>
          </p:nvGrpSpPr>
          <p:grpSpPr bwMode="auto">
            <a:xfrm>
              <a:off x="811" y="833"/>
              <a:ext cx="2200" cy="270"/>
              <a:chOff x="811" y="833"/>
              <a:chExt cx="2200" cy="270"/>
            </a:xfrm>
          </p:grpSpPr>
          <p:sp>
            <p:nvSpPr>
              <p:cNvPr id="22589" name="AutoShape 61"/>
              <p:cNvSpPr>
                <a:spLocks noChangeArrowheads="1"/>
              </p:cNvSpPr>
              <p:nvPr/>
            </p:nvSpPr>
            <p:spPr bwMode="auto">
              <a:xfrm>
                <a:off x="811" y="833"/>
                <a:ext cx="2200" cy="270"/>
              </a:xfrm>
              <a:prstGeom prst="roundRect">
                <a:avLst>
                  <a:gd name="adj" fmla="val 370"/>
                </a:avLst>
              </a:prstGeom>
              <a:noFill/>
              <a:ln w="9525">
                <a:noFill/>
                <a:round/>
                <a:headEnd/>
                <a:tailEnd/>
              </a:ln>
            </p:spPr>
            <p:txBody>
              <a:bodyPr wrap="none" anchor="ctr"/>
              <a:lstStyle/>
              <a:p>
                <a:endParaRPr lang="fr-FR"/>
              </a:p>
            </p:txBody>
          </p:sp>
          <p:sp>
            <p:nvSpPr>
              <p:cNvPr id="22590" name="Text Box 62"/>
              <p:cNvSpPr txBox="1">
                <a:spLocks noChangeArrowheads="1"/>
              </p:cNvSpPr>
              <p:nvPr/>
            </p:nvSpPr>
            <p:spPr bwMode="auto">
              <a:xfrm>
                <a:off x="811" y="833"/>
                <a:ext cx="2200" cy="22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FFFFFF"/>
                    </a:solidFill>
                    <a:cs typeface="Times New Roman" pitchFamily="18" charset="0"/>
                  </a:rPr>
                  <a:t>Dose&lt;0.05</a:t>
                </a:r>
              </a:p>
            </p:txBody>
          </p:sp>
        </p:grpSp>
        <p:grpSp>
          <p:nvGrpSpPr>
            <p:cNvPr id="22591" name="Group 63"/>
            <p:cNvGrpSpPr>
              <a:grpSpLocks/>
            </p:cNvGrpSpPr>
            <p:nvPr/>
          </p:nvGrpSpPr>
          <p:grpSpPr bwMode="auto">
            <a:xfrm>
              <a:off x="3014" y="559"/>
              <a:ext cx="2199" cy="269"/>
              <a:chOff x="3014" y="559"/>
              <a:chExt cx="2199" cy="269"/>
            </a:xfrm>
          </p:grpSpPr>
          <p:sp>
            <p:nvSpPr>
              <p:cNvPr id="22592" name="AutoShape 64"/>
              <p:cNvSpPr>
                <a:spLocks noChangeArrowheads="1"/>
              </p:cNvSpPr>
              <p:nvPr/>
            </p:nvSpPr>
            <p:spPr bwMode="auto">
              <a:xfrm>
                <a:off x="3014" y="559"/>
                <a:ext cx="2199" cy="269"/>
              </a:xfrm>
              <a:prstGeom prst="roundRect">
                <a:avLst>
                  <a:gd name="adj" fmla="val 370"/>
                </a:avLst>
              </a:prstGeom>
              <a:noFill/>
              <a:ln w="9525">
                <a:noFill/>
                <a:round/>
                <a:headEnd/>
                <a:tailEnd/>
              </a:ln>
            </p:spPr>
            <p:txBody>
              <a:bodyPr wrap="none" anchor="ctr"/>
              <a:lstStyle/>
              <a:p>
                <a:endParaRPr lang="fr-FR"/>
              </a:p>
            </p:txBody>
          </p:sp>
          <p:sp>
            <p:nvSpPr>
              <p:cNvPr id="22593" name="Text Box 65"/>
              <p:cNvSpPr txBox="1">
                <a:spLocks noChangeArrowheads="1"/>
              </p:cNvSpPr>
              <p:nvPr/>
            </p:nvSpPr>
            <p:spPr bwMode="auto">
              <a:xfrm>
                <a:off x="3014" y="559"/>
                <a:ext cx="2199" cy="22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err="1">
                    <a:solidFill>
                      <a:srgbClr val="FF0000"/>
                    </a:solidFill>
                    <a:cs typeface="Times New Roman" pitchFamily="18" charset="0"/>
                  </a:rPr>
                  <a:t>Effets</a:t>
                </a:r>
                <a:r>
                  <a:rPr lang="en-GB" b="1" dirty="0">
                    <a:solidFill>
                      <a:srgbClr val="FF0000"/>
                    </a:solidFill>
                    <a:cs typeface="Times New Roman" pitchFamily="18" charset="0"/>
                  </a:rPr>
                  <a:t> </a:t>
                </a:r>
                <a:r>
                  <a:rPr lang="en-GB" b="1" dirty="0" err="1">
                    <a:solidFill>
                      <a:srgbClr val="FF0000"/>
                    </a:solidFill>
                    <a:cs typeface="Times New Roman" pitchFamily="18" charset="0"/>
                  </a:rPr>
                  <a:t>d’une</a:t>
                </a:r>
                <a:r>
                  <a:rPr lang="en-GB" b="1" dirty="0">
                    <a:solidFill>
                      <a:srgbClr val="FF0000"/>
                    </a:solidFill>
                    <a:cs typeface="Times New Roman" pitchFamily="18" charset="0"/>
                  </a:rPr>
                  <a:t> dose unique</a:t>
                </a:r>
              </a:p>
            </p:txBody>
          </p:sp>
        </p:grpSp>
        <p:grpSp>
          <p:nvGrpSpPr>
            <p:cNvPr id="22594" name="Group 66"/>
            <p:cNvGrpSpPr>
              <a:grpSpLocks/>
            </p:cNvGrpSpPr>
            <p:nvPr/>
          </p:nvGrpSpPr>
          <p:grpSpPr bwMode="auto">
            <a:xfrm>
              <a:off x="811" y="559"/>
              <a:ext cx="2200" cy="269"/>
              <a:chOff x="811" y="559"/>
              <a:chExt cx="2200" cy="269"/>
            </a:xfrm>
          </p:grpSpPr>
          <p:sp>
            <p:nvSpPr>
              <p:cNvPr id="22595" name="AutoShape 67"/>
              <p:cNvSpPr>
                <a:spLocks noChangeArrowheads="1"/>
              </p:cNvSpPr>
              <p:nvPr/>
            </p:nvSpPr>
            <p:spPr bwMode="auto">
              <a:xfrm>
                <a:off x="811" y="559"/>
                <a:ext cx="2200" cy="269"/>
              </a:xfrm>
              <a:prstGeom prst="roundRect">
                <a:avLst>
                  <a:gd name="adj" fmla="val 370"/>
                </a:avLst>
              </a:prstGeom>
              <a:noFill/>
              <a:ln w="9525">
                <a:noFill/>
                <a:round/>
                <a:headEnd/>
                <a:tailEnd/>
              </a:ln>
            </p:spPr>
            <p:txBody>
              <a:bodyPr wrap="none" anchor="ctr"/>
              <a:lstStyle/>
              <a:p>
                <a:endParaRPr lang="fr-FR"/>
              </a:p>
            </p:txBody>
          </p:sp>
          <p:sp>
            <p:nvSpPr>
              <p:cNvPr id="22596" name="Text Box 68"/>
              <p:cNvSpPr txBox="1">
                <a:spLocks noChangeArrowheads="1"/>
              </p:cNvSpPr>
              <p:nvPr/>
            </p:nvSpPr>
            <p:spPr bwMode="auto">
              <a:xfrm>
                <a:off x="811" y="559"/>
                <a:ext cx="2200" cy="22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FF0000"/>
                    </a:solidFill>
                    <a:cs typeface="Times New Roman" pitchFamily="18" charset="0"/>
                  </a:rPr>
                  <a:t>Doses (</a:t>
                </a:r>
                <a:r>
                  <a:rPr lang="en-GB" b="1" dirty="0" err="1">
                    <a:solidFill>
                      <a:srgbClr val="FF0000"/>
                    </a:solidFill>
                    <a:cs typeface="Times New Roman" pitchFamily="18" charset="0"/>
                  </a:rPr>
                  <a:t>Sv</a:t>
                </a:r>
                <a:r>
                  <a:rPr lang="en-GB" b="1" dirty="0">
                    <a:solidFill>
                      <a:srgbClr val="FF0000"/>
                    </a:solidFill>
                    <a:cs typeface="Times New Roman" pitchFamily="18" charset="0"/>
                  </a:rPr>
                  <a:t>)</a:t>
                </a:r>
              </a:p>
            </p:txBody>
          </p:sp>
        </p:grpSp>
        <p:sp>
          <p:nvSpPr>
            <p:cNvPr id="22597" name="Line 69"/>
            <p:cNvSpPr>
              <a:spLocks noChangeShapeType="1"/>
            </p:cNvSpPr>
            <p:nvPr/>
          </p:nvSpPr>
          <p:spPr bwMode="auto">
            <a:xfrm>
              <a:off x="811" y="559"/>
              <a:ext cx="4406" cy="1"/>
            </a:xfrm>
            <a:prstGeom prst="line">
              <a:avLst/>
            </a:prstGeom>
            <a:noFill/>
            <a:ln w="28440">
              <a:solidFill>
                <a:srgbClr val="000000"/>
              </a:solidFill>
              <a:round/>
              <a:headEnd/>
              <a:tailEnd/>
            </a:ln>
          </p:spPr>
          <p:txBody>
            <a:bodyPr/>
            <a:lstStyle/>
            <a:p>
              <a:endParaRPr lang="fr-FR" sz="2400" dirty="0"/>
            </a:p>
          </p:txBody>
        </p:sp>
        <p:sp>
          <p:nvSpPr>
            <p:cNvPr id="22598" name="Line 70"/>
            <p:cNvSpPr>
              <a:spLocks noChangeShapeType="1"/>
            </p:cNvSpPr>
            <p:nvPr/>
          </p:nvSpPr>
          <p:spPr bwMode="auto">
            <a:xfrm>
              <a:off x="811" y="833"/>
              <a:ext cx="4406" cy="1"/>
            </a:xfrm>
            <a:prstGeom prst="line">
              <a:avLst/>
            </a:prstGeom>
            <a:noFill/>
            <a:ln w="12600">
              <a:solidFill>
                <a:srgbClr val="000000"/>
              </a:solidFill>
              <a:round/>
              <a:headEnd/>
              <a:tailEnd/>
            </a:ln>
          </p:spPr>
          <p:txBody>
            <a:bodyPr/>
            <a:lstStyle/>
            <a:p>
              <a:endParaRPr lang="fr-FR"/>
            </a:p>
          </p:txBody>
        </p:sp>
        <p:sp>
          <p:nvSpPr>
            <p:cNvPr id="22599" name="Line 71"/>
            <p:cNvSpPr>
              <a:spLocks noChangeShapeType="1"/>
            </p:cNvSpPr>
            <p:nvPr/>
          </p:nvSpPr>
          <p:spPr bwMode="auto">
            <a:xfrm>
              <a:off x="811" y="1107"/>
              <a:ext cx="4406" cy="1"/>
            </a:xfrm>
            <a:prstGeom prst="line">
              <a:avLst/>
            </a:prstGeom>
            <a:noFill/>
            <a:ln w="12600">
              <a:solidFill>
                <a:srgbClr val="000000"/>
              </a:solidFill>
              <a:round/>
              <a:headEnd/>
              <a:tailEnd/>
            </a:ln>
          </p:spPr>
          <p:txBody>
            <a:bodyPr/>
            <a:lstStyle/>
            <a:p>
              <a:endParaRPr lang="fr-FR"/>
            </a:p>
          </p:txBody>
        </p:sp>
        <p:sp>
          <p:nvSpPr>
            <p:cNvPr id="22600" name="Line 72"/>
            <p:cNvSpPr>
              <a:spLocks noChangeShapeType="1"/>
            </p:cNvSpPr>
            <p:nvPr/>
          </p:nvSpPr>
          <p:spPr bwMode="auto">
            <a:xfrm>
              <a:off x="811" y="1381"/>
              <a:ext cx="4406" cy="1"/>
            </a:xfrm>
            <a:prstGeom prst="line">
              <a:avLst/>
            </a:prstGeom>
            <a:noFill/>
            <a:ln w="12600">
              <a:solidFill>
                <a:srgbClr val="000000"/>
              </a:solidFill>
              <a:round/>
              <a:headEnd/>
              <a:tailEnd/>
            </a:ln>
          </p:spPr>
          <p:txBody>
            <a:bodyPr/>
            <a:lstStyle/>
            <a:p>
              <a:endParaRPr lang="fr-FR"/>
            </a:p>
          </p:txBody>
        </p:sp>
        <p:sp>
          <p:nvSpPr>
            <p:cNvPr id="22601" name="Line 73"/>
            <p:cNvSpPr>
              <a:spLocks noChangeShapeType="1"/>
            </p:cNvSpPr>
            <p:nvPr/>
          </p:nvSpPr>
          <p:spPr bwMode="auto">
            <a:xfrm>
              <a:off x="811" y="1957"/>
              <a:ext cx="4406" cy="1"/>
            </a:xfrm>
            <a:prstGeom prst="line">
              <a:avLst/>
            </a:prstGeom>
            <a:noFill/>
            <a:ln w="12600">
              <a:solidFill>
                <a:srgbClr val="000000"/>
              </a:solidFill>
              <a:round/>
              <a:headEnd/>
              <a:tailEnd/>
            </a:ln>
          </p:spPr>
          <p:txBody>
            <a:bodyPr/>
            <a:lstStyle/>
            <a:p>
              <a:endParaRPr lang="fr-FR"/>
            </a:p>
          </p:txBody>
        </p:sp>
        <p:sp>
          <p:nvSpPr>
            <p:cNvPr id="22602" name="Line 74"/>
            <p:cNvSpPr>
              <a:spLocks noChangeShapeType="1"/>
            </p:cNvSpPr>
            <p:nvPr/>
          </p:nvSpPr>
          <p:spPr bwMode="auto">
            <a:xfrm>
              <a:off x="811" y="2231"/>
              <a:ext cx="4406" cy="1"/>
            </a:xfrm>
            <a:prstGeom prst="line">
              <a:avLst/>
            </a:prstGeom>
            <a:noFill/>
            <a:ln w="12600">
              <a:solidFill>
                <a:srgbClr val="000000"/>
              </a:solidFill>
              <a:round/>
              <a:headEnd/>
              <a:tailEnd/>
            </a:ln>
          </p:spPr>
          <p:txBody>
            <a:bodyPr/>
            <a:lstStyle/>
            <a:p>
              <a:endParaRPr lang="fr-FR"/>
            </a:p>
          </p:txBody>
        </p:sp>
        <p:sp>
          <p:nvSpPr>
            <p:cNvPr id="22603" name="Line 75"/>
            <p:cNvSpPr>
              <a:spLocks noChangeShapeType="1"/>
            </p:cNvSpPr>
            <p:nvPr/>
          </p:nvSpPr>
          <p:spPr bwMode="auto">
            <a:xfrm>
              <a:off x="811" y="2803"/>
              <a:ext cx="4406" cy="1"/>
            </a:xfrm>
            <a:prstGeom prst="line">
              <a:avLst/>
            </a:prstGeom>
            <a:noFill/>
            <a:ln w="12600">
              <a:solidFill>
                <a:srgbClr val="000000"/>
              </a:solidFill>
              <a:round/>
              <a:headEnd/>
              <a:tailEnd/>
            </a:ln>
          </p:spPr>
          <p:txBody>
            <a:bodyPr/>
            <a:lstStyle/>
            <a:p>
              <a:endParaRPr lang="fr-FR"/>
            </a:p>
          </p:txBody>
        </p:sp>
        <p:sp>
          <p:nvSpPr>
            <p:cNvPr id="22604" name="Line 76"/>
            <p:cNvSpPr>
              <a:spLocks noChangeShapeType="1"/>
            </p:cNvSpPr>
            <p:nvPr/>
          </p:nvSpPr>
          <p:spPr bwMode="auto">
            <a:xfrm>
              <a:off x="811" y="3076"/>
              <a:ext cx="4406" cy="1"/>
            </a:xfrm>
            <a:prstGeom prst="line">
              <a:avLst/>
            </a:prstGeom>
            <a:noFill/>
            <a:ln w="12600">
              <a:solidFill>
                <a:srgbClr val="000000"/>
              </a:solidFill>
              <a:round/>
              <a:headEnd/>
              <a:tailEnd/>
            </a:ln>
          </p:spPr>
          <p:txBody>
            <a:bodyPr/>
            <a:lstStyle/>
            <a:p>
              <a:endParaRPr lang="fr-FR"/>
            </a:p>
          </p:txBody>
        </p:sp>
        <p:sp>
          <p:nvSpPr>
            <p:cNvPr id="22605" name="Line 77"/>
            <p:cNvSpPr>
              <a:spLocks noChangeShapeType="1"/>
            </p:cNvSpPr>
            <p:nvPr/>
          </p:nvSpPr>
          <p:spPr bwMode="auto">
            <a:xfrm>
              <a:off x="811" y="3350"/>
              <a:ext cx="4406" cy="1"/>
            </a:xfrm>
            <a:prstGeom prst="line">
              <a:avLst/>
            </a:prstGeom>
            <a:noFill/>
            <a:ln w="12600">
              <a:solidFill>
                <a:srgbClr val="000000"/>
              </a:solidFill>
              <a:round/>
              <a:headEnd/>
              <a:tailEnd/>
            </a:ln>
          </p:spPr>
          <p:txBody>
            <a:bodyPr/>
            <a:lstStyle/>
            <a:p>
              <a:endParaRPr lang="fr-FR"/>
            </a:p>
          </p:txBody>
        </p:sp>
        <p:sp>
          <p:nvSpPr>
            <p:cNvPr id="22606" name="Line 78"/>
            <p:cNvSpPr>
              <a:spLocks noChangeShapeType="1"/>
            </p:cNvSpPr>
            <p:nvPr/>
          </p:nvSpPr>
          <p:spPr bwMode="auto">
            <a:xfrm>
              <a:off x="811" y="3624"/>
              <a:ext cx="4406" cy="1"/>
            </a:xfrm>
            <a:prstGeom prst="line">
              <a:avLst/>
            </a:prstGeom>
            <a:noFill/>
            <a:ln w="12600">
              <a:solidFill>
                <a:srgbClr val="000000"/>
              </a:solidFill>
              <a:round/>
              <a:headEnd/>
              <a:tailEnd/>
            </a:ln>
          </p:spPr>
          <p:txBody>
            <a:bodyPr/>
            <a:lstStyle/>
            <a:p>
              <a:endParaRPr lang="fr-FR"/>
            </a:p>
          </p:txBody>
        </p:sp>
        <p:sp>
          <p:nvSpPr>
            <p:cNvPr id="22607" name="Line 79"/>
            <p:cNvSpPr>
              <a:spLocks noChangeShapeType="1"/>
            </p:cNvSpPr>
            <p:nvPr/>
          </p:nvSpPr>
          <p:spPr bwMode="auto">
            <a:xfrm>
              <a:off x="811" y="4173"/>
              <a:ext cx="4406" cy="1"/>
            </a:xfrm>
            <a:prstGeom prst="line">
              <a:avLst/>
            </a:prstGeom>
            <a:noFill/>
            <a:ln w="28440">
              <a:solidFill>
                <a:srgbClr val="000000"/>
              </a:solidFill>
              <a:round/>
              <a:headEnd/>
              <a:tailEnd/>
            </a:ln>
          </p:spPr>
          <p:txBody>
            <a:bodyPr/>
            <a:lstStyle/>
            <a:p>
              <a:endParaRPr lang="fr-FR"/>
            </a:p>
          </p:txBody>
        </p:sp>
        <p:sp>
          <p:nvSpPr>
            <p:cNvPr id="22608" name="Line 80"/>
            <p:cNvSpPr>
              <a:spLocks noChangeShapeType="1"/>
            </p:cNvSpPr>
            <p:nvPr/>
          </p:nvSpPr>
          <p:spPr bwMode="auto">
            <a:xfrm>
              <a:off x="811" y="559"/>
              <a:ext cx="1" cy="3614"/>
            </a:xfrm>
            <a:prstGeom prst="line">
              <a:avLst/>
            </a:prstGeom>
            <a:noFill/>
            <a:ln w="28440">
              <a:solidFill>
                <a:srgbClr val="000000"/>
              </a:solidFill>
              <a:round/>
              <a:headEnd/>
              <a:tailEnd/>
            </a:ln>
          </p:spPr>
          <p:txBody>
            <a:bodyPr/>
            <a:lstStyle/>
            <a:p>
              <a:endParaRPr lang="fr-FR"/>
            </a:p>
          </p:txBody>
        </p:sp>
        <p:sp>
          <p:nvSpPr>
            <p:cNvPr id="22609" name="Line 81"/>
            <p:cNvSpPr>
              <a:spLocks noChangeShapeType="1"/>
            </p:cNvSpPr>
            <p:nvPr/>
          </p:nvSpPr>
          <p:spPr bwMode="auto">
            <a:xfrm>
              <a:off x="2656" y="527"/>
              <a:ext cx="1" cy="3614"/>
            </a:xfrm>
            <a:prstGeom prst="line">
              <a:avLst/>
            </a:prstGeom>
            <a:noFill/>
            <a:ln w="12600">
              <a:solidFill>
                <a:srgbClr val="000000"/>
              </a:solidFill>
              <a:round/>
              <a:headEnd/>
              <a:tailEnd/>
            </a:ln>
          </p:spPr>
          <p:txBody>
            <a:bodyPr/>
            <a:lstStyle/>
            <a:p>
              <a:endParaRPr lang="fr-FR"/>
            </a:p>
          </p:txBody>
        </p:sp>
        <p:sp>
          <p:nvSpPr>
            <p:cNvPr id="22610" name="Line 82"/>
            <p:cNvSpPr>
              <a:spLocks noChangeShapeType="1"/>
            </p:cNvSpPr>
            <p:nvPr/>
          </p:nvSpPr>
          <p:spPr bwMode="auto">
            <a:xfrm>
              <a:off x="5217" y="559"/>
              <a:ext cx="1" cy="3614"/>
            </a:xfrm>
            <a:prstGeom prst="line">
              <a:avLst/>
            </a:prstGeom>
            <a:noFill/>
            <a:ln w="28440">
              <a:solidFill>
                <a:srgbClr val="000000"/>
              </a:solidFill>
              <a:round/>
              <a:headEnd/>
              <a:tailEnd/>
            </a:ln>
          </p:spPr>
          <p:txBody>
            <a:bodyPr/>
            <a:lstStyle/>
            <a:p>
              <a:endParaRPr lang="fr-FR"/>
            </a:p>
          </p:txBody>
        </p:sp>
        <p:sp>
          <p:nvSpPr>
            <p:cNvPr id="22611" name="Line 83"/>
            <p:cNvSpPr>
              <a:spLocks noChangeShapeType="1"/>
            </p:cNvSpPr>
            <p:nvPr/>
          </p:nvSpPr>
          <p:spPr bwMode="auto">
            <a:xfrm>
              <a:off x="811" y="3899"/>
              <a:ext cx="4406" cy="1"/>
            </a:xfrm>
            <a:prstGeom prst="line">
              <a:avLst/>
            </a:prstGeom>
            <a:noFill/>
            <a:ln w="12600">
              <a:solidFill>
                <a:srgbClr val="000000"/>
              </a:solidFill>
              <a:round/>
              <a:headEnd/>
              <a:tailEnd/>
            </a:ln>
          </p:spPr>
          <p:txBody>
            <a:bodyPr/>
            <a:lstStyle/>
            <a:p>
              <a:endParaRPr lang="fr-FR"/>
            </a:p>
          </p:txBody>
        </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11560" y="1916832"/>
            <a:ext cx="8064500" cy="2340770"/>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FFFFFF"/>
                </a:solidFill>
                <a:cs typeface="Times New Roman" pitchFamily="18" charset="0"/>
              </a:rPr>
              <a:t>On note des </a:t>
            </a:r>
            <a:r>
              <a:rPr lang="en-GB" sz="2400" dirty="0" err="1">
                <a:solidFill>
                  <a:srgbClr val="FFFFFF"/>
                </a:solidFill>
                <a:cs typeface="Times New Roman" pitchFamily="18" charset="0"/>
              </a:rPr>
              <a:t>conséquences</a:t>
            </a:r>
            <a:r>
              <a:rPr lang="en-GB" sz="2400" dirty="0">
                <a:solidFill>
                  <a:srgbClr val="FFFFFF"/>
                </a:solidFill>
                <a:cs typeface="Times New Roman" pitchFamily="18" charset="0"/>
              </a:rPr>
              <a:t> </a:t>
            </a:r>
            <a:r>
              <a:rPr lang="en-GB" sz="2400" dirty="0" err="1">
                <a:solidFill>
                  <a:srgbClr val="FFFFFF"/>
                </a:solidFill>
                <a:cs typeface="Times New Roman" pitchFamily="18" charset="0"/>
              </a:rPr>
              <a:t>sur</a:t>
            </a:r>
            <a:r>
              <a:rPr lang="en-GB" sz="2400" dirty="0">
                <a:solidFill>
                  <a:srgbClr val="FFFFFF"/>
                </a:solidFill>
                <a:cs typeface="Times New Roman" pitchFamily="18" charset="0"/>
              </a:rPr>
              <a:t> </a:t>
            </a:r>
            <a:r>
              <a:rPr lang="en-GB" sz="2400" dirty="0" err="1">
                <a:solidFill>
                  <a:srgbClr val="FFFFFF"/>
                </a:solidFill>
                <a:cs typeface="Times New Roman" pitchFamily="18" charset="0"/>
              </a:rPr>
              <a:t>l’Homme</a:t>
            </a:r>
            <a:r>
              <a:rPr lang="en-GB" sz="2400" dirty="0">
                <a:solidFill>
                  <a:srgbClr val="FFFFFF"/>
                </a:solidFill>
                <a:cs typeface="Times New Roman" pitchFamily="18" charset="0"/>
              </a:rPr>
              <a:t> pour des doses </a:t>
            </a:r>
            <a:r>
              <a:rPr lang="en-GB" sz="2400" dirty="0" err="1">
                <a:solidFill>
                  <a:srgbClr val="FFFFFF"/>
                </a:solidFill>
                <a:cs typeface="Times New Roman" pitchFamily="18" charset="0"/>
              </a:rPr>
              <a:t>équivalentes</a:t>
            </a:r>
            <a:r>
              <a:rPr lang="en-GB" sz="2400" dirty="0">
                <a:solidFill>
                  <a:srgbClr val="FFFFFF"/>
                </a:solidFill>
                <a:cs typeface="Times New Roman" pitchFamily="18" charset="0"/>
              </a:rPr>
              <a:t> à 50 </a:t>
            </a:r>
            <a:r>
              <a:rPr lang="en-GB" sz="2400" dirty="0" err="1">
                <a:solidFill>
                  <a:srgbClr val="FFFFFF"/>
                </a:solidFill>
                <a:cs typeface="Times New Roman" pitchFamily="18" charset="0"/>
              </a:rPr>
              <a:t>mSv</a:t>
            </a:r>
            <a:r>
              <a:rPr lang="en-GB" sz="2400" dirty="0">
                <a:solidFill>
                  <a:srgbClr val="FFFFFF"/>
                </a:solidFill>
                <a:cs typeface="Times New Roman" pitchFamily="18" charset="0"/>
              </a:rPr>
              <a:t>. Or </a:t>
            </a:r>
            <a:r>
              <a:rPr lang="en-GB" sz="2400" dirty="0" err="1">
                <a:solidFill>
                  <a:srgbClr val="FFFFFF"/>
                </a:solidFill>
                <a:cs typeface="Times New Roman" pitchFamily="18" charset="0"/>
              </a:rPr>
              <a:t>l’Homme</a:t>
            </a:r>
            <a:r>
              <a:rPr lang="en-GB" sz="2400" dirty="0">
                <a:solidFill>
                  <a:srgbClr val="FFFFFF"/>
                </a:solidFill>
                <a:cs typeface="Times New Roman" pitchFamily="18" charset="0"/>
              </a:rPr>
              <a:t> </a:t>
            </a:r>
            <a:r>
              <a:rPr lang="en-GB" sz="2400" dirty="0" err="1">
                <a:solidFill>
                  <a:srgbClr val="FFFFFF"/>
                </a:solidFill>
                <a:cs typeface="Times New Roman" pitchFamily="18" charset="0"/>
              </a:rPr>
              <a:t>reçoit</a:t>
            </a:r>
            <a:r>
              <a:rPr lang="en-GB" sz="2400" dirty="0">
                <a:solidFill>
                  <a:srgbClr val="FFFFFF"/>
                </a:solidFill>
                <a:cs typeface="Times New Roman" pitchFamily="18" charset="0"/>
              </a:rPr>
              <a:t> en </a:t>
            </a:r>
            <a:r>
              <a:rPr lang="en-GB" sz="2400" dirty="0" err="1">
                <a:solidFill>
                  <a:srgbClr val="FFFFFF"/>
                </a:solidFill>
                <a:cs typeface="Times New Roman" pitchFamily="18" charset="0"/>
              </a:rPr>
              <a:t>moyenne</a:t>
            </a:r>
            <a:r>
              <a:rPr lang="en-GB" sz="2400" dirty="0">
                <a:solidFill>
                  <a:srgbClr val="FFFFFF"/>
                </a:solidFill>
                <a:cs typeface="Times New Roman" pitchFamily="18" charset="0"/>
              </a:rPr>
              <a:t> 2.4 </a:t>
            </a:r>
            <a:r>
              <a:rPr lang="en-GB" sz="2400" dirty="0" err="1">
                <a:solidFill>
                  <a:srgbClr val="FFFFFF"/>
                </a:solidFill>
                <a:cs typeface="Times New Roman" pitchFamily="18" charset="0"/>
              </a:rPr>
              <a:t>mSv</a:t>
            </a:r>
            <a:r>
              <a:rPr lang="en-GB" sz="2400" dirty="0">
                <a:solidFill>
                  <a:srgbClr val="FFFFFF"/>
                </a:solidFill>
                <a:cs typeface="Times New Roman" pitchFamily="18" charset="0"/>
              </a:rPr>
              <a:t> par an. </a:t>
            </a:r>
            <a:endParaRPr lang="en-GB" sz="2400" dirty="0" smtClean="0">
              <a:solidFill>
                <a:srgbClr val="FFFFFF"/>
              </a:solidFill>
              <a:cs typeface="Times New Roman" pitchFamily="18" charset="0"/>
            </a:endParaRPr>
          </a:p>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err="1" smtClean="0">
                <a:solidFill>
                  <a:srgbClr val="0000FF"/>
                </a:solidFill>
                <a:cs typeface="Times New Roman" pitchFamily="18" charset="0"/>
              </a:rPr>
              <a:t>Peut</a:t>
            </a:r>
            <a:r>
              <a:rPr lang="en-GB" sz="2400" dirty="0" smtClean="0">
                <a:solidFill>
                  <a:srgbClr val="0000FF"/>
                </a:solidFill>
                <a:cs typeface="Times New Roman" pitchFamily="18" charset="0"/>
              </a:rPr>
              <a:t>-on </a:t>
            </a:r>
            <a:r>
              <a:rPr lang="en-GB" sz="2400" dirty="0" err="1">
                <a:solidFill>
                  <a:srgbClr val="0000FF"/>
                </a:solidFill>
                <a:cs typeface="Times New Roman" pitchFamily="18" charset="0"/>
              </a:rPr>
              <a:t>alors</a:t>
            </a:r>
            <a:r>
              <a:rPr lang="en-GB" sz="2400" dirty="0">
                <a:solidFill>
                  <a:srgbClr val="0000FF"/>
                </a:solidFill>
                <a:cs typeface="Times New Roman" pitchFamily="18" charset="0"/>
              </a:rPr>
              <a:t> en </a:t>
            </a:r>
            <a:r>
              <a:rPr lang="en-GB" sz="2400" dirty="0" err="1">
                <a:solidFill>
                  <a:srgbClr val="0000FF"/>
                </a:solidFill>
                <a:cs typeface="Times New Roman" pitchFamily="18" charset="0"/>
              </a:rPr>
              <a:t>déduire</a:t>
            </a:r>
            <a:r>
              <a:rPr lang="en-GB" sz="2400" dirty="0">
                <a:solidFill>
                  <a:srgbClr val="0000FF"/>
                </a:solidFill>
                <a:cs typeface="Times New Roman" pitchFamily="18" charset="0"/>
              </a:rPr>
              <a:t> </a:t>
            </a:r>
            <a:r>
              <a:rPr lang="en-GB" sz="2400" dirty="0" err="1">
                <a:solidFill>
                  <a:srgbClr val="0000FF"/>
                </a:solidFill>
                <a:cs typeface="Times New Roman" pitchFamily="18" charset="0"/>
              </a:rPr>
              <a:t>que</a:t>
            </a:r>
            <a:r>
              <a:rPr lang="en-GB" sz="2400" dirty="0">
                <a:solidFill>
                  <a:srgbClr val="0000FF"/>
                </a:solidFill>
                <a:cs typeface="Times New Roman" pitchFamily="18" charset="0"/>
              </a:rPr>
              <a:t> la </a:t>
            </a:r>
            <a:r>
              <a:rPr lang="en-GB" sz="2400" dirty="0" err="1">
                <a:solidFill>
                  <a:srgbClr val="0000FF"/>
                </a:solidFill>
                <a:cs typeface="Times New Roman" pitchFamily="18" charset="0"/>
              </a:rPr>
              <a:t>radioactivité</a:t>
            </a:r>
            <a:r>
              <a:rPr lang="en-GB" sz="2400" dirty="0">
                <a:solidFill>
                  <a:srgbClr val="0000FF"/>
                </a:solidFill>
                <a:cs typeface="Times New Roman" pitchFamily="18" charset="0"/>
              </a:rPr>
              <a:t> </a:t>
            </a:r>
            <a:r>
              <a:rPr lang="en-GB" sz="2400" dirty="0" err="1">
                <a:solidFill>
                  <a:srgbClr val="0000FF"/>
                </a:solidFill>
                <a:cs typeface="Times New Roman" pitchFamily="18" charset="0"/>
              </a:rPr>
              <a:t>est</a:t>
            </a:r>
            <a:r>
              <a:rPr lang="en-GB" sz="2400" dirty="0">
                <a:solidFill>
                  <a:srgbClr val="0000FF"/>
                </a:solidFill>
                <a:cs typeface="Times New Roman" pitchFamily="18" charset="0"/>
              </a:rPr>
              <a:t> </a:t>
            </a:r>
            <a:r>
              <a:rPr lang="en-GB" sz="2400" dirty="0" err="1">
                <a:solidFill>
                  <a:srgbClr val="0000FF"/>
                </a:solidFill>
                <a:cs typeface="Times New Roman" pitchFamily="18" charset="0"/>
              </a:rPr>
              <a:t>peu</a:t>
            </a:r>
            <a:r>
              <a:rPr lang="en-GB" sz="2400" dirty="0">
                <a:solidFill>
                  <a:srgbClr val="0000FF"/>
                </a:solidFill>
                <a:cs typeface="Times New Roman" pitchFamily="18" charset="0"/>
              </a:rPr>
              <a:t> </a:t>
            </a:r>
            <a:r>
              <a:rPr lang="en-GB" sz="2400" dirty="0" err="1">
                <a:solidFill>
                  <a:srgbClr val="0000FF"/>
                </a:solidFill>
                <a:cs typeface="Times New Roman" pitchFamily="18" charset="0"/>
              </a:rPr>
              <a:t>dangereuse</a:t>
            </a:r>
            <a:r>
              <a:rPr lang="en-GB" sz="2400" dirty="0">
                <a:solidFill>
                  <a:srgbClr val="0000FF"/>
                </a:solidFill>
                <a:cs typeface="Times New Roman" pitchFamily="18" charset="0"/>
              </a:rPr>
              <a:t> pour </a:t>
            </a:r>
            <a:r>
              <a:rPr lang="en-GB" sz="2400" dirty="0" err="1">
                <a:solidFill>
                  <a:srgbClr val="0000FF"/>
                </a:solidFill>
                <a:cs typeface="Times New Roman" pitchFamily="18" charset="0"/>
              </a:rPr>
              <a:t>l’Homme</a:t>
            </a:r>
            <a:r>
              <a:rPr lang="en-GB" sz="2400" dirty="0">
                <a:solidFill>
                  <a:srgbClr val="0000FF"/>
                </a:solidFill>
                <a:cs typeface="Times New Roman" pitchFamily="18" charset="0"/>
              </a:rPr>
              <a:t> ? Le </a:t>
            </a:r>
            <a:r>
              <a:rPr lang="en-GB" sz="2400" dirty="0" err="1">
                <a:solidFill>
                  <a:srgbClr val="0000FF"/>
                </a:solidFill>
                <a:cs typeface="Times New Roman" pitchFamily="18" charset="0"/>
              </a:rPr>
              <a:t>potentiel</a:t>
            </a:r>
            <a:r>
              <a:rPr lang="en-GB" sz="2400" dirty="0">
                <a:solidFill>
                  <a:srgbClr val="0000FF"/>
                </a:solidFill>
                <a:cs typeface="Times New Roman" pitchFamily="18" charset="0"/>
              </a:rPr>
              <a:t> </a:t>
            </a:r>
            <a:r>
              <a:rPr lang="en-GB" sz="2400" dirty="0" err="1">
                <a:solidFill>
                  <a:srgbClr val="0000FF"/>
                </a:solidFill>
                <a:cs typeface="Times New Roman" pitchFamily="18" charset="0"/>
              </a:rPr>
              <a:t>nocif</a:t>
            </a:r>
            <a:r>
              <a:rPr lang="en-GB" sz="2400" dirty="0">
                <a:solidFill>
                  <a:srgbClr val="0000FF"/>
                </a:solidFill>
                <a:cs typeface="Times New Roman" pitchFamily="18" charset="0"/>
              </a:rPr>
              <a:t> de la </a:t>
            </a:r>
            <a:r>
              <a:rPr lang="en-GB" sz="2400" dirty="0" err="1" smtClean="0">
                <a:solidFill>
                  <a:srgbClr val="0000FF"/>
                </a:solidFill>
                <a:cs typeface="Times New Roman" pitchFamily="18" charset="0"/>
              </a:rPr>
              <a:t>radioactivité</a:t>
            </a:r>
            <a:r>
              <a:rPr lang="en-GB" sz="2400" dirty="0" smtClean="0">
                <a:solidFill>
                  <a:srgbClr val="0000FF"/>
                </a:solidFill>
                <a:cs typeface="Times New Roman" pitchFamily="18" charset="0"/>
              </a:rPr>
              <a:t> </a:t>
            </a:r>
            <a:r>
              <a:rPr lang="en-GB" sz="2400" dirty="0" err="1">
                <a:solidFill>
                  <a:srgbClr val="0000FF"/>
                </a:solidFill>
                <a:cs typeface="Times New Roman" pitchFamily="18" charset="0"/>
              </a:rPr>
              <a:t>dépend-il</a:t>
            </a:r>
            <a:r>
              <a:rPr lang="en-GB" sz="2400" dirty="0">
                <a:solidFill>
                  <a:srgbClr val="0000FF"/>
                </a:solidFill>
                <a:cs typeface="Times New Roman" pitchFamily="18" charset="0"/>
              </a:rPr>
              <a:t>  </a:t>
            </a:r>
            <a:r>
              <a:rPr lang="en-GB" sz="2400" dirty="0" err="1">
                <a:solidFill>
                  <a:srgbClr val="0000FF"/>
                </a:solidFill>
                <a:cs typeface="Times New Roman" pitchFamily="18" charset="0"/>
              </a:rPr>
              <a:t>d’autres</a:t>
            </a:r>
            <a:r>
              <a:rPr lang="en-GB" sz="2400" dirty="0">
                <a:solidFill>
                  <a:srgbClr val="0000FF"/>
                </a:solidFill>
                <a:cs typeface="Times New Roman" pitchFamily="18" charset="0"/>
              </a:rPr>
              <a:t> </a:t>
            </a:r>
            <a:r>
              <a:rPr lang="en-GB" sz="2400" dirty="0" err="1">
                <a:solidFill>
                  <a:srgbClr val="0000FF"/>
                </a:solidFill>
                <a:cs typeface="Times New Roman" pitchFamily="18" charset="0"/>
              </a:rPr>
              <a:t>paramètres</a:t>
            </a:r>
            <a:r>
              <a:rPr lang="en-GB" sz="2400" dirty="0">
                <a:solidFill>
                  <a:srgbClr val="0000FF"/>
                </a:solidFill>
                <a:cs typeface="Times New Roman" pitchFamily="18" charset="0"/>
              </a:rPr>
              <a:t> </a:t>
            </a:r>
            <a:r>
              <a:rPr lang="en-GB" sz="2400" dirty="0" err="1">
                <a:solidFill>
                  <a:srgbClr val="0000FF"/>
                </a:solidFill>
                <a:cs typeface="Times New Roman" pitchFamily="18" charset="0"/>
              </a:rPr>
              <a:t>que</a:t>
            </a:r>
            <a:r>
              <a:rPr lang="en-GB" sz="2400" dirty="0">
                <a:solidFill>
                  <a:srgbClr val="0000FF"/>
                </a:solidFill>
                <a:cs typeface="Times New Roman" pitchFamily="18" charset="0"/>
              </a:rPr>
              <a:t> de la dose de </a:t>
            </a:r>
            <a:r>
              <a:rPr lang="en-GB" sz="2400" dirty="0" err="1">
                <a:solidFill>
                  <a:srgbClr val="0000FF"/>
                </a:solidFill>
                <a:cs typeface="Times New Roman" pitchFamily="18" charset="0"/>
              </a:rPr>
              <a:t>rayonnement</a:t>
            </a:r>
            <a:r>
              <a:rPr lang="en-GB" sz="2400" dirty="0">
                <a:solidFill>
                  <a:srgbClr val="0000FF"/>
                </a:solidFill>
                <a:cs typeface="Times New Roman" pitchFamily="18" charset="0"/>
              </a:rPr>
              <a:t> </a:t>
            </a:r>
            <a:r>
              <a:rPr lang="en-GB" sz="2400" dirty="0" err="1">
                <a:solidFill>
                  <a:srgbClr val="0000FF"/>
                </a:solidFill>
                <a:cs typeface="Times New Roman" pitchFamily="18" charset="0"/>
              </a:rPr>
              <a:t>absorbée</a:t>
            </a:r>
            <a:r>
              <a:rPr lang="en-GB" sz="2400" dirty="0">
                <a:solidFill>
                  <a:srgbClr val="0000FF"/>
                </a:solidFill>
                <a:cs typeface="Times New Roman" pitchFamily="18" charset="0"/>
              </a:rPr>
              <a:t>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323850" y="260350"/>
            <a:ext cx="8496300" cy="5441619"/>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FF"/>
                </a:solidFill>
                <a:cs typeface="Times New Roman" pitchFamily="18" charset="0"/>
              </a:rPr>
              <a:t>Les </a:t>
            </a:r>
            <a:r>
              <a:rPr lang="en-GB" sz="2400" dirty="0" err="1">
                <a:solidFill>
                  <a:srgbClr val="0000FF"/>
                </a:solidFill>
                <a:cs typeface="Times New Roman" pitchFamily="18" charset="0"/>
              </a:rPr>
              <a:t>paramètres</a:t>
            </a:r>
            <a:r>
              <a:rPr lang="en-GB" sz="2400" dirty="0">
                <a:solidFill>
                  <a:srgbClr val="0000FF"/>
                </a:solidFill>
                <a:cs typeface="Times New Roman" pitchFamily="18" charset="0"/>
              </a:rPr>
              <a:t> </a:t>
            </a:r>
            <a:r>
              <a:rPr lang="en-GB" sz="2400" dirty="0" err="1">
                <a:solidFill>
                  <a:srgbClr val="0000FF"/>
                </a:solidFill>
                <a:cs typeface="Times New Roman" pitchFamily="18" charset="0"/>
              </a:rPr>
              <a:t>dont</a:t>
            </a:r>
            <a:r>
              <a:rPr lang="en-GB" sz="2400" dirty="0">
                <a:solidFill>
                  <a:srgbClr val="0000FF"/>
                </a:solidFill>
                <a:cs typeface="Times New Roman" pitchFamily="18" charset="0"/>
              </a:rPr>
              <a:t> </a:t>
            </a:r>
            <a:r>
              <a:rPr lang="en-GB" sz="2400" dirty="0" err="1">
                <a:solidFill>
                  <a:srgbClr val="0000FF"/>
                </a:solidFill>
                <a:cs typeface="Times New Roman" pitchFamily="18" charset="0"/>
              </a:rPr>
              <a:t>dépend</a:t>
            </a:r>
            <a:r>
              <a:rPr lang="en-GB" sz="2400" dirty="0">
                <a:solidFill>
                  <a:srgbClr val="0000FF"/>
                </a:solidFill>
                <a:cs typeface="Times New Roman" pitchFamily="18" charset="0"/>
              </a:rPr>
              <a:t> la </a:t>
            </a:r>
            <a:r>
              <a:rPr lang="en-GB" sz="2400" dirty="0" err="1">
                <a:solidFill>
                  <a:srgbClr val="0000FF"/>
                </a:solidFill>
                <a:cs typeface="Times New Roman" pitchFamily="18" charset="0"/>
              </a:rPr>
              <a:t>dangerosité</a:t>
            </a:r>
            <a:r>
              <a:rPr lang="en-GB" sz="2400" dirty="0">
                <a:solidFill>
                  <a:srgbClr val="0000FF"/>
                </a:solidFill>
                <a:cs typeface="Times New Roman" pitchFamily="18" charset="0"/>
              </a:rPr>
              <a:t> de la </a:t>
            </a:r>
            <a:r>
              <a:rPr lang="en-GB" sz="2400" dirty="0" err="1">
                <a:solidFill>
                  <a:srgbClr val="0000FF"/>
                </a:solidFill>
                <a:cs typeface="Times New Roman" pitchFamily="18" charset="0"/>
              </a:rPr>
              <a:t>radioactivité</a:t>
            </a:r>
            <a:endParaRPr lang="en-GB" sz="2400" dirty="0">
              <a:solidFill>
                <a:srgbClr val="0000FF"/>
              </a:solidFill>
              <a:cs typeface="Times New Roman" pitchFamily="18" charset="0"/>
            </a:endParaRP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FFFFFF"/>
                </a:solidFill>
                <a:cs typeface="Times New Roman" pitchFamily="18" charset="0"/>
              </a:rPr>
              <a:t>La </a:t>
            </a:r>
            <a:r>
              <a:rPr lang="en-GB" sz="2400" dirty="0" err="1">
                <a:solidFill>
                  <a:srgbClr val="FFFFFF"/>
                </a:solidFill>
                <a:cs typeface="Times New Roman" pitchFamily="18" charset="0"/>
              </a:rPr>
              <a:t>dangerosité</a:t>
            </a:r>
            <a:r>
              <a:rPr lang="en-GB" sz="2400" dirty="0">
                <a:solidFill>
                  <a:srgbClr val="FFFFFF"/>
                </a:solidFill>
                <a:cs typeface="Times New Roman" pitchFamily="18" charset="0"/>
              </a:rPr>
              <a:t> de la </a:t>
            </a:r>
            <a:r>
              <a:rPr lang="en-GB" sz="2400" dirty="0" err="1">
                <a:solidFill>
                  <a:srgbClr val="FFFFFF"/>
                </a:solidFill>
                <a:cs typeface="Times New Roman" pitchFamily="18" charset="0"/>
              </a:rPr>
              <a:t>radioactivité</a:t>
            </a:r>
            <a:r>
              <a:rPr lang="en-GB" sz="2400" dirty="0">
                <a:solidFill>
                  <a:srgbClr val="FFFFFF"/>
                </a:solidFill>
                <a:cs typeface="Times New Roman" pitchFamily="18" charset="0"/>
              </a:rPr>
              <a:t> pour </a:t>
            </a:r>
            <a:r>
              <a:rPr lang="en-GB" sz="2400" dirty="0" err="1">
                <a:solidFill>
                  <a:srgbClr val="FFFFFF"/>
                </a:solidFill>
                <a:cs typeface="Times New Roman" pitchFamily="18" charset="0"/>
              </a:rPr>
              <a:t>l’Homme</a:t>
            </a:r>
            <a:r>
              <a:rPr lang="en-GB" sz="2400" dirty="0">
                <a:solidFill>
                  <a:srgbClr val="FFFFFF"/>
                </a:solidFill>
                <a:cs typeface="Times New Roman" pitchFamily="18" charset="0"/>
              </a:rPr>
              <a:t> </a:t>
            </a:r>
            <a:r>
              <a:rPr lang="en-GB" sz="2400" dirty="0" err="1">
                <a:solidFill>
                  <a:srgbClr val="FFFFFF"/>
                </a:solidFill>
                <a:cs typeface="Times New Roman" pitchFamily="18" charset="0"/>
              </a:rPr>
              <a:t>dépend</a:t>
            </a:r>
            <a:r>
              <a:rPr lang="en-GB" sz="2400" dirty="0">
                <a:solidFill>
                  <a:srgbClr val="FFFFFF"/>
                </a:solidFill>
                <a:cs typeface="Times New Roman" pitchFamily="18" charset="0"/>
              </a:rPr>
              <a:t> certes de la </a:t>
            </a:r>
            <a:r>
              <a:rPr lang="en-GB" sz="2400" dirty="0">
                <a:solidFill>
                  <a:srgbClr val="FF0000"/>
                </a:solidFill>
                <a:cs typeface="Times New Roman" pitchFamily="18" charset="0"/>
              </a:rPr>
              <a:t>dose </a:t>
            </a:r>
            <a:r>
              <a:rPr lang="en-GB" sz="2400" dirty="0" err="1">
                <a:solidFill>
                  <a:srgbClr val="FF0000"/>
                </a:solidFill>
                <a:cs typeface="Times New Roman" pitchFamily="18" charset="0"/>
              </a:rPr>
              <a:t>absorbée</a:t>
            </a:r>
            <a:r>
              <a:rPr lang="en-GB" sz="2400" dirty="0">
                <a:solidFill>
                  <a:srgbClr val="FFFFFF"/>
                </a:solidFill>
                <a:cs typeface="Times New Roman" pitchFamily="18" charset="0"/>
              </a:rPr>
              <a:t> par </a:t>
            </a:r>
            <a:r>
              <a:rPr lang="en-GB" sz="2400" dirty="0" err="1">
                <a:solidFill>
                  <a:srgbClr val="FFFFFF"/>
                </a:solidFill>
                <a:cs typeface="Times New Roman" pitchFamily="18" charset="0"/>
              </a:rPr>
              <a:t>l’organisme</a:t>
            </a:r>
            <a:r>
              <a:rPr lang="en-GB" sz="2400" dirty="0">
                <a:solidFill>
                  <a:srgbClr val="FFFFFF"/>
                </a:solidFill>
                <a:cs typeface="Times New Roman" pitchFamily="18" charset="0"/>
              </a:rPr>
              <a:t> et du </a:t>
            </a:r>
            <a:r>
              <a:rPr lang="en-GB" sz="2400" dirty="0" err="1">
                <a:solidFill>
                  <a:srgbClr val="FF0000"/>
                </a:solidFill>
                <a:cs typeface="Times New Roman" pitchFamily="18" charset="0"/>
              </a:rPr>
              <a:t>débit</a:t>
            </a:r>
            <a:r>
              <a:rPr lang="en-GB" sz="2400" dirty="0">
                <a:solidFill>
                  <a:srgbClr val="FF0000"/>
                </a:solidFill>
                <a:cs typeface="Times New Roman" pitchFamily="18" charset="0"/>
              </a:rPr>
              <a:t> de dose</a:t>
            </a:r>
            <a:r>
              <a:rPr lang="en-GB" sz="2400" dirty="0">
                <a:solidFill>
                  <a:srgbClr val="FFFFFF"/>
                </a:solidFill>
                <a:cs typeface="Times New Roman" pitchFamily="18" charset="0"/>
              </a:rPr>
              <a:t> de </a:t>
            </a:r>
            <a:r>
              <a:rPr lang="en-GB" sz="2400" dirty="0" err="1">
                <a:solidFill>
                  <a:srgbClr val="FFFFFF"/>
                </a:solidFill>
                <a:cs typeface="Times New Roman" pitchFamily="18" charset="0"/>
              </a:rPr>
              <a:t>l’agent</a:t>
            </a:r>
            <a:r>
              <a:rPr lang="en-GB" sz="2400" dirty="0">
                <a:solidFill>
                  <a:srgbClr val="FFFFFF"/>
                </a:solidFill>
                <a:cs typeface="Times New Roman" pitchFamily="18" charset="0"/>
              </a:rPr>
              <a:t> </a:t>
            </a:r>
            <a:r>
              <a:rPr lang="en-GB" sz="2400" dirty="0" err="1">
                <a:solidFill>
                  <a:srgbClr val="FFFFFF"/>
                </a:solidFill>
                <a:cs typeface="Times New Roman" pitchFamily="18" charset="0"/>
              </a:rPr>
              <a:t>radioactif</a:t>
            </a:r>
            <a:r>
              <a:rPr lang="en-GB" sz="2400" dirty="0">
                <a:solidFill>
                  <a:srgbClr val="FFFFFF"/>
                </a:solidFill>
                <a:cs typeface="Times New Roman" pitchFamily="18" charset="0"/>
              </a:rPr>
              <a:t>. </a:t>
            </a:r>
            <a:r>
              <a:rPr lang="en-GB" sz="2400" dirty="0" err="1">
                <a:solidFill>
                  <a:srgbClr val="FFFFFF"/>
                </a:solidFill>
                <a:cs typeface="Times New Roman" pitchFamily="18" charset="0"/>
              </a:rPr>
              <a:t>Mais</a:t>
            </a:r>
            <a:r>
              <a:rPr lang="en-GB" sz="2400" dirty="0">
                <a:solidFill>
                  <a:srgbClr val="FFFFFF"/>
                </a:solidFill>
                <a:cs typeface="Times New Roman" pitchFamily="18" charset="0"/>
              </a:rPr>
              <a:t> </a:t>
            </a:r>
            <a:r>
              <a:rPr lang="en-GB" sz="2400" dirty="0" err="1">
                <a:solidFill>
                  <a:srgbClr val="FFFFFF"/>
                </a:solidFill>
                <a:cs typeface="Times New Roman" pitchFamily="18" charset="0"/>
              </a:rPr>
              <a:t>elle</a:t>
            </a:r>
            <a:r>
              <a:rPr lang="en-GB" sz="2400" dirty="0">
                <a:solidFill>
                  <a:srgbClr val="FFFFFF"/>
                </a:solidFill>
                <a:cs typeface="Times New Roman" pitchFamily="18" charset="0"/>
              </a:rPr>
              <a:t> </a:t>
            </a:r>
            <a:r>
              <a:rPr lang="en-GB" sz="2400" dirty="0" err="1">
                <a:solidFill>
                  <a:srgbClr val="FFFFFF"/>
                </a:solidFill>
                <a:cs typeface="Times New Roman" pitchFamily="18" charset="0"/>
              </a:rPr>
              <a:t>est</a:t>
            </a:r>
            <a:r>
              <a:rPr lang="en-GB" sz="2400" dirty="0">
                <a:solidFill>
                  <a:srgbClr val="FFFFFF"/>
                </a:solidFill>
                <a:cs typeface="Times New Roman" pitchFamily="18" charset="0"/>
              </a:rPr>
              <a:t> </a:t>
            </a:r>
            <a:r>
              <a:rPr lang="en-GB" sz="2400" dirty="0" err="1">
                <a:solidFill>
                  <a:srgbClr val="FFFFFF"/>
                </a:solidFill>
                <a:cs typeface="Times New Roman" pitchFamily="18" charset="0"/>
              </a:rPr>
              <a:t>également</a:t>
            </a:r>
            <a:r>
              <a:rPr lang="en-GB" sz="2400" dirty="0">
                <a:solidFill>
                  <a:srgbClr val="FFFFFF"/>
                </a:solidFill>
                <a:cs typeface="Times New Roman" pitchFamily="18" charset="0"/>
              </a:rPr>
              <a:t> </a:t>
            </a:r>
            <a:r>
              <a:rPr lang="en-GB" sz="2400" dirty="0" err="1">
                <a:solidFill>
                  <a:srgbClr val="FFFFFF"/>
                </a:solidFill>
                <a:cs typeface="Times New Roman" pitchFamily="18" charset="0"/>
              </a:rPr>
              <a:t>fonction</a:t>
            </a:r>
            <a:r>
              <a:rPr lang="en-GB" sz="2400" dirty="0">
                <a:solidFill>
                  <a:srgbClr val="FFFFFF"/>
                </a:solidFill>
                <a:cs typeface="Times New Roman" pitchFamily="18" charset="0"/>
              </a:rPr>
              <a:t> de la nature des </a:t>
            </a:r>
            <a:r>
              <a:rPr lang="en-GB" sz="2400" dirty="0" err="1">
                <a:solidFill>
                  <a:srgbClr val="FF0000"/>
                </a:solidFill>
                <a:cs typeface="Times New Roman" pitchFamily="18" charset="0"/>
              </a:rPr>
              <a:t>rayonnements</a:t>
            </a:r>
            <a:r>
              <a:rPr lang="en-GB" sz="2400" dirty="0">
                <a:solidFill>
                  <a:srgbClr val="FFFFFF"/>
                </a:solidFill>
                <a:cs typeface="Times New Roman" pitchFamily="18" charset="0"/>
              </a:rPr>
              <a:t> qui </a:t>
            </a:r>
            <a:r>
              <a:rPr lang="en-GB" sz="2400" dirty="0" err="1">
                <a:solidFill>
                  <a:srgbClr val="FFFFFF"/>
                </a:solidFill>
                <a:cs typeface="Times New Roman" pitchFamily="18" charset="0"/>
              </a:rPr>
              <a:t>agissent</a:t>
            </a:r>
            <a:r>
              <a:rPr lang="en-GB" sz="2400" dirty="0">
                <a:solidFill>
                  <a:srgbClr val="FFFFFF"/>
                </a:solidFill>
                <a:cs typeface="Times New Roman" pitchFamily="18" charset="0"/>
              </a:rPr>
              <a:t> </a:t>
            </a:r>
            <a:r>
              <a:rPr lang="en-GB" sz="2400" dirty="0" err="1">
                <a:solidFill>
                  <a:srgbClr val="FFFFFF"/>
                </a:solidFill>
                <a:cs typeface="Times New Roman" pitchFamily="18" charset="0"/>
              </a:rPr>
              <a:t>sur</a:t>
            </a:r>
            <a:r>
              <a:rPr lang="en-GB" sz="2400" dirty="0">
                <a:solidFill>
                  <a:srgbClr val="FFFFFF"/>
                </a:solidFill>
                <a:cs typeface="Times New Roman" pitchFamily="18" charset="0"/>
              </a:rPr>
              <a:t> </a:t>
            </a:r>
            <a:r>
              <a:rPr lang="en-GB" sz="2400" dirty="0" err="1">
                <a:solidFill>
                  <a:srgbClr val="FFFFFF"/>
                </a:solidFill>
                <a:cs typeface="Times New Roman" pitchFamily="18" charset="0"/>
              </a:rPr>
              <a:t>l’organisme</a:t>
            </a:r>
            <a:r>
              <a:rPr lang="en-GB" sz="2400" dirty="0">
                <a:solidFill>
                  <a:srgbClr val="FFFFFF"/>
                </a:solidFill>
                <a:cs typeface="Times New Roman" pitchFamily="18" charset="0"/>
              </a:rPr>
              <a:t> </a:t>
            </a:r>
            <a:r>
              <a:rPr lang="en-GB" sz="2400" dirty="0" err="1">
                <a:solidFill>
                  <a:srgbClr val="FFFFFF"/>
                </a:solidFill>
                <a:cs typeface="Times New Roman" pitchFamily="18" charset="0"/>
              </a:rPr>
              <a:t>irradié</a:t>
            </a:r>
            <a:r>
              <a:rPr lang="en-GB" sz="2400" dirty="0">
                <a:solidFill>
                  <a:srgbClr val="FFFFFF"/>
                </a:solidFill>
                <a:cs typeface="Times New Roman" pitchFamily="18" charset="0"/>
              </a:rPr>
              <a:t> (</a:t>
            </a:r>
            <a:r>
              <a:rPr lang="en-GB" sz="2400" dirty="0" err="1">
                <a:solidFill>
                  <a:srgbClr val="FFFFFF"/>
                </a:solidFill>
                <a:cs typeface="Times New Roman" pitchFamily="18" charset="0"/>
              </a:rPr>
              <a:t>rayonnements</a:t>
            </a:r>
            <a:r>
              <a:rPr lang="en-GB" sz="2400" dirty="0">
                <a:solidFill>
                  <a:srgbClr val="FFFFFF"/>
                </a:solidFill>
                <a:cs typeface="Times New Roman" pitchFamily="18" charset="0"/>
              </a:rPr>
              <a:t> </a:t>
            </a:r>
            <a:r>
              <a:rPr lang="en-GB" sz="2400" dirty="0" err="1">
                <a:solidFill>
                  <a:srgbClr val="FFFFFF"/>
                </a:solidFill>
                <a:cs typeface="Times New Roman" pitchFamily="18" charset="0"/>
              </a:rPr>
              <a:t>ionisants</a:t>
            </a:r>
            <a:r>
              <a:rPr lang="en-GB" sz="2400" dirty="0">
                <a:solidFill>
                  <a:srgbClr val="FFFFFF"/>
                </a:solidFill>
                <a:cs typeface="Times New Roman" pitchFamily="18" charset="0"/>
              </a:rPr>
              <a:t>), de la </a:t>
            </a:r>
            <a:r>
              <a:rPr lang="en-GB" sz="2400" dirty="0" err="1">
                <a:solidFill>
                  <a:srgbClr val="FF0000"/>
                </a:solidFill>
                <a:cs typeface="Times New Roman" pitchFamily="18" charset="0"/>
              </a:rPr>
              <a:t>radiosensibilité</a:t>
            </a:r>
            <a:r>
              <a:rPr lang="en-GB" sz="2400" dirty="0">
                <a:solidFill>
                  <a:srgbClr val="FF0000"/>
                </a:solidFill>
                <a:cs typeface="Times New Roman" pitchFamily="18" charset="0"/>
              </a:rPr>
              <a:t> </a:t>
            </a:r>
            <a:r>
              <a:rPr lang="en-GB" sz="2400" dirty="0">
                <a:solidFill>
                  <a:srgbClr val="FFFFFF"/>
                </a:solidFill>
                <a:cs typeface="Times New Roman" pitchFamily="18" charset="0"/>
              </a:rPr>
              <a:t>des cellules (Plus </a:t>
            </a:r>
            <a:r>
              <a:rPr lang="en-GB" sz="2400" dirty="0" err="1">
                <a:solidFill>
                  <a:srgbClr val="FFFFFF"/>
                </a:solidFill>
                <a:cs typeface="Times New Roman" pitchFamily="18" charset="0"/>
              </a:rPr>
              <a:t>une</a:t>
            </a:r>
            <a:r>
              <a:rPr lang="en-GB" sz="2400" dirty="0">
                <a:solidFill>
                  <a:srgbClr val="FFFFFF"/>
                </a:solidFill>
                <a:cs typeface="Times New Roman" pitchFamily="18" charset="0"/>
              </a:rPr>
              <a:t> cellule </a:t>
            </a:r>
            <a:r>
              <a:rPr lang="en-GB" sz="2400" dirty="0" err="1">
                <a:solidFill>
                  <a:srgbClr val="FFFFFF"/>
                </a:solidFill>
                <a:cs typeface="Times New Roman" pitchFamily="18" charset="0"/>
              </a:rPr>
              <a:t>est</a:t>
            </a:r>
            <a:r>
              <a:rPr lang="en-GB" sz="2400" dirty="0">
                <a:solidFill>
                  <a:srgbClr val="FFFFFF"/>
                </a:solidFill>
                <a:cs typeface="Times New Roman" pitchFamily="18" charset="0"/>
              </a:rPr>
              <a:t> </a:t>
            </a:r>
            <a:r>
              <a:rPr lang="en-GB" sz="2400" dirty="0" err="1">
                <a:solidFill>
                  <a:srgbClr val="FFFFFF"/>
                </a:solidFill>
                <a:cs typeface="Times New Roman" pitchFamily="18" charset="0"/>
              </a:rPr>
              <a:t>différenciée</a:t>
            </a:r>
            <a:r>
              <a:rPr lang="en-GB" sz="2400" dirty="0">
                <a:solidFill>
                  <a:srgbClr val="FFFFFF"/>
                </a:solidFill>
                <a:cs typeface="Times New Roman" pitchFamily="18" charset="0"/>
              </a:rPr>
              <a:t>, </a:t>
            </a:r>
            <a:r>
              <a:rPr lang="en-GB" sz="2400" dirty="0" err="1">
                <a:solidFill>
                  <a:srgbClr val="FFFFFF"/>
                </a:solidFill>
                <a:cs typeface="Times New Roman" pitchFamily="18" charset="0"/>
              </a:rPr>
              <a:t>moins</a:t>
            </a:r>
            <a:r>
              <a:rPr lang="en-GB" sz="2400" dirty="0">
                <a:solidFill>
                  <a:srgbClr val="FFFFFF"/>
                </a:solidFill>
                <a:cs typeface="Times New Roman" pitchFamily="18" charset="0"/>
              </a:rPr>
              <a:t> </a:t>
            </a:r>
            <a:r>
              <a:rPr lang="en-GB" sz="2400" dirty="0" err="1">
                <a:solidFill>
                  <a:srgbClr val="FFFFFF"/>
                </a:solidFill>
                <a:cs typeface="Times New Roman" pitchFamily="18" charset="0"/>
              </a:rPr>
              <a:t>elle</a:t>
            </a:r>
            <a:r>
              <a:rPr lang="en-GB" sz="2400" dirty="0">
                <a:solidFill>
                  <a:srgbClr val="FFFFFF"/>
                </a:solidFill>
                <a:cs typeface="Times New Roman" pitchFamily="18" charset="0"/>
              </a:rPr>
              <a:t> </a:t>
            </a:r>
            <a:r>
              <a:rPr lang="en-GB" sz="2400" dirty="0" err="1">
                <a:solidFill>
                  <a:srgbClr val="FFFFFF"/>
                </a:solidFill>
                <a:cs typeface="Times New Roman" pitchFamily="18" charset="0"/>
              </a:rPr>
              <a:t>subit</a:t>
            </a:r>
            <a:r>
              <a:rPr lang="en-GB" sz="2400" dirty="0">
                <a:solidFill>
                  <a:srgbClr val="FFFFFF"/>
                </a:solidFill>
                <a:cs typeface="Times New Roman" pitchFamily="18" charset="0"/>
              </a:rPr>
              <a:t> de mitoses et plus </a:t>
            </a:r>
            <a:r>
              <a:rPr lang="en-GB" sz="2400" dirty="0" err="1">
                <a:solidFill>
                  <a:srgbClr val="FFFFFF"/>
                </a:solidFill>
                <a:cs typeface="Times New Roman" pitchFamily="18" charset="0"/>
              </a:rPr>
              <a:t>elle</a:t>
            </a:r>
            <a:r>
              <a:rPr lang="en-GB" sz="2400" dirty="0">
                <a:solidFill>
                  <a:srgbClr val="FFFFFF"/>
                </a:solidFill>
                <a:cs typeface="Times New Roman" pitchFamily="18" charset="0"/>
              </a:rPr>
              <a:t> </a:t>
            </a:r>
            <a:r>
              <a:rPr lang="en-GB" sz="2400" dirty="0" err="1">
                <a:solidFill>
                  <a:srgbClr val="FFFFFF"/>
                </a:solidFill>
                <a:cs typeface="Times New Roman" pitchFamily="18" charset="0"/>
              </a:rPr>
              <a:t>est</a:t>
            </a:r>
            <a:r>
              <a:rPr lang="en-GB" sz="2400" dirty="0">
                <a:solidFill>
                  <a:srgbClr val="FFFFFF"/>
                </a:solidFill>
                <a:cs typeface="Times New Roman" pitchFamily="18" charset="0"/>
              </a:rPr>
              <a:t> </a:t>
            </a:r>
            <a:r>
              <a:rPr lang="en-GB" sz="2400" dirty="0" err="1">
                <a:solidFill>
                  <a:srgbClr val="FFFFFF"/>
                </a:solidFill>
                <a:cs typeface="Times New Roman" pitchFamily="18" charset="0"/>
              </a:rPr>
              <a:t>radiorésistante</a:t>
            </a:r>
            <a:r>
              <a:rPr lang="en-GB" sz="2400" dirty="0">
                <a:solidFill>
                  <a:srgbClr val="FFFFFF"/>
                </a:solidFill>
                <a:cs typeface="Times New Roman" pitchFamily="18" charset="0"/>
              </a:rPr>
              <a:t>) et du </a:t>
            </a:r>
            <a:r>
              <a:rPr lang="en-GB" sz="2400" dirty="0" err="1">
                <a:solidFill>
                  <a:srgbClr val="FF0000"/>
                </a:solidFill>
                <a:cs typeface="Times New Roman" pitchFamily="18" charset="0"/>
              </a:rPr>
              <a:t>sujet</a:t>
            </a:r>
            <a:r>
              <a:rPr lang="en-GB" sz="2400" dirty="0">
                <a:solidFill>
                  <a:srgbClr val="FFFFFF"/>
                </a:solidFill>
                <a:cs typeface="Times New Roman" pitchFamily="18" charset="0"/>
              </a:rPr>
              <a:t> </a:t>
            </a:r>
            <a:r>
              <a:rPr lang="en-GB" sz="2400" dirty="0" err="1">
                <a:solidFill>
                  <a:srgbClr val="FFFFFF"/>
                </a:solidFill>
                <a:cs typeface="Times New Roman" pitchFamily="18" charset="0"/>
              </a:rPr>
              <a:t>irradié</a:t>
            </a:r>
            <a:r>
              <a:rPr lang="en-GB" sz="2400" dirty="0">
                <a:solidFill>
                  <a:srgbClr val="FFFFFF"/>
                </a:solidFill>
                <a:cs typeface="Times New Roman" pitchFamily="18" charset="0"/>
              </a:rPr>
              <a:t>. </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err="1">
                <a:solidFill>
                  <a:srgbClr val="FFFFFF"/>
                </a:solidFill>
                <a:cs typeface="Times New Roman" pitchFamily="18" charset="0"/>
              </a:rPr>
              <a:t>Ceci</a:t>
            </a:r>
            <a:r>
              <a:rPr lang="en-GB" sz="2400" dirty="0">
                <a:solidFill>
                  <a:srgbClr val="FFFFFF"/>
                </a:solidFill>
                <a:cs typeface="Times New Roman" pitchFamily="18" charset="0"/>
              </a:rPr>
              <a:t> </a:t>
            </a:r>
            <a:r>
              <a:rPr lang="en-GB" sz="2400" dirty="0" err="1">
                <a:solidFill>
                  <a:srgbClr val="FFFFFF"/>
                </a:solidFill>
                <a:cs typeface="Times New Roman" pitchFamily="18" charset="0"/>
              </a:rPr>
              <a:t>amène</a:t>
            </a:r>
            <a:r>
              <a:rPr lang="en-GB" sz="2400" dirty="0">
                <a:solidFill>
                  <a:srgbClr val="FFFFFF"/>
                </a:solidFill>
                <a:cs typeface="Times New Roman" pitchFamily="18" charset="0"/>
              </a:rPr>
              <a:t> </a:t>
            </a:r>
            <a:r>
              <a:rPr lang="en-GB" sz="2400" dirty="0" err="1">
                <a:solidFill>
                  <a:srgbClr val="FFFFFF"/>
                </a:solidFill>
                <a:cs typeface="Times New Roman" pitchFamily="18" charset="0"/>
              </a:rPr>
              <a:t>donc</a:t>
            </a:r>
            <a:r>
              <a:rPr lang="en-GB" sz="2400" dirty="0">
                <a:solidFill>
                  <a:srgbClr val="FFFFFF"/>
                </a:solidFill>
                <a:cs typeface="Times New Roman" pitchFamily="18" charset="0"/>
              </a:rPr>
              <a:t> à la question </a:t>
            </a:r>
            <a:r>
              <a:rPr lang="en-GB" sz="2400" dirty="0" err="1">
                <a:solidFill>
                  <a:srgbClr val="FFFFFF"/>
                </a:solidFill>
                <a:cs typeface="Times New Roman" pitchFamily="18" charset="0"/>
              </a:rPr>
              <a:t>suivante</a:t>
            </a:r>
            <a:r>
              <a:rPr lang="en-GB" sz="2400" dirty="0">
                <a:solidFill>
                  <a:srgbClr val="FFFFFF"/>
                </a:solidFill>
                <a:cs typeface="Times New Roman" pitchFamily="18" charset="0"/>
              </a:rPr>
              <a:t> :</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err="1">
                <a:solidFill>
                  <a:srgbClr val="0000FF"/>
                </a:solidFill>
                <a:cs typeface="Times New Roman" pitchFamily="18" charset="0"/>
              </a:rPr>
              <a:t>Que</a:t>
            </a:r>
            <a:r>
              <a:rPr lang="en-GB" sz="2400" dirty="0">
                <a:solidFill>
                  <a:srgbClr val="0000FF"/>
                </a:solidFill>
                <a:cs typeface="Times New Roman" pitchFamily="18" charset="0"/>
              </a:rPr>
              <a:t> se </a:t>
            </a:r>
            <a:r>
              <a:rPr lang="en-GB" sz="2400" dirty="0" err="1">
                <a:solidFill>
                  <a:srgbClr val="0000FF"/>
                </a:solidFill>
                <a:cs typeface="Times New Roman" pitchFamily="18" charset="0"/>
              </a:rPr>
              <a:t>passe</a:t>
            </a:r>
            <a:r>
              <a:rPr lang="en-GB" sz="2400" dirty="0">
                <a:solidFill>
                  <a:srgbClr val="0000FF"/>
                </a:solidFill>
                <a:cs typeface="Times New Roman" pitchFamily="18" charset="0"/>
              </a:rPr>
              <a:t>-t-</a:t>
            </a:r>
            <a:r>
              <a:rPr lang="en-GB" sz="2400" dirty="0" err="1">
                <a:solidFill>
                  <a:srgbClr val="0000FF"/>
                </a:solidFill>
                <a:cs typeface="Times New Roman" pitchFamily="18" charset="0"/>
              </a:rPr>
              <a:t>il</a:t>
            </a:r>
            <a:r>
              <a:rPr lang="en-GB" sz="2400" dirty="0">
                <a:solidFill>
                  <a:srgbClr val="0000FF"/>
                </a:solidFill>
                <a:cs typeface="Times New Roman" pitchFamily="18" charset="0"/>
              </a:rPr>
              <a:t> </a:t>
            </a:r>
            <a:r>
              <a:rPr lang="en-GB" sz="2400" dirty="0" err="1">
                <a:solidFill>
                  <a:srgbClr val="0000FF"/>
                </a:solidFill>
                <a:cs typeface="Times New Roman" pitchFamily="18" charset="0"/>
              </a:rPr>
              <a:t>lorsqu’on</a:t>
            </a:r>
            <a:r>
              <a:rPr lang="en-GB" sz="2400" dirty="0">
                <a:solidFill>
                  <a:srgbClr val="0000FF"/>
                </a:solidFill>
                <a:cs typeface="Times New Roman" pitchFamily="18" charset="0"/>
              </a:rPr>
              <a:t> </a:t>
            </a:r>
            <a:r>
              <a:rPr lang="en-GB" sz="2400" dirty="0" err="1">
                <a:solidFill>
                  <a:srgbClr val="0000FF"/>
                </a:solidFill>
                <a:cs typeface="Times New Roman" pitchFamily="18" charset="0"/>
              </a:rPr>
              <a:t>est</a:t>
            </a:r>
            <a:r>
              <a:rPr lang="en-GB" sz="2400" dirty="0">
                <a:solidFill>
                  <a:srgbClr val="0000FF"/>
                </a:solidFill>
                <a:cs typeface="Times New Roman" pitchFamily="18" charset="0"/>
              </a:rPr>
              <a:t> en contact avec un </a:t>
            </a:r>
            <a:r>
              <a:rPr lang="en-GB" sz="2400" dirty="0" err="1">
                <a:solidFill>
                  <a:srgbClr val="0000FF"/>
                </a:solidFill>
                <a:cs typeface="Times New Roman" pitchFamily="18" charset="0"/>
              </a:rPr>
              <a:t>échantillon</a:t>
            </a:r>
            <a:r>
              <a:rPr lang="en-GB" sz="2400" dirty="0">
                <a:solidFill>
                  <a:srgbClr val="0000FF"/>
                </a:solidFill>
                <a:cs typeface="Times New Roman" pitchFamily="18" charset="0"/>
              </a:rPr>
              <a:t> </a:t>
            </a:r>
            <a:r>
              <a:rPr lang="en-GB" sz="2400" dirty="0" err="1">
                <a:solidFill>
                  <a:srgbClr val="0000FF"/>
                </a:solidFill>
                <a:cs typeface="Times New Roman" pitchFamily="18" charset="0"/>
              </a:rPr>
              <a:t>radioactif</a:t>
            </a:r>
            <a:r>
              <a:rPr lang="en-GB" sz="2400" dirty="0">
                <a:solidFill>
                  <a:srgbClr val="0000FF"/>
                </a:solidFill>
                <a:cs typeface="Times New Roman" pitchFamily="18" charset="0"/>
              </a:rPr>
              <a:t> ?</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err="1" smtClean="0">
                <a:solidFill>
                  <a:srgbClr val="FFFFFF"/>
                </a:solidFill>
                <a:cs typeface="Times New Roman" pitchFamily="18" charset="0"/>
              </a:rPr>
              <a:t>Ceci</a:t>
            </a:r>
            <a:r>
              <a:rPr lang="en-GB" sz="2400" dirty="0" smtClean="0">
                <a:solidFill>
                  <a:srgbClr val="FFFFFF"/>
                </a:solidFill>
                <a:cs typeface="Times New Roman" pitchFamily="18" charset="0"/>
              </a:rPr>
              <a:t> </a:t>
            </a:r>
            <a:r>
              <a:rPr lang="en-GB" sz="2400" dirty="0" err="1" smtClean="0">
                <a:solidFill>
                  <a:srgbClr val="FFFFFF"/>
                </a:solidFill>
                <a:cs typeface="Times New Roman" pitchFamily="18" charset="0"/>
              </a:rPr>
              <a:t>dépend</a:t>
            </a:r>
            <a:r>
              <a:rPr lang="en-GB" sz="2400" dirty="0" smtClean="0">
                <a:solidFill>
                  <a:srgbClr val="FFFFFF"/>
                </a:solidFill>
                <a:cs typeface="Times New Roman" pitchFamily="18" charset="0"/>
              </a:rPr>
              <a:t> de </a:t>
            </a:r>
            <a:r>
              <a:rPr lang="en-GB" sz="2400" dirty="0">
                <a:solidFill>
                  <a:srgbClr val="FFFFFF"/>
                </a:solidFill>
                <a:cs typeface="Times New Roman" pitchFamily="18" charset="0"/>
              </a:rPr>
              <a:t>la nature des </a:t>
            </a:r>
            <a:r>
              <a:rPr lang="en-GB" sz="2400" dirty="0" err="1">
                <a:solidFill>
                  <a:srgbClr val="FFFFFF"/>
                </a:solidFill>
                <a:cs typeface="Times New Roman" pitchFamily="18" charset="0"/>
              </a:rPr>
              <a:t>rayonnements</a:t>
            </a:r>
            <a:r>
              <a:rPr lang="en-GB" sz="2400" dirty="0">
                <a:solidFill>
                  <a:srgbClr val="FFFFFF"/>
                </a:solidFill>
                <a:cs typeface="Times New Roman" pitchFamily="18" charset="0"/>
              </a:rPr>
              <a:t> </a:t>
            </a:r>
            <a:r>
              <a:rPr lang="en-GB" sz="2400" dirty="0" err="1">
                <a:solidFill>
                  <a:srgbClr val="FFFFFF"/>
                </a:solidFill>
                <a:cs typeface="Times New Roman" pitchFamily="18" charset="0"/>
              </a:rPr>
              <a:t>ionisants</a:t>
            </a:r>
            <a:r>
              <a:rPr lang="en-GB" sz="2400" dirty="0">
                <a:solidFill>
                  <a:srgbClr val="FFFFFF"/>
                </a:solidFill>
                <a:cs typeface="Times New Roman" pitchFamily="18" charset="0"/>
              </a:rPr>
              <a:t> </a:t>
            </a:r>
            <a:r>
              <a:rPr lang="en-GB" sz="2400" dirty="0" err="1">
                <a:solidFill>
                  <a:srgbClr val="FFFFFF"/>
                </a:solidFill>
                <a:cs typeface="Times New Roman" pitchFamily="18" charset="0"/>
              </a:rPr>
              <a:t>d’une</a:t>
            </a:r>
            <a:r>
              <a:rPr lang="en-GB" sz="2400" dirty="0">
                <a:solidFill>
                  <a:srgbClr val="FFFFFF"/>
                </a:solidFill>
                <a:cs typeface="Times New Roman" pitchFamily="18" charset="0"/>
              </a:rPr>
              <a:t> part, </a:t>
            </a:r>
            <a:r>
              <a:rPr lang="en-GB" sz="2400" dirty="0" err="1">
                <a:solidFill>
                  <a:srgbClr val="FFFFFF"/>
                </a:solidFill>
                <a:cs typeface="Times New Roman" pitchFamily="18" charset="0"/>
              </a:rPr>
              <a:t>leur</a:t>
            </a:r>
            <a:r>
              <a:rPr lang="en-GB" sz="2400" dirty="0">
                <a:solidFill>
                  <a:srgbClr val="FFFFFF"/>
                </a:solidFill>
                <a:cs typeface="Times New Roman" pitchFamily="18" charset="0"/>
              </a:rPr>
              <a:t> action à </a:t>
            </a:r>
            <a:r>
              <a:rPr lang="en-GB" sz="2400" dirty="0" err="1">
                <a:solidFill>
                  <a:srgbClr val="FFFFFF"/>
                </a:solidFill>
                <a:cs typeface="Times New Roman" pitchFamily="18" charset="0"/>
              </a:rPr>
              <a:t>l’échelle</a:t>
            </a:r>
            <a:r>
              <a:rPr lang="en-GB" sz="2400" dirty="0">
                <a:solidFill>
                  <a:srgbClr val="FFFFFF"/>
                </a:solidFill>
                <a:cs typeface="Times New Roman" pitchFamily="18" charset="0"/>
              </a:rPr>
              <a:t> </a:t>
            </a:r>
            <a:r>
              <a:rPr lang="en-GB" sz="2400" dirty="0" err="1">
                <a:solidFill>
                  <a:srgbClr val="FFFFFF"/>
                </a:solidFill>
                <a:cs typeface="Times New Roman" pitchFamily="18" charset="0"/>
              </a:rPr>
              <a:t>moléculaire</a:t>
            </a:r>
            <a:r>
              <a:rPr lang="en-GB" sz="2400" dirty="0">
                <a:solidFill>
                  <a:srgbClr val="FFFFFF"/>
                </a:solidFill>
                <a:cs typeface="Times New Roman" pitchFamily="18" charset="0"/>
              </a:rPr>
              <a:t> et </a:t>
            </a:r>
            <a:r>
              <a:rPr lang="en-GB" sz="2400" dirty="0" err="1">
                <a:solidFill>
                  <a:srgbClr val="FFFFFF"/>
                </a:solidFill>
                <a:cs typeface="Times New Roman" pitchFamily="18" charset="0"/>
              </a:rPr>
              <a:t>cellulaire</a:t>
            </a:r>
            <a:r>
              <a:rPr lang="en-GB" sz="2400" dirty="0">
                <a:solidFill>
                  <a:srgbClr val="FFFFFF"/>
                </a:solidFill>
                <a:cs typeface="Times New Roman" pitchFamily="18" charset="0"/>
              </a:rPr>
              <a:t> </a:t>
            </a:r>
            <a:r>
              <a:rPr lang="en-GB" sz="2400" dirty="0" err="1">
                <a:solidFill>
                  <a:srgbClr val="FFFFFF"/>
                </a:solidFill>
                <a:cs typeface="Times New Roman" pitchFamily="18" charset="0"/>
              </a:rPr>
              <a:t>d’autre</a:t>
            </a:r>
            <a:r>
              <a:rPr lang="en-GB" sz="2400" dirty="0">
                <a:solidFill>
                  <a:srgbClr val="FFFFFF"/>
                </a:solidFill>
                <a:cs typeface="Times New Roman" pitchFamily="18" charset="0"/>
              </a:rPr>
              <a:t> part.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611188" y="188913"/>
            <a:ext cx="7848600" cy="8012112"/>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FF"/>
                </a:solidFill>
                <a:cs typeface="Times New Roman" pitchFamily="18" charset="0"/>
              </a:rPr>
              <a:t>Que se passe-t-il donc au niveau moléculaire ?</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0000FF"/>
              </a:solidFill>
              <a:cs typeface="Times New Roman" pitchFamily="18" charset="0"/>
            </a:endParaRP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FFFF"/>
                </a:solidFill>
                <a:cs typeface="Times New Roman" pitchFamily="18" charset="0"/>
              </a:rPr>
              <a:t>Il existe </a:t>
            </a:r>
            <a:r>
              <a:rPr lang="en-GB" sz="2400">
                <a:solidFill>
                  <a:srgbClr val="FF0000"/>
                </a:solidFill>
                <a:cs typeface="Times New Roman" pitchFamily="18" charset="0"/>
              </a:rPr>
              <a:t>deux types</a:t>
            </a:r>
            <a:r>
              <a:rPr lang="en-GB" sz="2400">
                <a:solidFill>
                  <a:srgbClr val="FFFFFF"/>
                </a:solidFill>
                <a:cs typeface="Times New Roman" pitchFamily="18" charset="0"/>
              </a:rPr>
              <a:t> d’ionisations possibles :</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FFFF"/>
                </a:solidFill>
                <a:cs typeface="Times New Roman" pitchFamily="18" charset="0"/>
              </a:rPr>
              <a:t>-Une </a:t>
            </a:r>
            <a:r>
              <a:rPr lang="en-GB" sz="2400">
                <a:solidFill>
                  <a:srgbClr val="FF0000"/>
                </a:solidFill>
                <a:cs typeface="Times New Roman" pitchFamily="18" charset="0"/>
              </a:rPr>
              <a:t>ionisation directe</a:t>
            </a:r>
            <a:r>
              <a:rPr lang="en-GB" sz="2400">
                <a:solidFill>
                  <a:srgbClr val="FFFFFF"/>
                </a:solidFill>
                <a:cs typeface="Times New Roman" pitchFamily="18" charset="0"/>
              </a:rPr>
              <a:t> est due à l’action des </a:t>
            </a:r>
            <a:r>
              <a:rPr lang="en-GB" sz="2400">
                <a:solidFill>
                  <a:srgbClr val="FF0000"/>
                </a:solidFill>
                <a:cs typeface="Times New Roman" pitchFamily="18" charset="0"/>
              </a:rPr>
              <a:t>rayonnements α et β-</a:t>
            </a:r>
            <a:r>
              <a:rPr lang="en-GB" sz="2400">
                <a:solidFill>
                  <a:srgbClr val="FFFFFF"/>
                </a:solidFill>
                <a:cs typeface="Times New Roman" pitchFamily="18" charset="0"/>
              </a:rPr>
              <a:t>. En effet, lors d’une désintégration de type α, des noyaux d’hélium 4 sont émis et attirent des électrons pour former des atomes d’hélium. Ainsi lors du contact avec une source radioactive α, des électrons sont arrachés. Pour une désintégration de type β-, les noyaux émis attirent des électrons. </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FFFF"/>
                </a:solidFill>
                <a:cs typeface="Times New Roman" pitchFamily="18" charset="0"/>
              </a:rPr>
              <a:t>-L’</a:t>
            </a:r>
            <a:r>
              <a:rPr lang="en-GB" sz="2400">
                <a:solidFill>
                  <a:srgbClr val="FF0000"/>
                </a:solidFill>
                <a:cs typeface="Times New Roman" pitchFamily="18" charset="0"/>
              </a:rPr>
              <a:t>ionisation indirecte</a:t>
            </a:r>
            <a:r>
              <a:rPr lang="en-GB" sz="2400">
                <a:solidFill>
                  <a:srgbClr val="FFFFFF"/>
                </a:solidFill>
                <a:cs typeface="Times New Roman" pitchFamily="18" charset="0"/>
              </a:rPr>
              <a:t> résulte de l’action des </a:t>
            </a:r>
            <a:r>
              <a:rPr lang="en-GB" sz="2400">
                <a:solidFill>
                  <a:srgbClr val="FF0000"/>
                </a:solidFill>
                <a:cs typeface="Times New Roman" pitchFamily="18" charset="0"/>
              </a:rPr>
              <a:t>rayonnements électromagnétiques γ et X</a:t>
            </a:r>
            <a:r>
              <a:rPr lang="en-GB" sz="2400">
                <a:solidFill>
                  <a:srgbClr val="FFFFFF"/>
                </a:solidFill>
                <a:cs typeface="Times New Roman" pitchFamily="18" charset="0"/>
              </a:rPr>
              <a:t>. Ces deux types de rayonnement émettent une énergie suffisante pour éjecter les électrons périphériques du  cortège électronique d’un atome. Les atomes touchés par les rayons électromagnétiques deviennent alors des cations, c’est-à-dire des atomes ayant perdu des électrons.</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FFFFFF"/>
              </a:solidFill>
              <a:cs typeface="Times New Roman" pitchFamily="18" charset="0"/>
            </a:endParaRP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0000FF"/>
              </a:solidFill>
              <a:cs typeface="Times New Roman" pitchFamily="18" charset="0"/>
            </a:endParaRP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0000FF"/>
              </a:solidFill>
              <a:cs typeface="Times New Roman" pitchFamily="18"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1116013" y="2060575"/>
            <a:ext cx="7345362" cy="2427288"/>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FF"/>
                </a:solidFill>
                <a:cs typeface="Times New Roman" pitchFamily="18" charset="0"/>
              </a:rPr>
              <a:t>Quelles sont alors les conséquences de ces ionisations dans les cellules de l’organisme ?</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FFFF"/>
                </a:solidFill>
                <a:cs typeface="Times New Roman" pitchFamily="18" charset="0"/>
              </a:rPr>
              <a:t>La membrane plasmique cellulaire et le cytoplasme ne sont concernés par les ionisations qu’à partir de doses très élevées, qui conduisent à la mort de la cellule. Il est donc intéressant de considérer principalement les effets des </a:t>
            </a:r>
            <a:r>
              <a:rPr lang="en-GB" sz="2400">
                <a:solidFill>
                  <a:srgbClr val="FF0000"/>
                </a:solidFill>
                <a:cs typeface="Times New Roman" pitchFamily="18" charset="0"/>
              </a:rPr>
              <a:t>rayonnements ionisants sur le noyau</a:t>
            </a:r>
            <a:r>
              <a:rPr lang="en-GB" sz="2400">
                <a:solidFill>
                  <a:srgbClr val="FFFFFF"/>
                </a:solidFill>
                <a:cs typeface="Times New Roman" pitchFamily="18" charset="0"/>
              </a:rPr>
              <a:t>, qui contient la molécule d’ADN, support de l’information génétique. Autrement dit les </a:t>
            </a:r>
            <a:r>
              <a:rPr lang="en-GB" sz="2400">
                <a:solidFill>
                  <a:srgbClr val="FF0000"/>
                </a:solidFill>
                <a:cs typeface="Times New Roman" pitchFamily="18" charset="0"/>
              </a:rPr>
              <a:t>lésions de la molécule d’ADN</a:t>
            </a:r>
            <a:r>
              <a:rPr lang="en-GB" sz="2400">
                <a:solidFill>
                  <a:srgbClr val="FFFFFF"/>
                </a:solidFill>
                <a:cs typeface="Times New Roman" pitchFamily="18" charset="0"/>
              </a:rPr>
              <a: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395288" y="260350"/>
            <a:ext cx="8351837" cy="6473825"/>
          </a:xfrm>
          <a:prstGeom prst="rect">
            <a:avLst/>
          </a:prstGeom>
          <a:noFill/>
          <a:ln w="9525">
            <a:noFill/>
            <a:miter lim="800000"/>
            <a:headEnd/>
            <a:tailEnd/>
          </a:ln>
        </p:spPr>
        <p:txBody>
          <a:bodyPr lIns="90000" tIns="46800" rIns="90000" bIns="46800">
            <a:spAutoFit/>
          </a:bodyPr>
          <a:lstStyle/>
          <a:p>
            <a:pPr algn="ctr" eaLnBrk="1" hangingPunct="1">
              <a:lnSpc>
                <a:spcPct val="95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100">
                <a:solidFill>
                  <a:srgbClr val="FFFFFF"/>
                </a:solidFill>
                <a:cs typeface="Times New Roman" pitchFamily="18" charset="0"/>
              </a:rPr>
              <a:t>On peut distinguer deux voies pour provoquer des lésions de la molécule d’ADN : </a:t>
            </a:r>
          </a:p>
          <a:p>
            <a:pPr algn="ctr" eaLnBrk="1" hangingPunct="1">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100">
              <a:solidFill>
                <a:srgbClr val="FFFFFF"/>
              </a:solidFill>
              <a:cs typeface="Times New Roman" pitchFamily="18" charset="0"/>
            </a:endParaRPr>
          </a:p>
          <a:p>
            <a:pPr algn="ctr" eaLnBrk="1" hangingPunct="1">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100">
                <a:solidFill>
                  <a:srgbClr val="FFFFFF"/>
                </a:solidFill>
                <a:cs typeface="Times New Roman" pitchFamily="18" charset="0"/>
              </a:rPr>
              <a:t>-la </a:t>
            </a:r>
            <a:r>
              <a:rPr lang="en-GB" sz="2100">
                <a:solidFill>
                  <a:srgbClr val="FF0000"/>
                </a:solidFill>
                <a:cs typeface="Times New Roman" pitchFamily="18" charset="0"/>
              </a:rPr>
              <a:t>voie directe</a:t>
            </a:r>
            <a:r>
              <a:rPr lang="en-GB" sz="2100">
                <a:solidFill>
                  <a:srgbClr val="FFFFFF"/>
                </a:solidFill>
                <a:cs typeface="Times New Roman" pitchFamily="18" charset="0"/>
              </a:rPr>
              <a:t> : Des ionisations se produisent dans les nucléotides et/ou dans le(s) brin(s) de l’ADN lui-même, ce qui peut provoquer des mutations ou des lésions. Cet évènement se produit dans 40% des cas d’irradiation.</a:t>
            </a:r>
          </a:p>
          <a:p>
            <a:pPr algn="ctr" eaLnBrk="1" hangingPunct="1">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100">
              <a:solidFill>
                <a:srgbClr val="FFFFFF"/>
              </a:solidFill>
              <a:cs typeface="Times New Roman" pitchFamily="18" charset="0"/>
            </a:endParaRPr>
          </a:p>
          <a:p>
            <a:pPr algn="ctr" eaLnBrk="1" hangingPunct="1">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100">
                <a:solidFill>
                  <a:srgbClr val="FFFFFF"/>
                </a:solidFill>
                <a:cs typeface="Times New Roman" pitchFamily="18" charset="0"/>
              </a:rPr>
              <a:t>-la </a:t>
            </a:r>
            <a:r>
              <a:rPr lang="en-GB" sz="2100">
                <a:solidFill>
                  <a:srgbClr val="FF0000"/>
                </a:solidFill>
                <a:cs typeface="Times New Roman" pitchFamily="18" charset="0"/>
              </a:rPr>
              <a:t>voie indirecte</a:t>
            </a:r>
            <a:r>
              <a:rPr lang="en-GB" sz="2100">
                <a:solidFill>
                  <a:srgbClr val="FFFFFF"/>
                </a:solidFill>
                <a:cs typeface="Times New Roman" pitchFamily="18" charset="0"/>
              </a:rPr>
              <a:t> : Le corps de l'homme étant constitué à 60% d'eau, il existe donc une plus grande probabilité que les rayonnements ionisants interagissent avec des molécules d’eau. Il se produit alors un phénomène appelé </a:t>
            </a:r>
            <a:r>
              <a:rPr lang="en-GB" sz="2100">
                <a:solidFill>
                  <a:srgbClr val="FF0000"/>
                </a:solidFill>
                <a:cs typeface="Times New Roman" pitchFamily="18" charset="0"/>
              </a:rPr>
              <a:t>radiolyse de l’eau </a:t>
            </a:r>
            <a:r>
              <a:rPr lang="en-GB" sz="2100">
                <a:solidFill>
                  <a:srgbClr val="FFFFFF"/>
                </a:solidFill>
                <a:cs typeface="Times New Roman" pitchFamily="18" charset="0"/>
              </a:rPr>
              <a:t>qui transforme l’eau en radicaux libres HO• et H • (hydroxyde et hydrogène).</a:t>
            </a:r>
          </a:p>
          <a:p>
            <a:pPr algn="ctr" eaLnBrk="1" hangingPunct="1">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100">
                <a:solidFill>
                  <a:srgbClr val="FFFFFF"/>
                </a:solidFill>
                <a:cs typeface="Times New Roman" pitchFamily="18" charset="0"/>
              </a:rPr>
              <a:t>Les </a:t>
            </a:r>
            <a:r>
              <a:rPr lang="en-GB" sz="2100">
                <a:solidFill>
                  <a:srgbClr val="FF0000"/>
                </a:solidFill>
                <a:cs typeface="Times New Roman" pitchFamily="18" charset="0"/>
              </a:rPr>
              <a:t>radicaux libres</a:t>
            </a:r>
            <a:r>
              <a:rPr lang="en-GB" sz="2100">
                <a:solidFill>
                  <a:srgbClr val="FFFFFF"/>
                </a:solidFill>
                <a:cs typeface="Times New Roman" pitchFamily="18" charset="0"/>
              </a:rPr>
              <a:t> sont des espèces qui possèdent un électron non apparié (symbolisé par •) et par là même sont très instables : ils ont une durée de vie variable d’une femtoseconde à un dixième de nanoseconde. Leurs produits notamment les peroxydes provoquent par la suite des altérations de la molécule d’ADN par oxydation ou réduction, d’où des lésions. Il existe également le cas où les radicaux libres HO• et H •</a:t>
            </a:r>
            <a:r>
              <a:rPr lang="en-GB" sz="2100">
                <a:solidFill>
                  <a:schemeClr val="tx1"/>
                </a:solidFill>
                <a:cs typeface="Times New Roman" pitchFamily="18" charset="0"/>
              </a:rPr>
              <a:t> </a:t>
            </a:r>
            <a:r>
              <a:rPr lang="en-GB" sz="2100">
                <a:solidFill>
                  <a:srgbClr val="FFFFFF"/>
                </a:solidFill>
                <a:cs typeface="Times New Roman" pitchFamily="18" charset="0"/>
              </a:rPr>
              <a:t>re-fusionnent en molécules d’eau.</a:t>
            </a:r>
          </a:p>
          <a:p>
            <a:pPr algn="ctr" eaLnBrk="1" hangingPunct="1">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100">
              <a:solidFill>
                <a:srgbClr val="FFFFFF"/>
              </a:solidFill>
              <a:cs typeface="Times New Roman" pitchFamily="18" charset="0"/>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755650" y="2420938"/>
            <a:ext cx="7848600" cy="2290762"/>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FFFFFF"/>
                </a:solidFill>
                <a:cs typeface="Times New Roman" pitchFamily="18" charset="0"/>
              </a:rPr>
              <a:t>On </a:t>
            </a:r>
            <a:r>
              <a:rPr lang="en-GB" sz="2400" dirty="0" err="1">
                <a:solidFill>
                  <a:srgbClr val="FFFFFF"/>
                </a:solidFill>
                <a:cs typeface="Times New Roman" pitchFamily="18" charset="0"/>
              </a:rPr>
              <a:t>peut</a:t>
            </a:r>
            <a:r>
              <a:rPr lang="en-GB" sz="2400" dirty="0">
                <a:solidFill>
                  <a:srgbClr val="FFFFFF"/>
                </a:solidFill>
                <a:cs typeface="Times New Roman" pitchFamily="18" charset="0"/>
              </a:rPr>
              <a:t> </a:t>
            </a:r>
            <a:r>
              <a:rPr lang="en-GB" sz="2400" dirty="0" err="1">
                <a:solidFill>
                  <a:srgbClr val="FFFFFF"/>
                </a:solidFill>
                <a:cs typeface="Times New Roman" pitchFamily="18" charset="0"/>
              </a:rPr>
              <a:t>également</a:t>
            </a:r>
            <a:r>
              <a:rPr lang="en-GB" sz="2400" dirty="0">
                <a:solidFill>
                  <a:srgbClr val="FFFFFF"/>
                </a:solidFill>
                <a:cs typeface="Times New Roman" pitchFamily="18" charset="0"/>
              </a:rPr>
              <a:t> </a:t>
            </a:r>
            <a:r>
              <a:rPr lang="en-GB" sz="2400" dirty="0" err="1">
                <a:solidFill>
                  <a:srgbClr val="FFFFFF"/>
                </a:solidFill>
                <a:cs typeface="Times New Roman" pitchFamily="18" charset="0"/>
              </a:rPr>
              <a:t>considérer</a:t>
            </a:r>
            <a:r>
              <a:rPr lang="en-GB" sz="2400" dirty="0">
                <a:solidFill>
                  <a:srgbClr val="FFFFFF"/>
                </a:solidFill>
                <a:cs typeface="Times New Roman" pitchFamily="18" charset="0"/>
              </a:rPr>
              <a:t> le </a:t>
            </a:r>
            <a:r>
              <a:rPr lang="en-GB" sz="2400" dirty="0" err="1">
                <a:solidFill>
                  <a:srgbClr val="FFFFFF"/>
                </a:solidFill>
                <a:cs typeface="Times New Roman" pitchFamily="18" charset="0"/>
              </a:rPr>
              <a:t>cas</a:t>
            </a:r>
            <a:r>
              <a:rPr lang="en-GB" sz="2400" dirty="0">
                <a:solidFill>
                  <a:srgbClr val="FFFFFF"/>
                </a:solidFill>
                <a:cs typeface="Times New Roman" pitchFamily="18" charset="0"/>
              </a:rPr>
              <a:t> </a:t>
            </a:r>
            <a:r>
              <a:rPr lang="en-GB" sz="2400" dirty="0" err="1">
                <a:solidFill>
                  <a:srgbClr val="FFFFFF"/>
                </a:solidFill>
                <a:cs typeface="Times New Roman" pitchFamily="18" charset="0"/>
              </a:rPr>
              <a:t>où</a:t>
            </a:r>
            <a:r>
              <a:rPr lang="en-GB" sz="2400" dirty="0">
                <a:solidFill>
                  <a:srgbClr val="FFFFFF"/>
                </a:solidFill>
                <a:cs typeface="Times New Roman" pitchFamily="18" charset="0"/>
              </a:rPr>
              <a:t> </a:t>
            </a:r>
            <a:r>
              <a:rPr lang="en-GB" sz="2400" dirty="0" err="1">
                <a:solidFill>
                  <a:srgbClr val="FFFFFF"/>
                </a:solidFill>
                <a:cs typeface="Times New Roman" pitchFamily="18" charset="0"/>
              </a:rPr>
              <a:t>l’ADN</a:t>
            </a:r>
            <a:r>
              <a:rPr lang="en-GB" sz="2400" dirty="0">
                <a:solidFill>
                  <a:srgbClr val="FFFFFF"/>
                </a:solidFill>
                <a:cs typeface="Times New Roman" pitchFamily="18" charset="0"/>
              </a:rPr>
              <a:t> </a:t>
            </a:r>
            <a:r>
              <a:rPr lang="en-GB" sz="2400" dirty="0" err="1">
                <a:solidFill>
                  <a:srgbClr val="FFFFFF"/>
                </a:solidFill>
                <a:cs typeface="Times New Roman" pitchFamily="18" charset="0"/>
              </a:rPr>
              <a:t>est</a:t>
            </a:r>
            <a:r>
              <a:rPr lang="en-GB" sz="2400" dirty="0">
                <a:solidFill>
                  <a:srgbClr val="FFFFFF"/>
                </a:solidFill>
                <a:cs typeface="Times New Roman" pitchFamily="18" charset="0"/>
              </a:rPr>
              <a:t> </a:t>
            </a:r>
            <a:r>
              <a:rPr lang="en-GB" sz="2400" dirty="0" err="1">
                <a:solidFill>
                  <a:srgbClr val="FFFFFF"/>
                </a:solidFill>
                <a:cs typeface="Times New Roman" pitchFamily="18" charset="0"/>
              </a:rPr>
              <a:t>victime</a:t>
            </a:r>
            <a:r>
              <a:rPr lang="en-GB" sz="2400" dirty="0">
                <a:solidFill>
                  <a:srgbClr val="FFFFFF"/>
                </a:solidFill>
                <a:cs typeface="Times New Roman" pitchFamily="18" charset="0"/>
              </a:rPr>
              <a:t> de </a:t>
            </a:r>
            <a:r>
              <a:rPr lang="en-GB" sz="2400" dirty="0" err="1">
                <a:solidFill>
                  <a:srgbClr val="FFFFFF"/>
                </a:solidFill>
                <a:cs typeface="Times New Roman" pitchFamily="18" charset="0"/>
              </a:rPr>
              <a:t>lésions</a:t>
            </a:r>
            <a:r>
              <a:rPr lang="en-GB" sz="2400" dirty="0">
                <a:solidFill>
                  <a:srgbClr val="FFFFFF"/>
                </a:solidFill>
                <a:cs typeface="Times New Roman" pitchFamily="18" charset="0"/>
              </a:rPr>
              <a:t> </a:t>
            </a:r>
            <a:r>
              <a:rPr lang="en-GB" sz="2400" dirty="0" err="1">
                <a:solidFill>
                  <a:srgbClr val="FFFFFF"/>
                </a:solidFill>
                <a:cs typeface="Times New Roman" pitchFamily="18" charset="0"/>
              </a:rPr>
              <a:t>survenues</a:t>
            </a:r>
            <a:r>
              <a:rPr lang="en-GB" sz="2400" dirty="0">
                <a:solidFill>
                  <a:srgbClr val="FFFFFF"/>
                </a:solidFill>
                <a:cs typeface="Times New Roman" pitchFamily="18" charset="0"/>
              </a:rPr>
              <a:t> </a:t>
            </a:r>
            <a:r>
              <a:rPr lang="en-GB" sz="2400" dirty="0" err="1">
                <a:solidFill>
                  <a:srgbClr val="FFFFFF"/>
                </a:solidFill>
                <a:cs typeface="Times New Roman" pitchFamily="18" charset="0"/>
              </a:rPr>
              <a:t>dans</a:t>
            </a:r>
            <a:r>
              <a:rPr lang="en-GB" sz="2400" dirty="0">
                <a:solidFill>
                  <a:srgbClr val="FFFFFF"/>
                </a:solidFill>
                <a:cs typeface="Times New Roman" pitchFamily="18" charset="0"/>
              </a:rPr>
              <a:t> </a:t>
            </a:r>
            <a:r>
              <a:rPr lang="en-GB" sz="2400" dirty="0">
                <a:solidFill>
                  <a:srgbClr val="FF0000"/>
                </a:solidFill>
                <a:cs typeface="Times New Roman" pitchFamily="18" charset="0"/>
              </a:rPr>
              <a:t>un </a:t>
            </a:r>
            <a:r>
              <a:rPr lang="en-GB" sz="2400" dirty="0" err="1">
                <a:solidFill>
                  <a:srgbClr val="FF0000"/>
                </a:solidFill>
                <a:cs typeface="Times New Roman" pitchFamily="18" charset="0"/>
              </a:rPr>
              <a:t>seul</a:t>
            </a:r>
            <a:r>
              <a:rPr lang="en-GB" sz="2400" dirty="0">
                <a:solidFill>
                  <a:srgbClr val="FF0000"/>
                </a:solidFill>
                <a:cs typeface="Times New Roman" pitchFamily="18" charset="0"/>
              </a:rPr>
              <a:t> </a:t>
            </a:r>
            <a:r>
              <a:rPr lang="en-GB" sz="2400" dirty="0" err="1">
                <a:solidFill>
                  <a:srgbClr val="FF0000"/>
                </a:solidFill>
                <a:cs typeface="Times New Roman" pitchFamily="18" charset="0"/>
              </a:rPr>
              <a:t>brin</a:t>
            </a:r>
            <a:r>
              <a:rPr lang="en-GB" sz="2400" dirty="0">
                <a:solidFill>
                  <a:srgbClr val="FFFFFF"/>
                </a:solidFill>
                <a:cs typeface="Times New Roman" pitchFamily="18" charset="0"/>
              </a:rPr>
              <a:t> et le </a:t>
            </a:r>
            <a:r>
              <a:rPr lang="en-GB" sz="2400" dirty="0" err="1">
                <a:solidFill>
                  <a:srgbClr val="FFFFFF"/>
                </a:solidFill>
                <a:cs typeface="Times New Roman" pitchFamily="18" charset="0"/>
              </a:rPr>
              <a:t>cas</a:t>
            </a:r>
            <a:r>
              <a:rPr lang="en-GB" sz="2400" dirty="0">
                <a:solidFill>
                  <a:srgbClr val="FFFFFF"/>
                </a:solidFill>
                <a:cs typeface="Times New Roman" pitchFamily="18" charset="0"/>
              </a:rPr>
              <a:t> </a:t>
            </a:r>
            <a:r>
              <a:rPr lang="en-GB" sz="2400" dirty="0" err="1">
                <a:solidFill>
                  <a:srgbClr val="FFFFFF"/>
                </a:solidFill>
                <a:cs typeface="Times New Roman" pitchFamily="18" charset="0"/>
              </a:rPr>
              <a:t>où</a:t>
            </a:r>
            <a:r>
              <a:rPr lang="en-GB" sz="2400" dirty="0">
                <a:solidFill>
                  <a:srgbClr val="FFFFFF"/>
                </a:solidFill>
                <a:cs typeface="Times New Roman" pitchFamily="18" charset="0"/>
              </a:rPr>
              <a:t> </a:t>
            </a:r>
            <a:r>
              <a:rPr lang="en-GB" sz="2400" dirty="0" err="1">
                <a:solidFill>
                  <a:srgbClr val="FFFFFF"/>
                </a:solidFill>
                <a:cs typeface="Times New Roman" pitchFamily="18" charset="0"/>
              </a:rPr>
              <a:t>l’ADN</a:t>
            </a:r>
            <a:r>
              <a:rPr lang="en-GB" sz="2400" dirty="0">
                <a:solidFill>
                  <a:srgbClr val="FFFFFF"/>
                </a:solidFill>
                <a:cs typeface="Times New Roman" pitchFamily="18" charset="0"/>
              </a:rPr>
              <a:t> </a:t>
            </a:r>
            <a:r>
              <a:rPr lang="en-GB" sz="2400" dirty="0" err="1">
                <a:solidFill>
                  <a:srgbClr val="FFFFFF"/>
                </a:solidFill>
                <a:cs typeface="Times New Roman" pitchFamily="18" charset="0"/>
              </a:rPr>
              <a:t>est</a:t>
            </a:r>
            <a:r>
              <a:rPr lang="en-GB" sz="2400" dirty="0">
                <a:solidFill>
                  <a:srgbClr val="FFFFFF"/>
                </a:solidFill>
                <a:cs typeface="Times New Roman" pitchFamily="18" charset="0"/>
              </a:rPr>
              <a:t> </a:t>
            </a:r>
            <a:r>
              <a:rPr lang="en-GB" sz="2400" dirty="0" err="1">
                <a:solidFill>
                  <a:srgbClr val="FFFFFF"/>
                </a:solidFill>
                <a:cs typeface="Times New Roman" pitchFamily="18" charset="0"/>
              </a:rPr>
              <a:t>victime</a:t>
            </a:r>
            <a:r>
              <a:rPr lang="en-GB" sz="2400" dirty="0">
                <a:solidFill>
                  <a:srgbClr val="FFFFFF"/>
                </a:solidFill>
                <a:cs typeface="Times New Roman" pitchFamily="18" charset="0"/>
              </a:rPr>
              <a:t> de </a:t>
            </a:r>
            <a:r>
              <a:rPr lang="en-GB" sz="2400" dirty="0" err="1">
                <a:solidFill>
                  <a:srgbClr val="FFFFFF"/>
                </a:solidFill>
                <a:cs typeface="Times New Roman" pitchFamily="18" charset="0"/>
              </a:rPr>
              <a:t>lésions</a:t>
            </a:r>
            <a:r>
              <a:rPr lang="en-GB" sz="2400" dirty="0">
                <a:solidFill>
                  <a:srgbClr val="FFFFFF"/>
                </a:solidFill>
                <a:cs typeface="Times New Roman" pitchFamily="18" charset="0"/>
              </a:rPr>
              <a:t> </a:t>
            </a:r>
            <a:r>
              <a:rPr lang="en-GB" sz="2400" dirty="0" err="1">
                <a:solidFill>
                  <a:srgbClr val="FFFFFF"/>
                </a:solidFill>
                <a:cs typeface="Times New Roman" pitchFamily="18" charset="0"/>
              </a:rPr>
              <a:t>dans</a:t>
            </a:r>
            <a:r>
              <a:rPr lang="en-GB" sz="2400" dirty="0">
                <a:solidFill>
                  <a:srgbClr val="FFFFFF"/>
                </a:solidFill>
                <a:cs typeface="Times New Roman" pitchFamily="18" charset="0"/>
              </a:rPr>
              <a:t> </a:t>
            </a:r>
            <a:r>
              <a:rPr lang="en-GB" sz="2400" dirty="0" err="1">
                <a:solidFill>
                  <a:srgbClr val="FFFFFF"/>
                </a:solidFill>
                <a:cs typeface="Times New Roman" pitchFamily="18" charset="0"/>
              </a:rPr>
              <a:t>ses</a:t>
            </a:r>
            <a:r>
              <a:rPr lang="en-GB" sz="2400" dirty="0">
                <a:solidFill>
                  <a:srgbClr val="FFFFFF"/>
                </a:solidFill>
                <a:cs typeface="Times New Roman" pitchFamily="18" charset="0"/>
              </a:rPr>
              <a:t> </a:t>
            </a:r>
            <a:r>
              <a:rPr lang="en-GB" sz="2400" dirty="0" err="1">
                <a:solidFill>
                  <a:srgbClr val="FF0000"/>
                </a:solidFill>
                <a:cs typeface="Times New Roman" pitchFamily="18" charset="0"/>
              </a:rPr>
              <a:t>deux</a:t>
            </a:r>
            <a:r>
              <a:rPr lang="en-GB" sz="2400" dirty="0">
                <a:solidFill>
                  <a:srgbClr val="FF0000"/>
                </a:solidFill>
                <a:cs typeface="Times New Roman" pitchFamily="18" charset="0"/>
              </a:rPr>
              <a:t> </a:t>
            </a:r>
            <a:r>
              <a:rPr lang="en-GB" sz="2400" dirty="0" err="1">
                <a:solidFill>
                  <a:srgbClr val="FF0000"/>
                </a:solidFill>
                <a:cs typeface="Times New Roman" pitchFamily="18" charset="0"/>
              </a:rPr>
              <a:t>brins</a:t>
            </a:r>
            <a:r>
              <a:rPr lang="en-GB" sz="2400" dirty="0">
                <a:solidFill>
                  <a:srgbClr val="FFFFFF"/>
                </a:solidFill>
                <a:cs typeface="Times New Roman" pitchFamily="18" charset="0"/>
              </a:rPr>
              <a:t> ; en </a:t>
            </a:r>
            <a:r>
              <a:rPr lang="en-GB" sz="2400" dirty="0" err="1">
                <a:solidFill>
                  <a:srgbClr val="FFFFFF"/>
                </a:solidFill>
                <a:cs typeface="Times New Roman" pitchFamily="18" charset="0"/>
              </a:rPr>
              <a:t>effet</a:t>
            </a:r>
            <a:r>
              <a:rPr lang="en-GB" sz="2400" dirty="0">
                <a:solidFill>
                  <a:srgbClr val="FFFFFF"/>
                </a:solidFill>
                <a:cs typeface="Times New Roman" pitchFamily="18" charset="0"/>
              </a:rPr>
              <a:t>, comment </a:t>
            </a:r>
            <a:r>
              <a:rPr lang="en-GB" sz="2400" dirty="0" err="1">
                <a:solidFill>
                  <a:srgbClr val="FFFFFF"/>
                </a:solidFill>
                <a:cs typeface="Times New Roman" pitchFamily="18" charset="0"/>
              </a:rPr>
              <a:t>peut</a:t>
            </a:r>
            <a:r>
              <a:rPr lang="en-GB" sz="2400" dirty="0">
                <a:solidFill>
                  <a:srgbClr val="FFFFFF"/>
                </a:solidFill>
                <a:cs typeface="Times New Roman" pitchFamily="18" charset="0"/>
              </a:rPr>
              <a:t> se </a:t>
            </a:r>
            <a:r>
              <a:rPr lang="en-GB" sz="2400" dirty="0" err="1">
                <a:solidFill>
                  <a:srgbClr val="FFFFFF"/>
                </a:solidFill>
                <a:cs typeface="Times New Roman" pitchFamily="18" charset="0"/>
              </a:rPr>
              <a:t>produire</a:t>
            </a:r>
            <a:r>
              <a:rPr lang="en-GB" sz="2400" dirty="0">
                <a:solidFill>
                  <a:srgbClr val="FFFFFF"/>
                </a:solidFill>
                <a:cs typeface="Times New Roman" pitchFamily="18" charset="0"/>
              </a:rPr>
              <a:t> </a:t>
            </a:r>
            <a:r>
              <a:rPr lang="en-GB" sz="2400" dirty="0" err="1">
                <a:solidFill>
                  <a:srgbClr val="FFFFFF"/>
                </a:solidFill>
                <a:cs typeface="Times New Roman" pitchFamily="18" charset="0"/>
              </a:rPr>
              <a:t>une</a:t>
            </a:r>
            <a:r>
              <a:rPr lang="en-GB" sz="2400" dirty="0">
                <a:solidFill>
                  <a:srgbClr val="FFFFFF"/>
                </a:solidFill>
                <a:cs typeface="Times New Roman" pitchFamily="18" charset="0"/>
              </a:rPr>
              <a:t> </a:t>
            </a:r>
            <a:r>
              <a:rPr lang="en-GB" sz="2400" dirty="0" err="1">
                <a:solidFill>
                  <a:srgbClr val="FFFFFF"/>
                </a:solidFill>
                <a:cs typeface="Times New Roman" pitchFamily="18" charset="0"/>
              </a:rPr>
              <a:t>réparation</a:t>
            </a:r>
            <a:r>
              <a:rPr lang="en-GB" sz="2400" dirty="0">
                <a:solidFill>
                  <a:srgbClr val="FFFFFF"/>
                </a:solidFill>
                <a:cs typeface="Times New Roman" pitchFamily="18" charset="0"/>
              </a:rPr>
              <a:t> homologue (</a:t>
            </a:r>
            <a:r>
              <a:rPr lang="en-GB" sz="2400" dirty="0" err="1">
                <a:solidFill>
                  <a:srgbClr val="FFFFFF"/>
                </a:solidFill>
                <a:cs typeface="Times New Roman" pitchFamily="18" charset="0"/>
              </a:rPr>
              <a:t>conforme</a:t>
            </a:r>
            <a:r>
              <a:rPr lang="en-GB" sz="2400" dirty="0">
                <a:solidFill>
                  <a:srgbClr val="FFFFFF"/>
                </a:solidFill>
                <a:cs typeface="Times New Roman" pitchFamily="18" charset="0"/>
              </a:rPr>
              <a:t>) de </a:t>
            </a:r>
            <a:r>
              <a:rPr lang="en-GB" sz="2400" dirty="0" err="1">
                <a:solidFill>
                  <a:srgbClr val="FFFFFF"/>
                </a:solidFill>
                <a:cs typeface="Times New Roman" pitchFamily="18" charset="0"/>
              </a:rPr>
              <a:t>l’ADN</a:t>
            </a:r>
            <a:r>
              <a:rPr lang="en-GB" sz="2400" dirty="0">
                <a:solidFill>
                  <a:srgbClr val="FFFFFF"/>
                </a:solidFill>
                <a:cs typeface="Times New Roman" pitchFamily="18" charset="0"/>
              </a:rPr>
              <a:t> </a:t>
            </a:r>
            <a:r>
              <a:rPr lang="en-GB" sz="2400" dirty="0" err="1">
                <a:solidFill>
                  <a:srgbClr val="FFFFFF"/>
                </a:solidFill>
                <a:cs typeface="Times New Roman" pitchFamily="18" charset="0"/>
              </a:rPr>
              <a:t>si</a:t>
            </a:r>
            <a:r>
              <a:rPr lang="en-GB" sz="2400" dirty="0">
                <a:solidFill>
                  <a:srgbClr val="FFFFFF"/>
                </a:solidFill>
                <a:cs typeface="Times New Roman" pitchFamily="18" charset="0"/>
              </a:rPr>
              <a:t> les enzymes </a:t>
            </a:r>
            <a:r>
              <a:rPr lang="en-GB" sz="2400" dirty="0" err="1">
                <a:solidFill>
                  <a:srgbClr val="FFFFFF"/>
                </a:solidFill>
                <a:cs typeface="Times New Roman" pitchFamily="18" charset="0"/>
              </a:rPr>
              <a:t>gouvernant</a:t>
            </a:r>
            <a:r>
              <a:rPr lang="en-GB" sz="2400" dirty="0">
                <a:solidFill>
                  <a:srgbClr val="FFFFFF"/>
                </a:solidFill>
                <a:cs typeface="Times New Roman" pitchFamily="18" charset="0"/>
              </a:rPr>
              <a:t> </a:t>
            </a:r>
            <a:r>
              <a:rPr lang="en-GB" sz="2400" dirty="0" err="1">
                <a:solidFill>
                  <a:srgbClr val="FFFFFF"/>
                </a:solidFill>
                <a:cs typeface="Times New Roman" pitchFamily="18" charset="0"/>
              </a:rPr>
              <a:t>cette</a:t>
            </a:r>
            <a:r>
              <a:rPr lang="en-GB" sz="2400" dirty="0">
                <a:solidFill>
                  <a:srgbClr val="FFFFFF"/>
                </a:solidFill>
                <a:cs typeface="Times New Roman" pitchFamily="18" charset="0"/>
              </a:rPr>
              <a:t> </a:t>
            </a:r>
            <a:r>
              <a:rPr lang="en-GB" sz="2400" dirty="0" err="1">
                <a:solidFill>
                  <a:srgbClr val="FFFFFF"/>
                </a:solidFill>
                <a:cs typeface="Times New Roman" pitchFamily="18" charset="0"/>
              </a:rPr>
              <a:t>réparation</a:t>
            </a:r>
            <a:r>
              <a:rPr lang="en-GB" sz="2400" dirty="0">
                <a:solidFill>
                  <a:srgbClr val="FFFFFF"/>
                </a:solidFill>
                <a:cs typeface="Times New Roman" pitchFamily="18" charset="0"/>
              </a:rPr>
              <a:t> ne </a:t>
            </a:r>
            <a:r>
              <a:rPr lang="en-GB" sz="2400" dirty="0" err="1">
                <a:solidFill>
                  <a:srgbClr val="FFFFFF"/>
                </a:solidFill>
                <a:cs typeface="Times New Roman" pitchFamily="18" charset="0"/>
              </a:rPr>
              <a:t>peuvent</a:t>
            </a:r>
            <a:r>
              <a:rPr lang="en-GB" sz="2400" dirty="0">
                <a:solidFill>
                  <a:srgbClr val="FFFFFF"/>
                </a:solidFill>
                <a:cs typeface="Times New Roman" pitchFamily="18" charset="0"/>
              </a:rPr>
              <a:t> plus </a:t>
            </a:r>
            <a:r>
              <a:rPr lang="en-GB" sz="2400" dirty="0" err="1">
                <a:solidFill>
                  <a:srgbClr val="FFFFFF"/>
                </a:solidFill>
                <a:cs typeface="Times New Roman" pitchFamily="18" charset="0"/>
              </a:rPr>
              <a:t>utiliser</a:t>
            </a:r>
            <a:r>
              <a:rPr lang="en-GB" sz="2400" dirty="0">
                <a:solidFill>
                  <a:srgbClr val="FFFFFF"/>
                </a:solidFill>
                <a:cs typeface="Times New Roman" pitchFamily="18" charset="0"/>
              </a:rPr>
              <a:t> le </a:t>
            </a:r>
            <a:r>
              <a:rPr lang="en-GB" sz="2400" dirty="0" err="1">
                <a:solidFill>
                  <a:srgbClr val="FFFFFF"/>
                </a:solidFill>
                <a:cs typeface="Times New Roman" pitchFamily="18" charset="0"/>
              </a:rPr>
              <a:t>principe</a:t>
            </a:r>
            <a:r>
              <a:rPr lang="en-GB" sz="2400" dirty="0">
                <a:solidFill>
                  <a:srgbClr val="FFFFFF"/>
                </a:solidFill>
                <a:cs typeface="Times New Roman" pitchFamily="18" charset="0"/>
              </a:rPr>
              <a:t> de la </a:t>
            </a:r>
            <a:r>
              <a:rPr lang="en-GB" sz="2400" dirty="0" err="1">
                <a:solidFill>
                  <a:srgbClr val="FFFFFF"/>
                </a:solidFill>
                <a:cs typeface="Times New Roman" pitchFamily="18" charset="0"/>
              </a:rPr>
              <a:t>complémentarité</a:t>
            </a:r>
            <a:r>
              <a:rPr lang="en-GB" sz="2400" dirty="0">
                <a:solidFill>
                  <a:srgbClr val="FFFFFF"/>
                </a:solidFill>
                <a:cs typeface="Times New Roman" pitchFamily="18" charset="0"/>
              </a:rPr>
              <a:t> des bases </a:t>
            </a:r>
            <a:r>
              <a:rPr lang="en-GB" sz="2400" dirty="0" err="1">
                <a:solidFill>
                  <a:srgbClr val="FFFFFF"/>
                </a:solidFill>
                <a:cs typeface="Times New Roman" pitchFamily="18" charset="0"/>
              </a:rPr>
              <a:t>azotées</a:t>
            </a:r>
            <a:r>
              <a:rPr lang="en-GB" sz="2400" dirty="0">
                <a:solidFill>
                  <a:srgbClr val="FFFFFF"/>
                </a:solidFill>
                <a:cs typeface="Times New Roman" pitchFamily="18" charset="0"/>
              </a:rPr>
              <a:t> ?</a:t>
            </a:r>
          </a:p>
          <a:p>
            <a:pPr algn="just"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dirty="0">
              <a:solidFill>
                <a:srgbClr val="FFFFFF"/>
              </a:solidFill>
              <a:cs typeface="Times New Roman" pitchFamily="18" charset="0"/>
            </a:endParaRP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FF"/>
                </a:solidFill>
                <a:cs typeface="Times New Roman" pitchFamily="18" charset="0"/>
              </a:rPr>
              <a:t>Comment </a:t>
            </a:r>
            <a:r>
              <a:rPr lang="en-GB" sz="2400" dirty="0" err="1">
                <a:solidFill>
                  <a:srgbClr val="0000FF"/>
                </a:solidFill>
                <a:cs typeface="Times New Roman" pitchFamily="18" charset="0"/>
              </a:rPr>
              <a:t>l’organisme</a:t>
            </a:r>
            <a:r>
              <a:rPr lang="en-GB" sz="2400" dirty="0">
                <a:solidFill>
                  <a:srgbClr val="0000FF"/>
                </a:solidFill>
                <a:cs typeface="Times New Roman" pitchFamily="18" charset="0"/>
              </a:rPr>
              <a:t> </a:t>
            </a:r>
            <a:r>
              <a:rPr lang="en-GB" sz="2400" dirty="0" err="1">
                <a:solidFill>
                  <a:srgbClr val="0000FF"/>
                </a:solidFill>
                <a:cs typeface="Times New Roman" pitchFamily="18" charset="0"/>
              </a:rPr>
              <a:t>peut-il</a:t>
            </a:r>
            <a:r>
              <a:rPr lang="en-GB" sz="2400" dirty="0">
                <a:solidFill>
                  <a:srgbClr val="0000FF"/>
                </a:solidFill>
                <a:cs typeface="Times New Roman" pitchFamily="18" charset="0"/>
              </a:rPr>
              <a:t> </a:t>
            </a:r>
            <a:r>
              <a:rPr lang="en-GB" sz="2400" dirty="0" err="1">
                <a:solidFill>
                  <a:srgbClr val="0000FF"/>
                </a:solidFill>
                <a:cs typeface="Times New Roman" pitchFamily="18" charset="0"/>
              </a:rPr>
              <a:t>réparer</a:t>
            </a:r>
            <a:r>
              <a:rPr lang="en-GB" sz="2400" dirty="0">
                <a:solidFill>
                  <a:srgbClr val="0000FF"/>
                </a:solidFill>
                <a:cs typeface="Times New Roman" pitchFamily="18" charset="0"/>
              </a:rPr>
              <a:t> </a:t>
            </a:r>
            <a:r>
              <a:rPr lang="en-GB" sz="2400" dirty="0" err="1">
                <a:solidFill>
                  <a:srgbClr val="0000FF"/>
                </a:solidFill>
                <a:cs typeface="Times New Roman" pitchFamily="18" charset="0"/>
              </a:rPr>
              <a:t>l’ADN</a:t>
            </a:r>
            <a:r>
              <a:rPr lang="en-GB" sz="2400" dirty="0">
                <a:solidFill>
                  <a:srgbClr val="0000FF"/>
                </a:solidFill>
                <a:cs typeface="Times New Roman" pitchFamily="18" charset="0"/>
              </a:rPr>
              <a:t> </a:t>
            </a:r>
            <a:r>
              <a:rPr lang="en-GB" sz="2400" dirty="0" err="1">
                <a:solidFill>
                  <a:srgbClr val="0000FF"/>
                </a:solidFill>
                <a:cs typeface="Times New Roman" pitchFamily="18" charset="0"/>
              </a:rPr>
              <a:t>lors</a:t>
            </a:r>
            <a:r>
              <a:rPr lang="en-GB" sz="2400" dirty="0">
                <a:solidFill>
                  <a:srgbClr val="0000FF"/>
                </a:solidFill>
                <a:cs typeface="Times New Roman" pitchFamily="18" charset="0"/>
              </a:rPr>
              <a:t> </a:t>
            </a:r>
            <a:r>
              <a:rPr lang="en-GB" sz="2400" dirty="0" err="1">
                <a:solidFill>
                  <a:srgbClr val="0000FF"/>
                </a:solidFill>
                <a:cs typeface="Times New Roman" pitchFamily="18" charset="0"/>
              </a:rPr>
              <a:t>d’une</a:t>
            </a:r>
            <a:r>
              <a:rPr lang="en-GB" sz="2400" dirty="0">
                <a:solidFill>
                  <a:srgbClr val="0000FF"/>
                </a:solidFill>
                <a:cs typeface="Times New Roman" pitchFamily="18" charset="0"/>
              </a:rPr>
              <a:t> irradiation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684213" y="260350"/>
            <a:ext cx="8208962" cy="6483350"/>
          </a:xfrm>
          <a:prstGeom prst="rect">
            <a:avLst/>
          </a:prstGeom>
          <a:noFill/>
          <a:ln w="9525">
            <a:noFill/>
            <a:miter lim="800000"/>
            <a:headEnd/>
            <a:tailEnd/>
          </a:ln>
        </p:spPr>
        <p:txBody>
          <a:bodyPr lIns="90000" tIns="46800" rIns="90000" bIns="46800">
            <a:spAutoFit/>
          </a:bodyPr>
          <a:lstStyle/>
          <a:p>
            <a:pPr algn="just"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u="sng">
                <a:solidFill>
                  <a:srgbClr val="FFFFFF"/>
                </a:solidFill>
                <a:cs typeface="Times New Roman" pitchFamily="18" charset="0"/>
              </a:rPr>
              <a:t>Deux types de réparations sont possibles :</a:t>
            </a:r>
          </a:p>
          <a:p>
            <a:pPr algn="just"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solidFill>
                <a:srgbClr val="FFFFFF"/>
              </a:solidFill>
              <a:cs typeface="Times New Roman" pitchFamily="18" charset="0"/>
            </a:endParaRP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a:solidFill>
                  <a:srgbClr val="FFFFFF"/>
                </a:solidFill>
                <a:cs typeface="Times New Roman" pitchFamily="18" charset="0"/>
              </a:rPr>
              <a:t> -</a:t>
            </a:r>
            <a:r>
              <a:rPr lang="en-GB" sz="2200">
                <a:solidFill>
                  <a:srgbClr val="FF0000"/>
                </a:solidFill>
                <a:cs typeface="Times New Roman" pitchFamily="18" charset="0"/>
              </a:rPr>
              <a:t>réparation conforme :</a:t>
            </a:r>
            <a:r>
              <a:rPr lang="en-GB" sz="2200">
                <a:solidFill>
                  <a:srgbClr val="FFFFFF"/>
                </a:solidFill>
                <a:cs typeface="Times New Roman" pitchFamily="18" charset="0"/>
              </a:rPr>
              <a:t> Si un seul brin de l’ADN est touché alors l’autre brin est reconstitué par les enzymes responsables de la maintenance de l’ADN au moyen de la complémentarité des bases azotées après avoir rendu inoffensifs les radicaux libres qui pourraient être présents.</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a:solidFill>
                  <a:srgbClr val="FFFFFF"/>
                </a:solidFill>
                <a:cs typeface="Times New Roman" pitchFamily="18" charset="0"/>
              </a:rPr>
              <a:t> Dans le cas où les deux brins sont lésés, il se produit un phénomène complexe et plus long. Les structures altérées sont reconstruites à partir des structures de l’autre molécule d’ADN figurant dans le chromosome homologue.</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a:solidFill>
                  <a:srgbClr val="FFFFFF"/>
                </a:solidFill>
                <a:cs typeface="Times New Roman" pitchFamily="18" charset="0"/>
              </a:rPr>
              <a:t>-</a:t>
            </a:r>
            <a:r>
              <a:rPr lang="en-GB" sz="2200">
                <a:solidFill>
                  <a:srgbClr val="FF0000"/>
                </a:solidFill>
                <a:cs typeface="Times New Roman" pitchFamily="18" charset="0"/>
              </a:rPr>
              <a:t>réparation fautive : </a:t>
            </a:r>
            <a:r>
              <a:rPr lang="en-GB" sz="2200">
                <a:solidFill>
                  <a:srgbClr val="FFFFFF"/>
                </a:solidFill>
                <a:cs typeface="Times New Roman" pitchFamily="18" charset="0"/>
              </a:rPr>
              <a:t>Ce type de réparation se produit s’il y a eu un dysfonctionnement dans la réparation de la molécule d’ADN ou s’il s’est produit des phénomènes qui dépassent la compétence des enzymes chargées de la maintenance de l’ADN. </a:t>
            </a:r>
          </a:p>
          <a:p>
            <a:pPr algn="just"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a:solidFill>
                  <a:srgbClr val="0000FF"/>
                </a:solidFill>
                <a:cs typeface="Times New Roman" pitchFamily="18" charset="0"/>
              </a:rPr>
              <a:t>Des mutations se produisent lors de réparations fautives. Quelles sont ces mutations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68313" y="188913"/>
            <a:ext cx="8280400" cy="6115050"/>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Il existe trois types de changements dans la séquence en nucléotides :</a:t>
            </a:r>
          </a:p>
          <a:p>
            <a:pPr algn="ctr" eaLnBrk="1" hangingPunct="1">
              <a:spcBef>
                <a:spcPts val="1125"/>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-une </a:t>
            </a:r>
            <a:r>
              <a:rPr lang="en-GB" sz="2000">
                <a:solidFill>
                  <a:srgbClr val="FF0000"/>
                </a:solidFill>
                <a:cs typeface="Times New Roman" pitchFamily="18" charset="0"/>
              </a:rPr>
              <a:t>substitution</a:t>
            </a:r>
            <a:r>
              <a:rPr lang="en-GB" sz="2000">
                <a:solidFill>
                  <a:srgbClr val="FFFFFF"/>
                </a:solidFill>
                <a:cs typeface="Times New Roman" pitchFamily="18" charset="0"/>
              </a:rPr>
              <a:t> : on remplace un (ou plusieurs) nucléotide(s) par un autre (d’autres). Il peut se produire trois conséquences. </a:t>
            </a:r>
          </a:p>
          <a:p>
            <a:pPr algn="ctr" eaLnBrk="1" hangingPunct="1">
              <a:spcBef>
                <a:spcPts val="1125"/>
              </a:spcBef>
              <a:buClr>
                <a:srgbClr val="FFFFFF"/>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Le triplet de nucléotides modifié code pour le même acide aminé que le triplet original. Il n’y a donc aucun changement du polypeptide traduit à partir le gène correspondant. On appelle cette mutation une </a:t>
            </a:r>
            <a:r>
              <a:rPr lang="en-GB" sz="2000">
                <a:solidFill>
                  <a:srgbClr val="FF0000"/>
                </a:solidFill>
                <a:cs typeface="Times New Roman" pitchFamily="18" charset="0"/>
              </a:rPr>
              <a:t>mutation silencieuse</a:t>
            </a:r>
            <a:r>
              <a:rPr lang="en-GB" sz="2000">
                <a:solidFill>
                  <a:srgbClr val="FFFFFF"/>
                </a:solidFill>
                <a:cs typeface="Times New Roman" pitchFamily="18" charset="0"/>
              </a:rPr>
              <a:t>.</a:t>
            </a:r>
          </a:p>
          <a:p>
            <a:pPr algn="ctr" eaLnBrk="1" hangingPunct="1">
              <a:spcBef>
                <a:spcPts val="1125"/>
              </a:spcBef>
              <a:buClr>
                <a:srgbClr val="FFFFFF"/>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Le triplet de bases azotées muté code pour un autre acide aminé que le triplet original. La protéine traduite à partir du gène concerné change de structure spatiale donc de fonction. Les conséquences au niveau des phénotypes cellulaire et macroscopique sont variables. C’est une </a:t>
            </a:r>
            <a:r>
              <a:rPr lang="en-GB" sz="2000">
                <a:solidFill>
                  <a:srgbClr val="FF0000"/>
                </a:solidFill>
                <a:cs typeface="Times New Roman" pitchFamily="18" charset="0"/>
              </a:rPr>
              <a:t>mutation faux-sens</a:t>
            </a:r>
            <a:r>
              <a:rPr lang="en-GB" sz="2000">
                <a:solidFill>
                  <a:srgbClr val="FFFFFF"/>
                </a:solidFill>
                <a:cs typeface="Times New Roman" pitchFamily="18" charset="0"/>
              </a:rPr>
              <a:t>.</a:t>
            </a:r>
          </a:p>
          <a:p>
            <a:pPr algn="ctr" eaLnBrk="1" hangingPunct="1">
              <a:spcBef>
                <a:spcPts val="1125"/>
              </a:spcBef>
              <a:buClr>
                <a:srgbClr val="FFFFFF"/>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Le triplet de bases azotées modifié ne code pour aucun acide aminé. La traduction de la protéine sera donc arrêtée à partir du triplet non codant. La protéine sera donc tronquée. C’est une </a:t>
            </a:r>
            <a:r>
              <a:rPr lang="en-GB" sz="2000">
                <a:solidFill>
                  <a:srgbClr val="FF0000"/>
                </a:solidFill>
                <a:cs typeface="Times New Roman" pitchFamily="18" charset="0"/>
              </a:rPr>
              <a:t>mutation non-sens</a:t>
            </a:r>
            <a:r>
              <a:rPr lang="en-GB" sz="2000">
                <a:solidFill>
                  <a:srgbClr val="FFFFFF"/>
                </a:solidFill>
                <a:cs typeface="Times New Roman" pitchFamily="18" charset="0"/>
              </a:rPr>
              <a:t>.</a:t>
            </a:r>
          </a:p>
          <a:p>
            <a:pPr algn="ctr" eaLnBrk="1" hangingPunct="1">
              <a:spcBef>
                <a:spcPts val="1125"/>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a:solidFill>
                <a:srgbClr val="FFFFFF"/>
              </a:solidFill>
              <a:cs typeface="Times New Roman" pitchFamily="18" charset="0"/>
            </a:endParaRPr>
          </a:p>
          <a:p>
            <a:pPr algn="ctr" eaLnBrk="1" hangingPunct="1">
              <a:spcBef>
                <a:spcPts val="1125"/>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-une </a:t>
            </a:r>
            <a:r>
              <a:rPr lang="en-GB" sz="2000">
                <a:solidFill>
                  <a:srgbClr val="FF0000"/>
                </a:solidFill>
                <a:cs typeface="Times New Roman" pitchFamily="18" charset="0"/>
              </a:rPr>
              <a:t>insertion</a:t>
            </a:r>
            <a:r>
              <a:rPr lang="en-GB" sz="2000">
                <a:solidFill>
                  <a:srgbClr val="FFFFFF"/>
                </a:solidFill>
                <a:cs typeface="Times New Roman" pitchFamily="18" charset="0"/>
              </a:rPr>
              <a:t> (ajout d’un nucléotide) ou une </a:t>
            </a:r>
            <a:r>
              <a:rPr lang="en-GB" sz="2000">
                <a:solidFill>
                  <a:srgbClr val="FF0000"/>
                </a:solidFill>
                <a:cs typeface="Times New Roman" pitchFamily="18" charset="0"/>
              </a:rPr>
              <a:t>délétion </a:t>
            </a:r>
            <a:r>
              <a:rPr lang="en-GB" sz="2000">
                <a:solidFill>
                  <a:srgbClr val="FFFFFF"/>
                </a:solidFill>
                <a:cs typeface="Times New Roman" pitchFamily="18" charset="0"/>
              </a:rPr>
              <a:t>(retrait d’un nucléotide) : Cela entraîne une succession de mutations faux-sens qui peuvent aboutir à une mutation non-sens. Là encore les conséquences sont très variables.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250825" y="188913"/>
            <a:ext cx="8604250" cy="6600825"/>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On peut distinguer trois types de conséquences pour la cellule. </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-La cellule </a:t>
            </a:r>
            <a:r>
              <a:rPr lang="en-GB" sz="2000">
                <a:solidFill>
                  <a:srgbClr val="FF0000"/>
                </a:solidFill>
                <a:cs typeface="Times New Roman" pitchFamily="18" charset="0"/>
              </a:rPr>
              <a:t>reprend un fonctionnement normal</a:t>
            </a:r>
            <a:r>
              <a:rPr lang="en-GB" sz="2000">
                <a:solidFill>
                  <a:srgbClr val="FFFFFF"/>
                </a:solidFill>
                <a:cs typeface="Times New Roman" pitchFamily="18" charset="0"/>
              </a:rPr>
              <a:t>, si la réparation de son ADN a été </a:t>
            </a:r>
            <a:r>
              <a:rPr lang="en-GB" sz="2000">
                <a:solidFill>
                  <a:srgbClr val="FF0000"/>
                </a:solidFill>
                <a:cs typeface="Times New Roman" pitchFamily="18" charset="0"/>
              </a:rPr>
              <a:t>conforme</a:t>
            </a:r>
            <a:r>
              <a:rPr lang="en-GB" sz="2000">
                <a:solidFill>
                  <a:srgbClr val="FFFFFF"/>
                </a:solidFill>
                <a:cs typeface="Times New Roman" pitchFamily="18" charset="0"/>
              </a:rPr>
              <a:t> ou si une réparation fautive a entraîné des mutations qui s’avèrent être </a:t>
            </a:r>
            <a:r>
              <a:rPr lang="en-GB" sz="2000">
                <a:solidFill>
                  <a:srgbClr val="FF0000"/>
                </a:solidFill>
                <a:cs typeface="Times New Roman" pitchFamily="18" charset="0"/>
              </a:rPr>
              <a:t>silencieuses</a:t>
            </a:r>
            <a:r>
              <a:rPr lang="en-GB" sz="2000">
                <a:solidFill>
                  <a:srgbClr val="FFFFFF"/>
                </a:solidFill>
                <a:cs typeface="Times New Roman" pitchFamily="18" charset="0"/>
              </a:rPr>
              <a:t> (cas extrêmement rare).</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-La cellule </a:t>
            </a:r>
            <a:r>
              <a:rPr lang="en-GB" sz="2000">
                <a:solidFill>
                  <a:srgbClr val="FF0000"/>
                </a:solidFill>
                <a:cs typeface="Times New Roman" pitchFamily="18" charset="0"/>
              </a:rPr>
              <a:t>meurt</a:t>
            </a:r>
            <a:r>
              <a:rPr lang="en-GB" sz="2000">
                <a:solidFill>
                  <a:srgbClr val="FFFFFF"/>
                </a:solidFill>
                <a:cs typeface="Times New Roman" pitchFamily="18" charset="0"/>
              </a:rPr>
              <a:t> si la mutation de son ADN provoque un </a:t>
            </a:r>
            <a:r>
              <a:rPr lang="en-GB" sz="2000">
                <a:solidFill>
                  <a:srgbClr val="FF0000"/>
                </a:solidFill>
                <a:cs typeface="Times New Roman" pitchFamily="18" charset="0"/>
              </a:rPr>
              <a:t>effet létal</a:t>
            </a:r>
            <a:r>
              <a:rPr lang="en-GB" sz="2000">
                <a:solidFill>
                  <a:srgbClr val="FFFFFF"/>
                </a:solidFill>
                <a:cs typeface="Times New Roman" pitchFamily="18" charset="0"/>
              </a:rPr>
              <a:t>, c’est-à-dire si des gènes gouvernant des fonctions vitales (capacité de se diviser, production d’enzymes ou de protéines  indispensables…) subissent une mutation faux-sens ou non-sens qui diminuent la fonction de la protéine traduite à partir de ce gène. Une cellule peut aussi disparaître si le </a:t>
            </a:r>
            <a:r>
              <a:rPr lang="en-GB" sz="2000">
                <a:solidFill>
                  <a:srgbClr val="FF0000"/>
                </a:solidFill>
                <a:cs typeface="Times New Roman" pitchFamily="18" charset="0"/>
              </a:rPr>
              <a:t>système immunitaire</a:t>
            </a:r>
            <a:r>
              <a:rPr lang="en-GB" sz="2000">
                <a:solidFill>
                  <a:srgbClr val="FFFFFF"/>
                </a:solidFill>
                <a:cs typeface="Times New Roman" pitchFamily="18" charset="0"/>
              </a:rPr>
              <a:t> repère une mutation et l’élimine. Il existe également le cas où la cellule a subit de trop fortes doses qui empêchent toute réparation de l’ADN et/ou la survie des autres composantes de la cellule (membrane plasmique, mitochondries…). Cela aboutit à une </a:t>
            </a:r>
            <a:r>
              <a:rPr lang="en-GB" sz="2000">
                <a:solidFill>
                  <a:srgbClr val="FF0000"/>
                </a:solidFill>
                <a:cs typeface="Times New Roman" pitchFamily="18" charset="0"/>
              </a:rPr>
              <a:t>nécrose</a:t>
            </a:r>
            <a:r>
              <a:rPr lang="en-GB" sz="2000">
                <a:solidFill>
                  <a:srgbClr val="FFFFFF"/>
                </a:solidFill>
                <a:cs typeface="Times New Roman" pitchFamily="18" charset="0"/>
              </a:rPr>
              <a:t> (mort cellulaire non contrôlée) et par là même une pathologie des tissus.</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 -La cellule </a:t>
            </a:r>
            <a:r>
              <a:rPr lang="en-GB" sz="2000">
                <a:solidFill>
                  <a:srgbClr val="FF0000"/>
                </a:solidFill>
                <a:cs typeface="Times New Roman" pitchFamily="18" charset="0"/>
              </a:rPr>
              <a:t>devient « différente »</a:t>
            </a:r>
            <a:r>
              <a:rPr lang="en-GB" sz="2000">
                <a:solidFill>
                  <a:srgbClr val="FFFFFF"/>
                </a:solidFill>
                <a:cs typeface="Times New Roman" pitchFamily="18" charset="0"/>
              </a:rPr>
              <a:t> si elle connaît une mutation faux-sens ou non-sens dans son ADN ne l’empêche pas de pouvoir vivre et/ou si la protéine p53 (protéine qui supprime les tumeurs) est inactive ou non fonctionnelle. Les conséquences dépendent du type cellulaire. S’il s’agit d’une cellule germinale, les gonades possèdent donc un autre matériel génétique et peuvent transmettre une </a:t>
            </a:r>
            <a:r>
              <a:rPr lang="en-GB" sz="2000">
                <a:solidFill>
                  <a:srgbClr val="FF0000"/>
                </a:solidFill>
                <a:cs typeface="Times New Roman" pitchFamily="18" charset="0"/>
              </a:rPr>
              <a:t>anomalie héréditaire</a:t>
            </a:r>
            <a:r>
              <a:rPr lang="en-GB" sz="2000">
                <a:solidFill>
                  <a:srgbClr val="FFFFFF"/>
                </a:solidFill>
                <a:cs typeface="Times New Roman" pitchFamily="18" charset="0"/>
              </a:rPr>
              <a:t>. S’il s’agit d’une cellule somatique, il y aura développement d’un </a:t>
            </a:r>
            <a:r>
              <a:rPr lang="en-GB" sz="2000">
                <a:solidFill>
                  <a:srgbClr val="FF0000"/>
                </a:solidFill>
                <a:cs typeface="Times New Roman" pitchFamily="18" charset="0"/>
              </a:rPr>
              <a:t>cancer</a:t>
            </a:r>
            <a:r>
              <a:rPr lang="en-GB" sz="2000">
                <a:solidFill>
                  <a:srgbClr val="FFFFFF"/>
                </a:solidFill>
                <a:cs typeface="Times New Roman" pitchFamily="18" charset="0"/>
              </a:rPr>
              <a: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3528" y="188640"/>
            <a:ext cx="8496943" cy="3449279"/>
          </a:xfrm>
          <a:prstGeom prst="rect">
            <a:avLst/>
          </a:prstGeom>
          <a:noFill/>
          <a:ln w="9525">
            <a:noFill/>
            <a:miter lim="800000"/>
            <a:headEnd/>
            <a:tailEnd/>
          </a:ln>
        </p:spPr>
        <p:txBody>
          <a:bodyPr wrap="square" lIns="90000" tIns="46800" rIns="90000" bIns="46800">
            <a:spAutoFit/>
          </a:bodyPr>
          <a:lstStyle/>
          <a:p>
            <a:pPr algn="ct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rgbClr val="7030A0"/>
                </a:solidFill>
              </a:rPr>
              <a:t>On </a:t>
            </a:r>
            <a:r>
              <a:rPr lang="en-GB" sz="2000" b="1" dirty="0" err="1">
                <a:solidFill>
                  <a:srgbClr val="7030A0"/>
                </a:solidFill>
              </a:rPr>
              <a:t>parle</a:t>
            </a:r>
            <a:r>
              <a:rPr lang="en-GB" sz="2000" b="1" dirty="0">
                <a:solidFill>
                  <a:srgbClr val="7030A0"/>
                </a:solidFill>
              </a:rPr>
              <a:t> de </a:t>
            </a:r>
            <a:r>
              <a:rPr lang="en-GB" sz="2000" b="1" dirty="0" err="1">
                <a:solidFill>
                  <a:srgbClr val="7030A0"/>
                </a:solidFill>
              </a:rPr>
              <a:t>radioactivité</a:t>
            </a:r>
            <a:r>
              <a:rPr lang="en-GB" sz="2000" b="1" dirty="0">
                <a:solidFill>
                  <a:srgbClr val="7030A0"/>
                </a:solidFill>
              </a:rPr>
              <a:t> </a:t>
            </a:r>
            <a:r>
              <a:rPr lang="en-GB" sz="2000" b="1" dirty="0" err="1">
                <a:solidFill>
                  <a:srgbClr val="7030A0"/>
                </a:solidFill>
              </a:rPr>
              <a:t>lorsqu’un</a:t>
            </a:r>
            <a:r>
              <a:rPr lang="en-GB" sz="2000" b="1" dirty="0">
                <a:solidFill>
                  <a:srgbClr val="7030A0"/>
                </a:solidFill>
              </a:rPr>
              <a:t> </a:t>
            </a:r>
            <a:r>
              <a:rPr lang="en-GB" sz="2000" b="1" dirty="0" err="1">
                <a:solidFill>
                  <a:srgbClr val="7030A0"/>
                </a:solidFill>
              </a:rPr>
              <a:t>noyau</a:t>
            </a:r>
            <a:r>
              <a:rPr lang="en-GB" sz="2000" b="1" dirty="0">
                <a:solidFill>
                  <a:srgbClr val="7030A0"/>
                </a:solidFill>
              </a:rPr>
              <a:t> se </a:t>
            </a:r>
            <a:r>
              <a:rPr lang="en-GB" sz="2000" b="1" dirty="0" err="1">
                <a:solidFill>
                  <a:srgbClr val="7030A0"/>
                </a:solidFill>
              </a:rPr>
              <a:t>désintègre</a:t>
            </a:r>
            <a:r>
              <a:rPr lang="en-GB" sz="2000" b="1" dirty="0">
                <a:solidFill>
                  <a:srgbClr val="7030A0"/>
                </a:solidFill>
              </a:rPr>
              <a:t> </a:t>
            </a:r>
            <a:r>
              <a:rPr lang="en-GB" sz="2000" b="1" dirty="0" err="1">
                <a:solidFill>
                  <a:srgbClr val="7030A0"/>
                </a:solidFill>
              </a:rPr>
              <a:t>spontanément</a:t>
            </a:r>
            <a:r>
              <a:rPr lang="en-GB" sz="2000" b="1" dirty="0">
                <a:solidFill>
                  <a:srgbClr val="7030A0"/>
                </a:solidFill>
              </a:rPr>
              <a:t> pour former </a:t>
            </a:r>
            <a:r>
              <a:rPr lang="en-GB" sz="2000" b="1" dirty="0" err="1">
                <a:solidFill>
                  <a:srgbClr val="7030A0"/>
                </a:solidFill>
              </a:rPr>
              <a:t>d’autres</a:t>
            </a:r>
            <a:r>
              <a:rPr lang="en-GB" sz="2000" b="1" dirty="0">
                <a:solidFill>
                  <a:srgbClr val="7030A0"/>
                </a:solidFill>
              </a:rPr>
              <a:t> </a:t>
            </a:r>
            <a:r>
              <a:rPr lang="en-GB" sz="2000" b="1" dirty="0" err="1">
                <a:solidFill>
                  <a:srgbClr val="7030A0"/>
                </a:solidFill>
              </a:rPr>
              <a:t>élements</a:t>
            </a:r>
            <a:r>
              <a:rPr lang="en-GB" sz="2000" b="1" dirty="0" smtClean="0">
                <a:solidFill>
                  <a:srgbClr val="7030A0"/>
                </a:solidFill>
              </a:rPr>
              <a:t>.</a:t>
            </a:r>
          </a:p>
          <a:p>
            <a:endParaRPr lang="fr-FR" sz="2000" dirty="0" smtClean="0"/>
          </a:p>
          <a:p>
            <a:r>
              <a:rPr lang="fr-FR" sz="2000" dirty="0" smtClean="0"/>
              <a:t>Généralement, les atomes sont stables ; ils ne se modifient pas. Cette stabilité suppose un équilibre dans le rapport entre le nombre de protons et de neutrons dans le noyau. Dans certains atomes, cet équilibre est rompu. On dit alors que le noyau atomique est instable ou que l'atome est radioactif. </a:t>
            </a:r>
          </a:p>
          <a:p>
            <a:r>
              <a:rPr lang="fr-FR" sz="2000" dirty="0" smtClean="0"/>
              <a:t>Un noyau atomique instable ou radioactif subira une mutation spontanée jusqu'à atteindre un nouvel et meilleur équilibre. Ce processus libère de l'énergie sous la forme d'ondes (rayonnements) et/ou de particules. </a:t>
            </a:r>
            <a:br>
              <a:rPr lang="fr-FR" sz="2000" dirty="0" smtClean="0"/>
            </a:br>
            <a:endParaRPr lang="en-GB" sz="2000" dirty="0">
              <a:solidFill>
                <a:srgbClr val="FFFFFF"/>
              </a:solidFill>
            </a:endParaRPr>
          </a:p>
        </p:txBody>
      </p:sp>
      <p:pic>
        <p:nvPicPr>
          <p:cNvPr id="4" name="Espace réservé du contenu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3789040"/>
            <a:ext cx="8229600" cy="2743200"/>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900113" y="836613"/>
            <a:ext cx="7848600" cy="366712"/>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FFFF"/>
                </a:solidFill>
                <a:cs typeface="Times New Roman" pitchFamily="18" charset="0"/>
              </a:rPr>
              <a:t>Les effets biologiques des rayonnements ionisants (schéma récapitulatif)</a:t>
            </a:r>
          </a:p>
        </p:txBody>
      </p:sp>
      <p:pic>
        <p:nvPicPr>
          <p:cNvPr id="32770" name="Picture 2"/>
          <p:cNvPicPr>
            <a:picLocks noChangeAspect="1" noChangeArrowheads="1"/>
          </p:cNvPicPr>
          <p:nvPr/>
        </p:nvPicPr>
        <p:blipFill>
          <a:blip r:embed="rId3" cstate="print"/>
          <a:srcRect/>
          <a:stretch>
            <a:fillRect/>
          </a:stretch>
        </p:blipFill>
        <p:spPr bwMode="auto">
          <a:xfrm>
            <a:off x="971550" y="1181100"/>
            <a:ext cx="7704138" cy="4887913"/>
          </a:xfrm>
          <a:prstGeom prst="rect">
            <a:avLst/>
          </a:prstGeom>
          <a:noFill/>
        </p:spPr>
      </p:pic>
      <p:sp>
        <p:nvSpPr>
          <p:cNvPr id="32771" name="Text Box 3"/>
          <p:cNvSpPr txBox="1">
            <a:spLocks noChangeArrowheads="1"/>
          </p:cNvSpPr>
          <p:nvPr/>
        </p:nvSpPr>
        <p:spPr bwMode="auto">
          <a:xfrm>
            <a:off x="971550" y="6021388"/>
            <a:ext cx="7704138" cy="366712"/>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FFFF"/>
                </a:solidFill>
                <a:cs typeface="Times New Roman" pitchFamily="18" charset="0"/>
              </a:rPr>
              <a:t>Source : </a:t>
            </a:r>
            <a:r>
              <a:rPr lang="en-GB" sz="1600">
                <a:solidFill>
                  <a:srgbClr val="CCCCFF"/>
                </a:solidFill>
                <a:cs typeface="Times New Roman" pitchFamily="18" charset="0"/>
              </a:rPr>
              <a:t>http://www-sante.ujf-grenoble.fr/SANTE/biophys/poly2003Vuillez.pdf</a:t>
            </a:r>
            <a:r>
              <a:rPr lang="en-GB" sz="2400">
                <a:solidFill>
                  <a:srgbClr val="FFFFFF"/>
                </a:solidFill>
                <a:cs typeface="Times New Roman" pitchFamily="18" charset="0"/>
              </a:rPr>
              <a:t>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755650" y="1484313"/>
            <a:ext cx="7705725" cy="4359275"/>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FFFF"/>
                </a:solidFill>
                <a:cs typeface="Times New Roman" pitchFamily="18" charset="0"/>
              </a:rPr>
              <a:t>Le potentiel nocif de la radioactivité revêt un caractère plus ou moins aléatoire.</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FFFF"/>
                </a:solidFill>
                <a:cs typeface="Times New Roman" pitchFamily="18" charset="0"/>
              </a:rPr>
              <a:t> Certes il existe à un partir d’un certain seuil des effets immédiats, qu’on peut prévenir, bien qu’ils dépendent de nombreux paramètres. On les appelle </a:t>
            </a:r>
            <a:r>
              <a:rPr lang="en-GB" sz="2400">
                <a:solidFill>
                  <a:srgbClr val="FF0000"/>
                </a:solidFill>
                <a:cs typeface="Times New Roman" pitchFamily="18" charset="0"/>
              </a:rPr>
              <a:t>effets déterministes</a:t>
            </a:r>
            <a:r>
              <a:rPr lang="en-GB" sz="2400">
                <a:solidFill>
                  <a:srgbClr val="FFFFFF"/>
                </a:solidFill>
                <a:cs typeface="Times New Roman" pitchFamily="18" charset="0"/>
              </a:rPr>
              <a:t>. Mais il existe également des </a:t>
            </a:r>
            <a:r>
              <a:rPr lang="en-GB" sz="2400">
                <a:solidFill>
                  <a:srgbClr val="FF0000"/>
                </a:solidFill>
                <a:cs typeface="Times New Roman" pitchFamily="18" charset="0"/>
              </a:rPr>
              <a:t>effets stochastiques </a:t>
            </a:r>
            <a:r>
              <a:rPr lang="en-GB" sz="2400">
                <a:solidFill>
                  <a:srgbClr val="FFFFFF"/>
                </a:solidFill>
                <a:cs typeface="Times New Roman" pitchFamily="18" charset="0"/>
              </a:rPr>
              <a:t>qui peuvent s’exprimer de manière différée. Ils apparaissent souvent au-dessous du seuil de l’apparition des effets déterministes et sont propres à chacun.</a:t>
            </a:r>
          </a:p>
          <a:p>
            <a:pPr algn="ctr" eaLnBrk="1" hangingPunct="1">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FFFF"/>
                </a:solidFill>
                <a:cs typeface="Times New Roman" pitchFamily="18" charset="0"/>
              </a:rPr>
              <a:t>La radioactivité sera donc à utiliser avec de grandes précautions si on l'enploie dans la médecine.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762000" y="2743200"/>
            <a:ext cx="7696200" cy="1028700"/>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20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a:solidFill>
                  <a:srgbClr val="3333CC"/>
                </a:solidFill>
              </a:rPr>
              <a:t>Comment peut on utiliser la radioactivité à des fins thérapeutiques?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457200" y="609600"/>
            <a:ext cx="3886200" cy="439738"/>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u="sng">
                <a:solidFill>
                  <a:srgbClr val="FF0000"/>
                </a:solidFill>
              </a:rPr>
              <a:t>La curiethérapie</a:t>
            </a:r>
          </a:p>
        </p:txBody>
      </p:sp>
      <p:sp>
        <p:nvSpPr>
          <p:cNvPr id="35842" name="Text Box 2"/>
          <p:cNvSpPr txBox="1">
            <a:spLocks noChangeArrowheads="1"/>
          </p:cNvSpPr>
          <p:nvPr/>
        </p:nvSpPr>
        <p:spPr bwMode="auto">
          <a:xfrm>
            <a:off x="539552" y="1340768"/>
            <a:ext cx="8424936" cy="1825757"/>
          </a:xfrm>
          <a:prstGeom prst="rect">
            <a:avLst/>
          </a:prstGeom>
          <a:noFill/>
          <a:ln w="9525">
            <a:noFill/>
            <a:miter lim="800000"/>
            <a:headEnd/>
            <a:tailEnd/>
          </a:ln>
        </p:spPr>
        <p:txBody>
          <a:bodyPr wrap="square" lIns="90000" tIns="46800" rIns="90000" bIns="46800">
            <a:spAutoFit/>
          </a:bodyPr>
          <a:lstStyle/>
          <a:p>
            <a:pPr algn="ct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FFFFFF"/>
                </a:solidFill>
                <a:cs typeface="Times New Roman" pitchFamily="18" charset="0"/>
              </a:rPr>
              <a:t>La</a:t>
            </a:r>
            <a:r>
              <a:rPr lang="en-GB" sz="2000" dirty="0">
                <a:solidFill>
                  <a:schemeClr val="tx1"/>
                </a:solidFill>
                <a:cs typeface="Times New Roman" pitchFamily="18" charset="0"/>
              </a:rPr>
              <a:t> </a:t>
            </a:r>
            <a:r>
              <a:rPr lang="en-GB" sz="2000" dirty="0" err="1">
                <a:solidFill>
                  <a:srgbClr val="FFFFFF"/>
                </a:solidFill>
                <a:cs typeface="Times New Roman" pitchFamily="18" charset="0"/>
              </a:rPr>
              <a:t>curiethérapie</a:t>
            </a:r>
            <a:r>
              <a:rPr lang="en-GB" sz="2000" dirty="0">
                <a:solidFill>
                  <a:srgbClr val="FFFFFF"/>
                </a:solidFill>
                <a:cs typeface="Times New Roman" pitchFamily="18" charset="0"/>
              </a:rPr>
              <a:t> a, </a:t>
            </a:r>
            <a:r>
              <a:rPr lang="en-GB" sz="2000" dirty="0" err="1">
                <a:solidFill>
                  <a:srgbClr val="FFFFFF"/>
                </a:solidFill>
                <a:cs typeface="Times New Roman" pitchFamily="18" charset="0"/>
              </a:rPr>
              <a:t>comme</a:t>
            </a:r>
            <a:r>
              <a:rPr lang="en-GB" sz="2000" dirty="0">
                <a:solidFill>
                  <a:srgbClr val="FFFFFF"/>
                </a:solidFill>
                <a:cs typeface="Times New Roman" pitchFamily="18" charset="0"/>
              </a:rPr>
              <a:t> son nom </a:t>
            </a:r>
            <a:r>
              <a:rPr lang="en-GB" sz="2000" dirty="0" err="1">
                <a:solidFill>
                  <a:srgbClr val="FFFFFF"/>
                </a:solidFill>
                <a:cs typeface="Times New Roman" pitchFamily="18" charset="0"/>
              </a:rPr>
              <a:t>l’indique</a:t>
            </a:r>
            <a:r>
              <a:rPr lang="en-GB" sz="2000" dirty="0">
                <a:solidFill>
                  <a:srgbClr val="FFFFFF"/>
                </a:solidFill>
                <a:cs typeface="Times New Roman" pitchFamily="18" charset="0"/>
              </a:rPr>
              <a:t> </a:t>
            </a:r>
            <a:r>
              <a:rPr lang="en-GB" sz="2000" dirty="0" err="1">
                <a:solidFill>
                  <a:srgbClr val="FFFFFF"/>
                </a:solidFill>
                <a:cs typeface="Times New Roman" pitchFamily="18" charset="0"/>
              </a:rPr>
              <a:t>été</a:t>
            </a:r>
            <a:r>
              <a:rPr lang="en-GB" sz="2000" dirty="0">
                <a:solidFill>
                  <a:srgbClr val="FFFFFF"/>
                </a:solidFill>
                <a:cs typeface="Times New Roman" pitchFamily="18" charset="0"/>
              </a:rPr>
              <a:t> </a:t>
            </a:r>
            <a:r>
              <a:rPr lang="en-GB" sz="2000" dirty="0" err="1">
                <a:solidFill>
                  <a:srgbClr val="FFFFFF"/>
                </a:solidFill>
                <a:cs typeface="Times New Roman" pitchFamily="18" charset="0"/>
              </a:rPr>
              <a:t>inventée</a:t>
            </a:r>
            <a:r>
              <a:rPr lang="en-GB" sz="2000" dirty="0">
                <a:solidFill>
                  <a:srgbClr val="FFFFFF"/>
                </a:solidFill>
                <a:cs typeface="Times New Roman" pitchFamily="18" charset="0"/>
              </a:rPr>
              <a:t> par Marie Curie. Elle </a:t>
            </a:r>
            <a:r>
              <a:rPr lang="en-GB" sz="2000" dirty="0" err="1">
                <a:solidFill>
                  <a:srgbClr val="FFFFFF"/>
                </a:solidFill>
                <a:cs typeface="Times New Roman" pitchFamily="18" charset="0"/>
              </a:rPr>
              <a:t>est</a:t>
            </a:r>
            <a:r>
              <a:rPr lang="en-GB" sz="2000" dirty="0">
                <a:solidFill>
                  <a:srgbClr val="FFFFFF"/>
                </a:solidFill>
                <a:cs typeface="Times New Roman" pitchFamily="18" charset="0"/>
              </a:rPr>
              <a:t> </a:t>
            </a:r>
            <a:r>
              <a:rPr lang="en-GB" sz="2000" dirty="0" err="1">
                <a:solidFill>
                  <a:srgbClr val="FFFFFF"/>
                </a:solidFill>
                <a:cs typeface="Times New Roman" pitchFamily="18" charset="0"/>
              </a:rPr>
              <a:t>utilisée</a:t>
            </a:r>
            <a:r>
              <a:rPr lang="en-GB" sz="2000" dirty="0">
                <a:solidFill>
                  <a:srgbClr val="FFFFFF"/>
                </a:solidFill>
                <a:cs typeface="Times New Roman" pitchFamily="18" charset="0"/>
              </a:rPr>
              <a:t> </a:t>
            </a:r>
            <a:r>
              <a:rPr lang="en-GB" sz="2000" dirty="0" err="1">
                <a:solidFill>
                  <a:srgbClr val="FFFFFF"/>
                </a:solidFill>
                <a:cs typeface="Times New Roman" pitchFamily="18" charset="0"/>
              </a:rPr>
              <a:t>dans</a:t>
            </a:r>
            <a:r>
              <a:rPr lang="en-GB" sz="2000" dirty="0">
                <a:solidFill>
                  <a:srgbClr val="FFFFFF"/>
                </a:solidFill>
                <a:cs typeface="Times New Roman" pitchFamily="18" charset="0"/>
              </a:rPr>
              <a:t> le </a:t>
            </a:r>
            <a:r>
              <a:rPr lang="en-GB" sz="2000" dirty="0" err="1">
                <a:solidFill>
                  <a:srgbClr val="FFFFFF"/>
                </a:solidFill>
                <a:cs typeface="Times New Roman" pitchFamily="18" charset="0"/>
              </a:rPr>
              <a:t>cas</a:t>
            </a:r>
            <a:r>
              <a:rPr lang="en-GB" sz="2000" dirty="0">
                <a:solidFill>
                  <a:srgbClr val="FFFFFF"/>
                </a:solidFill>
                <a:cs typeface="Times New Roman" pitchFamily="18" charset="0"/>
              </a:rPr>
              <a:t> de cancers, en </a:t>
            </a:r>
            <a:r>
              <a:rPr lang="en-GB" sz="2000" dirty="0" err="1">
                <a:solidFill>
                  <a:srgbClr val="FFFFFF"/>
                </a:solidFill>
                <a:cs typeface="Times New Roman" pitchFamily="18" charset="0"/>
              </a:rPr>
              <a:t>particuliers</a:t>
            </a:r>
            <a:r>
              <a:rPr lang="en-GB" sz="2000" dirty="0">
                <a:solidFill>
                  <a:srgbClr val="FFFFFF"/>
                </a:solidFill>
                <a:cs typeface="Times New Roman" pitchFamily="18" charset="0"/>
              </a:rPr>
              <a:t> </a:t>
            </a:r>
            <a:r>
              <a:rPr lang="en-GB" sz="2000" dirty="0" err="1">
                <a:solidFill>
                  <a:srgbClr val="FFFFFF"/>
                </a:solidFill>
                <a:cs typeface="Times New Roman" pitchFamily="18" charset="0"/>
              </a:rPr>
              <a:t>gynécologiques</a:t>
            </a:r>
            <a:r>
              <a:rPr lang="en-GB" sz="2000" dirty="0">
                <a:solidFill>
                  <a:srgbClr val="FFFFFF"/>
                </a:solidFill>
                <a:cs typeface="Times New Roman" pitchFamily="18" charset="0"/>
              </a:rPr>
              <a:t>, </a:t>
            </a:r>
            <a:r>
              <a:rPr lang="en-GB" sz="2000" dirty="0" err="1">
                <a:solidFill>
                  <a:srgbClr val="FFFFFF"/>
                </a:solidFill>
                <a:cs typeface="Times New Roman" pitchFamily="18" charset="0"/>
              </a:rPr>
              <a:t>urologiques</a:t>
            </a:r>
            <a:r>
              <a:rPr lang="en-GB" sz="2000" dirty="0">
                <a:solidFill>
                  <a:srgbClr val="FFFFFF"/>
                </a:solidFill>
                <a:cs typeface="Times New Roman" pitchFamily="18" charset="0"/>
              </a:rPr>
              <a:t>, ORL, </a:t>
            </a:r>
            <a:r>
              <a:rPr lang="en-GB" sz="2000" dirty="0" err="1">
                <a:solidFill>
                  <a:srgbClr val="FFFFFF"/>
                </a:solidFill>
                <a:cs typeface="Times New Roman" pitchFamily="18" charset="0"/>
              </a:rPr>
              <a:t>ou</a:t>
            </a:r>
            <a:r>
              <a:rPr lang="en-GB" sz="2000" dirty="0">
                <a:solidFill>
                  <a:srgbClr val="FFFFFF"/>
                </a:solidFill>
                <a:cs typeface="Times New Roman" pitchFamily="18" charset="0"/>
              </a:rPr>
              <a:t> </a:t>
            </a:r>
            <a:r>
              <a:rPr lang="en-GB" sz="2000" dirty="0" err="1">
                <a:solidFill>
                  <a:srgbClr val="FFFFFF"/>
                </a:solidFill>
                <a:cs typeface="Times New Roman" pitchFamily="18" charset="0"/>
              </a:rPr>
              <a:t>bien</a:t>
            </a:r>
            <a:r>
              <a:rPr lang="en-GB" sz="2000" dirty="0">
                <a:solidFill>
                  <a:srgbClr val="FFFFFF"/>
                </a:solidFill>
                <a:cs typeface="Times New Roman" pitchFamily="18" charset="0"/>
              </a:rPr>
              <a:t> </a:t>
            </a:r>
            <a:r>
              <a:rPr lang="en-GB" sz="2000" dirty="0" err="1">
                <a:solidFill>
                  <a:srgbClr val="FFFFFF"/>
                </a:solidFill>
                <a:cs typeface="Times New Roman" pitchFamily="18" charset="0"/>
              </a:rPr>
              <a:t>dans</a:t>
            </a:r>
            <a:r>
              <a:rPr lang="en-GB" sz="2000" dirty="0">
                <a:solidFill>
                  <a:srgbClr val="FFFFFF"/>
                </a:solidFill>
                <a:cs typeface="Times New Roman" pitchFamily="18" charset="0"/>
              </a:rPr>
              <a:t> le </a:t>
            </a:r>
            <a:r>
              <a:rPr lang="en-GB" sz="2000" dirty="0" err="1">
                <a:solidFill>
                  <a:srgbClr val="FFFFFF"/>
                </a:solidFill>
                <a:cs typeface="Times New Roman" pitchFamily="18" charset="0"/>
              </a:rPr>
              <a:t>cas</a:t>
            </a:r>
            <a:r>
              <a:rPr lang="en-GB" sz="2000" dirty="0">
                <a:solidFill>
                  <a:srgbClr val="FFFFFF"/>
                </a:solidFill>
                <a:cs typeface="Times New Roman" pitchFamily="18" charset="0"/>
              </a:rPr>
              <a:t> de </a:t>
            </a:r>
            <a:r>
              <a:rPr lang="en-GB" sz="2000" dirty="0" err="1">
                <a:solidFill>
                  <a:srgbClr val="FFFFFF"/>
                </a:solidFill>
                <a:cs typeface="Times New Roman" pitchFamily="18" charset="0"/>
              </a:rPr>
              <a:t>tumeurs</a:t>
            </a:r>
            <a:r>
              <a:rPr lang="en-GB" sz="2000" dirty="0">
                <a:solidFill>
                  <a:srgbClr val="FFFFFF"/>
                </a:solidFill>
                <a:cs typeface="Times New Roman" pitchFamily="18" charset="0"/>
              </a:rPr>
              <a:t> </a:t>
            </a:r>
            <a:r>
              <a:rPr lang="en-GB" sz="2000" dirty="0" err="1">
                <a:solidFill>
                  <a:srgbClr val="FFFFFF"/>
                </a:solidFill>
                <a:cs typeface="Times New Roman" pitchFamily="18" charset="0"/>
              </a:rPr>
              <a:t>cérébrales</a:t>
            </a:r>
            <a:r>
              <a:rPr lang="en-GB" sz="2000" dirty="0">
                <a:solidFill>
                  <a:srgbClr val="FFFFFF"/>
                </a:solidFill>
                <a:cs typeface="Times New Roman" pitchFamily="18" charset="0"/>
              </a:rPr>
              <a:t>. Les </a:t>
            </a:r>
            <a:r>
              <a:rPr lang="en-GB" sz="2000" dirty="0" err="1">
                <a:solidFill>
                  <a:srgbClr val="FFFFFF"/>
                </a:solidFill>
                <a:cs typeface="Times New Roman" pitchFamily="18" charset="0"/>
              </a:rPr>
              <a:t>tumeurs</a:t>
            </a:r>
            <a:r>
              <a:rPr lang="en-GB" sz="2000" dirty="0">
                <a:solidFill>
                  <a:srgbClr val="FFFFFF"/>
                </a:solidFill>
                <a:cs typeface="Times New Roman" pitchFamily="18" charset="0"/>
              </a:rPr>
              <a:t> </a:t>
            </a:r>
            <a:r>
              <a:rPr lang="en-GB" sz="2000" dirty="0" err="1">
                <a:solidFill>
                  <a:srgbClr val="FFFFFF"/>
                </a:solidFill>
                <a:cs typeface="Times New Roman" pitchFamily="18" charset="0"/>
              </a:rPr>
              <a:t>sont</a:t>
            </a:r>
            <a:r>
              <a:rPr lang="en-GB" sz="2000" dirty="0">
                <a:solidFill>
                  <a:srgbClr val="FFFFFF"/>
                </a:solidFill>
                <a:cs typeface="Times New Roman" pitchFamily="18" charset="0"/>
              </a:rPr>
              <a:t> </a:t>
            </a:r>
            <a:r>
              <a:rPr lang="en-GB" sz="2000" dirty="0" err="1">
                <a:solidFill>
                  <a:srgbClr val="FFFFFF"/>
                </a:solidFill>
                <a:cs typeface="Times New Roman" pitchFamily="18" charset="0"/>
              </a:rPr>
              <a:t>ainsi</a:t>
            </a:r>
            <a:r>
              <a:rPr lang="en-GB" sz="2000" dirty="0">
                <a:solidFill>
                  <a:srgbClr val="FFFFFF"/>
                </a:solidFill>
                <a:cs typeface="Times New Roman" pitchFamily="18" charset="0"/>
              </a:rPr>
              <a:t> </a:t>
            </a:r>
            <a:r>
              <a:rPr lang="en-GB" sz="2000" dirty="0" err="1">
                <a:solidFill>
                  <a:srgbClr val="FFFFFF"/>
                </a:solidFill>
                <a:cs typeface="Times New Roman" pitchFamily="18" charset="0"/>
              </a:rPr>
              <a:t>détruites</a:t>
            </a:r>
            <a:r>
              <a:rPr lang="en-GB" sz="2000" dirty="0">
                <a:solidFill>
                  <a:srgbClr val="FFFFFF"/>
                </a:solidFill>
                <a:cs typeface="Times New Roman" pitchFamily="18" charset="0"/>
              </a:rPr>
              <a:t> par les </a:t>
            </a:r>
            <a:r>
              <a:rPr lang="en-GB" sz="2000" dirty="0" err="1">
                <a:solidFill>
                  <a:srgbClr val="FFFFFF"/>
                </a:solidFill>
                <a:cs typeface="Times New Roman" pitchFamily="18" charset="0"/>
              </a:rPr>
              <a:t>rayonnements</a:t>
            </a:r>
            <a:r>
              <a:rPr lang="en-GB" sz="2000" dirty="0">
                <a:solidFill>
                  <a:srgbClr val="FFFFFF"/>
                </a:solidFill>
                <a:cs typeface="Times New Roman" pitchFamily="18" charset="0"/>
              </a:rPr>
              <a:t> </a:t>
            </a:r>
            <a:r>
              <a:rPr lang="en-GB" sz="2000" dirty="0" err="1">
                <a:solidFill>
                  <a:srgbClr val="FFFFFF"/>
                </a:solidFill>
                <a:cs typeface="Times New Roman" pitchFamily="18" charset="0"/>
              </a:rPr>
              <a:t>ionisants</a:t>
            </a:r>
            <a:r>
              <a:rPr lang="en-GB" sz="2000" dirty="0">
                <a:solidFill>
                  <a:srgbClr val="FFFFFF"/>
                </a:solidFill>
                <a:cs typeface="Times New Roman" pitchFamily="18" charset="0"/>
              </a:rPr>
              <a:t> </a:t>
            </a:r>
            <a:r>
              <a:rPr lang="en-GB" sz="2000" dirty="0" err="1">
                <a:solidFill>
                  <a:srgbClr val="FFFFFF"/>
                </a:solidFill>
                <a:cs typeface="Times New Roman" pitchFamily="18" charset="0"/>
              </a:rPr>
              <a:t>crées</a:t>
            </a:r>
            <a:r>
              <a:rPr lang="en-GB" sz="2000" dirty="0">
                <a:solidFill>
                  <a:srgbClr val="FFFFFF"/>
                </a:solidFill>
                <a:cs typeface="Times New Roman" pitchFamily="18" charset="0"/>
              </a:rPr>
              <a:t> par le </a:t>
            </a:r>
            <a:r>
              <a:rPr lang="en-GB" sz="2000" dirty="0" err="1">
                <a:solidFill>
                  <a:srgbClr val="FFFFFF"/>
                </a:solidFill>
                <a:cs typeface="Times New Roman" pitchFamily="18" charset="0"/>
              </a:rPr>
              <a:t>matériel</a:t>
            </a:r>
            <a:r>
              <a:rPr lang="en-GB" sz="2000" dirty="0">
                <a:solidFill>
                  <a:srgbClr val="FFFFFF"/>
                </a:solidFill>
                <a:cs typeface="Times New Roman" pitchFamily="18" charset="0"/>
              </a:rPr>
              <a:t> </a:t>
            </a:r>
            <a:r>
              <a:rPr lang="en-GB" sz="2000" dirty="0" err="1">
                <a:solidFill>
                  <a:srgbClr val="FFFFFF"/>
                </a:solidFill>
                <a:cs typeface="Times New Roman" pitchFamily="18" charset="0"/>
              </a:rPr>
              <a:t>radioactif</a:t>
            </a:r>
            <a:r>
              <a:rPr lang="en-GB" sz="2000" dirty="0">
                <a:solidFill>
                  <a:srgbClr val="FFFFFF"/>
                </a:solidFill>
                <a:cs typeface="Times New Roman" pitchFamily="18" charset="0"/>
              </a:rPr>
              <a:t> </a:t>
            </a:r>
            <a:r>
              <a:rPr lang="en-GB" sz="2000" dirty="0" err="1">
                <a:solidFill>
                  <a:srgbClr val="FFFFFF"/>
                </a:solidFill>
                <a:cs typeface="Times New Roman" pitchFamily="18" charset="0"/>
              </a:rPr>
              <a:t>utilisé</a:t>
            </a:r>
            <a:r>
              <a:rPr lang="en-GB" sz="2000" dirty="0">
                <a:solidFill>
                  <a:srgbClr val="FFFFFF"/>
                </a:solidFill>
                <a:cs typeface="Times New Roman" pitchFamily="18" charset="0"/>
              </a:rPr>
              <a:t>.</a:t>
            </a:r>
          </a:p>
          <a:p>
            <a:pPr algn="just" eaLnBrk="1" hangingPunct="1">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dirty="0">
              <a:solidFill>
                <a:srgbClr val="FFFFFF"/>
              </a:solidFill>
              <a:cs typeface="Times New Roman" pitchFamily="18" charset="0"/>
            </a:endParaRPr>
          </a:p>
        </p:txBody>
      </p:sp>
      <p:sp>
        <p:nvSpPr>
          <p:cNvPr id="35843" name="Text Box 3"/>
          <p:cNvSpPr txBox="1">
            <a:spLocks noChangeArrowheads="1"/>
          </p:cNvSpPr>
          <p:nvPr/>
        </p:nvSpPr>
        <p:spPr bwMode="auto">
          <a:xfrm>
            <a:off x="0" y="4656138"/>
            <a:ext cx="9220200" cy="1343025"/>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a:solidFill>
                  <a:srgbClr val="0000FF"/>
                </a:solidFill>
                <a:cs typeface="Times New Roman" pitchFamily="18" charset="0"/>
              </a:rPr>
              <a:t>C’est en fait une technique de radiothérapie consistant à introduire des sources radioactives dans la zone de la  tumeur.</a:t>
            </a:r>
          </a:p>
          <a:p>
            <a:pPr eaLnBrk="1" hangingPunct="1">
              <a:lnSpc>
                <a:spcPct val="102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a:solidFill>
                <a:srgbClr val="0000FF"/>
              </a:solidFill>
              <a:cs typeface="Times New Roman" pitchFamily="18" charset="0"/>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0" y="457200"/>
            <a:ext cx="6096000" cy="439738"/>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u="sng">
                <a:solidFill>
                  <a:srgbClr val="FF0000"/>
                </a:solidFill>
              </a:rPr>
              <a:t>Il existe deux sortes de curiethérapies:</a:t>
            </a:r>
          </a:p>
        </p:txBody>
      </p:sp>
      <p:sp>
        <p:nvSpPr>
          <p:cNvPr id="36866" name="Text Box 2"/>
          <p:cNvSpPr txBox="1">
            <a:spLocks noChangeArrowheads="1"/>
          </p:cNvSpPr>
          <p:nvPr/>
        </p:nvSpPr>
        <p:spPr bwMode="auto">
          <a:xfrm>
            <a:off x="228600" y="1465263"/>
            <a:ext cx="4495800" cy="3628302"/>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FFFFFF"/>
                </a:solidFill>
                <a:cs typeface="Times New Roman" pitchFamily="18" charset="0"/>
              </a:rPr>
              <a:t>La première:                                    </a:t>
            </a:r>
            <a:r>
              <a:rPr lang="en-GB" sz="2000" b="1" u="sng" dirty="0" err="1">
                <a:solidFill>
                  <a:srgbClr val="FFFFFF"/>
                </a:solidFill>
                <a:cs typeface="Times New Roman" pitchFamily="18" charset="0"/>
              </a:rPr>
              <a:t>curiethérapie</a:t>
            </a:r>
            <a:r>
              <a:rPr lang="en-GB" sz="2000" b="1" u="sng" dirty="0">
                <a:solidFill>
                  <a:srgbClr val="FFFFFF"/>
                </a:solidFill>
                <a:cs typeface="Times New Roman" pitchFamily="18" charset="0"/>
              </a:rPr>
              <a:t> </a:t>
            </a:r>
            <a:r>
              <a:rPr lang="en-GB" sz="2000" b="1" u="sng" dirty="0" err="1">
                <a:solidFill>
                  <a:srgbClr val="FFFFFF"/>
                </a:solidFill>
                <a:cs typeface="Times New Roman" pitchFamily="18" charset="0"/>
              </a:rPr>
              <a:t>endocardite</a:t>
            </a:r>
            <a:r>
              <a:rPr lang="en-GB" sz="2000" b="1" u="sng" dirty="0">
                <a:solidFill>
                  <a:srgbClr val="FFFFFF"/>
                </a:solidFill>
                <a:cs typeface="Times New Roman" pitchFamily="18" charset="0"/>
              </a:rPr>
              <a:t> :</a:t>
            </a:r>
            <a:r>
              <a:rPr lang="en-GB" sz="2000" dirty="0">
                <a:solidFill>
                  <a:srgbClr val="FFFFFF"/>
                </a:solidFill>
                <a:cs typeface="Times New Roman" pitchFamily="18" charset="0"/>
              </a:rPr>
              <a:t> </a:t>
            </a:r>
          </a:p>
          <a:p>
            <a:pP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FFFFFF"/>
                </a:solidFill>
                <a:cs typeface="Times New Roman" pitchFamily="18" charset="0"/>
              </a:rPr>
              <a:t>on </a:t>
            </a:r>
            <a:r>
              <a:rPr lang="en-GB" sz="2000" dirty="0" err="1">
                <a:solidFill>
                  <a:srgbClr val="FFFFFF"/>
                </a:solidFill>
                <a:cs typeface="Times New Roman" pitchFamily="18" charset="0"/>
              </a:rPr>
              <a:t>introduit</a:t>
            </a:r>
            <a:r>
              <a:rPr lang="en-GB" sz="2000" dirty="0">
                <a:solidFill>
                  <a:srgbClr val="FFFFFF"/>
                </a:solidFill>
                <a:cs typeface="Times New Roman" pitchFamily="18" charset="0"/>
              </a:rPr>
              <a:t> </a:t>
            </a:r>
            <a:r>
              <a:rPr lang="en-GB" sz="2000" dirty="0" err="1">
                <a:solidFill>
                  <a:srgbClr val="FFFFFF"/>
                </a:solidFill>
                <a:cs typeface="Times New Roman" pitchFamily="18" charset="0"/>
              </a:rPr>
              <a:t>une</a:t>
            </a:r>
            <a:r>
              <a:rPr lang="en-GB" sz="2000" dirty="0">
                <a:solidFill>
                  <a:srgbClr val="FFFFFF"/>
                </a:solidFill>
                <a:cs typeface="Times New Roman" pitchFamily="18" charset="0"/>
              </a:rPr>
              <a:t> source de </a:t>
            </a:r>
            <a:r>
              <a:rPr lang="en-GB" sz="2000" dirty="0" err="1">
                <a:solidFill>
                  <a:srgbClr val="FFFFFF"/>
                </a:solidFill>
                <a:cs typeface="Times New Roman" pitchFamily="18" charset="0"/>
              </a:rPr>
              <a:t>radioactivité</a:t>
            </a:r>
            <a:r>
              <a:rPr lang="en-GB" sz="2000" dirty="0">
                <a:solidFill>
                  <a:srgbClr val="FFFFFF"/>
                </a:solidFill>
                <a:cs typeface="Times New Roman" pitchFamily="18" charset="0"/>
              </a:rPr>
              <a:t> </a:t>
            </a:r>
            <a:r>
              <a:rPr lang="en-GB" sz="2000" dirty="0" err="1">
                <a:solidFill>
                  <a:srgbClr val="FFFFFF"/>
                </a:solidFill>
                <a:cs typeface="Times New Roman" pitchFamily="18" charset="0"/>
              </a:rPr>
              <a:t>dans</a:t>
            </a:r>
            <a:r>
              <a:rPr lang="en-GB" sz="2000" dirty="0">
                <a:solidFill>
                  <a:srgbClr val="FFFFFF"/>
                </a:solidFill>
                <a:cs typeface="Times New Roman" pitchFamily="18" charset="0"/>
              </a:rPr>
              <a:t> les </a:t>
            </a:r>
            <a:r>
              <a:rPr lang="en-GB" sz="2000" dirty="0" err="1">
                <a:solidFill>
                  <a:srgbClr val="FFFFFF"/>
                </a:solidFill>
                <a:cs typeface="Times New Roman" pitchFamily="18" charset="0"/>
              </a:rPr>
              <a:t>cavités</a:t>
            </a:r>
            <a:r>
              <a:rPr lang="en-GB" sz="2000" dirty="0">
                <a:solidFill>
                  <a:srgbClr val="FFFFFF"/>
                </a:solidFill>
                <a:cs typeface="Times New Roman" pitchFamily="18" charset="0"/>
              </a:rPr>
              <a:t> </a:t>
            </a:r>
            <a:r>
              <a:rPr lang="en-GB" sz="2000" dirty="0" err="1">
                <a:solidFill>
                  <a:srgbClr val="FFFFFF"/>
                </a:solidFill>
                <a:cs typeface="Times New Roman" pitchFamily="18" charset="0"/>
              </a:rPr>
              <a:t>naturelles</a:t>
            </a:r>
            <a:r>
              <a:rPr lang="en-GB" sz="2000" dirty="0">
                <a:solidFill>
                  <a:srgbClr val="FFFFFF"/>
                </a:solidFill>
                <a:cs typeface="Times New Roman" pitchFamily="18" charset="0"/>
              </a:rPr>
              <a:t> </a:t>
            </a:r>
            <a:r>
              <a:rPr lang="en-GB" sz="2000" dirty="0" err="1">
                <a:solidFill>
                  <a:srgbClr val="FFFFFF"/>
                </a:solidFill>
                <a:cs typeface="Times New Roman" pitchFamily="18" charset="0"/>
              </a:rPr>
              <a:t>ou</a:t>
            </a:r>
            <a:r>
              <a:rPr lang="en-GB" sz="2000" dirty="0">
                <a:solidFill>
                  <a:srgbClr val="FFFFFF"/>
                </a:solidFill>
                <a:cs typeface="Times New Roman" pitchFamily="18" charset="0"/>
              </a:rPr>
              <a:t> se </a:t>
            </a:r>
            <a:r>
              <a:rPr lang="en-GB" sz="2000" dirty="0" err="1">
                <a:solidFill>
                  <a:srgbClr val="FFFFFF"/>
                </a:solidFill>
                <a:cs typeface="Times New Roman" pitchFamily="18" charset="0"/>
              </a:rPr>
              <a:t>trouvent</a:t>
            </a:r>
            <a:r>
              <a:rPr lang="en-GB" sz="2000" dirty="0">
                <a:solidFill>
                  <a:srgbClr val="FFFFFF"/>
                </a:solidFill>
                <a:cs typeface="Times New Roman" pitchFamily="18" charset="0"/>
              </a:rPr>
              <a:t> les </a:t>
            </a:r>
            <a:r>
              <a:rPr lang="en-GB" sz="2000" dirty="0" err="1">
                <a:solidFill>
                  <a:srgbClr val="FFFFFF"/>
                </a:solidFill>
                <a:cs typeface="Times New Roman" pitchFamily="18" charset="0"/>
              </a:rPr>
              <a:t>tumeurs</a:t>
            </a:r>
            <a:r>
              <a:rPr lang="en-GB" sz="2000" dirty="0">
                <a:solidFill>
                  <a:srgbClr val="FFFFFF"/>
                </a:solidFill>
                <a:cs typeface="Times New Roman" pitchFamily="18" charset="0"/>
              </a:rPr>
              <a:t> </a:t>
            </a:r>
            <a:r>
              <a:rPr lang="en-GB" sz="2000" dirty="0" smtClean="0">
                <a:solidFill>
                  <a:srgbClr val="FFFFFF"/>
                </a:solidFill>
                <a:cs typeface="Times New Roman" pitchFamily="18" charset="0"/>
              </a:rPr>
              <a:t>(</a:t>
            </a:r>
            <a:r>
              <a:rPr lang="en-GB" sz="2000" dirty="0" err="1" smtClean="0">
                <a:solidFill>
                  <a:srgbClr val="FFFFFF"/>
                </a:solidFill>
                <a:cs typeface="Times New Roman" pitchFamily="18" charset="0"/>
              </a:rPr>
              <a:t>utérus</a:t>
            </a:r>
            <a:r>
              <a:rPr lang="en-GB" sz="2000" dirty="0">
                <a:solidFill>
                  <a:srgbClr val="FFFFFF"/>
                </a:solidFill>
                <a:cs typeface="Times New Roman" pitchFamily="18" charset="0"/>
              </a:rPr>
              <a:t>, </a:t>
            </a:r>
            <a:r>
              <a:rPr lang="en-GB" sz="2000" dirty="0" err="1">
                <a:solidFill>
                  <a:srgbClr val="FFFFFF"/>
                </a:solidFill>
                <a:cs typeface="Times New Roman" pitchFamily="18" charset="0"/>
              </a:rPr>
              <a:t>cavum</a:t>
            </a:r>
            <a:r>
              <a:rPr lang="en-GB" sz="2000" dirty="0">
                <a:solidFill>
                  <a:srgbClr val="FFFFFF"/>
                </a:solidFill>
                <a:cs typeface="Times New Roman" pitchFamily="18" charset="0"/>
              </a:rPr>
              <a:t>)</a:t>
            </a:r>
          </a:p>
          <a:p>
            <a:pP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FFFFFF"/>
                </a:solidFill>
                <a:cs typeface="Times New Roman" pitchFamily="18" charset="0"/>
              </a:rPr>
              <a:t> Il se </a:t>
            </a:r>
            <a:r>
              <a:rPr lang="en-GB" sz="2000" dirty="0" err="1">
                <a:solidFill>
                  <a:srgbClr val="FFFFFF"/>
                </a:solidFill>
                <a:cs typeface="Times New Roman" pitchFamily="18" charset="0"/>
              </a:rPr>
              <a:t>produit</a:t>
            </a:r>
            <a:r>
              <a:rPr lang="en-GB" sz="2000" dirty="0">
                <a:solidFill>
                  <a:srgbClr val="FFFFFF"/>
                </a:solidFill>
                <a:cs typeface="Times New Roman" pitchFamily="18" charset="0"/>
              </a:rPr>
              <a:t> </a:t>
            </a:r>
            <a:r>
              <a:rPr lang="en-GB" sz="2000" dirty="0" err="1">
                <a:solidFill>
                  <a:srgbClr val="FFFFFF"/>
                </a:solidFill>
                <a:cs typeface="Times New Roman" pitchFamily="18" charset="0"/>
              </a:rPr>
              <a:t>alors</a:t>
            </a:r>
            <a:r>
              <a:rPr lang="en-GB" sz="2000" dirty="0">
                <a:solidFill>
                  <a:srgbClr val="FFFFFF"/>
                </a:solidFill>
                <a:cs typeface="Times New Roman" pitchFamily="18" charset="0"/>
              </a:rPr>
              <a:t> </a:t>
            </a:r>
            <a:r>
              <a:rPr lang="en-GB" sz="2000" dirty="0" err="1">
                <a:solidFill>
                  <a:srgbClr val="FFFFFF"/>
                </a:solidFill>
                <a:cs typeface="Times New Roman" pitchFamily="18" charset="0"/>
              </a:rPr>
              <a:t>une</a:t>
            </a:r>
            <a:r>
              <a:rPr lang="en-GB" sz="2000" dirty="0">
                <a:solidFill>
                  <a:srgbClr val="FFFFFF"/>
                </a:solidFill>
                <a:cs typeface="Times New Roman" pitchFamily="18" charset="0"/>
              </a:rPr>
              <a:t> </a:t>
            </a:r>
            <a:r>
              <a:rPr lang="en-GB" sz="2000" dirty="0" err="1">
                <a:solidFill>
                  <a:srgbClr val="FFFFFF"/>
                </a:solidFill>
                <a:cs typeface="Times New Roman" pitchFamily="18" charset="0"/>
              </a:rPr>
              <a:t>grande</a:t>
            </a:r>
            <a:r>
              <a:rPr lang="en-GB" sz="2000" dirty="0">
                <a:solidFill>
                  <a:srgbClr val="FFFFFF"/>
                </a:solidFill>
                <a:cs typeface="Times New Roman" pitchFamily="18" charset="0"/>
              </a:rPr>
              <a:t> irradiation de la zone </a:t>
            </a:r>
            <a:r>
              <a:rPr lang="en-GB" sz="2000" dirty="0" err="1">
                <a:solidFill>
                  <a:srgbClr val="FFFFFF"/>
                </a:solidFill>
                <a:cs typeface="Times New Roman" pitchFamily="18" charset="0"/>
              </a:rPr>
              <a:t>traitée</a:t>
            </a:r>
            <a:r>
              <a:rPr lang="en-GB" sz="2000" dirty="0">
                <a:solidFill>
                  <a:srgbClr val="FFFFFF"/>
                </a:solidFill>
                <a:cs typeface="Times New Roman" pitchFamily="18" charset="0"/>
              </a:rPr>
              <a:t>, et les </a:t>
            </a:r>
            <a:r>
              <a:rPr lang="en-GB" sz="2000" dirty="0" err="1">
                <a:solidFill>
                  <a:srgbClr val="FFFFFF"/>
                </a:solidFill>
                <a:cs typeface="Times New Roman" pitchFamily="18" charset="0"/>
              </a:rPr>
              <a:t>tumeurs</a:t>
            </a:r>
            <a:r>
              <a:rPr lang="en-GB" sz="2000" dirty="0">
                <a:solidFill>
                  <a:srgbClr val="FFFFFF"/>
                </a:solidFill>
                <a:cs typeface="Times New Roman" pitchFamily="18" charset="0"/>
              </a:rPr>
              <a:t> </a:t>
            </a:r>
            <a:r>
              <a:rPr lang="en-GB" sz="2000" dirty="0" err="1">
                <a:solidFill>
                  <a:srgbClr val="FFFFFF"/>
                </a:solidFill>
                <a:cs typeface="Times New Roman" pitchFamily="18" charset="0"/>
              </a:rPr>
              <a:t>sont</a:t>
            </a:r>
            <a:r>
              <a:rPr lang="en-GB" sz="2000" dirty="0">
                <a:solidFill>
                  <a:srgbClr val="FFFFFF"/>
                </a:solidFill>
                <a:cs typeface="Times New Roman" pitchFamily="18" charset="0"/>
              </a:rPr>
              <a:t> </a:t>
            </a:r>
            <a:r>
              <a:rPr lang="en-GB" sz="2000" dirty="0" err="1">
                <a:solidFill>
                  <a:srgbClr val="FFFFFF"/>
                </a:solidFill>
                <a:cs typeface="Times New Roman" pitchFamily="18" charset="0"/>
              </a:rPr>
              <a:t>alors</a:t>
            </a:r>
            <a:r>
              <a:rPr lang="en-GB" sz="2000" dirty="0">
                <a:solidFill>
                  <a:srgbClr val="FFFFFF"/>
                </a:solidFill>
                <a:cs typeface="Times New Roman" pitchFamily="18" charset="0"/>
              </a:rPr>
              <a:t> en </a:t>
            </a:r>
            <a:r>
              <a:rPr lang="en-GB" sz="2000" dirty="0" err="1">
                <a:solidFill>
                  <a:srgbClr val="FFFFFF"/>
                </a:solidFill>
                <a:cs typeface="Times New Roman" pitchFamily="18" charset="0"/>
              </a:rPr>
              <a:t>partie</a:t>
            </a:r>
            <a:r>
              <a:rPr lang="en-GB" sz="2000" dirty="0">
                <a:solidFill>
                  <a:srgbClr val="FFFFFF"/>
                </a:solidFill>
                <a:cs typeface="Times New Roman" pitchFamily="18" charset="0"/>
              </a:rPr>
              <a:t> </a:t>
            </a:r>
            <a:r>
              <a:rPr lang="en-GB" sz="2000" dirty="0" err="1">
                <a:solidFill>
                  <a:srgbClr val="FFFFFF"/>
                </a:solidFill>
                <a:cs typeface="Times New Roman" pitchFamily="18" charset="0"/>
              </a:rPr>
              <a:t>détruites</a:t>
            </a:r>
            <a:r>
              <a:rPr lang="en-GB" sz="2000" dirty="0">
                <a:solidFill>
                  <a:srgbClr val="FFFFFF"/>
                </a:solidFill>
                <a:cs typeface="Times New Roman" pitchFamily="18" charset="0"/>
              </a:rPr>
              <a:t>, le </a:t>
            </a:r>
            <a:r>
              <a:rPr lang="en-GB" sz="2000" dirty="0" err="1">
                <a:solidFill>
                  <a:srgbClr val="FFFFFF"/>
                </a:solidFill>
                <a:cs typeface="Times New Roman" pitchFamily="18" charset="0"/>
              </a:rPr>
              <a:t>traitement</a:t>
            </a:r>
            <a:r>
              <a:rPr lang="en-GB" sz="2000" dirty="0">
                <a:solidFill>
                  <a:srgbClr val="FFFFFF"/>
                </a:solidFill>
                <a:cs typeface="Times New Roman" pitchFamily="18" charset="0"/>
              </a:rPr>
              <a:t> </a:t>
            </a:r>
            <a:r>
              <a:rPr lang="en-GB" sz="2000" dirty="0" err="1">
                <a:solidFill>
                  <a:srgbClr val="FFFFFF"/>
                </a:solidFill>
                <a:cs typeface="Times New Roman" pitchFamily="18" charset="0"/>
              </a:rPr>
              <a:t>est</a:t>
            </a:r>
            <a:r>
              <a:rPr lang="en-GB" sz="2000" dirty="0">
                <a:solidFill>
                  <a:srgbClr val="FFFFFF"/>
                </a:solidFill>
                <a:cs typeface="Times New Roman" pitchFamily="18" charset="0"/>
              </a:rPr>
              <a:t> </a:t>
            </a:r>
            <a:r>
              <a:rPr lang="en-GB" sz="2000" dirty="0" err="1">
                <a:solidFill>
                  <a:srgbClr val="FFFFFF"/>
                </a:solidFill>
                <a:cs typeface="Times New Roman" pitchFamily="18" charset="0"/>
              </a:rPr>
              <a:t>assez</a:t>
            </a:r>
            <a:r>
              <a:rPr lang="en-GB" sz="2000" dirty="0">
                <a:solidFill>
                  <a:srgbClr val="FFFFFF"/>
                </a:solidFill>
                <a:cs typeface="Times New Roman" pitchFamily="18" charset="0"/>
              </a:rPr>
              <a:t> court (de </a:t>
            </a:r>
            <a:r>
              <a:rPr lang="en-GB" sz="2000" dirty="0" err="1">
                <a:solidFill>
                  <a:srgbClr val="FFFFFF"/>
                </a:solidFill>
                <a:cs typeface="Times New Roman" pitchFamily="18" charset="0"/>
              </a:rPr>
              <a:t>l’ordre</a:t>
            </a:r>
            <a:r>
              <a:rPr lang="en-GB" sz="2000" dirty="0">
                <a:solidFill>
                  <a:srgbClr val="FFFFFF"/>
                </a:solidFill>
                <a:cs typeface="Times New Roman" pitchFamily="18" charset="0"/>
              </a:rPr>
              <a:t> de 2 a 6 </a:t>
            </a:r>
            <a:r>
              <a:rPr lang="en-GB" sz="2000" dirty="0" err="1">
                <a:solidFill>
                  <a:srgbClr val="FFFFFF"/>
                </a:solidFill>
                <a:cs typeface="Times New Roman" pitchFamily="18" charset="0"/>
              </a:rPr>
              <a:t>jours</a:t>
            </a:r>
            <a:r>
              <a:rPr lang="en-GB" sz="2000" dirty="0">
                <a:solidFill>
                  <a:srgbClr val="FFFFFF"/>
                </a:solidFill>
                <a:cs typeface="Times New Roman" pitchFamily="18" charset="0"/>
              </a:rPr>
              <a:t>)</a:t>
            </a:r>
          </a:p>
          <a:p>
            <a:pPr algn="just" eaLnBrk="1" hangingPunct="1">
              <a:lnSpc>
                <a:spcPct val="102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FFFFFF"/>
              </a:solidFill>
              <a:cs typeface="Times New Roman" pitchFamily="18" charset="0"/>
            </a:endParaRPr>
          </a:p>
        </p:txBody>
      </p:sp>
      <p:sp>
        <p:nvSpPr>
          <p:cNvPr id="36867" name="Text Box 3"/>
          <p:cNvSpPr txBox="1">
            <a:spLocks noChangeArrowheads="1"/>
          </p:cNvSpPr>
          <p:nvPr/>
        </p:nvSpPr>
        <p:spPr bwMode="auto">
          <a:xfrm>
            <a:off x="4876800" y="1803400"/>
            <a:ext cx="4267200" cy="3289300"/>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a:t>
            </a:r>
            <a:r>
              <a:rPr lang="en-GB" sz="2000" b="1" u="sng">
                <a:solidFill>
                  <a:srgbClr val="FFFFFF"/>
                </a:solidFill>
                <a:cs typeface="Times New Roman" pitchFamily="18" charset="0"/>
              </a:rPr>
              <a:t>la curiethérapie interstitielle</a:t>
            </a:r>
            <a:r>
              <a:rPr lang="en-GB" sz="2000" u="sng">
                <a:solidFill>
                  <a:srgbClr val="FFFFFF"/>
                </a:solidFill>
                <a:cs typeface="Times New Roman" pitchFamily="18" charset="0"/>
              </a:rPr>
              <a:t> </a:t>
            </a:r>
            <a:r>
              <a:rPr lang="en-GB" sz="2000">
                <a:solidFill>
                  <a:srgbClr val="FFFFFF"/>
                </a:solidFill>
                <a:cs typeface="Times New Roman" pitchFamily="18" charset="0"/>
              </a:rPr>
              <a:t>: on implante  directement le matériel radioactif à l’endroit que l’on souhaite traiter. Cette technique était également appellée « radiumpuncture »</a:t>
            </a:r>
          </a:p>
          <a:p>
            <a:pPr eaLnBrk="1" hangingPunct="1">
              <a:lnSpc>
                <a:spcPct val="102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 </a:t>
            </a:r>
          </a:p>
          <a:p>
            <a:pPr eaLnBrk="1" hangingPunct="1">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FFFFFF"/>
              </a:solidFill>
              <a:cs typeface="Times New Roman" pitchFamily="18" charset="0"/>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0" y="228600"/>
            <a:ext cx="5791200" cy="2830513"/>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Les sources radioactives utilisées sont introduites lors de la curiethérapie sont :</a:t>
            </a:r>
            <a:br>
              <a:rPr lang="en-GB" sz="2000">
                <a:solidFill>
                  <a:srgbClr val="FFFFFF"/>
                </a:solidFill>
              </a:rPr>
            </a:br>
            <a:r>
              <a:rPr lang="en-GB" sz="2000">
                <a:solidFill>
                  <a:srgbClr val="FFFFFF"/>
                </a:solidFill>
              </a:rPr>
              <a:t>    Le Césium 137</a:t>
            </a:r>
            <a:br>
              <a:rPr lang="en-GB" sz="2000">
                <a:solidFill>
                  <a:srgbClr val="FFFFFF"/>
                </a:solidFill>
              </a:rPr>
            </a:br>
            <a:r>
              <a:rPr lang="en-GB" sz="2000">
                <a:solidFill>
                  <a:srgbClr val="FFFFFF"/>
                </a:solidFill>
              </a:rPr>
              <a:t>    L’Iridium 192</a:t>
            </a:r>
            <a:br>
              <a:rPr lang="en-GB" sz="2000">
                <a:solidFill>
                  <a:srgbClr val="FFFFFF"/>
                </a:solidFill>
              </a:rPr>
            </a:br>
            <a:r>
              <a:rPr lang="en-GB" sz="2000">
                <a:solidFill>
                  <a:srgbClr val="FFFFFF"/>
                </a:solidFill>
              </a:rPr>
              <a:t>    L’Iode 125 </a:t>
            </a:r>
          </a:p>
          <a:p>
            <a:pPr eaLnBrk="1" hangingPunct="1">
              <a:lnSpc>
                <a:spcPct val="102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Ces trois éléments délivrent en effet des doses radioactives élevées.</a:t>
            </a:r>
          </a:p>
        </p:txBody>
      </p:sp>
      <p:sp>
        <p:nvSpPr>
          <p:cNvPr id="37890" name="Text Box 2"/>
          <p:cNvSpPr txBox="1">
            <a:spLocks noChangeArrowheads="1"/>
          </p:cNvSpPr>
          <p:nvPr/>
        </p:nvSpPr>
        <p:spPr bwMode="auto">
          <a:xfrm>
            <a:off x="0" y="5334000"/>
            <a:ext cx="8839200" cy="1890713"/>
          </a:xfrm>
          <a:prstGeom prst="rect">
            <a:avLst/>
          </a:prstGeom>
          <a:noFill/>
          <a:ln w="9525">
            <a:noFill/>
            <a:miter lim="800000"/>
            <a:headEnd/>
            <a:tailEnd/>
          </a:ln>
        </p:spPr>
        <p:txBody>
          <a:bodyPr lIns="90000" tIns="46800" rIns="90000" bIns="46800">
            <a:spAutoFit/>
          </a:bodyPr>
          <a:lstStyle/>
          <a:p>
            <a:pPr algn="just"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Le traitement terminé, les sources radioactives sont retirées du patient. Pour les petites tumeurs, la curiethérapie est efficace à 80 voire 90%.</a:t>
            </a:r>
          </a:p>
          <a:p>
            <a:pPr algn="just" eaLnBrk="1" hangingPunct="1">
              <a:lnSpc>
                <a:spcPct val="102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a:solidFill>
                <a:srgbClr val="FFFFFF"/>
              </a:solidFill>
              <a:cs typeface="Times New Roman" pitchFamily="18" charset="0"/>
            </a:endParaRPr>
          </a:p>
          <a:p>
            <a:pPr eaLnBrk="1" hangingPunct="1">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a:solidFill>
                <a:srgbClr val="FFFFFF"/>
              </a:solidFill>
              <a:cs typeface="Times New Roman" pitchFamily="18" charset="0"/>
            </a:endParaRPr>
          </a:p>
        </p:txBody>
      </p:sp>
      <p:sp>
        <p:nvSpPr>
          <p:cNvPr id="37891" name="Text Box 3"/>
          <p:cNvSpPr txBox="1">
            <a:spLocks noChangeArrowheads="1"/>
          </p:cNvSpPr>
          <p:nvPr/>
        </p:nvSpPr>
        <p:spPr bwMode="auto">
          <a:xfrm>
            <a:off x="0" y="3751263"/>
            <a:ext cx="8534400" cy="1187450"/>
          </a:xfrm>
          <a:prstGeom prst="rect">
            <a:avLst/>
          </a:prstGeom>
          <a:noFill/>
          <a:ln w="9525">
            <a:noFill/>
            <a:miter lim="800000"/>
            <a:headEnd/>
            <a:tailEnd/>
          </a:ln>
        </p:spPr>
        <p:txBody>
          <a:bodyPr lIns="90000" tIns="46800" rIns="90000" bIns="46800">
            <a:spAutoFit/>
          </a:bodyPr>
          <a:lstStyle/>
          <a:p>
            <a:pPr algn="just"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Cette méthode permet d’irradier la tumeur en protégeant au maximum les organes voisins et dans certains cas d’éviter les traitements chirurgicaux. </a:t>
            </a:r>
          </a:p>
        </p:txBody>
      </p:sp>
      <p:grpSp>
        <p:nvGrpSpPr>
          <p:cNvPr id="37892" name="Group 4"/>
          <p:cNvGrpSpPr>
            <a:grpSpLocks/>
          </p:cNvGrpSpPr>
          <p:nvPr/>
        </p:nvGrpSpPr>
        <p:grpSpPr bwMode="auto">
          <a:xfrm>
            <a:off x="1893888" y="2530475"/>
            <a:ext cx="5348287" cy="1935163"/>
            <a:chOff x="1193" y="1594"/>
            <a:chExt cx="3369" cy="1219"/>
          </a:xfrm>
        </p:grpSpPr>
        <p:sp>
          <p:nvSpPr>
            <p:cNvPr id="37893" name="AutoShape 5"/>
            <p:cNvSpPr>
              <a:spLocks noChangeArrowheads="1"/>
            </p:cNvSpPr>
            <p:nvPr/>
          </p:nvSpPr>
          <p:spPr bwMode="auto">
            <a:xfrm>
              <a:off x="1193" y="1594"/>
              <a:ext cx="3370" cy="1"/>
            </a:xfrm>
            <a:prstGeom prst="roundRect">
              <a:avLst>
                <a:gd name="adj" fmla="val 50000"/>
              </a:avLst>
            </a:prstGeom>
            <a:noFill/>
            <a:ln w="9525">
              <a:noFill/>
              <a:round/>
              <a:headEnd/>
              <a:tailEnd/>
            </a:ln>
          </p:spPr>
          <p:txBody>
            <a:bodyPr wrap="none" anchor="ctr"/>
            <a:lstStyle/>
            <a:p>
              <a:endParaRPr lang="fr-FR"/>
            </a:p>
          </p:txBody>
        </p:sp>
        <p:grpSp>
          <p:nvGrpSpPr>
            <p:cNvPr id="37894" name="Group 6"/>
            <p:cNvGrpSpPr>
              <a:grpSpLocks/>
            </p:cNvGrpSpPr>
            <p:nvPr/>
          </p:nvGrpSpPr>
          <p:grpSpPr bwMode="auto">
            <a:xfrm>
              <a:off x="1193" y="1594"/>
              <a:ext cx="894" cy="1219"/>
              <a:chOff x="1193" y="1594"/>
              <a:chExt cx="894" cy="1219"/>
            </a:xfrm>
          </p:grpSpPr>
          <p:sp>
            <p:nvSpPr>
              <p:cNvPr id="37895" name="AutoShape 7"/>
              <p:cNvSpPr>
                <a:spLocks noChangeArrowheads="1"/>
              </p:cNvSpPr>
              <p:nvPr/>
            </p:nvSpPr>
            <p:spPr bwMode="auto">
              <a:xfrm>
                <a:off x="1193" y="1594"/>
                <a:ext cx="895" cy="208"/>
              </a:xfrm>
              <a:prstGeom prst="roundRect">
                <a:avLst>
                  <a:gd name="adj" fmla="val 477"/>
                </a:avLst>
              </a:prstGeom>
              <a:noFill/>
              <a:ln w="9525">
                <a:noFill/>
                <a:round/>
                <a:headEnd/>
                <a:tailEnd/>
              </a:ln>
            </p:spPr>
            <p:txBody>
              <a:bodyPr wrap="none" anchor="ctr"/>
              <a:lstStyle/>
              <a:p>
                <a:endParaRPr lang="fr-FR"/>
              </a:p>
            </p:txBody>
          </p:sp>
          <p:grpSp>
            <p:nvGrpSpPr>
              <p:cNvPr id="37896" name="Group 8"/>
              <p:cNvGrpSpPr>
                <a:grpSpLocks/>
              </p:cNvGrpSpPr>
              <p:nvPr/>
            </p:nvGrpSpPr>
            <p:grpSpPr bwMode="auto">
              <a:xfrm>
                <a:off x="1193" y="1615"/>
                <a:ext cx="889" cy="1198"/>
                <a:chOff x="1193" y="1615"/>
                <a:chExt cx="889" cy="1198"/>
              </a:xfrm>
            </p:grpSpPr>
            <p:sp>
              <p:nvSpPr>
                <p:cNvPr id="37897" name="AutoShape 9"/>
                <p:cNvSpPr>
                  <a:spLocks noChangeArrowheads="1"/>
                </p:cNvSpPr>
                <p:nvPr/>
              </p:nvSpPr>
              <p:spPr bwMode="auto">
                <a:xfrm>
                  <a:off x="1193" y="1615"/>
                  <a:ext cx="890" cy="793"/>
                </a:xfrm>
                <a:prstGeom prst="roundRect">
                  <a:avLst>
                    <a:gd name="adj" fmla="val 125"/>
                  </a:avLst>
                </a:prstGeom>
                <a:noFill/>
                <a:ln w="9525">
                  <a:noFill/>
                  <a:round/>
                  <a:headEnd/>
                  <a:tailEnd/>
                </a:ln>
              </p:spPr>
              <p:txBody>
                <a:bodyPr wrap="none" anchor="ctr"/>
                <a:lstStyle/>
                <a:p>
                  <a:endParaRPr lang="fr-FR"/>
                </a:p>
              </p:txBody>
            </p:sp>
            <p:sp>
              <p:nvSpPr>
                <p:cNvPr id="37898" name="Text Box 10"/>
                <p:cNvSpPr txBox="1">
                  <a:spLocks noChangeArrowheads="1"/>
                </p:cNvSpPr>
                <p:nvPr/>
              </p:nvSpPr>
              <p:spPr bwMode="auto">
                <a:xfrm>
                  <a:off x="1193" y="1615"/>
                  <a:ext cx="890" cy="1199"/>
                </a:xfrm>
                <a:prstGeom prst="rect">
                  <a:avLst/>
                </a:prstGeom>
                <a:noFill/>
                <a:ln w="9525">
                  <a:noFill/>
                  <a:miter lim="800000"/>
                  <a:headEnd/>
                  <a:tailEnd/>
                </a:ln>
              </p:spPr>
              <p:txBody>
                <a:bodyPr lIns="90000" tIns="46800" rIns="90000" bIns="4680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chemeClr val="tx1"/>
                      </a:solidFill>
                    </a:rPr>
                    <a:t>  </a:t>
                  </a:r>
                  <a:r>
                    <a:rPr lang="en-GB" sz="8500">
                      <a:solidFill>
                        <a:schemeClr val="tx1"/>
                      </a:solidFill>
                    </a:rPr>
                    <a:t> </a:t>
                  </a:r>
                  <a:r>
                    <a:rPr lang="en-GB" sz="2400">
                      <a:solidFill>
                        <a:schemeClr val="tx1"/>
                      </a:solidFill>
                    </a:rPr>
                    <a:t>                  </a:t>
                  </a:r>
                </a:p>
              </p:txBody>
            </p:sp>
          </p:grpSp>
        </p:grpSp>
      </p:grpSp>
      <p:pic>
        <p:nvPicPr>
          <p:cNvPr id="37899" name="Picture 11"/>
          <p:cNvPicPr>
            <a:picLocks noChangeAspect="1" noChangeArrowheads="1"/>
          </p:cNvPicPr>
          <p:nvPr/>
        </p:nvPicPr>
        <p:blipFill>
          <a:blip r:embed="rId3" cstate="print"/>
          <a:srcRect/>
          <a:stretch>
            <a:fillRect/>
          </a:stretch>
        </p:blipFill>
        <p:spPr bwMode="auto">
          <a:xfrm>
            <a:off x="5153025" y="287338"/>
            <a:ext cx="3886200" cy="2844800"/>
          </a:xfrm>
          <a:prstGeom prst="rect">
            <a:avLst/>
          </a:prstGeom>
          <a:noFill/>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228600" y="304800"/>
            <a:ext cx="4953000" cy="519113"/>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u="sng">
                <a:solidFill>
                  <a:srgbClr val="FF0000"/>
                </a:solidFill>
              </a:rPr>
              <a:t>La radiothérapie:</a:t>
            </a:r>
          </a:p>
        </p:txBody>
      </p:sp>
      <p:sp>
        <p:nvSpPr>
          <p:cNvPr id="38914" name="Text Box 2"/>
          <p:cNvSpPr txBox="1">
            <a:spLocks noChangeArrowheads="1"/>
          </p:cNvSpPr>
          <p:nvPr/>
        </p:nvSpPr>
        <p:spPr bwMode="auto">
          <a:xfrm>
            <a:off x="0" y="1676400"/>
            <a:ext cx="4267200" cy="155257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De nombreux patients souffrant de cancers reçoivent un traitement par radiothérapie. En quoi consiste-t-elle?</a:t>
            </a:r>
          </a:p>
        </p:txBody>
      </p:sp>
      <p:sp>
        <p:nvSpPr>
          <p:cNvPr id="38915" name="Text Box 3"/>
          <p:cNvSpPr txBox="1">
            <a:spLocks noChangeArrowheads="1"/>
          </p:cNvSpPr>
          <p:nvPr/>
        </p:nvSpPr>
        <p:spPr bwMode="auto">
          <a:xfrm>
            <a:off x="152400" y="3962400"/>
            <a:ext cx="8763000" cy="2525713"/>
          </a:xfrm>
          <a:prstGeom prst="rect">
            <a:avLst/>
          </a:prstGeom>
          <a:noFill/>
          <a:ln w="9525">
            <a:noFill/>
            <a:miter lim="800000"/>
            <a:headEnd/>
            <a:tailEnd/>
          </a:ln>
        </p:spPr>
        <p:txBody>
          <a:bodyPr lIns="90000" tIns="46800" rIns="90000" bIns="46800">
            <a:spAutoFit/>
          </a:bodyPr>
          <a:lstStyle/>
          <a:p>
            <a:pPr algn="just"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Son principe est simple: les cellules cancéreuses son exposées à une ionisation ( émission de radiations qui altère l’ADN ). Cette altération va rendre la cellule « stérile » c’est à dire incapable de se multiplier. Ainsi, la reproduction anarchique des cellules va être arrétée, empêchant l’évolution du cancer. Certes les cellules « saines » peuvent être touchées mais dans une moindre mesure que les cellules cancéreuses car leur taux de réparation est supérieur.</a:t>
            </a:r>
          </a:p>
        </p:txBody>
      </p:sp>
      <p:pic>
        <p:nvPicPr>
          <p:cNvPr id="38916" name="Picture 4"/>
          <p:cNvPicPr>
            <a:picLocks noChangeAspect="1" noChangeArrowheads="1"/>
          </p:cNvPicPr>
          <p:nvPr/>
        </p:nvPicPr>
        <p:blipFill>
          <a:blip r:embed="rId3" cstate="print"/>
          <a:srcRect/>
          <a:stretch>
            <a:fillRect/>
          </a:stretch>
        </p:blipFill>
        <p:spPr bwMode="auto">
          <a:xfrm>
            <a:off x="4267200" y="1219200"/>
            <a:ext cx="4572000" cy="2663825"/>
          </a:xfrm>
          <a:prstGeom prst="rect">
            <a:avLst/>
          </a:prstGeom>
          <a:noFill/>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152400" y="304800"/>
            <a:ext cx="7239000" cy="439738"/>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u="sng">
                <a:solidFill>
                  <a:srgbClr val="FF0000"/>
                </a:solidFill>
              </a:rPr>
              <a:t>La tomographie par émission de positons (TEP):</a:t>
            </a:r>
          </a:p>
        </p:txBody>
      </p:sp>
      <p:sp>
        <p:nvSpPr>
          <p:cNvPr id="39938" name="Text Box 2"/>
          <p:cNvSpPr txBox="1">
            <a:spLocks noChangeArrowheads="1"/>
          </p:cNvSpPr>
          <p:nvPr/>
        </p:nvSpPr>
        <p:spPr bwMode="auto">
          <a:xfrm>
            <a:off x="228600" y="1371600"/>
            <a:ext cx="5562600" cy="2613152"/>
          </a:xfrm>
          <a:prstGeom prst="rect">
            <a:avLst/>
          </a:prstGeom>
          <a:noFill/>
          <a:ln w="9525">
            <a:noFill/>
            <a:miter lim="800000"/>
            <a:headEnd/>
            <a:tailEnd/>
          </a:ln>
        </p:spPr>
        <p:txBody>
          <a:bodyPr lIns="90000" tIns="46800" rIns="90000" bIns="46800">
            <a:spAutoFit/>
          </a:bodyPr>
          <a:lstStyle/>
          <a:p>
            <a:pPr algn="just" eaLnBrk="1" hangingPunct="1">
              <a:lnSpc>
                <a:spcPct val="93000"/>
              </a:lnSpc>
              <a:spcBef>
                <a:spcPts val="137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err="1">
                <a:solidFill>
                  <a:srgbClr val="FFFFFF"/>
                </a:solidFill>
              </a:rPr>
              <a:t>Contrairement</a:t>
            </a:r>
            <a:r>
              <a:rPr lang="en-GB" sz="2200" dirty="0">
                <a:solidFill>
                  <a:srgbClr val="FFFFFF"/>
                </a:solidFill>
              </a:rPr>
              <a:t> à la </a:t>
            </a:r>
            <a:r>
              <a:rPr lang="en-GB" sz="2200" dirty="0" err="1">
                <a:solidFill>
                  <a:srgbClr val="FFFFFF"/>
                </a:solidFill>
              </a:rPr>
              <a:t>curiethérapie</a:t>
            </a:r>
            <a:r>
              <a:rPr lang="en-GB" sz="2200" dirty="0">
                <a:solidFill>
                  <a:srgbClr val="FFFFFF"/>
                </a:solidFill>
              </a:rPr>
              <a:t> </a:t>
            </a:r>
            <a:r>
              <a:rPr lang="en-GB" sz="2200" dirty="0" err="1">
                <a:solidFill>
                  <a:srgbClr val="FFFFFF"/>
                </a:solidFill>
              </a:rPr>
              <a:t>ou</a:t>
            </a:r>
            <a:r>
              <a:rPr lang="en-GB" sz="2200" dirty="0">
                <a:solidFill>
                  <a:srgbClr val="FFFFFF"/>
                </a:solidFill>
              </a:rPr>
              <a:t> à la </a:t>
            </a:r>
            <a:r>
              <a:rPr lang="en-GB" sz="2200" dirty="0" err="1">
                <a:solidFill>
                  <a:srgbClr val="FFFFFF"/>
                </a:solidFill>
              </a:rPr>
              <a:t>radiographie</a:t>
            </a:r>
            <a:r>
              <a:rPr lang="en-GB" sz="2200" dirty="0">
                <a:solidFill>
                  <a:srgbClr val="FFFFFF"/>
                </a:solidFill>
              </a:rPr>
              <a:t>, </a:t>
            </a:r>
            <a:r>
              <a:rPr lang="en-GB" sz="2200" dirty="0" err="1">
                <a:solidFill>
                  <a:srgbClr val="FFFFFF"/>
                </a:solidFill>
              </a:rPr>
              <a:t>cette</a:t>
            </a:r>
            <a:r>
              <a:rPr lang="en-GB" sz="2200" dirty="0">
                <a:solidFill>
                  <a:srgbClr val="FFFFFF"/>
                </a:solidFill>
              </a:rPr>
              <a:t> intervention </a:t>
            </a:r>
            <a:r>
              <a:rPr lang="en-GB" sz="2200" dirty="0" err="1">
                <a:solidFill>
                  <a:srgbClr val="FFFFFF"/>
                </a:solidFill>
              </a:rPr>
              <a:t>n’a</a:t>
            </a:r>
            <a:r>
              <a:rPr lang="en-GB" sz="2200" dirty="0">
                <a:solidFill>
                  <a:srgbClr val="FFFFFF"/>
                </a:solidFill>
              </a:rPr>
              <a:t> pas pour but de </a:t>
            </a:r>
            <a:r>
              <a:rPr lang="en-GB" sz="2200" dirty="0" err="1">
                <a:solidFill>
                  <a:srgbClr val="FFFFFF"/>
                </a:solidFill>
              </a:rPr>
              <a:t>soigner</a:t>
            </a:r>
            <a:r>
              <a:rPr lang="en-GB" sz="2200" dirty="0">
                <a:solidFill>
                  <a:srgbClr val="FFFFFF"/>
                </a:solidFill>
              </a:rPr>
              <a:t>, </a:t>
            </a:r>
            <a:r>
              <a:rPr lang="en-GB" sz="2200" dirty="0" err="1">
                <a:solidFill>
                  <a:srgbClr val="FFFFFF"/>
                </a:solidFill>
              </a:rPr>
              <a:t>mais</a:t>
            </a:r>
            <a:r>
              <a:rPr lang="en-GB" sz="2200" dirty="0">
                <a:solidFill>
                  <a:srgbClr val="FFFFFF"/>
                </a:solidFill>
              </a:rPr>
              <a:t> de </a:t>
            </a:r>
            <a:r>
              <a:rPr lang="en-GB" sz="2200" dirty="0" err="1">
                <a:solidFill>
                  <a:srgbClr val="FFFFFF"/>
                </a:solidFill>
              </a:rPr>
              <a:t>détecter</a:t>
            </a:r>
            <a:r>
              <a:rPr lang="en-GB" sz="2200" dirty="0">
                <a:solidFill>
                  <a:srgbClr val="FFFFFF"/>
                </a:solidFill>
              </a:rPr>
              <a:t> </a:t>
            </a:r>
            <a:r>
              <a:rPr lang="en-GB" sz="2200" dirty="0" err="1">
                <a:solidFill>
                  <a:srgbClr val="FFFFFF"/>
                </a:solidFill>
              </a:rPr>
              <a:t>certaines</a:t>
            </a:r>
            <a:r>
              <a:rPr lang="en-GB" sz="2200" dirty="0">
                <a:solidFill>
                  <a:srgbClr val="FFFFFF"/>
                </a:solidFill>
              </a:rPr>
              <a:t> anomalies du corps </a:t>
            </a:r>
            <a:r>
              <a:rPr lang="en-GB" sz="2200" dirty="0" err="1">
                <a:solidFill>
                  <a:srgbClr val="FFFFFF"/>
                </a:solidFill>
              </a:rPr>
              <a:t>humain</a:t>
            </a:r>
            <a:r>
              <a:rPr lang="en-GB" sz="2200" dirty="0">
                <a:solidFill>
                  <a:srgbClr val="FFFFFF"/>
                </a:solidFill>
              </a:rPr>
              <a:t> (</a:t>
            </a:r>
            <a:r>
              <a:rPr lang="en-GB" sz="2200" dirty="0" err="1" smtClean="0">
                <a:solidFill>
                  <a:srgbClr val="FFFFFF"/>
                </a:solidFill>
              </a:rPr>
              <a:t>dysfonctionnement</a:t>
            </a:r>
            <a:r>
              <a:rPr lang="en-GB" sz="2200" dirty="0" smtClean="0">
                <a:solidFill>
                  <a:srgbClr val="FFFFFF"/>
                </a:solidFill>
              </a:rPr>
              <a:t> </a:t>
            </a:r>
            <a:r>
              <a:rPr lang="en-GB" sz="2200" dirty="0">
                <a:solidFill>
                  <a:srgbClr val="FFFFFF"/>
                </a:solidFill>
              </a:rPr>
              <a:t>de </a:t>
            </a:r>
            <a:r>
              <a:rPr lang="en-GB" sz="2200" dirty="0" err="1">
                <a:solidFill>
                  <a:srgbClr val="FFFFFF"/>
                </a:solidFill>
              </a:rPr>
              <a:t>certains</a:t>
            </a:r>
            <a:r>
              <a:rPr lang="en-GB" sz="2200" dirty="0">
                <a:solidFill>
                  <a:srgbClr val="FFFFFF"/>
                </a:solidFill>
              </a:rPr>
              <a:t> </a:t>
            </a:r>
            <a:r>
              <a:rPr lang="en-GB" sz="2200" dirty="0" err="1">
                <a:solidFill>
                  <a:srgbClr val="FFFFFF"/>
                </a:solidFill>
              </a:rPr>
              <a:t>organes</a:t>
            </a:r>
            <a:r>
              <a:rPr lang="en-GB" sz="2200" dirty="0">
                <a:solidFill>
                  <a:srgbClr val="FFFFFF"/>
                </a:solidFill>
              </a:rPr>
              <a:t>), </a:t>
            </a:r>
            <a:r>
              <a:rPr lang="en-GB" sz="2200" dirty="0" err="1">
                <a:solidFill>
                  <a:srgbClr val="FFFFFF"/>
                </a:solidFill>
              </a:rPr>
              <a:t>ou</a:t>
            </a:r>
            <a:r>
              <a:rPr lang="en-GB" sz="2200" dirty="0">
                <a:solidFill>
                  <a:srgbClr val="FFFFFF"/>
                </a:solidFill>
              </a:rPr>
              <a:t> </a:t>
            </a:r>
            <a:r>
              <a:rPr lang="en-GB" sz="2200" dirty="0" err="1">
                <a:solidFill>
                  <a:srgbClr val="FFFFFF"/>
                </a:solidFill>
              </a:rPr>
              <a:t>bien</a:t>
            </a:r>
            <a:r>
              <a:rPr lang="en-GB" sz="2200" dirty="0">
                <a:solidFill>
                  <a:srgbClr val="FFFFFF"/>
                </a:solidFill>
              </a:rPr>
              <a:t> de </a:t>
            </a:r>
            <a:r>
              <a:rPr lang="en-GB" sz="2200" dirty="0" err="1">
                <a:solidFill>
                  <a:srgbClr val="FFFFFF"/>
                </a:solidFill>
              </a:rPr>
              <a:t>comprendre</a:t>
            </a:r>
            <a:r>
              <a:rPr lang="en-GB" sz="2200" dirty="0">
                <a:solidFill>
                  <a:srgbClr val="FFFFFF"/>
                </a:solidFill>
              </a:rPr>
              <a:t> le </a:t>
            </a:r>
            <a:r>
              <a:rPr lang="en-GB" sz="2200" dirty="0" err="1">
                <a:solidFill>
                  <a:srgbClr val="FFFFFF"/>
                </a:solidFill>
              </a:rPr>
              <a:t>fonctionnement</a:t>
            </a:r>
            <a:r>
              <a:rPr lang="en-GB" sz="2200" dirty="0">
                <a:solidFill>
                  <a:srgbClr val="FFFFFF"/>
                </a:solidFill>
              </a:rPr>
              <a:t> </a:t>
            </a:r>
            <a:r>
              <a:rPr lang="en-GB" sz="2200" dirty="0" err="1">
                <a:solidFill>
                  <a:srgbClr val="FFFFFF"/>
                </a:solidFill>
              </a:rPr>
              <a:t>d’autres</a:t>
            </a:r>
            <a:r>
              <a:rPr lang="en-GB" sz="2200" dirty="0">
                <a:solidFill>
                  <a:srgbClr val="FFFFFF"/>
                </a:solidFill>
              </a:rPr>
              <a:t> </a:t>
            </a:r>
            <a:r>
              <a:rPr lang="en-GB" sz="2200" dirty="0" err="1">
                <a:solidFill>
                  <a:srgbClr val="FFFFFF"/>
                </a:solidFill>
              </a:rPr>
              <a:t>organes</a:t>
            </a:r>
            <a:r>
              <a:rPr lang="en-GB" sz="2200" dirty="0">
                <a:solidFill>
                  <a:srgbClr val="FFFFFF"/>
                </a:solidFill>
              </a:rPr>
              <a:t> </a:t>
            </a:r>
            <a:r>
              <a:rPr lang="en-GB" sz="2200" dirty="0" err="1">
                <a:solidFill>
                  <a:srgbClr val="FFFFFF"/>
                </a:solidFill>
              </a:rPr>
              <a:t>comme</a:t>
            </a:r>
            <a:r>
              <a:rPr lang="en-GB" sz="2200" dirty="0">
                <a:solidFill>
                  <a:srgbClr val="FFFFFF"/>
                </a:solidFill>
              </a:rPr>
              <a:t> le </a:t>
            </a:r>
            <a:r>
              <a:rPr lang="en-GB" sz="2200" dirty="0" err="1">
                <a:solidFill>
                  <a:srgbClr val="FFFFFF"/>
                </a:solidFill>
              </a:rPr>
              <a:t>cerveau</a:t>
            </a:r>
            <a:r>
              <a:rPr lang="en-GB" sz="2200" dirty="0">
                <a:solidFill>
                  <a:srgbClr val="FFFFFF"/>
                </a:solidFill>
              </a:rPr>
              <a:t>. On </a:t>
            </a:r>
            <a:r>
              <a:rPr lang="en-GB" sz="2200" dirty="0" err="1">
                <a:solidFill>
                  <a:srgbClr val="FFFFFF"/>
                </a:solidFill>
              </a:rPr>
              <a:t>l’utilise</a:t>
            </a:r>
            <a:r>
              <a:rPr lang="en-GB" sz="2200" dirty="0">
                <a:solidFill>
                  <a:srgbClr val="FFFFFF"/>
                </a:solidFill>
              </a:rPr>
              <a:t> </a:t>
            </a:r>
            <a:r>
              <a:rPr lang="en-GB" sz="2200" dirty="0" err="1">
                <a:solidFill>
                  <a:srgbClr val="FFFFFF"/>
                </a:solidFill>
              </a:rPr>
              <a:t>dans</a:t>
            </a:r>
            <a:r>
              <a:rPr lang="en-GB" sz="2200" dirty="0">
                <a:solidFill>
                  <a:srgbClr val="FFFFFF"/>
                </a:solidFill>
              </a:rPr>
              <a:t> le </a:t>
            </a:r>
            <a:r>
              <a:rPr lang="en-GB" sz="2200" dirty="0" err="1">
                <a:solidFill>
                  <a:srgbClr val="FFFFFF"/>
                </a:solidFill>
              </a:rPr>
              <a:t>domaine</a:t>
            </a:r>
            <a:r>
              <a:rPr lang="en-GB" sz="2200" dirty="0">
                <a:solidFill>
                  <a:srgbClr val="FFFFFF"/>
                </a:solidFill>
              </a:rPr>
              <a:t> de </a:t>
            </a:r>
            <a:r>
              <a:rPr lang="en-GB" sz="2200" dirty="0" err="1">
                <a:solidFill>
                  <a:srgbClr val="FFFFFF"/>
                </a:solidFill>
              </a:rPr>
              <a:t>l’imagerie</a:t>
            </a:r>
            <a:r>
              <a:rPr lang="en-GB" sz="2200" dirty="0">
                <a:solidFill>
                  <a:srgbClr val="FFFFFF"/>
                </a:solidFill>
              </a:rPr>
              <a:t> </a:t>
            </a:r>
            <a:r>
              <a:rPr lang="en-GB" sz="2200" dirty="0" err="1">
                <a:solidFill>
                  <a:srgbClr val="FFFFFF"/>
                </a:solidFill>
              </a:rPr>
              <a:t>médicale</a:t>
            </a:r>
            <a:r>
              <a:rPr lang="en-GB" sz="2200" dirty="0">
                <a:solidFill>
                  <a:srgbClr val="FFFFFF"/>
                </a:solidFill>
              </a:rPr>
              <a:t>.</a:t>
            </a:r>
          </a:p>
        </p:txBody>
      </p:sp>
      <p:sp>
        <p:nvSpPr>
          <p:cNvPr id="39939" name="Text Box 3"/>
          <p:cNvSpPr txBox="1">
            <a:spLocks noChangeArrowheads="1"/>
          </p:cNvSpPr>
          <p:nvPr/>
        </p:nvSpPr>
        <p:spPr bwMode="auto">
          <a:xfrm>
            <a:off x="1111250" y="4940300"/>
            <a:ext cx="7772400" cy="895350"/>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0000FF"/>
                </a:solidFill>
              </a:rPr>
              <a:t>Mais quel est son principe et son fonctionnement?</a:t>
            </a:r>
          </a:p>
        </p:txBody>
      </p:sp>
      <p:pic>
        <p:nvPicPr>
          <p:cNvPr id="39940" name="Picture 4"/>
          <p:cNvPicPr>
            <a:picLocks noChangeAspect="1" noChangeArrowheads="1"/>
          </p:cNvPicPr>
          <p:nvPr/>
        </p:nvPicPr>
        <p:blipFill>
          <a:blip r:embed="rId3" cstate="print"/>
          <a:srcRect/>
          <a:stretch>
            <a:fillRect/>
          </a:stretch>
        </p:blipFill>
        <p:spPr bwMode="auto">
          <a:xfrm>
            <a:off x="6324600" y="1524000"/>
            <a:ext cx="2114550" cy="2438400"/>
          </a:xfrm>
          <a:prstGeom prst="rect">
            <a:avLst/>
          </a:prstGeom>
          <a:noFill/>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381000" y="609600"/>
            <a:ext cx="4800600" cy="512763"/>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u="sng">
                <a:solidFill>
                  <a:srgbClr val="FF0000"/>
                </a:solidFill>
              </a:rPr>
              <a:t>Son principe:</a:t>
            </a:r>
          </a:p>
        </p:txBody>
      </p:sp>
      <p:sp>
        <p:nvSpPr>
          <p:cNvPr id="40962" name="Text Box 2"/>
          <p:cNvSpPr txBox="1">
            <a:spLocks noChangeArrowheads="1"/>
          </p:cNvSpPr>
          <p:nvPr/>
        </p:nvSpPr>
        <p:spPr bwMode="auto">
          <a:xfrm>
            <a:off x="1204913" y="1371600"/>
            <a:ext cx="6934200" cy="3081338"/>
          </a:xfrm>
          <a:prstGeom prst="rect">
            <a:avLst/>
          </a:prstGeom>
          <a:noFill/>
          <a:ln w="9525">
            <a:noFill/>
            <a:miter lim="800000"/>
            <a:headEnd/>
            <a:tailEnd/>
          </a:ln>
        </p:spPr>
        <p:txBody>
          <a:bodyPr lIns="90000" tIns="46800" rIns="90000" bIns="46800">
            <a:spAutoFit/>
          </a:bodyPr>
          <a:lstStyle/>
          <a:p>
            <a:pPr algn="just"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Il est dans l’ensemble assez simple. Tout d’abord, il faut disposer d’un élément radioactif de type </a:t>
            </a:r>
            <a:r>
              <a:rPr lang="en-GB" sz="2000">
                <a:solidFill>
                  <a:srgbClr val="FFFFFF"/>
                </a:solidFill>
                <a:cs typeface="Times New Roman" pitchFamily="18" charset="0"/>
              </a:rPr>
              <a:t>ß+ (émetteur de positons) tels que le carbone 11, le fluor 18, ou bien l’oxygène 15). Ces isotopes  sont artificiels et fabriqués grâce a un appareil spécifique, le cyclotron qui est un accélérateur de protons, permettant de rendre des molécules radioactives. </a:t>
            </a:r>
          </a:p>
          <a:p>
            <a:pPr eaLnBrk="1" hangingPunct="1">
              <a:lnSpc>
                <a:spcPct val="102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a:solidFill>
                <a:srgbClr val="FFFFFF"/>
              </a:solidFill>
              <a:cs typeface="Times New Roman" pitchFamily="18" charset="0"/>
            </a:endParaRPr>
          </a:p>
        </p:txBody>
      </p:sp>
      <p:grpSp>
        <p:nvGrpSpPr>
          <p:cNvPr id="40963" name="Group 3"/>
          <p:cNvGrpSpPr>
            <a:grpSpLocks/>
          </p:cNvGrpSpPr>
          <p:nvPr/>
        </p:nvGrpSpPr>
        <p:grpSpPr bwMode="auto">
          <a:xfrm>
            <a:off x="0" y="0"/>
            <a:ext cx="9132888" cy="6846888"/>
            <a:chOff x="0" y="0"/>
            <a:chExt cx="5753" cy="4313"/>
          </a:xfrm>
        </p:grpSpPr>
        <p:sp>
          <p:nvSpPr>
            <p:cNvPr id="40964" name="Freeform 4"/>
            <p:cNvSpPr>
              <a:spLocks noChangeArrowheads="1"/>
            </p:cNvSpPr>
            <p:nvPr/>
          </p:nvSpPr>
          <p:spPr bwMode="auto">
            <a:xfrm>
              <a:off x="0" y="0"/>
              <a:ext cx="5754" cy="4314"/>
            </a:xfrm>
            <a:custGeom>
              <a:avLst/>
              <a:gdLst/>
              <a:ahLst/>
              <a:cxnLst>
                <a:cxn ang="0">
                  <a:pos x="0" y="0"/>
                </a:cxn>
                <a:cxn ang="0">
                  <a:pos x="25374" y="0"/>
                </a:cxn>
                <a:cxn ang="0">
                  <a:pos x="25374" y="19024"/>
                </a:cxn>
                <a:cxn ang="0">
                  <a:pos x="0" y="19024"/>
                </a:cxn>
                <a:cxn ang="0">
                  <a:pos x="0" y="0"/>
                </a:cxn>
              </a:cxnLst>
              <a:rect l="0" t="0" r="r" b="b"/>
              <a:pathLst>
                <a:path w="25375" h="19025">
                  <a:moveTo>
                    <a:pt x="0" y="0"/>
                  </a:moveTo>
                  <a:lnTo>
                    <a:pt x="25374" y="0"/>
                  </a:lnTo>
                  <a:lnTo>
                    <a:pt x="25374" y="19024"/>
                  </a:lnTo>
                  <a:lnTo>
                    <a:pt x="0" y="19024"/>
                  </a:lnTo>
                  <a:lnTo>
                    <a:pt x="0" y="0"/>
                  </a:lnTo>
                </a:path>
              </a:pathLst>
            </a:custGeom>
            <a:noFill/>
            <a:ln w="9360">
              <a:solidFill>
                <a:srgbClr val="000000"/>
              </a:solidFill>
              <a:round/>
              <a:headEnd/>
              <a:tailEnd/>
            </a:ln>
          </p:spPr>
          <p:txBody>
            <a:bodyPr/>
            <a:lstStyle/>
            <a:p>
              <a:endParaRPr lang="fr-FR"/>
            </a:p>
          </p:txBody>
        </p:sp>
        <p:sp>
          <p:nvSpPr>
            <p:cNvPr id="40965" name="Freeform 5"/>
            <p:cNvSpPr>
              <a:spLocks noChangeArrowheads="1"/>
            </p:cNvSpPr>
            <p:nvPr/>
          </p:nvSpPr>
          <p:spPr bwMode="auto">
            <a:xfrm>
              <a:off x="0" y="0"/>
              <a:ext cx="5754" cy="280"/>
            </a:xfrm>
            <a:custGeom>
              <a:avLst/>
              <a:gdLst/>
              <a:ahLst/>
              <a:cxnLst>
                <a:cxn ang="0">
                  <a:pos x="0" y="0"/>
                </a:cxn>
                <a:cxn ang="0">
                  <a:pos x="25374" y="0"/>
                </a:cxn>
                <a:cxn ang="0">
                  <a:pos x="24139" y="1234"/>
                </a:cxn>
                <a:cxn ang="0">
                  <a:pos x="1233" y="1234"/>
                </a:cxn>
                <a:cxn ang="0">
                  <a:pos x="0" y="0"/>
                </a:cxn>
              </a:cxnLst>
              <a:rect l="0" t="0" r="r" b="b"/>
              <a:pathLst>
                <a:path w="25375" h="1235">
                  <a:moveTo>
                    <a:pt x="0" y="0"/>
                  </a:moveTo>
                  <a:lnTo>
                    <a:pt x="25374" y="0"/>
                  </a:lnTo>
                  <a:lnTo>
                    <a:pt x="24139" y="1234"/>
                  </a:lnTo>
                  <a:lnTo>
                    <a:pt x="1233" y="1234"/>
                  </a:lnTo>
                  <a:lnTo>
                    <a:pt x="0" y="0"/>
                  </a:lnTo>
                </a:path>
              </a:pathLst>
            </a:custGeom>
            <a:noFill/>
            <a:ln w="9360">
              <a:solidFill>
                <a:srgbClr val="000000"/>
              </a:solidFill>
              <a:round/>
              <a:headEnd/>
              <a:tailEnd/>
            </a:ln>
          </p:spPr>
          <p:txBody>
            <a:bodyPr/>
            <a:lstStyle/>
            <a:p>
              <a:endParaRPr lang="fr-FR"/>
            </a:p>
          </p:txBody>
        </p:sp>
        <p:sp>
          <p:nvSpPr>
            <p:cNvPr id="40966" name="Freeform 6"/>
            <p:cNvSpPr>
              <a:spLocks noChangeArrowheads="1"/>
            </p:cNvSpPr>
            <p:nvPr/>
          </p:nvSpPr>
          <p:spPr bwMode="auto">
            <a:xfrm>
              <a:off x="5474" y="0"/>
              <a:ext cx="280" cy="4314"/>
            </a:xfrm>
            <a:custGeom>
              <a:avLst/>
              <a:gdLst/>
              <a:ahLst/>
              <a:cxnLst>
                <a:cxn ang="0">
                  <a:pos x="1234" y="0"/>
                </a:cxn>
                <a:cxn ang="0">
                  <a:pos x="1234" y="19024"/>
                </a:cxn>
                <a:cxn ang="0">
                  <a:pos x="0" y="17789"/>
                </a:cxn>
                <a:cxn ang="0">
                  <a:pos x="0" y="1233"/>
                </a:cxn>
                <a:cxn ang="0">
                  <a:pos x="1234" y="0"/>
                </a:cxn>
              </a:cxnLst>
              <a:rect l="0" t="0" r="r" b="b"/>
              <a:pathLst>
                <a:path w="1235" h="19025">
                  <a:moveTo>
                    <a:pt x="1234" y="0"/>
                  </a:moveTo>
                  <a:lnTo>
                    <a:pt x="1234" y="19024"/>
                  </a:lnTo>
                  <a:lnTo>
                    <a:pt x="0" y="17789"/>
                  </a:lnTo>
                  <a:lnTo>
                    <a:pt x="0" y="1233"/>
                  </a:lnTo>
                  <a:lnTo>
                    <a:pt x="1234" y="0"/>
                  </a:lnTo>
                </a:path>
              </a:pathLst>
            </a:custGeom>
            <a:noFill/>
            <a:ln w="9360">
              <a:solidFill>
                <a:srgbClr val="000000"/>
              </a:solidFill>
              <a:round/>
              <a:headEnd/>
              <a:tailEnd/>
            </a:ln>
          </p:spPr>
          <p:txBody>
            <a:bodyPr/>
            <a:lstStyle/>
            <a:p>
              <a:endParaRPr lang="fr-FR"/>
            </a:p>
          </p:txBody>
        </p:sp>
        <p:sp>
          <p:nvSpPr>
            <p:cNvPr id="40967" name="Freeform 7"/>
            <p:cNvSpPr>
              <a:spLocks noChangeArrowheads="1"/>
            </p:cNvSpPr>
            <p:nvPr/>
          </p:nvSpPr>
          <p:spPr bwMode="auto">
            <a:xfrm>
              <a:off x="0" y="4034"/>
              <a:ext cx="5754" cy="280"/>
            </a:xfrm>
            <a:custGeom>
              <a:avLst/>
              <a:gdLst/>
              <a:ahLst/>
              <a:cxnLst>
                <a:cxn ang="0">
                  <a:pos x="25374" y="1234"/>
                </a:cxn>
                <a:cxn ang="0">
                  <a:pos x="0" y="1234"/>
                </a:cxn>
                <a:cxn ang="0">
                  <a:pos x="1233" y="0"/>
                </a:cxn>
                <a:cxn ang="0">
                  <a:pos x="24139" y="0"/>
                </a:cxn>
                <a:cxn ang="0">
                  <a:pos x="25374" y="1234"/>
                </a:cxn>
              </a:cxnLst>
              <a:rect l="0" t="0" r="r" b="b"/>
              <a:pathLst>
                <a:path w="25375" h="1235">
                  <a:moveTo>
                    <a:pt x="25374" y="1234"/>
                  </a:moveTo>
                  <a:lnTo>
                    <a:pt x="0" y="1234"/>
                  </a:lnTo>
                  <a:lnTo>
                    <a:pt x="1233" y="0"/>
                  </a:lnTo>
                  <a:lnTo>
                    <a:pt x="24139" y="0"/>
                  </a:lnTo>
                  <a:lnTo>
                    <a:pt x="25374" y="1234"/>
                  </a:lnTo>
                </a:path>
              </a:pathLst>
            </a:custGeom>
            <a:noFill/>
            <a:ln w="9360">
              <a:solidFill>
                <a:srgbClr val="000000"/>
              </a:solidFill>
              <a:round/>
              <a:headEnd/>
              <a:tailEnd/>
            </a:ln>
          </p:spPr>
          <p:txBody>
            <a:bodyPr/>
            <a:lstStyle/>
            <a:p>
              <a:endParaRPr lang="fr-FR"/>
            </a:p>
          </p:txBody>
        </p:sp>
        <p:sp>
          <p:nvSpPr>
            <p:cNvPr id="40968" name="Freeform 8"/>
            <p:cNvSpPr>
              <a:spLocks noChangeArrowheads="1"/>
            </p:cNvSpPr>
            <p:nvPr/>
          </p:nvSpPr>
          <p:spPr bwMode="auto">
            <a:xfrm>
              <a:off x="0" y="0"/>
              <a:ext cx="280" cy="4314"/>
            </a:xfrm>
            <a:custGeom>
              <a:avLst/>
              <a:gdLst/>
              <a:ahLst/>
              <a:cxnLst>
                <a:cxn ang="0">
                  <a:pos x="0" y="19024"/>
                </a:cxn>
                <a:cxn ang="0">
                  <a:pos x="0" y="0"/>
                </a:cxn>
                <a:cxn ang="0">
                  <a:pos x="1234" y="1233"/>
                </a:cxn>
                <a:cxn ang="0">
                  <a:pos x="1234" y="17789"/>
                </a:cxn>
                <a:cxn ang="0">
                  <a:pos x="0" y="19024"/>
                </a:cxn>
              </a:cxnLst>
              <a:rect l="0" t="0" r="r" b="b"/>
              <a:pathLst>
                <a:path w="1235" h="19025">
                  <a:moveTo>
                    <a:pt x="0" y="19024"/>
                  </a:moveTo>
                  <a:lnTo>
                    <a:pt x="0" y="0"/>
                  </a:lnTo>
                  <a:lnTo>
                    <a:pt x="1234" y="1233"/>
                  </a:lnTo>
                  <a:lnTo>
                    <a:pt x="1234" y="17789"/>
                  </a:lnTo>
                  <a:lnTo>
                    <a:pt x="0" y="19024"/>
                  </a:lnTo>
                </a:path>
              </a:pathLst>
            </a:custGeom>
            <a:noFill/>
            <a:ln w="9360">
              <a:solidFill>
                <a:srgbClr val="000000"/>
              </a:solidFill>
              <a:round/>
              <a:headEnd/>
              <a:tailEnd/>
            </a:ln>
          </p:spPr>
          <p:txBody>
            <a:bodyPr/>
            <a:lstStyle/>
            <a:p>
              <a:endParaRPr lang="fr-FR"/>
            </a:p>
          </p:txBody>
        </p:sp>
      </p:grpSp>
      <p:pic>
        <p:nvPicPr>
          <p:cNvPr id="40969" name="Picture 9"/>
          <p:cNvPicPr>
            <a:picLocks noChangeAspect="1" noChangeArrowheads="1"/>
          </p:cNvPicPr>
          <p:nvPr/>
        </p:nvPicPr>
        <p:blipFill>
          <a:blip r:embed="rId4" cstate="print"/>
          <a:srcRect/>
          <a:stretch>
            <a:fillRect/>
          </a:stretch>
        </p:blipFill>
        <p:spPr bwMode="auto">
          <a:xfrm>
            <a:off x="6702425" y="4144963"/>
            <a:ext cx="2216150" cy="2114550"/>
          </a:xfrm>
          <a:prstGeom prst="rect">
            <a:avLst/>
          </a:prstGeom>
          <a:noFill/>
        </p:spPr>
      </p:pic>
      <p:graphicFrame>
        <p:nvGraphicFramePr>
          <p:cNvPr id="97280" name="Object 1024"/>
          <p:cNvGraphicFramePr>
            <a:graphicFrameLocks noChangeAspect="1"/>
          </p:cNvGraphicFramePr>
          <p:nvPr/>
        </p:nvGraphicFramePr>
        <p:xfrm>
          <a:off x="4278313" y="3276600"/>
          <a:ext cx="73025" cy="180975"/>
        </p:xfrm>
        <a:graphic>
          <a:graphicData uri="http://schemas.openxmlformats.org/presentationml/2006/ole">
            <p:oleObj spid="_x0000_s97280" r:id="rId5" imgW="76320" imgH="181080" progId="">
              <p:embed/>
            </p:oleObj>
          </a:graphicData>
        </a:graphic>
      </p:graphicFrame>
      <p:sp>
        <p:nvSpPr>
          <p:cNvPr id="40971" name="Text Box 11"/>
          <p:cNvSpPr txBox="1">
            <a:spLocks noChangeArrowheads="1"/>
          </p:cNvSpPr>
          <p:nvPr/>
        </p:nvSpPr>
        <p:spPr bwMode="auto">
          <a:xfrm>
            <a:off x="2909888" y="4638675"/>
            <a:ext cx="458787" cy="265113"/>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DC2300"/>
                </a:solidFill>
              </a:rPr>
              <a:t>14</a:t>
            </a:r>
          </a:p>
        </p:txBody>
      </p:sp>
      <p:sp>
        <p:nvSpPr>
          <p:cNvPr id="40972" name="Text Box 12"/>
          <p:cNvSpPr txBox="1">
            <a:spLocks noChangeArrowheads="1"/>
          </p:cNvSpPr>
          <p:nvPr/>
        </p:nvSpPr>
        <p:spPr bwMode="auto">
          <a:xfrm>
            <a:off x="3192463" y="4727575"/>
            <a:ext cx="441325" cy="344488"/>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N</a:t>
            </a:r>
          </a:p>
        </p:txBody>
      </p:sp>
      <p:sp>
        <p:nvSpPr>
          <p:cNvPr id="40973" name="Text Box 13"/>
          <p:cNvSpPr txBox="1">
            <a:spLocks noChangeArrowheads="1"/>
          </p:cNvSpPr>
          <p:nvPr/>
        </p:nvSpPr>
        <p:spPr bwMode="auto">
          <a:xfrm>
            <a:off x="2981325" y="4956175"/>
            <a:ext cx="141288" cy="344488"/>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7</a:t>
            </a:r>
          </a:p>
        </p:txBody>
      </p:sp>
      <p:sp>
        <p:nvSpPr>
          <p:cNvPr id="40974" name="Text Box 14"/>
          <p:cNvSpPr txBox="1">
            <a:spLocks noChangeArrowheads="1"/>
          </p:cNvSpPr>
          <p:nvPr/>
        </p:nvSpPr>
        <p:spPr bwMode="auto">
          <a:xfrm>
            <a:off x="3527425" y="4745038"/>
            <a:ext cx="158750" cy="538162"/>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a:t>
            </a:r>
          </a:p>
        </p:txBody>
      </p:sp>
      <p:sp>
        <p:nvSpPr>
          <p:cNvPr id="40975" name="Text Box 15"/>
          <p:cNvSpPr txBox="1">
            <a:spLocks noChangeArrowheads="1"/>
          </p:cNvSpPr>
          <p:nvPr/>
        </p:nvSpPr>
        <p:spPr bwMode="auto">
          <a:xfrm>
            <a:off x="3827463" y="4603750"/>
            <a:ext cx="158750" cy="344488"/>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chemeClr val="tx1"/>
                </a:solidFill>
              </a:rPr>
              <a:t>1</a:t>
            </a:r>
          </a:p>
        </p:txBody>
      </p:sp>
      <p:grpSp>
        <p:nvGrpSpPr>
          <p:cNvPr id="40976" name="Group 16"/>
          <p:cNvGrpSpPr>
            <a:grpSpLocks/>
          </p:cNvGrpSpPr>
          <p:nvPr/>
        </p:nvGrpSpPr>
        <p:grpSpPr bwMode="auto">
          <a:xfrm>
            <a:off x="3792538" y="4568825"/>
            <a:ext cx="146050" cy="336550"/>
            <a:chOff x="2389" y="2878"/>
            <a:chExt cx="92" cy="212"/>
          </a:xfrm>
        </p:grpSpPr>
        <p:sp>
          <p:nvSpPr>
            <p:cNvPr id="40977" name="AutoShape 17"/>
            <p:cNvSpPr>
              <a:spLocks noChangeArrowheads="1"/>
            </p:cNvSpPr>
            <p:nvPr/>
          </p:nvSpPr>
          <p:spPr bwMode="auto">
            <a:xfrm>
              <a:off x="2389" y="2878"/>
              <a:ext cx="93" cy="213"/>
            </a:xfrm>
            <a:prstGeom prst="roundRect">
              <a:avLst>
                <a:gd name="adj" fmla="val 1083"/>
              </a:avLst>
            </a:prstGeom>
            <a:noFill/>
            <a:ln w="9525">
              <a:noFill/>
              <a:round/>
              <a:headEnd/>
              <a:tailEnd/>
            </a:ln>
          </p:spPr>
          <p:txBody>
            <a:bodyPr wrap="none" anchor="ctr"/>
            <a:lstStyle/>
            <a:p>
              <a:endParaRPr lang="fr-FR"/>
            </a:p>
          </p:txBody>
        </p:sp>
        <p:grpSp>
          <p:nvGrpSpPr>
            <p:cNvPr id="40978" name="Group 18"/>
            <p:cNvGrpSpPr>
              <a:grpSpLocks/>
            </p:cNvGrpSpPr>
            <p:nvPr/>
          </p:nvGrpSpPr>
          <p:grpSpPr bwMode="auto">
            <a:xfrm>
              <a:off x="2389" y="2878"/>
              <a:ext cx="89" cy="209"/>
              <a:chOff x="2389" y="2878"/>
              <a:chExt cx="89" cy="209"/>
            </a:xfrm>
          </p:grpSpPr>
          <p:sp>
            <p:nvSpPr>
              <p:cNvPr id="40979" name="AutoShape 19"/>
              <p:cNvSpPr>
                <a:spLocks noChangeArrowheads="1"/>
              </p:cNvSpPr>
              <p:nvPr/>
            </p:nvSpPr>
            <p:spPr bwMode="auto">
              <a:xfrm>
                <a:off x="2389" y="2878"/>
                <a:ext cx="90" cy="210"/>
              </a:xfrm>
              <a:prstGeom prst="roundRect">
                <a:avLst>
                  <a:gd name="adj" fmla="val 1111"/>
                </a:avLst>
              </a:prstGeom>
              <a:noFill/>
              <a:ln w="9525">
                <a:noFill/>
                <a:round/>
                <a:headEnd/>
                <a:tailEnd/>
              </a:ln>
            </p:spPr>
            <p:txBody>
              <a:bodyPr wrap="none" anchor="ctr"/>
              <a:lstStyle/>
              <a:p>
                <a:endParaRPr lang="fr-FR"/>
              </a:p>
            </p:txBody>
          </p:sp>
          <p:grpSp>
            <p:nvGrpSpPr>
              <p:cNvPr id="40980" name="Group 20"/>
              <p:cNvGrpSpPr>
                <a:grpSpLocks/>
              </p:cNvGrpSpPr>
              <p:nvPr/>
            </p:nvGrpSpPr>
            <p:grpSpPr bwMode="auto">
              <a:xfrm>
                <a:off x="2389" y="2878"/>
                <a:ext cx="87" cy="207"/>
                <a:chOff x="2389" y="2878"/>
                <a:chExt cx="87" cy="207"/>
              </a:xfrm>
            </p:grpSpPr>
            <p:sp>
              <p:nvSpPr>
                <p:cNvPr id="40981" name="AutoShape 21"/>
                <p:cNvSpPr>
                  <a:spLocks noChangeArrowheads="1"/>
                </p:cNvSpPr>
                <p:nvPr/>
              </p:nvSpPr>
              <p:spPr bwMode="auto">
                <a:xfrm>
                  <a:off x="2389" y="2878"/>
                  <a:ext cx="88" cy="208"/>
                </a:xfrm>
                <a:prstGeom prst="roundRect">
                  <a:avLst>
                    <a:gd name="adj" fmla="val 1134"/>
                  </a:avLst>
                </a:prstGeom>
                <a:noFill/>
                <a:ln w="9525">
                  <a:noFill/>
                  <a:round/>
                  <a:headEnd/>
                  <a:tailEnd/>
                </a:ln>
              </p:spPr>
              <p:txBody>
                <a:bodyPr wrap="none" anchor="ctr"/>
                <a:lstStyle/>
                <a:p>
                  <a:endParaRPr lang="fr-FR"/>
                </a:p>
              </p:txBody>
            </p:sp>
            <p:grpSp>
              <p:nvGrpSpPr>
                <p:cNvPr id="40982" name="Group 22"/>
                <p:cNvGrpSpPr>
                  <a:grpSpLocks/>
                </p:cNvGrpSpPr>
                <p:nvPr/>
              </p:nvGrpSpPr>
              <p:grpSpPr bwMode="auto">
                <a:xfrm>
                  <a:off x="2389" y="2878"/>
                  <a:ext cx="86" cy="206"/>
                  <a:chOff x="2389" y="2878"/>
                  <a:chExt cx="86" cy="206"/>
                </a:xfrm>
              </p:grpSpPr>
              <p:sp>
                <p:nvSpPr>
                  <p:cNvPr id="40983" name="AutoShape 23"/>
                  <p:cNvSpPr>
                    <a:spLocks noChangeArrowheads="1"/>
                  </p:cNvSpPr>
                  <p:nvPr/>
                </p:nvSpPr>
                <p:spPr bwMode="auto">
                  <a:xfrm>
                    <a:off x="2389" y="2878"/>
                    <a:ext cx="87" cy="207"/>
                  </a:xfrm>
                  <a:prstGeom prst="roundRect">
                    <a:avLst>
                      <a:gd name="adj" fmla="val 1162"/>
                    </a:avLst>
                  </a:prstGeom>
                  <a:noFill/>
                  <a:ln w="9525">
                    <a:noFill/>
                    <a:round/>
                    <a:headEnd/>
                    <a:tailEnd/>
                  </a:ln>
                </p:spPr>
                <p:txBody>
                  <a:bodyPr wrap="none" anchor="ctr"/>
                  <a:lstStyle/>
                  <a:p>
                    <a:endParaRPr lang="fr-FR"/>
                  </a:p>
                </p:txBody>
              </p:sp>
              <p:grpSp>
                <p:nvGrpSpPr>
                  <p:cNvPr id="40984" name="Group 24"/>
                  <p:cNvGrpSpPr>
                    <a:grpSpLocks/>
                  </p:cNvGrpSpPr>
                  <p:nvPr/>
                </p:nvGrpSpPr>
                <p:grpSpPr bwMode="auto">
                  <a:xfrm>
                    <a:off x="2389" y="2878"/>
                    <a:ext cx="86" cy="206"/>
                    <a:chOff x="2389" y="2878"/>
                    <a:chExt cx="86" cy="206"/>
                  </a:xfrm>
                </p:grpSpPr>
                <p:sp>
                  <p:nvSpPr>
                    <p:cNvPr id="40985" name="AutoShape 25"/>
                    <p:cNvSpPr>
                      <a:spLocks noChangeArrowheads="1"/>
                    </p:cNvSpPr>
                    <p:nvPr/>
                  </p:nvSpPr>
                  <p:spPr bwMode="auto">
                    <a:xfrm>
                      <a:off x="2389" y="2878"/>
                      <a:ext cx="87" cy="207"/>
                    </a:xfrm>
                    <a:prstGeom prst="roundRect">
                      <a:avLst>
                        <a:gd name="adj" fmla="val 1162"/>
                      </a:avLst>
                    </a:prstGeom>
                    <a:noFill/>
                    <a:ln w="9525">
                      <a:noFill/>
                      <a:round/>
                      <a:headEnd/>
                      <a:tailEnd/>
                    </a:ln>
                  </p:spPr>
                  <p:txBody>
                    <a:bodyPr wrap="none" anchor="ctr"/>
                    <a:lstStyle/>
                    <a:p>
                      <a:endParaRPr lang="fr-FR"/>
                    </a:p>
                  </p:txBody>
                </p:sp>
                <p:sp>
                  <p:nvSpPr>
                    <p:cNvPr id="40986" name="AutoShape 26"/>
                    <p:cNvSpPr>
                      <a:spLocks noChangeArrowheads="1"/>
                    </p:cNvSpPr>
                    <p:nvPr/>
                  </p:nvSpPr>
                  <p:spPr bwMode="auto">
                    <a:xfrm>
                      <a:off x="2389" y="2878"/>
                      <a:ext cx="87" cy="207"/>
                    </a:xfrm>
                    <a:prstGeom prst="roundRect">
                      <a:avLst>
                        <a:gd name="adj" fmla="val 1162"/>
                      </a:avLst>
                    </a:prstGeom>
                    <a:noFill/>
                    <a:ln w="9525">
                      <a:noFill/>
                      <a:round/>
                      <a:headEnd/>
                      <a:tailEnd/>
                    </a:ln>
                  </p:spPr>
                  <p:txBody>
                    <a:bodyPr wrap="none"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1</a:t>
                      </a:r>
                    </a:p>
                  </p:txBody>
                </p:sp>
              </p:grpSp>
            </p:grpSp>
          </p:grpSp>
        </p:grpSp>
      </p:grpSp>
      <p:sp>
        <p:nvSpPr>
          <p:cNvPr id="40987" name="Text Box 27"/>
          <p:cNvSpPr txBox="1">
            <a:spLocks noChangeArrowheads="1"/>
          </p:cNvSpPr>
          <p:nvPr/>
        </p:nvSpPr>
        <p:spPr bwMode="auto">
          <a:xfrm>
            <a:off x="3827463" y="5097463"/>
            <a:ext cx="141287" cy="344487"/>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chemeClr val="tx1"/>
                </a:solidFill>
              </a:rPr>
              <a:t>1</a:t>
            </a:r>
          </a:p>
        </p:txBody>
      </p:sp>
      <p:grpSp>
        <p:nvGrpSpPr>
          <p:cNvPr id="40988" name="Group 28"/>
          <p:cNvGrpSpPr>
            <a:grpSpLocks/>
          </p:cNvGrpSpPr>
          <p:nvPr/>
        </p:nvGrpSpPr>
        <p:grpSpPr bwMode="auto">
          <a:xfrm>
            <a:off x="3810000" y="4973638"/>
            <a:ext cx="146050" cy="336550"/>
            <a:chOff x="2400" y="3133"/>
            <a:chExt cx="92" cy="212"/>
          </a:xfrm>
        </p:grpSpPr>
        <p:sp>
          <p:nvSpPr>
            <p:cNvPr id="40989" name="AutoShape 29"/>
            <p:cNvSpPr>
              <a:spLocks noChangeArrowheads="1"/>
            </p:cNvSpPr>
            <p:nvPr/>
          </p:nvSpPr>
          <p:spPr bwMode="auto">
            <a:xfrm>
              <a:off x="2400" y="3133"/>
              <a:ext cx="93" cy="213"/>
            </a:xfrm>
            <a:prstGeom prst="roundRect">
              <a:avLst>
                <a:gd name="adj" fmla="val 1083"/>
              </a:avLst>
            </a:prstGeom>
            <a:noFill/>
            <a:ln w="9525">
              <a:noFill/>
              <a:round/>
              <a:headEnd/>
              <a:tailEnd/>
            </a:ln>
          </p:spPr>
          <p:txBody>
            <a:bodyPr wrap="none" anchor="ctr"/>
            <a:lstStyle/>
            <a:p>
              <a:endParaRPr lang="fr-FR"/>
            </a:p>
          </p:txBody>
        </p:sp>
        <p:grpSp>
          <p:nvGrpSpPr>
            <p:cNvPr id="40990" name="Group 30"/>
            <p:cNvGrpSpPr>
              <a:grpSpLocks/>
            </p:cNvGrpSpPr>
            <p:nvPr/>
          </p:nvGrpSpPr>
          <p:grpSpPr bwMode="auto">
            <a:xfrm>
              <a:off x="2400" y="3133"/>
              <a:ext cx="89" cy="209"/>
              <a:chOff x="2400" y="3133"/>
              <a:chExt cx="89" cy="209"/>
            </a:xfrm>
          </p:grpSpPr>
          <p:sp>
            <p:nvSpPr>
              <p:cNvPr id="40991" name="AutoShape 31"/>
              <p:cNvSpPr>
                <a:spLocks noChangeArrowheads="1"/>
              </p:cNvSpPr>
              <p:nvPr/>
            </p:nvSpPr>
            <p:spPr bwMode="auto">
              <a:xfrm>
                <a:off x="2400" y="3133"/>
                <a:ext cx="90" cy="210"/>
              </a:xfrm>
              <a:prstGeom prst="roundRect">
                <a:avLst>
                  <a:gd name="adj" fmla="val 1111"/>
                </a:avLst>
              </a:prstGeom>
              <a:noFill/>
              <a:ln w="9525">
                <a:noFill/>
                <a:round/>
                <a:headEnd/>
                <a:tailEnd/>
              </a:ln>
            </p:spPr>
            <p:txBody>
              <a:bodyPr wrap="none" anchor="ctr"/>
              <a:lstStyle/>
              <a:p>
                <a:endParaRPr lang="fr-FR"/>
              </a:p>
            </p:txBody>
          </p:sp>
          <p:grpSp>
            <p:nvGrpSpPr>
              <p:cNvPr id="40992" name="Group 32"/>
              <p:cNvGrpSpPr>
                <a:grpSpLocks/>
              </p:cNvGrpSpPr>
              <p:nvPr/>
            </p:nvGrpSpPr>
            <p:grpSpPr bwMode="auto">
              <a:xfrm>
                <a:off x="2400" y="3133"/>
                <a:ext cx="87" cy="207"/>
                <a:chOff x="2400" y="3133"/>
                <a:chExt cx="87" cy="207"/>
              </a:xfrm>
            </p:grpSpPr>
            <p:sp>
              <p:nvSpPr>
                <p:cNvPr id="40993" name="AutoShape 33"/>
                <p:cNvSpPr>
                  <a:spLocks noChangeArrowheads="1"/>
                </p:cNvSpPr>
                <p:nvPr/>
              </p:nvSpPr>
              <p:spPr bwMode="auto">
                <a:xfrm>
                  <a:off x="2400" y="3133"/>
                  <a:ext cx="88" cy="208"/>
                </a:xfrm>
                <a:prstGeom prst="roundRect">
                  <a:avLst>
                    <a:gd name="adj" fmla="val 1134"/>
                  </a:avLst>
                </a:prstGeom>
                <a:noFill/>
                <a:ln w="9525">
                  <a:noFill/>
                  <a:round/>
                  <a:headEnd/>
                  <a:tailEnd/>
                </a:ln>
              </p:spPr>
              <p:txBody>
                <a:bodyPr wrap="none" anchor="ctr"/>
                <a:lstStyle/>
                <a:p>
                  <a:endParaRPr lang="fr-FR"/>
                </a:p>
              </p:txBody>
            </p:sp>
            <p:grpSp>
              <p:nvGrpSpPr>
                <p:cNvPr id="40994" name="Group 34"/>
                <p:cNvGrpSpPr>
                  <a:grpSpLocks/>
                </p:cNvGrpSpPr>
                <p:nvPr/>
              </p:nvGrpSpPr>
              <p:grpSpPr bwMode="auto">
                <a:xfrm>
                  <a:off x="2400" y="3133"/>
                  <a:ext cx="86" cy="206"/>
                  <a:chOff x="2400" y="3133"/>
                  <a:chExt cx="86" cy="206"/>
                </a:xfrm>
              </p:grpSpPr>
              <p:sp>
                <p:nvSpPr>
                  <p:cNvPr id="40995" name="AutoShape 35"/>
                  <p:cNvSpPr>
                    <a:spLocks noChangeArrowheads="1"/>
                  </p:cNvSpPr>
                  <p:nvPr/>
                </p:nvSpPr>
                <p:spPr bwMode="auto">
                  <a:xfrm>
                    <a:off x="2400" y="3133"/>
                    <a:ext cx="87" cy="207"/>
                  </a:xfrm>
                  <a:prstGeom prst="roundRect">
                    <a:avLst>
                      <a:gd name="adj" fmla="val 1162"/>
                    </a:avLst>
                  </a:prstGeom>
                  <a:noFill/>
                  <a:ln w="9525">
                    <a:noFill/>
                    <a:round/>
                    <a:headEnd/>
                    <a:tailEnd/>
                  </a:ln>
                </p:spPr>
                <p:txBody>
                  <a:bodyPr wrap="none" anchor="ctr"/>
                  <a:lstStyle/>
                  <a:p>
                    <a:endParaRPr lang="fr-FR"/>
                  </a:p>
                </p:txBody>
              </p:sp>
              <p:grpSp>
                <p:nvGrpSpPr>
                  <p:cNvPr id="40996" name="Group 36"/>
                  <p:cNvGrpSpPr>
                    <a:grpSpLocks/>
                  </p:cNvGrpSpPr>
                  <p:nvPr/>
                </p:nvGrpSpPr>
                <p:grpSpPr bwMode="auto">
                  <a:xfrm>
                    <a:off x="2400" y="3133"/>
                    <a:ext cx="86" cy="206"/>
                    <a:chOff x="2400" y="3133"/>
                    <a:chExt cx="86" cy="206"/>
                  </a:xfrm>
                </p:grpSpPr>
                <p:sp>
                  <p:nvSpPr>
                    <p:cNvPr id="40997" name="AutoShape 37"/>
                    <p:cNvSpPr>
                      <a:spLocks noChangeArrowheads="1"/>
                    </p:cNvSpPr>
                    <p:nvPr/>
                  </p:nvSpPr>
                  <p:spPr bwMode="auto">
                    <a:xfrm>
                      <a:off x="2400" y="3133"/>
                      <a:ext cx="87" cy="207"/>
                    </a:xfrm>
                    <a:prstGeom prst="roundRect">
                      <a:avLst>
                        <a:gd name="adj" fmla="val 1162"/>
                      </a:avLst>
                    </a:prstGeom>
                    <a:noFill/>
                    <a:ln w="9525">
                      <a:noFill/>
                      <a:round/>
                      <a:headEnd/>
                      <a:tailEnd/>
                    </a:ln>
                  </p:spPr>
                  <p:txBody>
                    <a:bodyPr wrap="none" anchor="ctr"/>
                    <a:lstStyle/>
                    <a:p>
                      <a:endParaRPr lang="fr-FR"/>
                    </a:p>
                  </p:txBody>
                </p:sp>
                <p:sp>
                  <p:nvSpPr>
                    <p:cNvPr id="40998" name="AutoShape 38"/>
                    <p:cNvSpPr>
                      <a:spLocks noChangeArrowheads="1"/>
                    </p:cNvSpPr>
                    <p:nvPr/>
                  </p:nvSpPr>
                  <p:spPr bwMode="auto">
                    <a:xfrm>
                      <a:off x="2400" y="3133"/>
                      <a:ext cx="87" cy="207"/>
                    </a:xfrm>
                    <a:prstGeom prst="roundRect">
                      <a:avLst>
                        <a:gd name="adj" fmla="val 1162"/>
                      </a:avLst>
                    </a:prstGeom>
                    <a:noFill/>
                    <a:ln w="9525">
                      <a:noFill/>
                      <a:round/>
                      <a:headEnd/>
                      <a:tailEnd/>
                    </a:ln>
                  </p:spPr>
                  <p:txBody>
                    <a:bodyPr wrap="none"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1</a:t>
                      </a:r>
                    </a:p>
                  </p:txBody>
                </p:sp>
              </p:grpSp>
            </p:grpSp>
          </p:grpSp>
        </p:grpSp>
      </p:grpSp>
      <p:sp>
        <p:nvSpPr>
          <p:cNvPr id="40999" name="Text Box 39"/>
          <p:cNvSpPr txBox="1">
            <a:spLocks noChangeArrowheads="1"/>
          </p:cNvSpPr>
          <p:nvPr/>
        </p:nvSpPr>
        <p:spPr bwMode="auto">
          <a:xfrm>
            <a:off x="4038600" y="4745038"/>
            <a:ext cx="247650" cy="344487"/>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p</a:t>
            </a:r>
          </a:p>
        </p:txBody>
      </p:sp>
      <p:sp>
        <p:nvSpPr>
          <p:cNvPr id="41000" name="Line 40"/>
          <p:cNvSpPr>
            <a:spLocks noChangeShapeType="1"/>
          </p:cNvSpPr>
          <p:nvPr/>
        </p:nvSpPr>
        <p:spPr bwMode="auto">
          <a:xfrm>
            <a:off x="4338638" y="4938713"/>
            <a:ext cx="387350" cy="1587"/>
          </a:xfrm>
          <a:prstGeom prst="line">
            <a:avLst/>
          </a:prstGeom>
          <a:noFill/>
          <a:ln w="9360">
            <a:solidFill>
              <a:srgbClr val="FF0000"/>
            </a:solidFill>
            <a:round/>
            <a:headEnd/>
            <a:tailEnd type="triangle" w="med" len="med"/>
          </a:ln>
        </p:spPr>
        <p:txBody>
          <a:bodyPr/>
          <a:lstStyle/>
          <a:p>
            <a:endParaRPr lang="fr-FR"/>
          </a:p>
        </p:txBody>
      </p:sp>
      <p:sp>
        <p:nvSpPr>
          <p:cNvPr id="41001" name="Text Box 41"/>
          <p:cNvSpPr txBox="1">
            <a:spLocks noChangeArrowheads="1"/>
          </p:cNvSpPr>
          <p:nvPr/>
        </p:nvSpPr>
        <p:spPr bwMode="auto">
          <a:xfrm>
            <a:off x="5080000" y="4973638"/>
            <a:ext cx="153988" cy="361950"/>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8</a:t>
            </a:r>
          </a:p>
        </p:txBody>
      </p:sp>
      <p:sp>
        <p:nvSpPr>
          <p:cNvPr id="41002" name="Text Box 42"/>
          <p:cNvSpPr txBox="1">
            <a:spLocks noChangeArrowheads="1"/>
          </p:cNvSpPr>
          <p:nvPr/>
        </p:nvSpPr>
        <p:spPr bwMode="auto">
          <a:xfrm>
            <a:off x="4956175" y="4568825"/>
            <a:ext cx="423863" cy="344488"/>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15</a:t>
            </a:r>
          </a:p>
        </p:txBody>
      </p:sp>
      <p:sp>
        <p:nvSpPr>
          <p:cNvPr id="41003" name="Text Box 43"/>
          <p:cNvSpPr txBox="1">
            <a:spLocks noChangeArrowheads="1"/>
          </p:cNvSpPr>
          <p:nvPr/>
        </p:nvSpPr>
        <p:spPr bwMode="auto">
          <a:xfrm>
            <a:off x="5362575" y="4727575"/>
            <a:ext cx="406400" cy="344488"/>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O</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0" y="609600"/>
            <a:ext cx="5257800" cy="6481763"/>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Pour pouvoir utiliser cette technique, il faut </a:t>
            </a:r>
            <a:r>
              <a:rPr lang="en-GB" sz="2000">
                <a:solidFill>
                  <a:srgbClr val="FFFFFF"/>
                </a:solidFill>
                <a:cs typeface="Times New Roman" pitchFamily="18" charset="0"/>
              </a:rPr>
              <a:t>que cyclotron, laboratoires de radiochimie et appareillage d’imagerie se situent à proximité, du fait de la très courte durée de vie des isotopes produits.</a:t>
            </a:r>
          </a:p>
          <a:p>
            <a:pPr eaLnBrk="1" hangingPunct="1">
              <a:lnSpc>
                <a:spcPct val="102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FFFF"/>
                </a:solidFill>
                <a:cs typeface="Arial" charset="0"/>
              </a:rPr>
              <a:t> </a:t>
            </a:r>
          </a:p>
          <a:p>
            <a:pPr eaLnBrk="1" hangingPunct="1">
              <a:lnSpc>
                <a:spcPct val="102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Arial" charset="0"/>
              </a:rPr>
              <a:t>Pour être utilisable en médecine, l’isotope doit remplir certaines conditions :</a:t>
            </a:r>
            <a:br>
              <a:rPr lang="en-GB" sz="2000">
                <a:solidFill>
                  <a:srgbClr val="FFFFFF"/>
                </a:solidFill>
                <a:cs typeface="Arial" charset="0"/>
              </a:rPr>
            </a:br>
            <a:r>
              <a:rPr lang="en-GB" sz="2000">
                <a:solidFill>
                  <a:srgbClr val="FFFFFF"/>
                </a:solidFill>
                <a:cs typeface="Arial" charset="0"/>
              </a:rPr>
              <a:t>• délivrer une dose d’irradiation la plus faible possible ;</a:t>
            </a:r>
            <a:br>
              <a:rPr lang="en-GB" sz="2000">
                <a:solidFill>
                  <a:srgbClr val="FFFFFF"/>
                </a:solidFill>
                <a:cs typeface="Arial" charset="0"/>
              </a:rPr>
            </a:br>
            <a:r>
              <a:rPr lang="en-GB" sz="2000">
                <a:solidFill>
                  <a:srgbClr val="FFFFFF"/>
                </a:solidFill>
                <a:cs typeface="Arial" charset="0"/>
              </a:rPr>
              <a:t>• avoir une durée de vie dans l’organisme courte mais suffisante pour permettre une observation physiologique ;</a:t>
            </a:r>
            <a:br>
              <a:rPr lang="en-GB" sz="2000">
                <a:solidFill>
                  <a:srgbClr val="FFFFFF"/>
                </a:solidFill>
                <a:cs typeface="Arial" charset="0"/>
              </a:rPr>
            </a:br>
            <a:r>
              <a:rPr lang="en-GB" sz="2000">
                <a:solidFill>
                  <a:srgbClr val="FFFFFF"/>
                </a:solidFill>
                <a:cs typeface="Arial" charset="0"/>
              </a:rPr>
              <a:t>• émettre un rayonnement qui présente le plus d’innocuité possible et soit décelable à l’extérieur du corps.</a:t>
            </a:r>
            <a:br>
              <a:rPr lang="en-GB" sz="2000">
                <a:solidFill>
                  <a:srgbClr val="FFFFFF"/>
                </a:solidFill>
                <a:cs typeface="Arial" charset="0"/>
              </a:rPr>
            </a:br>
            <a:endParaRPr lang="en-GB" sz="2000">
              <a:solidFill>
                <a:srgbClr val="FFFFFF"/>
              </a:solidFill>
              <a:cs typeface="Arial" charset="0"/>
            </a:endParaRPr>
          </a:p>
        </p:txBody>
      </p:sp>
      <p:pic>
        <p:nvPicPr>
          <p:cNvPr id="41986" name="Picture 2"/>
          <p:cNvPicPr>
            <a:picLocks noChangeAspect="1" noChangeArrowheads="1"/>
          </p:cNvPicPr>
          <p:nvPr/>
        </p:nvPicPr>
        <p:blipFill>
          <a:blip r:embed="rId3" cstate="print"/>
          <a:srcRect/>
          <a:stretch>
            <a:fillRect/>
          </a:stretch>
        </p:blipFill>
        <p:spPr bwMode="auto">
          <a:xfrm>
            <a:off x="6019800" y="1600200"/>
            <a:ext cx="2468563" cy="2303463"/>
          </a:xfrm>
          <a:prstGeom prst="rect">
            <a:avLst/>
          </a:prstGeom>
          <a:noFill/>
        </p:spPr>
      </p:pic>
      <p:sp>
        <p:nvSpPr>
          <p:cNvPr id="41987" name="Text Box 3"/>
          <p:cNvSpPr txBox="1">
            <a:spLocks noChangeArrowheads="1"/>
          </p:cNvSpPr>
          <p:nvPr/>
        </p:nvSpPr>
        <p:spPr bwMode="auto">
          <a:xfrm>
            <a:off x="5686425" y="4478338"/>
            <a:ext cx="3140075" cy="635000"/>
          </a:xfrm>
          <a:prstGeom prst="rect">
            <a:avLst/>
          </a:prstGeom>
          <a:noFill/>
          <a:ln w="9525">
            <a:noFill/>
            <a:miter lim="800000"/>
            <a:headEnd/>
            <a:tailEnd/>
          </a:ln>
        </p:spPr>
        <p:txBody>
          <a:bodyPr lIns="0" tIns="0" rIns="0" bIns="0">
            <a:spAutoFit/>
          </a:bodyPr>
          <a:lstStyle/>
          <a:p>
            <a:pPr algn="ctr" eaLnBrk="1" hangingPunct="1">
              <a:lnSpc>
                <a:spcPct val="95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a:solidFill>
                  <a:srgbClr val="0000FF"/>
                </a:solidFill>
              </a:rPr>
              <a:t>Le coeur est ici bien visible, grâce à la TEP</a:t>
            </a:r>
          </a:p>
        </p:txBody>
      </p:sp>
      <p:sp>
        <p:nvSpPr>
          <p:cNvPr id="41988" name="Text Box 4"/>
          <p:cNvSpPr txBox="1">
            <a:spLocks noChangeArrowheads="1"/>
          </p:cNvSpPr>
          <p:nvPr/>
        </p:nvSpPr>
        <p:spPr bwMode="auto">
          <a:xfrm>
            <a:off x="0" y="0"/>
            <a:ext cx="4572000" cy="519113"/>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u="sng">
                <a:solidFill>
                  <a:srgbClr val="FF3300"/>
                </a:solidFill>
              </a:rPr>
              <a:t>Les isotopes: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Oval 1"/>
          <p:cNvSpPr>
            <a:spLocks noChangeArrowheads="1"/>
          </p:cNvSpPr>
          <p:nvPr/>
        </p:nvSpPr>
        <p:spPr bwMode="auto">
          <a:xfrm>
            <a:off x="2700338" y="1484313"/>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6146" name="Oval 2"/>
          <p:cNvSpPr>
            <a:spLocks noChangeArrowheads="1"/>
          </p:cNvSpPr>
          <p:nvPr/>
        </p:nvSpPr>
        <p:spPr bwMode="auto">
          <a:xfrm>
            <a:off x="2268538" y="1557338"/>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6147" name="Oval 3"/>
          <p:cNvSpPr>
            <a:spLocks noChangeArrowheads="1"/>
          </p:cNvSpPr>
          <p:nvPr/>
        </p:nvSpPr>
        <p:spPr bwMode="auto">
          <a:xfrm>
            <a:off x="2339975" y="1628775"/>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6148" name="Oval 4"/>
          <p:cNvSpPr>
            <a:spLocks noChangeArrowheads="1"/>
          </p:cNvSpPr>
          <p:nvPr/>
        </p:nvSpPr>
        <p:spPr bwMode="auto">
          <a:xfrm>
            <a:off x="2339975" y="1341438"/>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6149" name="Oval 5"/>
          <p:cNvSpPr>
            <a:spLocks noChangeArrowheads="1"/>
          </p:cNvSpPr>
          <p:nvPr/>
        </p:nvSpPr>
        <p:spPr bwMode="auto">
          <a:xfrm>
            <a:off x="2339975" y="1412875"/>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6150" name="Oval 6"/>
          <p:cNvSpPr>
            <a:spLocks noChangeArrowheads="1"/>
          </p:cNvSpPr>
          <p:nvPr/>
        </p:nvSpPr>
        <p:spPr bwMode="auto">
          <a:xfrm>
            <a:off x="2700338" y="1628775"/>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6151" name="Oval 7"/>
          <p:cNvSpPr>
            <a:spLocks noChangeArrowheads="1"/>
          </p:cNvSpPr>
          <p:nvPr/>
        </p:nvSpPr>
        <p:spPr bwMode="auto">
          <a:xfrm>
            <a:off x="2627313" y="1700213"/>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6152" name="Oval 8"/>
          <p:cNvSpPr>
            <a:spLocks noChangeArrowheads="1"/>
          </p:cNvSpPr>
          <p:nvPr/>
        </p:nvSpPr>
        <p:spPr bwMode="auto">
          <a:xfrm>
            <a:off x="2484438" y="1773238"/>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6153" name="Oval 9"/>
          <p:cNvSpPr>
            <a:spLocks noChangeArrowheads="1"/>
          </p:cNvSpPr>
          <p:nvPr/>
        </p:nvSpPr>
        <p:spPr bwMode="auto">
          <a:xfrm>
            <a:off x="2339975" y="1773238"/>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6154" name="Oval 10"/>
          <p:cNvSpPr>
            <a:spLocks noChangeArrowheads="1"/>
          </p:cNvSpPr>
          <p:nvPr/>
        </p:nvSpPr>
        <p:spPr bwMode="auto">
          <a:xfrm>
            <a:off x="2195513" y="1700213"/>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6155" name="Oval 11"/>
          <p:cNvSpPr>
            <a:spLocks noChangeArrowheads="1"/>
          </p:cNvSpPr>
          <p:nvPr/>
        </p:nvSpPr>
        <p:spPr bwMode="auto">
          <a:xfrm>
            <a:off x="2124075" y="1557338"/>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6156" name="Oval 12"/>
          <p:cNvSpPr>
            <a:spLocks noChangeArrowheads="1"/>
          </p:cNvSpPr>
          <p:nvPr/>
        </p:nvSpPr>
        <p:spPr bwMode="auto">
          <a:xfrm>
            <a:off x="2124075" y="1412875"/>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6157" name="Oval 13"/>
          <p:cNvSpPr>
            <a:spLocks noChangeArrowheads="1"/>
          </p:cNvSpPr>
          <p:nvPr/>
        </p:nvSpPr>
        <p:spPr bwMode="auto">
          <a:xfrm>
            <a:off x="2195513" y="1268413"/>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6158" name="Oval 14"/>
          <p:cNvSpPr>
            <a:spLocks noChangeArrowheads="1"/>
          </p:cNvSpPr>
          <p:nvPr/>
        </p:nvSpPr>
        <p:spPr bwMode="auto">
          <a:xfrm>
            <a:off x="2339975" y="1196975"/>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6159" name="Text Box 15"/>
          <p:cNvSpPr txBox="1">
            <a:spLocks noChangeArrowheads="1"/>
          </p:cNvSpPr>
          <p:nvPr/>
        </p:nvSpPr>
        <p:spPr bwMode="auto">
          <a:xfrm>
            <a:off x="539750" y="404813"/>
            <a:ext cx="7632700" cy="701675"/>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Le noyau est la partie centrale de l’atome. Il est constitué de </a:t>
            </a:r>
            <a:r>
              <a:rPr lang="en-GB" sz="2000">
                <a:solidFill>
                  <a:srgbClr val="FF0000"/>
                </a:solidFill>
              </a:rPr>
              <a:t>protons</a:t>
            </a:r>
            <a:r>
              <a:rPr lang="en-GB" sz="2000">
                <a:solidFill>
                  <a:srgbClr val="FFFFFF"/>
                </a:solidFill>
              </a:rPr>
              <a:t> chargés positivement et de </a:t>
            </a:r>
            <a:r>
              <a:rPr lang="en-GB" sz="2000">
                <a:solidFill>
                  <a:srgbClr val="FF0000"/>
                </a:solidFill>
              </a:rPr>
              <a:t>neutrons</a:t>
            </a:r>
            <a:r>
              <a:rPr lang="en-GB" sz="2000">
                <a:solidFill>
                  <a:srgbClr val="FFFFFF"/>
                </a:solidFill>
              </a:rPr>
              <a:t> de charge nulle.</a:t>
            </a:r>
          </a:p>
        </p:txBody>
      </p:sp>
      <p:sp>
        <p:nvSpPr>
          <p:cNvPr id="6160" name="Oval 16"/>
          <p:cNvSpPr>
            <a:spLocks noChangeArrowheads="1"/>
          </p:cNvSpPr>
          <p:nvPr/>
        </p:nvSpPr>
        <p:spPr bwMode="auto">
          <a:xfrm>
            <a:off x="2484438" y="1196975"/>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6161" name="Oval 17"/>
          <p:cNvSpPr>
            <a:spLocks noChangeArrowheads="1"/>
          </p:cNvSpPr>
          <p:nvPr/>
        </p:nvSpPr>
        <p:spPr bwMode="auto">
          <a:xfrm>
            <a:off x="2627313" y="1268413"/>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6162" name="Oval 18"/>
          <p:cNvSpPr>
            <a:spLocks noChangeArrowheads="1"/>
          </p:cNvSpPr>
          <p:nvPr/>
        </p:nvSpPr>
        <p:spPr bwMode="auto">
          <a:xfrm>
            <a:off x="2627313" y="1484313"/>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6163" name="Text Box 19"/>
          <p:cNvSpPr txBox="1">
            <a:spLocks noChangeArrowheads="1"/>
          </p:cNvSpPr>
          <p:nvPr/>
        </p:nvSpPr>
        <p:spPr bwMode="auto">
          <a:xfrm>
            <a:off x="3779912" y="1556792"/>
            <a:ext cx="1728787" cy="445379"/>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solidFill>
                  <a:srgbClr val="FFFFFF"/>
                </a:solidFill>
              </a:rPr>
              <a:t>Neutron  N</a:t>
            </a:r>
            <a:endParaRPr lang="en-GB" sz="2400" dirty="0">
              <a:solidFill>
                <a:srgbClr val="FFFFFF"/>
              </a:solidFill>
            </a:endParaRPr>
          </a:p>
        </p:txBody>
      </p:sp>
      <p:sp>
        <p:nvSpPr>
          <p:cNvPr id="6165" name="Text Box 21"/>
          <p:cNvSpPr txBox="1">
            <a:spLocks noChangeArrowheads="1"/>
          </p:cNvSpPr>
          <p:nvPr/>
        </p:nvSpPr>
        <p:spPr bwMode="auto">
          <a:xfrm>
            <a:off x="684213" y="3141663"/>
            <a:ext cx="8135937" cy="2882900"/>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Le nombre de protons détermine le numéro atomique de l’atome et donc sa </a:t>
            </a:r>
            <a:r>
              <a:rPr lang="en-GB" sz="2000">
                <a:solidFill>
                  <a:srgbClr val="FF0000"/>
                </a:solidFill>
              </a:rPr>
              <a:t>nature</a:t>
            </a:r>
            <a:r>
              <a:rPr lang="en-GB" sz="2000">
                <a:solidFill>
                  <a:srgbClr val="FFFFFF"/>
                </a:solidFill>
              </a:rPr>
              <a:t> (hydrogène, carbone, oxygène...). On le note Z.</a:t>
            </a:r>
          </a:p>
          <a:p>
            <a:pPr eaLnBrk="1" hangingPunct="1">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a:solidFill>
                <a:srgbClr val="FFFFFF"/>
              </a:solidFill>
            </a:endParaRPr>
          </a:p>
          <a:p>
            <a:pPr eaLnBrk="1" hangingPunct="1">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Le nombre de neutrons n’influe pas sur la nature de l’atome.</a:t>
            </a:r>
          </a:p>
          <a:p>
            <a:pPr eaLnBrk="1" hangingPunct="1">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a:solidFill>
                <a:srgbClr val="FFFFFF"/>
              </a:solidFill>
            </a:endParaRPr>
          </a:p>
          <a:p>
            <a:pPr eaLnBrk="1" hangingPunct="1">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La somme du nombre de neutrons et de protons (les nucléons) est le nombre de masses que l’on note A.</a:t>
            </a:r>
          </a:p>
        </p:txBody>
      </p:sp>
      <p:sp>
        <p:nvSpPr>
          <p:cNvPr id="6167" name="Oval 23"/>
          <p:cNvSpPr>
            <a:spLocks noChangeArrowheads="1"/>
          </p:cNvSpPr>
          <p:nvPr/>
        </p:nvSpPr>
        <p:spPr bwMode="auto">
          <a:xfrm>
            <a:off x="2484438" y="1557338"/>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6168" name="Oval 24"/>
          <p:cNvSpPr>
            <a:spLocks noChangeArrowheads="1"/>
          </p:cNvSpPr>
          <p:nvPr/>
        </p:nvSpPr>
        <p:spPr bwMode="auto">
          <a:xfrm>
            <a:off x="2484438" y="1412875"/>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6169" name="Oval 25"/>
          <p:cNvSpPr>
            <a:spLocks noChangeArrowheads="1"/>
          </p:cNvSpPr>
          <p:nvPr/>
        </p:nvSpPr>
        <p:spPr bwMode="auto">
          <a:xfrm>
            <a:off x="2700338" y="1341438"/>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6170" name="Oval 26"/>
          <p:cNvSpPr>
            <a:spLocks noChangeArrowheads="1"/>
          </p:cNvSpPr>
          <p:nvPr/>
        </p:nvSpPr>
        <p:spPr bwMode="auto">
          <a:xfrm>
            <a:off x="3419872" y="1628800"/>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28" name="Text Box 20"/>
          <p:cNvSpPr txBox="1">
            <a:spLocks noChangeArrowheads="1"/>
          </p:cNvSpPr>
          <p:nvPr/>
        </p:nvSpPr>
        <p:spPr bwMode="auto">
          <a:xfrm>
            <a:off x="3707904" y="1196752"/>
            <a:ext cx="1512168" cy="445379"/>
          </a:xfrm>
          <a:prstGeom prst="rect">
            <a:avLst/>
          </a:prstGeom>
          <a:noFill/>
          <a:ln w="9525">
            <a:noFill/>
            <a:miter lim="800000"/>
            <a:headEnd/>
            <a:tailEnd/>
          </a:ln>
        </p:spPr>
        <p:txBody>
          <a:bodyPr wrap="square" lIns="90000" tIns="46800" rIns="90000" bIns="46800">
            <a:spAutoFit/>
          </a:bodyPr>
          <a:lstStyle/>
          <a:p>
            <a:pP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solidFill>
                  <a:srgbClr val="FFFFFF"/>
                </a:solidFill>
              </a:rPr>
              <a:t>Proton  Z</a:t>
            </a:r>
            <a:endParaRPr lang="en-GB" sz="2400" dirty="0">
              <a:solidFill>
                <a:srgbClr val="FFFFFF"/>
              </a:solidFill>
            </a:endParaRPr>
          </a:p>
        </p:txBody>
      </p:sp>
      <p:sp>
        <p:nvSpPr>
          <p:cNvPr id="29" name="Oval 22"/>
          <p:cNvSpPr>
            <a:spLocks noChangeArrowheads="1"/>
          </p:cNvSpPr>
          <p:nvPr/>
        </p:nvSpPr>
        <p:spPr bwMode="auto">
          <a:xfrm>
            <a:off x="3419872" y="1268760"/>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30" name="Text Box 20"/>
          <p:cNvSpPr txBox="1">
            <a:spLocks noChangeArrowheads="1"/>
          </p:cNvSpPr>
          <p:nvPr/>
        </p:nvSpPr>
        <p:spPr bwMode="auto">
          <a:xfrm>
            <a:off x="5148065" y="1412776"/>
            <a:ext cx="864096" cy="620812"/>
          </a:xfrm>
          <a:prstGeom prst="rect">
            <a:avLst/>
          </a:prstGeom>
          <a:noFill/>
          <a:ln w="9525">
            <a:noFill/>
            <a:miter lim="800000"/>
            <a:headEnd/>
            <a:tailEnd/>
          </a:ln>
        </p:spPr>
        <p:txBody>
          <a:bodyPr wrap="square" lIns="90000" tIns="46800" rIns="90000" bIns="46800">
            <a:spAutoFit/>
          </a:bodyPr>
          <a:lstStyle/>
          <a:p>
            <a:pP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solidFill>
                  <a:srgbClr val="FFFFFF"/>
                </a:solidFill>
              </a:rPr>
              <a:t>   </a:t>
            </a:r>
            <a:r>
              <a:rPr lang="en-GB" sz="3600" dirty="0" smtClean="0">
                <a:solidFill>
                  <a:srgbClr val="FFFFFF"/>
                </a:solidFill>
              </a:rPr>
              <a:t>X</a:t>
            </a:r>
            <a:endParaRPr lang="en-GB" sz="3600" baseline="30000" dirty="0">
              <a:solidFill>
                <a:srgbClr val="FFFFFF"/>
              </a:solidFill>
            </a:endParaRPr>
          </a:p>
        </p:txBody>
      </p:sp>
      <p:sp>
        <p:nvSpPr>
          <p:cNvPr id="31" name="Text Box 20"/>
          <p:cNvSpPr txBox="1">
            <a:spLocks noChangeArrowheads="1"/>
          </p:cNvSpPr>
          <p:nvPr/>
        </p:nvSpPr>
        <p:spPr bwMode="auto">
          <a:xfrm>
            <a:off x="5724128" y="1700808"/>
            <a:ext cx="432048" cy="386902"/>
          </a:xfrm>
          <a:prstGeom prst="rect">
            <a:avLst/>
          </a:prstGeom>
          <a:noFill/>
          <a:ln w="9525">
            <a:noFill/>
            <a:miter lim="800000"/>
            <a:headEnd/>
            <a:tailEnd/>
          </a:ln>
        </p:spPr>
        <p:txBody>
          <a:bodyPr wrap="square" lIns="90000" tIns="46800" rIns="90000" bIns="46800">
            <a:spAutoFit/>
          </a:bodyPr>
          <a:lstStyle/>
          <a:p>
            <a:pP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FFFFFF"/>
                </a:solidFill>
              </a:rPr>
              <a:t>Z</a:t>
            </a:r>
            <a:endParaRPr lang="en-GB" sz="2000" baseline="30000" dirty="0">
              <a:solidFill>
                <a:srgbClr val="FFFFFF"/>
              </a:solidFill>
            </a:endParaRPr>
          </a:p>
        </p:txBody>
      </p:sp>
      <p:sp>
        <p:nvSpPr>
          <p:cNvPr id="32" name="Text Box 20"/>
          <p:cNvSpPr txBox="1">
            <a:spLocks noChangeArrowheads="1"/>
          </p:cNvSpPr>
          <p:nvPr/>
        </p:nvSpPr>
        <p:spPr bwMode="auto">
          <a:xfrm>
            <a:off x="5724128" y="1268760"/>
            <a:ext cx="432048" cy="386902"/>
          </a:xfrm>
          <a:prstGeom prst="rect">
            <a:avLst/>
          </a:prstGeom>
          <a:noFill/>
          <a:ln w="9525">
            <a:noFill/>
            <a:miter lim="800000"/>
            <a:headEnd/>
            <a:tailEnd/>
          </a:ln>
        </p:spPr>
        <p:txBody>
          <a:bodyPr wrap="square" lIns="90000" tIns="46800" rIns="90000" bIns="46800">
            <a:spAutoFit/>
          </a:bodyPr>
          <a:lstStyle/>
          <a:p>
            <a:pP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FFFFFF"/>
                </a:solidFill>
              </a:rPr>
              <a:t>A</a:t>
            </a:r>
            <a:endParaRPr lang="en-GB" sz="2000" baseline="30000" dirty="0">
              <a:solidFill>
                <a:srgbClr val="FFFFFF"/>
              </a:solidFill>
            </a:endParaRPr>
          </a:p>
        </p:txBody>
      </p:sp>
      <p:sp>
        <p:nvSpPr>
          <p:cNvPr id="33" name="Text Box 20"/>
          <p:cNvSpPr txBox="1">
            <a:spLocks noChangeArrowheads="1"/>
          </p:cNvSpPr>
          <p:nvPr/>
        </p:nvSpPr>
        <p:spPr bwMode="auto">
          <a:xfrm>
            <a:off x="3275856" y="2276872"/>
            <a:ext cx="4392488" cy="503857"/>
          </a:xfrm>
          <a:prstGeom prst="rect">
            <a:avLst/>
          </a:prstGeom>
          <a:noFill/>
          <a:ln w="9525">
            <a:noFill/>
            <a:miter lim="800000"/>
            <a:headEnd/>
            <a:tailEnd/>
          </a:ln>
        </p:spPr>
        <p:txBody>
          <a:bodyPr wrap="square" lIns="90000" tIns="46800" rIns="90000" bIns="46800">
            <a:spAutoFit/>
          </a:bodyPr>
          <a:lstStyle/>
          <a:p>
            <a:pP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FFFFFF"/>
                </a:solidFill>
              </a:rPr>
              <a:t>   (</a:t>
            </a:r>
            <a:r>
              <a:rPr lang="en-GB" sz="2800" dirty="0" err="1" smtClean="0">
                <a:solidFill>
                  <a:srgbClr val="FFFFFF"/>
                </a:solidFill>
              </a:rPr>
              <a:t>Nucléons</a:t>
            </a:r>
            <a:r>
              <a:rPr lang="en-GB" sz="2800" dirty="0" smtClean="0">
                <a:solidFill>
                  <a:srgbClr val="FFFFFF"/>
                </a:solidFill>
              </a:rPr>
              <a:t>) A= Z+N</a:t>
            </a:r>
            <a:endParaRPr lang="en-GB" sz="2800" baseline="30000" dirty="0">
              <a:solidFill>
                <a:srgbClr val="FFFFFF"/>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300038" y="282575"/>
            <a:ext cx="3968750" cy="838200"/>
          </a:xfrm>
          <a:prstGeom prst="rect">
            <a:avLst/>
          </a:prstGeom>
          <a:noFill/>
          <a:ln w="9525">
            <a:noFill/>
            <a:miter lim="800000"/>
            <a:headEnd/>
            <a:tailEnd/>
          </a:ln>
        </p:spPr>
        <p:txBody>
          <a:bodyPr lIns="0" tIns="0" rIns="0" bIns="0">
            <a:spAutoFit/>
          </a:bodyPr>
          <a:lstStyle/>
          <a:p>
            <a:pPr eaLnBrk="1" hangingPunct="1">
              <a:lnSpc>
                <a:spcPct val="95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u="sng">
                <a:solidFill>
                  <a:srgbClr val="FF0000"/>
                </a:solidFill>
              </a:rPr>
              <a:t>Absorption des isotopes:</a:t>
            </a:r>
          </a:p>
        </p:txBody>
      </p:sp>
      <p:sp>
        <p:nvSpPr>
          <p:cNvPr id="43010" name="Text Box 2"/>
          <p:cNvSpPr txBox="1">
            <a:spLocks noChangeArrowheads="1"/>
          </p:cNvSpPr>
          <p:nvPr/>
        </p:nvSpPr>
        <p:spPr bwMode="auto">
          <a:xfrm>
            <a:off x="688975" y="1339850"/>
            <a:ext cx="7672388" cy="1738313"/>
          </a:xfrm>
          <a:prstGeom prst="rect">
            <a:avLst/>
          </a:prstGeom>
          <a:noFill/>
          <a:ln w="9525">
            <a:noFill/>
            <a:miter lim="800000"/>
            <a:headEnd/>
            <a:tailEnd/>
          </a:ln>
        </p:spPr>
        <p:txBody>
          <a:bodyPr lIns="0" tIns="0" rIns="0" bIns="0">
            <a:spAutoFit/>
          </a:bodyPr>
          <a:lstStyle/>
          <a:p>
            <a:pPr algn="just" eaLnBrk="1" hangingPunct="1">
              <a:lnSpc>
                <a:spcPct val="95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Les isotopes radioactifs sont intégrés à des molécules comme le sucre, l'eau , les acides aminés, les médicaments ... Juste avant l'intervention, une injection intraveineuse de ces isotopes est faite au patient. L'isotope parvient jusqu'aux organes prévus (prenons l'exemple du cerveau). </a:t>
            </a:r>
          </a:p>
        </p:txBody>
      </p:sp>
      <p:pic>
        <p:nvPicPr>
          <p:cNvPr id="43011" name="Picture 3"/>
          <p:cNvPicPr>
            <a:picLocks noChangeAspect="1" noChangeArrowheads="1"/>
          </p:cNvPicPr>
          <p:nvPr/>
        </p:nvPicPr>
        <p:blipFill>
          <a:blip r:embed="rId3" cstate="print"/>
          <a:srcRect/>
          <a:stretch>
            <a:fillRect/>
          </a:stretch>
        </p:blipFill>
        <p:spPr bwMode="auto">
          <a:xfrm>
            <a:off x="3505200" y="2933700"/>
            <a:ext cx="2528888" cy="2101850"/>
          </a:xfrm>
          <a:prstGeom prst="rect">
            <a:avLst/>
          </a:prstGeom>
          <a:noFill/>
        </p:spPr>
      </p:pic>
      <p:sp>
        <p:nvSpPr>
          <p:cNvPr id="43012" name="Text Box 4"/>
          <p:cNvSpPr txBox="1">
            <a:spLocks noChangeArrowheads="1"/>
          </p:cNvSpPr>
          <p:nvPr/>
        </p:nvSpPr>
        <p:spPr bwMode="auto">
          <a:xfrm>
            <a:off x="3211513" y="5251450"/>
            <a:ext cx="2946400" cy="347663"/>
          </a:xfrm>
          <a:prstGeom prst="rect">
            <a:avLst/>
          </a:prstGeom>
          <a:noFill/>
          <a:ln w="9525">
            <a:noFill/>
            <a:miter lim="800000"/>
            <a:headEnd/>
            <a:tailEnd/>
          </a:ln>
        </p:spPr>
        <p:txBody>
          <a:bodyPr lIns="0" tIns="0" rIns="0" bIns="0">
            <a:spAutoFit/>
          </a:bodyPr>
          <a:lstStyle/>
          <a:p>
            <a:pPr algn="ctr" eaLnBrk="1" hangingPunct="1">
              <a:lnSpc>
                <a:spcPct val="95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FF"/>
                </a:solidFill>
              </a:rPr>
              <a:t>Tep du cerveau</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838200" y="2057400"/>
            <a:ext cx="7654925" cy="2433638"/>
          </a:xfrm>
          <a:prstGeom prst="rect">
            <a:avLst/>
          </a:prstGeom>
          <a:noFill/>
          <a:ln w="9525">
            <a:noFill/>
            <a:miter lim="800000"/>
            <a:headEnd/>
            <a:tailEnd/>
          </a:ln>
        </p:spPr>
        <p:txBody>
          <a:bodyPr lIns="0" tIns="0" rIns="0" bIns="0">
            <a:spAutoFit/>
          </a:bodyPr>
          <a:lstStyle/>
          <a:p>
            <a:pPr algn="ctr" eaLnBrk="1" hangingPunct="1">
              <a:lnSpc>
                <a:spcPct val="95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Sur le passage de l’isotope, les noyaux radioactifs libèrent des positons en se désintégrant. Les positons s'annihilent avec les électrons déjà présents dans le sang, produisant ainsi des rayonnements gamma facilement décelables. </a:t>
            </a:r>
          </a:p>
          <a:p>
            <a:pPr algn="ctr" eaLnBrk="1" hangingPunct="1">
              <a:lnSpc>
                <a:spcPct val="95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Ainsi dans les organes (ici dans le cerveau) on pourra déceler les zones où le débit sanguin s'est accéléré suite à une stimulation par exemple pour repérer d'éventuelles anomalies.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381000" y="1050925"/>
            <a:ext cx="8229600" cy="4473575"/>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Actuellement, la TEP utilise un seul traceur, le 18fluoro-2-déoxyglucose (18FDG). Analogue d'un sucre, ce produit est marqué avec du fluor 18, et devient donc émetteur de positons. Après avoir été injecté, le 18FDG est capable d'entrer dans les cellules comme son analogue. Il subit ensuite une seule transformation, puis il s'accumule dans les cellules. En pratique, l'utilisation du 18FDG repose sur le fait que les cellules bénignes et les cellules malignes ne le métabolisent pas de la même façon. Il s'accumule en effet de façon préférentielle dans les cellules tumorales et ceci quels que soient l'organe considéré et le type du cancer. Plus cette accumulation augmente, plus le cancer est évolué</a:t>
            </a:r>
          </a:p>
        </p:txBody>
      </p:sp>
      <p:pic>
        <p:nvPicPr>
          <p:cNvPr id="45058" name="Picture 2"/>
          <p:cNvPicPr>
            <a:picLocks noChangeAspect="1" noChangeArrowheads="1"/>
          </p:cNvPicPr>
          <p:nvPr/>
        </p:nvPicPr>
        <p:blipFill>
          <a:blip r:embed="rId3" cstate="print"/>
          <a:srcRect/>
          <a:stretch>
            <a:fillRect/>
          </a:stretch>
        </p:blipFill>
        <p:spPr bwMode="auto">
          <a:xfrm>
            <a:off x="5638800" y="4724400"/>
            <a:ext cx="2857500" cy="1905000"/>
          </a:xfrm>
          <a:prstGeom prst="rect">
            <a:avLst/>
          </a:prstGeom>
          <a:noFill/>
        </p:spPr>
      </p:pic>
      <p:sp>
        <p:nvSpPr>
          <p:cNvPr id="45059" name="Text Box 3"/>
          <p:cNvSpPr txBox="1">
            <a:spLocks noChangeArrowheads="1"/>
          </p:cNvSpPr>
          <p:nvPr/>
        </p:nvSpPr>
        <p:spPr bwMode="auto">
          <a:xfrm>
            <a:off x="1936750" y="6051550"/>
            <a:ext cx="458788" cy="231775"/>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DC2300"/>
                </a:solidFill>
              </a:rPr>
              <a:t>18</a:t>
            </a:r>
          </a:p>
        </p:txBody>
      </p:sp>
      <p:sp>
        <p:nvSpPr>
          <p:cNvPr id="45060" name="Text Box 4"/>
          <p:cNvSpPr txBox="1">
            <a:spLocks noChangeArrowheads="1"/>
          </p:cNvSpPr>
          <p:nvPr/>
        </p:nvSpPr>
        <p:spPr bwMode="auto">
          <a:xfrm>
            <a:off x="2219325" y="6140450"/>
            <a:ext cx="441325" cy="347663"/>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O</a:t>
            </a:r>
          </a:p>
        </p:txBody>
      </p:sp>
      <p:sp>
        <p:nvSpPr>
          <p:cNvPr id="45061" name="Text Box 5"/>
          <p:cNvSpPr txBox="1">
            <a:spLocks noChangeArrowheads="1"/>
          </p:cNvSpPr>
          <p:nvPr/>
        </p:nvSpPr>
        <p:spPr bwMode="auto">
          <a:xfrm>
            <a:off x="2008188" y="6369050"/>
            <a:ext cx="141287" cy="347663"/>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8</a:t>
            </a:r>
          </a:p>
        </p:txBody>
      </p:sp>
      <p:sp>
        <p:nvSpPr>
          <p:cNvPr id="45062" name="Text Box 6"/>
          <p:cNvSpPr txBox="1">
            <a:spLocks noChangeArrowheads="1"/>
          </p:cNvSpPr>
          <p:nvPr/>
        </p:nvSpPr>
        <p:spPr bwMode="auto">
          <a:xfrm>
            <a:off x="2554288" y="6157913"/>
            <a:ext cx="158750" cy="347662"/>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a:t>
            </a:r>
          </a:p>
        </p:txBody>
      </p:sp>
      <p:sp>
        <p:nvSpPr>
          <p:cNvPr id="45063" name="Text Box 7"/>
          <p:cNvSpPr txBox="1">
            <a:spLocks noChangeArrowheads="1"/>
          </p:cNvSpPr>
          <p:nvPr/>
        </p:nvSpPr>
        <p:spPr bwMode="auto">
          <a:xfrm>
            <a:off x="2854325" y="6016625"/>
            <a:ext cx="158750" cy="347663"/>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chemeClr val="tx1"/>
                </a:solidFill>
              </a:rPr>
              <a:t>1</a:t>
            </a:r>
          </a:p>
        </p:txBody>
      </p:sp>
      <p:grpSp>
        <p:nvGrpSpPr>
          <p:cNvPr id="45064" name="Group 8"/>
          <p:cNvGrpSpPr>
            <a:grpSpLocks/>
          </p:cNvGrpSpPr>
          <p:nvPr/>
        </p:nvGrpSpPr>
        <p:grpSpPr bwMode="auto">
          <a:xfrm>
            <a:off x="2819400" y="5981700"/>
            <a:ext cx="144463" cy="339725"/>
            <a:chOff x="1776" y="3768"/>
            <a:chExt cx="91" cy="214"/>
          </a:xfrm>
        </p:grpSpPr>
        <p:sp>
          <p:nvSpPr>
            <p:cNvPr id="45065" name="AutoShape 9"/>
            <p:cNvSpPr>
              <a:spLocks noChangeArrowheads="1"/>
            </p:cNvSpPr>
            <p:nvPr/>
          </p:nvSpPr>
          <p:spPr bwMode="auto">
            <a:xfrm>
              <a:off x="1776" y="3768"/>
              <a:ext cx="92" cy="215"/>
            </a:xfrm>
            <a:prstGeom prst="roundRect">
              <a:avLst>
                <a:gd name="adj" fmla="val 1083"/>
              </a:avLst>
            </a:prstGeom>
            <a:noFill/>
            <a:ln w="9525">
              <a:noFill/>
              <a:round/>
              <a:headEnd/>
              <a:tailEnd/>
            </a:ln>
          </p:spPr>
          <p:txBody>
            <a:bodyPr wrap="none" anchor="ctr"/>
            <a:lstStyle/>
            <a:p>
              <a:endParaRPr lang="fr-FR"/>
            </a:p>
          </p:txBody>
        </p:sp>
        <p:grpSp>
          <p:nvGrpSpPr>
            <p:cNvPr id="45066" name="Group 10"/>
            <p:cNvGrpSpPr>
              <a:grpSpLocks/>
            </p:cNvGrpSpPr>
            <p:nvPr/>
          </p:nvGrpSpPr>
          <p:grpSpPr bwMode="auto">
            <a:xfrm>
              <a:off x="1776" y="3768"/>
              <a:ext cx="88" cy="211"/>
              <a:chOff x="1776" y="3768"/>
              <a:chExt cx="88" cy="211"/>
            </a:xfrm>
          </p:grpSpPr>
          <p:sp>
            <p:nvSpPr>
              <p:cNvPr id="45067" name="AutoShape 11"/>
              <p:cNvSpPr>
                <a:spLocks noChangeArrowheads="1"/>
              </p:cNvSpPr>
              <p:nvPr/>
            </p:nvSpPr>
            <p:spPr bwMode="auto">
              <a:xfrm>
                <a:off x="1776" y="3768"/>
                <a:ext cx="89" cy="212"/>
              </a:xfrm>
              <a:prstGeom prst="roundRect">
                <a:avLst>
                  <a:gd name="adj" fmla="val 1134"/>
                </a:avLst>
              </a:prstGeom>
              <a:noFill/>
              <a:ln w="9525">
                <a:noFill/>
                <a:round/>
                <a:headEnd/>
                <a:tailEnd/>
              </a:ln>
            </p:spPr>
            <p:txBody>
              <a:bodyPr wrap="none" anchor="ctr"/>
              <a:lstStyle/>
              <a:p>
                <a:endParaRPr lang="fr-FR"/>
              </a:p>
            </p:txBody>
          </p:sp>
          <p:grpSp>
            <p:nvGrpSpPr>
              <p:cNvPr id="45068" name="Group 12"/>
              <p:cNvGrpSpPr>
                <a:grpSpLocks/>
              </p:cNvGrpSpPr>
              <p:nvPr/>
            </p:nvGrpSpPr>
            <p:grpSpPr bwMode="auto">
              <a:xfrm>
                <a:off x="1776" y="3768"/>
                <a:ext cx="86" cy="209"/>
                <a:chOff x="1776" y="3768"/>
                <a:chExt cx="86" cy="209"/>
              </a:xfrm>
            </p:grpSpPr>
            <p:sp>
              <p:nvSpPr>
                <p:cNvPr id="45069" name="AutoShape 13"/>
                <p:cNvSpPr>
                  <a:spLocks noChangeArrowheads="1"/>
                </p:cNvSpPr>
                <p:nvPr/>
              </p:nvSpPr>
              <p:spPr bwMode="auto">
                <a:xfrm>
                  <a:off x="1776" y="3768"/>
                  <a:ext cx="87" cy="210"/>
                </a:xfrm>
                <a:prstGeom prst="roundRect">
                  <a:avLst>
                    <a:gd name="adj" fmla="val 1162"/>
                  </a:avLst>
                </a:prstGeom>
                <a:noFill/>
                <a:ln w="9525">
                  <a:noFill/>
                  <a:round/>
                  <a:headEnd/>
                  <a:tailEnd/>
                </a:ln>
              </p:spPr>
              <p:txBody>
                <a:bodyPr wrap="none" anchor="ctr"/>
                <a:lstStyle/>
                <a:p>
                  <a:endParaRPr lang="fr-FR"/>
                </a:p>
              </p:txBody>
            </p:sp>
            <p:grpSp>
              <p:nvGrpSpPr>
                <p:cNvPr id="45070" name="Group 14"/>
                <p:cNvGrpSpPr>
                  <a:grpSpLocks/>
                </p:cNvGrpSpPr>
                <p:nvPr/>
              </p:nvGrpSpPr>
              <p:grpSpPr bwMode="auto">
                <a:xfrm>
                  <a:off x="1776" y="3768"/>
                  <a:ext cx="85" cy="208"/>
                  <a:chOff x="1776" y="3768"/>
                  <a:chExt cx="85" cy="208"/>
                </a:xfrm>
              </p:grpSpPr>
              <p:sp>
                <p:nvSpPr>
                  <p:cNvPr id="45071" name="AutoShape 15"/>
                  <p:cNvSpPr>
                    <a:spLocks noChangeArrowheads="1"/>
                  </p:cNvSpPr>
                  <p:nvPr/>
                </p:nvSpPr>
                <p:spPr bwMode="auto">
                  <a:xfrm>
                    <a:off x="1776" y="3768"/>
                    <a:ext cx="86" cy="209"/>
                  </a:xfrm>
                  <a:prstGeom prst="roundRect">
                    <a:avLst>
                      <a:gd name="adj" fmla="val 1162"/>
                    </a:avLst>
                  </a:prstGeom>
                  <a:noFill/>
                  <a:ln w="9525">
                    <a:noFill/>
                    <a:round/>
                    <a:headEnd/>
                    <a:tailEnd/>
                  </a:ln>
                </p:spPr>
                <p:txBody>
                  <a:bodyPr wrap="none" anchor="ctr"/>
                  <a:lstStyle/>
                  <a:p>
                    <a:endParaRPr lang="fr-FR"/>
                  </a:p>
                </p:txBody>
              </p:sp>
              <p:grpSp>
                <p:nvGrpSpPr>
                  <p:cNvPr id="45072" name="Group 16"/>
                  <p:cNvGrpSpPr>
                    <a:grpSpLocks/>
                  </p:cNvGrpSpPr>
                  <p:nvPr/>
                </p:nvGrpSpPr>
                <p:grpSpPr bwMode="auto">
                  <a:xfrm>
                    <a:off x="1776" y="3768"/>
                    <a:ext cx="85" cy="208"/>
                    <a:chOff x="1776" y="3768"/>
                    <a:chExt cx="85" cy="208"/>
                  </a:xfrm>
                </p:grpSpPr>
                <p:sp>
                  <p:nvSpPr>
                    <p:cNvPr id="45073" name="AutoShape 17"/>
                    <p:cNvSpPr>
                      <a:spLocks noChangeArrowheads="1"/>
                    </p:cNvSpPr>
                    <p:nvPr/>
                  </p:nvSpPr>
                  <p:spPr bwMode="auto">
                    <a:xfrm>
                      <a:off x="1776" y="3768"/>
                      <a:ext cx="86" cy="209"/>
                    </a:xfrm>
                    <a:prstGeom prst="roundRect">
                      <a:avLst>
                        <a:gd name="adj" fmla="val 1162"/>
                      </a:avLst>
                    </a:prstGeom>
                    <a:noFill/>
                    <a:ln w="9525">
                      <a:noFill/>
                      <a:round/>
                      <a:headEnd/>
                      <a:tailEnd/>
                    </a:ln>
                  </p:spPr>
                  <p:txBody>
                    <a:bodyPr wrap="none" anchor="ctr"/>
                    <a:lstStyle/>
                    <a:p>
                      <a:endParaRPr lang="fr-FR"/>
                    </a:p>
                  </p:txBody>
                </p:sp>
                <p:sp>
                  <p:nvSpPr>
                    <p:cNvPr id="45074" name="AutoShape 18"/>
                    <p:cNvSpPr>
                      <a:spLocks noChangeArrowheads="1"/>
                    </p:cNvSpPr>
                    <p:nvPr/>
                  </p:nvSpPr>
                  <p:spPr bwMode="auto">
                    <a:xfrm>
                      <a:off x="1776" y="3768"/>
                      <a:ext cx="85" cy="209"/>
                    </a:xfrm>
                    <a:prstGeom prst="roundRect">
                      <a:avLst>
                        <a:gd name="adj" fmla="val 1190"/>
                      </a:avLst>
                    </a:prstGeom>
                    <a:noFill/>
                    <a:ln w="9525">
                      <a:noFill/>
                      <a:round/>
                      <a:headEnd/>
                      <a:tailEnd/>
                    </a:ln>
                  </p:spPr>
                  <p:txBody>
                    <a:bodyPr wrap="none"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1</a:t>
                      </a:r>
                    </a:p>
                  </p:txBody>
                </p:sp>
              </p:grpSp>
            </p:grpSp>
          </p:grpSp>
        </p:grpSp>
      </p:grpSp>
      <p:sp>
        <p:nvSpPr>
          <p:cNvPr id="45075" name="Text Box 19"/>
          <p:cNvSpPr txBox="1">
            <a:spLocks noChangeArrowheads="1"/>
          </p:cNvSpPr>
          <p:nvPr/>
        </p:nvSpPr>
        <p:spPr bwMode="auto">
          <a:xfrm>
            <a:off x="2854325" y="6510338"/>
            <a:ext cx="141288" cy="347662"/>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chemeClr val="tx1"/>
                </a:solidFill>
              </a:rPr>
              <a:t>1</a:t>
            </a:r>
          </a:p>
        </p:txBody>
      </p:sp>
      <p:grpSp>
        <p:nvGrpSpPr>
          <p:cNvPr id="45076" name="Group 20"/>
          <p:cNvGrpSpPr>
            <a:grpSpLocks/>
          </p:cNvGrpSpPr>
          <p:nvPr/>
        </p:nvGrpSpPr>
        <p:grpSpPr bwMode="auto">
          <a:xfrm>
            <a:off x="2836863" y="6386513"/>
            <a:ext cx="144462" cy="339725"/>
            <a:chOff x="1787" y="4023"/>
            <a:chExt cx="91" cy="214"/>
          </a:xfrm>
        </p:grpSpPr>
        <p:sp>
          <p:nvSpPr>
            <p:cNvPr id="45077" name="AutoShape 21"/>
            <p:cNvSpPr>
              <a:spLocks noChangeArrowheads="1"/>
            </p:cNvSpPr>
            <p:nvPr/>
          </p:nvSpPr>
          <p:spPr bwMode="auto">
            <a:xfrm>
              <a:off x="1787" y="4023"/>
              <a:ext cx="92" cy="215"/>
            </a:xfrm>
            <a:prstGeom prst="roundRect">
              <a:avLst>
                <a:gd name="adj" fmla="val 1083"/>
              </a:avLst>
            </a:prstGeom>
            <a:noFill/>
            <a:ln w="9525">
              <a:noFill/>
              <a:round/>
              <a:headEnd/>
              <a:tailEnd/>
            </a:ln>
          </p:spPr>
          <p:txBody>
            <a:bodyPr wrap="none" anchor="ctr"/>
            <a:lstStyle/>
            <a:p>
              <a:endParaRPr lang="fr-FR"/>
            </a:p>
          </p:txBody>
        </p:sp>
        <p:grpSp>
          <p:nvGrpSpPr>
            <p:cNvPr id="45078" name="Group 22"/>
            <p:cNvGrpSpPr>
              <a:grpSpLocks/>
            </p:cNvGrpSpPr>
            <p:nvPr/>
          </p:nvGrpSpPr>
          <p:grpSpPr bwMode="auto">
            <a:xfrm>
              <a:off x="1787" y="4023"/>
              <a:ext cx="88" cy="211"/>
              <a:chOff x="1787" y="4023"/>
              <a:chExt cx="88" cy="211"/>
            </a:xfrm>
          </p:grpSpPr>
          <p:sp>
            <p:nvSpPr>
              <p:cNvPr id="45079" name="AutoShape 23"/>
              <p:cNvSpPr>
                <a:spLocks noChangeArrowheads="1"/>
              </p:cNvSpPr>
              <p:nvPr/>
            </p:nvSpPr>
            <p:spPr bwMode="auto">
              <a:xfrm>
                <a:off x="1787" y="4023"/>
                <a:ext cx="89" cy="212"/>
              </a:xfrm>
              <a:prstGeom prst="roundRect">
                <a:avLst>
                  <a:gd name="adj" fmla="val 1134"/>
                </a:avLst>
              </a:prstGeom>
              <a:noFill/>
              <a:ln w="9525">
                <a:noFill/>
                <a:round/>
                <a:headEnd/>
                <a:tailEnd/>
              </a:ln>
            </p:spPr>
            <p:txBody>
              <a:bodyPr wrap="none" anchor="ctr"/>
              <a:lstStyle/>
              <a:p>
                <a:endParaRPr lang="fr-FR"/>
              </a:p>
            </p:txBody>
          </p:sp>
          <p:grpSp>
            <p:nvGrpSpPr>
              <p:cNvPr id="45080" name="Group 24"/>
              <p:cNvGrpSpPr>
                <a:grpSpLocks/>
              </p:cNvGrpSpPr>
              <p:nvPr/>
            </p:nvGrpSpPr>
            <p:grpSpPr bwMode="auto">
              <a:xfrm>
                <a:off x="1787" y="4023"/>
                <a:ext cx="87" cy="209"/>
                <a:chOff x="1787" y="4023"/>
                <a:chExt cx="87" cy="209"/>
              </a:xfrm>
            </p:grpSpPr>
            <p:sp>
              <p:nvSpPr>
                <p:cNvPr id="45081" name="AutoShape 25"/>
                <p:cNvSpPr>
                  <a:spLocks noChangeArrowheads="1"/>
                </p:cNvSpPr>
                <p:nvPr/>
              </p:nvSpPr>
              <p:spPr bwMode="auto">
                <a:xfrm>
                  <a:off x="1787" y="4023"/>
                  <a:ext cx="88" cy="210"/>
                </a:xfrm>
                <a:prstGeom prst="roundRect">
                  <a:avLst>
                    <a:gd name="adj" fmla="val 1134"/>
                  </a:avLst>
                </a:prstGeom>
                <a:noFill/>
                <a:ln w="9525">
                  <a:noFill/>
                  <a:round/>
                  <a:headEnd/>
                  <a:tailEnd/>
                </a:ln>
              </p:spPr>
              <p:txBody>
                <a:bodyPr wrap="none" anchor="ctr"/>
                <a:lstStyle/>
                <a:p>
                  <a:endParaRPr lang="fr-FR"/>
                </a:p>
              </p:txBody>
            </p:sp>
            <p:grpSp>
              <p:nvGrpSpPr>
                <p:cNvPr id="45082" name="Group 26"/>
                <p:cNvGrpSpPr>
                  <a:grpSpLocks/>
                </p:cNvGrpSpPr>
                <p:nvPr/>
              </p:nvGrpSpPr>
              <p:grpSpPr bwMode="auto">
                <a:xfrm>
                  <a:off x="1787" y="4023"/>
                  <a:ext cx="86" cy="208"/>
                  <a:chOff x="1787" y="4023"/>
                  <a:chExt cx="86" cy="208"/>
                </a:xfrm>
              </p:grpSpPr>
              <p:sp>
                <p:nvSpPr>
                  <p:cNvPr id="45083" name="AutoShape 27"/>
                  <p:cNvSpPr>
                    <a:spLocks noChangeArrowheads="1"/>
                  </p:cNvSpPr>
                  <p:nvPr/>
                </p:nvSpPr>
                <p:spPr bwMode="auto">
                  <a:xfrm>
                    <a:off x="1787" y="4023"/>
                    <a:ext cx="87" cy="209"/>
                  </a:xfrm>
                  <a:prstGeom prst="roundRect">
                    <a:avLst>
                      <a:gd name="adj" fmla="val 1162"/>
                    </a:avLst>
                  </a:prstGeom>
                  <a:noFill/>
                  <a:ln w="9525">
                    <a:noFill/>
                    <a:round/>
                    <a:headEnd/>
                    <a:tailEnd/>
                  </a:ln>
                </p:spPr>
                <p:txBody>
                  <a:bodyPr wrap="none" anchor="ctr"/>
                  <a:lstStyle/>
                  <a:p>
                    <a:endParaRPr lang="fr-FR"/>
                  </a:p>
                </p:txBody>
              </p:sp>
              <p:grpSp>
                <p:nvGrpSpPr>
                  <p:cNvPr id="45084" name="Group 28"/>
                  <p:cNvGrpSpPr>
                    <a:grpSpLocks/>
                  </p:cNvGrpSpPr>
                  <p:nvPr/>
                </p:nvGrpSpPr>
                <p:grpSpPr bwMode="auto">
                  <a:xfrm>
                    <a:off x="1787" y="4023"/>
                    <a:ext cx="86" cy="208"/>
                    <a:chOff x="1787" y="4023"/>
                    <a:chExt cx="86" cy="208"/>
                  </a:xfrm>
                </p:grpSpPr>
                <p:sp>
                  <p:nvSpPr>
                    <p:cNvPr id="45085" name="AutoShape 29"/>
                    <p:cNvSpPr>
                      <a:spLocks noChangeArrowheads="1"/>
                    </p:cNvSpPr>
                    <p:nvPr/>
                  </p:nvSpPr>
                  <p:spPr bwMode="auto">
                    <a:xfrm>
                      <a:off x="1787" y="4023"/>
                      <a:ext cx="87" cy="209"/>
                    </a:xfrm>
                    <a:prstGeom prst="roundRect">
                      <a:avLst>
                        <a:gd name="adj" fmla="val 1162"/>
                      </a:avLst>
                    </a:prstGeom>
                    <a:noFill/>
                    <a:ln w="9525">
                      <a:noFill/>
                      <a:round/>
                      <a:headEnd/>
                      <a:tailEnd/>
                    </a:ln>
                  </p:spPr>
                  <p:txBody>
                    <a:bodyPr wrap="none" anchor="ctr"/>
                    <a:lstStyle/>
                    <a:p>
                      <a:endParaRPr lang="fr-FR"/>
                    </a:p>
                  </p:txBody>
                </p:sp>
                <p:sp>
                  <p:nvSpPr>
                    <p:cNvPr id="45086" name="AutoShape 30"/>
                    <p:cNvSpPr>
                      <a:spLocks noChangeArrowheads="1"/>
                    </p:cNvSpPr>
                    <p:nvPr/>
                  </p:nvSpPr>
                  <p:spPr bwMode="auto">
                    <a:xfrm>
                      <a:off x="1787" y="4023"/>
                      <a:ext cx="86" cy="209"/>
                    </a:xfrm>
                    <a:prstGeom prst="roundRect">
                      <a:avLst>
                        <a:gd name="adj" fmla="val 1162"/>
                      </a:avLst>
                    </a:prstGeom>
                    <a:noFill/>
                    <a:ln w="9525">
                      <a:noFill/>
                      <a:round/>
                      <a:headEnd/>
                      <a:tailEnd/>
                    </a:ln>
                  </p:spPr>
                  <p:txBody>
                    <a:bodyPr wrap="none"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1</a:t>
                      </a:r>
                    </a:p>
                  </p:txBody>
                </p:sp>
              </p:grpSp>
            </p:grpSp>
          </p:grpSp>
        </p:grpSp>
      </p:grpSp>
      <p:sp>
        <p:nvSpPr>
          <p:cNvPr id="45087" name="Text Box 31"/>
          <p:cNvSpPr txBox="1">
            <a:spLocks noChangeArrowheads="1"/>
          </p:cNvSpPr>
          <p:nvPr/>
        </p:nvSpPr>
        <p:spPr bwMode="auto">
          <a:xfrm>
            <a:off x="3065463" y="6157913"/>
            <a:ext cx="247650" cy="347662"/>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p</a:t>
            </a:r>
          </a:p>
        </p:txBody>
      </p:sp>
      <p:sp>
        <p:nvSpPr>
          <p:cNvPr id="45088" name="Line 32"/>
          <p:cNvSpPr>
            <a:spLocks noChangeShapeType="1"/>
          </p:cNvSpPr>
          <p:nvPr/>
        </p:nvSpPr>
        <p:spPr bwMode="auto">
          <a:xfrm>
            <a:off x="3365500" y="6351588"/>
            <a:ext cx="387350" cy="1587"/>
          </a:xfrm>
          <a:prstGeom prst="line">
            <a:avLst/>
          </a:prstGeom>
          <a:noFill/>
          <a:ln w="9360">
            <a:solidFill>
              <a:srgbClr val="FF0000"/>
            </a:solidFill>
            <a:round/>
            <a:headEnd/>
            <a:tailEnd type="triangle" w="med" len="med"/>
          </a:ln>
        </p:spPr>
        <p:txBody>
          <a:bodyPr/>
          <a:lstStyle/>
          <a:p>
            <a:endParaRPr lang="fr-FR"/>
          </a:p>
        </p:txBody>
      </p:sp>
      <p:sp>
        <p:nvSpPr>
          <p:cNvPr id="45089" name="Text Box 33"/>
          <p:cNvSpPr txBox="1">
            <a:spLocks noChangeArrowheads="1"/>
          </p:cNvSpPr>
          <p:nvPr/>
        </p:nvSpPr>
        <p:spPr bwMode="auto">
          <a:xfrm>
            <a:off x="4106863" y="6386513"/>
            <a:ext cx="153987" cy="347662"/>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9</a:t>
            </a:r>
          </a:p>
        </p:txBody>
      </p:sp>
      <p:sp>
        <p:nvSpPr>
          <p:cNvPr id="45090" name="Text Box 34"/>
          <p:cNvSpPr txBox="1">
            <a:spLocks noChangeArrowheads="1"/>
          </p:cNvSpPr>
          <p:nvPr/>
        </p:nvSpPr>
        <p:spPr bwMode="auto">
          <a:xfrm>
            <a:off x="3983038" y="5981700"/>
            <a:ext cx="423862" cy="347663"/>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DC2300"/>
                </a:solidFill>
              </a:rPr>
              <a:t>18</a:t>
            </a:r>
          </a:p>
        </p:txBody>
      </p:sp>
      <p:sp>
        <p:nvSpPr>
          <p:cNvPr id="45091" name="Text Box 35"/>
          <p:cNvSpPr txBox="1">
            <a:spLocks noChangeArrowheads="1"/>
          </p:cNvSpPr>
          <p:nvPr/>
        </p:nvSpPr>
        <p:spPr bwMode="auto">
          <a:xfrm>
            <a:off x="4200525" y="6140450"/>
            <a:ext cx="381000" cy="457200"/>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3300"/>
                </a:solidFill>
              </a:rPr>
              <a:t>F</a:t>
            </a:r>
          </a:p>
        </p:txBody>
      </p:sp>
      <p:sp>
        <p:nvSpPr>
          <p:cNvPr id="45092" name="Text Box 36"/>
          <p:cNvSpPr txBox="1">
            <a:spLocks noChangeArrowheads="1"/>
          </p:cNvSpPr>
          <p:nvPr/>
        </p:nvSpPr>
        <p:spPr bwMode="auto">
          <a:xfrm>
            <a:off x="4429125" y="6140450"/>
            <a:ext cx="381000" cy="457200"/>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3300"/>
                </a:solidFill>
              </a:rPr>
              <a:t>+</a:t>
            </a:r>
          </a:p>
        </p:txBody>
      </p:sp>
      <p:sp>
        <p:nvSpPr>
          <p:cNvPr id="45093" name="Text Box 37"/>
          <p:cNvSpPr txBox="1">
            <a:spLocks noChangeArrowheads="1"/>
          </p:cNvSpPr>
          <p:nvPr/>
        </p:nvSpPr>
        <p:spPr bwMode="auto">
          <a:xfrm>
            <a:off x="4810125" y="6140450"/>
            <a:ext cx="381000" cy="457200"/>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3300"/>
                </a:solidFill>
              </a:rPr>
              <a:t>n</a:t>
            </a:r>
          </a:p>
        </p:txBody>
      </p:sp>
      <p:sp>
        <p:nvSpPr>
          <p:cNvPr id="45094" name="Text Box 38"/>
          <p:cNvSpPr txBox="1">
            <a:spLocks noChangeArrowheads="1"/>
          </p:cNvSpPr>
          <p:nvPr/>
        </p:nvSpPr>
        <p:spPr bwMode="auto">
          <a:xfrm>
            <a:off x="4657725" y="5988050"/>
            <a:ext cx="304800" cy="336550"/>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10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1</a:t>
            </a:r>
          </a:p>
        </p:txBody>
      </p:sp>
      <p:sp>
        <p:nvSpPr>
          <p:cNvPr id="45095" name="Text Box 39"/>
          <p:cNvSpPr txBox="1">
            <a:spLocks noChangeArrowheads="1"/>
          </p:cNvSpPr>
          <p:nvPr/>
        </p:nvSpPr>
        <p:spPr bwMode="auto">
          <a:xfrm>
            <a:off x="4657725" y="6445250"/>
            <a:ext cx="293688" cy="336550"/>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10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0</a:t>
            </a:r>
          </a:p>
        </p:txBody>
      </p:sp>
      <p:sp>
        <p:nvSpPr>
          <p:cNvPr id="45096" name="Text Box 40"/>
          <p:cNvSpPr txBox="1">
            <a:spLocks noChangeArrowheads="1"/>
          </p:cNvSpPr>
          <p:nvPr/>
        </p:nvSpPr>
        <p:spPr bwMode="auto">
          <a:xfrm>
            <a:off x="357188" y="4886325"/>
            <a:ext cx="3810000" cy="398463"/>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u="sng">
                <a:solidFill>
                  <a:srgbClr val="0000CC"/>
                </a:solidFill>
              </a:rPr>
              <a:t>Création du fluor 18:</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592138" y="2820988"/>
            <a:ext cx="8153400" cy="1552575"/>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50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a:solidFill>
                  <a:srgbClr val="FFFFFF"/>
                </a:solidFill>
              </a:rPr>
              <a:t>Malgré les craintes qu’elle inspire, et les dangers dont elle est à l’origine, la radioactivité a pu être exploitée par l’homme, qui l’utilise désormais avec succès pour soigner des maladies jusqu’alors méconnues.</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2168525" y="425450"/>
            <a:ext cx="4851400" cy="401638"/>
          </a:xfrm>
          <a:prstGeom prst="rect">
            <a:avLst/>
          </a:prstGeom>
          <a:noFill/>
          <a:ln w="9525">
            <a:noFill/>
            <a:miter lim="800000"/>
            <a:headEnd/>
            <a:tailEnd/>
          </a:ln>
        </p:spPr>
        <p:txBody>
          <a:bodyPr lIns="0" tIns="0" rIns="0" bIns="0">
            <a:spAutoFit/>
          </a:bodyPr>
          <a:lstStyle/>
          <a:p>
            <a:pPr algn="ct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0000FF"/>
                </a:solidFill>
              </a:rPr>
              <a:t>BIBLIOGRAPHIE</a:t>
            </a:r>
          </a:p>
        </p:txBody>
      </p:sp>
      <p:sp>
        <p:nvSpPr>
          <p:cNvPr id="47106" name="Text Box 2"/>
          <p:cNvSpPr txBox="1">
            <a:spLocks noChangeArrowheads="1"/>
          </p:cNvSpPr>
          <p:nvPr/>
        </p:nvSpPr>
        <p:spPr bwMode="auto">
          <a:xfrm>
            <a:off x="425450" y="1101725"/>
            <a:ext cx="8434388" cy="2589213"/>
          </a:xfrm>
          <a:prstGeom prst="rect">
            <a:avLst/>
          </a:prstGeom>
          <a:noFill/>
          <a:ln w="9525">
            <a:noFill/>
            <a:miter lim="800000"/>
            <a:headEnd/>
            <a:tailEnd/>
          </a:ln>
        </p:spPr>
        <p:txBody>
          <a:bodyPr lIns="0" tIns="0" rIns="0" bIns="0">
            <a:spAutoFit/>
          </a:bodyPr>
          <a:lstStyle/>
          <a:p>
            <a:pPr eaLnBrk="1" hangingPunct="1">
              <a:lnSpc>
                <a:spcPct val="95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www.laradioactivité.com</a:t>
            </a:r>
          </a:p>
          <a:p>
            <a:pPr eaLnBrk="1" hangingPunct="1">
              <a:lnSpc>
                <a:spcPct val="102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www.irsn.fr </a:t>
            </a:r>
          </a:p>
          <a:p>
            <a:pPr eaLnBrk="1" hangingPunct="1">
              <a:lnSpc>
                <a:spcPct val="102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http://geigercounter.oritech.com/fr/radioactivite.htm</a:t>
            </a:r>
          </a:p>
          <a:p>
            <a:pPr eaLnBrk="1" hangingPunct="1">
              <a:lnSpc>
                <a:spcPct val="102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http://web.ccr.jussieu.fr/radioactivite/</a:t>
            </a:r>
          </a:p>
          <a:p>
            <a:pPr eaLnBrk="1" hangingPunct="1">
              <a:lnSpc>
                <a:spcPct val="102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www.fsg.ulaval.ca/opus/scphys4/resumes/14e.shtml</a:t>
            </a:r>
          </a:p>
          <a:p>
            <a:pPr eaLnBrk="1" hangingPunct="1">
              <a:lnSpc>
                <a:spcPct val="102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www.ac-nancy-metz.fr/enseign/physique/Nouvprog/prem_L/docs/enjeux_planet/Radioactivite-CH.pdf</a:t>
            </a:r>
          </a:p>
        </p:txBody>
      </p:sp>
      <p:sp>
        <p:nvSpPr>
          <p:cNvPr id="47107" name="Text Box 3"/>
          <p:cNvSpPr txBox="1">
            <a:spLocks noChangeArrowheads="1"/>
          </p:cNvSpPr>
          <p:nvPr/>
        </p:nvSpPr>
        <p:spPr bwMode="auto">
          <a:xfrm>
            <a:off x="381000" y="3733800"/>
            <a:ext cx="8458200" cy="2336800"/>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http://www.01net.com/outils/imprimer.php?article=197356</a:t>
            </a:r>
          </a:p>
          <a:p>
            <a:pPr eaLnBrk="1" hangingPunct="1">
              <a:lnSpc>
                <a:spcPct val="102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http://www.curie.fr/fondation/musee/index.cfm/lang/_fr.htm</a:t>
            </a:r>
          </a:p>
          <a:p>
            <a:pPr eaLnBrk="1" hangingPunct="1">
              <a:lnSpc>
                <a:spcPct val="102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http://www.cea.fr/fr/pedagogie/Rayonnement/application.html</a:t>
            </a:r>
          </a:p>
          <a:p>
            <a:pPr eaLnBrk="1" hangingPunct="1">
              <a:lnSpc>
                <a:spcPct val="102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http://www.cea.fr/fr/Publications/clefs2.asp?id=43</a:t>
            </a:r>
          </a:p>
          <a:p>
            <a:pPr eaLnBrk="1" hangingPunct="1">
              <a:lnSpc>
                <a:spcPct val="102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cs typeface="Times New Roman" pitchFamily="18" charset="0"/>
              </a:rPr>
              <a:t>http://www.cnrs.fr/cw/dossiers/dosart/decouv/radio/definition.html</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304800" y="533400"/>
            <a:ext cx="8610600" cy="5957888"/>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cs typeface="Times New Roman" pitchFamily="18" charset="0"/>
              </a:rPr>
              <a:t>http://www.igr.fr/php/index.php?ids_path=5.195.225</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cs typeface="Times New Roman" pitchFamily="18" charset="0"/>
              </a:rPr>
              <a:t>http://www.centrepaulpapin.fr/esp_visiteurs/informations_pratiques/traitements/curietherapie_1.htm</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cs typeface="Times New Roman" pitchFamily="18" charset="0"/>
              </a:rPr>
              <a:t>http://www.e-sante.fr/guide/article_3521_60.htm</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cs typeface="Times New Roman" pitchFamily="18" charset="0"/>
              </a:rPr>
              <a:t>http://www.centrepaulpapin.fr/esp_visiteurs/informations_pratiques/consultations/medecine_nucleaire/tep.htm</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cs typeface="Times New Roman" pitchFamily="18" charset="0"/>
              </a:rPr>
              <a:t>http://www-dsv.cea.fr/content/cea/d_dep/d_drm/d_shfj/d_umnrc/</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cs typeface="Times New Roman" pitchFamily="18" charset="0"/>
              </a:rPr>
              <a:t>http://www.cea.fr/fr/pedagogie/Imagerie/outils.html#2</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cs typeface="Times New Roman" pitchFamily="18" charset="0"/>
              </a:rPr>
              <a:t>http://www.world-nuclear.org/education/ral.htm</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cs typeface="Times New Roman" pitchFamily="18" charset="0"/>
              </a:rPr>
              <a:t>http://www.radiochemistry.org/nuclearmedicine/diagnostics/01_diagnostics.shtml</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cs typeface="Times New Roman" pitchFamily="18" charset="0"/>
              </a:rPr>
              <a:t>http://www.sfen.org/fr/societe/sante/medecine.htm</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cs typeface="Times New Roman" pitchFamily="18" charset="0"/>
              </a:rPr>
              <a:t>http://web.reseau-chu.org/articleview.do?id=284&amp;mode=2</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cs typeface="Times New Roman" pitchFamily="18" charset="0"/>
              </a:rPr>
              <a:t>http://www.cea.fr/fr/pedagogie/Imagerie/outils2.html</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FFFFFF"/>
                </a:solidFill>
                <a:cs typeface="Times New Roman" pitchFamily="18" charset="0"/>
              </a:rPr>
              <a:t> </a:t>
            </a:r>
          </a:p>
          <a:p>
            <a:pPr algn="ctr" eaLnBrk="1" hangingPunct="1">
              <a:lnSpc>
                <a:spcPct val="102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a:solidFill>
                <a:srgbClr val="FFFFFF"/>
              </a:solidFill>
              <a:cs typeface="Times New Roman" pitchFamily="18" charset="0"/>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76250" y="247650"/>
            <a:ext cx="8361363" cy="2233613"/>
          </a:xfrm>
          <a:prstGeom prst="rect">
            <a:avLst/>
          </a:prstGeom>
          <a:noFill/>
          <a:ln w="9525">
            <a:noFill/>
            <a:miter lim="800000"/>
            <a:headEnd/>
            <a:tailEnd/>
          </a:ln>
        </p:spPr>
        <p:txBody>
          <a:bodyPr lIns="0" tIns="0" rIns="0" bIns="0">
            <a:spAutoFit/>
          </a:bodyPr>
          <a:lstStyle/>
          <a:p>
            <a:pPr eaLnBrk="1" hangingPunct="1">
              <a:lnSpc>
                <a:spcPct val="95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www.cea.fr/fr/pedagogie/radioactivite/definition.htm</a:t>
            </a:r>
          </a:p>
          <a:p>
            <a:pPr eaLnBrk="1">
              <a:lnSpc>
                <a:spcPct val="95000"/>
              </a:lnSpc>
              <a:spcBef>
                <a:spcPts val="888"/>
              </a:spcBef>
              <a:spcAft>
                <a:spcPts val="888"/>
              </a:spcAft>
              <a:buClr>
                <a:srgbClr val="FFFFFF"/>
              </a:buClr>
              <a:buSzPct val="45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http://web2.cnam.fr/evariste/evariste/1_cours/radio/exp-1.htm </a:t>
            </a:r>
          </a:p>
          <a:p>
            <a:pPr eaLnBrk="1">
              <a:lnSpc>
                <a:spcPct val="95000"/>
              </a:lnSpc>
              <a:spcBef>
                <a:spcPts val="888"/>
              </a:spcBef>
              <a:spcAft>
                <a:spcPts val="888"/>
              </a:spcAft>
              <a:buClr>
                <a:srgbClr val="FFFFFF"/>
              </a:buClr>
              <a:buSzPct val="45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www.vet-lyon.fr/ens/imagerie/D1/09.radiobiologie.html </a:t>
            </a:r>
          </a:p>
          <a:p>
            <a:pPr eaLnBrk="1">
              <a:lnSpc>
                <a:spcPct val="95000"/>
              </a:lnSpc>
              <a:spcBef>
                <a:spcPts val="888"/>
              </a:spcBef>
              <a:spcAft>
                <a:spcPts val="888"/>
              </a:spcAft>
              <a:buClr>
                <a:srgbClr val="FFFFFF"/>
              </a:buClr>
              <a:buSzPct val="45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http://www-sante.iuf-grenoble.fr/sante/biophys/radiologie.pdf</a:t>
            </a:r>
            <a:r>
              <a:rPr lang="en-GB" sz="2000">
                <a:solidFill>
                  <a:srgbClr val="FFFFFF"/>
                </a:solidFill>
              </a:rPr>
              <a:t> </a:t>
            </a:r>
          </a:p>
          <a:p>
            <a:pPr eaLnBrk="1">
              <a:lnSpc>
                <a:spcPct val="95000"/>
              </a:lnSpc>
              <a:spcBef>
                <a:spcPts val="888"/>
              </a:spcBef>
              <a:spcAft>
                <a:spcPts val="888"/>
              </a:spcAft>
              <a:buClr>
                <a:srgbClr val="FFFFFF"/>
              </a:buClr>
              <a:buSzPct val="45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t>http://web2.cnam.fr/evariste/evariste/1_cours/radio/exp-1.htm</a:t>
            </a:r>
            <a:endParaRPr lang="en-GB" sz="2000">
              <a:hlinkClick r:i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755577" y="404813"/>
            <a:ext cx="7488312" cy="971677"/>
          </a:xfrm>
          <a:prstGeom prst="rect">
            <a:avLst/>
          </a:prstGeom>
          <a:noFill/>
          <a:ln w="9525">
            <a:noFill/>
            <a:miter lim="800000"/>
            <a:headEnd/>
            <a:tailEnd/>
          </a:ln>
        </p:spPr>
        <p:txBody>
          <a:bodyPr wrap="square" lIns="90000" tIns="46800" rIns="90000" bIns="46800">
            <a:spAutoFit/>
          </a:bodyPr>
          <a:lstStyle/>
          <a:p>
            <a:pPr eaLnBrk="1" hangingPunct="1">
              <a:lnSpc>
                <a:spcPct val="95000"/>
              </a:lnSpc>
              <a:spcBef>
                <a:spcPts val="1250"/>
              </a:spcBef>
              <a:buClr>
                <a:srgbClr val="000000"/>
              </a:buClr>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FFFFFF"/>
                </a:solidFill>
              </a:rPr>
              <a:t>Les protons </a:t>
            </a:r>
            <a:r>
              <a:rPr lang="en-GB" sz="2000" dirty="0" err="1">
                <a:solidFill>
                  <a:srgbClr val="FFFFFF"/>
                </a:solidFill>
              </a:rPr>
              <a:t>sont</a:t>
            </a:r>
            <a:r>
              <a:rPr lang="en-GB" sz="2000" dirty="0">
                <a:solidFill>
                  <a:srgbClr val="FFFFFF"/>
                </a:solidFill>
              </a:rPr>
              <a:t> </a:t>
            </a:r>
            <a:r>
              <a:rPr lang="en-GB" sz="2000" dirty="0" err="1">
                <a:solidFill>
                  <a:srgbClr val="FFFFFF"/>
                </a:solidFill>
              </a:rPr>
              <a:t>chargés</a:t>
            </a:r>
            <a:r>
              <a:rPr lang="en-GB" sz="2000" dirty="0">
                <a:solidFill>
                  <a:srgbClr val="FFFFFF"/>
                </a:solidFill>
              </a:rPr>
              <a:t> </a:t>
            </a:r>
            <a:r>
              <a:rPr lang="en-GB" sz="2000" dirty="0" err="1">
                <a:solidFill>
                  <a:srgbClr val="FFFFFF"/>
                </a:solidFill>
              </a:rPr>
              <a:t>positivement</a:t>
            </a:r>
            <a:r>
              <a:rPr lang="en-GB" sz="2000" dirty="0">
                <a:solidFill>
                  <a:srgbClr val="FFFFFF"/>
                </a:solidFill>
              </a:rPr>
              <a:t>, </a:t>
            </a:r>
            <a:r>
              <a:rPr lang="en-GB" sz="2000" dirty="0" err="1">
                <a:solidFill>
                  <a:srgbClr val="FFFFFF"/>
                </a:solidFill>
              </a:rPr>
              <a:t>ils</a:t>
            </a:r>
            <a:r>
              <a:rPr lang="en-GB" sz="2000" dirty="0">
                <a:solidFill>
                  <a:srgbClr val="FFFFFF"/>
                </a:solidFill>
              </a:rPr>
              <a:t> </a:t>
            </a:r>
            <a:r>
              <a:rPr lang="en-GB" sz="2000" dirty="0" err="1">
                <a:solidFill>
                  <a:srgbClr val="FFFFFF"/>
                </a:solidFill>
              </a:rPr>
              <a:t>devraient</a:t>
            </a:r>
            <a:r>
              <a:rPr lang="en-GB" sz="2000" dirty="0">
                <a:solidFill>
                  <a:srgbClr val="FFFFFF"/>
                </a:solidFill>
              </a:rPr>
              <a:t> </a:t>
            </a:r>
            <a:r>
              <a:rPr lang="en-GB" sz="2000" dirty="0" err="1">
                <a:solidFill>
                  <a:srgbClr val="FFFFFF"/>
                </a:solidFill>
              </a:rPr>
              <a:t>donc</a:t>
            </a:r>
            <a:r>
              <a:rPr lang="en-GB" sz="2000" dirty="0">
                <a:solidFill>
                  <a:srgbClr val="FFFFFF"/>
                </a:solidFill>
              </a:rPr>
              <a:t> se </a:t>
            </a:r>
            <a:r>
              <a:rPr lang="en-GB" sz="2000" dirty="0" err="1">
                <a:solidFill>
                  <a:srgbClr val="FFFFFF"/>
                </a:solidFill>
              </a:rPr>
              <a:t>repousser</a:t>
            </a:r>
            <a:r>
              <a:rPr lang="en-GB" sz="2000" dirty="0">
                <a:solidFill>
                  <a:srgbClr val="FFFFFF"/>
                </a:solidFill>
              </a:rPr>
              <a:t> </a:t>
            </a:r>
            <a:r>
              <a:rPr lang="en-GB" sz="2000" dirty="0" err="1">
                <a:solidFill>
                  <a:srgbClr val="FFFFFF"/>
                </a:solidFill>
              </a:rPr>
              <a:t>sous</a:t>
            </a:r>
            <a:r>
              <a:rPr lang="en-GB" sz="2000" dirty="0">
                <a:solidFill>
                  <a:srgbClr val="FFFFFF"/>
                </a:solidFill>
              </a:rPr>
              <a:t> </a:t>
            </a:r>
            <a:r>
              <a:rPr lang="en-GB" sz="2000" dirty="0" err="1">
                <a:solidFill>
                  <a:srgbClr val="FFFFFF"/>
                </a:solidFill>
              </a:rPr>
              <a:t>l’effet</a:t>
            </a:r>
            <a:r>
              <a:rPr lang="en-GB" sz="2000" dirty="0">
                <a:solidFill>
                  <a:srgbClr val="FFFFFF"/>
                </a:solidFill>
              </a:rPr>
              <a:t> de </a:t>
            </a:r>
            <a:r>
              <a:rPr lang="en-GB" sz="2000" dirty="0" err="1">
                <a:solidFill>
                  <a:srgbClr val="FFFFFF"/>
                </a:solidFill>
              </a:rPr>
              <a:t>l’interaction</a:t>
            </a:r>
            <a:r>
              <a:rPr lang="en-GB" sz="2000" dirty="0">
                <a:solidFill>
                  <a:srgbClr val="FFFFFF"/>
                </a:solidFill>
              </a:rPr>
              <a:t> </a:t>
            </a:r>
            <a:r>
              <a:rPr lang="en-GB" sz="2000" dirty="0" err="1">
                <a:solidFill>
                  <a:srgbClr val="FFFFFF"/>
                </a:solidFill>
              </a:rPr>
              <a:t>électromagnétique</a:t>
            </a:r>
            <a:r>
              <a:rPr lang="en-GB" sz="2000" dirty="0">
                <a:solidFill>
                  <a:srgbClr val="FFFFFF"/>
                </a:solidFill>
              </a:rPr>
              <a:t>. Il y a </a:t>
            </a:r>
            <a:r>
              <a:rPr lang="en-GB" sz="2000" dirty="0" err="1">
                <a:solidFill>
                  <a:srgbClr val="FFFFFF"/>
                </a:solidFill>
              </a:rPr>
              <a:t>donc</a:t>
            </a:r>
            <a:r>
              <a:rPr lang="en-GB" sz="2000" dirty="0">
                <a:solidFill>
                  <a:srgbClr val="FFFFFF"/>
                </a:solidFill>
              </a:rPr>
              <a:t> </a:t>
            </a:r>
            <a:r>
              <a:rPr lang="en-GB" sz="2000" dirty="0" err="1">
                <a:solidFill>
                  <a:srgbClr val="FFFFFF"/>
                </a:solidFill>
              </a:rPr>
              <a:t>une</a:t>
            </a:r>
            <a:r>
              <a:rPr lang="en-GB" sz="2000" dirty="0">
                <a:solidFill>
                  <a:srgbClr val="FFFFFF"/>
                </a:solidFill>
              </a:rPr>
              <a:t> </a:t>
            </a:r>
            <a:r>
              <a:rPr lang="en-GB" sz="2000" dirty="0" err="1">
                <a:solidFill>
                  <a:srgbClr val="FFFFFF"/>
                </a:solidFill>
              </a:rPr>
              <a:t>autre</a:t>
            </a:r>
            <a:r>
              <a:rPr lang="en-GB" sz="2000" dirty="0">
                <a:solidFill>
                  <a:srgbClr val="FFFFFF"/>
                </a:solidFill>
              </a:rPr>
              <a:t> force,  </a:t>
            </a:r>
            <a:r>
              <a:rPr lang="en-GB" sz="2000" dirty="0" err="1">
                <a:solidFill>
                  <a:srgbClr val="FFFFFF"/>
                </a:solidFill>
              </a:rPr>
              <a:t>l’</a:t>
            </a:r>
            <a:r>
              <a:rPr lang="en-GB" sz="2000" dirty="0" err="1">
                <a:solidFill>
                  <a:srgbClr val="FF0000"/>
                </a:solidFill>
              </a:rPr>
              <a:t>attraction</a:t>
            </a:r>
            <a:r>
              <a:rPr lang="en-GB" sz="2000" dirty="0">
                <a:solidFill>
                  <a:srgbClr val="FF0000"/>
                </a:solidFill>
              </a:rPr>
              <a:t> forte</a:t>
            </a:r>
            <a:r>
              <a:rPr lang="en-GB" sz="2000" dirty="0">
                <a:solidFill>
                  <a:srgbClr val="FFFFFF"/>
                </a:solidFill>
              </a:rPr>
              <a:t> qui </a:t>
            </a:r>
            <a:r>
              <a:rPr lang="en-GB" sz="2000" dirty="0" err="1">
                <a:solidFill>
                  <a:srgbClr val="FFFFFF"/>
                </a:solidFill>
              </a:rPr>
              <a:t>maintient</a:t>
            </a:r>
            <a:r>
              <a:rPr lang="en-GB" sz="2000" dirty="0">
                <a:solidFill>
                  <a:srgbClr val="FFFFFF"/>
                </a:solidFill>
              </a:rPr>
              <a:t>  les </a:t>
            </a:r>
            <a:r>
              <a:rPr lang="en-GB" sz="2000" dirty="0" err="1">
                <a:solidFill>
                  <a:srgbClr val="FFFFFF"/>
                </a:solidFill>
              </a:rPr>
              <a:t>nucléons</a:t>
            </a:r>
            <a:r>
              <a:rPr lang="en-GB" sz="2000" dirty="0">
                <a:solidFill>
                  <a:srgbClr val="FFFFFF"/>
                </a:solidFill>
              </a:rPr>
              <a:t>.</a:t>
            </a:r>
          </a:p>
        </p:txBody>
      </p:sp>
      <p:sp>
        <p:nvSpPr>
          <p:cNvPr id="7170" name="Text Box 2"/>
          <p:cNvSpPr txBox="1">
            <a:spLocks noChangeArrowheads="1"/>
          </p:cNvSpPr>
          <p:nvPr/>
        </p:nvSpPr>
        <p:spPr bwMode="auto">
          <a:xfrm>
            <a:off x="179388" y="1773238"/>
            <a:ext cx="4176712" cy="2717800"/>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   Lorsque l’attraction forte est supérieur à la force électromagnétique, le noyau est </a:t>
            </a:r>
            <a:r>
              <a:rPr lang="en-GB" sz="2000">
                <a:solidFill>
                  <a:srgbClr val="FF0000"/>
                </a:solidFill>
              </a:rPr>
              <a:t>stable</a:t>
            </a:r>
            <a:r>
              <a:rPr lang="en-GB" sz="2000">
                <a:solidFill>
                  <a:srgbClr val="FFFFFF"/>
                </a:solidFill>
              </a:rPr>
              <a:t>, il ne se désintègrera pas.</a:t>
            </a:r>
          </a:p>
          <a:p>
            <a:pPr eaLnBrk="1" hangingPunct="1">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  Lorsque l’attraction forte devient inférieur à l’interaction électromagnétique, le noyau devient </a:t>
            </a:r>
            <a:r>
              <a:rPr lang="en-GB" sz="2000">
                <a:solidFill>
                  <a:srgbClr val="FF0000"/>
                </a:solidFill>
              </a:rPr>
              <a:t>instable</a:t>
            </a:r>
            <a:r>
              <a:rPr lang="en-GB" sz="2000">
                <a:solidFill>
                  <a:srgbClr val="FFFFFF"/>
                </a:solidFill>
              </a:rPr>
              <a:t>, radioactif.</a:t>
            </a:r>
          </a:p>
        </p:txBody>
      </p:sp>
      <p:sp>
        <p:nvSpPr>
          <p:cNvPr id="7171" name="Text Box 3"/>
          <p:cNvSpPr txBox="1">
            <a:spLocks noChangeArrowheads="1"/>
          </p:cNvSpPr>
          <p:nvPr/>
        </p:nvSpPr>
        <p:spPr bwMode="auto">
          <a:xfrm>
            <a:off x="198438" y="4719638"/>
            <a:ext cx="3960812" cy="1319212"/>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  La stabilité des noyaux est fonction du nombre de protons par rapport au nombre de neutrons. (voir graphique ci-contre)</a:t>
            </a:r>
          </a:p>
        </p:txBody>
      </p:sp>
      <p:sp>
        <p:nvSpPr>
          <p:cNvPr id="7172" name="AutoShape 4"/>
          <p:cNvSpPr>
            <a:spLocks noChangeArrowheads="1"/>
          </p:cNvSpPr>
          <p:nvPr/>
        </p:nvSpPr>
        <p:spPr bwMode="auto">
          <a:xfrm>
            <a:off x="4572000" y="2133600"/>
            <a:ext cx="4572000" cy="3816350"/>
          </a:xfrm>
          <a:prstGeom prst="roundRect">
            <a:avLst>
              <a:gd name="adj" fmla="val 37"/>
            </a:avLst>
          </a:prstGeom>
          <a:solidFill>
            <a:srgbClr val="FFFF99"/>
          </a:solidFill>
          <a:ln w="9360">
            <a:solidFill>
              <a:srgbClr val="000000"/>
            </a:solidFill>
            <a:round/>
            <a:headEnd/>
            <a:tailEnd/>
          </a:ln>
        </p:spPr>
        <p:txBody>
          <a:bodyPr wrap="none" anchor="ctr"/>
          <a:lstStyle/>
          <a:p>
            <a:endParaRPr lang="fr-FR"/>
          </a:p>
        </p:txBody>
      </p:sp>
      <p:sp>
        <p:nvSpPr>
          <p:cNvPr id="7173" name="AutoShape 5"/>
          <p:cNvSpPr>
            <a:spLocks noChangeArrowheads="1"/>
          </p:cNvSpPr>
          <p:nvPr/>
        </p:nvSpPr>
        <p:spPr bwMode="auto">
          <a:xfrm>
            <a:off x="5148263" y="2349500"/>
            <a:ext cx="3816350" cy="3168650"/>
          </a:xfrm>
          <a:prstGeom prst="roundRect">
            <a:avLst>
              <a:gd name="adj" fmla="val 46"/>
            </a:avLst>
          </a:prstGeom>
          <a:solidFill>
            <a:srgbClr val="0000FF"/>
          </a:solidFill>
          <a:ln w="9360">
            <a:solidFill>
              <a:srgbClr val="000000"/>
            </a:solidFill>
            <a:round/>
            <a:headEnd/>
            <a:tailEnd/>
          </a:ln>
        </p:spPr>
        <p:txBody>
          <a:bodyPr wrap="none" anchor="ctr"/>
          <a:lstStyle/>
          <a:p>
            <a:endParaRPr lang="fr-FR"/>
          </a:p>
        </p:txBody>
      </p:sp>
      <p:sp>
        <p:nvSpPr>
          <p:cNvPr id="7174" name="Line 6"/>
          <p:cNvSpPr>
            <a:spLocks noChangeShapeType="1"/>
          </p:cNvSpPr>
          <p:nvPr/>
        </p:nvSpPr>
        <p:spPr bwMode="auto">
          <a:xfrm>
            <a:off x="7092950" y="5446713"/>
            <a:ext cx="1588" cy="142875"/>
          </a:xfrm>
          <a:prstGeom prst="line">
            <a:avLst/>
          </a:prstGeom>
          <a:noFill/>
          <a:ln w="9360">
            <a:solidFill>
              <a:srgbClr val="000000"/>
            </a:solidFill>
            <a:round/>
            <a:headEnd/>
            <a:tailEnd/>
          </a:ln>
        </p:spPr>
        <p:txBody>
          <a:bodyPr/>
          <a:lstStyle/>
          <a:p>
            <a:endParaRPr lang="fr-FR"/>
          </a:p>
        </p:txBody>
      </p:sp>
      <p:sp>
        <p:nvSpPr>
          <p:cNvPr id="7175" name="Line 7"/>
          <p:cNvSpPr>
            <a:spLocks noChangeShapeType="1"/>
          </p:cNvSpPr>
          <p:nvPr/>
        </p:nvSpPr>
        <p:spPr bwMode="auto">
          <a:xfrm>
            <a:off x="5003800" y="3573463"/>
            <a:ext cx="215900" cy="1587"/>
          </a:xfrm>
          <a:prstGeom prst="line">
            <a:avLst/>
          </a:prstGeom>
          <a:noFill/>
          <a:ln w="9360">
            <a:solidFill>
              <a:srgbClr val="000000"/>
            </a:solidFill>
            <a:round/>
            <a:headEnd/>
            <a:tailEnd/>
          </a:ln>
        </p:spPr>
        <p:txBody>
          <a:bodyPr/>
          <a:lstStyle/>
          <a:p>
            <a:endParaRPr lang="fr-FR"/>
          </a:p>
        </p:txBody>
      </p:sp>
      <p:sp>
        <p:nvSpPr>
          <p:cNvPr id="7176" name="Line 8"/>
          <p:cNvSpPr>
            <a:spLocks noChangeShapeType="1"/>
          </p:cNvSpPr>
          <p:nvPr/>
        </p:nvSpPr>
        <p:spPr bwMode="auto">
          <a:xfrm>
            <a:off x="8604250" y="5518150"/>
            <a:ext cx="360363" cy="1588"/>
          </a:xfrm>
          <a:prstGeom prst="line">
            <a:avLst/>
          </a:prstGeom>
          <a:noFill/>
          <a:ln w="9360">
            <a:solidFill>
              <a:srgbClr val="000000"/>
            </a:solidFill>
            <a:round/>
            <a:headEnd/>
            <a:tailEnd type="triangle" w="med" len="med"/>
          </a:ln>
        </p:spPr>
        <p:txBody>
          <a:bodyPr/>
          <a:lstStyle/>
          <a:p>
            <a:endParaRPr lang="fr-FR"/>
          </a:p>
        </p:txBody>
      </p:sp>
      <p:sp>
        <p:nvSpPr>
          <p:cNvPr id="7177" name="Line 9"/>
          <p:cNvSpPr>
            <a:spLocks noChangeShapeType="1"/>
          </p:cNvSpPr>
          <p:nvPr/>
        </p:nvSpPr>
        <p:spPr bwMode="auto">
          <a:xfrm flipV="1">
            <a:off x="5148263" y="2339975"/>
            <a:ext cx="1587" cy="234950"/>
          </a:xfrm>
          <a:prstGeom prst="line">
            <a:avLst/>
          </a:prstGeom>
          <a:noFill/>
          <a:ln w="9360">
            <a:solidFill>
              <a:srgbClr val="000000"/>
            </a:solidFill>
            <a:round/>
            <a:headEnd/>
            <a:tailEnd type="triangle" w="med" len="med"/>
          </a:ln>
        </p:spPr>
        <p:txBody>
          <a:bodyPr/>
          <a:lstStyle/>
          <a:p>
            <a:endParaRPr lang="fr-FR"/>
          </a:p>
        </p:txBody>
      </p:sp>
      <p:sp>
        <p:nvSpPr>
          <p:cNvPr id="7178" name="Text Box 10"/>
          <p:cNvSpPr txBox="1">
            <a:spLocks noChangeArrowheads="1"/>
          </p:cNvSpPr>
          <p:nvPr/>
        </p:nvSpPr>
        <p:spPr bwMode="auto">
          <a:xfrm>
            <a:off x="4643438" y="3430588"/>
            <a:ext cx="504825" cy="246062"/>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6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a:solidFill>
                  <a:schemeClr val="tx1"/>
                </a:solidFill>
              </a:rPr>
              <a:t>100</a:t>
            </a:r>
          </a:p>
        </p:txBody>
      </p:sp>
      <p:sp>
        <p:nvSpPr>
          <p:cNvPr id="7179" name="Text Box 11"/>
          <p:cNvSpPr txBox="1">
            <a:spLocks noChangeArrowheads="1"/>
          </p:cNvSpPr>
          <p:nvPr/>
        </p:nvSpPr>
        <p:spPr bwMode="auto">
          <a:xfrm>
            <a:off x="6877050" y="5589588"/>
            <a:ext cx="504825" cy="246062"/>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6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a:solidFill>
                  <a:schemeClr val="tx1"/>
                </a:solidFill>
              </a:rPr>
              <a:t>100</a:t>
            </a:r>
          </a:p>
        </p:txBody>
      </p:sp>
      <p:sp>
        <p:nvSpPr>
          <p:cNvPr id="7180" name="Text Box 12"/>
          <p:cNvSpPr txBox="1">
            <a:spLocks noChangeArrowheads="1"/>
          </p:cNvSpPr>
          <p:nvPr/>
        </p:nvSpPr>
        <p:spPr bwMode="auto">
          <a:xfrm>
            <a:off x="4572000" y="2133600"/>
            <a:ext cx="1584325" cy="544513"/>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chemeClr val="tx1"/>
                </a:solidFill>
              </a:rPr>
              <a:t>Nombre de neutrons</a:t>
            </a:r>
          </a:p>
          <a:p>
            <a:pPr eaLnBrk="1" hangingPunct="1">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chemeClr val="tx1"/>
              </a:solidFill>
            </a:endParaRPr>
          </a:p>
        </p:txBody>
      </p:sp>
      <p:sp>
        <p:nvSpPr>
          <p:cNvPr id="7181" name="Text Box 13"/>
          <p:cNvSpPr txBox="1">
            <a:spLocks noChangeArrowheads="1"/>
          </p:cNvSpPr>
          <p:nvPr/>
        </p:nvSpPr>
        <p:spPr bwMode="auto">
          <a:xfrm>
            <a:off x="7667625" y="6021388"/>
            <a:ext cx="1728788" cy="274637"/>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chemeClr val="tx1"/>
                </a:solidFill>
              </a:rPr>
              <a:t>Nombre de protons</a:t>
            </a:r>
          </a:p>
        </p:txBody>
      </p:sp>
      <p:sp>
        <p:nvSpPr>
          <p:cNvPr id="7182" name="Line 14"/>
          <p:cNvSpPr>
            <a:spLocks noChangeShapeType="1"/>
          </p:cNvSpPr>
          <p:nvPr/>
        </p:nvSpPr>
        <p:spPr bwMode="auto">
          <a:xfrm flipV="1">
            <a:off x="5148263" y="2339975"/>
            <a:ext cx="3168650" cy="3187700"/>
          </a:xfrm>
          <a:prstGeom prst="line">
            <a:avLst/>
          </a:prstGeom>
          <a:noFill/>
          <a:ln w="38160">
            <a:solidFill>
              <a:srgbClr val="FF0000"/>
            </a:solidFill>
            <a:round/>
            <a:headEnd/>
            <a:tailEnd/>
          </a:ln>
        </p:spPr>
        <p:txBody>
          <a:bodyPr/>
          <a:lstStyle/>
          <a:p>
            <a:endParaRPr lang="fr-FR"/>
          </a:p>
        </p:txBody>
      </p:sp>
      <p:sp>
        <p:nvSpPr>
          <p:cNvPr id="7183" name="Text Box 15"/>
          <p:cNvSpPr txBox="1">
            <a:spLocks noChangeArrowheads="1"/>
          </p:cNvSpPr>
          <p:nvPr/>
        </p:nvSpPr>
        <p:spPr bwMode="auto">
          <a:xfrm rot="18900000">
            <a:off x="6518275" y="3727450"/>
            <a:ext cx="1008063" cy="366713"/>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FF0000"/>
                </a:solidFill>
              </a:rPr>
              <a:t>N=Z</a:t>
            </a:r>
          </a:p>
        </p:txBody>
      </p:sp>
      <p:sp>
        <p:nvSpPr>
          <p:cNvPr id="7184" name="Freeform 16"/>
          <p:cNvSpPr>
            <a:spLocks noChangeArrowheads="1"/>
          </p:cNvSpPr>
          <p:nvPr/>
        </p:nvSpPr>
        <p:spPr bwMode="auto">
          <a:xfrm>
            <a:off x="5148263" y="2349500"/>
            <a:ext cx="1944687" cy="3168650"/>
          </a:xfrm>
          <a:custGeom>
            <a:avLst/>
            <a:gdLst/>
            <a:ahLst/>
            <a:cxnLst>
              <a:cxn ang="0">
                <a:pos x="0" y="8802"/>
              </a:cxn>
              <a:cxn ang="0">
                <a:pos x="3201" y="5198"/>
              </a:cxn>
              <a:cxn ang="0">
                <a:pos x="4802" y="2601"/>
              </a:cxn>
              <a:cxn ang="0">
                <a:pos x="5402" y="0"/>
              </a:cxn>
            </a:cxnLst>
            <a:rect l="0" t="0" r="r" b="b"/>
            <a:pathLst>
              <a:path w="5403" h="8803">
                <a:moveTo>
                  <a:pt x="0" y="8802"/>
                </a:moveTo>
                <a:cubicBezTo>
                  <a:pt x="1198" y="7514"/>
                  <a:pt x="2402" y="6230"/>
                  <a:pt x="3201" y="5198"/>
                </a:cubicBezTo>
                <a:cubicBezTo>
                  <a:pt x="3999" y="4166"/>
                  <a:pt x="4436" y="3465"/>
                  <a:pt x="4802" y="2601"/>
                </a:cubicBezTo>
                <a:cubicBezTo>
                  <a:pt x="5168" y="1736"/>
                  <a:pt x="5282" y="867"/>
                  <a:pt x="5402" y="0"/>
                </a:cubicBezTo>
              </a:path>
            </a:pathLst>
          </a:custGeom>
          <a:noFill/>
          <a:ln w="38160">
            <a:solidFill>
              <a:srgbClr val="00FF00"/>
            </a:solidFill>
            <a:round/>
            <a:headEnd/>
            <a:tailEnd/>
          </a:ln>
        </p:spPr>
        <p:txBody>
          <a:bodyPr/>
          <a:lstStyle/>
          <a:p>
            <a:endParaRPr lang="fr-FR"/>
          </a:p>
        </p:txBody>
      </p:sp>
      <p:sp>
        <p:nvSpPr>
          <p:cNvPr id="7185" name="Text Box 17"/>
          <p:cNvSpPr txBox="1">
            <a:spLocks noChangeArrowheads="1"/>
          </p:cNvSpPr>
          <p:nvPr/>
        </p:nvSpPr>
        <p:spPr bwMode="auto">
          <a:xfrm rot="18540000">
            <a:off x="4648200" y="4089400"/>
            <a:ext cx="2519363" cy="366713"/>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FF00"/>
                </a:solidFill>
              </a:rPr>
              <a:t>« Courbe de stabilité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539750" y="333375"/>
            <a:ext cx="7561263" cy="1319213"/>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  Lorsqu’un noyau se situe à gauche (c’est-à-dire qu’il aura plus de neutrons qu’un noyau stable) ou à droite (il possédera plus de protons qu’un noyau stable) de cette courbe il tendra à se désintégrer pour revenir à une position stable.</a:t>
            </a:r>
          </a:p>
        </p:txBody>
      </p:sp>
      <p:sp>
        <p:nvSpPr>
          <p:cNvPr id="8194" name="Text Box 2"/>
          <p:cNvSpPr txBox="1">
            <a:spLocks noChangeArrowheads="1"/>
          </p:cNvSpPr>
          <p:nvPr/>
        </p:nvSpPr>
        <p:spPr bwMode="auto">
          <a:xfrm>
            <a:off x="468313" y="5805488"/>
            <a:ext cx="7561262" cy="701675"/>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Suivant leurs positions par rapport à la courbe de stabilité, les noyaux auront 3 possibilités de se désintégrer.</a:t>
            </a:r>
          </a:p>
        </p:txBody>
      </p:sp>
      <p:sp>
        <p:nvSpPr>
          <p:cNvPr id="8195" name="AutoShape 3"/>
          <p:cNvSpPr>
            <a:spLocks noChangeArrowheads="1"/>
          </p:cNvSpPr>
          <p:nvPr/>
        </p:nvSpPr>
        <p:spPr bwMode="auto">
          <a:xfrm>
            <a:off x="1908175" y="1916113"/>
            <a:ext cx="4572000" cy="3816350"/>
          </a:xfrm>
          <a:prstGeom prst="roundRect">
            <a:avLst>
              <a:gd name="adj" fmla="val 37"/>
            </a:avLst>
          </a:prstGeom>
          <a:solidFill>
            <a:srgbClr val="FFFF99"/>
          </a:solidFill>
          <a:ln w="9360">
            <a:solidFill>
              <a:srgbClr val="000000"/>
            </a:solidFill>
            <a:round/>
            <a:headEnd/>
            <a:tailEnd/>
          </a:ln>
        </p:spPr>
        <p:txBody>
          <a:bodyPr wrap="none" anchor="ctr"/>
          <a:lstStyle/>
          <a:p>
            <a:endParaRPr lang="fr-FR"/>
          </a:p>
        </p:txBody>
      </p:sp>
      <p:sp>
        <p:nvSpPr>
          <p:cNvPr id="8196" name="AutoShape 4"/>
          <p:cNvSpPr>
            <a:spLocks noChangeArrowheads="1"/>
          </p:cNvSpPr>
          <p:nvPr/>
        </p:nvSpPr>
        <p:spPr bwMode="auto">
          <a:xfrm>
            <a:off x="2484438" y="2132013"/>
            <a:ext cx="3816350" cy="3168650"/>
          </a:xfrm>
          <a:prstGeom prst="roundRect">
            <a:avLst>
              <a:gd name="adj" fmla="val 46"/>
            </a:avLst>
          </a:prstGeom>
          <a:solidFill>
            <a:srgbClr val="0000FF"/>
          </a:solidFill>
          <a:ln w="9360">
            <a:solidFill>
              <a:srgbClr val="000000"/>
            </a:solidFill>
            <a:round/>
            <a:headEnd/>
            <a:tailEnd/>
          </a:ln>
        </p:spPr>
        <p:txBody>
          <a:bodyPr wrap="none" anchor="ctr"/>
          <a:lstStyle/>
          <a:p>
            <a:endParaRPr lang="fr-FR"/>
          </a:p>
        </p:txBody>
      </p:sp>
      <p:sp>
        <p:nvSpPr>
          <p:cNvPr id="8197" name="Line 5"/>
          <p:cNvSpPr>
            <a:spLocks noChangeShapeType="1"/>
          </p:cNvSpPr>
          <p:nvPr/>
        </p:nvSpPr>
        <p:spPr bwMode="auto">
          <a:xfrm>
            <a:off x="4429125" y="5229225"/>
            <a:ext cx="1588" cy="142875"/>
          </a:xfrm>
          <a:prstGeom prst="line">
            <a:avLst/>
          </a:prstGeom>
          <a:noFill/>
          <a:ln w="9360">
            <a:solidFill>
              <a:srgbClr val="000000"/>
            </a:solidFill>
            <a:round/>
            <a:headEnd/>
            <a:tailEnd/>
          </a:ln>
        </p:spPr>
        <p:txBody>
          <a:bodyPr/>
          <a:lstStyle/>
          <a:p>
            <a:endParaRPr lang="fr-FR"/>
          </a:p>
        </p:txBody>
      </p:sp>
      <p:sp>
        <p:nvSpPr>
          <p:cNvPr id="8198" name="Line 6"/>
          <p:cNvSpPr>
            <a:spLocks noChangeShapeType="1"/>
          </p:cNvSpPr>
          <p:nvPr/>
        </p:nvSpPr>
        <p:spPr bwMode="auto">
          <a:xfrm>
            <a:off x="2339975" y="3355975"/>
            <a:ext cx="215900" cy="1588"/>
          </a:xfrm>
          <a:prstGeom prst="line">
            <a:avLst/>
          </a:prstGeom>
          <a:noFill/>
          <a:ln w="9360">
            <a:solidFill>
              <a:srgbClr val="000000"/>
            </a:solidFill>
            <a:round/>
            <a:headEnd/>
            <a:tailEnd/>
          </a:ln>
        </p:spPr>
        <p:txBody>
          <a:bodyPr/>
          <a:lstStyle/>
          <a:p>
            <a:endParaRPr lang="fr-FR"/>
          </a:p>
        </p:txBody>
      </p:sp>
      <p:sp>
        <p:nvSpPr>
          <p:cNvPr id="8199" name="Line 7"/>
          <p:cNvSpPr>
            <a:spLocks noChangeShapeType="1"/>
          </p:cNvSpPr>
          <p:nvPr/>
        </p:nvSpPr>
        <p:spPr bwMode="auto">
          <a:xfrm>
            <a:off x="5940425" y="5300663"/>
            <a:ext cx="360363" cy="1587"/>
          </a:xfrm>
          <a:prstGeom prst="line">
            <a:avLst/>
          </a:prstGeom>
          <a:noFill/>
          <a:ln w="9360">
            <a:solidFill>
              <a:srgbClr val="000000"/>
            </a:solidFill>
            <a:round/>
            <a:headEnd/>
            <a:tailEnd type="triangle" w="med" len="med"/>
          </a:ln>
        </p:spPr>
        <p:txBody>
          <a:bodyPr/>
          <a:lstStyle/>
          <a:p>
            <a:endParaRPr lang="fr-FR"/>
          </a:p>
        </p:txBody>
      </p:sp>
      <p:sp>
        <p:nvSpPr>
          <p:cNvPr id="8200" name="Line 8"/>
          <p:cNvSpPr>
            <a:spLocks noChangeShapeType="1"/>
          </p:cNvSpPr>
          <p:nvPr/>
        </p:nvSpPr>
        <p:spPr bwMode="auto">
          <a:xfrm flipV="1">
            <a:off x="2484438" y="2122488"/>
            <a:ext cx="1587" cy="234950"/>
          </a:xfrm>
          <a:prstGeom prst="line">
            <a:avLst/>
          </a:prstGeom>
          <a:noFill/>
          <a:ln w="9360">
            <a:solidFill>
              <a:srgbClr val="000000"/>
            </a:solidFill>
            <a:round/>
            <a:headEnd/>
            <a:tailEnd type="triangle" w="med" len="med"/>
          </a:ln>
        </p:spPr>
        <p:txBody>
          <a:bodyPr/>
          <a:lstStyle/>
          <a:p>
            <a:endParaRPr lang="fr-FR"/>
          </a:p>
        </p:txBody>
      </p:sp>
      <p:sp>
        <p:nvSpPr>
          <p:cNvPr id="8201" name="Text Box 9"/>
          <p:cNvSpPr txBox="1">
            <a:spLocks noChangeArrowheads="1"/>
          </p:cNvSpPr>
          <p:nvPr/>
        </p:nvSpPr>
        <p:spPr bwMode="auto">
          <a:xfrm>
            <a:off x="1979613" y="3213100"/>
            <a:ext cx="504825" cy="246063"/>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6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a:solidFill>
                  <a:schemeClr val="tx1"/>
                </a:solidFill>
              </a:rPr>
              <a:t>100</a:t>
            </a:r>
          </a:p>
        </p:txBody>
      </p:sp>
      <p:sp>
        <p:nvSpPr>
          <p:cNvPr id="8202" name="Text Box 10"/>
          <p:cNvSpPr txBox="1">
            <a:spLocks noChangeArrowheads="1"/>
          </p:cNvSpPr>
          <p:nvPr/>
        </p:nvSpPr>
        <p:spPr bwMode="auto">
          <a:xfrm>
            <a:off x="4213225" y="5372100"/>
            <a:ext cx="504825" cy="246063"/>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6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a:solidFill>
                  <a:schemeClr val="tx1"/>
                </a:solidFill>
              </a:rPr>
              <a:t>100</a:t>
            </a:r>
          </a:p>
        </p:txBody>
      </p:sp>
      <p:sp>
        <p:nvSpPr>
          <p:cNvPr id="8203" name="Text Box 11"/>
          <p:cNvSpPr txBox="1">
            <a:spLocks noChangeArrowheads="1"/>
          </p:cNvSpPr>
          <p:nvPr/>
        </p:nvSpPr>
        <p:spPr bwMode="auto">
          <a:xfrm>
            <a:off x="2051050" y="1844675"/>
            <a:ext cx="1584325" cy="544513"/>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chemeClr val="tx1"/>
                </a:solidFill>
              </a:rPr>
              <a:t>Nombre de neutrons</a:t>
            </a:r>
          </a:p>
          <a:p>
            <a:pPr eaLnBrk="1" hangingPunct="1">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chemeClr val="tx1"/>
              </a:solidFill>
            </a:endParaRPr>
          </a:p>
        </p:txBody>
      </p:sp>
      <p:sp>
        <p:nvSpPr>
          <p:cNvPr id="8204" name="Line 12"/>
          <p:cNvSpPr>
            <a:spLocks noChangeShapeType="1"/>
          </p:cNvSpPr>
          <p:nvPr/>
        </p:nvSpPr>
        <p:spPr bwMode="auto">
          <a:xfrm flipV="1">
            <a:off x="2484438" y="2122488"/>
            <a:ext cx="3168650" cy="3187700"/>
          </a:xfrm>
          <a:prstGeom prst="line">
            <a:avLst/>
          </a:prstGeom>
          <a:noFill/>
          <a:ln w="38160">
            <a:solidFill>
              <a:srgbClr val="FF0000"/>
            </a:solidFill>
            <a:round/>
            <a:headEnd/>
            <a:tailEnd/>
          </a:ln>
        </p:spPr>
        <p:txBody>
          <a:bodyPr/>
          <a:lstStyle/>
          <a:p>
            <a:endParaRPr lang="fr-FR"/>
          </a:p>
        </p:txBody>
      </p:sp>
      <p:sp>
        <p:nvSpPr>
          <p:cNvPr id="8205" name="Freeform 13"/>
          <p:cNvSpPr>
            <a:spLocks noChangeArrowheads="1"/>
          </p:cNvSpPr>
          <p:nvPr/>
        </p:nvSpPr>
        <p:spPr bwMode="auto">
          <a:xfrm>
            <a:off x="2484438" y="2132013"/>
            <a:ext cx="1944687" cy="3168650"/>
          </a:xfrm>
          <a:custGeom>
            <a:avLst/>
            <a:gdLst/>
            <a:ahLst/>
            <a:cxnLst>
              <a:cxn ang="0">
                <a:pos x="0" y="8802"/>
              </a:cxn>
              <a:cxn ang="0">
                <a:pos x="3201" y="5198"/>
              </a:cxn>
              <a:cxn ang="0">
                <a:pos x="4802" y="2601"/>
              </a:cxn>
              <a:cxn ang="0">
                <a:pos x="5402" y="0"/>
              </a:cxn>
            </a:cxnLst>
            <a:rect l="0" t="0" r="r" b="b"/>
            <a:pathLst>
              <a:path w="5403" h="8803">
                <a:moveTo>
                  <a:pt x="0" y="8802"/>
                </a:moveTo>
                <a:cubicBezTo>
                  <a:pt x="1198" y="7514"/>
                  <a:pt x="2402" y="6230"/>
                  <a:pt x="3201" y="5198"/>
                </a:cubicBezTo>
                <a:cubicBezTo>
                  <a:pt x="3999" y="4166"/>
                  <a:pt x="4436" y="3465"/>
                  <a:pt x="4802" y="2601"/>
                </a:cubicBezTo>
                <a:cubicBezTo>
                  <a:pt x="5168" y="1736"/>
                  <a:pt x="5282" y="867"/>
                  <a:pt x="5402" y="0"/>
                </a:cubicBezTo>
              </a:path>
            </a:pathLst>
          </a:custGeom>
          <a:noFill/>
          <a:ln w="38160">
            <a:solidFill>
              <a:srgbClr val="00FF00"/>
            </a:solidFill>
            <a:round/>
            <a:headEnd/>
            <a:tailEnd/>
          </a:ln>
        </p:spPr>
        <p:txBody>
          <a:bodyPr/>
          <a:lstStyle/>
          <a:p>
            <a:endParaRPr lang="fr-FR"/>
          </a:p>
        </p:txBody>
      </p:sp>
      <p:sp>
        <p:nvSpPr>
          <p:cNvPr id="8206" name="Line 14"/>
          <p:cNvSpPr>
            <a:spLocks noChangeShapeType="1"/>
          </p:cNvSpPr>
          <p:nvPr/>
        </p:nvSpPr>
        <p:spPr bwMode="auto">
          <a:xfrm>
            <a:off x="3276600" y="3284538"/>
            <a:ext cx="792163" cy="1587"/>
          </a:xfrm>
          <a:prstGeom prst="line">
            <a:avLst/>
          </a:prstGeom>
          <a:noFill/>
          <a:ln w="9360">
            <a:solidFill>
              <a:srgbClr val="000000"/>
            </a:solidFill>
            <a:round/>
            <a:headEnd/>
            <a:tailEnd type="triangle" w="med" len="med"/>
          </a:ln>
        </p:spPr>
        <p:txBody>
          <a:bodyPr/>
          <a:lstStyle/>
          <a:p>
            <a:endParaRPr lang="fr-FR"/>
          </a:p>
        </p:txBody>
      </p:sp>
      <p:sp>
        <p:nvSpPr>
          <p:cNvPr id="8207" name="Freeform 15"/>
          <p:cNvSpPr>
            <a:spLocks noChangeArrowheads="1"/>
          </p:cNvSpPr>
          <p:nvPr/>
        </p:nvSpPr>
        <p:spPr bwMode="auto">
          <a:xfrm>
            <a:off x="5076825" y="2852738"/>
            <a:ext cx="146050" cy="142875"/>
          </a:xfrm>
          <a:custGeom>
            <a:avLst/>
            <a:gdLst/>
            <a:ahLst/>
            <a:cxnLst>
              <a:cxn ang="0">
                <a:pos x="202" y="0"/>
              </a:cxn>
              <a:cxn ang="0">
                <a:pos x="405" y="198"/>
              </a:cxn>
              <a:cxn ang="0">
                <a:pos x="202" y="397"/>
              </a:cxn>
              <a:cxn ang="0">
                <a:pos x="0" y="198"/>
              </a:cxn>
              <a:cxn ang="0">
                <a:pos x="202" y="0"/>
              </a:cxn>
            </a:cxnLst>
            <a:rect l="0" t="0" r="r" b="b"/>
            <a:pathLst>
              <a:path w="406" h="398">
                <a:moveTo>
                  <a:pt x="202" y="0"/>
                </a:moveTo>
                <a:cubicBezTo>
                  <a:pt x="317" y="0"/>
                  <a:pt x="405" y="85"/>
                  <a:pt x="405" y="198"/>
                </a:cubicBezTo>
                <a:cubicBezTo>
                  <a:pt x="405" y="311"/>
                  <a:pt x="317" y="397"/>
                  <a:pt x="202" y="397"/>
                </a:cubicBezTo>
                <a:cubicBezTo>
                  <a:pt x="87" y="397"/>
                  <a:pt x="0" y="311"/>
                  <a:pt x="0" y="198"/>
                </a:cubicBezTo>
                <a:cubicBezTo>
                  <a:pt x="0" y="85"/>
                  <a:pt x="87" y="0"/>
                  <a:pt x="202" y="0"/>
                </a:cubicBezTo>
              </a:path>
            </a:pathLst>
          </a:custGeom>
          <a:solidFill>
            <a:srgbClr val="FF0000"/>
          </a:solidFill>
          <a:ln w="3240">
            <a:solidFill>
              <a:srgbClr val="000000"/>
            </a:solidFill>
            <a:round/>
            <a:headEnd/>
            <a:tailEnd/>
          </a:ln>
        </p:spPr>
        <p:txBody>
          <a:bodyPr wrap="none" anchor="ctr"/>
          <a:lstStyle/>
          <a:p>
            <a:endParaRPr lang="fr-FR"/>
          </a:p>
        </p:txBody>
      </p:sp>
      <p:sp>
        <p:nvSpPr>
          <p:cNvPr id="8208" name="Freeform 16"/>
          <p:cNvSpPr>
            <a:spLocks noChangeArrowheads="1"/>
          </p:cNvSpPr>
          <p:nvPr/>
        </p:nvSpPr>
        <p:spPr bwMode="auto">
          <a:xfrm>
            <a:off x="3205163" y="3213100"/>
            <a:ext cx="146050" cy="142875"/>
          </a:xfrm>
          <a:custGeom>
            <a:avLst/>
            <a:gdLst/>
            <a:ahLst/>
            <a:cxnLst>
              <a:cxn ang="0">
                <a:pos x="202" y="0"/>
              </a:cxn>
              <a:cxn ang="0">
                <a:pos x="405" y="198"/>
              </a:cxn>
              <a:cxn ang="0">
                <a:pos x="202" y="397"/>
              </a:cxn>
              <a:cxn ang="0">
                <a:pos x="0" y="198"/>
              </a:cxn>
              <a:cxn ang="0">
                <a:pos x="202" y="0"/>
              </a:cxn>
            </a:cxnLst>
            <a:rect l="0" t="0" r="r" b="b"/>
            <a:pathLst>
              <a:path w="406" h="398">
                <a:moveTo>
                  <a:pt x="202" y="0"/>
                </a:moveTo>
                <a:cubicBezTo>
                  <a:pt x="317" y="0"/>
                  <a:pt x="405" y="85"/>
                  <a:pt x="405" y="198"/>
                </a:cubicBezTo>
                <a:cubicBezTo>
                  <a:pt x="405" y="311"/>
                  <a:pt x="317" y="397"/>
                  <a:pt x="202" y="397"/>
                </a:cubicBezTo>
                <a:cubicBezTo>
                  <a:pt x="87" y="397"/>
                  <a:pt x="0" y="311"/>
                  <a:pt x="0" y="198"/>
                </a:cubicBezTo>
                <a:cubicBezTo>
                  <a:pt x="0" y="85"/>
                  <a:pt x="87" y="0"/>
                  <a:pt x="202" y="0"/>
                </a:cubicBezTo>
              </a:path>
            </a:pathLst>
          </a:custGeom>
          <a:solidFill>
            <a:srgbClr val="00FF00"/>
          </a:solidFill>
          <a:ln w="3240">
            <a:solidFill>
              <a:srgbClr val="000000"/>
            </a:solidFill>
            <a:round/>
            <a:headEnd/>
            <a:tailEnd/>
          </a:ln>
        </p:spPr>
        <p:txBody>
          <a:bodyPr wrap="none" anchor="ctr"/>
          <a:lstStyle/>
          <a:p>
            <a:endParaRPr lang="fr-FR"/>
          </a:p>
        </p:txBody>
      </p:sp>
      <p:sp>
        <p:nvSpPr>
          <p:cNvPr id="8209" name="Line 17"/>
          <p:cNvSpPr>
            <a:spLocks noChangeShapeType="1"/>
          </p:cNvSpPr>
          <p:nvPr/>
        </p:nvSpPr>
        <p:spPr bwMode="auto">
          <a:xfrm flipH="1">
            <a:off x="4275138" y="2924175"/>
            <a:ext cx="811212" cy="1588"/>
          </a:xfrm>
          <a:prstGeom prst="line">
            <a:avLst/>
          </a:prstGeom>
          <a:noFill/>
          <a:ln w="9360">
            <a:solidFill>
              <a:srgbClr val="000000"/>
            </a:solidFill>
            <a:round/>
            <a:headEnd/>
            <a:tailEnd type="triangle" w="med" len="med"/>
          </a:ln>
        </p:spPr>
        <p:txBody>
          <a:bodyPr/>
          <a:lstStyle/>
          <a:p>
            <a:endParaRPr lang="fr-FR"/>
          </a:p>
        </p:txBody>
      </p:sp>
      <p:sp>
        <p:nvSpPr>
          <p:cNvPr id="8210" name="Text Box 18"/>
          <p:cNvSpPr txBox="1">
            <a:spLocks noChangeArrowheads="1"/>
          </p:cNvSpPr>
          <p:nvPr/>
        </p:nvSpPr>
        <p:spPr bwMode="auto">
          <a:xfrm>
            <a:off x="5005388" y="5372100"/>
            <a:ext cx="1728787" cy="274638"/>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chemeClr val="tx1"/>
                </a:solidFill>
              </a:rPr>
              <a:t>Nombre de protons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Oval 1"/>
          <p:cNvSpPr>
            <a:spLocks noChangeArrowheads="1"/>
          </p:cNvSpPr>
          <p:nvPr/>
        </p:nvSpPr>
        <p:spPr bwMode="auto">
          <a:xfrm>
            <a:off x="5651500" y="2349500"/>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18" name="Oval 2"/>
          <p:cNvSpPr>
            <a:spLocks noChangeArrowheads="1"/>
          </p:cNvSpPr>
          <p:nvPr/>
        </p:nvSpPr>
        <p:spPr bwMode="auto">
          <a:xfrm>
            <a:off x="2124075" y="2492375"/>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19" name="Oval 3"/>
          <p:cNvSpPr>
            <a:spLocks noChangeArrowheads="1"/>
          </p:cNvSpPr>
          <p:nvPr/>
        </p:nvSpPr>
        <p:spPr bwMode="auto">
          <a:xfrm>
            <a:off x="1906588" y="2565400"/>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9220" name="Oval 4"/>
          <p:cNvSpPr>
            <a:spLocks noChangeArrowheads="1"/>
          </p:cNvSpPr>
          <p:nvPr/>
        </p:nvSpPr>
        <p:spPr bwMode="auto">
          <a:xfrm>
            <a:off x="1762125" y="2565400"/>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21" name="Oval 5"/>
          <p:cNvSpPr>
            <a:spLocks noChangeArrowheads="1"/>
          </p:cNvSpPr>
          <p:nvPr/>
        </p:nvSpPr>
        <p:spPr bwMode="auto">
          <a:xfrm>
            <a:off x="1978025" y="2420938"/>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22" name="Oval 6"/>
          <p:cNvSpPr>
            <a:spLocks noChangeArrowheads="1"/>
          </p:cNvSpPr>
          <p:nvPr/>
        </p:nvSpPr>
        <p:spPr bwMode="auto">
          <a:xfrm>
            <a:off x="1835150" y="2420938"/>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grpSp>
        <p:nvGrpSpPr>
          <p:cNvPr id="9223" name="Group 7"/>
          <p:cNvGrpSpPr>
            <a:grpSpLocks/>
          </p:cNvGrpSpPr>
          <p:nvPr/>
        </p:nvGrpSpPr>
        <p:grpSpPr bwMode="auto">
          <a:xfrm>
            <a:off x="468313" y="449263"/>
            <a:ext cx="3549650" cy="514350"/>
            <a:chOff x="295" y="283"/>
            <a:chExt cx="2236" cy="324"/>
          </a:xfrm>
        </p:grpSpPr>
        <p:sp>
          <p:nvSpPr>
            <p:cNvPr id="9224" name="AutoShape 8"/>
            <p:cNvSpPr>
              <a:spLocks noChangeArrowheads="1"/>
            </p:cNvSpPr>
            <p:nvPr/>
          </p:nvSpPr>
          <p:spPr bwMode="auto">
            <a:xfrm>
              <a:off x="295" y="283"/>
              <a:ext cx="2237" cy="325"/>
            </a:xfrm>
            <a:prstGeom prst="roundRect">
              <a:avLst>
                <a:gd name="adj" fmla="val 306"/>
              </a:avLst>
            </a:prstGeom>
            <a:noFill/>
            <a:ln w="9525">
              <a:noFill/>
              <a:round/>
              <a:headEnd/>
              <a:tailEnd/>
            </a:ln>
          </p:spPr>
          <p:txBody>
            <a:bodyPr wrap="none" anchor="ctr"/>
            <a:lstStyle/>
            <a:p>
              <a:endParaRPr lang="fr-FR"/>
            </a:p>
          </p:txBody>
        </p:sp>
        <p:grpSp>
          <p:nvGrpSpPr>
            <p:cNvPr id="9225" name="Group 9"/>
            <p:cNvGrpSpPr>
              <a:grpSpLocks/>
            </p:cNvGrpSpPr>
            <p:nvPr/>
          </p:nvGrpSpPr>
          <p:grpSpPr bwMode="auto">
            <a:xfrm>
              <a:off x="295" y="283"/>
              <a:ext cx="2235" cy="323"/>
              <a:chOff x="295" y="283"/>
              <a:chExt cx="2235" cy="323"/>
            </a:xfrm>
          </p:grpSpPr>
          <p:sp>
            <p:nvSpPr>
              <p:cNvPr id="9226" name="AutoShape 10"/>
              <p:cNvSpPr>
                <a:spLocks noChangeArrowheads="1"/>
              </p:cNvSpPr>
              <p:nvPr/>
            </p:nvSpPr>
            <p:spPr bwMode="auto">
              <a:xfrm>
                <a:off x="295" y="283"/>
                <a:ext cx="2236" cy="324"/>
              </a:xfrm>
              <a:prstGeom prst="roundRect">
                <a:avLst>
                  <a:gd name="adj" fmla="val 306"/>
                </a:avLst>
              </a:prstGeom>
              <a:noFill/>
              <a:ln w="9525">
                <a:noFill/>
                <a:round/>
                <a:headEnd/>
                <a:tailEnd/>
              </a:ln>
            </p:spPr>
            <p:txBody>
              <a:bodyPr wrap="none" anchor="ctr"/>
              <a:lstStyle/>
              <a:p>
                <a:endParaRPr lang="fr-FR"/>
              </a:p>
            </p:txBody>
          </p:sp>
          <p:grpSp>
            <p:nvGrpSpPr>
              <p:cNvPr id="9227" name="Group 11"/>
              <p:cNvGrpSpPr>
                <a:grpSpLocks/>
              </p:cNvGrpSpPr>
              <p:nvPr/>
            </p:nvGrpSpPr>
            <p:grpSpPr bwMode="auto">
              <a:xfrm>
                <a:off x="295" y="283"/>
                <a:ext cx="2235" cy="323"/>
                <a:chOff x="295" y="283"/>
                <a:chExt cx="2235" cy="323"/>
              </a:xfrm>
            </p:grpSpPr>
            <p:sp>
              <p:nvSpPr>
                <p:cNvPr id="9228" name="AutoShape 12"/>
                <p:cNvSpPr>
                  <a:spLocks noChangeArrowheads="1"/>
                </p:cNvSpPr>
                <p:nvPr/>
              </p:nvSpPr>
              <p:spPr bwMode="auto">
                <a:xfrm>
                  <a:off x="295" y="283"/>
                  <a:ext cx="2236" cy="324"/>
                </a:xfrm>
                <a:prstGeom prst="roundRect">
                  <a:avLst>
                    <a:gd name="adj" fmla="val 306"/>
                  </a:avLst>
                </a:prstGeom>
                <a:noFill/>
                <a:ln w="9525">
                  <a:noFill/>
                  <a:round/>
                  <a:headEnd/>
                  <a:tailEnd/>
                </a:ln>
              </p:spPr>
              <p:txBody>
                <a:bodyPr wrap="none" anchor="ctr"/>
                <a:lstStyle/>
                <a:p>
                  <a:endParaRPr lang="fr-FR"/>
                </a:p>
              </p:txBody>
            </p:sp>
            <p:sp>
              <p:nvSpPr>
                <p:cNvPr id="9229" name="AutoShape 13"/>
                <p:cNvSpPr>
                  <a:spLocks noChangeArrowheads="1"/>
                </p:cNvSpPr>
                <p:nvPr/>
              </p:nvSpPr>
              <p:spPr bwMode="auto">
                <a:xfrm>
                  <a:off x="295" y="283"/>
                  <a:ext cx="2236" cy="324"/>
                </a:xfrm>
                <a:prstGeom prst="roundRect">
                  <a:avLst>
                    <a:gd name="adj" fmla="val 306"/>
                  </a:avLst>
                </a:prstGeom>
                <a:noFill/>
                <a:ln w="9525">
                  <a:noFill/>
                  <a:round/>
                  <a:headEnd/>
                  <a:tailEnd/>
                </a:ln>
              </p:spPr>
              <p:txBody>
                <a:bodyPr wrap="none" lIns="90000" tIns="46800" rIns="90000" bIns="46800">
                  <a:spAutoFit/>
                </a:bodyPr>
                <a:lstStyle/>
                <a:p>
                  <a:pPr eaLnBrk="1" hangingPunct="1">
                    <a:lnSpc>
                      <a:spcPct val="95000"/>
                    </a:lnSpc>
                    <a:spcBef>
                      <a:spcPts val="1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FF0000"/>
                      </a:solidFill>
                    </a:rPr>
                    <a:t>La radioactivité alpha :</a:t>
                  </a:r>
                  <a:r>
                    <a:rPr lang="en-GB" sz="2800">
                      <a:solidFill>
                        <a:schemeClr val="tx1"/>
                      </a:solidFill>
                    </a:rPr>
                    <a:t> </a:t>
                  </a:r>
                </a:p>
              </p:txBody>
            </p:sp>
          </p:grpSp>
        </p:grpSp>
      </p:grpSp>
      <p:sp>
        <p:nvSpPr>
          <p:cNvPr id="9230" name="Text Box 14"/>
          <p:cNvSpPr txBox="1">
            <a:spLocks noChangeArrowheads="1"/>
          </p:cNvSpPr>
          <p:nvPr/>
        </p:nvSpPr>
        <p:spPr bwMode="auto">
          <a:xfrm>
            <a:off x="395288" y="1196975"/>
            <a:ext cx="8497887" cy="725488"/>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Le noyau se désintègre en émettant un noyau d’hélium (2 protons et 2 neutrons)</a:t>
            </a:r>
          </a:p>
        </p:txBody>
      </p:sp>
      <p:sp>
        <p:nvSpPr>
          <p:cNvPr id="9231" name="Oval 15"/>
          <p:cNvSpPr>
            <a:spLocks noChangeArrowheads="1"/>
          </p:cNvSpPr>
          <p:nvPr/>
        </p:nvSpPr>
        <p:spPr bwMode="auto">
          <a:xfrm>
            <a:off x="1692275" y="2565400"/>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32" name="Oval 16"/>
          <p:cNvSpPr>
            <a:spLocks noChangeArrowheads="1"/>
          </p:cNvSpPr>
          <p:nvPr/>
        </p:nvSpPr>
        <p:spPr bwMode="auto">
          <a:xfrm>
            <a:off x="1763713" y="2636838"/>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33" name="Oval 17"/>
          <p:cNvSpPr>
            <a:spLocks noChangeArrowheads="1"/>
          </p:cNvSpPr>
          <p:nvPr/>
        </p:nvSpPr>
        <p:spPr bwMode="auto">
          <a:xfrm>
            <a:off x="1763713" y="2349500"/>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9234" name="Oval 18"/>
          <p:cNvSpPr>
            <a:spLocks noChangeArrowheads="1"/>
          </p:cNvSpPr>
          <p:nvPr/>
        </p:nvSpPr>
        <p:spPr bwMode="auto">
          <a:xfrm>
            <a:off x="1763713" y="2420938"/>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9235" name="Oval 19"/>
          <p:cNvSpPr>
            <a:spLocks noChangeArrowheads="1"/>
          </p:cNvSpPr>
          <p:nvPr/>
        </p:nvSpPr>
        <p:spPr bwMode="auto">
          <a:xfrm>
            <a:off x="2124075" y="2636838"/>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36" name="Oval 20"/>
          <p:cNvSpPr>
            <a:spLocks noChangeArrowheads="1"/>
          </p:cNvSpPr>
          <p:nvPr/>
        </p:nvSpPr>
        <p:spPr bwMode="auto">
          <a:xfrm>
            <a:off x="2051050" y="2708275"/>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9237" name="Oval 21"/>
          <p:cNvSpPr>
            <a:spLocks noChangeArrowheads="1"/>
          </p:cNvSpPr>
          <p:nvPr/>
        </p:nvSpPr>
        <p:spPr bwMode="auto">
          <a:xfrm>
            <a:off x="1908175" y="2781300"/>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38" name="Oval 22"/>
          <p:cNvSpPr>
            <a:spLocks noChangeArrowheads="1"/>
          </p:cNvSpPr>
          <p:nvPr/>
        </p:nvSpPr>
        <p:spPr bwMode="auto">
          <a:xfrm>
            <a:off x="1763713" y="2781300"/>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9239" name="Oval 23"/>
          <p:cNvSpPr>
            <a:spLocks noChangeArrowheads="1"/>
          </p:cNvSpPr>
          <p:nvPr/>
        </p:nvSpPr>
        <p:spPr bwMode="auto">
          <a:xfrm>
            <a:off x="1619250" y="2708275"/>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40" name="Oval 24"/>
          <p:cNvSpPr>
            <a:spLocks noChangeArrowheads="1"/>
          </p:cNvSpPr>
          <p:nvPr/>
        </p:nvSpPr>
        <p:spPr bwMode="auto">
          <a:xfrm>
            <a:off x="1547813" y="2565400"/>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9241" name="Oval 25"/>
          <p:cNvSpPr>
            <a:spLocks noChangeArrowheads="1"/>
          </p:cNvSpPr>
          <p:nvPr/>
        </p:nvSpPr>
        <p:spPr bwMode="auto">
          <a:xfrm>
            <a:off x="1547813" y="2420938"/>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42" name="Oval 26"/>
          <p:cNvSpPr>
            <a:spLocks noChangeArrowheads="1"/>
          </p:cNvSpPr>
          <p:nvPr/>
        </p:nvSpPr>
        <p:spPr bwMode="auto">
          <a:xfrm>
            <a:off x="1619250" y="2276475"/>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9243" name="Oval 27"/>
          <p:cNvSpPr>
            <a:spLocks noChangeArrowheads="1"/>
          </p:cNvSpPr>
          <p:nvPr/>
        </p:nvSpPr>
        <p:spPr bwMode="auto">
          <a:xfrm>
            <a:off x="1763713" y="2205038"/>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44" name="Oval 28"/>
          <p:cNvSpPr>
            <a:spLocks noChangeArrowheads="1"/>
          </p:cNvSpPr>
          <p:nvPr/>
        </p:nvSpPr>
        <p:spPr bwMode="auto">
          <a:xfrm>
            <a:off x="1908175" y="2205038"/>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9245" name="Oval 29"/>
          <p:cNvSpPr>
            <a:spLocks noChangeArrowheads="1"/>
          </p:cNvSpPr>
          <p:nvPr/>
        </p:nvSpPr>
        <p:spPr bwMode="auto">
          <a:xfrm>
            <a:off x="2051050" y="2276475"/>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46" name="Oval 30"/>
          <p:cNvSpPr>
            <a:spLocks noChangeArrowheads="1"/>
          </p:cNvSpPr>
          <p:nvPr/>
        </p:nvSpPr>
        <p:spPr bwMode="auto">
          <a:xfrm>
            <a:off x="2051050" y="2565400"/>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47" name="Oval 31"/>
          <p:cNvSpPr>
            <a:spLocks noChangeArrowheads="1"/>
          </p:cNvSpPr>
          <p:nvPr/>
        </p:nvSpPr>
        <p:spPr bwMode="auto">
          <a:xfrm>
            <a:off x="1908175" y="2565400"/>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9248" name="Oval 32"/>
          <p:cNvSpPr>
            <a:spLocks noChangeArrowheads="1"/>
          </p:cNvSpPr>
          <p:nvPr/>
        </p:nvSpPr>
        <p:spPr bwMode="auto">
          <a:xfrm>
            <a:off x="1908175" y="2422525"/>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49" name="Oval 33"/>
          <p:cNvSpPr>
            <a:spLocks noChangeArrowheads="1"/>
          </p:cNvSpPr>
          <p:nvPr/>
        </p:nvSpPr>
        <p:spPr bwMode="auto">
          <a:xfrm>
            <a:off x="2124075" y="2349500"/>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9250" name="Text Box 34"/>
          <p:cNvSpPr txBox="1">
            <a:spLocks noChangeArrowheads="1"/>
          </p:cNvSpPr>
          <p:nvPr/>
        </p:nvSpPr>
        <p:spPr bwMode="auto">
          <a:xfrm>
            <a:off x="2149475" y="5805488"/>
            <a:ext cx="4078709" cy="380746"/>
          </a:xfrm>
          <a:prstGeom prst="rect">
            <a:avLst/>
          </a:prstGeom>
          <a:noFill/>
          <a:ln w="9525">
            <a:noFill/>
            <a:miter lim="800000"/>
            <a:headEnd/>
            <a:tailEnd/>
          </a:ln>
        </p:spPr>
        <p:txBody>
          <a:bodyPr wrap="square" lIns="90000" tIns="46800" rIns="90000" bIns="46800">
            <a:spAutoFit/>
          </a:bodyPr>
          <a:lstStyle/>
          <a:p>
            <a:pPr eaLnBrk="1" hangingPunct="1">
              <a:lnSpc>
                <a:spcPct val="93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rgbClr val="FFFF00"/>
                </a:solidFill>
              </a:rPr>
              <a:t>             X          Y*+  He</a:t>
            </a:r>
          </a:p>
        </p:txBody>
      </p:sp>
      <p:sp>
        <p:nvSpPr>
          <p:cNvPr id="9251" name="Text Box 35"/>
          <p:cNvSpPr txBox="1">
            <a:spLocks noChangeArrowheads="1"/>
          </p:cNvSpPr>
          <p:nvPr/>
        </p:nvSpPr>
        <p:spPr bwMode="auto">
          <a:xfrm>
            <a:off x="468313" y="3789363"/>
            <a:ext cx="8424862" cy="1050925"/>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FFFFFF"/>
                </a:solidFill>
              </a:rPr>
              <a:t>  </a:t>
            </a:r>
            <a:r>
              <a:rPr lang="en-GB" sz="2000" dirty="0">
                <a:solidFill>
                  <a:srgbClr val="3333CC"/>
                </a:solidFill>
              </a:rPr>
              <a:t>Le </a:t>
            </a:r>
            <a:r>
              <a:rPr lang="en-GB" sz="2000" dirty="0" err="1">
                <a:solidFill>
                  <a:srgbClr val="3333CC"/>
                </a:solidFill>
              </a:rPr>
              <a:t>noyau</a:t>
            </a:r>
            <a:r>
              <a:rPr lang="en-GB" sz="2000" dirty="0">
                <a:solidFill>
                  <a:srgbClr val="3333CC"/>
                </a:solidFill>
              </a:rPr>
              <a:t> </a:t>
            </a:r>
            <a:r>
              <a:rPr lang="en-GB" sz="2000" dirty="0" err="1">
                <a:solidFill>
                  <a:srgbClr val="3333CC"/>
                </a:solidFill>
              </a:rPr>
              <a:t>d’hélium</a:t>
            </a:r>
            <a:r>
              <a:rPr lang="en-GB" sz="2000" dirty="0">
                <a:solidFill>
                  <a:srgbClr val="3333CC"/>
                </a:solidFill>
              </a:rPr>
              <a:t> </a:t>
            </a:r>
            <a:r>
              <a:rPr lang="en-GB" sz="2000" dirty="0" err="1">
                <a:solidFill>
                  <a:srgbClr val="3333CC"/>
                </a:solidFill>
              </a:rPr>
              <a:t>est</a:t>
            </a:r>
            <a:r>
              <a:rPr lang="en-GB" sz="2000" dirty="0">
                <a:solidFill>
                  <a:srgbClr val="3333CC"/>
                </a:solidFill>
              </a:rPr>
              <a:t> </a:t>
            </a:r>
            <a:r>
              <a:rPr lang="en-GB" sz="2000" dirty="0" err="1">
                <a:solidFill>
                  <a:srgbClr val="3333CC"/>
                </a:solidFill>
              </a:rPr>
              <a:t>également</a:t>
            </a:r>
            <a:r>
              <a:rPr lang="en-GB" sz="2000" dirty="0">
                <a:solidFill>
                  <a:srgbClr val="3333CC"/>
                </a:solidFill>
              </a:rPr>
              <a:t> </a:t>
            </a:r>
            <a:r>
              <a:rPr lang="en-GB" sz="2000" dirty="0" err="1">
                <a:solidFill>
                  <a:srgbClr val="3333CC"/>
                </a:solidFill>
              </a:rPr>
              <a:t>appelé</a:t>
            </a:r>
            <a:r>
              <a:rPr lang="en-GB" sz="2000" dirty="0">
                <a:solidFill>
                  <a:srgbClr val="3333CC"/>
                </a:solidFill>
              </a:rPr>
              <a:t> </a:t>
            </a:r>
            <a:r>
              <a:rPr lang="en-GB" sz="2000" dirty="0" err="1">
                <a:solidFill>
                  <a:srgbClr val="3333CC"/>
                </a:solidFill>
              </a:rPr>
              <a:t>rayonnement</a:t>
            </a:r>
            <a:r>
              <a:rPr lang="en-GB" sz="2000" dirty="0">
                <a:solidFill>
                  <a:srgbClr val="3333CC"/>
                </a:solidFill>
              </a:rPr>
              <a:t> alpha par </a:t>
            </a:r>
            <a:r>
              <a:rPr lang="en-GB" sz="2000" dirty="0" err="1">
                <a:solidFill>
                  <a:srgbClr val="3333CC"/>
                </a:solidFill>
              </a:rPr>
              <a:t>abus</a:t>
            </a:r>
            <a:r>
              <a:rPr lang="en-GB" sz="2000" dirty="0">
                <a:solidFill>
                  <a:srgbClr val="3333CC"/>
                </a:solidFill>
              </a:rPr>
              <a:t> de </a:t>
            </a:r>
            <a:r>
              <a:rPr lang="en-GB" sz="2000" dirty="0" err="1">
                <a:solidFill>
                  <a:srgbClr val="3333CC"/>
                </a:solidFill>
              </a:rPr>
              <a:t>langage</a:t>
            </a:r>
            <a:r>
              <a:rPr lang="en-GB" sz="2000" dirty="0">
                <a:solidFill>
                  <a:srgbClr val="3333CC"/>
                </a:solidFill>
              </a:rPr>
              <a:t>. </a:t>
            </a:r>
            <a:r>
              <a:rPr lang="en-GB" sz="2000" dirty="0" err="1">
                <a:solidFill>
                  <a:srgbClr val="3333CC"/>
                </a:solidFill>
              </a:rPr>
              <a:t>Ce</a:t>
            </a:r>
            <a:r>
              <a:rPr lang="en-GB" sz="2000" dirty="0">
                <a:solidFill>
                  <a:srgbClr val="3333CC"/>
                </a:solidFill>
              </a:rPr>
              <a:t> </a:t>
            </a:r>
            <a:r>
              <a:rPr lang="en-GB" sz="2000" dirty="0" err="1">
                <a:solidFill>
                  <a:srgbClr val="3333CC"/>
                </a:solidFill>
              </a:rPr>
              <a:t>rayonnement</a:t>
            </a:r>
            <a:r>
              <a:rPr lang="en-GB" sz="2000" dirty="0">
                <a:solidFill>
                  <a:srgbClr val="3333CC"/>
                </a:solidFill>
              </a:rPr>
              <a:t> </a:t>
            </a:r>
            <a:r>
              <a:rPr lang="en-GB" sz="2000" dirty="0" err="1">
                <a:solidFill>
                  <a:srgbClr val="3333CC"/>
                </a:solidFill>
              </a:rPr>
              <a:t>n’est</a:t>
            </a:r>
            <a:r>
              <a:rPr lang="en-GB" sz="2000" dirty="0">
                <a:solidFill>
                  <a:srgbClr val="3333CC"/>
                </a:solidFill>
              </a:rPr>
              <a:t> pas </a:t>
            </a:r>
            <a:r>
              <a:rPr lang="en-GB" sz="2000" dirty="0" err="1">
                <a:solidFill>
                  <a:srgbClr val="3333CC"/>
                </a:solidFill>
              </a:rPr>
              <a:t>très</a:t>
            </a:r>
            <a:r>
              <a:rPr lang="en-GB" sz="2000" dirty="0">
                <a:solidFill>
                  <a:srgbClr val="3333CC"/>
                </a:solidFill>
              </a:rPr>
              <a:t> </a:t>
            </a:r>
            <a:r>
              <a:rPr lang="en-GB" sz="2000" dirty="0" err="1">
                <a:solidFill>
                  <a:srgbClr val="3333CC"/>
                </a:solidFill>
              </a:rPr>
              <a:t>dangereux</a:t>
            </a:r>
            <a:r>
              <a:rPr lang="en-GB" sz="2000" dirty="0">
                <a:solidFill>
                  <a:srgbClr val="3333CC"/>
                </a:solidFill>
              </a:rPr>
              <a:t> car </a:t>
            </a:r>
            <a:r>
              <a:rPr lang="en-GB" sz="2000" dirty="0" err="1">
                <a:solidFill>
                  <a:srgbClr val="3333CC"/>
                </a:solidFill>
              </a:rPr>
              <a:t>quelques</a:t>
            </a:r>
            <a:r>
              <a:rPr lang="en-GB" sz="2000" dirty="0">
                <a:solidFill>
                  <a:srgbClr val="3333CC"/>
                </a:solidFill>
              </a:rPr>
              <a:t> </a:t>
            </a:r>
            <a:r>
              <a:rPr lang="en-GB" sz="2000" dirty="0" err="1">
                <a:solidFill>
                  <a:srgbClr val="3333CC"/>
                </a:solidFill>
              </a:rPr>
              <a:t>millimètres</a:t>
            </a:r>
            <a:r>
              <a:rPr lang="en-GB" sz="2000" dirty="0">
                <a:solidFill>
                  <a:srgbClr val="3333CC"/>
                </a:solidFill>
              </a:rPr>
              <a:t> de </a:t>
            </a:r>
            <a:r>
              <a:rPr lang="en-GB" sz="2000" dirty="0" err="1">
                <a:solidFill>
                  <a:srgbClr val="3333CC"/>
                </a:solidFill>
              </a:rPr>
              <a:t>papier</a:t>
            </a:r>
            <a:r>
              <a:rPr lang="en-GB" sz="2000" dirty="0">
                <a:solidFill>
                  <a:srgbClr val="3333CC"/>
                </a:solidFill>
              </a:rPr>
              <a:t> </a:t>
            </a:r>
            <a:r>
              <a:rPr lang="en-GB" sz="2000" dirty="0" err="1">
                <a:solidFill>
                  <a:srgbClr val="3333CC"/>
                </a:solidFill>
              </a:rPr>
              <a:t>sont</a:t>
            </a:r>
            <a:r>
              <a:rPr lang="en-GB" sz="2000" dirty="0">
                <a:solidFill>
                  <a:srgbClr val="3333CC"/>
                </a:solidFill>
              </a:rPr>
              <a:t> </a:t>
            </a:r>
            <a:r>
              <a:rPr lang="en-GB" sz="2000" dirty="0" err="1">
                <a:solidFill>
                  <a:srgbClr val="3333CC"/>
                </a:solidFill>
              </a:rPr>
              <a:t>suffisants</a:t>
            </a:r>
            <a:r>
              <a:rPr lang="en-GB" sz="2000" dirty="0">
                <a:solidFill>
                  <a:srgbClr val="3333CC"/>
                </a:solidFill>
              </a:rPr>
              <a:t> pour le stopper. </a:t>
            </a:r>
          </a:p>
        </p:txBody>
      </p:sp>
      <p:sp>
        <p:nvSpPr>
          <p:cNvPr id="9252" name="Line 36"/>
          <p:cNvSpPr>
            <a:spLocks noChangeShapeType="1"/>
          </p:cNvSpPr>
          <p:nvPr/>
        </p:nvSpPr>
        <p:spPr bwMode="auto">
          <a:xfrm>
            <a:off x="3421063" y="6021388"/>
            <a:ext cx="288925" cy="1587"/>
          </a:xfrm>
          <a:prstGeom prst="line">
            <a:avLst/>
          </a:prstGeom>
          <a:noFill/>
          <a:ln w="9360">
            <a:solidFill>
              <a:srgbClr val="FF0000"/>
            </a:solidFill>
            <a:round/>
            <a:headEnd/>
            <a:tailEnd type="triangle" w="med" len="med"/>
          </a:ln>
        </p:spPr>
        <p:txBody>
          <a:bodyPr/>
          <a:lstStyle/>
          <a:p>
            <a:endParaRPr lang="fr-FR"/>
          </a:p>
        </p:txBody>
      </p:sp>
      <p:sp>
        <p:nvSpPr>
          <p:cNvPr id="9253" name="Text Box 37"/>
          <p:cNvSpPr txBox="1">
            <a:spLocks noChangeArrowheads="1"/>
          </p:cNvSpPr>
          <p:nvPr/>
        </p:nvSpPr>
        <p:spPr bwMode="auto">
          <a:xfrm>
            <a:off x="2844800" y="5732463"/>
            <a:ext cx="576263" cy="274637"/>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FFFF00"/>
                </a:solidFill>
              </a:rPr>
              <a:t>A</a:t>
            </a:r>
          </a:p>
        </p:txBody>
      </p:sp>
      <p:sp>
        <p:nvSpPr>
          <p:cNvPr id="9254" name="Text Box 38"/>
          <p:cNvSpPr txBox="1">
            <a:spLocks noChangeArrowheads="1"/>
          </p:cNvSpPr>
          <p:nvPr/>
        </p:nvSpPr>
        <p:spPr bwMode="auto">
          <a:xfrm>
            <a:off x="2843213" y="6092825"/>
            <a:ext cx="719137" cy="274638"/>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FF00"/>
                </a:solidFill>
              </a:rPr>
              <a:t>Z</a:t>
            </a:r>
          </a:p>
        </p:txBody>
      </p:sp>
      <p:sp>
        <p:nvSpPr>
          <p:cNvPr id="9255" name="Text Box 39"/>
          <p:cNvSpPr txBox="1">
            <a:spLocks noChangeArrowheads="1"/>
          </p:cNvSpPr>
          <p:nvPr/>
        </p:nvSpPr>
        <p:spPr bwMode="auto">
          <a:xfrm>
            <a:off x="3779912" y="5589240"/>
            <a:ext cx="576263" cy="274637"/>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FFFF00"/>
                </a:solidFill>
              </a:rPr>
              <a:t>A-4</a:t>
            </a:r>
          </a:p>
        </p:txBody>
      </p:sp>
      <p:sp>
        <p:nvSpPr>
          <p:cNvPr id="9256" name="Text Box 40"/>
          <p:cNvSpPr txBox="1">
            <a:spLocks noChangeArrowheads="1"/>
          </p:cNvSpPr>
          <p:nvPr/>
        </p:nvSpPr>
        <p:spPr bwMode="auto">
          <a:xfrm>
            <a:off x="3851920" y="6093296"/>
            <a:ext cx="719138" cy="274637"/>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FFFF00"/>
                </a:solidFill>
              </a:rPr>
              <a:t>Z-2</a:t>
            </a:r>
          </a:p>
        </p:txBody>
      </p:sp>
      <p:sp>
        <p:nvSpPr>
          <p:cNvPr id="9257" name="Text Box 41"/>
          <p:cNvSpPr txBox="1">
            <a:spLocks noChangeArrowheads="1"/>
          </p:cNvSpPr>
          <p:nvPr/>
        </p:nvSpPr>
        <p:spPr bwMode="auto">
          <a:xfrm>
            <a:off x="4572000" y="5661248"/>
            <a:ext cx="719138" cy="274637"/>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FFFF00"/>
                </a:solidFill>
              </a:rPr>
              <a:t> 4</a:t>
            </a:r>
          </a:p>
        </p:txBody>
      </p:sp>
      <p:sp>
        <p:nvSpPr>
          <p:cNvPr id="9258" name="Text Box 42"/>
          <p:cNvSpPr txBox="1">
            <a:spLocks noChangeArrowheads="1"/>
          </p:cNvSpPr>
          <p:nvPr/>
        </p:nvSpPr>
        <p:spPr bwMode="auto">
          <a:xfrm>
            <a:off x="4572000" y="6093296"/>
            <a:ext cx="647130" cy="274637"/>
          </a:xfrm>
          <a:prstGeom prst="rect">
            <a:avLst/>
          </a:prstGeom>
          <a:noFill/>
          <a:ln w="9525">
            <a:noFill/>
            <a:miter lim="800000"/>
            <a:headEnd/>
            <a:tailEnd/>
          </a:ln>
        </p:spPr>
        <p:txBody>
          <a:bodyPr wrap="square"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FFFF00"/>
                </a:solidFill>
              </a:rPr>
              <a:t> 2</a:t>
            </a:r>
          </a:p>
        </p:txBody>
      </p:sp>
      <p:sp>
        <p:nvSpPr>
          <p:cNvPr id="9259" name="Text Box 43"/>
          <p:cNvSpPr txBox="1">
            <a:spLocks noChangeArrowheads="1"/>
          </p:cNvSpPr>
          <p:nvPr/>
        </p:nvSpPr>
        <p:spPr bwMode="auto">
          <a:xfrm>
            <a:off x="539750" y="5013325"/>
            <a:ext cx="5545138" cy="398463"/>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L’équation de ce type de radioactivité s’écrit : </a:t>
            </a:r>
          </a:p>
        </p:txBody>
      </p:sp>
      <p:sp>
        <p:nvSpPr>
          <p:cNvPr id="9260" name="Oval 44"/>
          <p:cNvSpPr>
            <a:spLocks noChangeArrowheads="1"/>
          </p:cNvSpPr>
          <p:nvPr/>
        </p:nvSpPr>
        <p:spPr bwMode="auto">
          <a:xfrm>
            <a:off x="5508625" y="2276475"/>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9261" name="Oval 45"/>
          <p:cNvSpPr>
            <a:spLocks noChangeArrowheads="1"/>
          </p:cNvSpPr>
          <p:nvPr/>
        </p:nvSpPr>
        <p:spPr bwMode="auto">
          <a:xfrm>
            <a:off x="5435600" y="2420938"/>
            <a:ext cx="215900" cy="215900"/>
          </a:xfrm>
          <a:prstGeom prst="ellipse">
            <a:avLst/>
          </a:prstGeom>
          <a:solidFill>
            <a:srgbClr val="0000FF"/>
          </a:solidFill>
          <a:ln w="9360">
            <a:solidFill>
              <a:srgbClr val="0000FF"/>
            </a:solidFill>
            <a:round/>
            <a:headEnd/>
            <a:tailEnd/>
          </a:ln>
        </p:spPr>
        <p:txBody>
          <a:bodyPr wrap="none" anchor="ctr"/>
          <a:lstStyle/>
          <a:p>
            <a:endParaRPr lang="fr-FR"/>
          </a:p>
        </p:txBody>
      </p:sp>
      <p:sp>
        <p:nvSpPr>
          <p:cNvPr id="9262" name="Oval 46"/>
          <p:cNvSpPr>
            <a:spLocks noChangeArrowheads="1"/>
          </p:cNvSpPr>
          <p:nvPr/>
        </p:nvSpPr>
        <p:spPr bwMode="auto">
          <a:xfrm>
            <a:off x="5580063" y="2492375"/>
            <a:ext cx="215900" cy="215900"/>
          </a:xfrm>
          <a:prstGeom prst="ellipse">
            <a:avLst/>
          </a:prstGeom>
          <a:solidFill>
            <a:srgbClr val="FF0000"/>
          </a:solidFill>
          <a:ln w="9360">
            <a:solidFill>
              <a:srgbClr val="FF0000"/>
            </a:solidFill>
            <a:round/>
            <a:headEnd/>
            <a:tailEnd/>
          </a:ln>
        </p:spPr>
        <p:txBody>
          <a:bodyPr wrap="none" anchor="ctr"/>
          <a:lstStyle/>
          <a:p>
            <a:endParaRPr lang="fr-FR"/>
          </a:p>
        </p:txBody>
      </p:sp>
      <p:sp>
        <p:nvSpPr>
          <p:cNvPr id="9263" name="Line 47"/>
          <p:cNvSpPr>
            <a:spLocks noChangeShapeType="1"/>
          </p:cNvSpPr>
          <p:nvPr/>
        </p:nvSpPr>
        <p:spPr bwMode="auto">
          <a:xfrm>
            <a:off x="2627313" y="2492375"/>
            <a:ext cx="2449512" cy="1588"/>
          </a:xfrm>
          <a:prstGeom prst="line">
            <a:avLst/>
          </a:prstGeom>
          <a:noFill/>
          <a:ln w="9360">
            <a:solidFill>
              <a:srgbClr val="FFFFFF"/>
            </a:solidFill>
            <a:round/>
            <a:headEnd/>
            <a:tailEnd type="triangle" w="med" len="med"/>
          </a:ln>
        </p:spPr>
        <p:txBody>
          <a:bodyPr/>
          <a:lstStyle/>
          <a:p>
            <a:endParaRPr lang="fr-F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523875" y="3282950"/>
            <a:ext cx="7921625" cy="1477963"/>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Comme on peut le constater dans l’équation, le noyau perd 2 protons, il change donc de nature. Dans le tableau périodique des éléments (tableau de Mendeleïev), il se décalera de 2 cases vers la gauche.</a:t>
            </a:r>
          </a:p>
          <a:p>
            <a:pPr algn="ctr" eaLnBrk="1" hangingPunct="1">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Par exemple, le polonium 210 (Po) se transforme en plomb 206 (Pb)</a:t>
            </a:r>
          </a:p>
        </p:txBody>
      </p:sp>
      <p:sp>
        <p:nvSpPr>
          <p:cNvPr id="10242" name="Text Box 2"/>
          <p:cNvSpPr txBox="1">
            <a:spLocks noChangeArrowheads="1"/>
          </p:cNvSpPr>
          <p:nvPr/>
        </p:nvSpPr>
        <p:spPr bwMode="auto">
          <a:xfrm>
            <a:off x="487363" y="1463675"/>
            <a:ext cx="8208962" cy="1009650"/>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FFFFFF"/>
                </a:solidFill>
              </a:rPr>
              <a:t>Cette</a:t>
            </a:r>
            <a:r>
              <a:rPr lang="en-GB" sz="2000" dirty="0">
                <a:solidFill>
                  <a:srgbClr val="FFFFFF"/>
                </a:solidFill>
              </a:rPr>
              <a:t> </a:t>
            </a:r>
            <a:r>
              <a:rPr lang="en-GB" sz="2000" dirty="0" err="1">
                <a:solidFill>
                  <a:srgbClr val="FFFFFF"/>
                </a:solidFill>
              </a:rPr>
              <a:t>radioactivité</a:t>
            </a:r>
            <a:r>
              <a:rPr lang="en-GB" sz="2000" dirty="0">
                <a:solidFill>
                  <a:srgbClr val="FFFFFF"/>
                </a:solidFill>
              </a:rPr>
              <a:t> ne </a:t>
            </a:r>
            <a:r>
              <a:rPr lang="en-GB" sz="2000" dirty="0" err="1">
                <a:solidFill>
                  <a:srgbClr val="FFFFFF"/>
                </a:solidFill>
              </a:rPr>
              <a:t>concerne</a:t>
            </a:r>
            <a:r>
              <a:rPr lang="en-GB" sz="2000" dirty="0">
                <a:solidFill>
                  <a:srgbClr val="FFFFFF"/>
                </a:solidFill>
              </a:rPr>
              <a:t> </a:t>
            </a:r>
            <a:r>
              <a:rPr lang="en-GB" sz="2000" dirty="0" err="1">
                <a:solidFill>
                  <a:srgbClr val="FFFFFF"/>
                </a:solidFill>
              </a:rPr>
              <a:t>que</a:t>
            </a:r>
            <a:r>
              <a:rPr lang="en-GB" sz="2000" dirty="0">
                <a:solidFill>
                  <a:srgbClr val="FFFFFF"/>
                </a:solidFill>
              </a:rPr>
              <a:t> les </a:t>
            </a:r>
            <a:r>
              <a:rPr lang="en-GB" sz="2000" dirty="0" err="1">
                <a:solidFill>
                  <a:srgbClr val="FFFFFF"/>
                </a:solidFill>
              </a:rPr>
              <a:t>noyaux</a:t>
            </a:r>
            <a:r>
              <a:rPr lang="en-GB" sz="2000" dirty="0">
                <a:solidFill>
                  <a:srgbClr val="FFFFFF"/>
                </a:solidFill>
              </a:rPr>
              <a:t> </a:t>
            </a:r>
            <a:r>
              <a:rPr lang="en-GB" sz="2000" dirty="0" err="1">
                <a:solidFill>
                  <a:srgbClr val="FFFFFF"/>
                </a:solidFill>
              </a:rPr>
              <a:t>lourds</a:t>
            </a:r>
            <a:r>
              <a:rPr lang="en-GB" sz="2000" dirty="0">
                <a:solidFill>
                  <a:srgbClr val="FFFFFF"/>
                </a:solidFill>
              </a:rPr>
              <a:t>, </a:t>
            </a:r>
            <a:r>
              <a:rPr lang="en-GB" sz="2000" dirty="0" err="1">
                <a:solidFill>
                  <a:srgbClr val="FFFFFF"/>
                </a:solidFill>
              </a:rPr>
              <a:t>dont</a:t>
            </a:r>
            <a:r>
              <a:rPr lang="en-GB" sz="2000" dirty="0">
                <a:solidFill>
                  <a:srgbClr val="FFFFFF"/>
                </a:solidFill>
              </a:rPr>
              <a:t> le </a:t>
            </a:r>
            <a:r>
              <a:rPr lang="en-GB" sz="2000" dirty="0" err="1">
                <a:solidFill>
                  <a:srgbClr val="FFFFFF"/>
                </a:solidFill>
              </a:rPr>
              <a:t>numéro</a:t>
            </a:r>
            <a:r>
              <a:rPr lang="en-GB" sz="2000" dirty="0">
                <a:solidFill>
                  <a:srgbClr val="FFFFFF"/>
                </a:solidFill>
              </a:rPr>
              <a:t> </a:t>
            </a:r>
            <a:r>
              <a:rPr lang="en-GB" sz="2000" dirty="0" err="1">
                <a:solidFill>
                  <a:srgbClr val="FFFFFF"/>
                </a:solidFill>
              </a:rPr>
              <a:t>atomique</a:t>
            </a:r>
            <a:r>
              <a:rPr lang="en-GB" sz="2000" dirty="0">
                <a:solidFill>
                  <a:srgbClr val="FFFFFF"/>
                </a:solidFill>
              </a:rPr>
              <a:t> </a:t>
            </a:r>
            <a:r>
              <a:rPr lang="en-GB" sz="2000" dirty="0" err="1">
                <a:solidFill>
                  <a:srgbClr val="FFFFFF"/>
                </a:solidFill>
              </a:rPr>
              <a:t>est</a:t>
            </a:r>
            <a:r>
              <a:rPr lang="en-GB" sz="2000" dirty="0">
                <a:solidFill>
                  <a:srgbClr val="FFFFFF"/>
                </a:solidFill>
              </a:rPr>
              <a:t> en </a:t>
            </a:r>
            <a:r>
              <a:rPr lang="en-GB" sz="2000" dirty="0" err="1">
                <a:solidFill>
                  <a:srgbClr val="FFFFFF"/>
                </a:solidFill>
              </a:rPr>
              <a:t>général</a:t>
            </a:r>
            <a:r>
              <a:rPr lang="en-GB" sz="2000" dirty="0">
                <a:solidFill>
                  <a:srgbClr val="FFFFFF"/>
                </a:solidFill>
              </a:rPr>
              <a:t> </a:t>
            </a:r>
            <a:r>
              <a:rPr lang="en-GB" sz="2000" dirty="0" err="1">
                <a:solidFill>
                  <a:srgbClr val="FFFFFF"/>
                </a:solidFill>
              </a:rPr>
              <a:t>supérieur</a:t>
            </a:r>
            <a:r>
              <a:rPr lang="en-GB" sz="2000" dirty="0">
                <a:solidFill>
                  <a:srgbClr val="FFFFFF"/>
                </a:solidFill>
              </a:rPr>
              <a:t> à </a:t>
            </a:r>
            <a:r>
              <a:rPr lang="en-GB" sz="2000" dirty="0" smtClean="0">
                <a:solidFill>
                  <a:srgbClr val="FFFFFF"/>
                </a:solidFill>
              </a:rPr>
              <a:t>74. </a:t>
            </a:r>
            <a:r>
              <a:rPr lang="en-GB" sz="2000" dirty="0">
                <a:solidFill>
                  <a:srgbClr val="FFFFFF"/>
                </a:solidFill>
              </a:rPr>
              <a:t>Le </a:t>
            </a:r>
            <a:r>
              <a:rPr lang="en-GB" sz="2000" dirty="0" err="1">
                <a:solidFill>
                  <a:srgbClr val="FFFFFF"/>
                </a:solidFill>
              </a:rPr>
              <a:t>noyau</a:t>
            </a:r>
            <a:r>
              <a:rPr lang="en-GB" sz="2000" dirty="0">
                <a:solidFill>
                  <a:srgbClr val="FFFFFF"/>
                </a:solidFill>
              </a:rPr>
              <a:t> le plus </a:t>
            </a:r>
            <a:r>
              <a:rPr lang="en-GB" sz="2000" dirty="0" err="1">
                <a:solidFill>
                  <a:srgbClr val="FFFFFF"/>
                </a:solidFill>
              </a:rPr>
              <a:t>lourd</a:t>
            </a:r>
            <a:r>
              <a:rPr lang="en-GB" sz="2000" dirty="0">
                <a:solidFill>
                  <a:srgbClr val="FFFFFF"/>
                </a:solidFill>
              </a:rPr>
              <a:t> </a:t>
            </a:r>
            <a:r>
              <a:rPr lang="en-GB" sz="2000" dirty="0" err="1">
                <a:solidFill>
                  <a:srgbClr val="FFFFFF"/>
                </a:solidFill>
              </a:rPr>
              <a:t>concerné</a:t>
            </a:r>
            <a:r>
              <a:rPr lang="en-GB" sz="2000" dirty="0">
                <a:solidFill>
                  <a:srgbClr val="FFFFFF"/>
                </a:solidFill>
              </a:rPr>
              <a:t> par </a:t>
            </a:r>
            <a:r>
              <a:rPr lang="en-GB" sz="2000" dirty="0" err="1">
                <a:solidFill>
                  <a:srgbClr val="FFFFFF"/>
                </a:solidFill>
              </a:rPr>
              <a:t>cette</a:t>
            </a:r>
            <a:r>
              <a:rPr lang="en-GB" sz="2000" dirty="0">
                <a:solidFill>
                  <a:srgbClr val="FFFFFF"/>
                </a:solidFill>
              </a:rPr>
              <a:t> </a:t>
            </a:r>
            <a:r>
              <a:rPr lang="en-GB" sz="2000" dirty="0" err="1">
                <a:solidFill>
                  <a:srgbClr val="FFFFFF"/>
                </a:solidFill>
              </a:rPr>
              <a:t>radioactivité</a:t>
            </a:r>
            <a:r>
              <a:rPr lang="en-GB" sz="2000" dirty="0">
                <a:solidFill>
                  <a:srgbClr val="FFFFFF"/>
                </a:solidFill>
              </a:rPr>
              <a:t> </a:t>
            </a:r>
            <a:r>
              <a:rPr lang="en-GB" sz="2000" dirty="0" err="1">
                <a:solidFill>
                  <a:srgbClr val="FFFFFF"/>
                </a:solidFill>
              </a:rPr>
              <a:t>est</a:t>
            </a:r>
            <a:r>
              <a:rPr lang="en-GB" sz="2000" dirty="0">
                <a:solidFill>
                  <a:srgbClr val="FFFFFF"/>
                </a:solidFill>
              </a:rPr>
              <a:t> </a:t>
            </a:r>
            <a:r>
              <a:rPr lang="en-GB" sz="2000" dirty="0" err="1">
                <a:solidFill>
                  <a:srgbClr val="FFFFFF"/>
                </a:solidFill>
              </a:rPr>
              <a:t>l’uranium</a:t>
            </a:r>
            <a:r>
              <a:rPr lang="en-GB" sz="2000" dirty="0">
                <a:solidFill>
                  <a:srgbClr val="FFFFFF"/>
                </a:solidFill>
              </a:rPr>
              <a:t> 238.</a:t>
            </a:r>
          </a:p>
        </p:txBody>
      </p:sp>
      <p:pic>
        <p:nvPicPr>
          <p:cNvPr id="11300" name="Picture 36" descr="Image associÃ©e"/>
          <p:cNvPicPr>
            <a:picLocks noChangeAspect="1" noChangeArrowheads="1"/>
          </p:cNvPicPr>
          <p:nvPr/>
        </p:nvPicPr>
        <p:blipFill>
          <a:blip r:embed="rId3" cstate="print"/>
          <a:srcRect/>
          <a:stretch>
            <a:fillRect/>
          </a:stretch>
        </p:blipFill>
        <p:spPr bwMode="auto">
          <a:xfrm>
            <a:off x="755576" y="4913784"/>
            <a:ext cx="2396359" cy="1944216"/>
          </a:xfrm>
          <a:prstGeom prst="rect">
            <a:avLst/>
          </a:prstGeom>
          <a:noFill/>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Group 1"/>
          <p:cNvGrpSpPr>
            <a:grpSpLocks/>
          </p:cNvGrpSpPr>
          <p:nvPr/>
        </p:nvGrpSpPr>
        <p:grpSpPr bwMode="auto">
          <a:xfrm>
            <a:off x="468313" y="449263"/>
            <a:ext cx="3371850" cy="514350"/>
            <a:chOff x="295" y="283"/>
            <a:chExt cx="2124" cy="324"/>
          </a:xfrm>
        </p:grpSpPr>
        <p:sp>
          <p:nvSpPr>
            <p:cNvPr id="11266" name="AutoShape 2"/>
            <p:cNvSpPr>
              <a:spLocks noChangeArrowheads="1"/>
            </p:cNvSpPr>
            <p:nvPr/>
          </p:nvSpPr>
          <p:spPr bwMode="auto">
            <a:xfrm>
              <a:off x="295" y="283"/>
              <a:ext cx="2125" cy="325"/>
            </a:xfrm>
            <a:prstGeom prst="roundRect">
              <a:avLst>
                <a:gd name="adj" fmla="val 306"/>
              </a:avLst>
            </a:prstGeom>
            <a:noFill/>
            <a:ln w="9525">
              <a:noFill/>
              <a:round/>
              <a:headEnd/>
              <a:tailEnd/>
            </a:ln>
          </p:spPr>
          <p:txBody>
            <a:bodyPr wrap="none" anchor="ctr"/>
            <a:lstStyle/>
            <a:p>
              <a:endParaRPr lang="fr-FR"/>
            </a:p>
          </p:txBody>
        </p:sp>
        <p:grpSp>
          <p:nvGrpSpPr>
            <p:cNvPr id="11267" name="Group 3"/>
            <p:cNvGrpSpPr>
              <a:grpSpLocks/>
            </p:cNvGrpSpPr>
            <p:nvPr/>
          </p:nvGrpSpPr>
          <p:grpSpPr bwMode="auto">
            <a:xfrm>
              <a:off x="295" y="283"/>
              <a:ext cx="2123" cy="323"/>
              <a:chOff x="295" y="283"/>
              <a:chExt cx="2123" cy="323"/>
            </a:xfrm>
          </p:grpSpPr>
          <p:sp>
            <p:nvSpPr>
              <p:cNvPr id="11268" name="AutoShape 4"/>
              <p:cNvSpPr>
                <a:spLocks noChangeArrowheads="1"/>
              </p:cNvSpPr>
              <p:nvPr/>
            </p:nvSpPr>
            <p:spPr bwMode="auto">
              <a:xfrm>
                <a:off x="295" y="283"/>
                <a:ext cx="2124" cy="324"/>
              </a:xfrm>
              <a:prstGeom prst="roundRect">
                <a:avLst>
                  <a:gd name="adj" fmla="val 306"/>
                </a:avLst>
              </a:prstGeom>
              <a:noFill/>
              <a:ln w="9525">
                <a:noFill/>
                <a:round/>
                <a:headEnd/>
                <a:tailEnd/>
              </a:ln>
            </p:spPr>
            <p:txBody>
              <a:bodyPr wrap="none" anchor="ctr"/>
              <a:lstStyle/>
              <a:p>
                <a:endParaRPr lang="fr-FR"/>
              </a:p>
            </p:txBody>
          </p:sp>
          <p:grpSp>
            <p:nvGrpSpPr>
              <p:cNvPr id="11269" name="Group 5"/>
              <p:cNvGrpSpPr>
                <a:grpSpLocks/>
              </p:cNvGrpSpPr>
              <p:nvPr/>
            </p:nvGrpSpPr>
            <p:grpSpPr bwMode="auto">
              <a:xfrm>
                <a:off x="295" y="283"/>
                <a:ext cx="2123" cy="323"/>
                <a:chOff x="295" y="283"/>
                <a:chExt cx="2123" cy="323"/>
              </a:xfrm>
            </p:grpSpPr>
            <p:sp>
              <p:nvSpPr>
                <p:cNvPr id="11270" name="AutoShape 6"/>
                <p:cNvSpPr>
                  <a:spLocks noChangeArrowheads="1"/>
                </p:cNvSpPr>
                <p:nvPr/>
              </p:nvSpPr>
              <p:spPr bwMode="auto">
                <a:xfrm>
                  <a:off x="295" y="283"/>
                  <a:ext cx="2124" cy="324"/>
                </a:xfrm>
                <a:prstGeom prst="roundRect">
                  <a:avLst>
                    <a:gd name="adj" fmla="val 306"/>
                  </a:avLst>
                </a:prstGeom>
                <a:noFill/>
                <a:ln w="9525">
                  <a:noFill/>
                  <a:round/>
                  <a:headEnd/>
                  <a:tailEnd/>
                </a:ln>
              </p:spPr>
              <p:txBody>
                <a:bodyPr wrap="none" anchor="ctr"/>
                <a:lstStyle/>
                <a:p>
                  <a:endParaRPr lang="fr-FR"/>
                </a:p>
              </p:txBody>
            </p:sp>
            <p:sp>
              <p:nvSpPr>
                <p:cNvPr id="11271" name="AutoShape 7"/>
                <p:cNvSpPr>
                  <a:spLocks noChangeArrowheads="1"/>
                </p:cNvSpPr>
                <p:nvPr/>
              </p:nvSpPr>
              <p:spPr bwMode="auto">
                <a:xfrm>
                  <a:off x="295" y="283"/>
                  <a:ext cx="2124" cy="324"/>
                </a:xfrm>
                <a:prstGeom prst="roundRect">
                  <a:avLst>
                    <a:gd name="adj" fmla="val 306"/>
                  </a:avLst>
                </a:prstGeom>
                <a:noFill/>
                <a:ln w="9525">
                  <a:noFill/>
                  <a:round/>
                  <a:headEnd/>
                  <a:tailEnd/>
                </a:ln>
              </p:spPr>
              <p:txBody>
                <a:bodyPr wrap="none" lIns="90000" tIns="46800" rIns="90000" bIns="46800">
                  <a:spAutoFit/>
                </a:bodyPr>
                <a:lstStyle/>
                <a:p>
                  <a:pPr eaLnBrk="1" hangingPunct="1">
                    <a:lnSpc>
                      <a:spcPct val="95000"/>
                    </a:lnSpc>
                    <a:spcBef>
                      <a:spcPts val="1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FF0000"/>
                      </a:solidFill>
                    </a:rPr>
                    <a:t>La radioactivité bêta :</a:t>
                  </a:r>
                  <a:r>
                    <a:rPr lang="en-GB" sz="2800">
                      <a:solidFill>
                        <a:schemeClr val="tx1"/>
                      </a:solidFill>
                    </a:rPr>
                    <a:t> </a:t>
                  </a:r>
                </a:p>
              </p:txBody>
            </p:sp>
          </p:grpSp>
        </p:grpSp>
      </p:grpSp>
      <p:sp>
        <p:nvSpPr>
          <p:cNvPr id="11272" name="Text Box 8"/>
          <p:cNvSpPr txBox="1">
            <a:spLocks noChangeArrowheads="1"/>
          </p:cNvSpPr>
          <p:nvPr/>
        </p:nvSpPr>
        <p:spPr bwMode="auto">
          <a:xfrm>
            <a:off x="539750" y="965200"/>
            <a:ext cx="7848600" cy="398463"/>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Il existe deux type de radioactivité bêta : la bêta- et la bêta+.</a:t>
            </a:r>
          </a:p>
        </p:txBody>
      </p:sp>
      <p:sp>
        <p:nvSpPr>
          <p:cNvPr id="11273" name="Text Box 9"/>
          <p:cNvSpPr txBox="1">
            <a:spLocks noChangeArrowheads="1"/>
          </p:cNvSpPr>
          <p:nvPr/>
        </p:nvSpPr>
        <p:spPr bwMode="auto">
          <a:xfrm>
            <a:off x="542925" y="1352550"/>
            <a:ext cx="8207375" cy="971677"/>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FFFFFF"/>
                </a:solidFill>
              </a:rPr>
              <a:t>Lors</a:t>
            </a:r>
            <a:r>
              <a:rPr lang="en-GB" sz="2000" dirty="0">
                <a:solidFill>
                  <a:srgbClr val="FFFFFF"/>
                </a:solidFill>
              </a:rPr>
              <a:t> de la </a:t>
            </a:r>
            <a:r>
              <a:rPr lang="en-GB" sz="2000" dirty="0" err="1">
                <a:solidFill>
                  <a:srgbClr val="FFFFFF"/>
                </a:solidFill>
              </a:rPr>
              <a:t>bêta</a:t>
            </a:r>
            <a:r>
              <a:rPr lang="en-GB" sz="2000" dirty="0">
                <a:solidFill>
                  <a:srgbClr val="FFFFFF"/>
                </a:solidFill>
              </a:rPr>
              <a:t>-, un neutron se </a:t>
            </a:r>
            <a:r>
              <a:rPr lang="en-GB" sz="2000" dirty="0" err="1">
                <a:solidFill>
                  <a:srgbClr val="FFFFFF"/>
                </a:solidFill>
              </a:rPr>
              <a:t>transforme</a:t>
            </a:r>
            <a:r>
              <a:rPr lang="en-GB" sz="2000" dirty="0">
                <a:solidFill>
                  <a:srgbClr val="FFFFFF"/>
                </a:solidFill>
              </a:rPr>
              <a:t> en proton en </a:t>
            </a:r>
            <a:r>
              <a:rPr lang="en-GB" sz="2000" dirty="0" err="1">
                <a:solidFill>
                  <a:srgbClr val="FFFFFF"/>
                </a:solidFill>
              </a:rPr>
              <a:t>émettant</a:t>
            </a:r>
            <a:r>
              <a:rPr lang="en-GB" sz="2000" dirty="0">
                <a:solidFill>
                  <a:srgbClr val="FFFFFF"/>
                </a:solidFill>
              </a:rPr>
              <a:t> un  </a:t>
            </a:r>
            <a:r>
              <a:rPr lang="en-GB" sz="2000" dirty="0" err="1">
                <a:solidFill>
                  <a:srgbClr val="FFFFFF"/>
                </a:solidFill>
              </a:rPr>
              <a:t>électron</a:t>
            </a:r>
            <a:r>
              <a:rPr lang="en-GB" sz="2000" dirty="0">
                <a:solidFill>
                  <a:srgbClr val="FFFFFF"/>
                </a:solidFill>
              </a:rPr>
              <a:t> (</a:t>
            </a:r>
            <a:r>
              <a:rPr lang="en-GB" sz="2000" dirty="0" err="1">
                <a:solidFill>
                  <a:srgbClr val="FFFFFF"/>
                </a:solidFill>
              </a:rPr>
              <a:t>que</a:t>
            </a:r>
            <a:r>
              <a:rPr lang="en-GB" sz="2000" dirty="0">
                <a:solidFill>
                  <a:srgbClr val="FFFFFF"/>
                </a:solidFill>
              </a:rPr>
              <a:t> </a:t>
            </a:r>
            <a:r>
              <a:rPr lang="en-GB" sz="2000" dirty="0" err="1">
                <a:solidFill>
                  <a:srgbClr val="FFFFFF"/>
                </a:solidFill>
              </a:rPr>
              <a:t>l’on</a:t>
            </a:r>
            <a:r>
              <a:rPr lang="en-GB" sz="2000" dirty="0">
                <a:solidFill>
                  <a:srgbClr val="FFFFFF"/>
                </a:solidFill>
              </a:rPr>
              <a:t> </a:t>
            </a:r>
            <a:r>
              <a:rPr lang="en-GB" sz="2000" dirty="0" err="1">
                <a:solidFill>
                  <a:srgbClr val="FFFFFF"/>
                </a:solidFill>
              </a:rPr>
              <a:t>appelle</a:t>
            </a:r>
            <a:r>
              <a:rPr lang="en-GB" sz="2000" dirty="0">
                <a:solidFill>
                  <a:srgbClr val="FFFFFF"/>
                </a:solidFill>
              </a:rPr>
              <a:t> </a:t>
            </a:r>
            <a:r>
              <a:rPr lang="en-GB" sz="2000" dirty="0" err="1">
                <a:solidFill>
                  <a:srgbClr val="FFFFFF"/>
                </a:solidFill>
              </a:rPr>
              <a:t>aussi</a:t>
            </a:r>
            <a:r>
              <a:rPr lang="en-GB" sz="2000" dirty="0">
                <a:solidFill>
                  <a:srgbClr val="FFFFFF"/>
                </a:solidFill>
              </a:rPr>
              <a:t> le </a:t>
            </a:r>
            <a:r>
              <a:rPr lang="en-GB" sz="2000" dirty="0" err="1">
                <a:solidFill>
                  <a:srgbClr val="FFFFFF"/>
                </a:solidFill>
              </a:rPr>
              <a:t>rayonnement</a:t>
            </a:r>
            <a:r>
              <a:rPr lang="en-GB" sz="2000" dirty="0">
                <a:solidFill>
                  <a:srgbClr val="FFFFFF"/>
                </a:solidFill>
              </a:rPr>
              <a:t> </a:t>
            </a:r>
            <a:r>
              <a:rPr lang="en-GB" sz="2000" dirty="0" err="1" smtClean="0">
                <a:solidFill>
                  <a:srgbClr val="FFFFFF"/>
                </a:solidFill>
              </a:rPr>
              <a:t>bêta</a:t>
            </a:r>
            <a:r>
              <a:rPr lang="en-GB" sz="2000" dirty="0" smtClean="0">
                <a:solidFill>
                  <a:srgbClr val="FFFFFF"/>
                </a:solidFill>
              </a:rPr>
              <a:t>) </a:t>
            </a:r>
            <a:r>
              <a:rPr lang="en-GB" sz="2000" dirty="0">
                <a:solidFill>
                  <a:srgbClr val="FFFFFF"/>
                </a:solidFill>
              </a:rPr>
              <a:t>et un neutrino (</a:t>
            </a:r>
            <a:r>
              <a:rPr lang="en-GB" sz="2000" dirty="0" err="1">
                <a:solidFill>
                  <a:srgbClr val="FFFFFF"/>
                </a:solidFill>
              </a:rPr>
              <a:t>une</a:t>
            </a:r>
            <a:r>
              <a:rPr lang="en-GB" sz="2000" dirty="0">
                <a:solidFill>
                  <a:srgbClr val="FFFFFF"/>
                </a:solidFill>
              </a:rPr>
              <a:t> </a:t>
            </a:r>
            <a:r>
              <a:rPr lang="en-GB" sz="2000" dirty="0" err="1">
                <a:solidFill>
                  <a:srgbClr val="FFFFFF"/>
                </a:solidFill>
              </a:rPr>
              <a:t>particule</a:t>
            </a:r>
            <a:r>
              <a:rPr lang="en-GB" sz="2000" dirty="0">
                <a:solidFill>
                  <a:srgbClr val="FFFFFF"/>
                </a:solidFill>
              </a:rPr>
              <a:t> de masse </a:t>
            </a:r>
            <a:r>
              <a:rPr lang="en-GB" sz="2000" dirty="0" err="1">
                <a:solidFill>
                  <a:srgbClr val="FFFFFF"/>
                </a:solidFill>
              </a:rPr>
              <a:t>très</a:t>
            </a:r>
            <a:r>
              <a:rPr lang="en-GB" sz="2000" dirty="0">
                <a:solidFill>
                  <a:srgbClr val="FFFFFF"/>
                </a:solidFill>
              </a:rPr>
              <a:t> </a:t>
            </a:r>
            <a:r>
              <a:rPr lang="en-GB" sz="2000" dirty="0" err="1">
                <a:solidFill>
                  <a:srgbClr val="FFFFFF"/>
                </a:solidFill>
              </a:rPr>
              <a:t>faible</a:t>
            </a:r>
            <a:r>
              <a:rPr lang="en-GB" sz="2000" dirty="0">
                <a:solidFill>
                  <a:srgbClr val="FFFFFF"/>
                </a:solidFill>
              </a:rPr>
              <a:t>, </a:t>
            </a:r>
            <a:r>
              <a:rPr lang="en-GB" sz="2000" dirty="0" err="1">
                <a:solidFill>
                  <a:srgbClr val="FFFFFF"/>
                </a:solidFill>
              </a:rPr>
              <a:t>voire</a:t>
            </a:r>
            <a:r>
              <a:rPr lang="en-GB" sz="2000" dirty="0">
                <a:solidFill>
                  <a:srgbClr val="FFFFFF"/>
                </a:solidFill>
              </a:rPr>
              <a:t> </a:t>
            </a:r>
            <a:r>
              <a:rPr lang="en-GB" sz="2000" dirty="0" err="1">
                <a:solidFill>
                  <a:srgbClr val="FFFFFF"/>
                </a:solidFill>
              </a:rPr>
              <a:t>nulle</a:t>
            </a:r>
            <a:r>
              <a:rPr lang="en-GB" sz="2000" dirty="0">
                <a:solidFill>
                  <a:srgbClr val="FFFFFF"/>
                </a:solidFill>
              </a:rPr>
              <a:t> non </a:t>
            </a:r>
            <a:r>
              <a:rPr lang="en-GB" sz="2000" dirty="0" err="1">
                <a:solidFill>
                  <a:srgbClr val="FFFFFF"/>
                </a:solidFill>
              </a:rPr>
              <a:t>chargée</a:t>
            </a:r>
            <a:r>
              <a:rPr lang="en-GB" sz="2000" dirty="0">
                <a:solidFill>
                  <a:srgbClr val="FFFFFF"/>
                </a:solidFill>
              </a:rPr>
              <a:t>).</a:t>
            </a:r>
          </a:p>
        </p:txBody>
      </p:sp>
      <p:sp>
        <p:nvSpPr>
          <p:cNvPr id="11274" name="Text Box 10"/>
          <p:cNvSpPr txBox="1">
            <a:spLocks noChangeArrowheads="1"/>
          </p:cNvSpPr>
          <p:nvPr/>
        </p:nvSpPr>
        <p:spPr bwMode="auto">
          <a:xfrm>
            <a:off x="490538" y="2759075"/>
            <a:ext cx="6192837" cy="398463"/>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u="sng">
                <a:solidFill>
                  <a:srgbClr val="FFFFFF"/>
                </a:solidFill>
              </a:rPr>
              <a:t>On a donc l’équation : </a:t>
            </a:r>
          </a:p>
        </p:txBody>
      </p:sp>
      <p:sp>
        <p:nvSpPr>
          <p:cNvPr id="11275" name="Text Box 11"/>
          <p:cNvSpPr txBox="1">
            <a:spLocks noChangeArrowheads="1"/>
          </p:cNvSpPr>
          <p:nvPr/>
        </p:nvSpPr>
        <p:spPr bwMode="auto">
          <a:xfrm>
            <a:off x="2771775" y="2708275"/>
            <a:ext cx="4648200" cy="398463"/>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0000"/>
                </a:solidFill>
              </a:rPr>
              <a:t>            X          Y* +  e</a:t>
            </a:r>
            <a:r>
              <a:rPr lang="en-GB" sz="2000" baseline="30000">
                <a:solidFill>
                  <a:srgbClr val="FF0000"/>
                </a:solidFill>
              </a:rPr>
              <a:t>-</a:t>
            </a:r>
            <a:r>
              <a:rPr lang="en-GB" sz="2000">
                <a:solidFill>
                  <a:srgbClr val="FF0000"/>
                </a:solidFill>
              </a:rPr>
              <a:t> + neutrino</a:t>
            </a:r>
          </a:p>
        </p:txBody>
      </p:sp>
      <p:sp>
        <p:nvSpPr>
          <p:cNvPr id="11276" name="Line 12"/>
          <p:cNvSpPr>
            <a:spLocks noChangeShapeType="1"/>
          </p:cNvSpPr>
          <p:nvPr/>
        </p:nvSpPr>
        <p:spPr bwMode="auto">
          <a:xfrm>
            <a:off x="4068763" y="2924175"/>
            <a:ext cx="288925" cy="1588"/>
          </a:xfrm>
          <a:prstGeom prst="line">
            <a:avLst/>
          </a:prstGeom>
          <a:noFill/>
          <a:ln w="9360">
            <a:solidFill>
              <a:srgbClr val="FF0000"/>
            </a:solidFill>
            <a:round/>
            <a:headEnd/>
            <a:tailEnd type="triangle" w="med" len="med"/>
          </a:ln>
        </p:spPr>
        <p:txBody>
          <a:bodyPr/>
          <a:lstStyle/>
          <a:p>
            <a:endParaRPr lang="fr-FR"/>
          </a:p>
        </p:txBody>
      </p:sp>
      <p:sp>
        <p:nvSpPr>
          <p:cNvPr id="11277" name="Text Box 13"/>
          <p:cNvSpPr txBox="1">
            <a:spLocks noChangeArrowheads="1"/>
          </p:cNvSpPr>
          <p:nvPr/>
        </p:nvSpPr>
        <p:spPr bwMode="auto">
          <a:xfrm>
            <a:off x="3492500" y="2635250"/>
            <a:ext cx="576263" cy="274638"/>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A</a:t>
            </a:r>
          </a:p>
        </p:txBody>
      </p:sp>
      <p:sp>
        <p:nvSpPr>
          <p:cNvPr id="11278" name="Text Box 14"/>
          <p:cNvSpPr txBox="1">
            <a:spLocks noChangeArrowheads="1"/>
          </p:cNvSpPr>
          <p:nvPr/>
        </p:nvSpPr>
        <p:spPr bwMode="auto">
          <a:xfrm>
            <a:off x="3490913" y="2944813"/>
            <a:ext cx="719137" cy="325437"/>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Z</a:t>
            </a:r>
          </a:p>
        </p:txBody>
      </p:sp>
      <p:sp>
        <p:nvSpPr>
          <p:cNvPr id="11279" name="Text Box 15"/>
          <p:cNvSpPr txBox="1">
            <a:spLocks noChangeArrowheads="1"/>
          </p:cNvSpPr>
          <p:nvPr/>
        </p:nvSpPr>
        <p:spPr bwMode="auto">
          <a:xfrm>
            <a:off x="4356100" y="2635250"/>
            <a:ext cx="576263" cy="274638"/>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   A</a:t>
            </a:r>
          </a:p>
        </p:txBody>
      </p:sp>
      <p:sp>
        <p:nvSpPr>
          <p:cNvPr id="11280" name="Text Box 16"/>
          <p:cNvSpPr txBox="1">
            <a:spLocks noChangeArrowheads="1"/>
          </p:cNvSpPr>
          <p:nvPr/>
        </p:nvSpPr>
        <p:spPr bwMode="auto">
          <a:xfrm>
            <a:off x="4356100" y="2924175"/>
            <a:ext cx="719138" cy="274638"/>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Z+1</a:t>
            </a:r>
          </a:p>
        </p:txBody>
      </p:sp>
      <p:sp>
        <p:nvSpPr>
          <p:cNvPr id="11281" name="Text Box 17"/>
          <p:cNvSpPr txBox="1">
            <a:spLocks noChangeArrowheads="1"/>
          </p:cNvSpPr>
          <p:nvPr/>
        </p:nvSpPr>
        <p:spPr bwMode="auto">
          <a:xfrm>
            <a:off x="5219700" y="2636838"/>
            <a:ext cx="719138" cy="274637"/>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0</a:t>
            </a:r>
          </a:p>
        </p:txBody>
      </p:sp>
      <p:sp>
        <p:nvSpPr>
          <p:cNvPr id="11282" name="Text Box 18"/>
          <p:cNvSpPr txBox="1">
            <a:spLocks noChangeArrowheads="1"/>
          </p:cNvSpPr>
          <p:nvPr/>
        </p:nvSpPr>
        <p:spPr bwMode="auto">
          <a:xfrm>
            <a:off x="5148263" y="2924175"/>
            <a:ext cx="719137" cy="274638"/>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-1</a:t>
            </a:r>
          </a:p>
        </p:txBody>
      </p:sp>
      <p:sp>
        <p:nvSpPr>
          <p:cNvPr id="11283" name="Text Box 19"/>
          <p:cNvSpPr txBox="1">
            <a:spLocks noChangeArrowheads="1"/>
          </p:cNvSpPr>
          <p:nvPr/>
        </p:nvSpPr>
        <p:spPr bwMode="auto">
          <a:xfrm>
            <a:off x="407988" y="3814763"/>
            <a:ext cx="8207375" cy="725487"/>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Lors de la bêta+, un proton se transforme en neutron en émettant un positon (l’anti-particule de l’électron) et un neutrino.</a:t>
            </a:r>
          </a:p>
        </p:txBody>
      </p:sp>
      <p:sp>
        <p:nvSpPr>
          <p:cNvPr id="11284" name="Text Box 20"/>
          <p:cNvSpPr txBox="1">
            <a:spLocks noChangeArrowheads="1"/>
          </p:cNvSpPr>
          <p:nvPr/>
        </p:nvSpPr>
        <p:spPr bwMode="auto">
          <a:xfrm>
            <a:off x="501650" y="4916488"/>
            <a:ext cx="6192838" cy="398462"/>
          </a:xfrm>
          <a:prstGeom prst="rect">
            <a:avLst/>
          </a:prstGeom>
          <a:noFill/>
          <a:ln w="9525">
            <a:noFill/>
            <a:miter lim="800000"/>
            <a:headEnd/>
            <a:tailEnd/>
          </a:ln>
        </p:spPr>
        <p:txBody>
          <a:bodyPr lIns="90000" tIns="46800" rIns="90000" bIns="46800">
            <a:spAutoFit/>
          </a:bodyPr>
          <a:lstStyle/>
          <a:p>
            <a:pPr eaLnBrk="1" hangingPunct="1">
              <a:lnSpc>
                <a:spcPct val="95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u="sng">
                <a:solidFill>
                  <a:srgbClr val="FFFFFF"/>
                </a:solidFill>
              </a:rPr>
              <a:t>On a donc l’équation : </a:t>
            </a:r>
          </a:p>
        </p:txBody>
      </p:sp>
      <p:sp>
        <p:nvSpPr>
          <p:cNvPr id="11285" name="Text Box 21"/>
          <p:cNvSpPr txBox="1">
            <a:spLocks noChangeArrowheads="1"/>
          </p:cNvSpPr>
          <p:nvPr/>
        </p:nvSpPr>
        <p:spPr bwMode="auto">
          <a:xfrm>
            <a:off x="2844800" y="4941888"/>
            <a:ext cx="4608513" cy="398462"/>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12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0000"/>
                </a:solidFill>
              </a:rPr>
              <a:t>             X         Y* +   e</a:t>
            </a:r>
            <a:r>
              <a:rPr lang="en-GB" sz="2000" baseline="30000">
                <a:solidFill>
                  <a:srgbClr val="FF0000"/>
                </a:solidFill>
              </a:rPr>
              <a:t>+</a:t>
            </a:r>
            <a:r>
              <a:rPr lang="en-GB" sz="2000">
                <a:solidFill>
                  <a:srgbClr val="FF0000"/>
                </a:solidFill>
              </a:rPr>
              <a:t> + neutrino</a:t>
            </a:r>
          </a:p>
        </p:txBody>
      </p:sp>
      <p:sp>
        <p:nvSpPr>
          <p:cNvPr id="11286" name="Line 22"/>
          <p:cNvSpPr>
            <a:spLocks noChangeShapeType="1"/>
          </p:cNvSpPr>
          <p:nvPr/>
        </p:nvSpPr>
        <p:spPr bwMode="auto">
          <a:xfrm>
            <a:off x="4141788" y="5157788"/>
            <a:ext cx="288925" cy="1587"/>
          </a:xfrm>
          <a:prstGeom prst="line">
            <a:avLst/>
          </a:prstGeom>
          <a:noFill/>
          <a:ln w="9360">
            <a:solidFill>
              <a:srgbClr val="FF0000"/>
            </a:solidFill>
            <a:round/>
            <a:headEnd/>
            <a:tailEnd type="triangle" w="med" len="med"/>
          </a:ln>
        </p:spPr>
        <p:txBody>
          <a:bodyPr/>
          <a:lstStyle/>
          <a:p>
            <a:endParaRPr lang="fr-FR"/>
          </a:p>
        </p:txBody>
      </p:sp>
      <p:sp>
        <p:nvSpPr>
          <p:cNvPr id="11287" name="Text Box 23"/>
          <p:cNvSpPr txBox="1">
            <a:spLocks noChangeArrowheads="1"/>
          </p:cNvSpPr>
          <p:nvPr/>
        </p:nvSpPr>
        <p:spPr bwMode="auto">
          <a:xfrm>
            <a:off x="3565525" y="4868863"/>
            <a:ext cx="576263" cy="274637"/>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A</a:t>
            </a:r>
          </a:p>
        </p:txBody>
      </p:sp>
      <p:sp>
        <p:nvSpPr>
          <p:cNvPr id="11288" name="Text Box 24"/>
          <p:cNvSpPr txBox="1">
            <a:spLocks noChangeArrowheads="1"/>
          </p:cNvSpPr>
          <p:nvPr/>
        </p:nvSpPr>
        <p:spPr bwMode="auto">
          <a:xfrm>
            <a:off x="3563938" y="5229225"/>
            <a:ext cx="719137" cy="274638"/>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Z</a:t>
            </a:r>
          </a:p>
        </p:txBody>
      </p:sp>
      <p:sp>
        <p:nvSpPr>
          <p:cNvPr id="11289" name="Text Box 25"/>
          <p:cNvSpPr txBox="1">
            <a:spLocks noChangeArrowheads="1"/>
          </p:cNvSpPr>
          <p:nvPr/>
        </p:nvSpPr>
        <p:spPr bwMode="auto">
          <a:xfrm>
            <a:off x="4429125" y="4868863"/>
            <a:ext cx="576263" cy="274637"/>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   A</a:t>
            </a:r>
          </a:p>
        </p:txBody>
      </p:sp>
      <p:sp>
        <p:nvSpPr>
          <p:cNvPr id="11290" name="Text Box 26"/>
          <p:cNvSpPr txBox="1">
            <a:spLocks noChangeArrowheads="1"/>
          </p:cNvSpPr>
          <p:nvPr/>
        </p:nvSpPr>
        <p:spPr bwMode="auto">
          <a:xfrm>
            <a:off x="4429125" y="5157788"/>
            <a:ext cx="719138" cy="274637"/>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Z-1</a:t>
            </a:r>
          </a:p>
        </p:txBody>
      </p:sp>
      <p:sp>
        <p:nvSpPr>
          <p:cNvPr id="11291" name="Text Box 27"/>
          <p:cNvSpPr txBox="1">
            <a:spLocks noChangeArrowheads="1"/>
          </p:cNvSpPr>
          <p:nvPr/>
        </p:nvSpPr>
        <p:spPr bwMode="auto">
          <a:xfrm>
            <a:off x="5292725" y="4870450"/>
            <a:ext cx="719138" cy="274638"/>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0</a:t>
            </a:r>
          </a:p>
        </p:txBody>
      </p:sp>
      <p:sp>
        <p:nvSpPr>
          <p:cNvPr id="11292" name="Text Box 28"/>
          <p:cNvSpPr txBox="1">
            <a:spLocks noChangeArrowheads="1"/>
          </p:cNvSpPr>
          <p:nvPr/>
        </p:nvSpPr>
        <p:spPr bwMode="auto">
          <a:xfrm>
            <a:off x="5221288" y="5157788"/>
            <a:ext cx="719137" cy="274637"/>
          </a:xfrm>
          <a:prstGeom prst="rect">
            <a:avLst/>
          </a:prstGeom>
          <a:noFill/>
          <a:ln w="9525">
            <a:noFill/>
            <a:miter lim="800000"/>
            <a:headEnd/>
            <a:tailEnd/>
          </a:ln>
        </p:spPr>
        <p:txBody>
          <a:bodyPr lIns="90000" tIns="46800" rIns="90000" bIns="46800">
            <a:spAutoFit/>
          </a:bodyPr>
          <a:lstStyle/>
          <a:p>
            <a:pPr eaLnBrk="1" hangingPunct="1">
              <a:lnSpc>
                <a:spcPct val="93000"/>
              </a:lnSpc>
              <a:spcBef>
                <a:spcPts val="750"/>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+1</a:t>
            </a:r>
          </a:p>
        </p:txBody>
      </p:sp>
      <p:sp>
        <p:nvSpPr>
          <p:cNvPr id="11293" name="Text Box 29"/>
          <p:cNvSpPr txBox="1">
            <a:spLocks noChangeArrowheads="1"/>
          </p:cNvSpPr>
          <p:nvPr/>
        </p:nvSpPr>
        <p:spPr bwMode="auto">
          <a:xfrm>
            <a:off x="596900" y="5640388"/>
            <a:ext cx="7920038" cy="971677"/>
          </a:xfrm>
          <a:prstGeom prst="rect">
            <a:avLst/>
          </a:prstGeom>
          <a:noFill/>
          <a:ln w="9525">
            <a:noFill/>
            <a:miter lim="800000"/>
            <a:headEnd/>
            <a:tailEnd/>
          </a:ln>
        </p:spPr>
        <p:txBody>
          <a:bodyPr lIns="90000" tIns="46800" rIns="90000" bIns="46800">
            <a:spAutoFit/>
          </a:bodyPr>
          <a:lstStyle/>
          <a:p>
            <a:pPr algn="ctr" eaLnBrk="1" hangingPunct="1">
              <a:lnSpc>
                <a:spcPct val="95000"/>
              </a:lnSpc>
              <a:spcBef>
                <a:spcPts val="1125"/>
              </a:spcBef>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FFFF00"/>
                </a:solidFill>
              </a:rPr>
              <a:t>Les </a:t>
            </a:r>
            <a:r>
              <a:rPr lang="en-GB" sz="2000" dirty="0" err="1">
                <a:solidFill>
                  <a:srgbClr val="FFFF00"/>
                </a:solidFill>
              </a:rPr>
              <a:t>électrons</a:t>
            </a:r>
            <a:r>
              <a:rPr lang="en-GB" sz="2000" dirty="0">
                <a:solidFill>
                  <a:srgbClr val="FFFF00"/>
                </a:solidFill>
              </a:rPr>
              <a:t> et </a:t>
            </a:r>
            <a:r>
              <a:rPr lang="en-GB" sz="2000" dirty="0" err="1">
                <a:solidFill>
                  <a:srgbClr val="FFFF00"/>
                </a:solidFill>
              </a:rPr>
              <a:t>positons</a:t>
            </a:r>
            <a:r>
              <a:rPr lang="en-GB" sz="2000" dirty="0">
                <a:solidFill>
                  <a:srgbClr val="FFFF00"/>
                </a:solidFill>
              </a:rPr>
              <a:t> </a:t>
            </a:r>
            <a:r>
              <a:rPr lang="en-GB" sz="2000" dirty="0" err="1">
                <a:solidFill>
                  <a:srgbClr val="FFFF00"/>
                </a:solidFill>
              </a:rPr>
              <a:t>sont</a:t>
            </a:r>
            <a:r>
              <a:rPr lang="en-GB" sz="2000" dirty="0">
                <a:solidFill>
                  <a:srgbClr val="FFFF00"/>
                </a:solidFill>
              </a:rPr>
              <a:t> </a:t>
            </a:r>
            <a:r>
              <a:rPr lang="en-GB" sz="2000" dirty="0" err="1">
                <a:solidFill>
                  <a:srgbClr val="FFFF00"/>
                </a:solidFill>
              </a:rPr>
              <a:t>émis</a:t>
            </a:r>
            <a:r>
              <a:rPr lang="en-GB" sz="2000" dirty="0">
                <a:solidFill>
                  <a:srgbClr val="FFFF00"/>
                </a:solidFill>
              </a:rPr>
              <a:t> à </a:t>
            </a:r>
            <a:r>
              <a:rPr lang="en-GB" sz="2000" dirty="0" err="1">
                <a:solidFill>
                  <a:srgbClr val="FFFF00"/>
                </a:solidFill>
              </a:rPr>
              <a:t>grande</a:t>
            </a:r>
            <a:r>
              <a:rPr lang="en-GB" sz="2000" dirty="0">
                <a:solidFill>
                  <a:srgbClr val="FFFF00"/>
                </a:solidFill>
              </a:rPr>
              <a:t> </a:t>
            </a:r>
            <a:r>
              <a:rPr lang="en-GB" sz="2000" dirty="0" err="1">
                <a:solidFill>
                  <a:srgbClr val="FFFF00"/>
                </a:solidFill>
              </a:rPr>
              <a:t>vitesse</a:t>
            </a:r>
            <a:r>
              <a:rPr lang="en-GB" sz="2000" dirty="0">
                <a:solidFill>
                  <a:srgbClr val="FFFF00"/>
                </a:solidFill>
              </a:rPr>
              <a:t> </a:t>
            </a:r>
            <a:r>
              <a:rPr lang="en-GB" sz="2000" dirty="0" err="1">
                <a:solidFill>
                  <a:srgbClr val="FFFF00"/>
                </a:solidFill>
              </a:rPr>
              <a:t>mais</a:t>
            </a:r>
            <a:r>
              <a:rPr lang="en-GB" sz="2000" dirty="0">
                <a:solidFill>
                  <a:srgbClr val="FFFF00"/>
                </a:solidFill>
              </a:rPr>
              <a:t> </a:t>
            </a:r>
            <a:r>
              <a:rPr lang="en-GB" sz="2000" dirty="0" err="1">
                <a:solidFill>
                  <a:srgbClr val="FFFF00"/>
                </a:solidFill>
              </a:rPr>
              <a:t>sont</a:t>
            </a:r>
            <a:r>
              <a:rPr lang="en-GB" sz="2000" dirty="0">
                <a:solidFill>
                  <a:srgbClr val="FFFF00"/>
                </a:solidFill>
              </a:rPr>
              <a:t> </a:t>
            </a:r>
            <a:r>
              <a:rPr lang="en-GB" sz="2000" dirty="0" err="1">
                <a:solidFill>
                  <a:srgbClr val="FFFF00"/>
                </a:solidFill>
              </a:rPr>
              <a:t>facilement</a:t>
            </a:r>
            <a:r>
              <a:rPr lang="en-GB" sz="2000" dirty="0">
                <a:solidFill>
                  <a:srgbClr val="FFFF00"/>
                </a:solidFill>
              </a:rPr>
              <a:t> </a:t>
            </a:r>
            <a:r>
              <a:rPr lang="en-GB" sz="2000" dirty="0" err="1">
                <a:solidFill>
                  <a:srgbClr val="FFFF00"/>
                </a:solidFill>
              </a:rPr>
              <a:t>absorbés</a:t>
            </a:r>
            <a:r>
              <a:rPr lang="en-GB" sz="2000" dirty="0">
                <a:solidFill>
                  <a:srgbClr val="FFFF00"/>
                </a:solidFill>
              </a:rPr>
              <a:t> (</a:t>
            </a:r>
            <a:r>
              <a:rPr lang="en-GB" sz="2000" dirty="0" err="1">
                <a:solidFill>
                  <a:srgbClr val="FFFF00"/>
                </a:solidFill>
              </a:rPr>
              <a:t>quelques</a:t>
            </a:r>
            <a:r>
              <a:rPr lang="en-GB" sz="2000" dirty="0">
                <a:solidFill>
                  <a:srgbClr val="FFFF00"/>
                </a:solidFill>
              </a:rPr>
              <a:t> </a:t>
            </a:r>
            <a:r>
              <a:rPr lang="en-GB" sz="2000" dirty="0" err="1">
                <a:solidFill>
                  <a:srgbClr val="FFFF00"/>
                </a:solidFill>
              </a:rPr>
              <a:t>millimètre</a:t>
            </a:r>
            <a:r>
              <a:rPr lang="en-GB" sz="2000" dirty="0">
                <a:solidFill>
                  <a:srgbClr val="FFFF00"/>
                </a:solidFill>
              </a:rPr>
              <a:t> </a:t>
            </a:r>
            <a:r>
              <a:rPr lang="en-GB" sz="2000" dirty="0" err="1">
                <a:solidFill>
                  <a:srgbClr val="FFFF00"/>
                </a:solidFill>
              </a:rPr>
              <a:t>d’aluminium</a:t>
            </a:r>
            <a:r>
              <a:rPr lang="en-GB" sz="2000" dirty="0">
                <a:solidFill>
                  <a:srgbClr val="FFFF00"/>
                </a:solidFill>
              </a:rPr>
              <a:t> </a:t>
            </a:r>
            <a:r>
              <a:rPr lang="en-GB" sz="2000" dirty="0" err="1">
                <a:solidFill>
                  <a:srgbClr val="FFFF00"/>
                </a:solidFill>
              </a:rPr>
              <a:t>suffisent</a:t>
            </a:r>
            <a:r>
              <a:rPr lang="en-GB" sz="2000" dirty="0">
                <a:solidFill>
                  <a:srgbClr val="FFFF00"/>
                </a:solidFill>
              </a:rPr>
              <a:t>), </a:t>
            </a:r>
            <a:r>
              <a:rPr lang="en-GB" sz="2000" dirty="0" err="1">
                <a:solidFill>
                  <a:srgbClr val="FFFF00"/>
                </a:solidFill>
              </a:rPr>
              <a:t>ils</a:t>
            </a:r>
            <a:r>
              <a:rPr lang="en-GB" sz="2000" dirty="0">
                <a:solidFill>
                  <a:srgbClr val="FFFF00"/>
                </a:solidFill>
              </a:rPr>
              <a:t> ne </a:t>
            </a:r>
            <a:r>
              <a:rPr lang="en-GB" sz="2000" dirty="0" err="1">
                <a:solidFill>
                  <a:srgbClr val="FFFF00"/>
                </a:solidFill>
              </a:rPr>
              <a:t>sont</a:t>
            </a:r>
            <a:r>
              <a:rPr lang="en-GB" sz="2000" dirty="0">
                <a:solidFill>
                  <a:srgbClr val="FFFF00"/>
                </a:solidFill>
              </a:rPr>
              <a:t> </a:t>
            </a:r>
            <a:r>
              <a:rPr lang="en-GB" sz="2000" dirty="0" err="1">
                <a:solidFill>
                  <a:srgbClr val="FFFF00"/>
                </a:solidFill>
              </a:rPr>
              <a:t>donc</a:t>
            </a:r>
            <a:r>
              <a:rPr lang="en-GB" sz="2000" dirty="0">
                <a:solidFill>
                  <a:srgbClr val="FFFF00"/>
                </a:solidFill>
              </a:rPr>
              <a:t> pas </a:t>
            </a:r>
            <a:r>
              <a:rPr lang="en-GB" sz="2000" dirty="0" err="1">
                <a:solidFill>
                  <a:srgbClr val="FFFF00"/>
                </a:solidFill>
              </a:rPr>
              <a:t>très</a:t>
            </a:r>
            <a:r>
              <a:rPr lang="en-GB" sz="2000" dirty="0">
                <a:solidFill>
                  <a:srgbClr val="FFFF00"/>
                </a:solidFill>
              </a:rPr>
              <a:t> </a:t>
            </a:r>
            <a:r>
              <a:rPr lang="en-GB" sz="2000" dirty="0" err="1">
                <a:solidFill>
                  <a:srgbClr val="FFFF00"/>
                </a:solidFill>
              </a:rPr>
              <a:t>dangereux</a:t>
            </a:r>
            <a:r>
              <a:rPr lang="en-GB" sz="2000" dirty="0">
                <a:solidFill>
                  <a:srgbClr val="FFFF00"/>
                </a:solidFill>
              </a:rPr>
              <a:t>.</a:t>
            </a:r>
            <a:r>
              <a:rPr lang="en-GB" dirty="0">
                <a:solidFill>
                  <a:srgbClr val="FFFF00"/>
                </a:solidFill>
              </a:rPr>
              <a:t> </a:t>
            </a:r>
          </a:p>
        </p:txBody>
      </p:sp>
      <p:sp>
        <p:nvSpPr>
          <p:cNvPr id="11294" name="Text Box 30"/>
          <p:cNvSpPr txBox="1">
            <a:spLocks noChangeArrowheads="1"/>
          </p:cNvSpPr>
          <p:nvPr/>
        </p:nvSpPr>
        <p:spPr bwMode="auto">
          <a:xfrm>
            <a:off x="5753100" y="2693988"/>
            <a:ext cx="100013" cy="171450"/>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0</a:t>
            </a:r>
          </a:p>
        </p:txBody>
      </p:sp>
      <p:sp>
        <p:nvSpPr>
          <p:cNvPr id="11295" name="Text Box 31"/>
          <p:cNvSpPr txBox="1">
            <a:spLocks noChangeArrowheads="1"/>
          </p:cNvSpPr>
          <p:nvPr/>
        </p:nvSpPr>
        <p:spPr bwMode="auto">
          <a:xfrm>
            <a:off x="5753100" y="3008313"/>
            <a:ext cx="112713" cy="171450"/>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0</a:t>
            </a:r>
          </a:p>
        </p:txBody>
      </p:sp>
      <p:sp>
        <p:nvSpPr>
          <p:cNvPr id="11296" name="Text Box 32"/>
          <p:cNvSpPr txBox="1">
            <a:spLocks noChangeArrowheads="1"/>
          </p:cNvSpPr>
          <p:nvPr/>
        </p:nvSpPr>
        <p:spPr bwMode="auto">
          <a:xfrm>
            <a:off x="5903913" y="4900613"/>
            <a:ext cx="150812" cy="171450"/>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0</a:t>
            </a:r>
          </a:p>
        </p:txBody>
      </p:sp>
      <p:sp>
        <p:nvSpPr>
          <p:cNvPr id="11297" name="Text Box 33"/>
          <p:cNvSpPr txBox="1">
            <a:spLocks noChangeArrowheads="1"/>
          </p:cNvSpPr>
          <p:nvPr/>
        </p:nvSpPr>
        <p:spPr bwMode="auto">
          <a:xfrm>
            <a:off x="5915025" y="5275263"/>
            <a:ext cx="112713" cy="171450"/>
          </a:xfrm>
          <a:prstGeom prst="rect">
            <a:avLst/>
          </a:prstGeom>
          <a:noFill/>
          <a:ln w="9525">
            <a:noFill/>
            <a:miter lim="800000"/>
            <a:headEnd/>
            <a:tailEnd/>
          </a:ln>
        </p:spPr>
        <p:txBody>
          <a:bodyPr lIns="0" tIns="0" rIns="0" bIns="0">
            <a:spAutoFit/>
          </a:bodyPr>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0000"/>
                </a:solidFill>
              </a:rPr>
              <a:t>0</a:t>
            </a:r>
          </a:p>
        </p:txBody>
      </p:sp>
      <p:pic>
        <p:nvPicPr>
          <p:cNvPr id="35" name="Picture 36" descr="Image associÃ©e"/>
          <p:cNvPicPr>
            <a:picLocks noChangeAspect="1" noChangeArrowheads="1"/>
          </p:cNvPicPr>
          <p:nvPr/>
        </p:nvPicPr>
        <p:blipFill>
          <a:blip r:embed="rId3" cstate="print"/>
          <a:srcRect/>
          <a:stretch>
            <a:fillRect/>
          </a:stretch>
        </p:blipFill>
        <p:spPr bwMode="auto">
          <a:xfrm>
            <a:off x="7092280" y="0"/>
            <a:ext cx="1830082" cy="1484784"/>
          </a:xfrm>
          <a:prstGeom prst="rect">
            <a:avLst/>
          </a:prstGeom>
          <a:noFill/>
        </p:spPr>
      </p:pic>
    </p:spTree>
  </p:cSld>
  <p:clrMapOvr>
    <a:masterClrMapping/>
  </p:clrMapOvr>
  <p:transition spd="med"/>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213</TotalTime>
  <Words>3903</Words>
  <Application>Microsoft Office PowerPoint</Application>
  <PresentationFormat>Affichage à l'écran (4:3)</PresentationFormat>
  <Paragraphs>270</Paragraphs>
  <Slides>46</Slides>
  <Notes>46</Notes>
  <HiddenSlides>0</HiddenSlides>
  <MMClips>0</MMClips>
  <ScaleCrop>false</ScaleCrop>
  <HeadingPairs>
    <vt:vector size="6" baseType="variant">
      <vt:variant>
        <vt:lpstr>Thème</vt:lpstr>
      </vt:variant>
      <vt:variant>
        <vt:i4>1</vt:i4>
      </vt:variant>
      <vt:variant>
        <vt:lpstr>Serveurs OLE incorporés</vt:lpstr>
      </vt:variant>
      <vt:variant>
        <vt:i4>0</vt:i4>
      </vt:variant>
      <vt:variant>
        <vt:lpstr>Titres des diapositives</vt:lpstr>
      </vt:variant>
      <vt:variant>
        <vt:i4>46</vt:i4>
      </vt:variant>
    </vt:vector>
  </HeadingPairs>
  <TitlesOfParts>
    <vt:vector size="47" baseType="lpstr">
      <vt:lpstr>Modèle par défaut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GHOST</dc:creator>
  <cp:lastModifiedBy>GHOST</cp:lastModifiedBy>
  <cp:revision>29</cp:revision>
  <dcterms:modified xsi:type="dcterms:W3CDTF">2019-05-25T23:47:26Z</dcterms:modified>
</cp:coreProperties>
</file>