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31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11" r:id="rId44"/>
    <p:sldId id="312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47" d="100"/>
          <a:sy n="47" d="100"/>
        </p:scale>
        <p:origin x="-74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D9FE-985E-41D4-BE5B-C9DDE1C0C4B9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10FA-5822-4044-B840-B4485D0A00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231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D9FE-985E-41D4-BE5B-C9DDE1C0C4B9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10FA-5822-4044-B840-B4485D0A00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727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D9FE-985E-41D4-BE5B-C9DDE1C0C4B9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10FA-5822-4044-B840-B4485D0A00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279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D9FE-985E-41D4-BE5B-C9DDE1C0C4B9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10FA-5822-4044-B840-B4485D0A00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336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D9FE-985E-41D4-BE5B-C9DDE1C0C4B9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10FA-5822-4044-B840-B4485D0A00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8841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D9FE-985E-41D4-BE5B-C9DDE1C0C4B9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10FA-5822-4044-B840-B4485D0A00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734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D9FE-985E-41D4-BE5B-C9DDE1C0C4B9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10FA-5822-4044-B840-B4485D0A00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433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D9FE-985E-41D4-BE5B-C9DDE1C0C4B9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10FA-5822-4044-B840-B4485D0A00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6759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D9FE-985E-41D4-BE5B-C9DDE1C0C4B9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10FA-5822-4044-B840-B4485D0A00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501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D9FE-985E-41D4-BE5B-C9DDE1C0C4B9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10FA-5822-4044-B840-B4485D0A00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434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D9FE-985E-41D4-BE5B-C9DDE1C0C4B9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10FA-5822-4044-B840-B4485D0A00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680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D9FE-985E-41D4-BE5B-C9DDE1C0C4B9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310FA-5822-4044-B840-B4485D0A00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09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71" y="466838"/>
            <a:ext cx="10750378" cy="5664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Chapitre1</a:t>
            </a:r>
            <a:endParaRPr lang="fr-F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6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Statistique descriptive</a:t>
            </a:r>
            <a:endParaRPr lang="fr-F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b="1" i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Statistique descriptive </a:t>
            </a:r>
            <a:r>
              <a:rPr lang="fr-FR" sz="3600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univariée</a:t>
            </a:r>
            <a:r>
              <a:rPr lang="fr-FR" sz="3600" b="1" i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(à </a:t>
            </a:r>
            <a:r>
              <a:rPr lang="fr-FR" sz="3600" b="1" i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variable) :</a:t>
            </a:r>
            <a:endParaRPr lang="fr-F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1)- </a:t>
            </a:r>
            <a:r>
              <a:rPr lang="fr-FR" sz="36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Définitions</a:t>
            </a:r>
            <a: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fr-F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statistique : la statistique est </a:t>
            </a:r>
            <a:r>
              <a:rPr lang="fr-FR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l’ensemble 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méthodes qui servent à</a:t>
            </a:r>
            <a: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organiser 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épreuves fournissant des observations, à </a:t>
            </a:r>
            <a: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analyser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celles-ci et à </a:t>
            </a:r>
            <a: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interpréter 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résultats.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7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265" y="802416"/>
            <a:ext cx="10589740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 étudié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les 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familles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L’échantillon sur lequel porte l’étude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familles d’un immeuble ; n=64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caractère étudié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le nombre d’enfants par famille. C’est un caractère quantitatif discret.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4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630194" y="-48836"/>
                <a:ext cx="11392929" cy="7189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3)</a:t>
                </a:r>
                <a:r>
                  <a:rPr lang="fr-FR" sz="4000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Traitement d’une série statistique</a:t>
                </a:r>
                <a:r>
                  <a:rPr lang="fr-FR" sz="40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</a:t>
                </a:r>
                <a:endParaRPr lang="fr-FR" sz="4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</a:t>
                </a:r>
                <a:r>
                  <a:rPr lang="fr-FR" sz="4000" u="sng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Série ordonnée</a:t>
                </a:r>
                <a:r>
                  <a:rPr lang="fr-FR" sz="4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:endParaRPr lang="fr-FR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</a:t>
                </a:r>
                <a:r>
                  <a:rPr lang="fr-FR" sz="4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valeurs obtenues peuvent être rangées par ordre de grandeur par exemple croissante. </a:t>
                </a:r>
                <a:r>
                  <a:rPr lang="fr-FR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 </a:t>
                </a:r>
                <a:r>
                  <a:rPr lang="fr-FR" sz="4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obtient une série statistique ordonnée.</a:t>
                </a:r>
                <a:endParaRPr lang="fr-FR" sz="4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</a:t>
                </a:r>
                <a:r>
                  <a:rPr lang="fr-FR" sz="4000" u="sng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Etendue de la série</a:t>
                </a:r>
                <a:r>
                  <a:rPr lang="fr-FR" sz="4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:endParaRPr lang="fr-FR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la </a:t>
                </a:r>
                <a:r>
                  <a:rPr lang="fr-FR" sz="4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différence entre les deux valeurs extrêmes est appelée étendue de la série</a:t>
                </a:r>
                <a:r>
                  <a:rPr lang="fr-FR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Etendue=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lang="fr-FR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fr-FR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𝑖𝑛</m:t>
                        </m:r>
                      </m:sub>
                    </m:sSub>
                  </m:oMath>
                </a14:m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94" y="-48836"/>
                <a:ext cx="11392929" cy="7189597"/>
              </a:xfrm>
              <a:prstGeom prst="rect">
                <a:avLst/>
              </a:prstGeom>
              <a:blipFill>
                <a:blip r:embed="rId2"/>
                <a:stretch>
                  <a:fillRect l="-1873" t="-848" b="-9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51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913" y="988540"/>
            <a:ext cx="11442357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fr-FR" sz="40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Classe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quand le caractère étudié est quantitatif continu, la série statistique est répartie en classes ou intervalles semi 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ouverts de la forme [</a:t>
            </a:r>
            <a:r>
              <a:rPr lang="fr-FR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a;b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 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classes,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 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est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calculé 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certains cas par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l’une des deux formules :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règle de </a:t>
            </a:r>
            <a:r>
              <a:rPr lang="fr-FR" sz="4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Sturge</a:t>
            </a: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k=1+3.3 log(n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règle de </a:t>
            </a:r>
            <a:r>
              <a:rPr lang="fr-FR" sz="4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Yule</a:t>
            </a: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k=2.5 (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n)</a:t>
            </a:r>
            <a:r>
              <a:rPr lang="fr-FR" sz="40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1/4   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2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605481" y="-97681"/>
                <a:ext cx="10231395" cy="6986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* </a:t>
                </a:r>
                <a:r>
                  <a:rPr lang="fr-FR" sz="4000" u="sng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Centre de classe</a:t>
                </a: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</a:t>
                </a:r>
                <a:endParaRPr lang="fr-FR" sz="4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fr-FR" sz="4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 </a:t>
                </a: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appelle centre de classe, la </a:t>
                </a:r>
                <a:r>
                  <a:rPr lang="fr-FR" sz="4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demi-somme</a:t>
                </a: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des valeurs extrêmes de la classe. </a:t>
                </a:r>
                <a:endParaRPr lang="fr-FR" sz="4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</a:t>
                </a: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le centre de la classe numéro 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fr-FR" sz="4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</m:t>
                    </m:r>
                    <m:sSub>
                      <m:sSubPr>
                        <m:ctrlPr>
                          <a:rPr lang="fr-FR" sz="4000" b="0" i="1" smtClean="0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fr-FR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fr-FR" sz="40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fr-FR" sz="4000" b="0" i="1" smtClean="0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fr-FR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fr-FR" sz="40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fr-FR" sz="4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</a:t>
                </a: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classe numéro 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fr-FR" sz="4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Alors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fr-FR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40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fr-FR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40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</a:t>
                </a:r>
                <a:r>
                  <a:rPr lang="fr-FR" sz="4000" u="sng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L’effectif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fr-FR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4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le nombre de valeurs dans la classe 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</m:t>
                    </m:r>
                    <m:sSub>
                      <m:sSubPr>
                        <m:ctrlPr>
                          <a:rPr lang="fr-FR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fr-FR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fr-FR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fr-FR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fr-FR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81" y="-97681"/>
                <a:ext cx="10231395" cy="6986656"/>
              </a:xfrm>
              <a:prstGeom prst="rect">
                <a:avLst/>
              </a:prstGeom>
              <a:blipFill>
                <a:blip r:embed="rId2"/>
                <a:stretch>
                  <a:fillRect l="-2085" t="-873" r="-1906" b="-2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955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667264" y="896983"/>
                <a:ext cx="10948087" cy="5062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fr-FR" sz="4000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Effectif cumulé</a:t>
                </a: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la somme des effectifs des i première classe est appelé effectif cumulé de 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è</m:t>
                        </m:r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𝑚𝑒</m:t>
                        </m:r>
                      </m:sup>
                    </m:sSup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classe on le note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𝑐𝑢𝑚</m:t>
                        </m:r>
                      </m:sup>
                    </m:sSubSup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fr-FR" sz="4000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Fréquence cumulée</a:t>
                </a: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</a:t>
                </a:r>
                <a:endParaRPr lang="fr-FR" sz="4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 </a:t>
                </a: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rapport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40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fr-F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F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p>
                        </m:sSubSup>
                      </m:num>
                      <m:den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</a:t>
                </a:r>
                <a:r>
                  <a:rPr lang="fr-FR" sz="4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appelé </a:t>
                </a: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fréquence cumulé de 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è</m:t>
                        </m:r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𝑚𝑒</m:t>
                        </m:r>
                      </m:sup>
                    </m:sSup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classe (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la taille de l’échantillon).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" y="896983"/>
                <a:ext cx="10948087" cy="5062924"/>
              </a:xfrm>
              <a:prstGeom prst="rect">
                <a:avLst/>
              </a:prstGeom>
              <a:blipFill>
                <a:blip r:embed="rId2"/>
                <a:stretch>
                  <a:fillRect l="-1949" t="-1203" b="-32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587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341" y="285386"/>
            <a:ext cx="11660659" cy="672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Exemple2</a:t>
            </a:r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Le taux de glucose sanguin (glycémie) déterminé </a:t>
            </a:r>
            <a:r>
              <a:rPr lang="fr-FR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chez 32 </a:t>
            </a:r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sujets est donné ci-dessous en g/l           </a:t>
            </a:r>
            <a:endParaRPr lang="fr-F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Série ordonnée : </a:t>
            </a:r>
            <a:endParaRPr lang="fr-F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indent="449580"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0,85		0,95		1,00		</a:t>
            </a:r>
            <a:r>
              <a:rPr lang="fr-FR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1,06            1,11      </a:t>
            </a:r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1,19</a:t>
            </a:r>
            <a:endParaRPr lang="fr-F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indent="449580"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0,87		0,97		1,01		1,07		1,13      </a:t>
            </a:r>
            <a:r>
              <a:rPr lang="fr-FR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1,20</a:t>
            </a:r>
            <a:endParaRPr lang="fr-F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indent="449580"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0,90		0,97		1,03		1,08		1,14</a:t>
            </a:r>
            <a:endParaRPr lang="fr-F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indent="449580"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0,93		0,98		1,03		1,08		1,14</a:t>
            </a:r>
            <a:endParaRPr lang="fr-F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indent="449580"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0,94		0,98		1,03		1,10		1,15</a:t>
            </a:r>
            <a:endParaRPr lang="fr-F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indent="449580"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0,94		0,99		1,04		1,10		1,17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2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222422" y="0"/>
                <a:ext cx="11689492" cy="600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u="sng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Population étudié</a:t>
                </a:r>
                <a:r>
                  <a:rPr lang="fr-FR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:r>
                  <a:rPr lang="fr-FR" sz="4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sujets humains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u="sng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L’échantillon sur lequel porte l’étude</a:t>
                </a:r>
                <a:r>
                  <a:rPr lang="fr-FR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:r>
                  <a:rPr lang="fr-FR" sz="4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32 sujets.</a:t>
                </a:r>
                <a:endParaRPr lang="fr-FR" sz="4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u="sng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 caractère étudié </a:t>
                </a:r>
                <a:r>
                  <a:rPr lang="fr-FR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</a:t>
                </a:r>
                <a:r>
                  <a:rPr lang="fr-FR" sz="4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 taux de glucose sanguin</a:t>
                </a:r>
                <a:r>
                  <a:rPr lang="fr-FR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C’est un caractère quantitatif continu.</a:t>
                </a:r>
                <a:endParaRPr lang="fr-FR" sz="4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* On </a:t>
                </a: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32</m:t>
                    </m:r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la formule de </a:t>
                </a:r>
                <a:r>
                  <a:rPr lang="fr-FR" sz="4000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Yule</a:t>
                </a:r>
                <a:r>
                  <a:rPr lang="fr-FR" sz="4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donne dans ce cas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2.5</m:t>
                      </m:r>
                      <m:sSup>
                        <m:sSupPr>
                          <m:ctrlPr>
                            <a:rPr lang="fr-FR" sz="40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(32)</m:t>
                          </m:r>
                        </m:e>
                        <m:sup>
                          <m:r>
                            <a:rPr lang="fr-FR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fr-FR" sz="400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5.94 ≈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6.</m:t>
                      </m:r>
                    </m:oMath>
                  </m:oMathPara>
                </a14:m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Etendue de la série : 1,20 – 0,85 en g/l 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0,35 g/l.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22" y="0"/>
                <a:ext cx="11689492" cy="6006901"/>
              </a:xfrm>
              <a:prstGeom prst="rect">
                <a:avLst/>
              </a:prstGeom>
              <a:blipFill>
                <a:blip r:embed="rId2"/>
                <a:stretch>
                  <a:fillRect l="-1825" t="-1015" r="-2815" b="-2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659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5968288"/>
                  </p:ext>
                </p:extLst>
              </p:nvPr>
            </p:nvGraphicFramePr>
            <p:xfrm>
              <a:off x="691978" y="80269"/>
              <a:ext cx="10750381" cy="68689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19875">
                      <a:extLst>
                        <a:ext uri="{9D8B030D-6E8A-4147-A177-3AD203B41FA5}">
                          <a16:colId xmlns:a16="http://schemas.microsoft.com/office/drawing/2014/main" xmlns="" val="3419874081"/>
                        </a:ext>
                      </a:extLst>
                    </a:gridCol>
                    <a:gridCol w="1448936">
                      <a:extLst>
                        <a:ext uri="{9D8B030D-6E8A-4147-A177-3AD203B41FA5}">
                          <a16:colId xmlns:a16="http://schemas.microsoft.com/office/drawing/2014/main" xmlns="" val="1981898645"/>
                        </a:ext>
                      </a:extLst>
                    </a:gridCol>
                    <a:gridCol w="3002692">
                      <a:extLst>
                        <a:ext uri="{9D8B030D-6E8A-4147-A177-3AD203B41FA5}">
                          <a16:colId xmlns:a16="http://schemas.microsoft.com/office/drawing/2014/main" xmlns="" val="2547834992"/>
                        </a:ext>
                      </a:extLst>
                    </a:gridCol>
                    <a:gridCol w="1989438">
                      <a:extLst>
                        <a:ext uri="{9D8B030D-6E8A-4147-A177-3AD203B41FA5}">
                          <a16:colId xmlns:a16="http://schemas.microsoft.com/office/drawing/2014/main" xmlns="" val="1323144506"/>
                        </a:ext>
                      </a:extLst>
                    </a:gridCol>
                    <a:gridCol w="1989440">
                      <a:extLst>
                        <a:ext uri="{9D8B030D-6E8A-4147-A177-3AD203B41FA5}">
                          <a16:colId xmlns:a16="http://schemas.microsoft.com/office/drawing/2014/main" xmlns="" val="4035398592"/>
                        </a:ext>
                      </a:extLst>
                    </a:gridCol>
                  </a:tblGrid>
                  <a:tr h="1047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Classe en g/l</a:t>
                          </a:r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32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32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fr-FR" sz="320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fr-FR" sz="32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fr-FR" sz="3200">
                                    <a:effectLst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fr-F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3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3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3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  <m:r>
                                    <a:rPr lang="fr-FR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3200">
                              <a:effectLst/>
                            </a:rPr>
                            <a:t> cumulés</a:t>
                          </a:r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14594793"/>
                      </a:ext>
                    </a:extLst>
                  </a:tr>
                  <a:tr h="16236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[0,85 ; 0,91[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[0,91 ; 0,97[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[0,97 ; 1,03[                  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[1,03 ; 1,09[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[1,09 ; 1,15[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[1,15 ; 1,21]</a:t>
                          </a:r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0,88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0,94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1,00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1,06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1,12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1,18</a:t>
                          </a:r>
                          <a:endParaRPr lang="fr-F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7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8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6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4</a:t>
                          </a:r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fr-FR" sz="3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3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fr-FR" sz="3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3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fr-FR" sz="3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3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fr-FR" sz="3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3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fr-FR" sz="3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3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fr-FR" sz="3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fr-FR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7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14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22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28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32</a:t>
                          </a:r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337938582"/>
                      </a:ext>
                    </a:extLst>
                  </a:tr>
                  <a:tr h="6731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 </a:t>
                          </a:r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32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FR" sz="3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fr-FR" sz="32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fr-FR" sz="3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FR" sz="3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fr-FR" sz="3200">
                                    <a:effectLst/>
                                    <a:latin typeface="Cambria Math" panose="02040503050406030204" pitchFamily="18" charset="0"/>
                                  </a:rPr>
                                  <m:t>=32</m:t>
                                </m:r>
                              </m:oMath>
                            </m:oMathPara>
                          </a14:m>
                          <a:endParaRPr lang="fr-F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fr-FR" sz="32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fr-FR" sz="3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fr-FR" sz="3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fr-FR" sz="3200">
                                    <a:effectLst/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 </a:t>
                          </a:r>
                          <a:endParaRPr lang="fr-F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2986980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445968288"/>
                  </p:ext>
                </p:extLst>
              </p:nvPr>
            </p:nvGraphicFramePr>
            <p:xfrm>
              <a:off x="691978" y="80269"/>
              <a:ext cx="10750381" cy="68689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19875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419874081"/>
                        </a:ext>
                      </a:extLst>
                    </a:gridCol>
                    <a:gridCol w="1448936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981898645"/>
                        </a:ext>
                      </a:extLst>
                    </a:gridCol>
                    <a:gridCol w="3002692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547834992"/>
                        </a:ext>
                      </a:extLst>
                    </a:gridCol>
                    <a:gridCol w="1989438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323144506"/>
                        </a:ext>
                      </a:extLst>
                    </a:gridCol>
                    <a:gridCol w="198944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4035398592"/>
                        </a:ext>
                      </a:extLst>
                    </a:gridCol>
                  </a:tblGrid>
                  <a:tr h="1121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Classe en g/l</a:t>
                          </a:r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0504" t="-7065" r="-483193" b="-514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5761" t="-7065" r="-133266" b="-514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41411" t="-7065" r="-101534" b="-514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40061" t="-7065" r="-1223" b="-514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414594793"/>
                      </a:ext>
                    </a:extLst>
                  </a:tr>
                  <a:tr h="4389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[0,85 ; 0,91[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[0,91 ; 0,97[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[0,97 ; 1,03[                  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[1,03 ; 1,09[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[1,09 ; 1,15[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[1,15 ; 1,21]</a:t>
                          </a:r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0,88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0,94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1,00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1,06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1,12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1,18</a:t>
                          </a:r>
                          <a:endParaRPr lang="fr-F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7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8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6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4</a:t>
                          </a:r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41411" t="-27361" r="-101534" b="-3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7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14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22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28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32</a:t>
                          </a:r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3337938582"/>
                      </a:ext>
                    </a:extLst>
                  </a:tr>
                  <a:tr h="1358138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3200">
                              <a:effectLst/>
                            </a:rPr>
                            <a:t> </a:t>
                          </a:r>
                          <a:endParaRPr lang="fr-FR" sz="3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4450" marR="44450" marT="0" marB="0">
                        <a:blipFill>
                          <a:blip r:embed="rId2"/>
                          <a:stretch>
                            <a:fillRect l="-125761" t="-411211" r="-133266" b="-1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4450" marR="44450" marT="0" marB="0">
                        <a:blipFill>
                          <a:blip r:embed="rId2"/>
                          <a:stretch>
                            <a:fillRect l="-341411" t="-411211" r="-101534" b="-1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3200" dirty="0">
                              <a:effectLst/>
                            </a:rPr>
                            <a:t> </a:t>
                          </a:r>
                          <a:endParaRPr lang="fr-FR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2986980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16727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716692" y="95767"/>
                <a:ext cx="11207578" cy="6275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dernière colonne, dite des effectifs cumulés croissants a la signification suivante :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-Pour la classe [0,85 ; 0,91[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b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=3</m:t>
                    </m:r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on dit qu’il </a:t>
                </a:r>
                <a:r>
                  <a:rPr lang="fr-FR" sz="4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 a </a:t>
                </a: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 valeurs inferieur à 0,91 g/l.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-Pour la classe [0,91 ; 0,97[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b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3+4=7</m:t>
                    </m:r>
                  </m:oMath>
                </a14:m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il y a 7 valeurs inferieures à 0,97 ( 3 inferieures à 0,91 et 4 comprises entre 0,91 et 0,97).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-Pour la dernière classe on a donc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bSup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2" y="95767"/>
                <a:ext cx="11207578" cy="6275692"/>
              </a:xfrm>
              <a:prstGeom prst="rect">
                <a:avLst/>
              </a:prstGeom>
              <a:blipFill>
                <a:blip r:embed="rId2"/>
                <a:stretch>
                  <a:fillRect l="-1959" t="-972" r="-272" b="-26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039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43697" y="0"/>
                <a:ext cx="11516498" cy="6276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appelle fréquence cumulée croissante pour </a:t>
                </a:r>
                <a:r>
                  <a:rPr lang="fr-FR" sz="4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è</m:t>
                        </m:r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𝑚𝑒</m:t>
                        </m:r>
                      </m:sup>
                    </m:sSup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classe le rapport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40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fr-F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F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p>
                        </m:sSubSup>
                        <m:r>
                          <a:rPr lang="fr-FR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</m:t>
                        </m:r>
                      </m:num>
                      <m:den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bSup>
                  </m:oMath>
                </a14:m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a donc :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-Pour 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è</m:t>
                        </m:r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𝑟𝑒</m:t>
                        </m:r>
                      </m:sup>
                    </m:sSup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classe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b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</m:oMath>
                </a14:m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-Pour 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è</m:t>
                        </m:r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𝑚𝑒</m:t>
                        </m:r>
                      </m:sup>
                    </m:sSup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classe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b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</m:oMath>
                </a14:m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-Pour la dernière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b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32</m:t>
                        </m:r>
                      </m:num>
                      <m:den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7" y="0"/>
                <a:ext cx="11516498" cy="6276205"/>
              </a:xfrm>
              <a:prstGeom prst="rect">
                <a:avLst/>
              </a:prstGeom>
              <a:blipFill>
                <a:blip r:embed="rId2"/>
                <a:stretch>
                  <a:fillRect l="-1853" t="-971" b="-11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616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915" y="698651"/>
            <a:ext cx="11355858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L’analyse statistique se subdivise en deux parties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Statistique descriptive : </a:t>
            </a:r>
            <a:endParaRPr lang="fr-FR" sz="40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but de décrire </a:t>
            </a:r>
            <a:r>
              <a:rPr lang="fr-FR" sz="4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c-à-d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résumer ou représenter les données</a:t>
            </a: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 typiques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*Représentation graphique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*Paramètres de position, de dispersion, de relation.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8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1427" y="2063578"/>
            <a:ext cx="11380573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4)- </a:t>
            </a:r>
            <a:r>
              <a:rPr lang="fr-FR" sz="4000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Graphes</a:t>
            </a:r>
            <a: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</a:t>
            </a:r>
            <a:r>
              <a:rPr lang="fr-FR" sz="4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40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Diagramme en bâtons</a:t>
            </a:r>
            <a:r>
              <a:rPr lang="fr-FR" sz="4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</a:t>
            </a:r>
            <a:r>
              <a:rPr lang="fr-FR" sz="40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polygone des fréquences </a:t>
            </a:r>
            <a:endParaRPr lang="fr-FR" sz="4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246" y="109656"/>
            <a:ext cx="8261301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fr-FR" sz="4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Diagramme en bâtons de l’exemple1 :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453" y="868325"/>
            <a:ext cx="9354065" cy="571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2743199" y="1717588"/>
            <a:ext cx="71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16</a:t>
            </a:r>
            <a:endParaRPr lang="fr-FR" sz="32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012406" y="1132813"/>
            <a:ext cx="71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18</a:t>
            </a:r>
            <a:endParaRPr lang="fr-FR" sz="3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443149" y="2009975"/>
            <a:ext cx="71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14</a:t>
            </a:r>
            <a:endParaRPr lang="fr-FR" sz="3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812691" y="2710247"/>
            <a:ext cx="71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11</a:t>
            </a:r>
            <a:endParaRPr lang="fr-FR" sz="3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8357285" y="4576117"/>
            <a:ext cx="71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3</a:t>
            </a:r>
            <a:endParaRPr lang="fr-FR" sz="32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9642392" y="4736756"/>
            <a:ext cx="465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6784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920" y="138030"/>
            <a:ext cx="11747156" cy="749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</a:t>
            </a:r>
            <a:r>
              <a:rPr lang="fr-FR" sz="4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fr-FR" sz="4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L’histogramme</a:t>
            </a:r>
            <a:r>
              <a:rPr lang="fr-FR" sz="4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lorsque le caractère étudié est continue on utilise un histogramme.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Chaque classe est représentée par un rectangle dont la base est égale à la longueur de la classe et dont la hauteur est égale à l’effectif correspondant.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polygone des fréquences </a:t>
            </a:r>
            <a:r>
              <a:rPr lang="fr-FR" sz="4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s’obtient en joignant les points d’abscisses les centres de classes et d’ordonnées les effectifs correspondants.</a:t>
            </a: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32487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117" y="307364"/>
            <a:ext cx="6291787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*histogramme de l’exemple 2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055" y="1311275"/>
            <a:ext cx="10280822" cy="517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39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632" y="0"/>
            <a:ext cx="11689491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5)- </a:t>
            </a:r>
            <a:r>
              <a:rPr lang="fr-FR" sz="4000" b="1" u="sng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Paramètres de position ou de tendance centrale</a:t>
            </a:r>
            <a:r>
              <a:rPr lang="fr-FR" sz="4000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fr-FR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a-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u="sng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 mode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le mode d’un ensemble de nombres est la valeur qui y apparait le plus, c'est-à-dire la valeur dominante. Le mode peut ne pas exister et, même s’il existe, peut ne pas être unique (dans le cas continue on parle de classe modale). </a:t>
            </a:r>
            <a:endParaRPr lang="fr-FR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2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206" y="283043"/>
            <a:ext cx="11578280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u="sng" dirty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Exemple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l’ensemble </a:t>
            </a: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2,2,5,7,9,9,9,10,10,11,12,18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comme mode 9</a:t>
            </a: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708" y="3409310"/>
            <a:ext cx="11565924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u="sng" dirty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Exemple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l’ensemble 2, 3, 4, 4, 4, 5, 5, 7, </a:t>
            </a: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7,7, 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 </a:t>
            </a:r>
            <a:endParaRPr lang="fr-FR" sz="4000" dirty="0" smtClean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deux mode 4 et 7. La série est appelée bimodale.</a:t>
            </a:r>
            <a:endParaRPr lang="fr-FR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*Une série ayant un seul mode est appelée uni modale.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206" y="1919388"/>
            <a:ext cx="11355860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u="sng" dirty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Exemple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l’ensemble 3, 5, 8, 10, 12,15, 16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n’a pas de mode.</a:t>
            </a:r>
            <a:endParaRPr lang="fr-FR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383059" y="188838"/>
                <a:ext cx="11257006" cy="3210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u="sng" dirty="0">
                    <a:solidFill>
                      <a:srgbClr val="00B05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Exemple </a:t>
                </a:r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dans le cas d’une variable continue, on applique la formule suivante ; 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sub>
                      </m:sSub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</m:t>
                      </m:r>
                      <m:r>
                        <a:rPr lang="fr-FR" sz="4000" i="1" baseline="-25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fr-FR" sz="4000" i="1" baseline="-25000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9" y="188838"/>
                <a:ext cx="11257006" cy="3210366"/>
              </a:xfrm>
              <a:prstGeom prst="rect">
                <a:avLst/>
              </a:prstGeom>
              <a:blipFill>
                <a:blip r:embed="rId2"/>
                <a:stretch>
                  <a:fillRect l="-1950" t="-24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83059" y="3520121"/>
                <a:ext cx="9064597" cy="754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4000" baseline="-25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la limite inférieur de la classe modale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9" y="3520121"/>
                <a:ext cx="9064597" cy="754630"/>
              </a:xfrm>
              <a:prstGeom prst="rect">
                <a:avLst/>
              </a:prstGeom>
              <a:blipFill>
                <a:blip r:embed="rId3"/>
                <a:stretch>
                  <a:fillRect t="-10484" r="-1345" b="-314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383059" y="4618090"/>
                <a:ext cx="11174627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Δ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la différence entre la fréquence de la classe modale et celle d’avant.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9" y="4618090"/>
                <a:ext cx="11174627" cy="1508105"/>
              </a:xfrm>
              <a:prstGeom prst="rect">
                <a:avLst/>
              </a:prstGeom>
              <a:blipFill>
                <a:blip r:embed="rId4"/>
                <a:stretch>
                  <a:fillRect l="-1964" t="-5263" b="-125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474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370703" y="184188"/>
                <a:ext cx="11145794" cy="2344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Δ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la différence entre la fréquence de la classe modale et celle d’après.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4000" baseline="-25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la longueur de la classe modale.  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3" y="184188"/>
                <a:ext cx="11145794" cy="2344231"/>
              </a:xfrm>
              <a:prstGeom prst="rect">
                <a:avLst/>
              </a:prstGeom>
              <a:blipFill>
                <a:blip r:embed="rId2"/>
                <a:stretch>
                  <a:fillRect l="-1969" t="-3377" b="-75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70703" y="2905748"/>
                <a:ext cx="11145794" cy="2846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Pour l’exemple 2,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sub>
                      </m:sSub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=1.03+ </m:t>
                      </m:r>
                      <m:f>
                        <m:fPr>
                          <m:ctrlPr>
                            <a:rPr lang="fr-FR" sz="4000" i="1" baseline="-25000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(8−7)</m:t>
                          </m:r>
                        </m:num>
                        <m:den>
                          <m:d>
                            <m:dPr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8−7</m:t>
                              </m:r>
                            </m:e>
                          </m:d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+(8−6)</m:t>
                          </m:r>
                        </m:den>
                      </m:f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(1.09−1.03)</m:t>
                      </m:r>
                    </m:oMath>
                  </m:oMathPara>
                </a14:m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b>
                    </m:sSub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=1.05</m:t>
                    </m:r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3" y="2905748"/>
                <a:ext cx="11145794" cy="2846613"/>
              </a:xfrm>
              <a:prstGeom prst="rect">
                <a:avLst/>
              </a:prstGeom>
              <a:blipFill>
                <a:blip r:embed="rId3"/>
                <a:stretch>
                  <a:fillRect l="-1969" t="-2784" b="-77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391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422" y="0"/>
            <a:ext cx="11664777" cy="146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b- </a:t>
            </a:r>
            <a:r>
              <a:rPr lang="fr-FR" sz="4000" b="1" u="sng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médiane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la médiane d’un ensemble de nombre rangés par ordre croissant est : </a:t>
            </a:r>
            <a:endParaRPr lang="fr-FR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422" y="3264522"/>
            <a:ext cx="11763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 la moyenne arithmétique des deux valeurs du milieu si le nombre des données est pair.</a:t>
            </a:r>
            <a:endParaRPr lang="fr-FR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422" y="1609466"/>
            <a:ext cx="1166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 la valeur du milieu si le nombre des données est impaire</a:t>
            </a:r>
            <a:endParaRPr lang="fr-FR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3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854" y="333441"/>
            <a:ext cx="12093145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u="sng" dirty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Exemple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l’ensemble des nombre </a:t>
            </a:r>
            <a:endParaRPr lang="fr-FR" sz="4000" dirty="0" smtClean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4, 4, 5, 6, 8, </a:t>
            </a: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8, 8, 10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comme médiane 6.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288323" y="3113712"/>
                <a:ext cx="11714206" cy="2472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u="sng" dirty="0">
                    <a:solidFill>
                      <a:srgbClr val="00B05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Exemple</a:t>
                </a:r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l’ensemble des </a:t>
                </a:r>
                <a:r>
                  <a:rPr lang="fr-FR" sz="4000" dirty="0" smtClean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données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5, 5, 7, 9, 11, 12,15 et 18 </a:t>
                </a:r>
                <a:endParaRPr lang="fr-FR" sz="4000" dirty="0" smtClean="0">
                  <a:latin typeface="Cambria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</a:t>
                </a:r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comme médiane (</a:t>
                </a:r>
                <a:r>
                  <a:rPr lang="fr-FR" sz="400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9+11</a:t>
                </a:r>
                <a:r>
                  <a:rPr lang="fr-FR" sz="4000" smtClean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)/2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10.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3" y="3113712"/>
                <a:ext cx="11714206" cy="2472472"/>
              </a:xfrm>
              <a:prstGeom prst="rect">
                <a:avLst/>
              </a:prstGeom>
              <a:blipFill>
                <a:blip r:embed="rId2"/>
                <a:stretch>
                  <a:fillRect l="-1821" t="-3210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62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843" y="161619"/>
            <a:ext cx="11182865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2)- </a:t>
            </a:r>
            <a:r>
              <a:rPr lang="fr-FR" sz="4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Notions de bases</a:t>
            </a:r>
            <a: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*POPULATION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collection d’objets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de personnes étudiées (élèves, habitants, voitures…).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*INDIVIDU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élément de la population étudiée. ( un élève, un habitant, une voiture,…).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*ECHANTILLON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partie de la population étudiée. Nombre d’individus dans un échantillon noté n est appelé taille de l’échantillon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0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918" y="1223319"/>
            <a:ext cx="11491784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Pour déterminer la médiane dans le cas </a:t>
            </a: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continu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il 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est nécessaire de considérer les effectifs cumulés </a:t>
            </a: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croissants et 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 chercher le cas échéant par interpolation, la valeur du caractère correspondant à 50% de l’effectif total.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6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1484084"/>
                  </p:ext>
                </p:extLst>
              </p:nvPr>
            </p:nvGraphicFramePr>
            <p:xfrm>
              <a:off x="7537622" y="148281"/>
              <a:ext cx="4498144" cy="43312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11876">
                      <a:extLst>
                        <a:ext uri="{9D8B030D-6E8A-4147-A177-3AD203B41FA5}">
                          <a16:colId xmlns:a16="http://schemas.microsoft.com/office/drawing/2014/main" xmlns="" val="3772417242"/>
                        </a:ext>
                      </a:extLst>
                    </a:gridCol>
                    <a:gridCol w="2186268">
                      <a:extLst>
                        <a:ext uri="{9D8B030D-6E8A-4147-A177-3AD203B41FA5}">
                          <a16:colId xmlns:a16="http://schemas.microsoft.com/office/drawing/2014/main" xmlns="" val="2669689686"/>
                        </a:ext>
                      </a:extLst>
                    </a:gridCol>
                  </a:tblGrid>
                  <a:tr h="1047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>
                              <a:effectLst/>
                            </a:rPr>
                            <a:t>Classe en g/l</a:t>
                          </a:r>
                          <a:endParaRPr lang="fr-F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  <m:r>
                                    <a:rPr lang="fr-FR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800" dirty="0">
                              <a:effectLst/>
                            </a:rPr>
                            <a:t> cumulés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451476564"/>
                      </a:ext>
                    </a:extLst>
                  </a:tr>
                  <a:tr h="16236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[0,85 ; 0,91[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[0,91 ; 0,97[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[0,97 ; 1,03[                  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[1,03 ; 1,09[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[1,09 ; 1,15[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[1,15 ; 1,21]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7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14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22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28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32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56005727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181484084"/>
                  </p:ext>
                </p:extLst>
              </p:nvPr>
            </p:nvGraphicFramePr>
            <p:xfrm>
              <a:off x="7537622" y="148281"/>
              <a:ext cx="4498144" cy="42362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11876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772417242"/>
                        </a:ext>
                      </a:extLst>
                    </a:gridCol>
                    <a:gridCol w="2186268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669689686"/>
                        </a:ext>
                      </a:extLst>
                    </a:gridCol>
                  </a:tblGrid>
                  <a:tr h="4618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>
                              <a:effectLst/>
                            </a:rPr>
                            <a:t>Classe en g/l</a:t>
                          </a:r>
                          <a:endParaRPr lang="fr-F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6128" t="-15789" r="-1114" b="-8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451476564"/>
                      </a:ext>
                    </a:extLst>
                  </a:tr>
                  <a:tr h="37743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[0,85 ; 0,91[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[0,91 ; 0,97[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[0,97 ; 1,03[                  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[1,03 ; 1,09[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[1,09 ; 1,15[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[1,15 ; 1,21]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3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7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14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22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28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32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35600572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196948" y="2523861"/>
                <a:ext cx="6512010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l’abscisse de 32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50%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32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0,5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16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8" y="2523861"/>
                <a:ext cx="6512010" cy="1508105"/>
              </a:xfrm>
              <a:prstGeom prst="rect">
                <a:avLst/>
              </a:prstGeom>
              <a:blipFill>
                <a:blip r:embed="rId3"/>
                <a:stretch>
                  <a:fillRect t="-5263" b="-125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82641" y="0"/>
            <a:ext cx="510954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Pour l’exemple 2 on a :</a:t>
            </a:r>
            <a:endParaRPr lang="fr-FR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 rot="2145383">
            <a:off x="6616406" y="2202584"/>
            <a:ext cx="1098649" cy="64255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6330063" y="1383250"/>
                <a:ext cx="5496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63" y="1383250"/>
                <a:ext cx="549641" cy="707886"/>
              </a:xfrm>
              <a:prstGeom prst="rect">
                <a:avLst/>
              </a:prstGeom>
              <a:blipFill>
                <a:blip r:embed="rId4"/>
                <a:stretch>
                  <a:fillRect r="-2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927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604" y="478302"/>
            <a:ext cx="9678572" cy="573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/>
          <p:cNvSpPr/>
          <p:nvPr/>
        </p:nvSpPr>
        <p:spPr>
          <a:xfrm rot="13416431">
            <a:off x="6348358" y="5425227"/>
            <a:ext cx="1827808" cy="464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7809280" y="5982890"/>
                <a:ext cx="5496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280" y="5982890"/>
                <a:ext cx="549641" cy="707886"/>
              </a:xfrm>
              <a:prstGeom prst="rect">
                <a:avLst/>
              </a:prstGeom>
              <a:blipFill>
                <a:blip r:embed="rId3"/>
                <a:stretch>
                  <a:fillRect r="-2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586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2011678" y="1758461"/>
                <a:ext cx="6386733" cy="13504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4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fr-FR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0.5∗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sz="4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fr-FR" sz="4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sz="4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678" y="1758461"/>
                <a:ext cx="6386733" cy="13504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02274" y="543337"/>
                <a:ext cx="297401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fr-FR" sz="4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4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sz="4000" dirty="0" smtClean="0"/>
                  <a:t>,</a:t>
                </a:r>
                <a:endParaRPr lang="fr-FR" sz="4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4" y="543337"/>
                <a:ext cx="2974019" cy="707886"/>
              </a:xfrm>
              <a:prstGeom prst="rect">
                <a:avLst/>
              </a:prstGeom>
              <a:blipFill>
                <a:blip r:embed="rId3"/>
                <a:stretch>
                  <a:fillRect t="-15517" r="-6557" b="-36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3268403" y="543337"/>
                <a:ext cx="27397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4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4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403" y="543337"/>
                <a:ext cx="273978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5917229" y="566169"/>
                <a:ext cx="591418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000" dirty="0" smtClean="0"/>
                  <a:t>et </a:t>
                </a:r>
                <a14:m>
                  <m:oMath xmlns:m="http://schemas.openxmlformats.org/officeDocument/2006/math">
                    <m:r>
                      <a:rPr lang="fr-FR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4000" dirty="0" smtClean="0"/>
                  <a:t> la taille de l’échantillon</a:t>
                </a:r>
                <a:endParaRPr lang="fr-FR" sz="4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229" y="566169"/>
                <a:ext cx="5914183" cy="707886"/>
              </a:xfrm>
              <a:prstGeom prst="rect">
                <a:avLst/>
              </a:prstGeom>
              <a:blipFill>
                <a:blip r:embed="rId5"/>
                <a:stretch>
                  <a:fillRect l="-3711" t="-15517" r="-2680" b="-36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0" y="3351468"/>
                <a:ext cx="12192000" cy="3283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a 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4000" dirty="0"/>
                  <a:t>[1,03 ; 1,09</a:t>
                </a:r>
                <a:r>
                  <a:rPr lang="fr-FR" sz="4000" dirty="0" smtClean="0"/>
                  <a:t>[,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sz="4000" i="1" dirty="0" smtClean="0">
                        <a:latin typeface="Cambria Math" panose="02040503050406030204" pitchFamily="18" charset="0"/>
                      </a:rPr>
                      <m:t>=1,09−1,03=0,06</m:t>
                    </m:r>
                  </m:oMath>
                </a14:m>
                <a:r>
                  <a:rPr lang="fr-FR" sz="4000" i="1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4000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endParaRPr lang="fr-FR" sz="4000" i="1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=1,03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4000" i="1" dirty="0">
                          <a:latin typeface="Cambria Math" panose="02040503050406030204" pitchFamily="18" charset="0"/>
                        </a:rPr>
                        <m:t>0,06</m:t>
                      </m:r>
                      <m:f>
                        <m:fPr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16−14</m:t>
                          </m:r>
                        </m:num>
                        <m:den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22−14</m:t>
                          </m:r>
                        </m:den>
                      </m:f>
                    </m:oMath>
                  </m:oMathPara>
                </a14:m>
                <a:endParaRPr lang="fr-FR" sz="4000" i="1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⟹</m:t>
                      </m:r>
                      <m:sSub>
                        <m:sSubPr>
                          <m:ctrlPr>
                            <a:rPr lang="fr-FR" sz="40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=1,045</m:t>
                      </m:r>
                    </m:oMath>
                  </m:oMathPara>
                </a14:m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1468"/>
                <a:ext cx="12192000" cy="3283848"/>
              </a:xfrm>
              <a:prstGeom prst="rect">
                <a:avLst/>
              </a:prstGeom>
              <a:blipFill>
                <a:blip r:embed="rId6"/>
                <a:stretch>
                  <a:fillRect l="-1750" t="-24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232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8543"/>
            <a:ext cx="62460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d-</a:t>
            </a:r>
            <a:r>
              <a:rPr lang="fr-FR" sz="4000" b="1" u="sng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Moyenne arithmétique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6887333"/>
                  </p:ext>
                </p:extLst>
              </p:nvPr>
            </p:nvGraphicFramePr>
            <p:xfrm>
              <a:off x="1658424" y="1357021"/>
              <a:ext cx="9259668" cy="18504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3545">
                      <a:extLst>
                        <a:ext uri="{9D8B030D-6E8A-4147-A177-3AD203B41FA5}">
                          <a16:colId xmlns:a16="http://schemas.microsoft.com/office/drawing/2014/main" xmlns="" val="337510571"/>
                        </a:ext>
                      </a:extLst>
                    </a:gridCol>
                    <a:gridCol w="1012874">
                      <a:extLst>
                        <a:ext uri="{9D8B030D-6E8A-4147-A177-3AD203B41FA5}">
                          <a16:colId xmlns:a16="http://schemas.microsoft.com/office/drawing/2014/main" xmlns="" val="2679767359"/>
                        </a:ext>
                      </a:extLst>
                    </a:gridCol>
                    <a:gridCol w="956603">
                      <a:extLst>
                        <a:ext uri="{9D8B030D-6E8A-4147-A177-3AD203B41FA5}">
                          <a16:colId xmlns:a16="http://schemas.microsoft.com/office/drawing/2014/main" xmlns="" val="1625517476"/>
                        </a:ext>
                      </a:extLst>
                    </a:gridCol>
                    <a:gridCol w="956602">
                      <a:extLst>
                        <a:ext uri="{9D8B030D-6E8A-4147-A177-3AD203B41FA5}">
                          <a16:colId xmlns:a16="http://schemas.microsoft.com/office/drawing/2014/main" xmlns="" val="2209659555"/>
                        </a:ext>
                      </a:extLst>
                    </a:gridCol>
                    <a:gridCol w="977900">
                      <a:extLst>
                        <a:ext uri="{9D8B030D-6E8A-4147-A177-3AD203B41FA5}">
                          <a16:colId xmlns:a16="http://schemas.microsoft.com/office/drawing/2014/main" xmlns="" val="2170347400"/>
                        </a:ext>
                      </a:extLst>
                    </a:gridCol>
                    <a:gridCol w="1124048">
                      <a:extLst>
                        <a:ext uri="{9D8B030D-6E8A-4147-A177-3AD203B41FA5}">
                          <a16:colId xmlns:a16="http://schemas.microsoft.com/office/drawing/2014/main" xmlns="" val="1248528503"/>
                        </a:ext>
                      </a:extLst>
                    </a:gridCol>
                    <a:gridCol w="992945">
                      <a:extLst>
                        <a:ext uri="{9D8B030D-6E8A-4147-A177-3AD203B41FA5}">
                          <a16:colId xmlns:a16="http://schemas.microsoft.com/office/drawing/2014/main" xmlns="" val="863271913"/>
                        </a:ext>
                      </a:extLst>
                    </a:gridCol>
                    <a:gridCol w="1255151">
                      <a:extLst>
                        <a:ext uri="{9D8B030D-6E8A-4147-A177-3AD203B41FA5}">
                          <a16:colId xmlns:a16="http://schemas.microsoft.com/office/drawing/2014/main" xmlns="" val="228163517"/>
                        </a:ext>
                      </a:extLst>
                    </a:gridCol>
                  </a:tblGrid>
                  <a:tr h="925207"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Valeurs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4000" b="1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4000" b="1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36408931"/>
                      </a:ext>
                    </a:extLst>
                  </a:tr>
                  <a:tr h="925207">
                    <a:tc>
                      <a:txBody>
                        <a:bodyPr/>
                        <a:lstStyle/>
                        <a:p>
                          <a:r>
                            <a:rPr lang="fr-FR" sz="4000" dirty="0" err="1" smtClean="0"/>
                            <a:t>Effectiffs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4000" b="1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4000" b="1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987822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516887333"/>
                  </p:ext>
                </p:extLst>
              </p:nvPr>
            </p:nvGraphicFramePr>
            <p:xfrm>
              <a:off x="1658424" y="1357021"/>
              <a:ext cx="9259668" cy="18504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3545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37510571"/>
                        </a:ext>
                      </a:extLst>
                    </a:gridCol>
                    <a:gridCol w="1012874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679767359"/>
                        </a:ext>
                      </a:extLst>
                    </a:gridCol>
                    <a:gridCol w="956603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625517476"/>
                        </a:ext>
                      </a:extLst>
                    </a:gridCol>
                    <a:gridCol w="956602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209659555"/>
                        </a:ext>
                      </a:extLst>
                    </a:gridCol>
                    <a:gridCol w="97790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170347400"/>
                        </a:ext>
                      </a:extLst>
                    </a:gridCol>
                    <a:gridCol w="1124048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248528503"/>
                        </a:ext>
                      </a:extLst>
                    </a:gridCol>
                    <a:gridCol w="992945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863271913"/>
                        </a:ext>
                      </a:extLst>
                    </a:gridCol>
                    <a:gridCol w="1255151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28163517"/>
                        </a:ext>
                      </a:extLst>
                    </a:gridCol>
                  </a:tblGrid>
                  <a:tr h="925207"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Valeurs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96988" t="-11111" r="-621687" b="-102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14013" t="-11111" r="-557325" b="-102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14013" t="-11111" r="-457325" b="-102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22703" t="-11111" r="-201622" b="-102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638350" t="-11111" r="-1942" b="-102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36408931"/>
                      </a:ext>
                    </a:extLst>
                  </a:tr>
                  <a:tr h="925207">
                    <a:tc>
                      <a:txBody>
                        <a:bodyPr/>
                        <a:lstStyle/>
                        <a:p>
                          <a:r>
                            <a:rPr lang="fr-FR" sz="4000" dirty="0" err="1" smtClean="0"/>
                            <a:t>Effectiffs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96988" t="-111842" r="-621687" b="-3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14013" t="-111842" r="-557325" b="-3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14013" t="-111842" r="-457325" b="-3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22703" t="-111842" r="-201622" b="-3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638350" t="-111842" r="-1942" b="-32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1987822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6330461" y="300876"/>
                <a:ext cx="55960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 série statistique</a:t>
                </a:r>
                <a:endParaRPr lang="fr-FR" sz="4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61" y="300876"/>
                <a:ext cx="5596084" cy="707886"/>
              </a:xfrm>
              <a:prstGeom prst="rect">
                <a:avLst/>
              </a:prstGeom>
              <a:blipFill>
                <a:blip r:embed="rId3"/>
                <a:stretch>
                  <a:fillRect l="-3813" t="-17241" r="-2832" b="-344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48619" y="3307965"/>
            <a:ext cx="6819624" cy="754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moyenne arithmétique est :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284575" y="4044646"/>
                <a:ext cx="11641970" cy="1582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fr-FR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4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4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4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4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FR" sz="4000" i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fr-FR" sz="40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4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4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fr-FR" sz="4000" b="1" i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4000" b="1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4000" b="1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4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4000" b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75" y="4044646"/>
                <a:ext cx="11641970" cy="1582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1319323" y="5329835"/>
                <a:ext cx="4910319" cy="1582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40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fr-FR" sz="4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4000" i="1"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fr-FR" sz="4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4000" b="1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4000" b="1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4000" b="1" i="1"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b="1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fr-FR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4000" b="1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323" y="5329835"/>
                <a:ext cx="4910319" cy="1582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443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678" y="166340"/>
            <a:ext cx="119294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u="sng" dirty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Exemple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dans </a:t>
            </a: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l’exemple1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0710127"/>
                  </p:ext>
                </p:extLst>
              </p:nvPr>
            </p:nvGraphicFramePr>
            <p:xfrm>
              <a:off x="647112" y="836148"/>
              <a:ext cx="11422968" cy="16744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27871">
                      <a:extLst>
                        <a:ext uri="{9D8B030D-6E8A-4147-A177-3AD203B41FA5}">
                          <a16:colId xmlns:a16="http://schemas.microsoft.com/office/drawing/2014/main" xmlns="" val="1278831742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6="http://schemas.microsoft.com/office/drawing/2014/main" xmlns="" val="1771850791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6="http://schemas.microsoft.com/office/drawing/2014/main" xmlns="" val="2669642417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6="http://schemas.microsoft.com/office/drawing/2014/main" xmlns="" val="4196680655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6="http://schemas.microsoft.com/office/drawing/2014/main" xmlns="" val="3864330709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6="http://schemas.microsoft.com/office/drawing/2014/main" xmlns="" val="4185991338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6="http://schemas.microsoft.com/office/drawing/2014/main" xmlns="" val="2198421068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6="http://schemas.microsoft.com/office/drawing/2014/main" xmlns="" val="1780533554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3600" b="1" i="1" smtClean="0"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1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sz="3600" b="1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fr-FR" sz="3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0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1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2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3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4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5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total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val="163750044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3600" b="1" i="1" smtClean="0"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1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fr-FR" sz="3600" b="1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fr-FR" sz="3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16</a:t>
                          </a:r>
                          <a:endParaRPr lang="fr-FR" sz="3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18</a:t>
                          </a:r>
                          <a:endParaRPr lang="fr-FR" sz="3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14</a:t>
                          </a:r>
                          <a:endParaRPr lang="fr-FR" sz="3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11</a:t>
                          </a:r>
                          <a:endParaRPr lang="fr-FR" sz="3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fr-FR" sz="3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fr-FR" sz="3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00B050"/>
                              </a:solidFill>
                              <a:effectLst/>
                            </a:rPr>
                            <a:t>64</a:t>
                          </a:r>
                          <a:endParaRPr lang="fr-FR" sz="3600" b="1" i="0" u="none" strike="noStrike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val="181200358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3600" b="1" i="1" smtClean="0"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1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fr-FR" sz="3600" b="1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fr-FR" sz="3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7030A0"/>
                              </a:solidFill>
                              <a:effectLst/>
                            </a:rPr>
                            <a:t>0,25</a:t>
                          </a:r>
                          <a:endParaRPr lang="fr-FR" sz="3600" b="1" i="0" u="none" strike="noStrik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7030A0"/>
                              </a:solidFill>
                              <a:effectLst/>
                            </a:rPr>
                            <a:t>0,281</a:t>
                          </a:r>
                          <a:endParaRPr lang="fr-FR" sz="3600" b="1" i="0" u="none" strike="noStrik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7030A0"/>
                              </a:solidFill>
                              <a:effectLst/>
                            </a:rPr>
                            <a:t>0,218</a:t>
                          </a:r>
                          <a:endParaRPr lang="fr-FR" sz="3600" b="1" i="0" u="none" strike="noStrik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7030A0"/>
                              </a:solidFill>
                              <a:effectLst/>
                            </a:rPr>
                            <a:t>0,172</a:t>
                          </a:r>
                          <a:endParaRPr lang="fr-FR" sz="3600" b="1" i="0" u="none" strike="noStrik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7030A0"/>
                              </a:solidFill>
                              <a:effectLst/>
                            </a:rPr>
                            <a:t>0,047</a:t>
                          </a:r>
                          <a:endParaRPr lang="fr-FR" sz="3600" b="1" i="0" u="none" strike="noStrik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7030A0"/>
                              </a:solidFill>
                              <a:effectLst/>
                            </a:rPr>
                            <a:t>0,031</a:t>
                          </a:r>
                          <a:endParaRPr lang="fr-FR" sz="3600" b="1" i="0" u="none" strike="noStrik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effectLst/>
                            </a:rPr>
                            <a:t>1</a:t>
                          </a:r>
                          <a:endParaRPr lang="fr-FR" sz="3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val="15613915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390710127"/>
                  </p:ext>
                </p:extLst>
              </p:nvPr>
            </p:nvGraphicFramePr>
            <p:xfrm>
              <a:off x="647112" y="836148"/>
              <a:ext cx="11422968" cy="16744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27871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278831742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771850791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669642417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4196680655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864330709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4185991338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198421068"/>
                        </a:ext>
                      </a:extLst>
                    </a:gridCol>
                    <a:gridCol w="1427871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780533554"/>
                        </a:ext>
                      </a:extLst>
                    </a:gridCol>
                  </a:tblGrid>
                  <a:tr h="55816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427" t="-22826" r="-702137" b="-2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0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1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2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3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4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5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>
                              <a:effectLst/>
                            </a:rPr>
                            <a:t>total</a:t>
                          </a:r>
                          <a:endParaRPr lang="fr-FR" sz="3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637500440"/>
                      </a:ext>
                    </a:extLst>
                  </a:tr>
                  <a:tr h="55816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427" t="-124176" r="-702137" b="-150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16</a:t>
                          </a:r>
                          <a:endParaRPr lang="fr-FR" sz="3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18</a:t>
                          </a:r>
                          <a:endParaRPr lang="fr-FR" sz="3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14</a:t>
                          </a:r>
                          <a:endParaRPr lang="fr-FR" sz="3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11</a:t>
                          </a:r>
                          <a:endParaRPr lang="fr-FR" sz="3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fr-FR" sz="3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fr-FR" sz="3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00B050"/>
                              </a:solidFill>
                              <a:effectLst/>
                            </a:rPr>
                            <a:t>64</a:t>
                          </a:r>
                          <a:endParaRPr lang="fr-FR" sz="3600" b="1" i="0" u="none" strike="noStrike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812003588"/>
                      </a:ext>
                    </a:extLst>
                  </a:tr>
                  <a:tr h="55816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427" t="-221739" r="-702137" b="-48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7030A0"/>
                              </a:solidFill>
                              <a:effectLst/>
                            </a:rPr>
                            <a:t>0,25</a:t>
                          </a:r>
                          <a:endParaRPr lang="fr-FR" sz="3600" b="1" i="0" u="none" strike="noStrik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7030A0"/>
                              </a:solidFill>
                              <a:effectLst/>
                            </a:rPr>
                            <a:t>0,281</a:t>
                          </a:r>
                          <a:endParaRPr lang="fr-FR" sz="3600" b="1" i="0" u="none" strike="noStrik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7030A0"/>
                              </a:solidFill>
                              <a:effectLst/>
                            </a:rPr>
                            <a:t>0,218</a:t>
                          </a:r>
                          <a:endParaRPr lang="fr-FR" sz="3600" b="1" i="0" u="none" strike="noStrik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7030A0"/>
                              </a:solidFill>
                              <a:effectLst/>
                            </a:rPr>
                            <a:t>0,172</a:t>
                          </a:r>
                          <a:endParaRPr lang="fr-FR" sz="3600" b="1" i="0" u="none" strike="noStrik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7030A0"/>
                              </a:solidFill>
                              <a:effectLst/>
                            </a:rPr>
                            <a:t>0,047</a:t>
                          </a:r>
                          <a:endParaRPr lang="fr-FR" sz="3600" b="1" i="0" u="none" strike="noStrik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solidFill>
                                <a:srgbClr val="7030A0"/>
                              </a:solidFill>
                              <a:effectLst/>
                            </a:rPr>
                            <a:t>0,031</a:t>
                          </a:r>
                          <a:endParaRPr lang="fr-FR" sz="3600" b="1" i="0" u="none" strike="noStrik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3600" b="1" u="none" strike="noStrike" dirty="0">
                              <a:effectLst/>
                            </a:rPr>
                            <a:t>1</a:t>
                          </a:r>
                          <a:endParaRPr lang="fr-FR" sz="3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561391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140678" y="2740780"/>
            <a:ext cx="8655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 nombre moyen d’enfants par famille est :</a:t>
            </a:r>
            <a:endParaRPr lang="fr-FR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559749" y="3503768"/>
                <a:ext cx="9713044" cy="1125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4000" b="1" i="1" smtClean="0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40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</m:acc>
                      <m:r>
                        <a:rPr lang="fr-FR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4000" b="1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𝟏𝟔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𝟏𝟒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fr-FR" sz="4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𝟔𝟒</m:t>
                          </m:r>
                        </m:den>
                      </m:f>
                      <m:r>
                        <a:rPr lang="fr-FR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</m:t>
                      </m:r>
                      <m:r>
                        <a:rPr lang="fr-FR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fr-FR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fr-FR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𝟓𝟖</m:t>
                      </m:r>
                      <m:r>
                        <a:rPr lang="fr-FR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fr-FR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49" y="3503768"/>
                <a:ext cx="9713044" cy="11254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0" y="4745861"/>
                <a:ext cx="1192940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𝟐𝟖𝟏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𝟐𝟏𝟖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3600" b="1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𝟎𝟒𝟕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fr-FR" sz="3600" b="1" i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45861"/>
                <a:ext cx="11929402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845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421" y="1667055"/>
            <a:ext cx="11619914" cy="217040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 </a:t>
            </a:r>
            <a:r>
              <a:rPr lang="fr-FR" sz="4000" b="1" u="sng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 mode</a:t>
            </a: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b="1" u="sng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médiane </a:t>
            </a: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et </a:t>
            </a:r>
            <a:r>
              <a:rPr lang="fr-FR" sz="4000" b="1" u="sng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moyenne </a:t>
            </a: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sont 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peu prés égales alors la série statistique est a peu prés </a:t>
            </a: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symétrique.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9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610" y="0"/>
            <a:ext cx="11676185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6)- </a:t>
            </a:r>
            <a:r>
              <a:rPr lang="fr-FR" sz="4000" b="1" u="sng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Paramètres de dispersions</a:t>
            </a:r>
            <a:r>
              <a:rPr lang="fr-FR" sz="4000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fr-FR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 paramètre de dispersion se rapporte à la différence de deux valeurs du caractère. </a:t>
            </a:r>
            <a:endParaRPr lang="fr-FR" sz="4000" dirty="0" smtClean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Alors </a:t>
            </a:r>
            <a:r>
              <a:rPr lang="fr-FR" sz="4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qu’un paramètre de position représente une valeur du caractère.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0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82880" y="542346"/>
                <a:ext cx="11591777" cy="2774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u="sng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</a:t>
                </a:r>
                <a:r>
                  <a:rPr lang="fr-FR" sz="4000" u="sng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fr-FR" sz="4000" b="1" u="sng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Ecart moyen arithmétique</a:t>
                </a:r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il est donné par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acc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fr-FR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fr-FR" sz="40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542346"/>
                <a:ext cx="11591777" cy="2774349"/>
              </a:xfrm>
              <a:prstGeom prst="rect">
                <a:avLst/>
              </a:prstGeom>
              <a:blipFill>
                <a:blip r:embed="rId2"/>
                <a:stretch>
                  <a:fillRect l="-1840" t="-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741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225083" y="114230"/>
                <a:ext cx="11465170" cy="1552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u="sng" dirty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</a:t>
                </a:r>
                <a:r>
                  <a:rPr lang="fr-FR" sz="4000" u="sng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fr-FR" sz="4000" b="1" u="sng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Variance</a:t>
                </a:r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La variance du caractère dans l’échantillon, notée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é</m:t>
                        </m:r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𝑐h</m:t>
                        </m:r>
                      </m:sub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est donnée par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3" y="114230"/>
                <a:ext cx="11465170" cy="1552413"/>
              </a:xfrm>
              <a:prstGeom prst="rect">
                <a:avLst/>
              </a:prstGeom>
              <a:blipFill>
                <a:blip r:embed="rId2"/>
                <a:stretch>
                  <a:fillRect l="-1914" t="-5118" b="-118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2517" y="1541468"/>
                <a:ext cx="5493876" cy="1585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4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sz="4000" i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𝑐h</m:t>
                          </m:r>
                        </m:sub>
                        <m:sup>
                          <m:r>
                            <a:rPr lang="fr-FR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40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4000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4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4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fr-FR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4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4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" y="1541468"/>
                <a:ext cx="5493876" cy="1585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5526393" y="1490073"/>
                <a:ext cx="4009366" cy="1585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4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4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393" y="1490073"/>
                <a:ext cx="4009366" cy="1585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223995" y="2770356"/>
                <a:ext cx="5929444" cy="1585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4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sz="4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4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4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4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4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fr-FR" sz="4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95" y="2770356"/>
                <a:ext cx="5929444" cy="1585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5846430" y="2729781"/>
                <a:ext cx="6238759" cy="1585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430" y="2729781"/>
                <a:ext cx="6238759" cy="15859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/>
              <p:cNvSpPr/>
              <p:nvPr/>
            </p:nvSpPr>
            <p:spPr>
              <a:xfrm>
                <a:off x="223995" y="4396878"/>
                <a:ext cx="8044382" cy="1582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acc>
                            <m:accPr>
                              <m:chr m:val="̅"/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r-FR" sz="4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r-FR" sz="4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95" y="4396878"/>
                <a:ext cx="8044382" cy="1582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ectangle 25"/>
              <p:cNvSpPr/>
              <p:nvPr/>
            </p:nvSpPr>
            <p:spPr>
              <a:xfrm>
                <a:off x="8172328" y="4714165"/>
                <a:ext cx="41090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fr-FR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328" y="4714165"/>
                <a:ext cx="410907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Rectangle 26"/>
              <p:cNvSpPr/>
              <p:nvPr/>
            </p:nvSpPr>
            <p:spPr>
              <a:xfrm>
                <a:off x="369965" y="5849135"/>
                <a:ext cx="3624069" cy="771365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4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sz="400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𝑐h</m:t>
                          </m:r>
                        </m:sub>
                        <m:sup>
                          <m:r>
                            <a:rPr lang="fr-FR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5" y="5849135"/>
                <a:ext cx="3624069" cy="7713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2722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2399"/>
            <a:ext cx="11244648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*VARIABLE (CARACTERE</a:t>
            </a:r>
            <a:r>
              <a:rPr lang="fr-FR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STATISTIQUE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propriété commune aux individus de la population, que l’on veut étudier.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caractère peut être :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a)-</a:t>
            </a:r>
            <a:r>
              <a:rPr lang="fr-FR" sz="40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qualitatif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on ne peut associer ni valeur numérique ni un ordre naturel (type de voiture, couleur des cheveux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b)-</a:t>
            </a:r>
            <a:r>
              <a:rPr lang="fr-FR" sz="4000" u="sng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quantitatif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peut prendre des valeurs numérique (poids, longueur).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3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243356" y="2354361"/>
                <a:ext cx="622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000" dirty="0" smtClean="0"/>
                  <a:t>Ici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000" dirty="0" smtClean="0"/>
                  <a:t> est la série statistique: </a:t>
                </a:r>
                <a:endParaRPr lang="fr-FR" sz="4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56" y="2354361"/>
                <a:ext cx="6226256" cy="707886"/>
              </a:xfrm>
              <a:prstGeom prst="rect">
                <a:avLst/>
              </a:prstGeom>
              <a:blipFill>
                <a:blip r:embed="rId2"/>
                <a:stretch>
                  <a:fillRect l="-3526" t="-14655" r="-2449" b="-37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0964178"/>
                  </p:ext>
                </p:extLst>
              </p:nvPr>
            </p:nvGraphicFramePr>
            <p:xfrm>
              <a:off x="488776" y="3062247"/>
              <a:ext cx="9259668" cy="14158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3545">
                      <a:extLst>
                        <a:ext uri="{9D8B030D-6E8A-4147-A177-3AD203B41FA5}">
                          <a16:colId xmlns:a16="http://schemas.microsoft.com/office/drawing/2014/main" xmlns="" val="337510571"/>
                        </a:ext>
                      </a:extLst>
                    </a:gridCol>
                    <a:gridCol w="1012874">
                      <a:extLst>
                        <a:ext uri="{9D8B030D-6E8A-4147-A177-3AD203B41FA5}">
                          <a16:colId xmlns:a16="http://schemas.microsoft.com/office/drawing/2014/main" xmlns="" val="2679767359"/>
                        </a:ext>
                      </a:extLst>
                    </a:gridCol>
                    <a:gridCol w="956603">
                      <a:extLst>
                        <a:ext uri="{9D8B030D-6E8A-4147-A177-3AD203B41FA5}">
                          <a16:colId xmlns:a16="http://schemas.microsoft.com/office/drawing/2014/main" xmlns="" val="1625517476"/>
                        </a:ext>
                      </a:extLst>
                    </a:gridCol>
                    <a:gridCol w="956602">
                      <a:extLst>
                        <a:ext uri="{9D8B030D-6E8A-4147-A177-3AD203B41FA5}">
                          <a16:colId xmlns:a16="http://schemas.microsoft.com/office/drawing/2014/main" xmlns="" val="2209659555"/>
                        </a:ext>
                      </a:extLst>
                    </a:gridCol>
                    <a:gridCol w="977900">
                      <a:extLst>
                        <a:ext uri="{9D8B030D-6E8A-4147-A177-3AD203B41FA5}">
                          <a16:colId xmlns:a16="http://schemas.microsoft.com/office/drawing/2014/main" xmlns="" val="2170347400"/>
                        </a:ext>
                      </a:extLst>
                    </a:gridCol>
                    <a:gridCol w="1124048">
                      <a:extLst>
                        <a:ext uri="{9D8B030D-6E8A-4147-A177-3AD203B41FA5}">
                          <a16:colId xmlns:a16="http://schemas.microsoft.com/office/drawing/2014/main" xmlns="" val="1248528503"/>
                        </a:ext>
                      </a:extLst>
                    </a:gridCol>
                    <a:gridCol w="992945">
                      <a:extLst>
                        <a:ext uri="{9D8B030D-6E8A-4147-A177-3AD203B41FA5}">
                          <a16:colId xmlns:a16="http://schemas.microsoft.com/office/drawing/2014/main" xmlns="" val="863271913"/>
                        </a:ext>
                      </a:extLst>
                    </a:gridCol>
                    <a:gridCol w="1255151">
                      <a:extLst>
                        <a:ext uri="{9D8B030D-6E8A-4147-A177-3AD203B41FA5}">
                          <a16:colId xmlns:a16="http://schemas.microsoft.com/office/drawing/2014/main" xmlns="" val="228163517"/>
                        </a:ext>
                      </a:extLst>
                    </a:gridCol>
                  </a:tblGrid>
                  <a:tr h="669644"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Valeurs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4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fr-FR" sz="4000" i="1" smtClean="0">
                                            <a:latin typeface="Cambria Math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40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40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fr-FR" sz="4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fr-FR" sz="4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fr-FR" sz="4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4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fr-FR" sz="4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fr-FR" sz="4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fr-FR" sz="4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fr-FR" sz="4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4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fr-FR" sz="4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fr-FR" sz="4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fr-FR" sz="4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fr-FR" sz="4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4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fr-FR" sz="4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fr-FR" sz="4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fr-FR" sz="4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fr-FR" sz="4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4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fr-FR" sz="4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fr-FR" sz="4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36408931"/>
                      </a:ext>
                    </a:extLst>
                  </a:tr>
                  <a:tr h="629784">
                    <a:tc>
                      <a:txBody>
                        <a:bodyPr/>
                        <a:lstStyle/>
                        <a:p>
                          <a:r>
                            <a:rPr lang="fr-FR" sz="4000" dirty="0" err="1" smtClean="0"/>
                            <a:t>Effectiffs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4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4000" b="1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i="1" smtClean="0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4000" b="1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987822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4090964178"/>
                  </p:ext>
                </p:extLst>
              </p:nvPr>
            </p:nvGraphicFramePr>
            <p:xfrm>
              <a:off x="488776" y="3062247"/>
              <a:ext cx="9259668" cy="14158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3545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37510571"/>
                        </a:ext>
                      </a:extLst>
                    </a:gridCol>
                    <a:gridCol w="1012874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679767359"/>
                        </a:ext>
                      </a:extLst>
                    </a:gridCol>
                    <a:gridCol w="956603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625517476"/>
                        </a:ext>
                      </a:extLst>
                    </a:gridCol>
                    <a:gridCol w="956602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209659555"/>
                        </a:ext>
                      </a:extLst>
                    </a:gridCol>
                    <a:gridCol w="97790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170347400"/>
                        </a:ext>
                      </a:extLst>
                    </a:gridCol>
                    <a:gridCol w="1124048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248528503"/>
                        </a:ext>
                      </a:extLst>
                    </a:gridCol>
                    <a:gridCol w="992945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863271913"/>
                        </a:ext>
                      </a:extLst>
                    </a:gridCol>
                    <a:gridCol w="1255151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28163517"/>
                        </a:ext>
                      </a:extLst>
                    </a:gridCol>
                  </a:tblGrid>
                  <a:tr h="714820"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Valeurs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96988" t="-15254" r="-621687" b="-1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14013" t="-15254" r="-557325" b="-1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14013" t="-15254" r="-457325" b="-1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522703" t="-15254" r="-201622" b="-1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638350" t="-15254" r="-1942" b="-1338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3640893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fr-FR" sz="4000" dirty="0" err="1" smtClean="0"/>
                            <a:t>Effectiffs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96988" t="-118261" r="-621687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14013" t="-118261" r="-557325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14013" t="-118261" r="-457325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522703" t="-118261" r="-20162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4000" dirty="0" smtClean="0"/>
                            <a:t>….</a:t>
                          </a:r>
                          <a:endParaRPr lang="fr-FR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638350" t="-118261" r="-1942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1987822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514808" y="5275131"/>
                <a:ext cx="6533905" cy="1582869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4000" b="1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sz="4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acc>
                      <m:r>
                        <a:rPr lang="fr-FR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4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4000" b="1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4000" b="1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4000" b="1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fr-FR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4000" b="1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4000" b="1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fr-FR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40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40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40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8" y="5275131"/>
                <a:ext cx="6533905" cy="1582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88776" y="4522556"/>
            <a:ext cx="6481839" cy="707886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fr-FR" sz="4000" b="1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moyenne des carrés est: 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820131" y="109517"/>
                <a:ext cx="3624069" cy="771365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4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sz="400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𝑐h</m:t>
                          </m:r>
                        </m:sub>
                        <m:sup>
                          <m:r>
                            <a:rPr lang="fr-FR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31" y="109517"/>
                <a:ext cx="3624069" cy="7713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èche droite 9"/>
          <p:cNvSpPr/>
          <p:nvPr/>
        </p:nvSpPr>
        <p:spPr>
          <a:xfrm rot="17639563">
            <a:off x="1820829" y="964905"/>
            <a:ext cx="879489" cy="42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2151439">
            <a:off x="4181283" y="697789"/>
            <a:ext cx="879489" cy="42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3356" y="1613658"/>
            <a:ext cx="5529655" cy="707886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fr-FR" sz="4000" b="1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moyenne des carrés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977087" y="554861"/>
            <a:ext cx="5489580" cy="707886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 carré de la moyenne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332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0" y="152273"/>
                <a:ext cx="11830929" cy="1590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variance du caractère dans la population, </a:t>
                </a:r>
                <a:endParaRPr lang="fr-FR" sz="4000" dirty="0" smtClean="0">
                  <a:latin typeface="Cambria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notée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est en général inconnue. 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273"/>
                <a:ext cx="11830929" cy="1590628"/>
              </a:xfrm>
              <a:prstGeom prst="rect">
                <a:avLst/>
              </a:prstGeom>
              <a:blipFill>
                <a:blip r:embed="rId2"/>
                <a:stretch>
                  <a:fillRect l="-1803" t="-4981" b="-14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0" y="1833284"/>
                <a:ext cx="12192000" cy="2976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L’estimateur de la variance de la population, noté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fr-FR" sz="4000" i="1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est donné par 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fr-FR" sz="4000" i="1" baseline="30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num>
                        <m:den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den>
                      </m:f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fr-FR" sz="4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𝑐h</m:t>
                          </m:r>
                        </m:sub>
                        <m:sup>
                          <m:r>
                            <a:rPr lang="fr-FR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fr-F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33284"/>
                <a:ext cx="12192000" cy="2976969"/>
              </a:xfrm>
              <a:prstGeom prst="rect">
                <a:avLst/>
              </a:prstGeom>
              <a:blipFill>
                <a:blip r:embed="rId3"/>
                <a:stretch>
                  <a:fillRect l="-1750" t="-2664" r="-23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876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0" y="403249"/>
                <a:ext cx="9743501" cy="2368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u="sng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</a:t>
                </a:r>
                <a:r>
                  <a:rPr lang="fr-FR" sz="4000" u="sng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fr-FR" sz="4000" b="1" u="sng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Ecart – type</a:t>
                </a:r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est la racine de la </a:t>
                </a:r>
                <a:r>
                  <a:rPr lang="fr-FR" sz="4000" dirty="0" smtClean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variance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fr-FR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é</m:t>
                        </m:r>
                        <m:r>
                          <a:rPr lang="fr-FR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𝑐h</m:t>
                        </m:r>
                      </m:sub>
                    </m:sSub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fr-FR" sz="40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fr-F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fr-F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é</m:t>
                            </m:r>
                            <m:r>
                              <a:rPr lang="fr-F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𝑐h</m:t>
                            </m:r>
                          </m:sub>
                          <m:sup>
                            <m:r>
                              <a:rPr lang="fr-F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3249"/>
                <a:ext cx="9743501" cy="2368982"/>
              </a:xfrm>
              <a:prstGeom prst="rect">
                <a:avLst/>
              </a:prstGeom>
              <a:blipFill>
                <a:blip r:embed="rId2"/>
                <a:stretch>
                  <a:fillRect l="-2190" t="-3342" r="-11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93895" y="3064285"/>
                <a:ext cx="11549576" cy="330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Exemple : (pour l’exemple1) 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fr-FR" sz="4000" baseline="30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baseline="-25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éch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=7,75×</m:t>
                    </m:r>
                    <m:sSup>
                      <m:sSupPr>
                        <m:ctrlP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fr-FR" sz="4000" dirty="0" smtClean="0">
                  <a:latin typeface="Cambria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é</m:t>
                        </m:r>
                        <m:r>
                          <a:rPr lang="fr-F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𝑐h</m:t>
                        </m:r>
                      </m:sub>
                    </m:sSub>
                    <m:r>
                      <a:rPr lang="fr-FR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0,08</m:t>
                    </m:r>
                    <m:r>
                      <a:rPr lang="fr-FR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fr-FR" sz="4000" dirty="0" smtClean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=0,089</m:t>
                    </m:r>
                  </m:oMath>
                </a14:m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5" y="3064285"/>
                <a:ext cx="11549576" cy="3308598"/>
              </a:xfrm>
              <a:prstGeom prst="rect">
                <a:avLst/>
              </a:prstGeom>
              <a:blipFill>
                <a:blip r:embed="rId3"/>
                <a:stretch>
                  <a:fillRect l="-1901" t="-2399" b="-53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9659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073" y="323274"/>
            <a:ext cx="10834254" cy="2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Utilisation</a:t>
            </a:r>
            <a:r>
              <a:rPr lang="fr-FR" dirty="0" smtClean="0">
                <a:solidFill>
                  <a:srgbClr val="FF0000"/>
                </a:solidFill>
              </a:rPr>
              <a:t>  </a:t>
            </a:r>
            <a:r>
              <a:rPr lang="fr-FR" sz="2800" dirty="0" smtClean="0">
                <a:solidFill>
                  <a:schemeClr val="tx1"/>
                </a:solidFill>
              </a:rPr>
              <a:t>les variables qualitatives nominales ne s’apprête  qu’au calcul de mode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Avec des variables qualitatives ordinales, on calcule la médiane, le mode plutôt que la moyenne</a:t>
            </a: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436" y="3278909"/>
            <a:ext cx="1074189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Représentation graphique </a:t>
            </a:r>
            <a:r>
              <a:rPr lang="fr-FR" sz="2800" dirty="0" smtClean="0">
                <a:solidFill>
                  <a:schemeClr val="tx1"/>
                </a:solidFill>
              </a:rPr>
              <a:t>une des représentation graphique utilisée pour ce type de variable est le diagramme en bâtons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99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364" y="369454"/>
            <a:ext cx="10538691" cy="19581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Exemple</a:t>
            </a:r>
            <a:r>
              <a:rPr lang="fr-FR" sz="2800" dirty="0" smtClean="0">
                <a:solidFill>
                  <a:schemeClr val="tx1"/>
                </a:solidFill>
              </a:rPr>
              <a:t>  un opérateur téléphonique veut savoir si ses abonnés au téléphone portable sont satisfaits de leur forfait. Il fait une enquête auprès de 300 abonnés. Le tableau suivant résume les réponses obtenus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7731494"/>
              </p:ext>
            </p:extLst>
          </p:nvPr>
        </p:nvGraphicFramePr>
        <p:xfrm>
          <a:off x="858982" y="2919767"/>
          <a:ext cx="812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567860269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055360023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24688437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818178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Forfait</a:t>
                      </a:r>
                    </a:p>
                    <a:p>
                      <a:r>
                        <a:rPr lang="fr-FR" sz="2400" dirty="0" smtClean="0"/>
                        <a:t>Ultra</a:t>
                      </a:r>
                      <a:r>
                        <a:rPr lang="fr-FR" sz="2400" baseline="0" dirty="0" smtClean="0"/>
                        <a:t> - Prime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Forfait</a:t>
                      </a:r>
                    </a:p>
                    <a:p>
                      <a:r>
                        <a:rPr lang="fr-FR" sz="2400" dirty="0" smtClean="0"/>
                        <a:t>Super -Plus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Total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732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Satisfait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150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50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200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6764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Non satisfait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50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50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100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3254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Total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200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100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300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588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620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91" y="378691"/>
            <a:ext cx="1076036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0070C0"/>
                </a:solidFill>
              </a:rPr>
              <a:t>Variable statistique qualitative 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2" y="1265382"/>
            <a:ext cx="10760364" cy="4922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 smtClean="0">
                <a:solidFill>
                  <a:srgbClr val="7030A0"/>
                </a:solidFill>
              </a:rPr>
              <a:t>Définition</a:t>
            </a:r>
            <a:r>
              <a:rPr lang="fr-FR" sz="3200" dirty="0" smtClean="0"/>
              <a:t>  les variables qualitatives contiennent des valeurs qui expriment une qualité comme le sexe, la couleur ou le nom</a:t>
            </a:r>
          </a:p>
          <a:p>
            <a:r>
              <a:rPr lang="fr-FR" sz="3200" dirty="0" smtClean="0"/>
              <a:t>Elles peuvent être: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Nominale </a:t>
            </a:r>
            <a:r>
              <a:rPr lang="fr-FR" sz="3200" dirty="0" smtClean="0">
                <a:solidFill>
                  <a:schemeClr val="tx1"/>
                </a:solidFill>
              </a:rPr>
              <a:t>comme le nom des journaux, le nom des personnes,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la couleur.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Ordinale </a:t>
            </a:r>
            <a:r>
              <a:rPr lang="fr-FR" sz="3200" dirty="0" smtClean="0">
                <a:solidFill>
                  <a:schemeClr val="tx1"/>
                </a:solidFill>
              </a:rPr>
              <a:t>désigne le rang ou la préférence comme: un peu, moyen, beaucoup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72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193" y="778476"/>
            <a:ext cx="11034585" cy="601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caractère quantitatif peut être 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 : peut prendre toutes les valeurs numériques d’un intervalle déterminer (taille, poids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…). On le mesure.</a:t>
            </a:r>
            <a:endParaRPr lang="fr-FR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Discontinue (discrète) : ne peut prendre que des valeurs numérique isolées (nombre de pièces d’habitations, nombre de fruits endommagés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…). On le dénombre</a:t>
            </a:r>
            <a:endParaRPr lang="fr-FR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3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69" y="880256"/>
            <a:ext cx="10948087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MODALITE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l’une des formes particulières d’un caractère. La couleur des yeux est un caractère, ses modalités sont : bleu, vert, marron,…  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EFFECTIF OU FREQUENCE ABSOLUE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(noté n</a:t>
            </a:r>
            <a:r>
              <a:rPr lang="fr-FR" sz="40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d’apparitions de la valeur associé à un caractère dans un échantillon.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3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68410" y="229213"/>
                <a:ext cx="11158152" cy="7087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FREQUENCE RELATIVE </a:t>
                </a:r>
                <a:r>
                  <a:rPr lang="fr-FR" sz="4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(noté f</a:t>
                </a:r>
                <a:r>
                  <a:rPr lang="fr-FR" sz="40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  <a:r>
                  <a:rPr lang="fr-FR" sz="4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 f</a:t>
                </a:r>
                <a:r>
                  <a:rPr lang="fr-FR" sz="40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  <a:r>
                  <a:rPr lang="fr-FR" sz="4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40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sz="4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SERIE STATISTIQUE  </a:t>
                </a:r>
                <a:r>
                  <a:rPr lang="fr-FR" sz="4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l’ensemble des valeurs du caractère avec en regard, les fréquences absolue ou relative correspondantes</a:t>
                </a:r>
                <a:r>
                  <a:rPr lang="fr-FR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000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</a:t>
                </a:r>
                <a:r>
                  <a:rPr lang="fr-FR" sz="4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appelle </a:t>
                </a:r>
                <a:r>
                  <a:rPr lang="fr-FR" sz="4000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STATISTIQUES</a:t>
                </a:r>
                <a:r>
                  <a:rPr lang="fr-FR" sz="4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(au pluriel) des collections de nombres présentées sous forme de tableaux ou de graphique groupant des observations relatives à un phénomène considéré.</a:t>
                </a:r>
                <a:endParaRPr lang="fr-FR" sz="2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fr-FR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0" y="229213"/>
                <a:ext cx="11158152" cy="7087389"/>
              </a:xfrm>
              <a:prstGeom prst="rect">
                <a:avLst/>
              </a:prstGeom>
              <a:blipFill>
                <a:blip r:embed="rId2"/>
                <a:stretch>
                  <a:fillRect l="-1912" r="-18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879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2" y="889686"/>
            <a:ext cx="11034584" cy="5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76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527</Words>
  <Application>Microsoft Office PowerPoint</Application>
  <PresentationFormat>Personnalisé</PresentationFormat>
  <Paragraphs>225</Paragraphs>
  <Slides>44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Med Mesk</dc:creator>
  <cp:lastModifiedBy>INFOPLUS</cp:lastModifiedBy>
  <cp:revision>93</cp:revision>
  <dcterms:created xsi:type="dcterms:W3CDTF">2019-01-22T20:49:13Z</dcterms:created>
  <dcterms:modified xsi:type="dcterms:W3CDTF">2020-03-26T14:57:50Z</dcterms:modified>
</cp:coreProperties>
</file>