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0"/>
  </p:notesMasterIdLst>
  <p:sldIdLst>
    <p:sldId id="256" r:id="rId2"/>
    <p:sldId id="265" r:id="rId3"/>
    <p:sldId id="257" r:id="rId4"/>
    <p:sldId id="258" r:id="rId5"/>
    <p:sldId id="399" r:id="rId6"/>
    <p:sldId id="259" r:id="rId7"/>
    <p:sldId id="400" r:id="rId8"/>
    <p:sldId id="260" r:id="rId9"/>
    <p:sldId id="262" r:id="rId10"/>
    <p:sldId id="264" r:id="rId11"/>
    <p:sldId id="261" r:id="rId12"/>
    <p:sldId id="263"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4" r:id="rId28"/>
    <p:sldId id="285" r:id="rId29"/>
    <p:sldId id="281" r:id="rId30"/>
    <p:sldId id="282" r:id="rId31"/>
    <p:sldId id="280" r:id="rId32"/>
    <p:sldId id="283"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9" r:id="rId46"/>
    <p:sldId id="298" r:id="rId47"/>
    <p:sldId id="300" r:id="rId48"/>
    <p:sldId id="301" r:id="rId49"/>
    <p:sldId id="302" r:id="rId50"/>
    <p:sldId id="303" r:id="rId51"/>
    <p:sldId id="304" r:id="rId52"/>
    <p:sldId id="305" r:id="rId53"/>
    <p:sldId id="306" r:id="rId54"/>
    <p:sldId id="308" r:id="rId55"/>
    <p:sldId id="307"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4" r:id="rId71"/>
    <p:sldId id="326" r:id="rId72"/>
    <p:sldId id="325" r:id="rId73"/>
    <p:sldId id="323" r:id="rId74"/>
    <p:sldId id="328" r:id="rId75"/>
    <p:sldId id="329" r:id="rId76"/>
    <p:sldId id="330" r:id="rId77"/>
    <p:sldId id="331" r:id="rId78"/>
    <p:sldId id="327" r:id="rId79"/>
    <p:sldId id="332" r:id="rId80"/>
    <p:sldId id="333" r:id="rId81"/>
    <p:sldId id="334" r:id="rId82"/>
    <p:sldId id="335" r:id="rId83"/>
    <p:sldId id="336" r:id="rId84"/>
    <p:sldId id="338" r:id="rId85"/>
    <p:sldId id="337" r:id="rId86"/>
    <p:sldId id="340" r:id="rId87"/>
    <p:sldId id="341" r:id="rId88"/>
    <p:sldId id="339" r:id="rId89"/>
    <p:sldId id="342" r:id="rId90"/>
    <p:sldId id="346" r:id="rId91"/>
    <p:sldId id="344" r:id="rId92"/>
    <p:sldId id="343" r:id="rId93"/>
    <p:sldId id="345" r:id="rId94"/>
    <p:sldId id="347" r:id="rId95"/>
    <p:sldId id="348" r:id="rId96"/>
    <p:sldId id="349" r:id="rId97"/>
    <p:sldId id="350" r:id="rId98"/>
    <p:sldId id="351" r:id="rId99"/>
    <p:sldId id="352" r:id="rId100"/>
    <p:sldId id="353" r:id="rId101"/>
    <p:sldId id="354" r:id="rId102"/>
    <p:sldId id="355" r:id="rId103"/>
    <p:sldId id="356" r:id="rId104"/>
    <p:sldId id="357" r:id="rId105"/>
    <p:sldId id="358" r:id="rId106"/>
    <p:sldId id="359" r:id="rId107"/>
    <p:sldId id="360" r:id="rId108"/>
    <p:sldId id="361" r:id="rId109"/>
    <p:sldId id="362" r:id="rId110"/>
    <p:sldId id="365" r:id="rId111"/>
    <p:sldId id="363" r:id="rId112"/>
    <p:sldId id="364" r:id="rId113"/>
    <p:sldId id="401" r:id="rId114"/>
    <p:sldId id="402" r:id="rId115"/>
    <p:sldId id="403" r:id="rId116"/>
    <p:sldId id="404" r:id="rId117"/>
    <p:sldId id="405" r:id="rId118"/>
    <p:sldId id="408" r:id="rId119"/>
    <p:sldId id="406" r:id="rId120"/>
    <p:sldId id="407" r:id="rId121"/>
    <p:sldId id="366" r:id="rId122"/>
    <p:sldId id="367" r:id="rId123"/>
    <p:sldId id="368" r:id="rId124"/>
    <p:sldId id="369" r:id="rId125"/>
    <p:sldId id="370" r:id="rId126"/>
    <p:sldId id="371" r:id="rId127"/>
    <p:sldId id="372" r:id="rId128"/>
    <p:sldId id="373" r:id="rId129"/>
    <p:sldId id="374" r:id="rId130"/>
    <p:sldId id="376" r:id="rId131"/>
    <p:sldId id="377" r:id="rId132"/>
    <p:sldId id="378" r:id="rId133"/>
    <p:sldId id="379" r:id="rId134"/>
    <p:sldId id="380" r:id="rId135"/>
    <p:sldId id="381" r:id="rId136"/>
    <p:sldId id="382" r:id="rId137"/>
    <p:sldId id="375" r:id="rId138"/>
    <p:sldId id="383" r:id="rId139"/>
    <p:sldId id="384" r:id="rId140"/>
    <p:sldId id="387" r:id="rId141"/>
    <p:sldId id="388" r:id="rId142"/>
    <p:sldId id="385" r:id="rId143"/>
    <p:sldId id="386" r:id="rId144"/>
    <p:sldId id="390" r:id="rId145"/>
    <p:sldId id="391" r:id="rId146"/>
    <p:sldId id="392" r:id="rId147"/>
    <p:sldId id="393" r:id="rId148"/>
    <p:sldId id="394" r:id="rId149"/>
    <p:sldId id="389" r:id="rId150"/>
    <p:sldId id="395" r:id="rId151"/>
    <p:sldId id="396" r:id="rId152"/>
    <p:sldId id="398" r:id="rId153"/>
    <p:sldId id="397" r:id="rId154"/>
    <p:sldId id="409" r:id="rId155"/>
    <p:sldId id="410" r:id="rId156"/>
    <p:sldId id="411" r:id="rId157"/>
    <p:sldId id="413" r:id="rId158"/>
    <p:sldId id="412" r:id="rId15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9" d="100"/>
          <a:sy n="69" d="100"/>
        </p:scale>
        <p:origin x="66" y="5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AC4060-B176-4E1F-B81F-C86DD6AD916D}" type="datetimeFigureOut">
              <a:rPr lang="fr-FR" smtClean="0"/>
              <a:pPr/>
              <a:t>27/02/2019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BDF4B6-E415-472D-B484-CAE784869E2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BDF4B6-E415-472D-B484-CAE784869E20}" type="slidenum">
              <a:rPr lang="fr-FR" smtClean="0"/>
              <a:pPr/>
              <a:t>48</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BDF4B6-E415-472D-B484-CAE784869E20}" type="slidenum">
              <a:rPr lang="fr-FR" smtClean="0"/>
              <a:pPr/>
              <a:t>81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BDF4B6-E415-472D-B484-CAE784869E20}" type="slidenum">
              <a:rPr lang="fr-FR" smtClean="0"/>
              <a:pPr/>
              <a:t>108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BDF4B6-E415-472D-B484-CAE784869E20}" type="slidenum">
              <a:rPr lang="fr-FR" smtClean="0"/>
              <a:pPr/>
              <a:t>123</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BBDF4B6-E415-472D-B484-CAE784869E20}" type="slidenum">
              <a:rPr lang="fr-FR" smtClean="0"/>
              <a:pPr/>
              <a:t>140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27/02/2019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27/02/2019</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ccessagriculture.org/category/132/Livestoc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9144000" cy="6858000"/>
          </a:xfrm>
        </p:spPr>
        <p:txBody>
          <a:bodyPr>
            <a:normAutofit/>
          </a:bodyPr>
          <a:lstStyle/>
          <a:p>
            <a:r>
              <a:rPr lang="fr-FR" sz="1400" dirty="0" smtClean="0">
                <a:latin typeface="Times New Roman" pitchFamily="18" charset="0"/>
                <a:cs typeface="Times New Roman" pitchFamily="18" charset="0"/>
              </a:rPr>
              <a:t>Ministère de l’Enseignement Supérieur et de la Recherche Scientifique</a:t>
            </a:r>
            <a:br>
              <a:rPr lang="fr-FR" sz="1400" dirty="0" smtClean="0">
                <a:latin typeface="Times New Roman" pitchFamily="18" charset="0"/>
                <a:cs typeface="Times New Roman" pitchFamily="18" charset="0"/>
              </a:rPr>
            </a:br>
            <a:r>
              <a:rPr lang="fr-FR" sz="1400" i="1" dirty="0" smtClean="0">
                <a:latin typeface="Times New Roman" pitchFamily="18" charset="0"/>
                <a:cs typeface="Times New Roman" pitchFamily="18" charset="0"/>
              </a:rPr>
              <a:t>Faculté des sciences de la nature et de la vie et sciences de la terre et de l'univers</a:t>
            </a:r>
            <a:r>
              <a:rPr lang="fr-FR" sz="1800" i="1" dirty="0" smtClean="0">
                <a:latin typeface="Times New Roman" pitchFamily="18" charset="0"/>
                <a:cs typeface="Times New Roman" pitchFamily="18" charset="0"/>
              </a:rPr>
              <a:t/>
            </a:r>
            <a:br>
              <a:rPr lang="fr-FR" sz="1800" i="1" dirty="0" smtClean="0">
                <a:latin typeface="Times New Roman" pitchFamily="18" charset="0"/>
                <a:cs typeface="Times New Roman" pitchFamily="18" charset="0"/>
              </a:rPr>
            </a:br>
            <a:r>
              <a:rPr lang="fr-FR" sz="1400" dirty="0" smtClean="0">
                <a:latin typeface="Times New Roman" pitchFamily="18" charset="0"/>
                <a:cs typeface="Times New Roman" pitchFamily="18" charset="0"/>
              </a:rPr>
              <a:t>Département de Biologie</a:t>
            </a:r>
            <a:br>
              <a:rPr lang="fr-FR" sz="1400" dirty="0" smtClean="0">
                <a:latin typeface="Times New Roman" pitchFamily="18" charset="0"/>
                <a:cs typeface="Times New Roman" pitchFamily="18" charset="0"/>
              </a:rPr>
            </a:br>
            <a:r>
              <a:rPr lang="fr-FR" sz="1400" i="1" u="sng" dirty="0" smtClean="0">
                <a:latin typeface="Times New Roman" pitchFamily="18" charset="0"/>
                <a:cs typeface="Times New Roman" pitchFamily="18" charset="0"/>
              </a:rPr>
              <a:t>Licence Académique (LA3)</a:t>
            </a:r>
            <a:r>
              <a:rPr lang="fr-FR" sz="1400" i="1" dirty="0" smtClean="0">
                <a:latin typeface="Times New Roman" pitchFamily="18" charset="0"/>
                <a:cs typeface="Times New Roman" pitchFamily="18" charset="0"/>
              </a:rPr>
              <a:t>: </a:t>
            </a:r>
            <a:br>
              <a:rPr lang="fr-FR" sz="1400" i="1" dirty="0" smtClean="0">
                <a:latin typeface="Times New Roman" pitchFamily="18" charset="0"/>
                <a:cs typeface="Times New Roman" pitchFamily="18" charset="0"/>
              </a:rPr>
            </a:br>
            <a:r>
              <a:rPr lang="fr-FR" sz="1400" i="1" dirty="0" smtClean="0">
                <a:latin typeface="Times New Roman" pitchFamily="18" charset="0"/>
                <a:cs typeface="Times New Roman" pitchFamily="18" charset="0"/>
              </a:rPr>
              <a:t>Gestion &amp; Amélioration des Ressources Génétiques (GARG)</a:t>
            </a:r>
            <a:br>
              <a:rPr lang="fr-FR" sz="1400" i="1" dirty="0" smtClean="0">
                <a:latin typeface="Times New Roman" pitchFamily="18" charset="0"/>
                <a:cs typeface="Times New Roman" pitchFamily="18" charset="0"/>
              </a:rPr>
            </a:br>
            <a:r>
              <a:rPr lang="fr-FR" sz="1400" u="sng" dirty="0" smtClean="0">
                <a:latin typeface="Times New Roman" pitchFamily="18" charset="0"/>
                <a:cs typeface="Times New Roman" pitchFamily="18" charset="0"/>
              </a:rPr>
              <a:t>Spécialité</a:t>
            </a:r>
            <a:r>
              <a:rPr lang="fr-FR" sz="1400" dirty="0" smtClean="0">
                <a:latin typeface="Times New Roman" pitchFamily="18" charset="0"/>
                <a:cs typeface="Times New Roman" pitchFamily="18" charset="0"/>
              </a:rPr>
              <a:t>:</a:t>
            </a:r>
            <a:br>
              <a:rPr lang="fr-FR" sz="1400" dirty="0" smtClean="0">
                <a:latin typeface="Times New Roman" pitchFamily="18" charset="0"/>
                <a:cs typeface="Times New Roman" pitchFamily="18" charset="0"/>
              </a:rPr>
            </a:br>
            <a:r>
              <a:rPr lang="fr-FR" sz="1400" dirty="0" smtClean="0">
                <a:latin typeface="Times New Roman" pitchFamily="18" charset="0"/>
                <a:cs typeface="Times New Roman" pitchFamily="18" charset="0"/>
              </a:rPr>
              <a:t>Dynamique et Génétique des Populations (DGP)</a:t>
            </a:r>
            <a:br>
              <a:rPr lang="fr-FR" sz="1400" dirty="0" smtClean="0">
                <a:latin typeface="Times New Roman" pitchFamily="18" charset="0"/>
                <a:cs typeface="Times New Roman" pitchFamily="18" charset="0"/>
              </a:rPr>
            </a:br>
            <a:r>
              <a:rPr lang="fr-FR" sz="1400" u="sng" dirty="0" smtClean="0">
                <a:latin typeface="Times New Roman" pitchFamily="18" charset="0"/>
                <a:cs typeface="Times New Roman" pitchFamily="18" charset="0"/>
              </a:rPr>
              <a:t>Module</a:t>
            </a:r>
            <a:r>
              <a:rPr lang="fr-FR" sz="1400" dirty="0" smtClean="0">
                <a:latin typeface="Times New Roman" pitchFamily="18" charset="0"/>
                <a:cs typeface="Times New Roman" pitchFamily="18" charset="0"/>
              </a:rPr>
              <a:t>:</a:t>
            </a:r>
            <a:br>
              <a:rPr lang="fr-FR" sz="1400" dirty="0" smtClean="0">
                <a:latin typeface="Times New Roman" pitchFamily="18" charset="0"/>
                <a:cs typeface="Times New Roman" pitchFamily="18" charset="0"/>
              </a:rPr>
            </a:br>
            <a:r>
              <a:rPr lang="fr-FR" sz="1400" dirty="0" smtClean="0">
                <a:latin typeface="Times New Roman" pitchFamily="18" charset="0"/>
                <a:cs typeface="Times New Roman" pitchFamily="18" charset="0"/>
              </a:rPr>
              <a:t/>
            </a:r>
            <a:br>
              <a:rPr lang="fr-FR" sz="1400" dirty="0" smtClean="0">
                <a:latin typeface="Times New Roman" pitchFamily="18" charset="0"/>
                <a:cs typeface="Times New Roman" pitchFamily="18" charset="0"/>
              </a:rPr>
            </a:br>
            <a:r>
              <a:rPr lang="fr-FR" sz="1400" dirty="0" smtClean="0">
                <a:latin typeface="Times New Roman" pitchFamily="18" charset="0"/>
                <a:cs typeface="Times New Roman" pitchFamily="18" charset="0"/>
              </a:rPr>
              <a:t/>
            </a:r>
            <a:br>
              <a:rPr lang="fr-FR" sz="1400" dirty="0" smtClean="0">
                <a:latin typeface="Times New Roman" pitchFamily="18" charset="0"/>
                <a:cs typeface="Times New Roman" pitchFamily="18" charset="0"/>
              </a:rPr>
            </a:br>
            <a:r>
              <a:rPr lang="fr-FR" sz="1600" dirty="0" smtClean="0">
                <a:latin typeface="Times New Roman" pitchFamily="18" charset="0"/>
                <a:cs typeface="Times New Roman" pitchFamily="18" charset="0"/>
              </a:rPr>
              <a:t/>
            </a:r>
            <a:br>
              <a:rPr lang="fr-FR" sz="1600"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Génétique des populations</a:t>
            </a:r>
            <a:br>
              <a:rPr lang="fr-FR"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i="1" dirty="0" smtClean="0">
                <a:latin typeface="Times New Roman" pitchFamily="18" charset="0"/>
                <a:cs typeface="Times New Roman" pitchFamily="18" charset="0"/>
              </a:rPr>
              <a:t/>
            </a:r>
            <a:br>
              <a:rPr lang="fr-FR" sz="2000" b="1" i="1" dirty="0" smtClean="0">
                <a:latin typeface="Times New Roman" pitchFamily="18" charset="0"/>
                <a:cs typeface="Times New Roman" pitchFamily="18" charset="0"/>
              </a:rPr>
            </a:br>
            <a:r>
              <a:rPr lang="fr-FR" sz="2000" b="1" i="1" dirty="0" smtClean="0">
                <a:latin typeface="Times New Roman" pitchFamily="18" charset="0"/>
                <a:cs typeface="Times New Roman" pitchFamily="18" charset="0"/>
              </a:rPr>
              <a:t/>
            </a:r>
            <a:br>
              <a:rPr lang="fr-FR" sz="2000" b="1" i="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Gaouar S.B.</a:t>
            </a:r>
            <a:r>
              <a:rPr lang="fr-FR" sz="2000" b="1" dirty="0" err="1" smtClean="0">
                <a:latin typeface="Times New Roman" pitchFamily="18" charset="0"/>
                <a:cs typeface="Times New Roman" pitchFamily="18" charset="0"/>
              </a:rPr>
              <a:t>Suheil</a:t>
            </a:r>
            <a:r>
              <a:rPr lang="fr-FR" sz="2000" b="1" dirty="0" smtClean="0">
                <a:latin typeface="Times New Roman" pitchFamily="18" charset="0"/>
                <a:cs typeface="Times New Roman" pitchFamily="18" charset="0"/>
              </a:rPr>
              <a:t>, Université de Tlemcen, Algérie</a:t>
            </a:r>
            <a:br>
              <a:rPr lang="fr-FR" sz="2000" b="1" dirty="0" smtClean="0">
                <a:latin typeface="Times New Roman" pitchFamily="18" charset="0"/>
                <a:cs typeface="Times New Roman" pitchFamily="18" charset="0"/>
              </a:rPr>
            </a:br>
            <a:r>
              <a:rPr lang="fr-FR" sz="2000" b="1" dirty="0" smtClean="0">
                <a:latin typeface="Times New Roman" pitchFamily="18" charset="0"/>
                <a:cs typeface="Times New Roman" pitchFamily="18" charset="0"/>
              </a:rPr>
              <a:t/>
            </a:r>
            <a:br>
              <a:rPr lang="fr-FR" sz="2000" b="1" dirty="0" smtClean="0">
                <a:latin typeface="Times New Roman" pitchFamily="18" charset="0"/>
                <a:cs typeface="Times New Roman" pitchFamily="18" charset="0"/>
              </a:rPr>
            </a:br>
            <a:r>
              <a:rPr lang="fr-FR" sz="2000" b="1" i="1" dirty="0" smtClean="0">
                <a:latin typeface="Times New Roman" pitchFamily="18" charset="0"/>
                <a:cs typeface="Times New Roman" pitchFamily="18" charset="0"/>
              </a:rPr>
              <a:t>Année universitaire : 2013-2014</a:t>
            </a:r>
            <a:br>
              <a:rPr lang="fr-FR" sz="2000" b="1" i="1" dirty="0" smtClean="0">
                <a:latin typeface="Times New Roman" pitchFamily="18" charset="0"/>
                <a:cs typeface="Times New Roman" pitchFamily="18" charset="0"/>
              </a:rPr>
            </a:br>
            <a:endParaRPr lang="fr-FR" sz="1400" dirty="0"/>
          </a:p>
        </p:txBody>
      </p:sp>
      <p:pic>
        <p:nvPicPr>
          <p:cNvPr id="4" name="Picture 6" descr="http://www.msh-m.fr/IMG/rubon231.jpg?1297042126"/>
          <p:cNvPicPr>
            <a:picLocks noChangeAspect="1" noChangeArrowheads="1"/>
          </p:cNvPicPr>
          <p:nvPr/>
        </p:nvPicPr>
        <p:blipFill>
          <a:blip r:embed="rId2" cstate="print"/>
          <a:srcRect/>
          <a:stretch>
            <a:fillRect/>
          </a:stretch>
        </p:blipFill>
        <p:spPr bwMode="auto">
          <a:xfrm>
            <a:off x="0" y="-27384"/>
            <a:ext cx="1547664" cy="2335212"/>
          </a:xfrm>
          <a:prstGeom prst="rect">
            <a:avLst/>
          </a:prstGeom>
          <a:noFill/>
        </p:spPr>
      </p:pic>
      <p:pic>
        <p:nvPicPr>
          <p:cNvPr id="5" name="Picture 6" descr="http://www.msh-m.fr/IMG/rubon231.jpg?1297042126"/>
          <p:cNvPicPr>
            <a:picLocks noChangeAspect="1" noChangeArrowheads="1"/>
          </p:cNvPicPr>
          <p:nvPr/>
        </p:nvPicPr>
        <p:blipFill>
          <a:blip r:embed="rId2" cstate="print"/>
          <a:srcRect/>
          <a:stretch>
            <a:fillRect/>
          </a:stretch>
        </p:blipFill>
        <p:spPr bwMode="auto">
          <a:xfrm>
            <a:off x="7560840" y="0"/>
            <a:ext cx="1547664" cy="233521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264696"/>
          </a:xfrm>
        </p:spPr>
        <p:txBody>
          <a:bodyPr>
            <a:normAutofit fontScale="85000" lnSpcReduction="10000"/>
          </a:bodyPr>
          <a:lstStyle/>
          <a:p>
            <a:pPr algn="just">
              <a:lnSpc>
                <a:spcPct val="150000"/>
              </a:lnSpc>
            </a:pPr>
            <a:r>
              <a:rPr lang="fr-FR" dirty="0" smtClean="0"/>
              <a:t>« La population est un ensemble d’individu de la même espèce partageants une zone géographique assez petite pour que tous les partenaires sexuels présente la même probabilité de rencontre » (Harry, 2001)</a:t>
            </a:r>
          </a:p>
          <a:p>
            <a:pPr algn="just">
              <a:lnSpc>
                <a:spcPct val="150000"/>
              </a:lnSpc>
            </a:pPr>
            <a:r>
              <a:rPr lang="fr-FR" dirty="0" smtClean="0"/>
              <a:t>La population est définie par un espace géographique qui est le plus souvent difficile a délimité est dépend de plusieurs facteurs (capacité de déplacement, structure sociale…),</a:t>
            </a:r>
          </a:p>
          <a:p>
            <a:pPr algn="just">
              <a:lnSpc>
                <a:spcPct val="150000"/>
              </a:lnSpc>
            </a:pPr>
            <a:r>
              <a:rPr lang="fr-FR" dirty="0" smtClean="0"/>
              <a:t>Populations locales ou géographique (unité prise en considération en génétique des populations.</a:t>
            </a:r>
            <a:endParaRPr lang="fr-FR"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628800"/>
            <a:ext cx="8229600" cy="3096344"/>
          </a:xfrm>
        </p:spPr>
        <p:txBody>
          <a:bodyPr/>
          <a:lstStyle/>
          <a:p>
            <a:pPr algn="just">
              <a:lnSpc>
                <a:spcPct val="200000"/>
              </a:lnSpc>
            </a:pPr>
            <a:r>
              <a:rPr lang="fr-FR" dirty="0" smtClean="0">
                <a:solidFill>
                  <a:srgbClr val="FF0000"/>
                </a:solidFill>
              </a:rPr>
              <a:t>Comme dans le cas de l’autofécondation, l’homogamie ou l’hétérogamie peuvent être partielles.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solidFill>
                  <a:srgbClr val="FF0000"/>
                </a:solidFill>
              </a:rPr>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L’indice de fixation F</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Ce coefficient exprime l’écart de la population a l’EHW,</a:t>
            </a:r>
          </a:p>
          <a:p>
            <a:pPr algn="just"/>
            <a:r>
              <a:rPr lang="fr-FR" dirty="0" smtClean="0"/>
              <a:t>Si H est la proportion des hétérozygotes observé dans la population et H</a:t>
            </a:r>
            <a:r>
              <a:rPr lang="fr-FR" baseline="-25000" dirty="0" smtClean="0"/>
              <a:t>e</a:t>
            </a:r>
            <a:r>
              <a:rPr lang="fr-FR" dirty="0" smtClean="0"/>
              <a:t> (</a:t>
            </a:r>
            <a:r>
              <a:rPr lang="fr-FR" dirty="0" err="1" smtClean="0"/>
              <a:t>expected</a:t>
            </a:r>
            <a:r>
              <a:rPr lang="fr-FR" dirty="0" smtClean="0"/>
              <a:t> </a:t>
            </a:r>
            <a:r>
              <a:rPr lang="fr-FR" dirty="0" err="1" smtClean="0"/>
              <a:t>heterozygosity</a:t>
            </a:r>
            <a:r>
              <a:rPr lang="fr-FR" dirty="0" smtClean="0"/>
              <a:t>) est la proportion des hétérozygotes calculé d’après la lois de HW,</a:t>
            </a:r>
          </a:p>
          <a:p>
            <a:pPr algn="just"/>
            <a:r>
              <a:rPr lang="fr-FR" dirty="0" smtClean="0"/>
              <a:t> si les croisements sont panmictiques, F s’écrit:</a:t>
            </a:r>
          </a:p>
          <a:p>
            <a:pPr algn="just"/>
            <a:r>
              <a:rPr lang="fr-FR" dirty="0" smtClean="0"/>
              <a:t>F = (H</a:t>
            </a:r>
            <a:r>
              <a:rPr lang="fr-FR" baseline="-25000" dirty="0" smtClean="0"/>
              <a:t>e</a:t>
            </a:r>
            <a:r>
              <a:rPr lang="fr-FR" dirty="0" smtClean="0"/>
              <a:t>  - H)/ H</a:t>
            </a:r>
            <a:r>
              <a:rPr lang="fr-FR" baseline="-25000" dirty="0" smtClean="0"/>
              <a:t>e</a:t>
            </a:r>
          </a:p>
          <a:p>
            <a:pPr algn="just">
              <a:buNone/>
            </a:pPr>
            <a:r>
              <a:rPr lang="fr-FR" dirty="0" smtClean="0"/>
              <a:t>comme H</a:t>
            </a:r>
            <a:r>
              <a:rPr lang="fr-FR" baseline="-25000" dirty="0" smtClean="0"/>
              <a:t>e</a:t>
            </a:r>
            <a:r>
              <a:rPr lang="fr-FR" dirty="0" smtClean="0"/>
              <a:t> = 2pq, nous pouvons écrire:</a:t>
            </a:r>
          </a:p>
          <a:p>
            <a:pPr algn="just">
              <a:buNone/>
            </a:pPr>
            <a:r>
              <a:rPr lang="fr-FR" dirty="0" smtClean="0"/>
              <a:t>H = H</a:t>
            </a:r>
            <a:r>
              <a:rPr lang="fr-FR" baseline="-25000" dirty="0" smtClean="0"/>
              <a:t>e</a:t>
            </a:r>
            <a:r>
              <a:rPr lang="fr-FR" dirty="0" smtClean="0"/>
              <a:t> - </a:t>
            </a:r>
            <a:r>
              <a:rPr lang="fr-FR" dirty="0" err="1" smtClean="0"/>
              <a:t>H</a:t>
            </a:r>
            <a:r>
              <a:rPr lang="fr-FR" baseline="-25000" dirty="0" err="1" smtClean="0"/>
              <a:t>e</a:t>
            </a:r>
            <a:r>
              <a:rPr lang="fr-FR" dirty="0" err="1" smtClean="0"/>
              <a:t>F</a:t>
            </a:r>
            <a:r>
              <a:rPr lang="fr-FR" dirty="0" smtClean="0"/>
              <a:t> = 2pq - 2pqF = 2pq (1 – F)</a:t>
            </a:r>
          </a:p>
          <a:p>
            <a:pPr algn="just">
              <a:buNone/>
            </a:pPr>
            <a:endParaRPr lang="fr-FR" baseline="-25000" dirty="0" smtClean="0"/>
          </a:p>
          <a:p>
            <a:pPr algn="just">
              <a:buNone/>
            </a:pPr>
            <a:endParaRPr lang="fr-FR" dirty="0" smtClean="0"/>
          </a:p>
          <a:p>
            <a:pPr algn="just">
              <a:buNone/>
            </a:pP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10000"/>
          </a:bodyPr>
          <a:lstStyle/>
          <a:p>
            <a:pPr algn="just"/>
            <a:r>
              <a:rPr lang="fr-FR" dirty="0" smtClean="0"/>
              <a:t>La proportion des homozygotes AA s’exprime également en fonction de F</a:t>
            </a:r>
          </a:p>
          <a:p>
            <a:pPr algn="just">
              <a:buNone/>
            </a:pPr>
            <a:r>
              <a:rPr lang="fr-FR" dirty="0" smtClean="0"/>
              <a:t>Si l’on pose,  f(AA) = A, on obtient (avec p = 1-q)</a:t>
            </a:r>
          </a:p>
          <a:p>
            <a:pPr algn="just">
              <a:buNone/>
            </a:pPr>
            <a:r>
              <a:rPr lang="fr-FR" dirty="0" smtClean="0"/>
              <a:t>P = A + ½ H = A + 2pq (1 – F)/2</a:t>
            </a:r>
          </a:p>
          <a:p>
            <a:pPr algn="just">
              <a:buNone/>
            </a:pPr>
            <a:r>
              <a:rPr lang="fr-FR" dirty="0" smtClean="0"/>
              <a:t>D’où: A = p - 2pq (1 – F)/2</a:t>
            </a:r>
          </a:p>
          <a:p>
            <a:pPr algn="just">
              <a:buNone/>
            </a:pPr>
            <a:r>
              <a:rPr lang="fr-FR" dirty="0" smtClean="0"/>
              <a:t>             = p - </a:t>
            </a:r>
            <a:r>
              <a:rPr lang="fr-FR" dirty="0" err="1" smtClean="0"/>
              <a:t>pq</a:t>
            </a:r>
            <a:r>
              <a:rPr lang="fr-FR" dirty="0" smtClean="0"/>
              <a:t> (1 – F)</a:t>
            </a:r>
          </a:p>
          <a:p>
            <a:pPr algn="just">
              <a:buNone/>
            </a:pPr>
            <a:r>
              <a:rPr lang="fr-FR" dirty="0" smtClean="0"/>
              <a:t>             = p - p (1 – q)(1 – F)</a:t>
            </a:r>
          </a:p>
          <a:p>
            <a:pPr algn="just">
              <a:buNone/>
            </a:pPr>
            <a:r>
              <a:rPr lang="fr-FR" dirty="0" smtClean="0"/>
              <a:t>             = p - (1 – p</a:t>
            </a:r>
            <a:r>
              <a:rPr lang="fr-FR" baseline="30000" dirty="0" smtClean="0"/>
              <a:t> 2</a:t>
            </a:r>
            <a:r>
              <a:rPr lang="fr-FR" dirty="0" smtClean="0"/>
              <a:t>)(1 – F)</a:t>
            </a:r>
          </a:p>
          <a:p>
            <a:pPr algn="just">
              <a:buNone/>
            </a:pPr>
            <a:r>
              <a:rPr lang="fr-FR" dirty="0" smtClean="0"/>
              <a:t>             = p</a:t>
            </a:r>
            <a:r>
              <a:rPr lang="fr-FR" baseline="30000" dirty="0" smtClean="0"/>
              <a:t> 2</a:t>
            </a:r>
            <a:r>
              <a:rPr lang="fr-FR" dirty="0" smtClean="0"/>
              <a:t>(1 – F) + pF</a:t>
            </a:r>
          </a:p>
          <a:p>
            <a:endParaRPr lang="fr-FR"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a:bodyPr>
          <a:lstStyle/>
          <a:p>
            <a:pPr algn="just"/>
            <a:endParaRPr lang="fr-FR" dirty="0" smtClean="0"/>
          </a:p>
          <a:p>
            <a:pPr algn="just"/>
            <a:r>
              <a:rPr lang="fr-FR" dirty="0" smtClean="0"/>
              <a:t>Dans une population où F est l’indice de fixation, les fréquences génotypiques sont:</a:t>
            </a:r>
          </a:p>
          <a:p>
            <a:pPr algn="just">
              <a:buFont typeface="Wingdings" pitchFamily="2" charset="2"/>
              <a:buChar char="ü"/>
            </a:pPr>
            <a:r>
              <a:rPr lang="fr-FR" dirty="0" smtClean="0"/>
              <a:t>A = f(AA) = p</a:t>
            </a:r>
            <a:r>
              <a:rPr lang="fr-FR" baseline="30000" dirty="0" smtClean="0"/>
              <a:t> 2</a:t>
            </a:r>
            <a:r>
              <a:rPr lang="fr-FR" dirty="0" smtClean="0"/>
              <a:t>(1 – F) + pF = p</a:t>
            </a:r>
            <a:r>
              <a:rPr lang="fr-FR" baseline="30000" dirty="0" smtClean="0"/>
              <a:t> 2</a:t>
            </a:r>
            <a:r>
              <a:rPr lang="fr-FR" dirty="0" smtClean="0"/>
              <a:t> + </a:t>
            </a:r>
            <a:r>
              <a:rPr lang="fr-FR" dirty="0" err="1" smtClean="0"/>
              <a:t>pqF</a:t>
            </a:r>
            <a:r>
              <a:rPr lang="fr-FR" dirty="0" smtClean="0"/>
              <a:t> </a:t>
            </a:r>
          </a:p>
          <a:p>
            <a:pPr algn="just">
              <a:buFont typeface="Wingdings" pitchFamily="2" charset="2"/>
              <a:buChar char="ü"/>
            </a:pPr>
            <a:r>
              <a:rPr lang="fr-FR" dirty="0" smtClean="0"/>
              <a:t>H = f(Aa) = 2pq(1 – F) = 2pq</a:t>
            </a:r>
            <a:r>
              <a:rPr lang="fr-FR" baseline="30000" dirty="0" smtClean="0"/>
              <a:t> </a:t>
            </a:r>
            <a:r>
              <a:rPr lang="fr-FR" dirty="0" smtClean="0"/>
              <a:t> - 2pqF </a:t>
            </a:r>
          </a:p>
          <a:p>
            <a:pPr algn="just">
              <a:buFont typeface="Wingdings" pitchFamily="2" charset="2"/>
              <a:buChar char="ü"/>
            </a:pPr>
            <a:r>
              <a:rPr lang="fr-FR" dirty="0" smtClean="0"/>
              <a:t>B = f(</a:t>
            </a:r>
            <a:r>
              <a:rPr lang="fr-FR" dirty="0" err="1" smtClean="0"/>
              <a:t>aa</a:t>
            </a:r>
            <a:r>
              <a:rPr lang="fr-FR" dirty="0" smtClean="0"/>
              <a:t>) = q</a:t>
            </a:r>
            <a:r>
              <a:rPr lang="fr-FR" baseline="30000" dirty="0" smtClean="0"/>
              <a:t> 2</a:t>
            </a:r>
            <a:r>
              <a:rPr lang="fr-FR" dirty="0" smtClean="0"/>
              <a:t>(1 – F) + </a:t>
            </a:r>
            <a:r>
              <a:rPr lang="fr-FR" dirty="0" err="1" smtClean="0"/>
              <a:t>qF</a:t>
            </a:r>
            <a:r>
              <a:rPr lang="fr-FR" dirty="0" smtClean="0"/>
              <a:t> = q</a:t>
            </a:r>
            <a:r>
              <a:rPr lang="fr-FR" baseline="30000" dirty="0" smtClean="0"/>
              <a:t> 2</a:t>
            </a:r>
            <a:r>
              <a:rPr lang="fr-FR" dirty="0" smtClean="0"/>
              <a:t> + </a:t>
            </a:r>
            <a:r>
              <a:rPr lang="fr-FR" dirty="0" err="1" smtClean="0"/>
              <a:t>pqF</a:t>
            </a:r>
            <a:r>
              <a:rPr lang="fr-FR" dirty="0" smtClean="0"/>
              <a:t> </a:t>
            </a:r>
          </a:p>
          <a:p>
            <a:pPr algn="just"/>
            <a:r>
              <a:rPr lang="fr-FR" dirty="0" smtClean="0">
                <a:solidFill>
                  <a:srgbClr val="FF0000"/>
                </a:solidFill>
              </a:rPr>
              <a:t>L’indice de fixation F est positif en mode de reproduction fermé et varie de 0 à 1.</a:t>
            </a:r>
          </a:p>
          <a:p>
            <a:pPr algn="just"/>
            <a:r>
              <a:rPr lang="fr-FR" dirty="0" smtClean="0">
                <a:solidFill>
                  <a:srgbClr val="FF0000"/>
                </a:solidFill>
              </a:rPr>
              <a:t>L’indice de fixation F est négatif en mode de reproduction ouvert et varie de -1 à 0.</a:t>
            </a:r>
            <a:endParaRPr lang="fr-FR" dirty="0" smtClean="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268760"/>
            <a:ext cx="8229600" cy="3600400"/>
          </a:xfrm>
        </p:spPr>
        <p:txBody>
          <a:bodyPr/>
          <a:lstStyle/>
          <a:p>
            <a:pPr algn="just"/>
            <a:r>
              <a:rPr lang="fr-FR" dirty="0" smtClean="0"/>
              <a:t>Dans le cas des maladies récessives rares (q petit), la fréquence de la maladie s’écrit:</a:t>
            </a:r>
          </a:p>
          <a:p>
            <a:pPr algn="just">
              <a:buNone/>
            </a:pPr>
            <a:r>
              <a:rPr lang="fr-FR" dirty="0" smtClean="0"/>
              <a:t>f(</a:t>
            </a:r>
            <a:r>
              <a:rPr lang="fr-FR" dirty="0" err="1" smtClean="0"/>
              <a:t>aa</a:t>
            </a:r>
            <a:r>
              <a:rPr lang="fr-FR" dirty="0" smtClean="0"/>
              <a:t>) = q</a:t>
            </a:r>
            <a:r>
              <a:rPr lang="fr-FR" baseline="30000" dirty="0" smtClean="0"/>
              <a:t> 2</a:t>
            </a:r>
            <a:r>
              <a:rPr lang="fr-FR" dirty="0" smtClean="0"/>
              <a:t> + </a:t>
            </a:r>
            <a:r>
              <a:rPr lang="fr-FR" dirty="0" err="1" smtClean="0"/>
              <a:t>pqF</a:t>
            </a:r>
            <a:r>
              <a:rPr lang="fr-FR" dirty="0" smtClean="0"/>
              <a:t> = q</a:t>
            </a:r>
            <a:r>
              <a:rPr lang="fr-FR" baseline="30000" dirty="0" smtClean="0"/>
              <a:t> 2</a:t>
            </a:r>
            <a:r>
              <a:rPr lang="fr-FR" dirty="0" smtClean="0"/>
              <a:t> + (1 – q)</a:t>
            </a:r>
            <a:r>
              <a:rPr lang="fr-FR" dirty="0" err="1" smtClean="0"/>
              <a:t>qF</a:t>
            </a:r>
            <a:r>
              <a:rPr lang="fr-FR" dirty="0" smtClean="0"/>
              <a:t> = q</a:t>
            </a:r>
            <a:r>
              <a:rPr lang="fr-FR" baseline="30000" dirty="0" smtClean="0"/>
              <a:t> 2</a:t>
            </a:r>
            <a:r>
              <a:rPr lang="fr-FR" dirty="0" smtClean="0"/>
              <a:t> + </a:t>
            </a:r>
            <a:r>
              <a:rPr lang="fr-FR" dirty="0" err="1" smtClean="0"/>
              <a:t>qF</a:t>
            </a:r>
            <a:r>
              <a:rPr lang="fr-FR" dirty="0" smtClean="0"/>
              <a:t> </a:t>
            </a:r>
          </a:p>
          <a:p>
            <a:pPr algn="just">
              <a:buNone/>
            </a:pPr>
            <a:r>
              <a:rPr lang="fr-FR" dirty="0" smtClean="0"/>
              <a:t>Car (1 – q) tend vers 1, q</a:t>
            </a:r>
            <a:r>
              <a:rPr lang="fr-FR" baseline="30000" dirty="0" smtClean="0"/>
              <a:t> 2</a:t>
            </a:r>
            <a:r>
              <a:rPr lang="fr-FR" dirty="0" smtClean="0"/>
              <a:t> représente le risque panmictiques d’avoir la maladie et </a:t>
            </a:r>
            <a:r>
              <a:rPr lang="fr-FR" dirty="0" err="1" smtClean="0"/>
              <a:t>qF</a:t>
            </a:r>
            <a:r>
              <a:rPr lang="fr-FR" dirty="0" smtClean="0"/>
              <a:t>, le risque supplémentaire dû à la consanguinité,</a:t>
            </a:r>
          </a:p>
          <a:p>
            <a:endParaRPr lang="fr-FR"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solidFill>
                  <a:srgbClr val="FF0000"/>
                </a:solidFill>
              </a:rPr>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Mode de reproduction et fréquences alléliques</a:t>
            </a:r>
            <a:endParaRPr lang="fr-FR" dirty="0"/>
          </a:p>
        </p:txBody>
      </p:sp>
      <p:sp>
        <p:nvSpPr>
          <p:cNvPr id="3" name="Espace réservé du contenu 2"/>
          <p:cNvSpPr>
            <a:spLocks noGrp="1"/>
          </p:cNvSpPr>
          <p:nvPr>
            <p:ph idx="1"/>
          </p:nvPr>
        </p:nvSpPr>
        <p:spPr>
          <a:xfrm>
            <a:off x="467544" y="2132856"/>
            <a:ext cx="8229600" cy="2260848"/>
          </a:xfrm>
        </p:spPr>
        <p:txBody>
          <a:bodyPr/>
          <a:lstStyle/>
          <a:p>
            <a:pPr algn="just"/>
            <a:r>
              <a:rPr lang="fr-FR" dirty="0" smtClean="0"/>
              <a:t>Dans le cas de locus autosomiques, Le mode de reproduction, n’affecte pas les fréquences alléliques mais plutôt les fréquences génotypiques.</a:t>
            </a:r>
          </a:p>
          <a:p>
            <a:pPr algn="just"/>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20688"/>
            <a:ext cx="8229600" cy="4525963"/>
          </a:xfrm>
        </p:spPr>
        <p:txBody>
          <a:bodyPr>
            <a:normAutofit fontScale="92500"/>
          </a:bodyPr>
          <a:lstStyle/>
          <a:p>
            <a:pPr>
              <a:buNone/>
            </a:pPr>
            <a:r>
              <a:rPr lang="fr-FR" dirty="0" smtClean="0"/>
              <a:t>2- Evolution des populations:</a:t>
            </a:r>
          </a:p>
          <a:p>
            <a:pPr marL="514350" indent="-514350">
              <a:buFont typeface="+mj-lt"/>
              <a:buAutoNum type="alphaLcPeriod"/>
            </a:pPr>
            <a:r>
              <a:rPr lang="fr-FR" dirty="0" smtClean="0"/>
              <a:t>Effet du mode de reproduction sur la structure génétique des populations</a:t>
            </a:r>
          </a:p>
          <a:p>
            <a:pPr marL="514350" indent="-514350">
              <a:buFont typeface="+mj-lt"/>
              <a:buAutoNum type="alphaLcPeriod"/>
            </a:pPr>
            <a:r>
              <a:rPr lang="fr-FR" dirty="0" smtClean="0">
                <a:solidFill>
                  <a:srgbClr val="FF0000"/>
                </a:solidFill>
              </a:rPr>
              <a:t>Effet des pressions évolutives sur la constitution génétique des populations</a:t>
            </a:r>
          </a:p>
          <a:p>
            <a:pPr marL="514350" indent="-514350">
              <a:buFont typeface="+mj-lt"/>
              <a:buAutoNum type="alphaLcPeriod"/>
            </a:pPr>
            <a:r>
              <a:rPr lang="fr-FR" dirty="0" smtClean="0"/>
              <a:t>Exemple d’études de génétique des populations</a:t>
            </a:r>
          </a:p>
          <a:p>
            <a:pPr marL="514350" indent="-514350">
              <a:buFont typeface="+mj-lt"/>
              <a:buAutoNum type="alphaLcPeriod"/>
            </a:pPr>
            <a:r>
              <a:rPr lang="fr-FR" dirty="0" smtClean="0"/>
              <a:t>La coévolution</a:t>
            </a:r>
          </a:p>
          <a:p>
            <a:pPr marL="514350" indent="-514350">
              <a:buFont typeface="+mj-lt"/>
              <a:buAutoNum type="alphaLcPeriod"/>
            </a:pPr>
            <a:r>
              <a:rPr lang="fr-FR" dirty="0" smtClean="0"/>
              <a:t>conclusion</a:t>
            </a:r>
            <a:endParaRPr lang="fr-F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44824"/>
            <a:ext cx="8229600" cy="2367136"/>
          </a:xfrm>
        </p:spPr>
        <p:txBody>
          <a:bodyPr>
            <a:normAutofit fontScale="90000"/>
          </a:bodyPr>
          <a:lstStyle/>
          <a:p>
            <a:r>
              <a:rPr lang="fr-FR" dirty="0" smtClean="0"/>
              <a:t>Effet des pressions évolutives sur la constitution génétique des populations</a:t>
            </a:r>
            <a:br>
              <a:rPr lang="fr-FR" dirty="0" smtClean="0"/>
            </a:b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fontScale="77500" lnSpcReduction="20000"/>
          </a:bodyPr>
          <a:lstStyle/>
          <a:p>
            <a:pPr algn="just"/>
            <a:r>
              <a:rPr lang="fr-FR" dirty="0" smtClean="0"/>
              <a:t>Chaque population possède un pool génétique = ensemble de gènes qui lui est propre,</a:t>
            </a:r>
          </a:p>
          <a:p>
            <a:pPr algn="just"/>
            <a:r>
              <a:rPr lang="fr-FR" dirty="0" smtClean="0"/>
              <a:t>EHW d’écrie la structure d’une population dans des conditions stables,</a:t>
            </a:r>
          </a:p>
          <a:p>
            <a:pPr algn="just"/>
            <a:r>
              <a:rPr lang="fr-FR" dirty="0" smtClean="0"/>
              <a:t>Selon Mayr (1974): l’unité héréditaire est le gène, l’unité sélectionné est l’individu et l’unité qui évolue est la population.</a:t>
            </a:r>
          </a:p>
          <a:p>
            <a:pPr algn="just"/>
            <a:r>
              <a:rPr lang="fr-FR" dirty="0" smtClean="0"/>
              <a:t>Génétique des populations = comment évolue les populations?</a:t>
            </a:r>
          </a:p>
          <a:p>
            <a:pPr algn="just">
              <a:buNone/>
            </a:pPr>
            <a:r>
              <a:rPr lang="fr-FR" dirty="0" smtClean="0"/>
              <a:t>1-  description et mesure de la variabilité génétique à l’intérieur et entre populations,</a:t>
            </a:r>
          </a:p>
          <a:p>
            <a:pPr algn="just">
              <a:buNone/>
            </a:pPr>
            <a:r>
              <a:rPr lang="fr-FR" dirty="0" smtClean="0"/>
              <a:t>2- recherche d’un modèle mathématique expliquant la variabilité observé, (le modèle EWH est testé en premier),</a:t>
            </a:r>
          </a:p>
          <a:p>
            <a:pPr algn="just">
              <a:buNone/>
            </a:pPr>
            <a:r>
              <a:rPr lang="fr-FR" dirty="0" smtClean="0"/>
              <a:t>3- validation du modèle (confrontation entre données théorique et observé),</a:t>
            </a:r>
          </a:p>
          <a:p>
            <a:pPr algn="just">
              <a:buNone/>
            </a:pPr>
            <a:r>
              <a:rPr lang="fr-FR" dirty="0" smtClean="0"/>
              <a:t>4- ajustement du modèle le cas échéant.</a:t>
            </a:r>
          </a:p>
          <a:p>
            <a:pPr algn="just">
              <a:buNone/>
            </a:pPr>
            <a:endParaRPr lang="fr-FR"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764704"/>
            <a:ext cx="8229600" cy="5184576"/>
          </a:xfrm>
        </p:spPr>
        <p:txBody>
          <a:bodyPr>
            <a:normAutofit/>
          </a:bodyPr>
          <a:lstStyle/>
          <a:p>
            <a:pPr algn="just"/>
            <a:r>
              <a:rPr lang="fr-FR" dirty="0" smtClean="0"/>
              <a:t>On appelle pression ou force évolutive toute action qui s’exerce sur une population et qui se traduit par une modification de sa structure allélique,</a:t>
            </a:r>
          </a:p>
          <a:p>
            <a:pPr algn="just"/>
            <a:r>
              <a:rPr lang="fr-FR" dirty="0" smtClean="0"/>
              <a:t>Ces forces, au nombre de quatre, sont: la dérive génétique liée à un effectif fini de la population, la sélection, la mutation et la migration,</a:t>
            </a:r>
          </a:p>
          <a:p>
            <a:pPr algn="just"/>
            <a:r>
              <a:rPr lang="fr-FR" dirty="0" smtClean="0"/>
              <a:t>Si la structure génétique d’une population change, on dira qu’elle évolue.</a:t>
            </a:r>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229600" cy="4464496"/>
          </a:xfrm>
        </p:spPr>
        <p:txBody>
          <a:bodyPr/>
          <a:lstStyle/>
          <a:p>
            <a:pPr marL="514350" indent="-514350" algn="just">
              <a:lnSpc>
                <a:spcPct val="200000"/>
              </a:lnSpc>
              <a:buFont typeface="+mj-lt"/>
              <a:buAutoNum type="arabicPeriod"/>
            </a:pPr>
            <a:r>
              <a:rPr lang="fr-FR" dirty="0" smtClean="0">
                <a:solidFill>
                  <a:srgbClr val="FF0000"/>
                </a:solidFill>
              </a:rPr>
              <a:t>Effet des Mutations sur l’EHW</a:t>
            </a:r>
            <a:r>
              <a:rPr lang="fr-FR" dirty="0" smtClean="0"/>
              <a:t>,</a:t>
            </a:r>
          </a:p>
          <a:p>
            <a:pPr marL="514350" indent="-514350" algn="just">
              <a:lnSpc>
                <a:spcPct val="200000"/>
              </a:lnSpc>
              <a:buFont typeface="+mj-lt"/>
              <a:buAutoNum type="arabicPeriod"/>
            </a:pPr>
            <a:r>
              <a:rPr lang="fr-FR" dirty="0" smtClean="0"/>
              <a:t>Effet de la Migration sur l’EHW,</a:t>
            </a:r>
          </a:p>
          <a:p>
            <a:pPr marL="514350" indent="-514350" algn="just">
              <a:lnSpc>
                <a:spcPct val="200000"/>
              </a:lnSpc>
              <a:buFont typeface="+mj-lt"/>
              <a:buAutoNum type="arabicPeriod"/>
            </a:pPr>
            <a:r>
              <a:rPr lang="fr-FR" dirty="0" smtClean="0"/>
              <a:t>Effet de la dérive génétique sur l’EHW,</a:t>
            </a:r>
          </a:p>
          <a:p>
            <a:pPr marL="514350" indent="-514350" algn="just">
              <a:lnSpc>
                <a:spcPct val="200000"/>
              </a:lnSpc>
              <a:buFont typeface="+mj-lt"/>
              <a:buAutoNum type="arabicPeriod"/>
            </a:pPr>
            <a:r>
              <a:rPr lang="fr-FR" dirty="0" smtClean="0"/>
              <a:t>Effet de la sélection sur l’EHW,</a:t>
            </a:r>
          </a:p>
          <a:p>
            <a:pPr marL="514350" indent="-514350" algn="just">
              <a:lnSpc>
                <a:spcPct val="200000"/>
              </a:lnSpc>
              <a:buNone/>
            </a:pPr>
            <a:endParaRPr lang="fr-FR"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 des Mutations sur l’EHW</a:t>
            </a:r>
            <a:endParaRPr lang="fr-FR" dirty="0"/>
          </a:p>
        </p:txBody>
      </p:sp>
      <p:sp>
        <p:nvSpPr>
          <p:cNvPr id="3" name="Espace réservé du contenu 2"/>
          <p:cNvSpPr>
            <a:spLocks noGrp="1"/>
          </p:cNvSpPr>
          <p:nvPr>
            <p:ph idx="1"/>
          </p:nvPr>
        </p:nvSpPr>
        <p:spPr/>
        <p:txBody>
          <a:bodyPr>
            <a:normAutofit lnSpcReduction="10000"/>
          </a:bodyPr>
          <a:lstStyle/>
          <a:p>
            <a:pPr algn="just">
              <a:lnSpc>
                <a:spcPct val="150000"/>
              </a:lnSpc>
            </a:pPr>
            <a:r>
              <a:rPr lang="fr-FR" dirty="0" smtClean="0"/>
              <a:t>Les mutations sont à l’origine de la novation génétique au niveau de l’espèce et sont produites par différents mécanismes,</a:t>
            </a:r>
          </a:p>
          <a:p>
            <a:pPr algn="just">
              <a:lnSpc>
                <a:spcPct val="150000"/>
              </a:lnSpc>
            </a:pPr>
            <a:r>
              <a:rPr lang="fr-FR" dirty="0" smtClean="0"/>
              <a:t>Les mutations héréditaires affectent la lignée germinale (entre autre) selon un taux de mutation u exprimé par génération,</a:t>
            </a:r>
          </a:p>
          <a:p>
            <a:pPr algn="just">
              <a:lnSpc>
                <a:spcPct val="150000"/>
              </a:lnSpc>
            </a:pPr>
            <a:endParaRPr lang="fr-FR"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574032"/>
            <a:ext cx="8229600" cy="1143000"/>
          </a:xfrm>
        </p:spPr>
        <p:txBody>
          <a:bodyPr/>
          <a:lstStyle/>
          <a:p>
            <a:r>
              <a:rPr lang="fr-FR" dirty="0" smtClean="0"/>
              <a:t>Types  de mutations</a:t>
            </a:r>
            <a:endParaRPr lang="fr-FR"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Mutation récurrente:</a:t>
            </a:r>
            <a:br>
              <a:rPr lang="fr-FR" dirty="0" smtClean="0"/>
            </a:br>
            <a:endParaRPr lang="fr-FR" dirty="0"/>
          </a:p>
        </p:txBody>
      </p:sp>
      <p:sp>
        <p:nvSpPr>
          <p:cNvPr id="4" name="Espace réservé du contenu 2"/>
          <p:cNvSpPr>
            <a:spLocks noGrp="1"/>
          </p:cNvSpPr>
          <p:nvPr>
            <p:ph idx="1"/>
          </p:nvPr>
        </p:nvSpPr>
        <p:spPr/>
        <p:txBody>
          <a:bodyPr>
            <a:normAutofit fontScale="92500" lnSpcReduction="10000"/>
          </a:bodyPr>
          <a:lstStyle/>
          <a:p>
            <a:pPr algn="just">
              <a:buFont typeface="Courier New" pitchFamily="49" charset="0"/>
              <a:buChar char="o"/>
            </a:pPr>
            <a:r>
              <a:rPr lang="fr-FR" dirty="0" smtClean="0"/>
              <a:t>transformation d’un allèle vers un autre,</a:t>
            </a:r>
          </a:p>
          <a:p>
            <a:pPr algn="just">
              <a:buFont typeface="Courier New" pitchFamily="49" charset="0"/>
              <a:buChar char="o"/>
            </a:pPr>
            <a:r>
              <a:rPr lang="fr-FR" dirty="0" smtClean="0"/>
              <a:t>C’est le cas de la plupart des mutations délétères (exemple: albinisme),</a:t>
            </a:r>
          </a:p>
          <a:p>
            <a:pPr algn="just">
              <a:buFont typeface="Courier New" pitchFamily="49" charset="0"/>
              <a:buChar char="o"/>
            </a:pPr>
            <a:r>
              <a:rPr lang="fr-FR" dirty="0" smtClean="0"/>
              <a:t>Correspondent en générale a une perte de fonction,</a:t>
            </a:r>
          </a:p>
          <a:p>
            <a:pPr algn="just">
              <a:buFont typeface="Courier New" pitchFamily="49" charset="0"/>
              <a:buChar char="o"/>
            </a:pPr>
            <a:r>
              <a:rPr lang="fr-FR" dirty="0" smtClean="0"/>
              <a:t>Fréquence entre </a:t>
            </a:r>
            <a:r>
              <a:rPr lang="ar-DZ" dirty="0" smtClean="0"/>
              <a:t>10</a:t>
            </a:r>
            <a:r>
              <a:rPr lang="fr-FR" baseline="30000" dirty="0" smtClean="0"/>
              <a:t>-5</a:t>
            </a:r>
            <a:r>
              <a:rPr lang="fr-FR" dirty="0" smtClean="0"/>
              <a:t> – </a:t>
            </a:r>
            <a:r>
              <a:rPr lang="ar-DZ" dirty="0" smtClean="0"/>
              <a:t>10</a:t>
            </a:r>
            <a:r>
              <a:rPr lang="fr-FR" baseline="30000" dirty="0" smtClean="0"/>
              <a:t>-6</a:t>
            </a:r>
            <a:r>
              <a:rPr lang="fr-FR" dirty="0" smtClean="0"/>
              <a:t> ,</a:t>
            </a:r>
          </a:p>
          <a:p>
            <a:pPr algn="just">
              <a:buFont typeface="Courier New" pitchFamily="49" charset="0"/>
              <a:buChar char="o"/>
            </a:pPr>
            <a:r>
              <a:rPr lang="fr-FR" dirty="0" smtClean="0"/>
              <a:t>La fréquence de la mutation reverse est très faible et négligeable </a:t>
            </a:r>
            <a:r>
              <a:rPr lang="ar-DZ" dirty="0" smtClean="0"/>
              <a:t>10</a:t>
            </a:r>
            <a:r>
              <a:rPr lang="fr-FR" baseline="30000" dirty="0" smtClean="0"/>
              <a:t>-8</a:t>
            </a:r>
            <a:r>
              <a:rPr lang="fr-FR" dirty="0" smtClean="0"/>
              <a:t> , car il faut réparer exactement ce qui a été perdu.</a:t>
            </a:r>
          </a:p>
          <a:p>
            <a:pPr algn="just">
              <a:buFont typeface="Courier New" pitchFamily="49" charset="0"/>
              <a:buChar char="o"/>
            </a:pPr>
            <a:endParaRPr lang="fr-FR"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Modèle de mutation en nombre fini d’allèles ou KAM (K allèles model)</a:t>
            </a:r>
            <a:endParaRPr lang="fr-FR" dirty="0"/>
          </a:p>
        </p:txBody>
      </p:sp>
      <p:sp>
        <p:nvSpPr>
          <p:cNvPr id="3" name="Espace réservé du contenu 2"/>
          <p:cNvSpPr>
            <a:spLocks noGrp="1"/>
          </p:cNvSpPr>
          <p:nvPr>
            <p:ph idx="1"/>
          </p:nvPr>
        </p:nvSpPr>
        <p:spPr>
          <a:xfrm>
            <a:off x="457200" y="1600200"/>
            <a:ext cx="8229600" cy="4781128"/>
          </a:xfrm>
        </p:spPr>
        <p:txBody>
          <a:bodyPr>
            <a:normAutofit lnSpcReduction="10000"/>
          </a:bodyPr>
          <a:lstStyle/>
          <a:p>
            <a:pPr algn="just">
              <a:buFont typeface="Courier New" pitchFamily="49" charset="0"/>
              <a:buChar char="o"/>
            </a:pPr>
            <a:r>
              <a:rPr lang="fr-FR" dirty="0" smtClean="0"/>
              <a:t>La mutation transforme l’allèle d’origine vers n’importe quel type d’allèle parmi les K possible,</a:t>
            </a:r>
          </a:p>
          <a:p>
            <a:pPr algn="just">
              <a:buFont typeface="Courier New" pitchFamily="49" charset="0"/>
              <a:buChar char="o"/>
            </a:pPr>
            <a:r>
              <a:rPr lang="fr-FR" dirty="0" smtClean="0"/>
              <a:t>A cause du nombre illimité d’allèles possibles, il peut arrivé que deux allèles soient identiques sans pour autant partager une origine ancestrale commune proche dans le temps (</a:t>
            </a:r>
            <a:r>
              <a:rPr lang="fr-FR" dirty="0" err="1" smtClean="0"/>
              <a:t>coancestry</a:t>
            </a:r>
            <a:r>
              <a:rPr lang="fr-FR" dirty="0" smtClean="0"/>
              <a:t>),</a:t>
            </a:r>
          </a:p>
          <a:p>
            <a:pPr algn="just">
              <a:buFont typeface="Courier New" pitchFamily="49" charset="0"/>
              <a:buChar char="o"/>
            </a:pPr>
            <a:r>
              <a:rPr lang="fr-FR" dirty="0" smtClean="0"/>
              <a:t>Les allèles qui sont identique par état et non par descendance (phénomène d’</a:t>
            </a:r>
            <a:r>
              <a:rPr lang="fr-FR" dirty="0" err="1" smtClean="0">
                <a:solidFill>
                  <a:srgbClr val="FF0000"/>
                </a:solidFill>
              </a:rPr>
              <a:t>homoplasie</a:t>
            </a:r>
            <a:r>
              <a:rPr lang="fr-FR" dirty="0" smtClean="0"/>
              <a:t>). </a:t>
            </a:r>
            <a:endParaRPr lang="fr-FR"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IAM ou </a:t>
            </a:r>
            <a:r>
              <a:rPr lang="fr-FR" dirty="0" err="1" smtClean="0"/>
              <a:t>Infinite</a:t>
            </a:r>
            <a:r>
              <a:rPr lang="fr-FR" dirty="0" smtClean="0"/>
              <a:t> </a:t>
            </a:r>
            <a:r>
              <a:rPr lang="fr-FR" dirty="0" err="1" smtClean="0"/>
              <a:t>Allel</a:t>
            </a:r>
            <a:r>
              <a:rPr lang="fr-FR" dirty="0" smtClean="0"/>
              <a:t> Model</a:t>
            </a:r>
            <a:endParaRPr lang="fr-FR" dirty="0"/>
          </a:p>
        </p:txBody>
      </p:sp>
      <p:sp>
        <p:nvSpPr>
          <p:cNvPr id="3" name="Espace réservé du contenu 2"/>
          <p:cNvSpPr>
            <a:spLocks noGrp="1"/>
          </p:cNvSpPr>
          <p:nvPr>
            <p:ph idx="1"/>
          </p:nvPr>
        </p:nvSpPr>
        <p:spPr/>
        <p:txBody>
          <a:bodyPr>
            <a:normAutofit lnSpcReduction="10000"/>
          </a:bodyPr>
          <a:lstStyle/>
          <a:p>
            <a:pPr algn="just">
              <a:buFont typeface="Courier New" pitchFamily="49" charset="0"/>
              <a:buChar char="o"/>
            </a:pPr>
            <a:r>
              <a:rPr lang="fr-FR" dirty="0" smtClean="0"/>
              <a:t>La mutation transforme l’allèle d’origine vers un allèle nouveau (jusqu’alors inexistant) et indépendant de l’état du précédent,</a:t>
            </a:r>
          </a:p>
          <a:p>
            <a:pPr algn="just">
              <a:buFont typeface="Courier New" pitchFamily="49" charset="0"/>
              <a:buChar char="o"/>
            </a:pPr>
            <a:r>
              <a:rPr lang="fr-FR" dirty="0" smtClean="0"/>
              <a:t>Ce modèle est très utilisé en génétique des populations théorique,</a:t>
            </a:r>
          </a:p>
          <a:p>
            <a:pPr algn="just">
              <a:buFont typeface="Courier New" pitchFamily="49" charset="0"/>
              <a:buChar char="o"/>
            </a:pPr>
            <a:r>
              <a:rPr lang="fr-FR" dirty="0" smtClean="0"/>
              <a:t>Facile a manipuler par rapport a KAM (si K suffisamment grand),</a:t>
            </a:r>
          </a:p>
          <a:p>
            <a:pPr algn="just">
              <a:buFont typeface="Courier New" pitchFamily="49" charset="0"/>
              <a:buChar char="o"/>
            </a:pPr>
            <a:r>
              <a:rPr lang="fr-FR" dirty="0" smtClean="0"/>
              <a:t>Pas d’</a:t>
            </a:r>
            <a:r>
              <a:rPr lang="fr-FR" dirty="0" err="1" smtClean="0"/>
              <a:t>homoplasie</a:t>
            </a:r>
            <a:r>
              <a:rPr lang="fr-FR" dirty="0" smtClean="0"/>
              <a:t>, deux allèles identique par état le sont aussi par descendances.</a:t>
            </a:r>
          </a:p>
          <a:p>
            <a:pPr algn="just">
              <a:buFont typeface="Courier New" pitchFamily="49" charset="0"/>
              <a:buChar char="o"/>
            </a:pP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SMM </a:t>
            </a:r>
            <a:r>
              <a:rPr lang="fr-FR" dirty="0" err="1" smtClean="0"/>
              <a:t>Stepwise</a:t>
            </a:r>
            <a:r>
              <a:rPr lang="fr-FR" dirty="0" smtClean="0"/>
              <a:t> Mutation Model</a:t>
            </a:r>
            <a:endParaRPr lang="fr-FR" dirty="0"/>
          </a:p>
        </p:txBody>
      </p:sp>
      <p:sp>
        <p:nvSpPr>
          <p:cNvPr id="3" name="Espace réservé du contenu 2"/>
          <p:cNvSpPr>
            <a:spLocks noGrp="1"/>
          </p:cNvSpPr>
          <p:nvPr>
            <p:ph idx="1"/>
          </p:nvPr>
        </p:nvSpPr>
        <p:spPr/>
        <p:txBody>
          <a:bodyPr>
            <a:normAutofit lnSpcReduction="10000"/>
          </a:bodyPr>
          <a:lstStyle/>
          <a:p>
            <a:pPr algn="just">
              <a:buFont typeface="Courier New" pitchFamily="49" charset="0"/>
              <a:buChar char="o"/>
            </a:pPr>
            <a:r>
              <a:rPr lang="fr-FR" dirty="0" smtClean="0"/>
              <a:t>Le SMM (Kimura et Ohta, 1978) est un modèle invoqué pour les microsatellites,</a:t>
            </a:r>
          </a:p>
          <a:p>
            <a:pPr algn="just">
              <a:buFont typeface="Courier New" pitchFamily="49" charset="0"/>
              <a:buChar char="o"/>
            </a:pPr>
            <a:r>
              <a:rPr lang="fr-FR" dirty="0" smtClean="0"/>
              <a:t>La mutation correspond a l’ajout ou le retrait d’une répétition par rapport a l’allèle d’origine,</a:t>
            </a:r>
          </a:p>
          <a:p>
            <a:pPr algn="just">
              <a:buFont typeface="Courier New" pitchFamily="49" charset="0"/>
              <a:buChar char="o"/>
            </a:pPr>
            <a:r>
              <a:rPr lang="fr-FR" dirty="0" smtClean="0"/>
              <a:t>Ce type de mutation génère beaucoup d’</a:t>
            </a:r>
            <a:r>
              <a:rPr lang="fr-FR" dirty="0" err="1" smtClean="0"/>
              <a:t>homoplasie</a:t>
            </a:r>
            <a:r>
              <a:rPr lang="fr-FR" dirty="0" smtClean="0"/>
              <a:t> (voir diapo suivante),</a:t>
            </a:r>
          </a:p>
          <a:p>
            <a:pPr algn="just">
              <a:buFont typeface="Courier New" pitchFamily="49" charset="0"/>
              <a:buChar char="o"/>
            </a:pPr>
            <a:r>
              <a:rPr lang="fr-FR" dirty="0" smtClean="0"/>
              <a:t>Une ressemblance de taille traduira </a:t>
            </a:r>
            <a:r>
              <a:rPr lang="fr-FR" dirty="0" smtClean="0">
                <a:solidFill>
                  <a:srgbClr val="FF0000"/>
                </a:solidFill>
              </a:rPr>
              <a:t>probablement</a:t>
            </a:r>
            <a:r>
              <a:rPr lang="fr-FR" dirty="0" smtClean="0"/>
              <a:t> une proximité ancestrale.</a:t>
            </a:r>
            <a:endParaRPr lang="fr-FR"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homoplasie</a:t>
            </a:r>
            <a:endParaRPr lang="fr-FR" dirty="0"/>
          </a:p>
        </p:txBody>
      </p:sp>
      <p:sp>
        <p:nvSpPr>
          <p:cNvPr id="3" name="Espace réservé du contenu 2"/>
          <p:cNvSpPr>
            <a:spLocks noGrp="1"/>
          </p:cNvSpPr>
          <p:nvPr>
            <p:ph idx="1"/>
          </p:nvPr>
        </p:nvSpPr>
        <p:spPr>
          <a:xfrm>
            <a:off x="457200" y="1600200"/>
            <a:ext cx="8229600" cy="4781128"/>
          </a:xfrm>
        </p:spPr>
        <p:txBody>
          <a:bodyPr/>
          <a:lstStyle/>
          <a:p>
            <a:pPr>
              <a:buNone/>
            </a:pPr>
            <a:r>
              <a:rPr lang="fr-FR" dirty="0" smtClean="0"/>
              <a:t>Par exemple: Microsatellite type (GA)n:</a:t>
            </a:r>
          </a:p>
          <a:p>
            <a:pPr>
              <a:buNone/>
            </a:pPr>
            <a:r>
              <a:rPr lang="fr-FR" dirty="0" smtClean="0"/>
              <a:t>            </a:t>
            </a:r>
          </a:p>
          <a:p>
            <a:pPr>
              <a:buNone/>
            </a:pPr>
            <a:endParaRPr lang="fr-FR" dirty="0" smtClean="0"/>
          </a:p>
          <a:p>
            <a:pPr>
              <a:buNone/>
            </a:pPr>
            <a:endParaRPr lang="fr-FR" dirty="0" smtClean="0"/>
          </a:p>
          <a:p>
            <a:pPr>
              <a:buNone/>
            </a:pPr>
            <a:endParaRPr lang="fr-FR" dirty="0"/>
          </a:p>
        </p:txBody>
      </p:sp>
      <p:sp>
        <p:nvSpPr>
          <p:cNvPr id="4" name="ZoneTexte 3"/>
          <p:cNvSpPr txBox="1"/>
          <p:nvPr/>
        </p:nvSpPr>
        <p:spPr>
          <a:xfrm>
            <a:off x="2987824" y="2852936"/>
            <a:ext cx="2736304" cy="369332"/>
          </a:xfrm>
          <a:prstGeom prst="rect">
            <a:avLst/>
          </a:prstGeom>
          <a:noFill/>
        </p:spPr>
        <p:txBody>
          <a:bodyPr wrap="square" rtlCol="0">
            <a:spAutoFit/>
          </a:bodyPr>
          <a:lstStyle/>
          <a:p>
            <a:r>
              <a:rPr lang="fr-FR" dirty="0" smtClean="0"/>
              <a:t>GAGAGAGAGAGAGAGAGA</a:t>
            </a:r>
            <a:endParaRPr lang="fr-FR" dirty="0"/>
          </a:p>
        </p:txBody>
      </p:sp>
      <p:sp>
        <p:nvSpPr>
          <p:cNvPr id="5" name="ZoneTexte 4"/>
          <p:cNvSpPr txBox="1"/>
          <p:nvPr/>
        </p:nvSpPr>
        <p:spPr>
          <a:xfrm>
            <a:off x="2915816" y="2420888"/>
            <a:ext cx="2880320" cy="369332"/>
          </a:xfrm>
          <a:prstGeom prst="rect">
            <a:avLst/>
          </a:prstGeom>
          <a:noFill/>
        </p:spPr>
        <p:txBody>
          <a:bodyPr wrap="square" rtlCol="0">
            <a:spAutoFit/>
          </a:bodyPr>
          <a:lstStyle/>
          <a:p>
            <a:r>
              <a:rPr lang="fr-FR" dirty="0" smtClean="0"/>
              <a:t>Allèle d’origine 9 répétitions</a:t>
            </a:r>
            <a:endParaRPr lang="fr-FR" dirty="0"/>
          </a:p>
        </p:txBody>
      </p:sp>
      <p:sp>
        <p:nvSpPr>
          <p:cNvPr id="6" name="Flèche vers le bas 5"/>
          <p:cNvSpPr/>
          <p:nvPr/>
        </p:nvSpPr>
        <p:spPr>
          <a:xfrm>
            <a:off x="4211960" y="3501008"/>
            <a:ext cx="216024" cy="9361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644008" y="3717032"/>
            <a:ext cx="2880320" cy="646331"/>
          </a:xfrm>
          <a:prstGeom prst="rect">
            <a:avLst/>
          </a:prstGeom>
          <a:noFill/>
        </p:spPr>
        <p:txBody>
          <a:bodyPr wrap="square" rtlCol="0">
            <a:spAutoFit/>
          </a:bodyPr>
          <a:lstStyle/>
          <a:p>
            <a:r>
              <a:rPr lang="fr-FR" dirty="0" smtClean="0"/>
              <a:t>Insertion d’un doubler AG position n°2</a:t>
            </a:r>
            <a:endParaRPr lang="fr-FR" dirty="0"/>
          </a:p>
        </p:txBody>
      </p:sp>
      <p:cxnSp>
        <p:nvCxnSpPr>
          <p:cNvPr id="9" name="Connecteur droit avec flèche 8"/>
          <p:cNvCxnSpPr/>
          <p:nvPr/>
        </p:nvCxnSpPr>
        <p:spPr>
          <a:xfrm>
            <a:off x="4499992" y="4437112"/>
            <a:ext cx="165618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971600" y="3717032"/>
            <a:ext cx="2880320" cy="646331"/>
          </a:xfrm>
          <a:prstGeom prst="rect">
            <a:avLst/>
          </a:prstGeom>
          <a:noFill/>
        </p:spPr>
        <p:txBody>
          <a:bodyPr wrap="square" rtlCol="0">
            <a:spAutoFit/>
          </a:bodyPr>
          <a:lstStyle/>
          <a:p>
            <a:r>
              <a:rPr lang="fr-FR" dirty="0" smtClean="0"/>
              <a:t>Insertion d’un doubler AG position n°8</a:t>
            </a:r>
            <a:endParaRPr lang="fr-FR" dirty="0"/>
          </a:p>
        </p:txBody>
      </p:sp>
      <p:cxnSp>
        <p:nvCxnSpPr>
          <p:cNvPr id="12" name="Connecteur droit avec flèche 11"/>
          <p:cNvCxnSpPr/>
          <p:nvPr/>
        </p:nvCxnSpPr>
        <p:spPr>
          <a:xfrm flipH="1">
            <a:off x="2771800" y="4437112"/>
            <a:ext cx="1296144"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251520" y="5157192"/>
            <a:ext cx="2880320" cy="369332"/>
          </a:xfrm>
          <a:prstGeom prst="rect">
            <a:avLst/>
          </a:prstGeom>
          <a:noFill/>
        </p:spPr>
        <p:txBody>
          <a:bodyPr wrap="square" rtlCol="0">
            <a:spAutoFit/>
          </a:bodyPr>
          <a:lstStyle/>
          <a:p>
            <a:r>
              <a:rPr lang="fr-FR" dirty="0" smtClean="0"/>
              <a:t>Allèle muté </a:t>
            </a:r>
            <a:r>
              <a:rPr lang="fr-FR" dirty="0" smtClean="0">
                <a:solidFill>
                  <a:srgbClr val="FF0000"/>
                </a:solidFill>
              </a:rPr>
              <a:t>10</a:t>
            </a:r>
            <a:r>
              <a:rPr lang="fr-FR" dirty="0" smtClean="0"/>
              <a:t> répétitions</a:t>
            </a:r>
            <a:endParaRPr lang="fr-FR" dirty="0"/>
          </a:p>
        </p:txBody>
      </p:sp>
      <p:sp>
        <p:nvSpPr>
          <p:cNvPr id="14" name="ZoneTexte 13"/>
          <p:cNvSpPr txBox="1"/>
          <p:nvPr/>
        </p:nvSpPr>
        <p:spPr>
          <a:xfrm>
            <a:off x="35496" y="5517232"/>
            <a:ext cx="3024336" cy="369332"/>
          </a:xfrm>
          <a:prstGeom prst="rect">
            <a:avLst/>
          </a:prstGeom>
          <a:noFill/>
        </p:spPr>
        <p:txBody>
          <a:bodyPr wrap="square" rtlCol="0">
            <a:spAutoFit/>
          </a:bodyPr>
          <a:lstStyle/>
          <a:p>
            <a:r>
              <a:rPr lang="fr-FR" dirty="0" smtClean="0"/>
              <a:t>GAGAGAGAGAGAGAGA</a:t>
            </a:r>
            <a:r>
              <a:rPr lang="fr-FR" dirty="0" smtClean="0">
                <a:solidFill>
                  <a:srgbClr val="FF0000"/>
                </a:solidFill>
              </a:rPr>
              <a:t>GA</a:t>
            </a:r>
            <a:r>
              <a:rPr lang="fr-FR" dirty="0" smtClean="0"/>
              <a:t>GA</a:t>
            </a:r>
            <a:endParaRPr lang="fr-FR" dirty="0"/>
          </a:p>
        </p:txBody>
      </p:sp>
      <p:sp>
        <p:nvSpPr>
          <p:cNvPr id="15" name="ZoneTexte 14"/>
          <p:cNvSpPr txBox="1"/>
          <p:nvPr/>
        </p:nvSpPr>
        <p:spPr>
          <a:xfrm>
            <a:off x="5292080" y="5517232"/>
            <a:ext cx="2952328" cy="369332"/>
          </a:xfrm>
          <a:prstGeom prst="rect">
            <a:avLst/>
          </a:prstGeom>
          <a:noFill/>
        </p:spPr>
        <p:txBody>
          <a:bodyPr wrap="square" rtlCol="0">
            <a:spAutoFit/>
          </a:bodyPr>
          <a:lstStyle/>
          <a:p>
            <a:r>
              <a:rPr lang="fr-FR" dirty="0" smtClean="0"/>
              <a:t>GA</a:t>
            </a:r>
            <a:r>
              <a:rPr lang="fr-FR" dirty="0" smtClean="0">
                <a:solidFill>
                  <a:srgbClr val="FF0000"/>
                </a:solidFill>
              </a:rPr>
              <a:t>GA</a:t>
            </a:r>
            <a:r>
              <a:rPr lang="fr-FR" dirty="0" smtClean="0"/>
              <a:t>GAGAGAGAGAGAGAGA</a:t>
            </a:r>
            <a:endParaRPr lang="fr-FR" dirty="0"/>
          </a:p>
        </p:txBody>
      </p:sp>
      <p:sp>
        <p:nvSpPr>
          <p:cNvPr id="16" name="ZoneTexte 15"/>
          <p:cNvSpPr txBox="1"/>
          <p:nvPr/>
        </p:nvSpPr>
        <p:spPr>
          <a:xfrm>
            <a:off x="5364088" y="5157192"/>
            <a:ext cx="2880320" cy="369332"/>
          </a:xfrm>
          <a:prstGeom prst="rect">
            <a:avLst/>
          </a:prstGeom>
          <a:noFill/>
        </p:spPr>
        <p:txBody>
          <a:bodyPr wrap="square" rtlCol="0">
            <a:spAutoFit/>
          </a:bodyPr>
          <a:lstStyle/>
          <a:p>
            <a:r>
              <a:rPr lang="fr-FR" dirty="0" smtClean="0"/>
              <a:t>Allèle muté </a:t>
            </a:r>
            <a:r>
              <a:rPr lang="fr-FR" dirty="0" smtClean="0">
                <a:solidFill>
                  <a:srgbClr val="FF0000"/>
                </a:solidFill>
              </a:rPr>
              <a:t>10</a:t>
            </a:r>
            <a:r>
              <a:rPr lang="fr-FR" dirty="0" smtClean="0"/>
              <a:t> répétitions</a:t>
            </a:r>
            <a:endParaRPr lang="fr-FR" dirty="0"/>
          </a:p>
        </p:txBody>
      </p:sp>
      <p:cxnSp>
        <p:nvCxnSpPr>
          <p:cNvPr id="20" name="Connecteur droit avec flèche 19"/>
          <p:cNvCxnSpPr/>
          <p:nvPr/>
        </p:nvCxnSpPr>
        <p:spPr>
          <a:xfrm>
            <a:off x="3275856" y="5517232"/>
            <a:ext cx="18002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1" name="ZoneTexte 20"/>
          <p:cNvSpPr txBox="1"/>
          <p:nvPr/>
        </p:nvSpPr>
        <p:spPr>
          <a:xfrm>
            <a:off x="3491880" y="5733256"/>
            <a:ext cx="1296144" cy="369332"/>
          </a:xfrm>
          <a:prstGeom prst="rect">
            <a:avLst/>
          </a:prstGeom>
          <a:noFill/>
        </p:spPr>
        <p:txBody>
          <a:bodyPr wrap="square" rtlCol="0">
            <a:spAutoFit/>
          </a:bodyPr>
          <a:lstStyle/>
          <a:p>
            <a:r>
              <a:rPr lang="fr-FR" dirty="0" smtClean="0">
                <a:solidFill>
                  <a:srgbClr val="FF0000"/>
                </a:solidFill>
              </a:rPr>
              <a:t>Homoplasie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92500" lnSpcReduction="20000"/>
          </a:bodyPr>
          <a:lstStyle/>
          <a:p>
            <a:pPr algn="just">
              <a:lnSpc>
                <a:spcPct val="250000"/>
              </a:lnSpc>
            </a:pPr>
            <a:r>
              <a:rPr lang="fr-FR" dirty="0" smtClean="0"/>
              <a:t>Il existe aussi des modèles panaché entre KAM et SMM, come le TPM (</a:t>
            </a:r>
            <a:r>
              <a:rPr lang="fr-FR" dirty="0" err="1" smtClean="0"/>
              <a:t>Two</a:t>
            </a:r>
            <a:r>
              <a:rPr lang="fr-FR" dirty="0" smtClean="0"/>
              <a:t> Phases Model), avec une certaine proportion de SMM et le complément en KAM avec une variance de taille d’allèle donnée.</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
            </a:r>
            <a:br>
              <a:rPr lang="fr-FR" dirty="0" smtClean="0">
                <a:solidFill>
                  <a:srgbClr val="00B050"/>
                </a:solidFill>
              </a:rPr>
            </a:br>
            <a:r>
              <a:rPr lang="fr-FR" dirty="0" smtClean="0">
                <a:solidFill>
                  <a:srgbClr val="00B050"/>
                </a:solidFill>
              </a:rPr>
              <a:t>Les forces évolutives</a:t>
            </a:r>
            <a:br>
              <a:rPr lang="fr-FR" dirty="0" smtClean="0">
                <a:solidFill>
                  <a:srgbClr val="00B050"/>
                </a:solidFill>
              </a:rPr>
            </a:br>
            <a:endParaRPr lang="fr-FR" dirty="0">
              <a:solidFill>
                <a:srgbClr val="00B050"/>
              </a:solidFill>
            </a:endParaRPr>
          </a:p>
        </p:txBody>
      </p:sp>
      <p:sp>
        <p:nvSpPr>
          <p:cNvPr id="3" name="Espace réservé du contenu 2"/>
          <p:cNvSpPr>
            <a:spLocks noGrp="1"/>
          </p:cNvSpPr>
          <p:nvPr>
            <p:ph idx="1"/>
          </p:nvPr>
        </p:nvSpPr>
        <p:spPr>
          <a:xfrm>
            <a:off x="590872" y="1600200"/>
            <a:ext cx="8229600" cy="4525963"/>
          </a:xfrm>
        </p:spPr>
        <p:txBody>
          <a:bodyPr>
            <a:normAutofit fontScale="77500" lnSpcReduction="20000"/>
          </a:bodyPr>
          <a:lstStyle/>
          <a:p>
            <a:pPr algn="just"/>
            <a:r>
              <a:rPr lang="fr-FR" dirty="0" smtClean="0"/>
              <a:t>Mutation: source de variabilité,</a:t>
            </a:r>
          </a:p>
          <a:p>
            <a:pPr algn="just"/>
            <a:r>
              <a:rPr lang="fr-FR" dirty="0" smtClean="0"/>
              <a:t>Sélection: tri orienté de la variabilité qui dépend de l’environnement et se mesure par une valeur sélective (fitness) et s’exprime par un succès reproductif (pas physiologique seulement),</a:t>
            </a:r>
          </a:p>
          <a:p>
            <a:pPr algn="just"/>
            <a:r>
              <a:rPr lang="fr-FR" dirty="0" smtClean="0"/>
              <a:t>Dérive génétique: tri aléatoire de la variabilité, dépend de la taille de la population, physiologie de la reproduction, capacité de déplacement, cas extrême (effet de fondation)</a:t>
            </a:r>
          </a:p>
          <a:p>
            <a:pPr algn="just">
              <a:buNone/>
            </a:pPr>
            <a:r>
              <a:rPr lang="fr-FR" dirty="0" smtClean="0"/>
              <a:t>La sélection et la dérive génétique accentue la différentiation génétique.</a:t>
            </a:r>
          </a:p>
          <a:p>
            <a:pPr algn="just"/>
            <a:r>
              <a:rPr lang="fr-FR" dirty="0" smtClean="0"/>
              <a:t>Migration: s’oppose à la différentiation génétique par le maintien de flux génique,</a:t>
            </a:r>
          </a:p>
          <a:p>
            <a:pPr algn="just"/>
            <a:r>
              <a:rPr lang="fr-FR" dirty="0" smtClean="0">
                <a:solidFill>
                  <a:srgbClr val="FF0000"/>
                </a:solidFill>
              </a:rPr>
              <a:t>Théorie neutraliste de l’évolution « Motoo Kimura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normAutofit fontScale="90000"/>
          </a:bodyPr>
          <a:lstStyle/>
          <a:p>
            <a:r>
              <a:rPr lang="fr-FR" b="1" u="sng" dirty="0" smtClean="0"/>
              <a:t> Logiciel </a:t>
            </a:r>
            <a:r>
              <a:rPr lang="en-US" sz="4800" b="1" u="sng" dirty="0" smtClean="0"/>
              <a:t>BOTTLENECK</a:t>
            </a:r>
            <a:r>
              <a:rPr lang="fr-FR" sz="4000" dirty="0" smtClean="0"/>
              <a:t/>
            </a:r>
            <a:br>
              <a:rPr lang="fr-FR" sz="4000" dirty="0" smtClean="0"/>
            </a:br>
            <a:endParaRPr lang="fr-FR" dirty="0"/>
          </a:p>
        </p:txBody>
      </p:sp>
      <p:sp>
        <p:nvSpPr>
          <p:cNvPr id="3" name="Espace réservé du contenu 2"/>
          <p:cNvSpPr>
            <a:spLocks noGrp="1"/>
          </p:cNvSpPr>
          <p:nvPr>
            <p:ph idx="1"/>
          </p:nvPr>
        </p:nvSpPr>
        <p:spPr>
          <a:xfrm>
            <a:off x="457200" y="980728"/>
            <a:ext cx="8229600" cy="5877272"/>
          </a:xfrm>
        </p:spPr>
        <p:txBody>
          <a:bodyPr>
            <a:normAutofit fontScale="85000" lnSpcReduction="20000"/>
          </a:bodyPr>
          <a:lstStyle/>
          <a:p>
            <a:pPr lvl="0" algn="just"/>
            <a:r>
              <a:rPr lang="fr-FR" b="1" dirty="0" smtClean="0"/>
              <a:t>Interprétation : </a:t>
            </a:r>
            <a:r>
              <a:rPr lang="fr-FR" dirty="0" smtClean="0"/>
              <a:t>On a trois hypothèses, </a:t>
            </a:r>
            <a:endParaRPr lang="fr-FR" sz="2800" dirty="0" smtClean="0"/>
          </a:p>
          <a:p>
            <a:pPr lvl="1" algn="just"/>
            <a:r>
              <a:rPr lang="fr-FR" dirty="0" smtClean="0"/>
              <a:t>IAM (la différence entre les populations est due seulement à une différence entre les allèles sans prendre en considération la taille des allèles, </a:t>
            </a:r>
            <a:r>
              <a:rPr lang="fr-FR" dirty="0" err="1" smtClean="0"/>
              <a:t>c.à.d</a:t>
            </a:r>
            <a:r>
              <a:rPr lang="fr-FR" dirty="0" smtClean="0"/>
              <a:t> qu’une différence entre deux allèles d’un locus microsatellite n’est pas obligé de passer par une étape de deux nucléotide, cette hypothèse suggère qu’on peut passer d’un allèle par exemple 104 à un allèle 112 directement),</a:t>
            </a:r>
            <a:endParaRPr lang="fr-FR" sz="2400" dirty="0" smtClean="0"/>
          </a:p>
          <a:p>
            <a:pPr lvl="1" algn="just"/>
            <a:r>
              <a:rPr lang="fr-FR" dirty="0" smtClean="0"/>
              <a:t>SMM  (la différence entre les populations est due à une différence entre les allèles on prenons en considération la taille des allèles aussi, </a:t>
            </a:r>
            <a:r>
              <a:rPr lang="fr-FR" dirty="0" err="1" smtClean="0"/>
              <a:t>c.à.d</a:t>
            </a:r>
            <a:r>
              <a:rPr lang="fr-FR" dirty="0" smtClean="0"/>
              <a:t> qu’une différence entre deux allèles d’un locus microsatellite est obligé de passer par une étape de deux nucléotide, cette hypothèse suggère qu’on peut passer d’un allèle par exemple 104 à un allèle 112 après des étapes de deux nucléotides par deux nucléotides),</a:t>
            </a:r>
            <a:endParaRPr lang="fr-FR" sz="2400" dirty="0" smtClean="0"/>
          </a:p>
          <a:p>
            <a:pPr lvl="1" algn="just"/>
            <a:r>
              <a:rPr lang="fr-FR" dirty="0" smtClean="0"/>
              <a:t>TPM c’est une hypothèse entre les deux précédentes.</a:t>
            </a:r>
            <a:endParaRPr lang="fr-FR" sz="2400" dirty="0" smtClean="0"/>
          </a:p>
          <a:p>
            <a:pPr algn="just"/>
            <a:endParaRPr lang="fr-F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normAutofit fontScale="77500" lnSpcReduction="20000"/>
          </a:bodyPr>
          <a:lstStyle/>
          <a:p>
            <a:pPr algn="just"/>
            <a:r>
              <a:rPr lang="fr-FR" dirty="0" smtClean="0"/>
              <a:t>Considérons un allèle A de fréquence p, si à chaque génération l’allèle A mute en a avec une probabilité u, les allèles A qui ne mutent pas on une probabilité de (1 – u),</a:t>
            </a:r>
          </a:p>
          <a:p>
            <a:pPr algn="just"/>
            <a:r>
              <a:rPr lang="fr-FR" dirty="0" smtClean="0"/>
              <a:t>La fréquence p’ de A à la génération suivante est:</a:t>
            </a:r>
          </a:p>
          <a:p>
            <a:pPr algn="just">
              <a:buNone/>
            </a:pPr>
            <a:r>
              <a:rPr lang="fr-FR" dirty="0" smtClean="0"/>
              <a:t>p’ = (1 – u) p</a:t>
            </a:r>
          </a:p>
          <a:p>
            <a:pPr algn="just"/>
            <a:r>
              <a:rPr lang="fr-FR" dirty="0" smtClean="0"/>
              <a:t>La variation de la fréquence p due à la mutation s’écrit:</a:t>
            </a:r>
          </a:p>
          <a:p>
            <a:pPr algn="just">
              <a:buNone/>
            </a:pPr>
            <a:r>
              <a:rPr lang="fr-FR" dirty="0" smtClean="0"/>
              <a:t>∆p = p’ – p = - up</a:t>
            </a:r>
          </a:p>
          <a:p>
            <a:pPr algn="just"/>
            <a:r>
              <a:rPr lang="fr-FR" dirty="0" smtClean="0"/>
              <a:t>Après g générations, avec une fréquence initiale p</a:t>
            </a:r>
            <a:r>
              <a:rPr lang="fr-FR" baseline="-25000" dirty="0" smtClean="0"/>
              <a:t>0</a:t>
            </a:r>
            <a:r>
              <a:rPr lang="fr-FR" dirty="0" smtClean="0"/>
              <a:t> de A, nous avons la relation:</a:t>
            </a:r>
          </a:p>
          <a:p>
            <a:pPr algn="just">
              <a:buNone/>
            </a:pPr>
            <a:r>
              <a:rPr lang="fr-FR" dirty="0" err="1" smtClean="0"/>
              <a:t>p</a:t>
            </a:r>
            <a:r>
              <a:rPr lang="fr-FR" baseline="-25000" dirty="0" err="1" smtClean="0"/>
              <a:t>g</a:t>
            </a:r>
            <a:r>
              <a:rPr lang="fr-FR" dirty="0" smtClean="0"/>
              <a:t> = (1 – u)</a:t>
            </a:r>
            <a:r>
              <a:rPr lang="fr-FR" baseline="30000" dirty="0" smtClean="0"/>
              <a:t>g</a:t>
            </a:r>
            <a:r>
              <a:rPr lang="fr-FR" dirty="0" smtClean="0"/>
              <a:t> p</a:t>
            </a:r>
            <a:r>
              <a:rPr lang="fr-FR" baseline="-25000" dirty="0" smtClean="0"/>
              <a:t>0</a:t>
            </a:r>
          </a:p>
          <a:p>
            <a:pPr algn="just"/>
            <a:r>
              <a:rPr lang="fr-FR" dirty="0" smtClean="0"/>
              <a:t>On peut calculer le nombre de générations nécessaires pour voir diminuer de moitié la fréquence allélique initiale, avec </a:t>
            </a:r>
            <a:r>
              <a:rPr lang="fr-FR" dirty="0" err="1" smtClean="0"/>
              <a:t>p</a:t>
            </a:r>
            <a:r>
              <a:rPr lang="fr-FR" baseline="-25000" dirty="0" err="1" smtClean="0"/>
              <a:t>g</a:t>
            </a:r>
            <a:r>
              <a:rPr lang="fr-FR" dirty="0" smtClean="0"/>
              <a:t> = p</a:t>
            </a:r>
            <a:r>
              <a:rPr lang="fr-FR" baseline="-25000" dirty="0" smtClean="0"/>
              <a:t>0</a:t>
            </a:r>
            <a:r>
              <a:rPr lang="fr-FR" dirty="0" smtClean="0"/>
              <a:t>/2 on peut écrire:</a:t>
            </a:r>
          </a:p>
          <a:p>
            <a:pPr algn="just">
              <a:buNone/>
            </a:pPr>
            <a:r>
              <a:rPr lang="fr-FR" dirty="0" smtClean="0"/>
              <a:t>p</a:t>
            </a:r>
            <a:r>
              <a:rPr lang="fr-FR" baseline="-25000" dirty="0" smtClean="0"/>
              <a:t>0</a:t>
            </a:r>
            <a:r>
              <a:rPr lang="fr-FR" dirty="0" smtClean="0"/>
              <a:t>/2 = (1 – u)</a:t>
            </a:r>
            <a:r>
              <a:rPr lang="fr-FR" baseline="30000" dirty="0" smtClean="0"/>
              <a:t>g</a:t>
            </a:r>
            <a:r>
              <a:rPr lang="fr-FR" dirty="0" smtClean="0"/>
              <a:t> p</a:t>
            </a:r>
            <a:r>
              <a:rPr lang="fr-FR" baseline="-25000" dirty="0" smtClean="0"/>
              <a:t>0 </a:t>
            </a:r>
            <a:r>
              <a:rPr lang="fr-FR" dirty="0" smtClean="0"/>
              <a:t>, g =           # </a:t>
            </a:r>
          </a:p>
          <a:p>
            <a:pPr algn="just">
              <a:buNone/>
            </a:pPr>
            <a:endParaRPr lang="fr-FR" baseline="-25000" dirty="0" smtClean="0"/>
          </a:p>
        </p:txBody>
      </p:sp>
      <p:sp>
        <p:nvSpPr>
          <p:cNvPr id="4" name="ZoneTexte 3"/>
          <p:cNvSpPr txBox="1"/>
          <p:nvPr/>
        </p:nvSpPr>
        <p:spPr>
          <a:xfrm>
            <a:off x="3275856" y="5229200"/>
            <a:ext cx="648072" cy="369332"/>
          </a:xfrm>
          <a:prstGeom prst="rect">
            <a:avLst/>
          </a:prstGeom>
          <a:noFill/>
        </p:spPr>
        <p:txBody>
          <a:bodyPr wrap="square" rtlCol="0">
            <a:spAutoFit/>
          </a:bodyPr>
          <a:lstStyle/>
          <a:p>
            <a:r>
              <a:rPr lang="fr-FR" dirty="0" smtClean="0"/>
              <a:t>- ln</a:t>
            </a:r>
            <a:r>
              <a:rPr lang="fr-FR" baseline="-25000" dirty="0" smtClean="0"/>
              <a:t> 2</a:t>
            </a:r>
            <a:endParaRPr lang="fr-FR" dirty="0"/>
          </a:p>
        </p:txBody>
      </p:sp>
      <p:sp>
        <p:nvSpPr>
          <p:cNvPr id="5" name="ZoneTexte 4"/>
          <p:cNvSpPr txBox="1"/>
          <p:nvPr/>
        </p:nvSpPr>
        <p:spPr>
          <a:xfrm>
            <a:off x="3203848" y="5536553"/>
            <a:ext cx="855712" cy="369332"/>
          </a:xfrm>
          <a:prstGeom prst="rect">
            <a:avLst/>
          </a:prstGeom>
          <a:noFill/>
        </p:spPr>
        <p:txBody>
          <a:bodyPr wrap="square" rtlCol="0">
            <a:spAutoFit/>
          </a:bodyPr>
          <a:lstStyle/>
          <a:p>
            <a:r>
              <a:rPr lang="fr-FR" dirty="0" smtClean="0"/>
              <a:t> ln(1-u)</a:t>
            </a:r>
            <a:endParaRPr lang="fr-FR" dirty="0"/>
          </a:p>
        </p:txBody>
      </p:sp>
      <p:cxnSp>
        <p:nvCxnSpPr>
          <p:cNvPr id="7" name="Connecteur droit 6"/>
          <p:cNvCxnSpPr/>
          <p:nvPr/>
        </p:nvCxnSpPr>
        <p:spPr>
          <a:xfrm>
            <a:off x="3275856" y="5531087"/>
            <a:ext cx="64807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4283968" y="5243055"/>
            <a:ext cx="504056" cy="369332"/>
          </a:xfrm>
          <a:prstGeom prst="rect">
            <a:avLst/>
          </a:prstGeom>
          <a:noFill/>
        </p:spPr>
        <p:txBody>
          <a:bodyPr wrap="square" rtlCol="0">
            <a:spAutoFit/>
          </a:bodyPr>
          <a:lstStyle/>
          <a:p>
            <a:r>
              <a:rPr lang="fr-FR" dirty="0" smtClean="0"/>
              <a:t>ln</a:t>
            </a:r>
            <a:r>
              <a:rPr lang="fr-FR" baseline="-25000" dirty="0" smtClean="0"/>
              <a:t> 2</a:t>
            </a:r>
            <a:endParaRPr lang="fr-FR" dirty="0"/>
          </a:p>
        </p:txBody>
      </p:sp>
      <p:cxnSp>
        <p:nvCxnSpPr>
          <p:cNvPr id="14" name="Connecteur droit 13"/>
          <p:cNvCxnSpPr/>
          <p:nvPr/>
        </p:nvCxnSpPr>
        <p:spPr>
          <a:xfrm>
            <a:off x="4297823" y="5531087"/>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4270113" y="5521795"/>
            <a:ext cx="504056" cy="369332"/>
          </a:xfrm>
          <a:prstGeom prst="rect">
            <a:avLst/>
          </a:prstGeom>
          <a:noFill/>
        </p:spPr>
        <p:txBody>
          <a:bodyPr wrap="square" rtlCol="0">
            <a:spAutoFit/>
          </a:bodyPr>
          <a:lstStyle/>
          <a:p>
            <a:r>
              <a:rPr lang="fr-FR" dirty="0" smtClean="0"/>
              <a:t> u</a:t>
            </a:r>
            <a:endParaRPr lang="fr-F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229600" cy="6120680"/>
          </a:xfrm>
        </p:spPr>
        <p:txBody>
          <a:bodyPr>
            <a:normAutofit fontScale="92500" lnSpcReduction="20000"/>
          </a:bodyPr>
          <a:lstStyle/>
          <a:p>
            <a:pPr algn="just"/>
            <a:r>
              <a:rPr lang="fr-FR" dirty="0" smtClean="0"/>
              <a:t>Ainsi pour un taux de mutation u de 10</a:t>
            </a:r>
            <a:r>
              <a:rPr lang="fr-FR" baseline="30000" dirty="0" smtClean="0"/>
              <a:t>-6</a:t>
            </a:r>
            <a:r>
              <a:rPr lang="fr-FR" dirty="0" smtClean="0"/>
              <a:t> , il faut 700.000 générations pour qu’une fréquence allélique initiale diminue de moitié! Ceci équivaux chez l’homme à au moins 10 millions d’années!!!</a:t>
            </a:r>
          </a:p>
          <a:p>
            <a:pPr algn="just"/>
            <a:r>
              <a:rPr lang="fr-FR" dirty="0" smtClean="0"/>
              <a:t>Si l’on envisage un taux v de mutation reverse (de a vers A), à la génération suivante, l’allèle A est soit un allèle qui n’a pas subit de mutation avec une probabilité (1-u) soit un allèle a muté en A avec une probabilité v.</a:t>
            </a:r>
          </a:p>
          <a:p>
            <a:pPr algn="just"/>
            <a:r>
              <a:rPr lang="fr-FR" dirty="0" smtClean="0"/>
              <a:t>Le calcule de la fréquence p’ devient:</a:t>
            </a:r>
          </a:p>
          <a:p>
            <a:pPr algn="just">
              <a:buNone/>
            </a:pPr>
            <a:r>
              <a:rPr lang="fr-FR" dirty="0" smtClean="0"/>
              <a:t>p’ = p(1-u) + </a:t>
            </a:r>
            <a:r>
              <a:rPr lang="fr-FR" dirty="0" err="1" smtClean="0"/>
              <a:t>qv</a:t>
            </a:r>
            <a:endParaRPr lang="fr-FR" dirty="0" smtClean="0"/>
          </a:p>
          <a:p>
            <a:pPr algn="just">
              <a:buNone/>
            </a:pPr>
            <a:r>
              <a:rPr lang="fr-FR" dirty="0" smtClean="0"/>
              <a:t>p’ = p(1-u) + (1-p)v</a:t>
            </a:r>
          </a:p>
          <a:p>
            <a:pPr algn="just"/>
            <a:r>
              <a:rPr lang="fr-FR" dirty="0" smtClean="0"/>
              <a:t>La variation de la fréquence p s’écrit:</a:t>
            </a:r>
          </a:p>
          <a:p>
            <a:pPr algn="just">
              <a:buNone/>
            </a:pPr>
            <a:r>
              <a:rPr lang="fr-FR" dirty="0" smtClean="0"/>
              <a:t>∆p = p(1-u) + (1-p)v – p = v – (u+v)p</a:t>
            </a: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lgn="just"/>
            <a:r>
              <a:rPr lang="fr-FR" dirty="0" smtClean="0"/>
              <a:t>A l’équilibre ∆p = 0, si </a:t>
            </a:r>
            <a:r>
              <a:rPr lang="fr-FR" dirty="0" err="1" smtClean="0"/>
              <a:t>p</a:t>
            </a:r>
            <a:r>
              <a:rPr lang="fr-FR" baseline="-25000" dirty="0" err="1" smtClean="0"/>
              <a:t>e</a:t>
            </a:r>
            <a:r>
              <a:rPr lang="fr-FR" dirty="0" smtClean="0"/>
              <a:t> est la fréquence de A à l’équilibre, </a:t>
            </a:r>
            <a:r>
              <a:rPr lang="fr-FR" dirty="0" err="1" smtClean="0"/>
              <a:t>p</a:t>
            </a:r>
            <a:r>
              <a:rPr lang="fr-FR" baseline="-25000" dirty="0" err="1" smtClean="0"/>
              <a:t>e</a:t>
            </a:r>
            <a:r>
              <a:rPr lang="fr-FR" dirty="0" smtClean="0"/>
              <a:t> s’écrit:</a:t>
            </a:r>
          </a:p>
          <a:p>
            <a:pPr algn="just">
              <a:buNone/>
            </a:pPr>
            <a:r>
              <a:rPr lang="fr-FR" dirty="0" err="1" smtClean="0"/>
              <a:t>p</a:t>
            </a:r>
            <a:r>
              <a:rPr lang="fr-FR" baseline="-25000" dirty="0" err="1" smtClean="0"/>
              <a:t>e</a:t>
            </a:r>
            <a:r>
              <a:rPr lang="fr-FR" dirty="0" smtClean="0"/>
              <a:t> =</a:t>
            </a:r>
          </a:p>
          <a:p>
            <a:pPr algn="just"/>
            <a:r>
              <a:rPr lang="fr-FR" dirty="0" smtClean="0"/>
              <a:t>Lorsque les mutations sont réciproques, il y a un équilibre, donc maintien du polymorphisme, quelle que soit la fréquence initiale de A,</a:t>
            </a:r>
          </a:p>
          <a:p>
            <a:pPr algn="just"/>
            <a:r>
              <a:rPr lang="fr-FR" dirty="0" smtClean="0"/>
              <a:t>Après g générations, avec une fréquence initiale p</a:t>
            </a:r>
            <a:r>
              <a:rPr lang="fr-FR" baseline="-25000" dirty="0" smtClean="0"/>
              <a:t>0</a:t>
            </a:r>
            <a:r>
              <a:rPr lang="fr-FR" dirty="0" smtClean="0"/>
              <a:t> de A, nous avons la relation:</a:t>
            </a:r>
          </a:p>
          <a:p>
            <a:pPr algn="just">
              <a:buNone/>
            </a:pPr>
            <a:r>
              <a:rPr lang="fr-FR" dirty="0" err="1" smtClean="0"/>
              <a:t>p</a:t>
            </a:r>
            <a:r>
              <a:rPr lang="fr-FR" baseline="-25000" dirty="0" err="1" smtClean="0"/>
              <a:t>g</a:t>
            </a:r>
            <a:r>
              <a:rPr lang="fr-FR" dirty="0" smtClean="0"/>
              <a:t> =      + (p</a:t>
            </a:r>
            <a:r>
              <a:rPr lang="fr-FR" baseline="-25000" dirty="0" smtClean="0"/>
              <a:t>0</a:t>
            </a:r>
            <a:r>
              <a:rPr lang="fr-FR" dirty="0" smtClean="0"/>
              <a:t> -      )(1 – u – v)</a:t>
            </a:r>
            <a:r>
              <a:rPr lang="fr-FR" baseline="30000" dirty="0" smtClean="0"/>
              <a:t>g</a:t>
            </a:r>
            <a:endParaRPr lang="fr-FR" dirty="0" smtClean="0"/>
          </a:p>
          <a:p>
            <a:pPr algn="just">
              <a:buNone/>
            </a:pPr>
            <a:endParaRPr lang="fr-FR" dirty="0"/>
          </a:p>
        </p:txBody>
      </p:sp>
      <p:sp>
        <p:nvSpPr>
          <p:cNvPr id="4" name="ZoneTexte 3"/>
          <p:cNvSpPr txBox="1"/>
          <p:nvPr/>
        </p:nvSpPr>
        <p:spPr>
          <a:xfrm>
            <a:off x="1259632" y="1542937"/>
            <a:ext cx="346570" cy="523220"/>
          </a:xfrm>
          <a:prstGeom prst="rect">
            <a:avLst/>
          </a:prstGeom>
          <a:noFill/>
        </p:spPr>
        <p:txBody>
          <a:bodyPr wrap="none" rtlCol="0">
            <a:spAutoFit/>
          </a:bodyPr>
          <a:lstStyle/>
          <a:p>
            <a:r>
              <a:rPr lang="fr-FR" sz="2800" dirty="0" smtClean="0"/>
              <a:t>v</a:t>
            </a:r>
            <a:endParaRPr lang="fr-FR" sz="2800" dirty="0"/>
          </a:p>
        </p:txBody>
      </p:sp>
      <p:sp>
        <p:nvSpPr>
          <p:cNvPr id="5" name="ZoneTexte 4"/>
          <p:cNvSpPr txBox="1"/>
          <p:nvPr/>
        </p:nvSpPr>
        <p:spPr>
          <a:xfrm>
            <a:off x="1187624" y="1936153"/>
            <a:ext cx="715260" cy="523220"/>
          </a:xfrm>
          <a:prstGeom prst="rect">
            <a:avLst/>
          </a:prstGeom>
          <a:noFill/>
        </p:spPr>
        <p:txBody>
          <a:bodyPr wrap="none" rtlCol="0">
            <a:spAutoFit/>
          </a:bodyPr>
          <a:lstStyle/>
          <a:p>
            <a:r>
              <a:rPr lang="fr-FR" sz="2800" dirty="0" smtClean="0"/>
              <a:t>u+v</a:t>
            </a:r>
            <a:endParaRPr lang="fr-FR" sz="2800" dirty="0"/>
          </a:p>
        </p:txBody>
      </p:sp>
      <p:cxnSp>
        <p:nvCxnSpPr>
          <p:cNvPr id="7" name="Connecteur droit 6"/>
          <p:cNvCxnSpPr/>
          <p:nvPr/>
        </p:nvCxnSpPr>
        <p:spPr>
          <a:xfrm>
            <a:off x="1187624" y="1988840"/>
            <a:ext cx="648072"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187624" y="5282044"/>
            <a:ext cx="346570" cy="523220"/>
          </a:xfrm>
          <a:prstGeom prst="rect">
            <a:avLst/>
          </a:prstGeom>
          <a:noFill/>
        </p:spPr>
        <p:txBody>
          <a:bodyPr wrap="none" rtlCol="0">
            <a:spAutoFit/>
          </a:bodyPr>
          <a:lstStyle/>
          <a:p>
            <a:r>
              <a:rPr lang="fr-FR" sz="2800" dirty="0" smtClean="0"/>
              <a:t>v</a:t>
            </a:r>
            <a:endParaRPr lang="fr-FR" sz="2800" dirty="0"/>
          </a:p>
        </p:txBody>
      </p:sp>
      <p:sp>
        <p:nvSpPr>
          <p:cNvPr id="9" name="ZoneTexte 8"/>
          <p:cNvSpPr txBox="1"/>
          <p:nvPr/>
        </p:nvSpPr>
        <p:spPr>
          <a:xfrm>
            <a:off x="1043608" y="5589240"/>
            <a:ext cx="715260" cy="523220"/>
          </a:xfrm>
          <a:prstGeom prst="rect">
            <a:avLst/>
          </a:prstGeom>
          <a:noFill/>
        </p:spPr>
        <p:txBody>
          <a:bodyPr wrap="none" rtlCol="0">
            <a:spAutoFit/>
          </a:bodyPr>
          <a:lstStyle/>
          <a:p>
            <a:r>
              <a:rPr lang="fr-FR" sz="2800" dirty="0" smtClean="0"/>
              <a:t>u+v</a:t>
            </a:r>
            <a:endParaRPr lang="fr-FR" sz="2800" dirty="0"/>
          </a:p>
        </p:txBody>
      </p:sp>
      <p:cxnSp>
        <p:nvCxnSpPr>
          <p:cNvPr id="15" name="Connecteur droit 14"/>
          <p:cNvCxnSpPr/>
          <p:nvPr/>
        </p:nvCxnSpPr>
        <p:spPr>
          <a:xfrm>
            <a:off x="1187624" y="5705546"/>
            <a:ext cx="432048"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ZoneTexte 15"/>
          <p:cNvSpPr txBox="1"/>
          <p:nvPr/>
        </p:nvSpPr>
        <p:spPr>
          <a:xfrm>
            <a:off x="2771800" y="5301208"/>
            <a:ext cx="346570" cy="523220"/>
          </a:xfrm>
          <a:prstGeom prst="rect">
            <a:avLst/>
          </a:prstGeom>
          <a:noFill/>
        </p:spPr>
        <p:txBody>
          <a:bodyPr wrap="none" rtlCol="0">
            <a:spAutoFit/>
          </a:bodyPr>
          <a:lstStyle/>
          <a:p>
            <a:r>
              <a:rPr lang="fr-FR" sz="2800" dirty="0" smtClean="0"/>
              <a:t>v</a:t>
            </a:r>
            <a:endParaRPr lang="fr-FR" sz="2800" dirty="0"/>
          </a:p>
        </p:txBody>
      </p:sp>
      <p:sp>
        <p:nvSpPr>
          <p:cNvPr id="17" name="ZoneTexte 16"/>
          <p:cNvSpPr txBox="1"/>
          <p:nvPr/>
        </p:nvSpPr>
        <p:spPr>
          <a:xfrm>
            <a:off x="2627784" y="5589240"/>
            <a:ext cx="715260" cy="523220"/>
          </a:xfrm>
          <a:prstGeom prst="rect">
            <a:avLst/>
          </a:prstGeom>
          <a:noFill/>
        </p:spPr>
        <p:txBody>
          <a:bodyPr wrap="none" rtlCol="0">
            <a:spAutoFit/>
          </a:bodyPr>
          <a:lstStyle/>
          <a:p>
            <a:r>
              <a:rPr lang="fr-FR" sz="2800" dirty="0" smtClean="0"/>
              <a:t>u+v</a:t>
            </a:r>
            <a:endParaRPr lang="fr-FR" sz="2800" dirty="0"/>
          </a:p>
        </p:txBody>
      </p:sp>
      <p:cxnSp>
        <p:nvCxnSpPr>
          <p:cNvPr id="18" name="Connecteur droit 17"/>
          <p:cNvCxnSpPr/>
          <p:nvPr/>
        </p:nvCxnSpPr>
        <p:spPr>
          <a:xfrm>
            <a:off x="2771800" y="5705546"/>
            <a:ext cx="43204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96752"/>
            <a:ext cx="8229600" cy="4525963"/>
          </a:xfrm>
        </p:spPr>
        <p:txBody>
          <a:bodyPr/>
          <a:lstStyle/>
          <a:p>
            <a:pPr algn="just"/>
            <a:r>
              <a:rPr lang="fr-FR" dirty="0" smtClean="0"/>
              <a:t>La mobilité des transposant au niveau du génome est un exemple de mutation et de mutation reverse, </a:t>
            </a:r>
          </a:p>
          <a:p>
            <a:pPr algn="just"/>
            <a:r>
              <a:rPr lang="fr-FR" dirty="0" smtClean="0"/>
              <a:t>Le maintien d’un équilibre est rarement atteint dans les populations naturelle, les mutations neutres on tendance a disparaitre alors que celle qui confère un avantage sélective on tendance a être maintenues. </a:t>
            </a:r>
            <a:endParaRPr lang="fr-FR"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8229600" cy="4525963"/>
          </a:xfrm>
        </p:spPr>
        <p:txBody>
          <a:bodyPr/>
          <a:lstStyle/>
          <a:p>
            <a:pPr algn="just"/>
            <a:r>
              <a:rPr lang="fr-FR" dirty="0" smtClean="0">
                <a:solidFill>
                  <a:srgbClr val="FF0000"/>
                </a:solidFill>
              </a:rPr>
              <a:t>Les mutations constituent une force évolutif dont le rôle est négligeable sur la variation des fréquences alléliques,</a:t>
            </a:r>
          </a:p>
          <a:p>
            <a:pPr algn="just"/>
            <a:r>
              <a:rPr lang="fr-FR" dirty="0" smtClean="0">
                <a:solidFill>
                  <a:srgbClr val="FF0000"/>
                </a:solidFill>
              </a:rPr>
              <a:t>Mais joue un rôle primordial dans l’évolution étant la seule source de novation génétique,</a:t>
            </a:r>
          </a:p>
          <a:p>
            <a:pPr algn="just"/>
            <a:r>
              <a:rPr lang="fr-FR" dirty="0" smtClean="0">
                <a:solidFill>
                  <a:srgbClr val="FF0000"/>
                </a:solidFill>
              </a:rPr>
              <a:t>La fixation d’un gène dans une population dépend de l’action des autres forces évolutives.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229600" cy="4464496"/>
          </a:xfrm>
        </p:spPr>
        <p:txBody>
          <a:bodyPr/>
          <a:lstStyle/>
          <a:p>
            <a:pPr marL="514350" indent="-514350" algn="just">
              <a:lnSpc>
                <a:spcPct val="200000"/>
              </a:lnSpc>
              <a:buFont typeface="+mj-lt"/>
              <a:buAutoNum type="arabicPeriod"/>
            </a:pPr>
            <a:r>
              <a:rPr lang="fr-FR" dirty="0" smtClean="0"/>
              <a:t>Effet des Mutations sur l’EHW,</a:t>
            </a:r>
          </a:p>
          <a:p>
            <a:pPr marL="514350" indent="-514350" algn="just">
              <a:lnSpc>
                <a:spcPct val="200000"/>
              </a:lnSpc>
              <a:buFont typeface="+mj-lt"/>
              <a:buAutoNum type="arabicPeriod"/>
            </a:pPr>
            <a:r>
              <a:rPr lang="fr-FR" dirty="0" smtClean="0">
                <a:solidFill>
                  <a:srgbClr val="FF0000"/>
                </a:solidFill>
              </a:rPr>
              <a:t>Effet de la Migration sur l’EHW,</a:t>
            </a:r>
          </a:p>
          <a:p>
            <a:pPr marL="514350" indent="-514350" algn="just">
              <a:lnSpc>
                <a:spcPct val="200000"/>
              </a:lnSpc>
              <a:buFont typeface="+mj-lt"/>
              <a:buAutoNum type="arabicPeriod"/>
            </a:pPr>
            <a:r>
              <a:rPr lang="fr-FR" dirty="0" smtClean="0"/>
              <a:t>Effet de la dérive génétique sur l’EHW,</a:t>
            </a:r>
          </a:p>
          <a:p>
            <a:pPr marL="514350" indent="-514350" algn="just">
              <a:lnSpc>
                <a:spcPct val="200000"/>
              </a:lnSpc>
              <a:buFont typeface="+mj-lt"/>
              <a:buAutoNum type="arabicPeriod"/>
            </a:pPr>
            <a:r>
              <a:rPr lang="fr-FR" dirty="0" smtClean="0"/>
              <a:t>Effet de la sélection sur l’EHW,</a:t>
            </a:r>
          </a:p>
          <a:p>
            <a:pPr marL="514350" indent="-514350" algn="just">
              <a:lnSpc>
                <a:spcPct val="200000"/>
              </a:lnSpc>
              <a:buNone/>
            </a:pPr>
            <a:endParaRPr lang="fr-FR"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 de la Migration sur l’EHW</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La migration homogénéise les fréquences alléliques entre populations,</a:t>
            </a:r>
          </a:p>
          <a:p>
            <a:pPr algn="just"/>
            <a:r>
              <a:rPr lang="fr-FR" dirty="0" smtClean="0">
                <a:solidFill>
                  <a:srgbClr val="FF0000"/>
                </a:solidFill>
              </a:rPr>
              <a:t>elle peut être haploïde (gamètes) ou diploïde (individus)</a:t>
            </a:r>
            <a:r>
              <a:rPr lang="fr-FR" dirty="0" smtClean="0"/>
              <a:t>,</a:t>
            </a:r>
          </a:p>
          <a:p>
            <a:pPr algn="just"/>
            <a:r>
              <a:rPr lang="fr-FR" dirty="0" smtClean="0"/>
              <a:t>La migration est un mécanisme qui traduit un flux génétique d’une population a une autre (migration unidirectionnelle) ou entre populations,</a:t>
            </a:r>
          </a:p>
          <a:p>
            <a:pPr algn="just"/>
            <a:r>
              <a:rPr lang="fr-FR" dirty="0" smtClean="0"/>
              <a:t>Le modèle des îles, exemple d’une migration unidirectionnelle d’une population en EHW vers une autre population,</a:t>
            </a:r>
          </a:p>
          <a:p>
            <a:pPr algn="just"/>
            <a:endParaRPr lang="fr-F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408712"/>
          </a:xfrm>
        </p:spPr>
        <p:txBody>
          <a:bodyPr>
            <a:normAutofit fontScale="85000" lnSpcReduction="10000"/>
          </a:bodyPr>
          <a:lstStyle/>
          <a:p>
            <a:pPr algn="just"/>
            <a:r>
              <a:rPr lang="fr-FR" dirty="0" smtClean="0"/>
              <a:t>Soit p</a:t>
            </a:r>
            <a:r>
              <a:rPr lang="fr-FR" baseline="-25000" dirty="0" smtClean="0"/>
              <a:t>m</a:t>
            </a:r>
            <a:r>
              <a:rPr lang="fr-FR" dirty="0" smtClean="0"/>
              <a:t> la fréquence de l’allèle A chez un migrant provenant d’une population M et rejoignant la population I où la fréquence initiale de A est de p</a:t>
            </a:r>
            <a:r>
              <a:rPr lang="fr-FR" baseline="-25000" dirty="0" smtClean="0"/>
              <a:t>i</a:t>
            </a:r>
            <a:r>
              <a:rPr lang="fr-FR" dirty="0" smtClean="0"/>
              <a:t>,</a:t>
            </a:r>
          </a:p>
          <a:p>
            <a:pPr algn="just"/>
            <a:r>
              <a:rPr lang="fr-FR" dirty="0" smtClean="0"/>
              <a:t>Soit m le taux de migrants par génération, l’effectif initiale N de la population I est de (1-m),</a:t>
            </a:r>
          </a:p>
          <a:p>
            <a:pPr algn="just"/>
            <a:r>
              <a:rPr lang="fr-FR" dirty="0" smtClean="0"/>
              <a:t>A la génération suivante, dans la population I, l’allèle A provient soit des migrants avec une probabilité m, soit des individus constituant la population initial non migrant de probabilité (1-m),</a:t>
            </a:r>
          </a:p>
          <a:p>
            <a:pPr algn="just"/>
            <a:r>
              <a:rPr lang="fr-FR" dirty="0" smtClean="0"/>
              <a:t>La fréquence de l’allèle A s’écrit:</a:t>
            </a:r>
          </a:p>
          <a:p>
            <a:pPr algn="just">
              <a:buNone/>
            </a:pPr>
            <a:r>
              <a:rPr lang="fr-FR" dirty="0" err="1" smtClean="0"/>
              <a:t>P’</a:t>
            </a:r>
            <a:r>
              <a:rPr lang="fr-FR" baseline="-25000" dirty="0" err="1" smtClean="0"/>
              <a:t>i</a:t>
            </a:r>
            <a:r>
              <a:rPr lang="fr-FR" dirty="0" smtClean="0"/>
              <a:t> = (1-m) p</a:t>
            </a:r>
            <a:r>
              <a:rPr lang="fr-FR" baseline="-25000" dirty="0" smtClean="0"/>
              <a:t>i</a:t>
            </a:r>
            <a:r>
              <a:rPr lang="fr-FR" dirty="0" smtClean="0"/>
              <a:t> + </a:t>
            </a:r>
            <a:r>
              <a:rPr lang="fr-FR" dirty="0" err="1" smtClean="0"/>
              <a:t>mp</a:t>
            </a:r>
            <a:r>
              <a:rPr lang="fr-FR" baseline="-25000" dirty="0" err="1" smtClean="0"/>
              <a:t>m</a:t>
            </a:r>
            <a:endParaRPr lang="fr-FR" dirty="0" smtClean="0"/>
          </a:p>
          <a:p>
            <a:pPr algn="just"/>
            <a:r>
              <a:rPr lang="fr-FR" dirty="0" smtClean="0"/>
              <a:t>La variation de la fréquence de l’allèle A s’écrit:</a:t>
            </a:r>
          </a:p>
          <a:p>
            <a:pPr algn="just">
              <a:buNone/>
            </a:pPr>
            <a:r>
              <a:rPr lang="fr-FR" dirty="0" smtClean="0"/>
              <a:t>∆ p = </a:t>
            </a:r>
            <a:r>
              <a:rPr lang="fr-FR" dirty="0" err="1" smtClean="0"/>
              <a:t>p’</a:t>
            </a:r>
            <a:r>
              <a:rPr lang="fr-FR" baseline="-25000" dirty="0" err="1" smtClean="0"/>
              <a:t>i</a:t>
            </a:r>
            <a:r>
              <a:rPr lang="fr-FR" dirty="0" smtClean="0"/>
              <a:t> - p</a:t>
            </a:r>
            <a:r>
              <a:rPr lang="fr-FR" baseline="-25000" dirty="0" smtClean="0"/>
              <a:t>i</a:t>
            </a:r>
            <a:r>
              <a:rPr lang="fr-FR" dirty="0" smtClean="0"/>
              <a:t> = m (p</a:t>
            </a:r>
            <a:r>
              <a:rPr lang="fr-FR" baseline="-25000" dirty="0" smtClean="0"/>
              <a:t>m</a:t>
            </a:r>
            <a:r>
              <a:rPr lang="fr-FR" dirty="0" smtClean="0"/>
              <a:t>- p</a:t>
            </a:r>
            <a:r>
              <a:rPr lang="fr-FR" baseline="-25000" dirty="0" smtClean="0"/>
              <a:t>i</a:t>
            </a:r>
            <a:r>
              <a:rPr lang="fr-FR" dirty="0" smtClean="0"/>
              <a:t> )</a:t>
            </a:r>
          </a:p>
          <a:p>
            <a:pPr algn="just"/>
            <a:r>
              <a:rPr lang="fr-FR" dirty="0" smtClean="0"/>
              <a:t>Lorsque les fréquences alléliques des deux populations seront égales (p</a:t>
            </a:r>
            <a:r>
              <a:rPr lang="fr-FR" baseline="-25000" dirty="0" smtClean="0"/>
              <a:t>i</a:t>
            </a:r>
            <a:r>
              <a:rPr lang="fr-FR" dirty="0" smtClean="0"/>
              <a:t> = p</a:t>
            </a:r>
            <a:r>
              <a:rPr lang="fr-FR" baseline="-25000" dirty="0" smtClean="0"/>
              <a:t>m</a:t>
            </a:r>
            <a:r>
              <a:rPr lang="fr-FR" dirty="0" smtClean="0"/>
              <a:t>), l’équilibre est atteint.</a:t>
            </a:r>
          </a:p>
          <a:p>
            <a:pPr algn="just">
              <a:buNone/>
            </a:pPr>
            <a:endParaRPr lang="fr-F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480720"/>
          </a:xfrm>
        </p:spPr>
        <p:txBody>
          <a:bodyPr>
            <a:normAutofit fontScale="85000" lnSpcReduction="20000"/>
          </a:bodyPr>
          <a:lstStyle/>
          <a:p>
            <a:pPr algn="just"/>
            <a:r>
              <a:rPr lang="fr-FR" dirty="0" smtClean="0"/>
              <a:t>Dans les populations a petites effectif, la migration s’oppose à la perte de variabilité due à la dérive génétique,</a:t>
            </a:r>
          </a:p>
          <a:p>
            <a:pPr algn="just"/>
            <a:r>
              <a:rPr lang="fr-FR" dirty="0" smtClean="0"/>
              <a:t>La consanguinité est limité par la migration. Ainsi, un seul migrant réduit la consanguinité à 0.20 au lieu de 1 sans migration et ce, quelque soit la taille de la population du fait de la relation:</a:t>
            </a:r>
          </a:p>
          <a:p>
            <a:pPr algn="just">
              <a:buNone/>
            </a:pPr>
            <a:r>
              <a:rPr lang="fr-FR" dirty="0" err="1" smtClean="0"/>
              <a:t>f</a:t>
            </a:r>
            <a:r>
              <a:rPr lang="fr-FR" baseline="-25000" dirty="0" err="1" smtClean="0"/>
              <a:t>e</a:t>
            </a:r>
            <a:r>
              <a:rPr lang="fr-FR" baseline="-25000" dirty="0" smtClean="0"/>
              <a:t> </a:t>
            </a:r>
            <a:r>
              <a:rPr lang="fr-FR" dirty="0" smtClean="0"/>
              <a:t># 1/(1+4m)</a:t>
            </a:r>
          </a:p>
          <a:p>
            <a:pPr algn="just">
              <a:buNone/>
            </a:pPr>
            <a:r>
              <a:rPr lang="fr-FR" dirty="0" err="1" smtClean="0"/>
              <a:t>f</a:t>
            </a:r>
            <a:r>
              <a:rPr lang="fr-FR" baseline="-25000" dirty="0" err="1" smtClean="0"/>
              <a:t>e</a:t>
            </a:r>
            <a:r>
              <a:rPr lang="fr-FR" dirty="0" smtClean="0"/>
              <a:t> est le taux de consanguinité à l’équilibre.</a:t>
            </a:r>
          </a:p>
          <a:p>
            <a:pPr algn="just"/>
            <a:r>
              <a:rPr lang="fr-FR" dirty="0" smtClean="0"/>
              <a:t>Sous l’effet de la migration deux populations auparavant isolées peuvent fusionner,</a:t>
            </a:r>
          </a:p>
          <a:p>
            <a:pPr algn="just"/>
            <a:r>
              <a:rPr lang="fr-FR" dirty="0" smtClean="0"/>
              <a:t>Cette fusion diminue la fréquence des hétérozygotes???(a voir) par rapport a celle de EHW (</a:t>
            </a:r>
            <a:r>
              <a:rPr lang="fr-FR" dirty="0" smtClean="0">
                <a:solidFill>
                  <a:srgbClr val="FF0000"/>
                </a:solidFill>
              </a:rPr>
              <a:t>effet Wahlund</a:t>
            </a:r>
            <a:r>
              <a:rPr lang="fr-FR" dirty="0" smtClean="0"/>
              <a:t>), le même effet est observé lors de biais d’échantillonnage (on échantillonne plusieurs populations on croyons échantillonné une seule, ce qui conduit a un écart a l’EHW) (TD page 358).</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mutations</a:t>
            </a:r>
            <a:endParaRPr lang="fr-FR" dirty="0"/>
          </a:p>
        </p:txBody>
      </p:sp>
      <p:sp>
        <p:nvSpPr>
          <p:cNvPr id="3" name="Espace réservé du contenu 2"/>
          <p:cNvSpPr>
            <a:spLocks noGrp="1"/>
          </p:cNvSpPr>
          <p:nvPr>
            <p:ph idx="1"/>
          </p:nvPr>
        </p:nvSpPr>
        <p:spPr/>
        <p:txBody>
          <a:bodyPr/>
          <a:lstStyle/>
          <a:p>
            <a:pPr algn="just">
              <a:lnSpc>
                <a:spcPct val="200000"/>
              </a:lnSpc>
            </a:pPr>
            <a:r>
              <a:rPr lang="fr-FR" dirty="0" smtClean="0"/>
              <a:t>Source de novation,</a:t>
            </a:r>
          </a:p>
          <a:p>
            <a:pPr algn="just">
              <a:lnSpc>
                <a:spcPct val="200000"/>
              </a:lnSpc>
            </a:pPr>
            <a:r>
              <a:rPr lang="fr-FR" dirty="0" smtClean="0"/>
              <a:t>Différents mécanisme (ponctuelle, euploïdie..)</a:t>
            </a:r>
          </a:p>
          <a:p>
            <a:pPr algn="just">
              <a:lnSpc>
                <a:spcPct val="200000"/>
              </a:lnSpc>
            </a:pPr>
            <a:r>
              <a:rPr lang="fr-FR" dirty="0" smtClean="0"/>
              <a:t>Facteurs inducteurs,</a:t>
            </a:r>
          </a:p>
          <a:p>
            <a:pPr algn="just">
              <a:lnSpc>
                <a:spcPct val="200000"/>
              </a:lnSpc>
            </a:pPr>
            <a:r>
              <a:rPr lang="fr-FR" dirty="0" smtClean="0">
                <a:solidFill>
                  <a:srgbClr val="FF0000"/>
                </a:solidFill>
              </a:rPr>
              <a:t>La mutation est aléatoire est non pas dirigée.</a:t>
            </a:r>
          </a:p>
          <a:p>
            <a:pPr algn="just">
              <a:lnSpc>
                <a:spcPct val="200000"/>
              </a:lnSpc>
            </a:pPr>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229600" cy="4464496"/>
          </a:xfrm>
        </p:spPr>
        <p:txBody>
          <a:bodyPr/>
          <a:lstStyle/>
          <a:p>
            <a:pPr marL="514350" indent="-514350" algn="just">
              <a:lnSpc>
                <a:spcPct val="200000"/>
              </a:lnSpc>
              <a:buFont typeface="+mj-lt"/>
              <a:buAutoNum type="arabicPeriod"/>
            </a:pPr>
            <a:r>
              <a:rPr lang="fr-FR" dirty="0" smtClean="0"/>
              <a:t>Effet des Mutations sur l’EHW,</a:t>
            </a:r>
          </a:p>
          <a:p>
            <a:pPr marL="514350" indent="-514350" algn="just">
              <a:lnSpc>
                <a:spcPct val="200000"/>
              </a:lnSpc>
              <a:buFont typeface="+mj-lt"/>
              <a:buAutoNum type="arabicPeriod"/>
            </a:pPr>
            <a:r>
              <a:rPr lang="fr-FR" dirty="0" smtClean="0"/>
              <a:t>Effet de la Migration sur l’EHW,</a:t>
            </a:r>
          </a:p>
          <a:p>
            <a:pPr marL="514350" indent="-514350" algn="just">
              <a:lnSpc>
                <a:spcPct val="200000"/>
              </a:lnSpc>
              <a:buFont typeface="+mj-lt"/>
              <a:buAutoNum type="arabicPeriod"/>
            </a:pPr>
            <a:r>
              <a:rPr lang="fr-FR" dirty="0" smtClean="0">
                <a:solidFill>
                  <a:srgbClr val="FF0000"/>
                </a:solidFill>
              </a:rPr>
              <a:t>Effet de la dérive génétique sur l’EHW,</a:t>
            </a:r>
          </a:p>
          <a:p>
            <a:pPr marL="514350" indent="-514350" algn="just">
              <a:lnSpc>
                <a:spcPct val="200000"/>
              </a:lnSpc>
              <a:buFont typeface="+mj-lt"/>
              <a:buAutoNum type="arabicPeriod"/>
            </a:pPr>
            <a:r>
              <a:rPr lang="fr-FR" dirty="0" smtClean="0"/>
              <a:t>Effet de la sélection sur l’EHW,</a:t>
            </a:r>
          </a:p>
          <a:p>
            <a:pPr marL="514350" indent="-514350" algn="just">
              <a:lnSpc>
                <a:spcPct val="200000"/>
              </a:lnSpc>
              <a:buNone/>
            </a:pPr>
            <a:endParaRPr lang="fr-FR"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de la dérive génétique sur l’EHW</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Sous l’effet de la dérive génétique les hétérozygotes tendent à disparaître,</a:t>
            </a:r>
          </a:p>
          <a:p>
            <a:pPr algn="just"/>
            <a:r>
              <a:rPr lang="fr-FR" dirty="0" smtClean="0"/>
              <a:t>Les populations naturelles sont de taille fini, il en résulte un échantillonnage de la variabilité génétique a chaque génération introduisant une fluctuation </a:t>
            </a:r>
            <a:r>
              <a:rPr lang="fr-FR" dirty="0" smtClean="0">
                <a:solidFill>
                  <a:srgbClr val="FF0000"/>
                </a:solidFill>
              </a:rPr>
              <a:t>aléatoire</a:t>
            </a:r>
            <a:r>
              <a:rPr lang="fr-FR" dirty="0" smtClean="0"/>
              <a:t> des fréquences alléliques, les fréquences alléliques dérivent alors au cour des générations,</a:t>
            </a:r>
          </a:p>
          <a:p>
            <a:pPr algn="just"/>
            <a:r>
              <a:rPr lang="fr-FR" dirty="0" smtClean="0"/>
              <a:t>La constitution génétique de la population définie par la descendance sera différente de celle de la population parentale, il y a une dérive génétique. </a:t>
            </a:r>
            <a:endParaRPr lang="fr-FR"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336704"/>
          </a:xfrm>
        </p:spPr>
        <p:txBody>
          <a:bodyPr>
            <a:normAutofit fontScale="77500" lnSpcReduction="20000"/>
          </a:bodyPr>
          <a:lstStyle/>
          <a:p>
            <a:pPr algn="just"/>
            <a:r>
              <a:rPr lang="fr-FR" dirty="0" smtClean="0"/>
              <a:t>On peut calculer la probabilité de fixation d’un allèle à chaque générations,</a:t>
            </a:r>
          </a:p>
          <a:p>
            <a:pPr algn="just"/>
            <a:r>
              <a:rPr lang="fr-FR" dirty="0" smtClean="0"/>
              <a:t>La fréquence limite de ce nouvel allèle selon qu’il se perd ou se fixe est de 0 ou 1, le polymorphisme tend a disparaître ainsi que la fréquence des hétérozygotes,</a:t>
            </a:r>
          </a:p>
          <a:p>
            <a:pPr algn="just"/>
            <a:r>
              <a:rPr lang="fr-FR" dirty="0" smtClean="0"/>
              <a:t>Les allèles les plus rares sont ceux qui ont plus de chance d’être perdus,</a:t>
            </a:r>
          </a:p>
          <a:p>
            <a:pPr algn="just"/>
            <a:r>
              <a:rPr lang="fr-FR" dirty="0" smtClean="0"/>
              <a:t>Le temps de la perte ou la fixation d’un allèle dépend de:</a:t>
            </a:r>
          </a:p>
          <a:p>
            <a:pPr algn="just">
              <a:buFont typeface="Wingdings" pitchFamily="2" charset="2"/>
              <a:buChar char="ü"/>
            </a:pPr>
            <a:r>
              <a:rPr lang="fr-FR" dirty="0" smtClean="0"/>
              <a:t>Taille de la population (N),</a:t>
            </a:r>
          </a:p>
          <a:p>
            <a:pPr algn="just">
              <a:buFont typeface="Wingdings" pitchFamily="2" charset="2"/>
              <a:buChar char="ü"/>
            </a:pPr>
            <a:r>
              <a:rPr lang="fr-FR" dirty="0" smtClean="0"/>
              <a:t>La valeur de la fréquence allélique initiale (P</a:t>
            </a:r>
            <a:r>
              <a:rPr lang="fr-FR" baseline="-25000" dirty="0" smtClean="0"/>
              <a:t>0</a:t>
            </a:r>
            <a:r>
              <a:rPr lang="fr-FR" dirty="0" smtClean="0"/>
              <a:t>),</a:t>
            </a:r>
          </a:p>
          <a:p>
            <a:pPr algn="just">
              <a:buFont typeface="Wingdings" pitchFamily="2" charset="2"/>
              <a:buChar char="ü"/>
            </a:pPr>
            <a:r>
              <a:rPr lang="fr-FR" dirty="0" smtClean="0"/>
              <a:t>Sa </a:t>
            </a:r>
            <a:r>
              <a:rPr lang="fr-FR" smtClean="0"/>
              <a:t>valeur sélective. </a:t>
            </a:r>
            <a:endParaRPr lang="fr-FR" dirty="0" smtClean="0"/>
          </a:p>
          <a:p>
            <a:pPr algn="just"/>
            <a:r>
              <a:rPr lang="fr-FR" dirty="0" smtClean="0"/>
              <a:t>Plus ces paramètres ont des valeurs faibles, plus ce temps est court,</a:t>
            </a:r>
          </a:p>
          <a:p>
            <a:pPr algn="just"/>
            <a:r>
              <a:rPr lang="fr-FR" dirty="0" smtClean="0"/>
              <a:t>Pour une fréquence allélique initiale P</a:t>
            </a:r>
            <a:r>
              <a:rPr lang="fr-FR" baseline="-25000" dirty="0" smtClean="0"/>
              <a:t>0 </a:t>
            </a:r>
            <a:r>
              <a:rPr lang="fr-FR" dirty="0" smtClean="0"/>
              <a:t>de 0.1 le polymorphisme perdure durant 1.3 génération, alors qu’il faudrait 2.8 génération pour une valeur initiale de 0.5. (TD page 359)</a:t>
            </a:r>
            <a:endParaRPr lang="fr-FR"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L’effectif réel ou efficace N</a:t>
            </a:r>
            <a:r>
              <a:rPr lang="fr-FR" baseline="-25000" dirty="0" smtClean="0"/>
              <a:t>e</a:t>
            </a:r>
            <a:endParaRPr lang="fr-FR" dirty="0"/>
          </a:p>
        </p:txBody>
      </p:sp>
      <p:sp>
        <p:nvSpPr>
          <p:cNvPr id="3" name="Espace réservé du contenu 2"/>
          <p:cNvSpPr>
            <a:spLocks noGrp="1"/>
          </p:cNvSpPr>
          <p:nvPr>
            <p:ph idx="1"/>
          </p:nvPr>
        </p:nvSpPr>
        <p:spPr>
          <a:xfrm>
            <a:off x="457200" y="1268760"/>
            <a:ext cx="8229600" cy="5328592"/>
          </a:xfrm>
        </p:spPr>
        <p:txBody>
          <a:bodyPr>
            <a:normAutofit fontScale="92500" lnSpcReduction="20000"/>
          </a:bodyPr>
          <a:lstStyle/>
          <a:p>
            <a:pPr algn="just"/>
            <a:r>
              <a:rPr lang="fr-FR" dirty="0" smtClean="0"/>
              <a:t>Est l’effectif des individus participant réellement à la reproduction,</a:t>
            </a:r>
          </a:p>
          <a:p>
            <a:pPr algn="just"/>
            <a:r>
              <a:rPr lang="fr-FR" dirty="0" smtClean="0"/>
              <a:t>On peut également parler de </a:t>
            </a:r>
            <a:r>
              <a:rPr lang="fr-FR" dirty="0" smtClean="0">
                <a:solidFill>
                  <a:srgbClr val="FF0000"/>
                </a:solidFill>
              </a:rPr>
              <a:t>gamètes efficaces</a:t>
            </a:r>
            <a:r>
              <a:rPr lang="fr-FR" dirty="0" smtClean="0"/>
              <a:t> lorsqu’on se réfère aux gamètes participant réellement à la reproduction,</a:t>
            </a:r>
          </a:p>
          <a:p>
            <a:pPr algn="just"/>
            <a:r>
              <a:rPr lang="fr-FR" dirty="0" smtClean="0"/>
              <a:t>L’effet de la dérive génétique sera d’autant plus important que l’effectif de la population est petit,</a:t>
            </a:r>
          </a:p>
          <a:p>
            <a:pPr algn="just"/>
            <a:r>
              <a:rPr lang="fr-FR" dirty="0" smtClean="0">
                <a:solidFill>
                  <a:srgbClr val="FF0000"/>
                </a:solidFill>
              </a:rPr>
              <a:t>Goulots d’étranglement</a:t>
            </a:r>
            <a:r>
              <a:rPr lang="fr-FR" dirty="0" smtClean="0"/>
              <a:t>; réduction drastique des effectifs d’une population (avec réduction de la variabilité génétique), </a:t>
            </a:r>
          </a:p>
          <a:p>
            <a:pPr algn="just"/>
            <a:r>
              <a:rPr lang="fr-FR" dirty="0" smtClean="0">
                <a:solidFill>
                  <a:srgbClr val="FF0000"/>
                </a:solidFill>
              </a:rPr>
              <a:t>L’effet de fondation</a:t>
            </a:r>
            <a:r>
              <a:rPr lang="fr-FR" dirty="0" smtClean="0"/>
              <a:t>; cas extrême d’un goulot d’étranglement (peuvent aller jusqu’à une femelle fécondé).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L’effectif efficace peut être calculé dans différentes situations</a:t>
            </a:r>
            <a:endParaRPr lang="fr-FR" dirty="0"/>
          </a:p>
        </p:txBody>
      </p:sp>
      <p:sp>
        <p:nvSpPr>
          <p:cNvPr id="3" name="Espace réservé du contenu 2"/>
          <p:cNvSpPr>
            <a:spLocks noGrp="1"/>
          </p:cNvSpPr>
          <p:nvPr>
            <p:ph idx="1"/>
          </p:nvPr>
        </p:nvSpPr>
        <p:spPr>
          <a:xfrm>
            <a:off x="457200" y="1412776"/>
            <a:ext cx="8229600" cy="5256584"/>
          </a:xfrm>
        </p:spPr>
        <p:txBody>
          <a:bodyPr>
            <a:normAutofit/>
          </a:bodyPr>
          <a:lstStyle/>
          <a:p>
            <a:pPr algn="just"/>
            <a:r>
              <a:rPr lang="fr-FR" dirty="0" smtClean="0"/>
              <a:t>L’effectif des reproducteurs participant à la constitution de la nouvelle génération est déterminant dans l’effet de la dérive génétique,</a:t>
            </a:r>
          </a:p>
          <a:p>
            <a:pPr algn="just"/>
            <a:r>
              <a:rPr lang="fr-FR" dirty="0" smtClean="0"/>
              <a:t>Cet effectif efficace noté N</a:t>
            </a:r>
            <a:r>
              <a:rPr lang="fr-FR" baseline="-25000" dirty="0" smtClean="0"/>
              <a:t>e</a:t>
            </a:r>
            <a:r>
              <a:rPr lang="fr-FR" dirty="0" smtClean="0"/>
              <a:t> est, en règle générale, plus petit voir nettement plus petit que l’effectif réel de la population comme le montre les deux situations suivantes:</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77500" lnSpcReduction="20000"/>
          </a:bodyPr>
          <a:lstStyle/>
          <a:p>
            <a:pPr algn="just">
              <a:buFontTx/>
              <a:buChar char="-"/>
            </a:pPr>
            <a:r>
              <a:rPr lang="fr-FR" u="sng" dirty="0" smtClean="0"/>
              <a:t>Population à effectif variable selon les générations; </a:t>
            </a:r>
          </a:p>
          <a:p>
            <a:pPr algn="just">
              <a:buNone/>
            </a:pPr>
            <a:r>
              <a:rPr lang="fr-FR" dirty="0" smtClean="0"/>
              <a:t>lorsque les populations passent par des goulots d’étranglement, il est nécessaire de définir l’effectif efficace moyen de la population sur un certain nombre de génération g afin, par exemple, de calculer l’indice de fixation </a:t>
            </a:r>
            <a:r>
              <a:rPr lang="fr-FR" dirty="0" err="1" smtClean="0"/>
              <a:t>F</a:t>
            </a:r>
            <a:r>
              <a:rPr lang="fr-FR" baseline="-25000" dirty="0" err="1" smtClean="0"/>
              <a:t>t</a:t>
            </a:r>
            <a:r>
              <a:rPr lang="fr-FR" dirty="0" smtClean="0"/>
              <a:t>,</a:t>
            </a:r>
          </a:p>
          <a:p>
            <a:pPr algn="just">
              <a:buNone/>
            </a:pPr>
            <a:r>
              <a:rPr lang="fr-FR" dirty="0" smtClean="0"/>
              <a:t>L’effectif efficace moyen est l’inverse de la moyenne harmonique des différents effectifs au cours des générations, noté N</a:t>
            </a:r>
            <a:r>
              <a:rPr lang="fr-FR" baseline="-25000" dirty="0" smtClean="0"/>
              <a:t>1</a:t>
            </a:r>
            <a:r>
              <a:rPr lang="fr-FR" dirty="0" smtClean="0"/>
              <a:t>, N</a:t>
            </a:r>
            <a:r>
              <a:rPr lang="fr-FR" baseline="-25000" dirty="0" smtClean="0"/>
              <a:t>2</a:t>
            </a:r>
            <a:r>
              <a:rPr lang="fr-FR" dirty="0" smtClean="0"/>
              <a:t>, N</a:t>
            </a:r>
            <a:r>
              <a:rPr lang="fr-FR" baseline="-25000" dirty="0" smtClean="0"/>
              <a:t>3</a:t>
            </a:r>
            <a:r>
              <a:rPr lang="fr-FR" dirty="0" smtClean="0"/>
              <a:t>,…, </a:t>
            </a:r>
            <a:r>
              <a:rPr lang="fr-FR" dirty="0" err="1" smtClean="0"/>
              <a:t>N</a:t>
            </a:r>
            <a:r>
              <a:rPr lang="fr-FR" baseline="-25000" dirty="0" err="1" smtClean="0"/>
              <a:t>g</a:t>
            </a:r>
            <a:r>
              <a:rPr lang="fr-FR" dirty="0" smtClean="0"/>
              <a:t>, tel que:</a:t>
            </a:r>
          </a:p>
          <a:p>
            <a:pPr algn="just">
              <a:buNone/>
            </a:pPr>
            <a:r>
              <a:rPr lang="fr-FR" dirty="0" smtClean="0"/>
              <a:t>1/ N</a:t>
            </a:r>
            <a:r>
              <a:rPr lang="fr-FR" baseline="-25000" dirty="0" smtClean="0"/>
              <a:t>e</a:t>
            </a:r>
            <a:r>
              <a:rPr lang="fr-FR" dirty="0" smtClean="0"/>
              <a:t>= (1/g)(1/ N</a:t>
            </a:r>
            <a:r>
              <a:rPr lang="fr-FR" baseline="-25000" dirty="0" smtClean="0"/>
              <a:t>1</a:t>
            </a:r>
            <a:r>
              <a:rPr lang="fr-FR" dirty="0" smtClean="0"/>
              <a:t>+ 1/ N</a:t>
            </a:r>
            <a:r>
              <a:rPr lang="fr-FR" baseline="-25000" dirty="0" smtClean="0"/>
              <a:t>2</a:t>
            </a:r>
            <a:r>
              <a:rPr lang="fr-FR" dirty="0" smtClean="0"/>
              <a:t>+ 1/ N</a:t>
            </a:r>
            <a:r>
              <a:rPr lang="fr-FR" baseline="-25000" dirty="0" smtClean="0"/>
              <a:t>3</a:t>
            </a:r>
            <a:r>
              <a:rPr lang="fr-FR" dirty="0" smtClean="0"/>
              <a:t>+…+ 1/ </a:t>
            </a:r>
            <a:r>
              <a:rPr lang="fr-FR" dirty="0" err="1" smtClean="0"/>
              <a:t>N</a:t>
            </a:r>
            <a:r>
              <a:rPr lang="fr-FR" baseline="-25000" dirty="0" err="1" smtClean="0"/>
              <a:t>g</a:t>
            </a:r>
            <a:r>
              <a:rPr lang="fr-FR" dirty="0" smtClean="0"/>
              <a:t>)</a:t>
            </a:r>
          </a:p>
          <a:p>
            <a:pPr algn="just"/>
            <a:r>
              <a:rPr lang="fr-FR" dirty="0" smtClean="0"/>
              <a:t>Par exemple si une population passe d’un effectif de 1000 individus à 100 puis atteint de nouveau 1000, la taille moyenne réelle de la population est de (2100/3) = 700 alors que l’effectif moyen efficace est de 250. Si l’effectif durant le goulot d’étranglement tombe à 10, la taille moyenne réelle de la population est de 670 alors que l’effectif moyen efficace n’est plus que de 29,7.</a:t>
            </a:r>
            <a:endParaRPr lang="fr-FR"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normAutofit lnSpcReduction="10000"/>
          </a:bodyPr>
          <a:lstStyle/>
          <a:p>
            <a:pPr algn="just">
              <a:buFontTx/>
              <a:buChar char="-"/>
            </a:pPr>
            <a:r>
              <a:rPr lang="fr-FR" u="sng" dirty="0" smtClean="0"/>
              <a:t>sex-ratio non équilibrée;</a:t>
            </a:r>
          </a:p>
          <a:p>
            <a:pPr algn="just">
              <a:buNone/>
            </a:pPr>
            <a:r>
              <a:rPr lang="fr-FR" dirty="0" smtClean="0"/>
              <a:t>Lorsque les mâles et les femelles sont en nombre inégal, l’effectif efficace de la population se calcule comme suit avec N</a:t>
            </a:r>
            <a:r>
              <a:rPr lang="fr-FR" baseline="-25000" dirty="0" smtClean="0"/>
              <a:t>m</a:t>
            </a:r>
            <a:r>
              <a:rPr lang="fr-FR" dirty="0" smtClean="0"/>
              <a:t>, l’effectif des mâle, et N</a:t>
            </a:r>
            <a:r>
              <a:rPr lang="fr-FR" baseline="-25000" dirty="0" smtClean="0"/>
              <a:t>f</a:t>
            </a:r>
            <a:r>
              <a:rPr lang="fr-FR" dirty="0" smtClean="0"/>
              <a:t>, l’effectif des femelles:</a:t>
            </a:r>
          </a:p>
          <a:p>
            <a:pPr algn="just">
              <a:buNone/>
            </a:pPr>
            <a:r>
              <a:rPr lang="fr-FR" dirty="0" smtClean="0"/>
              <a:t>N</a:t>
            </a:r>
            <a:r>
              <a:rPr lang="fr-FR" baseline="-25000" dirty="0" smtClean="0"/>
              <a:t>e</a:t>
            </a:r>
            <a:r>
              <a:rPr lang="fr-FR" dirty="0" smtClean="0"/>
              <a:t>= (4 N</a:t>
            </a:r>
            <a:r>
              <a:rPr lang="fr-FR" baseline="-25000" dirty="0" smtClean="0"/>
              <a:t>m</a:t>
            </a:r>
            <a:r>
              <a:rPr lang="fr-FR" dirty="0" smtClean="0"/>
              <a:t> N</a:t>
            </a:r>
            <a:r>
              <a:rPr lang="fr-FR" baseline="-25000" dirty="0" smtClean="0"/>
              <a:t>f </a:t>
            </a:r>
            <a:r>
              <a:rPr lang="fr-FR" dirty="0" smtClean="0"/>
              <a:t>)/(N</a:t>
            </a:r>
            <a:r>
              <a:rPr lang="fr-FR" baseline="-25000" dirty="0" smtClean="0"/>
              <a:t>m</a:t>
            </a:r>
            <a:r>
              <a:rPr lang="fr-FR" dirty="0" smtClean="0"/>
              <a:t>+ N</a:t>
            </a:r>
            <a:r>
              <a:rPr lang="fr-FR" baseline="-25000" dirty="0" smtClean="0"/>
              <a:t>f</a:t>
            </a:r>
            <a:r>
              <a:rPr lang="fr-FR" dirty="0" smtClean="0"/>
              <a:t>)</a:t>
            </a:r>
          </a:p>
          <a:p>
            <a:pPr algn="just">
              <a:buNone/>
            </a:pPr>
            <a:r>
              <a:rPr lang="fr-FR" dirty="0" smtClean="0"/>
              <a:t>Par exemple, si une population est composée de 200 femelles pour 2 mâles (exemple d’un élevage de poules), la taille réel de la population est de 202 alors que l’effectif efficace de la population n’est que de 8. </a:t>
            </a:r>
            <a:endParaRPr lang="fr-FR"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t>Du fait même du caractère aléatoire de la dérive génétique il est difficile de prédire au niveau d’une population le devenir des fréquences alléliques. Ce processus aléatoire est dit </a:t>
            </a:r>
            <a:r>
              <a:rPr lang="fr-FR" dirty="0" smtClean="0">
                <a:solidFill>
                  <a:srgbClr val="FF0000"/>
                </a:solidFill>
              </a:rPr>
              <a:t>stochastique </a:t>
            </a:r>
            <a:r>
              <a:rPr lang="fr-FR" dirty="0" smtClean="0"/>
              <a:t>(aléatoire),</a:t>
            </a:r>
          </a:p>
          <a:p>
            <a:pPr algn="just"/>
            <a:r>
              <a:rPr lang="fr-FR" dirty="0" smtClean="0"/>
              <a:t>Les processus évolutif qui sont modélisés come ceux de la mutation et la sélection sont dit </a:t>
            </a:r>
            <a:r>
              <a:rPr lang="fr-FR" dirty="0" smtClean="0">
                <a:solidFill>
                  <a:srgbClr val="FF0000"/>
                </a:solidFill>
              </a:rPr>
              <a:t>déterministes</a:t>
            </a:r>
            <a:r>
              <a:rPr lang="fr-FR" dirty="0" smtClean="0"/>
              <a:t>,</a:t>
            </a:r>
          </a:p>
          <a:p>
            <a:pPr algn="just"/>
            <a:endParaRPr lang="fr-FR"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336704"/>
          </a:xfrm>
        </p:spPr>
        <p:txBody>
          <a:bodyPr>
            <a:normAutofit fontScale="85000" lnSpcReduction="20000"/>
          </a:bodyPr>
          <a:lstStyle/>
          <a:p>
            <a:pPr algn="just"/>
            <a:r>
              <a:rPr lang="fr-FR" dirty="0" smtClean="0"/>
              <a:t>Une population de taille infini (sous EHW), si cette dernière est subdivisé en plusieurs sous populations fini (avec des fluctuations des fréquences alléliques due à la dérive génétique), la fréquence moyenne de l’ensemble de toutes les populations est égale a celle de la population initiale. </a:t>
            </a:r>
          </a:p>
          <a:p>
            <a:pPr algn="just"/>
            <a:r>
              <a:rPr lang="fr-FR" dirty="0" smtClean="0"/>
              <a:t>Dans ce cas un échantillonnage au niveau de la population sans prendre en considération cette subdivision, fait croire à un déficit d’hétérozygotes c’est l’effet Wahlund, qui fait croire a un croisement consanguin.</a:t>
            </a:r>
          </a:p>
          <a:p>
            <a:pPr algn="just"/>
            <a:r>
              <a:rPr lang="fr-FR" dirty="0" smtClean="0">
                <a:solidFill>
                  <a:srgbClr val="FF0000"/>
                </a:solidFill>
              </a:rPr>
              <a:t>Avec croisement panmictiques au niveau de toutes les populations et absence de migration = </a:t>
            </a:r>
            <a:r>
              <a:rPr lang="fr-FR" dirty="0" smtClean="0"/>
              <a:t>Le déficit en hétérozygotes est mesuré par le calcul de l’indice de fixation F</a:t>
            </a:r>
            <a:r>
              <a:rPr lang="fr-FR" baseline="-25000" dirty="0" smtClean="0"/>
              <a:t>ST</a:t>
            </a:r>
            <a:r>
              <a:rPr lang="fr-FR" dirty="0" smtClean="0"/>
              <a:t> qui renseigne sur l’existence d’une « structuration » des populations, c’est-à-dire sur le degré de leur isolement qui peut être lié à la dérive génétique.</a:t>
            </a:r>
            <a:endParaRPr lang="fr-FR"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229600" cy="6264696"/>
          </a:xfrm>
        </p:spPr>
        <p:txBody>
          <a:bodyPr>
            <a:normAutofit fontScale="92500" lnSpcReduction="10000"/>
          </a:bodyPr>
          <a:lstStyle/>
          <a:p>
            <a:pPr algn="just"/>
            <a:r>
              <a:rPr lang="fr-FR" dirty="0" smtClean="0"/>
              <a:t>Dans la pratique en compare plusieurs populations lié génétiquement pour voir s’il existent entre eux une structuration (calcule du F</a:t>
            </a:r>
            <a:r>
              <a:rPr lang="fr-FR" baseline="-25000" dirty="0" smtClean="0"/>
              <a:t>ST</a:t>
            </a:r>
            <a:r>
              <a:rPr lang="fr-FR" dirty="0" smtClean="0"/>
              <a:t>).</a:t>
            </a:r>
          </a:p>
          <a:p>
            <a:pPr algn="just"/>
            <a:r>
              <a:rPr lang="fr-FR" dirty="0" smtClean="0"/>
              <a:t>La dérive génétique conduit a un déficit en hétérozygote (comme la consanguinité) de ce fait l’indice de fixation F (indice de consanguinité) décrit également une situation de dérive génétique.</a:t>
            </a:r>
          </a:p>
          <a:p>
            <a:pPr algn="just"/>
            <a:r>
              <a:rPr lang="fr-FR" dirty="0" smtClean="0"/>
              <a:t>La dérive génétique conduit la fixation d’un allèle par locus (aléatoirement), le polymorphisme observé au niveau des populations et l’effet conjugué de la dérive génétique et des mutations neutres. </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sélection</a:t>
            </a:r>
            <a:endParaRPr lang="fr-FR" dirty="0"/>
          </a:p>
        </p:txBody>
      </p:sp>
      <p:sp>
        <p:nvSpPr>
          <p:cNvPr id="3" name="Espace réservé du contenu 2"/>
          <p:cNvSpPr>
            <a:spLocks noGrp="1"/>
          </p:cNvSpPr>
          <p:nvPr>
            <p:ph idx="1"/>
          </p:nvPr>
        </p:nvSpPr>
        <p:spPr/>
        <p:txBody>
          <a:bodyPr/>
          <a:lstStyle/>
          <a:p>
            <a:pPr algn="just"/>
            <a:r>
              <a:rPr lang="fr-FR" dirty="0" smtClean="0"/>
              <a:t>Mesurée en terme de succès reproductif,</a:t>
            </a:r>
          </a:p>
          <a:p>
            <a:pPr algn="just"/>
            <a:r>
              <a:rPr lang="fr-FR" dirty="0" smtClean="0"/>
              <a:t>Trois paramètres pour exercé la sélection:</a:t>
            </a:r>
          </a:p>
          <a:p>
            <a:pPr algn="just">
              <a:buFontTx/>
              <a:buChar char="-"/>
            </a:pPr>
            <a:r>
              <a:rPr lang="fr-FR" dirty="0" smtClean="0"/>
              <a:t>Existence d’une reproduction,</a:t>
            </a:r>
          </a:p>
          <a:p>
            <a:pPr algn="just">
              <a:buFontTx/>
              <a:buChar char="-"/>
            </a:pPr>
            <a:r>
              <a:rPr lang="fr-FR" dirty="0" smtClean="0"/>
              <a:t>Existence d’une variabilité génétique,</a:t>
            </a:r>
          </a:p>
          <a:p>
            <a:pPr algn="just">
              <a:buFontTx/>
              <a:buChar char="-"/>
            </a:pPr>
            <a:r>
              <a:rPr lang="fr-FR" dirty="0" smtClean="0"/>
              <a:t>Existence d’une différence d’aptitude (en terme de descendants),</a:t>
            </a:r>
          </a:p>
          <a:p>
            <a:pPr algn="just">
              <a:buNone/>
            </a:pPr>
            <a:r>
              <a:rPr lang="fr-FR" dirty="0" smtClean="0">
                <a:solidFill>
                  <a:srgbClr val="FF0000"/>
                </a:solidFill>
              </a:rPr>
              <a:t>Aptitude= valeur sélective, valeur adaptative, succès reproductif et « fitness ».</a:t>
            </a:r>
            <a:r>
              <a:rPr lang="fr-FR" dirty="0" smtClean="0"/>
              <a:t> </a:t>
            </a:r>
          </a:p>
          <a:p>
            <a:pPr algn="just"/>
            <a:endParaRPr lang="fr-FR"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76664"/>
          </a:xfrm>
        </p:spPr>
        <p:txBody>
          <a:bodyPr>
            <a:normAutofit fontScale="92500" lnSpcReduction="20000"/>
          </a:bodyPr>
          <a:lstStyle/>
          <a:p>
            <a:pPr algn="just"/>
            <a:r>
              <a:rPr lang="fr-FR" dirty="0" smtClean="0"/>
              <a:t>Le temps de fixation d’un allèle à un locus donné dépend de la taille de la population (précisément le N</a:t>
            </a:r>
            <a:r>
              <a:rPr lang="fr-FR" baseline="-25000" dirty="0" smtClean="0"/>
              <a:t>e</a:t>
            </a:r>
            <a:r>
              <a:rPr lang="fr-FR" dirty="0" smtClean="0"/>
              <a:t>), ce temps est approximativement égale a 4 N</a:t>
            </a:r>
            <a:r>
              <a:rPr lang="fr-FR" baseline="-25000" dirty="0" smtClean="0"/>
              <a:t>e</a:t>
            </a:r>
            <a:r>
              <a:rPr lang="fr-FR" dirty="0" smtClean="0"/>
              <a:t>. </a:t>
            </a:r>
            <a:r>
              <a:rPr lang="fr-FR" dirty="0" smtClean="0">
                <a:solidFill>
                  <a:srgbClr val="FF0000"/>
                </a:solidFill>
              </a:rPr>
              <a:t>AA (2 allèles) </a:t>
            </a:r>
            <a:endParaRPr lang="fr-FR" dirty="0" smtClean="0"/>
          </a:p>
          <a:p>
            <a:pPr algn="just"/>
            <a:r>
              <a:rPr lang="fr-FR" dirty="0" smtClean="0"/>
              <a:t>Ce temps est moins important pour sa perte est égale a 2 </a:t>
            </a:r>
            <a:r>
              <a:rPr lang="fr-FR" dirty="0" smtClean="0"/>
              <a:t>((N/N</a:t>
            </a:r>
            <a:r>
              <a:rPr lang="fr-FR" baseline="-25000" dirty="0" smtClean="0"/>
              <a:t>e</a:t>
            </a:r>
            <a:r>
              <a:rPr lang="fr-FR" dirty="0" smtClean="0"/>
              <a:t>)ln(2N</a:t>
            </a:r>
            <a:r>
              <a:rPr lang="fr-FR" baseline="-25000" dirty="0" smtClean="0"/>
              <a:t>e</a:t>
            </a:r>
            <a:r>
              <a:rPr lang="fr-FR" dirty="0" smtClean="0"/>
              <a:t>)). </a:t>
            </a:r>
            <a:r>
              <a:rPr lang="fr-FR" dirty="0" smtClean="0">
                <a:solidFill>
                  <a:srgbClr val="FF0000"/>
                </a:solidFill>
              </a:rPr>
              <a:t>Aa (1 allèle)</a:t>
            </a:r>
            <a:endParaRPr lang="fr-FR" dirty="0" smtClean="0"/>
          </a:p>
          <a:p>
            <a:pPr algn="just"/>
            <a:r>
              <a:rPr lang="fr-FR" dirty="0" smtClean="0"/>
              <a:t>Par exemple pour N = 100.000, N</a:t>
            </a:r>
            <a:r>
              <a:rPr lang="fr-FR" baseline="-25000" dirty="0" smtClean="0"/>
              <a:t>e</a:t>
            </a:r>
            <a:r>
              <a:rPr lang="fr-FR" dirty="0" smtClean="0"/>
              <a:t>= 10.000 il faut environ 40.000 génération pour qu’un allèle se fixe contre 200 pour qu’il se perde. </a:t>
            </a:r>
          </a:p>
          <a:p>
            <a:pPr algn="just"/>
            <a:r>
              <a:rPr lang="fr-FR" dirty="0" smtClean="0"/>
              <a:t>L’action combiné de la dérive et la mutation neutre conduit à un taux d’hétérozygotie stable qui dépend de N</a:t>
            </a:r>
            <a:r>
              <a:rPr lang="fr-FR" baseline="-25000" dirty="0" smtClean="0"/>
              <a:t>e</a:t>
            </a:r>
            <a:r>
              <a:rPr lang="fr-FR" dirty="0" smtClean="0"/>
              <a:t> et du taux de mutation, </a:t>
            </a:r>
          </a:p>
          <a:p>
            <a:pPr algn="just">
              <a:buNone/>
            </a:pPr>
            <a:r>
              <a:rPr lang="fr-FR" dirty="0" smtClean="0"/>
              <a:t>H = 4N</a:t>
            </a:r>
            <a:r>
              <a:rPr lang="fr-FR" baseline="-25000" dirty="0" smtClean="0"/>
              <a:t>e</a:t>
            </a:r>
            <a:r>
              <a:rPr lang="fr-FR" dirty="0" smtClean="0"/>
              <a:t>u /4N</a:t>
            </a:r>
            <a:r>
              <a:rPr lang="fr-FR" baseline="-25000" dirty="0" smtClean="0"/>
              <a:t>e</a:t>
            </a:r>
            <a:r>
              <a:rPr lang="fr-FR" dirty="0" smtClean="0"/>
              <a:t>u + 1 le taux d’homozygotie étant de (1 – H), le coefficient de consanguinité est approximativement : F = 1/ 4N</a:t>
            </a:r>
            <a:r>
              <a:rPr lang="fr-FR" baseline="-25000" dirty="0" smtClean="0"/>
              <a:t>e</a:t>
            </a:r>
            <a:r>
              <a:rPr lang="fr-FR" dirty="0" smtClean="0"/>
              <a:t>u + 1.</a:t>
            </a:r>
            <a:endParaRPr lang="fr-FR" dirty="0"/>
          </a:p>
        </p:txBody>
      </p:sp>
      <p:cxnSp>
        <p:nvCxnSpPr>
          <p:cNvPr id="5" name="Connecteur droit 4"/>
          <p:cNvCxnSpPr/>
          <p:nvPr/>
        </p:nvCxnSpPr>
        <p:spPr>
          <a:xfrm flipH="1">
            <a:off x="5000628" y="2428868"/>
            <a:ext cx="288032" cy="43204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8229600" cy="3672408"/>
          </a:xfrm>
        </p:spPr>
        <p:txBody>
          <a:bodyPr/>
          <a:lstStyle/>
          <a:p>
            <a:pPr algn="just"/>
            <a:r>
              <a:rPr lang="fr-FR" dirty="0" smtClean="0"/>
              <a:t>La composition génotypique des hétérozygotes varie car les allèles changent mais le taux d’hétérozygotie reste constant,</a:t>
            </a:r>
          </a:p>
          <a:p>
            <a:pPr algn="just"/>
            <a:r>
              <a:rPr lang="fr-FR" dirty="0" smtClean="0"/>
              <a:t>Par exemple pour un taux de mutation de 10</a:t>
            </a:r>
            <a:r>
              <a:rPr lang="fr-FR" baseline="-25000" dirty="0" smtClean="0"/>
              <a:t> </a:t>
            </a:r>
            <a:r>
              <a:rPr lang="fr-FR" baseline="30000" dirty="0" smtClean="0"/>
              <a:t>-6</a:t>
            </a:r>
            <a:r>
              <a:rPr lang="fr-FR" dirty="0" smtClean="0"/>
              <a:t> et un effectif efficace de 100.000 individus, le pourcentage d’hétérozygotes dans la population est de 28.6%.</a:t>
            </a:r>
            <a:endParaRPr lang="fr-FR"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6"/>
            <a:ext cx="8229600" cy="5433467"/>
          </a:xfrm>
        </p:spPr>
        <p:txBody>
          <a:bodyPr>
            <a:normAutofit/>
          </a:bodyPr>
          <a:lstStyle/>
          <a:p>
            <a:pPr algn="just"/>
            <a:r>
              <a:rPr lang="fr-FR" dirty="0" smtClean="0"/>
              <a:t>On nomme métapopulation un ensemble de populations liée génétiquement entre elles (flux géniques). Ces populations sont dites ouvertes. En revanche, des populations isolées les unes des autres d’un point de vue génétique (absence de flux génique) sont dites fermées. Lorsque les populations sont subdivisées en sous populations de petite taille et semi-isolées (flux géniques réduits), ces sous-populations sont nommées </a:t>
            </a:r>
            <a:r>
              <a:rPr lang="fr-FR" dirty="0" smtClean="0">
                <a:solidFill>
                  <a:srgbClr val="FF0000"/>
                </a:solidFill>
              </a:rPr>
              <a:t>dèmes. </a:t>
            </a:r>
            <a:endParaRPr lang="fr-FR"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Subdivision des populations ou statistiques de Wright</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La subdivision des populations conduits à trois niveaux hiérarchisés:</a:t>
            </a:r>
          </a:p>
          <a:p>
            <a:pPr algn="just">
              <a:buFontTx/>
              <a:buChar char="-"/>
            </a:pPr>
            <a:r>
              <a:rPr lang="fr-FR" dirty="0" smtClean="0"/>
              <a:t>Les individus: I,</a:t>
            </a:r>
          </a:p>
          <a:p>
            <a:pPr algn="just">
              <a:buFontTx/>
              <a:buChar char="-"/>
            </a:pPr>
            <a:r>
              <a:rPr lang="fr-FR" dirty="0" smtClean="0"/>
              <a:t>Les sous-populations: S,</a:t>
            </a:r>
          </a:p>
          <a:p>
            <a:pPr algn="just">
              <a:buFontTx/>
              <a:buChar char="-"/>
            </a:pPr>
            <a:r>
              <a:rPr lang="fr-FR" dirty="0" smtClean="0"/>
              <a:t>La population totale: T,</a:t>
            </a:r>
          </a:p>
          <a:p>
            <a:pPr algn="just"/>
            <a:r>
              <a:rPr lang="fr-FR" dirty="0" smtClean="0"/>
              <a:t>L’écart à la panmixie est estimé à l’aide des    F-statistiques de Wright, après calcul des taux d’hétérozygotes dans les différents niveaux hiérarchiques.</a:t>
            </a:r>
            <a:endParaRPr lang="fr-FR"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88640"/>
            <a:ext cx="8229600" cy="6480720"/>
          </a:xfrm>
        </p:spPr>
        <p:txBody>
          <a:bodyPr>
            <a:normAutofit fontScale="77500" lnSpcReduction="20000"/>
          </a:bodyPr>
          <a:lstStyle/>
          <a:p>
            <a:pPr algn="just"/>
            <a:r>
              <a:rPr lang="fr-FR" dirty="0" smtClean="0"/>
              <a:t>H</a:t>
            </a:r>
            <a:r>
              <a:rPr lang="fr-FR" baseline="-25000" dirty="0" smtClean="0"/>
              <a:t>I </a:t>
            </a:r>
            <a:r>
              <a:rPr lang="fr-FR" dirty="0" smtClean="0"/>
              <a:t>: </a:t>
            </a:r>
          </a:p>
          <a:p>
            <a:pPr algn="just">
              <a:buFontTx/>
              <a:buChar char="-"/>
            </a:pPr>
            <a:r>
              <a:rPr lang="fr-FR" dirty="0" smtClean="0"/>
              <a:t>représente l’hétérozygotie observée d’un individu appartenant à une sous-population. Ce paramètre mesure l’hétérozygotie moyenne de tous les gènes d’un individu ou la probabilité pour un gène quelconque d’être à l’état hétérozygote. </a:t>
            </a:r>
          </a:p>
          <a:p>
            <a:pPr algn="just">
              <a:buFontTx/>
              <a:buChar char="-"/>
            </a:pPr>
            <a:r>
              <a:rPr lang="fr-FR" dirty="0" smtClean="0"/>
              <a:t>Pour plusieurs sous-populations, H</a:t>
            </a:r>
            <a:r>
              <a:rPr lang="fr-FR" baseline="-25000" dirty="0" smtClean="0"/>
              <a:t>I </a:t>
            </a:r>
            <a:r>
              <a:rPr lang="fr-FR" dirty="0" smtClean="0"/>
              <a:t>est calculée en faisant la moyenne des hétérozygoties observées dans toutes les sous-populations étudiées. </a:t>
            </a:r>
          </a:p>
          <a:p>
            <a:pPr algn="just"/>
            <a:r>
              <a:rPr lang="fr-FR" dirty="0" smtClean="0"/>
              <a:t>H</a:t>
            </a:r>
            <a:r>
              <a:rPr lang="fr-FR" baseline="-25000" dirty="0" smtClean="0"/>
              <a:t>S </a:t>
            </a:r>
            <a:r>
              <a:rPr lang="fr-FR" dirty="0" smtClean="0"/>
              <a:t>: </a:t>
            </a:r>
          </a:p>
          <a:p>
            <a:pPr algn="just">
              <a:buFontTx/>
              <a:buChar char="-"/>
            </a:pPr>
            <a:r>
              <a:rPr lang="fr-FR" dirty="0" smtClean="0"/>
              <a:t>représente le taux d’hétérozygotie attendu dans une sous-population, c’est-à-dire dans le cas théorique où la population est en situation de panmixie.</a:t>
            </a:r>
          </a:p>
          <a:p>
            <a:pPr algn="just">
              <a:buFontTx/>
              <a:buChar char="-"/>
            </a:pPr>
            <a:r>
              <a:rPr lang="fr-FR" dirty="0" smtClean="0"/>
              <a:t>Pour un locus autosomique à deux allèles p et q, dans une </a:t>
            </a:r>
            <a:r>
              <a:rPr lang="fr-FR" dirty="0" err="1" smtClean="0"/>
              <a:t>i</a:t>
            </a:r>
            <a:r>
              <a:rPr lang="fr-FR" baseline="30000" dirty="0" err="1" smtClean="0"/>
              <a:t>éme</a:t>
            </a:r>
            <a:r>
              <a:rPr lang="fr-FR" dirty="0" smtClean="0"/>
              <a:t> population de fréquence p</a:t>
            </a:r>
            <a:r>
              <a:rPr lang="fr-FR" baseline="-25000" dirty="0" smtClean="0"/>
              <a:t>i</a:t>
            </a:r>
            <a:r>
              <a:rPr lang="fr-FR" dirty="0" smtClean="0"/>
              <a:t> et q</a:t>
            </a:r>
            <a:r>
              <a:rPr lang="fr-FR" baseline="-25000" dirty="0" smtClean="0"/>
              <a:t>i</a:t>
            </a:r>
            <a:r>
              <a:rPr lang="fr-FR" dirty="0" smtClean="0"/>
              <a:t>, </a:t>
            </a:r>
            <a:r>
              <a:rPr lang="fr-FR" dirty="0" err="1" smtClean="0"/>
              <a:t>H</a:t>
            </a:r>
            <a:r>
              <a:rPr lang="fr-FR" baseline="-25000" dirty="0" err="1" smtClean="0"/>
              <a:t>Si</a:t>
            </a:r>
            <a:r>
              <a:rPr lang="fr-FR" dirty="0" smtClean="0"/>
              <a:t> s’écrit:</a:t>
            </a:r>
          </a:p>
          <a:p>
            <a:pPr algn="just">
              <a:buNone/>
            </a:pPr>
            <a:r>
              <a:rPr lang="fr-FR" dirty="0" err="1" smtClean="0"/>
              <a:t>H</a:t>
            </a:r>
            <a:r>
              <a:rPr lang="fr-FR" baseline="-25000" dirty="0" err="1" smtClean="0"/>
              <a:t>Si</a:t>
            </a:r>
            <a:r>
              <a:rPr lang="fr-FR" dirty="0" smtClean="0"/>
              <a:t> = 2p</a:t>
            </a:r>
            <a:r>
              <a:rPr lang="fr-FR" baseline="-25000" dirty="0" smtClean="0"/>
              <a:t>i</a:t>
            </a:r>
            <a:r>
              <a:rPr lang="fr-FR" dirty="0" smtClean="0"/>
              <a:t>q</a:t>
            </a:r>
            <a:r>
              <a:rPr lang="fr-FR" baseline="-25000" dirty="0" smtClean="0"/>
              <a:t>i</a:t>
            </a:r>
            <a:endParaRPr lang="fr-FR" dirty="0" smtClean="0"/>
          </a:p>
          <a:p>
            <a:pPr algn="just">
              <a:buFontTx/>
              <a:buChar char="-"/>
            </a:pPr>
            <a:r>
              <a:rPr lang="fr-FR" dirty="0" smtClean="0"/>
              <a:t>Pour plusieurs sous-populations, H</a:t>
            </a:r>
            <a:r>
              <a:rPr lang="fr-FR" baseline="-25000" dirty="0" smtClean="0"/>
              <a:t>S </a:t>
            </a:r>
            <a:r>
              <a:rPr lang="fr-FR" dirty="0" smtClean="0"/>
              <a:t>est la moyenne des hétérozygoties attendues dans toutes les sous-populations étudiées. </a:t>
            </a:r>
            <a:endParaRPr lang="fr-FR"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836712"/>
            <a:ext cx="8229600" cy="4525963"/>
          </a:xfrm>
        </p:spPr>
        <p:txBody>
          <a:bodyPr>
            <a:normAutofit fontScale="92500"/>
          </a:bodyPr>
          <a:lstStyle/>
          <a:p>
            <a:pPr algn="just">
              <a:buFontTx/>
              <a:buChar char="-"/>
            </a:pPr>
            <a:r>
              <a:rPr lang="fr-FR" dirty="0" smtClean="0"/>
              <a:t>H</a:t>
            </a:r>
            <a:r>
              <a:rPr lang="fr-FR" baseline="-25000" dirty="0" smtClean="0"/>
              <a:t>T </a:t>
            </a:r>
            <a:r>
              <a:rPr lang="fr-FR" dirty="0" smtClean="0"/>
              <a:t>: représente le taux d’hétérozygotie attendu d’un individu dans une population totale, c’est-à-dire dans le cas théorique où toutes les sous-populations ne forment qu’une seule population panmictiques.</a:t>
            </a:r>
          </a:p>
          <a:p>
            <a:pPr algn="just">
              <a:buFontTx/>
              <a:buChar char="-"/>
            </a:pPr>
            <a:r>
              <a:rPr lang="fr-FR" dirty="0" smtClean="0"/>
              <a:t>Pour un locus autosomique à deux allèles p et q, on calcule la moyenne des fréquences alléliques des sous-population p</a:t>
            </a:r>
            <a:r>
              <a:rPr lang="fr-FR" baseline="-25000" dirty="0" smtClean="0"/>
              <a:t>0</a:t>
            </a:r>
            <a:r>
              <a:rPr lang="fr-FR" dirty="0" smtClean="0"/>
              <a:t> et q</a:t>
            </a:r>
            <a:r>
              <a:rPr lang="fr-FR" baseline="-25000" dirty="0" smtClean="0"/>
              <a:t>0</a:t>
            </a:r>
            <a:r>
              <a:rPr lang="fr-FR" dirty="0" smtClean="0"/>
              <a:t>, H</a:t>
            </a:r>
            <a:r>
              <a:rPr lang="fr-FR" baseline="-25000" dirty="0" smtClean="0"/>
              <a:t>T</a:t>
            </a:r>
            <a:r>
              <a:rPr lang="fr-FR" dirty="0" smtClean="0"/>
              <a:t> s’écrit:</a:t>
            </a:r>
          </a:p>
          <a:p>
            <a:pPr algn="just">
              <a:buNone/>
            </a:pPr>
            <a:r>
              <a:rPr lang="fr-FR" dirty="0" smtClean="0"/>
              <a:t>H</a:t>
            </a:r>
            <a:r>
              <a:rPr lang="fr-FR" baseline="-25000" dirty="0" smtClean="0"/>
              <a:t>T</a:t>
            </a:r>
            <a:r>
              <a:rPr lang="fr-FR" dirty="0" smtClean="0"/>
              <a:t> = 2p</a:t>
            </a:r>
            <a:r>
              <a:rPr lang="fr-FR" baseline="-25000" dirty="0" smtClean="0"/>
              <a:t>0</a:t>
            </a:r>
            <a:r>
              <a:rPr lang="fr-FR" dirty="0" smtClean="0"/>
              <a:t>q</a:t>
            </a:r>
            <a:r>
              <a:rPr lang="fr-FR" baseline="-25000" dirty="0" smtClean="0"/>
              <a:t>0</a:t>
            </a:r>
          </a:p>
          <a:p>
            <a:pPr algn="just">
              <a:buNone/>
            </a:pPr>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5937523"/>
          </a:xfrm>
        </p:spPr>
        <p:txBody>
          <a:bodyPr>
            <a:normAutofit fontScale="85000" lnSpcReduction="10000"/>
          </a:bodyPr>
          <a:lstStyle/>
          <a:p>
            <a:pPr algn="just"/>
            <a:r>
              <a:rPr lang="fr-FR" dirty="0" smtClean="0"/>
              <a:t>A partir de ces taux d’hétérozygotie, trois indices sont calculés:</a:t>
            </a:r>
          </a:p>
          <a:p>
            <a:pPr algn="just">
              <a:buFontTx/>
              <a:buChar char="-"/>
            </a:pPr>
            <a:r>
              <a:rPr lang="fr-FR" dirty="0" smtClean="0"/>
              <a:t>F</a:t>
            </a:r>
            <a:r>
              <a:rPr lang="fr-FR" baseline="-25000" dirty="0" smtClean="0"/>
              <a:t>IS</a:t>
            </a:r>
            <a:r>
              <a:rPr lang="fr-FR" dirty="0" smtClean="0"/>
              <a:t> mesure l’écart à l’équilibre de HW dans une sous-population du fait du comportement non panmictiques des individus de cette sous-population est s’écrit:</a:t>
            </a:r>
          </a:p>
          <a:p>
            <a:pPr algn="just">
              <a:buNone/>
            </a:pPr>
            <a:r>
              <a:rPr lang="fr-FR" dirty="0" smtClean="0"/>
              <a:t>F</a:t>
            </a:r>
            <a:r>
              <a:rPr lang="fr-FR" baseline="-25000" dirty="0" smtClean="0"/>
              <a:t>IS</a:t>
            </a:r>
            <a:r>
              <a:rPr lang="fr-FR" dirty="0" smtClean="0"/>
              <a:t> = (H</a:t>
            </a:r>
            <a:r>
              <a:rPr lang="fr-FR" baseline="-25000" dirty="0" smtClean="0"/>
              <a:t>S </a:t>
            </a:r>
            <a:r>
              <a:rPr lang="fr-FR" dirty="0" smtClean="0"/>
              <a:t>– H</a:t>
            </a:r>
            <a:r>
              <a:rPr lang="fr-FR" baseline="-25000" dirty="0" smtClean="0"/>
              <a:t>I</a:t>
            </a:r>
            <a:r>
              <a:rPr lang="fr-FR" dirty="0" smtClean="0"/>
              <a:t>)/ H</a:t>
            </a:r>
            <a:r>
              <a:rPr lang="fr-FR" baseline="-25000" dirty="0" smtClean="0"/>
              <a:t>S</a:t>
            </a:r>
            <a:endParaRPr lang="fr-FR" dirty="0" smtClean="0"/>
          </a:p>
          <a:p>
            <a:pPr algn="just">
              <a:buFontTx/>
              <a:buChar char="-"/>
            </a:pPr>
            <a:r>
              <a:rPr lang="fr-FR" dirty="0" smtClean="0"/>
              <a:t>F</a:t>
            </a:r>
            <a:r>
              <a:rPr lang="fr-FR" baseline="-25000" dirty="0" smtClean="0"/>
              <a:t>ST</a:t>
            </a:r>
            <a:r>
              <a:rPr lang="fr-FR" dirty="0" smtClean="0"/>
              <a:t> mesure l’écart en hétérozygotes dans une sous-population liée à la subdivision de la population totale et à l’accumulation de différenciation génétique entre les populations. Dans une population théorique où il n’y a ni mutation, ni sélection, ni migration, ceci revient à mesurer l’effet de la dérive génétique. Cet indice se nome </a:t>
            </a:r>
            <a:r>
              <a:rPr lang="fr-FR" dirty="0" smtClean="0">
                <a:solidFill>
                  <a:srgbClr val="FF0000"/>
                </a:solidFill>
              </a:rPr>
              <a:t>indice de fixation</a:t>
            </a:r>
            <a:r>
              <a:rPr lang="fr-FR" dirty="0" smtClean="0"/>
              <a:t> est s’écrit:</a:t>
            </a:r>
          </a:p>
          <a:p>
            <a:pPr algn="just">
              <a:buNone/>
            </a:pPr>
            <a:r>
              <a:rPr lang="fr-FR" dirty="0" smtClean="0"/>
              <a:t>F</a:t>
            </a:r>
            <a:r>
              <a:rPr lang="fr-FR" baseline="-25000" dirty="0" smtClean="0"/>
              <a:t>ST</a:t>
            </a:r>
            <a:r>
              <a:rPr lang="fr-FR" dirty="0" smtClean="0"/>
              <a:t> = (H</a:t>
            </a:r>
            <a:r>
              <a:rPr lang="fr-FR" baseline="-25000" dirty="0" smtClean="0"/>
              <a:t>T </a:t>
            </a:r>
            <a:r>
              <a:rPr lang="fr-FR" dirty="0" smtClean="0"/>
              <a:t>– H</a:t>
            </a:r>
            <a:r>
              <a:rPr lang="fr-FR" baseline="-25000" dirty="0" smtClean="0"/>
              <a:t>S</a:t>
            </a:r>
            <a:r>
              <a:rPr lang="fr-FR" dirty="0" smtClean="0"/>
              <a:t>)/ H</a:t>
            </a:r>
            <a:r>
              <a:rPr lang="fr-FR" baseline="-25000" dirty="0" smtClean="0"/>
              <a:t>T</a:t>
            </a:r>
            <a:endParaRPr lang="fr-FR" dirty="0" smtClean="0"/>
          </a:p>
          <a:p>
            <a:pPr algn="just">
              <a:buFontTx/>
              <a:buChar char="-"/>
            </a:pPr>
            <a:endParaRPr lang="fr-FR"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192688"/>
          </a:xfrm>
        </p:spPr>
        <p:txBody>
          <a:bodyPr>
            <a:normAutofit fontScale="92500"/>
          </a:bodyPr>
          <a:lstStyle/>
          <a:p>
            <a:pPr algn="just">
              <a:buNone/>
            </a:pPr>
            <a:r>
              <a:rPr lang="fr-FR" dirty="0" smtClean="0"/>
              <a:t>- F</a:t>
            </a:r>
            <a:r>
              <a:rPr lang="fr-FR" baseline="-25000" dirty="0" smtClean="0"/>
              <a:t>IT</a:t>
            </a:r>
            <a:r>
              <a:rPr lang="fr-FR" dirty="0" smtClean="0"/>
              <a:t> mesure la diminution d’hétérozygotie d’un individu par rapport à la population totale. C’est un coefficient global de consanguinité est s’écrit:</a:t>
            </a:r>
          </a:p>
          <a:p>
            <a:pPr algn="just">
              <a:buNone/>
            </a:pPr>
            <a:r>
              <a:rPr lang="fr-FR" dirty="0" smtClean="0"/>
              <a:t>F</a:t>
            </a:r>
            <a:r>
              <a:rPr lang="fr-FR" baseline="-25000" dirty="0" smtClean="0"/>
              <a:t>IT</a:t>
            </a:r>
            <a:r>
              <a:rPr lang="fr-FR" dirty="0" smtClean="0"/>
              <a:t> = (H</a:t>
            </a:r>
            <a:r>
              <a:rPr lang="fr-FR" baseline="-25000" dirty="0" smtClean="0"/>
              <a:t>T </a:t>
            </a:r>
            <a:r>
              <a:rPr lang="fr-FR" dirty="0" smtClean="0"/>
              <a:t>– H</a:t>
            </a:r>
            <a:r>
              <a:rPr lang="fr-FR" baseline="-25000" dirty="0" smtClean="0"/>
              <a:t>I</a:t>
            </a:r>
            <a:r>
              <a:rPr lang="fr-FR" dirty="0" smtClean="0"/>
              <a:t>)/ H</a:t>
            </a:r>
            <a:r>
              <a:rPr lang="fr-FR" baseline="-25000" dirty="0" smtClean="0"/>
              <a:t>T</a:t>
            </a:r>
          </a:p>
          <a:p>
            <a:pPr algn="just">
              <a:buNone/>
            </a:pPr>
            <a:r>
              <a:rPr lang="fr-FR" dirty="0" smtClean="0"/>
              <a:t>Ce paramètre mesure à la fois l’écart réel à la panmixie à l’intérieur des sous-populations (F</a:t>
            </a:r>
            <a:r>
              <a:rPr lang="fr-FR" baseline="-25000" dirty="0" smtClean="0"/>
              <a:t>IS</a:t>
            </a:r>
            <a:r>
              <a:rPr lang="fr-FR" dirty="0" smtClean="0"/>
              <a:t>) et l’effet de la subdivision des populations (F</a:t>
            </a:r>
            <a:r>
              <a:rPr lang="fr-FR" baseline="-25000" dirty="0" smtClean="0"/>
              <a:t>ST</a:t>
            </a:r>
            <a:r>
              <a:rPr lang="fr-FR" dirty="0" smtClean="0"/>
              <a:t>) </a:t>
            </a:r>
          </a:p>
          <a:p>
            <a:pPr algn="just">
              <a:buFontTx/>
              <a:buChar char="-"/>
            </a:pPr>
            <a:r>
              <a:rPr lang="fr-FR" dirty="0" smtClean="0"/>
              <a:t>Il existe une relation entre les trois indices permettant de faire la part de la variabilité intrapopulationnelle (F</a:t>
            </a:r>
            <a:r>
              <a:rPr lang="fr-FR" baseline="-25000" dirty="0" smtClean="0"/>
              <a:t>IS</a:t>
            </a:r>
            <a:r>
              <a:rPr lang="fr-FR" dirty="0" smtClean="0"/>
              <a:t>) et inter-populationnelle (F</a:t>
            </a:r>
            <a:r>
              <a:rPr lang="fr-FR" baseline="-25000" dirty="0" smtClean="0"/>
              <a:t>ST</a:t>
            </a:r>
            <a:r>
              <a:rPr lang="fr-FR" dirty="0" smtClean="0"/>
              <a:t>) tel que:</a:t>
            </a:r>
          </a:p>
          <a:p>
            <a:pPr algn="just">
              <a:buNone/>
            </a:pPr>
            <a:r>
              <a:rPr lang="fr-FR" dirty="0" smtClean="0"/>
              <a:t>(1 - F</a:t>
            </a:r>
            <a:r>
              <a:rPr lang="fr-FR" baseline="-25000" dirty="0" smtClean="0"/>
              <a:t>IT</a:t>
            </a:r>
            <a:r>
              <a:rPr lang="fr-FR" dirty="0" smtClean="0"/>
              <a:t>) = (1 - F</a:t>
            </a:r>
            <a:r>
              <a:rPr lang="fr-FR" baseline="-25000" dirty="0" smtClean="0"/>
              <a:t>IS</a:t>
            </a:r>
            <a:r>
              <a:rPr lang="fr-FR" dirty="0" smtClean="0"/>
              <a:t>)(1 - F</a:t>
            </a:r>
            <a:r>
              <a:rPr lang="fr-FR" baseline="-25000" dirty="0" smtClean="0"/>
              <a:t>ST</a:t>
            </a:r>
            <a:r>
              <a:rPr lang="fr-FR" dirty="0" smtClean="0"/>
              <a:t>) </a:t>
            </a:r>
          </a:p>
          <a:p>
            <a:pPr>
              <a:buNone/>
            </a:pPr>
            <a:endParaRPr lang="fr-FR"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8640"/>
            <a:ext cx="8229600" cy="6408712"/>
          </a:xfrm>
        </p:spPr>
        <p:txBody>
          <a:bodyPr>
            <a:normAutofit fontScale="85000" lnSpcReduction="20000"/>
          </a:bodyPr>
          <a:lstStyle/>
          <a:p>
            <a:pPr algn="just"/>
            <a:r>
              <a:rPr lang="fr-FR" dirty="0" smtClean="0"/>
              <a:t>Si seule la dérive génétique intervient dans la différenciation des sous-populations et que la migration s’oppose a cette force évolutive, il existe une relation entre l’indice F</a:t>
            </a:r>
            <a:r>
              <a:rPr lang="fr-FR" baseline="-25000" dirty="0" smtClean="0"/>
              <a:t>ST</a:t>
            </a:r>
            <a:r>
              <a:rPr lang="fr-FR" dirty="0" smtClean="0"/>
              <a:t> et le taux de migration m, tel que: F</a:t>
            </a:r>
            <a:r>
              <a:rPr lang="fr-FR" baseline="-25000" dirty="0" smtClean="0"/>
              <a:t>ST</a:t>
            </a:r>
            <a:r>
              <a:rPr lang="fr-FR" dirty="0" smtClean="0"/>
              <a:t> = 1/(1 + 4nm)</a:t>
            </a:r>
          </a:p>
          <a:p>
            <a:pPr algn="just">
              <a:buNone/>
            </a:pPr>
            <a:r>
              <a:rPr lang="fr-FR" dirty="0" smtClean="0"/>
              <a:t>Où n est la taille des sous-populations</a:t>
            </a:r>
          </a:p>
          <a:p>
            <a:pPr algn="just"/>
            <a:r>
              <a:rPr lang="fr-FR" dirty="0" smtClean="0"/>
              <a:t>Si les sous populations sont panmictiques alors F</a:t>
            </a:r>
            <a:r>
              <a:rPr lang="fr-FR" baseline="-25000" dirty="0" smtClean="0"/>
              <a:t>IS</a:t>
            </a:r>
            <a:r>
              <a:rPr lang="fr-FR" dirty="0" smtClean="0"/>
              <a:t> = 0, dans ce cas F</a:t>
            </a:r>
            <a:r>
              <a:rPr lang="fr-FR" baseline="-25000" dirty="0" smtClean="0"/>
              <a:t>ST</a:t>
            </a:r>
            <a:r>
              <a:rPr lang="fr-FR" dirty="0" smtClean="0"/>
              <a:t> = F</a:t>
            </a:r>
            <a:r>
              <a:rPr lang="fr-FR" baseline="-25000" dirty="0" smtClean="0"/>
              <a:t>IT</a:t>
            </a:r>
            <a:r>
              <a:rPr lang="fr-FR" dirty="0" smtClean="0"/>
              <a:t> </a:t>
            </a:r>
          </a:p>
          <a:p>
            <a:pPr algn="just"/>
            <a:r>
              <a:rPr lang="fr-FR" dirty="0" smtClean="0"/>
              <a:t>Dans le cas de sous-populations panmictiques, on peut estimé l’effet de la dérive génétique lorsque seule cette force évolutive s’exerce en calculant l’indice de fixation F</a:t>
            </a:r>
            <a:r>
              <a:rPr lang="fr-FR" baseline="-25000" dirty="0" smtClean="0"/>
              <a:t>ST</a:t>
            </a:r>
            <a:r>
              <a:rPr lang="fr-FR" dirty="0" smtClean="0"/>
              <a:t> cette indice varie de 0 (pas de divergence) à 1 (allèles différents fixés dans les sous-populations,</a:t>
            </a:r>
          </a:p>
          <a:p>
            <a:pPr algn="just"/>
            <a:r>
              <a:rPr lang="fr-FR" dirty="0" smtClean="0"/>
              <a:t>Dans les populations naturelles, l’indice F</a:t>
            </a:r>
            <a:r>
              <a:rPr lang="fr-FR" baseline="-25000" dirty="0" smtClean="0"/>
              <a:t>ST</a:t>
            </a:r>
            <a:r>
              <a:rPr lang="fr-FR" dirty="0" smtClean="0"/>
              <a:t> qui mesure la différentiation génétique entre les populations intègre les effets des autres forces évolutives (migration, sélection naturelle).</a:t>
            </a:r>
          </a:p>
          <a:p>
            <a:pPr algn="just">
              <a:buNone/>
            </a:pPr>
            <a:endParaRPr lang="fr-FR" baseline="-25000" dirty="0" smtClean="0"/>
          </a:p>
          <a:p>
            <a:pPr algn="just">
              <a:buNone/>
            </a:pPr>
            <a:endParaRPr lang="fr-FR"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Dérive génétique et coefficient de consanguinité total</a:t>
            </a:r>
            <a:endParaRPr lang="fr-FR" dirty="0"/>
          </a:p>
        </p:txBody>
      </p:sp>
      <p:sp>
        <p:nvSpPr>
          <p:cNvPr id="3" name="Espace réservé du contenu 2"/>
          <p:cNvSpPr>
            <a:spLocks noGrp="1"/>
          </p:cNvSpPr>
          <p:nvPr>
            <p:ph idx="1"/>
          </p:nvPr>
        </p:nvSpPr>
        <p:spPr>
          <a:xfrm>
            <a:off x="457200" y="1600200"/>
            <a:ext cx="8229600" cy="4997152"/>
          </a:xfrm>
        </p:spPr>
        <p:txBody>
          <a:bodyPr>
            <a:normAutofit fontScale="92500" lnSpcReduction="20000"/>
          </a:bodyPr>
          <a:lstStyle/>
          <a:p>
            <a:pPr algn="just"/>
            <a:r>
              <a:rPr lang="fr-FR" dirty="0" smtClean="0"/>
              <a:t>Les fréquences alléliques représentent les fréquences dans la population totale (p</a:t>
            </a:r>
            <a:r>
              <a:rPr lang="fr-FR" baseline="-25000" dirty="0" smtClean="0"/>
              <a:t>0 </a:t>
            </a:r>
            <a:r>
              <a:rPr lang="fr-FR" dirty="0" smtClean="0"/>
              <a:t>et q</a:t>
            </a:r>
            <a:r>
              <a:rPr lang="fr-FR" baseline="-25000" dirty="0" smtClean="0"/>
              <a:t>0</a:t>
            </a:r>
            <a:r>
              <a:rPr lang="fr-FR" dirty="0" smtClean="0"/>
              <a:t>), </a:t>
            </a:r>
          </a:p>
          <a:p>
            <a:pPr algn="just"/>
            <a:r>
              <a:rPr lang="fr-FR" dirty="0" smtClean="0"/>
              <a:t>l’indice de consanguinité total </a:t>
            </a:r>
            <a:r>
              <a:rPr lang="fr-FR" dirty="0" err="1" smtClean="0"/>
              <a:t>F</a:t>
            </a:r>
            <a:r>
              <a:rPr lang="fr-FR" baseline="-25000" dirty="0" err="1" smtClean="0"/>
              <a:t>t</a:t>
            </a:r>
            <a:r>
              <a:rPr lang="fr-FR" baseline="-25000" dirty="0" smtClean="0"/>
              <a:t> </a:t>
            </a:r>
            <a:r>
              <a:rPr lang="fr-FR" dirty="0" smtClean="0"/>
              <a:t>est la probabilité qu’un individu soit autozygote à la génération t,</a:t>
            </a:r>
          </a:p>
          <a:p>
            <a:pPr algn="just"/>
            <a:r>
              <a:rPr lang="fr-FR" dirty="0" smtClean="0"/>
              <a:t>La probabilité d’</a:t>
            </a:r>
            <a:r>
              <a:rPr lang="fr-FR" dirty="0" err="1" smtClean="0"/>
              <a:t>allozygotie</a:t>
            </a:r>
            <a:r>
              <a:rPr lang="fr-FR" dirty="0" smtClean="0"/>
              <a:t> est donc de 1 - </a:t>
            </a:r>
            <a:r>
              <a:rPr lang="fr-FR" dirty="0" err="1" smtClean="0"/>
              <a:t>F</a:t>
            </a:r>
            <a:r>
              <a:rPr lang="fr-FR" baseline="-25000" dirty="0" err="1" smtClean="0"/>
              <a:t>t</a:t>
            </a:r>
            <a:r>
              <a:rPr lang="fr-FR" baseline="-25000" dirty="0" smtClean="0"/>
              <a:t> </a:t>
            </a:r>
            <a:r>
              <a:rPr lang="fr-FR" dirty="0" smtClean="0"/>
              <a:t>. Les individus </a:t>
            </a:r>
            <a:r>
              <a:rPr lang="fr-FR" dirty="0" err="1" smtClean="0"/>
              <a:t>allozygotes</a:t>
            </a:r>
            <a:r>
              <a:rPr lang="fr-FR" dirty="0" smtClean="0"/>
              <a:t> sont ceux qui ne sont pas soumis aux effets de la consanguinité. La fréquence de leurs génotypes suit la lois de HW,</a:t>
            </a:r>
          </a:p>
          <a:p>
            <a:pPr algn="just"/>
            <a:r>
              <a:rPr lang="fr-FR" dirty="0" smtClean="0"/>
              <a:t>La probabilité pour qu’un individu soit homozygote pour un allèle particulier est égale à la fréquence de cet allèle dans la population totale.</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dérive génétique</a:t>
            </a:r>
            <a:endParaRPr lang="fr-FR" dirty="0"/>
          </a:p>
        </p:txBody>
      </p:sp>
      <p:sp>
        <p:nvSpPr>
          <p:cNvPr id="3" name="Espace réservé du contenu 2"/>
          <p:cNvSpPr>
            <a:spLocks noGrp="1"/>
          </p:cNvSpPr>
          <p:nvPr>
            <p:ph idx="1"/>
          </p:nvPr>
        </p:nvSpPr>
        <p:spPr>
          <a:xfrm>
            <a:off x="457200" y="1196752"/>
            <a:ext cx="8229600" cy="4929411"/>
          </a:xfrm>
        </p:spPr>
        <p:txBody>
          <a:bodyPr>
            <a:normAutofit fontScale="92500" lnSpcReduction="20000"/>
          </a:bodyPr>
          <a:lstStyle/>
          <a:p>
            <a:pPr algn="just"/>
            <a:r>
              <a:rPr lang="fr-FR" dirty="0" smtClean="0"/>
              <a:t>Tri au hasard des allèles lors de la reproduction,</a:t>
            </a:r>
          </a:p>
          <a:p>
            <a:pPr algn="just"/>
            <a:r>
              <a:rPr lang="fr-FR" dirty="0" smtClean="0"/>
              <a:t>Certains allèles sont maintenues et d’autre sont perdu d’une manière aléatoire (cas des mutations neutre) </a:t>
            </a:r>
            <a:r>
              <a:rPr lang="fr-FR" dirty="0" smtClean="0">
                <a:solidFill>
                  <a:srgbClr val="FF0000"/>
                </a:solidFill>
              </a:rPr>
              <a:t>= théorie neutraliste de l’évolution moléculaire (Motoo Kimura, 1968),</a:t>
            </a:r>
            <a:endParaRPr lang="fr-FR" dirty="0" smtClean="0"/>
          </a:p>
          <a:p>
            <a:pPr algn="just"/>
            <a:r>
              <a:rPr lang="fr-FR" dirty="0" smtClean="0"/>
              <a:t>Facteurs amplifiant la dérive génétique:</a:t>
            </a:r>
          </a:p>
          <a:p>
            <a:pPr algn="just">
              <a:buFontTx/>
              <a:buChar char="-"/>
            </a:pPr>
            <a:r>
              <a:rPr lang="fr-FR" dirty="0" smtClean="0"/>
              <a:t>Effectif réduit de la population,</a:t>
            </a:r>
          </a:p>
          <a:p>
            <a:pPr algn="just">
              <a:buFontTx/>
              <a:buChar char="-"/>
            </a:pPr>
            <a:r>
              <a:rPr lang="fr-FR" dirty="0" smtClean="0"/>
              <a:t>Temps de génération,</a:t>
            </a:r>
          </a:p>
          <a:p>
            <a:pPr algn="just">
              <a:buFontTx/>
              <a:buChar char="-"/>
            </a:pPr>
            <a:r>
              <a:rPr lang="fr-FR" dirty="0" smtClean="0"/>
              <a:t>Physiologie de la reproduction,</a:t>
            </a:r>
          </a:p>
          <a:p>
            <a:pPr algn="just">
              <a:buFontTx/>
              <a:buChar char="-"/>
            </a:pPr>
            <a:r>
              <a:rPr lang="fr-FR" dirty="0" smtClean="0"/>
              <a:t>Mécanisme de reproduction.</a:t>
            </a:r>
          </a:p>
          <a:p>
            <a:pPr algn="ctr">
              <a:buNone/>
            </a:pPr>
            <a:r>
              <a:rPr lang="fr-FR" dirty="0" smtClean="0">
                <a:solidFill>
                  <a:srgbClr val="FF0000"/>
                </a:solidFill>
              </a:rPr>
              <a:t>« Effet de fondation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0"/>
            <a:ext cx="8229600" cy="6669360"/>
          </a:xfrm>
        </p:spPr>
        <p:txBody>
          <a:bodyPr>
            <a:normAutofit fontScale="77500" lnSpcReduction="20000"/>
          </a:bodyPr>
          <a:lstStyle/>
          <a:p>
            <a:pPr algn="just"/>
            <a:r>
              <a:rPr lang="fr-FR" dirty="0" smtClean="0"/>
              <a:t>Les fréquences génotypiques sont alors notées:</a:t>
            </a:r>
          </a:p>
          <a:p>
            <a:pPr algn="just">
              <a:buNone/>
            </a:pPr>
            <a:r>
              <a:rPr lang="fr-FR" dirty="0" smtClean="0"/>
              <a:t>A = f(AA) = p</a:t>
            </a:r>
            <a:r>
              <a:rPr lang="fr-FR" baseline="-25000" dirty="0" smtClean="0"/>
              <a:t>0</a:t>
            </a:r>
            <a:r>
              <a:rPr lang="fr-FR" baseline="30000" dirty="0" smtClean="0"/>
              <a:t>2</a:t>
            </a:r>
            <a:r>
              <a:rPr lang="fr-FR" dirty="0" smtClean="0"/>
              <a:t>(1 – </a:t>
            </a:r>
            <a:r>
              <a:rPr lang="fr-FR" dirty="0" err="1" smtClean="0"/>
              <a:t>F</a:t>
            </a:r>
            <a:r>
              <a:rPr lang="fr-FR" baseline="-25000" dirty="0" err="1" smtClean="0"/>
              <a:t>t</a:t>
            </a:r>
            <a:r>
              <a:rPr lang="fr-FR" dirty="0" smtClean="0"/>
              <a:t>) + p</a:t>
            </a:r>
            <a:r>
              <a:rPr lang="fr-FR" baseline="-25000" dirty="0" smtClean="0"/>
              <a:t>0</a:t>
            </a:r>
            <a:r>
              <a:rPr lang="fr-FR" dirty="0" smtClean="0"/>
              <a:t>F</a:t>
            </a:r>
            <a:r>
              <a:rPr lang="fr-FR" baseline="-25000" dirty="0" smtClean="0"/>
              <a:t>t</a:t>
            </a:r>
            <a:r>
              <a:rPr lang="fr-FR" dirty="0" smtClean="0"/>
              <a:t> = p</a:t>
            </a:r>
            <a:r>
              <a:rPr lang="fr-FR" baseline="-25000" dirty="0" smtClean="0"/>
              <a:t>0</a:t>
            </a:r>
            <a:r>
              <a:rPr lang="fr-FR" baseline="30000" dirty="0" smtClean="0"/>
              <a:t>2</a:t>
            </a:r>
            <a:r>
              <a:rPr lang="fr-FR" dirty="0" smtClean="0"/>
              <a:t> + p</a:t>
            </a:r>
            <a:r>
              <a:rPr lang="fr-FR" baseline="-25000" dirty="0" smtClean="0"/>
              <a:t>0</a:t>
            </a:r>
            <a:r>
              <a:rPr lang="fr-FR" dirty="0" smtClean="0"/>
              <a:t>q</a:t>
            </a:r>
            <a:r>
              <a:rPr lang="fr-FR" baseline="-25000" dirty="0" smtClean="0"/>
              <a:t>0</a:t>
            </a:r>
            <a:r>
              <a:rPr lang="fr-FR" dirty="0" smtClean="0"/>
              <a:t>F</a:t>
            </a:r>
            <a:r>
              <a:rPr lang="fr-FR" baseline="-25000" dirty="0" smtClean="0"/>
              <a:t>t</a:t>
            </a:r>
            <a:r>
              <a:rPr lang="fr-FR" dirty="0" smtClean="0"/>
              <a:t> </a:t>
            </a:r>
          </a:p>
          <a:p>
            <a:pPr algn="just">
              <a:buNone/>
            </a:pPr>
            <a:r>
              <a:rPr lang="fr-FR" dirty="0" smtClean="0"/>
              <a:t>H = f(Aa) = 2p</a:t>
            </a:r>
            <a:r>
              <a:rPr lang="fr-FR" baseline="-25000" dirty="0" smtClean="0"/>
              <a:t>0</a:t>
            </a:r>
            <a:r>
              <a:rPr lang="fr-FR" dirty="0" smtClean="0"/>
              <a:t>q</a:t>
            </a:r>
            <a:r>
              <a:rPr lang="fr-FR" baseline="-25000" dirty="0" smtClean="0"/>
              <a:t>0</a:t>
            </a:r>
            <a:r>
              <a:rPr lang="fr-FR" dirty="0" smtClean="0"/>
              <a:t>(1 - </a:t>
            </a:r>
            <a:r>
              <a:rPr lang="fr-FR" dirty="0" err="1" smtClean="0"/>
              <a:t>F</a:t>
            </a:r>
            <a:r>
              <a:rPr lang="fr-FR" baseline="-25000" dirty="0" err="1" smtClean="0"/>
              <a:t>t</a:t>
            </a:r>
            <a:r>
              <a:rPr lang="fr-FR" dirty="0" smtClean="0"/>
              <a:t>) = 2p</a:t>
            </a:r>
            <a:r>
              <a:rPr lang="fr-FR" baseline="-25000" dirty="0" smtClean="0"/>
              <a:t>0</a:t>
            </a:r>
            <a:r>
              <a:rPr lang="fr-FR" dirty="0" smtClean="0"/>
              <a:t>q</a:t>
            </a:r>
            <a:r>
              <a:rPr lang="fr-FR" baseline="-25000" dirty="0" smtClean="0"/>
              <a:t>0</a:t>
            </a:r>
            <a:r>
              <a:rPr lang="fr-FR" dirty="0" smtClean="0"/>
              <a:t> - 2p</a:t>
            </a:r>
            <a:r>
              <a:rPr lang="fr-FR" baseline="-25000" dirty="0" smtClean="0"/>
              <a:t>0</a:t>
            </a:r>
            <a:r>
              <a:rPr lang="fr-FR" dirty="0" smtClean="0"/>
              <a:t>q</a:t>
            </a:r>
            <a:r>
              <a:rPr lang="fr-FR" baseline="-25000" dirty="0" smtClean="0"/>
              <a:t>0</a:t>
            </a:r>
            <a:r>
              <a:rPr lang="fr-FR" dirty="0" smtClean="0"/>
              <a:t>F</a:t>
            </a:r>
            <a:r>
              <a:rPr lang="fr-FR" baseline="-25000" dirty="0" smtClean="0"/>
              <a:t>t</a:t>
            </a:r>
            <a:r>
              <a:rPr lang="fr-FR" dirty="0" smtClean="0"/>
              <a:t> </a:t>
            </a:r>
          </a:p>
          <a:p>
            <a:pPr algn="just">
              <a:buNone/>
            </a:pPr>
            <a:r>
              <a:rPr lang="fr-FR" dirty="0" smtClean="0"/>
              <a:t>B = f(</a:t>
            </a:r>
            <a:r>
              <a:rPr lang="fr-FR" dirty="0" err="1" smtClean="0"/>
              <a:t>aa</a:t>
            </a:r>
            <a:r>
              <a:rPr lang="fr-FR" dirty="0" smtClean="0"/>
              <a:t>) = q</a:t>
            </a:r>
            <a:r>
              <a:rPr lang="fr-FR" baseline="-25000" dirty="0" smtClean="0"/>
              <a:t>0</a:t>
            </a:r>
            <a:r>
              <a:rPr lang="fr-FR" baseline="30000" dirty="0" smtClean="0"/>
              <a:t>2</a:t>
            </a:r>
            <a:r>
              <a:rPr lang="fr-FR" dirty="0" smtClean="0"/>
              <a:t>(1 – </a:t>
            </a:r>
            <a:r>
              <a:rPr lang="fr-FR" dirty="0" err="1" smtClean="0"/>
              <a:t>F</a:t>
            </a:r>
            <a:r>
              <a:rPr lang="fr-FR" baseline="-25000" dirty="0" err="1" smtClean="0"/>
              <a:t>t</a:t>
            </a:r>
            <a:r>
              <a:rPr lang="fr-FR" dirty="0" smtClean="0"/>
              <a:t>) + q</a:t>
            </a:r>
            <a:r>
              <a:rPr lang="fr-FR" baseline="-25000" dirty="0" smtClean="0"/>
              <a:t>0</a:t>
            </a:r>
            <a:r>
              <a:rPr lang="fr-FR" dirty="0" smtClean="0"/>
              <a:t>F</a:t>
            </a:r>
            <a:r>
              <a:rPr lang="fr-FR" baseline="-25000" dirty="0" smtClean="0"/>
              <a:t>t</a:t>
            </a:r>
            <a:r>
              <a:rPr lang="fr-FR" dirty="0" smtClean="0"/>
              <a:t> = q</a:t>
            </a:r>
            <a:r>
              <a:rPr lang="fr-FR" baseline="-25000" dirty="0" smtClean="0"/>
              <a:t>0</a:t>
            </a:r>
            <a:r>
              <a:rPr lang="fr-FR" baseline="30000" dirty="0" smtClean="0"/>
              <a:t>2</a:t>
            </a:r>
            <a:r>
              <a:rPr lang="fr-FR" dirty="0" smtClean="0"/>
              <a:t> + p</a:t>
            </a:r>
            <a:r>
              <a:rPr lang="fr-FR" baseline="-25000" dirty="0" smtClean="0"/>
              <a:t>0</a:t>
            </a:r>
            <a:r>
              <a:rPr lang="fr-FR" dirty="0" smtClean="0"/>
              <a:t>q</a:t>
            </a:r>
            <a:r>
              <a:rPr lang="fr-FR" baseline="-25000" dirty="0" smtClean="0"/>
              <a:t>0</a:t>
            </a:r>
            <a:r>
              <a:rPr lang="fr-FR" dirty="0" smtClean="0"/>
              <a:t>F</a:t>
            </a:r>
            <a:r>
              <a:rPr lang="fr-FR" baseline="-25000" dirty="0" smtClean="0"/>
              <a:t>t</a:t>
            </a:r>
          </a:p>
          <a:p>
            <a:pPr algn="just"/>
            <a:r>
              <a:rPr lang="fr-FR" dirty="0" smtClean="0"/>
              <a:t>Les deux copies du gène d’un individu sont identiques avec une probabilité égale au coefficient de consanguinité de la génération précédente. D’où:</a:t>
            </a:r>
          </a:p>
          <a:p>
            <a:pPr algn="just">
              <a:buNone/>
            </a:pPr>
            <a:r>
              <a:rPr lang="fr-FR" dirty="0" err="1" smtClean="0"/>
              <a:t>F</a:t>
            </a:r>
            <a:r>
              <a:rPr lang="fr-FR" baseline="-25000" dirty="0" err="1" smtClean="0"/>
              <a:t>t</a:t>
            </a:r>
            <a:r>
              <a:rPr lang="fr-FR" dirty="0" smtClean="0"/>
              <a:t> = 1/2N + (1 – 1/2)</a:t>
            </a:r>
            <a:r>
              <a:rPr lang="fr-FR" baseline="30000" dirty="0" smtClean="0"/>
              <a:t>g-1</a:t>
            </a:r>
          </a:p>
          <a:p>
            <a:pPr algn="just"/>
            <a:r>
              <a:rPr lang="fr-FR" dirty="0" smtClean="0"/>
              <a:t>Si à la génération initiale g</a:t>
            </a:r>
            <a:r>
              <a:rPr lang="fr-FR" baseline="-25000" dirty="0" smtClean="0"/>
              <a:t>0</a:t>
            </a:r>
            <a:r>
              <a:rPr lang="fr-FR" dirty="0" smtClean="0"/>
              <a:t>, f</a:t>
            </a:r>
            <a:r>
              <a:rPr lang="fr-FR" baseline="-25000" dirty="0" smtClean="0"/>
              <a:t>0 </a:t>
            </a:r>
            <a:r>
              <a:rPr lang="fr-FR" dirty="0" smtClean="0"/>
              <a:t>est nulle, la relation s’écrit, où g est le nombre de générations:</a:t>
            </a:r>
          </a:p>
          <a:p>
            <a:pPr algn="just">
              <a:buNone/>
            </a:pPr>
            <a:r>
              <a:rPr lang="fr-FR" dirty="0" err="1" smtClean="0"/>
              <a:t>F</a:t>
            </a:r>
            <a:r>
              <a:rPr lang="fr-FR" baseline="-25000" dirty="0" err="1" smtClean="0"/>
              <a:t>t</a:t>
            </a:r>
            <a:r>
              <a:rPr lang="fr-FR" dirty="0" smtClean="0"/>
              <a:t> = 1 - (1 – 1/2N)</a:t>
            </a:r>
            <a:r>
              <a:rPr lang="fr-FR" baseline="30000" dirty="0" smtClean="0"/>
              <a:t>g</a:t>
            </a:r>
          </a:p>
          <a:p>
            <a:pPr algn="just"/>
            <a:r>
              <a:rPr lang="fr-FR" dirty="0" smtClean="0"/>
              <a:t>On peut alors en déduire l’évolution du nombre d’hétérozygotes:</a:t>
            </a:r>
          </a:p>
          <a:p>
            <a:pPr algn="just">
              <a:buNone/>
            </a:pPr>
            <a:r>
              <a:rPr lang="fr-FR" dirty="0" smtClean="0"/>
              <a:t>H = 2p</a:t>
            </a:r>
            <a:r>
              <a:rPr lang="fr-FR" baseline="-25000" dirty="0" smtClean="0"/>
              <a:t>0</a:t>
            </a:r>
            <a:r>
              <a:rPr lang="fr-FR" dirty="0" smtClean="0"/>
              <a:t>q</a:t>
            </a:r>
            <a:r>
              <a:rPr lang="fr-FR" baseline="-25000" dirty="0" smtClean="0"/>
              <a:t>0</a:t>
            </a:r>
            <a:r>
              <a:rPr lang="fr-FR" dirty="0" smtClean="0"/>
              <a:t>(1 - 1/2N)</a:t>
            </a:r>
            <a:r>
              <a:rPr lang="fr-FR" baseline="30000" dirty="0" smtClean="0"/>
              <a:t>g</a:t>
            </a:r>
          </a:p>
          <a:p>
            <a:pPr algn="just"/>
            <a:r>
              <a:rPr lang="fr-FR" dirty="0" smtClean="0"/>
              <a:t>L’hétérozygotie à la génération g peut également s’écrire:</a:t>
            </a:r>
          </a:p>
          <a:p>
            <a:pPr algn="just">
              <a:buNone/>
            </a:pPr>
            <a:r>
              <a:rPr lang="fr-FR" dirty="0" smtClean="0"/>
              <a:t>H</a:t>
            </a:r>
            <a:r>
              <a:rPr lang="fr-FR" baseline="-25000" dirty="0" smtClean="0"/>
              <a:t>g</a:t>
            </a:r>
            <a:r>
              <a:rPr lang="fr-FR" dirty="0" smtClean="0"/>
              <a:t> = (1 - 1/2N)</a:t>
            </a:r>
            <a:r>
              <a:rPr lang="fr-FR" baseline="30000" dirty="0" smtClean="0"/>
              <a:t>g</a:t>
            </a:r>
            <a:r>
              <a:rPr lang="fr-FR" dirty="0" smtClean="0"/>
              <a:t> H</a:t>
            </a:r>
            <a:r>
              <a:rPr lang="fr-FR" baseline="-25000" dirty="0" smtClean="0"/>
              <a:t>0</a:t>
            </a:r>
            <a:endParaRPr lang="fr-FR" dirty="0" smtClean="0"/>
          </a:p>
          <a:p>
            <a:pPr algn="just"/>
            <a:r>
              <a:rPr lang="fr-FR" dirty="0" smtClean="0"/>
              <a:t>A chaque génération, l’hétérozygotie d’une population d’effectif n est réduite d’un facteur (1 – 1/2N)</a:t>
            </a:r>
          </a:p>
          <a:p>
            <a:pPr algn="just">
              <a:buNone/>
            </a:pPr>
            <a:endParaRPr lang="fr-FR" baseline="30000" dirty="0" smtClean="0"/>
          </a:p>
          <a:p>
            <a:pPr algn="just">
              <a:buNone/>
            </a:pPr>
            <a:endParaRPr lang="fr-FR"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lnSpcReduction="10000"/>
          </a:bodyPr>
          <a:lstStyle/>
          <a:p>
            <a:pPr algn="just"/>
            <a:r>
              <a:rPr lang="fr-FR" dirty="0" smtClean="0"/>
              <a:t>Pour formuler ces équations, nous n’avons pas pris en considération le « sexe » des gamètes,</a:t>
            </a:r>
          </a:p>
          <a:p>
            <a:pPr algn="just"/>
            <a:r>
              <a:rPr lang="fr-FR" dirty="0" smtClean="0"/>
              <a:t>Si les sexes sont séparés, les gamètes doivent provenir en quantité égale d’individus mâles et femelles,</a:t>
            </a:r>
          </a:p>
          <a:p>
            <a:pPr algn="just"/>
            <a:r>
              <a:rPr lang="fr-FR" dirty="0" smtClean="0"/>
              <a:t>Ces formules sont exactes pour des individus autoféconds,</a:t>
            </a:r>
          </a:p>
          <a:p>
            <a:pPr algn="just"/>
            <a:r>
              <a:rPr lang="fr-FR" dirty="0" smtClean="0"/>
              <a:t>Dans le cas d’organismes gonochoriques (sexe séparés), il faut apporté la correction suivante: N = N + 1/2,</a:t>
            </a:r>
          </a:p>
          <a:p>
            <a:pPr algn="just"/>
            <a:r>
              <a:rPr lang="fr-FR" dirty="0" smtClean="0"/>
              <a:t>Les calcules sont plus juste si l’on utilise pour N l’effectif efficace N</a:t>
            </a:r>
            <a:r>
              <a:rPr lang="fr-FR" baseline="-25000" dirty="0" smtClean="0"/>
              <a:t>e</a:t>
            </a:r>
            <a:r>
              <a:rPr lang="fr-FR" dirty="0" smtClean="0"/>
              <a:t>.</a:t>
            </a:r>
            <a:endParaRPr lang="fr-FR"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80728"/>
            <a:ext cx="8229600" cy="4464496"/>
          </a:xfrm>
        </p:spPr>
        <p:txBody>
          <a:bodyPr/>
          <a:lstStyle/>
          <a:p>
            <a:pPr marL="514350" indent="-514350" algn="just">
              <a:lnSpc>
                <a:spcPct val="200000"/>
              </a:lnSpc>
              <a:buFont typeface="+mj-lt"/>
              <a:buAutoNum type="arabicPeriod"/>
            </a:pPr>
            <a:r>
              <a:rPr lang="fr-FR" dirty="0" smtClean="0"/>
              <a:t>Effet des Mutations sur l’EHW,</a:t>
            </a:r>
          </a:p>
          <a:p>
            <a:pPr marL="514350" indent="-514350" algn="just">
              <a:lnSpc>
                <a:spcPct val="200000"/>
              </a:lnSpc>
              <a:buFont typeface="+mj-lt"/>
              <a:buAutoNum type="arabicPeriod"/>
            </a:pPr>
            <a:r>
              <a:rPr lang="fr-FR" dirty="0" smtClean="0"/>
              <a:t>Effet de la Migration sur l’EHW,</a:t>
            </a:r>
          </a:p>
          <a:p>
            <a:pPr marL="514350" indent="-514350" algn="just">
              <a:lnSpc>
                <a:spcPct val="200000"/>
              </a:lnSpc>
              <a:buFont typeface="+mj-lt"/>
              <a:buAutoNum type="arabicPeriod"/>
            </a:pPr>
            <a:r>
              <a:rPr lang="fr-FR" dirty="0" smtClean="0"/>
              <a:t>Effet de la dérive génétique sur l’EHW,</a:t>
            </a:r>
          </a:p>
          <a:p>
            <a:pPr marL="514350" indent="-514350" algn="just">
              <a:lnSpc>
                <a:spcPct val="200000"/>
              </a:lnSpc>
              <a:buFont typeface="+mj-lt"/>
              <a:buAutoNum type="arabicPeriod"/>
            </a:pPr>
            <a:r>
              <a:rPr lang="fr-FR" dirty="0" smtClean="0">
                <a:solidFill>
                  <a:srgbClr val="FF0000"/>
                </a:solidFill>
              </a:rPr>
              <a:t>Effet de la sélection sur l’EHW,</a:t>
            </a:r>
          </a:p>
          <a:p>
            <a:pPr marL="514350" indent="-514350" algn="just">
              <a:lnSpc>
                <a:spcPct val="200000"/>
              </a:lnSpc>
              <a:buNone/>
            </a:pPr>
            <a:endParaRPr lang="fr-FR"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Effet de la sélection sur l’EHW</a:t>
            </a:r>
            <a:endParaRPr lang="fr-FR" dirty="0"/>
          </a:p>
        </p:txBody>
      </p:sp>
      <p:sp>
        <p:nvSpPr>
          <p:cNvPr id="3" name="Espace réservé du contenu 2"/>
          <p:cNvSpPr>
            <a:spLocks noGrp="1"/>
          </p:cNvSpPr>
          <p:nvPr>
            <p:ph idx="1"/>
          </p:nvPr>
        </p:nvSpPr>
        <p:spPr>
          <a:xfrm>
            <a:off x="457200" y="1268760"/>
            <a:ext cx="8229600" cy="4857403"/>
          </a:xfrm>
        </p:spPr>
        <p:txBody>
          <a:bodyPr>
            <a:normAutofit fontScale="85000" lnSpcReduction="10000"/>
          </a:bodyPr>
          <a:lstStyle/>
          <a:p>
            <a:pPr algn="just"/>
            <a:r>
              <a:rPr lang="fr-FR" dirty="0" smtClean="0"/>
              <a:t>Sources limité de nourriture,</a:t>
            </a:r>
          </a:p>
          <a:p>
            <a:pPr algn="just"/>
            <a:r>
              <a:rPr lang="fr-FR" dirty="0" smtClean="0"/>
              <a:t>Compétition maximum au sein des individus de la même espèce (ils partage le même besoin),</a:t>
            </a:r>
          </a:p>
          <a:p>
            <a:pPr algn="just"/>
            <a:r>
              <a:rPr lang="fr-FR" dirty="0" smtClean="0"/>
              <a:t>Un individu présente un avantage sélective:</a:t>
            </a:r>
          </a:p>
          <a:p>
            <a:pPr marL="514350" indent="-514350" algn="just">
              <a:buFont typeface="+mj-lt"/>
              <a:buAutoNum type="arabicPeriod"/>
            </a:pPr>
            <a:r>
              <a:rPr lang="fr-FR" dirty="0" smtClean="0"/>
              <a:t>Une plus grande viabilité (avantage physiologique</a:t>
            </a:r>
            <a:r>
              <a:rPr lang="fr-FR" smtClean="0"/>
              <a:t>….)     Et</a:t>
            </a:r>
            <a:endParaRPr lang="fr-FR" dirty="0" smtClean="0"/>
          </a:p>
          <a:p>
            <a:pPr marL="514350" indent="-514350" algn="just">
              <a:buFont typeface="+mj-lt"/>
              <a:buAutoNum type="arabicPeriod"/>
            </a:pPr>
            <a:r>
              <a:rPr lang="fr-FR" dirty="0" smtClean="0"/>
              <a:t>Une plus grande fertilité.</a:t>
            </a:r>
          </a:p>
          <a:p>
            <a:pPr marL="514350" indent="-514350" algn="just"/>
            <a:r>
              <a:rPr lang="fr-FR" dirty="0" smtClean="0"/>
              <a:t>Cet individu a une probabilité plus grande de laisser une plus grande descendance à la génération suivante</a:t>
            </a:r>
          </a:p>
          <a:p>
            <a:pPr marL="514350" indent="-514350" algn="just"/>
            <a:r>
              <a:rPr lang="fr-FR" dirty="0" smtClean="0">
                <a:solidFill>
                  <a:srgbClr val="FF0000"/>
                </a:solidFill>
              </a:rPr>
              <a:t>Cet individu présente une « </a:t>
            </a:r>
            <a:r>
              <a:rPr lang="fr-FR" b="1" dirty="0" smtClean="0">
                <a:solidFill>
                  <a:srgbClr val="FF0000"/>
                </a:solidFill>
              </a:rPr>
              <a:t>aptitude</a:t>
            </a:r>
            <a:r>
              <a:rPr lang="fr-FR" dirty="0" smtClean="0">
                <a:solidFill>
                  <a:srgbClr val="FF0000"/>
                </a:solidFill>
              </a:rPr>
              <a:t> » ou </a:t>
            </a:r>
            <a:r>
              <a:rPr lang="fr-FR" b="1" dirty="0" smtClean="0">
                <a:solidFill>
                  <a:srgbClr val="FF0000"/>
                </a:solidFill>
              </a:rPr>
              <a:t>une valeur sélective </a:t>
            </a:r>
            <a:r>
              <a:rPr lang="fr-FR" dirty="0" smtClean="0">
                <a:solidFill>
                  <a:srgbClr val="FF0000"/>
                </a:solidFill>
              </a:rPr>
              <a:t>plus grande que les autres. </a:t>
            </a:r>
          </a:p>
          <a:p>
            <a:pPr marL="514350" indent="-514350" algn="just">
              <a:buFont typeface="+mj-lt"/>
              <a:buAutoNum type="arabicPeriod"/>
            </a:pPr>
            <a:endParaRPr lang="fr-FR" dirty="0" smtClean="0"/>
          </a:p>
          <a:p>
            <a:pPr marL="514350" indent="-514350" algn="just">
              <a:buFont typeface="+mj-lt"/>
              <a:buAutoNum type="arabicPeriod"/>
            </a:pP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44824"/>
            <a:ext cx="8229600" cy="2664295"/>
          </a:xfrm>
        </p:spPr>
        <p:txBody>
          <a:bodyPr>
            <a:normAutofit/>
          </a:bodyPr>
          <a:lstStyle/>
          <a:p>
            <a:pPr algn="just"/>
            <a:r>
              <a:rPr lang="fr-FR" dirty="0" smtClean="0"/>
              <a:t>On peut attribuer à chaque génotype une valeur sélective noté </a:t>
            </a:r>
            <a:r>
              <a:rPr lang="fr-FR" dirty="0" smtClean="0">
                <a:solidFill>
                  <a:srgbClr val="FF0000"/>
                </a:solidFill>
              </a:rPr>
              <a:t>w</a:t>
            </a:r>
            <a:r>
              <a:rPr lang="fr-FR" dirty="0" smtClean="0"/>
              <a:t>, traduisant le nombre de descendants laisser à la génération suivante par l’individus porteur de ce génotype.</a:t>
            </a:r>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7544" y="1484784"/>
          <a:ext cx="8229600" cy="7416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fr-FR" dirty="0" smtClean="0"/>
                        <a:t>Génotypes</a:t>
                      </a:r>
                      <a:endParaRPr lang="fr-FR" dirty="0"/>
                    </a:p>
                  </a:txBody>
                  <a:tcPr/>
                </a:tc>
                <a:tc>
                  <a:txBody>
                    <a:bodyPr/>
                    <a:lstStyle/>
                    <a:p>
                      <a:r>
                        <a:rPr lang="fr-FR" dirty="0" smtClean="0"/>
                        <a:t>A1A1</a:t>
                      </a:r>
                      <a:endParaRPr lang="fr-FR" dirty="0"/>
                    </a:p>
                  </a:txBody>
                  <a:tcPr/>
                </a:tc>
                <a:tc>
                  <a:txBody>
                    <a:bodyPr/>
                    <a:lstStyle/>
                    <a:p>
                      <a:r>
                        <a:rPr lang="fr-FR" dirty="0" smtClean="0"/>
                        <a:t>A1A2</a:t>
                      </a:r>
                      <a:endParaRPr lang="fr-FR" dirty="0"/>
                    </a:p>
                  </a:txBody>
                  <a:tcPr/>
                </a:tc>
                <a:tc>
                  <a:txBody>
                    <a:bodyPr/>
                    <a:lstStyle/>
                    <a:p>
                      <a:r>
                        <a:rPr lang="fr-FR" dirty="0" smtClean="0"/>
                        <a:t>A2A2</a:t>
                      </a:r>
                      <a:endParaRPr lang="fr-FR" dirty="0"/>
                    </a:p>
                  </a:txBody>
                  <a:tcPr/>
                </a:tc>
              </a:tr>
              <a:tr h="370840">
                <a:tc>
                  <a:txBody>
                    <a:bodyPr/>
                    <a:lstStyle/>
                    <a:p>
                      <a:r>
                        <a:rPr lang="fr-FR" dirty="0" smtClean="0"/>
                        <a:t>Fréquences</a:t>
                      </a:r>
                      <a:endParaRPr lang="fr-FR" dirty="0"/>
                    </a:p>
                  </a:txBody>
                  <a:tcPr/>
                </a:tc>
                <a:tc>
                  <a:txBody>
                    <a:bodyPr/>
                    <a:lstStyle/>
                    <a:p>
                      <a:r>
                        <a:rPr lang="fr-FR" dirty="0" smtClean="0"/>
                        <a:t>p²</a:t>
                      </a:r>
                      <a:endParaRPr lang="fr-FR" dirty="0"/>
                    </a:p>
                  </a:txBody>
                  <a:tcPr/>
                </a:tc>
                <a:tc>
                  <a:txBody>
                    <a:bodyPr/>
                    <a:lstStyle/>
                    <a:p>
                      <a:r>
                        <a:rPr lang="fr-FR" dirty="0" smtClean="0"/>
                        <a:t>2pq</a:t>
                      </a:r>
                      <a:endParaRPr lang="fr-FR" dirty="0"/>
                    </a:p>
                  </a:txBody>
                  <a:tcPr/>
                </a:tc>
                <a:tc>
                  <a:txBody>
                    <a:bodyPr/>
                    <a:lstStyle/>
                    <a:p>
                      <a:r>
                        <a:rPr lang="fr-FR" dirty="0" smtClean="0"/>
                        <a:t>q²</a:t>
                      </a:r>
                      <a:endParaRPr lang="fr-FR" dirty="0"/>
                    </a:p>
                  </a:txBody>
                  <a:tcPr/>
                </a:tc>
              </a:tr>
            </a:tbl>
          </a:graphicData>
        </a:graphic>
      </p:graphicFrame>
      <p:sp>
        <p:nvSpPr>
          <p:cNvPr id="5" name="ZoneTexte 4"/>
          <p:cNvSpPr txBox="1"/>
          <p:nvPr/>
        </p:nvSpPr>
        <p:spPr>
          <a:xfrm>
            <a:off x="683568" y="1052736"/>
            <a:ext cx="4968552" cy="369332"/>
          </a:xfrm>
          <a:prstGeom prst="rect">
            <a:avLst/>
          </a:prstGeom>
          <a:noFill/>
        </p:spPr>
        <p:txBody>
          <a:bodyPr wrap="square" rtlCol="0">
            <a:spAutoFit/>
          </a:bodyPr>
          <a:lstStyle/>
          <a:p>
            <a:r>
              <a:rPr lang="fr-FR" dirty="0" smtClean="0"/>
              <a:t>A l’équilibre de Hardy-Weinberg, on a:</a:t>
            </a:r>
            <a:endParaRPr lang="fr-FR" dirty="0"/>
          </a:p>
        </p:txBody>
      </p:sp>
      <p:sp>
        <p:nvSpPr>
          <p:cNvPr id="6" name="ZoneTexte 5"/>
          <p:cNvSpPr txBox="1"/>
          <p:nvPr/>
        </p:nvSpPr>
        <p:spPr>
          <a:xfrm>
            <a:off x="611560" y="2348880"/>
            <a:ext cx="4968552" cy="369332"/>
          </a:xfrm>
          <a:prstGeom prst="rect">
            <a:avLst/>
          </a:prstGeom>
          <a:noFill/>
        </p:spPr>
        <p:txBody>
          <a:bodyPr wrap="square" rtlCol="0">
            <a:spAutoFit/>
          </a:bodyPr>
          <a:lstStyle/>
          <a:p>
            <a:r>
              <a:rPr lang="fr-FR" dirty="0" smtClean="0"/>
              <a:t>En présence d’une pression de sélection (p’ et q’):</a:t>
            </a:r>
            <a:endParaRPr lang="fr-FR" dirty="0"/>
          </a:p>
        </p:txBody>
      </p:sp>
      <p:graphicFrame>
        <p:nvGraphicFramePr>
          <p:cNvPr id="7" name="Espace réservé du contenu 3"/>
          <p:cNvGraphicFramePr>
            <a:graphicFrameLocks/>
          </p:cNvGraphicFramePr>
          <p:nvPr/>
        </p:nvGraphicFramePr>
        <p:xfrm>
          <a:off x="467544" y="2780928"/>
          <a:ext cx="8229600" cy="1112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fr-FR" dirty="0" smtClean="0"/>
                        <a:t>Génotypes</a:t>
                      </a:r>
                      <a:endParaRPr lang="fr-FR" dirty="0"/>
                    </a:p>
                  </a:txBody>
                  <a:tcPr/>
                </a:tc>
                <a:tc>
                  <a:txBody>
                    <a:bodyPr/>
                    <a:lstStyle/>
                    <a:p>
                      <a:r>
                        <a:rPr lang="fr-FR" dirty="0" smtClean="0"/>
                        <a:t>A1A1</a:t>
                      </a:r>
                      <a:endParaRPr lang="fr-FR" dirty="0"/>
                    </a:p>
                  </a:txBody>
                  <a:tcPr/>
                </a:tc>
                <a:tc>
                  <a:txBody>
                    <a:bodyPr/>
                    <a:lstStyle/>
                    <a:p>
                      <a:r>
                        <a:rPr lang="fr-FR" dirty="0" smtClean="0"/>
                        <a:t>A1A2</a:t>
                      </a:r>
                      <a:endParaRPr lang="fr-FR" dirty="0"/>
                    </a:p>
                  </a:txBody>
                  <a:tcPr/>
                </a:tc>
                <a:tc>
                  <a:txBody>
                    <a:bodyPr/>
                    <a:lstStyle/>
                    <a:p>
                      <a:r>
                        <a:rPr lang="fr-FR" dirty="0" smtClean="0"/>
                        <a:t>A2A2</a:t>
                      </a:r>
                      <a:endParaRPr lang="fr-FR" dirty="0"/>
                    </a:p>
                  </a:txBody>
                  <a:tcPr/>
                </a:tc>
              </a:tr>
              <a:tr h="370840">
                <a:tc>
                  <a:txBody>
                    <a:bodyPr/>
                    <a:lstStyle/>
                    <a:p>
                      <a:r>
                        <a:rPr lang="fr-FR" dirty="0" smtClean="0"/>
                        <a:t>Valeur sélective</a:t>
                      </a:r>
                      <a:endParaRPr lang="fr-FR" dirty="0"/>
                    </a:p>
                  </a:txBody>
                  <a:tcPr/>
                </a:tc>
                <a:tc>
                  <a:txBody>
                    <a:bodyPr/>
                    <a:lstStyle/>
                    <a:p>
                      <a:r>
                        <a:rPr lang="fr-FR" dirty="0" smtClean="0"/>
                        <a:t>w1</a:t>
                      </a:r>
                      <a:endParaRPr lang="fr-FR" dirty="0"/>
                    </a:p>
                  </a:txBody>
                  <a:tcPr/>
                </a:tc>
                <a:tc>
                  <a:txBody>
                    <a:bodyPr/>
                    <a:lstStyle/>
                    <a:p>
                      <a:r>
                        <a:rPr lang="fr-FR" dirty="0" smtClean="0"/>
                        <a:t>w2</a:t>
                      </a:r>
                      <a:endParaRPr lang="fr-FR" dirty="0"/>
                    </a:p>
                  </a:txBody>
                  <a:tcPr/>
                </a:tc>
                <a:tc>
                  <a:txBody>
                    <a:bodyPr/>
                    <a:lstStyle/>
                    <a:p>
                      <a:r>
                        <a:rPr lang="fr-FR" dirty="0" smtClean="0"/>
                        <a:t>w3</a:t>
                      </a:r>
                      <a:endParaRPr lang="fr-FR" dirty="0"/>
                    </a:p>
                  </a:txBody>
                  <a:tcPr/>
                </a:tc>
              </a:tr>
              <a:tr h="370840">
                <a:tc>
                  <a:txBody>
                    <a:bodyPr/>
                    <a:lstStyle/>
                    <a:p>
                      <a:r>
                        <a:rPr lang="fr-FR" dirty="0" smtClean="0"/>
                        <a:t>Fréquences</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mtClean="0"/>
                        <a:t>w1p²</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w22pq</a:t>
                      </a:r>
                      <a:endParaRPr lang="fr-F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w3q²</a:t>
                      </a:r>
                      <a:endParaRPr lang="fr-FR" dirty="0"/>
                    </a:p>
                  </a:txBody>
                  <a:tcPr/>
                </a:tc>
              </a:tr>
            </a:tbl>
          </a:graphicData>
        </a:graphic>
      </p:graphicFrame>
      <p:sp>
        <p:nvSpPr>
          <p:cNvPr id="8" name="ZoneTexte 7"/>
          <p:cNvSpPr txBox="1"/>
          <p:nvPr/>
        </p:nvSpPr>
        <p:spPr>
          <a:xfrm>
            <a:off x="539552" y="4293096"/>
            <a:ext cx="504056" cy="369332"/>
          </a:xfrm>
          <a:prstGeom prst="rect">
            <a:avLst/>
          </a:prstGeom>
          <a:noFill/>
        </p:spPr>
        <p:txBody>
          <a:bodyPr wrap="square" rtlCol="0">
            <a:spAutoFit/>
          </a:bodyPr>
          <a:lstStyle/>
          <a:p>
            <a:r>
              <a:rPr lang="fr-FR" dirty="0" smtClean="0"/>
              <a:t>p’=</a:t>
            </a:r>
            <a:endParaRPr lang="fr-FR" dirty="0"/>
          </a:p>
        </p:txBody>
      </p:sp>
      <p:sp>
        <p:nvSpPr>
          <p:cNvPr id="9" name="ZoneTexte 8"/>
          <p:cNvSpPr txBox="1"/>
          <p:nvPr/>
        </p:nvSpPr>
        <p:spPr>
          <a:xfrm>
            <a:off x="971600" y="4149080"/>
            <a:ext cx="2016224" cy="369332"/>
          </a:xfrm>
          <a:prstGeom prst="rect">
            <a:avLst/>
          </a:prstGeom>
          <a:noFill/>
        </p:spPr>
        <p:txBody>
          <a:bodyPr wrap="square" rtlCol="0">
            <a:spAutoFit/>
          </a:bodyPr>
          <a:lstStyle/>
          <a:p>
            <a:pPr>
              <a:defRPr/>
            </a:pPr>
            <a:r>
              <a:rPr lang="fr-FR" dirty="0" smtClean="0"/>
              <a:t>w1p²+1/2 w22pq</a:t>
            </a:r>
          </a:p>
        </p:txBody>
      </p:sp>
      <p:sp>
        <p:nvSpPr>
          <p:cNvPr id="10" name="ZoneTexte 9"/>
          <p:cNvSpPr txBox="1"/>
          <p:nvPr/>
        </p:nvSpPr>
        <p:spPr>
          <a:xfrm>
            <a:off x="971600" y="4437112"/>
            <a:ext cx="2016224" cy="369332"/>
          </a:xfrm>
          <a:prstGeom prst="rect">
            <a:avLst/>
          </a:prstGeom>
          <a:noFill/>
        </p:spPr>
        <p:txBody>
          <a:bodyPr wrap="square" rtlCol="0">
            <a:spAutoFit/>
          </a:bodyPr>
          <a:lstStyle/>
          <a:p>
            <a:pPr>
              <a:defRPr/>
            </a:pPr>
            <a:r>
              <a:rPr lang="fr-FR" dirty="0" smtClean="0"/>
              <a:t>w1p²+w22pq+w3q²</a:t>
            </a:r>
          </a:p>
        </p:txBody>
      </p:sp>
      <p:cxnSp>
        <p:nvCxnSpPr>
          <p:cNvPr id="12" name="Connecteur droit 11"/>
          <p:cNvCxnSpPr/>
          <p:nvPr/>
        </p:nvCxnSpPr>
        <p:spPr>
          <a:xfrm>
            <a:off x="971600" y="4478677"/>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2915816" y="4293096"/>
            <a:ext cx="360040" cy="369332"/>
          </a:xfrm>
          <a:prstGeom prst="rect">
            <a:avLst/>
          </a:prstGeom>
          <a:noFill/>
        </p:spPr>
        <p:txBody>
          <a:bodyPr wrap="square" rtlCol="0">
            <a:spAutoFit/>
          </a:bodyPr>
          <a:lstStyle/>
          <a:p>
            <a:r>
              <a:rPr lang="fr-FR" dirty="0" smtClean="0"/>
              <a:t>=</a:t>
            </a:r>
            <a:endParaRPr lang="fr-FR" dirty="0"/>
          </a:p>
        </p:txBody>
      </p:sp>
      <p:sp>
        <p:nvSpPr>
          <p:cNvPr id="15" name="ZoneTexte 14"/>
          <p:cNvSpPr txBox="1"/>
          <p:nvPr/>
        </p:nvSpPr>
        <p:spPr>
          <a:xfrm>
            <a:off x="3203848" y="4149080"/>
            <a:ext cx="1440160" cy="369332"/>
          </a:xfrm>
          <a:prstGeom prst="rect">
            <a:avLst/>
          </a:prstGeom>
          <a:noFill/>
        </p:spPr>
        <p:txBody>
          <a:bodyPr wrap="square" rtlCol="0">
            <a:spAutoFit/>
          </a:bodyPr>
          <a:lstStyle/>
          <a:p>
            <a:pPr>
              <a:defRPr/>
            </a:pPr>
            <a:r>
              <a:rPr lang="fr-FR" dirty="0" smtClean="0"/>
              <a:t>w1p²+w2pq</a:t>
            </a:r>
          </a:p>
        </p:txBody>
      </p:sp>
      <p:sp>
        <p:nvSpPr>
          <p:cNvPr id="16" name="ZoneTexte 15"/>
          <p:cNvSpPr txBox="1"/>
          <p:nvPr/>
        </p:nvSpPr>
        <p:spPr>
          <a:xfrm>
            <a:off x="3635896" y="4437112"/>
            <a:ext cx="360040" cy="369332"/>
          </a:xfrm>
          <a:prstGeom prst="rect">
            <a:avLst/>
          </a:prstGeom>
          <a:noFill/>
        </p:spPr>
        <p:txBody>
          <a:bodyPr wrap="square" rtlCol="0">
            <a:spAutoFit/>
          </a:bodyPr>
          <a:lstStyle/>
          <a:p>
            <a:pPr>
              <a:defRPr/>
            </a:pPr>
            <a:r>
              <a:rPr lang="fr-FR" dirty="0" smtClean="0"/>
              <a:t>w</a:t>
            </a:r>
          </a:p>
        </p:txBody>
      </p:sp>
      <p:cxnSp>
        <p:nvCxnSpPr>
          <p:cNvPr id="21" name="Connecteur droit 20"/>
          <p:cNvCxnSpPr/>
          <p:nvPr/>
        </p:nvCxnSpPr>
        <p:spPr>
          <a:xfrm>
            <a:off x="3203848" y="4481410"/>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3694049" y="4536830"/>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700156" y="5085184"/>
            <a:ext cx="360040" cy="369332"/>
          </a:xfrm>
          <a:prstGeom prst="rect">
            <a:avLst/>
          </a:prstGeom>
          <a:noFill/>
        </p:spPr>
        <p:txBody>
          <a:bodyPr wrap="square" rtlCol="0">
            <a:spAutoFit/>
          </a:bodyPr>
          <a:lstStyle/>
          <a:p>
            <a:r>
              <a:rPr lang="fr-FR" dirty="0" smtClean="0"/>
              <a:t>=</a:t>
            </a:r>
            <a:endParaRPr lang="fr-FR" dirty="0"/>
          </a:p>
        </p:txBody>
      </p:sp>
      <p:sp>
        <p:nvSpPr>
          <p:cNvPr id="25" name="ZoneTexte 24"/>
          <p:cNvSpPr txBox="1"/>
          <p:nvPr/>
        </p:nvSpPr>
        <p:spPr>
          <a:xfrm>
            <a:off x="943890" y="4910725"/>
            <a:ext cx="1440160" cy="369332"/>
          </a:xfrm>
          <a:prstGeom prst="rect">
            <a:avLst/>
          </a:prstGeom>
          <a:noFill/>
        </p:spPr>
        <p:txBody>
          <a:bodyPr wrap="square" rtlCol="0">
            <a:spAutoFit/>
          </a:bodyPr>
          <a:lstStyle/>
          <a:p>
            <a:pPr>
              <a:defRPr/>
            </a:pPr>
            <a:r>
              <a:rPr lang="fr-FR" dirty="0" smtClean="0"/>
              <a:t>p(w1p+w2q)</a:t>
            </a:r>
          </a:p>
        </p:txBody>
      </p:sp>
      <p:sp>
        <p:nvSpPr>
          <p:cNvPr id="26" name="ZoneTexte 25"/>
          <p:cNvSpPr txBox="1"/>
          <p:nvPr/>
        </p:nvSpPr>
        <p:spPr>
          <a:xfrm>
            <a:off x="1403648" y="5229200"/>
            <a:ext cx="360040" cy="369332"/>
          </a:xfrm>
          <a:prstGeom prst="rect">
            <a:avLst/>
          </a:prstGeom>
          <a:noFill/>
        </p:spPr>
        <p:txBody>
          <a:bodyPr wrap="square" rtlCol="0">
            <a:spAutoFit/>
          </a:bodyPr>
          <a:lstStyle/>
          <a:p>
            <a:pPr>
              <a:defRPr/>
            </a:pPr>
            <a:r>
              <a:rPr lang="fr-FR" dirty="0" smtClean="0"/>
              <a:t>w</a:t>
            </a:r>
          </a:p>
        </p:txBody>
      </p:sp>
      <p:cxnSp>
        <p:nvCxnSpPr>
          <p:cNvPr id="27" name="Connecteur droit 26"/>
          <p:cNvCxnSpPr/>
          <p:nvPr/>
        </p:nvCxnSpPr>
        <p:spPr>
          <a:xfrm>
            <a:off x="971600" y="5259643"/>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1461801" y="5331651"/>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395536" y="5661248"/>
            <a:ext cx="504056" cy="369332"/>
          </a:xfrm>
          <a:prstGeom prst="rect">
            <a:avLst/>
          </a:prstGeom>
          <a:noFill/>
        </p:spPr>
        <p:txBody>
          <a:bodyPr wrap="square" rtlCol="0">
            <a:spAutoFit/>
          </a:bodyPr>
          <a:lstStyle/>
          <a:p>
            <a:r>
              <a:rPr lang="fr-FR" dirty="0" smtClean="0"/>
              <a:t>q’=</a:t>
            </a:r>
            <a:endParaRPr lang="fr-FR" dirty="0"/>
          </a:p>
        </p:txBody>
      </p:sp>
      <p:sp>
        <p:nvSpPr>
          <p:cNvPr id="30" name="ZoneTexte 29"/>
          <p:cNvSpPr txBox="1"/>
          <p:nvPr/>
        </p:nvSpPr>
        <p:spPr>
          <a:xfrm>
            <a:off x="755576" y="5507940"/>
            <a:ext cx="2016224" cy="369332"/>
          </a:xfrm>
          <a:prstGeom prst="rect">
            <a:avLst/>
          </a:prstGeom>
          <a:noFill/>
        </p:spPr>
        <p:txBody>
          <a:bodyPr wrap="square" rtlCol="0">
            <a:spAutoFit/>
          </a:bodyPr>
          <a:lstStyle/>
          <a:p>
            <a:pPr>
              <a:defRPr/>
            </a:pPr>
            <a:r>
              <a:rPr lang="fr-FR" dirty="0" smtClean="0"/>
              <a:t>w3q²+1/2 w22pq</a:t>
            </a:r>
          </a:p>
        </p:txBody>
      </p:sp>
      <p:cxnSp>
        <p:nvCxnSpPr>
          <p:cNvPr id="31" name="Connecteur droit 30"/>
          <p:cNvCxnSpPr/>
          <p:nvPr/>
        </p:nvCxnSpPr>
        <p:spPr>
          <a:xfrm>
            <a:off x="827584" y="5849562"/>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32" name="ZoneTexte 31"/>
          <p:cNvSpPr txBox="1"/>
          <p:nvPr/>
        </p:nvSpPr>
        <p:spPr>
          <a:xfrm>
            <a:off x="755576" y="5805264"/>
            <a:ext cx="2016224" cy="369332"/>
          </a:xfrm>
          <a:prstGeom prst="rect">
            <a:avLst/>
          </a:prstGeom>
          <a:noFill/>
        </p:spPr>
        <p:txBody>
          <a:bodyPr wrap="square" rtlCol="0">
            <a:spAutoFit/>
          </a:bodyPr>
          <a:lstStyle/>
          <a:p>
            <a:pPr>
              <a:defRPr/>
            </a:pPr>
            <a:r>
              <a:rPr lang="fr-FR" dirty="0" smtClean="0"/>
              <a:t>w1p²+w22pq+w3q²</a:t>
            </a:r>
          </a:p>
        </p:txBody>
      </p:sp>
      <p:sp>
        <p:nvSpPr>
          <p:cNvPr id="33" name="ZoneTexte 32"/>
          <p:cNvSpPr txBox="1"/>
          <p:nvPr/>
        </p:nvSpPr>
        <p:spPr>
          <a:xfrm>
            <a:off x="2843808" y="5661248"/>
            <a:ext cx="360040" cy="369332"/>
          </a:xfrm>
          <a:prstGeom prst="rect">
            <a:avLst/>
          </a:prstGeom>
          <a:noFill/>
        </p:spPr>
        <p:txBody>
          <a:bodyPr wrap="square" rtlCol="0">
            <a:spAutoFit/>
          </a:bodyPr>
          <a:lstStyle/>
          <a:p>
            <a:r>
              <a:rPr lang="fr-FR" dirty="0" smtClean="0"/>
              <a:t>=</a:t>
            </a:r>
            <a:endParaRPr lang="fr-FR" dirty="0"/>
          </a:p>
        </p:txBody>
      </p:sp>
      <p:sp>
        <p:nvSpPr>
          <p:cNvPr id="34" name="ZoneTexte 33"/>
          <p:cNvSpPr txBox="1"/>
          <p:nvPr/>
        </p:nvSpPr>
        <p:spPr>
          <a:xfrm>
            <a:off x="3131840" y="5500644"/>
            <a:ext cx="1440160" cy="369332"/>
          </a:xfrm>
          <a:prstGeom prst="rect">
            <a:avLst/>
          </a:prstGeom>
          <a:noFill/>
        </p:spPr>
        <p:txBody>
          <a:bodyPr wrap="square" rtlCol="0">
            <a:spAutoFit/>
          </a:bodyPr>
          <a:lstStyle/>
          <a:p>
            <a:pPr>
              <a:defRPr/>
            </a:pPr>
            <a:r>
              <a:rPr lang="fr-FR" dirty="0" smtClean="0"/>
              <a:t>w3q²+w2pq</a:t>
            </a:r>
          </a:p>
        </p:txBody>
      </p:sp>
      <p:cxnSp>
        <p:nvCxnSpPr>
          <p:cNvPr id="35" name="Connecteur droit 34"/>
          <p:cNvCxnSpPr/>
          <p:nvPr/>
        </p:nvCxnSpPr>
        <p:spPr>
          <a:xfrm>
            <a:off x="3131840" y="5832974"/>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necteur droit 35"/>
          <p:cNvCxnSpPr/>
          <p:nvPr/>
        </p:nvCxnSpPr>
        <p:spPr>
          <a:xfrm>
            <a:off x="3563888" y="5877272"/>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3491880" y="5805264"/>
            <a:ext cx="360040" cy="369332"/>
          </a:xfrm>
          <a:prstGeom prst="rect">
            <a:avLst/>
          </a:prstGeom>
          <a:noFill/>
        </p:spPr>
        <p:txBody>
          <a:bodyPr wrap="square" rtlCol="0">
            <a:spAutoFit/>
          </a:bodyPr>
          <a:lstStyle/>
          <a:p>
            <a:pPr>
              <a:defRPr/>
            </a:pPr>
            <a:r>
              <a:rPr lang="fr-FR" dirty="0" smtClean="0"/>
              <a:t>w</a:t>
            </a:r>
          </a:p>
        </p:txBody>
      </p:sp>
      <p:sp>
        <p:nvSpPr>
          <p:cNvPr id="38" name="ZoneTexte 37"/>
          <p:cNvSpPr txBox="1"/>
          <p:nvPr/>
        </p:nvSpPr>
        <p:spPr>
          <a:xfrm>
            <a:off x="539552" y="6300028"/>
            <a:ext cx="360040" cy="369332"/>
          </a:xfrm>
          <a:prstGeom prst="rect">
            <a:avLst/>
          </a:prstGeom>
          <a:noFill/>
        </p:spPr>
        <p:txBody>
          <a:bodyPr wrap="square" rtlCol="0">
            <a:spAutoFit/>
          </a:bodyPr>
          <a:lstStyle/>
          <a:p>
            <a:r>
              <a:rPr lang="fr-FR" dirty="0" smtClean="0"/>
              <a:t>=</a:t>
            </a:r>
            <a:endParaRPr lang="fr-FR" dirty="0"/>
          </a:p>
        </p:txBody>
      </p:sp>
      <p:sp>
        <p:nvSpPr>
          <p:cNvPr id="39" name="ZoneTexte 38"/>
          <p:cNvSpPr txBox="1"/>
          <p:nvPr/>
        </p:nvSpPr>
        <p:spPr>
          <a:xfrm>
            <a:off x="755576" y="6128302"/>
            <a:ext cx="1440160" cy="369332"/>
          </a:xfrm>
          <a:prstGeom prst="rect">
            <a:avLst/>
          </a:prstGeom>
          <a:noFill/>
        </p:spPr>
        <p:txBody>
          <a:bodyPr wrap="square" rtlCol="0">
            <a:spAutoFit/>
          </a:bodyPr>
          <a:lstStyle/>
          <a:p>
            <a:pPr>
              <a:defRPr/>
            </a:pPr>
            <a:r>
              <a:rPr lang="fr-FR" dirty="0" smtClean="0"/>
              <a:t>q(w3p+w2q)</a:t>
            </a:r>
          </a:p>
        </p:txBody>
      </p:sp>
      <p:cxnSp>
        <p:nvCxnSpPr>
          <p:cNvPr id="40" name="Connecteur droit 39"/>
          <p:cNvCxnSpPr/>
          <p:nvPr/>
        </p:nvCxnSpPr>
        <p:spPr>
          <a:xfrm>
            <a:off x="813729" y="6467191"/>
            <a:ext cx="12961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Connecteur droit 40"/>
          <p:cNvCxnSpPr/>
          <p:nvPr/>
        </p:nvCxnSpPr>
        <p:spPr>
          <a:xfrm>
            <a:off x="1259632" y="6525344"/>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ZoneTexte 41"/>
          <p:cNvSpPr txBox="1"/>
          <p:nvPr/>
        </p:nvSpPr>
        <p:spPr>
          <a:xfrm>
            <a:off x="1187624" y="6488668"/>
            <a:ext cx="360040" cy="369332"/>
          </a:xfrm>
          <a:prstGeom prst="rect">
            <a:avLst/>
          </a:prstGeom>
          <a:noFill/>
        </p:spPr>
        <p:txBody>
          <a:bodyPr wrap="square" rtlCol="0">
            <a:spAutoFit/>
          </a:bodyPr>
          <a:lstStyle/>
          <a:p>
            <a:pPr>
              <a:defRPr/>
            </a:pPr>
            <a:r>
              <a:rPr lang="fr-FR" dirty="0" smtClean="0"/>
              <a:t>w</a:t>
            </a:r>
          </a:p>
        </p:txBody>
      </p:sp>
      <p:sp>
        <p:nvSpPr>
          <p:cNvPr id="43" name="ZoneTexte 42"/>
          <p:cNvSpPr txBox="1"/>
          <p:nvPr/>
        </p:nvSpPr>
        <p:spPr>
          <a:xfrm>
            <a:off x="3059832" y="6237312"/>
            <a:ext cx="360040" cy="369332"/>
          </a:xfrm>
          <a:prstGeom prst="rect">
            <a:avLst/>
          </a:prstGeom>
          <a:noFill/>
        </p:spPr>
        <p:txBody>
          <a:bodyPr wrap="square" rtlCol="0">
            <a:spAutoFit/>
          </a:bodyPr>
          <a:lstStyle/>
          <a:p>
            <a:pPr>
              <a:defRPr/>
            </a:pPr>
            <a:r>
              <a:rPr lang="fr-FR" dirty="0" smtClean="0"/>
              <a:t>w</a:t>
            </a:r>
          </a:p>
        </p:txBody>
      </p:sp>
      <p:cxnSp>
        <p:nvCxnSpPr>
          <p:cNvPr id="45" name="Connecteur droit 44"/>
          <p:cNvCxnSpPr/>
          <p:nvPr/>
        </p:nvCxnSpPr>
        <p:spPr>
          <a:xfrm>
            <a:off x="3131840" y="6309320"/>
            <a:ext cx="216024"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ZoneTexte 46"/>
          <p:cNvSpPr txBox="1"/>
          <p:nvPr/>
        </p:nvSpPr>
        <p:spPr>
          <a:xfrm>
            <a:off x="3491880" y="6237312"/>
            <a:ext cx="4392488" cy="369332"/>
          </a:xfrm>
          <a:prstGeom prst="rect">
            <a:avLst/>
          </a:prstGeom>
          <a:noFill/>
        </p:spPr>
        <p:txBody>
          <a:bodyPr wrap="square" rtlCol="0">
            <a:spAutoFit/>
          </a:bodyPr>
          <a:lstStyle/>
          <a:p>
            <a:r>
              <a:rPr lang="fr-FR" dirty="0" smtClean="0"/>
              <a:t>Valeur sélective moyenne de la population</a:t>
            </a:r>
            <a:endParaRPr lang="fr-FR"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92697"/>
            <a:ext cx="8229600" cy="3816424"/>
          </a:xfrm>
        </p:spPr>
        <p:txBody>
          <a:bodyPr/>
          <a:lstStyle/>
          <a:p>
            <a:r>
              <a:rPr lang="fr-FR" dirty="0" smtClean="0"/>
              <a:t>Soit ∆p la variation de la fréquence allélique p due à la pression de la sélection, ∆p s’écrit:</a:t>
            </a:r>
          </a:p>
          <a:p>
            <a:pPr>
              <a:buNone/>
            </a:pPr>
            <a:endParaRPr lang="fr-FR" dirty="0"/>
          </a:p>
        </p:txBody>
      </p:sp>
      <p:sp>
        <p:nvSpPr>
          <p:cNvPr id="5" name="ZoneTexte 4"/>
          <p:cNvSpPr txBox="1"/>
          <p:nvPr/>
        </p:nvSpPr>
        <p:spPr>
          <a:xfrm>
            <a:off x="467544" y="1844824"/>
            <a:ext cx="2160240" cy="369332"/>
          </a:xfrm>
          <a:prstGeom prst="rect">
            <a:avLst/>
          </a:prstGeom>
          <a:noFill/>
        </p:spPr>
        <p:txBody>
          <a:bodyPr wrap="square" rtlCol="0">
            <a:spAutoFit/>
          </a:bodyPr>
          <a:lstStyle/>
          <a:p>
            <a:endParaRPr lang="fr-FR" dirty="0"/>
          </a:p>
        </p:txBody>
      </p:sp>
      <p:sp>
        <p:nvSpPr>
          <p:cNvPr id="6" name="ZoneTexte 5"/>
          <p:cNvSpPr txBox="1"/>
          <p:nvPr/>
        </p:nvSpPr>
        <p:spPr>
          <a:xfrm>
            <a:off x="683568" y="1988840"/>
            <a:ext cx="2016224" cy="523220"/>
          </a:xfrm>
          <a:prstGeom prst="rect">
            <a:avLst/>
          </a:prstGeom>
          <a:noFill/>
        </p:spPr>
        <p:txBody>
          <a:bodyPr wrap="square" rtlCol="0">
            <a:spAutoFit/>
          </a:bodyPr>
          <a:lstStyle/>
          <a:p>
            <a:r>
              <a:rPr lang="fr-FR" sz="2800" dirty="0" smtClean="0"/>
              <a:t>∆p = p’ - p = </a:t>
            </a:r>
            <a:endParaRPr lang="fr-FR" sz="2800" dirty="0"/>
          </a:p>
        </p:txBody>
      </p:sp>
      <p:sp>
        <p:nvSpPr>
          <p:cNvPr id="7" name="ZoneTexte 6"/>
          <p:cNvSpPr txBox="1"/>
          <p:nvPr/>
        </p:nvSpPr>
        <p:spPr>
          <a:xfrm>
            <a:off x="2555776" y="1844824"/>
            <a:ext cx="2088232" cy="523220"/>
          </a:xfrm>
          <a:prstGeom prst="rect">
            <a:avLst/>
          </a:prstGeom>
          <a:noFill/>
        </p:spPr>
        <p:txBody>
          <a:bodyPr wrap="square" rtlCol="0">
            <a:spAutoFit/>
          </a:bodyPr>
          <a:lstStyle/>
          <a:p>
            <a:pPr>
              <a:defRPr/>
            </a:pPr>
            <a:r>
              <a:rPr lang="fr-FR" sz="2800" dirty="0" smtClean="0"/>
              <a:t>w1p²+w2pq</a:t>
            </a:r>
          </a:p>
        </p:txBody>
      </p:sp>
      <p:sp>
        <p:nvSpPr>
          <p:cNvPr id="8" name="ZoneTexte 7"/>
          <p:cNvSpPr txBox="1"/>
          <p:nvPr/>
        </p:nvSpPr>
        <p:spPr>
          <a:xfrm>
            <a:off x="3253612" y="2257708"/>
            <a:ext cx="360040" cy="523220"/>
          </a:xfrm>
          <a:prstGeom prst="rect">
            <a:avLst/>
          </a:prstGeom>
          <a:noFill/>
        </p:spPr>
        <p:txBody>
          <a:bodyPr wrap="square" rtlCol="0">
            <a:spAutoFit/>
          </a:bodyPr>
          <a:lstStyle/>
          <a:p>
            <a:pPr>
              <a:defRPr/>
            </a:pPr>
            <a:r>
              <a:rPr lang="fr-FR" sz="2800" dirty="0" smtClean="0"/>
              <a:t>w</a:t>
            </a:r>
          </a:p>
        </p:txBody>
      </p:sp>
      <p:cxnSp>
        <p:nvCxnSpPr>
          <p:cNvPr id="10" name="Connecteur droit 9"/>
          <p:cNvCxnSpPr/>
          <p:nvPr/>
        </p:nvCxnSpPr>
        <p:spPr>
          <a:xfrm>
            <a:off x="2483768" y="2276872"/>
            <a:ext cx="19442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267467" y="2376590"/>
            <a:ext cx="36004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4427984" y="1988840"/>
            <a:ext cx="648072" cy="523220"/>
          </a:xfrm>
          <a:prstGeom prst="rect">
            <a:avLst/>
          </a:prstGeom>
          <a:noFill/>
        </p:spPr>
        <p:txBody>
          <a:bodyPr wrap="square" rtlCol="0">
            <a:spAutoFit/>
          </a:bodyPr>
          <a:lstStyle/>
          <a:p>
            <a:r>
              <a:rPr lang="fr-FR" sz="2800" dirty="0" smtClean="0"/>
              <a:t>- p  </a:t>
            </a:r>
            <a:endParaRPr lang="fr-FR" sz="2800" dirty="0"/>
          </a:p>
        </p:txBody>
      </p:sp>
      <p:sp>
        <p:nvSpPr>
          <p:cNvPr id="14" name="ZoneTexte 13"/>
          <p:cNvSpPr txBox="1"/>
          <p:nvPr/>
        </p:nvSpPr>
        <p:spPr>
          <a:xfrm>
            <a:off x="611560" y="3193812"/>
            <a:ext cx="864096" cy="523220"/>
          </a:xfrm>
          <a:prstGeom prst="rect">
            <a:avLst/>
          </a:prstGeom>
          <a:noFill/>
        </p:spPr>
        <p:txBody>
          <a:bodyPr wrap="square" rtlCol="0">
            <a:spAutoFit/>
          </a:bodyPr>
          <a:lstStyle/>
          <a:p>
            <a:r>
              <a:rPr lang="fr-FR" sz="2800" dirty="0" smtClean="0"/>
              <a:t>∆p = </a:t>
            </a:r>
            <a:endParaRPr lang="fr-FR" sz="2800" dirty="0"/>
          </a:p>
        </p:txBody>
      </p:sp>
      <p:sp>
        <p:nvSpPr>
          <p:cNvPr id="15" name="ZoneTexte 14"/>
          <p:cNvSpPr txBox="1"/>
          <p:nvPr/>
        </p:nvSpPr>
        <p:spPr>
          <a:xfrm>
            <a:off x="1403648" y="2996952"/>
            <a:ext cx="3744416" cy="523220"/>
          </a:xfrm>
          <a:prstGeom prst="rect">
            <a:avLst/>
          </a:prstGeom>
          <a:noFill/>
        </p:spPr>
        <p:txBody>
          <a:bodyPr wrap="square" rtlCol="0">
            <a:spAutoFit/>
          </a:bodyPr>
          <a:lstStyle/>
          <a:p>
            <a:pPr>
              <a:defRPr/>
            </a:pPr>
            <a:r>
              <a:rPr lang="fr-FR" sz="2800" dirty="0" err="1" smtClean="0"/>
              <a:t>pq</a:t>
            </a:r>
            <a:r>
              <a:rPr lang="fr-FR" sz="2800" dirty="0" smtClean="0"/>
              <a:t>(w1-w2)p + (w2-w3)q</a:t>
            </a:r>
          </a:p>
        </p:txBody>
      </p:sp>
      <p:cxnSp>
        <p:nvCxnSpPr>
          <p:cNvPr id="17" name="Connecteur droit 16"/>
          <p:cNvCxnSpPr/>
          <p:nvPr/>
        </p:nvCxnSpPr>
        <p:spPr>
          <a:xfrm>
            <a:off x="1403648" y="3459443"/>
            <a:ext cx="3672408"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3059832" y="3556428"/>
            <a:ext cx="360040" cy="523220"/>
          </a:xfrm>
          <a:prstGeom prst="rect">
            <a:avLst/>
          </a:prstGeom>
          <a:noFill/>
        </p:spPr>
        <p:txBody>
          <a:bodyPr wrap="square" rtlCol="0">
            <a:spAutoFit/>
          </a:bodyPr>
          <a:lstStyle/>
          <a:p>
            <a:pPr>
              <a:defRPr/>
            </a:pPr>
            <a:r>
              <a:rPr lang="fr-FR" sz="2800" dirty="0" smtClean="0"/>
              <a:t>w</a:t>
            </a:r>
          </a:p>
        </p:txBody>
      </p:sp>
      <p:cxnSp>
        <p:nvCxnSpPr>
          <p:cNvPr id="19" name="Connecteur droit 18"/>
          <p:cNvCxnSpPr/>
          <p:nvPr/>
        </p:nvCxnSpPr>
        <p:spPr>
          <a:xfrm>
            <a:off x="3076420" y="3672734"/>
            <a:ext cx="36004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649491"/>
          </a:xfrm>
        </p:spPr>
        <p:txBody>
          <a:bodyPr/>
          <a:lstStyle/>
          <a:p>
            <a:pPr algn="just"/>
            <a:r>
              <a:rPr lang="fr-FR" dirty="0" smtClean="0"/>
              <a:t>La valeur de 1 correspond à la valeur sélective la plus grande, le génotype présentant cette valeur sélective laissera 100% de descendants à la génération suivante, (0,6 = 60%)</a:t>
            </a:r>
          </a:p>
          <a:p>
            <a:pPr algn="just"/>
            <a:r>
              <a:rPr lang="fr-FR" dirty="0" smtClean="0"/>
              <a:t>L’évolution de la fréquence allélique au cours des générations est donner par le signe de ∆p,</a:t>
            </a:r>
          </a:p>
          <a:p>
            <a:pPr algn="just"/>
            <a:r>
              <a:rPr lang="fr-FR" dirty="0" smtClean="0"/>
              <a:t>La fréquence de l’allèle A augmente si le signe de ∆p est positif est diminue si ∆p est négatif,</a:t>
            </a:r>
          </a:p>
          <a:p>
            <a:pPr algn="just"/>
            <a:r>
              <a:rPr lang="fr-FR" dirty="0" smtClean="0"/>
              <a:t>Si ∆p = 0 alors la population est à l’équilibre.</a:t>
            </a:r>
          </a:p>
          <a:p>
            <a:pPr algn="just">
              <a:buNone/>
            </a:pPr>
            <a:r>
              <a:rPr lang="fr-FR" dirty="0" smtClean="0">
                <a:solidFill>
                  <a:srgbClr val="FF0000"/>
                </a:solidFill>
              </a:rPr>
              <a:t>Le signe de ∆p dépend des valeurs sélectives</a:t>
            </a:r>
          </a:p>
          <a:p>
            <a:pPr algn="just"/>
            <a:endParaRPr lang="fr-FR"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migration</a:t>
            </a:r>
            <a:endParaRPr lang="fr-FR" dirty="0"/>
          </a:p>
        </p:txBody>
      </p:sp>
      <p:sp>
        <p:nvSpPr>
          <p:cNvPr id="3" name="Espace réservé du contenu 2"/>
          <p:cNvSpPr>
            <a:spLocks noGrp="1"/>
          </p:cNvSpPr>
          <p:nvPr>
            <p:ph idx="1"/>
          </p:nvPr>
        </p:nvSpPr>
        <p:spPr>
          <a:xfrm>
            <a:off x="457200" y="1268760"/>
            <a:ext cx="8229600" cy="5184576"/>
          </a:xfrm>
        </p:spPr>
        <p:txBody>
          <a:bodyPr>
            <a:normAutofit fontScale="85000" lnSpcReduction="10000"/>
          </a:bodyPr>
          <a:lstStyle/>
          <a:p>
            <a:pPr algn="just">
              <a:lnSpc>
                <a:spcPct val="200000"/>
              </a:lnSpc>
            </a:pPr>
            <a:r>
              <a:rPr lang="fr-FR" dirty="0" smtClean="0"/>
              <a:t>Homogénéisation des fréquences alléliques entre populations,</a:t>
            </a:r>
          </a:p>
          <a:p>
            <a:pPr algn="just">
              <a:lnSpc>
                <a:spcPct val="200000"/>
              </a:lnSpc>
            </a:pPr>
            <a:r>
              <a:rPr lang="fr-FR" dirty="0" smtClean="0"/>
              <a:t>Mouvement d’individu ou de gamète entre populations, </a:t>
            </a:r>
            <a:r>
              <a:rPr lang="fr-FR" dirty="0" smtClean="0">
                <a:solidFill>
                  <a:srgbClr val="FF0000"/>
                </a:solidFill>
              </a:rPr>
              <a:t>flux génique</a:t>
            </a:r>
            <a:endParaRPr lang="fr-FR" dirty="0" smtClean="0"/>
          </a:p>
          <a:p>
            <a:pPr algn="just">
              <a:lnSpc>
                <a:spcPct val="200000"/>
              </a:lnSpc>
            </a:pPr>
            <a:r>
              <a:rPr lang="fr-FR" dirty="0" smtClean="0"/>
              <a:t>L’</a:t>
            </a:r>
            <a:r>
              <a:rPr lang="fr-FR" dirty="0" smtClean="0">
                <a:solidFill>
                  <a:srgbClr val="FF0000"/>
                </a:solidFill>
              </a:rPr>
              <a:t>introgression</a:t>
            </a:r>
            <a:r>
              <a:rPr lang="fr-FR" dirty="0" smtClean="0"/>
              <a:t> en amélioration génétique est une forme de migration.</a:t>
            </a:r>
          </a:p>
          <a:p>
            <a:pPr algn="just">
              <a:lnSpc>
                <a:spcPct val="200000"/>
              </a:lnSpc>
            </a:pP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00B050"/>
                </a:solidFill>
              </a:rPr>
              <a:t>Constitution génétique des populations</a:t>
            </a:r>
            <a:endParaRPr lang="fr-FR" dirty="0">
              <a:solidFill>
                <a:srgbClr val="00B050"/>
              </a:solidFill>
            </a:endParaRPr>
          </a:p>
        </p:txBody>
      </p:sp>
      <p:sp>
        <p:nvSpPr>
          <p:cNvPr id="3" name="Espace réservé du contenu 2"/>
          <p:cNvSpPr>
            <a:spLocks noGrp="1"/>
          </p:cNvSpPr>
          <p:nvPr>
            <p:ph idx="1"/>
          </p:nvPr>
        </p:nvSpPr>
        <p:spPr>
          <a:xfrm>
            <a:off x="395536" y="1628800"/>
            <a:ext cx="8229600" cy="4464497"/>
          </a:xfrm>
        </p:spPr>
        <p:txBody>
          <a:bodyPr>
            <a:normAutofit fontScale="70000" lnSpcReduction="20000"/>
          </a:bodyPr>
          <a:lstStyle/>
          <a:p>
            <a:pPr algn="just"/>
            <a:r>
              <a:rPr lang="fr-FR" dirty="0" smtClean="0"/>
              <a:t>Fréquences génotypiques,</a:t>
            </a:r>
          </a:p>
          <a:p>
            <a:pPr algn="just"/>
            <a:r>
              <a:rPr lang="fr-FR" dirty="0" smtClean="0"/>
              <a:t>Fréquences alléliques,</a:t>
            </a:r>
          </a:p>
          <a:p>
            <a:pPr algn="just">
              <a:buNone/>
            </a:pPr>
            <a:r>
              <a:rPr lang="fr-FR" dirty="0" smtClean="0"/>
              <a:t>Ces fréquences restent stable d’une génération a une autre si la population respecte un certain nombre de conditions:</a:t>
            </a:r>
          </a:p>
          <a:p>
            <a:pPr algn="just">
              <a:buFontTx/>
              <a:buChar char="-"/>
            </a:pPr>
            <a:r>
              <a:rPr lang="fr-FR" dirty="0" smtClean="0"/>
              <a:t>Population infinie (application de la loi des grands nombre, la fréquence d’un événement est égale a sa probabilité),</a:t>
            </a:r>
          </a:p>
          <a:p>
            <a:pPr algn="just">
              <a:buFontTx/>
              <a:buChar char="-"/>
            </a:pPr>
            <a:r>
              <a:rPr lang="fr-FR" dirty="0" smtClean="0"/>
              <a:t>Un sex-ratio équilibré</a:t>
            </a:r>
          </a:p>
          <a:p>
            <a:pPr algn="just">
              <a:buFontTx/>
              <a:buChar char="-"/>
            </a:pPr>
            <a:r>
              <a:rPr lang="fr-FR" dirty="0" smtClean="0"/>
              <a:t>Pas de chevauchement entre les génération,</a:t>
            </a:r>
          </a:p>
          <a:p>
            <a:pPr algn="just">
              <a:buFontTx/>
              <a:buChar char="-"/>
            </a:pPr>
            <a:r>
              <a:rPr lang="fr-FR" dirty="0" smtClean="0"/>
              <a:t>Mode de croisement panmictiques,</a:t>
            </a:r>
          </a:p>
          <a:p>
            <a:pPr algn="just">
              <a:buFontTx/>
              <a:buChar char="-"/>
            </a:pPr>
            <a:r>
              <a:rPr lang="fr-FR" dirty="0" smtClean="0"/>
              <a:t>Absence des forces évolutives. </a:t>
            </a:r>
          </a:p>
          <a:p>
            <a:pPr algn="just">
              <a:buNone/>
            </a:pPr>
            <a:r>
              <a:rPr lang="fr-FR" dirty="0" smtClean="0">
                <a:solidFill>
                  <a:srgbClr val="FF0000"/>
                </a:solidFill>
              </a:rPr>
              <a:t>Ces conditions définissent un état d’équilibre; équilibre de Hardy-Weinberg.</a:t>
            </a:r>
          </a:p>
          <a:p>
            <a:pPr algn="just">
              <a:buNone/>
            </a:pPr>
            <a:r>
              <a:rPr lang="fr-FR" dirty="0" smtClean="0">
                <a:solidFill>
                  <a:srgbClr val="FF0000"/>
                </a:solidFill>
              </a:rPr>
              <a:t>Ce modèle ne concerne que les populations diploïdes a sexe séparés.</a:t>
            </a:r>
          </a:p>
          <a:p>
            <a:pPr algn="just">
              <a:buFontTx/>
              <a:buChar char="-"/>
            </a:pPr>
            <a:endParaRPr lang="fr-FR" dirty="0" smtClean="0"/>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Fréquences génotypiques et alléliques</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smtClean="0"/>
              <a:t>La connaissance de la structure génotypique fournie celle de la structure allélique de la population,</a:t>
            </a:r>
          </a:p>
          <a:p>
            <a:pPr algn="just"/>
            <a:r>
              <a:rPr lang="fr-FR" dirty="0" smtClean="0"/>
              <a:t>L’inverse est impossible sans information et hypothèse complémentaire,</a:t>
            </a:r>
          </a:p>
          <a:p>
            <a:pPr algn="just"/>
            <a:r>
              <a:rPr lang="fr-FR" dirty="0" smtClean="0"/>
              <a:t>Les même fréquences alléliques peuvent conduire a des fréquences génotypiques différentes,</a:t>
            </a:r>
          </a:p>
          <a:p>
            <a:pPr algn="just"/>
            <a:r>
              <a:rPr lang="fr-FR" dirty="0" smtClean="0"/>
              <a:t>Le calcule des fréquences à partir des effectifs phénotypiques est dans certain cas impossible.</a:t>
            </a:r>
          </a:p>
          <a:p>
            <a:pPr algn="just"/>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Calcule des fréquences</a:t>
            </a:r>
            <a:endParaRPr lang="fr-FR" dirty="0"/>
          </a:p>
        </p:txBody>
      </p:sp>
      <p:sp>
        <p:nvSpPr>
          <p:cNvPr id="3" name="Espace réservé du contenu 2"/>
          <p:cNvSpPr>
            <a:spLocks noGrp="1"/>
          </p:cNvSpPr>
          <p:nvPr>
            <p:ph idx="1"/>
          </p:nvPr>
        </p:nvSpPr>
        <p:spPr/>
        <p:txBody>
          <a:bodyPr>
            <a:normAutofit fontScale="62500" lnSpcReduction="20000"/>
          </a:bodyPr>
          <a:lstStyle/>
          <a:p>
            <a:r>
              <a:rPr lang="fr-FR" dirty="0" smtClean="0"/>
              <a:t>Situation 1:</a:t>
            </a:r>
          </a:p>
          <a:p>
            <a:pPr algn="just">
              <a:buNone/>
            </a:pPr>
            <a:r>
              <a:rPr lang="fr-FR" dirty="0" smtClean="0"/>
              <a:t>1 locus autosomique, 2 allèles, codominance</a:t>
            </a:r>
          </a:p>
          <a:p>
            <a:pPr algn="just">
              <a:buNone/>
            </a:pPr>
            <a:endParaRPr lang="fr-FR" dirty="0" smtClean="0"/>
          </a:p>
          <a:p>
            <a:endParaRPr lang="fr-FR" dirty="0" smtClean="0"/>
          </a:p>
          <a:p>
            <a:endParaRPr lang="fr-FR" dirty="0" smtClean="0"/>
          </a:p>
          <a:p>
            <a:endParaRPr lang="fr-FR" dirty="0" smtClean="0"/>
          </a:p>
          <a:p>
            <a:endParaRPr lang="fr-FR" dirty="0" smtClean="0"/>
          </a:p>
          <a:p>
            <a:r>
              <a:rPr lang="fr-FR" dirty="0" smtClean="0"/>
              <a:t>n1+n2+n3 = N</a:t>
            </a:r>
          </a:p>
          <a:p>
            <a:r>
              <a:rPr lang="fr-FR" dirty="0" smtClean="0"/>
              <a:t>Calcule des fréquences génotypiques:</a:t>
            </a:r>
          </a:p>
          <a:p>
            <a:pPr>
              <a:buNone/>
            </a:pPr>
            <a:r>
              <a:rPr lang="fr-FR" dirty="0" err="1" smtClean="0"/>
              <a:t>fAA</a:t>
            </a:r>
            <a:r>
              <a:rPr lang="fr-FR" dirty="0" smtClean="0"/>
              <a:t> = n1/N    </a:t>
            </a:r>
            <a:r>
              <a:rPr lang="fr-FR" dirty="0" err="1" smtClean="0"/>
              <a:t>fAB</a:t>
            </a:r>
            <a:r>
              <a:rPr lang="fr-FR" dirty="0" smtClean="0"/>
              <a:t> = n2/N    </a:t>
            </a:r>
            <a:r>
              <a:rPr lang="fr-FR" dirty="0" err="1" smtClean="0"/>
              <a:t>fBB</a:t>
            </a:r>
            <a:r>
              <a:rPr lang="fr-FR" dirty="0" smtClean="0"/>
              <a:t> = n3/N    </a:t>
            </a:r>
          </a:p>
          <a:p>
            <a:pPr>
              <a:buNone/>
            </a:pPr>
            <a:r>
              <a:rPr lang="fr-FR" dirty="0" err="1" smtClean="0"/>
              <a:t>fA</a:t>
            </a:r>
            <a:r>
              <a:rPr lang="fr-FR" dirty="0" smtClean="0"/>
              <a:t> = </a:t>
            </a:r>
            <a:r>
              <a:rPr lang="fr-FR" dirty="0" err="1" smtClean="0"/>
              <a:t>fAA</a:t>
            </a:r>
            <a:r>
              <a:rPr lang="fr-FR" dirty="0" smtClean="0"/>
              <a:t>+1/2 </a:t>
            </a:r>
            <a:r>
              <a:rPr lang="fr-FR" dirty="0" err="1" smtClean="0"/>
              <a:t>fAB</a:t>
            </a:r>
            <a:r>
              <a:rPr lang="fr-FR" dirty="0" smtClean="0"/>
              <a:t>   </a:t>
            </a:r>
            <a:r>
              <a:rPr lang="fr-FR" dirty="0" err="1" smtClean="0"/>
              <a:t>fB</a:t>
            </a:r>
            <a:r>
              <a:rPr lang="fr-FR" dirty="0" smtClean="0"/>
              <a:t> = </a:t>
            </a:r>
            <a:r>
              <a:rPr lang="fr-FR" dirty="0" err="1" smtClean="0"/>
              <a:t>fBB</a:t>
            </a:r>
            <a:r>
              <a:rPr lang="fr-FR" dirty="0" smtClean="0"/>
              <a:t>+1/2 </a:t>
            </a:r>
            <a:r>
              <a:rPr lang="fr-FR" dirty="0" err="1" smtClean="0"/>
              <a:t>fAB</a:t>
            </a:r>
            <a:endParaRPr lang="fr-FR" dirty="0" smtClean="0"/>
          </a:p>
          <a:p>
            <a:pPr>
              <a:buFontTx/>
              <a:buChar char="-"/>
            </a:pPr>
            <a:r>
              <a:rPr lang="fr-FR" dirty="0" smtClean="0"/>
              <a:t>Avec     </a:t>
            </a:r>
            <a:r>
              <a:rPr lang="fr-FR" dirty="0" err="1" smtClean="0"/>
              <a:t>fA</a:t>
            </a:r>
            <a:r>
              <a:rPr lang="fr-FR" dirty="0" smtClean="0"/>
              <a:t>  + </a:t>
            </a:r>
            <a:r>
              <a:rPr lang="fr-FR" dirty="0" err="1" smtClean="0"/>
              <a:t>fB</a:t>
            </a:r>
            <a:r>
              <a:rPr lang="fr-FR" dirty="0" smtClean="0"/>
              <a:t> = 1,</a:t>
            </a:r>
          </a:p>
          <a:p>
            <a:pPr>
              <a:buFontTx/>
              <a:buChar char="-"/>
            </a:pPr>
            <a:r>
              <a:rPr lang="fr-FR" dirty="0" smtClean="0"/>
              <a:t>Par convention on pose  </a:t>
            </a:r>
          </a:p>
          <a:p>
            <a:pPr>
              <a:buNone/>
            </a:pPr>
            <a:r>
              <a:rPr lang="fr-FR" dirty="0" err="1" smtClean="0"/>
              <a:t>fA</a:t>
            </a:r>
            <a:r>
              <a:rPr lang="fr-FR" dirty="0" smtClean="0"/>
              <a:t> = p  et   </a:t>
            </a:r>
            <a:r>
              <a:rPr lang="fr-FR" dirty="0" err="1" smtClean="0"/>
              <a:t>fB</a:t>
            </a:r>
            <a:r>
              <a:rPr lang="fr-FR" dirty="0" smtClean="0"/>
              <a:t> = q      d’où   p+q = 1</a:t>
            </a:r>
          </a:p>
          <a:p>
            <a:pPr>
              <a:buNone/>
            </a:pPr>
            <a:endParaRPr lang="fr-FR" dirty="0" smtClean="0"/>
          </a:p>
          <a:p>
            <a:pPr>
              <a:buNone/>
            </a:pPr>
            <a:endParaRPr lang="fr-FR" dirty="0" smtClean="0"/>
          </a:p>
          <a:p>
            <a:pPr>
              <a:buNone/>
            </a:pPr>
            <a:endParaRPr lang="fr-FR" dirty="0" smtClean="0"/>
          </a:p>
          <a:p>
            <a:pPr>
              <a:buNone/>
            </a:pPr>
            <a:endParaRPr lang="fr-FR" dirty="0"/>
          </a:p>
        </p:txBody>
      </p:sp>
      <p:graphicFrame>
        <p:nvGraphicFramePr>
          <p:cNvPr id="5" name="Tableau 4"/>
          <p:cNvGraphicFramePr>
            <a:graphicFrameLocks noGrp="1"/>
          </p:cNvGraphicFramePr>
          <p:nvPr/>
        </p:nvGraphicFramePr>
        <p:xfrm>
          <a:off x="899592" y="2348880"/>
          <a:ext cx="6096000" cy="111252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fr-FR" dirty="0" smtClean="0"/>
                        <a:t>phénotypes</a:t>
                      </a:r>
                      <a:endParaRPr lang="fr-FR" dirty="0"/>
                    </a:p>
                  </a:txBody>
                  <a:tcPr/>
                </a:tc>
                <a:tc>
                  <a:txBody>
                    <a:bodyPr/>
                    <a:lstStyle/>
                    <a:p>
                      <a:pPr algn="ctr"/>
                      <a:r>
                        <a:rPr lang="fr-FR" dirty="0" smtClean="0"/>
                        <a:t>[A]</a:t>
                      </a:r>
                      <a:endParaRPr lang="fr-F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[AB]</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dirty="0" smtClean="0"/>
                        <a:t>[B]</a:t>
                      </a:r>
                    </a:p>
                  </a:txBody>
                  <a:tcPr/>
                </a:tc>
              </a:tr>
              <a:tr h="370840">
                <a:tc>
                  <a:txBody>
                    <a:bodyPr/>
                    <a:lstStyle/>
                    <a:p>
                      <a:pPr algn="ctr"/>
                      <a:r>
                        <a:rPr lang="fr-FR" dirty="0" smtClean="0"/>
                        <a:t>génotypes</a:t>
                      </a:r>
                      <a:endParaRPr lang="fr-FR" dirty="0"/>
                    </a:p>
                  </a:txBody>
                  <a:tcPr/>
                </a:tc>
                <a:tc>
                  <a:txBody>
                    <a:bodyPr/>
                    <a:lstStyle/>
                    <a:p>
                      <a:pPr algn="ctr"/>
                      <a:r>
                        <a:rPr lang="fr-FR" dirty="0" smtClean="0"/>
                        <a:t>AA</a:t>
                      </a:r>
                      <a:endParaRPr lang="fr-FR" dirty="0"/>
                    </a:p>
                  </a:txBody>
                  <a:tcPr/>
                </a:tc>
                <a:tc>
                  <a:txBody>
                    <a:bodyPr/>
                    <a:lstStyle/>
                    <a:p>
                      <a:pPr algn="ctr"/>
                      <a:r>
                        <a:rPr lang="fr-FR" dirty="0" smtClean="0"/>
                        <a:t>AB</a:t>
                      </a:r>
                      <a:endParaRPr lang="fr-FR" dirty="0"/>
                    </a:p>
                  </a:txBody>
                  <a:tcPr/>
                </a:tc>
                <a:tc>
                  <a:txBody>
                    <a:bodyPr/>
                    <a:lstStyle/>
                    <a:p>
                      <a:pPr algn="ctr"/>
                      <a:r>
                        <a:rPr lang="fr-FR" dirty="0" smtClean="0"/>
                        <a:t>BB</a:t>
                      </a:r>
                      <a:endParaRPr lang="fr-FR" dirty="0"/>
                    </a:p>
                  </a:txBody>
                  <a:tcPr/>
                </a:tc>
              </a:tr>
              <a:tr h="370840">
                <a:tc>
                  <a:txBody>
                    <a:bodyPr/>
                    <a:lstStyle/>
                    <a:p>
                      <a:pPr algn="ctr"/>
                      <a:r>
                        <a:rPr lang="fr-FR" dirty="0" smtClean="0"/>
                        <a:t>effectifs</a:t>
                      </a:r>
                      <a:endParaRPr lang="fr-FR" dirty="0"/>
                    </a:p>
                  </a:txBody>
                  <a:tcPr/>
                </a:tc>
                <a:tc>
                  <a:txBody>
                    <a:bodyPr/>
                    <a:lstStyle/>
                    <a:p>
                      <a:pPr algn="ctr"/>
                      <a:r>
                        <a:rPr lang="fr-FR" dirty="0" smtClean="0"/>
                        <a:t>n1</a:t>
                      </a:r>
                      <a:endParaRPr lang="fr-FR" dirty="0"/>
                    </a:p>
                  </a:txBody>
                  <a:tcPr/>
                </a:tc>
                <a:tc>
                  <a:txBody>
                    <a:bodyPr/>
                    <a:lstStyle/>
                    <a:p>
                      <a:pPr algn="ctr"/>
                      <a:r>
                        <a:rPr lang="fr-FR" dirty="0" smtClean="0"/>
                        <a:t>n2</a:t>
                      </a:r>
                      <a:endParaRPr lang="fr-FR" dirty="0"/>
                    </a:p>
                  </a:txBody>
                  <a:tcPr/>
                </a:tc>
                <a:tc>
                  <a:txBody>
                    <a:bodyPr/>
                    <a:lstStyle/>
                    <a:p>
                      <a:pPr algn="ctr"/>
                      <a:r>
                        <a:rPr lang="fr-FR" dirty="0" smtClean="0"/>
                        <a:t>n3</a:t>
                      </a:r>
                      <a:endParaRPr lang="fr-F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a:lnSpc>
                <a:spcPct val="110000"/>
              </a:lnSpc>
              <a:buNone/>
            </a:pPr>
            <a:r>
              <a:rPr lang="fr-FR" dirty="0" smtClean="0"/>
              <a:t>GAOUAR SEMIR BECHIR SUHEIL</a:t>
            </a:r>
          </a:p>
          <a:p>
            <a:pPr>
              <a:lnSpc>
                <a:spcPct val="110000"/>
              </a:lnSpc>
            </a:pPr>
            <a:r>
              <a:rPr lang="fr-FR" dirty="0" smtClean="0"/>
              <a:t>Dr. HDR en génomique des populations,</a:t>
            </a:r>
          </a:p>
          <a:p>
            <a:pPr>
              <a:lnSpc>
                <a:spcPct val="110000"/>
              </a:lnSpc>
            </a:pPr>
            <a:r>
              <a:rPr lang="fr-FR" dirty="0" smtClean="0"/>
              <a:t>Expert international,</a:t>
            </a:r>
          </a:p>
          <a:p>
            <a:pPr>
              <a:lnSpc>
                <a:spcPct val="110000"/>
              </a:lnSpc>
            </a:pPr>
            <a:r>
              <a:rPr lang="fr-FR" dirty="0" smtClean="0"/>
              <a:t>Chef d’équipe biodiversité au niveau du laboratoire LGMC, USTO-Oran,</a:t>
            </a:r>
          </a:p>
          <a:p>
            <a:pPr>
              <a:lnSpc>
                <a:spcPct val="110000"/>
              </a:lnSpc>
            </a:pPr>
            <a:r>
              <a:rPr lang="fr-FR" dirty="0" smtClean="0"/>
              <a:t>Responsable de la licence DGP,</a:t>
            </a:r>
          </a:p>
          <a:p>
            <a:pPr>
              <a:lnSpc>
                <a:spcPct val="110000"/>
              </a:lnSpc>
            </a:pPr>
            <a:r>
              <a:rPr lang="fr-FR" dirty="0" smtClean="0"/>
              <a:t>Responsable Master Génétique (GGARB) </a:t>
            </a:r>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lnSpcReduction="10000"/>
          </a:bodyPr>
          <a:lstStyle/>
          <a:p>
            <a:r>
              <a:rPr lang="fr-FR" dirty="0" smtClean="0"/>
              <a:t>Situation 2:</a:t>
            </a:r>
          </a:p>
          <a:p>
            <a:pPr algn="just">
              <a:buNone/>
            </a:pPr>
            <a:r>
              <a:rPr lang="fr-FR" dirty="0" smtClean="0"/>
              <a:t>1 locus autosomique, 2 allèles, dominance</a:t>
            </a:r>
          </a:p>
          <a:p>
            <a:pPr algn="just">
              <a:buNone/>
            </a:pPr>
            <a:endParaRPr lang="fr-FR" dirty="0" smtClean="0"/>
          </a:p>
          <a:p>
            <a:pPr algn="just">
              <a:buNone/>
            </a:pPr>
            <a:endParaRPr lang="fr-FR" dirty="0" smtClean="0"/>
          </a:p>
          <a:p>
            <a:pPr algn="just">
              <a:buNone/>
            </a:pPr>
            <a:endParaRPr lang="fr-FR" dirty="0" smtClean="0"/>
          </a:p>
          <a:p>
            <a:pPr algn="just">
              <a:buNone/>
            </a:pPr>
            <a:r>
              <a:rPr lang="fr-FR" dirty="0" smtClean="0"/>
              <a:t> avec n1+n2 = N</a:t>
            </a:r>
          </a:p>
          <a:p>
            <a:pPr>
              <a:buNone/>
            </a:pPr>
            <a:r>
              <a:rPr lang="fr-FR" dirty="0" err="1" smtClean="0"/>
              <a:t>fAA</a:t>
            </a:r>
            <a:r>
              <a:rPr lang="fr-FR" dirty="0" smtClean="0"/>
              <a:t> = ?   </a:t>
            </a:r>
            <a:r>
              <a:rPr lang="fr-FR" dirty="0" err="1" smtClean="0"/>
              <a:t>fAa</a:t>
            </a:r>
            <a:r>
              <a:rPr lang="fr-FR" dirty="0" smtClean="0"/>
              <a:t> = ?  </a:t>
            </a:r>
            <a:r>
              <a:rPr lang="fr-FR" dirty="0" err="1" smtClean="0"/>
              <a:t>fA</a:t>
            </a:r>
            <a:r>
              <a:rPr lang="fr-FR" dirty="0" smtClean="0"/>
              <a:t> = ?  fa = ?</a:t>
            </a:r>
          </a:p>
          <a:p>
            <a:pPr>
              <a:buNone/>
            </a:pPr>
            <a:r>
              <a:rPr lang="fr-FR" dirty="0" err="1" smtClean="0"/>
              <a:t>faa</a:t>
            </a:r>
            <a:r>
              <a:rPr lang="fr-FR" dirty="0" smtClean="0"/>
              <a:t> = n2/N    </a:t>
            </a:r>
          </a:p>
          <a:p>
            <a:pPr>
              <a:buNone/>
            </a:pPr>
            <a:r>
              <a:rPr lang="fr-FR" dirty="0" smtClean="0">
                <a:solidFill>
                  <a:srgbClr val="FF0000"/>
                </a:solidFill>
              </a:rPr>
              <a:t>La solution se trouve dans le modèle de Hardy-Weinberg</a:t>
            </a:r>
          </a:p>
          <a:p>
            <a:pPr algn="just">
              <a:buNone/>
            </a:pPr>
            <a:endParaRPr lang="fr-FR" dirty="0"/>
          </a:p>
        </p:txBody>
      </p:sp>
      <p:graphicFrame>
        <p:nvGraphicFramePr>
          <p:cNvPr id="4" name="Tableau 3"/>
          <p:cNvGraphicFramePr>
            <a:graphicFrameLocks noGrp="1"/>
          </p:cNvGraphicFramePr>
          <p:nvPr/>
        </p:nvGraphicFramePr>
        <p:xfrm>
          <a:off x="1043608" y="1628800"/>
          <a:ext cx="6096000" cy="1440159"/>
        </p:xfrm>
        <a:graphic>
          <a:graphicData uri="http://schemas.openxmlformats.org/drawingml/2006/table">
            <a:tbl>
              <a:tblPr firstRow="1" bandRow="1">
                <a:tableStyleId>{5C22544A-7EE6-4342-B048-85BDC9FD1C3A}</a:tableStyleId>
              </a:tblPr>
              <a:tblGrid>
                <a:gridCol w="1524000"/>
                <a:gridCol w="1524000"/>
                <a:gridCol w="1524000"/>
                <a:gridCol w="1524000"/>
              </a:tblGrid>
              <a:tr h="480053">
                <a:tc>
                  <a:txBody>
                    <a:bodyPr/>
                    <a:lstStyle/>
                    <a:p>
                      <a:pPr algn="ctr"/>
                      <a:r>
                        <a:rPr lang="fr-FR" dirty="0" smtClean="0"/>
                        <a:t>phénotypes</a:t>
                      </a:r>
                      <a:endParaRPr lang="fr-FR" dirty="0"/>
                    </a:p>
                  </a:txBody>
                  <a:tcPr/>
                </a:tc>
                <a:tc gridSpan="2">
                  <a:txBody>
                    <a:bodyPr/>
                    <a:lstStyle/>
                    <a:p>
                      <a:pPr algn="ctr"/>
                      <a:r>
                        <a:rPr lang="fr-FR" dirty="0" smtClean="0"/>
                        <a:t>[A]</a:t>
                      </a:r>
                      <a:endParaRPr lang="fr-FR" dirty="0"/>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fr-FR"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mtClean="0"/>
                        <a:t>[a]</a:t>
                      </a:r>
                      <a:endParaRPr lang="fr-FR" dirty="0" smtClean="0"/>
                    </a:p>
                  </a:txBody>
                  <a:tcPr/>
                </a:tc>
              </a:tr>
              <a:tr h="480053">
                <a:tc>
                  <a:txBody>
                    <a:bodyPr/>
                    <a:lstStyle/>
                    <a:p>
                      <a:pPr algn="ctr"/>
                      <a:r>
                        <a:rPr lang="fr-FR" dirty="0" smtClean="0"/>
                        <a:t>génotypes</a:t>
                      </a:r>
                      <a:endParaRPr lang="fr-FR" dirty="0"/>
                    </a:p>
                  </a:txBody>
                  <a:tcPr/>
                </a:tc>
                <a:tc>
                  <a:txBody>
                    <a:bodyPr/>
                    <a:lstStyle/>
                    <a:p>
                      <a:pPr algn="ctr"/>
                      <a:r>
                        <a:rPr lang="fr-FR" dirty="0" smtClean="0"/>
                        <a:t>AA</a:t>
                      </a:r>
                      <a:endParaRPr lang="fr-FR" dirty="0"/>
                    </a:p>
                  </a:txBody>
                  <a:tcPr/>
                </a:tc>
                <a:tc>
                  <a:txBody>
                    <a:bodyPr/>
                    <a:lstStyle/>
                    <a:p>
                      <a:pPr algn="ctr"/>
                      <a:r>
                        <a:rPr lang="fr-FR" dirty="0" smtClean="0"/>
                        <a:t>Aa</a:t>
                      </a:r>
                      <a:endParaRPr lang="fr-FR" dirty="0"/>
                    </a:p>
                  </a:txBody>
                  <a:tcPr/>
                </a:tc>
                <a:tc>
                  <a:txBody>
                    <a:bodyPr/>
                    <a:lstStyle/>
                    <a:p>
                      <a:pPr algn="ctr"/>
                      <a:r>
                        <a:rPr lang="fr-FR" dirty="0" err="1" smtClean="0"/>
                        <a:t>aa</a:t>
                      </a:r>
                      <a:endParaRPr lang="fr-FR" dirty="0"/>
                    </a:p>
                  </a:txBody>
                  <a:tcPr/>
                </a:tc>
              </a:tr>
              <a:tr h="480053">
                <a:tc>
                  <a:txBody>
                    <a:bodyPr/>
                    <a:lstStyle/>
                    <a:p>
                      <a:pPr algn="ctr"/>
                      <a:r>
                        <a:rPr lang="fr-FR" dirty="0" smtClean="0"/>
                        <a:t>effectifs</a:t>
                      </a:r>
                      <a:endParaRPr lang="fr-FR" dirty="0"/>
                    </a:p>
                  </a:txBody>
                  <a:tcPr/>
                </a:tc>
                <a:tc gridSpan="2">
                  <a:txBody>
                    <a:bodyPr/>
                    <a:lstStyle/>
                    <a:p>
                      <a:pPr algn="ctr"/>
                      <a:r>
                        <a:rPr lang="fr-FR" dirty="0" smtClean="0"/>
                        <a:t>n1</a:t>
                      </a:r>
                      <a:endParaRPr lang="fr-FR" dirty="0"/>
                    </a:p>
                  </a:txBody>
                  <a:tcPr/>
                </a:tc>
                <a:tc hMerge="1">
                  <a:txBody>
                    <a:bodyPr/>
                    <a:lstStyle/>
                    <a:p>
                      <a:pPr algn="ctr"/>
                      <a:endParaRPr lang="fr-FR" dirty="0"/>
                    </a:p>
                  </a:txBody>
                  <a:tcPr/>
                </a:tc>
                <a:tc>
                  <a:txBody>
                    <a:bodyPr/>
                    <a:lstStyle/>
                    <a:p>
                      <a:pPr algn="ctr"/>
                      <a:r>
                        <a:rPr lang="fr-FR" dirty="0" smtClean="0"/>
                        <a:t>n2</a:t>
                      </a:r>
                      <a:endParaRPr lang="fr-FR"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2800" dirty="0" smtClean="0">
                <a:solidFill>
                  <a:srgbClr val="FF0000"/>
                </a:solidFill>
              </a:rPr>
              <a:t>Dans certaine conditions la lois de HW énonce qu’il existe une relation entre les fréquences alléliques et génotypiques </a:t>
            </a:r>
            <a:endParaRPr lang="fr-FR" sz="2800" dirty="0">
              <a:solidFill>
                <a:srgbClr val="FF0000"/>
              </a:solidFill>
            </a:endParaRPr>
          </a:p>
        </p:txBody>
      </p:sp>
      <p:sp>
        <p:nvSpPr>
          <p:cNvPr id="3" name="Espace réservé du contenu 2"/>
          <p:cNvSpPr>
            <a:spLocks noGrp="1"/>
          </p:cNvSpPr>
          <p:nvPr>
            <p:ph idx="1"/>
          </p:nvPr>
        </p:nvSpPr>
        <p:spPr>
          <a:xfrm>
            <a:off x="457200" y="1412776"/>
            <a:ext cx="8229600" cy="4713387"/>
          </a:xfrm>
        </p:spPr>
        <p:txBody>
          <a:bodyPr>
            <a:normAutofit fontScale="62500" lnSpcReduction="20000"/>
          </a:bodyPr>
          <a:lstStyle/>
          <a:p>
            <a:r>
              <a:rPr lang="fr-FR" dirty="0" err="1" smtClean="0"/>
              <a:t>fA</a:t>
            </a:r>
            <a:r>
              <a:rPr lang="fr-FR" dirty="0" smtClean="0"/>
              <a:t> = p  et   fa = q</a:t>
            </a:r>
          </a:p>
          <a:p>
            <a:r>
              <a:rPr lang="fr-FR" dirty="0" smtClean="0"/>
              <a:t>Fréquences génotypiques</a:t>
            </a:r>
          </a:p>
          <a:p>
            <a:endParaRPr lang="fr-FR" dirty="0" smtClean="0"/>
          </a:p>
          <a:p>
            <a:endParaRPr lang="fr-FR" dirty="0" smtClean="0"/>
          </a:p>
          <a:p>
            <a:endParaRPr lang="fr-FR" dirty="0" smtClean="0"/>
          </a:p>
          <a:p>
            <a:endParaRPr lang="fr-FR" dirty="0" smtClean="0"/>
          </a:p>
          <a:p>
            <a:pPr>
              <a:buNone/>
            </a:pPr>
            <a:endParaRPr lang="fr-FR" dirty="0" smtClean="0"/>
          </a:p>
          <a:p>
            <a:pPr>
              <a:buNone/>
            </a:pPr>
            <a:endParaRPr lang="fr-FR" dirty="0" smtClean="0"/>
          </a:p>
          <a:p>
            <a:pPr>
              <a:buNone/>
            </a:pPr>
            <a:endParaRPr lang="fr-FR" dirty="0" smtClean="0"/>
          </a:p>
          <a:p>
            <a:pPr>
              <a:buNone/>
            </a:pPr>
            <a:r>
              <a:rPr lang="fr-FR" dirty="0" err="1" smtClean="0"/>
              <a:t>fAA</a:t>
            </a:r>
            <a:r>
              <a:rPr lang="fr-FR" dirty="0" smtClean="0"/>
              <a:t> = p2   </a:t>
            </a:r>
            <a:r>
              <a:rPr lang="fr-FR" dirty="0" err="1" smtClean="0"/>
              <a:t>fAa</a:t>
            </a:r>
            <a:r>
              <a:rPr lang="fr-FR" dirty="0" smtClean="0"/>
              <a:t> = 2pq  </a:t>
            </a:r>
            <a:r>
              <a:rPr lang="fr-FR" dirty="0" err="1" smtClean="0"/>
              <a:t>faa</a:t>
            </a:r>
            <a:r>
              <a:rPr lang="fr-FR" dirty="0" smtClean="0"/>
              <a:t> = q2     </a:t>
            </a:r>
          </a:p>
          <a:p>
            <a:pPr>
              <a:buNone/>
            </a:pPr>
            <a:r>
              <a:rPr lang="fr-FR" dirty="0" err="1" smtClean="0"/>
              <a:t>fAA</a:t>
            </a:r>
            <a:r>
              <a:rPr lang="fr-FR" dirty="0" smtClean="0"/>
              <a:t> + </a:t>
            </a:r>
            <a:r>
              <a:rPr lang="fr-FR" dirty="0" err="1" smtClean="0"/>
              <a:t>fAa</a:t>
            </a:r>
            <a:r>
              <a:rPr lang="fr-FR" dirty="0" smtClean="0"/>
              <a:t> +</a:t>
            </a:r>
            <a:r>
              <a:rPr lang="fr-FR" dirty="0" err="1" smtClean="0"/>
              <a:t>faa</a:t>
            </a:r>
            <a:r>
              <a:rPr lang="fr-FR" dirty="0" smtClean="0"/>
              <a:t> = 1 </a:t>
            </a:r>
          </a:p>
          <a:p>
            <a:pPr>
              <a:buNone/>
            </a:pPr>
            <a:r>
              <a:rPr lang="fr-FR" dirty="0" smtClean="0"/>
              <a:t> Soit p2 +2pq  +q2 = 1</a:t>
            </a:r>
          </a:p>
          <a:p>
            <a:pPr>
              <a:buNone/>
            </a:pPr>
            <a:r>
              <a:rPr lang="fr-FR" dirty="0" err="1" smtClean="0"/>
              <a:t>fA</a:t>
            </a:r>
            <a:r>
              <a:rPr lang="fr-FR" dirty="0" smtClean="0"/>
              <a:t> = p  fa = q</a:t>
            </a:r>
          </a:p>
          <a:p>
            <a:pPr>
              <a:buNone/>
            </a:pPr>
            <a:r>
              <a:rPr lang="fr-FR" dirty="0" smtClean="0"/>
              <a:t>Soit p+q = 1</a:t>
            </a:r>
          </a:p>
          <a:p>
            <a:endParaRPr lang="fr-FR" dirty="0"/>
          </a:p>
        </p:txBody>
      </p:sp>
      <p:graphicFrame>
        <p:nvGraphicFramePr>
          <p:cNvPr id="4" name="Tableau 3"/>
          <p:cNvGraphicFramePr>
            <a:graphicFrameLocks noGrp="1"/>
          </p:cNvGraphicFramePr>
          <p:nvPr/>
        </p:nvGraphicFramePr>
        <p:xfrm>
          <a:off x="1475656" y="2060848"/>
          <a:ext cx="6096000" cy="2011680"/>
        </p:xfrm>
        <a:graphic>
          <a:graphicData uri="http://schemas.openxmlformats.org/drawingml/2006/table">
            <a:tbl>
              <a:tblPr firstRow="1" bandRow="1">
                <a:tableStyleId>{5C22544A-7EE6-4342-B048-85BDC9FD1C3A}</a:tableStyleId>
              </a:tblPr>
              <a:tblGrid>
                <a:gridCol w="2032000"/>
                <a:gridCol w="2032000"/>
                <a:gridCol w="2032000"/>
              </a:tblGrid>
              <a:tr h="313391">
                <a:tc>
                  <a:txBody>
                    <a:bodyPr/>
                    <a:lstStyle/>
                    <a:p>
                      <a:r>
                        <a:rPr lang="fr-FR" dirty="0" err="1" smtClean="0"/>
                        <a:t>Gm</a:t>
                      </a:r>
                      <a:endParaRPr lang="fr-FR" dirty="0"/>
                    </a:p>
                  </a:txBody>
                  <a:tcPr/>
                </a:tc>
                <a:tc rowSpan="2">
                  <a:txBody>
                    <a:bodyPr/>
                    <a:lstStyle/>
                    <a:p>
                      <a:r>
                        <a:rPr lang="fr-FR" dirty="0" smtClean="0"/>
                        <a:t>A</a:t>
                      </a:r>
                    </a:p>
                    <a:p>
                      <a:r>
                        <a:rPr lang="fr-FR" dirty="0" smtClean="0"/>
                        <a:t>                           p</a:t>
                      </a:r>
                      <a:endParaRPr lang="fr-FR" dirty="0"/>
                    </a:p>
                  </a:txBody>
                  <a:tcPr/>
                </a:tc>
                <a:tc rowSpan="2">
                  <a:txBody>
                    <a:bodyPr/>
                    <a:lstStyle/>
                    <a:p>
                      <a:r>
                        <a:rPr lang="fr-FR" dirty="0" smtClean="0"/>
                        <a:t>A</a:t>
                      </a:r>
                    </a:p>
                    <a:p>
                      <a:r>
                        <a:rPr lang="fr-FR" dirty="0" smtClean="0"/>
                        <a:t>                               q</a:t>
                      </a:r>
                      <a:endParaRPr lang="fr-FR" dirty="0"/>
                    </a:p>
                  </a:txBody>
                  <a:tcPr/>
                </a:tc>
              </a:tr>
              <a:tr h="313391">
                <a:tc>
                  <a:txBody>
                    <a:bodyPr/>
                    <a:lstStyle/>
                    <a:p>
                      <a:r>
                        <a:rPr lang="fr-FR" dirty="0" smtClean="0"/>
                        <a:t>Gf</a:t>
                      </a:r>
                      <a:endParaRPr lang="fr-FR" dirty="0"/>
                    </a:p>
                  </a:txBody>
                  <a:tcPr/>
                </a:tc>
                <a:tc vMerge="1">
                  <a:txBody>
                    <a:bodyPr/>
                    <a:lstStyle/>
                    <a:p>
                      <a:endParaRPr lang="fr-FR"/>
                    </a:p>
                  </a:txBody>
                  <a:tcPr/>
                </a:tc>
                <a:tc vMerge="1">
                  <a:txBody>
                    <a:bodyPr/>
                    <a:lstStyle/>
                    <a:p>
                      <a:endParaRPr lang="fr-FR"/>
                    </a:p>
                  </a:txBody>
                  <a:tcPr/>
                </a:tc>
              </a:tr>
              <a:tr h="548433">
                <a:tc>
                  <a:txBody>
                    <a:bodyPr/>
                    <a:lstStyle/>
                    <a:p>
                      <a:r>
                        <a:rPr lang="fr-FR" dirty="0" smtClean="0"/>
                        <a:t>A</a:t>
                      </a:r>
                    </a:p>
                    <a:p>
                      <a:r>
                        <a:rPr lang="fr-FR" dirty="0" smtClean="0"/>
                        <a:t>                  p</a:t>
                      </a:r>
                      <a:endParaRPr lang="fr-FR" dirty="0"/>
                    </a:p>
                  </a:txBody>
                  <a:tcPr/>
                </a:tc>
                <a:tc>
                  <a:txBody>
                    <a:bodyPr/>
                    <a:lstStyle/>
                    <a:p>
                      <a:pPr algn="ctr"/>
                      <a:r>
                        <a:rPr lang="fr-FR" dirty="0" smtClean="0"/>
                        <a:t>p2</a:t>
                      </a:r>
                      <a:endParaRPr lang="fr-FR" dirty="0"/>
                    </a:p>
                  </a:txBody>
                  <a:tcPr/>
                </a:tc>
                <a:tc>
                  <a:txBody>
                    <a:bodyPr/>
                    <a:lstStyle/>
                    <a:p>
                      <a:pPr algn="ctr"/>
                      <a:r>
                        <a:rPr lang="fr-FR" dirty="0" err="1" smtClean="0"/>
                        <a:t>pq</a:t>
                      </a:r>
                      <a:endParaRPr lang="fr-FR" dirty="0"/>
                    </a:p>
                  </a:txBody>
                  <a:tcPr/>
                </a:tc>
              </a:tr>
              <a:tr h="548433">
                <a:tc>
                  <a:txBody>
                    <a:bodyPr/>
                    <a:lstStyle/>
                    <a:p>
                      <a:r>
                        <a:rPr lang="fr-FR" dirty="0" smtClean="0"/>
                        <a:t>a</a:t>
                      </a:r>
                    </a:p>
                    <a:p>
                      <a:r>
                        <a:rPr lang="fr-FR" dirty="0" smtClean="0"/>
                        <a:t>                   q</a:t>
                      </a:r>
                      <a:endParaRPr lang="fr-FR" dirty="0"/>
                    </a:p>
                  </a:txBody>
                  <a:tcPr/>
                </a:tc>
                <a:tc>
                  <a:txBody>
                    <a:bodyPr/>
                    <a:lstStyle/>
                    <a:p>
                      <a:pPr algn="ctr"/>
                      <a:r>
                        <a:rPr lang="fr-FR" dirty="0" err="1" smtClean="0"/>
                        <a:t>pq</a:t>
                      </a:r>
                      <a:endParaRPr lang="fr-FR" dirty="0"/>
                    </a:p>
                  </a:txBody>
                  <a:tcPr/>
                </a:tc>
                <a:tc>
                  <a:txBody>
                    <a:bodyPr/>
                    <a:lstStyle/>
                    <a:p>
                      <a:pPr algn="ctr"/>
                      <a:r>
                        <a:rPr lang="fr-FR" dirty="0" smtClean="0"/>
                        <a:t>q2</a:t>
                      </a:r>
                      <a:endParaRPr lang="fr-FR"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a:r>
              <a:rPr lang="fr-FR" dirty="0" smtClean="0">
                <a:solidFill>
                  <a:srgbClr val="00B050"/>
                </a:solidFill>
              </a:rPr>
              <a:t>Dans les conditions de EHW les fréquences alléliques et génotypiques restent stable d’une génération a une autre. </a:t>
            </a:r>
          </a:p>
          <a:p>
            <a:pPr algn="just"/>
            <a:endParaRPr lang="fr-FR" dirty="0" smtClean="0">
              <a:solidFill>
                <a:srgbClr val="00B050"/>
              </a:solidFill>
            </a:endParaRPr>
          </a:p>
          <a:p>
            <a:pPr algn="just"/>
            <a:r>
              <a:rPr lang="fr-FR" dirty="0" smtClean="0">
                <a:solidFill>
                  <a:srgbClr val="00B050"/>
                </a:solidFill>
              </a:rPr>
              <a:t>Le modèle de HW est un modèle d’inertie; structure génétique stable donc variabilité génétique stable.</a:t>
            </a:r>
            <a:endParaRPr lang="fr-FR" dirty="0">
              <a:solidFill>
                <a:srgbClr val="00B05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988840"/>
            <a:ext cx="8229600" cy="1252736"/>
          </a:xfrm>
        </p:spPr>
        <p:txBody>
          <a:bodyPr/>
          <a:lstStyle/>
          <a:p>
            <a:pPr algn="just"/>
            <a:r>
              <a:rPr lang="fr-FR" dirty="0" smtClean="0">
                <a:solidFill>
                  <a:srgbClr val="FF0000"/>
                </a:solidFill>
              </a:rPr>
              <a:t>Pour un locus multi-alléliques il suffit d’écrire le tableau des croisements.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Test </a:t>
            </a:r>
            <a:r>
              <a:rPr lang="el-GR" dirty="0" smtClean="0"/>
              <a:t>χ</a:t>
            </a:r>
            <a:r>
              <a:rPr lang="fr-FR" dirty="0" smtClean="0"/>
              <a:t>2 et EHW</a:t>
            </a:r>
            <a:endParaRPr lang="fr-FR" dirty="0"/>
          </a:p>
        </p:txBody>
      </p:sp>
      <p:sp>
        <p:nvSpPr>
          <p:cNvPr id="3" name="Espace réservé du contenu 2"/>
          <p:cNvSpPr>
            <a:spLocks noGrp="1"/>
          </p:cNvSpPr>
          <p:nvPr>
            <p:ph idx="1"/>
          </p:nvPr>
        </p:nvSpPr>
        <p:spPr>
          <a:xfrm>
            <a:off x="457200" y="1600200"/>
            <a:ext cx="8229600" cy="4709120"/>
          </a:xfrm>
        </p:spPr>
        <p:txBody>
          <a:bodyPr>
            <a:normAutofit fontScale="92500" lnSpcReduction="10000"/>
          </a:bodyPr>
          <a:lstStyle/>
          <a:p>
            <a:pPr algn="just"/>
            <a:r>
              <a:rPr lang="fr-FR" dirty="0" smtClean="0"/>
              <a:t>L’écart à l’EHW signifie que l’une au moins des conditions n’est pas respectée,</a:t>
            </a:r>
          </a:p>
          <a:p>
            <a:pPr algn="just"/>
            <a:r>
              <a:rPr lang="fr-FR" dirty="0" smtClean="0"/>
              <a:t> la lois de HW est validée en situation de panmixie même lorsque les autres condition ne sont pas respectée,</a:t>
            </a:r>
          </a:p>
          <a:p>
            <a:pPr algn="just"/>
            <a:r>
              <a:rPr lang="fr-FR" dirty="0" smtClean="0"/>
              <a:t>Le teste utilisé n’est parfois pas performant pour déceler l’effet des forces évolutives les premières générations,</a:t>
            </a:r>
          </a:p>
          <a:p>
            <a:pPr algn="just"/>
            <a:r>
              <a:rPr lang="fr-FR" dirty="0" smtClean="0"/>
              <a:t>Le teste </a:t>
            </a:r>
            <a:r>
              <a:rPr lang="el-GR" dirty="0" smtClean="0"/>
              <a:t>χ</a:t>
            </a:r>
            <a:r>
              <a:rPr lang="fr-FR" dirty="0" smtClean="0"/>
              <a:t>2 est un teste de </a:t>
            </a:r>
            <a:r>
              <a:rPr lang="fr-FR" dirty="0" smtClean="0">
                <a:solidFill>
                  <a:srgbClr val="FF0000"/>
                </a:solidFill>
              </a:rPr>
              <a:t>conformité </a:t>
            </a:r>
            <a:r>
              <a:rPr lang="fr-FR" dirty="0" smtClean="0"/>
              <a:t>(on teste si la population est, ou non, à l’équilibre)</a:t>
            </a:r>
            <a:r>
              <a:rPr lang="fr-FR" dirty="0" smtClean="0">
                <a:solidFill>
                  <a:srgbClr val="FF0000"/>
                </a:solidFill>
              </a:rPr>
              <a:t>.</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132856"/>
            <a:ext cx="8229600" cy="2620888"/>
          </a:xfrm>
        </p:spPr>
        <p:txBody>
          <a:bodyPr>
            <a:normAutofit lnSpcReduction="10000"/>
          </a:bodyPr>
          <a:lstStyle/>
          <a:p>
            <a:pPr algn="just"/>
            <a:r>
              <a:rPr lang="fr-FR" dirty="0" smtClean="0">
                <a:solidFill>
                  <a:srgbClr val="FF0000"/>
                </a:solidFill>
              </a:rPr>
              <a:t>H0: accepter on peut conclure qu’il y a panmixie, mais on ne peut rien dire pour les autres conditions.</a:t>
            </a:r>
          </a:p>
          <a:p>
            <a:pPr algn="just"/>
            <a:r>
              <a:rPr lang="fr-FR" dirty="0" smtClean="0">
                <a:solidFill>
                  <a:srgbClr val="FF0000"/>
                </a:solidFill>
              </a:rPr>
              <a:t>H0: rejeté cela veut que l’une des condition de l’équilibre n’est pas respecter.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normAutofit fontScale="92500" lnSpcReduction="20000"/>
          </a:bodyPr>
          <a:lstStyle/>
          <a:p>
            <a:pPr algn="just"/>
            <a:endParaRPr lang="fr-FR" dirty="0" smtClean="0"/>
          </a:p>
          <a:p>
            <a:pPr algn="just"/>
            <a:r>
              <a:rPr lang="el-GR" dirty="0" smtClean="0"/>
              <a:t>Χ</a:t>
            </a:r>
            <a:r>
              <a:rPr lang="fr-FR" dirty="0" smtClean="0"/>
              <a:t>² = Ʃ</a:t>
            </a:r>
          </a:p>
          <a:p>
            <a:pPr algn="just">
              <a:buNone/>
            </a:pPr>
            <a:endParaRPr lang="fr-FR" dirty="0" smtClean="0"/>
          </a:p>
          <a:p>
            <a:pPr algn="just"/>
            <a:r>
              <a:rPr lang="fr-FR" dirty="0" smtClean="0"/>
              <a:t>Ce</a:t>
            </a:r>
            <a:r>
              <a:rPr lang="el-GR" dirty="0" smtClean="0"/>
              <a:t> Χ</a:t>
            </a:r>
            <a:r>
              <a:rPr lang="fr-FR" dirty="0" smtClean="0"/>
              <a:t>² est comparé avec une valeur théorique pour un certain degré de liberté (</a:t>
            </a:r>
            <a:r>
              <a:rPr lang="fr-FR" dirty="0" err="1" smtClean="0"/>
              <a:t>ddl</a:t>
            </a:r>
            <a:r>
              <a:rPr lang="fr-FR" dirty="0" smtClean="0"/>
              <a:t>) est un seuil </a:t>
            </a:r>
            <a:r>
              <a:rPr lang="el-GR" dirty="0" smtClean="0"/>
              <a:t>α</a:t>
            </a:r>
            <a:r>
              <a:rPr lang="fr-FR" dirty="0" smtClean="0"/>
              <a:t> appelé risque de première espèce. </a:t>
            </a:r>
          </a:p>
          <a:p>
            <a:pPr algn="just"/>
            <a:r>
              <a:rPr lang="fr-FR" dirty="0" smtClean="0"/>
              <a:t>Dans une population présentant n allèles à un locus autosomique, le </a:t>
            </a:r>
            <a:r>
              <a:rPr lang="fr-FR" dirty="0" err="1" smtClean="0"/>
              <a:t>ddl</a:t>
            </a:r>
            <a:r>
              <a:rPr lang="fr-FR" dirty="0" smtClean="0"/>
              <a:t> est égal au nombre de génotypes observés (ou de phénotypes observés) – le nombre d’allèles ou nombre de modalité (génotype) – nombre de paramètres estimé.</a:t>
            </a:r>
          </a:p>
          <a:p>
            <a:pPr algn="just"/>
            <a:r>
              <a:rPr lang="el-GR" dirty="0" smtClean="0"/>
              <a:t>α</a:t>
            </a:r>
            <a:r>
              <a:rPr lang="fr-FR" dirty="0" smtClean="0"/>
              <a:t> correspond à la probabilité de rejeter l’hypothèse de conformité alors qu’elle est vraie. </a:t>
            </a:r>
          </a:p>
          <a:p>
            <a:pPr algn="just"/>
            <a:r>
              <a:rPr lang="fr-FR" dirty="0" smtClean="0"/>
              <a:t>L’écart lié au hasard de l’échantillonnage est la valeur théorique du</a:t>
            </a:r>
            <a:r>
              <a:rPr lang="el-GR" dirty="0" smtClean="0"/>
              <a:t> Χ</a:t>
            </a:r>
            <a:r>
              <a:rPr lang="fr-FR" dirty="0" smtClean="0"/>
              <a:t>² (celui de la table).</a:t>
            </a:r>
            <a:endParaRPr lang="fr-FR" dirty="0"/>
          </a:p>
        </p:txBody>
      </p:sp>
      <p:cxnSp>
        <p:nvCxnSpPr>
          <p:cNvPr id="7" name="Connecteur droit 6"/>
          <p:cNvCxnSpPr/>
          <p:nvPr/>
        </p:nvCxnSpPr>
        <p:spPr>
          <a:xfrm flipV="1">
            <a:off x="2051720" y="908720"/>
            <a:ext cx="3528392" cy="29804"/>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979712" y="620688"/>
            <a:ext cx="3960440" cy="369332"/>
          </a:xfrm>
          <a:prstGeom prst="rect">
            <a:avLst/>
          </a:prstGeom>
          <a:noFill/>
        </p:spPr>
        <p:txBody>
          <a:bodyPr wrap="square" rtlCol="0">
            <a:spAutoFit/>
          </a:bodyPr>
          <a:lstStyle/>
          <a:p>
            <a:r>
              <a:rPr lang="fr-FR" dirty="0" smtClean="0"/>
              <a:t>(effectif observé – effectif théorique)²</a:t>
            </a:r>
            <a:endParaRPr lang="fr-FR" dirty="0"/>
          </a:p>
        </p:txBody>
      </p:sp>
      <p:sp>
        <p:nvSpPr>
          <p:cNvPr id="10" name="ZoneTexte 9"/>
          <p:cNvSpPr txBox="1"/>
          <p:nvPr/>
        </p:nvSpPr>
        <p:spPr>
          <a:xfrm>
            <a:off x="2699792" y="1052736"/>
            <a:ext cx="2016224" cy="369332"/>
          </a:xfrm>
          <a:prstGeom prst="rect">
            <a:avLst/>
          </a:prstGeom>
          <a:noFill/>
        </p:spPr>
        <p:txBody>
          <a:bodyPr wrap="square" rtlCol="0">
            <a:spAutoFit/>
          </a:bodyPr>
          <a:lstStyle/>
          <a:p>
            <a:r>
              <a:rPr lang="fr-FR" dirty="0" smtClean="0"/>
              <a:t>effectif théorique</a:t>
            </a:r>
            <a:endParaRPr lang="fr-FR" dirty="0"/>
          </a:p>
        </p:txBody>
      </p:sp>
      <p:sp>
        <p:nvSpPr>
          <p:cNvPr id="11" name="ZoneTexte 10"/>
          <p:cNvSpPr txBox="1"/>
          <p:nvPr/>
        </p:nvSpPr>
        <p:spPr>
          <a:xfrm>
            <a:off x="1187624" y="1052736"/>
            <a:ext cx="1224136" cy="369332"/>
          </a:xfrm>
          <a:prstGeom prst="rect">
            <a:avLst/>
          </a:prstGeom>
          <a:noFill/>
        </p:spPr>
        <p:txBody>
          <a:bodyPr wrap="square" rtlCol="0">
            <a:spAutoFit/>
          </a:bodyPr>
          <a:lstStyle/>
          <a:p>
            <a:r>
              <a:rPr lang="fr-FR" dirty="0" smtClean="0"/>
              <a:t>génotypes</a:t>
            </a:r>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Correction du test</a:t>
            </a:r>
            <a:endParaRPr lang="fr-FR" dirty="0"/>
          </a:p>
        </p:txBody>
      </p:sp>
      <p:sp>
        <p:nvSpPr>
          <p:cNvPr id="3" name="Espace réservé du contenu 2"/>
          <p:cNvSpPr>
            <a:spLocks noGrp="1"/>
          </p:cNvSpPr>
          <p:nvPr>
            <p:ph idx="1"/>
          </p:nvPr>
        </p:nvSpPr>
        <p:spPr/>
        <p:txBody>
          <a:bodyPr/>
          <a:lstStyle/>
          <a:p>
            <a:pPr algn="just"/>
            <a:r>
              <a:rPr lang="fr-FR" dirty="0" smtClean="0"/>
              <a:t>Population dont l’effectif est inférieur a 40 individus, la distribution normale des valeurs n’est plus respecté: </a:t>
            </a:r>
            <a:r>
              <a:rPr lang="fr-FR" dirty="0" smtClean="0">
                <a:solidFill>
                  <a:srgbClr val="FF0000"/>
                </a:solidFill>
              </a:rPr>
              <a:t>correction de Yates</a:t>
            </a:r>
            <a:endParaRPr lang="fr-FR" dirty="0" smtClean="0"/>
          </a:p>
          <a:p>
            <a:pPr algn="just">
              <a:buNone/>
            </a:pPr>
            <a:r>
              <a:rPr lang="fr-FR" dirty="0" smtClean="0"/>
              <a:t>    </a:t>
            </a:r>
            <a:r>
              <a:rPr lang="el-GR" dirty="0" smtClean="0"/>
              <a:t>Χ</a:t>
            </a:r>
            <a:r>
              <a:rPr lang="fr-FR" dirty="0" smtClean="0"/>
              <a:t>² = Ʃ</a:t>
            </a:r>
          </a:p>
          <a:p>
            <a:pPr algn="just"/>
            <a:endParaRPr lang="fr-FR" dirty="0" smtClean="0"/>
          </a:p>
          <a:p>
            <a:pPr algn="just"/>
            <a:r>
              <a:rPr lang="fr-FR" dirty="0" smtClean="0"/>
              <a:t>Effectif théorique des classes inférieur a 5 individus: </a:t>
            </a:r>
            <a:r>
              <a:rPr lang="fr-FR" dirty="0" smtClean="0">
                <a:solidFill>
                  <a:srgbClr val="FF0000"/>
                </a:solidFill>
              </a:rPr>
              <a:t>test G de Woolf</a:t>
            </a:r>
            <a:endParaRPr lang="fr-FR" dirty="0" smtClean="0"/>
          </a:p>
          <a:p>
            <a:pPr algn="just">
              <a:buNone/>
            </a:pPr>
            <a:r>
              <a:rPr lang="fr-FR" dirty="0" smtClean="0"/>
              <a:t>  G = 2 Ʃ </a:t>
            </a:r>
            <a:endParaRPr lang="fr-FR" dirty="0"/>
          </a:p>
        </p:txBody>
      </p:sp>
      <p:sp>
        <p:nvSpPr>
          <p:cNvPr id="4" name="ZoneTexte 3"/>
          <p:cNvSpPr txBox="1"/>
          <p:nvPr/>
        </p:nvSpPr>
        <p:spPr>
          <a:xfrm>
            <a:off x="1907704" y="3140968"/>
            <a:ext cx="4464496" cy="369332"/>
          </a:xfrm>
          <a:prstGeom prst="rect">
            <a:avLst/>
          </a:prstGeom>
          <a:noFill/>
        </p:spPr>
        <p:txBody>
          <a:bodyPr wrap="square" rtlCol="0">
            <a:spAutoFit/>
          </a:bodyPr>
          <a:lstStyle/>
          <a:p>
            <a:r>
              <a:rPr lang="fr-FR" dirty="0" smtClean="0"/>
              <a:t>(|effectif observé – effectif théorique|- 0.5)²</a:t>
            </a:r>
            <a:endParaRPr lang="fr-FR" dirty="0"/>
          </a:p>
        </p:txBody>
      </p:sp>
      <p:sp>
        <p:nvSpPr>
          <p:cNvPr id="5" name="ZoneTexte 4"/>
          <p:cNvSpPr txBox="1"/>
          <p:nvPr/>
        </p:nvSpPr>
        <p:spPr>
          <a:xfrm>
            <a:off x="2699792" y="3645024"/>
            <a:ext cx="2016224" cy="369332"/>
          </a:xfrm>
          <a:prstGeom prst="rect">
            <a:avLst/>
          </a:prstGeom>
          <a:noFill/>
        </p:spPr>
        <p:txBody>
          <a:bodyPr wrap="square" rtlCol="0">
            <a:spAutoFit/>
          </a:bodyPr>
          <a:lstStyle/>
          <a:p>
            <a:r>
              <a:rPr lang="fr-FR" dirty="0" smtClean="0"/>
              <a:t>effectif théorique</a:t>
            </a:r>
            <a:endParaRPr lang="fr-FR" dirty="0"/>
          </a:p>
        </p:txBody>
      </p:sp>
      <p:sp>
        <p:nvSpPr>
          <p:cNvPr id="6" name="ZoneTexte 5"/>
          <p:cNvSpPr txBox="1"/>
          <p:nvPr/>
        </p:nvSpPr>
        <p:spPr>
          <a:xfrm>
            <a:off x="1187624" y="3645024"/>
            <a:ext cx="1224136" cy="369332"/>
          </a:xfrm>
          <a:prstGeom prst="rect">
            <a:avLst/>
          </a:prstGeom>
          <a:noFill/>
        </p:spPr>
        <p:txBody>
          <a:bodyPr wrap="square" rtlCol="0">
            <a:spAutoFit/>
          </a:bodyPr>
          <a:lstStyle/>
          <a:p>
            <a:r>
              <a:rPr lang="fr-FR" dirty="0" smtClean="0"/>
              <a:t>génotypes</a:t>
            </a:r>
            <a:endParaRPr lang="fr-FR" dirty="0"/>
          </a:p>
        </p:txBody>
      </p:sp>
      <p:cxnSp>
        <p:nvCxnSpPr>
          <p:cNvPr id="8" name="Connecteur droit 7"/>
          <p:cNvCxnSpPr/>
          <p:nvPr/>
        </p:nvCxnSpPr>
        <p:spPr>
          <a:xfrm>
            <a:off x="1979712" y="3501008"/>
            <a:ext cx="403244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1979712" y="5733256"/>
            <a:ext cx="4032448"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ZoneTexte 10"/>
          <p:cNvSpPr txBox="1"/>
          <p:nvPr/>
        </p:nvSpPr>
        <p:spPr>
          <a:xfrm>
            <a:off x="1867168" y="5301208"/>
            <a:ext cx="4464496" cy="369332"/>
          </a:xfrm>
          <a:prstGeom prst="rect">
            <a:avLst/>
          </a:prstGeom>
          <a:noFill/>
        </p:spPr>
        <p:txBody>
          <a:bodyPr wrap="square" rtlCol="0">
            <a:spAutoFit/>
          </a:bodyPr>
          <a:lstStyle/>
          <a:p>
            <a:r>
              <a:rPr lang="fr-FR" dirty="0" smtClean="0"/>
              <a:t>(|effectif observé – effectif théorique|- 0.5)²</a:t>
            </a:r>
            <a:endParaRPr lang="fr-FR" dirty="0"/>
          </a:p>
        </p:txBody>
      </p:sp>
      <p:sp>
        <p:nvSpPr>
          <p:cNvPr id="12" name="ZoneTexte 11"/>
          <p:cNvSpPr txBox="1"/>
          <p:nvPr/>
        </p:nvSpPr>
        <p:spPr>
          <a:xfrm>
            <a:off x="2987824" y="5877272"/>
            <a:ext cx="2016224" cy="369332"/>
          </a:xfrm>
          <a:prstGeom prst="rect">
            <a:avLst/>
          </a:prstGeom>
          <a:noFill/>
        </p:spPr>
        <p:txBody>
          <a:bodyPr wrap="square" rtlCol="0">
            <a:spAutoFit/>
          </a:bodyPr>
          <a:lstStyle/>
          <a:p>
            <a:r>
              <a:rPr lang="fr-FR" dirty="0" smtClean="0"/>
              <a:t>effectif théorique</a:t>
            </a:r>
            <a:endParaRPr lang="fr-FR" dirty="0"/>
          </a:p>
        </p:txBody>
      </p:sp>
      <p:sp>
        <p:nvSpPr>
          <p:cNvPr id="13" name="ZoneTexte 12"/>
          <p:cNvSpPr txBox="1"/>
          <p:nvPr/>
        </p:nvSpPr>
        <p:spPr>
          <a:xfrm>
            <a:off x="1187624" y="5877272"/>
            <a:ext cx="1224136" cy="369332"/>
          </a:xfrm>
          <a:prstGeom prst="rect">
            <a:avLst/>
          </a:prstGeom>
          <a:noFill/>
        </p:spPr>
        <p:txBody>
          <a:bodyPr wrap="square" rtlCol="0">
            <a:spAutoFit/>
          </a:bodyPr>
          <a:lstStyle/>
          <a:p>
            <a:r>
              <a:rPr lang="fr-FR" dirty="0" smtClean="0"/>
              <a:t>génotypes</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Autre fonction pour le calcule du </a:t>
            </a:r>
            <a:r>
              <a:rPr lang="el-GR" dirty="0" smtClean="0"/>
              <a:t>Χ</a:t>
            </a:r>
            <a:r>
              <a:rPr lang="fr-FR" dirty="0" smtClean="0"/>
              <a:t>² </a:t>
            </a:r>
            <a:endParaRPr lang="fr-FR" dirty="0"/>
          </a:p>
        </p:txBody>
      </p:sp>
      <p:sp>
        <p:nvSpPr>
          <p:cNvPr id="3" name="Espace réservé du contenu 2"/>
          <p:cNvSpPr>
            <a:spLocks noGrp="1"/>
          </p:cNvSpPr>
          <p:nvPr>
            <p:ph idx="1"/>
          </p:nvPr>
        </p:nvSpPr>
        <p:spPr/>
        <p:txBody>
          <a:bodyPr/>
          <a:lstStyle/>
          <a:p>
            <a:r>
              <a:rPr lang="fr-FR" dirty="0" smtClean="0"/>
              <a:t> </a:t>
            </a:r>
            <a:r>
              <a:rPr lang="el-GR" dirty="0" smtClean="0"/>
              <a:t>Χ</a:t>
            </a:r>
            <a:r>
              <a:rPr lang="fr-FR" dirty="0" smtClean="0"/>
              <a:t>² = Ʃ</a:t>
            </a:r>
            <a:endParaRPr lang="fr-FR" dirty="0"/>
          </a:p>
        </p:txBody>
      </p:sp>
      <p:sp>
        <p:nvSpPr>
          <p:cNvPr id="4" name="ZoneTexte 3"/>
          <p:cNvSpPr txBox="1"/>
          <p:nvPr/>
        </p:nvSpPr>
        <p:spPr>
          <a:xfrm>
            <a:off x="2195736" y="1556792"/>
            <a:ext cx="2088232" cy="369332"/>
          </a:xfrm>
          <a:prstGeom prst="rect">
            <a:avLst/>
          </a:prstGeom>
          <a:noFill/>
        </p:spPr>
        <p:txBody>
          <a:bodyPr wrap="square" rtlCol="0">
            <a:spAutoFit/>
          </a:bodyPr>
          <a:lstStyle/>
          <a:p>
            <a:r>
              <a:rPr lang="fr-FR" dirty="0" smtClean="0"/>
              <a:t>(effectif observé)²</a:t>
            </a:r>
            <a:endParaRPr lang="fr-FR" dirty="0"/>
          </a:p>
        </p:txBody>
      </p:sp>
      <p:cxnSp>
        <p:nvCxnSpPr>
          <p:cNvPr id="6" name="Connecteur droit 5"/>
          <p:cNvCxnSpPr/>
          <p:nvPr/>
        </p:nvCxnSpPr>
        <p:spPr>
          <a:xfrm>
            <a:off x="2267744" y="1904432"/>
            <a:ext cx="1512168"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195736" y="1916832"/>
            <a:ext cx="2016224" cy="369332"/>
          </a:xfrm>
          <a:prstGeom prst="rect">
            <a:avLst/>
          </a:prstGeom>
          <a:noFill/>
        </p:spPr>
        <p:txBody>
          <a:bodyPr wrap="square" rtlCol="0">
            <a:spAutoFit/>
          </a:bodyPr>
          <a:lstStyle/>
          <a:p>
            <a:r>
              <a:rPr lang="fr-FR" dirty="0" smtClean="0"/>
              <a:t>effectif théorique</a:t>
            </a:r>
            <a:endParaRPr lang="fr-FR" dirty="0"/>
          </a:p>
        </p:txBody>
      </p:sp>
      <p:sp>
        <p:nvSpPr>
          <p:cNvPr id="8" name="ZoneTexte 7"/>
          <p:cNvSpPr txBox="1"/>
          <p:nvPr/>
        </p:nvSpPr>
        <p:spPr>
          <a:xfrm>
            <a:off x="1259632" y="2060848"/>
            <a:ext cx="1224136" cy="369332"/>
          </a:xfrm>
          <a:prstGeom prst="rect">
            <a:avLst/>
          </a:prstGeom>
          <a:noFill/>
        </p:spPr>
        <p:txBody>
          <a:bodyPr wrap="square" rtlCol="0">
            <a:spAutoFit/>
          </a:bodyPr>
          <a:lstStyle/>
          <a:p>
            <a:r>
              <a:rPr lang="fr-FR" dirty="0" smtClean="0"/>
              <a:t>génotypes</a:t>
            </a:r>
            <a:endParaRPr lang="fr-FR" dirty="0"/>
          </a:p>
        </p:txBody>
      </p:sp>
      <p:sp>
        <p:nvSpPr>
          <p:cNvPr id="9" name="ZoneTexte 8"/>
          <p:cNvSpPr txBox="1"/>
          <p:nvPr/>
        </p:nvSpPr>
        <p:spPr>
          <a:xfrm>
            <a:off x="4011672" y="1677448"/>
            <a:ext cx="576064" cy="369332"/>
          </a:xfrm>
          <a:prstGeom prst="rect">
            <a:avLst/>
          </a:prstGeom>
          <a:noFill/>
        </p:spPr>
        <p:txBody>
          <a:bodyPr wrap="square" rtlCol="0">
            <a:spAutoFit/>
          </a:bodyPr>
          <a:lstStyle/>
          <a:p>
            <a:r>
              <a:rPr lang="fr-FR" dirty="0" smtClean="0"/>
              <a:t>- N</a:t>
            </a: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836712"/>
            <a:ext cx="8229600" cy="4525963"/>
          </a:xfrm>
        </p:spPr>
        <p:txBody>
          <a:bodyPr/>
          <a:lstStyle/>
          <a:p>
            <a:pPr algn="ctr"/>
            <a:r>
              <a:rPr lang="el-GR" dirty="0" smtClean="0">
                <a:solidFill>
                  <a:srgbClr val="FF0000"/>
                </a:solidFill>
              </a:rPr>
              <a:t>Χ</a:t>
            </a:r>
            <a:r>
              <a:rPr lang="fr-FR" dirty="0" smtClean="0">
                <a:solidFill>
                  <a:srgbClr val="FF0000"/>
                </a:solidFill>
              </a:rPr>
              <a:t>² calculé &gt; </a:t>
            </a:r>
            <a:r>
              <a:rPr lang="el-GR" dirty="0" smtClean="0">
                <a:solidFill>
                  <a:srgbClr val="FF0000"/>
                </a:solidFill>
              </a:rPr>
              <a:t>Χ</a:t>
            </a:r>
            <a:r>
              <a:rPr lang="fr-FR" dirty="0" smtClean="0">
                <a:solidFill>
                  <a:srgbClr val="FF0000"/>
                </a:solidFill>
              </a:rPr>
              <a:t>² théorique</a:t>
            </a:r>
          </a:p>
          <a:p>
            <a:pPr algn="ctr">
              <a:buNone/>
            </a:pPr>
            <a:r>
              <a:rPr lang="fr-FR" dirty="0" smtClean="0">
                <a:solidFill>
                  <a:srgbClr val="FF0000"/>
                </a:solidFill>
              </a:rPr>
              <a:t>Rejet de l’hypothèse de conformité.</a:t>
            </a:r>
          </a:p>
          <a:p>
            <a:pPr algn="ctr">
              <a:buNone/>
            </a:pPr>
            <a:endParaRPr lang="fr-FR" dirty="0" smtClean="0">
              <a:solidFill>
                <a:srgbClr val="FF0000"/>
              </a:solidFill>
            </a:endParaRPr>
          </a:p>
          <a:p>
            <a:pPr algn="ctr"/>
            <a:r>
              <a:rPr lang="fr-FR" dirty="0" smtClean="0">
                <a:solidFill>
                  <a:srgbClr val="FF0000"/>
                </a:solidFill>
              </a:rPr>
              <a:t>5%, 1% et 0.1% significatif, hautement significatif et très hautement significatif.</a:t>
            </a:r>
          </a:p>
          <a:p>
            <a:pPr algn="ctr"/>
            <a:endParaRPr lang="fr-FR" dirty="0" smtClean="0">
              <a:solidFill>
                <a:srgbClr val="FF0000"/>
              </a:solidFill>
            </a:endParaRPr>
          </a:p>
          <a:p>
            <a:pPr algn="ctr"/>
            <a:r>
              <a:rPr lang="fr-FR" dirty="0" smtClean="0">
                <a:solidFill>
                  <a:srgbClr val="FF0000"/>
                </a:solidFill>
              </a:rPr>
              <a:t>Le test s’applique sur des effectifs et non sur des fréquences.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BIBLIOGRAPHIE</a:t>
            </a:r>
            <a:endParaRPr lang="fr-FR" dirty="0"/>
          </a:p>
        </p:txBody>
      </p:sp>
      <p:sp>
        <p:nvSpPr>
          <p:cNvPr id="3" name="Espace réservé du contenu 2"/>
          <p:cNvSpPr>
            <a:spLocks noGrp="1"/>
          </p:cNvSpPr>
          <p:nvPr>
            <p:ph idx="1"/>
          </p:nvPr>
        </p:nvSpPr>
        <p:spPr>
          <a:xfrm>
            <a:off x="457200" y="1340768"/>
            <a:ext cx="8229600" cy="4785395"/>
          </a:xfrm>
        </p:spPr>
        <p:txBody>
          <a:bodyPr>
            <a:normAutofit fontScale="70000" lnSpcReduction="20000"/>
          </a:bodyPr>
          <a:lstStyle/>
          <a:p>
            <a:pPr algn="just">
              <a:lnSpc>
                <a:spcPct val="200000"/>
              </a:lnSpc>
            </a:pPr>
            <a:r>
              <a:rPr lang="fr-FR" dirty="0" smtClean="0"/>
              <a:t>Précis de génétique des populations, JP Henry et PH </a:t>
            </a:r>
            <a:r>
              <a:rPr lang="fr-FR" dirty="0" err="1" smtClean="0"/>
              <a:t>Gouyon</a:t>
            </a:r>
            <a:r>
              <a:rPr lang="fr-FR" dirty="0" smtClean="0"/>
              <a:t>, Ed. Masson, 1998.</a:t>
            </a:r>
          </a:p>
          <a:p>
            <a:pPr algn="just">
              <a:lnSpc>
                <a:spcPct val="200000"/>
              </a:lnSpc>
            </a:pPr>
            <a:r>
              <a:rPr lang="fr-FR" dirty="0" smtClean="0"/>
              <a:t>GENETIQUE Moléculaire et Evolutive, M. Harry, Ed. </a:t>
            </a:r>
            <a:r>
              <a:rPr lang="fr-FR" dirty="0" err="1" smtClean="0"/>
              <a:t>Maloine</a:t>
            </a:r>
            <a:r>
              <a:rPr lang="fr-FR" dirty="0" smtClean="0"/>
              <a:t>, 2008.</a:t>
            </a:r>
          </a:p>
          <a:p>
            <a:pPr algn="just">
              <a:lnSpc>
                <a:spcPct val="200000"/>
              </a:lnSpc>
            </a:pPr>
            <a:r>
              <a:rPr lang="fr-FR" dirty="0" smtClean="0"/>
              <a:t>Initiation à la génétique des populations naturelle,</a:t>
            </a:r>
          </a:p>
          <a:p>
            <a:pPr algn="just">
              <a:lnSpc>
                <a:spcPct val="200000"/>
              </a:lnSpc>
            </a:pPr>
            <a:r>
              <a:rPr lang="fr-FR" dirty="0" smtClean="0">
                <a:hlinkClick r:id="rId2"/>
              </a:rPr>
              <a:t>http://www.accessagriculture.org/category/132/Livestock</a:t>
            </a:r>
            <a:r>
              <a:rPr lang="fr-FR" dirty="0" smtClean="0"/>
              <a:t> (important pour mini projet)</a:t>
            </a:r>
          </a:p>
          <a:p>
            <a:pPr algn="just">
              <a:lnSpc>
                <a:spcPct val="200000"/>
              </a:lnSpc>
            </a:pPr>
            <a:r>
              <a:rPr lang="fr-FR" dirty="0" smtClean="0"/>
              <a:t>Bibliothèque de la Faculté SNV/STU</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quatre étapes de l’application du test de conformité </a:t>
            </a:r>
            <a:endParaRPr lang="fr-FR" dirty="0"/>
          </a:p>
        </p:txBody>
      </p:sp>
      <p:sp>
        <p:nvSpPr>
          <p:cNvPr id="3" name="Espace réservé du contenu 2"/>
          <p:cNvSpPr>
            <a:spLocks noGrp="1"/>
          </p:cNvSpPr>
          <p:nvPr>
            <p:ph idx="1"/>
          </p:nvPr>
        </p:nvSpPr>
        <p:spPr>
          <a:xfrm>
            <a:off x="467544" y="2132856"/>
            <a:ext cx="8229600" cy="3052936"/>
          </a:xfrm>
        </p:spPr>
        <p:txBody>
          <a:bodyPr/>
          <a:lstStyle/>
          <a:p>
            <a:pPr marL="514350" indent="-514350" algn="just">
              <a:buFont typeface="+mj-lt"/>
              <a:buAutoNum type="arabicPeriod"/>
            </a:pPr>
            <a:r>
              <a:rPr lang="fr-FR" dirty="0" smtClean="0"/>
              <a:t>Calcule des fréquences alléliques,</a:t>
            </a:r>
          </a:p>
          <a:p>
            <a:pPr marL="514350" indent="-514350" algn="just">
              <a:buFont typeface="+mj-lt"/>
              <a:buAutoNum type="arabicPeriod"/>
            </a:pPr>
            <a:r>
              <a:rPr lang="fr-FR" dirty="0" smtClean="0"/>
              <a:t>Calcules des effectifs théoriques,</a:t>
            </a:r>
          </a:p>
          <a:p>
            <a:pPr marL="514350" indent="-514350" algn="just">
              <a:buFont typeface="+mj-lt"/>
              <a:buAutoNum type="arabicPeriod"/>
            </a:pPr>
            <a:r>
              <a:rPr lang="fr-FR" dirty="0" smtClean="0"/>
              <a:t>Tester l’hypothèse formulée (posé H0),</a:t>
            </a:r>
          </a:p>
          <a:p>
            <a:pPr marL="514350" indent="-514350" algn="just">
              <a:buFont typeface="+mj-lt"/>
              <a:buAutoNum type="arabicPeriod"/>
            </a:pPr>
            <a:r>
              <a:rPr lang="fr-FR" dirty="0" smtClean="0"/>
              <a:t>Prendre une décision quant à l’hypothèse formulée. </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348880"/>
            <a:ext cx="8229600" cy="1756792"/>
          </a:xfrm>
        </p:spPr>
        <p:txBody>
          <a:bodyPr/>
          <a:lstStyle/>
          <a:p>
            <a:pPr algn="ctr">
              <a:buNone/>
            </a:pPr>
            <a:r>
              <a:rPr lang="fr-FR" dirty="0" smtClean="0">
                <a:solidFill>
                  <a:srgbClr val="FF0000"/>
                </a:solidFill>
              </a:rPr>
              <a:t>En cas de locus autosomique et 2 allèles avec dominance, on ne peut pas utilisé le teste de conformité pour vérifier l’EHW car </a:t>
            </a:r>
            <a:r>
              <a:rPr lang="fr-FR" dirty="0" err="1" smtClean="0">
                <a:solidFill>
                  <a:srgbClr val="FF0000"/>
                </a:solidFill>
              </a:rPr>
              <a:t>ddl</a:t>
            </a:r>
            <a:r>
              <a:rPr lang="fr-FR" dirty="0" smtClean="0">
                <a:solidFill>
                  <a:srgbClr val="FF0000"/>
                </a:solidFill>
              </a:rPr>
              <a:t> = 0.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Cas particulier d’un locus lié au sexe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Les fréquences génotypiques sont différentes selon le sexe, </a:t>
            </a:r>
            <a:r>
              <a:rPr lang="fr-FR" dirty="0" smtClean="0">
                <a:solidFill>
                  <a:srgbClr val="FF0000"/>
                </a:solidFill>
              </a:rPr>
              <a:t>(les sexe hétérogamétique chez les mammifères c’est le mâle, chez les oiseaux c’est le contraire),</a:t>
            </a:r>
            <a:endParaRPr lang="fr-FR" dirty="0" smtClean="0"/>
          </a:p>
          <a:p>
            <a:r>
              <a:rPr lang="fr-FR" dirty="0" smtClean="0"/>
              <a:t>Trois génotypes pour les femelles et deux pour les mâles,</a:t>
            </a:r>
          </a:p>
          <a:p>
            <a:r>
              <a:rPr lang="fr-FR" dirty="0" smtClean="0"/>
              <a:t>Les fréquences alléliques sont toujours égale à la fraction de la population portant cet allèle;</a:t>
            </a:r>
          </a:p>
          <a:p>
            <a:pPr>
              <a:buNone/>
            </a:pPr>
            <a:r>
              <a:rPr lang="fr-FR" dirty="0" smtClean="0"/>
              <a:t>p = [(nf1 + ½ nf2)/Nf] + (nm1/Nm)</a:t>
            </a:r>
          </a:p>
          <a:p>
            <a:pPr>
              <a:buNone/>
            </a:pPr>
            <a:r>
              <a:rPr lang="fr-FR" dirty="0" smtClean="0"/>
              <a:t>q = [(nf3 + ½ nf2)/Nf] + (nm2/Nm)</a:t>
            </a:r>
          </a:p>
          <a:p>
            <a:pPr>
              <a:buNone/>
            </a:pPr>
            <a:endParaRPr lang="fr-F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lstStyle/>
          <a:p>
            <a:pPr algn="just">
              <a:buNone/>
            </a:pPr>
            <a:r>
              <a:rPr lang="fr-FR" dirty="0" smtClean="0"/>
              <a:t>Posons:</a:t>
            </a:r>
          </a:p>
          <a:p>
            <a:pPr algn="just"/>
            <a:r>
              <a:rPr lang="fr-FR" dirty="0" smtClean="0"/>
              <a:t>Les individus des deux sexe sont en nombre égale,</a:t>
            </a:r>
          </a:p>
          <a:p>
            <a:pPr algn="just"/>
            <a:r>
              <a:rPr lang="fr-FR" dirty="0" smtClean="0"/>
              <a:t>1/3 des chromosomes X sont porté par les mâles et 2/3 par les femelles,</a:t>
            </a:r>
          </a:p>
          <a:p>
            <a:pPr algn="just"/>
            <a:r>
              <a:rPr lang="fr-FR" dirty="0" smtClean="0"/>
              <a:t>p = 2pf/3 + pm/3 et q = 2qf/3 + qm/3,</a:t>
            </a:r>
          </a:p>
          <a:p>
            <a:pPr algn="just"/>
            <a:r>
              <a:rPr lang="fr-FR" dirty="0" smtClean="0"/>
              <a:t>Lorsque les fréquences alléliques sont égale dans les deux sexe on obtiens:</a:t>
            </a:r>
          </a:p>
          <a:p>
            <a:pPr algn="just"/>
            <a:r>
              <a:rPr lang="fr-FR" dirty="0" smtClean="0"/>
              <a:t>p = pf = pm et q = qf = qm,</a:t>
            </a:r>
          </a:p>
          <a:p>
            <a:pPr algn="just"/>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3773016"/>
          </a:xfrm>
        </p:spPr>
        <p:txBody>
          <a:bodyPr/>
          <a:lstStyle/>
          <a:p>
            <a:pPr algn="just"/>
            <a:r>
              <a:rPr lang="fr-FR" dirty="0" smtClean="0">
                <a:solidFill>
                  <a:srgbClr val="FF0000"/>
                </a:solidFill>
              </a:rPr>
              <a:t>Lorsque les fréquences alléliques diffères entre les mâles et les femelles, une égalité approximative est obtenue après 10 générations panmictiques.</a:t>
            </a:r>
          </a:p>
          <a:p>
            <a:pPr algn="just"/>
            <a:r>
              <a:rPr lang="fr-FR" dirty="0" smtClean="0">
                <a:solidFill>
                  <a:srgbClr val="FF0000"/>
                </a:solidFill>
              </a:rPr>
              <a:t>Cette équilibre est atteins en une seule génération lorsqu’il s'agit d’un locus autosomique. </a:t>
            </a:r>
          </a:p>
          <a:p>
            <a:pPr algn="just"/>
            <a:endParaRPr lang="fr-FR"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268760"/>
            <a:ext cx="8229600" cy="3168352"/>
          </a:xfrm>
        </p:spPr>
        <p:txBody>
          <a:bodyPr/>
          <a:lstStyle/>
          <a:p>
            <a:pPr algn="just"/>
            <a:r>
              <a:rPr lang="fr-FR" dirty="0" smtClean="0"/>
              <a:t>Dans le cas d’égalité des fréquences alléliques chez les femelles et les mâles, les fréquences génotypiques du sexe homogamétique sont décrites par la loi d’HW, et chez le sexe hétérogamétique  elles sont égale aux fréquences des allèles. </a:t>
            </a:r>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1143000"/>
          </a:xfrm>
        </p:spPr>
        <p:txBody>
          <a:bodyPr>
            <a:normAutofit fontScale="90000"/>
          </a:bodyPr>
          <a:lstStyle/>
          <a:p>
            <a:r>
              <a:rPr lang="fr-FR" dirty="0" smtClean="0"/>
              <a:t>Test de conformité pour un locus lié à l’X</a:t>
            </a:r>
            <a:endParaRPr lang="fr-FR" dirty="0"/>
          </a:p>
        </p:txBody>
      </p:sp>
      <p:sp>
        <p:nvSpPr>
          <p:cNvPr id="3" name="Espace réservé du contenu 2"/>
          <p:cNvSpPr>
            <a:spLocks noGrp="1"/>
          </p:cNvSpPr>
          <p:nvPr>
            <p:ph idx="1"/>
          </p:nvPr>
        </p:nvSpPr>
        <p:spPr>
          <a:xfrm>
            <a:off x="467544" y="2276872"/>
            <a:ext cx="8229600" cy="1728192"/>
          </a:xfrm>
        </p:spPr>
        <p:txBody>
          <a:bodyPr/>
          <a:lstStyle/>
          <a:p>
            <a:pPr algn="just"/>
            <a:r>
              <a:rPr lang="fr-FR" dirty="0" smtClean="0"/>
              <a:t>L’estimation des effectifs théorique se font pour les deux sexes,</a:t>
            </a:r>
          </a:p>
          <a:p>
            <a:pPr algn="just"/>
            <a:r>
              <a:rPr lang="fr-FR" dirty="0" smtClean="0"/>
              <a:t>Le </a:t>
            </a:r>
            <a:r>
              <a:rPr lang="el-GR" dirty="0" smtClean="0"/>
              <a:t>Χ</a:t>
            </a:r>
            <a:r>
              <a:rPr lang="fr-FR" dirty="0" smtClean="0"/>
              <a:t>² calculé se fait pour tous les effectifs. </a:t>
            </a:r>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8229600" cy="3816424"/>
          </a:xfrm>
        </p:spPr>
        <p:txBody>
          <a:bodyPr/>
          <a:lstStyle/>
          <a:p>
            <a:pPr algn="just"/>
            <a:r>
              <a:rPr lang="fr-FR" dirty="0" smtClean="0"/>
              <a:t>Pour un locus lié à l’x, la fréquence du phénotype lié à l’allèle récessif est plus fréquente chez les mâles,</a:t>
            </a:r>
          </a:p>
          <a:p>
            <a:pPr algn="just"/>
            <a:r>
              <a:rPr lang="fr-FR" dirty="0" smtClean="0"/>
              <a:t>Le rapport de différence de fréquence entre les deux sexes pour le phénotype récessif est d’autant plus grand que la fréquence de l’allèle récessif est faible.</a:t>
            </a: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1143000"/>
          </a:xfrm>
        </p:spPr>
        <p:txBody>
          <a:bodyPr>
            <a:normAutofit fontScale="90000"/>
          </a:bodyPr>
          <a:lstStyle/>
          <a:p>
            <a:r>
              <a:rPr lang="fr-FR" dirty="0" smtClean="0"/>
              <a:t>Modèle à plusieurs locus </a:t>
            </a:r>
            <a:br>
              <a:rPr lang="fr-FR" dirty="0" smtClean="0"/>
            </a:br>
            <a:r>
              <a:rPr lang="fr-FR" dirty="0" smtClean="0"/>
              <a:t>(déséquilibre de liaison)</a:t>
            </a:r>
            <a:endParaRPr lang="fr-FR" dirty="0"/>
          </a:p>
        </p:txBody>
      </p:sp>
      <p:sp>
        <p:nvSpPr>
          <p:cNvPr id="3" name="Espace réservé du contenu 2"/>
          <p:cNvSpPr>
            <a:spLocks noGrp="1"/>
          </p:cNvSpPr>
          <p:nvPr>
            <p:ph idx="1"/>
          </p:nvPr>
        </p:nvSpPr>
        <p:spPr>
          <a:xfrm>
            <a:off x="539552" y="1484784"/>
            <a:ext cx="8229600" cy="5373216"/>
          </a:xfrm>
        </p:spPr>
        <p:txBody>
          <a:bodyPr>
            <a:normAutofit fontScale="85000" lnSpcReduction="20000"/>
          </a:bodyPr>
          <a:lstStyle/>
          <a:p>
            <a:pPr algn="just"/>
            <a:r>
              <a:rPr lang="fr-FR" dirty="0" smtClean="0"/>
              <a:t>Considérons deux locus autosomiques A et B, chacun avec deux allèles:</a:t>
            </a:r>
          </a:p>
          <a:p>
            <a:pPr algn="just">
              <a:buNone/>
            </a:pPr>
            <a:r>
              <a:rPr lang="fr-FR" dirty="0" smtClean="0"/>
              <a:t>A1 et A2 de fréquences a1 et a2</a:t>
            </a:r>
          </a:p>
          <a:p>
            <a:pPr algn="just">
              <a:buNone/>
            </a:pPr>
            <a:r>
              <a:rPr lang="fr-FR" dirty="0" smtClean="0"/>
              <a:t>B1 et B2 de fréquences b1 et b2</a:t>
            </a:r>
          </a:p>
          <a:p>
            <a:pPr algn="just"/>
            <a:r>
              <a:rPr lang="fr-FR" dirty="0" smtClean="0"/>
              <a:t>Cas de loci en </a:t>
            </a:r>
            <a:r>
              <a:rPr lang="fr-FR" dirty="0" smtClean="0">
                <a:solidFill>
                  <a:srgbClr val="FF0000"/>
                </a:solidFill>
              </a:rPr>
              <a:t>équilibre de liaison (linkage </a:t>
            </a:r>
            <a:r>
              <a:rPr lang="fr-FR" dirty="0" err="1" smtClean="0">
                <a:solidFill>
                  <a:srgbClr val="FF0000"/>
                </a:solidFill>
              </a:rPr>
              <a:t>desequilibrium</a:t>
            </a:r>
            <a:r>
              <a:rPr lang="fr-FR" dirty="0" smtClean="0">
                <a:solidFill>
                  <a:srgbClr val="FF0000"/>
                </a:solidFill>
              </a:rPr>
              <a:t>)</a:t>
            </a:r>
            <a:r>
              <a:rPr lang="fr-FR" dirty="0" smtClean="0"/>
              <a:t> la fréquence de la combinaison par exemple A1B1 est de a1b2 en cas d’association au hasard,</a:t>
            </a:r>
          </a:p>
          <a:p>
            <a:pPr algn="just"/>
            <a:r>
              <a:rPr lang="fr-FR" dirty="0" smtClean="0"/>
              <a:t>Dans le cas ou l’association n’est pas due au hasard on dit qu’il y a </a:t>
            </a:r>
            <a:r>
              <a:rPr lang="fr-FR" dirty="0" smtClean="0">
                <a:solidFill>
                  <a:srgbClr val="FF0000"/>
                </a:solidFill>
              </a:rPr>
              <a:t>déséquilibre de liaison</a:t>
            </a:r>
            <a:r>
              <a:rPr lang="fr-FR" dirty="0" smtClean="0"/>
              <a:t>,</a:t>
            </a:r>
          </a:p>
          <a:p>
            <a:pPr algn="just"/>
            <a:r>
              <a:rPr lang="fr-FR" dirty="0" smtClean="0"/>
              <a:t>Le déséquilibre de liaison constitue un cas particulier de </a:t>
            </a:r>
            <a:r>
              <a:rPr lang="fr-FR" dirty="0" smtClean="0">
                <a:solidFill>
                  <a:srgbClr val="FF0000"/>
                </a:solidFill>
              </a:rPr>
              <a:t>déséquilibre gamétique</a:t>
            </a:r>
            <a:r>
              <a:rPr lang="fr-FR" dirty="0" smtClean="0"/>
              <a:t>,</a:t>
            </a:r>
          </a:p>
          <a:p>
            <a:pPr algn="just"/>
            <a:r>
              <a:rPr lang="fr-FR" dirty="0" smtClean="0"/>
              <a:t>Ce déséquilibre de liaison est noté D.</a:t>
            </a:r>
          </a:p>
          <a:p>
            <a:pPr algn="just"/>
            <a:endParaRPr lang="fr-F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5865515"/>
          </a:xfrm>
        </p:spPr>
        <p:txBody>
          <a:bodyPr>
            <a:normAutofit fontScale="92500" lnSpcReduction="10000"/>
          </a:bodyPr>
          <a:lstStyle/>
          <a:p>
            <a:pPr algn="just"/>
            <a:r>
              <a:rPr lang="fr-FR" dirty="0" smtClean="0"/>
              <a:t>Quant la population est à l’EHW l’équilibre de liaison tend a être atteint est D tend vers zéro sous l’effet de la recombinaison génétique,</a:t>
            </a:r>
          </a:p>
          <a:p>
            <a:pPr algn="just"/>
            <a:r>
              <a:rPr lang="fr-FR" dirty="0" smtClean="0"/>
              <a:t>L’équilibre de liaison est atteint avec une vitesse qui dépend de la proximité des gènes,</a:t>
            </a:r>
          </a:p>
          <a:p>
            <a:pPr algn="just"/>
            <a:r>
              <a:rPr lang="fr-FR" dirty="0" smtClean="0">
                <a:solidFill>
                  <a:srgbClr val="FF0000"/>
                </a:solidFill>
              </a:rPr>
              <a:t>Cette vitesse sera d’autant plus lente que les gènes sont proches et liés,</a:t>
            </a:r>
          </a:p>
          <a:p>
            <a:pPr algn="just"/>
            <a:r>
              <a:rPr lang="fr-FR" dirty="0" smtClean="0"/>
              <a:t>On peut estimé cette vitesse en fonction du </a:t>
            </a:r>
            <a:r>
              <a:rPr lang="fr-FR" dirty="0" smtClean="0">
                <a:solidFill>
                  <a:srgbClr val="00B050"/>
                </a:solidFill>
              </a:rPr>
              <a:t>taux de recombinaison r</a:t>
            </a:r>
            <a:r>
              <a:rPr lang="fr-FR" dirty="0" smtClean="0"/>
              <a:t> entre les allèles de deux locus,</a:t>
            </a:r>
          </a:p>
          <a:p>
            <a:pPr algn="just"/>
            <a:r>
              <a:rPr lang="fr-FR" dirty="0" smtClean="0"/>
              <a:t>Cette vitesse dépend aussi de la fréquence des différents gamètes produits par un individu hétérozygote aux deux locus.</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34082"/>
          </a:xfrm>
        </p:spPr>
        <p:txBody>
          <a:bodyPr>
            <a:normAutofit fontScale="90000"/>
          </a:bodyPr>
          <a:lstStyle/>
          <a:p>
            <a:r>
              <a:rPr lang="fr-FR" dirty="0" smtClean="0"/>
              <a:t>Plan du cours</a:t>
            </a:r>
            <a:endParaRPr lang="fr-FR" dirty="0"/>
          </a:p>
        </p:txBody>
      </p:sp>
      <p:sp>
        <p:nvSpPr>
          <p:cNvPr id="3" name="Espace réservé du contenu 2"/>
          <p:cNvSpPr>
            <a:spLocks noGrp="1"/>
          </p:cNvSpPr>
          <p:nvPr>
            <p:ph idx="1"/>
          </p:nvPr>
        </p:nvSpPr>
        <p:spPr>
          <a:xfrm>
            <a:off x="179512" y="980728"/>
            <a:ext cx="8507288" cy="5688632"/>
          </a:xfrm>
        </p:spPr>
        <p:txBody>
          <a:bodyPr>
            <a:normAutofit/>
          </a:bodyPr>
          <a:lstStyle/>
          <a:p>
            <a:pPr algn="just">
              <a:lnSpc>
                <a:spcPct val="200000"/>
              </a:lnSpc>
              <a:buNone/>
            </a:pPr>
            <a:r>
              <a:rPr lang="fr-FR" dirty="0" smtClean="0"/>
              <a:t>1- Qu’es ce qu’un marqueur génétique?</a:t>
            </a:r>
          </a:p>
          <a:p>
            <a:pPr algn="just">
              <a:lnSpc>
                <a:spcPct val="200000"/>
              </a:lnSpc>
              <a:buNone/>
            </a:pPr>
            <a:r>
              <a:rPr lang="fr-FR" dirty="0" smtClean="0"/>
              <a:t>- Marqueurs cytoplasmique</a:t>
            </a:r>
          </a:p>
          <a:p>
            <a:pPr algn="just">
              <a:lnSpc>
                <a:spcPct val="200000"/>
              </a:lnSpc>
              <a:buFontTx/>
              <a:buChar char="-"/>
            </a:pPr>
            <a:r>
              <a:rPr lang="fr-FR" dirty="0" smtClean="0"/>
              <a:t>Marqueurs Nucléaires Dominants</a:t>
            </a:r>
          </a:p>
          <a:p>
            <a:pPr algn="just">
              <a:lnSpc>
                <a:spcPct val="200000"/>
              </a:lnSpc>
              <a:buFontTx/>
              <a:buChar char="-"/>
            </a:pPr>
            <a:r>
              <a:rPr lang="fr-FR" dirty="0" smtClean="0"/>
              <a:t>Marqueurs Nucléaires Codominants </a:t>
            </a:r>
          </a:p>
          <a:p>
            <a:pPr algn="just">
              <a:lnSpc>
                <a:spcPct val="200000"/>
              </a:lnSpc>
              <a:buNone/>
            </a:pPr>
            <a:endParaRPr lang="fr-FR" dirty="0" smtClean="0"/>
          </a:p>
          <a:p>
            <a:pPr algn="just">
              <a:lnSpc>
                <a:spcPct val="200000"/>
              </a:lnSpc>
            </a:pPr>
            <a:endParaRPr lang="fr-F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6264696"/>
          </a:xfrm>
        </p:spPr>
        <p:txBody>
          <a:bodyPr>
            <a:normAutofit fontScale="92500"/>
          </a:bodyPr>
          <a:lstStyle/>
          <a:p>
            <a:pPr algn="just"/>
            <a:r>
              <a:rPr lang="fr-FR" dirty="0" smtClean="0"/>
              <a:t>Un hétérozygote peut avoir deux génotypes:</a:t>
            </a:r>
          </a:p>
          <a:p>
            <a:pPr algn="just">
              <a:buNone/>
            </a:pPr>
            <a:r>
              <a:rPr lang="fr-FR" dirty="0" smtClean="0"/>
              <a:t> A1B1/A2B2 ou A1B2/A2B1</a:t>
            </a:r>
          </a:p>
          <a:p>
            <a:pPr algn="just"/>
            <a:r>
              <a:rPr lang="fr-FR" dirty="0" smtClean="0"/>
              <a:t>Deux types de gamètes sont produits:</a:t>
            </a:r>
          </a:p>
          <a:p>
            <a:pPr algn="just">
              <a:buFontTx/>
              <a:buChar char="-"/>
            </a:pPr>
            <a:r>
              <a:rPr lang="fr-FR" dirty="0" smtClean="0">
                <a:solidFill>
                  <a:srgbClr val="FF0000"/>
                </a:solidFill>
              </a:rPr>
              <a:t>Gamètes parentaux,</a:t>
            </a:r>
          </a:p>
          <a:p>
            <a:pPr algn="just">
              <a:buFontTx/>
              <a:buChar char="-"/>
            </a:pPr>
            <a:r>
              <a:rPr lang="fr-FR" dirty="0" smtClean="0">
                <a:solidFill>
                  <a:srgbClr val="FF0000"/>
                </a:solidFill>
              </a:rPr>
              <a:t>Gamètes recombinants.</a:t>
            </a:r>
          </a:p>
          <a:p>
            <a:pPr algn="just"/>
            <a:r>
              <a:rPr lang="fr-FR" dirty="0" smtClean="0"/>
              <a:t>Les deux types de gamètes parental et celle recombinais sont égale en fréquence entre elle,</a:t>
            </a:r>
          </a:p>
          <a:p>
            <a:pPr algn="just"/>
            <a:r>
              <a:rPr lang="fr-FR" dirty="0" smtClean="0"/>
              <a:t>La fréquence des gamètes type parentaux et type recombinais peuvent être différentes entre elle, </a:t>
            </a:r>
          </a:p>
          <a:p>
            <a:pPr algn="just"/>
            <a:r>
              <a:rPr lang="fr-FR" dirty="0" smtClean="0"/>
              <a:t>L’homozygote ne produit que des gamètes parentaux,</a:t>
            </a:r>
          </a:p>
          <a:p>
            <a:pPr algn="just">
              <a:buNone/>
            </a:pPr>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Taux de recombinaison r</a:t>
            </a:r>
            <a:endParaRPr lang="fr-FR" dirty="0"/>
          </a:p>
        </p:txBody>
      </p:sp>
      <p:sp>
        <p:nvSpPr>
          <p:cNvPr id="3" name="Espace réservé du contenu 2"/>
          <p:cNvSpPr>
            <a:spLocks noGrp="1"/>
          </p:cNvSpPr>
          <p:nvPr>
            <p:ph idx="1"/>
          </p:nvPr>
        </p:nvSpPr>
        <p:spPr>
          <a:xfrm>
            <a:off x="467544" y="2060848"/>
            <a:ext cx="8229600" cy="2764904"/>
          </a:xfrm>
        </p:spPr>
        <p:txBody>
          <a:bodyPr/>
          <a:lstStyle/>
          <a:p>
            <a:pPr algn="just"/>
            <a:r>
              <a:rPr lang="fr-FR" dirty="0" smtClean="0"/>
              <a:t>Varie entre 0 et 0.5,</a:t>
            </a:r>
          </a:p>
          <a:p>
            <a:pPr algn="just"/>
            <a:r>
              <a:rPr lang="fr-FR" dirty="0" smtClean="0"/>
              <a:t>r&gt;0.5 locus sur des chromosomes différent ou sur le même chromosome (un chromosome de grande taille) mais a des distance supérieur à 50 CM,</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Expression du déséquilibre gamétique</a:t>
            </a:r>
            <a:endParaRPr lang="fr-FR" dirty="0"/>
          </a:p>
        </p:txBody>
      </p:sp>
      <p:sp>
        <p:nvSpPr>
          <p:cNvPr id="3" name="Espace réservé du contenu 2"/>
          <p:cNvSpPr>
            <a:spLocks noGrp="1"/>
          </p:cNvSpPr>
          <p:nvPr>
            <p:ph idx="1"/>
          </p:nvPr>
        </p:nvSpPr>
        <p:spPr>
          <a:xfrm>
            <a:off x="457200" y="1268760"/>
            <a:ext cx="8229600" cy="5400600"/>
          </a:xfrm>
        </p:spPr>
        <p:txBody>
          <a:bodyPr>
            <a:normAutofit lnSpcReduction="10000"/>
          </a:bodyPr>
          <a:lstStyle/>
          <a:p>
            <a:pPr algn="just"/>
            <a:r>
              <a:rPr lang="fr-FR" dirty="0" smtClean="0"/>
              <a:t>Considérons deux locus autosomiques A et B, chacun avec deux allèles:</a:t>
            </a:r>
          </a:p>
          <a:p>
            <a:pPr algn="just">
              <a:buNone/>
            </a:pPr>
            <a:r>
              <a:rPr lang="fr-FR" dirty="0" smtClean="0"/>
              <a:t>A1 et A2 de fréquences a1 et a2</a:t>
            </a:r>
          </a:p>
          <a:p>
            <a:pPr algn="just">
              <a:buNone/>
            </a:pPr>
            <a:r>
              <a:rPr lang="fr-FR" dirty="0" smtClean="0"/>
              <a:t>B1 et B2 de fréquences b1 et b2</a:t>
            </a:r>
          </a:p>
          <a:p>
            <a:pPr algn="just"/>
            <a:r>
              <a:rPr lang="fr-FR" dirty="0" smtClean="0"/>
              <a:t>Les gamètes produits sont de quatre types:</a:t>
            </a:r>
          </a:p>
          <a:p>
            <a:pPr algn="just">
              <a:buNone/>
            </a:pPr>
            <a:r>
              <a:rPr lang="fr-FR" dirty="0" smtClean="0"/>
              <a:t>A1B1, A2B2, A1B2 et A2B1 de fréquences g11, g22, g12 et g21,</a:t>
            </a:r>
          </a:p>
          <a:p>
            <a:pPr algn="just"/>
            <a:r>
              <a:rPr lang="fr-FR" dirty="0" smtClean="0"/>
              <a:t>Ces fréquences sont obtenues à partir des fréquences alléliques lorsque les associations alléliques se font au hasard (tableau)</a:t>
            </a:r>
            <a:endParaRPr lang="fr-F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467544" y="332656"/>
          <a:ext cx="8229600" cy="229108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rowSpan="2" gridSpan="2">
                  <a:txBody>
                    <a:bodyPr/>
                    <a:lstStyle/>
                    <a:p>
                      <a:pPr algn="ctr"/>
                      <a:endParaRPr lang="fr-FR" dirty="0" smtClean="0"/>
                    </a:p>
                    <a:p>
                      <a:pPr algn="ctr"/>
                      <a:r>
                        <a:rPr lang="fr-FR" dirty="0" smtClean="0"/>
                        <a:t>Allèles et fréquences</a:t>
                      </a:r>
                      <a:endParaRPr lang="fr-FR" dirty="0"/>
                    </a:p>
                  </a:txBody>
                  <a:tcPr/>
                </a:tc>
                <a:tc rowSpan="2" hMerge="1">
                  <a:txBody>
                    <a:bodyPr/>
                    <a:lstStyle/>
                    <a:p>
                      <a:endParaRPr lang="fr-FR" dirty="0"/>
                    </a:p>
                  </a:txBody>
                  <a:tcPr/>
                </a:tc>
                <a:tc gridSpan="2">
                  <a:txBody>
                    <a:bodyPr/>
                    <a:lstStyle/>
                    <a:p>
                      <a:pPr algn="ctr"/>
                      <a:r>
                        <a:rPr lang="fr-FR" dirty="0" smtClean="0"/>
                        <a:t>Locus A</a:t>
                      </a:r>
                      <a:endParaRPr lang="fr-FR" dirty="0"/>
                    </a:p>
                  </a:txBody>
                  <a:tcPr/>
                </a:tc>
                <a:tc hMerge="1">
                  <a:txBody>
                    <a:bodyPr/>
                    <a:lstStyle/>
                    <a:p>
                      <a:endParaRPr lang="fr-FR" dirty="0"/>
                    </a:p>
                  </a:txBody>
                  <a:tcPr/>
                </a:tc>
              </a:tr>
              <a:tr h="370840">
                <a:tc gridSpan="2" vMerge="1">
                  <a:txBody>
                    <a:bodyPr/>
                    <a:lstStyle/>
                    <a:p>
                      <a:endParaRPr lang="fr-FR" dirty="0"/>
                    </a:p>
                  </a:txBody>
                  <a:tcPr/>
                </a:tc>
                <a:tc hMerge="1" vMerge="1">
                  <a:txBody>
                    <a:bodyPr/>
                    <a:lstStyle/>
                    <a:p>
                      <a:endParaRPr lang="fr-FR" dirty="0"/>
                    </a:p>
                  </a:txBody>
                  <a:tcPr/>
                </a:tc>
                <a:tc>
                  <a:txBody>
                    <a:bodyPr/>
                    <a:lstStyle/>
                    <a:p>
                      <a:r>
                        <a:rPr lang="fr-FR" dirty="0" smtClean="0"/>
                        <a:t>A1                     </a:t>
                      </a:r>
                    </a:p>
                    <a:p>
                      <a:r>
                        <a:rPr lang="fr-FR" dirty="0" smtClean="0"/>
                        <a:t>                            a1</a:t>
                      </a:r>
                      <a:endParaRPr lang="fr-FR" dirty="0"/>
                    </a:p>
                  </a:txBody>
                  <a:tcPr/>
                </a:tc>
                <a:tc>
                  <a:txBody>
                    <a:bodyPr/>
                    <a:lstStyle/>
                    <a:p>
                      <a:r>
                        <a:rPr lang="fr-FR" dirty="0" smtClean="0"/>
                        <a:t>A2</a:t>
                      </a:r>
                    </a:p>
                    <a:p>
                      <a:r>
                        <a:rPr lang="fr-FR" dirty="0" smtClean="0"/>
                        <a:t>                            </a:t>
                      </a:r>
                      <a:r>
                        <a:rPr lang="fr-FR" baseline="0" dirty="0" smtClean="0"/>
                        <a:t>  </a:t>
                      </a:r>
                      <a:r>
                        <a:rPr lang="fr-FR" dirty="0" smtClean="0"/>
                        <a:t>a2</a:t>
                      </a:r>
                      <a:endParaRPr lang="fr-FR" dirty="0"/>
                    </a:p>
                  </a:txBody>
                  <a:tcPr/>
                </a:tc>
              </a:tr>
              <a:tr h="370840">
                <a:tc rowSpan="2">
                  <a:txBody>
                    <a:bodyPr/>
                    <a:lstStyle/>
                    <a:p>
                      <a:pPr algn="ctr"/>
                      <a:endParaRPr lang="fr-FR" dirty="0" smtClean="0"/>
                    </a:p>
                    <a:p>
                      <a:pPr algn="ctr"/>
                      <a:r>
                        <a:rPr lang="fr-FR" dirty="0" smtClean="0"/>
                        <a:t>Locus B</a:t>
                      </a:r>
                      <a:endParaRPr lang="fr-FR" dirty="0"/>
                    </a:p>
                  </a:txBody>
                  <a:tcPr/>
                </a:tc>
                <a:tc>
                  <a:txBody>
                    <a:bodyPr/>
                    <a:lstStyle/>
                    <a:p>
                      <a:r>
                        <a:rPr lang="fr-FR" dirty="0" smtClean="0"/>
                        <a:t>B1</a:t>
                      </a:r>
                    </a:p>
                    <a:p>
                      <a:r>
                        <a:rPr lang="fr-FR" dirty="0" smtClean="0"/>
                        <a:t>                               b1</a:t>
                      </a:r>
                      <a:endParaRPr lang="fr-FR" dirty="0"/>
                    </a:p>
                  </a:txBody>
                  <a:tcPr/>
                </a:tc>
                <a:tc>
                  <a:txBody>
                    <a:bodyPr/>
                    <a:lstStyle/>
                    <a:p>
                      <a:pPr algn="ctr"/>
                      <a:r>
                        <a:rPr lang="fr-FR" dirty="0" smtClean="0"/>
                        <a:t>A1B1</a:t>
                      </a:r>
                    </a:p>
                    <a:p>
                      <a:pPr algn="ctr"/>
                      <a:r>
                        <a:rPr lang="fr-FR" dirty="0" smtClean="0"/>
                        <a:t>g11 = a1b1</a:t>
                      </a:r>
                      <a:endParaRPr lang="fr-FR" dirty="0"/>
                    </a:p>
                  </a:txBody>
                  <a:tcPr/>
                </a:tc>
                <a:tc>
                  <a:txBody>
                    <a:bodyPr/>
                    <a:lstStyle/>
                    <a:p>
                      <a:pPr algn="ctr"/>
                      <a:r>
                        <a:rPr lang="fr-FR" dirty="0" smtClean="0"/>
                        <a:t>A2B1</a:t>
                      </a:r>
                    </a:p>
                    <a:p>
                      <a:pPr algn="ctr"/>
                      <a:r>
                        <a:rPr lang="fr-FR" dirty="0" smtClean="0"/>
                        <a:t>g21 = a2b1</a:t>
                      </a:r>
                    </a:p>
                  </a:txBody>
                  <a:tcPr/>
                </a:tc>
              </a:tr>
              <a:tr h="370840">
                <a:tc vMerge="1">
                  <a:txBody>
                    <a:bodyPr/>
                    <a:lstStyle/>
                    <a:p>
                      <a:endParaRPr lang="fr-FR" dirty="0"/>
                    </a:p>
                  </a:txBody>
                  <a:tcPr/>
                </a:tc>
                <a:tc>
                  <a:txBody>
                    <a:bodyPr/>
                    <a:lstStyle/>
                    <a:p>
                      <a:r>
                        <a:rPr lang="fr-FR" dirty="0" smtClean="0"/>
                        <a:t>B2</a:t>
                      </a:r>
                    </a:p>
                    <a:p>
                      <a:r>
                        <a:rPr lang="fr-FR" dirty="0" smtClean="0"/>
                        <a:t>                               b2   </a:t>
                      </a:r>
                      <a:endParaRPr lang="fr-FR" dirty="0"/>
                    </a:p>
                  </a:txBody>
                  <a:tcPr/>
                </a:tc>
                <a:tc>
                  <a:txBody>
                    <a:bodyPr/>
                    <a:lstStyle/>
                    <a:p>
                      <a:pPr algn="ctr"/>
                      <a:r>
                        <a:rPr lang="fr-FR" dirty="0" smtClean="0"/>
                        <a:t>A1B2</a:t>
                      </a:r>
                    </a:p>
                    <a:p>
                      <a:pPr algn="ctr"/>
                      <a:r>
                        <a:rPr lang="fr-FR" dirty="0" smtClean="0"/>
                        <a:t>g12 = a1b2</a:t>
                      </a:r>
                    </a:p>
                  </a:txBody>
                  <a:tcPr/>
                </a:tc>
                <a:tc>
                  <a:txBody>
                    <a:bodyPr/>
                    <a:lstStyle/>
                    <a:p>
                      <a:pPr algn="ctr"/>
                      <a:r>
                        <a:rPr lang="fr-FR" dirty="0" smtClean="0"/>
                        <a:t>A2B2</a:t>
                      </a:r>
                    </a:p>
                    <a:p>
                      <a:pPr algn="ctr"/>
                      <a:r>
                        <a:rPr lang="fr-FR" dirty="0" smtClean="0"/>
                        <a:t>g22 = a2b2</a:t>
                      </a:r>
                    </a:p>
                  </a:txBody>
                  <a:tcPr/>
                </a:tc>
              </a:tr>
            </a:tbl>
          </a:graphicData>
        </a:graphic>
      </p:graphicFrame>
      <p:sp>
        <p:nvSpPr>
          <p:cNvPr id="5" name="ZoneTexte 4"/>
          <p:cNvSpPr txBox="1"/>
          <p:nvPr/>
        </p:nvSpPr>
        <p:spPr>
          <a:xfrm>
            <a:off x="481612" y="2780928"/>
            <a:ext cx="8208912" cy="2677656"/>
          </a:xfrm>
          <a:prstGeom prst="rect">
            <a:avLst/>
          </a:prstGeom>
          <a:noFill/>
        </p:spPr>
        <p:txBody>
          <a:bodyPr wrap="square" rtlCol="0">
            <a:spAutoFit/>
          </a:bodyPr>
          <a:lstStyle/>
          <a:p>
            <a:pPr algn="just"/>
            <a:r>
              <a:rPr lang="fr-FR" sz="2400" dirty="0" smtClean="0"/>
              <a:t>La fréquence de l’allèle A1 est égale à la somme des fréquences des gamètes portant cet allèle, ainsi on obtient pour les diffèrent allèles:</a:t>
            </a:r>
          </a:p>
          <a:p>
            <a:pPr algn="just"/>
            <a:r>
              <a:rPr lang="fr-FR" sz="2400" dirty="0" smtClean="0"/>
              <a:t>a1 = g11 + g12</a:t>
            </a:r>
          </a:p>
          <a:p>
            <a:pPr algn="just"/>
            <a:r>
              <a:rPr lang="fr-FR" sz="2400" dirty="0" smtClean="0"/>
              <a:t>a2 = g21 + g22</a:t>
            </a:r>
          </a:p>
          <a:p>
            <a:pPr algn="just"/>
            <a:r>
              <a:rPr lang="fr-FR" sz="2400" dirty="0" smtClean="0"/>
              <a:t>b1 = g11 + g21</a:t>
            </a:r>
          </a:p>
          <a:p>
            <a:pPr algn="just"/>
            <a:r>
              <a:rPr lang="fr-FR" sz="2400" dirty="0" smtClean="0"/>
              <a:t>b2 = g12 + g22</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8784976" cy="1143000"/>
          </a:xfrm>
        </p:spPr>
        <p:txBody>
          <a:bodyPr>
            <a:normAutofit fontScale="90000"/>
          </a:bodyPr>
          <a:lstStyle/>
          <a:p>
            <a:r>
              <a:rPr lang="fr-FR" dirty="0" smtClean="0">
                <a:solidFill>
                  <a:srgbClr val="FF0000"/>
                </a:solidFill>
              </a:rPr>
              <a:t>Si cette association ne se fait pas au hasard?</a:t>
            </a:r>
            <a:endParaRPr lang="fr-FR" dirty="0">
              <a:solidFill>
                <a:srgbClr val="FF0000"/>
              </a:solidFill>
            </a:endParaRPr>
          </a:p>
        </p:txBody>
      </p:sp>
      <p:sp>
        <p:nvSpPr>
          <p:cNvPr id="3" name="Espace réservé du contenu 2"/>
          <p:cNvSpPr>
            <a:spLocks noGrp="1"/>
          </p:cNvSpPr>
          <p:nvPr>
            <p:ph idx="1"/>
          </p:nvPr>
        </p:nvSpPr>
        <p:spPr>
          <a:xfrm>
            <a:off x="457200" y="1600200"/>
            <a:ext cx="8229600" cy="5257800"/>
          </a:xfrm>
        </p:spPr>
        <p:txBody>
          <a:bodyPr>
            <a:normAutofit fontScale="70000" lnSpcReduction="20000"/>
          </a:bodyPr>
          <a:lstStyle/>
          <a:p>
            <a:pPr algn="just"/>
            <a:r>
              <a:rPr lang="fr-FR" dirty="0" smtClean="0"/>
              <a:t>La fréquence observée sera supérieure ou inférieure à la fréquence attendue d’une valeur de D:</a:t>
            </a:r>
          </a:p>
          <a:p>
            <a:pPr algn="just">
              <a:buNone/>
            </a:pPr>
            <a:r>
              <a:rPr lang="fr-FR" dirty="0" smtClean="0"/>
              <a:t>g11 = a1b1 + D (avec D&gt;0 ou D&lt;0)</a:t>
            </a:r>
          </a:p>
          <a:p>
            <a:pPr algn="just">
              <a:buNone/>
            </a:pPr>
            <a:r>
              <a:rPr lang="fr-FR" dirty="0" smtClean="0"/>
              <a:t>g12 = a1b2 - D</a:t>
            </a:r>
          </a:p>
          <a:p>
            <a:pPr algn="just">
              <a:buNone/>
            </a:pPr>
            <a:r>
              <a:rPr lang="fr-FR" dirty="0" smtClean="0"/>
              <a:t>g21 = a2b1 - D</a:t>
            </a:r>
          </a:p>
          <a:p>
            <a:pPr algn="just">
              <a:buNone/>
            </a:pPr>
            <a:r>
              <a:rPr lang="fr-FR" dirty="0" smtClean="0"/>
              <a:t>g22 = a2b2 + D</a:t>
            </a:r>
          </a:p>
          <a:p>
            <a:pPr algn="just">
              <a:buNone/>
            </a:pPr>
            <a:r>
              <a:rPr lang="fr-FR" dirty="0" smtClean="0">
                <a:solidFill>
                  <a:srgbClr val="00B050"/>
                </a:solidFill>
              </a:rPr>
              <a:t>Donc D = g11 – a1b1</a:t>
            </a:r>
          </a:p>
          <a:p>
            <a:pPr algn="just">
              <a:buNone/>
            </a:pPr>
            <a:r>
              <a:rPr lang="fr-FR" dirty="0" smtClean="0"/>
              <a:t>- D’où en remplaçant a1 et b1 par leurs fréquences théorique obtenues au hasard,</a:t>
            </a:r>
          </a:p>
          <a:p>
            <a:pPr algn="just">
              <a:buNone/>
            </a:pPr>
            <a:r>
              <a:rPr lang="fr-FR" dirty="0" smtClean="0">
                <a:solidFill>
                  <a:srgbClr val="00B050"/>
                </a:solidFill>
              </a:rPr>
              <a:t>D = g11 x g22 – g12 x g21</a:t>
            </a:r>
          </a:p>
          <a:p>
            <a:pPr algn="just">
              <a:buNone/>
            </a:pPr>
            <a:r>
              <a:rPr lang="fr-FR" dirty="0" smtClean="0">
                <a:solidFill>
                  <a:srgbClr val="FF0000"/>
                </a:solidFill>
              </a:rPr>
              <a:t>- D est le paramètre de déséquilibre gamétique.</a:t>
            </a:r>
          </a:p>
          <a:p>
            <a:pPr algn="just">
              <a:buNone/>
            </a:pPr>
            <a:r>
              <a:rPr lang="fr-FR" dirty="0" smtClean="0"/>
              <a:t>- Le déséquilibre est maximal lorsque les fréquence alléliques sont de 0.5 alors D = 0.25</a:t>
            </a:r>
          </a:p>
          <a:p>
            <a:pPr algn="just">
              <a:buNone/>
            </a:pPr>
            <a:r>
              <a:rPr lang="fr-FR" dirty="0" smtClean="0"/>
              <a:t>- Le déséquilibre est donc compris entre les deux valeurs + 0.25 et – 0.25</a:t>
            </a:r>
            <a:endParaRPr lang="fr-F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39552" y="2708920"/>
            <a:ext cx="8229600" cy="1143000"/>
          </a:xfrm>
        </p:spPr>
        <p:txBody>
          <a:bodyPr/>
          <a:lstStyle/>
          <a:p>
            <a:r>
              <a:rPr lang="fr-FR" dirty="0" smtClean="0"/>
              <a:t>Exemple numérique</a:t>
            </a:r>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rot="5400000">
            <a:off x="1131756" y="-1131755"/>
            <a:ext cx="6880490" cy="914400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Relation entre r et D</a:t>
            </a:r>
            <a:endParaRPr lang="fr-FR" dirty="0"/>
          </a:p>
        </p:txBody>
      </p:sp>
      <p:sp>
        <p:nvSpPr>
          <p:cNvPr id="3" name="Espace réservé du contenu 2"/>
          <p:cNvSpPr>
            <a:spLocks noGrp="1"/>
          </p:cNvSpPr>
          <p:nvPr>
            <p:ph idx="1"/>
          </p:nvPr>
        </p:nvSpPr>
        <p:spPr>
          <a:xfrm>
            <a:off x="179512" y="1916832"/>
            <a:ext cx="8784976" cy="3960440"/>
          </a:xfrm>
        </p:spPr>
        <p:txBody>
          <a:bodyPr>
            <a:normAutofit/>
          </a:bodyPr>
          <a:lstStyle/>
          <a:p>
            <a:pPr algn="just"/>
            <a:r>
              <a:rPr lang="fr-FR" dirty="0" smtClean="0"/>
              <a:t>Soit g11 la fréquence à la génération parentale (n – 1) du gamète A1B1,</a:t>
            </a:r>
          </a:p>
          <a:p>
            <a:pPr algn="just"/>
            <a:r>
              <a:rPr lang="fr-FR" dirty="0" smtClean="0"/>
              <a:t>En situation de panmixie, à la génération suivante (n) la fréquence du gamète A1B1 = a1b1,</a:t>
            </a:r>
          </a:p>
          <a:p>
            <a:pPr algn="just"/>
            <a:r>
              <a:rPr lang="fr-FR" dirty="0" smtClean="0"/>
              <a:t>A la génération (n) les gamètes A1B1 seront soit de type parental avec une probabilité (1 – r) ou du type recombinant avec une probabilité r,</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normAutofit fontScale="92500" lnSpcReduction="20000"/>
          </a:bodyPr>
          <a:lstStyle/>
          <a:p>
            <a:pPr algn="just"/>
            <a:r>
              <a:rPr lang="fr-FR" dirty="0" smtClean="0"/>
              <a:t>La fréquence des gamètes A1B1 s’écrit:</a:t>
            </a:r>
          </a:p>
          <a:p>
            <a:pPr algn="just">
              <a:buNone/>
            </a:pPr>
            <a:r>
              <a:rPr lang="fr-FR" dirty="0" smtClean="0"/>
              <a:t>g11 = (1 – r)g11 </a:t>
            </a:r>
            <a:r>
              <a:rPr lang="fr-FR" sz="2800" dirty="0" smtClean="0"/>
              <a:t>n-1 </a:t>
            </a:r>
            <a:r>
              <a:rPr lang="fr-FR" dirty="0" smtClean="0"/>
              <a:t>+ r x a1b1</a:t>
            </a:r>
          </a:p>
          <a:p>
            <a:pPr algn="just">
              <a:buNone/>
            </a:pPr>
            <a:r>
              <a:rPr lang="fr-FR" dirty="0" smtClean="0"/>
              <a:t>g11 – a1b1 = (1 – r)g11 </a:t>
            </a:r>
            <a:r>
              <a:rPr lang="fr-FR" sz="2800" dirty="0" smtClean="0"/>
              <a:t>n-1 </a:t>
            </a:r>
            <a:r>
              <a:rPr lang="fr-FR" dirty="0" smtClean="0"/>
              <a:t>+ r x a1b1 – a1b1 </a:t>
            </a:r>
          </a:p>
          <a:p>
            <a:pPr algn="just">
              <a:buNone/>
            </a:pPr>
            <a:r>
              <a:rPr lang="fr-FR" dirty="0" smtClean="0"/>
              <a:t>g11 – a1b1 = (1 – r)g11 </a:t>
            </a:r>
            <a:r>
              <a:rPr lang="fr-FR" sz="2800" dirty="0" smtClean="0"/>
              <a:t>n-1 </a:t>
            </a:r>
            <a:r>
              <a:rPr lang="fr-FR" dirty="0" smtClean="0"/>
              <a:t>+ (1 – r)a1b1  </a:t>
            </a:r>
          </a:p>
          <a:p>
            <a:pPr algn="just">
              <a:buNone/>
            </a:pPr>
            <a:r>
              <a:rPr lang="fr-FR" dirty="0" smtClean="0"/>
              <a:t>g11 – a1b1 = (1 – r) (g11 </a:t>
            </a:r>
            <a:r>
              <a:rPr lang="fr-FR" sz="2800" dirty="0" smtClean="0"/>
              <a:t>n-1 </a:t>
            </a:r>
            <a:r>
              <a:rPr lang="fr-FR" dirty="0" smtClean="0"/>
              <a:t>+ a1b1)</a:t>
            </a:r>
          </a:p>
          <a:p>
            <a:pPr algn="just">
              <a:buNone/>
            </a:pPr>
            <a:r>
              <a:rPr lang="fr-FR" dirty="0" smtClean="0"/>
              <a:t>Or D = g11 – a1b1 d’où</a:t>
            </a:r>
          </a:p>
          <a:p>
            <a:pPr algn="just">
              <a:buNone/>
            </a:pPr>
            <a:r>
              <a:rPr lang="fr-FR" dirty="0" smtClean="0"/>
              <a:t> </a:t>
            </a:r>
            <a:r>
              <a:rPr lang="fr-FR" dirty="0" err="1" smtClean="0"/>
              <a:t>D</a:t>
            </a:r>
            <a:r>
              <a:rPr lang="fr-FR" baseline="-25000" dirty="0" err="1" smtClean="0"/>
              <a:t>n</a:t>
            </a:r>
            <a:r>
              <a:rPr lang="fr-FR" dirty="0" smtClean="0"/>
              <a:t> = (1 – r) </a:t>
            </a:r>
            <a:r>
              <a:rPr lang="fr-FR" dirty="0" err="1" smtClean="0"/>
              <a:t>D</a:t>
            </a:r>
            <a:r>
              <a:rPr lang="fr-FR" baseline="-25000" dirty="0" err="1" smtClean="0"/>
              <a:t>n</a:t>
            </a:r>
            <a:r>
              <a:rPr lang="fr-FR" baseline="-25000" dirty="0" smtClean="0"/>
              <a:t>-1</a:t>
            </a:r>
            <a:endParaRPr lang="fr-FR" dirty="0" smtClean="0"/>
          </a:p>
          <a:p>
            <a:pPr algn="just">
              <a:buNone/>
            </a:pPr>
            <a:endParaRPr lang="fr-FR" dirty="0" smtClean="0"/>
          </a:p>
          <a:p>
            <a:pPr algn="just">
              <a:buNone/>
            </a:pPr>
            <a:r>
              <a:rPr lang="fr-FR" dirty="0" smtClean="0"/>
              <a:t> </a:t>
            </a:r>
            <a:r>
              <a:rPr lang="fr-FR" dirty="0" err="1" smtClean="0">
                <a:solidFill>
                  <a:srgbClr val="FF0000"/>
                </a:solidFill>
              </a:rPr>
              <a:t>D</a:t>
            </a:r>
            <a:r>
              <a:rPr lang="fr-FR" baseline="-25000" dirty="0" err="1" smtClean="0">
                <a:solidFill>
                  <a:srgbClr val="FF0000"/>
                </a:solidFill>
              </a:rPr>
              <a:t>n</a:t>
            </a:r>
            <a:r>
              <a:rPr lang="fr-FR" dirty="0" smtClean="0"/>
              <a:t> </a:t>
            </a:r>
            <a:r>
              <a:rPr lang="fr-FR" dirty="0" smtClean="0">
                <a:solidFill>
                  <a:srgbClr val="FF0000"/>
                </a:solidFill>
              </a:rPr>
              <a:t>= (1 – r)</a:t>
            </a:r>
            <a:r>
              <a:rPr lang="fr-FR" baseline="30000" dirty="0" smtClean="0">
                <a:solidFill>
                  <a:srgbClr val="FF0000"/>
                </a:solidFill>
              </a:rPr>
              <a:t>n</a:t>
            </a:r>
            <a:r>
              <a:rPr lang="fr-FR" dirty="0" smtClean="0">
                <a:solidFill>
                  <a:srgbClr val="FF0000"/>
                </a:solidFill>
              </a:rPr>
              <a:t> D</a:t>
            </a:r>
            <a:r>
              <a:rPr lang="fr-FR" baseline="-25000" dirty="0" smtClean="0">
                <a:solidFill>
                  <a:srgbClr val="FF0000"/>
                </a:solidFill>
              </a:rPr>
              <a:t>0</a:t>
            </a:r>
            <a:endParaRPr lang="fr-FR" dirty="0" smtClean="0">
              <a:solidFill>
                <a:srgbClr val="FF0000"/>
              </a:solidFill>
            </a:endParaRPr>
          </a:p>
          <a:p>
            <a:pPr algn="just">
              <a:buNone/>
            </a:pPr>
            <a:endParaRPr lang="fr-FR" dirty="0" smtClean="0"/>
          </a:p>
          <a:p>
            <a:pPr algn="just">
              <a:buNone/>
            </a:pPr>
            <a:r>
              <a:rPr lang="fr-FR" dirty="0" smtClean="0"/>
              <a:t>r compris entre 0 (liaison absolue entre les deux loci) et 0.5 (indépendance génétique) et D</a:t>
            </a:r>
            <a:r>
              <a:rPr lang="fr-FR" baseline="-25000" dirty="0" smtClean="0"/>
              <a:t>0</a:t>
            </a:r>
            <a:r>
              <a:rPr lang="fr-FR" dirty="0" smtClean="0"/>
              <a:t> le déséquilibre de liaison initial à la génération gamétique 0.</a:t>
            </a:r>
          </a:p>
          <a:p>
            <a:endParaRPr lang="fr-F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5793507"/>
          </a:xfrm>
        </p:spPr>
        <p:txBody>
          <a:bodyPr>
            <a:normAutofit/>
          </a:bodyPr>
          <a:lstStyle/>
          <a:p>
            <a:pPr algn="just"/>
            <a:r>
              <a:rPr lang="fr-FR" dirty="0" smtClean="0"/>
              <a:t>Si les loci ne sont pas très fortement lié, D diminue au cours des générations jusqu’à l’équilibre: </a:t>
            </a:r>
          </a:p>
          <a:p>
            <a:pPr algn="just">
              <a:buNone/>
            </a:pPr>
            <a:r>
              <a:rPr lang="fr-FR" dirty="0" smtClean="0"/>
              <a:t>D = 0  d’où  g11 = a1b1</a:t>
            </a:r>
          </a:p>
          <a:p>
            <a:pPr algn="just"/>
            <a:r>
              <a:rPr lang="fr-FR" dirty="0" smtClean="0"/>
              <a:t>Le déséquilibre gamétique diminue d’autant plus vite que les locus sont génétiquement distant, </a:t>
            </a:r>
          </a:p>
          <a:p>
            <a:pPr algn="just"/>
            <a:r>
              <a:rPr lang="fr-FR" dirty="0" smtClean="0"/>
              <a:t>Lorsque les locus sont indépendants (r = 0.5), le déséquilibre diminue de moitié à chaque générations et devient rapidement négligeable.</a:t>
            </a:r>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192688"/>
          </a:xfrm>
        </p:spPr>
        <p:txBody>
          <a:bodyPr>
            <a:normAutofit fontScale="85000" lnSpcReduction="20000"/>
          </a:bodyPr>
          <a:lstStyle/>
          <a:p>
            <a:pPr>
              <a:buNone/>
            </a:pPr>
            <a:r>
              <a:rPr lang="fr-FR" dirty="0" smtClean="0"/>
              <a:t>1- Structure génétique des populations:</a:t>
            </a:r>
          </a:p>
          <a:p>
            <a:pPr>
              <a:buNone/>
            </a:pPr>
            <a:r>
              <a:rPr lang="fr-FR" dirty="0" smtClean="0"/>
              <a:t>La notion de population</a:t>
            </a:r>
          </a:p>
          <a:p>
            <a:pPr>
              <a:buNone/>
            </a:pPr>
            <a:r>
              <a:rPr lang="fr-FR" dirty="0" smtClean="0"/>
              <a:t>Les forces évolutives</a:t>
            </a:r>
          </a:p>
          <a:p>
            <a:pPr>
              <a:buNone/>
            </a:pPr>
            <a:r>
              <a:rPr lang="fr-FR" dirty="0" smtClean="0"/>
              <a:t>Constitution génétique des populations</a:t>
            </a:r>
          </a:p>
          <a:p>
            <a:pPr>
              <a:buNone/>
            </a:pPr>
            <a:r>
              <a:rPr lang="fr-FR" dirty="0" smtClean="0"/>
              <a:t>Cas particulier d’un locus lié a l’X</a:t>
            </a:r>
          </a:p>
          <a:p>
            <a:pPr>
              <a:buNone/>
            </a:pPr>
            <a:r>
              <a:rPr lang="fr-FR" dirty="0" smtClean="0"/>
              <a:t>Modèle a plusieurs locus: le déséquilibre de liaison</a:t>
            </a:r>
          </a:p>
          <a:p>
            <a:pPr>
              <a:buNone/>
            </a:pPr>
            <a:r>
              <a:rPr lang="fr-FR" dirty="0" smtClean="0"/>
              <a:t>conclusion</a:t>
            </a:r>
          </a:p>
          <a:p>
            <a:pPr>
              <a:buNone/>
            </a:pPr>
            <a:r>
              <a:rPr lang="fr-FR" dirty="0" smtClean="0"/>
              <a:t>2- Evolution des populations:</a:t>
            </a:r>
          </a:p>
          <a:p>
            <a:pPr>
              <a:buNone/>
            </a:pPr>
            <a:r>
              <a:rPr lang="fr-FR" dirty="0" smtClean="0"/>
              <a:t>Effet du mode de reproduction sur la structure génétique des populations</a:t>
            </a:r>
          </a:p>
          <a:p>
            <a:pPr>
              <a:buNone/>
            </a:pPr>
            <a:r>
              <a:rPr lang="fr-FR" dirty="0" smtClean="0"/>
              <a:t>Effet des pressions évolutives sur la constitution génétique des populations</a:t>
            </a:r>
          </a:p>
          <a:p>
            <a:pPr>
              <a:buNone/>
            </a:pPr>
            <a:r>
              <a:rPr lang="fr-FR" dirty="0" smtClean="0"/>
              <a:t>Exemple d’études de génétique des populations</a:t>
            </a:r>
          </a:p>
          <a:p>
            <a:pPr>
              <a:buNone/>
            </a:pPr>
            <a:r>
              <a:rPr lang="fr-FR" dirty="0" smtClean="0"/>
              <a:t>La coévolution</a:t>
            </a:r>
          </a:p>
          <a:p>
            <a:pPr>
              <a:buNone/>
            </a:pPr>
            <a:r>
              <a:rPr lang="fr-FR" dirty="0" smtClean="0"/>
              <a:t>conclusion</a:t>
            </a:r>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08712"/>
          </a:xfrm>
        </p:spPr>
        <p:txBody>
          <a:bodyPr>
            <a:normAutofit fontScale="92500" lnSpcReduction="10000"/>
          </a:bodyPr>
          <a:lstStyle/>
          <a:p>
            <a:pPr algn="just"/>
            <a:r>
              <a:rPr lang="fr-FR" dirty="0" smtClean="0">
                <a:solidFill>
                  <a:srgbClr val="FF0000"/>
                </a:solidFill>
              </a:rPr>
              <a:t>Il peut y avoir une liaison génétique entre deux locus sans qu’il ait déséquilibre gamétique  et inversement,</a:t>
            </a:r>
          </a:p>
          <a:p>
            <a:pPr algn="just"/>
            <a:r>
              <a:rPr lang="fr-FR" dirty="0" smtClean="0">
                <a:solidFill>
                  <a:srgbClr val="FF0000"/>
                </a:solidFill>
              </a:rPr>
              <a:t>Un déséquilibre gamétique ne traduit pas nécessairement une liaison entre deux locus,</a:t>
            </a:r>
          </a:p>
          <a:p>
            <a:pPr algn="just"/>
            <a:r>
              <a:rPr lang="fr-FR" dirty="0" smtClean="0">
                <a:solidFill>
                  <a:srgbClr val="FF0000"/>
                </a:solidFill>
              </a:rPr>
              <a:t>Le déséquilibre de liaison tend à disparaître. Cependant il tend a être maintenu dans les cas suivants:</a:t>
            </a:r>
          </a:p>
          <a:p>
            <a:pPr algn="just">
              <a:buFontTx/>
              <a:buChar char="-"/>
            </a:pPr>
            <a:r>
              <a:rPr lang="fr-FR" dirty="0" smtClean="0">
                <a:solidFill>
                  <a:srgbClr val="FF0000"/>
                </a:solidFill>
              </a:rPr>
              <a:t>Sélection naturelle (</a:t>
            </a:r>
            <a:r>
              <a:rPr lang="fr-FR" dirty="0" err="1" smtClean="0">
                <a:solidFill>
                  <a:srgbClr val="FF0000"/>
                </a:solidFill>
              </a:rPr>
              <a:t>expl</a:t>
            </a:r>
            <a:r>
              <a:rPr lang="fr-FR" dirty="0" smtClean="0">
                <a:solidFill>
                  <a:srgbClr val="FF0000"/>
                </a:solidFill>
              </a:rPr>
              <a:t>: complémentarité fonctionnelle),</a:t>
            </a:r>
          </a:p>
          <a:p>
            <a:pPr algn="just">
              <a:buFontTx/>
              <a:buChar char="-"/>
            </a:pPr>
            <a:r>
              <a:rPr lang="fr-FR" dirty="0" smtClean="0">
                <a:solidFill>
                  <a:srgbClr val="FF0000"/>
                </a:solidFill>
              </a:rPr>
              <a:t>Mélange récent de populations; car le D diminue de ½ après chaque génération </a:t>
            </a:r>
            <a:r>
              <a:rPr lang="fr-FR" dirty="0" err="1" smtClean="0">
                <a:solidFill>
                  <a:srgbClr val="FF0000"/>
                </a:solidFill>
              </a:rPr>
              <a:t>panmictique</a:t>
            </a:r>
            <a:r>
              <a:rPr lang="fr-FR" dirty="0" smtClean="0">
                <a:solidFill>
                  <a:srgbClr val="FF0000"/>
                </a:solidFill>
              </a:rPr>
              <a:t>,</a:t>
            </a:r>
          </a:p>
          <a:p>
            <a:pPr algn="just">
              <a:buFontTx/>
              <a:buChar char="-"/>
            </a:pPr>
            <a:r>
              <a:rPr lang="fr-FR" dirty="0" smtClean="0">
                <a:solidFill>
                  <a:srgbClr val="FF0000"/>
                </a:solidFill>
              </a:rPr>
              <a:t>Ecart de la panmixie (mode de reproduction).</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852936"/>
            <a:ext cx="8229600" cy="1143000"/>
          </a:xfrm>
        </p:spPr>
        <p:txBody>
          <a:bodyPr/>
          <a:lstStyle/>
          <a:p>
            <a:r>
              <a:rPr lang="fr-FR" dirty="0" smtClean="0"/>
              <a:t>EVOLUTION DES POPULATIONS</a:t>
            </a:r>
            <a:endParaRPr lang="fr-F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20688"/>
            <a:ext cx="8229600" cy="4525963"/>
          </a:xfrm>
        </p:spPr>
        <p:txBody>
          <a:bodyPr>
            <a:normAutofit fontScale="92500"/>
          </a:bodyPr>
          <a:lstStyle/>
          <a:p>
            <a:pPr>
              <a:buNone/>
            </a:pPr>
            <a:r>
              <a:rPr lang="fr-FR" dirty="0" smtClean="0"/>
              <a:t>2- Evolution des populations:</a:t>
            </a:r>
          </a:p>
          <a:p>
            <a:pPr marL="514350" indent="-514350">
              <a:buFont typeface="+mj-lt"/>
              <a:buAutoNum type="alphaLcPeriod"/>
            </a:pPr>
            <a:r>
              <a:rPr lang="fr-FR" dirty="0" smtClean="0">
                <a:solidFill>
                  <a:srgbClr val="FF0000"/>
                </a:solidFill>
              </a:rPr>
              <a:t>Effet du mode de reproduction sur la structure génétique des populations</a:t>
            </a:r>
          </a:p>
          <a:p>
            <a:pPr marL="514350" indent="-514350">
              <a:buFont typeface="+mj-lt"/>
              <a:buAutoNum type="alphaLcPeriod"/>
            </a:pPr>
            <a:r>
              <a:rPr lang="fr-FR" dirty="0" smtClean="0"/>
              <a:t>Effet des pressions évolutives sur la constitution génétique des populations</a:t>
            </a:r>
          </a:p>
          <a:p>
            <a:pPr marL="514350" indent="-514350">
              <a:buFont typeface="+mj-lt"/>
              <a:buAutoNum type="alphaLcPeriod"/>
            </a:pPr>
            <a:r>
              <a:rPr lang="fr-FR" dirty="0" smtClean="0"/>
              <a:t>Exemple d’études de génétique des populations</a:t>
            </a:r>
          </a:p>
          <a:p>
            <a:pPr marL="514350" indent="-514350">
              <a:buFont typeface="+mj-lt"/>
              <a:buAutoNum type="alphaLcPeriod"/>
            </a:pPr>
            <a:r>
              <a:rPr lang="fr-FR" dirty="0" smtClean="0"/>
              <a:t>La coévolution</a:t>
            </a:r>
          </a:p>
          <a:p>
            <a:pPr marL="514350" indent="-514350">
              <a:buFont typeface="+mj-lt"/>
              <a:buAutoNum type="alphaLcPeriod"/>
            </a:pPr>
            <a:r>
              <a:rPr lang="fr-FR" dirty="0" smtClean="0"/>
              <a:t>conclusion</a:t>
            </a:r>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solidFill>
                  <a:srgbClr val="FF0000"/>
                </a:solidFill>
              </a:rPr>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600200"/>
            <a:ext cx="8712968" cy="4525963"/>
          </a:xfrm>
        </p:spPr>
        <p:txBody>
          <a:bodyPr/>
          <a:lstStyle/>
          <a:p>
            <a:pPr algn="just"/>
            <a:r>
              <a:rPr lang="fr-FR" dirty="0" smtClean="0"/>
              <a:t>Populations naturelle:</a:t>
            </a:r>
          </a:p>
          <a:p>
            <a:pPr algn="just">
              <a:buNone/>
            </a:pPr>
            <a:r>
              <a:rPr lang="fr-FR" dirty="0" smtClean="0"/>
              <a:t>Panmixie                 EHW</a:t>
            </a:r>
          </a:p>
          <a:p>
            <a:pPr algn="just">
              <a:buNone/>
            </a:pPr>
            <a:r>
              <a:rPr lang="fr-FR" dirty="0" smtClean="0"/>
              <a:t>Autres mode de reproduction                  Mode fermé (consanguinité et homogamie) et mode ouvert (hétérogamie)                  Pas EHW (taux d’hétérozygotes différent de 2pq, cas d’un locus biallèlique) </a:t>
            </a:r>
            <a:endParaRPr lang="fr-FR" dirty="0"/>
          </a:p>
        </p:txBody>
      </p:sp>
      <p:sp>
        <p:nvSpPr>
          <p:cNvPr id="4" name="Flèche droite 3"/>
          <p:cNvSpPr/>
          <p:nvPr/>
        </p:nvSpPr>
        <p:spPr>
          <a:xfrm>
            <a:off x="1979712" y="2420888"/>
            <a:ext cx="122413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652120" y="2996952"/>
            <a:ext cx="144016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4211960" y="4005064"/>
            <a:ext cx="144016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 consanguinité</a:t>
            </a:r>
            <a:endParaRPr lang="fr-FR" dirty="0"/>
          </a:p>
        </p:txBody>
      </p:sp>
      <p:sp>
        <p:nvSpPr>
          <p:cNvPr id="3" name="Espace réservé du contenu 2"/>
          <p:cNvSpPr>
            <a:spLocks noGrp="1"/>
          </p:cNvSpPr>
          <p:nvPr>
            <p:ph idx="1"/>
          </p:nvPr>
        </p:nvSpPr>
        <p:spPr/>
        <p:txBody>
          <a:bodyPr/>
          <a:lstStyle/>
          <a:p>
            <a:pPr algn="just"/>
            <a:r>
              <a:rPr lang="fr-FR" dirty="0" smtClean="0">
                <a:solidFill>
                  <a:srgbClr val="FF0000"/>
                </a:solidFill>
              </a:rPr>
              <a:t>Il y a consanguinité lorsque des unions se réalisent entre individus partageant au moins un ancêtre en commun,</a:t>
            </a:r>
          </a:p>
          <a:p>
            <a:pPr algn="just"/>
            <a:r>
              <a:rPr lang="fr-FR" dirty="0" smtClean="0">
                <a:solidFill>
                  <a:srgbClr val="FF0000"/>
                </a:solidFill>
              </a:rPr>
              <a:t>L’effet principal de la consanguinité est d’augmenter la fréquence des homozygotes et par conséquence de diminuer la fréquence des hétérozygotes,</a:t>
            </a:r>
          </a:p>
          <a:p>
            <a:pPr algn="just"/>
            <a:r>
              <a:rPr lang="fr-FR" dirty="0" smtClean="0">
                <a:solidFill>
                  <a:srgbClr val="FF0000"/>
                </a:solidFill>
              </a:rPr>
              <a:t>La consanguinité concerne tous les gènes.</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3412976"/>
          </a:xfrm>
        </p:spPr>
        <p:txBody>
          <a:bodyPr/>
          <a:lstStyle/>
          <a:p>
            <a:pPr algn="just"/>
            <a:r>
              <a:rPr lang="fr-FR" dirty="0" smtClean="0"/>
              <a:t>L’effet de la consanguinité est maximal chez les plantes où l’on a autofécondation ou autogamie,</a:t>
            </a:r>
          </a:p>
          <a:p>
            <a:pPr algn="just"/>
            <a:r>
              <a:rPr lang="fr-FR" dirty="0" smtClean="0"/>
              <a:t>Effet de la consanguinité sur l’individu proposé par le généticien français Gustave Malécot, en 1948                 gènes autosomaux,</a:t>
            </a:r>
          </a:p>
          <a:p>
            <a:pPr algn="just"/>
            <a:endParaRPr lang="fr-FR" dirty="0"/>
          </a:p>
        </p:txBody>
      </p:sp>
      <p:sp>
        <p:nvSpPr>
          <p:cNvPr id="4" name="Flèche droite 3"/>
          <p:cNvSpPr/>
          <p:nvPr/>
        </p:nvSpPr>
        <p:spPr>
          <a:xfrm>
            <a:off x="3851920" y="4365104"/>
            <a:ext cx="129614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Notions importantes</a:t>
            </a:r>
            <a:endParaRPr lang="fr-FR" dirty="0"/>
          </a:p>
        </p:txBody>
      </p:sp>
      <p:sp>
        <p:nvSpPr>
          <p:cNvPr id="3" name="Espace réservé du contenu 2"/>
          <p:cNvSpPr>
            <a:spLocks noGrp="1"/>
          </p:cNvSpPr>
          <p:nvPr>
            <p:ph idx="1"/>
          </p:nvPr>
        </p:nvSpPr>
        <p:spPr/>
        <p:txBody>
          <a:bodyPr/>
          <a:lstStyle/>
          <a:p>
            <a:pPr algn="just"/>
            <a:r>
              <a:rPr lang="fr-FR" dirty="0" smtClean="0"/>
              <a:t>Deux individus sont </a:t>
            </a:r>
            <a:r>
              <a:rPr lang="fr-FR" dirty="0" smtClean="0">
                <a:solidFill>
                  <a:srgbClr val="FF0000"/>
                </a:solidFill>
              </a:rPr>
              <a:t>apparentés</a:t>
            </a:r>
            <a:r>
              <a:rPr lang="fr-FR" dirty="0" smtClean="0"/>
              <a:t> s’ils ont au moins un ancêtre en commun,</a:t>
            </a:r>
          </a:p>
          <a:p>
            <a:pPr algn="just"/>
            <a:r>
              <a:rPr lang="fr-FR" dirty="0" smtClean="0"/>
              <a:t>Un individu est dit </a:t>
            </a:r>
            <a:r>
              <a:rPr lang="fr-FR" dirty="0" smtClean="0">
                <a:solidFill>
                  <a:srgbClr val="FF0000"/>
                </a:solidFill>
              </a:rPr>
              <a:t>consanguin</a:t>
            </a:r>
            <a:r>
              <a:rPr lang="fr-FR" dirty="0" smtClean="0"/>
              <a:t> si ces deux parents sont apparentés,</a:t>
            </a:r>
          </a:p>
          <a:p>
            <a:pPr algn="just"/>
            <a:r>
              <a:rPr lang="fr-FR" dirty="0" smtClean="0"/>
              <a:t>Deux exemplaires d’un gène sont dit </a:t>
            </a:r>
            <a:r>
              <a:rPr lang="fr-FR" dirty="0" smtClean="0">
                <a:solidFill>
                  <a:srgbClr val="FF0000"/>
                </a:solidFill>
              </a:rPr>
              <a:t>identiques par ascendance</a:t>
            </a:r>
            <a:r>
              <a:rPr lang="fr-FR" dirty="0" smtClean="0"/>
              <a:t>, s’ils sont les copies sans mutation d’un même exemplaire ancestral de ce gène.</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fontScale="90000"/>
          </a:bodyPr>
          <a:lstStyle/>
          <a:p>
            <a:r>
              <a:rPr lang="fr-FR" dirty="0" smtClean="0"/>
              <a:t>Allèles homologues (individu homozygote)</a:t>
            </a:r>
            <a:endParaRPr lang="fr-FR" dirty="0"/>
          </a:p>
        </p:txBody>
      </p:sp>
      <p:sp>
        <p:nvSpPr>
          <p:cNvPr id="3" name="Espace réservé du contenu 2"/>
          <p:cNvSpPr>
            <a:spLocks noGrp="1"/>
          </p:cNvSpPr>
          <p:nvPr>
            <p:ph idx="1"/>
          </p:nvPr>
        </p:nvSpPr>
        <p:spPr/>
        <p:txBody>
          <a:bodyPr/>
          <a:lstStyle/>
          <a:p>
            <a:pPr algn="just"/>
            <a:r>
              <a:rPr lang="fr-FR" dirty="0" smtClean="0"/>
              <a:t>Deux voies:</a:t>
            </a:r>
          </a:p>
          <a:p>
            <a:pPr algn="just">
              <a:buFont typeface="Wingdings" pitchFamily="2" charset="2"/>
              <a:buChar char="ü"/>
            </a:pPr>
            <a:r>
              <a:rPr lang="fr-FR" dirty="0" smtClean="0"/>
              <a:t>Allèles identique par    ascendance             individu autozygote</a:t>
            </a:r>
          </a:p>
          <a:p>
            <a:pPr algn="just">
              <a:buFont typeface="Wingdings" pitchFamily="2" charset="2"/>
              <a:buChar char="ü"/>
            </a:pPr>
            <a:r>
              <a:rPr lang="fr-FR" dirty="0" smtClean="0"/>
              <a:t>Allèles non identique par    ascendance              individu allozygote   </a:t>
            </a:r>
          </a:p>
          <a:p>
            <a:pPr algn="just"/>
            <a:r>
              <a:rPr lang="fr-FR" dirty="0" smtClean="0"/>
              <a:t>L’individu allozygote peut être homozygote ou hétérozygote</a:t>
            </a:r>
            <a:endParaRPr lang="fr-FR" dirty="0"/>
          </a:p>
        </p:txBody>
      </p:sp>
      <p:sp>
        <p:nvSpPr>
          <p:cNvPr id="4" name="Flèche droite 3"/>
          <p:cNvSpPr/>
          <p:nvPr/>
        </p:nvSpPr>
        <p:spPr>
          <a:xfrm>
            <a:off x="5364088" y="2448598"/>
            <a:ext cx="108012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5580112" y="3501008"/>
            <a:ext cx="108012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507288" cy="6048672"/>
          </a:xfrm>
        </p:spPr>
        <p:txBody>
          <a:bodyPr>
            <a:normAutofit fontScale="85000" lnSpcReduction="20000"/>
          </a:bodyPr>
          <a:lstStyle/>
          <a:p>
            <a:pPr algn="just"/>
            <a:r>
              <a:rPr lang="fr-FR" dirty="0" smtClean="0"/>
              <a:t>Deux paramètres mesure le degré de consanguinité entre individus:</a:t>
            </a:r>
          </a:p>
          <a:p>
            <a:pPr algn="just">
              <a:buFont typeface="Wingdings" pitchFamily="2" charset="2"/>
              <a:buChar char="ü"/>
            </a:pPr>
            <a:r>
              <a:rPr lang="fr-FR" dirty="0" smtClean="0"/>
              <a:t>Coefficient de parenté: (entre I et J)</a:t>
            </a:r>
          </a:p>
          <a:p>
            <a:pPr algn="just">
              <a:buNone/>
            </a:pPr>
            <a:r>
              <a:rPr lang="fr-FR" dirty="0" smtClean="0"/>
              <a:t>Traduit la probabilité qu’un exemplaire d’un gène tiré au hasard chez I soit identique par ascendance à un exemplaire du même gène, tiré au hasard chez J. Ce coefficient est noté </a:t>
            </a:r>
            <a:r>
              <a:rPr lang="fr-FR" dirty="0" err="1" smtClean="0"/>
              <a:t>ϕ</a:t>
            </a:r>
            <a:r>
              <a:rPr lang="fr-FR" baseline="-25000" dirty="0" err="1" smtClean="0"/>
              <a:t>IJ</a:t>
            </a:r>
            <a:r>
              <a:rPr lang="fr-FR" dirty="0" smtClean="0"/>
              <a:t> , </a:t>
            </a:r>
          </a:p>
          <a:p>
            <a:pPr algn="just">
              <a:buNone/>
            </a:pPr>
            <a:r>
              <a:rPr lang="fr-FR" dirty="0" smtClean="0"/>
              <a:t>Ce coefficient peut être mesuré entre individus de même sexe, ne donnant  a fortiori, aucun descendant. </a:t>
            </a:r>
          </a:p>
          <a:p>
            <a:pPr algn="just">
              <a:buFont typeface="Wingdings" pitchFamily="2" charset="2"/>
              <a:buChar char="ü"/>
            </a:pPr>
            <a:r>
              <a:rPr lang="fr-FR" dirty="0" smtClean="0"/>
              <a:t>Coefficient de consanguinité: </a:t>
            </a:r>
          </a:p>
          <a:p>
            <a:pPr algn="just">
              <a:buNone/>
            </a:pPr>
            <a:r>
              <a:rPr lang="fr-FR" dirty="0" smtClean="0"/>
              <a:t>La consanguinité d’un individu est la conséquence génétique d’une reproduction entre individus apparentés,</a:t>
            </a:r>
          </a:p>
          <a:p>
            <a:pPr algn="just">
              <a:buNone/>
            </a:pPr>
            <a:r>
              <a:rPr lang="fr-FR" dirty="0" smtClean="0"/>
              <a:t>Le coefficient de consanguinité d’un individu I traduit la probabilité que les deux exemplaire d’un gène soient identiques par ascendance. Ce coefficient est noté </a:t>
            </a:r>
            <a:r>
              <a:rPr lang="fr-FR" dirty="0" err="1" smtClean="0"/>
              <a:t>f</a:t>
            </a:r>
            <a:r>
              <a:rPr lang="fr-FR" baseline="-25000" dirty="0" err="1" smtClean="0"/>
              <a:t>I</a:t>
            </a:r>
            <a:r>
              <a:rPr lang="fr-FR" dirty="0" smtClean="0"/>
              <a:t> .</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buNone/>
            </a:pPr>
            <a:r>
              <a:rPr lang="fr-FR" dirty="0" smtClean="0"/>
              <a:t>3- Espèce, phylogénie et évolution:</a:t>
            </a:r>
          </a:p>
          <a:p>
            <a:pPr>
              <a:buNone/>
            </a:pPr>
            <a:r>
              <a:rPr lang="fr-FR" dirty="0" smtClean="0"/>
              <a:t>L’idée de l’évolution</a:t>
            </a:r>
          </a:p>
          <a:p>
            <a:pPr>
              <a:buNone/>
            </a:pPr>
            <a:r>
              <a:rPr lang="fr-FR" dirty="0" smtClean="0"/>
              <a:t>La notion d’espèce</a:t>
            </a:r>
          </a:p>
          <a:p>
            <a:pPr>
              <a:buNone/>
            </a:pPr>
            <a:r>
              <a:rPr lang="fr-FR" dirty="0" smtClean="0"/>
              <a:t>La spéciation</a:t>
            </a:r>
          </a:p>
          <a:p>
            <a:pPr>
              <a:buNone/>
            </a:pPr>
            <a:r>
              <a:rPr lang="fr-FR" dirty="0" smtClean="0"/>
              <a:t>La classification</a:t>
            </a:r>
          </a:p>
          <a:p>
            <a:pPr>
              <a:buNone/>
            </a:pPr>
            <a:r>
              <a:rPr lang="fr-FR" dirty="0" smtClean="0"/>
              <a:t>Les phylogénie</a:t>
            </a:r>
          </a:p>
          <a:p>
            <a:pPr>
              <a:buNone/>
            </a:pPr>
            <a:r>
              <a:rPr lang="fr-FR" dirty="0" smtClean="0"/>
              <a:t>morphologie/molécules: existe-il un conflit?</a:t>
            </a:r>
          </a:p>
          <a:p>
            <a:pPr>
              <a:buNone/>
            </a:pPr>
            <a:r>
              <a:rPr lang="fr-FR" dirty="0" smtClean="0"/>
              <a:t>L’arbre universel du vivant et l’origine de la vie</a:t>
            </a:r>
          </a:p>
          <a:p>
            <a:pPr>
              <a:buNone/>
            </a:pPr>
            <a:r>
              <a:rPr lang="fr-FR" dirty="0" smtClean="0"/>
              <a:t>Le rôle de la contingence dans l’évolution</a:t>
            </a:r>
          </a:p>
          <a:p>
            <a:pPr>
              <a:buNone/>
            </a:pPr>
            <a:r>
              <a:rPr lang="fr-FR" dirty="0" smtClean="0"/>
              <a:t>conclusion</a:t>
            </a:r>
          </a:p>
          <a:p>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1143000"/>
          </a:xfrm>
        </p:spPr>
        <p:txBody>
          <a:bodyPr>
            <a:normAutofit fontScale="90000"/>
          </a:bodyPr>
          <a:lstStyle/>
          <a:p>
            <a:r>
              <a:rPr lang="fr-FR" dirty="0" smtClean="0"/>
              <a:t>Relation entre parenté et consanguinité</a:t>
            </a:r>
            <a:endParaRPr lang="fr-FR" dirty="0"/>
          </a:p>
        </p:txBody>
      </p:sp>
      <p:sp>
        <p:nvSpPr>
          <p:cNvPr id="3" name="Espace réservé du contenu 2"/>
          <p:cNvSpPr>
            <a:spLocks noGrp="1"/>
          </p:cNvSpPr>
          <p:nvPr>
            <p:ph idx="1"/>
          </p:nvPr>
        </p:nvSpPr>
        <p:spPr>
          <a:xfrm>
            <a:off x="467544" y="2132856"/>
            <a:ext cx="8229600" cy="1756792"/>
          </a:xfrm>
        </p:spPr>
        <p:txBody>
          <a:bodyPr/>
          <a:lstStyle/>
          <a:p>
            <a:pPr algn="just"/>
            <a:r>
              <a:rPr lang="fr-FR" dirty="0" smtClean="0">
                <a:solidFill>
                  <a:srgbClr val="FF0000"/>
                </a:solidFill>
              </a:rPr>
              <a:t>Le coefficient de consanguinité </a:t>
            </a:r>
            <a:r>
              <a:rPr lang="fr-FR" dirty="0" err="1" smtClean="0"/>
              <a:t>f</a:t>
            </a:r>
            <a:r>
              <a:rPr lang="fr-FR" baseline="-25000" dirty="0" err="1" smtClean="0"/>
              <a:t>I</a:t>
            </a:r>
            <a:r>
              <a:rPr lang="fr-FR" baseline="-25000" dirty="0" smtClean="0"/>
              <a:t> </a:t>
            </a:r>
            <a:r>
              <a:rPr lang="fr-FR" dirty="0" smtClean="0">
                <a:solidFill>
                  <a:srgbClr val="FF0000"/>
                </a:solidFill>
              </a:rPr>
              <a:t>d’un individu I est égal au coefficient de parenté </a:t>
            </a:r>
            <a:r>
              <a:rPr lang="fr-FR" dirty="0" err="1" smtClean="0"/>
              <a:t>ϕ</a:t>
            </a:r>
            <a:r>
              <a:rPr lang="fr-FR" baseline="-25000" dirty="0" err="1" smtClean="0"/>
              <a:t>IJ</a:t>
            </a:r>
            <a:r>
              <a:rPr lang="fr-FR" baseline="-25000" dirty="0" smtClean="0"/>
              <a:t> </a:t>
            </a:r>
            <a:r>
              <a:rPr lang="fr-FR" dirty="0" smtClean="0">
                <a:solidFill>
                  <a:srgbClr val="FF0000"/>
                </a:solidFill>
              </a:rPr>
              <a:t>de ces parents P et M. </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solidFill>
                  <a:srgbClr val="FF0000"/>
                </a:solidFill>
              </a:rPr>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Le coefficient de consanguinité</a:t>
            </a:r>
            <a:endParaRPr lang="fr-FR" dirty="0"/>
          </a:p>
        </p:txBody>
      </p:sp>
      <p:sp>
        <p:nvSpPr>
          <p:cNvPr id="3" name="Espace réservé du contenu 2"/>
          <p:cNvSpPr>
            <a:spLocks noGrp="1"/>
          </p:cNvSpPr>
          <p:nvPr>
            <p:ph idx="1"/>
          </p:nvPr>
        </p:nvSpPr>
        <p:spPr/>
        <p:txBody>
          <a:bodyPr/>
          <a:lstStyle/>
          <a:p>
            <a:pPr algn="just"/>
            <a:r>
              <a:rPr lang="fr-FR" dirty="0" smtClean="0"/>
              <a:t>Le coefficient de consanguinité d’un individu dépend du:</a:t>
            </a:r>
          </a:p>
          <a:p>
            <a:pPr algn="just">
              <a:buFont typeface="Wingdings" pitchFamily="2" charset="2"/>
              <a:buChar char="ü"/>
            </a:pPr>
            <a:r>
              <a:rPr lang="fr-FR" dirty="0" smtClean="0"/>
              <a:t>Nombre d’ancêtres communs que possèdent ses parents,</a:t>
            </a:r>
          </a:p>
          <a:p>
            <a:pPr algn="just">
              <a:buFont typeface="Wingdings" pitchFamily="2" charset="2"/>
              <a:buChar char="ü"/>
            </a:pPr>
            <a:r>
              <a:rPr lang="fr-FR" dirty="0" smtClean="0"/>
              <a:t>Nombre de chaînes de parenté le reliant à ces ancêtres,</a:t>
            </a:r>
          </a:p>
          <a:p>
            <a:pPr algn="just">
              <a:buFont typeface="Wingdings" pitchFamily="2" charset="2"/>
              <a:buChar char="ü"/>
            </a:pPr>
            <a:r>
              <a:rPr lang="fr-FR" dirty="0" smtClean="0"/>
              <a:t>Nombre de maillons de chacune de ces chaînes.</a:t>
            </a:r>
            <a:endParaRPr lang="fr-F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Exemple de calcule du coefficient de consanguinité</a:t>
            </a:r>
            <a:endParaRPr lang="fr-FR" dirty="0"/>
          </a:p>
        </p:txBody>
      </p:sp>
      <p:sp>
        <p:nvSpPr>
          <p:cNvPr id="3" name="Espace réservé du contenu 2"/>
          <p:cNvSpPr>
            <a:spLocks noGrp="1"/>
          </p:cNvSpPr>
          <p:nvPr>
            <p:ph idx="1"/>
          </p:nvPr>
        </p:nvSpPr>
        <p:spPr/>
        <p:txBody>
          <a:bodyPr/>
          <a:lstStyle/>
          <a:p>
            <a:pPr>
              <a:buNone/>
            </a:pPr>
            <a:r>
              <a:rPr lang="fr-FR" dirty="0" smtClean="0"/>
              <a:t>Soit la généalogie suivante:</a:t>
            </a:r>
          </a:p>
        </p:txBody>
      </p:sp>
      <p:sp>
        <p:nvSpPr>
          <p:cNvPr id="4" name="Ellipse 3"/>
          <p:cNvSpPr/>
          <p:nvPr/>
        </p:nvSpPr>
        <p:spPr>
          <a:xfrm>
            <a:off x="4499992" y="2348880"/>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644008" y="2492896"/>
            <a:ext cx="432048" cy="369332"/>
          </a:xfrm>
          <a:prstGeom prst="rect">
            <a:avLst/>
          </a:prstGeom>
          <a:noFill/>
        </p:spPr>
        <p:txBody>
          <a:bodyPr wrap="square" rtlCol="0">
            <a:spAutoFit/>
          </a:bodyPr>
          <a:lstStyle/>
          <a:p>
            <a:r>
              <a:rPr lang="fr-FR" dirty="0" smtClean="0"/>
              <a:t>A</a:t>
            </a:r>
            <a:endParaRPr lang="fr-FR" dirty="0"/>
          </a:p>
        </p:txBody>
      </p:sp>
      <p:cxnSp>
        <p:nvCxnSpPr>
          <p:cNvPr id="7" name="Connecteur droit avec flèche 6"/>
          <p:cNvCxnSpPr/>
          <p:nvPr/>
        </p:nvCxnSpPr>
        <p:spPr>
          <a:xfrm>
            <a:off x="5148064" y="2780928"/>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3995936" y="278092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5508104" y="3140968"/>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5652120" y="3284984"/>
            <a:ext cx="432048" cy="369332"/>
          </a:xfrm>
          <a:prstGeom prst="rect">
            <a:avLst/>
          </a:prstGeom>
          <a:noFill/>
        </p:spPr>
        <p:txBody>
          <a:bodyPr wrap="square" rtlCol="0">
            <a:spAutoFit/>
          </a:bodyPr>
          <a:lstStyle/>
          <a:p>
            <a:r>
              <a:rPr lang="fr-FR" dirty="0" smtClean="0"/>
              <a:t>C</a:t>
            </a:r>
            <a:endParaRPr lang="fr-FR" dirty="0"/>
          </a:p>
        </p:txBody>
      </p:sp>
      <p:sp>
        <p:nvSpPr>
          <p:cNvPr id="13" name="Ellipse 12"/>
          <p:cNvSpPr/>
          <p:nvPr/>
        </p:nvSpPr>
        <p:spPr>
          <a:xfrm>
            <a:off x="3563888" y="3140968"/>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3707904" y="3212976"/>
            <a:ext cx="432048" cy="369332"/>
          </a:xfrm>
          <a:prstGeom prst="rect">
            <a:avLst/>
          </a:prstGeom>
          <a:noFill/>
        </p:spPr>
        <p:txBody>
          <a:bodyPr wrap="square" rtlCol="0">
            <a:spAutoFit/>
          </a:bodyPr>
          <a:lstStyle/>
          <a:p>
            <a:r>
              <a:rPr lang="fr-FR" dirty="0" smtClean="0"/>
              <a:t>B</a:t>
            </a:r>
            <a:endParaRPr lang="fr-FR" dirty="0"/>
          </a:p>
        </p:txBody>
      </p:sp>
      <p:cxnSp>
        <p:nvCxnSpPr>
          <p:cNvPr id="16" name="Connecteur droit avec flèche 15"/>
          <p:cNvCxnSpPr/>
          <p:nvPr/>
        </p:nvCxnSpPr>
        <p:spPr>
          <a:xfrm>
            <a:off x="5868144" y="378904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5868144" y="4221088"/>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a:off x="5868144"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3851920" y="3789040"/>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3851920" y="4221088"/>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3851920" y="465313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5580112" y="501317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p:cNvSpPr/>
          <p:nvPr/>
        </p:nvSpPr>
        <p:spPr>
          <a:xfrm>
            <a:off x="3563888" y="501317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Ellipse 23"/>
          <p:cNvSpPr/>
          <p:nvPr/>
        </p:nvSpPr>
        <p:spPr>
          <a:xfrm>
            <a:off x="4644008" y="5661248"/>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p:cNvCxnSpPr/>
          <p:nvPr/>
        </p:nvCxnSpPr>
        <p:spPr>
          <a:xfrm flipH="1">
            <a:off x="5292080" y="5589240"/>
            <a:ext cx="36004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4139952" y="5589240"/>
            <a:ext cx="43204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ZoneTexte 28"/>
          <p:cNvSpPr txBox="1"/>
          <p:nvPr/>
        </p:nvSpPr>
        <p:spPr>
          <a:xfrm>
            <a:off x="4860032" y="5795972"/>
            <a:ext cx="432048" cy="369332"/>
          </a:xfrm>
          <a:prstGeom prst="rect">
            <a:avLst/>
          </a:prstGeom>
          <a:noFill/>
        </p:spPr>
        <p:txBody>
          <a:bodyPr wrap="square" rtlCol="0">
            <a:spAutoFit/>
          </a:bodyPr>
          <a:lstStyle/>
          <a:p>
            <a:r>
              <a:rPr lang="fr-FR" dirty="0" smtClean="0"/>
              <a:t>I</a:t>
            </a:r>
            <a:endParaRPr lang="fr-FR" dirty="0"/>
          </a:p>
        </p:txBody>
      </p:sp>
      <p:sp>
        <p:nvSpPr>
          <p:cNvPr id="30" name="ZoneTexte 29"/>
          <p:cNvSpPr txBox="1"/>
          <p:nvPr/>
        </p:nvSpPr>
        <p:spPr>
          <a:xfrm>
            <a:off x="3707904" y="5157192"/>
            <a:ext cx="432048" cy="369332"/>
          </a:xfrm>
          <a:prstGeom prst="rect">
            <a:avLst/>
          </a:prstGeom>
          <a:noFill/>
        </p:spPr>
        <p:txBody>
          <a:bodyPr wrap="square" rtlCol="0">
            <a:spAutoFit/>
          </a:bodyPr>
          <a:lstStyle/>
          <a:p>
            <a:r>
              <a:rPr lang="fr-FR" dirty="0" smtClean="0"/>
              <a:t>P</a:t>
            </a:r>
            <a:endParaRPr lang="fr-FR" dirty="0"/>
          </a:p>
        </p:txBody>
      </p:sp>
      <p:sp>
        <p:nvSpPr>
          <p:cNvPr id="31" name="ZoneTexte 30"/>
          <p:cNvSpPr txBox="1"/>
          <p:nvPr/>
        </p:nvSpPr>
        <p:spPr>
          <a:xfrm>
            <a:off x="5724128" y="5085184"/>
            <a:ext cx="432048" cy="369332"/>
          </a:xfrm>
          <a:prstGeom prst="rect">
            <a:avLst/>
          </a:prstGeom>
          <a:noFill/>
        </p:spPr>
        <p:txBody>
          <a:bodyPr wrap="square" rtlCol="0">
            <a:spAutoFit/>
          </a:bodyPr>
          <a:lstStyle/>
          <a:p>
            <a:r>
              <a:rPr lang="fr-FR" dirty="0" smtClean="0"/>
              <a:t>M</a:t>
            </a:r>
            <a:endParaRPr lang="fr-FR" dirty="0"/>
          </a:p>
        </p:txBody>
      </p:sp>
      <p:sp>
        <p:nvSpPr>
          <p:cNvPr id="33" name="ZoneTexte 32"/>
          <p:cNvSpPr txBox="1"/>
          <p:nvPr/>
        </p:nvSpPr>
        <p:spPr>
          <a:xfrm>
            <a:off x="5292080" y="2132856"/>
            <a:ext cx="2016224" cy="369332"/>
          </a:xfrm>
          <a:prstGeom prst="rect">
            <a:avLst/>
          </a:prstGeom>
          <a:noFill/>
        </p:spPr>
        <p:txBody>
          <a:bodyPr wrap="square" rtlCol="0">
            <a:spAutoFit/>
          </a:bodyPr>
          <a:lstStyle/>
          <a:p>
            <a:r>
              <a:rPr lang="fr-FR" dirty="0" smtClean="0"/>
              <a:t>Ancêtre commun</a:t>
            </a:r>
            <a:endParaRPr lang="fr-FR" dirty="0"/>
          </a:p>
        </p:txBody>
      </p:sp>
      <p:sp>
        <p:nvSpPr>
          <p:cNvPr id="35" name="ZoneTexte 34"/>
          <p:cNvSpPr txBox="1"/>
          <p:nvPr/>
        </p:nvSpPr>
        <p:spPr>
          <a:xfrm>
            <a:off x="6012160" y="4077072"/>
            <a:ext cx="1512168" cy="646331"/>
          </a:xfrm>
          <a:prstGeom prst="rect">
            <a:avLst/>
          </a:prstGeom>
          <a:noFill/>
        </p:spPr>
        <p:txBody>
          <a:bodyPr wrap="square" rtlCol="0">
            <a:spAutoFit/>
          </a:bodyPr>
          <a:lstStyle/>
          <a:p>
            <a:r>
              <a:rPr lang="fr-FR" dirty="0" smtClean="0"/>
              <a:t>Chaîne 2 à n</a:t>
            </a:r>
            <a:r>
              <a:rPr lang="fr-FR" baseline="-25000" dirty="0" smtClean="0"/>
              <a:t>2</a:t>
            </a:r>
            <a:endParaRPr lang="fr-FR" dirty="0" smtClean="0"/>
          </a:p>
          <a:p>
            <a:r>
              <a:rPr lang="fr-FR" dirty="0" smtClean="0"/>
              <a:t> maillons</a:t>
            </a:r>
            <a:endParaRPr lang="fr-FR" dirty="0"/>
          </a:p>
        </p:txBody>
      </p:sp>
      <p:sp>
        <p:nvSpPr>
          <p:cNvPr id="36" name="ZoneTexte 35"/>
          <p:cNvSpPr txBox="1"/>
          <p:nvPr/>
        </p:nvSpPr>
        <p:spPr>
          <a:xfrm>
            <a:off x="2123728" y="4077072"/>
            <a:ext cx="1512168" cy="646331"/>
          </a:xfrm>
          <a:prstGeom prst="rect">
            <a:avLst/>
          </a:prstGeom>
          <a:noFill/>
        </p:spPr>
        <p:txBody>
          <a:bodyPr wrap="square" rtlCol="0">
            <a:spAutoFit/>
          </a:bodyPr>
          <a:lstStyle/>
          <a:p>
            <a:r>
              <a:rPr lang="fr-FR" dirty="0" smtClean="0"/>
              <a:t>Chaîne 1 à n</a:t>
            </a:r>
            <a:r>
              <a:rPr lang="fr-FR" baseline="-25000" dirty="0" smtClean="0"/>
              <a:t>1</a:t>
            </a:r>
            <a:endParaRPr lang="fr-FR" dirty="0" smtClean="0"/>
          </a:p>
          <a:p>
            <a:r>
              <a:rPr lang="fr-FR" dirty="0" smtClean="0"/>
              <a:t> maillons</a:t>
            </a:r>
            <a:endParaRPr lang="fr-F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2260848"/>
          </a:xfrm>
        </p:spPr>
        <p:txBody>
          <a:bodyPr/>
          <a:lstStyle/>
          <a:p>
            <a:pPr algn="just"/>
            <a:r>
              <a:rPr lang="fr-FR" dirty="0" smtClean="0"/>
              <a:t>Le calcule du coefficient de consanguinité nécessite d’identifier l’ancêtre commun et le nombre de chaînes de parenté entre l’ancêtre A et les parents de I.</a:t>
            </a:r>
            <a:endParaRPr lang="fr-F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Etapes pour le calcule du coefficient de consanguinité</a:t>
            </a:r>
            <a:endParaRPr lang="fr-FR" dirty="0"/>
          </a:p>
        </p:txBody>
      </p:sp>
      <p:sp>
        <p:nvSpPr>
          <p:cNvPr id="3" name="Espace réservé du contenu 2"/>
          <p:cNvSpPr>
            <a:spLocks noGrp="1"/>
          </p:cNvSpPr>
          <p:nvPr>
            <p:ph idx="1"/>
          </p:nvPr>
        </p:nvSpPr>
        <p:spPr>
          <a:xfrm>
            <a:off x="457200" y="1412776"/>
            <a:ext cx="8229600" cy="5256584"/>
          </a:xfrm>
        </p:spPr>
        <p:txBody>
          <a:bodyPr>
            <a:normAutofit fontScale="92500" lnSpcReduction="20000"/>
          </a:bodyPr>
          <a:lstStyle/>
          <a:p>
            <a:pPr algn="just"/>
            <a:r>
              <a:rPr lang="fr-FR" dirty="0" smtClean="0"/>
              <a:t>La première étape consiste à chercher tous les ancêtres commun de la généalogie. Ici il n’y en a qu’un, A.</a:t>
            </a:r>
          </a:p>
          <a:p>
            <a:pPr algn="just"/>
            <a:r>
              <a:rPr lang="fr-FR" dirty="0" smtClean="0"/>
              <a:t>La seconde étape consiste à définir, pour chaque ancêtre commun, tous les chemins suivis par les gamètes depuis l’ancêtre commun jusqu’à chacun des parents (M et P) de I. </a:t>
            </a:r>
          </a:p>
          <a:p>
            <a:pPr marL="514350" indent="-514350" algn="just">
              <a:buFont typeface="+mj-lt"/>
              <a:buAutoNum type="arabicPeriod"/>
            </a:pPr>
            <a:r>
              <a:rPr lang="fr-FR" dirty="0" smtClean="0"/>
              <a:t>à partir d’un seul ancêtre commun il n’y a que deux chemins. </a:t>
            </a:r>
          </a:p>
          <a:p>
            <a:pPr marL="514350" indent="-514350" algn="just">
              <a:buFont typeface="+mj-lt"/>
              <a:buAutoNum type="arabicPeriod"/>
            </a:pPr>
            <a:r>
              <a:rPr lang="fr-FR" dirty="0" smtClean="0"/>
              <a:t>Le nombre de générations ou de maillons peut être différent entre l’ancêtre A et M (ce nombre de générations est noté n</a:t>
            </a:r>
            <a:r>
              <a:rPr lang="fr-FR" baseline="-25000" dirty="0" smtClean="0"/>
              <a:t>1 </a:t>
            </a:r>
            <a:r>
              <a:rPr lang="fr-FR" dirty="0" smtClean="0"/>
              <a:t>) et entre l’ancêtre A et P (ce nombre de générations est noté n</a:t>
            </a:r>
            <a:r>
              <a:rPr lang="fr-FR" baseline="-25000" dirty="0" smtClean="0"/>
              <a:t>2 </a:t>
            </a:r>
            <a:r>
              <a:rPr lang="fr-FR" dirty="0" smtClean="0"/>
              <a:t>).</a:t>
            </a:r>
          </a:p>
          <a:p>
            <a:pPr algn="just"/>
            <a:endParaRPr lang="fr-F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32656"/>
            <a:ext cx="8229600" cy="6525344"/>
          </a:xfrm>
        </p:spPr>
        <p:txBody>
          <a:bodyPr>
            <a:normAutofit fontScale="85000" lnSpcReduction="20000"/>
          </a:bodyPr>
          <a:lstStyle/>
          <a:p>
            <a:pPr marL="514350" indent="-514350" algn="just">
              <a:buFont typeface="+mj-lt"/>
              <a:buAutoNum type="arabicPeriod"/>
            </a:pPr>
            <a:r>
              <a:rPr lang="fr-FR" dirty="0" smtClean="0"/>
              <a:t>Soit n le nombre de maillons reliant M à P en passant par A, n = n</a:t>
            </a:r>
            <a:r>
              <a:rPr lang="fr-FR" baseline="-25000" dirty="0" smtClean="0"/>
              <a:t>1 </a:t>
            </a:r>
            <a:r>
              <a:rPr lang="fr-FR" dirty="0" smtClean="0"/>
              <a:t>+ n</a:t>
            </a:r>
            <a:r>
              <a:rPr lang="fr-FR" baseline="-25000" dirty="0" smtClean="0"/>
              <a:t>2 </a:t>
            </a:r>
            <a:r>
              <a:rPr lang="fr-FR" dirty="0" smtClean="0"/>
              <a:t>on  appelle </a:t>
            </a:r>
            <a:r>
              <a:rPr lang="fr-FR" dirty="0" smtClean="0">
                <a:solidFill>
                  <a:srgbClr val="FF0000"/>
                </a:solidFill>
              </a:rPr>
              <a:t>chaîne de parenté </a:t>
            </a:r>
            <a:r>
              <a:rPr lang="fr-FR" dirty="0" smtClean="0"/>
              <a:t>le chemin liant M à P en passant par A notée: M…..B</a:t>
            </a:r>
            <a:r>
              <a:rPr lang="fr-FR" u="sng" dirty="0" smtClean="0"/>
              <a:t>A</a:t>
            </a:r>
            <a:r>
              <a:rPr lang="fr-FR" dirty="0" smtClean="0"/>
              <a:t>C…..P (dans notre exemple il n’y a qu’une seule chaîne de parenté.</a:t>
            </a:r>
          </a:p>
          <a:p>
            <a:pPr marL="514350" indent="-514350" algn="just"/>
            <a:r>
              <a:rPr lang="fr-FR" dirty="0" smtClean="0"/>
              <a:t>La troisième étape consiste à calculer la probabilité d’</a:t>
            </a:r>
            <a:r>
              <a:rPr lang="fr-FR" dirty="0" err="1" smtClean="0"/>
              <a:t>autozygotie</a:t>
            </a:r>
            <a:r>
              <a:rPr lang="fr-FR" dirty="0" smtClean="0"/>
              <a:t> (de consanguinité par ascendance) de I pour chacun des chemins définis. Il faut réaliser en même temps les deux événement indépendants suivants:</a:t>
            </a:r>
          </a:p>
          <a:p>
            <a:pPr marL="514350" indent="-514350" algn="just">
              <a:buFont typeface="+mj-lt"/>
              <a:buAutoNum type="arabicPeriod"/>
            </a:pPr>
            <a:r>
              <a:rPr lang="fr-FR" dirty="0" smtClean="0"/>
              <a:t> même origine, à partir de l’ancêtre A, des deux exemplaires du gène tirés l’un chez M et l’autre chez P. La probabilité de cet événement est noté Q;</a:t>
            </a:r>
          </a:p>
          <a:p>
            <a:pPr marL="514350" indent="-514350" algn="just">
              <a:buFont typeface="+mj-lt"/>
              <a:buAutoNum type="arabicPeriod"/>
            </a:pPr>
            <a:r>
              <a:rPr lang="fr-FR" dirty="0" smtClean="0"/>
              <a:t>Identité des deux allèles transmis, il faut que les deux allèles, l’un tiré chez P et l’autre tiré chez M soient la copie du même allèle ancestrale de A. La probabilité de cet événement est notée R. </a:t>
            </a:r>
          </a:p>
          <a:p>
            <a:pPr marL="514350" indent="-514350" algn="just">
              <a:buNone/>
            </a:pPr>
            <a:r>
              <a:rPr lang="fr-FR" dirty="0" smtClean="0"/>
              <a:t>La probabilité d’</a:t>
            </a:r>
            <a:r>
              <a:rPr lang="fr-FR" dirty="0" err="1" smtClean="0"/>
              <a:t>autozygotie</a:t>
            </a:r>
            <a:r>
              <a:rPr lang="fr-FR" dirty="0" smtClean="0"/>
              <a:t> sera donc QXR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994122"/>
          </a:xfrm>
        </p:spPr>
        <p:txBody>
          <a:bodyPr/>
          <a:lstStyle/>
          <a:p>
            <a:r>
              <a:rPr lang="fr-FR" dirty="0" smtClean="0"/>
              <a:t>Calcule de la probabilité Q</a:t>
            </a:r>
            <a:endParaRPr lang="fr-FR" dirty="0"/>
          </a:p>
        </p:txBody>
      </p:sp>
      <p:sp>
        <p:nvSpPr>
          <p:cNvPr id="3" name="Espace réservé du contenu 2"/>
          <p:cNvSpPr>
            <a:spLocks noGrp="1"/>
          </p:cNvSpPr>
          <p:nvPr>
            <p:ph idx="1"/>
          </p:nvPr>
        </p:nvSpPr>
        <p:spPr>
          <a:xfrm>
            <a:off x="395536" y="764704"/>
            <a:ext cx="8229600" cy="5688632"/>
          </a:xfrm>
        </p:spPr>
        <p:txBody>
          <a:bodyPr>
            <a:noAutofit/>
          </a:bodyPr>
          <a:lstStyle/>
          <a:p>
            <a:pPr algn="just"/>
            <a:r>
              <a:rPr lang="fr-FR" sz="2400" dirty="0" smtClean="0"/>
              <a:t>Probabilité de transmission d’un allèle à la génération suivante = ½ s’il y a n1 génération:</a:t>
            </a:r>
          </a:p>
          <a:p>
            <a:pPr algn="just">
              <a:buNone/>
            </a:pPr>
            <a:r>
              <a:rPr lang="fr-FR" sz="2400" dirty="0" smtClean="0"/>
              <a:t>P</a:t>
            </a:r>
            <a:r>
              <a:rPr lang="fr-FR" sz="2400" baseline="-25000" dirty="0" smtClean="0"/>
              <a:t>P(A) </a:t>
            </a:r>
            <a:r>
              <a:rPr lang="fr-FR" sz="2400" dirty="0" smtClean="0"/>
              <a:t>= (1/2)</a:t>
            </a:r>
            <a:r>
              <a:rPr lang="fr-FR" sz="2400" baseline="30000" dirty="0" smtClean="0"/>
              <a:t>n1 </a:t>
            </a:r>
            <a:r>
              <a:rPr lang="fr-FR" sz="2400" dirty="0" smtClean="0"/>
              <a:t>Probabilité de transmission d’un l’allèle de A vers P,</a:t>
            </a:r>
          </a:p>
          <a:p>
            <a:pPr algn="just">
              <a:buNone/>
            </a:pPr>
            <a:r>
              <a:rPr lang="fr-FR" sz="2400" dirty="0" smtClean="0"/>
              <a:t>De même s’il y a n2 génération:</a:t>
            </a:r>
          </a:p>
          <a:p>
            <a:pPr algn="just">
              <a:buNone/>
            </a:pPr>
            <a:r>
              <a:rPr lang="fr-FR" sz="2400" dirty="0" smtClean="0"/>
              <a:t>P</a:t>
            </a:r>
            <a:r>
              <a:rPr lang="fr-FR" sz="2400" baseline="-25000" dirty="0" smtClean="0"/>
              <a:t>M(A) </a:t>
            </a:r>
            <a:r>
              <a:rPr lang="fr-FR" sz="2400" dirty="0" smtClean="0"/>
              <a:t>= (1/2)</a:t>
            </a:r>
            <a:r>
              <a:rPr lang="fr-FR" sz="2400" baseline="30000" dirty="0" smtClean="0"/>
              <a:t>n2 </a:t>
            </a:r>
            <a:r>
              <a:rPr lang="fr-FR" sz="2400" dirty="0" smtClean="0"/>
              <a:t>Probabilité de transmission d’un l’allèle de A vers M,</a:t>
            </a:r>
          </a:p>
          <a:p>
            <a:pPr algn="just"/>
            <a:r>
              <a:rPr lang="fr-FR" sz="2400" dirty="0" smtClean="0"/>
              <a:t>Or, comme ces deux événements de probabilités P</a:t>
            </a:r>
            <a:r>
              <a:rPr lang="fr-FR" sz="2400" baseline="-25000" dirty="0" smtClean="0"/>
              <a:t>P(A) </a:t>
            </a:r>
            <a:r>
              <a:rPr lang="fr-FR" sz="2400" dirty="0" smtClean="0"/>
              <a:t>et P</a:t>
            </a:r>
            <a:r>
              <a:rPr lang="fr-FR" sz="2400" baseline="-25000" dirty="0" smtClean="0"/>
              <a:t>M(A) </a:t>
            </a:r>
            <a:r>
              <a:rPr lang="fr-FR" sz="2400" dirty="0" smtClean="0"/>
              <a:t>sont indépendants, la probabilité Q, pour qu’un allèle tiré au hasard chez P et qu’un allèle tiré au hasard chez M provienne de A est:</a:t>
            </a:r>
          </a:p>
          <a:p>
            <a:pPr algn="just">
              <a:buFont typeface="Wingdings" pitchFamily="2" charset="2"/>
              <a:buChar char="ü"/>
            </a:pPr>
            <a:r>
              <a:rPr lang="fr-FR" sz="2400" dirty="0" smtClean="0"/>
              <a:t>Q = P</a:t>
            </a:r>
            <a:r>
              <a:rPr lang="fr-FR" sz="2400" baseline="-25000" dirty="0" smtClean="0"/>
              <a:t>P(A) </a:t>
            </a:r>
            <a:r>
              <a:rPr lang="fr-FR" sz="2400" dirty="0" smtClean="0"/>
              <a:t>x P</a:t>
            </a:r>
            <a:r>
              <a:rPr lang="fr-FR" sz="2400" baseline="-25000" dirty="0" smtClean="0"/>
              <a:t>M(A)</a:t>
            </a:r>
            <a:r>
              <a:rPr lang="fr-FR" sz="2400" dirty="0" smtClean="0"/>
              <a:t> </a:t>
            </a:r>
          </a:p>
          <a:p>
            <a:pPr algn="just">
              <a:buFont typeface="Wingdings" pitchFamily="2" charset="2"/>
              <a:buChar char="ü"/>
            </a:pPr>
            <a:r>
              <a:rPr lang="fr-FR" sz="2400" dirty="0" smtClean="0"/>
              <a:t>    = (1/2)</a:t>
            </a:r>
            <a:r>
              <a:rPr lang="fr-FR" sz="2400" baseline="30000" dirty="0" smtClean="0"/>
              <a:t>n1 </a:t>
            </a:r>
            <a:r>
              <a:rPr lang="fr-FR" sz="2400" dirty="0" smtClean="0"/>
              <a:t>x (1/2)</a:t>
            </a:r>
            <a:r>
              <a:rPr lang="fr-FR" sz="2400" baseline="30000" dirty="0" smtClean="0"/>
              <a:t>n2</a:t>
            </a:r>
            <a:r>
              <a:rPr lang="fr-FR" sz="2400" dirty="0" smtClean="0"/>
              <a:t>       </a:t>
            </a:r>
          </a:p>
          <a:p>
            <a:pPr algn="just">
              <a:buFont typeface="Wingdings" pitchFamily="2" charset="2"/>
              <a:buChar char="ü"/>
            </a:pPr>
            <a:r>
              <a:rPr lang="fr-FR" sz="2400" dirty="0" smtClean="0"/>
              <a:t>Q = (1/2)</a:t>
            </a:r>
            <a:r>
              <a:rPr lang="fr-FR" sz="2400" baseline="30000" dirty="0" smtClean="0"/>
              <a:t>n1+n2</a:t>
            </a:r>
            <a:endParaRPr lang="fr-FR" sz="2400" dirty="0" smtClean="0"/>
          </a:p>
          <a:p>
            <a:pPr algn="just"/>
            <a:r>
              <a:rPr lang="fr-FR" sz="2400" dirty="0" smtClean="0">
                <a:solidFill>
                  <a:srgbClr val="FF0000"/>
                </a:solidFill>
              </a:rPr>
              <a:t>La probabilité Q représente la probabilité d’origine commune des deux allèles, mais ne préjuge pas de leur identité.</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Calcule de la probabilité R</a:t>
            </a:r>
            <a:endParaRPr lang="fr-FR" dirty="0"/>
          </a:p>
        </p:txBody>
      </p:sp>
      <p:sp>
        <p:nvSpPr>
          <p:cNvPr id="3" name="Espace réservé du contenu 2"/>
          <p:cNvSpPr>
            <a:spLocks noGrp="1"/>
          </p:cNvSpPr>
          <p:nvPr>
            <p:ph idx="1"/>
          </p:nvPr>
        </p:nvSpPr>
        <p:spPr>
          <a:xfrm>
            <a:off x="457200" y="1268760"/>
            <a:ext cx="8229600" cy="5400600"/>
          </a:xfrm>
        </p:spPr>
        <p:txBody>
          <a:bodyPr>
            <a:normAutofit fontScale="77500" lnSpcReduction="20000"/>
          </a:bodyPr>
          <a:lstStyle/>
          <a:p>
            <a:pPr algn="just"/>
            <a:r>
              <a:rPr lang="fr-FR" dirty="0" smtClean="0"/>
              <a:t>La probabilité pour que les deux allèles transmis à M et P soient les copie du même allèle de A est de ½. </a:t>
            </a:r>
          </a:p>
          <a:p>
            <a:pPr algn="just"/>
            <a:r>
              <a:rPr lang="fr-FR" dirty="0" smtClean="0"/>
              <a:t>En situation de diploïdie, il y a en effet, une chance sur deux pour que cet événement se réalise.</a:t>
            </a:r>
          </a:p>
          <a:p>
            <a:pPr algn="just"/>
            <a:r>
              <a:rPr lang="fr-FR" dirty="0" smtClean="0"/>
              <a:t>Il y a aussi une probabilité de ½ que ces deux allèles ne soient pas la même copie de l’allèle ancêtre. Il peut y avoir identité de ces deux allèles s’ils étaient déjà identique par ascendance chez A, et ce, avec une probabilité </a:t>
            </a:r>
            <a:r>
              <a:rPr lang="fr-FR" dirty="0" err="1" smtClean="0"/>
              <a:t>f</a:t>
            </a:r>
            <a:r>
              <a:rPr lang="fr-FR" baseline="-25000" dirty="0" err="1" smtClean="0"/>
              <a:t>A</a:t>
            </a:r>
            <a:r>
              <a:rPr lang="fr-FR" baseline="-25000" dirty="0" smtClean="0"/>
              <a:t> </a:t>
            </a:r>
            <a:r>
              <a:rPr lang="fr-FR" dirty="0" smtClean="0"/>
              <a:t>qui est le coefficient de consanguinité de A.</a:t>
            </a:r>
          </a:p>
          <a:p>
            <a:pPr algn="just"/>
            <a:r>
              <a:rPr lang="fr-FR" dirty="0" smtClean="0"/>
              <a:t>La probabilité d’obtenir deux allèles identiques par tirage au sort, peut se faire selon l’une ou l’autre de ces modalités dites exclusives. La probabilité R d’obtenir deux allèles identiques s’obtient donc en additionnant les deux probabilité:</a:t>
            </a:r>
          </a:p>
          <a:p>
            <a:pPr algn="just">
              <a:buNone/>
            </a:pPr>
            <a:r>
              <a:rPr lang="fr-FR" dirty="0" smtClean="0"/>
              <a:t>R = ½ + ½ </a:t>
            </a:r>
            <a:r>
              <a:rPr lang="fr-FR" dirty="0" err="1" smtClean="0"/>
              <a:t>f</a:t>
            </a:r>
            <a:r>
              <a:rPr lang="fr-FR" baseline="-25000" dirty="0" err="1" smtClean="0"/>
              <a:t>A</a:t>
            </a:r>
            <a:endParaRPr lang="fr-FR" dirty="0" smtClean="0"/>
          </a:p>
          <a:p>
            <a:pPr algn="just">
              <a:buNone/>
            </a:pPr>
            <a:r>
              <a:rPr lang="fr-FR" dirty="0" smtClean="0"/>
              <a:t>R = ½ (1+ </a:t>
            </a:r>
            <a:r>
              <a:rPr lang="fr-FR" dirty="0" err="1" smtClean="0"/>
              <a:t>f</a:t>
            </a:r>
            <a:r>
              <a:rPr lang="fr-FR" baseline="-25000" dirty="0" err="1" smtClean="0"/>
              <a:t>A</a:t>
            </a:r>
            <a:r>
              <a:rPr lang="fr-FR" dirty="0" smtClean="0"/>
              <a:t>)</a:t>
            </a:r>
          </a:p>
          <a:p>
            <a:pPr algn="just">
              <a:buNone/>
            </a:pPr>
            <a:endParaRPr lang="fr-F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408712"/>
          </a:xfrm>
        </p:spPr>
        <p:txBody>
          <a:bodyPr>
            <a:normAutofit fontScale="92500" lnSpcReduction="10000"/>
          </a:bodyPr>
          <a:lstStyle/>
          <a:p>
            <a:pPr algn="just"/>
            <a:r>
              <a:rPr lang="fr-FR" dirty="0" smtClean="0"/>
              <a:t>Le coefficient de consanguinité de l’individu I traduisant la probabilité que les deux exemplaires d’un de ces deux gènes soient identiques par ascendance est: </a:t>
            </a:r>
          </a:p>
          <a:p>
            <a:pPr algn="just">
              <a:buNone/>
            </a:pPr>
            <a:r>
              <a:rPr lang="fr-FR" dirty="0" err="1" smtClean="0"/>
              <a:t>f</a:t>
            </a:r>
            <a:r>
              <a:rPr lang="fr-FR" baseline="-25000" dirty="0" err="1" smtClean="0"/>
              <a:t>I</a:t>
            </a:r>
            <a:r>
              <a:rPr lang="fr-FR" dirty="0" smtClean="0"/>
              <a:t> = Q X R</a:t>
            </a:r>
          </a:p>
          <a:p>
            <a:pPr algn="just">
              <a:buNone/>
            </a:pPr>
            <a:r>
              <a:rPr lang="fr-FR" dirty="0" smtClean="0"/>
              <a:t>    = (1/2)</a:t>
            </a:r>
            <a:r>
              <a:rPr lang="fr-FR" baseline="30000" dirty="0" smtClean="0"/>
              <a:t>n1+n2</a:t>
            </a:r>
            <a:r>
              <a:rPr lang="fr-FR" dirty="0" smtClean="0"/>
              <a:t> x ½ (1+ </a:t>
            </a:r>
            <a:r>
              <a:rPr lang="fr-FR" dirty="0" err="1" smtClean="0"/>
              <a:t>f</a:t>
            </a:r>
            <a:r>
              <a:rPr lang="fr-FR" baseline="-25000" dirty="0" err="1" smtClean="0"/>
              <a:t>A</a:t>
            </a:r>
            <a:r>
              <a:rPr lang="fr-FR" dirty="0" smtClean="0"/>
              <a:t>)  ou (</a:t>
            </a:r>
            <a:r>
              <a:rPr lang="fr-FR" baseline="30000" dirty="0" smtClean="0"/>
              <a:t>n1+n2 = n</a:t>
            </a:r>
            <a:r>
              <a:rPr lang="fr-FR" dirty="0" smtClean="0"/>
              <a:t> )</a:t>
            </a:r>
          </a:p>
          <a:p>
            <a:pPr algn="just">
              <a:buNone/>
            </a:pPr>
            <a:r>
              <a:rPr lang="fr-FR" dirty="0" smtClean="0"/>
              <a:t>    = (1/2)</a:t>
            </a:r>
            <a:r>
              <a:rPr lang="fr-FR" baseline="30000" dirty="0" smtClean="0"/>
              <a:t>n+1</a:t>
            </a:r>
            <a:r>
              <a:rPr lang="fr-FR" dirty="0" smtClean="0"/>
              <a:t> x (1+ </a:t>
            </a:r>
            <a:r>
              <a:rPr lang="fr-FR" dirty="0" err="1" smtClean="0"/>
              <a:t>f</a:t>
            </a:r>
            <a:r>
              <a:rPr lang="fr-FR" baseline="-25000" dirty="0" err="1" smtClean="0"/>
              <a:t>A</a:t>
            </a:r>
            <a:r>
              <a:rPr lang="fr-FR" dirty="0" smtClean="0"/>
              <a:t>) </a:t>
            </a:r>
          </a:p>
          <a:p>
            <a:pPr algn="just">
              <a:buNone/>
            </a:pPr>
            <a:r>
              <a:rPr lang="fr-FR" dirty="0" smtClean="0"/>
              <a:t>ou (n + 1 = j est le nombre d’individu contenus dans un chemin)</a:t>
            </a:r>
          </a:p>
          <a:p>
            <a:pPr algn="just">
              <a:buNone/>
            </a:pPr>
            <a:r>
              <a:rPr lang="fr-FR" dirty="0" smtClean="0"/>
              <a:t>     = (1/2)</a:t>
            </a:r>
            <a:r>
              <a:rPr lang="fr-FR" baseline="30000" dirty="0" smtClean="0"/>
              <a:t>j</a:t>
            </a:r>
            <a:r>
              <a:rPr lang="fr-FR" dirty="0" smtClean="0"/>
              <a:t> x (1+ </a:t>
            </a:r>
            <a:r>
              <a:rPr lang="fr-FR" dirty="0" err="1" smtClean="0"/>
              <a:t>f</a:t>
            </a:r>
            <a:r>
              <a:rPr lang="fr-FR" baseline="-25000" dirty="0" err="1" smtClean="0"/>
              <a:t>A</a:t>
            </a:r>
            <a:r>
              <a:rPr lang="fr-FR" dirty="0" smtClean="0"/>
              <a:t>) </a:t>
            </a:r>
          </a:p>
          <a:p>
            <a:pPr algn="just">
              <a:buNone/>
            </a:pPr>
            <a:r>
              <a:rPr lang="fr-FR" dirty="0" smtClean="0"/>
              <a:t>Dans le cas de plusieurs ancêtre communs ou de chaînes de parenté multiples, la relation devient:</a:t>
            </a:r>
          </a:p>
          <a:p>
            <a:pPr algn="just">
              <a:buNone/>
            </a:pPr>
            <a:r>
              <a:rPr lang="fr-FR" dirty="0" err="1" smtClean="0"/>
              <a:t>f</a:t>
            </a:r>
            <a:r>
              <a:rPr lang="fr-FR" baseline="-25000" dirty="0" err="1" smtClean="0"/>
              <a:t>I</a:t>
            </a:r>
            <a:r>
              <a:rPr lang="fr-FR" dirty="0" smtClean="0"/>
              <a:t> = Ʃ(1/2)</a:t>
            </a:r>
            <a:r>
              <a:rPr lang="fr-FR" baseline="30000" dirty="0" smtClean="0"/>
              <a:t>ni+1</a:t>
            </a:r>
            <a:r>
              <a:rPr lang="fr-FR" dirty="0" smtClean="0"/>
              <a:t> x (1+ </a:t>
            </a:r>
            <a:r>
              <a:rPr lang="fr-FR" dirty="0" err="1" smtClean="0"/>
              <a:t>f</a:t>
            </a:r>
            <a:r>
              <a:rPr lang="fr-FR" baseline="-25000" dirty="0" err="1" smtClean="0"/>
              <a:t>Ai</a:t>
            </a:r>
            <a:r>
              <a:rPr lang="fr-FR" dirty="0" smtClean="0"/>
              <a:t>)</a:t>
            </a:r>
          </a:p>
          <a:p>
            <a:pPr algn="just">
              <a:buNone/>
            </a:pPr>
            <a:endParaRPr lang="fr-FR" dirty="0"/>
          </a:p>
        </p:txBody>
      </p:sp>
      <p:sp>
        <p:nvSpPr>
          <p:cNvPr id="5" name="ZoneTexte 4"/>
          <p:cNvSpPr txBox="1"/>
          <p:nvPr/>
        </p:nvSpPr>
        <p:spPr>
          <a:xfrm>
            <a:off x="1043608" y="5661248"/>
            <a:ext cx="360040" cy="369332"/>
          </a:xfrm>
          <a:prstGeom prst="rect">
            <a:avLst/>
          </a:prstGeom>
          <a:noFill/>
        </p:spPr>
        <p:txBody>
          <a:bodyPr wrap="square" rtlCol="0">
            <a:spAutoFit/>
          </a:bodyPr>
          <a:lstStyle/>
          <a:p>
            <a:r>
              <a:rPr lang="fr-FR" dirty="0" smtClean="0"/>
              <a:t>P</a:t>
            </a:r>
            <a:endParaRPr lang="fr-FR" dirty="0"/>
          </a:p>
        </p:txBody>
      </p:sp>
      <p:sp>
        <p:nvSpPr>
          <p:cNvPr id="6" name="ZoneTexte 5"/>
          <p:cNvSpPr txBox="1"/>
          <p:nvPr/>
        </p:nvSpPr>
        <p:spPr>
          <a:xfrm>
            <a:off x="971600" y="6165304"/>
            <a:ext cx="504056" cy="369332"/>
          </a:xfrm>
          <a:prstGeom prst="rect">
            <a:avLst/>
          </a:prstGeom>
          <a:noFill/>
        </p:spPr>
        <p:txBody>
          <a:bodyPr wrap="square" rtlCol="0">
            <a:spAutoFit/>
          </a:bodyPr>
          <a:lstStyle/>
          <a:p>
            <a:r>
              <a:rPr lang="fr-FR" dirty="0" smtClean="0"/>
              <a:t>i=1</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fontScale="92500" lnSpcReduction="20000"/>
          </a:bodyPr>
          <a:lstStyle/>
          <a:p>
            <a:pPr algn="just">
              <a:buNone/>
            </a:pPr>
            <a:r>
              <a:rPr lang="fr-FR" dirty="0" smtClean="0"/>
              <a:t>1- Qu’es ce qu’un marqueur génétique?</a:t>
            </a:r>
          </a:p>
          <a:p>
            <a:pPr algn="just">
              <a:buNone/>
            </a:pPr>
            <a:r>
              <a:rPr lang="fr-FR" dirty="0" smtClean="0"/>
              <a:t>- Marqueurs cytoplasmique (</a:t>
            </a:r>
            <a:r>
              <a:rPr lang="fr-FR" dirty="0" err="1" smtClean="0"/>
              <a:t>ADNmt</a:t>
            </a:r>
            <a:r>
              <a:rPr lang="fr-FR" dirty="0" smtClean="0"/>
              <a:t> et Chloroplastique),</a:t>
            </a:r>
          </a:p>
          <a:p>
            <a:pPr algn="just">
              <a:buFontTx/>
              <a:buChar char="-"/>
            </a:pPr>
            <a:r>
              <a:rPr lang="fr-FR" dirty="0" smtClean="0"/>
              <a:t>Marqueurs Nucléaires Dominants (RAPD, AFLP),</a:t>
            </a:r>
          </a:p>
          <a:p>
            <a:pPr algn="just">
              <a:buFontTx/>
              <a:buChar char="-"/>
            </a:pPr>
            <a:r>
              <a:rPr lang="fr-FR" dirty="0" smtClean="0"/>
              <a:t>Marqueurs Nucléaires Codominants </a:t>
            </a:r>
          </a:p>
          <a:p>
            <a:pPr algn="just"/>
            <a:r>
              <a:rPr lang="fr-FR" dirty="0" smtClean="0"/>
              <a:t>RFLP</a:t>
            </a:r>
          </a:p>
          <a:p>
            <a:pPr algn="just"/>
            <a:r>
              <a:rPr lang="fr-FR" dirty="0" smtClean="0"/>
              <a:t>Microsatellites</a:t>
            </a:r>
          </a:p>
          <a:p>
            <a:pPr algn="just"/>
            <a:r>
              <a:rPr lang="fr-FR" dirty="0" smtClean="0"/>
              <a:t>Minisatellites</a:t>
            </a:r>
          </a:p>
          <a:p>
            <a:pPr algn="just"/>
            <a:r>
              <a:rPr lang="fr-FR" dirty="0" smtClean="0"/>
              <a:t>SSCP</a:t>
            </a:r>
          </a:p>
          <a:p>
            <a:pPr algn="just"/>
            <a:r>
              <a:rPr lang="fr-FR" dirty="0" smtClean="0"/>
              <a:t>SNP</a:t>
            </a:r>
          </a:p>
          <a:p>
            <a:pPr algn="just"/>
            <a:r>
              <a:rPr lang="fr-FR" dirty="0" smtClean="0"/>
              <a:t>MLST</a:t>
            </a:r>
          </a:p>
          <a:p>
            <a:pPr algn="just"/>
            <a:r>
              <a:rPr lang="fr-FR" dirty="0" smtClean="0"/>
              <a:t>Les </a:t>
            </a:r>
            <a:r>
              <a:rPr lang="fr-FR" dirty="0" err="1" smtClean="0"/>
              <a:t>allozymes</a:t>
            </a:r>
            <a:endParaRPr lang="fr-FR" dirty="0" smtClean="0"/>
          </a:p>
          <a:p>
            <a:endParaRPr lang="fr-F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597352"/>
          </a:xfrm>
        </p:spPr>
        <p:txBody>
          <a:bodyPr>
            <a:normAutofit fontScale="77500" lnSpcReduction="20000"/>
          </a:bodyPr>
          <a:lstStyle/>
          <a:p>
            <a:pPr algn="just"/>
            <a:r>
              <a:rPr lang="fr-FR" dirty="0" smtClean="0"/>
              <a:t>Le coefficient de consanguinité de l’individu I est la sommation de la formule appliquée sur</a:t>
            </a:r>
          </a:p>
          <a:p>
            <a:pPr marL="514350" indent="-514350" algn="just">
              <a:buFont typeface="+mj-lt"/>
              <a:buAutoNum type="arabicPeriod"/>
            </a:pPr>
            <a:r>
              <a:rPr lang="fr-FR" dirty="0" smtClean="0"/>
              <a:t> toutes les p chaînes de parenté, </a:t>
            </a:r>
          </a:p>
          <a:p>
            <a:pPr marL="514350" indent="-514350" algn="just">
              <a:buFont typeface="+mj-lt"/>
              <a:buAutoNum type="arabicPeriod"/>
            </a:pPr>
            <a:r>
              <a:rPr lang="fr-FR" dirty="0" smtClean="0"/>
              <a:t> ni étant le nombre de maillons de la </a:t>
            </a:r>
            <a:r>
              <a:rPr lang="fr-FR" dirty="0" err="1" smtClean="0"/>
              <a:t>i</a:t>
            </a:r>
            <a:r>
              <a:rPr lang="fr-FR" baseline="30000" dirty="0" err="1" smtClean="0"/>
              <a:t>éme</a:t>
            </a:r>
            <a:r>
              <a:rPr lang="fr-FR" dirty="0" smtClean="0"/>
              <a:t> chaînes de parenté, </a:t>
            </a:r>
          </a:p>
          <a:p>
            <a:pPr marL="514350" indent="-514350" algn="just">
              <a:buFont typeface="+mj-lt"/>
              <a:buAutoNum type="arabicPeriod"/>
            </a:pPr>
            <a:r>
              <a:rPr lang="fr-FR" dirty="0" smtClean="0"/>
              <a:t>Ai l’ancêtre commun des individus P</a:t>
            </a:r>
            <a:r>
              <a:rPr lang="fr-FR" baseline="-25000" dirty="0" smtClean="0"/>
              <a:t>i</a:t>
            </a:r>
            <a:r>
              <a:rPr lang="fr-FR" dirty="0" smtClean="0"/>
              <a:t> et M</a:t>
            </a:r>
            <a:r>
              <a:rPr lang="fr-FR" baseline="-25000" dirty="0" smtClean="0"/>
              <a:t>i</a:t>
            </a:r>
            <a:r>
              <a:rPr lang="fr-FR" dirty="0" smtClean="0"/>
              <a:t> de la </a:t>
            </a:r>
            <a:r>
              <a:rPr lang="fr-FR" dirty="0" err="1" smtClean="0"/>
              <a:t>i</a:t>
            </a:r>
            <a:r>
              <a:rPr lang="fr-FR" baseline="30000" dirty="0" err="1" smtClean="0"/>
              <a:t>éme</a:t>
            </a:r>
            <a:r>
              <a:rPr lang="fr-FR" dirty="0" smtClean="0"/>
              <a:t> chaînes de parenté, parent de I</a:t>
            </a:r>
          </a:p>
          <a:p>
            <a:pPr marL="514350" indent="-514350" algn="just">
              <a:buNone/>
            </a:pPr>
            <a:r>
              <a:rPr lang="fr-FR" dirty="0" smtClean="0"/>
              <a:t>La relation peut aussi s’écrire:</a:t>
            </a:r>
          </a:p>
          <a:p>
            <a:pPr marL="514350" indent="-514350" algn="just">
              <a:buNone/>
            </a:pPr>
            <a:r>
              <a:rPr lang="fr-FR" dirty="0" err="1" smtClean="0"/>
              <a:t>f</a:t>
            </a:r>
            <a:r>
              <a:rPr lang="fr-FR" baseline="-25000" dirty="0" err="1" smtClean="0"/>
              <a:t>I</a:t>
            </a:r>
            <a:r>
              <a:rPr lang="fr-FR" dirty="0" smtClean="0"/>
              <a:t> = Ʃ(1/2)</a:t>
            </a:r>
            <a:r>
              <a:rPr lang="fr-FR" baseline="30000" dirty="0" err="1" smtClean="0"/>
              <a:t>ji</a:t>
            </a:r>
            <a:r>
              <a:rPr lang="fr-FR" dirty="0" smtClean="0"/>
              <a:t> x (1+ </a:t>
            </a:r>
            <a:r>
              <a:rPr lang="fr-FR" dirty="0" err="1" smtClean="0"/>
              <a:t>f</a:t>
            </a:r>
            <a:r>
              <a:rPr lang="fr-FR" baseline="-25000" dirty="0" err="1" smtClean="0"/>
              <a:t>Ai</a:t>
            </a:r>
            <a:r>
              <a:rPr lang="fr-FR" dirty="0" smtClean="0"/>
              <a:t>)</a:t>
            </a:r>
          </a:p>
          <a:p>
            <a:pPr marL="514350" indent="-514350" algn="just">
              <a:buNone/>
            </a:pPr>
            <a:r>
              <a:rPr lang="fr-FR" dirty="0" smtClean="0"/>
              <a:t>Où </a:t>
            </a:r>
            <a:r>
              <a:rPr lang="fr-FR" dirty="0" err="1" smtClean="0"/>
              <a:t>ji</a:t>
            </a:r>
            <a:r>
              <a:rPr lang="fr-FR" dirty="0" smtClean="0"/>
              <a:t> est le nombre d’individus de la </a:t>
            </a:r>
            <a:r>
              <a:rPr lang="fr-FR" dirty="0" err="1" smtClean="0"/>
              <a:t>i</a:t>
            </a:r>
            <a:r>
              <a:rPr lang="fr-FR" baseline="30000" dirty="0" err="1" smtClean="0"/>
              <a:t>éme</a:t>
            </a:r>
            <a:r>
              <a:rPr lang="fr-FR" dirty="0" smtClean="0"/>
              <a:t> chaînes de parenté</a:t>
            </a:r>
          </a:p>
          <a:p>
            <a:pPr marL="514350" indent="-514350" algn="just">
              <a:buNone/>
            </a:pPr>
            <a:r>
              <a:rPr lang="fr-FR" dirty="0" smtClean="0"/>
              <a:t>N.B: </a:t>
            </a:r>
          </a:p>
          <a:p>
            <a:pPr marL="514350" indent="-514350" algn="just">
              <a:buFont typeface="Wingdings" pitchFamily="2" charset="2"/>
              <a:buChar char="ü"/>
            </a:pPr>
            <a:r>
              <a:rPr lang="fr-FR" dirty="0" smtClean="0"/>
              <a:t>si les ancêtre commun n’ont pas d’ascendance connue, on les considère comme non consanguins. Dans ce cas </a:t>
            </a:r>
            <a:r>
              <a:rPr lang="fr-FR" dirty="0" err="1" smtClean="0"/>
              <a:t>f</a:t>
            </a:r>
            <a:r>
              <a:rPr lang="fr-FR" baseline="-25000" dirty="0" err="1" smtClean="0"/>
              <a:t>A</a:t>
            </a:r>
            <a:r>
              <a:rPr lang="fr-FR" baseline="-25000" dirty="0" smtClean="0"/>
              <a:t> </a:t>
            </a:r>
            <a:r>
              <a:rPr lang="fr-FR" dirty="0" smtClean="0"/>
              <a:t>est égale à 0.</a:t>
            </a:r>
          </a:p>
          <a:p>
            <a:pPr marL="514350" indent="-514350" algn="just">
              <a:buFont typeface="Wingdings" pitchFamily="2" charset="2"/>
              <a:buChar char="ü"/>
            </a:pPr>
            <a:r>
              <a:rPr lang="fr-FR" dirty="0" smtClean="0"/>
              <a:t>Lorsqu’il n’y a qu’un seul ancêtre commun, la formule se simplifie comme suit: </a:t>
            </a:r>
            <a:r>
              <a:rPr lang="fr-FR" dirty="0" err="1" smtClean="0"/>
              <a:t>f</a:t>
            </a:r>
            <a:r>
              <a:rPr lang="fr-FR" baseline="-25000" dirty="0" err="1" smtClean="0"/>
              <a:t>I</a:t>
            </a:r>
            <a:r>
              <a:rPr lang="fr-FR" dirty="0" smtClean="0"/>
              <a:t> = (1/2)</a:t>
            </a:r>
            <a:r>
              <a:rPr lang="fr-FR" baseline="30000" dirty="0" smtClean="0"/>
              <a:t>n+1</a:t>
            </a:r>
            <a:r>
              <a:rPr lang="fr-FR" dirty="0" smtClean="0"/>
              <a:t> </a:t>
            </a:r>
          </a:p>
          <a:p>
            <a:pPr marL="514350" indent="-514350" algn="just">
              <a:buFont typeface="Wingdings" pitchFamily="2" charset="2"/>
              <a:buChar char="ü"/>
            </a:pPr>
            <a:r>
              <a:rPr lang="fr-FR" dirty="0" smtClean="0"/>
              <a:t>Lorsqu’il y a plusieurs ancêtre commun, la formule se </a:t>
            </a:r>
          </a:p>
          <a:p>
            <a:pPr marL="514350" indent="-514350" algn="just">
              <a:buNone/>
            </a:pPr>
            <a:r>
              <a:rPr lang="fr-FR" dirty="0" smtClean="0"/>
              <a:t>simplifie comme suit: </a:t>
            </a:r>
            <a:r>
              <a:rPr lang="fr-FR" dirty="0" err="1" smtClean="0"/>
              <a:t>f</a:t>
            </a:r>
            <a:r>
              <a:rPr lang="fr-FR" baseline="-25000" dirty="0" err="1" smtClean="0"/>
              <a:t>I</a:t>
            </a:r>
            <a:r>
              <a:rPr lang="fr-FR" dirty="0" smtClean="0"/>
              <a:t> = Ʃ (1/2)</a:t>
            </a:r>
            <a:r>
              <a:rPr lang="fr-FR" baseline="30000" dirty="0" smtClean="0"/>
              <a:t>ni+1</a:t>
            </a:r>
            <a:r>
              <a:rPr lang="fr-FR" dirty="0" smtClean="0"/>
              <a:t> </a:t>
            </a:r>
            <a:endParaRPr lang="fr-FR" dirty="0"/>
          </a:p>
        </p:txBody>
      </p:sp>
      <p:sp>
        <p:nvSpPr>
          <p:cNvPr id="5" name="ZoneTexte 4"/>
          <p:cNvSpPr txBox="1"/>
          <p:nvPr/>
        </p:nvSpPr>
        <p:spPr>
          <a:xfrm>
            <a:off x="930035" y="2841814"/>
            <a:ext cx="216024" cy="369332"/>
          </a:xfrm>
          <a:prstGeom prst="rect">
            <a:avLst/>
          </a:prstGeom>
          <a:noFill/>
        </p:spPr>
        <p:txBody>
          <a:bodyPr wrap="square" rtlCol="0">
            <a:spAutoFit/>
          </a:bodyPr>
          <a:lstStyle/>
          <a:p>
            <a:r>
              <a:rPr lang="fr-FR" dirty="0" smtClean="0"/>
              <a:t>p</a:t>
            </a:r>
            <a:endParaRPr lang="fr-FR" dirty="0"/>
          </a:p>
        </p:txBody>
      </p:sp>
      <p:sp>
        <p:nvSpPr>
          <p:cNvPr id="6" name="ZoneTexte 5"/>
          <p:cNvSpPr txBox="1"/>
          <p:nvPr/>
        </p:nvSpPr>
        <p:spPr>
          <a:xfrm>
            <a:off x="899592" y="3275692"/>
            <a:ext cx="504056" cy="369332"/>
          </a:xfrm>
          <a:prstGeom prst="rect">
            <a:avLst/>
          </a:prstGeom>
          <a:noFill/>
        </p:spPr>
        <p:txBody>
          <a:bodyPr wrap="square" rtlCol="0">
            <a:spAutoFit/>
          </a:bodyPr>
          <a:lstStyle/>
          <a:p>
            <a:r>
              <a:rPr lang="fr-FR" dirty="0" smtClean="0"/>
              <a:t>i=1</a:t>
            </a:r>
            <a:endParaRPr lang="fr-FR" dirty="0"/>
          </a:p>
        </p:txBody>
      </p:sp>
      <p:sp>
        <p:nvSpPr>
          <p:cNvPr id="7" name="ZoneTexte 6"/>
          <p:cNvSpPr txBox="1"/>
          <p:nvPr/>
        </p:nvSpPr>
        <p:spPr>
          <a:xfrm>
            <a:off x="3766057" y="6035143"/>
            <a:ext cx="216024" cy="369332"/>
          </a:xfrm>
          <a:prstGeom prst="rect">
            <a:avLst/>
          </a:prstGeom>
          <a:noFill/>
        </p:spPr>
        <p:txBody>
          <a:bodyPr wrap="square" rtlCol="0">
            <a:spAutoFit/>
          </a:bodyPr>
          <a:lstStyle/>
          <a:p>
            <a:r>
              <a:rPr lang="fr-FR" dirty="0" smtClean="0"/>
              <a:t>p</a:t>
            </a:r>
            <a:endParaRPr lang="fr-FR" dirty="0"/>
          </a:p>
        </p:txBody>
      </p:sp>
      <p:sp>
        <p:nvSpPr>
          <p:cNvPr id="8" name="ZoneTexte 7"/>
          <p:cNvSpPr txBox="1"/>
          <p:nvPr/>
        </p:nvSpPr>
        <p:spPr>
          <a:xfrm>
            <a:off x="3707904" y="6488668"/>
            <a:ext cx="504056" cy="369332"/>
          </a:xfrm>
          <a:prstGeom prst="rect">
            <a:avLst/>
          </a:prstGeom>
          <a:noFill/>
        </p:spPr>
        <p:txBody>
          <a:bodyPr wrap="square" rtlCol="0">
            <a:spAutoFit/>
          </a:bodyPr>
          <a:lstStyle/>
          <a:p>
            <a:r>
              <a:rPr lang="fr-FR" dirty="0" smtClean="0"/>
              <a:t>i=1</a:t>
            </a:r>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solidFill>
                  <a:srgbClr val="FF0000"/>
                </a:solidFill>
              </a:rPr>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Calcule du coefficient de parenté</a:t>
            </a:r>
            <a:endParaRPr lang="fr-FR" dirty="0"/>
          </a:p>
        </p:txBody>
      </p:sp>
      <p:sp>
        <p:nvSpPr>
          <p:cNvPr id="3" name="Espace réservé du contenu 2"/>
          <p:cNvSpPr>
            <a:spLocks noGrp="1"/>
          </p:cNvSpPr>
          <p:nvPr>
            <p:ph idx="1"/>
          </p:nvPr>
        </p:nvSpPr>
        <p:spPr/>
        <p:txBody>
          <a:bodyPr/>
          <a:lstStyle/>
          <a:p>
            <a:pPr algn="just"/>
            <a:r>
              <a:rPr lang="fr-FR" dirty="0" smtClean="0"/>
              <a:t>Recherché le coefficient de parenté entre deux individus revient à chercher le coefficient de consanguinité de l’individu qui résulterait d’une telle union,</a:t>
            </a:r>
          </a:p>
          <a:p>
            <a:pPr algn="just"/>
            <a:r>
              <a:rPr lang="fr-FR" dirty="0" smtClean="0">
                <a:solidFill>
                  <a:srgbClr val="FF0000"/>
                </a:solidFill>
              </a:rPr>
              <a:t>La chaîne de parenté n’inclut pas l’individu pour lequel on cherche le coefficient de consanguinité. Ses parents constituent les points de départ et d’arrivée de cette chaîne.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p:txBody>
      </p:sp>
      <p:sp>
        <p:nvSpPr>
          <p:cNvPr id="4" name="Ellipse 3"/>
          <p:cNvSpPr/>
          <p:nvPr/>
        </p:nvSpPr>
        <p:spPr>
          <a:xfrm>
            <a:off x="2123728" y="105273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p:cNvCxnSpPr/>
          <p:nvPr/>
        </p:nvCxnSpPr>
        <p:spPr>
          <a:xfrm>
            <a:off x="1475656" y="162880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1547664" y="242088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7020272"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403648" y="1916832"/>
            <a:ext cx="432048" cy="369332"/>
          </a:xfrm>
          <a:prstGeom prst="rect">
            <a:avLst/>
          </a:prstGeom>
          <a:noFill/>
        </p:spPr>
        <p:txBody>
          <a:bodyPr wrap="square" rtlCol="0">
            <a:spAutoFit/>
          </a:bodyPr>
          <a:lstStyle/>
          <a:p>
            <a:r>
              <a:rPr lang="fr-FR" dirty="0" smtClean="0"/>
              <a:t>a</a:t>
            </a:r>
            <a:endParaRPr lang="fr-FR" dirty="0"/>
          </a:p>
        </p:txBody>
      </p:sp>
      <p:sp>
        <p:nvSpPr>
          <p:cNvPr id="13" name="Ellipse 12"/>
          <p:cNvSpPr/>
          <p:nvPr/>
        </p:nvSpPr>
        <p:spPr>
          <a:xfrm>
            <a:off x="5868144"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411760"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236296" y="177281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608416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187624" y="1628800"/>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1979712" y="213285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p:cNvCxnSpPr/>
          <p:nvPr/>
        </p:nvCxnSpPr>
        <p:spPr>
          <a:xfrm flipH="1">
            <a:off x="6444208" y="1700808"/>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6300192" y="1700808"/>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2195736" y="1196752"/>
            <a:ext cx="432048" cy="369332"/>
          </a:xfrm>
          <a:prstGeom prst="rect">
            <a:avLst/>
          </a:prstGeom>
          <a:noFill/>
        </p:spPr>
        <p:txBody>
          <a:bodyPr wrap="square" rtlCol="0">
            <a:spAutoFit/>
          </a:bodyPr>
          <a:lstStyle/>
          <a:p>
            <a:r>
              <a:rPr lang="fr-FR" dirty="0" smtClean="0"/>
              <a:t>M</a:t>
            </a:r>
            <a:endParaRPr lang="fr-FR" dirty="0"/>
          </a:p>
        </p:txBody>
      </p:sp>
      <p:sp>
        <p:nvSpPr>
          <p:cNvPr id="33" name="ZoneTexte 32"/>
          <p:cNvSpPr txBox="1"/>
          <p:nvPr/>
        </p:nvSpPr>
        <p:spPr>
          <a:xfrm>
            <a:off x="3275856" y="404664"/>
            <a:ext cx="2880320" cy="646331"/>
          </a:xfrm>
          <a:prstGeom prst="rect">
            <a:avLst/>
          </a:prstGeom>
          <a:noFill/>
        </p:spPr>
        <p:txBody>
          <a:bodyPr wrap="square" rtlCol="0">
            <a:spAutoFit/>
          </a:bodyPr>
          <a:lstStyle/>
          <a:p>
            <a:pPr algn="ctr"/>
            <a:r>
              <a:rPr lang="fr-FR" dirty="0" smtClean="0"/>
              <a:t>Le coefficient de parenté de premier degré est de ¼.  </a:t>
            </a:r>
            <a:endParaRPr lang="fr-FR" dirty="0"/>
          </a:p>
        </p:txBody>
      </p:sp>
      <p:sp>
        <p:nvSpPr>
          <p:cNvPr id="35" name="ZoneTexte 34"/>
          <p:cNvSpPr txBox="1"/>
          <p:nvPr/>
        </p:nvSpPr>
        <p:spPr>
          <a:xfrm>
            <a:off x="5580112" y="3429000"/>
            <a:ext cx="2376264" cy="369332"/>
          </a:xfrm>
          <a:prstGeom prst="rect">
            <a:avLst/>
          </a:prstGeom>
          <a:noFill/>
        </p:spPr>
        <p:txBody>
          <a:bodyPr wrap="square" rtlCol="0">
            <a:spAutoFit/>
          </a:bodyPr>
          <a:lstStyle/>
          <a:p>
            <a:r>
              <a:rPr lang="fr-FR" dirty="0" smtClean="0"/>
              <a:t>b: Parenté frère-sœur  </a:t>
            </a:r>
            <a:endParaRPr lang="fr-FR" dirty="0"/>
          </a:p>
        </p:txBody>
      </p:sp>
      <p:sp>
        <p:nvSpPr>
          <p:cNvPr id="36" name="ZoneTexte 35"/>
          <p:cNvSpPr txBox="1"/>
          <p:nvPr/>
        </p:nvSpPr>
        <p:spPr>
          <a:xfrm>
            <a:off x="683568" y="3429001"/>
            <a:ext cx="2160240" cy="646331"/>
          </a:xfrm>
          <a:prstGeom prst="rect">
            <a:avLst/>
          </a:prstGeom>
          <a:noFill/>
        </p:spPr>
        <p:txBody>
          <a:bodyPr wrap="square" rtlCol="0">
            <a:spAutoFit/>
          </a:bodyPr>
          <a:lstStyle/>
          <a:p>
            <a:r>
              <a:rPr lang="fr-FR" dirty="0" smtClean="0"/>
              <a:t>a: Parenté père-fille</a:t>
            </a:r>
          </a:p>
          <a:p>
            <a:r>
              <a:rPr lang="fr-FR" dirty="0" smtClean="0"/>
              <a:t> </a:t>
            </a:r>
            <a:endParaRPr lang="fr-FR" dirty="0"/>
          </a:p>
        </p:txBody>
      </p:sp>
      <p:sp>
        <p:nvSpPr>
          <p:cNvPr id="39" name="ZoneTexte 38"/>
          <p:cNvSpPr txBox="1"/>
          <p:nvPr/>
        </p:nvSpPr>
        <p:spPr>
          <a:xfrm>
            <a:off x="971600" y="1196752"/>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0" name="ZoneTexte 39"/>
          <p:cNvSpPr txBox="1"/>
          <p:nvPr/>
        </p:nvSpPr>
        <p:spPr>
          <a:xfrm>
            <a:off x="2051720" y="2276872"/>
            <a:ext cx="432048" cy="369332"/>
          </a:xfrm>
          <a:prstGeom prst="rect">
            <a:avLst/>
          </a:prstGeom>
          <a:noFill/>
        </p:spPr>
        <p:txBody>
          <a:bodyPr wrap="square" rtlCol="0">
            <a:spAutoFit/>
          </a:bodyPr>
          <a:lstStyle/>
          <a:p>
            <a:r>
              <a:rPr lang="fr-FR" dirty="0" smtClean="0"/>
              <a:t>  F</a:t>
            </a:r>
            <a:endParaRPr lang="fr-FR" dirty="0"/>
          </a:p>
        </p:txBody>
      </p:sp>
      <p:sp>
        <p:nvSpPr>
          <p:cNvPr id="41" name="ZoneTexte 40"/>
          <p:cNvSpPr txBox="1"/>
          <p:nvPr/>
        </p:nvSpPr>
        <p:spPr>
          <a:xfrm>
            <a:off x="1043608" y="2564904"/>
            <a:ext cx="432048" cy="369332"/>
          </a:xfrm>
          <a:prstGeom prst="rect">
            <a:avLst/>
          </a:prstGeom>
          <a:noFill/>
          <a:ln>
            <a:solidFill>
              <a:schemeClr val="tx1"/>
            </a:solidFill>
          </a:ln>
        </p:spPr>
        <p:txBody>
          <a:bodyPr wrap="square" rtlCol="0">
            <a:spAutoFit/>
          </a:bodyPr>
          <a:lstStyle/>
          <a:p>
            <a:r>
              <a:rPr lang="fr-FR" dirty="0" smtClean="0"/>
              <a:t>  I</a:t>
            </a:r>
            <a:endParaRPr lang="fr-FR" dirty="0"/>
          </a:p>
        </p:txBody>
      </p:sp>
      <p:cxnSp>
        <p:nvCxnSpPr>
          <p:cNvPr id="44" name="Connecteur droit avec flèche 43"/>
          <p:cNvCxnSpPr/>
          <p:nvPr/>
        </p:nvCxnSpPr>
        <p:spPr>
          <a:xfrm>
            <a:off x="1403648" y="1772816"/>
            <a:ext cx="504056" cy="36004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868144" y="1268760"/>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7" name="ZoneTexte 46"/>
          <p:cNvSpPr txBox="1"/>
          <p:nvPr/>
        </p:nvSpPr>
        <p:spPr>
          <a:xfrm>
            <a:off x="7092280" y="1268760"/>
            <a:ext cx="432048" cy="369332"/>
          </a:xfrm>
          <a:prstGeom prst="rect">
            <a:avLst/>
          </a:prstGeom>
          <a:noFill/>
        </p:spPr>
        <p:txBody>
          <a:bodyPr wrap="square" rtlCol="0">
            <a:spAutoFit/>
          </a:bodyPr>
          <a:lstStyle/>
          <a:p>
            <a:r>
              <a:rPr lang="fr-FR" dirty="0" smtClean="0"/>
              <a:t>M</a:t>
            </a:r>
            <a:endParaRPr lang="fr-FR" dirty="0"/>
          </a:p>
        </p:txBody>
      </p:sp>
      <p:sp>
        <p:nvSpPr>
          <p:cNvPr id="49" name="ZoneTexte 48"/>
          <p:cNvSpPr txBox="1"/>
          <p:nvPr/>
        </p:nvSpPr>
        <p:spPr>
          <a:xfrm>
            <a:off x="5940152" y="2348880"/>
            <a:ext cx="432048" cy="369332"/>
          </a:xfrm>
          <a:prstGeom prst="rect">
            <a:avLst/>
          </a:prstGeom>
          <a:noFill/>
        </p:spPr>
        <p:txBody>
          <a:bodyPr wrap="square" rtlCol="0">
            <a:spAutoFit/>
          </a:bodyPr>
          <a:lstStyle/>
          <a:p>
            <a:r>
              <a:rPr lang="fr-FR" dirty="0" smtClean="0"/>
              <a:t>  S</a:t>
            </a:r>
            <a:endParaRPr lang="fr-FR" dirty="0"/>
          </a:p>
        </p:txBody>
      </p:sp>
      <p:sp>
        <p:nvSpPr>
          <p:cNvPr id="50" name="ZoneTexte 49"/>
          <p:cNvSpPr txBox="1"/>
          <p:nvPr/>
        </p:nvSpPr>
        <p:spPr>
          <a:xfrm>
            <a:off x="6516216" y="2996952"/>
            <a:ext cx="432048" cy="369332"/>
          </a:xfrm>
          <a:prstGeom prst="rect">
            <a:avLst/>
          </a:prstGeom>
          <a:noFill/>
          <a:ln>
            <a:solidFill>
              <a:schemeClr val="tx1"/>
            </a:solidFill>
          </a:ln>
        </p:spPr>
        <p:txBody>
          <a:bodyPr wrap="square" rtlCol="0">
            <a:spAutoFit/>
          </a:bodyPr>
          <a:lstStyle/>
          <a:p>
            <a:r>
              <a:rPr lang="fr-FR" dirty="0" smtClean="0"/>
              <a:t>  J</a:t>
            </a:r>
            <a:endParaRPr lang="fr-FR" dirty="0"/>
          </a:p>
        </p:txBody>
      </p:sp>
      <p:sp>
        <p:nvSpPr>
          <p:cNvPr id="51" name="ZoneTexte 50"/>
          <p:cNvSpPr txBox="1"/>
          <p:nvPr/>
        </p:nvSpPr>
        <p:spPr>
          <a:xfrm>
            <a:off x="7020272" y="2348880"/>
            <a:ext cx="432048" cy="369332"/>
          </a:xfrm>
          <a:prstGeom prst="rect">
            <a:avLst/>
          </a:prstGeom>
          <a:noFill/>
          <a:ln>
            <a:solidFill>
              <a:schemeClr val="tx1"/>
            </a:solidFill>
          </a:ln>
        </p:spPr>
        <p:txBody>
          <a:bodyPr wrap="square" rtlCol="0">
            <a:spAutoFit/>
          </a:bodyPr>
          <a:lstStyle/>
          <a:p>
            <a:r>
              <a:rPr lang="fr-FR" dirty="0" smtClean="0"/>
              <a:t>  F</a:t>
            </a:r>
            <a:endParaRPr lang="fr-FR" dirty="0"/>
          </a:p>
        </p:txBody>
      </p:sp>
      <p:cxnSp>
        <p:nvCxnSpPr>
          <p:cNvPr id="56" name="Connecteur droit avec flèche 55"/>
          <p:cNvCxnSpPr/>
          <p:nvPr/>
        </p:nvCxnSpPr>
        <p:spPr>
          <a:xfrm flipH="1">
            <a:off x="7020272" y="2780928"/>
            <a:ext cx="14401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a:off x="6228184" y="2780928"/>
            <a:ext cx="28803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6516216" y="2564904"/>
            <a:ext cx="432048"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6516216" y="2636912"/>
            <a:ext cx="432048" cy="369332"/>
          </a:xfrm>
          <a:prstGeom prst="rect">
            <a:avLst/>
          </a:prstGeom>
          <a:noFill/>
        </p:spPr>
        <p:txBody>
          <a:bodyPr wrap="square" rtlCol="0">
            <a:spAutoFit/>
          </a:bodyPr>
          <a:lstStyle/>
          <a:p>
            <a:r>
              <a:rPr lang="fr-FR" dirty="0" smtClean="0"/>
              <a:t> b</a:t>
            </a:r>
            <a:endParaRPr lang="fr-FR" dirty="0"/>
          </a:p>
        </p:txBody>
      </p:sp>
      <p:sp>
        <p:nvSpPr>
          <p:cNvPr id="65" name="ZoneTexte 64"/>
          <p:cNvSpPr txBox="1"/>
          <p:nvPr/>
        </p:nvSpPr>
        <p:spPr>
          <a:xfrm>
            <a:off x="395536" y="3811012"/>
            <a:ext cx="8352928" cy="3046988"/>
          </a:xfrm>
          <a:prstGeom prst="rect">
            <a:avLst/>
          </a:prstGeom>
          <a:noFill/>
        </p:spPr>
        <p:txBody>
          <a:bodyPr wrap="square" rtlCol="0">
            <a:spAutoFit/>
          </a:bodyPr>
          <a:lstStyle/>
          <a:p>
            <a:pPr algn="just"/>
            <a:r>
              <a:rPr lang="fr-FR" sz="2400" dirty="0" smtClean="0"/>
              <a:t>Le coefficient de parenté entre un parent et son descendant direct (père-fils, père-fille, mère-fils, mère-fille) s’écrit:</a:t>
            </a:r>
          </a:p>
          <a:p>
            <a:pPr algn="just"/>
            <a:r>
              <a:rPr lang="fr-FR" sz="2400" dirty="0" smtClean="0"/>
              <a:t>a = </a:t>
            </a:r>
            <a:r>
              <a:rPr lang="fr-FR" sz="2400" dirty="0" err="1" smtClean="0"/>
              <a:t>ϕ</a:t>
            </a:r>
            <a:r>
              <a:rPr lang="fr-FR" sz="2400" baseline="-25000" dirty="0" err="1" smtClean="0"/>
              <a:t>PF</a:t>
            </a:r>
            <a:r>
              <a:rPr lang="fr-FR" sz="2400" baseline="-25000" dirty="0" smtClean="0"/>
              <a:t> </a:t>
            </a:r>
            <a:r>
              <a:rPr lang="fr-FR" sz="2400" dirty="0" smtClean="0"/>
              <a:t>= (1/2)</a:t>
            </a:r>
            <a:r>
              <a:rPr lang="fr-FR" sz="2400" baseline="30000" dirty="0" smtClean="0"/>
              <a:t>2</a:t>
            </a:r>
            <a:r>
              <a:rPr lang="fr-FR" sz="2400" dirty="0" smtClean="0"/>
              <a:t> = ¼ = </a:t>
            </a:r>
            <a:r>
              <a:rPr lang="fr-FR" sz="2400" dirty="0" err="1" smtClean="0"/>
              <a:t>f</a:t>
            </a:r>
            <a:r>
              <a:rPr lang="fr-FR" sz="2400" baseline="-25000" dirty="0" err="1" smtClean="0"/>
              <a:t>I</a:t>
            </a:r>
            <a:r>
              <a:rPr lang="fr-FR" sz="2400" dirty="0" smtClean="0"/>
              <a:t> .  </a:t>
            </a:r>
          </a:p>
          <a:p>
            <a:pPr algn="just"/>
            <a:r>
              <a:rPr lang="fr-FR" sz="2400" dirty="0" smtClean="0"/>
              <a:t>Cette parenté est dite de premier degré.</a:t>
            </a:r>
          </a:p>
          <a:p>
            <a:pPr algn="just"/>
            <a:r>
              <a:rPr lang="fr-FR" sz="2400" dirty="0" smtClean="0"/>
              <a:t>Le calcule du coefficient de parenté entre P et F revient à calculer le coefficient de consanguinité de l’individu I. Dans cet exemple, il n’existe qu’une chaîne de parenté </a:t>
            </a:r>
            <a:r>
              <a:rPr lang="fr-FR" sz="2400" u="sng" dirty="0" smtClean="0"/>
              <a:t>P</a:t>
            </a:r>
            <a:r>
              <a:rPr lang="fr-FR" sz="2400" dirty="0" smtClean="0"/>
              <a:t>-F. Dans cette chaîne, le nombre de maillon est de 1, et le nombre d’individus de 2.</a:t>
            </a:r>
            <a:endParaRPr lang="fr-FR" sz="24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p:txBody>
      </p:sp>
      <p:sp>
        <p:nvSpPr>
          <p:cNvPr id="4" name="Ellipse 3"/>
          <p:cNvSpPr/>
          <p:nvPr/>
        </p:nvSpPr>
        <p:spPr>
          <a:xfrm>
            <a:off x="2123728" y="105273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p:cNvCxnSpPr/>
          <p:nvPr/>
        </p:nvCxnSpPr>
        <p:spPr>
          <a:xfrm>
            <a:off x="1475656" y="1628800"/>
            <a:ext cx="50405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1547664" y="242088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7020272"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403648" y="1916832"/>
            <a:ext cx="432048" cy="369332"/>
          </a:xfrm>
          <a:prstGeom prst="rect">
            <a:avLst/>
          </a:prstGeom>
          <a:noFill/>
        </p:spPr>
        <p:txBody>
          <a:bodyPr wrap="square" rtlCol="0">
            <a:spAutoFit/>
          </a:bodyPr>
          <a:lstStyle/>
          <a:p>
            <a:r>
              <a:rPr lang="fr-FR" dirty="0" smtClean="0"/>
              <a:t>a</a:t>
            </a:r>
            <a:endParaRPr lang="fr-FR" dirty="0"/>
          </a:p>
        </p:txBody>
      </p:sp>
      <p:sp>
        <p:nvSpPr>
          <p:cNvPr id="13" name="Ellipse 12"/>
          <p:cNvSpPr/>
          <p:nvPr/>
        </p:nvSpPr>
        <p:spPr>
          <a:xfrm>
            <a:off x="5868144"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411760"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236296" y="177281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608416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187624" y="1628800"/>
            <a:ext cx="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1979712" y="213285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p:cNvCxnSpPr/>
          <p:nvPr/>
        </p:nvCxnSpPr>
        <p:spPr>
          <a:xfrm flipH="1">
            <a:off x="6444208" y="1700808"/>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6300192" y="1700808"/>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2195736" y="1196752"/>
            <a:ext cx="432048" cy="369332"/>
          </a:xfrm>
          <a:prstGeom prst="rect">
            <a:avLst/>
          </a:prstGeom>
          <a:noFill/>
        </p:spPr>
        <p:txBody>
          <a:bodyPr wrap="square" rtlCol="0">
            <a:spAutoFit/>
          </a:bodyPr>
          <a:lstStyle/>
          <a:p>
            <a:r>
              <a:rPr lang="fr-FR" dirty="0" smtClean="0"/>
              <a:t>M</a:t>
            </a:r>
            <a:endParaRPr lang="fr-FR" dirty="0"/>
          </a:p>
        </p:txBody>
      </p:sp>
      <p:sp>
        <p:nvSpPr>
          <p:cNvPr id="33" name="ZoneTexte 32"/>
          <p:cNvSpPr txBox="1"/>
          <p:nvPr/>
        </p:nvSpPr>
        <p:spPr>
          <a:xfrm>
            <a:off x="3275856" y="404664"/>
            <a:ext cx="2880320" cy="646331"/>
          </a:xfrm>
          <a:prstGeom prst="rect">
            <a:avLst/>
          </a:prstGeom>
          <a:noFill/>
        </p:spPr>
        <p:txBody>
          <a:bodyPr wrap="square" rtlCol="0">
            <a:spAutoFit/>
          </a:bodyPr>
          <a:lstStyle/>
          <a:p>
            <a:pPr algn="ctr"/>
            <a:r>
              <a:rPr lang="fr-FR" dirty="0" smtClean="0"/>
              <a:t>Le coefficient de parenté de premier degré est de ¼.  </a:t>
            </a:r>
            <a:endParaRPr lang="fr-FR" dirty="0"/>
          </a:p>
        </p:txBody>
      </p:sp>
      <p:sp>
        <p:nvSpPr>
          <p:cNvPr id="35" name="ZoneTexte 34"/>
          <p:cNvSpPr txBox="1"/>
          <p:nvPr/>
        </p:nvSpPr>
        <p:spPr>
          <a:xfrm>
            <a:off x="5580112" y="3429000"/>
            <a:ext cx="2376264" cy="369332"/>
          </a:xfrm>
          <a:prstGeom prst="rect">
            <a:avLst/>
          </a:prstGeom>
          <a:noFill/>
        </p:spPr>
        <p:txBody>
          <a:bodyPr wrap="square" rtlCol="0">
            <a:spAutoFit/>
          </a:bodyPr>
          <a:lstStyle/>
          <a:p>
            <a:r>
              <a:rPr lang="fr-FR" dirty="0" smtClean="0"/>
              <a:t>b: Parenté frère-sœur  </a:t>
            </a:r>
            <a:endParaRPr lang="fr-FR" dirty="0"/>
          </a:p>
        </p:txBody>
      </p:sp>
      <p:sp>
        <p:nvSpPr>
          <p:cNvPr id="36" name="ZoneTexte 35"/>
          <p:cNvSpPr txBox="1"/>
          <p:nvPr/>
        </p:nvSpPr>
        <p:spPr>
          <a:xfrm>
            <a:off x="683568" y="3429001"/>
            <a:ext cx="2160240" cy="646331"/>
          </a:xfrm>
          <a:prstGeom prst="rect">
            <a:avLst/>
          </a:prstGeom>
          <a:noFill/>
        </p:spPr>
        <p:txBody>
          <a:bodyPr wrap="square" rtlCol="0">
            <a:spAutoFit/>
          </a:bodyPr>
          <a:lstStyle/>
          <a:p>
            <a:r>
              <a:rPr lang="fr-FR" dirty="0" smtClean="0"/>
              <a:t>a: Parenté père-fille</a:t>
            </a:r>
          </a:p>
          <a:p>
            <a:r>
              <a:rPr lang="fr-FR" dirty="0" smtClean="0"/>
              <a:t> </a:t>
            </a:r>
            <a:endParaRPr lang="fr-FR" dirty="0"/>
          </a:p>
        </p:txBody>
      </p:sp>
      <p:sp>
        <p:nvSpPr>
          <p:cNvPr id="39" name="ZoneTexte 38"/>
          <p:cNvSpPr txBox="1"/>
          <p:nvPr/>
        </p:nvSpPr>
        <p:spPr>
          <a:xfrm>
            <a:off x="971600" y="1196752"/>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0" name="ZoneTexte 39"/>
          <p:cNvSpPr txBox="1"/>
          <p:nvPr/>
        </p:nvSpPr>
        <p:spPr>
          <a:xfrm>
            <a:off x="2051720" y="2276872"/>
            <a:ext cx="432048" cy="369332"/>
          </a:xfrm>
          <a:prstGeom prst="rect">
            <a:avLst/>
          </a:prstGeom>
          <a:noFill/>
        </p:spPr>
        <p:txBody>
          <a:bodyPr wrap="square" rtlCol="0">
            <a:spAutoFit/>
          </a:bodyPr>
          <a:lstStyle/>
          <a:p>
            <a:r>
              <a:rPr lang="fr-FR" dirty="0" smtClean="0"/>
              <a:t>  F</a:t>
            </a:r>
            <a:endParaRPr lang="fr-FR" dirty="0"/>
          </a:p>
        </p:txBody>
      </p:sp>
      <p:sp>
        <p:nvSpPr>
          <p:cNvPr id="41" name="ZoneTexte 40"/>
          <p:cNvSpPr txBox="1"/>
          <p:nvPr/>
        </p:nvSpPr>
        <p:spPr>
          <a:xfrm>
            <a:off x="1043608" y="2564904"/>
            <a:ext cx="432048" cy="369332"/>
          </a:xfrm>
          <a:prstGeom prst="rect">
            <a:avLst/>
          </a:prstGeom>
          <a:noFill/>
          <a:ln>
            <a:solidFill>
              <a:schemeClr val="tx1"/>
            </a:solidFill>
          </a:ln>
        </p:spPr>
        <p:txBody>
          <a:bodyPr wrap="square" rtlCol="0">
            <a:spAutoFit/>
          </a:bodyPr>
          <a:lstStyle/>
          <a:p>
            <a:r>
              <a:rPr lang="fr-FR" dirty="0" smtClean="0"/>
              <a:t>  I</a:t>
            </a:r>
            <a:endParaRPr lang="fr-FR" dirty="0"/>
          </a:p>
        </p:txBody>
      </p:sp>
      <p:cxnSp>
        <p:nvCxnSpPr>
          <p:cNvPr id="44" name="Connecteur droit avec flèche 43"/>
          <p:cNvCxnSpPr/>
          <p:nvPr/>
        </p:nvCxnSpPr>
        <p:spPr>
          <a:xfrm>
            <a:off x="1403648" y="1772816"/>
            <a:ext cx="504056" cy="36004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868144" y="1268760"/>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7" name="ZoneTexte 46"/>
          <p:cNvSpPr txBox="1"/>
          <p:nvPr/>
        </p:nvSpPr>
        <p:spPr>
          <a:xfrm>
            <a:off x="7092280" y="1268760"/>
            <a:ext cx="432048" cy="369332"/>
          </a:xfrm>
          <a:prstGeom prst="rect">
            <a:avLst/>
          </a:prstGeom>
          <a:noFill/>
        </p:spPr>
        <p:txBody>
          <a:bodyPr wrap="square" rtlCol="0">
            <a:spAutoFit/>
          </a:bodyPr>
          <a:lstStyle/>
          <a:p>
            <a:r>
              <a:rPr lang="fr-FR" dirty="0" smtClean="0"/>
              <a:t>M</a:t>
            </a:r>
            <a:endParaRPr lang="fr-FR" dirty="0"/>
          </a:p>
        </p:txBody>
      </p:sp>
      <p:sp>
        <p:nvSpPr>
          <p:cNvPr id="49" name="ZoneTexte 48"/>
          <p:cNvSpPr txBox="1"/>
          <p:nvPr/>
        </p:nvSpPr>
        <p:spPr>
          <a:xfrm>
            <a:off x="5940152" y="2348880"/>
            <a:ext cx="432048" cy="369332"/>
          </a:xfrm>
          <a:prstGeom prst="rect">
            <a:avLst/>
          </a:prstGeom>
          <a:noFill/>
        </p:spPr>
        <p:txBody>
          <a:bodyPr wrap="square" rtlCol="0">
            <a:spAutoFit/>
          </a:bodyPr>
          <a:lstStyle/>
          <a:p>
            <a:r>
              <a:rPr lang="fr-FR" dirty="0" smtClean="0"/>
              <a:t>  S</a:t>
            </a:r>
            <a:endParaRPr lang="fr-FR" dirty="0"/>
          </a:p>
        </p:txBody>
      </p:sp>
      <p:sp>
        <p:nvSpPr>
          <p:cNvPr id="50" name="ZoneTexte 49"/>
          <p:cNvSpPr txBox="1"/>
          <p:nvPr/>
        </p:nvSpPr>
        <p:spPr>
          <a:xfrm>
            <a:off x="6516216" y="2996952"/>
            <a:ext cx="432048" cy="369332"/>
          </a:xfrm>
          <a:prstGeom prst="rect">
            <a:avLst/>
          </a:prstGeom>
          <a:noFill/>
          <a:ln>
            <a:solidFill>
              <a:schemeClr val="tx1"/>
            </a:solidFill>
          </a:ln>
        </p:spPr>
        <p:txBody>
          <a:bodyPr wrap="square" rtlCol="0">
            <a:spAutoFit/>
          </a:bodyPr>
          <a:lstStyle/>
          <a:p>
            <a:r>
              <a:rPr lang="fr-FR" dirty="0" smtClean="0"/>
              <a:t>  J</a:t>
            </a:r>
            <a:endParaRPr lang="fr-FR" dirty="0"/>
          </a:p>
        </p:txBody>
      </p:sp>
      <p:sp>
        <p:nvSpPr>
          <p:cNvPr id="51" name="ZoneTexte 50"/>
          <p:cNvSpPr txBox="1"/>
          <p:nvPr/>
        </p:nvSpPr>
        <p:spPr>
          <a:xfrm>
            <a:off x="7020272" y="2348880"/>
            <a:ext cx="432048" cy="369332"/>
          </a:xfrm>
          <a:prstGeom prst="rect">
            <a:avLst/>
          </a:prstGeom>
          <a:noFill/>
          <a:ln>
            <a:solidFill>
              <a:schemeClr val="tx1"/>
            </a:solidFill>
          </a:ln>
        </p:spPr>
        <p:txBody>
          <a:bodyPr wrap="square" rtlCol="0">
            <a:spAutoFit/>
          </a:bodyPr>
          <a:lstStyle/>
          <a:p>
            <a:r>
              <a:rPr lang="fr-FR" dirty="0" smtClean="0"/>
              <a:t>  F</a:t>
            </a:r>
            <a:endParaRPr lang="fr-FR" dirty="0"/>
          </a:p>
        </p:txBody>
      </p:sp>
      <p:cxnSp>
        <p:nvCxnSpPr>
          <p:cNvPr id="56" name="Connecteur droit avec flèche 55"/>
          <p:cNvCxnSpPr/>
          <p:nvPr/>
        </p:nvCxnSpPr>
        <p:spPr>
          <a:xfrm flipH="1">
            <a:off x="7020272" y="2780928"/>
            <a:ext cx="144016"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8" name="Connecteur droit avec flèche 57"/>
          <p:cNvCxnSpPr/>
          <p:nvPr/>
        </p:nvCxnSpPr>
        <p:spPr>
          <a:xfrm>
            <a:off x="6228184" y="2780928"/>
            <a:ext cx="288032"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Connecteur droit avec flèche 62"/>
          <p:cNvCxnSpPr/>
          <p:nvPr/>
        </p:nvCxnSpPr>
        <p:spPr>
          <a:xfrm>
            <a:off x="6516216" y="2564904"/>
            <a:ext cx="432048"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6516216" y="2636912"/>
            <a:ext cx="432048" cy="369332"/>
          </a:xfrm>
          <a:prstGeom prst="rect">
            <a:avLst/>
          </a:prstGeom>
          <a:noFill/>
        </p:spPr>
        <p:txBody>
          <a:bodyPr wrap="square" rtlCol="0">
            <a:spAutoFit/>
          </a:bodyPr>
          <a:lstStyle/>
          <a:p>
            <a:r>
              <a:rPr lang="fr-FR" dirty="0" smtClean="0"/>
              <a:t> b</a:t>
            </a:r>
            <a:endParaRPr lang="fr-FR" dirty="0"/>
          </a:p>
        </p:txBody>
      </p:sp>
      <p:sp>
        <p:nvSpPr>
          <p:cNvPr id="65" name="ZoneTexte 64"/>
          <p:cNvSpPr txBox="1"/>
          <p:nvPr/>
        </p:nvSpPr>
        <p:spPr>
          <a:xfrm>
            <a:off x="395536" y="3811012"/>
            <a:ext cx="8352928" cy="3046988"/>
          </a:xfrm>
          <a:prstGeom prst="rect">
            <a:avLst/>
          </a:prstGeom>
          <a:noFill/>
        </p:spPr>
        <p:txBody>
          <a:bodyPr wrap="square" rtlCol="0">
            <a:spAutoFit/>
          </a:bodyPr>
          <a:lstStyle/>
          <a:p>
            <a:pPr algn="just"/>
            <a:r>
              <a:rPr lang="fr-FR" sz="2400" dirty="0" smtClean="0"/>
              <a:t>Le coefficient de parenté entre deux individus issus des mêmes parents (frère-frère, sœur-sœur, frère-sœur) s’écrit:</a:t>
            </a:r>
          </a:p>
          <a:p>
            <a:pPr algn="just"/>
            <a:r>
              <a:rPr lang="fr-FR" sz="2400" dirty="0" smtClean="0"/>
              <a:t>b = </a:t>
            </a:r>
            <a:r>
              <a:rPr lang="fr-FR" sz="2400" dirty="0" err="1" smtClean="0"/>
              <a:t>ϕ</a:t>
            </a:r>
            <a:r>
              <a:rPr lang="fr-FR" sz="2400" baseline="-25000" dirty="0" err="1" smtClean="0"/>
              <a:t>FS</a:t>
            </a:r>
            <a:r>
              <a:rPr lang="fr-FR" sz="2400" baseline="-25000" dirty="0" smtClean="0"/>
              <a:t> </a:t>
            </a:r>
            <a:r>
              <a:rPr lang="fr-FR" sz="2400" dirty="0" smtClean="0"/>
              <a:t>= (1/2)</a:t>
            </a:r>
            <a:r>
              <a:rPr lang="fr-FR" sz="2400" baseline="30000" dirty="0" smtClean="0"/>
              <a:t>3</a:t>
            </a:r>
            <a:r>
              <a:rPr lang="fr-FR" sz="2400" dirty="0" smtClean="0"/>
              <a:t> + (1/2)</a:t>
            </a:r>
            <a:r>
              <a:rPr lang="fr-FR" sz="2400" baseline="30000" dirty="0" smtClean="0"/>
              <a:t>3</a:t>
            </a:r>
            <a:r>
              <a:rPr lang="fr-FR" sz="2400" dirty="0" smtClean="0"/>
              <a:t> = 1/8 + 1/8 = 1/4 = </a:t>
            </a:r>
            <a:r>
              <a:rPr lang="fr-FR" sz="2400" dirty="0" err="1" smtClean="0"/>
              <a:t>f</a:t>
            </a:r>
            <a:r>
              <a:rPr lang="fr-FR" sz="2400" baseline="-25000" dirty="0" err="1" smtClean="0"/>
              <a:t>J</a:t>
            </a:r>
            <a:r>
              <a:rPr lang="fr-FR" sz="2400" dirty="0" smtClean="0"/>
              <a:t> .  </a:t>
            </a:r>
          </a:p>
          <a:p>
            <a:pPr algn="just"/>
            <a:r>
              <a:rPr lang="fr-FR" sz="2400" dirty="0" smtClean="0"/>
              <a:t>Dans cet exemple, il existe deux ancêtres commun P et M et deux chaîne de parenté S-</a:t>
            </a:r>
            <a:r>
              <a:rPr lang="fr-FR" sz="2400" u="sng" dirty="0" smtClean="0"/>
              <a:t>P</a:t>
            </a:r>
            <a:r>
              <a:rPr lang="fr-FR" sz="2400" dirty="0" smtClean="0"/>
              <a:t>-F et S-</a:t>
            </a:r>
            <a:r>
              <a:rPr lang="fr-FR" sz="2400" u="sng" dirty="0" smtClean="0"/>
              <a:t>M</a:t>
            </a:r>
            <a:r>
              <a:rPr lang="fr-FR" sz="2400" dirty="0" smtClean="0"/>
              <a:t>-F. Dans chacune de ces chaînes, il y a deux maillons (ou trois individus). Cette parenté est aussi dite de premier degré.</a:t>
            </a:r>
          </a:p>
          <a:p>
            <a:pPr algn="just"/>
            <a:endParaRPr lang="fr-FR" sz="24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p:txBody>
      </p:sp>
      <p:sp>
        <p:nvSpPr>
          <p:cNvPr id="4" name="Ellipse 3"/>
          <p:cNvSpPr/>
          <p:nvPr/>
        </p:nvSpPr>
        <p:spPr>
          <a:xfrm>
            <a:off x="1763688"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p:cNvCxnSpPr/>
          <p:nvPr/>
        </p:nvCxnSpPr>
        <p:spPr>
          <a:xfrm>
            <a:off x="1187624" y="2708920"/>
            <a:ext cx="2160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1403648" y="170080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7020272"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331640" y="2420888"/>
            <a:ext cx="432048" cy="369332"/>
          </a:xfrm>
          <a:prstGeom prst="rect">
            <a:avLst/>
          </a:prstGeom>
          <a:noFill/>
        </p:spPr>
        <p:txBody>
          <a:bodyPr wrap="square" rtlCol="0">
            <a:spAutoFit/>
          </a:bodyPr>
          <a:lstStyle/>
          <a:p>
            <a:r>
              <a:rPr lang="fr-FR" dirty="0" smtClean="0"/>
              <a:t> c</a:t>
            </a:r>
            <a:endParaRPr lang="fr-FR" dirty="0"/>
          </a:p>
        </p:txBody>
      </p:sp>
      <p:sp>
        <p:nvSpPr>
          <p:cNvPr id="13" name="Ellipse 12"/>
          <p:cNvSpPr/>
          <p:nvPr/>
        </p:nvSpPr>
        <p:spPr>
          <a:xfrm>
            <a:off x="7812360"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051720"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236296" y="177281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608416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971600"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755576" y="213285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p:cNvCxnSpPr/>
          <p:nvPr/>
        </p:nvCxnSpPr>
        <p:spPr>
          <a:xfrm flipH="1">
            <a:off x="6444208" y="1700808"/>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6300192" y="1700808"/>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1907704" y="1196752"/>
            <a:ext cx="432048" cy="369332"/>
          </a:xfrm>
          <a:prstGeom prst="rect">
            <a:avLst/>
          </a:prstGeom>
          <a:noFill/>
        </p:spPr>
        <p:txBody>
          <a:bodyPr wrap="square" rtlCol="0">
            <a:spAutoFit/>
          </a:bodyPr>
          <a:lstStyle/>
          <a:p>
            <a:r>
              <a:rPr lang="fr-FR" dirty="0" smtClean="0"/>
              <a:t>M</a:t>
            </a:r>
            <a:endParaRPr lang="fr-FR" dirty="0"/>
          </a:p>
        </p:txBody>
      </p:sp>
      <p:sp>
        <p:nvSpPr>
          <p:cNvPr id="33" name="ZoneTexte 32"/>
          <p:cNvSpPr txBox="1"/>
          <p:nvPr/>
        </p:nvSpPr>
        <p:spPr>
          <a:xfrm>
            <a:off x="2987824" y="188640"/>
            <a:ext cx="2880320" cy="646331"/>
          </a:xfrm>
          <a:prstGeom prst="rect">
            <a:avLst/>
          </a:prstGeom>
          <a:noFill/>
        </p:spPr>
        <p:txBody>
          <a:bodyPr wrap="square" rtlCol="0">
            <a:spAutoFit/>
          </a:bodyPr>
          <a:lstStyle/>
          <a:p>
            <a:pPr algn="ctr"/>
            <a:r>
              <a:rPr lang="fr-FR" dirty="0" smtClean="0"/>
              <a:t>Le coefficient de parenté de second degré est de 1/8.  </a:t>
            </a:r>
            <a:endParaRPr lang="fr-FR" dirty="0"/>
          </a:p>
        </p:txBody>
      </p:sp>
      <p:sp>
        <p:nvSpPr>
          <p:cNvPr id="35" name="ZoneTexte 34"/>
          <p:cNvSpPr txBox="1"/>
          <p:nvPr/>
        </p:nvSpPr>
        <p:spPr>
          <a:xfrm>
            <a:off x="6660232" y="3861048"/>
            <a:ext cx="2376264" cy="369332"/>
          </a:xfrm>
          <a:prstGeom prst="rect">
            <a:avLst/>
          </a:prstGeom>
          <a:noFill/>
        </p:spPr>
        <p:txBody>
          <a:bodyPr wrap="square" rtlCol="0">
            <a:spAutoFit/>
          </a:bodyPr>
          <a:lstStyle/>
          <a:p>
            <a:r>
              <a:rPr lang="fr-FR" dirty="0" smtClean="0"/>
              <a:t>d: Parenté oncle-nièce  </a:t>
            </a:r>
            <a:endParaRPr lang="fr-FR" dirty="0"/>
          </a:p>
        </p:txBody>
      </p:sp>
      <p:sp>
        <p:nvSpPr>
          <p:cNvPr id="36" name="ZoneTexte 35"/>
          <p:cNvSpPr txBox="1"/>
          <p:nvPr/>
        </p:nvSpPr>
        <p:spPr>
          <a:xfrm>
            <a:off x="251520" y="3501008"/>
            <a:ext cx="3384376" cy="646331"/>
          </a:xfrm>
          <a:prstGeom prst="rect">
            <a:avLst/>
          </a:prstGeom>
          <a:noFill/>
        </p:spPr>
        <p:txBody>
          <a:bodyPr wrap="square" rtlCol="0">
            <a:spAutoFit/>
          </a:bodyPr>
          <a:lstStyle/>
          <a:p>
            <a:r>
              <a:rPr lang="fr-FR" dirty="0" smtClean="0"/>
              <a:t>c: Parenté demi-sœur-demi-frère</a:t>
            </a:r>
          </a:p>
          <a:p>
            <a:r>
              <a:rPr lang="fr-FR" dirty="0" smtClean="0"/>
              <a:t> </a:t>
            </a:r>
            <a:endParaRPr lang="fr-FR" dirty="0"/>
          </a:p>
        </p:txBody>
      </p:sp>
      <p:sp>
        <p:nvSpPr>
          <p:cNvPr id="39" name="ZoneTexte 38"/>
          <p:cNvSpPr txBox="1"/>
          <p:nvPr/>
        </p:nvSpPr>
        <p:spPr>
          <a:xfrm>
            <a:off x="755576" y="1196752"/>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0" name="ZoneTexte 39"/>
          <p:cNvSpPr txBox="1"/>
          <p:nvPr/>
        </p:nvSpPr>
        <p:spPr>
          <a:xfrm>
            <a:off x="755576" y="2276872"/>
            <a:ext cx="432048" cy="369332"/>
          </a:xfrm>
          <a:prstGeom prst="rect">
            <a:avLst/>
          </a:prstGeom>
          <a:noFill/>
        </p:spPr>
        <p:txBody>
          <a:bodyPr wrap="square" rtlCol="0">
            <a:spAutoFit/>
          </a:bodyPr>
          <a:lstStyle/>
          <a:p>
            <a:r>
              <a:rPr lang="fr-FR" dirty="0" smtClean="0"/>
              <a:t>   I</a:t>
            </a:r>
            <a:endParaRPr lang="fr-FR" dirty="0"/>
          </a:p>
        </p:txBody>
      </p:sp>
      <p:sp>
        <p:nvSpPr>
          <p:cNvPr id="41" name="ZoneTexte 40"/>
          <p:cNvSpPr txBox="1"/>
          <p:nvPr/>
        </p:nvSpPr>
        <p:spPr>
          <a:xfrm>
            <a:off x="1835696" y="2276872"/>
            <a:ext cx="432048" cy="369332"/>
          </a:xfrm>
          <a:prstGeom prst="rect">
            <a:avLst/>
          </a:prstGeom>
          <a:noFill/>
          <a:ln>
            <a:solidFill>
              <a:schemeClr val="tx1"/>
            </a:solidFill>
          </a:ln>
        </p:spPr>
        <p:txBody>
          <a:bodyPr wrap="square" rtlCol="0">
            <a:spAutoFit/>
          </a:bodyPr>
          <a:lstStyle/>
          <a:p>
            <a:r>
              <a:rPr lang="fr-FR" dirty="0" smtClean="0"/>
              <a:t>  J</a:t>
            </a:r>
            <a:endParaRPr lang="fr-FR" dirty="0"/>
          </a:p>
        </p:txBody>
      </p:sp>
      <p:cxnSp>
        <p:nvCxnSpPr>
          <p:cNvPr id="44" name="Connecteur droit avec flèche 43"/>
          <p:cNvCxnSpPr/>
          <p:nvPr/>
        </p:nvCxnSpPr>
        <p:spPr>
          <a:xfrm>
            <a:off x="1287342" y="2420888"/>
            <a:ext cx="576064"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868144" y="1268760"/>
            <a:ext cx="432048" cy="369332"/>
          </a:xfrm>
          <a:prstGeom prst="rect">
            <a:avLst/>
          </a:prstGeom>
          <a:noFill/>
          <a:ln>
            <a:solidFill>
              <a:schemeClr val="tx1"/>
            </a:solidFill>
          </a:ln>
        </p:spPr>
        <p:txBody>
          <a:bodyPr wrap="square" rtlCol="0">
            <a:spAutoFit/>
          </a:bodyPr>
          <a:lstStyle/>
          <a:p>
            <a:r>
              <a:rPr lang="fr-FR" dirty="0" smtClean="0"/>
              <a:t> A</a:t>
            </a:r>
            <a:endParaRPr lang="fr-FR" dirty="0"/>
          </a:p>
        </p:txBody>
      </p:sp>
      <p:sp>
        <p:nvSpPr>
          <p:cNvPr id="47" name="ZoneTexte 46"/>
          <p:cNvSpPr txBox="1"/>
          <p:nvPr/>
        </p:nvSpPr>
        <p:spPr>
          <a:xfrm>
            <a:off x="7092280" y="1268760"/>
            <a:ext cx="432048" cy="369332"/>
          </a:xfrm>
          <a:prstGeom prst="rect">
            <a:avLst/>
          </a:prstGeom>
          <a:noFill/>
        </p:spPr>
        <p:txBody>
          <a:bodyPr wrap="square" rtlCol="0">
            <a:spAutoFit/>
          </a:bodyPr>
          <a:lstStyle/>
          <a:p>
            <a:r>
              <a:rPr lang="fr-FR" dirty="0" smtClean="0"/>
              <a:t>B</a:t>
            </a:r>
            <a:endParaRPr lang="fr-FR" dirty="0"/>
          </a:p>
        </p:txBody>
      </p:sp>
      <p:sp>
        <p:nvSpPr>
          <p:cNvPr id="49" name="ZoneTexte 48"/>
          <p:cNvSpPr txBox="1"/>
          <p:nvPr/>
        </p:nvSpPr>
        <p:spPr>
          <a:xfrm>
            <a:off x="7812360" y="2348880"/>
            <a:ext cx="432048" cy="369332"/>
          </a:xfrm>
          <a:prstGeom prst="rect">
            <a:avLst/>
          </a:prstGeom>
          <a:noFill/>
        </p:spPr>
        <p:txBody>
          <a:bodyPr wrap="square" rtlCol="0">
            <a:spAutoFit/>
          </a:bodyPr>
          <a:lstStyle/>
          <a:p>
            <a:r>
              <a:rPr lang="fr-FR" dirty="0" smtClean="0"/>
              <a:t> M</a:t>
            </a:r>
            <a:endParaRPr lang="fr-FR" dirty="0"/>
          </a:p>
        </p:txBody>
      </p:sp>
      <p:sp>
        <p:nvSpPr>
          <p:cNvPr id="51" name="ZoneTexte 50"/>
          <p:cNvSpPr txBox="1"/>
          <p:nvPr/>
        </p:nvSpPr>
        <p:spPr>
          <a:xfrm>
            <a:off x="7020272" y="2348880"/>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cxnSp>
        <p:nvCxnSpPr>
          <p:cNvPr id="63" name="Connecteur droit avec flèche 62"/>
          <p:cNvCxnSpPr/>
          <p:nvPr/>
        </p:nvCxnSpPr>
        <p:spPr>
          <a:xfrm>
            <a:off x="6300192" y="2708920"/>
            <a:ext cx="648072" cy="43204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6516216" y="2636912"/>
            <a:ext cx="432048" cy="369332"/>
          </a:xfrm>
          <a:prstGeom prst="rect">
            <a:avLst/>
          </a:prstGeom>
          <a:noFill/>
        </p:spPr>
        <p:txBody>
          <a:bodyPr wrap="square" rtlCol="0">
            <a:spAutoFit/>
          </a:bodyPr>
          <a:lstStyle/>
          <a:p>
            <a:r>
              <a:rPr lang="fr-FR" dirty="0" smtClean="0"/>
              <a:t> d</a:t>
            </a:r>
            <a:endParaRPr lang="fr-FR" dirty="0"/>
          </a:p>
        </p:txBody>
      </p:sp>
      <p:sp>
        <p:nvSpPr>
          <p:cNvPr id="65" name="ZoneTexte 64"/>
          <p:cNvSpPr txBox="1"/>
          <p:nvPr/>
        </p:nvSpPr>
        <p:spPr>
          <a:xfrm>
            <a:off x="467544" y="4365104"/>
            <a:ext cx="8352928" cy="2677656"/>
          </a:xfrm>
          <a:prstGeom prst="rect">
            <a:avLst/>
          </a:prstGeom>
          <a:noFill/>
        </p:spPr>
        <p:txBody>
          <a:bodyPr wrap="square" rtlCol="0">
            <a:spAutoFit/>
          </a:bodyPr>
          <a:lstStyle/>
          <a:p>
            <a:pPr algn="just"/>
            <a:r>
              <a:rPr lang="fr-FR" sz="2400" dirty="0" smtClean="0"/>
              <a:t>Le coefficient de parenté entre deux individus ayant un parent en commun (demi-sœur, demi-frère, demi-sœur-demi-frère) s’écrit:</a:t>
            </a:r>
          </a:p>
          <a:p>
            <a:pPr algn="just"/>
            <a:r>
              <a:rPr lang="fr-FR" sz="2400" dirty="0" smtClean="0"/>
              <a:t>c = </a:t>
            </a:r>
            <a:r>
              <a:rPr lang="fr-FR" sz="2400" dirty="0" err="1" smtClean="0"/>
              <a:t>ϕ</a:t>
            </a:r>
            <a:r>
              <a:rPr lang="fr-FR" sz="2400" baseline="-25000" dirty="0" err="1" smtClean="0"/>
              <a:t>IJ</a:t>
            </a:r>
            <a:r>
              <a:rPr lang="fr-FR" sz="2400" baseline="-25000" dirty="0" smtClean="0"/>
              <a:t> </a:t>
            </a:r>
            <a:r>
              <a:rPr lang="fr-FR" sz="2400" dirty="0" smtClean="0"/>
              <a:t>= (1/2)</a:t>
            </a:r>
            <a:r>
              <a:rPr lang="fr-FR" sz="2400" baseline="30000" dirty="0" smtClean="0"/>
              <a:t>3</a:t>
            </a:r>
            <a:r>
              <a:rPr lang="fr-FR" sz="2400" dirty="0" smtClean="0"/>
              <a:t> = 1/8 = </a:t>
            </a:r>
            <a:r>
              <a:rPr lang="fr-FR" sz="2400" dirty="0" err="1" smtClean="0"/>
              <a:t>f</a:t>
            </a:r>
            <a:r>
              <a:rPr lang="fr-FR" sz="2400" baseline="-25000" dirty="0" err="1" smtClean="0"/>
              <a:t>X</a:t>
            </a:r>
            <a:r>
              <a:rPr lang="fr-FR" sz="2400" dirty="0" smtClean="0"/>
              <a:t> .  </a:t>
            </a:r>
          </a:p>
          <a:p>
            <a:pPr algn="just"/>
            <a:r>
              <a:rPr lang="fr-FR" sz="2400" dirty="0" smtClean="0"/>
              <a:t>Dans cet exemple, il existe un ancêtre commun M, une chaîne de parenté I-</a:t>
            </a:r>
            <a:r>
              <a:rPr lang="fr-FR" sz="2400" u="sng" dirty="0" smtClean="0"/>
              <a:t>M</a:t>
            </a:r>
            <a:r>
              <a:rPr lang="fr-FR" sz="2400" dirty="0" smtClean="0"/>
              <a:t>-J. Il y à deux maillons (trois individus). Cette parenté est dite de deuxième degré. </a:t>
            </a:r>
          </a:p>
          <a:p>
            <a:pPr algn="just"/>
            <a:endParaRPr lang="fr-FR" sz="2400" dirty="0"/>
          </a:p>
        </p:txBody>
      </p:sp>
      <p:cxnSp>
        <p:nvCxnSpPr>
          <p:cNvPr id="52" name="Connecteur droit avec flèche 51"/>
          <p:cNvCxnSpPr/>
          <p:nvPr/>
        </p:nvCxnSpPr>
        <p:spPr>
          <a:xfrm flipH="1">
            <a:off x="1619672" y="2636912"/>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1259632" y="29249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1331640" y="2996952"/>
            <a:ext cx="432048" cy="369332"/>
          </a:xfrm>
          <a:prstGeom prst="rect">
            <a:avLst/>
          </a:prstGeom>
          <a:noFill/>
        </p:spPr>
        <p:txBody>
          <a:bodyPr wrap="square" rtlCol="0">
            <a:spAutoFit/>
          </a:bodyPr>
          <a:lstStyle/>
          <a:p>
            <a:r>
              <a:rPr lang="fr-FR" dirty="0" smtClean="0"/>
              <a:t> X</a:t>
            </a:r>
            <a:endParaRPr lang="fr-FR" dirty="0"/>
          </a:p>
        </p:txBody>
      </p:sp>
      <p:sp>
        <p:nvSpPr>
          <p:cNvPr id="57" name="ZoneTexte 56"/>
          <p:cNvSpPr txBox="1"/>
          <p:nvPr/>
        </p:nvSpPr>
        <p:spPr>
          <a:xfrm>
            <a:off x="2699792" y="1196752"/>
            <a:ext cx="432048" cy="369332"/>
          </a:xfrm>
          <a:prstGeom prst="rect">
            <a:avLst/>
          </a:prstGeom>
          <a:noFill/>
          <a:ln>
            <a:solidFill>
              <a:schemeClr val="tx1"/>
            </a:solidFill>
          </a:ln>
        </p:spPr>
        <p:txBody>
          <a:bodyPr wrap="square" rtlCol="0">
            <a:spAutoFit/>
          </a:bodyPr>
          <a:lstStyle/>
          <a:p>
            <a:r>
              <a:rPr lang="fr-FR" dirty="0" smtClean="0"/>
              <a:t> S</a:t>
            </a:r>
            <a:endParaRPr lang="fr-FR" dirty="0"/>
          </a:p>
        </p:txBody>
      </p:sp>
      <p:cxnSp>
        <p:nvCxnSpPr>
          <p:cNvPr id="59" name="Connecteur droit avec flèche 58"/>
          <p:cNvCxnSpPr/>
          <p:nvPr/>
        </p:nvCxnSpPr>
        <p:spPr>
          <a:xfrm flipH="1">
            <a:off x="2195736" y="1628800"/>
            <a:ext cx="50405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5868144" y="2276872"/>
            <a:ext cx="432048" cy="369332"/>
          </a:xfrm>
          <a:prstGeom prst="rect">
            <a:avLst/>
          </a:prstGeom>
          <a:noFill/>
          <a:ln>
            <a:solidFill>
              <a:schemeClr val="tx1"/>
            </a:solidFill>
          </a:ln>
        </p:spPr>
        <p:txBody>
          <a:bodyPr wrap="square" rtlCol="0">
            <a:spAutoFit/>
          </a:bodyPr>
          <a:lstStyle/>
          <a:p>
            <a:r>
              <a:rPr lang="fr-FR" dirty="0" smtClean="0"/>
              <a:t> O</a:t>
            </a:r>
            <a:endParaRPr lang="fr-FR" dirty="0"/>
          </a:p>
        </p:txBody>
      </p:sp>
      <p:sp>
        <p:nvSpPr>
          <p:cNvPr id="62" name="Ellipse 61"/>
          <p:cNvSpPr/>
          <p:nvPr/>
        </p:nvSpPr>
        <p:spPr>
          <a:xfrm>
            <a:off x="6948264" y="2996952"/>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7020272" y="3140968"/>
            <a:ext cx="432048" cy="369332"/>
          </a:xfrm>
          <a:prstGeom prst="rect">
            <a:avLst/>
          </a:prstGeom>
          <a:noFill/>
        </p:spPr>
        <p:txBody>
          <a:bodyPr wrap="square" rtlCol="0">
            <a:spAutoFit/>
          </a:bodyPr>
          <a:lstStyle/>
          <a:p>
            <a:r>
              <a:rPr lang="fr-FR" dirty="0" smtClean="0"/>
              <a:t> N</a:t>
            </a:r>
            <a:endParaRPr lang="fr-FR" dirty="0"/>
          </a:p>
        </p:txBody>
      </p:sp>
      <p:cxnSp>
        <p:nvCxnSpPr>
          <p:cNvPr id="67" name="Connecteur droit avec flèche 66"/>
          <p:cNvCxnSpPr>
            <a:endCxn id="62" idx="0"/>
          </p:cNvCxnSpPr>
          <p:nvPr/>
        </p:nvCxnSpPr>
        <p:spPr>
          <a:xfrm>
            <a:off x="7236296" y="270892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Connecteur droit avec flèche 70"/>
          <p:cNvCxnSpPr>
            <a:endCxn id="62" idx="7"/>
          </p:cNvCxnSpPr>
          <p:nvPr/>
        </p:nvCxnSpPr>
        <p:spPr>
          <a:xfrm flipH="1">
            <a:off x="7439965" y="2708920"/>
            <a:ext cx="444403" cy="3723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H="1">
            <a:off x="6444208" y="3501008"/>
            <a:ext cx="58842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Ellipse 74"/>
          <p:cNvSpPr/>
          <p:nvPr/>
        </p:nvSpPr>
        <p:spPr>
          <a:xfrm>
            <a:off x="5940152" y="3789040"/>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p:cNvSpPr txBox="1"/>
          <p:nvPr/>
        </p:nvSpPr>
        <p:spPr>
          <a:xfrm>
            <a:off x="6012160" y="3861048"/>
            <a:ext cx="432048" cy="369332"/>
          </a:xfrm>
          <a:prstGeom prst="rect">
            <a:avLst/>
          </a:prstGeom>
          <a:noFill/>
        </p:spPr>
        <p:txBody>
          <a:bodyPr wrap="square" rtlCol="0">
            <a:spAutoFit/>
          </a:bodyPr>
          <a:lstStyle/>
          <a:p>
            <a:r>
              <a:rPr lang="fr-FR" dirty="0" smtClean="0"/>
              <a:t> Y</a:t>
            </a:r>
            <a:endParaRPr lang="fr-FR" dirty="0"/>
          </a:p>
        </p:txBody>
      </p:sp>
      <p:cxnSp>
        <p:nvCxnSpPr>
          <p:cNvPr id="77" name="Connecteur droit avec flèche 76"/>
          <p:cNvCxnSpPr/>
          <p:nvPr/>
        </p:nvCxnSpPr>
        <p:spPr>
          <a:xfrm>
            <a:off x="6084168" y="270892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p:txBody>
      </p:sp>
      <p:sp>
        <p:nvSpPr>
          <p:cNvPr id="4" name="Ellipse 3"/>
          <p:cNvSpPr/>
          <p:nvPr/>
        </p:nvSpPr>
        <p:spPr>
          <a:xfrm>
            <a:off x="1763688"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avec flèche 6"/>
          <p:cNvCxnSpPr/>
          <p:nvPr/>
        </p:nvCxnSpPr>
        <p:spPr>
          <a:xfrm>
            <a:off x="1187624" y="2708920"/>
            <a:ext cx="21602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1403648" y="170080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7020272"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1331640" y="2420888"/>
            <a:ext cx="432048" cy="369332"/>
          </a:xfrm>
          <a:prstGeom prst="rect">
            <a:avLst/>
          </a:prstGeom>
          <a:noFill/>
        </p:spPr>
        <p:txBody>
          <a:bodyPr wrap="square" rtlCol="0">
            <a:spAutoFit/>
          </a:bodyPr>
          <a:lstStyle/>
          <a:p>
            <a:r>
              <a:rPr lang="fr-FR" dirty="0" smtClean="0"/>
              <a:t> c</a:t>
            </a:r>
            <a:endParaRPr lang="fr-FR" dirty="0"/>
          </a:p>
        </p:txBody>
      </p:sp>
      <p:sp>
        <p:nvSpPr>
          <p:cNvPr id="13" name="Ellipse 12"/>
          <p:cNvSpPr/>
          <p:nvPr/>
        </p:nvSpPr>
        <p:spPr>
          <a:xfrm>
            <a:off x="7812360"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avec flèche 15"/>
          <p:cNvCxnSpPr/>
          <p:nvPr/>
        </p:nvCxnSpPr>
        <p:spPr>
          <a:xfrm>
            <a:off x="2051720" y="177281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7236296" y="1772816"/>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608416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104360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Ellipse 21"/>
          <p:cNvSpPr/>
          <p:nvPr/>
        </p:nvSpPr>
        <p:spPr>
          <a:xfrm>
            <a:off x="755576" y="2132856"/>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p:cNvCxnSpPr/>
          <p:nvPr/>
        </p:nvCxnSpPr>
        <p:spPr>
          <a:xfrm flipH="1">
            <a:off x="6444208" y="1700808"/>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6300192" y="1700808"/>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1907704" y="1196752"/>
            <a:ext cx="432048" cy="369332"/>
          </a:xfrm>
          <a:prstGeom prst="rect">
            <a:avLst/>
          </a:prstGeom>
          <a:noFill/>
        </p:spPr>
        <p:txBody>
          <a:bodyPr wrap="square" rtlCol="0">
            <a:spAutoFit/>
          </a:bodyPr>
          <a:lstStyle/>
          <a:p>
            <a:r>
              <a:rPr lang="fr-FR" dirty="0" smtClean="0"/>
              <a:t>M</a:t>
            </a:r>
            <a:endParaRPr lang="fr-FR" dirty="0"/>
          </a:p>
        </p:txBody>
      </p:sp>
      <p:sp>
        <p:nvSpPr>
          <p:cNvPr id="33" name="ZoneTexte 32"/>
          <p:cNvSpPr txBox="1"/>
          <p:nvPr/>
        </p:nvSpPr>
        <p:spPr>
          <a:xfrm>
            <a:off x="2987824" y="188640"/>
            <a:ext cx="2880320" cy="646331"/>
          </a:xfrm>
          <a:prstGeom prst="rect">
            <a:avLst/>
          </a:prstGeom>
          <a:noFill/>
        </p:spPr>
        <p:txBody>
          <a:bodyPr wrap="square" rtlCol="0">
            <a:spAutoFit/>
          </a:bodyPr>
          <a:lstStyle/>
          <a:p>
            <a:pPr algn="ctr"/>
            <a:r>
              <a:rPr lang="fr-FR" dirty="0" smtClean="0"/>
              <a:t>Le coefficient de parenté de second degré est de 1/8.  </a:t>
            </a:r>
            <a:endParaRPr lang="fr-FR" dirty="0"/>
          </a:p>
        </p:txBody>
      </p:sp>
      <p:sp>
        <p:nvSpPr>
          <p:cNvPr id="35" name="ZoneTexte 34"/>
          <p:cNvSpPr txBox="1"/>
          <p:nvPr/>
        </p:nvSpPr>
        <p:spPr>
          <a:xfrm>
            <a:off x="6660232" y="3861048"/>
            <a:ext cx="2376264" cy="369332"/>
          </a:xfrm>
          <a:prstGeom prst="rect">
            <a:avLst/>
          </a:prstGeom>
          <a:noFill/>
        </p:spPr>
        <p:txBody>
          <a:bodyPr wrap="square" rtlCol="0">
            <a:spAutoFit/>
          </a:bodyPr>
          <a:lstStyle/>
          <a:p>
            <a:r>
              <a:rPr lang="fr-FR" dirty="0" smtClean="0"/>
              <a:t>d: Parenté oncle-nièce  </a:t>
            </a:r>
            <a:endParaRPr lang="fr-FR" dirty="0"/>
          </a:p>
        </p:txBody>
      </p:sp>
      <p:sp>
        <p:nvSpPr>
          <p:cNvPr id="36" name="ZoneTexte 35"/>
          <p:cNvSpPr txBox="1"/>
          <p:nvPr/>
        </p:nvSpPr>
        <p:spPr>
          <a:xfrm>
            <a:off x="251520" y="3501008"/>
            <a:ext cx="3384376" cy="646331"/>
          </a:xfrm>
          <a:prstGeom prst="rect">
            <a:avLst/>
          </a:prstGeom>
          <a:noFill/>
        </p:spPr>
        <p:txBody>
          <a:bodyPr wrap="square" rtlCol="0">
            <a:spAutoFit/>
          </a:bodyPr>
          <a:lstStyle/>
          <a:p>
            <a:r>
              <a:rPr lang="fr-FR" dirty="0" smtClean="0"/>
              <a:t>c: Parenté demi-sœur-demi-frère</a:t>
            </a:r>
          </a:p>
          <a:p>
            <a:r>
              <a:rPr lang="fr-FR" dirty="0" smtClean="0"/>
              <a:t> </a:t>
            </a:r>
            <a:endParaRPr lang="fr-FR" dirty="0"/>
          </a:p>
        </p:txBody>
      </p:sp>
      <p:sp>
        <p:nvSpPr>
          <p:cNvPr id="39" name="ZoneTexte 38"/>
          <p:cNvSpPr txBox="1"/>
          <p:nvPr/>
        </p:nvSpPr>
        <p:spPr>
          <a:xfrm>
            <a:off x="827584" y="1196752"/>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sp>
        <p:nvSpPr>
          <p:cNvPr id="40" name="ZoneTexte 39"/>
          <p:cNvSpPr txBox="1"/>
          <p:nvPr/>
        </p:nvSpPr>
        <p:spPr>
          <a:xfrm>
            <a:off x="755576" y="2276872"/>
            <a:ext cx="432048" cy="369332"/>
          </a:xfrm>
          <a:prstGeom prst="rect">
            <a:avLst/>
          </a:prstGeom>
          <a:noFill/>
        </p:spPr>
        <p:txBody>
          <a:bodyPr wrap="square" rtlCol="0">
            <a:spAutoFit/>
          </a:bodyPr>
          <a:lstStyle/>
          <a:p>
            <a:r>
              <a:rPr lang="fr-FR" dirty="0" smtClean="0"/>
              <a:t>   I</a:t>
            </a:r>
            <a:endParaRPr lang="fr-FR" dirty="0"/>
          </a:p>
        </p:txBody>
      </p:sp>
      <p:sp>
        <p:nvSpPr>
          <p:cNvPr id="41" name="ZoneTexte 40"/>
          <p:cNvSpPr txBox="1"/>
          <p:nvPr/>
        </p:nvSpPr>
        <p:spPr>
          <a:xfrm>
            <a:off x="1835696" y="2276872"/>
            <a:ext cx="432048" cy="369332"/>
          </a:xfrm>
          <a:prstGeom prst="rect">
            <a:avLst/>
          </a:prstGeom>
          <a:noFill/>
          <a:ln>
            <a:solidFill>
              <a:schemeClr val="tx1"/>
            </a:solidFill>
          </a:ln>
        </p:spPr>
        <p:txBody>
          <a:bodyPr wrap="square" rtlCol="0">
            <a:spAutoFit/>
          </a:bodyPr>
          <a:lstStyle/>
          <a:p>
            <a:r>
              <a:rPr lang="fr-FR" dirty="0" smtClean="0"/>
              <a:t>  J</a:t>
            </a:r>
            <a:endParaRPr lang="fr-FR" dirty="0"/>
          </a:p>
        </p:txBody>
      </p:sp>
      <p:cxnSp>
        <p:nvCxnSpPr>
          <p:cNvPr id="44" name="Connecteur droit avec flèche 43"/>
          <p:cNvCxnSpPr/>
          <p:nvPr/>
        </p:nvCxnSpPr>
        <p:spPr>
          <a:xfrm>
            <a:off x="1287342" y="2420888"/>
            <a:ext cx="576064"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6" name="ZoneTexte 45"/>
          <p:cNvSpPr txBox="1"/>
          <p:nvPr/>
        </p:nvSpPr>
        <p:spPr>
          <a:xfrm>
            <a:off x="5868144" y="1268760"/>
            <a:ext cx="432048" cy="369332"/>
          </a:xfrm>
          <a:prstGeom prst="rect">
            <a:avLst/>
          </a:prstGeom>
          <a:noFill/>
          <a:ln>
            <a:solidFill>
              <a:schemeClr val="tx1"/>
            </a:solidFill>
          </a:ln>
        </p:spPr>
        <p:txBody>
          <a:bodyPr wrap="square" rtlCol="0">
            <a:spAutoFit/>
          </a:bodyPr>
          <a:lstStyle/>
          <a:p>
            <a:r>
              <a:rPr lang="fr-FR" dirty="0" smtClean="0"/>
              <a:t> A</a:t>
            </a:r>
            <a:endParaRPr lang="fr-FR" dirty="0"/>
          </a:p>
        </p:txBody>
      </p:sp>
      <p:sp>
        <p:nvSpPr>
          <p:cNvPr id="47" name="ZoneTexte 46"/>
          <p:cNvSpPr txBox="1"/>
          <p:nvPr/>
        </p:nvSpPr>
        <p:spPr>
          <a:xfrm>
            <a:off x="7092280" y="1268760"/>
            <a:ext cx="432048" cy="369332"/>
          </a:xfrm>
          <a:prstGeom prst="rect">
            <a:avLst/>
          </a:prstGeom>
          <a:noFill/>
        </p:spPr>
        <p:txBody>
          <a:bodyPr wrap="square" rtlCol="0">
            <a:spAutoFit/>
          </a:bodyPr>
          <a:lstStyle/>
          <a:p>
            <a:r>
              <a:rPr lang="fr-FR" dirty="0" smtClean="0"/>
              <a:t>B</a:t>
            </a:r>
            <a:endParaRPr lang="fr-FR" dirty="0"/>
          </a:p>
        </p:txBody>
      </p:sp>
      <p:sp>
        <p:nvSpPr>
          <p:cNvPr id="49" name="ZoneTexte 48"/>
          <p:cNvSpPr txBox="1"/>
          <p:nvPr/>
        </p:nvSpPr>
        <p:spPr>
          <a:xfrm>
            <a:off x="7812360" y="2348880"/>
            <a:ext cx="432048" cy="369332"/>
          </a:xfrm>
          <a:prstGeom prst="rect">
            <a:avLst/>
          </a:prstGeom>
          <a:noFill/>
        </p:spPr>
        <p:txBody>
          <a:bodyPr wrap="square" rtlCol="0">
            <a:spAutoFit/>
          </a:bodyPr>
          <a:lstStyle/>
          <a:p>
            <a:r>
              <a:rPr lang="fr-FR" dirty="0" smtClean="0"/>
              <a:t> M</a:t>
            </a:r>
            <a:endParaRPr lang="fr-FR" dirty="0"/>
          </a:p>
        </p:txBody>
      </p:sp>
      <p:sp>
        <p:nvSpPr>
          <p:cNvPr id="51" name="ZoneTexte 50"/>
          <p:cNvSpPr txBox="1"/>
          <p:nvPr/>
        </p:nvSpPr>
        <p:spPr>
          <a:xfrm>
            <a:off x="7020272" y="2348880"/>
            <a:ext cx="432048" cy="369332"/>
          </a:xfrm>
          <a:prstGeom prst="rect">
            <a:avLst/>
          </a:prstGeom>
          <a:noFill/>
          <a:ln>
            <a:solidFill>
              <a:schemeClr val="tx1"/>
            </a:solidFill>
          </a:ln>
        </p:spPr>
        <p:txBody>
          <a:bodyPr wrap="square" rtlCol="0">
            <a:spAutoFit/>
          </a:bodyPr>
          <a:lstStyle/>
          <a:p>
            <a:r>
              <a:rPr lang="fr-FR" dirty="0" smtClean="0"/>
              <a:t>  P</a:t>
            </a:r>
            <a:endParaRPr lang="fr-FR" dirty="0"/>
          </a:p>
        </p:txBody>
      </p:sp>
      <p:cxnSp>
        <p:nvCxnSpPr>
          <p:cNvPr id="63" name="Connecteur droit avec flèche 62"/>
          <p:cNvCxnSpPr/>
          <p:nvPr/>
        </p:nvCxnSpPr>
        <p:spPr>
          <a:xfrm>
            <a:off x="6300192" y="2708920"/>
            <a:ext cx="648072" cy="432048"/>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6516216" y="2636912"/>
            <a:ext cx="432048" cy="369332"/>
          </a:xfrm>
          <a:prstGeom prst="rect">
            <a:avLst/>
          </a:prstGeom>
          <a:noFill/>
        </p:spPr>
        <p:txBody>
          <a:bodyPr wrap="square" rtlCol="0">
            <a:spAutoFit/>
          </a:bodyPr>
          <a:lstStyle/>
          <a:p>
            <a:r>
              <a:rPr lang="fr-FR" dirty="0" smtClean="0"/>
              <a:t> d</a:t>
            </a:r>
            <a:endParaRPr lang="fr-FR" dirty="0"/>
          </a:p>
        </p:txBody>
      </p:sp>
      <p:sp>
        <p:nvSpPr>
          <p:cNvPr id="65" name="ZoneTexte 64"/>
          <p:cNvSpPr txBox="1"/>
          <p:nvPr/>
        </p:nvSpPr>
        <p:spPr>
          <a:xfrm>
            <a:off x="395536" y="4293096"/>
            <a:ext cx="8352928" cy="3046988"/>
          </a:xfrm>
          <a:prstGeom prst="rect">
            <a:avLst/>
          </a:prstGeom>
          <a:noFill/>
        </p:spPr>
        <p:txBody>
          <a:bodyPr wrap="square" rtlCol="0">
            <a:spAutoFit/>
          </a:bodyPr>
          <a:lstStyle/>
          <a:p>
            <a:pPr algn="just"/>
            <a:r>
              <a:rPr lang="fr-FR" sz="2400" dirty="0" smtClean="0"/>
              <a:t>Le coefficient de parenté entre un individu et le descendant de son frère ou de sa sœur (oncle-nièce, tante-neveu) s’écrit:</a:t>
            </a:r>
          </a:p>
          <a:p>
            <a:pPr algn="just"/>
            <a:r>
              <a:rPr lang="fr-FR" sz="2400" dirty="0" smtClean="0"/>
              <a:t>d = </a:t>
            </a:r>
            <a:r>
              <a:rPr lang="fr-FR" sz="2400" dirty="0" err="1" smtClean="0"/>
              <a:t>ϕ</a:t>
            </a:r>
            <a:r>
              <a:rPr lang="fr-FR" sz="2400" baseline="-25000" dirty="0" err="1" smtClean="0"/>
              <a:t>ON</a:t>
            </a:r>
            <a:r>
              <a:rPr lang="fr-FR" sz="2400" baseline="-25000" dirty="0" smtClean="0"/>
              <a:t> </a:t>
            </a:r>
            <a:r>
              <a:rPr lang="fr-FR" sz="2400" dirty="0" smtClean="0"/>
              <a:t>= (1/2)</a:t>
            </a:r>
            <a:r>
              <a:rPr lang="fr-FR" sz="2400" baseline="30000" dirty="0" smtClean="0"/>
              <a:t>4</a:t>
            </a:r>
            <a:r>
              <a:rPr lang="fr-FR" sz="2400" dirty="0" smtClean="0"/>
              <a:t> + (1/2)</a:t>
            </a:r>
            <a:r>
              <a:rPr lang="fr-FR" sz="2400" baseline="30000" dirty="0" smtClean="0"/>
              <a:t>4</a:t>
            </a:r>
            <a:r>
              <a:rPr lang="fr-FR" sz="2400" dirty="0" smtClean="0"/>
              <a:t> = 1/16 + 1/16 = 1/8 = </a:t>
            </a:r>
            <a:r>
              <a:rPr lang="fr-FR" sz="2400" dirty="0" err="1" smtClean="0"/>
              <a:t>f</a:t>
            </a:r>
            <a:r>
              <a:rPr lang="fr-FR" sz="2400" baseline="-25000" dirty="0" err="1" smtClean="0"/>
              <a:t>Y</a:t>
            </a:r>
            <a:r>
              <a:rPr lang="fr-FR" sz="2400" dirty="0" smtClean="0"/>
              <a:t> .  </a:t>
            </a:r>
          </a:p>
          <a:p>
            <a:pPr algn="just"/>
            <a:r>
              <a:rPr lang="fr-FR" sz="2400" dirty="0" smtClean="0"/>
              <a:t>Dans cet exemple, il existe deux ancêtres commun A et B et deux chaîne de parenté O-</a:t>
            </a:r>
            <a:r>
              <a:rPr lang="fr-FR" sz="2400" u="sng" dirty="0" smtClean="0"/>
              <a:t>A</a:t>
            </a:r>
            <a:r>
              <a:rPr lang="fr-FR" sz="2400" dirty="0" smtClean="0"/>
              <a:t>-P-N et O-</a:t>
            </a:r>
            <a:r>
              <a:rPr lang="fr-FR" sz="2400" u="sng" dirty="0" smtClean="0"/>
              <a:t>B</a:t>
            </a:r>
            <a:r>
              <a:rPr lang="fr-FR" sz="2400" dirty="0" smtClean="0"/>
              <a:t>-P-N. Dans chacune de ces chaînes, il y a trois maillons (quatre individus). Cette parenté est dite aussi de deuxième degré. </a:t>
            </a:r>
          </a:p>
          <a:p>
            <a:pPr algn="just"/>
            <a:endParaRPr lang="fr-FR" sz="2400" dirty="0"/>
          </a:p>
        </p:txBody>
      </p:sp>
      <p:cxnSp>
        <p:nvCxnSpPr>
          <p:cNvPr id="52" name="Connecteur droit avec flèche 51"/>
          <p:cNvCxnSpPr/>
          <p:nvPr/>
        </p:nvCxnSpPr>
        <p:spPr>
          <a:xfrm flipH="1">
            <a:off x="1619672" y="2636912"/>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Ellipse 53"/>
          <p:cNvSpPr/>
          <p:nvPr/>
        </p:nvSpPr>
        <p:spPr>
          <a:xfrm>
            <a:off x="1259632" y="29249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1331640" y="2996952"/>
            <a:ext cx="432048" cy="369332"/>
          </a:xfrm>
          <a:prstGeom prst="rect">
            <a:avLst/>
          </a:prstGeom>
          <a:noFill/>
        </p:spPr>
        <p:txBody>
          <a:bodyPr wrap="square" rtlCol="0">
            <a:spAutoFit/>
          </a:bodyPr>
          <a:lstStyle/>
          <a:p>
            <a:r>
              <a:rPr lang="fr-FR" dirty="0" smtClean="0"/>
              <a:t> X</a:t>
            </a:r>
            <a:endParaRPr lang="fr-FR" dirty="0"/>
          </a:p>
        </p:txBody>
      </p:sp>
      <p:sp>
        <p:nvSpPr>
          <p:cNvPr id="57" name="ZoneTexte 56"/>
          <p:cNvSpPr txBox="1"/>
          <p:nvPr/>
        </p:nvSpPr>
        <p:spPr>
          <a:xfrm>
            <a:off x="2699792" y="1196752"/>
            <a:ext cx="432048" cy="369332"/>
          </a:xfrm>
          <a:prstGeom prst="rect">
            <a:avLst/>
          </a:prstGeom>
          <a:noFill/>
          <a:ln>
            <a:solidFill>
              <a:schemeClr val="tx1"/>
            </a:solidFill>
          </a:ln>
        </p:spPr>
        <p:txBody>
          <a:bodyPr wrap="square" rtlCol="0">
            <a:spAutoFit/>
          </a:bodyPr>
          <a:lstStyle/>
          <a:p>
            <a:r>
              <a:rPr lang="fr-FR" dirty="0" smtClean="0"/>
              <a:t> S</a:t>
            </a:r>
            <a:endParaRPr lang="fr-FR" dirty="0"/>
          </a:p>
        </p:txBody>
      </p:sp>
      <p:cxnSp>
        <p:nvCxnSpPr>
          <p:cNvPr id="59" name="Connecteur droit avec flèche 58"/>
          <p:cNvCxnSpPr/>
          <p:nvPr/>
        </p:nvCxnSpPr>
        <p:spPr>
          <a:xfrm flipH="1">
            <a:off x="2195736" y="1628800"/>
            <a:ext cx="50405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ZoneTexte 60"/>
          <p:cNvSpPr txBox="1"/>
          <p:nvPr/>
        </p:nvSpPr>
        <p:spPr>
          <a:xfrm>
            <a:off x="5868144" y="2276872"/>
            <a:ext cx="432048" cy="369332"/>
          </a:xfrm>
          <a:prstGeom prst="rect">
            <a:avLst/>
          </a:prstGeom>
          <a:noFill/>
          <a:ln>
            <a:solidFill>
              <a:schemeClr val="tx1"/>
            </a:solidFill>
          </a:ln>
        </p:spPr>
        <p:txBody>
          <a:bodyPr wrap="square" rtlCol="0">
            <a:spAutoFit/>
          </a:bodyPr>
          <a:lstStyle/>
          <a:p>
            <a:r>
              <a:rPr lang="fr-FR" dirty="0" smtClean="0"/>
              <a:t> O</a:t>
            </a:r>
            <a:endParaRPr lang="fr-FR" dirty="0"/>
          </a:p>
        </p:txBody>
      </p:sp>
      <p:sp>
        <p:nvSpPr>
          <p:cNvPr id="62" name="Ellipse 61"/>
          <p:cNvSpPr/>
          <p:nvPr/>
        </p:nvSpPr>
        <p:spPr>
          <a:xfrm>
            <a:off x="6948264" y="2996952"/>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7020272" y="3140968"/>
            <a:ext cx="432048" cy="369332"/>
          </a:xfrm>
          <a:prstGeom prst="rect">
            <a:avLst/>
          </a:prstGeom>
          <a:noFill/>
        </p:spPr>
        <p:txBody>
          <a:bodyPr wrap="square" rtlCol="0">
            <a:spAutoFit/>
          </a:bodyPr>
          <a:lstStyle/>
          <a:p>
            <a:r>
              <a:rPr lang="fr-FR" dirty="0" smtClean="0"/>
              <a:t> N</a:t>
            </a:r>
            <a:endParaRPr lang="fr-FR" dirty="0"/>
          </a:p>
        </p:txBody>
      </p:sp>
      <p:cxnSp>
        <p:nvCxnSpPr>
          <p:cNvPr id="67" name="Connecteur droit avec flèche 66"/>
          <p:cNvCxnSpPr>
            <a:endCxn id="62" idx="0"/>
          </p:cNvCxnSpPr>
          <p:nvPr/>
        </p:nvCxnSpPr>
        <p:spPr>
          <a:xfrm>
            <a:off x="7236296" y="270892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Connecteur droit avec flèche 70"/>
          <p:cNvCxnSpPr>
            <a:endCxn id="62" idx="7"/>
          </p:cNvCxnSpPr>
          <p:nvPr/>
        </p:nvCxnSpPr>
        <p:spPr>
          <a:xfrm flipH="1">
            <a:off x="7439965" y="2708920"/>
            <a:ext cx="444403" cy="3723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H="1">
            <a:off x="6444208" y="3501008"/>
            <a:ext cx="58842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Ellipse 74"/>
          <p:cNvSpPr/>
          <p:nvPr/>
        </p:nvSpPr>
        <p:spPr>
          <a:xfrm>
            <a:off x="5940152" y="3789040"/>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p:cNvSpPr txBox="1"/>
          <p:nvPr/>
        </p:nvSpPr>
        <p:spPr>
          <a:xfrm>
            <a:off x="6012160" y="3861048"/>
            <a:ext cx="432048" cy="369332"/>
          </a:xfrm>
          <a:prstGeom prst="rect">
            <a:avLst/>
          </a:prstGeom>
          <a:noFill/>
        </p:spPr>
        <p:txBody>
          <a:bodyPr wrap="square" rtlCol="0">
            <a:spAutoFit/>
          </a:bodyPr>
          <a:lstStyle/>
          <a:p>
            <a:r>
              <a:rPr lang="fr-FR" dirty="0" smtClean="0"/>
              <a:t> Y</a:t>
            </a:r>
            <a:endParaRPr lang="fr-FR" dirty="0"/>
          </a:p>
        </p:txBody>
      </p:sp>
      <p:cxnSp>
        <p:nvCxnSpPr>
          <p:cNvPr id="77" name="Connecteur droit avec flèche 76"/>
          <p:cNvCxnSpPr/>
          <p:nvPr/>
        </p:nvCxnSpPr>
        <p:spPr>
          <a:xfrm>
            <a:off x="6084168" y="2708920"/>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60648"/>
            <a:ext cx="8229600" cy="6192688"/>
          </a:xfrm>
        </p:spPr>
        <p:txBody>
          <a:bodyPr/>
          <a:lstStyle/>
          <a:p>
            <a:pPr>
              <a:buNone/>
            </a:pPr>
            <a:endParaRPr lang="fr-FR" dirty="0" smtClean="0"/>
          </a:p>
          <a:p>
            <a:pPr>
              <a:buNone/>
            </a:pPr>
            <a:endParaRPr lang="fr-FR" dirty="0" smtClean="0"/>
          </a:p>
          <a:p>
            <a:pPr>
              <a:buNone/>
            </a:pPr>
            <a:endParaRPr lang="fr-FR" dirty="0" smtClean="0"/>
          </a:p>
          <a:p>
            <a:pPr>
              <a:buNone/>
            </a:pPr>
            <a:endParaRPr lang="fr-FR" dirty="0" smtClean="0"/>
          </a:p>
        </p:txBody>
      </p:sp>
      <p:cxnSp>
        <p:nvCxnSpPr>
          <p:cNvPr id="7" name="Connecteur droit avec flèche 6"/>
          <p:cNvCxnSpPr>
            <a:endCxn id="57" idx="1"/>
          </p:cNvCxnSpPr>
          <p:nvPr/>
        </p:nvCxnSpPr>
        <p:spPr>
          <a:xfrm>
            <a:off x="5580112" y="3501008"/>
            <a:ext cx="504056" cy="4726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7020272" y="112474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6948264"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avec flèche 16"/>
          <p:cNvCxnSpPr/>
          <p:nvPr/>
        </p:nvCxnSpPr>
        <p:spPr>
          <a:xfrm>
            <a:off x="7236296" y="1700808"/>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6084168" y="1628800"/>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flipH="1">
            <a:off x="6444208" y="1700808"/>
            <a:ext cx="64807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a:off x="6300192" y="1700808"/>
            <a:ext cx="72008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2987824" y="188640"/>
            <a:ext cx="2880320" cy="646331"/>
          </a:xfrm>
          <a:prstGeom prst="rect">
            <a:avLst/>
          </a:prstGeom>
          <a:noFill/>
        </p:spPr>
        <p:txBody>
          <a:bodyPr wrap="square" rtlCol="0">
            <a:spAutoFit/>
          </a:bodyPr>
          <a:lstStyle/>
          <a:p>
            <a:pPr algn="ctr"/>
            <a:r>
              <a:rPr lang="fr-FR" dirty="0" smtClean="0"/>
              <a:t>Le coefficient de parenté de troisième degré est de 1/16.  </a:t>
            </a:r>
            <a:endParaRPr lang="fr-FR" dirty="0"/>
          </a:p>
        </p:txBody>
      </p:sp>
      <p:sp>
        <p:nvSpPr>
          <p:cNvPr id="35" name="ZoneTexte 34"/>
          <p:cNvSpPr txBox="1"/>
          <p:nvPr/>
        </p:nvSpPr>
        <p:spPr>
          <a:xfrm>
            <a:off x="1691680" y="2996952"/>
            <a:ext cx="2880320" cy="369332"/>
          </a:xfrm>
          <a:prstGeom prst="rect">
            <a:avLst/>
          </a:prstGeom>
          <a:noFill/>
        </p:spPr>
        <p:txBody>
          <a:bodyPr wrap="square" rtlCol="0">
            <a:spAutoFit/>
          </a:bodyPr>
          <a:lstStyle/>
          <a:p>
            <a:r>
              <a:rPr lang="fr-FR" dirty="0" smtClean="0"/>
              <a:t>e: Parenté cousins germains  </a:t>
            </a:r>
            <a:endParaRPr lang="fr-FR" dirty="0"/>
          </a:p>
        </p:txBody>
      </p:sp>
      <p:sp>
        <p:nvSpPr>
          <p:cNvPr id="46" name="ZoneTexte 45"/>
          <p:cNvSpPr txBox="1"/>
          <p:nvPr/>
        </p:nvSpPr>
        <p:spPr>
          <a:xfrm>
            <a:off x="5868144" y="1268760"/>
            <a:ext cx="432048" cy="369332"/>
          </a:xfrm>
          <a:prstGeom prst="rect">
            <a:avLst/>
          </a:prstGeom>
          <a:noFill/>
          <a:ln>
            <a:solidFill>
              <a:schemeClr val="tx1"/>
            </a:solidFill>
          </a:ln>
        </p:spPr>
        <p:txBody>
          <a:bodyPr wrap="square" rtlCol="0">
            <a:spAutoFit/>
          </a:bodyPr>
          <a:lstStyle/>
          <a:p>
            <a:r>
              <a:rPr lang="fr-FR" dirty="0" smtClean="0"/>
              <a:t> A</a:t>
            </a:r>
            <a:endParaRPr lang="fr-FR" dirty="0"/>
          </a:p>
        </p:txBody>
      </p:sp>
      <p:sp>
        <p:nvSpPr>
          <p:cNvPr id="47" name="ZoneTexte 46"/>
          <p:cNvSpPr txBox="1"/>
          <p:nvPr/>
        </p:nvSpPr>
        <p:spPr>
          <a:xfrm>
            <a:off x="7092280" y="1268760"/>
            <a:ext cx="432048" cy="369332"/>
          </a:xfrm>
          <a:prstGeom prst="rect">
            <a:avLst/>
          </a:prstGeom>
          <a:noFill/>
        </p:spPr>
        <p:txBody>
          <a:bodyPr wrap="square" rtlCol="0">
            <a:spAutoFit/>
          </a:bodyPr>
          <a:lstStyle/>
          <a:p>
            <a:r>
              <a:rPr lang="fr-FR" dirty="0" smtClean="0"/>
              <a:t>B</a:t>
            </a:r>
            <a:endParaRPr lang="fr-FR" dirty="0"/>
          </a:p>
        </p:txBody>
      </p:sp>
      <p:sp>
        <p:nvSpPr>
          <p:cNvPr id="49" name="ZoneTexte 48"/>
          <p:cNvSpPr txBox="1"/>
          <p:nvPr/>
        </p:nvSpPr>
        <p:spPr>
          <a:xfrm>
            <a:off x="7020272" y="2348880"/>
            <a:ext cx="432048" cy="369332"/>
          </a:xfrm>
          <a:prstGeom prst="rect">
            <a:avLst/>
          </a:prstGeom>
          <a:noFill/>
        </p:spPr>
        <p:txBody>
          <a:bodyPr wrap="square" rtlCol="0">
            <a:spAutoFit/>
          </a:bodyPr>
          <a:lstStyle/>
          <a:p>
            <a:r>
              <a:rPr lang="fr-FR" dirty="0" smtClean="0"/>
              <a:t>  T</a:t>
            </a:r>
            <a:endParaRPr lang="fr-FR" dirty="0"/>
          </a:p>
        </p:txBody>
      </p:sp>
      <p:sp>
        <p:nvSpPr>
          <p:cNvPr id="51" name="ZoneTexte 50"/>
          <p:cNvSpPr txBox="1"/>
          <p:nvPr/>
        </p:nvSpPr>
        <p:spPr>
          <a:xfrm>
            <a:off x="7740352" y="2339588"/>
            <a:ext cx="432048" cy="369332"/>
          </a:xfrm>
          <a:prstGeom prst="rect">
            <a:avLst/>
          </a:prstGeom>
          <a:noFill/>
          <a:ln>
            <a:solidFill>
              <a:schemeClr val="tx1"/>
            </a:solidFill>
          </a:ln>
        </p:spPr>
        <p:txBody>
          <a:bodyPr wrap="square" rtlCol="0">
            <a:spAutoFit/>
          </a:bodyPr>
          <a:lstStyle/>
          <a:p>
            <a:r>
              <a:rPr lang="fr-FR" dirty="0" smtClean="0"/>
              <a:t> N</a:t>
            </a:r>
            <a:endParaRPr lang="fr-FR" dirty="0"/>
          </a:p>
        </p:txBody>
      </p:sp>
      <p:cxnSp>
        <p:nvCxnSpPr>
          <p:cNvPr id="63" name="Connecteur droit avec flèche 62"/>
          <p:cNvCxnSpPr/>
          <p:nvPr/>
        </p:nvCxnSpPr>
        <p:spPr>
          <a:xfrm>
            <a:off x="5652120" y="3284984"/>
            <a:ext cx="1296144" cy="0"/>
          </a:xfrm>
          <a:prstGeom prst="straightConnector1">
            <a:avLst/>
          </a:prstGeom>
          <a:ln>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4" name="ZoneTexte 63"/>
          <p:cNvSpPr txBox="1"/>
          <p:nvPr/>
        </p:nvSpPr>
        <p:spPr>
          <a:xfrm>
            <a:off x="6156176" y="2924944"/>
            <a:ext cx="432048" cy="369332"/>
          </a:xfrm>
          <a:prstGeom prst="rect">
            <a:avLst/>
          </a:prstGeom>
          <a:noFill/>
        </p:spPr>
        <p:txBody>
          <a:bodyPr wrap="square" rtlCol="0">
            <a:spAutoFit/>
          </a:bodyPr>
          <a:lstStyle/>
          <a:p>
            <a:r>
              <a:rPr lang="fr-FR" dirty="0" smtClean="0"/>
              <a:t> e</a:t>
            </a:r>
            <a:endParaRPr lang="fr-FR" dirty="0"/>
          </a:p>
        </p:txBody>
      </p:sp>
      <p:sp>
        <p:nvSpPr>
          <p:cNvPr id="65" name="ZoneTexte 64"/>
          <p:cNvSpPr txBox="1"/>
          <p:nvPr/>
        </p:nvSpPr>
        <p:spPr>
          <a:xfrm>
            <a:off x="395536" y="4293096"/>
            <a:ext cx="8352928" cy="2677656"/>
          </a:xfrm>
          <a:prstGeom prst="rect">
            <a:avLst/>
          </a:prstGeom>
          <a:noFill/>
        </p:spPr>
        <p:txBody>
          <a:bodyPr wrap="square" rtlCol="0">
            <a:spAutoFit/>
          </a:bodyPr>
          <a:lstStyle/>
          <a:p>
            <a:pPr algn="just"/>
            <a:r>
              <a:rPr lang="fr-FR" sz="2400" dirty="0" smtClean="0"/>
              <a:t>Le coefficient de parenté entre cousins germains s’écrit:</a:t>
            </a:r>
          </a:p>
          <a:p>
            <a:pPr algn="just"/>
            <a:r>
              <a:rPr lang="fr-FR" sz="2400" dirty="0" smtClean="0"/>
              <a:t>e = </a:t>
            </a:r>
            <a:r>
              <a:rPr lang="fr-FR" sz="2400" dirty="0" err="1" smtClean="0"/>
              <a:t>ϕ</a:t>
            </a:r>
            <a:r>
              <a:rPr lang="fr-FR" sz="2400" baseline="-25000" dirty="0" err="1" smtClean="0"/>
              <a:t>CK</a:t>
            </a:r>
            <a:r>
              <a:rPr lang="fr-FR" sz="2400" baseline="-25000" dirty="0" smtClean="0"/>
              <a:t> </a:t>
            </a:r>
            <a:r>
              <a:rPr lang="fr-FR" sz="2400" dirty="0" smtClean="0"/>
              <a:t>= (1/2)</a:t>
            </a:r>
            <a:r>
              <a:rPr lang="fr-FR" sz="2400" baseline="30000" dirty="0" smtClean="0"/>
              <a:t>5</a:t>
            </a:r>
            <a:r>
              <a:rPr lang="fr-FR" sz="2400" dirty="0" smtClean="0"/>
              <a:t> + (1/2)</a:t>
            </a:r>
            <a:r>
              <a:rPr lang="fr-FR" sz="2400" baseline="30000" dirty="0" smtClean="0"/>
              <a:t>5</a:t>
            </a:r>
            <a:r>
              <a:rPr lang="fr-FR" sz="2400" dirty="0" smtClean="0"/>
              <a:t> = 1/32 + 1/32 = 1/16 = </a:t>
            </a:r>
            <a:r>
              <a:rPr lang="fr-FR" sz="2400" dirty="0" err="1" smtClean="0"/>
              <a:t>f</a:t>
            </a:r>
            <a:r>
              <a:rPr lang="fr-FR" sz="2400" baseline="-25000" dirty="0" err="1" smtClean="0"/>
              <a:t>Y</a:t>
            </a:r>
            <a:r>
              <a:rPr lang="fr-FR" sz="2400" dirty="0" smtClean="0"/>
              <a:t> .  </a:t>
            </a:r>
          </a:p>
          <a:p>
            <a:pPr algn="just"/>
            <a:r>
              <a:rPr lang="fr-FR" sz="2400" dirty="0" smtClean="0"/>
              <a:t>Dans cet exemple, il existe deux ancêtres commun A et B donc deux chaîne de parenté C-O-</a:t>
            </a:r>
            <a:r>
              <a:rPr lang="fr-FR" sz="2400" u="sng" dirty="0" smtClean="0"/>
              <a:t>A</a:t>
            </a:r>
            <a:r>
              <a:rPr lang="fr-FR" sz="2400" dirty="0" smtClean="0"/>
              <a:t>-T-K et C-O-</a:t>
            </a:r>
            <a:r>
              <a:rPr lang="fr-FR" sz="2400" u="sng" dirty="0" smtClean="0"/>
              <a:t>B</a:t>
            </a:r>
            <a:r>
              <a:rPr lang="fr-FR" sz="2400" dirty="0" smtClean="0"/>
              <a:t>-T-K. Dans chacune de ces chaînes, il y à quatre maillons (cinq individus). Cette parenté est dite du troisième degré. </a:t>
            </a:r>
          </a:p>
          <a:p>
            <a:pPr algn="just"/>
            <a:endParaRPr lang="fr-FR" sz="2400" dirty="0"/>
          </a:p>
        </p:txBody>
      </p:sp>
      <p:cxnSp>
        <p:nvCxnSpPr>
          <p:cNvPr id="38" name="Connecteur droit avec flèche 37"/>
          <p:cNvCxnSpPr>
            <a:stCxn id="75" idx="4"/>
          </p:cNvCxnSpPr>
          <p:nvPr/>
        </p:nvCxnSpPr>
        <p:spPr>
          <a:xfrm>
            <a:off x="4788024" y="2780928"/>
            <a:ext cx="432048"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6084168" y="3789040"/>
            <a:ext cx="432048" cy="369332"/>
          </a:xfrm>
          <a:prstGeom prst="rect">
            <a:avLst/>
          </a:prstGeom>
          <a:noFill/>
          <a:ln>
            <a:solidFill>
              <a:schemeClr val="tx1"/>
            </a:solidFill>
          </a:ln>
        </p:spPr>
        <p:txBody>
          <a:bodyPr wrap="square" rtlCol="0">
            <a:spAutoFit/>
          </a:bodyPr>
          <a:lstStyle/>
          <a:p>
            <a:r>
              <a:rPr lang="fr-FR" dirty="0" smtClean="0"/>
              <a:t>  Y</a:t>
            </a:r>
            <a:endParaRPr lang="fr-FR" dirty="0"/>
          </a:p>
        </p:txBody>
      </p:sp>
      <p:sp>
        <p:nvSpPr>
          <p:cNvPr id="61" name="ZoneTexte 60"/>
          <p:cNvSpPr txBox="1"/>
          <p:nvPr/>
        </p:nvSpPr>
        <p:spPr>
          <a:xfrm>
            <a:off x="5868144" y="2276872"/>
            <a:ext cx="432048" cy="369332"/>
          </a:xfrm>
          <a:prstGeom prst="rect">
            <a:avLst/>
          </a:prstGeom>
          <a:noFill/>
          <a:ln>
            <a:solidFill>
              <a:schemeClr val="tx1"/>
            </a:solidFill>
          </a:ln>
        </p:spPr>
        <p:txBody>
          <a:bodyPr wrap="square" rtlCol="0">
            <a:spAutoFit/>
          </a:bodyPr>
          <a:lstStyle/>
          <a:p>
            <a:r>
              <a:rPr lang="fr-FR" dirty="0" smtClean="0"/>
              <a:t> O</a:t>
            </a:r>
            <a:endParaRPr lang="fr-FR" dirty="0"/>
          </a:p>
        </p:txBody>
      </p:sp>
      <p:sp>
        <p:nvSpPr>
          <p:cNvPr id="62" name="Ellipse 61"/>
          <p:cNvSpPr/>
          <p:nvPr/>
        </p:nvSpPr>
        <p:spPr>
          <a:xfrm>
            <a:off x="6948264" y="2996952"/>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p:cNvSpPr txBox="1"/>
          <p:nvPr/>
        </p:nvSpPr>
        <p:spPr>
          <a:xfrm>
            <a:off x="7020272" y="3140968"/>
            <a:ext cx="432048" cy="369332"/>
          </a:xfrm>
          <a:prstGeom prst="rect">
            <a:avLst/>
          </a:prstGeom>
          <a:noFill/>
        </p:spPr>
        <p:txBody>
          <a:bodyPr wrap="square" rtlCol="0">
            <a:spAutoFit/>
          </a:bodyPr>
          <a:lstStyle/>
          <a:p>
            <a:r>
              <a:rPr lang="fr-FR" dirty="0" smtClean="0"/>
              <a:t> K</a:t>
            </a:r>
            <a:endParaRPr lang="fr-FR" dirty="0"/>
          </a:p>
        </p:txBody>
      </p:sp>
      <p:cxnSp>
        <p:nvCxnSpPr>
          <p:cNvPr id="67" name="Connecteur droit avec flèche 66"/>
          <p:cNvCxnSpPr>
            <a:endCxn id="62" idx="0"/>
          </p:cNvCxnSpPr>
          <p:nvPr/>
        </p:nvCxnSpPr>
        <p:spPr>
          <a:xfrm>
            <a:off x="7236296" y="2708920"/>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Connecteur droit avec flèche 70"/>
          <p:cNvCxnSpPr>
            <a:endCxn id="62" idx="7"/>
          </p:cNvCxnSpPr>
          <p:nvPr/>
        </p:nvCxnSpPr>
        <p:spPr>
          <a:xfrm flipH="1">
            <a:off x="7439965" y="2708920"/>
            <a:ext cx="444403" cy="3723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3" name="Connecteur droit avec flèche 72"/>
          <p:cNvCxnSpPr/>
          <p:nvPr/>
        </p:nvCxnSpPr>
        <p:spPr>
          <a:xfrm flipH="1">
            <a:off x="6516216" y="3501008"/>
            <a:ext cx="516412"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5" name="Ellipse 74"/>
          <p:cNvSpPr/>
          <p:nvPr/>
        </p:nvSpPr>
        <p:spPr>
          <a:xfrm>
            <a:off x="4499992" y="2204864"/>
            <a:ext cx="576064" cy="5760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ZoneTexte 75"/>
          <p:cNvSpPr txBox="1"/>
          <p:nvPr/>
        </p:nvSpPr>
        <p:spPr>
          <a:xfrm>
            <a:off x="4572000" y="2276872"/>
            <a:ext cx="432048" cy="369332"/>
          </a:xfrm>
          <a:prstGeom prst="rect">
            <a:avLst/>
          </a:prstGeom>
          <a:noFill/>
        </p:spPr>
        <p:txBody>
          <a:bodyPr wrap="square" rtlCol="0">
            <a:spAutoFit/>
          </a:bodyPr>
          <a:lstStyle/>
          <a:p>
            <a:r>
              <a:rPr lang="fr-FR" dirty="0" smtClean="0"/>
              <a:t> P</a:t>
            </a:r>
            <a:endParaRPr lang="fr-FR" dirty="0"/>
          </a:p>
        </p:txBody>
      </p:sp>
      <p:cxnSp>
        <p:nvCxnSpPr>
          <p:cNvPr id="77" name="Connecteur droit avec flèche 76"/>
          <p:cNvCxnSpPr>
            <a:stCxn id="61" idx="2"/>
          </p:cNvCxnSpPr>
          <p:nvPr/>
        </p:nvCxnSpPr>
        <p:spPr>
          <a:xfrm flipH="1">
            <a:off x="5652120" y="2646204"/>
            <a:ext cx="432048" cy="4227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8" name="ZoneTexte 47"/>
          <p:cNvSpPr txBox="1"/>
          <p:nvPr/>
        </p:nvSpPr>
        <p:spPr>
          <a:xfrm>
            <a:off x="5220072" y="3068960"/>
            <a:ext cx="432048" cy="369332"/>
          </a:xfrm>
          <a:prstGeom prst="rect">
            <a:avLst/>
          </a:prstGeom>
          <a:noFill/>
          <a:ln>
            <a:solidFill>
              <a:schemeClr val="tx1"/>
            </a:solidFill>
          </a:ln>
        </p:spPr>
        <p:txBody>
          <a:bodyPr wrap="square" rtlCol="0">
            <a:spAutoFit/>
          </a:bodyPr>
          <a:lstStyle/>
          <a:p>
            <a:r>
              <a:rPr lang="fr-FR" dirty="0" smtClean="0"/>
              <a:t> C</a:t>
            </a:r>
            <a:endParaRPr lang="fr-F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Remarques</a:t>
            </a:r>
            <a:endParaRPr lang="fr-FR" dirty="0"/>
          </a:p>
        </p:txBody>
      </p:sp>
      <p:sp>
        <p:nvSpPr>
          <p:cNvPr id="3" name="Espace réservé du contenu 2"/>
          <p:cNvSpPr>
            <a:spLocks noGrp="1"/>
          </p:cNvSpPr>
          <p:nvPr>
            <p:ph idx="1"/>
          </p:nvPr>
        </p:nvSpPr>
        <p:spPr>
          <a:xfrm>
            <a:off x="457200" y="1268760"/>
            <a:ext cx="8229600" cy="5589240"/>
          </a:xfrm>
        </p:spPr>
        <p:txBody>
          <a:bodyPr>
            <a:normAutofit fontScale="92500" lnSpcReduction="20000"/>
          </a:bodyPr>
          <a:lstStyle/>
          <a:p>
            <a:pPr algn="just"/>
            <a:r>
              <a:rPr lang="fr-FR" dirty="0" smtClean="0"/>
              <a:t>Ne pas confondre coefficient de parenté et coefficient d’apparentement qui représente la proportion de gènes partagés entre deux individus apparentés et qui est égal au double du premier,</a:t>
            </a:r>
          </a:p>
          <a:p>
            <a:pPr algn="just"/>
            <a:r>
              <a:rPr lang="fr-FR" dirty="0" smtClean="0"/>
              <a:t>On peut toujours trouvé dans une population des individus apparentés, il suffit pour cela remonter assez loin dans les générations,</a:t>
            </a:r>
          </a:p>
          <a:p>
            <a:pPr algn="just"/>
            <a:r>
              <a:rPr lang="fr-FR" dirty="0" smtClean="0"/>
              <a:t>Si le nombre de générations séparant deux individus et leur ancêtre commun est trop important, de nombreuses mutation peuvent avoir eu lieu et dans ce cas, les allèles hérités d’un même ancêtre commun  ne sont plus identiques.</a:t>
            </a:r>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solidFill>
                  <a:srgbClr val="FF0000"/>
                </a:solidFill>
              </a:rPr>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
            </a:r>
            <a:br>
              <a:rPr lang="fr-FR" dirty="0" smtClean="0">
                <a:solidFill>
                  <a:srgbClr val="FF0000"/>
                </a:solidFill>
              </a:rPr>
            </a:br>
            <a:r>
              <a:rPr lang="fr-FR" dirty="0" smtClean="0">
                <a:solidFill>
                  <a:srgbClr val="FF0000"/>
                </a:solidFill>
              </a:rPr>
              <a:t>1- Structure génétique des populations:</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pPr>
              <a:buNone/>
            </a:pPr>
            <a:r>
              <a:rPr lang="fr-FR" dirty="0" smtClean="0"/>
              <a:t>La notion de population</a:t>
            </a:r>
          </a:p>
          <a:p>
            <a:pPr>
              <a:buNone/>
            </a:pPr>
            <a:r>
              <a:rPr lang="fr-FR" dirty="0" smtClean="0"/>
              <a:t>Les forces évolutives</a:t>
            </a:r>
          </a:p>
          <a:p>
            <a:pPr>
              <a:buNone/>
            </a:pPr>
            <a:r>
              <a:rPr lang="fr-FR" dirty="0" smtClean="0"/>
              <a:t>Constitution génétique des populations</a:t>
            </a:r>
          </a:p>
          <a:p>
            <a:pPr>
              <a:buNone/>
            </a:pPr>
            <a:r>
              <a:rPr lang="fr-FR" dirty="0" smtClean="0"/>
              <a:t>Cas particulier d’un locus lié a l’X</a:t>
            </a:r>
          </a:p>
          <a:p>
            <a:pPr>
              <a:buNone/>
            </a:pPr>
            <a:r>
              <a:rPr lang="fr-FR" dirty="0" smtClean="0"/>
              <a:t>Modèle a plusieurs locus: le déséquilibre de liaison</a:t>
            </a:r>
          </a:p>
          <a:p>
            <a:pPr>
              <a:buNone/>
            </a:pPr>
            <a:r>
              <a:rPr lang="fr-FR" dirty="0" smtClean="0"/>
              <a:t>conclusion</a:t>
            </a:r>
          </a:p>
          <a:p>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60648"/>
            <a:ext cx="8686800" cy="1143000"/>
          </a:xfrm>
        </p:spPr>
        <p:txBody>
          <a:bodyPr>
            <a:normAutofit fontScale="90000"/>
          </a:bodyPr>
          <a:lstStyle/>
          <a:p>
            <a:r>
              <a:rPr lang="fr-FR" dirty="0" smtClean="0"/>
              <a:t>Autofécondation et structure génétique</a:t>
            </a:r>
            <a:endParaRPr lang="fr-FR" dirty="0"/>
          </a:p>
        </p:txBody>
      </p:sp>
      <p:sp>
        <p:nvSpPr>
          <p:cNvPr id="3" name="Espace réservé du contenu 2"/>
          <p:cNvSpPr>
            <a:spLocks noGrp="1"/>
          </p:cNvSpPr>
          <p:nvPr>
            <p:ph idx="1"/>
          </p:nvPr>
        </p:nvSpPr>
        <p:spPr/>
        <p:txBody>
          <a:bodyPr>
            <a:normAutofit lnSpcReduction="10000"/>
          </a:bodyPr>
          <a:lstStyle/>
          <a:p>
            <a:pPr algn="just"/>
            <a:r>
              <a:rPr lang="fr-FR" dirty="0" smtClean="0"/>
              <a:t>L’autofécondation est un cas extrême de consanguinité,</a:t>
            </a:r>
          </a:p>
          <a:p>
            <a:pPr algn="just"/>
            <a:r>
              <a:rPr lang="fr-FR" dirty="0" smtClean="0"/>
              <a:t>Un individu ne peut pas être plus apparenté qu’avec lui-même,</a:t>
            </a:r>
          </a:p>
          <a:p>
            <a:pPr algn="just"/>
            <a:r>
              <a:rPr lang="fr-FR" dirty="0" smtClean="0"/>
              <a:t>La proportion des hétérozygotes diminue de moitié a chaque génération,</a:t>
            </a:r>
          </a:p>
          <a:p>
            <a:pPr algn="just"/>
            <a:r>
              <a:rPr lang="fr-FR" dirty="0" smtClean="0"/>
              <a:t>Dans le cas d’un locus biallèlique (</a:t>
            </a:r>
            <a:r>
              <a:rPr lang="fr-FR" dirty="0" err="1" smtClean="0"/>
              <a:t>A,a</a:t>
            </a:r>
            <a:r>
              <a:rPr lang="fr-FR" dirty="0" smtClean="0"/>
              <a:t>) trois type de croisement peuvent se réalisé (en situation de dominance ou codominance),</a:t>
            </a:r>
          </a:p>
          <a:p>
            <a:pPr algn="just">
              <a:buNone/>
            </a:pPr>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numérique</a:t>
            </a:r>
            <a:endParaRPr lang="fr-FR" dirty="0"/>
          </a:p>
        </p:txBody>
      </p:sp>
      <p:sp>
        <p:nvSpPr>
          <p:cNvPr id="3" name="Espace réservé du contenu 2"/>
          <p:cNvSpPr>
            <a:spLocks noGrp="1"/>
          </p:cNvSpPr>
          <p:nvPr>
            <p:ph idx="1"/>
          </p:nvPr>
        </p:nvSpPr>
        <p:spPr>
          <a:xfrm>
            <a:off x="457200" y="1600200"/>
            <a:ext cx="8229600" cy="5069160"/>
          </a:xfrm>
        </p:spPr>
        <p:txBody>
          <a:bodyPr>
            <a:normAutofit fontScale="92500" lnSpcReduction="20000"/>
          </a:bodyPr>
          <a:lstStyle/>
          <a:p>
            <a:pPr algn="just"/>
            <a:r>
              <a:rPr lang="fr-FR" dirty="0" smtClean="0"/>
              <a:t>f(A) = p = 0,5 et f(a) = q = 0,5 </a:t>
            </a:r>
          </a:p>
          <a:p>
            <a:pPr algn="just"/>
            <a:r>
              <a:rPr lang="fr-FR" dirty="0" smtClean="0"/>
              <a:t>Après une génération, les fréquences génotypique ne sont plus dans les proportions de H.W</a:t>
            </a:r>
          </a:p>
          <a:p>
            <a:pPr algn="just"/>
            <a:r>
              <a:rPr lang="fr-FR" dirty="0" smtClean="0"/>
              <a:t>Le système tend vers l’obtention de </a:t>
            </a:r>
            <a:r>
              <a:rPr lang="fr-FR" dirty="0" smtClean="0">
                <a:solidFill>
                  <a:srgbClr val="FF0000"/>
                </a:solidFill>
              </a:rPr>
              <a:t>lignée pures,</a:t>
            </a:r>
          </a:p>
          <a:p>
            <a:pPr algn="just"/>
            <a:endParaRPr lang="fr-FR" dirty="0" smtClean="0">
              <a:solidFill>
                <a:srgbClr val="FF0000"/>
              </a:solidFill>
            </a:endParaRPr>
          </a:p>
          <a:p>
            <a:pPr algn="just"/>
            <a:endParaRPr lang="fr-FR" dirty="0" smtClean="0">
              <a:solidFill>
                <a:srgbClr val="FF0000"/>
              </a:solidFill>
            </a:endParaRPr>
          </a:p>
          <a:p>
            <a:pPr algn="just"/>
            <a:r>
              <a:rPr lang="fr-FR" dirty="0" smtClean="0"/>
              <a:t>H</a:t>
            </a:r>
            <a:r>
              <a:rPr lang="fr-FR" baseline="-25000" dirty="0" smtClean="0"/>
              <a:t>i </a:t>
            </a:r>
            <a:r>
              <a:rPr lang="fr-FR" dirty="0" smtClean="0"/>
              <a:t>est la proportion initiale d’hétérozygotes dans la population totale,</a:t>
            </a:r>
          </a:p>
          <a:p>
            <a:pPr algn="just"/>
            <a:r>
              <a:rPr lang="fr-FR" dirty="0" smtClean="0"/>
              <a:t>H</a:t>
            </a:r>
            <a:r>
              <a:rPr lang="fr-FR" baseline="-25000" dirty="0" smtClean="0"/>
              <a:t>g</a:t>
            </a:r>
            <a:r>
              <a:rPr lang="fr-FR" dirty="0" smtClean="0"/>
              <a:t> est la proportion d’hétérozygotes à la génération g.</a:t>
            </a:r>
          </a:p>
          <a:p>
            <a:pPr algn="just"/>
            <a:endParaRPr lang="fr-FR" dirty="0" smtClean="0">
              <a:solidFill>
                <a:srgbClr val="FF0000"/>
              </a:solidFill>
            </a:endParaRPr>
          </a:p>
          <a:p>
            <a:pPr algn="just"/>
            <a:endParaRPr lang="fr-FR" dirty="0" smtClean="0"/>
          </a:p>
          <a:p>
            <a:pPr algn="just"/>
            <a:endParaRPr lang="fr-FR" dirty="0" smtClean="0"/>
          </a:p>
          <a:p>
            <a:pPr algn="just"/>
            <a:endParaRPr lang="fr-FR" dirty="0" smtClean="0"/>
          </a:p>
          <a:p>
            <a:pPr algn="just"/>
            <a:endParaRPr lang="fr-FR" dirty="0" smtClean="0"/>
          </a:p>
        </p:txBody>
      </p:sp>
      <p:sp>
        <p:nvSpPr>
          <p:cNvPr id="4" name="ZoneTexte 3"/>
          <p:cNvSpPr txBox="1"/>
          <p:nvPr/>
        </p:nvSpPr>
        <p:spPr>
          <a:xfrm>
            <a:off x="1691680" y="3645024"/>
            <a:ext cx="2376264" cy="1569660"/>
          </a:xfrm>
          <a:prstGeom prst="rect">
            <a:avLst/>
          </a:prstGeom>
          <a:noFill/>
        </p:spPr>
        <p:txBody>
          <a:bodyPr wrap="square" rtlCol="0">
            <a:spAutoFit/>
          </a:bodyPr>
          <a:lstStyle/>
          <a:p>
            <a:pPr algn="just"/>
            <a:r>
              <a:rPr lang="fr-FR" sz="3200" dirty="0" smtClean="0"/>
              <a:t>  H</a:t>
            </a:r>
            <a:r>
              <a:rPr lang="fr-FR" sz="3200" baseline="-25000" dirty="0" smtClean="0"/>
              <a:t>g-1</a:t>
            </a:r>
            <a:endParaRPr lang="fr-FR" sz="3200" dirty="0" smtClean="0"/>
          </a:p>
          <a:p>
            <a:pPr algn="just"/>
            <a:r>
              <a:rPr lang="fr-FR" sz="3200" dirty="0" smtClean="0"/>
              <a:t>    2</a:t>
            </a:r>
            <a:endParaRPr lang="fr-FR" sz="3200" baseline="-25000" dirty="0" smtClean="0"/>
          </a:p>
          <a:p>
            <a:pPr algn="just"/>
            <a:r>
              <a:rPr lang="fr-FR" sz="3200" baseline="-25000" dirty="0" smtClean="0"/>
              <a:t> </a:t>
            </a:r>
            <a:endParaRPr lang="fr-FR" sz="3200" dirty="0" smtClean="0"/>
          </a:p>
        </p:txBody>
      </p:sp>
      <p:cxnSp>
        <p:nvCxnSpPr>
          <p:cNvPr id="6" name="Connecteur droit 5"/>
          <p:cNvCxnSpPr/>
          <p:nvPr/>
        </p:nvCxnSpPr>
        <p:spPr>
          <a:xfrm>
            <a:off x="1979712" y="4165668"/>
            <a:ext cx="504056"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1187624" y="3861048"/>
            <a:ext cx="861363" cy="584775"/>
          </a:xfrm>
          <a:prstGeom prst="rect">
            <a:avLst/>
          </a:prstGeom>
          <a:noFill/>
        </p:spPr>
        <p:txBody>
          <a:bodyPr wrap="square" rtlCol="0">
            <a:spAutoFit/>
          </a:bodyPr>
          <a:lstStyle/>
          <a:p>
            <a:r>
              <a:rPr lang="fr-FR" sz="3200" dirty="0" smtClean="0"/>
              <a:t>H</a:t>
            </a:r>
            <a:r>
              <a:rPr lang="fr-FR" sz="3200" baseline="-25000" dirty="0" smtClean="0"/>
              <a:t>g</a:t>
            </a:r>
            <a:r>
              <a:rPr lang="fr-FR" sz="3200" dirty="0" smtClean="0"/>
              <a:t>= </a:t>
            </a:r>
            <a:endParaRPr lang="fr-FR" sz="3200" dirty="0"/>
          </a:p>
        </p:txBody>
      </p:sp>
      <p:sp>
        <p:nvSpPr>
          <p:cNvPr id="10" name="ZoneTexte 9"/>
          <p:cNvSpPr txBox="1"/>
          <p:nvPr/>
        </p:nvSpPr>
        <p:spPr>
          <a:xfrm>
            <a:off x="2627784" y="3645024"/>
            <a:ext cx="1512168" cy="1569660"/>
          </a:xfrm>
          <a:prstGeom prst="rect">
            <a:avLst/>
          </a:prstGeom>
          <a:noFill/>
        </p:spPr>
        <p:txBody>
          <a:bodyPr wrap="square" rtlCol="0">
            <a:spAutoFit/>
          </a:bodyPr>
          <a:lstStyle/>
          <a:p>
            <a:r>
              <a:rPr lang="fr-FR" sz="3200" dirty="0" smtClean="0"/>
              <a:t>    H</a:t>
            </a:r>
            <a:r>
              <a:rPr lang="fr-FR" sz="3200" baseline="-25000" dirty="0" smtClean="0"/>
              <a:t>i</a:t>
            </a:r>
          </a:p>
          <a:p>
            <a:r>
              <a:rPr lang="fr-FR" sz="3200" dirty="0" smtClean="0"/>
              <a:t>    2</a:t>
            </a:r>
            <a:r>
              <a:rPr lang="fr-FR" sz="3200" baseline="30000" dirty="0" smtClean="0"/>
              <a:t>g</a:t>
            </a:r>
            <a:endParaRPr lang="fr-FR" sz="3200" baseline="-25000" dirty="0" smtClean="0"/>
          </a:p>
          <a:p>
            <a:r>
              <a:rPr lang="fr-FR" sz="3200" dirty="0" smtClean="0"/>
              <a:t> </a:t>
            </a:r>
            <a:endParaRPr lang="fr-FR" sz="3200" dirty="0"/>
          </a:p>
        </p:txBody>
      </p:sp>
      <p:cxnSp>
        <p:nvCxnSpPr>
          <p:cNvPr id="12" name="Connecteur droit 11"/>
          <p:cNvCxnSpPr/>
          <p:nvPr/>
        </p:nvCxnSpPr>
        <p:spPr>
          <a:xfrm>
            <a:off x="3059832" y="4162935"/>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2555776" y="3861048"/>
            <a:ext cx="576064" cy="584775"/>
          </a:xfrm>
          <a:prstGeom prst="rect">
            <a:avLst/>
          </a:prstGeom>
          <a:noFill/>
        </p:spPr>
        <p:txBody>
          <a:bodyPr wrap="square" rtlCol="0">
            <a:spAutoFit/>
          </a:bodyPr>
          <a:lstStyle/>
          <a:p>
            <a:r>
              <a:rPr lang="fr-FR" sz="3200" dirty="0" smtClean="0"/>
              <a:t> = </a:t>
            </a:r>
            <a:endParaRPr lang="fr-FR" sz="3200"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IMPORTANT</a:t>
            </a: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dirty="0" smtClean="0"/>
              <a:t>Dans les populations naturelle l’autofécondation est rarement totale et il existe un certain pourcentage d’</a:t>
            </a:r>
            <a:r>
              <a:rPr lang="fr-FR" dirty="0" smtClean="0">
                <a:solidFill>
                  <a:srgbClr val="FF0000"/>
                </a:solidFill>
              </a:rPr>
              <a:t>allogamie</a:t>
            </a:r>
            <a:r>
              <a:rPr lang="fr-FR" dirty="0" smtClean="0"/>
              <a:t>,</a:t>
            </a:r>
          </a:p>
          <a:p>
            <a:pPr algn="just"/>
            <a:r>
              <a:rPr lang="fr-FR" dirty="0" smtClean="0"/>
              <a:t>Pourquoi ce pourcentage d’allogamie?</a:t>
            </a:r>
          </a:p>
          <a:p>
            <a:pPr algn="just"/>
            <a:r>
              <a:rPr lang="fr-FR" dirty="0" smtClean="0"/>
              <a:t>Ce pourcentage est de l’ordre de 5% chez la tomate, 10% chez le blé et 30% chez le colza,</a:t>
            </a:r>
          </a:p>
          <a:p>
            <a:pPr algn="just"/>
            <a:r>
              <a:rPr lang="fr-FR" dirty="0" smtClean="0"/>
              <a:t>L’étudiant doit faire une petite recherche pour voir si le taux de variabilité génétique est plus élevé ou moins élevé par exemple chez la tomate par rapport au deux autres espèces?</a:t>
            </a:r>
          </a:p>
          <a:p>
            <a:pPr algn="just"/>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Théorie personnelle </a:t>
            </a:r>
            <a:endParaRPr lang="fr-FR" dirty="0"/>
          </a:p>
        </p:txBody>
      </p:sp>
      <p:sp>
        <p:nvSpPr>
          <p:cNvPr id="3" name="Espace réservé du contenu 2"/>
          <p:cNvSpPr>
            <a:spLocks noGrp="1"/>
          </p:cNvSpPr>
          <p:nvPr>
            <p:ph idx="1"/>
          </p:nvPr>
        </p:nvSpPr>
        <p:spPr>
          <a:xfrm>
            <a:off x="395536" y="1844824"/>
            <a:ext cx="8229600" cy="3124944"/>
          </a:xfrm>
        </p:spPr>
        <p:txBody>
          <a:bodyPr>
            <a:normAutofit/>
          </a:bodyPr>
          <a:lstStyle/>
          <a:p>
            <a:pPr algn="just"/>
            <a:r>
              <a:rPr lang="fr-FR" dirty="0" smtClean="0"/>
              <a:t>Dans les population où l’autofécondation est complète, je crois que le maintien du polymorphisme est due a la création et/ou a une diminution de stringences au niveau du système de réplication de l’ADN et le maintien d’un taux assez important de mutations.</a:t>
            </a:r>
          </a:p>
          <a:p>
            <a:pPr algn="just"/>
            <a:endParaRPr lang="fr-F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solidFill>
                  <a:srgbClr val="FF0000"/>
                </a:solidFill>
              </a:rPr>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coefficient moyen de consanguinité</a:t>
            </a:r>
            <a:endParaRPr lang="fr-FR" dirty="0"/>
          </a:p>
        </p:txBody>
      </p:sp>
      <p:sp>
        <p:nvSpPr>
          <p:cNvPr id="3" name="Espace réservé du contenu 2"/>
          <p:cNvSpPr>
            <a:spLocks noGrp="1"/>
          </p:cNvSpPr>
          <p:nvPr>
            <p:ph idx="1"/>
          </p:nvPr>
        </p:nvSpPr>
        <p:spPr>
          <a:xfrm>
            <a:off x="457200" y="1340768"/>
            <a:ext cx="8229600" cy="5256584"/>
          </a:xfrm>
        </p:spPr>
        <p:txBody>
          <a:bodyPr>
            <a:normAutofit fontScale="85000" lnSpcReduction="10000"/>
          </a:bodyPr>
          <a:lstStyle/>
          <a:p>
            <a:pPr algn="just"/>
            <a:r>
              <a:rPr lang="fr-FR" dirty="0" smtClean="0"/>
              <a:t>Pour population de taille infinie il peut y avoir consanguinité si les croisement se font entre apparenté,</a:t>
            </a:r>
          </a:p>
          <a:p>
            <a:pPr algn="just"/>
            <a:r>
              <a:rPr lang="fr-FR" dirty="0" smtClean="0"/>
              <a:t>Dans une population a effectif limité la consanguinité s’installe même si les croisements se font au hasard,</a:t>
            </a:r>
          </a:p>
          <a:p>
            <a:pPr algn="just"/>
            <a:r>
              <a:rPr lang="fr-FR" dirty="0" smtClean="0"/>
              <a:t>Dans une population a effectif infinie on peut considéré qu’une fraction des individus ont des unions entre apparentés, le résultat on est que tous les individus d’une même population n’ont pas le même coefficient individuel de consanguinité.</a:t>
            </a:r>
          </a:p>
          <a:p>
            <a:pPr algn="just"/>
            <a:r>
              <a:rPr lang="fr-FR" dirty="0" smtClean="0">
                <a:solidFill>
                  <a:srgbClr val="FF0000"/>
                </a:solidFill>
              </a:rPr>
              <a:t>Le coefficient de consanguinité d’une population est défini comme la probabilité que les deux allèles d’un locus d’un individu pris au hasard soient identique.</a:t>
            </a:r>
            <a:endParaRPr lang="fr-FR" dirty="0">
              <a:solidFill>
                <a:srgbClr val="FF0000"/>
              </a:solidFill>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formule</a:t>
            </a:r>
            <a:endParaRPr lang="fr-FR" dirty="0"/>
          </a:p>
        </p:txBody>
      </p:sp>
      <p:sp>
        <p:nvSpPr>
          <p:cNvPr id="3" name="Espace réservé du contenu 2"/>
          <p:cNvSpPr>
            <a:spLocks noGrp="1"/>
          </p:cNvSpPr>
          <p:nvPr>
            <p:ph idx="1"/>
          </p:nvPr>
        </p:nvSpPr>
        <p:spPr>
          <a:xfrm>
            <a:off x="457200" y="1268760"/>
            <a:ext cx="8229600" cy="5256584"/>
          </a:xfrm>
        </p:spPr>
        <p:txBody>
          <a:bodyPr>
            <a:normAutofit fontScale="92500" lnSpcReduction="20000"/>
          </a:bodyPr>
          <a:lstStyle/>
          <a:p>
            <a:pPr algn="just"/>
            <a:r>
              <a:rPr lang="fr-FR" dirty="0" smtClean="0"/>
              <a:t>F = Ʃ </a:t>
            </a:r>
            <a:r>
              <a:rPr lang="fr-FR" dirty="0" err="1" smtClean="0"/>
              <a:t>f</a:t>
            </a:r>
            <a:r>
              <a:rPr lang="fr-FR" baseline="-25000" dirty="0" err="1" smtClean="0"/>
              <a:t>i</a:t>
            </a:r>
            <a:r>
              <a:rPr lang="fr-FR" dirty="0" err="1" smtClean="0"/>
              <a:t>p</a:t>
            </a:r>
            <a:r>
              <a:rPr lang="fr-FR" baseline="-25000" dirty="0" err="1" smtClean="0"/>
              <a:t>i</a:t>
            </a:r>
            <a:r>
              <a:rPr lang="fr-FR" baseline="-25000" dirty="0" smtClean="0"/>
              <a:t>                        </a:t>
            </a:r>
            <a:r>
              <a:rPr lang="fr-FR" dirty="0" smtClean="0"/>
              <a:t>avec 0 &lt; F &lt; 1 </a:t>
            </a:r>
          </a:p>
          <a:p>
            <a:pPr algn="just">
              <a:buNone/>
            </a:pPr>
            <a:r>
              <a:rPr lang="fr-FR" dirty="0" smtClean="0"/>
              <a:t>n : n individu de la population,</a:t>
            </a:r>
          </a:p>
          <a:p>
            <a:pPr algn="just">
              <a:buNone/>
            </a:pPr>
            <a:r>
              <a:rPr lang="fr-FR" dirty="0" smtClean="0"/>
              <a:t>f</a:t>
            </a:r>
            <a:r>
              <a:rPr lang="fr-FR" baseline="-25000" dirty="0" smtClean="0"/>
              <a:t>i</a:t>
            </a:r>
            <a:r>
              <a:rPr lang="fr-FR" dirty="0" smtClean="0"/>
              <a:t> : coefficient de consanguinité de chaque individu,</a:t>
            </a:r>
          </a:p>
          <a:p>
            <a:pPr algn="just">
              <a:buNone/>
            </a:pPr>
            <a:r>
              <a:rPr lang="fr-FR" dirty="0" smtClean="0"/>
              <a:t>p</a:t>
            </a:r>
            <a:r>
              <a:rPr lang="fr-FR" baseline="-25000" dirty="0" smtClean="0"/>
              <a:t>i</a:t>
            </a:r>
            <a:r>
              <a:rPr lang="fr-FR" dirty="0" smtClean="0"/>
              <a:t> : fréquence de chaque coefficient de consanguinité dans la population,</a:t>
            </a:r>
          </a:p>
          <a:p>
            <a:pPr algn="just">
              <a:buNone/>
            </a:pPr>
            <a:r>
              <a:rPr lang="fr-FR" dirty="0" smtClean="0"/>
              <a:t>F : coefficient de consanguinité de la population (selon la notation de Wright) ou coefficient de consanguinité apparente.</a:t>
            </a:r>
          </a:p>
          <a:p>
            <a:pPr algn="just">
              <a:buNone/>
            </a:pPr>
            <a:r>
              <a:rPr lang="fr-FR" dirty="0" smtClean="0"/>
              <a:t>Ce coefficient est de 0 s’il n’y a aucun apparentement entre les individus. Il est de 1 si tous les individus de la population sont homozygotes à tous les locus (</a:t>
            </a:r>
            <a:r>
              <a:rPr lang="fr-FR" dirty="0" smtClean="0">
                <a:solidFill>
                  <a:srgbClr val="FF0000"/>
                </a:solidFill>
              </a:rPr>
              <a:t>ligné pure</a:t>
            </a:r>
            <a:r>
              <a:rPr lang="fr-FR" dirty="0" smtClean="0"/>
              <a:t>).</a:t>
            </a:r>
            <a:endParaRPr lang="fr-FR" dirty="0"/>
          </a:p>
        </p:txBody>
      </p:sp>
      <p:sp>
        <p:nvSpPr>
          <p:cNvPr id="4" name="ZoneTexte 3"/>
          <p:cNvSpPr txBox="1"/>
          <p:nvPr/>
        </p:nvSpPr>
        <p:spPr>
          <a:xfrm>
            <a:off x="1290075" y="1484784"/>
            <a:ext cx="576064" cy="369332"/>
          </a:xfrm>
          <a:prstGeom prst="rect">
            <a:avLst/>
          </a:prstGeom>
          <a:noFill/>
        </p:spPr>
        <p:txBody>
          <a:bodyPr wrap="square" rtlCol="0">
            <a:spAutoFit/>
          </a:bodyPr>
          <a:lstStyle/>
          <a:p>
            <a:r>
              <a:rPr lang="fr-FR" dirty="0" smtClean="0"/>
              <a:t>i=1</a:t>
            </a:r>
            <a:endParaRPr lang="fr-FR" dirty="0"/>
          </a:p>
        </p:txBody>
      </p:sp>
      <p:sp>
        <p:nvSpPr>
          <p:cNvPr id="5" name="ZoneTexte 4"/>
          <p:cNvSpPr txBox="1"/>
          <p:nvPr/>
        </p:nvSpPr>
        <p:spPr>
          <a:xfrm>
            <a:off x="1331640" y="1052736"/>
            <a:ext cx="216024" cy="369332"/>
          </a:xfrm>
          <a:prstGeom prst="rect">
            <a:avLst/>
          </a:prstGeom>
          <a:noFill/>
        </p:spPr>
        <p:txBody>
          <a:bodyPr wrap="square" rtlCol="0">
            <a:spAutoFit/>
          </a:bodyPr>
          <a:lstStyle/>
          <a:p>
            <a:r>
              <a:rPr lang="fr-FR" dirty="0" smtClean="0"/>
              <a:t>n</a:t>
            </a:r>
            <a:endParaRPr lang="fr-F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Application numérique</a:t>
            </a:r>
            <a:endParaRPr lang="fr-FR" dirty="0"/>
          </a:p>
        </p:txBody>
      </p:sp>
      <p:sp>
        <p:nvSpPr>
          <p:cNvPr id="3" name="Espace réservé du contenu 2"/>
          <p:cNvSpPr>
            <a:spLocks noGrp="1"/>
          </p:cNvSpPr>
          <p:nvPr>
            <p:ph idx="1"/>
          </p:nvPr>
        </p:nvSpPr>
        <p:spPr>
          <a:xfrm>
            <a:off x="467544" y="1772816"/>
            <a:ext cx="8229600" cy="3384376"/>
          </a:xfrm>
        </p:spPr>
        <p:txBody>
          <a:bodyPr/>
          <a:lstStyle/>
          <a:p>
            <a:pPr algn="just">
              <a:buNone/>
            </a:pPr>
            <a:r>
              <a:rPr lang="fr-FR" dirty="0" smtClean="0"/>
              <a:t>Au niveau d’une population 10% des individus ont des unions entre cousins germains et 2% entre frères-sœurs, le coefficient de la population sera:</a:t>
            </a:r>
          </a:p>
          <a:p>
            <a:pPr algn="just">
              <a:buNone/>
            </a:pPr>
            <a:r>
              <a:rPr lang="fr-FR" dirty="0" smtClean="0"/>
              <a:t>F =(10/100)X(1/16) + (2/100)X(1/4) + (88/100)X0</a:t>
            </a:r>
          </a:p>
          <a:p>
            <a:pPr algn="just">
              <a:buNone/>
            </a:pPr>
            <a:r>
              <a:rPr lang="fr-FR" dirty="0" smtClean="0"/>
              <a:t>F = 0.00625 + 0.005 = 0.01125 soit 1.125% </a:t>
            </a:r>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solidFill>
                  <a:srgbClr val="FF0000"/>
                </a:solidFill>
              </a:rPr>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Populations naturelle et consanguinité</a:t>
            </a:r>
            <a:endParaRPr lang="fr-FR" dirty="0"/>
          </a:p>
        </p:txBody>
      </p:sp>
      <p:sp>
        <p:nvSpPr>
          <p:cNvPr id="3" name="Espace réservé du contenu 2"/>
          <p:cNvSpPr>
            <a:spLocks noGrp="1"/>
          </p:cNvSpPr>
          <p:nvPr>
            <p:ph idx="1"/>
          </p:nvPr>
        </p:nvSpPr>
        <p:spPr>
          <a:xfrm>
            <a:off x="457200" y="1268760"/>
            <a:ext cx="8229600" cy="5400600"/>
          </a:xfrm>
        </p:spPr>
        <p:txBody>
          <a:bodyPr>
            <a:normAutofit lnSpcReduction="10000"/>
          </a:bodyPr>
          <a:lstStyle/>
          <a:p>
            <a:pPr algn="just"/>
            <a:r>
              <a:rPr lang="fr-FR" dirty="0" smtClean="0"/>
              <a:t>Au niveau des populations naturelle il y a des mécanisme qui limite la consanguinité,</a:t>
            </a:r>
          </a:p>
          <a:p>
            <a:pPr algn="just"/>
            <a:r>
              <a:rPr lang="fr-FR" dirty="0" smtClean="0"/>
              <a:t>L’allogamie chez les plantes,</a:t>
            </a:r>
          </a:p>
          <a:p>
            <a:pPr algn="just"/>
            <a:r>
              <a:rPr lang="fr-FR" dirty="0" smtClean="0"/>
              <a:t>Chez les animaux les accouplements frères-sœur stricte sont rare, c’est le cas des micro-hyménoptères agaonides polinisateur des figuiers (genre </a:t>
            </a:r>
            <a:r>
              <a:rPr lang="fr-FR" i="1" dirty="0" smtClean="0"/>
              <a:t>Ficus</a:t>
            </a:r>
            <a:r>
              <a:rPr lang="fr-FR" dirty="0" smtClean="0"/>
              <a:t>),</a:t>
            </a:r>
          </a:p>
          <a:p>
            <a:pPr algn="just"/>
            <a:r>
              <a:rPr lang="fr-FR" dirty="0" smtClean="0"/>
              <a:t>Chez les populations humaine on peu voir que la distribution de certaine forme allélique suit une répartition géographique ce qui témoigne d’un certain degré de consanguinité,</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268760"/>
            <a:ext cx="8229600" cy="5400600"/>
          </a:xfrm>
        </p:spPr>
        <p:txBody>
          <a:bodyPr>
            <a:normAutofit lnSpcReduction="10000"/>
          </a:bodyPr>
          <a:lstStyle/>
          <a:p>
            <a:pPr algn="just"/>
            <a:r>
              <a:rPr lang="fr-FR" dirty="0" smtClean="0"/>
              <a:t>« La race est un ensemble d’individus, partageant une même histoire, une même aire de répartition à l’origine, un très grand nombre de traits phénotypiques et physiologiques et qui répondent aux même critères sociaux économiques. Les individus d'une même race appartiennent obligatoirement à une même espèce mais peuvent être issus soit d'un croisement entre des populations différentes, ou le résultat d’un effet fondateur ». (</a:t>
            </a:r>
            <a:r>
              <a:rPr lang="fr-FR" dirty="0" err="1" smtClean="0"/>
              <a:t>Gaouar</a:t>
            </a:r>
            <a:r>
              <a:rPr lang="fr-FR" dirty="0" smtClean="0"/>
              <a:t> S.B.S, 2005)</a:t>
            </a:r>
          </a:p>
          <a:p>
            <a:pPr algn="just"/>
            <a:endParaRPr lang="fr-FR" dirty="0"/>
          </a:p>
        </p:txBody>
      </p:sp>
      <p:sp>
        <p:nvSpPr>
          <p:cNvPr id="4" name="Titre 1"/>
          <p:cNvSpPr>
            <a:spLocks noGrp="1"/>
          </p:cNvSpPr>
          <p:nvPr>
            <p:ph type="title"/>
          </p:nvPr>
        </p:nvSpPr>
        <p:spPr/>
        <p:txBody>
          <a:bodyPr/>
          <a:lstStyle/>
          <a:p>
            <a:r>
              <a:rPr lang="fr-FR" dirty="0" smtClean="0">
                <a:solidFill>
                  <a:srgbClr val="00B050"/>
                </a:solidFill>
              </a:rPr>
              <a:t>La notion de population</a:t>
            </a:r>
            <a:endParaRPr lang="fr-FR" dirty="0">
              <a:solidFill>
                <a:srgbClr val="00B050"/>
              </a:solidFill>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1"/>
            <a:ext cx="8229600" cy="2836912"/>
          </a:xfrm>
        </p:spPr>
        <p:txBody>
          <a:bodyPr/>
          <a:lstStyle/>
          <a:p>
            <a:pPr algn="just"/>
            <a:r>
              <a:rPr lang="fr-FR" dirty="0" smtClean="0">
                <a:solidFill>
                  <a:srgbClr val="FF0000"/>
                </a:solidFill>
              </a:rPr>
              <a:t>L’isolement géographique, les barrières socio-culturelle et socio-économique peuvent être a l’origine de croisement consanguin,</a:t>
            </a:r>
          </a:p>
          <a:p>
            <a:pPr algn="just"/>
            <a:r>
              <a:rPr lang="fr-FR" dirty="0" smtClean="0">
                <a:solidFill>
                  <a:srgbClr val="FF0000"/>
                </a:solidFill>
              </a:rPr>
              <a:t>Les flux migratoires quant a eux limite la consanguinité. </a:t>
            </a:r>
          </a:p>
          <a:p>
            <a:endParaRPr lang="fr-FR" dirty="0">
              <a:solidFill>
                <a:srgbClr val="FF0000"/>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solidFill>
                  <a:srgbClr val="FF0000"/>
                </a:solidFill>
              </a:rPr>
              <a:t>Consanguinité et maladies rares</a:t>
            </a:r>
          </a:p>
          <a:p>
            <a:pPr marL="514350" indent="-514350">
              <a:buFont typeface="+mj-lt"/>
              <a:buAutoNum type="arabicPeriod"/>
            </a:pPr>
            <a:r>
              <a:rPr lang="fr-FR" dirty="0" smtClean="0"/>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Consanguinité et maladies rares</a:t>
            </a: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dirty="0" smtClean="0"/>
              <a:t>Les mutations sont généralement néfastes et récessif,</a:t>
            </a:r>
          </a:p>
          <a:p>
            <a:pPr algn="just"/>
            <a:r>
              <a:rPr lang="fr-FR" dirty="0" smtClean="0"/>
              <a:t>Or, la consanguinité augmente la fréquence des génotype homozygote est donc le risque d’exprimé une maladie génétique,</a:t>
            </a:r>
          </a:p>
          <a:p>
            <a:pPr algn="just"/>
            <a:r>
              <a:rPr lang="fr-FR" dirty="0" smtClean="0"/>
              <a:t>Plus la fréquence d’un allèle morbide est rare et plus le risque d’avoir la maladie chez un individu consanguin augmente,</a:t>
            </a:r>
          </a:p>
          <a:p>
            <a:pPr algn="just"/>
            <a:r>
              <a:rPr lang="fr-FR" dirty="0" smtClean="0"/>
              <a:t>Pour une union entre cousins germains, le risque pour un enfant issu d’une union panmictiques d’avoir:</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8229600" cy="4525963"/>
          </a:xfrm>
        </p:spPr>
        <p:txBody>
          <a:bodyPr>
            <a:normAutofit lnSpcReduction="10000"/>
          </a:bodyPr>
          <a:lstStyle/>
          <a:p>
            <a:pPr algn="just">
              <a:buFont typeface="Wingdings" pitchFamily="2" charset="2"/>
              <a:buChar char="ü"/>
            </a:pPr>
            <a:r>
              <a:rPr lang="fr-FR" dirty="0" smtClean="0"/>
              <a:t>La mucoviscidose est de 1/2500 il est 4 fois plus important chez les naissance entre cousins germain,</a:t>
            </a:r>
          </a:p>
          <a:p>
            <a:pPr algn="just">
              <a:buFont typeface="Wingdings" pitchFamily="2" charset="2"/>
              <a:buChar char="ü"/>
            </a:pPr>
            <a:r>
              <a:rPr lang="fr-FR" dirty="0" smtClean="0"/>
              <a:t>La phénylcétonurie est de 1/16000 il est 9 fois plus important chez les naissance entre cousins germain,</a:t>
            </a:r>
          </a:p>
          <a:p>
            <a:pPr algn="just">
              <a:buFont typeface="Wingdings" pitchFamily="2" charset="2"/>
              <a:buChar char="ü"/>
            </a:pPr>
            <a:r>
              <a:rPr lang="fr-FR" dirty="0" smtClean="0"/>
              <a:t>La galactosémie est de 1/40000 il est 14 fois plus important chez les naissance entre cousins germain,</a:t>
            </a:r>
          </a:p>
          <a:p>
            <a:pPr>
              <a:buNone/>
            </a:pPr>
            <a:endParaRPr lang="fr-F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Effet du mode de reproduction sur la structure génétique des populations</a:t>
            </a:r>
            <a:br>
              <a:rPr lang="fr-FR" dirty="0" smtClean="0"/>
            </a:br>
            <a:endParaRPr lang="fr-FR" dirty="0"/>
          </a:p>
        </p:txBody>
      </p:sp>
      <p:sp>
        <p:nvSpPr>
          <p:cNvPr id="3" name="Espace réservé du contenu 2"/>
          <p:cNvSpPr>
            <a:spLocks noGrp="1"/>
          </p:cNvSpPr>
          <p:nvPr>
            <p:ph idx="1"/>
          </p:nvPr>
        </p:nvSpPr>
        <p:spPr>
          <a:xfrm>
            <a:off x="457200" y="1340768"/>
            <a:ext cx="8229600" cy="5256584"/>
          </a:xfrm>
        </p:spPr>
        <p:txBody>
          <a:bodyPr>
            <a:normAutofit fontScale="92500" lnSpcReduction="10000"/>
          </a:bodyPr>
          <a:lstStyle/>
          <a:p>
            <a:pPr marL="514350" indent="-514350">
              <a:buFont typeface="+mj-lt"/>
              <a:buAutoNum type="arabicPeriod"/>
            </a:pPr>
            <a:r>
              <a:rPr lang="fr-FR" dirty="0" smtClean="0"/>
              <a:t>La consanguinité</a:t>
            </a:r>
          </a:p>
          <a:p>
            <a:pPr marL="514350" indent="-514350">
              <a:buFont typeface="+mj-lt"/>
              <a:buAutoNum type="arabicPeriod"/>
            </a:pPr>
            <a:r>
              <a:rPr lang="fr-FR" dirty="0" smtClean="0"/>
              <a:t>Le coefficient de consanguinité</a:t>
            </a:r>
          </a:p>
          <a:p>
            <a:pPr marL="514350" indent="-514350">
              <a:buFont typeface="+mj-lt"/>
              <a:buAutoNum type="arabicPeriod"/>
            </a:pPr>
            <a:r>
              <a:rPr lang="fr-FR" dirty="0" smtClean="0"/>
              <a:t>Calcule du coefficient de parenté</a:t>
            </a:r>
          </a:p>
          <a:p>
            <a:pPr marL="514350" indent="-514350">
              <a:buFont typeface="+mj-lt"/>
              <a:buAutoNum type="arabicPeriod"/>
            </a:pPr>
            <a:r>
              <a:rPr lang="fr-FR" dirty="0" smtClean="0"/>
              <a:t>Autofécondation et structure génétique</a:t>
            </a:r>
          </a:p>
          <a:p>
            <a:pPr marL="514350" indent="-514350">
              <a:buFont typeface="+mj-lt"/>
              <a:buAutoNum type="arabicPeriod"/>
            </a:pPr>
            <a:r>
              <a:rPr lang="fr-FR" dirty="0" smtClean="0"/>
              <a:t>Le coefficient moyen de consanguinité</a:t>
            </a:r>
          </a:p>
          <a:p>
            <a:pPr marL="514350" indent="-514350">
              <a:buFont typeface="+mj-lt"/>
              <a:buAutoNum type="arabicPeriod"/>
            </a:pPr>
            <a:r>
              <a:rPr lang="fr-FR" dirty="0" smtClean="0"/>
              <a:t>Populations naturelle et consanguinité</a:t>
            </a:r>
          </a:p>
          <a:p>
            <a:pPr marL="514350" indent="-514350">
              <a:buFont typeface="+mj-lt"/>
              <a:buAutoNum type="arabicPeriod"/>
            </a:pPr>
            <a:r>
              <a:rPr lang="fr-FR" dirty="0" smtClean="0"/>
              <a:t>Consanguinité et maladies rares</a:t>
            </a:r>
          </a:p>
          <a:p>
            <a:pPr marL="514350" indent="-514350">
              <a:buFont typeface="+mj-lt"/>
              <a:buAutoNum type="arabicPeriod"/>
            </a:pPr>
            <a:r>
              <a:rPr lang="fr-FR" dirty="0" smtClean="0">
                <a:solidFill>
                  <a:srgbClr val="FF0000"/>
                </a:solidFill>
              </a:rPr>
              <a:t>L’homogamie et l’hétérogamie</a:t>
            </a:r>
          </a:p>
          <a:p>
            <a:pPr marL="514350" indent="-514350">
              <a:buFont typeface="+mj-lt"/>
              <a:buAutoNum type="arabicPeriod"/>
            </a:pPr>
            <a:r>
              <a:rPr lang="fr-FR" dirty="0" smtClean="0"/>
              <a:t>L’indice de fixation F</a:t>
            </a:r>
          </a:p>
          <a:p>
            <a:pPr marL="514350" indent="-514350">
              <a:buFont typeface="+mj-lt"/>
              <a:buAutoNum type="arabicPeriod"/>
            </a:pPr>
            <a:r>
              <a:rPr lang="fr-FR" dirty="0" smtClean="0"/>
              <a:t> Mode de reproduction et fréquences alléliques</a:t>
            </a:r>
          </a:p>
          <a:p>
            <a:pPr marL="514350" indent="-514350">
              <a:buFont typeface="+mj-lt"/>
              <a:buAutoNum type="arabicPeriod"/>
            </a:pPr>
            <a:endParaRPr lang="fr-FR"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L’homogamie et l’hétérogamie</a:t>
            </a:r>
            <a:endParaRPr lang="fr-FR" dirty="0"/>
          </a:p>
        </p:txBody>
      </p:sp>
      <p:sp>
        <p:nvSpPr>
          <p:cNvPr id="3" name="Espace réservé du contenu 2"/>
          <p:cNvSpPr>
            <a:spLocks noGrp="1"/>
          </p:cNvSpPr>
          <p:nvPr>
            <p:ph idx="1"/>
          </p:nvPr>
        </p:nvSpPr>
        <p:spPr/>
        <p:txBody>
          <a:bodyPr>
            <a:normAutofit fontScale="92500"/>
          </a:bodyPr>
          <a:lstStyle/>
          <a:p>
            <a:pPr algn="just"/>
            <a:r>
              <a:rPr lang="fr-FR" dirty="0" smtClean="0"/>
              <a:t>C’est des systèmes de croisement où les croisements se réalisent en fonction des phénotypes ou des génotypes des individus,</a:t>
            </a:r>
          </a:p>
          <a:p>
            <a:pPr algn="just"/>
            <a:r>
              <a:rPr lang="fr-FR" dirty="0" smtClean="0"/>
              <a:t>On parle d’homogamie ou d’homogamie positive, si les unions se font entre individus de génotypes ou de phénotypes semblables, </a:t>
            </a:r>
          </a:p>
          <a:p>
            <a:pPr algn="just"/>
            <a:r>
              <a:rPr lang="fr-FR" dirty="0" smtClean="0"/>
              <a:t>On parle d’hétérogamie ou d’homogamie négative, si les unions se font entre individus de génotypes ou de phénotypes dissemblables,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Homogamie</a:t>
            </a:r>
            <a:endParaRPr lang="fr-FR" dirty="0"/>
          </a:p>
        </p:txBody>
      </p:sp>
      <p:sp>
        <p:nvSpPr>
          <p:cNvPr id="3" name="Espace réservé du contenu 2"/>
          <p:cNvSpPr>
            <a:spLocks noGrp="1"/>
          </p:cNvSpPr>
          <p:nvPr>
            <p:ph idx="1"/>
          </p:nvPr>
        </p:nvSpPr>
        <p:spPr>
          <a:xfrm>
            <a:off x="457200" y="1124744"/>
            <a:ext cx="8229600" cy="5544616"/>
          </a:xfrm>
        </p:spPr>
        <p:txBody>
          <a:bodyPr>
            <a:normAutofit fontScale="85000" lnSpcReduction="20000"/>
          </a:bodyPr>
          <a:lstStyle/>
          <a:p>
            <a:pPr algn="just"/>
            <a:r>
              <a:rPr lang="fr-FR" dirty="0" smtClean="0"/>
              <a:t>Les fréquences génotypiques vont changés seulement au niveau des gènes en question,</a:t>
            </a:r>
          </a:p>
          <a:p>
            <a:pPr algn="just"/>
            <a:r>
              <a:rPr lang="fr-FR" dirty="0" smtClean="0"/>
              <a:t>En situation de locus où il y a codominance, l’évolution vers des lignées pure est rapide par rapport a une situation de dominance,</a:t>
            </a:r>
          </a:p>
          <a:p>
            <a:pPr algn="just"/>
            <a:r>
              <a:rPr lang="fr-FR" dirty="0" smtClean="0"/>
              <a:t>Croisements phénotypique possible en codominance [A]X[A], [AB]X[AB], [B]X[B] est donc 3 types aussi de croisement d’un point de vue génotypique,</a:t>
            </a:r>
          </a:p>
          <a:p>
            <a:pPr algn="just"/>
            <a:r>
              <a:rPr lang="fr-FR" dirty="0" smtClean="0"/>
              <a:t>Croisements phénotypique possible en dominance [A]X[A], [a]X[a] est donc 4 types de croisement d’un point de vue génotypique,</a:t>
            </a:r>
          </a:p>
          <a:p>
            <a:pPr algn="just"/>
            <a:r>
              <a:rPr lang="fr-FR" dirty="0" smtClean="0"/>
              <a:t>Le calcule des fréquences génotypique en situation de dominance est plus complexe, car il faudrait définir la proportion de chacun des types de croisement en fonction des fréquences alléliques,</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04655"/>
          </a:xfrm>
        </p:spPr>
        <p:txBody>
          <a:bodyPr>
            <a:normAutofit fontScale="92500" lnSpcReduction="10000"/>
          </a:bodyPr>
          <a:lstStyle/>
          <a:p>
            <a:pPr algn="just"/>
            <a:r>
              <a:rPr lang="fr-FR" dirty="0" smtClean="0"/>
              <a:t>Dans tous les cas la proportion des hétérozygote pour certains loci diminue (les régions du génome toucher sont ceux qui contrôle les caractères pour lesquels il y a homogamie),</a:t>
            </a:r>
          </a:p>
          <a:p>
            <a:pPr algn="just"/>
            <a:r>
              <a:rPr lang="fr-FR" dirty="0" smtClean="0"/>
              <a:t>Il existe une homogamie phénotypique et génotypique, (dominance et codominance),</a:t>
            </a:r>
          </a:p>
          <a:p>
            <a:pPr algn="just"/>
            <a:r>
              <a:rPr lang="fr-FR" dirty="0" smtClean="0"/>
              <a:t> en situation d’homogamie génotypique et de dominance, 3 types de croisements AA X AA, </a:t>
            </a:r>
          </a:p>
          <a:p>
            <a:pPr algn="just">
              <a:buNone/>
            </a:pPr>
            <a:r>
              <a:rPr lang="fr-FR" dirty="0" smtClean="0"/>
              <a:t>Aa X Aa, </a:t>
            </a:r>
            <a:r>
              <a:rPr lang="fr-FR" dirty="0" err="1" smtClean="0"/>
              <a:t>aa</a:t>
            </a:r>
            <a:r>
              <a:rPr lang="fr-FR" dirty="0" smtClean="0"/>
              <a:t> X </a:t>
            </a:r>
            <a:r>
              <a:rPr lang="fr-FR" dirty="0" err="1" smtClean="0"/>
              <a:t>aa</a:t>
            </a:r>
            <a:r>
              <a:rPr lang="fr-FR" dirty="0" smtClean="0"/>
              <a:t> pour le devenir des fréquences génotypiques, la situation est identique qu’en situation d’homogamie et de codominance </a:t>
            </a:r>
            <a:r>
              <a:rPr lang="fr-FR" dirty="0" smtClean="0">
                <a:solidFill>
                  <a:srgbClr val="FF0000"/>
                </a:solidFill>
              </a:rPr>
              <a:t>(la proportion des hétérozygotes diminue de moitié a chaque génération).</a:t>
            </a:r>
          </a:p>
          <a:p>
            <a:pPr algn="just">
              <a:buNone/>
            </a:pPr>
            <a:endParaRPr lang="fr-F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Hétérogamie</a:t>
            </a:r>
            <a:endParaRPr lang="fr-FR" dirty="0"/>
          </a:p>
        </p:txBody>
      </p:sp>
      <p:sp>
        <p:nvSpPr>
          <p:cNvPr id="3" name="Espace réservé du contenu 2"/>
          <p:cNvSpPr>
            <a:spLocks noGrp="1"/>
          </p:cNvSpPr>
          <p:nvPr>
            <p:ph idx="1"/>
          </p:nvPr>
        </p:nvSpPr>
        <p:spPr>
          <a:xfrm>
            <a:off x="457200" y="1268760"/>
            <a:ext cx="8229600" cy="5400600"/>
          </a:xfrm>
        </p:spPr>
        <p:txBody>
          <a:bodyPr>
            <a:normAutofit fontScale="92500" lnSpcReduction="10000"/>
          </a:bodyPr>
          <a:lstStyle/>
          <a:p>
            <a:pPr algn="just"/>
            <a:r>
              <a:rPr lang="fr-FR" dirty="0" smtClean="0"/>
              <a:t>Les fréquences génotypiques vont changés seulement au niveau des gènes en question,</a:t>
            </a:r>
          </a:p>
          <a:p>
            <a:pPr algn="just"/>
            <a:r>
              <a:rPr lang="fr-FR" dirty="0" smtClean="0">
                <a:solidFill>
                  <a:srgbClr val="FF0000"/>
                </a:solidFill>
              </a:rPr>
              <a:t>la proportion des hétérozygotes augmente a chaque génération et celle des homozygotes diminue,</a:t>
            </a:r>
            <a:endParaRPr lang="fr-FR" dirty="0" smtClean="0"/>
          </a:p>
          <a:p>
            <a:pPr algn="just"/>
            <a:r>
              <a:rPr lang="fr-FR" dirty="0" smtClean="0"/>
              <a:t>Croisements phénotypique possible en codominance [A]X[AB],  [AB]X[B], [A]X[B] est donc 3 types aussi de croisement d’un point de vue génotypique,</a:t>
            </a:r>
          </a:p>
          <a:p>
            <a:pPr algn="just"/>
            <a:r>
              <a:rPr lang="fr-FR" dirty="0" smtClean="0"/>
              <a:t>Croisement phénotypique possible en dominance [A]X[a] est 2 types de croisement d’un point de vue génotypique (AA X </a:t>
            </a:r>
            <a:r>
              <a:rPr lang="fr-FR" dirty="0" err="1" smtClean="0"/>
              <a:t>aa</a:t>
            </a:r>
            <a:r>
              <a:rPr lang="fr-FR" dirty="0" smtClean="0"/>
              <a:t> et Aa X </a:t>
            </a:r>
            <a:r>
              <a:rPr lang="fr-FR" dirty="0" err="1" smtClean="0"/>
              <a:t>aa</a:t>
            </a:r>
            <a:r>
              <a:rPr lang="fr-FR" dirty="0" smtClean="0"/>
              <a:t>),</a:t>
            </a: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76672"/>
            <a:ext cx="8229600" cy="5904655"/>
          </a:xfrm>
        </p:spPr>
        <p:txBody>
          <a:bodyPr>
            <a:normAutofit fontScale="92500" lnSpcReduction="10000"/>
          </a:bodyPr>
          <a:lstStyle/>
          <a:p>
            <a:pPr algn="just"/>
            <a:r>
              <a:rPr lang="fr-FR" dirty="0" smtClean="0"/>
              <a:t>Dans tous les cas la proportion des hétérozygote pour certains loci augmente (les régions du génome toucher sont ceux qui contrôle les caractères pour lesquels il y a hétérogamie, </a:t>
            </a:r>
            <a:r>
              <a:rPr lang="fr-FR" dirty="0" smtClean="0">
                <a:solidFill>
                  <a:srgbClr val="FF0000"/>
                </a:solidFill>
              </a:rPr>
              <a:t>ainsi que les gènes qui se trouvent lié a ces dernier (cluster)</a:t>
            </a:r>
            <a:r>
              <a:rPr lang="fr-FR" dirty="0" smtClean="0"/>
              <a:t>),</a:t>
            </a:r>
          </a:p>
          <a:p>
            <a:pPr algn="just"/>
            <a:r>
              <a:rPr lang="fr-FR" dirty="0" smtClean="0"/>
              <a:t>Il existe une hétérogamie phénotypique et génotypique, (dominance et codominance),</a:t>
            </a:r>
          </a:p>
          <a:p>
            <a:pPr algn="just"/>
            <a:r>
              <a:rPr lang="fr-FR" dirty="0" smtClean="0"/>
              <a:t> en situation d’hétérogamie génotypique et de dominance, 3 types de croisements AA X </a:t>
            </a:r>
            <a:r>
              <a:rPr lang="fr-FR" dirty="0" err="1" smtClean="0"/>
              <a:t>aa</a:t>
            </a:r>
            <a:r>
              <a:rPr lang="fr-FR" dirty="0" smtClean="0"/>
              <a:t>, </a:t>
            </a:r>
          </a:p>
          <a:p>
            <a:pPr algn="just">
              <a:buNone/>
            </a:pPr>
            <a:r>
              <a:rPr lang="fr-FR" dirty="0" smtClean="0"/>
              <a:t>Aa X AA, Aa X </a:t>
            </a:r>
            <a:r>
              <a:rPr lang="fr-FR" dirty="0" err="1" smtClean="0"/>
              <a:t>aa</a:t>
            </a:r>
            <a:r>
              <a:rPr lang="fr-FR" dirty="0" smtClean="0"/>
              <a:t> pour le devenir des fréquences génotypiques, la situation est identique qu’en situation d’hétérogamie et de codominance.</a:t>
            </a:r>
            <a:endParaRPr lang="fr-FR" dirty="0" smtClean="0">
              <a:solidFill>
                <a:srgbClr val="FF0000"/>
              </a:solidFill>
            </a:endParaRPr>
          </a:p>
          <a:p>
            <a:pPr algn="just">
              <a:buNone/>
            </a:pP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51462</TotalTime>
  <Words>10911</Words>
  <Application>Microsoft Office PowerPoint</Application>
  <PresentationFormat>Affichage à l'écran (4:3)</PresentationFormat>
  <Paragraphs>1107</Paragraphs>
  <Slides>158</Slides>
  <Notes>5</Notes>
  <HiddenSlides>0</HiddenSlides>
  <MMClips>0</MMClips>
  <ScaleCrop>false</ScaleCrop>
  <HeadingPairs>
    <vt:vector size="4" baseType="variant">
      <vt:variant>
        <vt:lpstr>Thème</vt:lpstr>
      </vt:variant>
      <vt:variant>
        <vt:i4>1</vt:i4>
      </vt:variant>
      <vt:variant>
        <vt:lpstr>Titres des diapositives</vt:lpstr>
      </vt:variant>
      <vt:variant>
        <vt:i4>158</vt:i4>
      </vt:variant>
    </vt:vector>
  </HeadingPairs>
  <TitlesOfParts>
    <vt:vector size="159" baseType="lpstr">
      <vt:lpstr>Thème Office</vt:lpstr>
      <vt:lpstr>Ministère de l’Enseignement Supérieur et de la Recherche Scientifique Faculté des sciences de la nature et de la vie et sciences de la terre et de l'univers Département de Biologie Licence Académique (LA3):  Gestion &amp; Amélioration des Ressources Génétiques (GARG) Spécialité: Dynamique et Génétique des Populations (DGP) Module:    Génétique des populations      Gaouar S.B.Suheil, Université de Tlemcen, Algérie  Année universitaire : 2013-2014 </vt:lpstr>
      <vt:lpstr>Diapositive 2</vt:lpstr>
      <vt:lpstr>BIBLIOGRAPHIE</vt:lpstr>
      <vt:lpstr>Plan du cours</vt:lpstr>
      <vt:lpstr>Diapositive 5</vt:lpstr>
      <vt:lpstr>Diapositive 6</vt:lpstr>
      <vt:lpstr>Diapositive 7</vt:lpstr>
      <vt:lpstr> 1- Structure génétique des populations: </vt:lpstr>
      <vt:lpstr>La notion de population</vt:lpstr>
      <vt:lpstr>Diapositive 10</vt:lpstr>
      <vt:lpstr>Diapositive 11</vt:lpstr>
      <vt:lpstr> Les forces évolutives </vt:lpstr>
      <vt:lpstr>Les mutations</vt:lpstr>
      <vt:lpstr>La sélection</vt:lpstr>
      <vt:lpstr>La dérive génétique</vt:lpstr>
      <vt:lpstr>La migration</vt:lpstr>
      <vt:lpstr>Constitution génétique des populations</vt:lpstr>
      <vt:lpstr>Fréquences génotypiques et alléliques</vt:lpstr>
      <vt:lpstr>Calcule des fréquences</vt:lpstr>
      <vt:lpstr>Diapositive 20</vt:lpstr>
      <vt:lpstr>Dans certaine conditions la lois de HW énonce qu’il existe une relation entre les fréquences alléliques et génotypiques </vt:lpstr>
      <vt:lpstr>Diapositive 22</vt:lpstr>
      <vt:lpstr>Diapositive 23</vt:lpstr>
      <vt:lpstr>Test χ2 et EHW</vt:lpstr>
      <vt:lpstr>Diapositive 25</vt:lpstr>
      <vt:lpstr>Diapositive 26</vt:lpstr>
      <vt:lpstr>Correction du test</vt:lpstr>
      <vt:lpstr>Autre fonction pour le calcule du Χ² </vt:lpstr>
      <vt:lpstr>Diapositive 29</vt:lpstr>
      <vt:lpstr>Les quatre étapes de l’application du test de conformité </vt:lpstr>
      <vt:lpstr>Diapositive 31</vt:lpstr>
      <vt:lpstr>Cas particulier d’un locus lié au sexe</vt:lpstr>
      <vt:lpstr>Diapositive 33</vt:lpstr>
      <vt:lpstr>Diapositive 34</vt:lpstr>
      <vt:lpstr>Diapositive 35</vt:lpstr>
      <vt:lpstr>Test de conformité pour un locus lié à l’X</vt:lpstr>
      <vt:lpstr>Diapositive 37</vt:lpstr>
      <vt:lpstr>Modèle à plusieurs locus  (déséquilibre de liaison)</vt:lpstr>
      <vt:lpstr>Diapositive 39</vt:lpstr>
      <vt:lpstr>Diapositive 40</vt:lpstr>
      <vt:lpstr>Taux de recombinaison r</vt:lpstr>
      <vt:lpstr>Expression du déséquilibre gamétique</vt:lpstr>
      <vt:lpstr>Diapositive 43</vt:lpstr>
      <vt:lpstr>Si cette association ne se fait pas au hasard?</vt:lpstr>
      <vt:lpstr>Exemple numérique</vt:lpstr>
      <vt:lpstr>Diapositive 46</vt:lpstr>
      <vt:lpstr>Relation entre r et D</vt:lpstr>
      <vt:lpstr>Diapositive 48</vt:lpstr>
      <vt:lpstr>Diapositive 49</vt:lpstr>
      <vt:lpstr>Diapositive 50</vt:lpstr>
      <vt:lpstr>EVOLUTION DES POPULATIONS</vt:lpstr>
      <vt:lpstr>Diapositive 52</vt:lpstr>
      <vt:lpstr>Effet du mode de reproduction sur la structure génétique des populations </vt:lpstr>
      <vt:lpstr>Diapositive 54</vt:lpstr>
      <vt:lpstr>La consanguinité</vt:lpstr>
      <vt:lpstr>Diapositive 56</vt:lpstr>
      <vt:lpstr>Notions importantes</vt:lpstr>
      <vt:lpstr>Allèles homologues (individu homozygote)</vt:lpstr>
      <vt:lpstr>Diapositive 59</vt:lpstr>
      <vt:lpstr>Relation entre parenté et consanguinité</vt:lpstr>
      <vt:lpstr>Effet du mode de reproduction sur la structure génétique des populations </vt:lpstr>
      <vt:lpstr>Le coefficient de consanguinité</vt:lpstr>
      <vt:lpstr>Exemple de calcule du coefficient de consanguinité</vt:lpstr>
      <vt:lpstr>Diapositive 64</vt:lpstr>
      <vt:lpstr>Etapes pour le calcule du coefficient de consanguinité</vt:lpstr>
      <vt:lpstr>Diapositive 66</vt:lpstr>
      <vt:lpstr>Calcule de la probabilité Q</vt:lpstr>
      <vt:lpstr>Calcule de la probabilité R</vt:lpstr>
      <vt:lpstr>Diapositive 69</vt:lpstr>
      <vt:lpstr>Diapositive 70</vt:lpstr>
      <vt:lpstr>Effet du mode de reproduction sur la structure génétique des populations </vt:lpstr>
      <vt:lpstr>Calcule du coefficient de parenté</vt:lpstr>
      <vt:lpstr>Diapositive 73</vt:lpstr>
      <vt:lpstr>Diapositive 74</vt:lpstr>
      <vt:lpstr>Diapositive 75</vt:lpstr>
      <vt:lpstr>Diapositive 76</vt:lpstr>
      <vt:lpstr>Diapositive 77</vt:lpstr>
      <vt:lpstr>Remarques</vt:lpstr>
      <vt:lpstr>Effet du mode de reproduction sur la structure génétique des populations </vt:lpstr>
      <vt:lpstr>Autofécondation et structure génétique</vt:lpstr>
      <vt:lpstr>Application numérique</vt:lpstr>
      <vt:lpstr>IMPORTANT</vt:lpstr>
      <vt:lpstr>Théorie personnelle </vt:lpstr>
      <vt:lpstr>Effet du mode de reproduction sur la structure génétique des populations </vt:lpstr>
      <vt:lpstr>Le coefficient moyen de consanguinité</vt:lpstr>
      <vt:lpstr>La formule</vt:lpstr>
      <vt:lpstr>Application numérique</vt:lpstr>
      <vt:lpstr>Effet du mode de reproduction sur la structure génétique des populations </vt:lpstr>
      <vt:lpstr>Populations naturelle et consanguinité</vt:lpstr>
      <vt:lpstr>Diapositive 90</vt:lpstr>
      <vt:lpstr>Effet du mode de reproduction sur la structure génétique des populations </vt:lpstr>
      <vt:lpstr>Consanguinité et maladies rares</vt:lpstr>
      <vt:lpstr>Diapositive 93</vt:lpstr>
      <vt:lpstr>Effet du mode de reproduction sur la structure génétique des populations </vt:lpstr>
      <vt:lpstr>L’homogamie et l’hétérogamie</vt:lpstr>
      <vt:lpstr>Homogamie</vt:lpstr>
      <vt:lpstr>Diapositive 97</vt:lpstr>
      <vt:lpstr>Hétérogamie</vt:lpstr>
      <vt:lpstr>Diapositive 99</vt:lpstr>
      <vt:lpstr>Diapositive 100</vt:lpstr>
      <vt:lpstr>Effet du mode de reproduction sur la structure génétique des populations </vt:lpstr>
      <vt:lpstr>L’indice de fixation F</vt:lpstr>
      <vt:lpstr>Diapositive 103</vt:lpstr>
      <vt:lpstr>Diapositive 104</vt:lpstr>
      <vt:lpstr>Diapositive 105</vt:lpstr>
      <vt:lpstr>Effet du mode de reproduction sur la structure génétique des populations </vt:lpstr>
      <vt:lpstr>Mode de reproduction et fréquences alléliques</vt:lpstr>
      <vt:lpstr>Diapositive 108</vt:lpstr>
      <vt:lpstr>Effet des pressions évolutives sur la constitution génétique des populations </vt:lpstr>
      <vt:lpstr>Diapositive 110</vt:lpstr>
      <vt:lpstr>Diapositive 111</vt:lpstr>
      <vt:lpstr>Effet des Mutations sur l’EHW</vt:lpstr>
      <vt:lpstr>Types  de mutations</vt:lpstr>
      <vt:lpstr> Mutation récurrente: </vt:lpstr>
      <vt:lpstr>Modèle de mutation en nombre fini d’allèles ou KAM (K allèles model)</vt:lpstr>
      <vt:lpstr>IAM ou Infinite Allel Model</vt:lpstr>
      <vt:lpstr>SMM Stepwise Mutation Model</vt:lpstr>
      <vt:lpstr>homoplasie</vt:lpstr>
      <vt:lpstr>Diapositive 119</vt:lpstr>
      <vt:lpstr> Logiciel BOTTLENECK </vt:lpstr>
      <vt:lpstr>Diapositive 121</vt:lpstr>
      <vt:lpstr>Diapositive 122</vt:lpstr>
      <vt:lpstr>Diapositive 123</vt:lpstr>
      <vt:lpstr>Diapositive 124</vt:lpstr>
      <vt:lpstr>Diapositive 125</vt:lpstr>
      <vt:lpstr>Diapositive 126</vt:lpstr>
      <vt:lpstr>Effet de la Migration sur l’EHW</vt:lpstr>
      <vt:lpstr>Diapositive 128</vt:lpstr>
      <vt:lpstr>Diapositive 129</vt:lpstr>
      <vt:lpstr>Diapositive 130</vt:lpstr>
      <vt:lpstr>Effet de la dérive génétique sur l’EHW</vt:lpstr>
      <vt:lpstr>Diapositive 132</vt:lpstr>
      <vt:lpstr>L’effectif réel ou efficace Ne</vt:lpstr>
      <vt:lpstr>L’effectif efficace peut être calculé dans différentes situations</vt:lpstr>
      <vt:lpstr>Diapositive 135</vt:lpstr>
      <vt:lpstr>Diapositive 136</vt:lpstr>
      <vt:lpstr>Diapositive 137</vt:lpstr>
      <vt:lpstr>Diapositive 138</vt:lpstr>
      <vt:lpstr>Diapositive 139</vt:lpstr>
      <vt:lpstr>Diapositive 140</vt:lpstr>
      <vt:lpstr>Diapositive 141</vt:lpstr>
      <vt:lpstr>Diapositive 142</vt:lpstr>
      <vt:lpstr>Subdivision des populations ou statistiques de Wright</vt:lpstr>
      <vt:lpstr>Diapositive 144</vt:lpstr>
      <vt:lpstr>Diapositive 145</vt:lpstr>
      <vt:lpstr>Diapositive 146</vt:lpstr>
      <vt:lpstr>Diapositive 147</vt:lpstr>
      <vt:lpstr>Diapositive 148</vt:lpstr>
      <vt:lpstr>Dérive génétique et coefficient de consanguinité total</vt:lpstr>
      <vt:lpstr>Diapositive 150</vt:lpstr>
      <vt:lpstr>Diapositive 151</vt:lpstr>
      <vt:lpstr>Diapositive 152</vt:lpstr>
      <vt:lpstr>Effet de la sélection sur l’EHW</vt:lpstr>
      <vt:lpstr>Diapositive 154</vt:lpstr>
      <vt:lpstr>Diapositive 155</vt:lpstr>
      <vt:lpstr>Diapositive 156</vt:lpstr>
      <vt:lpstr>Diapositive 157</vt:lpstr>
      <vt:lpstr>Diapositive 158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Ministère de l’Enseignement Supérieur et de la Recherche Scientifique Faculté des sciences de la nature et de la vie et sciences de la terre et de l'univers Département de Biologie Licence Académique (LA3):  Gestion &amp; Amélioration des Ressources Génétiques (GARG) Spécialité: Dynamique et Génétique des Populations (DGP) Module:    Génétique des populations      Gaouar S.B.Suheil, Université de Tlemcen, Algérie  Année universitaire : 2013-2014 </dc:title>
  <dc:creator>SOUHIL</dc:creator>
  <cp:lastModifiedBy>USER</cp:lastModifiedBy>
  <cp:revision>111</cp:revision>
  <dcterms:created xsi:type="dcterms:W3CDTF">2014-03-31T21:48:58Z</dcterms:created>
  <dcterms:modified xsi:type="dcterms:W3CDTF">2019-03-03T08:34:28Z</dcterms:modified>
</cp:coreProperties>
</file>