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912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168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80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551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845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231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525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642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579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266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864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373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0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733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A3E08A4-3A71-4A91-A753-271FB75086BD}" type="datetimeFigureOut">
              <a:rPr lang="es-ES_tradnl" smtClean="0"/>
              <a:t>02/12/2022</a:t>
            </a:fld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273BFEE-B703-48D0-8492-EBDF405C745A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4404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ctoriamonera.com/el-subjuntivo-para-expresar-sentimiento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47967-7CC0-43EE-A2A6-53187AC78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Uso del subjuntivo </a:t>
            </a:r>
            <a:br>
              <a:rPr lang="fr-FR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GRAMÁTICA </a:t>
            </a:r>
            <a:r>
              <a:rPr lang="fr-FR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DEL DISCURSO</a:t>
            </a:r>
            <a:br>
              <a:rPr lang="fr-FR" dirty="0"/>
            </a:br>
            <a:r>
              <a:rPr lang="fr-FR" dirty="0"/>
              <a:t>Nivel: MASTER I</a:t>
            </a:r>
            <a:br>
              <a:rPr lang="fr-FR" dirty="0"/>
            </a:br>
            <a:r>
              <a:rPr lang="fr-FR" dirty="0"/>
              <a:t>Profesor: BENMAMAR Fouad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281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EF466-8935-4291-B718-F938DEC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VII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B15F09-F211-4D0F-8761-7D43598B9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84" y="2083982"/>
            <a:ext cx="10692802" cy="43268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fr-FR" sz="3000" dirty="0"/>
              <a:t> + Verbos de </a:t>
            </a:r>
            <a:r>
              <a:rPr lang="fr-FR" sz="3000" dirty="0" err="1"/>
              <a:t>cabeza</a:t>
            </a:r>
            <a:r>
              <a:rPr lang="fr-FR" sz="3000" dirty="0"/>
              <a:t> </a:t>
            </a:r>
            <a:r>
              <a:rPr lang="fr-FR" sz="3000" dirty="0" err="1"/>
              <a:t>tal</a:t>
            </a:r>
            <a:r>
              <a:rPr lang="fr-FR" sz="3000" dirty="0"/>
              <a:t> </a:t>
            </a:r>
            <a:r>
              <a:rPr lang="fr-FR" sz="3000" dirty="0" err="1"/>
              <a:t>como</a:t>
            </a:r>
            <a:r>
              <a:rPr lang="fr-FR" sz="3000" dirty="0"/>
              <a:t>: </a:t>
            </a:r>
            <a:r>
              <a:rPr lang="fr-F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fr-FR" sz="3000" dirty="0"/>
              <a:t> </a:t>
            </a:r>
            <a:r>
              <a:rPr lang="es-ES_tradnl" sz="3000" dirty="0">
                <a:solidFill>
                  <a:srgbClr val="FFFF00"/>
                </a:solidFill>
              </a:rPr>
              <a:t>CREO</a:t>
            </a:r>
            <a:r>
              <a:rPr lang="es-ES_tradnl" sz="3000" dirty="0"/>
              <a:t>, </a:t>
            </a:r>
            <a:r>
              <a:rPr lang="es-ES_tradn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3000" dirty="0"/>
              <a:t> </a:t>
            </a:r>
            <a:r>
              <a:rPr lang="es-ES_tradnl" sz="3000" dirty="0">
                <a:solidFill>
                  <a:srgbClr val="FFFF00"/>
                </a:solidFill>
              </a:rPr>
              <a:t>IMAGINO</a:t>
            </a:r>
            <a:r>
              <a:rPr lang="es-ES_tradnl" sz="3000" dirty="0"/>
              <a:t>, </a:t>
            </a:r>
            <a:r>
              <a:rPr lang="es-ES_tradn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3000" dirty="0"/>
              <a:t> </a:t>
            </a:r>
            <a:r>
              <a:rPr lang="es-ES_tradnl" sz="3000" dirty="0">
                <a:solidFill>
                  <a:srgbClr val="FFFF00"/>
                </a:solidFill>
              </a:rPr>
              <a:t>PIENSO</a:t>
            </a:r>
            <a:r>
              <a:rPr lang="es-ES_tradnl" sz="3000" dirty="0"/>
              <a:t>, </a:t>
            </a:r>
            <a:r>
              <a:rPr lang="es-ES_tradn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3000" dirty="0"/>
              <a:t> </a:t>
            </a:r>
            <a:r>
              <a:rPr lang="es-ES_tradnl" sz="3000" dirty="0">
                <a:solidFill>
                  <a:srgbClr val="FFFF00"/>
                </a:solidFill>
              </a:rPr>
              <a:t>SUPONGO, </a:t>
            </a:r>
            <a:r>
              <a:rPr lang="es-ES_tradn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NO</a:t>
            </a:r>
            <a:r>
              <a:rPr lang="es-ES_tradnl" sz="3000" dirty="0">
                <a:solidFill>
                  <a:srgbClr val="FFFF00"/>
                </a:solidFill>
              </a:rPr>
              <a:t> ME PARECE </a:t>
            </a:r>
            <a:r>
              <a:rPr lang="es-ES_tradnl" sz="3000" dirty="0">
                <a:solidFill>
                  <a:srgbClr val="FF0000"/>
                </a:solidFill>
              </a:rPr>
              <a:t>QUE</a:t>
            </a:r>
            <a:r>
              <a:rPr lang="es-ES_tradnl" sz="3000" dirty="0">
                <a:solidFill>
                  <a:srgbClr val="FFFF00"/>
                </a:solidFill>
              </a:rPr>
              <a:t> + </a:t>
            </a:r>
            <a:r>
              <a:rPr lang="es-ES_tradnl" sz="3000" dirty="0">
                <a:solidFill>
                  <a:srgbClr val="FF0000"/>
                </a:solidFill>
              </a:rPr>
              <a:t>INDICATIVO</a:t>
            </a:r>
          </a:p>
          <a:p>
            <a:pPr marL="0" indent="0">
              <a:buNone/>
            </a:pPr>
            <a:r>
              <a:rPr lang="es-ES_tradnl" sz="2800" dirty="0"/>
              <a:t>Ejemplos: </a:t>
            </a:r>
          </a:p>
          <a:p>
            <a:pPr marL="0" indent="0">
              <a:buNone/>
            </a:pPr>
            <a:r>
              <a:rPr lang="es-ES_tradnl" sz="2600" dirty="0"/>
              <a:t>- </a:t>
            </a:r>
            <a:r>
              <a:rPr lang="es-ES_tradnl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2600" dirty="0"/>
              <a:t> </a:t>
            </a:r>
            <a:r>
              <a:rPr lang="es-ES_tradnl" sz="2600" dirty="0">
                <a:solidFill>
                  <a:srgbClr val="FFFF00"/>
                </a:solidFill>
              </a:rPr>
              <a:t>creo</a:t>
            </a:r>
            <a:r>
              <a:rPr lang="es-ES_tradnl" sz="2600" dirty="0"/>
              <a:t> que le haya gustado mi cuento.</a:t>
            </a:r>
          </a:p>
          <a:p>
            <a:pPr marL="0" indent="0">
              <a:buNone/>
            </a:pPr>
            <a:r>
              <a:rPr lang="es-ES_tradnl" sz="2600" dirty="0"/>
              <a:t>-</a:t>
            </a:r>
            <a:r>
              <a:rPr lang="es-ES_tradnl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2600" dirty="0"/>
              <a:t> </a:t>
            </a:r>
            <a:r>
              <a:rPr lang="es-ES_tradnl" sz="2600" dirty="0">
                <a:solidFill>
                  <a:srgbClr val="FFFF00"/>
                </a:solidFill>
              </a:rPr>
              <a:t>me parece </a:t>
            </a:r>
            <a:r>
              <a:rPr lang="es-ES_tradnl" sz="2600" dirty="0"/>
              <a:t>que Rosa sea una persona muy formal en su trabajo.</a:t>
            </a:r>
          </a:p>
          <a:p>
            <a:pPr marL="0" indent="0">
              <a:buNone/>
            </a:pPr>
            <a:r>
              <a:rPr lang="es-ES_tradnl" sz="2600" dirty="0"/>
              <a:t>-</a:t>
            </a:r>
            <a:r>
              <a:rPr lang="es-ES_tradnl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2600" dirty="0"/>
              <a:t> </a:t>
            </a:r>
            <a:r>
              <a:rPr lang="es-ES_tradnl" sz="2600" dirty="0">
                <a:solidFill>
                  <a:srgbClr val="FFFF00"/>
                </a:solidFill>
              </a:rPr>
              <a:t>pienso</a:t>
            </a:r>
            <a:r>
              <a:rPr lang="es-ES_tradnl" sz="2600" dirty="0"/>
              <a:t> que el examen fuera tan difícil como tú dices.</a:t>
            </a:r>
          </a:p>
          <a:p>
            <a:pPr marL="0" indent="0">
              <a:buNone/>
            </a:pPr>
            <a:r>
              <a:rPr lang="es-ES_tradnl" sz="2600" dirty="0"/>
              <a:t>-</a:t>
            </a:r>
            <a:r>
              <a:rPr lang="es-ES_tradnl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r>
              <a:rPr lang="es-ES_tradnl" sz="2600" dirty="0"/>
              <a:t> </a:t>
            </a:r>
            <a:r>
              <a:rPr lang="es-ES_tradnl" sz="2600" dirty="0">
                <a:solidFill>
                  <a:srgbClr val="FFFF00"/>
                </a:solidFill>
              </a:rPr>
              <a:t>puedo imaginar </a:t>
            </a:r>
            <a:r>
              <a:rPr lang="es-ES_tradnl" sz="2600" dirty="0"/>
              <a:t>que lo haya hecho él.</a:t>
            </a:r>
          </a:p>
          <a:p>
            <a:pPr marL="0" indent="0">
              <a:buNone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92450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FB607-329B-447B-B334-CB94D1AD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bg1"/>
                </a:solidFill>
              </a:rPr>
              <a:t>Otras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estructuras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0EA9BF-049A-4B03-8FB2-0F80E9285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/>
              <a:t>-</a:t>
            </a:r>
            <a:r>
              <a:rPr lang="es-ES_tradnl" sz="2800" dirty="0">
                <a:solidFill>
                  <a:srgbClr val="FFFF00"/>
                </a:solidFill>
              </a:rPr>
              <a:t>NO ES VERDAD, NO ES SEGURO, NO ES EVIDENTE, NO ES OBVIO + QUE +SUBJUNTIVO</a:t>
            </a:r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r>
              <a:rPr lang="es-ES_tradnl" sz="2800" dirty="0"/>
              <a:t>-</a:t>
            </a:r>
            <a:r>
              <a:rPr lang="es-ES_tradnl" sz="2800" dirty="0">
                <a:solidFill>
                  <a:srgbClr val="FFFF00"/>
                </a:solidFill>
              </a:rPr>
              <a:t>NO ESTÁ CLARO + QUE + SUBJUNTIVO</a:t>
            </a:r>
          </a:p>
        </p:txBody>
      </p:sp>
    </p:spTree>
    <p:extLst>
      <p:ext uri="{BB962C8B-B14F-4D97-AF65-F5344CB8AC3E}">
        <p14:creationId xmlns:p14="http://schemas.microsoft.com/office/powerpoint/2010/main" val="175892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579D2E-DCDC-498E-A7A2-BA12112D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>
                <a:solidFill>
                  <a:srgbClr val="FF0000"/>
                </a:solidFill>
              </a:rPr>
              <a:t>Recordar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8D1FA1-899A-4FB4-9258-C12C82DA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/>
              <a:t>Recuerda que este grupo funciona igual que el VERBO CREER; es decir, las formas afirmativas son con indicativo y las formas negativas son con subjuntivo.</a:t>
            </a:r>
          </a:p>
        </p:txBody>
      </p:sp>
    </p:spTree>
    <p:extLst>
      <p:ext uri="{BB962C8B-B14F-4D97-AF65-F5344CB8AC3E}">
        <p14:creationId xmlns:p14="http://schemas.microsoft.com/office/powerpoint/2010/main" val="159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EF7465-4F1F-4322-808A-761A1B29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err="1">
                <a:solidFill>
                  <a:srgbClr val="FFFF00"/>
                </a:solidFill>
              </a:rPr>
              <a:t>Consultar</a:t>
            </a:r>
            <a:r>
              <a:rPr lang="fr-FR" sz="2000" dirty="0">
                <a:solidFill>
                  <a:srgbClr val="FFFF00"/>
                </a:solidFill>
              </a:rPr>
              <a:t> con mas </a:t>
            </a:r>
            <a:r>
              <a:rPr lang="fr-FR" sz="2000" dirty="0" err="1">
                <a:solidFill>
                  <a:srgbClr val="FFFF00"/>
                </a:solidFill>
              </a:rPr>
              <a:t>detalles</a:t>
            </a:r>
            <a:r>
              <a:rPr lang="fr-FR" sz="2000" dirty="0">
                <a:solidFill>
                  <a:srgbClr val="FFFF00"/>
                </a:solidFill>
              </a:rPr>
              <a:t> y </a:t>
            </a:r>
            <a:r>
              <a:rPr lang="fr-FR" sz="2000" dirty="0" err="1">
                <a:solidFill>
                  <a:srgbClr val="FFFF00"/>
                </a:solidFill>
              </a:rPr>
              <a:t>ejercicios</a:t>
            </a:r>
            <a:r>
              <a:rPr lang="fr-FR" sz="2000" dirty="0">
                <a:solidFill>
                  <a:srgbClr val="FFFF00"/>
                </a:solidFill>
              </a:rPr>
              <a:t> la pagina: </a:t>
            </a:r>
            <a:r>
              <a:rPr lang="fr-FR" sz="2000" dirty="0">
                <a:solidFill>
                  <a:srgbClr val="FFFF00"/>
                </a:solidFill>
                <a:hlinkClick r:id="rId2"/>
              </a:rPr>
              <a:t>https://www.victoriamonera.com/el-subjuntivo-para-expresar-sentimientos/</a:t>
            </a:r>
            <a:endParaRPr lang="fr-FR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FFFF00"/>
                </a:solidFill>
              </a:rPr>
              <a:t>O en </a:t>
            </a:r>
          </a:p>
          <a:p>
            <a:pPr marL="0" indent="0">
              <a:buNone/>
            </a:pPr>
            <a:r>
              <a:rPr lang="es-ES_tradnl" sz="2000">
                <a:solidFill>
                  <a:srgbClr val="FFFF00"/>
                </a:solidFill>
              </a:rPr>
              <a:t>https://www.victoriamonera.com/indice-divinas-palabras/</a:t>
            </a:r>
            <a:endParaRPr lang="es-ES_tradnl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9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A48C1-03C6-4AF9-B807-E295CDF3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Expresión de </a:t>
            </a:r>
            <a:r>
              <a:rPr lang="fr-FR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sentimientos</a:t>
            </a:r>
            <a:r>
              <a:rPr lang="fr-FR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endParaRPr lang="es-ES_tradnl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3F3B08-AF20-43F3-A0E7-5ED8C304A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800" dirty="0"/>
              <a:t>Se utiliza el Subjuntivo para </a:t>
            </a:r>
            <a:r>
              <a:rPr lang="fr-FR" sz="2800" dirty="0" err="1"/>
              <a:t>expresar</a:t>
            </a:r>
            <a:r>
              <a:rPr lang="fr-FR" sz="2800" dirty="0"/>
              <a:t> 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FFFF00"/>
                </a:solidFill>
              </a:rPr>
              <a:t>Gustos</a:t>
            </a:r>
            <a:r>
              <a:rPr lang="es-ES_tradnl" sz="2800" dirty="0"/>
              <a:t>: Me gusta- Me encanta- me alegra…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FFFF00"/>
                </a:solidFill>
              </a:rPr>
              <a:t>Disgustos</a:t>
            </a:r>
            <a:r>
              <a:rPr lang="es-ES_tradnl" sz="2800" dirty="0"/>
              <a:t>: ¡Qué horrible- Me molesta-Me extraña…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FFFF00"/>
                </a:solidFill>
              </a:rPr>
              <a:t>Deseos</a:t>
            </a:r>
            <a:r>
              <a:rPr lang="es-ES_tradnl" sz="2800" dirty="0"/>
              <a:t>: -Es maravilloso…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FFFF00"/>
                </a:solidFill>
              </a:rPr>
              <a:t>Sensaciones</a:t>
            </a:r>
            <a:r>
              <a:rPr lang="es-ES_tradnl" sz="2800" dirty="0"/>
              <a:t>: Me entristece- Es una pena… </a:t>
            </a:r>
          </a:p>
          <a:p>
            <a:pPr marL="0" indent="0">
              <a:buNone/>
            </a:pPr>
            <a:r>
              <a:rPr lang="es-ES_tradnl" sz="2800" dirty="0">
                <a:solidFill>
                  <a:srgbClr val="FFFF00"/>
                </a:solidFill>
              </a:rPr>
              <a:t>Esperanzas: </a:t>
            </a:r>
            <a:r>
              <a:rPr lang="es-ES_tradnl" sz="2800" dirty="0"/>
              <a:t>Espero que…</a:t>
            </a:r>
          </a:p>
          <a:p>
            <a:pPr marL="0" indent="0">
              <a:buNone/>
            </a:pPr>
            <a:r>
              <a:rPr lang="es-ES_tradnl" sz="3600" dirty="0">
                <a:solidFill>
                  <a:srgbClr val="FFFF00"/>
                </a:solidFill>
              </a:rPr>
              <a:t>porque todo eso son sentimientos.</a:t>
            </a:r>
            <a:endParaRPr lang="es-ES_trad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3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D4835-0EC6-4E6F-90EF-A37FBFBB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I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52DCE-DE95-4DCB-8F2C-502F76A46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417639"/>
            <a:ext cx="10554574" cy="4441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/>
              <a:t>Verbo GUSTAR y similares de estructura: me gusta, me alegra, me encanta, me molesta, me indigna, me extraña…</a:t>
            </a:r>
          </a:p>
          <a:p>
            <a:pPr marL="0" indent="0">
              <a:buNone/>
            </a:pPr>
            <a:r>
              <a:rPr lang="es-ES_tradnl" sz="2800" dirty="0"/>
              <a:t>Ejemplos:</a:t>
            </a:r>
          </a:p>
          <a:p>
            <a:pPr marL="0" indent="0">
              <a:buNone/>
            </a:pPr>
            <a:r>
              <a:rPr lang="es-ES_tradnl" sz="2800" dirty="0"/>
              <a:t>-</a:t>
            </a:r>
            <a:r>
              <a:rPr lang="es-ES_tradnl" sz="2800" dirty="0">
                <a:solidFill>
                  <a:srgbClr val="FFFF00"/>
                </a:solidFill>
              </a:rPr>
              <a:t>Me gusta </a:t>
            </a:r>
            <a:r>
              <a:rPr lang="es-ES_tradnl" sz="2800" dirty="0">
                <a:solidFill>
                  <a:srgbClr val="FF0000"/>
                </a:solidFill>
              </a:rPr>
              <a:t>que</a:t>
            </a:r>
            <a:r>
              <a:rPr lang="es-ES_tradnl" sz="2800" dirty="0"/>
              <a:t> mi hija estudi</a:t>
            </a:r>
            <a:r>
              <a:rPr lang="es-ES_tradnl" sz="2800" dirty="0">
                <a:solidFill>
                  <a:srgbClr val="FFFF00"/>
                </a:solidFill>
              </a:rPr>
              <a:t>e </a:t>
            </a:r>
            <a:r>
              <a:rPr lang="es-ES_tradnl" sz="2800" dirty="0"/>
              <a:t>bien.</a:t>
            </a:r>
          </a:p>
          <a:p>
            <a:pPr marL="0" indent="0">
              <a:buNone/>
            </a:pPr>
            <a:r>
              <a:rPr lang="es-ES_tradnl" sz="2800" dirty="0"/>
              <a:t>-</a:t>
            </a:r>
            <a:r>
              <a:rPr lang="es-ES_tradnl" sz="2800" dirty="0">
                <a:solidFill>
                  <a:srgbClr val="FFFF00"/>
                </a:solidFill>
              </a:rPr>
              <a:t>Me molesta </a:t>
            </a:r>
            <a:r>
              <a:rPr lang="es-ES_tradnl" sz="2800" dirty="0">
                <a:solidFill>
                  <a:srgbClr val="FF0000"/>
                </a:solidFill>
              </a:rPr>
              <a:t>que</a:t>
            </a:r>
            <a:r>
              <a:rPr lang="es-ES_tradnl" sz="2800" dirty="0"/>
              <a:t> mis amigos no sean puntuales.</a:t>
            </a:r>
          </a:p>
          <a:p>
            <a:pPr marL="0" indent="0">
              <a:buNone/>
            </a:pPr>
            <a:r>
              <a:rPr lang="es-ES_tradnl" sz="2800" dirty="0"/>
              <a:t>-</a:t>
            </a:r>
            <a:r>
              <a:rPr lang="es-ES_tradnl" sz="2800" dirty="0">
                <a:solidFill>
                  <a:srgbClr val="FFFF00"/>
                </a:solidFill>
              </a:rPr>
              <a:t>Me extraña </a:t>
            </a:r>
            <a:r>
              <a:rPr lang="es-ES_tradnl" sz="2800" dirty="0">
                <a:solidFill>
                  <a:srgbClr val="FF0000"/>
                </a:solidFill>
              </a:rPr>
              <a:t>que</a:t>
            </a:r>
            <a:r>
              <a:rPr lang="es-ES_tradnl" sz="2800" dirty="0"/>
              <a:t> Amine no haya llegado aún. </a:t>
            </a:r>
          </a:p>
        </p:txBody>
      </p:sp>
    </p:spTree>
    <p:extLst>
      <p:ext uri="{BB962C8B-B14F-4D97-AF65-F5344CB8AC3E}">
        <p14:creationId xmlns:p14="http://schemas.microsoft.com/office/powerpoint/2010/main" val="147615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BD6EF-B29E-4EA8-AD5A-952E0254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II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970136-D9C8-4CE8-9CE4-64FEE144D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/>
              <a:t>Quiero, prefiero, lamento, siento, odio, no soporto…</a:t>
            </a:r>
          </a:p>
          <a:p>
            <a:pPr marL="0" indent="0">
              <a:buNone/>
            </a:pPr>
            <a:r>
              <a:rPr lang="es-ES_tradnl" sz="2800" dirty="0"/>
              <a:t>Ejemplos:</a:t>
            </a:r>
          </a:p>
          <a:p>
            <a:pPr marL="0" indent="0">
              <a:buNone/>
            </a:pPr>
            <a:r>
              <a:rPr lang="es-ES_tradnl" sz="2800" dirty="0"/>
              <a:t>-</a:t>
            </a:r>
            <a:r>
              <a:rPr lang="es-ES_tradnl" sz="2800" dirty="0">
                <a:solidFill>
                  <a:srgbClr val="FFFF00"/>
                </a:solidFill>
              </a:rPr>
              <a:t>Prefiero</a:t>
            </a:r>
            <a:r>
              <a:rPr lang="es-ES_tradnl" sz="2800" dirty="0"/>
              <a:t> </a:t>
            </a:r>
            <a:r>
              <a:rPr lang="es-ES_tradnl" sz="2800" dirty="0">
                <a:solidFill>
                  <a:srgbClr val="FF0000"/>
                </a:solidFill>
              </a:rPr>
              <a:t>que</a:t>
            </a:r>
            <a:r>
              <a:rPr lang="es-ES_tradnl" sz="2800" dirty="0"/>
              <a:t> me </a:t>
            </a:r>
            <a:r>
              <a:rPr lang="es-ES_tradnl" sz="2800" dirty="0">
                <a:solidFill>
                  <a:srgbClr val="FFFF00"/>
                </a:solidFill>
              </a:rPr>
              <a:t>digas</a:t>
            </a:r>
            <a:r>
              <a:rPr lang="es-ES_tradnl" sz="2800" dirty="0"/>
              <a:t> la verdad.</a:t>
            </a:r>
          </a:p>
          <a:p>
            <a:pPr marL="0" indent="0">
              <a:buNone/>
            </a:pPr>
            <a:r>
              <a:rPr lang="es-ES_tradnl" sz="2800" dirty="0"/>
              <a:t>-Mi madre </a:t>
            </a:r>
            <a:r>
              <a:rPr lang="es-ES_tradnl" sz="2800" dirty="0">
                <a:solidFill>
                  <a:srgbClr val="FFFF00"/>
                </a:solidFill>
              </a:rPr>
              <a:t>odia</a:t>
            </a:r>
            <a:r>
              <a:rPr lang="es-ES_tradnl" sz="2800" dirty="0"/>
              <a:t> </a:t>
            </a:r>
            <a:r>
              <a:rPr lang="es-ES_tradnl" sz="2800" dirty="0">
                <a:solidFill>
                  <a:srgbClr val="FF0000"/>
                </a:solidFill>
              </a:rPr>
              <a:t>que</a:t>
            </a:r>
            <a:r>
              <a:rPr lang="es-ES_tradnl" sz="2800" dirty="0"/>
              <a:t> no </a:t>
            </a:r>
            <a:r>
              <a:rPr lang="es-ES_tradnl" sz="2800" dirty="0">
                <a:solidFill>
                  <a:srgbClr val="FFFF00"/>
                </a:solidFill>
              </a:rPr>
              <a:t>ordenemos</a:t>
            </a:r>
            <a:r>
              <a:rPr lang="es-ES_tradnl" sz="2800" dirty="0"/>
              <a:t> nuestra habitación cada día.</a:t>
            </a:r>
          </a:p>
        </p:txBody>
      </p:sp>
    </p:spTree>
    <p:extLst>
      <p:ext uri="{BB962C8B-B14F-4D97-AF65-F5344CB8AC3E}">
        <p14:creationId xmlns:p14="http://schemas.microsoft.com/office/powerpoint/2010/main" val="161270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949BB-09F8-4EE9-97B0-FEB88013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III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4BB2DA-B7A5-4171-9670-94DF9BEB3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800" dirty="0"/>
              <a:t>Sentimientos que expresamos directamente: ¡Qué bien, sorpresa, mal, estupendo, genial, horrible, curioso, interesante, raro + subjuntivo!</a:t>
            </a:r>
          </a:p>
          <a:p>
            <a:pPr marL="0" indent="0">
              <a:buNone/>
            </a:pPr>
            <a:r>
              <a:rPr lang="es-ES_tradnl" sz="2400" dirty="0"/>
              <a:t>-¡</a:t>
            </a:r>
            <a:r>
              <a:rPr lang="es-ES_tradnl" sz="2400" dirty="0">
                <a:solidFill>
                  <a:srgbClr val="FFFF00"/>
                </a:solidFill>
              </a:rPr>
              <a:t>Qué raro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Isabel no </a:t>
            </a:r>
            <a:r>
              <a:rPr lang="es-ES_tradnl" sz="2400" dirty="0">
                <a:solidFill>
                  <a:srgbClr val="FFFF00"/>
                </a:solidFill>
              </a:rPr>
              <a:t>haya</a:t>
            </a:r>
            <a:r>
              <a:rPr lang="es-ES_tradnl" sz="2400" dirty="0"/>
              <a:t> aprobado este examen! Había estudiado mucho.</a:t>
            </a:r>
          </a:p>
          <a:p>
            <a:pPr marL="0" indent="0">
              <a:buNone/>
            </a:pPr>
            <a:r>
              <a:rPr lang="es-ES_tradnl" sz="2400" dirty="0"/>
              <a:t>-¡</a:t>
            </a:r>
            <a:r>
              <a:rPr lang="es-ES_tradnl" sz="2400" dirty="0">
                <a:solidFill>
                  <a:srgbClr val="FFFF00"/>
                </a:solidFill>
              </a:rPr>
              <a:t>Qué sorpresa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me </a:t>
            </a:r>
            <a:r>
              <a:rPr lang="es-ES_tradnl" sz="2400" dirty="0">
                <a:solidFill>
                  <a:srgbClr val="FFFF00"/>
                </a:solidFill>
              </a:rPr>
              <a:t>digas</a:t>
            </a:r>
            <a:r>
              <a:rPr lang="es-ES_tradnl" sz="2400" dirty="0"/>
              <a:t> que te vas a casar!</a:t>
            </a:r>
          </a:p>
          <a:p>
            <a:pPr marL="0" indent="0">
              <a:buNone/>
            </a:pPr>
            <a:r>
              <a:rPr lang="es-ES_tradnl" sz="2400" dirty="0"/>
              <a:t>-¡</a:t>
            </a:r>
            <a:r>
              <a:rPr lang="es-ES_tradnl" sz="2400" dirty="0">
                <a:solidFill>
                  <a:srgbClr val="FFFF00"/>
                </a:solidFill>
              </a:rPr>
              <a:t>Qué horrible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Juan </a:t>
            </a:r>
            <a:r>
              <a:rPr lang="es-ES_tradnl" sz="2400" dirty="0">
                <a:solidFill>
                  <a:srgbClr val="FFFF00"/>
                </a:solidFill>
              </a:rPr>
              <a:t>perdiera</a:t>
            </a:r>
            <a:r>
              <a:rPr lang="es-ES_tradnl" sz="2400" dirty="0"/>
              <a:t> a su mujer en el accidente!</a:t>
            </a:r>
          </a:p>
        </p:txBody>
      </p:sp>
    </p:spTree>
    <p:extLst>
      <p:ext uri="{BB962C8B-B14F-4D97-AF65-F5344CB8AC3E}">
        <p14:creationId xmlns:p14="http://schemas.microsoft.com/office/powerpoint/2010/main" val="364610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79B3C-AA3C-4EE1-8BC0-C606ECAA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IV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65A094-D119-47D8-8B90-878F2D72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800" dirty="0"/>
              <a:t>Expresiones impersonales. Está muy mal, está muy bien, es maravilloso, es una lástima, es una pena, es horrible, es extraño…</a:t>
            </a:r>
          </a:p>
          <a:p>
            <a:pPr marL="0" indent="0">
              <a:buNone/>
            </a:pPr>
            <a:r>
              <a:rPr lang="es-ES_tradnl" sz="2800" dirty="0"/>
              <a:t>Más sobre las EXPRESIONES IMPERSONALES CON SUBJUNTIVO</a:t>
            </a:r>
            <a:endParaRPr lang="es-ES_tradnl" dirty="0"/>
          </a:p>
          <a:p>
            <a:pPr marL="0" indent="0">
              <a:buNone/>
            </a:pPr>
            <a:r>
              <a:rPr lang="es-ES_tradnl" sz="2400" dirty="0"/>
              <a:t>-</a:t>
            </a:r>
            <a:r>
              <a:rPr lang="es-ES_tradnl" sz="2400" dirty="0">
                <a:solidFill>
                  <a:srgbClr val="FFFF00"/>
                </a:solidFill>
              </a:rPr>
              <a:t>Es una pena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</a:t>
            </a:r>
            <a:r>
              <a:rPr lang="es-ES_tradnl" sz="2400" dirty="0" err="1"/>
              <a:t>Jose</a:t>
            </a:r>
            <a:r>
              <a:rPr lang="es-ES_tradnl" sz="2400" dirty="0"/>
              <a:t> y Rosa se </a:t>
            </a:r>
            <a:r>
              <a:rPr lang="es-ES_tradnl" sz="2400" dirty="0">
                <a:solidFill>
                  <a:srgbClr val="FFFF00"/>
                </a:solidFill>
              </a:rPr>
              <a:t>hayan</a:t>
            </a:r>
            <a:r>
              <a:rPr lang="es-ES_tradnl" sz="2400" dirty="0"/>
              <a:t> divorciado.</a:t>
            </a:r>
          </a:p>
          <a:p>
            <a:pPr marL="0" indent="0">
              <a:buNone/>
            </a:pPr>
            <a:r>
              <a:rPr lang="es-ES_tradnl" sz="2400" dirty="0">
                <a:solidFill>
                  <a:srgbClr val="FFFF00"/>
                </a:solidFill>
              </a:rPr>
              <a:t>-Es maravilloso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mi hijo </a:t>
            </a:r>
            <a:r>
              <a:rPr lang="es-ES_tradnl" sz="2400" dirty="0">
                <a:solidFill>
                  <a:srgbClr val="FFFF00"/>
                </a:solidFill>
              </a:rPr>
              <a:t>haya</a:t>
            </a:r>
            <a:r>
              <a:rPr lang="es-ES_tradnl" sz="2400" dirty="0"/>
              <a:t> encontrado trabajo por fin.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2974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A4FFC-B506-47E4-8A76-059A7509F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V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EA84FD-9871-4E82-8292-A578294B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800" dirty="0"/>
              <a:t>Estructura con el verbo DAR + sustantivo. Me da pena, lástima, vergüenza, rabia, igual, miedo…</a:t>
            </a:r>
          </a:p>
          <a:p>
            <a:pPr marL="0" indent="0">
              <a:buNone/>
            </a:pPr>
            <a:r>
              <a:rPr lang="es-ES_tradnl" sz="2400" dirty="0"/>
              <a:t>-</a:t>
            </a:r>
            <a:r>
              <a:rPr lang="es-ES_tradnl" sz="2400" dirty="0">
                <a:solidFill>
                  <a:srgbClr val="FFFF00"/>
                </a:solidFill>
              </a:rPr>
              <a:t>Me da lástima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los refugiados </a:t>
            </a:r>
            <a:r>
              <a:rPr lang="es-ES_tradnl" sz="2400" dirty="0">
                <a:solidFill>
                  <a:srgbClr val="FFFF00"/>
                </a:solidFill>
              </a:rPr>
              <a:t>no tengan </a:t>
            </a:r>
            <a:r>
              <a:rPr lang="es-ES_tradnl" sz="2400" dirty="0"/>
              <a:t>donde vivir.</a:t>
            </a:r>
          </a:p>
          <a:p>
            <a:pPr marL="0" indent="0">
              <a:buNone/>
            </a:pPr>
            <a:r>
              <a:rPr lang="es-ES_tradnl" sz="2400" dirty="0"/>
              <a:t>-A María </a:t>
            </a:r>
            <a:r>
              <a:rPr lang="es-ES_tradnl" sz="2400" dirty="0">
                <a:solidFill>
                  <a:srgbClr val="FFFF00"/>
                </a:solidFill>
              </a:rPr>
              <a:t>le da igual </a:t>
            </a:r>
            <a:r>
              <a:rPr lang="es-ES_tradnl" sz="2400" dirty="0"/>
              <a:t>lo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</a:t>
            </a:r>
            <a:r>
              <a:rPr lang="es-ES_tradnl" sz="2400" dirty="0">
                <a:solidFill>
                  <a:srgbClr val="FFFF00"/>
                </a:solidFill>
              </a:rPr>
              <a:t>digan</a:t>
            </a:r>
            <a:r>
              <a:rPr lang="es-ES_tradnl" sz="2400" dirty="0"/>
              <a:t> sus padres.</a:t>
            </a:r>
          </a:p>
        </p:txBody>
      </p:sp>
    </p:spTree>
    <p:extLst>
      <p:ext uri="{BB962C8B-B14F-4D97-AF65-F5344CB8AC3E}">
        <p14:creationId xmlns:p14="http://schemas.microsoft.com/office/powerpoint/2010/main" val="205420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7A620-3B6D-40F3-A037-EFE51045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Grupo VI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E3AAA9-C9E2-4133-8710-A54D1FC05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800" dirty="0"/>
              <a:t>Estructuras con </a:t>
            </a:r>
            <a:r>
              <a:rPr lang="es-ES_tradnl" sz="2800" dirty="0" err="1"/>
              <a:t>PONER+sustantivo</a:t>
            </a:r>
            <a:r>
              <a:rPr lang="es-ES_tradnl" sz="2800" dirty="0"/>
              <a:t>. Me pone de mal humor, nerviosa, de los nervios,</a:t>
            </a:r>
          </a:p>
          <a:p>
            <a:pPr marL="0" indent="0">
              <a:buNone/>
            </a:pPr>
            <a:r>
              <a:rPr lang="es-ES_tradnl" sz="2400" dirty="0"/>
              <a:t>-</a:t>
            </a:r>
            <a:r>
              <a:rPr lang="es-ES_tradnl" sz="2400" dirty="0">
                <a:solidFill>
                  <a:srgbClr val="FFFF00"/>
                </a:solidFill>
              </a:rPr>
              <a:t>Me pone nerviosa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 mi marido siempre</a:t>
            </a:r>
            <a:r>
              <a:rPr lang="es-ES_tradnl" sz="2400" dirty="0">
                <a:solidFill>
                  <a:srgbClr val="FF0000"/>
                </a:solidFill>
              </a:rPr>
              <a:t> tenga </a:t>
            </a:r>
            <a:r>
              <a:rPr lang="es-ES_tradnl" sz="2400" dirty="0"/>
              <a:t>tantas citas.</a:t>
            </a:r>
          </a:p>
        </p:txBody>
      </p:sp>
    </p:spTree>
    <p:extLst>
      <p:ext uri="{BB962C8B-B14F-4D97-AF65-F5344CB8AC3E}">
        <p14:creationId xmlns:p14="http://schemas.microsoft.com/office/powerpoint/2010/main" val="192154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6C6AA-3299-4605-9E1E-83D52273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800" dirty="0" err="1">
                <a:solidFill>
                  <a:srgbClr val="FF0000"/>
                </a:solidFill>
              </a:rPr>
              <a:t>iCuidado</a:t>
            </a:r>
            <a:r>
              <a:rPr lang="fr-FR" sz="4800" dirty="0">
                <a:solidFill>
                  <a:srgbClr val="FF0000"/>
                </a:solidFill>
              </a:rPr>
              <a:t>! 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376A16-877C-4F3F-AD58-C7CED6124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800" dirty="0">
                <a:solidFill>
                  <a:srgbClr val="FFFF00"/>
                </a:solidFill>
              </a:rPr>
              <a:t>En las dos oraciones hay dos sujetos diferentes si no es el caso no se utiliza el subjuntivo </a:t>
            </a:r>
          </a:p>
          <a:p>
            <a:pPr marL="0" indent="0">
              <a:buNone/>
            </a:pPr>
            <a:r>
              <a:rPr lang="es-ES_tradnl" sz="2400" dirty="0"/>
              <a:t>Ejemplos: </a:t>
            </a:r>
          </a:p>
          <a:p>
            <a:pPr marL="0" indent="0">
              <a:buNone/>
            </a:pPr>
            <a:r>
              <a:rPr lang="es-ES_tradnl" sz="2400" dirty="0"/>
              <a:t>- </a:t>
            </a:r>
            <a:r>
              <a:rPr lang="es-ES_tradn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</a:t>
            </a:r>
            <a:r>
              <a:rPr lang="es-ES_tradnl" sz="2400" dirty="0"/>
              <a:t> no soporto que </a:t>
            </a:r>
            <a:r>
              <a:rPr lang="es-ES_tradn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mi novio </a:t>
            </a:r>
            <a:r>
              <a:rPr lang="es-ES_tradnl" sz="2400" dirty="0"/>
              <a:t>sea impuntual</a:t>
            </a:r>
          </a:p>
          <a:p>
            <a:pPr marL="0" indent="0">
              <a:buNone/>
            </a:pPr>
            <a:r>
              <a:rPr lang="es-ES_tradnl" sz="2400" dirty="0"/>
              <a:t>-No soporto </a:t>
            </a:r>
            <a:r>
              <a:rPr lang="es-ES_tradn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(yo) </a:t>
            </a:r>
            <a:r>
              <a:rPr lang="es-ES_tradnl" sz="2400" dirty="0"/>
              <a:t>ser impuntual </a:t>
            </a:r>
            <a:r>
              <a:rPr lang="es-ES_tradn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(yo).</a:t>
            </a:r>
            <a:endParaRPr lang="es-ES_tradnl" sz="2400" dirty="0"/>
          </a:p>
          <a:p>
            <a:pPr marL="0" indent="0">
              <a:buNone/>
            </a:pPr>
            <a:r>
              <a:rPr lang="es-ES_tradnl" sz="2400" dirty="0"/>
              <a:t>Y también se usan directamente con un sustantivo.</a:t>
            </a:r>
          </a:p>
          <a:p>
            <a:pPr marL="0" indent="0">
              <a:buNone/>
            </a:pPr>
            <a:r>
              <a:rPr lang="es-ES_tradnl" sz="2400" dirty="0"/>
              <a:t>-No soporto la impuntualidad. (no aparece </a:t>
            </a:r>
            <a:r>
              <a:rPr lang="es-ES_tradnl" sz="2400" dirty="0">
                <a:solidFill>
                  <a:srgbClr val="FF0000"/>
                </a:solidFill>
              </a:rPr>
              <a:t>que</a:t>
            </a:r>
            <a:r>
              <a:rPr lang="es-ES_tradnl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6220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50</TotalTime>
  <Words>604</Words>
  <Application>Microsoft Office PowerPoint</Application>
  <PresentationFormat>Grand écran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Concis</vt:lpstr>
      <vt:lpstr>Uso del subjuntivo  GRAMÁTICA DEL DISCURSO Nivel: MASTER I Profesor: BENMAMAR Fouad  </vt:lpstr>
      <vt:lpstr>Expresión de sentimientos </vt:lpstr>
      <vt:lpstr>GRUPO I</vt:lpstr>
      <vt:lpstr>Grupo II</vt:lpstr>
      <vt:lpstr>Grupo III</vt:lpstr>
      <vt:lpstr>Grupo IV</vt:lpstr>
      <vt:lpstr>Grupo V</vt:lpstr>
      <vt:lpstr>Grupo VI</vt:lpstr>
      <vt:lpstr>iCuidado! </vt:lpstr>
      <vt:lpstr>Grupo VII</vt:lpstr>
      <vt:lpstr>Otras estructuras </vt:lpstr>
      <vt:lpstr>Recordar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del subjuntivo  Nivel: Segundo grado  Profesor: BENMAMAR Fouad  </dc:title>
  <dc:creator>HP</dc:creator>
  <cp:lastModifiedBy>HP</cp:lastModifiedBy>
  <cp:revision>2</cp:revision>
  <dcterms:created xsi:type="dcterms:W3CDTF">2021-11-27T08:15:46Z</dcterms:created>
  <dcterms:modified xsi:type="dcterms:W3CDTF">2022-12-02T15:58:42Z</dcterms:modified>
</cp:coreProperties>
</file>