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660E3-6122-443F-9CB6-C9174F0B8C0C}" type="datetimeFigureOut">
              <a:rPr lang="fr-FR" smtClean="0"/>
              <a:pPr/>
              <a:t>28/02/2023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6705C-D7FE-4985-916E-E85BA4A601F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r>
              <a:rPr lang="fr-FR" smtClean="0"/>
              <a:t>11/29/2016</a:t>
            </a:r>
            <a:endParaRPr lang="en-US"/>
          </a:p>
        </p:txBody>
      </p:sp>
      <p:sp>
        <p:nvSpPr>
          <p:cNvPr id="19" name="Espace réservé du pied de page 18"/>
          <p:cNvSpPr>
            <a:spLocks noGrp="1"/>
          </p:cNvSpPr>
          <p:nvPr>
            <p:ph type="ftr" sz="quarter" idx="11"/>
          </p:nvPr>
        </p:nvSpPr>
        <p:spPr/>
        <p:txBody>
          <a:bodyPr/>
          <a:lstStyle/>
          <a:p>
            <a:r>
              <a:rPr kumimoji="0" lang="en-US" smtClean="0"/>
              <a:t>Publications scientifiques et éthique</a:t>
            </a:r>
            <a:endParaRPr kumimoji="0" lang="en-US"/>
          </a:p>
        </p:txBody>
      </p:sp>
      <p:sp>
        <p:nvSpPr>
          <p:cNvPr id="27" name="Espace réservé du numéro de diapositive 2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11/29/2016</a:t>
            </a:r>
            <a:endParaRPr lang="en-US"/>
          </a:p>
        </p:txBody>
      </p:sp>
      <p:sp>
        <p:nvSpPr>
          <p:cNvPr id="5" name="Espace réservé du pied de page 4"/>
          <p:cNvSpPr>
            <a:spLocks noGrp="1"/>
          </p:cNvSpPr>
          <p:nvPr>
            <p:ph type="ftr" sz="quarter" idx="11"/>
          </p:nvPr>
        </p:nvSpPr>
        <p:spPr/>
        <p:txBody>
          <a:bodyPr/>
          <a:lstStyle/>
          <a:p>
            <a:r>
              <a:rPr kumimoji="0" lang="en-US" smtClean="0"/>
              <a:t>Publications scientifiques et éthique</a:t>
            </a:r>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11/29/2016</a:t>
            </a:r>
            <a:endParaRPr lang="en-US"/>
          </a:p>
        </p:txBody>
      </p:sp>
      <p:sp>
        <p:nvSpPr>
          <p:cNvPr id="5" name="Espace réservé du pied de page 4"/>
          <p:cNvSpPr>
            <a:spLocks noGrp="1"/>
          </p:cNvSpPr>
          <p:nvPr>
            <p:ph type="ftr" sz="quarter" idx="11"/>
          </p:nvPr>
        </p:nvSpPr>
        <p:spPr/>
        <p:txBody>
          <a:bodyPr/>
          <a:lstStyle/>
          <a:p>
            <a:r>
              <a:rPr kumimoji="0" lang="en-US" smtClean="0"/>
              <a:t>Publications scientifiques et éthique</a:t>
            </a:r>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11/29/2016</a:t>
            </a:r>
            <a:endParaRPr lang="en-US"/>
          </a:p>
        </p:txBody>
      </p:sp>
      <p:sp>
        <p:nvSpPr>
          <p:cNvPr id="5" name="Espace réservé du pied de page 4"/>
          <p:cNvSpPr>
            <a:spLocks noGrp="1"/>
          </p:cNvSpPr>
          <p:nvPr>
            <p:ph type="ftr" sz="quarter" idx="11"/>
          </p:nvPr>
        </p:nvSpPr>
        <p:spPr/>
        <p:txBody>
          <a:bodyPr/>
          <a:lstStyle/>
          <a:p>
            <a:r>
              <a:rPr kumimoji="0" lang="en-US" smtClean="0"/>
              <a:t>Publications scientifiques et éthique</a:t>
            </a:r>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11/29/2016</a:t>
            </a:r>
            <a:endParaRPr lang="en-US"/>
          </a:p>
        </p:txBody>
      </p:sp>
      <p:sp>
        <p:nvSpPr>
          <p:cNvPr id="5" name="Espace réservé du pied de page 4"/>
          <p:cNvSpPr>
            <a:spLocks noGrp="1"/>
          </p:cNvSpPr>
          <p:nvPr>
            <p:ph type="ftr" sz="quarter" idx="11"/>
          </p:nvPr>
        </p:nvSpPr>
        <p:spPr/>
        <p:txBody>
          <a:bodyPr/>
          <a:lstStyle/>
          <a:p>
            <a:r>
              <a:rPr kumimoji="0" lang="en-US" smtClean="0"/>
              <a:t>Publications scientifiques et éthique</a:t>
            </a:r>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11/29/2016</a:t>
            </a:r>
            <a:endParaRPr lang="en-US"/>
          </a:p>
        </p:txBody>
      </p:sp>
      <p:sp>
        <p:nvSpPr>
          <p:cNvPr id="6" name="Espace réservé du pied de page 5"/>
          <p:cNvSpPr>
            <a:spLocks noGrp="1"/>
          </p:cNvSpPr>
          <p:nvPr>
            <p:ph type="ftr" sz="quarter" idx="11"/>
          </p:nvPr>
        </p:nvSpPr>
        <p:spPr/>
        <p:txBody>
          <a:bodyPr/>
          <a:lstStyle/>
          <a:p>
            <a:r>
              <a:rPr kumimoji="0" lang="en-US" smtClean="0"/>
              <a:t>Publications scientifiques et éthique</a:t>
            </a:r>
            <a:endParaRPr kumimoji="0" lang="en-US"/>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r>
              <a:rPr lang="fr-FR" smtClean="0"/>
              <a:t>11/29/2016</a:t>
            </a:r>
            <a:endParaRPr lang="en-US"/>
          </a:p>
        </p:txBody>
      </p:sp>
      <p:sp>
        <p:nvSpPr>
          <p:cNvPr id="8" name="Espace réservé du pied de page 7"/>
          <p:cNvSpPr>
            <a:spLocks noGrp="1"/>
          </p:cNvSpPr>
          <p:nvPr>
            <p:ph type="ftr" sz="quarter" idx="11"/>
          </p:nvPr>
        </p:nvSpPr>
        <p:spPr/>
        <p:txBody>
          <a:bodyPr/>
          <a:lstStyle/>
          <a:p>
            <a:r>
              <a:rPr kumimoji="0" lang="en-US" smtClean="0"/>
              <a:t>Publications scientifiques et éthique</a:t>
            </a:r>
            <a:endParaRPr kumimoji="0" lang="en-US" dirty="0"/>
          </a:p>
        </p:txBody>
      </p:sp>
      <p:sp>
        <p:nvSpPr>
          <p:cNvPr id="9" name="Espace réservé du numéro de diapositive 8"/>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r>
              <a:rPr lang="fr-FR" smtClean="0"/>
              <a:t>11/29/2016</a:t>
            </a:r>
            <a:endParaRPr lang="en-US"/>
          </a:p>
        </p:txBody>
      </p:sp>
      <p:sp>
        <p:nvSpPr>
          <p:cNvPr id="4" name="Espace réservé du pied de page 3"/>
          <p:cNvSpPr>
            <a:spLocks noGrp="1"/>
          </p:cNvSpPr>
          <p:nvPr>
            <p:ph type="ftr" sz="quarter" idx="11"/>
          </p:nvPr>
        </p:nvSpPr>
        <p:spPr/>
        <p:txBody>
          <a:bodyPr/>
          <a:lstStyle/>
          <a:p>
            <a:r>
              <a:rPr kumimoji="0" lang="en-US" smtClean="0"/>
              <a:t>Publications scientifiques et éthique</a:t>
            </a:r>
            <a:endParaRPr kumimoji="0" lang="en-US"/>
          </a:p>
        </p:txBody>
      </p:sp>
      <p:sp>
        <p:nvSpPr>
          <p:cNvPr id="5" name="Espace réservé du numéro de diapositive 4"/>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11/29/2016</a:t>
            </a:r>
            <a:endParaRPr lang="en-US"/>
          </a:p>
        </p:txBody>
      </p:sp>
      <p:sp>
        <p:nvSpPr>
          <p:cNvPr id="3" name="Espace réservé du pied de page 2"/>
          <p:cNvSpPr>
            <a:spLocks noGrp="1"/>
          </p:cNvSpPr>
          <p:nvPr>
            <p:ph type="ftr" sz="quarter" idx="11"/>
          </p:nvPr>
        </p:nvSpPr>
        <p:spPr/>
        <p:txBody>
          <a:bodyPr/>
          <a:lstStyle/>
          <a:p>
            <a:r>
              <a:rPr kumimoji="0" lang="en-US" smtClean="0"/>
              <a:t>Publications scientifiques et éthique</a:t>
            </a:r>
            <a:endParaRPr kumimoji="0" lang="en-US"/>
          </a:p>
        </p:txBody>
      </p:sp>
      <p:sp>
        <p:nvSpPr>
          <p:cNvPr id="4" name="Espace réservé du numéro de diapositive 3"/>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r>
              <a:rPr lang="fr-FR" smtClean="0"/>
              <a:t>11/29/2016</a:t>
            </a:r>
            <a:endParaRPr lang="en-US"/>
          </a:p>
        </p:txBody>
      </p:sp>
      <p:sp>
        <p:nvSpPr>
          <p:cNvPr id="6" name="Espace réservé du pied de page 5"/>
          <p:cNvSpPr>
            <a:spLocks noGrp="1"/>
          </p:cNvSpPr>
          <p:nvPr>
            <p:ph type="ftr" sz="quarter" idx="11"/>
          </p:nvPr>
        </p:nvSpPr>
        <p:spPr/>
        <p:txBody>
          <a:bodyPr/>
          <a:lstStyle/>
          <a:p>
            <a:r>
              <a:rPr kumimoji="0" lang="en-US" smtClean="0"/>
              <a:t>Publications scientifiques et éthique</a:t>
            </a:r>
            <a:endParaRPr kumimoji="0" lang="en-US"/>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11/29/2016</a:t>
            </a:r>
            <a:endParaRPr lang="en-US"/>
          </a:p>
        </p:txBody>
      </p:sp>
      <p:sp>
        <p:nvSpPr>
          <p:cNvPr id="6" name="Espace réservé du pied de page 5"/>
          <p:cNvSpPr>
            <a:spLocks noGrp="1"/>
          </p:cNvSpPr>
          <p:nvPr>
            <p:ph type="ftr" sz="quarter" idx="11"/>
          </p:nvPr>
        </p:nvSpPr>
        <p:spPr/>
        <p:txBody>
          <a:bodyPr/>
          <a:lstStyle/>
          <a:p>
            <a:r>
              <a:rPr kumimoji="0" lang="en-US" smtClean="0"/>
              <a:t>Publications scientifiques et éthique</a:t>
            </a:r>
            <a:endParaRPr kumimoji="0"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‹N°›</a:t>
            </a:fld>
            <a:endParaRPr kumimoji="0"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11/29/2016</a:t>
            </a:r>
            <a:endParaRPr lang="en-US" dirty="0">
              <a:solidFill>
                <a:schemeClr val="tx2">
                  <a:shade val="90000"/>
                </a:schemeClr>
              </a:solidFill>
            </a:endParaRP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r>
              <a:rPr kumimoji="0" lang="en-US" smtClean="0">
                <a:solidFill>
                  <a:schemeClr val="tx2">
                    <a:shade val="90000"/>
                  </a:schemeClr>
                </a:solidFill>
              </a:rPr>
              <a:t>Publications scientifiques et éthique</a:t>
            </a:r>
            <a:endParaRPr kumimoji="0" lang="en-US" dirty="0">
              <a:solidFill>
                <a:schemeClr val="tx2">
                  <a:shade val="90000"/>
                </a:schemeClr>
              </a:solidFill>
            </a:endParaRP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‹N°›</a:t>
            </a:fld>
            <a:endParaRPr kumimoji="0" lang="en-US" dirty="0">
              <a:solidFill>
                <a:schemeClr val="tx2">
                  <a:shade val="90000"/>
                </a:schemeClr>
              </a:solidFill>
            </a:endParaRP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3714752"/>
            <a:ext cx="7851648" cy="1643074"/>
          </a:xfrm>
        </p:spPr>
        <p:txBody>
          <a:bodyPr>
            <a:normAutofit fontScale="90000"/>
          </a:bodyPr>
          <a:lstStyle/>
          <a:p>
            <a:pPr algn="ctr"/>
            <a:r>
              <a:rPr lang="fr-FR" sz="3600" dirty="0" smtClean="0">
                <a:solidFill>
                  <a:schemeClr val="tx1">
                    <a:lumMod val="95000"/>
                  </a:schemeClr>
                </a:solidFill>
              </a:rPr>
              <a:t/>
            </a:r>
            <a:br>
              <a:rPr lang="fr-FR" sz="3600" dirty="0" smtClean="0">
                <a:solidFill>
                  <a:schemeClr val="tx1">
                    <a:lumMod val="95000"/>
                  </a:schemeClr>
                </a:solidFill>
              </a:rPr>
            </a:br>
            <a:r>
              <a:rPr lang="fr-FR" sz="3600" dirty="0" smtClean="0">
                <a:solidFill>
                  <a:schemeClr val="tx1">
                    <a:lumMod val="95000"/>
                  </a:schemeClr>
                </a:solidFill>
              </a:rPr>
              <a:t/>
            </a:r>
            <a:br>
              <a:rPr lang="fr-FR" sz="3600" dirty="0" smtClean="0">
                <a:solidFill>
                  <a:schemeClr val="tx1">
                    <a:lumMod val="95000"/>
                  </a:schemeClr>
                </a:solidFill>
              </a:rPr>
            </a:br>
            <a:r>
              <a:rPr lang="fr-FR" sz="3600" dirty="0" smtClean="0">
                <a:solidFill>
                  <a:schemeClr val="tx1">
                    <a:lumMod val="95000"/>
                  </a:schemeClr>
                </a:solidFill>
              </a:rPr>
              <a:t/>
            </a:r>
            <a:br>
              <a:rPr lang="fr-FR" sz="3600" dirty="0" smtClean="0">
                <a:solidFill>
                  <a:schemeClr val="tx1">
                    <a:lumMod val="95000"/>
                  </a:schemeClr>
                </a:solidFill>
              </a:rPr>
            </a:br>
            <a:r>
              <a:rPr lang="fr-FR" sz="3600" dirty="0" smtClean="0">
                <a:solidFill>
                  <a:schemeClr val="tx1">
                    <a:lumMod val="95000"/>
                  </a:schemeClr>
                </a:solidFill>
              </a:rPr>
              <a:t/>
            </a:r>
            <a:br>
              <a:rPr lang="fr-FR" sz="3600" dirty="0" smtClean="0">
                <a:solidFill>
                  <a:schemeClr val="tx1">
                    <a:lumMod val="95000"/>
                  </a:schemeClr>
                </a:solidFill>
              </a:rPr>
            </a:br>
            <a:r>
              <a:rPr lang="fr-FR" sz="3600" dirty="0" smtClean="0">
                <a:solidFill>
                  <a:schemeClr val="tx1">
                    <a:lumMod val="95000"/>
                  </a:schemeClr>
                </a:solidFill>
              </a:rPr>
              <a:t/>
            </a:r>
            <a:br>
              <a:rPr lang="fr-FR" sz="3600" dirty="0" smtClean="0">
                <a:solidFill>
                  <a:schemeClr val="tx1">
                    <a:lumMod val="95000"/>
                  </a:schemeClr>
                </a:solidFill>
              </a:rPr>
            </a:br>
            <a:r>
              <a:rPr lang="fr-FR" sz="3600" dirty="0" smtClean="0">
                <a:solidFill>
                  <a:schemeClr val="tx1">
                    <a:lumMod val="95000"/>
                  </a:schemeClr>
                </a:solidFill>
              </a:rPr>
              <a:t/>
            </a:r>
            <a:br>
              <a:rPr lang="fr-FR" sz="3600" dirty="0" smtClean="0">
                <a:solidFill>
                  <a:schemeClr val="tx1">
                    <a:lumMod val="95000"/>
                  </a:schemeClr>
                </a:solidFill>
              </a:rPr>
            </a:br>
            <a:r>
              <a:rPr lang="fr-FR" sz="3200" u="sng" dirty="0" smtClean="0">
                <a:solidFill>
                  <a:schemeClr val="tx1">
                    <a:lumMod val="95000"/>
                  </a:schemeClr>
                </a:solidFill>
              </a:rPr>
              <a:t>M1 : Master Génie Biomédical</a:t>
            </a:r>
            <a:r>
              <a:rPr lang="fr-FR" sz="3200" u="sng" dirty="0" smtClean="0"/>
              <a:t/>
            </a:r>
            <a:br>
              <a:rPr lang="fr-FR" sz="3200" u="sng" dirty="0" smtClean="0"/>
            </a:br>
            <a:r>
              <a:rPr lang="fr-FR" sz="3600" dirty="0" smtClean="0">
                <a:solidFill>
                  <a:schemeClr val="tx1">
                    <a:lumMod val="95000"/>
                  </a:schemeClr>
                </a:solidFill>
              </a:rPr>
              <a:t/>
            </a:r>
            <a:br>
              <a:rPr lang="fr-FR" sz="3600" dirty="0" smtClean="0">
                <a:solidFill>
                  <a:schemeClr val="tx1">
                    <a:lumMod val="95000"/>
                  </a:schemeClr>
                </a:solidFill>
              </a:rPr>
            </a:br>
            <a:r>
              <a:rPr lang="fr-FR" sz="3600" dirty="0" smtClean="0">
                <a:solidFill>
                  <a:schemeClr val="tx1">
                    <a:lumMod val="95000"/>
                  </a:schemeClr>
                </a:solidFill>
              </a:rPr>
              <a:t>Cours : Respect des normes et des règles d’éthique et d’intégrité</a:t>
            </a:r>
            <a:br>
              <a:rPr lang="fr-FR" sz="3600" dirty="0" smtClean="0">
                <a:solidFill>
                  <a:schemeClr val="tx1">
                    <a:lumMod val="95000"/>
                  </a:schemeClr>
                </a:solidFill>
              </a:rPr>
            </a:br>
            <a:r>
              <a:rPr lang="fr-FR" sz="3600" dirty="0" smtClean="0">
                <a:solidFill>
                  <a:schemeClr val="tx1">
                    <a:lumMod val="95000"/>
                  </a:schemeClr>
                </a:solidFill>
              </a:rPr>
              <a:t>Cours 1</a:t>
            </a:r>
            <a:endParaRPr lang="fr-FR" sz="3600" dirty="0">
              <a:solidFill>
                <a:schemeClr val="tx1">
                  <a:lumMod val="95000"/>
                </a:schemeClr>
              </a:solidFill>
            </a:endParaRPr>
          </a:p>
        </p:txBody>
      </p:sp>
      <p:sp>
        <p:nvSpPr>
          <p:cNvPr id="4" name="ZoneTexte 3"/>
          <p:cNvSpPr txBox="1"/>
          <p:nvPr/>
        </p:nvSpPr>
        <p:spPr>
          <a:xfrm>
            <a:off x="642910" y="200735"/>
            <a:ext cx="7715304" cy="2585323"/>
          </a:xfrm>
          <a:prstGeom prst="rect">
            <a:avLst/>
          </a:prstGeom>
          <a:noFill/>
        </p:spPr>
        <p:txBody>
          <a:bodyPr wrap="square" rtlCol="0">
            <a:spAutoFit/>
          </a:bodyPr>
          <a:lstStyle/>
          <a:p>
            <a:pPr algn="ctr"/>
            <a:r>
              <a:rPr lang="fr-FR" b="1" dirty="0" smtClean="0"/>
              <a:t>République Algérienne Démocratique et Populaire</a:t>
            </a:r>
            <a:endParaRPr lang="fr-FR" dirty="0" smtClean="0"/>
          </a:p>
          <a:p>
            <a:pPr algn="ctr"/>
            <a:r>
              <a:rPr lang="fr-FR" b="1" dirty="0" err="1" smtClean="0"/>
              <a:t>Minstère</a:t>
            </a:r>
            <a:r>
              <a:rPr lang="fr-FR" b="1" dirty="0" smtClean="0"/>
              <a:t> de l’enseignement supérieur et de la recherche scientifique</a:t>
            </a:r>
          </a:p>
          <a:p>
            <a:pPr algn="ctr"/>
            <a:endParaRPr lang="fr-FR" b="1" dirty="0" smtClean="0"/>
          </a:p>
          <a:p>
            <a:pPr algn="ctr">
              <a:lnSpc>
                <a:spcPct val="150000"/>
              </a:lnSpc>
            </a:pPr>
            <a:r>
              <a:rPr lang="fr-FR" dirty="0" smtClean="0"/>
              <a:t>Université Abou </a:t>
            </a:r>
            <a:r>
              <a:rPr lang="fr-FR" dirty="0" err="1" smtClean="0"/>
              <a:t>Bekr</a:t>
            </a:r>
            <a:r>
              <a:rPr lang="fr-FR" dirty="0" smtClean="0"/>
              <a:t> </a:t>
            </a:r>
            <a:r>
              <a:rPr lang="fr-FR" dirty="0" err="1" smtClean="0"/>
              <a:t>Belkaid</a:t>
            </a:r>
            <a:endParaRPr lang="fr-FR" dirty="0" smtClean="0"/>
          </a:p>
          <a:p>
            <a:pPr algn="ctr">
              <a:lnSpc>
                <a:spcPct val="150000"/>
              </a:lnSpc>
            </a:pPr>
            <a:r>
              <a:rPr lang="fr-FR" dirty="0" smtClean="0"/>
              <a:t>FACULTE DE TECHNOLOGIE</a:t>
            </a:r>
          </a:p>
          <a:p>
            <a:pPr algn="ctr">
              <a:lnSpc>
                <a:spcPct val="150000"/>
              </a:lnSpc>
            </a:pPr>
            <a:endParaRPr lang="fr-FR" dirty="0" smtClean="0"/>
          </a:p>
          <a:p>
            <a:pPr algn="ctr">
              <a:lnSpc>
                <a:spcPct val="150000"/>
              </a:lnSpc>
            </a:pPr>
            <a:r>
              <a:rPr lang="fr-FR" dirty="0" smtClean="0"/>
              <a:t>Département Génie Biomédical</a:t>
            </a:r>
            <a:endParaRPr lang="fr-FR" dirty="0"/>
          </a:p>
        </p:txBody>
      </p:sp>
      <p:pic>
        <p:nvPicPr>
          <p:cNvPr id="5" name="Image 4"/>
          <p:cNvPicPr/>
          <p:nvPr/>
        </p:nvPicPr>
        <p:blipFill>
          <a:blip r:embed="rId2"/>
          <a:srcRect/>
          <a:stretch>
            <a:fillRect/>
          </a:stretch>
        </p:blipFill>
        <p:spPr bwMode="auto">
          <a:xfrm>
            <a:off x="857224" y="1361322"/>
            <a:ext cx="791845" cy="996108"/>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a:t>
            </a:fld>
            <a:endParaRPr kumimoji="0" lang="en-US"/>
          </a:p>
        </p:txBody>
      </p:sp>
      <p:sp>
        <p:nvSpPr>
          <p:cNvPr id="9" name="ZoneTexte 8"/>
          <p:cNvSpPr txBox="1"/>
          <p:nvPr/>
        </p:nvSpPr>
        <p:spPr>
          <a:xfrm>
            <a:off x="857224" y="5488560"/>
            <a:ext cx="7715304" cy="369332"/>
          </a:xfrm>
          <a:prstGeom prst="rect">
            <a:avLst/>
          </a:prstGeom>
          <a:noFill/>
        </p:spPr>
        <p:txBody>
          <a:bodyPr wrap="square" rtlCol="0">
            <a:spAutoFit/>
          </a:bodyPr>
          <a:lstStyle/>
          <a:p>
            <a:r>
              <a:rPr lang="fr-FR" b="1" dirty="0" smtClean="0"/>
              <a:t>Assuré par: Prof. HADJ SLIMANE </a:t>
            </a:r>
            <a:r>
              <a:rPr lang="fr-FR" b="1" dirty="0" err="1" smtClean="0"/>
              <a:t>Zine</a:t>
            </a:r>
            <a:r>
              <a:rPr lang="fr-FR" b="1" dirty="0" smtClean="0"/>
              <a:t>-Eddine  </a:t>
            </a: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10</a:t>
            </a:fld>
            <a:endParaRPr kumimoji="0" lang="en-US"/>
          </a:p>
        </p:txBody>
      </p:sp>
      <p:sp>
        <p:nvSpPr>
          <p:cNvPr id="12" name="ZoneTexte 11"/>
          <p:cNvSpPr txBox="1"/>
          <p:nvPr/>
        </p:nvSpPr>
        <p:spPr>
          <a:xfrm>
            <a:off x="685772" y="642919"/>
            <a:ext cx="7958194" cy="4832092"/>
          </a:xfrm>
          <a:prstGeom prst="rect">
            <a:avLst/>
          </a:prstGeom>
          <a:noFill/>
        </p:spPr>
        <p:txBody>
          <a:bodyPr wrap="square" rtlCol="0">
            <a:spAutoFit/>
          </a:bodyPr>
          <a:lstStyle/>
          <a:p>
            <a:r>
              <a:rPr lang="fr-FR" sz="2800" b="1" dirty="0" smtClean="0"/>
              <a:t>B- Propriété intellectuelle</a:t>
            </a:r>
          </a:p>
          <a:p>
            <a:endParaRPr lang="fr-FR" sz="2800" b="1" dirty="0" smtClean="0"/>
          </a:p>
          <a:p>
            <a:r>
              <a:rPr lang="fr-FR" sz="2800" b="1" dirty="0" smtClean="0"/>
              <a:t>2. Droit d'auteur								</a:t>
            </a:r>
            <a:endParaRPr lang="fr-FR" sz="2800" dirty="0" smtClean="0"/>
          </a:p>
          <a:p>
            <a:pPr lvl="0" algn="just"/>
            <a:r>
              <a:rPr lang="fr-FR" sz="2800" b="1" dirty="0" smtClean="0"/>
              <a:t>2.2 Droit d’auteur dans l’internet et le commerce électronique</a:t>
            </a:r>
            <a:r>
              <a:rPr lang="fr-FR" sz="2800" dirty="0" smtClean="0"/>
              <a:t> </a:t>
            </a:r>
          </a:p>
          <a:p>
            <a:pPr algn="just"/>
            <a:endParaRPr lang="fr-FR" sz="2800" dirty="0" smtClean="0"/>
          </a:p>
          <a:p>
            <a:pPr algn="just"/>
            <a:r>
              <a:rPr lang="fr-FR" sz="2800" dirty="0" smtClean="0"/>
              <a:t>Droit des noms de domaine. Propriété intellectuelle sur internet. Droit du site de commerce électronique. Propriété intellectuelle et réseaux sociaux.</a:t>
            </a:r>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11</a:t>
            </a:fld>
            <a:endParaRPr kumimoji="0" lang="en-US"/>
          </a:p>
        </p:txBody>
      </p:sp>
      <p:sp>
        <p:nvSpPr>
          <p:cNvPr id="12" name="ZoneTexte 11"/>
          <p:cNvSpPr txBox="1"/>
          <p:nvPr/>
        </p:nvSpPr>
        <p:spPr>
          <a:xfrm>
            <a:off x="685772" y="642919"/>
            <a:ext cx="7958194" cy="5663089"/>
          </a:xfrm>
          <a:prstGeom prst="rect">
            <a:avLst/>
          </a:prstGeom>
          <a:noFill/>
        </p:spPr>
        <p:txBody>
          <a:bodyPr wrap="square" rtlCol="0">
            <a:spAutoFit/>
          </a:bodyPr>
          <a:lstStyle/>
          <a:p>
            <a:r>
              <a:rPr lang="fr-FR" sz="2800" b="1" dirty="0" smtClean="0"/>
              <a:t>B- Propriété intellectuelle</a:t>
            </a:r>
          </a:p>
          <a:p>
            <a:endParaRPr lang="fr-FR" sz="2800" b="1" dirty="0" smtClean="0"/>
          </a:p>
          <a:p>
            <a:r>
              <a:rPr lang="fr-FR" sz="2800" b="1" dirty="0" smtClean="0"/>
              <a:t>2. Droit d'auteur								</a:t>
            </a:r>
            <a:endParaRPr lang="fr-FR" sz="2800" dirty="0" smtClean="0"/>
          </a:p>
          <a:p>
            <a:pPr lvl="0"/>
            <a:r>
              <a:rPr lang="fr-FR" sz="2800" b="1" dirty="0" smtClean="0"/>
              <a:t>2.3. Brevet</a:t>
            </a:r>
          </a:p>
          <a:p>
            <a:pPr lvl="0"/>
            <a:endParaRPr lang="fr-FR" sz="2800" dirty="0" smtClean="0"/>
          </a:p>
          <a:p>
            <a:pPr algn="just"/>
            <a:r>
              <a:rPr lang="fr-FR" sz="2800" dirty="0" smtClean="0"/>
              <a:t>Définition. Droits dans un brevet. Utilité d’un brevet. La brevetabilité. Demande de brevet en Algérie et dans le monde.</a:t>
            </a:r>
          </a:p>
          <a:p>
            <a:pPr lvl="0" algn="just"/>
            <a:endParaRPr lang="fr-FR" sz="2800" dirty="0" smtClean="0"/>
          </a:p>
          <a:p>
            <a:endParaRPr lang="fr-FR" sz="2800" dirty="0" smtClean="0"/>
          </a:p>
          <a:p>
            <a:pPr algn="just"/>
            <a:endParaRPr lang="fr-FR" sz="2800" dirty="0" smtClean="0"/>
          </a:p>
          <a:p>
            <a:pPr lvl="0"/>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12</a:t>
            </a:fld>
            <a:endParaRPr kumimoji="0" lang="en-US"/>
          </a:p>
        </p:txBody>
      </p:sp>
      <p:sp>
        <p:nvSpPr>
          <p:cNvPr id="12" name="ZoneTexte 11"/>
          <p:cNvSpPr txBox="1"/>
          <p:nvPr/>
        </p:nvSpPr>
        <p:spPr>
          <a:xfrm>
            <a:off x="685772" y="642919"/>
            <a:ext cx="7958194" cy="6093976"/>
          </a:xfrm>
          <a:prstGeom prst="rect">
            <a:avLst/>
          </a:prstGeom>
          <a:noFill/>
        </p:spPr>
        <p:txBody>
          <a:bodyPr wrap="square" rtlCol="0">
            <a:spAutoFit/>
          </a:bodyPr>
          <a:lstStyle/>
          <a:p>
            <a:r>
              <a:rPr lang="fr-FR" sz="2800" b="1" dirty="0" smtClean="0"/>
              <a:t>B- Propriété intellectuelle</a:t>
            </a:r>
          </a:p>
          <a:p>
            <a:endParaRPr lang="fr-FR" sz="2800" b="1" dirty="0" smtClean="0"/>
          </a:p>
          <a:p>
            <a:r>
              <a:rPr lang="fr-FR" sz="2800" b="1" dirty="0" smtClean="0"/>
              <a:t>3. Protection et valorisation de la propriété intellectuelle</a:t>
            </a:r>
          </a:p>
          <a:p>
            <a:r>
              <a:rPr lang="fr-FR" sz="2800" b="1" dirty="0" smtClean="0"/>
              <a:t>		</a:t>
            </a:r>
            <a:endParaRPr lang="fr-FR" sz="2800" dirty="0" smtClean="0"/>
          </a:p>
          <a:p>
            <a:pPr algn="just"/>
            <a:r>
              <a:rPr lang="fr-FR" sz="2800" dirty="0" smtClean="0"/>
              <a:t>Comment protéger la propriété intellectuelle. Violation des droits et outil juridique. Valorisation de la propriété intellectuelle. Protection de la propriété intellectuelle en Algérie.</a:t>
            </a:r>
            <a:endParaRPr lang="fr-FR" sz="2800" b="1" dirty="0" smtClean="0"/>
          </a:p>
          <a:p>
            <a:endParaRPr lang="fr-FR" sz="2800" b="1" dirty="0" smtClean="0"/>
          </a:p>
          <a:p>
            <a:endParaRPr lang="fr-FR" sz="2800" dirty="0" smtClean="0"/>
          </a:p>
          <a:p>
            <a:endParaRPr lang="fr-FR" sz="2800" dirty="0" smtClean="0"/>
          </a:p>
          <a:p>
            <a:pPr algn="just"/>
            <a:endParaRPr lang="fr-FR" sz="2800" dirty="0" smtClean="0"/>
          </a:p>
          <a:p>
            <a:pPr lvl="0"/>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13</a:t>
            </a:fld>
            <a:endParaRPr kumimoji="0" lang="en-US"/>
          </a:p>
        </p:txBody>
      </p:sp>
      <p:sp>
        <p:nvSpPr>
          <p:cNvPr id="12" name="ZoneTexte 11"/>
          <p:cNvSpPr txBox="1"/>
          <p:nvPr/>
        </p:nvSpPr>
        <p:spPr>
          <a:xfrm>
            <a:off x="685772" y="642919"/>
            <a:ext cx="7958194" cy="3108543"/>
          </a:xfrm>
          <a:prstGeom prst="rect">
            <a:avLst/>
          </a:prstGeom>
          <a:noFill/>
        </p:spPr>
        <p:txBody>
          <a:bodyPr wrap="square" rtlCol="0">
            <a:spAutoFit/>
          </a:bodyPr>
          <a:lstStyle/>
          <a:p>
            <a:r>
              <a:rPr lang="fr-FR" sz="2800" b="1" dirty="0" smtClean="0"/>
              <a:t>C. Ethique, développement durable et nouvelles technologies</a:t>
            </a:r>
            <a:endParaRPr lang="fr-FR" sz="2800" dirty="0" smtClean="0"/>
          </a:p>
          <a:p>
            <a:r>
              <a:rPr lang="fr-FR" sz="2800" b="1" dirty="0" smtClean="0"/>
              <a:t> </a:t>
            </a:r>
            <a:endParaRPr lang="fr-FR" sz="2800" dirty="0" smtClean="0"/>
          </a:p>
          <a:p>
            <a:pPr algn="just"/>
            <a:r>
              <a:rPr lang="fr-FR" sz="2800" smtClean="0"/>
              <a:t>Lien entre éthique et développement durable, économie d’énergie, bioéthique et nouvelle technologies (intelligence artificielle, progrès scientifique, Humanoïdes, Robots, drones)</a:t>
            </a:r>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14</a:t>
            </a:fld>
            <a:endParaRPr kumimoji="0" lang="en-US"/>
          </a:p>
        </p:txBody>
      </p:sp>
      <p:sp>
        <p:nvSpPr>
          <p:cNvPr id="12" name="ZoneTexte 11"/>
          <p:cNvSpPr txBox="1"/>
          <p:nvPr/>
        </p:nvSpPr>
        <p:spPr>
          <a:xfrm>
            <a:off x="685772" y="642919"/>
            <a:ext cx="7958194" cy="492443"/>
          </a:xfrm>
          <a:prstGeom prst="rect">
            <a:avLst/>
          </a:prstGeom>
          <a:noFill/>
        </p:spPr>
        <p:txBody>
          <a:bodyPr wrap="square" rtlCol="0">
            <a:spAutoFit/>
          </a:bodyPr>
          <a:lstStyle/>
          <a:p>
            <a:endParaRPr lang="fr-FR" sz="2600" dirty="0"/>
          </a:p>
        </p:txBody>
      </p:sp>
      <p:sp>
        <p:nvSpPr>
          <p:cNvPr id="2049" name="Rectangle 1"/>
          <p:cNvSpPr>
            <a:spLocks noChangeArrowheads="1"/>
          </p:cNvSpPr>
          <p:nvPr/>
        </p:nvSpPr>
        <p:spPr bwMode="auto">
          <a:xfrm>
            <a:off x="285720" y="1357298"/>
            <a:ext cx="3841886"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sng" strike="noStrike" cap="none" normalizeH="0" baseline="0" dirty="0" smtClean="0">
                <a:ln>
                  <a:noFill/>
                </a:ln>
                <a:solidFill>
                  <a:schemeClr val="tx1"/>
                </a:solidFill>
                <a:effectLst/>
                <a:latin typeface="Cambria" pitchFamily="18" charset="0"/>
                <a:ea typeface="Calibri" pitchFamily="34" charset="0"/>
                <a:cs typeface="Arial" pitchFamily="34" charset="0"/>
              </a:rPr>
              <a:t>Mode d</a:t>
            </a:r>
            <a:r>
              <a:rPr kumimoji="0" lang="fr-FR" sz="3200" b="1" i="0" u="sng"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3200" b="1" i="0" u="sng" strike="noStrike" cap="none" normalizeH="0" baseline="0" dirty="0" smtClean="0">
                <a:ln>
                  <a:noFill/>
                </a:ln>
                <a:solidFill>
                  <a:schemeClr val="tx1"/>
                </a:solidFill>
                <a:effectLst/>
                <a:latin typeface="Cambria" pitchFamily="18" charset="0"/>
                <a:ea typeface="Calibri" pitchFamily="34" charset="0"/>
                <a:cs typeface="Arial" pitchFamily="34" charset="0"/>
              </a:rPr>
              <a:t>valuation</a:t>
            </a:r>
            <a:r>
              <a:rPr kumimoji="0" lang="fr-FR" sz="3200" b="1" i="0" u="sng"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3200" b="1" i="0" u="sng" strike="noStrike" cap="none" normalizeH="0" baseline="0" dirty="0" smtClean="0">
                <a:ln>
                  <a:noFill/>
                </a:ln>
                <a:solidFill>
                  <a:schemeClr val="tx1"/>
                </a:solidFill>
                <a:effectLst/>
                <a:latin typeface="Cambria" pitchFamily="18" charset="0"/>
                <a:ea typeface="Calibri" pitchFamily="34" charset="0"/>
                <a:cs typeface="Arial" pitchFamily="34" charset="0"/>
              </a:rPr>
              <a:t>:</a:t>
            </a:r>
            <a:endParaRPr kumimoji="0" lang="fr-FR" sz="3200" b="0" i="0" u="none" strike="noStrike" cap="none" normalizeH="0" baseline="0" dirty="0" smtClean="0">
              <a:ln>
                <a:noFill/>
              </a:ln>
              <a:solidFill>
                <a:schemeClr val="tx1"/>
              </a:solidFill>
              <a:effectLst/>
              <a:latin typeface="Cambria" pitchFamily="18"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3200" dirty="0" smtClean="0">
                <a:latin typeface="Cambria" pitchFamily="18" charset="0"/>
                <a:ea typeface="Calibri" pitchFamily="34" charset="0"/>
                <a:cs typeface="Arial" pitchFamily="34" charset="0"/>
              </a:rPr>
              <a:t>CC</a:t>
            </a:r>
            <a:r>
              <a:rPr kumimoji="0" lang="fr-FR" sz="32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 </a:t>
            </a:r>
            <a:r>
              <a:rPr lang="fr-FR" sz="3200" dirty="0" smtClean="0">
                <a:latin typeface="Cambria" pitchFamily="18" charset="0"/>
                <a:ea typeface="Calibri" pitchFamily="34" charset="0"/>
                <a:cs typeface="Arial" pitchFamily="34" charset="0"/>
              </a:rPr>
              <a:t>40</a:t>
            </a:r>
            <a:r>
              <a:rPr kumimoji="0" lang="fr-FR" sz="32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fr-FR" sz="3200" smtClean="0">
                <a:latin typeface="Cambria" pitchFamily="18" charset="0"/>
                <a:ea typeface="Calibri" pitchFamily="34" charset="0"/>
                <a:cs typeface="Arial" pitchFamily="34" charset="0"/>
              </a:rPr>
              <a:t>EXAMEN: 60%</a:t>
            </a:r>
            <a:r>
              <a:rPr kumimoji="0" lang="fr-FR" sz="11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t>
            </a:r>
            <a:r>
              <a:rPr kumimoji="0" lang="fr-FR" sz="8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2</a:t>
            </a:fld>
            <a:endParaRPr kumimoji="0" lang="en-US"/>
          </a:p>
        </p:txBody>
      </p:sp>
      <p:sp>
        <p:nvSpPr>
          <p:cNvPr id="12" name="ZoneTexte 11"/>
          <p:cNvSpPr txBox="1"/>
          <p:nvPr/>
        </p:nvSpPr>
        <p:spPr>
          <a:xfrm>
            <a:off x="685772" y="642918"/>
            <a:ext cx="7958194" cy="4801314"/>
          </a:xfrm>
          <a:prstGeom prst="rect">
            <a:avLst/>
          </a:prstGeom>
          <a:noFill/>
        </p:spPr>
        <p:txBody>
          <a:bodyPr wrap="square" rtlCol="0">
            <a:spAutoFit/>
          </a:bodyPr>
          <a:lstStyle/>
          <a:p>
            <a:r>
              <a:rPr lang="fr-FR" sz="2800" b="1" u="heavy" dirty="0" smtClean="0"/>
              <a:t>Objectifs de l’enseignement:</a:t>
            </a:r>
          </a:p>
          <a:p>
            <a:endParaRPr lang="fr-FR" sz="2800" b="1" u="heavy" dirty="0" smtClean="0"/>
          </a:p>
          <a:p>
            <a:pPr algn="just">
              <a:buFontTx/>
              <a:buChar char="-"/>
            </a:pPr>
            <a:r>
              <a:rPr lang="fr-FR" sz="2800" dirty="0" smtClean="0"/>
              <a:t>Développer la sensibilisation des étudiants au respect des principes éthiques et des règles qui régissent la vie à l’université et dans le monde du travail. </a:t>
            </a:r>
          </a:p>
          <a:p>
            <a:pPr algn="just"/>
            <a:endParaRPr lang="fr-FR" sz="2800" dirty="0" smtClean="0"/>
          </a:p>
          <a:p>
            <a:pPr algn="just">
              <a:buFontTx/>
              <a:buChar char="-"/>
            </a:pPr>
            <a:r>
              <a:rPr lang="fr-FR" sz="2800" dirty="0" smtClean="0"/>
              <a:t>Sensibiliser au respect et à la valorisation de la propriété intellectuelle. </a:t>
            </a:r>
          </a:p>
          <a:p>
            <a:endParaRPr lang="fr-FR" sz="2800" b="1" u="heavy" dirty="0" smtClean="0"/>
          </a:p>
          <a:p>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3</a:t>
            </a:fld>
            <a:endParaRPr kumimoji="0" lang="en-US"/>
          </a:p>
        </p:txBody>
      </p:sp>
      <p:sp>
        <p:nvSpPr>
          <p:cNvPr id="12" name="ZoneTexte 11"/>
          <p:cNvSpPr txBox="1"/>
          <p:nvPr/>
        </p:nvSpPr>
        <p:spPr>
          <a:xfrm>
            <a:off x="685772" y="642918"/>
            <a:ext cx="7958194" cy="4370427"/>
          </a:xfrm>
          <a:prstGeom prst="rect">
            <a:avLst/>
          </a:prstGeom>
          <a:noFill/>
        </p:spPr>
        <p:txBody>
          <a:bodyPr wrap="square" rtlCol="0">
            <a:spAutoFit/>
          </a:bodyPr>
          <a:lstStyle/>
          <a:p>
            <a:r>
              <a:rPr lang="fr-FR" sz="2800" b="1" u="heavy" dirty="0" smtClean="0"/>
              <a:t>Objectifs de l’enseignement:</a:t>
            </a:r>
          </a:p>
          <a:p>
            <a:endParaRPr lang="fr-FR" sz="2800" b="1" u="heavy" dirty="0" smtClean="0"/>
          </a:p>
          <a:p>
            <a:pPr algn="just"/>
            <a:endParaRPr lang="fr-FR" sz="2800" dirty="0" smtClean="0"/>
          </a:p>
          <a:p>
            <a:pPr algn="just"/>
            <a:r>
              <a:rPr lang="fr-FR" sz="2800" dirty="0" smtClean="0"/>
              <a:t>Expliquer les risques des maux moraux telle que la corruption et à la manière de les combattre, les alerter sur les enjeux éthiques que soulèvent les nouvelles technologies et le développement durable.</a:t>
            </a:r>
            <a:endParaRPr lang="fr-FR" sz="2800" b="1" u="heavy" dirty="0" smtClean="0"/>
          </a:p>
          <a:p>
            <a:endParaRPr lang="fr-FR" sz="2800" b="1" u="heavy" dirty="0" smtClean="0"/>
          </a:p>
          <a:p>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4</a:t>
            </a:fld>
            <a:endParaRPr kumimoji="0" lang="en-US"/>
          </a:p>
        </p:txBody>
      </p:sp>
      <p:sp>
        <p:nvSpPr>
          <p:cNvPr id="12" name="ZoneTexte 11"/>
          <p:cNvSpPr txBox="1"/>
          <p:nvPr/>
        </p:nvSpPr>
        <p:spPr>
          <a:xfrm>
            <a:off x="685772" y="642919"/>
            <a:ext cx="7958194" cy="5663089"/>
          </a:xfrm>
          <a:prstGeom prst="rect">
            <a:avLst/>
          </a:prstGeom>
          <a:noFill/>
        </p:spPr>
        <p:txBody>
          <a:bodyPr wrap="square" rtlCol="0">
            <a:spAutoFit/>
          </a:bodyPr>
          <a:lstStyle/>
          <a:p>
            <a:r>
              <a:rPr lang="fr-FR" sz="2800" b="1" dirty="0" smtClean="0"/>
              <a:t>A. Respect des règles d’éthique et d’intégrité</a:t>
            </a:r>
            <a:endParaRPr lang="fr-FR" sz="2800" b="1" u="heavy" dirty="0" smtClean="0"/>
          </a:p>
          <a:p>
            <a:pPr algn="just"/>
            <a:endParaRPr lang="fr-FR" sz="2800" dirty="0" smtClean="0"/>
          </a:p>
          <a:p>
            <a:pPr algn="just"/>
            <a:r>
              <a:rPr lang="fr-FR" sz="2800" b="1" dirty="0" smtClean="0"/>
              <a:t>1. Rappel sur la Charte de l’éthique et de la déontologie du MESRS :</a:t>
            </a:r>
            <a:r>
              <a:rPr lang="fr-FR" sz="2800" dirty="0" smtClean="0"/>
              <a:t> </a:t>
            </a:r>
          </a:p>
          <a:p>
            <a:pPr algn="just">
              <a:buFontTx/>
              <a:buChar char="-"/>
            </a:pPr>
            <a:r>
              <a:rPr lang="fr-FR" sz="2800" dirty="0" smtClean="0"/>
              <a:t>Intégrité et honnêteté.</a:t>
            </a:r>
          </a:p>
          <a:p>
            <a:pPr algn="just">
              <a:buFontTx/>
              <a:buChar char="-"/>
            </a:pPr>
            <a:r>
              <a:rPr lang="fr-FR" sz="2800" dirty="0" smtClean="0"/>
              <a:t> Liberté académique.</a:t>
            </a:r>
          </a:p>
          <a:p>
            <a:pPr algn="just">
              <a:buFontTx/>
              <a:buChar char="-"/>
            </a:pPr>
            <a:r>
              <a:rPr lang="fr-FR" sz="2800" dirty="0" smtClean="0"/>
              <a:t> Respect mutuel. Exigence de vérité scientifique, Objectivité et esprit critique. </a:t>
            </a:r>
          </a:p>
          <a:p>
            <a:pPr algn="just">
              <a:buFontTx/>
              <a:buChar char="-"/>
            </a:pPr>
            <a:r>
              <a:rPr lang="fr-FR" sz="2800" dirty="0" smtClean="0"/>
              <a:t>Equité. </a:t>
            </a:r>
          </a:p>
          <a:p>
            <a:pPr algn="just">
              <a:buFontTx/>
              <a:buChar char="-"/>
            </a:pPr>
            <a:r>
              <a:rPr lang="fr-FR" sz="2800" dirty="0" smtClean="0"/>
              <a:t>Droits et obligations de l’étudiant, de l’enseignant, du personnel administratif et technique,</a:t>
            </a:r>
            <a:endParaRPr lang="fr-FR" sz="2800" b="1" u="heavy" dirty="0" smtClean="0"/>
          </a:p>
          <a:p>
            <a:endParaRPr lang="fr-FR" sz="2800" b="1" u="heavy" dirty="0" smtClean="0"/>
          </a:p>
          <a:p>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5</a:t>
            </a:fld>
            <a:endParaRPr kumimoji="0" lang="en-US"/>
          </a:p>
        </p:txBody>
      </p:sp>
      <p:sp>
        <p:nvSpPr>
          <p:cNvPr id="12" name="ZoneTexte 11"/>
          <p:cNvSpPr txBox="1"/>
          <p:nvPr/>
        </p:nvSpPr>
        <p:spPr>
          <a:xfrm>
            <a:off x="685772" y="642919"/>
            <a:ext cx="7958194" cy="5232202"/>
          </a:xfrm>
          <a:prstGeom prst="rect">
            <a:avLst/>
          </a:prstGeom>
          <a:noFill/>
        </p:spPr>
        <p:txBody>
          <a:bodyPr wrap="square" rtlCol="0">
            <a:spAutoFit/>
          </a:bodyPr>
          <a:lstStyle/>
          <a:p>
            <a:r>
              <a:rPr lang="fr-FR" sz="2800" b="1" dirty="0" smtClean="0"/>
              <a:t>A. Respect des règles d’éthique et d’intégrité</a:t>
            </a:r>
            <a:endParaRPr lang="fr-FR" sz="2800" b="1" u="heavy" dirty="0" smtClean="0"/>
          </a:p>
          <a:p>
            <a:pPr algn="just"/>
            <a:endParaRPr lang="fr-FR" sz="2800" dirty="0" smtClean="0"/>
          </a:p>
          <a:p>
            <a:r>
              <a:rPr lang="fr-FR" sz="2800" b="1" dirty="0" smtClean="0"/>
              <a:t>2. Recherche intègre et responsable</a:t>
            </a:r>
            <a:endParaRPr lang="fr-FR" sz="2800" dirty="0" smtClean="0"/>
          </a:p>
          <a:p>
            <a:pPr lvl="0" algn="just">
              <a:buFontTx/>
              <a:buChar char="-"/>
            </a:pPr>
            <a:r>
              <a:rPr lang="fr-FR" sz="2800" dirty="0" smtClean="0"/>
              <a:t>Respect des principes de l’éthique dans l’enseignement et la recherche.</a:t>
            </a:r>
          </a:p>
          <a:p>
            <a:pPr lvl="0"/>
            <a:r>
              <a:rPr lang="fr-FR" sz="2800" dirty="0" smtClean="0"/>
              <a:t>- Responsabilités dans le travail d’équipe : Egalité professionnelle de traitement. Conduite contre les discriminations. La recherche de l'intérêt général. Conduites inappropriées dans le cadre du travail collectif </a:t>
            </a:r>
          </a:p>
          <a:p>
            <a:endParaRPr lang="fr-FR" sz="2800" b="1" u="heavy" dirty="0" smtClean="0"/>
          </a:p>
          <a:p>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6</a:t>
            </a:fld>
            <a:endParaRPr kumimoji="0" lang="en-US"/>
          </a:p>
        </p:txBody>
      </p:sp>
      <p:sp>
        <p:nvSpPr>
          <p:cNvPr id="12" name="ZoneTexte 11"/>
          <p:cNvSpPr txBox="1"/>
          <p:nvPr/>
        </p:nvSpPr>
        <p:spPr>
          <a:xfrm>
            <a:off x="685772" y="642919"/>
            <a:ext cx="7958194" cy="6093976"/>
          </a:xfrm>
          <a:prstGeom prst="rect">
            <a:avLst/>
          </a:prstGeom>
          <a:noFill/>
        </p:spPr>
        <p:txBody>
          <a:bodyPr wrap="square" rtlCol="0">
            <a:spAutoFit/>
          </a:bodyPr>
          <a:lstStyle/>
          <a:p>
            <a:r>
              <a:rPr lang="fr-FR" sz="2800" b="1" dirty="0" smtClean="0"/>
              <a:t>A. Respect des règles d’éthique et d’intégrité</a:t>
            </a:r>
            <a:endParaRPr lang="fr-FR" sz="2800" b="1" u="heavy" dirty="0" smtClean="0"/>
          </a:p>
          <a:p>
            <a:pPr algn="just"/>
            <a:endParaRPr lang="fr-FR" sz="2800" dirty="0" smtClean="0"/>
          </a:p>
          <a:p>
            <a:r>
              <a:rPr lang="fr-FR" sz="2800" b="1" dirty="0" smtClean="0"/>
              <a:t>2. Recherche intègre et responsable</a:t>
            </a:r>
            <a:endParaRPr lang="fr-FR" sz="2800" dirty="0" smtClean="0"/>
          </a:p>
          <a:p>
            <a:pPr algn="just">
              <a:buFontTx/>
              <a:buChar char="-"/>
            </a:pPr>
            <a:r>
              <a:rPr lang="fr-FR" sz="2800" dirty="0" smtClean="0"/>
              <a:t>Adopter une conduite responsable et combattre les dérives : Adopter une conduite responsable dans la recherche. </a:t>
            </a:r>
          </a:p>
          <a:p>
            <a:pPr algn="just">
              <a:buFontTx/>
              <a:buChar char="-"/>
            </a:pPr>
            <a:r>
              <a:rPr lang="fr-FR" sz="2800" dirty="0" smtClean="0"/>
              <a:t>Fraude scientifique. Conduite contre la fraude. Le plagiat (définition du plagiat, différentes formes de plagiat, procédures pour éviter le plagiat involontaire, détection du plagiat, sanctions contre les plagiaires, …). Falsification et fabrication de données.</a:t>
            </a:r>
            <a:endParaRPr lang="fr-FR" sz="2800" b="1" u="heavy" dirty="0" smtClean="0"/>
          </a:p>
          <a:p>
            <a:endParaRPr lang="fr-FR" sz="2800" b="1" u="heavy" dirty="0" smtClean="0"/>
          </a:p>
          <a:p>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7</a:t>
            </a:fld>
            <a:endParaRPr kumimoji="0" lang="en-US"/>
          </a:p>
        </p:txBody>
      </p:sp>
      <p:sp>
        <p:nvSpPr>
          <p:cNvPr id="12" name="ZoneTexte 11"/>
          <p:cNvSpPr txBox="1"/>
          <p:nvPr/>
        </p:nvSpPr>
        <p:spPr>
          <a:xfrm>
            <a:off x="685772" y="642919"/>
            <a:ext cx="7958194" cy="5232202"/>
          </a:xfrm>
          <a:prstGeom prst="rect">
            <a:avLst/>
          </a:prstGeom>
          <a:noFill/>
        </p:spPr>
        <p:txBody>
          <a:bodyPr wrap="square" rtlCol="0">
            <a:spAutoFit/>
          </a:bodyPr>
          <a:lstStyle/>
          <a:p>
            <a:r>
              <a:rPr lang="fr-FR" sz="2800" b="1" dirty="0" smtClean="0"/>
              <a:t>A. Respect des règles d’éthique et d’intégrité</a:t>
            </a:r>
            <a:endParaRPr lang="fr-FR" sz="2800" b="1" u="heavy" dirty="0" smtClean="0"/>
          </a:p>
          <a:p>
            <a:pPr algn="just"/>
            <a:endParaRPr lang="fr-FR" sz="2800" dirty="0" smtClean="0"/>
          </a:p>
          <a:p>
            <a:pPr lvl="0"/>
            <a:r>
              <a:rPr lang="fr-FR" sz="2800" b="1" dirty="0" smtClean="0"/>
              <a:t>3. Ethique et déontologie dans le monde du travail :</a:t>
            </a:r>
            <a:endParaRPr lang="fr-FR" sz="2800" dirty="0" smtClean="0"/>
          </a:p>
          <a:p>
            <a:pPr>
              <a:buFontTx/>
              <a:buChar char="-"/>
            </a:pPr>
            <a:r>
              <a:rPr lang="fr-FR" sz="2800" dirty="0" smtClean="0"/>
              <a:t>Confidentialité juridique en entreprise.</a:t>
            </a:r>
          </a:p>
          <a:p>
            <a:pPr>
              <a:buFontTx/>
              <a:buChar char="-"/>
            </a:pPr>
            <a:r>
              <a:rPr lang="fr-FR" sz="2800" dirty="0" smtClean="0"/>
              <a:t> Fidélité à l’entreprise.</a:t>
            </a:r>
          </a:p>
          <a:p>
            <a:pPr>
              <a:buFontTx/>
              <a:buChar char="-"/>
            </a:pPr>
            <a:r>
              <a:rPr lang="fr-FR" sz="2800" dirty="0" smtClean="0"/>
              <a:t> Responsabilité au sein de l’entreprise, Conflits d'intérêt. </a:t>
            </a:r>
          </a:p>
          <a:p>
            <a:pPr algn="just">
              <a:buFontTx/>
              <a:buChar char="-"/>
            </a:pPr>
            <a:r>
              <a:rPr lang="fr-FR" sz="2800" dirty="0" smtClean="0"/>
              <a:t>Intégrité (corruption dans le travail, ses formes, ses conséquences, modes de lutte et sanctions contre la corruption)</a:t>
            </a:r>
            <a:endParaRPr lang="fr-FR" sz="2800" b="1" u="heavy" dirty="0" smtClean="0"/>
          </a:p>
          <a:p>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8</a:t>
            </a:fld>
            <a:endParaRPr kumimoji="0" lang="en-US"/>
          </a:p>
        </p:txBody>
      </p:sp>
      <p:sp>
        <p:nvSpPr>
          <p:cNvPr id="12" name="ZoneTexte 11"/>
          <p:cNvSpPr txBox="1"/>
          <p:nvPr/>
        </p:nvSpPr>
        <p:spPr>
          <a:xfrm>
            <a:off x="685772" y="642919"/>
            <a:ext cx="7958194" cy="5663089"/>
          </a:xfrm>
          <a:prstGeom prst="rect">
            <a:avLst/>
          </a:prstGeom>
          <a:noFill/>
        </p:spPr>
        <p:txBody>
          <a:bodyPr wrap="square" rtlCol="0">
            <a:spAutoFit/>
          </a:bodyPr>
          <a:lstStyle/>
          <a:p>
            <a:r>
              <a:rPr lang="fr-FR" sz="2800" b="1" dirty="0" smtClean="0"/>
              <a:t>B- Propriété intellectuelle</a:t>
            </a:r>
          </a:p>
          <a:p>
            <a:endParaRPr lang="fr-FR" sz="2800" b="1" dirty="0" smtClean="0"/>
          </a:p>
          <a:p>
            <a:r>
              <a:rPr lang="fr-FR" sz="2800" b="1" dirty="0" smtClean="0"/>
              <a:t>1.Fondamentaux de la propriété intellectuelle   				</a:t>
            </a:r>
            <a:endParaRPr lang="fr-FR" sz="2800" dirty="0" smtClean="0"/>
          </a:p>
          <a:p>
            <a:pPr lvl="0" algn="just">
              <a:buFontTx/>
              <a:buChar char="-"/>
            </a:pPr>
            <a:r>
              <a:rPr lang="fr-FR" sz="2800" dirty="0" smtClean="0"/>
              <a:t>Propriété industrielle. Propriété littéraire et artistique.</a:t>
            </a:r>
          </a:p>
          <a:p>
            <a:pPr lvl="0" algn="just"/>
            <a:r>
              <a:rPr lang="fr-FR" sz="2800" dirty="0" smtClean="0"/>
              <a:t> </a:t>
            </a:r>
          </a:p>
          <a:p>
            <a:pPr lvl="0" algn="just"/>
            <a:r>
              <a:rPr lang="fr-FR" sz="2800" dirty="0" smtClean="0"/>
              <a:t>- Règles de citation des références (ouvrages, articles scientifiques, communications dans un congrès, thèses, mémoires, …)</a:t>
            </a:r>
          </a:p>
          <a:p>
            <a:endParaRPr lang="fr-FR" sz="2800" dirty="0" smtClean="0"/>
          </a:p>
          <a:p>
            <a:pPr algn="just"/>
            <a:endParaRPr lang="fr-FR" sz="2800" dirty="0" smtClean="0"/>
          </a:p>
          <a:p>
            <a:pPr lvl="0"/>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fld id="{042AED99-7FB4-404E-8A97-64753DCE42EC}" type="slidenum">
              <a:rPr kumimoji="0" lang="en-US" smtClean="0"/>
              <a:pPr/>
              <a:t>9</a:t>
            </a:fld>
            <a:endParaRPr kumimoji="0" lang="en-US"/>
          </a:p>
        </p:txBody>
      </p:sp>
      <p:sp>
        <p:nvSpPr>
          <p:cNvPr id="12" name="ZoneTexte 11"/>
          <p:cNvSpPr txBox="1"/>
          <p:nvPr/>
        </p:nvSpPr>
        <p:spPr>
          <a:xfrm>
            <a:off x="685772" y="642919"/>
            <a:ext cx="7958194" cy="3970318"/>
          </a:xfrm>
          <a:prstGeom prst="rect">
            <a:avLst/>
          </a:prstGeom>
          <a:noFill/>
        </p:spPr>
        <p:txBody>
          <a:bodyPr wrap="square" rtlCol="0">
            <a:spAutoFit/>
          </a:bodyPr>
          <a:lstStyle/>
          <a:p>
            <a:r>
              <a:rPr lang="fr-FR" sz="2800" b="1" dirty="0" smtClean="0"/>
              <a:t>B- Propriété intellectuelle</a:t>
            </a:r>
          </a:p>
          <a:p>
            <a:endParaRPr lang="fr-FR" sz="2800" b="1" dirty="0" smtClean="0"/>
          </a:p>
          <a:p>
            <a:r>
              <a:rPr lang="fr-FR" sz="2800" b="1" dirty="0" smtClean="0"/>
              <a:t>2. Droit d'auteur								</a:t>
            </a:r>
            <a:endParaRPr lang="fr-FR" sz="2800" dirty="0" smtClean="0"/>
          </a:p>
          <a:p>
            <a:pPr lvl="0"/>
            <a:r>
              <a:rPr lang="fr-FR" sz="2800" b="1" dirty="0" smtClean="0"/>
              <a:t>2.1. Droit d’auteur dans l’environnement numérique		</a:t>
            </a:r>
          </a:p>
          <a:p>
            <a:endParaRPr lang="fr-FR" sz="2800" dirty="0" smtClean="0"/>
          </a:p>
          <a:p>
            <a:r>
              <a:rPr lang="fr-FR" sz="2800" dirty="0" smtClean="0"/>
              <a:t>Droit d’auteur des bases de données, droit d’auteur des logiciels. Cas spécifique des logiciels libres.</a:t>
            </a:r>
            <a:endParaRPr lang="fr-F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5504</TotalTime>
  <Words>271</Words>
  <Application>Microsoft Office PowerPoint</Application>
  <PresentationFormat>Affichage à l'écran (4:3)</PresentationFormat>
  <Paragraphs>98</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Flow</vt:lpstr>
      <vt:lpstr>      M1 : Master Génie Biomédical  Cours : Respect des normes et des règles d’éthique et d’intégrité Cours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Doctorale : 1re année Doctorat LMD  Cours : Publications Scientifiques et éthique</dc:title>
  <dc:creator>zinou</dc:creator>
  <cp:lastModifiedBy>admin</cp:lastModifiedBy>
  <cp:revision>291</cp:revision>
  <dcterms:created xsi:type="dcterms:W3CDTF">2016-11-25T08:13:29Z</dcterms:created>
  <dcterms:modified xsi:type="dcterms:W3CDTF">2023-02-28T18:38:09Z</dcterms:modified>
</cp:coreProperties>
</file>