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73" r:id="rId16"/>
    <p:sldId id="291" r:id="rId17"/>
    <p:sldId id="271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6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82" autoAdjust="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418B-A312-4F88-A5F2-1B8BEF023067}" type="datetimeFigureOut">
              <a:rPr lang="fr-FR" smtClean="0"/>
              <a:pPr/>
              <a:t>07/05/2022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51794-86A4-4F19-ADC6-B488178F69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1794-86A4-4F19-ADC6-B488178F699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C86F61-6492-4926-8CF3-6D1F11151C8E}" type="datetimeFigureOut">
              <a:rPr lang="fr-FR" smtClean="0"/>
              <a:pPr/>
              <a:t>07/05/2022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B8EEE03-BEEA-4E63-9B3C-67E5C5FDCEE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4857760"/>
            <a:ext cx="7329494" cy="1100134"/>
          </a:xfrm>
        </p:spPr>
        <p:txBody>
          <a:bodyPr/>
          <a:lstStyle/>
          <a:p>
            <a:pPr algn="l"/>
            <a:r>
              <a:rPr lang="fr-FR" sz="1800" b="1" dirty="0" smtClean="0">
                <a:solidFill>
                  <a:srgbClr val="002060"/>
                </a:solidFill>
              </a:rPr>
              <a:t>Module: Management de Projet</a:t>
            </a:r>
          </a:p>
          <a:p>
            <a:pPr algn="l"/>
            <a:r>
              <a:rPr lang="fr-FR" sz="1800" b="1" dirty="0" smtClean="0">
                <a:solidFill>
                  <a:srgbClr val="002060"/>
                </a:solidFill>
              </a:rPr>
              <a:t>Chargé de cours: Mme KARA-TERKI </a:t>
            </a:r>
            <a:r>
              <a:rPr lang="fr-FR" sz="1800" b="1" dirty="0" err="1" smtClean="0">
                <a:solidFill>
                  <a:srgbClr val="002060"/>
                </a:solidFill>
              </a:rPr>
              <a:t>Djawida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pPr algn="l"/>
            <a:r>
              <a:rPr lang="fr-FR" sz="1800" b="1" dirty="0" smtClean="0">
                <a:solidFill>
                  <a:srgbClr val="002060"/>
                </a:solidFill>
              </a:rPr>
              <a:t>Email: karadjawida@gmail.com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14422"/>
            <a:ext cx="8858312" cy="2071702"/>
          </a:xfrm>
        </p:spPr>
        <p:txBody>
          <a:bodyPr>
            <a:normAutofit/>
          </a:bodyPr>
          <a:lstStyle/>
          <a:p>
            <a:r>
              <a:rPr lang="fr-FR" b="1" dirty="0" smtClean="0"/>
              <a:t>CHAP 06. </a:t>
            </a:r>
            <a:br>
              <a:rPr lang="fr-FR" b="1" dirty="0" smtClean="0"/>
            </a:br>
            <a:r>
              <a:rPr lang="fr-FR" b="1" dirty="0" smtClean="0"/>
              <a:t>MANAGEMENT DES RISQUES</a:t>
            </a:r>
            <a:br>
              <a:rPr lang="fr-FR" b="1" dirty="0" smtClean="0"/>
            </a:br>
            <a:r>
              <a:rPr lang="fr-FR" b="1" dirty="0" smtClean="0"/>
              <a:t>DU PROJET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071538" y="214290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ANNEE UNIVERSITAIRE 2018-2019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UNIVERSITE DE TLEMCEN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FACULTE SCIENCE DE LA NATURE ET DE LA VIE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43890" cy="58259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RISQUES  ET  PROJET</a:t>
            </a:r>
            <a:endParaRPr lang="fr-FR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DANS UN CONTEXTE DE PROJET, LE RISQUE EST UN EVENEMENT OU UNE CONDITION PLUS OU MOINS PREVISIBLE SUSCEPTIBLE D’AVOIR DES EFFETS POSITIFS OU NEGATIFS SUR LES OBJECTIFS D’UN PROJET.</a:t>
            </a:r>
          </a:p>
          <a:p>
            <a:r>
              <a:rPr lang="fr-FR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GESTION DES RISQUES CHERCHE A RECENSER LES RISQUES AUXQUELS L’ENTREPRISE EST EXPOSEE, AINSI QU’A ETABLIR ET A METTRE EN PLACE LES MESURES PREVENTIVES APPROPRIEES AU MOMENT DE LA MISE EN ŒUVRE D’UN PROJET.</a:t>
            </a:r>
          </a:p>
          <a:p>
            <a:endParaRPr lang="fr-F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58259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GESTION DES RISQUES ET CYCLE DE VIE</a:t>
            </a:r>
            <a:endParaRPr lang="fr-F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6525" y="1285860"/>
            <a:ext cx="4292599" cy="557214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kumimoji="0" lang="fr-FR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186766" cy="54292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92D050"/>
              </a:buClr>
              <a:buSzPct val="131000"/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</a:rPr>
              <a:t>EN PHASE DE FAISABILITE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5F5F5F"/>
                </a:solidFill>
              </a:rPr>
              <a:t>pour décider</a:t>
            </a:r>
          </a:p>
          <a:p>
            <a:pPr>
              <a:spcBef>
                <a:spcPts val="600"/>
              </a:spcBef>
              <a:buClr>
                <a:srgbClr val="92D050"/>
              </a:buClr>
              <a:buSzPct val="131000"/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</a:rPr>
              <a:t>EN PHASE DE CONCEPTION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2"/>
                </a:solidFill>
              </a:rPr>
              <a:t>ANALYSER</a:t>
            </a:r>
            <a:r>
              <a:rPr lang="fr-FR" sz="2200" b="1" dirty="0" smtClean="0"/>
              <a:t> : anticiper les défaillances, évaluer la vulnérabilité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2"/>
                </a:solidFill>
              </a:rPr>
              <a:t>PRÉVENIR ET PROTÉGER</a:t>
            </a:r>
            <a:r>
              <a:rPr lang="fr-FR" sz="2200" b="1" dirty="0" smtClean="0"/>
              <a:t> : mise en place de « barrières »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2"/>
                </a:solidFill>
              </a:rPr>
              <a:t>ORGANISER</a:t>
            </a:r>
            <a:r>
              <a:rPr lang="fr-FR" sz="2200" b="1" dirty="0" smtClean="0"/>
              <a:t> : autour d’un « système » de gestion des risques</a:t>
            </a:r>
          </a:p>
          <a:p>
            <a:pPr>
              <a:spcBef>
                <a:spcPts val="600"/>
              </a:spcBef>
              <a:buClr>
                <a:srgbClr val="92D050"/>
              </a:buClr>
              <a:buSzPct val="131000"/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</a:rPr>
              <a:t>EN PHASE DE REALISATION </a:t>
            </a:r>
            <a:r>
              <a:rPr lang="fr-FR" b="1" dirty="0" smtClean="0">
                <a:solidFill>
                  <a:srgbClr val="5F5F5F"/>
                </a:solidFill>
              </a:rPr>
              <a:t>réagir et mettre en œuvre</a:t>
            </a:r>
          </a:p>
          <a:p>
            <a:pPr>
              <a:spcBef>
                <a:spcPts val="600"/>
              </a:spcBef>
              <a:buClr>
                <a:srgbClr val="92D050"/>
              </a:buClr>
              <a:buSzPct val="131000"/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</a:rPr>
              <a:t>EN PHASE D’EXPLOITATION </a:t>
            </a:r>
            <a:r>
              <a:rPr lang="fr-FR" sz="2000" b="1" i="1" dirty="0" smtClean="0">
                <a:solidFill>
                  <a:srgbClr val="FF0000"/>
                </a:solidFill>
              </a:rPr>
              <a:t>(après la clôture du projet)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2"/>
                </a:solidFill>
              </a:rPr>
              <a:t>PLANIFIER</a:t>
            </a:r>
            <a:r>
              <a:rPr lang="fr-FR" sz="2200" b="1" dirty="0" smtClean="0"/>
              <a:t> : appliquer des procédures</a:t>
            </a:r>
          </a:p>
          <a:p>
            <a:pPr lvl="2">
              <a:spcBef>
                <a:spcPts val="0"/>
              </a:spcBef>
              <a:buFont typeface="Courier New" pitchFamily="49" charset="0"/>
              <a:buChar char="o"/>
            </a:pPr>
            <a:r>
              <a:rPr lang="fr-FR" b="1" dirty="0" smtClean="0">
                <a:solidFill>
                  <a:srgbClr val="7030A0"/>
                </a:solidFill>
              </a:rPr>
              <a:t>Lorsqu’on est dans un univers connu, contrôlé, prescrit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2"/>
                </a:solidFill>
              </a:rPr>
              <a:t>IMPROVISER</a:t>
            </a:r>
            <a:r>
              <a:rPr lang="fr-FR" sz="2200" b="1" dirty="0" smtClean="0"/>
              <a:t> : utiliser l’expérience</a:t>
            </a:r>
          </a:p>
          <a:p>
            <a:pPr lvl="2">
              <a:spcBef>
                <a:spcPts val="0"/>
              </a:spcBef>
              <a:buFont typeface="Courier New" pitchFamily="49" charset="0"/>
              <a:buChar char="o"/>
            </a:pPr>
            <a:r>
              <a:rPr lang="fr-FR" b="1" dirty="0" smtClean="0">
                <a:solidFill>
                  <a:srgbClr val="7030A0"/>
                </a:solidFill>
              </a:rPr>
              <a:t>Lorsqu’on sort du domaine de la connaissance explicite</a:t>
            </a:r>
          </a:p>
          <a:p>
            <a:pPr lvl="2">
              <a:spcBef>
                <a:spcPts val="0"/>
              </a:spcBef>
              <a:buFont typeface="Courier New" pitchFamily="49" charset="0"/>
              <a:buChar char="o"/>
            </a:pPr>
            <a:r>
              <a:rPr lang="fr-FR" b="1" dirty="0" smtClean="0">
                <a:solidFill>
                  <a:srgbClr val="7030A0"/>
                </a:solidFill>
              </a:rPr>
              <a:t>Lorsque les barrières ont été franchies ou contournées</a:t>
            </a:r>
          </a:p>
          <a:p>
            <a:pPr lvl="2">
              <a:spcBef>
                <a:spcPts val="0"/>
              </a:spcBef>
              <a:buFont typeface="Courier New" pitchFamily="49" charset="0"/>
              <a:buChar char="o"/>
            </a:pPr>
            <a:r>
              <a:rPr lang="fr-FR" b="1" dirty="0" smtClean="0">
                <a:solidFill>
                  <a:srgbClr val="7030A0"/>
                </a:solidFill>
              </a:rPr>
              <a:t>Faire émerger des modes d’organisation « ad-hoc »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2"/>
                </a:solidFill>
              </a:rPr>
              <a:t>APPRENDRE</a:t>
            </a:r>
            <a:r>
              <a:rPr lang="fr-FR" sz="2200" b="1" dirty="0" smtClean="0"/>
              <a:t> des situations exceptionnelles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654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DIAGRAMME DE LA GESTION DES RISQUES PROJET</a:t>
            </a:r>
            <a:endParaRPr lang="fr-FR" sz="2600" dirty="0">
              <a:solidFill>
                <a:srgbClr val="FF0000"/>
              </a:solidFill>
            </a:endParaRPr>
          </a:p>
        </p:txBody>
      </p:sp>
      <p:pic>
        <p:nvPicPr>
          <p:cNvPr id="6" name="Picture 4" descr="gra93925_07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84" y="1571625"/>
            <a:ext cx="8154219" cy="478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401080" cy="492922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2400" b="1" dirty="0" smtClean="0"/>
              <a:t>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00" cy="6540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ANALYSE PRELIMINAIRES DES RISQUES</a:t>
            </a:r>
            <a:endParaRPr lang="fr-FR" sz="32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3" t="1087" r="3920" b="6684"/>
          <a:stretch/>
        </p:blipFill>
        <p:spPr bwMode="auto">
          <a:xfrm>
            <a:off x="2146040" y="1071546"/>
            <a:ext cx="4752000" cy="556685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DES RISQUES/APPROCHE MATRICIELLE</a:t>
            </a:r>
            <a:endParaRPr lang="fr-FR" sz="3200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3894373"/>
              </p:ext>
            </p:extLst>
          </p:nvPr>
        </p:nvGraphicFramePr>
        <p:xfrm>
          <a:off x="3143240" y="1714488"/>
          <a:ext cx="4929220" cy="307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44"/>
                <a:gridCol w="985844"/>
                <a:gridCol w="985844"/>
                <a:gridCol w="985844"/>
                <a:gridCol w="985844"/>
              </a:tblGrid>
              <a:tr h="6143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143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6143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143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143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e 5"/>
          <p:cNvGrpSpPr/>
          <p:nvPr/>
        </p:nvGrpSpPr>
        <p:grpSpPr>
          <a:xfrm>
            <a:off x="571472" y="6072206"/>
            <a:ext cx="7143800" cy="396000"/>
            <a:chOff x="468488" y="5915378"/>
            <a:chExt cx="6892888" cy="396000"/>
          </a:xfrm>
        </p:grpSpPr>
        <p:sp>
          <p:nvSpPr>
            <p:cNvPr id="13" name="Rectangle 3"/>
            <p:cNvSpPr/>
            <p:nvPr/>
          </p:nvSpPr>
          <p:spPr bwMode="auto">
            <a:xfrm>
              <a:off x="2517421" y="5915378"/>
              <a:ext cx="684000" cy="39600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050"/>
                </a:buClr>
                <a:buSzTx/>
                <a:buFontTx/>
                <a:buChar char="•"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68488" y="5915378"/>
              <a:ext cx="684000" cy="396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050"/>
                </a:buClr>
                <a:buSzTx/>
                <a:buFontTx/>
                <a:buChar char="•"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84220" y="5915378"/>
              <a:ext cx="684000" cy="396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050"/>
                </a:buClr>
                <a:buSzTx/>
                <a:buFontTx/>
                <a:buChar char="•"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77376" y="5915378"/>
              <a:ext cx="684000" cy="396000"/>
            </a:xfrm>
            <a:prstGeom prst="rect">
              <a:avLst/>
            </a:prstGeom>
            <a:solidFill>
              <a:srgbClr val="33CC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050"/>
                </a:buClr>
                <a:buSzTx/>
                <a:buFontTx/>
                <a:buChar char="•"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71868" y="1071546"/>
            <a:ext cx="42862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MATRICE DE GRAVITE DES RISQUES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428728" y="6000768"/>
            <a:ext cx="11430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Zone des risques critiques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0430" y="5929330"/>
            <a:ext cx="11430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Zone des risques majeurs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3570" y="5929330"/>
            <a:ext cx="11430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Zone des risques modérés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86710" y="6000768"/>
            <a:ext cx="11430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Zone des risques mineurs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8992" y="5500702"/>
            <a:ext cx="30003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Impact/Vulnérabilité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720" y="1643050"/>
            <a:ext cx="428628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Aléa/Probabilité d’</a:t>
            </a:r>
            <a:r>
              <a:rPr lang="fr-FR" b="1" dirty="0" err="1" smtClean="0">
                <a:solidFill>
                  <a:srgbClr val="002060"/>
                </a:solidFill>
              </a:rPr>
              <a:t>occurence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00364" y="4857760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1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 NON SIGNIFICATIF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00496" y="4857760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2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MINEUR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0628" y="4857760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3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MODERE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3636" y="4857760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4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MAJEUR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15206" y="4857760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5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TRES SIGNIFICATIF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0" y="1785926"/>
            <a:ext cx="2119311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&gt; 90% Quasiment </a:t>
            </a:r>
            <a:r>
              <a:rPr lang="fr-FR" sz="1200" b="1" dirty="0" smtClean="0">
                <a:solidFill>
                  <a:srgbClr val="002060"/>
                </a:solidFill>
              </a:rPr>
              <a:t>certain     5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2428868"/>
            <a:ext cx="23336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50-90 % Probable             4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85786" y="3143248"/>
            <a:ext cx="23336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30-50 % Possible             3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85786" y="3714752"/>
            <a:ext cx="23336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10-30 % Peu probable    2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85786" y="4286256"/>
            <a:ext cx="23336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˂ 10% Rare                      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654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fr-FR" sz="3000" b="1" dirty="0" smtClean="0">
                <a:solidFill>
                  <a:srgbClr val="FF0000"/>
                </a:solidFill>
              </a:rPr>
              <a:t>PROCESSUS DE GESTION DES RISQUES</a:t>
            </a:r>
            <a:endParaRPr lang="fr-FR" sz="3000" dirty="0">
              <a:solidFill>
                <a:srgbClr val="FF0000"/>
              </a:solidFill>
            </a:endParaRPr>
          </a:p>
        </p:txBody>
      </p:sp>
      <p:pic>
        <p:nvPicPr>
          <p:cNvPr id="5" name="Picture 4" descr="gra93925_07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387" y="1142984"/>
            <a:ext cx="3392563" cy="571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64294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1° ETAPE : IDENTIFICATION DES RISQUES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285860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31000"/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ELABORATION D’UNE LISTE DE TOUS LES RISQUES SUSCEPTIBLES DE COMPROMETTRE LE PROJET.</a:t>
            </a:r>
          </a:p>
          <a:p>
            <a:pPr>
              <a:buClr>
                <a:srgbClr val="0070C0"/>
              </a:buClr>
              <a:buSzPct val="131000"/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METTRE EN PLACE UNE EQUIPE DE GESTION DES RISQUES DANS LA PHASE PLANIFICATION</a:t>
            </a:r>
          </a:p>
          <a:p>
            <a:pPr>
              <a:buClr>
                <a:srgbClr val="0070C0"/>
              </a:buClr>
              <a:buSzPct val="131000"/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B06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UTILISEZ QUAND DE BESOIN LE ‘BRAINSTORMING’</a:t>
            </a:r>
          </a:p>
          <a:p>
            <a:pPr>
              <a:buClr>
                <a:srgbClr val="0070C0"/>
              </a:buClr>
              <a:buSzPct val="131000"/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EST PREFERABLE D’ ACCORDER LA PRIORITE AUX RISQUES POUVANT COMPROMETTRE L’ENSEMBLE DU PROJET OU DU RESEAU PLUTOT QU’ AUX RISQUES QUI NE LE CONCERNENT QU’EN PARTIE</a:t>
            </a:r>
          </a:p>
          <a:p>
            <a:pPr>
              <a:buClr>
                <a:srgbClr val="0070C0"/>
              </a:buClr>
              <a:buSzPct val="131000"/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STRUCTURE DE DECOUPAGE DU PROJET (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WBS) EST D’UNE GR</a:t>
            </a:r>
            <a:r>
              <a:rPr lang="fr-FR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ANDE EFFICACITE POUR IDENTIFIER LES RISQUES</a:t>
            </a:r>
          </a:p>
          <a:p>
            <a:pPr>
              <a:buClr>
                <a:srgbClr val="0070C0"/>
              </a:buClr>
              <a:buSzPct val="131000"/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FOCALISER SUR LES </a:t>
            </a:r>
            <a:r>
              <a:rPr lang="fr-FR" sz="2400" dirty="0" smtClean="0">
                <a:solidFill>
                  <a:srgbClr val="FF0000"/>
                </a:solidFill>
              </a:rPr>
              <a:t>CAUSES</a:t>
            </a:r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DES RISQUES AVANT LES CONSEQUENCES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43890" cy="58259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2° ETAPE : </a:t>
            </a:r>
            <a:r>
              <a:rPr lang="fr-FR" sz="2800" b="1" dirty="0" smtClean="0">
                <a:solidFill>
                  <a:srgbClr val="FF0000"/>
                </a:solidFill>
              </a:rPr>
              <a:t>EVALUATION DES RISQUES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501122" cy="491015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FontTx/>
              <a:buNone/>
            </a:pPr>
            <a:r>
              <a:rPr 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MEMBRES EVALUENT CHAQUE RISQUE EN FONCTION DES ASPECTS SUIVANTS [</a:t>
            </a:r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ANALYSE DES SCENARIOS</a:t>
            </a:r>
            <a:r>
              <a:rPr 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] :</a:t>
            </a:r>
          </a:p>
          <a:p>
            <a:pPr marL="419100" indent="-419100">
              <a:spcBef>
                <a:spcPts val="6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B06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EVENEMENT INDESIRABLE</a:t>
            </a:r>
          </a:p>
          <a:p>
            <a:pPr marL="419100" indent="-419100">
              <a:spcBef>
                <a:spcPts val="6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B06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TOUTES LES CONSEQUENCES DE L’EVENEMENT SI JAMAIS CELUI-CI SURVIENT</a:t>
            </a:r>
          </a:p>
          <a:p>
            <a:pPr marL="419100" indent="-419100">
              <a:spcBef>
                <a:spcPts val="6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B06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L’AMPLEUR OU LA GRAVITE DE L’IMPACT DE L’EVENEMENT</a:t>
            </a:r>
          </a:p>
          <a:p>
            <a:pPr marL="419100" indent="-419100">
              <a:spcBef>
                <a:spcPts val="6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B06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PROBABILITE QUE L’EVENEMENT SURVIENNE</a:t>
            </a:r>
          </a:p>
          <a:p>
            <a:pPr marL="419100" indent="-419100">
              <a:spcBef>
                <a:spcPts val="6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B06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L’ETAPE DU PROJET AU COURS DE LAQUELLE L’EVENEMENT PEUT SURVENIR</a:t>
            </a:r>
          </a:p>
          <a:p>
            <a:pPr marL="419100" indent="-419100">
              <a:spcBef>
                <a:spcPts val="6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B06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L’INTERACTION AVEC D’AUTRES PARTIES DE CE PROJET OU D’UN AUTRE PROJET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15276" cy="6429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FORMULAIRE D’EVALUATION DES RISQUES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500034" y="1447800"/>
            <a:ext cx="8186766" cy="8931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fr-FR" b="1" i="1" dirty="0">
                <a:solidFill>
                  <a:srgbClr val="800080"/>
                </a:solidFill>
                <a:latin typeface="Trebuchet MS" pitchFamily="34" charset="0"/>
              </a:rPr>
              <a:t>EXEMPLE DE </a:t>
            </a:r>
            <a:r>
              <a:rPr lang="fr-FR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PASSAGE DE </a:t>
            </a:r>
            <a:r>
              <a:rPr lang="en-US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Times New Roman" pitchFamily="18" charset="0"/>
              </a:rPr>
              <a:t>WINDO</a:t>
            </a:r>
            <a:r>
              <a:rPr lang="en-US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WS OFFICE 97 </a:t>
            </a:r>
            <a:r>
              <a:rPr lang="fr-FR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 </a:t>
            </a:r>
            <a:r>
              <a:rPr lang="en-US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WINDOWS OFFICE 2000 XP</a:t>
            </a:r>
          </a:p>
        </p:txBody>
      </p:sp>
      <p:pic>
        <p:nvPicPr>
          <p:cNvPr id="5" name="Picture 4" descr="gra93925_07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3" y="2705100"/>
            <a:ext cx="8153400" cy="344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65403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000" b="1" dirty="0" smtClean="0">
                <a:solidFill>
                  <a:srgbClr val="002060"/>
                </a:solidFill>
              </a:rPr>
              <a:t>MATRICE DE LA GRAVITE DES RISQUES</a:t>
            </a:r>
            <a:endParaRPr lang="fr-FR" sz="3000" i="1" dirty="0">
              <a:solidFill>
                <a:srgbClr val="002060"/>
              </a:solidFill>
            </a:endParaRP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500034" y="1214422"/>
            <a:ext cx="8258204" cy="8931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fr-FR" b="1" i="1" dirty="0">
                <a:solidFill>
                  <a:srgbClr val="800080"/>
                </a:solidFill>
                <a:latin typeface="Trebuchet MS" pitchFamily="34" charset="0"/>
              </a:rPr>
              <a:t>EXEMPLE DE P</a:t>
            </a:r>
            <a:r>
              <a:rPr lang="fr-FR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ASSAGE DE </a:t>
            </a:r>
            <a:r>
              <a:rPr lang="en-US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Times New Roman" pitchFamily="18" charset="0"/>
              </a:rPr>
              <a:t>WINDO</a:t>
            </a:r>
            <a:r>
              <a:rPr lang="en-US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WS OFFICE 97 </a:t>
            </a:r>
            <a:r>
              <a:rPr lang="fr-FR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 </a:t>
            </a:r>
            <a:r>
              <a:rPr lang="en-US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WINDOWS OFFICE 2000 XP</a:t>
            </a:r>
          </a:p>
        </p:txBody>
      </p:sp>
      <p:pic>
        <p:nvPicPr>
          <p:cNvPr id="6" name="Picture 4" descr="gra93925_0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1765300"/>
            <a:ext cx="7272338" cy="478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43042" y="2214554"/>
            <a:ext cx="6429420" cy="3805246"/>
          </a:xfr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p3d extrusionH="57150">
              <a:bevelT w="38100" h="38100"/>
            </a:sp3d>
          </a:bodyPr>
          <a:lstStyle/>
          <a:p>
            <a:pPr marL="0" indent="20638" algn="ctr">
              <a:buFontTx/>
              <a:buNone/>
            </a:pPr>
            <a:r>
              <a:rPr lang="fr-FR" sz="3000" dirty="0">
                <a:solidFill>
                  <a:srgbClr val="FF0000"/>
                </a:solidFill>
                <a:latin typeface="Berlin Sans FB" pitchFamily="34" charset="0"/>
              </a:rPr>
              <a:t>« IL FAUT TOUJOURS PRENDRE LE MAXIMUM DE RISQUES AVEC LE MAXIMUM DE PRECAUTION. »</a:t>
            </a:r>
          </a:p>
          <a:p>
            <a:pPr marL="0" indent="20638" algn="ctr">
              <a:buFontTx/>
              <a:buNone/>
            </a:pPr>
            <a:r>
              <a:rPr lang="fr-FR" sz="3000" i="1" dirty="0" err="1">
                <a:solidFill>
                  <a:srgbClr val="FF0000"/>
                </a:solidFill>
                <a:latin typeface="CommercialScript BT" pitchFamily="66" charset="0"/>
              </a:rPr>
              <a:t>Rudyard</a:t>
            </a:r>
            <a:r>
              <a:rPr lang="fr-FR" sz="3000" i="1" dirty="0">
                <a:solidFill>
                  <a:srgbClr val="FF0000"/>
                </a:solidFill>
                <a:latin typeface="CommercialScript BT" pitchFamily="66" charset="0"/>
              </a:rPr>
              <a:t> Kipling (1865-1936)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72547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3° ETAPE : STRATEGIES DE REPONSE AUX RISQUES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72560" cy="4786346"/>
          </a:xfrm>
        </p:spPr>
        <p:txBody>
          <a:bodyPr/>
          <a:lstStyle/>
          <a:p>
            <a:pPr>
              <a:buClr>
                <a:schemeClr val="accent4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fr-FR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 DES RISQUES</a:t>
            </a:r>
          </a:p>
          <a:p>
            <a:pPr marL="546100" indent="-546100">
              <a:buClr>
                <a:schemeClr val="accent4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fr-FR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MOYENS PERMETTANT    D</a:t>
            </a:r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’EVITER LES RISQUES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TR</a:t>
            </a:r>
            <a:r>
              <a:rPr lang="fr-F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ANSFERT DES RISQUES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 PARTAGE DES RISQUES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fr-FR" sz="32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L’ACCEPTATION DES RISQUES</a:t>
            </a:r>
            <a:endParaRPr lang="en-US" sz="3200" b="1" dirty="0" smtClean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B0F0"/>
              </a:buClr>
              <a:buSzPct val="120000"/>
              <a:buFont typeface="Wingdings" pitchFamily="2" charset="2"/>
              <a:buChar char="§"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654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MATRICE DE REPONSE AUX RISQUES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186766" cy="857256"/>
          </a:xfrm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5050"/>
              </a:buClr>
              <a:buNone/>
              <a:defRPr/>
            </a:pPr>
            <a:r>
              <a:rPr lang="fr-FR" sz="2400" dirty="0" smtClean="0">
                <a:solidFill>
                  <a:srgbClr val="008000"/>
                </a:solidFill>
                <a:latin typeface="Verdana" pitchFamily="34" charset="0"/>
              </a:rPr>
              <a:t>    </a:t>
            </a:r>
            <a:r>
              <a:rPr lang="fr-FR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EXEMPLE DE PASSAGE DE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WINDOWS OFFICE 97 </a:t>
            </a:r>
            <a:r>
              <a:rPr lang="fr-FR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WINDOWS OFFICE 2000 XP</a:t>
            </a:r>
            <a:endParaRPr lang="fr-FR" sz="2800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5050"/>
              </a:buClr>
              <a:buNone/>
              <a:defRPr/>
            </a:pPr>
            <a:endParaRPr lang="fr-FR" dirty="0"/>
          </a:p>
        </p:txBody>
      </p:sp>
      <p:pic>
        <p:nvPicPr>
          <p:cNvPr id="5" name="Picture 4" descr="gra93925_0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8858280" cy="34258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28662" y="5715016"/>
            <a:ext cx="742955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Le plan de substitution est un plan de rechange quand un risque devient réalité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85723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4° ETAPE : CONTRÔLE DES STRATEGIES DE REPONSE AUX RISQUES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329642" cy="5214974"/>
          </a:xfrm>
        </p:spPr>
        <p:txBody>
          <a:bodyPr/>
          <a:lstStyle/>
          <a:p>
            <a:pPr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fr-FR" sz="36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METTRE EN ŒUVRE LA STRATEGIE DE REPONSE AUX RISQUES</a:t>
            </a:r>
          </a:p>
          <a:p>
            <a:pPr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fr-FR" sz="36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SURVEILLER LES EVENEMENTS DECLENCHEURS</a:t>
            </a:r>
          </a:p>
          <a:p>
            <a:pPr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fr-FR" sz="3600" b="1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PREPARER DES PLANS DE SUBSTITUTIONS</a:t>
            </a:r>
          </a:p>
          <a:p>
            <a:pPr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fr-FR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PREVENIR DE NOUVEAUX RISQUES</a:t>
            </a:r>
          </a:p>
          <a:p>
            <a:pPr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fr-FR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GESTION DES CHANGEMENTS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PROCESSUS DE CONTRÔLE DE CHANGEMENT</a:t>
            </a:r>
            <a:endParaRPr lang="fr-FR" sz="2800" i="1" dirty="0">
              <a:solidFill>
                <a:srgbClr val="002060"/>
              </a:solidFill>
            </a:endParaRPr>
          </a:p>
        </p:txBody>
      </p:sp>
      <p:sp>
        <p:nvSpPr>
          <p:cNvPr id="5" name="Text Box 181"/>
          <p:cNvSpPr txBox="1">
            <a:spLocks noChangeArrowheads="1"/>
          </p:cNvSpPr>
          <p:nvPr/>
        </p:nvSpPr>
        <p:spPr bwMode="auto">
          <a:xfrm>
            <a:off x="72569" y="1357298"/>
            <a:ext cx="5152571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0638" eaLnBrk="0" hangingPunct="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002060"/>
                </a:solidFill>
                <a:latin typeface="Arial" charset="0"/>
              </a:rPr>
              <a:t>  </a:t>
            </a:r>
            <a:endParaRPr lang="fr-FR" sz="22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7" name="Group 21"/>
          <p:cNvGrpSpPr>
            <a:grpSpLocks noGrp="1"/>
          </p:cNvGrpSpPr>
          <p:nvPr>
            <p:ph sz="quarter" idx="1"/>
          </p:nvPr>
        </p:nvGrpSpPr>
        <p:grpSpPr bwMode="auto">
          <a:xfrm>
            <a:off x="1571604" y="1285465"/>
            <a:ext cx="6357982" cy="4734335"/>
            <a:chOff x="1957" y="482"/>
            <a:chExt cx="2770" cy="3558"/>
          </a:xfrm>
        </p:grpSpPr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890" y="1583"/>
              <a:ext cx="0" cy="1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975" y="482"/>
              <a:ext cx="1814" cy="561"/>
            </a:xfrm>
            <a:prstGeom prst="flowChartMerge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marL="342900" indent="-342900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</a:rPr>
                <a:t>Changement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</a:rPr>
                <a:t>proposé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957" y="1207"/>
              <a:ext cx="1814" cy="384"/>
            </a:xfrm>
            <a:prstGeom prst="flowChartProcess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  <a:cs typeface="Arial" charset="0"/>
                </a:rPr>
                <a:t>Demande de changement </a:t>
              </a:r>
            </a:p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  <a:cs typeface="Arial" charset="0"/>
                </a:rPr>
                <a:t>soumise</a:t>
              </a: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965" y="1763"/>
              <a:ext cx="1814" cy="366"/>
            </a:xfrm>
            <a:prstGeom prst="flowChartProcess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</a:rPr>
                <a:t>Demande d’examen</a:t>
              </a:r>
            </a:p>
            <a:p>
              <a:pPr marL="342900" indent="-342900" algn="ctr">
                <a:spcBef>
                  <a:spcPct val="0"/>
                </a:spcBef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</a:rPr>
                <a:t>de changement 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976" y="2300"/>
              <a:ext cx="1814" cy="530"/>
            </a:xfrm>
            <a:prstGeom prst="flowChartDecision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marL="342900" indent="-342900" algn="ctr"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</a:rPr>
                <a:t>Approuvé ?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957" y="3006"/>
              <a:ext cx="1820" cy="421"/>
            </a:xfrm>
            <a:prstGeom prst="flowChartProcess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marL="342900" indent="-342900" algn="ctr"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</a:rPr>
                <a:t>Mise à jour des plans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1984" y="3601"/>
              <a:ext cx="1823" cy="439"/>
            </a:xfrm>
            <a:prstGeom prst="flowChartMerge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marL="342900" indent="-342900" algn="ctr">
                <a:buFontTx/>
                <a:buNone/>
              </a:pPr>
              <a:r>
                <a:rPr lang="fr-FR" sz="1600" b="1" dirty="0">
                  <a:solidFill>
                    <a:schemeClr val="bg1"/>
                  </a:solidFill>
                  <a:latin typeface="Trebuchet MS" pitchFamily="34" charset="0"/>
                </a:rPr>
                <a:t>Exécution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880" y="1042"/>
              <a:ext cx="0" cy="1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881" y="2123"/>
              <a:ext cx="0" cy="1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881" y="2834"/>
              <a:ext cx="0" cy="1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899" y="3428"/>
              <a:ext cx="0" cy="1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749" y="2560"/>
              <a:ext cx="9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4727" y="1410"/>
              <a:ext cx="0" cy="11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3767" y="1417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908" y="2789"/>
              <a:ext cx="4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fr-FR" sz="1600" b="1" dirty="0">
                  <a:latin typeface="Trebuchet MS" pitchFamily="34" charset="0"/>
                </a:rPr>
                <a:t>oui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804" y="2358"/>
              <a:ext cx="4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fr-FR" sz="1600" b="1">
                  <a:latin typeface="Trebuchet MS" pitchFamily="34" charset="0"/>
                </a:rPr>
                <a:t>non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54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DEMANDE DE CHANGEMENT</a:t>
            </a:r>
            <a:endParaRPr lang="fr-FR" sz="3000" dirty="0">
              <a:solidFill>
                <a:srgbClr val="FF0000"/>
              </a:solidFill>
            </a:endParaRPr>
          </a:p>
        </p:txBody>
      </p:sp>
      <p:pic>
        <p:nvPicPr>
          <p:cNvPr id="4" name="Picture 4" descr="gra93925_07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135" y="1214438"/>
            <a:ext cx="4362292" cy="535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2547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3600" b="1" i="1" dirty="0" smtClean="0">
                <a:solidFill>
                  <a:srgbClr val="0070C0"/>
                </a:solidFill>
              </a:rPr>
              <a:t>MERCI  DE  VOTRE  AIMABLE ATTENTION</a:t>
            </a:r>
            <a:endParaRPr lang="fr-FR" sz="3600" b="1" i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57224" y="1714488"/>
            <a:ext cx="135732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214290"/>
            <a:ext cx="721523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PROBLEMATIQUE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14282" y="2643182"/>
            <a:ext cx="8429684" cy="385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fr-F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fr-FR" sz="23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QU’EST- CE QU’UN RISQUE?</a:t>
            </a:r>
          </a:p>
          <a:p>
            <a:pPr>
              <a:defRPr/>
            </a:pPr>
            <a:endParaRPr lang="fr-FR" sz="23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3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QU’EST-CE QU’UN PROCESSUS DE GESTION DES RISQUES ?</a:t>
            </a:r>
          </a:p>
          <a:p>
            <a:pPr>
              <a:defRPr/>
            </a:pPr>
            <a:endParaRPr lang="fr-FR" sz="23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fr-FR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COMMENT MANAGER LES RISQUES DANS UN PROJET, POURQUOI ET COMMENT?</a:t>
            </a:r>
          </a:p>
          <a:p>
            <a:endParaRPr lang="fr-FR" sz="2800" dirty="0" smtClean="0">
              <a:solidFill>
                <a:srgbClr val="C00000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715008" y="1428736"/>
            <a:ext cx="2962275" cy="2330450"/>
            <a:chOff x="3810" y="73"/>
            <a:chExt cx="1866" cy="1468"/>
          </a:xfrm>
        </p:grpSpPr>
        <p:pic>
          <p:nvPicPr>
            <p:cNvPr id="8" name="Picture 5" descr="CMENO05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" y="273"/>
              <a:ext cx="1633" cy="1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6" descr="QUEST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50794">
              <a:off x="5171" y="73"/>
              <a:ext cx="505" cy="6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785794"/>
            <a:ext cx="8501122" cy="5072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risque nul n’existe pas.</a:t>
            </a:r>
          </a:p>
          <a:p>
            <a:pPr>
              <a:defRPr/>
            </a:pPr>
            <a:endParaRPr lang="fr-F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Dans un projet, le management des risques est une discipline indispensable et intégrante au management de projet dans le but d’atteindre les objectifs.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 La gestion des risques est devenue une exigence de la norme </a:t>
            </a:r>
            <a:r>
              <a:rPr lang="fr-FR" sz="2800" b="1" u="sng" dirty="0" smtClean="0">
                <a:solidFill>
                  <a:srgbClr val="C00000"/>
                </a:solidFill>
              </a:rPr>
              <a:t>ISO 9001-2015</a:t>
            </a:r>
            <a:r>
              <a:rPr lang="fr-FR" sz="2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smtClean="0">
                <a:solidFill>
                  <a:srgbClr val="C00000"/>
                </a:solidFill>
              </a:rPr>
              <a:t>l faut apprendre à mieux connaître les risques, à mieux connaître les mesures pour réduire les conséquences, ou les prévenir.</a:t>
            </a:r>
          </a:p>
          <a:p>
            <a:pPr>
              <a:buFont typeface="Wingdings" pitchFamily="2" charset="2"/>
              <a:buChar char="q"/>
              <a:defRPr/>
            </a:pPr>
            <a:endParaRPr lang="fr-FR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6540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LA ROUE DE DEMING ET LA GESTION DES RISQUES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40108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400" b="1" dirty="0" smtClean="0"/>
          </a:p>
          <a:p>
            <a:pPr marL="419100" indent="-419100">
              <a:spcBef>
                <a:spcPts val="1200"/>
              </a:spcBef>
              <a:buNone/>
            </a:pPr>
            <a:endParaRPr lang="fr-FR" b="1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fr-FR" sz="2400" b="1" dirty="0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87675" y="1100138"/>
            <a:ext cx="3097213" cy="2400300"/>
            <a:chOff x="1882" y="693"/>
            <a:chExt cx="1951" cy="151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064" y="981"/>
              <a:ext cx="1406" cy="122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82" y="693"/>
              <a:ext cx="1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  <a:sp3d extrusionH="57150">
                <a:bevelT w="38100" h="38100"/>
              </a:sp3d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b="1" dirty="0">
                  <a:solidFill>
                    <a:srgbClr val="996633"/>
                  </a:solidFill>
                  <a:latin typeface="Arial" charset="0"/>
                  <a:cs typeface="Arial" charset="0"/>
                </a:rPr>
                <a:t>PREPARER</a:t>
              </a:r>
              <a:r>
                <a:rPr lang="fr-FR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PLAN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716463" y="2708275"/>
            <a:ext cx="4427537" cy="2232025"/>
            <a:chOff x="2971" y="1706"/>
            <a:chExt cx="2789" cy="1406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215703">
              <a:off x="2880" y="1797"/>
              <a:ext cx="1406" cy="122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286" y="2251"/>
              <a:ext cx="147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  <a:sp3d extrusionH="57150">
                <a:bevelT w="38100" h="38100"/>
              </a:sp3d>
            </a:bodyPr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b="1" dirty="0">
                  <a:solidFill>
                    <a:srgbClr val="996633"/>
                  </a:solidFill>
                  <a:latin typeface="Arial" charset="0"/>
                  <a:cs typeface="Arial" charset="0"/>
                </a:rPr>
                <a:t>DEVELOPPER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DO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411413" y="4005263"/>
            <a:ext cx="4608512" cy="2441575"/>
            <a:chOff x="1519" y="2523"/>
            <a:chExt cx="2903" cy="1538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10800000">
              <a:off x="2064" y="2523"/>
              <a:ext cx="1406" cy="1225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519" y="3773"/>
              <a:ext cx="29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  <a:sp3d extrusionH="57150">
                <a:bevelT w="38100" h="38100"/>
              </a:sp3d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b="1" dirty="0">
                  <a:solidFill>
                    <a:srgbClr val="996633"/>
                  </a:solidFill>
                  <a:latin typeface="Arial" charset="0"/>
                  <a:cs typeface="Arial" charset="0"/>
                </a:rPr>
                <a:t>COMPRENDRE </a:t>
              </a:r>
              <a:r>
                <a:rPr lang="fr-FR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CHECK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900113" y="2636838"/>
            <a:ext cx="3167062" cy="2232025"/>
            <a:chOff x="567" y="1661"/>
            <a:chExt cx="1995" cy="1406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16200000">
              <a:off x="1247" y="1752"/>
              <a:ext cx="1406" cy="122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67" y="2160"/>
              <a:ext cx="63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  <a:sp3d extrusionH="57150">
                <a:bevelT w="38100" h="38100"/>
              </a:sp3d>
            </a:bodyPr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b="1" dirty="0">
                  <a:solidFill>
                    <a:srgbClr val="996633"/>
                  </a:solidFill>
                  <a:latin typeface="Arial" charset="0"/>
                  <a:cs typeface="Arial" charset="0"/>
                </a:rPr>
                <a:t>AGIR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22" presetClass="entr" presetSubtype="2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22" presetClass="entr" presetSubtype="4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285728"/>
            <a:ext cx="77867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 smtClean="0"/>
              <a:t>DEFINITIONS DU « RISQUE »</a:t>
            </a:r>
            <a:endParaRPr lang="fr-FR" sz="26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643998" cy="564357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« Danger éventuel, plus ou moins prévisible »                     </a:t>
            </a:r>
            <a:r>
              <a:rPr lang="fr-FR" sz="2400" i="1" dirty="0" smtClean="0"/>
              <a:t>(ROBERT)</a:t>
            </a:r>
          </a:p>
          <a:p>
            <a:r>
              <a:rPr lang="fr-FR" sz="2800" b="1" dirty="0" smtClean="0"/>
              <a:t>« Danger, inconvénient possible »</a:t>
            </a:r>
            <a:r>
              <a:rPr lang="fr-FR" sz="2800" dirty="0" smtClean="0"/>
              <a:t> </a:t>
            </a:r>
            <a:r>
              <a:rPr lang="fr-FR" sz="2400" i="1" dirty="0" smtClean="0"/>
              <a:t>(PETIT LAROUSSE)</a:t>
            </a:r>
          </a:p>
          <a:p>
            <a:endParaRPr lang="fr-F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2911" y="3021012"/>
            <a:ext cx="7858180" cy="3122632"/>
            <a:chOff x="-629" y="1126"/>
            <a:chExt cx="5936" cy="241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-629" y="1899"/>
              <a:ext cx="122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sz="2800" b="1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Risque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361" y="2297"/>
              <a:ext cx="1043" cy="771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miter lim="800000"/>
              <a:headEnd type="none" w="sm" len="sm"/>
              <a:tailEnd type="stealth" w="med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-136" y="3101"/>
              <a:ext cx="1814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sz="2000" b="1" dirty="0">
                  <a:solidFill>
                    <a:srgbClr val="FFCC00"/>
                  </a:solidFill>
                  <a:latin typeface="Verdana" pitchFamily="34" charset="0"/>
                </a:rPr>
                <a:t>Référence à un phénomène  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769" y="3045"/>
              <a:ext cx="1543" cy="48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sz="2000" b="1" dirty="0">
                  <a:solidFill>
                    <a:srgbClr val="FFCC00"/>
                  </a:solidFill>
                  <a:latin typeface="Verdana" pitchFamily="34" charset="0"/>
                </a:rPr>
                <a:t>Composante spatiale </a:t>
              </a:r>
              <a:r>
                <a:rPr lang="fr-FR" sz="2000" b="1" dirty="0" smtClean="0">
                  <a:solidFill>
                    <a:srgbClr val="FFCC00"/>
                  </a:solidFill>
                  <a:latin typeface="Verdana" pitchFamily="34" charset="0"/>
                </a:rPr>
                <a:t>?</a:t>
              </a:r>
              <a:r>
                <a:rPr lang="fr-FR" dirty="0" smtClean="0">
                  <a:solidFill>
                    <a:srgbClr val="FFFF99"/>
                  </a:solidFill>
                  <a:latin typeface="Verdana" pitchFamily="34" charset="0"/>
                </a:rPr>
                <a:t> </a:t>
              </a:r>
              <a:endParaRPr lang="fr-FR" dirty="0">
                <a:solidFill>
                  <a:srgbClr val="FFFF99"/>
                </a:solidFill>
                <a:latin typeface="Verdana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265" y="3079"/>
              <a:ext cx="2042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sz="2000" b="1" dirty="0">
                  <a:solidFill>
                    <a:srgbClr val="FFCC00"/>
                  </a:solidFill>
                  <a:latin typeface="Verdana" pitchFamily="34" charset="0"/>
                </a:rPr>
                <a:t>Composante temporelle </a:t>
              </a:r>
              <a:r>
                <a:rPr lang="fr-FR" sz="2000" b="1" dirty="0" smtClean="0">
                  <a:solidFill>
                    <a:srgbClr val="FFCC00"/>
                  </a:solidFill>
                  <a:latin typeface="Verdana" pitchFamily="34" charset="0"/>
                </a:rPr>
                <a:t> ? </a:t>
              </a:r>
              <a:endParaRPr lang="fr-FR" sz="2000" b="1" dirty="0">
                <a:solidFill>
                  <a:srgbClr val="FFCC00"/>
                </a:solidFill>
                <a:latin typeface="Verdana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565" y="2297"/>
              <a:ext cx="2653" cy="748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miter lim="800000"/>
              <a:headEnd type="none" w="sm" len="sm"/>
              <a:tailEnd type="stealth" w="med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680" y="2297"/>
              <a:ext cx="499" cy="7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stealth" w="med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907" y="1888"/>
              <a:ext cx="95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sz="2800" b="1" dirty="0">
                  <a:solidFill>
                    <a:srgbClr val="FF9900"/>
                  </a:solidFill>
                  <a:latin typeface="Verdana" pitchFamily="34" charset="0"/>
                  <a:cs typeface="Arial" charset="0"/>
                </a:rPr>
                <a:t>Aléa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746" y="1911"/>
              <a:ext cx="4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sz="3600" b="1" dirty="0">
                  <a:solidFill>
                    <a:srgbClr val="996633"/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078" y="1888"/>
              <a:ext cx="23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sz="2800" b="1" dirty="0">
                  <a:solidFill>
                    <a:srgbClr val="FF9900"/>
                  </a:solidFill>
                  <a:latin typeface="Verdana" pitchFamily="34" charset="0"/>
                  <a:cs typeface="Arial" charset="0"/>
                </a:rPr>
                <a:t>Vulnérabilité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73" y="1919"/>
              <a:ext cx="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FR" sz="3600" b="1" dirty="0">
                  <a:solidFill>
                    <a:srgbClr val="996633"/>
                  </a:solidFill>
                  <a:latin typeface="Verdana" pitchFamily="34" charset="0"/>
                  <a:cs typeface="Arial" charset="0"/>
                </a:rPr>
                <a:t>=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99" y="1139"/>
              <a:ext cx="14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fr-FR" sz="1800" b="1" dirty="0">
                  <a:solidFill>
                    <a:srgbClr val="009900"/>
                  </a:solidFill>
                  <a:latin typeface="Century Gothic" pitchFamily="34" charset="0"/>
                </a:rPr>
                <a:t>PROBABILITE D’OCCURENCE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472" y="1126"/>
              <a:ext cx="133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fr-FR" sz="1800" b="1" dirty="0">
                  <a:solidFill>
                    <a:srgbClr val="009900"/>
                  </a:solidFill>
                  <a:latin typeface="Century Gothic" pitchFamily="34" charset="0"/>
                </a:rPr>
                <a:t>EFFETS, GRAVITE, ENJEUX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247" y="1534"/>
              <a:ext cx="0" cy="386"/>
            </a:xfrm>
            <a:prstGeom prst="line">
              <a:avLst/>
            </a:prstGeom>
            <a:noFill/>
            <a:ln w="38100" cmpd="dbl">
              <a:solidFill>
                <a:srgbClr val="33CCCC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143" y="1530"/>
              <a:ext cx="0" cy="453"/>
            </a:xfrm>
            <a:prstGeom prst="line">
              <a:avLst/>
            </a:prstGeom>
            <a:noFill/>
            <a:ln w="38100" cmpd="dbl">
              <a:solidFill>
                <a:srgbClr val="33CCCC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15328" cy="7143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000" b="1" dirty="0" smtClean="0">
                <a:solidFill>
                  <a:srgbClr val="FF0000"/>
                </a:solidFill>
              </a:rPr>
              <a:t>DIFFERENTS TYPES DES RISQUES</a:t>
            </a:r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72560" cy="521497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sz="3200" b="1" u="sng" dirty="0" smtClean="0">
                <a:solidFill>
                  <a:srgbClr val="0083A2"/>
                </a:solidFill>
              </a:rPr>
              <a:t>RISQUES NATURELS :</a:t>
            </a:r>
            <a:r>
              <a:rPr lang="fr-FR" sz="3200" b="1" dirty="0" smtClean="0">
                <a:solidFill>
                  <a:srgbClr val="0083A2"/>
                </a:solidFill>
              </a:rPr>
              <a:t> </a:t>
            </a:r>
            <a:r>
              <a:rPr lang="fr-FR" sz="3200" b="1" dirty="0" smtClean="0">
                <a:solidFill>
                  <a:srgbClr val="00B4DE"/>
                </a:solidFill>
              </a:rPr>
              <a:t>SEISMES, INONDATIONS, VOLCANS, MOUVEMENTS DE TERRAIN, AVALANCHES, CYCLONES, SECHERESSE, etc.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sz="3200" b="1" u="sng" dirty="0" smtClean="0">
                <a:solidFill>
                  <a:srgbClr val="B06900"/>
                </a:solidFill>
              </a:rPr>
              <a:t>RISQUES INDUSTRIELS :</a:t>
            </a:r>
            <a:r>
              <a:rPr lang="fr-FR" sz="3200" b="1" dirty="0" smtClean="0">
                <a:solidFill>
                  <a:srgbClr val="B06900"/>
                </a:solidFill>
              </a:rPr>
              <a:t> </a:t>
            </a:r>
            <a:r>
              <a:rPr lang="fr-FR" sz="3200" b="1" dirty="0" smtClean="0">
                <a:solidFill>
                  <a:srgbClr val="FF9900"/>
                </a:solidFill>
              </a:rPr>
              <a:t>POLLUTIONS, TRANSPORT DE MATIERES DANGEREUSES, RAYONNEMENTS ELECTROMAGNETIQUES, RADIOACTIVITE, etc.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sz="3200" b="1" u="sng" dirty="0" smtClean="0">
                <a:solidFill>
                  <a:srgbClr val="462300"/>
                </a:solidFill>
              </a:rPr>
              <a:t>RISQUES FINANCIERS ET MONETAIRES :</a:t>
            </a:r>
            <a:r>
              <a:rPr lang="fr-FR" sz="3200" b="1" dirty="0" smtClean="0">
                <a:solidFill>
                  <a:srgbClr val="462300"/>
                </a:solidFill>
              </a:rPr>
              <a:t> </a:t>
            </a:r>
            <a:r>
              <a:rPr lang="fr-FR" sz="3200" b="1" dirty="0" smtClean="0">
                <a:solidFill>
                  <a:srgbClr val="8E4700"/>
                </a:solidFill>
              </a:rPr>
              <a:t>CREDIT BANCAIRE, BOURSE, COUT, FINANCEMENT, etc.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sz="3200" b="1" u="sng" dirty="0" smtClean="0">
                <a:solidFill>
                  <a:srgbClr val="515151"/>
                </a:solidFill>
              </a:rPr>
              <a:t>EFFETS SECONDAIRES NEFASTES DU PROGRES :</a:t>
            </a:r>
            <a:r>
              <a:rPr lang="fr-FR" sz="3200" b="1" dirty="0" smtClean="0">
                <a:solidFill>
                  <a:srgbClr val="515151"/>
                </a:solidFill>
              </a:rPr>
              <a:t> </a:t>
            </a:r>
            <a:r>
              <a:rPr lang="fr-FR" sz="3200" b="1" dirty="0" smtClean="0">
                <a:solidFill>
                  <a:srgbClr val="969696"/>
                </a:solidFill>
              </a:rPr>
              <a:t>TROU DE LA COUCHE D’OZONE, RECHAUFFEMENT CLIMATIQUE, etc.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sz="3200" b="1" u="sng" dirty="0" smtClean="0">
                <a:solidFill>
                  <a:srgbClr val="1F7B1F"/>
                </a:solidFill>
              </a:rPr>
              <a:t>RISQUES PROFESSIONNELS :</a:t>
            </a:r>
            <a:r>
              <a:rPr lang="fr-FR" sz="3200" b="1" dirty="0" smtClean="0">
                <a:solidFill>
                  <a:srgbClr val="1F7B1F"/>
                </a:solidFill>
              </a:rPr>
              <a:t> </a:t>
            </a:r>
            <a:r>
              <a:rPr lang="fr-FR" sz="3200" b="1" dirty="0" smtClean="0">
                <a:solidFill>
                  <a:srgbClr val="33CC33"/>
                </a:solidFill>
              </a:rPr>
              <a:t>MALADIES, ACCIDENTS, etc.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fr-FR" sz="3200" b="1" u="sng" dirty="0" smtClean="0">
                <a:solidFill>
                  <a:srgbClr val="990099"/>
                </a:solidFill>
              </a:rPr>
              <a:t>GUERRES, TERRORISME, </a:t>
            </a:r>
            <a:r>
              <a:rPr lang="fr-FR" sz="3200" b="1" dirty="0" smtClean="0">
                <a:solidFill>
                  <a:srgbClr val="990099"/>
                </a:solidFill>
              </a:rPr>
              <a:t>etc.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ROLES DU MANAGER DE PROJET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001056" cy="4929222"/>
          </a:xfrm>
        </p:spPr>
        <p:txBody>
          <a:bodyPr/>
          <a:lstStyle/>
          <a:p>
            <a:endParaRPr lang="fr-FR" sz="2000" b="1" dirty="0" smtClean="0">
              <a:solidFill>
                <a:schemeClr val="accent1">
                  <a:lumMod val="25000"/>
                </a:schemeClr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00FF"/>
                </a:solidFill>
                <a:latin typeface="Century Gothic" pitchFamily="34" charset="0"/>
              </a:rPr>
              <a:t>RISQUES ENDOGENES</a:t>
            </a:r>
            <a:r>
              <a:rPr lang="fr-FR" sz="2800" b="1" dirty="0" smtClean="0">
                <a:solidFill>
                  <a:srgbClr val="0000FF"/>
                </a:solidFill>
                <a:latin typeface="Century Gothic" pitchFamily="34" charset="0"/>
              </a:rPr>
              <a:t> :</a:t>
            </a:r>
            <a:r>
              <a:rPr lang="fr-FR" sz="2800" b="1" dirty="0" smtClean="0">
                <a:solidFill>
                  <a:srgbClr val="00CCFF"/>
                </a:solidFill>
                <a:latin typeface="Century Gothic" pitchFamily="34" charset="0"/>
              </a:rPr>
              <a:t>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RISQUES GENERES DIRECTEMENT PAR LES ACTIVITES HUMAINES.</a:t>
            </a:r>
          </a:p>
          <a:p>
            <a:pPr>
              <a:lnSpc>
                <a:spcPct val="90000"/>
              </a:lnSpc>
              <a:buNone/>
            </a:pPr>
            <a:endParaRPr lang="fr-FR" sz="2800" b="1" dirty="0" smtClean="0">
              <a:solidFill>
                <a:schemeClr val="accent2">
                  <a:lumMod val="75000"/>
                </a:schemeClr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00FF"/>
                </a:solidFill>
                <a:latin typeface="Century Gothic" pitchFamily="34" charset="0"/>
              </a:rPr>
              <a:t>RISQUES EXOGENES </a:t>
            </a:r>
            <a:r>
              <a:rPr lang="fr-FR" sz="2400" b="1" dirty="0" smtClean="0">
                <a:solidFill>
                  <a:srgbClr val="D0A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:</a:t>
            </a:r>
            <a:r>
              <a:rPr lang="fr-FR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RISQUES QUI NAISSENT DANS NOTRE ENVIRONNEMENT ET NOUS AFFECTENT PAR CONTRE COUP.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28662" y="285728"/>
            <a:ext cx="7772400" cy="725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000" b="1" dirty="0" smtClean="0">
                <a:solidFill>
                  <a:srgbClr val="FF0000"/>
                </a:solidFill>
              </a:rPr>
              <a:t>DIFFERENTS TYPES DES RISQUES</a:t>
            </a: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6540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QUELQUES EXEMPLES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INFO\Documents\PEDAGOGIE_2011\RISK_NAT_INDUS\tiltedbuilding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786214" cy="31432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INFO\Documents\PEDAGOGIE_2011\RISK_NAT_INDUS\Effondrement_GUATEMAL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4143404" cy="3133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889240" y="1667746"/>
            <a:ext cx="375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+mn-lt"/>
              </a:rPr>
              <a:t>Séisme Nigata (Japon)</a:t>
            </a:r>
            <a:endParaRPr lang="fr-FR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077" y="4995862"/>
            <a:ext cx="418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+mj-lt"/>
              </a:rPr>
              <a:t>Effondrement Guatemala</a:t>
            </a:r>
            <a:endParaRPr lang="fr-FR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2276</TotalTime>
  <Words>873</Words>
  <Application>Microsoft Office PowerPoint</Application>
  <PresentationFormat>Affichage à l'écran (4:3)</PresentationFormat>
  <Paragraphs>186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Capitaux</vt:lpstr>
      <vt:lpstr>CHAP 06.  MANAGEMENT DES RISQUES DU PROJET</vt:lpstr>
      <vt:lpstr>Diapositive 2</vt:lpstr>
      <vt:lpstr>Diapositive 3</vt:lpstr>
      <vt:lpstr>Diapositive 4</vt:lpstr>
      <vt:lpstr>LA ROUE DE DEMING ET LA GESTION DES RISQUES</vt:lpstr>
      <vt:lpstr>Diapositive 6</vt:lpstr>
      <vt:lpstr>DIFFERENTS TYPES DES RISQUES</vt:lpstr>
      <vt:lpstr>ROLES DU MANAGER DE PROJET</vt:lpstr>
      <vt:lpstr>QUELQUES EXEMPLES</vt:lpstr>
      <vt:lpstr>RISQUES  ET  PROJET</vt:lpstr>
      <vt:lpstr>GESTION DES RISQUES ET CYCLE DE VIE</vt:lpstr>
      <vt:lpstr>DIAGRAMME DE LA GESTION DES RISQUES PROJET</vt:lpstr>
      <vt:lpstr>ANALYSE PRELIMINAIRES DES RISQUES</vt:lpstr>
      <vt:lpstr>GESTION DES RISQUES/APPROCHE MATRICIELLE</vt:lpstr>
      <vt:lpstr>PROCESSUS DE GESTION DES RISQUES</vt:lpstr>
      <vt:lpstr>1° ETAPE : IDENTIFICATION DES RISQUES</vt:lpstr>
      <vt:lpstr>2° ETAPE : EVALUATION DES RISQUES</vt:lpstr>
      <vt:lpstr>FORMULAIRE D’EVALUATION DES RISQUES</vt:lpstr>
      <vt:lpstr>MATRICE DE LA GRAVITE DES RISQUES</vt:lpstr>
      <vt:lpstr>3° ETAPE : STRATEGIES DE REPONSE AUX RISQUES</vt:lpstr>
      <vt:lpstr>MATRICE DE REPONSE AUX RISQUES</vt:lpstr>
      <vt:lpstr>4° ETAPE : CONTRÔLE DES STRATEGIES DE REPONSE AUX RISQUES</vt:lpstr>
      <vt:lpstr>PROCESSUS DE CONTRÔLE DE CHANGEMENT</vt:lpstr>
      <vt:lpstr>DEMANDE DE CHANGEMENT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02. POURQUOI LE MANAGEMENT DE PROJET</dc:title>
  <dc:creator>KARRA TERKI</dc:creator>
  <cp:lastModifiedBy>kara</cp:lastModifiedBy>
  <cp:revision>143</cp:revision>
  <dcterms:created xsi:type="dcterms:W3CDTF">2019-02-18T14:06:27Z</dcterms:created>
  <dcterms:modified xsi:type="dcterms:W3CDTF">2022-05-07T10:50:58Z</dcterms:modified>
</cp:coreProperties>
</file>