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93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264" r:id="rId12"/>
    <p:sldId id="307" r:id="rId13"/>
    <p:sldId id="306" r:id="rId14"/>
    <p:sldId id="267" r:id="rId15"/>
    <p:sldId id="308" r:id="rId16"/>
    <p:sldId id="309" r:id="rId17"/>
    <p:sldId id="310" r:id="rId18"/>
    <p:sldId id="311" r:id="rId19"/>
    <p:sldId id="313" r:id="rId20"/>
    <p:sldId id="312" r:id="rId21"/>
    <p:sldId id="292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3" r:id="rId30"/>
    <p:sldId id="284" r:id="rId31"/>
    <p:sldId id="288" r:id="rId32"/>
    <p:sldId id="295" r:id="rId33"/>
    <p:sldId id="294" r:id="rId34"/>
    <p:sldId id="286" r:id="rId35"/>
    <p:sldId id="290" r:id="rId36"/>
    <p:sldId id="296" r:id="rId37"/>
    <p:sldId id="297" r:id="rId3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BA78"/>
    <a:srgbClr val="000000"/>
    <a:srgbClr val="CC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7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25F73-3D1B-4571-B9AD-94A647DC028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95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64D7B-16EE-4A6D-8C69-B9EEDFD16FD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76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64D7B-16EE-4A6D-8C69-B9EEDFD16FD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754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64D7B-16EE-4A6D-8C69-B9EEDFD16FD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5967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64D7B-16EE-4A6D-8C69-B9EEDFD16FD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983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64D7B-16EE-4A6D-8C69-B9EEDFD16FD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815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64D7B-16EE-4A6D-8C69-B9EEDFD16FD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505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9E925-1F29-4032-952A-F04D333724E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361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B9FA1-412B-43F0-A19F-829FA1EFE67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456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C9B64-2AE1-4BF2-AA82-A1F66A2814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16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FC6C9-9179-4F2B-A47A-DC2C2E6970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52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3B2D3-746D-4E12-B044-FFA45E2F19F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4894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'image en ligne 2"/>
          <p:cNvSpPr>
            <a:spLocks noGrp="1"/>
          </p:cNvSpPr>
          <p:nvPr>
            <p:ph type="clipArt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D. REGAGBA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96A20-E905-40CD-965D-336FC5876AE3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2ACD9-48E6-495E-BDCC-0F551C4C8275}" type="datetime4">
              <a:rPr lang="fr-FR" altLang="en-US"/>
              <a:pPr>
                <a:defRPr/>
              </a:pPr>
              <a:t>10 mai 2022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415907134"/>
      </p:ext>
    </p:extLst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B6405-1ACE-49B6-B37F-FE84F915E26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84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34C8D-8EA4-49D5-837F-9D0FE1A0B06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37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3D45A-ACA2-4769-A629-02AF752056E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37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2773-DDA1-4902-BDC8-2EB8459343C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28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1476F-F9C9-4C0C-9E2F-F2331CAAE92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60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07CB2-2D66-4827-8A49-B57F8BDF674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28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7ADAC-7CBF-4AFA-9AFF-0A89EB7DB26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62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064D7B-16EE-4A6D-8C69-B9EEDFD16FD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7485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  <p:sldLayoutId id="2147483707" r:id="rId20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2187651"/>
            <a:ext cx="7200800" cy="3329581"/>
          </a:xfrm>
        </p:spPr>
        <p:txBody>
          <a:bodyPr anchor="ctr">
            <a:normAutofit/>
          </a:bodyPr>
          <a:lstStyle/>
          <a:p>
            <a:pPr algn="ctr"/>
            <a:r>
              <a:rPr lang="fr-FR" sz="3600" b="1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L’organisation </a:t>
            </a:r>
            <a:r>
              <a:rPr lang="fr-FR" sz="3600" b="1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du système de soins, monde et en Algérie</a:t>
            </a:r>
            <a:r>
              <a:rPr lang="fr-FR" sz="3600" b="1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55328" y="5107632"/>
            <a:ext cx="7377112" cy="1129680"/>
          </a:xfrm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fr-FR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D. REGAGBA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55576" y="1745179"/>
            <a:ext cx="7377112" cy="81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fr-FR" b="1" baseline="30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ere</a:t>
            </a:r>
            <a:r>
              <a:rPr lang="fr-FR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Année de </a:t>
            </a:r>
            <a:r>
              <a:rPr lang="fr-FR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Médecine Dentaire 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Module:  SHH</a:t>
            </a:r>
            <a:r>
              <a:rPr lang="fr-FR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b="1" dirty="0"/>
              <a:t> </a:t>
            </a:r>
            <a:endParaRPr lang="fr-FR" dirty="0" smtClean="0"/>
          </a:p>
        </p:txBody>
      </p:sp>
      <p:sp>
        <p:nvSpPr>
          <p:cNvPr id="5" name="Rectangle 4"/>
          <p:cNvSpPr/>
          <p:nvPr/>
        </p:nvSpPr>
        <p:spPr>
          <a:xfrm>
            <a:off x="1455800" y="44624"/>
            <a:ext cx="6212544" cy="101566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361950">
              <a:spcAft>
                <a:spcPts val="0"/>
              </a:spcAft>
              <a:defRPr/>
            </a:pPr>
            <a:r>
              <a:rPr lang="fr-FR" sz="2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Université Abou </a:t>
            </a:r>
            <a:r>
              <a:rPr lang="fr-FR" sz="2000" b="1" dirty="0" err="1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Bekr</a:t>
            </a:r>
            <a:r>
              <a:rPr lang="fr-FR" sz="2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 </a:t>
            </a:r>
            <a:r>
              <a:rPr lang="fr-FR" sz="2000" b="1" dirty="0" err="1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Belkaid</a:t>
            </a:r>
            <a:r>
              <a:rPr lang="fr-FR" sz="2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 -Tlemcen</a:t>
            </a:r>
          </a:p>
          <a:p>
            <a:pPr marL="361950">
              <a:spcAft>
                <a:spcPts val="0"/>
              </a:spcAft>
              <a:defRPr/>
            </a:pPr>
            <a:r>
              <a:rPr lang="fr-FR" sz="2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Faculté de médecine</a:t>
            </a:r>
          </a:p>
          <a:p>
            <a:pPr marL="361950">
              <a:spcAft>
                <a:spcPts val="0"/>
              </a:spcAft>
              <a:defRPr/>
            </a:pPr>
            <a:r>
              <a:rPr lang="fr-FR" sz="2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Dr. B. </a:t>
            </a:r>
            <a:r>
              <a:rPr lang="fr-FR" sz="2000" b="1" dirty="0" err="1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Benzerdjeb</a:t>
            </a:r>
            <a:endParaRPr lang="en-US" sz="1200" dirty="0">
              <a:ln w="22225">
                <a:solidFill>
                  <a:schemeClr val="tx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ea typeface="Times New Roman"/>
              <a:cs typeface="Calibri Light" panose="020F0302020204030204" pitchFamily="34" charset="0"/>
            </a:endParaRPr>
          </a:p>
        </p:txBody>
      </p:sp>
      <p:graphicFrame>
        <p:nvGraphicFramePr>
          <p:cNvPr id="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645431"/>
              </p:ext>
            </p:extLst>
          </p:nvPr>
        </p:nvGraphicFramePr>
        <p:xfrm>
          <a:off x="179512" y="44624"/>
          <a:ext cx="1158875" cy="101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icture" r:id="rId3" imgW="1096392" imgH="1793289" progId="Word.Picture.8">
                  <p:embed/>
                </p:oleObj>
              </mc:Choice>
              <mc:Fallback>
                <p:oleObj name="Picture" r:id="rId3" imgW="1096392" imgH="1793289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4624"/>
                        <a:ext cx="1158875" cy="101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necteur droit 6"/>
          <p:cNvCxnSpPr/>
          <p:nvPr/>
        </p:nvCxnSpPr>
        <p:spPr>
          <a:xfrm>
            <a:off x="250825" y="1196752"/>
            <a:ext cx="86772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32519" y="-27384"/>
            <a:ext cx="7235825" cy="1079500"/>
          </a:xfrm>
          <a:noFill/>
        </p:spPr>
        <p:txBody>
          <a:bodyPr anchor="ctr"/>
          <a:lstStyle/>
          <a:p>
            <a:pPr algn="ctr" eaLnBrk="1" hangingPunct="1">
              <a:defRPr/>
            </a:pPr>
            <a:r>
              <a:rPr lang="fr-FR" altLang="en-US" sz="3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Les acteurs de système de santé</a:t>
            </a:r>
          </a:p>
        </p:txBody>
      </p:sp>
      <p:pic>
        <p:nvPicPr>
          <p:cNvPr id="16388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7464425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Espace réservé de la date 1"/>
          <p:cNvSpPr>
            <a:spLocks noGrp="1"/>
          </p:cNvSpPr>
          <p:nvPr>
            <p:ph type="dt" sz="quarter" idx="12"/>
          </p:nvPr>
        </p:nvSpPr>
        <p:spPr>
          <a:xfrm>
            <a:off x="7766431" y="69025"/>
            <a:ext cx="628813" cy="767687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70A113-CA91-4010-AE5E-791185C5EF3E}" type="datetime4">
              <a:rPr lang="fr-FR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 mai 2022</a:t>
            </a:fld>
            <a:endParaRPr lang="fr-FR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27330446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40352" cy="1052513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fr-FR" sz="3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Financement </a:t>
            </a:r>
            <a:r>
              <a:rPr lang="fr-FR" sz="3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d’un système de santé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981075"/>
            <a:ext cx="9144000" cy="5616575"/>
          </a:xfrm>
        </p:spPr>
        <p:txBody>
          <a:bodyPr anchor="ctr">
            <a:noAutofit/>
          </a:bodyPr>
          <a:lstStyle/>
          <a:p>
            <a:pPr marL="557094" indent="0" eaLnBrk="1" hangingPunct="1">
              <a:lnSpc>
                <a:spcPct val="150000"/>
              </a:lnSpc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1. dépenses </a:t>
            </a:r>
            <a:r>
              <a:rPr lang="fr-FR" sz="24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des ménages</a:t>
            </a: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557094" indent="0" eaLnBrk="1" hangingPunct="1">
              <a:lnSpc>
                <a:spcPct val="150000"/>
              </a:lnSpc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2. dépenses </a:t>
            </a:r>
            <a:r>
              <a:rPr lang="fr-FR" sz="2400" b="1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publiques</a:t>
            </a: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: soit</a:t>
            </a:r>
          </a:p>
          <a:p>
            <a:pPr marL="9000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 * des dons.</a:t>
            </a:r>
          </a:p>
          <a:p>
            <a:pPr marL="9000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 * allocation d’un budget.</a:t>
            </a:r>
          </a:p>
          <a:p>
            <a:pPr marL="9000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 * recettes propres des établissements de soins.</a:t>
            </a:r>
          </a:p>
          <a:p>
            <a:pPr marL="9000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 * impôts</a:t>
            </a:r>
          </a:p>
          <a:p>
            <a:pPr marL="9000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 * autres.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a date 6"/>
          <p:cNvSpPr>
            <a:spLocks noGrp="1"/>
          </p:cNvSpPr>
          <p:nvPr>
            <p:ph type="dt" sz="quarter" idx="12"/>
          </p:nvPr>
        </p:nvSpPr>
        <p:spPr>
          <a:xfrm>
            <a:off x="7740353" y="188640"/>
            <a:ext cx="648072" cy="588501"/>
          </a:xfrm>
          <a:noFill/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A0C4BE9D-CD62-4A8F-B4E0-6864B40FE151}" type="datetime4">
              <a:rPr lang="fr-FR" altLang="en-US" sz="12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10 mai 2022</a:t>
            </a:fld>
            <a:endParaRPr lang="fr-FR" altLang="en-US" sz="1200" dirty="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7199312" cy="1152525"/>
          </a:xfrm>
          <a:noFill/>
        </p:spPr>
        <p:txBody>
          <a:bodyPr anchor="ctr"/>
          <a:lstStyle/>
          <a:p>
            <a:pPr algn="ctr">
              <a:defRPr/>
            </a:pPr>
            <a:r>
              <a:rPr lang="fr-FR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Principaux </a:t>
            </a:r>
            <a:r>
              <a:rPr lang="fr-FR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Systèmes </a:t>
            </a:r>
            <a:r>
              <a:rPr lang="fr-FR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de Santé dans le monde:</a:t>
            </a:r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55576" y="1412776"/>
            <a:ext cx="7808913" cy="4495800"/>
          </a:xfrm>
        </p:spPr>
        <p:txBody>
          <a:bodyPr anchor="ctr">
            <a:normAutofit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fr-FR" altLang="en-US" sz="2400" dirty="0" smtClean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TROIS GRANDS TYPES DE SYSTEMES</a:t>
            </a:r>
          </a:p>
          <a:p>
            <a:pPr eaLnBrk="1" hangingPunct="1">
              <a:defRPr/>
            </a:pPr>
            <a:endParaRPr lang="fr-FR" altLang="en-US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–"/>
              <a:defRPr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Systèmes libéraux.</a:t>
            </a:r>
          </a:p>
          <a:p>
            <a:pPr eaLnBrk="1" hangingPunct="1">
              <a:buFont typeface="Arial" panose="020B0604020202020204" pitchFamily="34" charset="0"/>
              <a:buChar char="–"/>
              <a:defRPr/>
            </a:pPr>
            <a:endParaRPr lang="fr-FR" altLang="en-US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–"/>
              <a:defRPr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Systèmes nationalisés - (publics</a:t>
            </a: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fr-FR" altLang="en-US" sz="2400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Beveridge model</a:t>
            </a: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fr-FR" altLang="en-US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–"/>
              <a:defRPr/>
            </a:pPr>
            <a:endParaRPr lang="fr-FR" altLang="en-US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–"/>
              <a:defRPr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Systèmes intermédiaires  </a:t>
            </a:r>
            <a:r>
              <a:rPr lang="fr-FR" altLang="en-US" sz="2400" b="1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Bismarck </a:t>
            </a:r>
            <a:r>
              <a:rPr lang="fr-FR" altLang="en-US" sz="2400" b="1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model </a:t>
            </a: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fr-FR" altLang="en-US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395340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7211144" cy="937468"/>
          </a:xfrm>
        </p:spPr>
        <p:txBody>
          <a:bodyPr anchor="ctr">
            <a:noAutofit/>
          </a:bodyPr>
          <a:lstStyle/>
          <a:p>
            <a:pPr marL="360000" indent="-457200" algn="ctr">
              <a:buFont typeface="+mj-lt"/>
              <a:buAutoNum type="arabicPeriod"/>
              <a:defRPr/>
            </a:pPr>
            <a:r>
              <a:rPr lang="fr-FR" sz="3600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Système libéral (Américain):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6243"/>
            <a:ext cx="9144000" cy="5445125"/>
          </a:xfrm>
        </p:spPr>
        <p:txBody>
          <a:bodyPr anchor="ctr">
            <a:normAutofit/>
          </a:bodyPr>
          <a:lstStyle/>
          <a:p>
            <a:pPr marL="360000" indent="0" algn="ctr">
              <a:buNone/>
              <a:defRPr/>
            </a:pPr>
            <a:r>
              <a:rPr lang="fr-BE" altLang="en-US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la </a:t>
            </a:r>
            <a:r>
              <a:rPr lang="fr-BE" altLang="en-US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santé est un capital individuel, libéralisme économique</a:t>
            </a:r>
            <a:endParaRPr lang="fr-FR" dirty="0" smtClean="0">
              <a:solidFill>
                <a:srgbClr val="FFFF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60000" eaLnBrk="1" hangingPunct="1">
              <a:buFont typeface="Wingdings" pitchFamily="2" charset="2"/>
              <a:buNone/>
              <a:defRPr/>
            </a:pPr>
            <a:r>
              <a:rPr lang="fr-FR" sz="2400" dirty="0" smtClean="0">
                <a:solidFill>
                  <a:srgbClr val="CCFF66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</a:t>
            </a: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principes </a:t>
            </a: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</a:p>
          <a:p>
            <a:pPr marL="896938" indent="-449263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prédominance </a:t>
            </a: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de </a:t>
            </a:r>
            <a:r>
              <a:rPr lang="fr-FR" altLang="en-US" sz="2400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l’exercice libéral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surtout </a:t>
            </a: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en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ambulatoire</a:t>
            </a:r>
            <a:endParaRPr lang="fr-FR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96938" indent="-449263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financement à base de </a:t>
            </a:r>
            <a:r>
              <a:rPr lang="fr-FR" altLang="en-US" sz="2400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caisses d’assurances privées</a:t>
            </a:r>
          </a:p>
          <a:p>
            <a:pPr marL="896938" indent="-449263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fr-FR" sz="2400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pas de système obligatoire </a:t>
            </a:r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d’assurance sociale( chaque employé cotise selon ses moyens , les lois du marché déterminant le montant des primes) </a:t>
            </a: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fr-FR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96938" indent="-449263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paiements directs des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usagers</a:t>
            </a:r>
            <a:endParaRPr lang="fr-FR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96938" indent="-449263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mécanisme de paiement dominant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c’est </a:t>
            </a: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le paiement à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l’acte</a:t>
            </a: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endParaRPr lang="fr-FR" sz="2400" dirty="0" smtClean="0">
              <a:solidFill>
                <a:srgbClr val="CCFF66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60000" eaLnBrk="1" hangingPunct="1">
              <a:buFont typeface="Wingdings" pitchFamily="2" charset="2"/>
              <a:buNone/>
              <a:defRPr/>
            </a:pPr>
            <a:endParaRPr lang="fr-FR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3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4100"/>
            <a:ext cx="9144000" cy="5399088"/>
          </a:xfrm>
        </p:spPr>
        <p:txBody>
          <a:bodyPr anchor="ctr">
            <a:normAutofit/>
          </a:bodyPr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65</a:t>
            </a: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% recourt à l’assurance privée à titre individuel ou par l ‘intermédiaire des employeurs.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Des programmes publics d’assurances sociales pour 22% de population:</a:t>
            </a:r>
          </a:p>
          <a:p>
            <a:pPr marL="806450" indent="-342900" eaLnBrk="1" hangingPunct="1">
              <a:spcBef>
                <a:spcPts val="0"/>
              </a:spcBef>
              <a:buFontTx/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* Medicaid ( pauvres)</a:t>
            </a:r>
          </a:p>
          <a:p>
            <a:pPr marL="806450" indent="-342900" eaLnBrk="1" hangingPunct="1">
              <a:spcBef>
                <a:spcPts val="0"/>
              </a:spcBef>
              <a:buFontTx/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* Medicare  ( taxes obligatoire sur salaire, PEC les dépenses de santé des sujets âgées, des handicapes, insuffisant </a:t>
            </a: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rénaux).</a:t>
            </a:r>
            <a:endParaRPr lang="fr-FR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les producteurs de soins sont pour la plus part </a:t>
            </a: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privé,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Calibri Light" panose="020F0302020204030204" pitchFamily="34" charset="0"/>
              <a:buChar char="—"/>
              <a:defRPr/>
            </a:pPr>
            <a:r>
              <a:rPr lang="fr-FR" altLang="en-US" sz="24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Libéraux</a:t>
            </a:r>
            <a:r>
              <a:rPr lang="fr-FR" alt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(USA, Suisse), </a:t>
            </a:r>
            <a:r>
              <a:rPr lang="fr-FR" altLang="en-US" sz="2400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</a:t>
            </a: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DNS : </a:t>
            </a:r>
            <a:r>
              <a:rPr lang="fr-FR" altLang="en-US" sz="2400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12-15% du PIB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  <a:defRPr/>
            </a:pPr>
            <a:endParaRPr lang="fr-FR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7211144" cy="937468"/>
          </a:xfrm>
        </p:spPr>
        <p:txBody>
          <a:bodyPr anchor="ctr">
            <a:noAutofit/>
          </a:bodyPr>
          <a:lstStyle/>
          <a:p>
            <a:pPr marL="360000" indent="-457200" algn="ctr">
              <a:buFont typeface="+mj-lt"/>
              <a:buAutoNum type="arabicPeriod"/>
              <a:defRPr/>
            </a:pPr>
            <a:r>
              <a:rPr lang="fr-FR" sz="3600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Système libéral (Américain):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4100"/>
            <a:ext cx="9144000" cy="5399088"/>
          </a:xfrm>
        </p:spPr>
        <p:txBody>
          <a:bodyPr anchor="ctr"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fr-FR" sz="2400" b="1" dirty="0" smtClean="0">
                <a:latin typeface="Calibri Light" panose="020F0302020204030204" pitchFamily="34" charset="0"/>
              </a:rPr>
              <a:t>Résultats</a:t>
            </a:r>
          </a:p>
          <a:p>
            <a:pPr>
              <a:lnSpc>
                <a:spcPct val="114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Croissance </a:t>
            </a:r>
            <a:r>
              <a:rPr lang="fr-FR" sz="2400" dirty="0">
                <a:latin typeface="Calibri Light" panose="020F0302020204030204" pitchFamily="34" charset="0"/>
              </a:rPr>
              <a:t>rapide des dépenses (15%)</a:t>
            </a:r>
          </a:p>
          <a:p>
            <a:pPr>
              <a:lnSpc>
                <a:spcPct val="114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400" dirty="0">
                <a:latin typeface="Calibri Light" panose="020F0302020204030204" pitchFamily="34" charset="0"/>
              </a:rPr>
              <a:t>Forte inégalité d’accès au </a:t>
            </a:r>
            <a:r>
              <a:rPr lang="fr-FR" sz="2400" dirty="0" smtClean="0">
                <a:latin typeface="Calibri Light" panose="020F0302020204030204" pitchFamily="34" charset="0"/>
              </a:rPr>
              <a:t>soins.</a:t>
            </a:r>
          </a:p>
          <a:p>
            <a:pPr>
              <a:lnSpc>
                <a:spcPct val="114000"/>
              </a:lnSpc>
              <a:buFont typeface="Calibri Light" panose="020F0302020204030204" pitchFamily="34" charset="0"/>
              <a:buChar char="—"/>
              <a:defRPr/>
            </a:pP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circonscrit aux seuls assurés et populations aisées</a:t>
            </a:r>
            <a:r>
              <a:rPr lang="fr-FR" altLang="en-US" sz="2400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pauvres marginalisés</a:t>
            </a:r>
            <a:endParaRPr lang="fr-FR" sz="2400" dirty="0" smtClean="0">
              <a:solidFill>
                <a:srgbClr val="FFFF00"/>
              </a:solidFill>
              <a:latin typeface="Calibri Light" panose="020F0302020204030204" pitchFamily="34" charset="0"/>
            </a:endParaRPr>
          </a:p>
          <a:p>
            <a:pPr>
              <a:lnSpc>
                <a:spcPct val="114000"/>
              </a:lnSpc>
              <a:buFont typeface="Calibri Light" panose="020F0302020204030204" pitchFamily="34" charset="0"/>
              <a:buChar char="—"/>
              <a:defRPr/>
            </a:pPr>
            <a:r>
              <a:rPr lang="fr-FR" altLang="en-US" sz="2400" dirty="0" smtClean="0">
                <a:solidFill>
                  <a:srgbClr val="FFFF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Temps </a:t>
            </a:r>
            <a:r>
              <a:rPr lang="fr-FR" altLang="en-US" sz="2400" dirty="0">
                <a:solidFill>
                  <a:srgbClr val="FFFF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 réponse à la </a:t>
            </a:r>
            <a:r>
              <a:rPr lang="fr-FR" altLang="en-US" sz="2400" dirty="0" smtClean="0">
                <a:solidFill>
                  <a:srgbClr val="FFFF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demande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rapide </a:t>
            </a: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et efficace</a:t>
            </a:r>
            <a:endParaRPr lang="fr-FR" sz="2400" dirty="0">
              <a:latin typeface="Calibri Light" panose="020F0302020204030204" pitchFamily="34" charset="0"/>
            </a:endParaRPr>
          </a:p>
          <a:p>
            <a:pPr>
              <a:lnSpc>
                <a:spcPct val="114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400" dirty="0">
                <a:latin typeface="Calibri Light" panose="020F0302020204030204" pitchFamily="34" charset="0"/>
              </a:rPr>
              <a:t>Liens puissant avec l’industrie</a:t>
            </a:r>
          </a:p>
          <a:p>
            <a:pPr>
              <a:lnSpc>
                <a:spcPct val="114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400" dirty="0">
                <a:latin typeface="Calibri Light" panose="020F0302020204030204" pitchFamily="34" charset="0"/>
              </a:rPr>
              <a:t>Excès des soins spécialisé et de la technologie.</a:t>
            </a:r>
          </a:p>
          <a:p>
            <a:pPr>
              <a:lnSpc>
                <a:spcPct val="114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400" dirty="0">
                <a:latin typeface="Calibri Light" panose="020F0302020204030204" pitchFamily="34" charset="0"/>
              </a:rPr>
              <a:t>L’évolution des coûts a favorisé le </a:t>
            </a:r>
            <a:r>
              <a:rPr lang="fr-FR" sz="2400" dirty="0" err="1">
                <a:latin typeface="Calibri Light" panose="020F0302020204030204" pitchFamily="34" charset="0"/>
              </a:rPr>
              <a:t>dvp</a:t>
            </a:r>
            <a:r>
              <a:rPr lang="fr-FR" sz="2400" dirty="0">
                <a:latin typeface="Calibri Light" panose="020F0302020204030204" pitchFamily="34" charset="0"/>
              </a:rPr>
              <a:t> des réseaux de soins coordonnes qui se comporte comme assureurs et producteurs des soins ( HMO).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7211144" cy="937468"/>
          </a:xfrm>
        </p:spPr>
        <p:txBody>
          <a:bodyPr anchor="ctr">
            <a:noAutofit/>
          </a:bodyPr>
          <a:lstStyle/>
          <a:p>
            <a:pPr marL="360000" indent="-457200" algn="ctr">
              <a:buFont typeface="+mj-lt"/>
              <a:buAutoNum type="arabicPeriod"/>
              <a:defRPr/>
            </a:pPr>
            <a:r>
              <a:rPr lang="fr-FR" sz="36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Système libéral (Américain):</a:t>
            </a:r>
            <a:endParaRPr lang="fr-FR" sz="3600" dirty="0">
              <a:solidFill>
                <a:srgbClr val="FFFF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18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4100"/>
            <a:ext cx="9144000" cy="5399088"/>
          </a:xfrm>
        </p:spPr>
        <p:txBody>
          <a:bodyPr anchor="ctr">
            <a:normAutofit/>
          </a:bodyPr>
          <a:lstStyle/>
          <a:p>
            <a:pPr marL="540000">
              <a:buFont typeface="Arial" panose="020B0604020202020204" pitchFamily="34" charset="0"/>
              <a:buChar char="–"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créé </a:t>
            </a:r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en 1948 par </a:t>
            </a: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Beveridge (</a:t>
            </a:r>
            <a:r>
              <a:rPr lang="fr-FR" sz="2400" dirty="0">
                <a:solidFill>
                  <a:srgbClr val="FFFF00"/>
                </a:solidFill>
                <a:latin typeface="Calibri Light" panose="020F0302020204030204" pitchFamily="34" charset="0"/>
              </a:rPr>
              <a:t>le </a:t>
            </a:r>
            <a:r>
              <a:rPr lang="fr-FR" sz="2400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Royaume-Uni</a:t>
            </a:r>
            <a:r>
              <a:rPr lang="fr-FR" sz="24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ce système à été repris ensuite par plusieurs pays industrialisés</a:t>
            </a: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 </a:t>
            </a:r>
          </a:p>
          <a:p>
            <a:pPr marL="540000" indent="0">
              <a:spcBef>
                <a:spcPts val="0"/>
              </a:spcBef>
              <a:buNone/>
              <a:defRPr/>
            </a:pP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          </a:t>
            </a:r>
            <a:r>
              <a:rPr lang="fr-FR" altLang="en-US" sz="2400" b="1" i="1" dirty="0">
                <a:solidFill>
                  <a:srgbClr val="FFC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 bien être pour tous »</a:t>
            </a:r>
          </a:p>
          <a:p>
            <a:pPr marL="54000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endParaRPr lang="fr-FR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4000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universalité de la couverture (</a:t>
            </a:r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système de sécurité sociale ),</a:t>
            </a:r>
            <a:endParaRPr lang="fr-FR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4000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endParaRPr lang="fr-FR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4000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financement étatique budgétisé,  basé sur la   fiscalité</a:t>
            </a:r>
          </a:p>
          <a:p>
            <a:pPr marL="54000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endParaRPr lang="fr-FR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4000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accès gratuit</a:t>
            </a:r>
          </a:p>
          <a:p>
            <a:pPr marL="540000" indent="0">
              <a:spcBef>
                <a:spcPts val="0"/>
              </a:spcBef>
              <a:buNone/>
              <a:defRPr/>
            </a:pPr>
            <a:endParaRPr lang="fr-FR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4000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prédominance de l’état</a:t>
            </a: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197094" indent="0">
              <a:spcBef>
                <a:spcPts val="0"/>
              </a:spcBef>
              <a:buNone/>
              <a:defRPr/>
            </a:pPr>
            <a:endParaRPr lang="fr-FR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4000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fr-FR" altLang="en-US" sz="24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Nationalisés</a:t>
            </a:r>
            <a:r>
              <a:rPr lang="fr-FR" alt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(Grande Bretagne, Suède, Norvège, Danemark, Canada), </a:t>
            </a:r>
            <a:r>
              <a:rPr lang="fr-FR" altLang="en-US" sz="2400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</a:t>
            </a: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DNS : </a:t>
            </a:r>
            <a:r>
              <a:rPr lang="fr-FR" altLang="en-US" sz="2400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6 - 7% du PIB</a:t>
            </a:r>
          </a:p>
          <a:p>
            <a:pPr marL="54000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endParaRPr lang="fr-F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7211144" cy="937468"/>
          </a:xfrm>
        </p:spPr>
        <p:txBody>
          <a:bodyPr anchor="ctr">
            <a:noAutofit/>
          </a:bodyPr>
          <a:lstStyle/>
          <a:p>
            <a:pPr marL="645750" indent="-742950" algn="ctr">
              <a:buFont typeface="+mj-lt"/>
              <a:buAutoNum type="arabicPeriod" startAt="2"/>
              <a:defRPr/>
            </a:pPr>
            <a:r>
              <a:rPr lang="fr-FR" altLang="en-US" sz="36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Systèmes Nationalises</a:t>
            </a:r>
            <a:endParaRPr lang="fr-FR" sz="3600" dirty="0">
              <a:solidFill>
                <a:srgbClr val="FFFF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5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27700" y="1628800"/>
            <a:ext cx="7416708" cy="4123473"/>
          </a:xfrm>
        </p:spPr>
        <p:txBody>
          <a:bodyPr anchor="ctr">
            <a:normAutofit/>
          </a:bodyPr>
          <a:lstStyle/>
          <a:p>
            <a:pPr marL="0" indent="0" algn="ctr">
              <a:buNone/>
              <a:defRPr/>
            </a:pPr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Résultat</a:t>
            </a:r>
            <a:r>
              <a:rPr lang="fr-FR" sz="2400" dirty="0"/>
              <a:t>s</a:t>
            </a:r>
            <a:endParaRPr lang="fr-FR" sz="2400" dirty="0" smtClean="0">
              <a:latin typeface="Calibri Light" panose="020F0302020204030204" pitchFamily="34" charset="0"/>
            </a:endParaRPr>
          </a:p>
          <a:p>
            <a:pPr eaLnBrk="1" hangingPunct="1"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Maîtrise </a:t>
            </a:r>
            <a:r>
              <a:rPr lang="fr-FR" sz="2400" dirty="0" smtClean="0">
                <a:latin typeface="Calibri Light" panose="020F0302020204030204" pitchFamily="34" charset="0"/>
              </a:rPr>
              <a:t>des dépenses (5-7%)</a:t>
            </a:r>
          </a:p>
          <a:p>
            <a:pPr eaLnBrk="1" hangingPunct="1"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Relative égalité d’accès aux </a:t>
            </a:r>
            <a:r>
              <a:rPr lang="fr-FR" sz="2400" dirty="0" smtClean="0">
                <a:latin typeface="Calibri Light" panose="020F0302020204030204" pitchFamily="34" charset="0"/>
              </a:rPr>
              <a:t>soins (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couverture </a:t>
            </a: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universelle touchant la totalité de la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population)</a:t>
            </a:r>
          </a:p>
          <a:p>
            <a:pPr eaLnBrk="1" hangingPunct="1">
              <a:buFont typeface="Calibri Light" panose="020F0302020204030204" pitchFamily="34" charset="0"/>
              <a:buChar char="—"/>
              <a:defRPr/>
            </a:pPr>
            <a:r>
              <a:rPr lang="fr-FR" altLang="en-US" sz="2400" dirty="0" smtClean="0">
                <a:solidFill>
                  <a:srgbClr val="FFFF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Temps </a:t>
            </a:r>
            <a:r>
              <a:rPr lang="fr-FR" altLang="en-US" sz="2400" dirty="0">
                <a:solidFill>
                  <a:srgbClr val="FFFF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 réponse à la </a:t>
            </a:r>
            <a:r>
              <a:rPr lang="fr-FR" altLang="en-US" sz="2400" dirty="0" smtClean="0">
                <a:solidFill>
                  <a:srgbClr val="FFFF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demande: </a:t>
            </a: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délais longs pour les rendez-vous, files d 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’attente</a:t>
            </a:r>
            <a:endParaRPr lang="fr-FR" sz="2400" dirty="0" smtClean="0">
              <a:latin typeface="Calibri Light" panose="020F0302020204030204" pitchFamily="34" charset="0"/>
            </a:endParaRPr>
          </a:p>
          <a:p>
            <a:pPr eaLnBrk="1" hangingPunct="1"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Rationnement de l’offre .</a:t>
            </a:r>
          </a:p>
          <a:p>
            <a:pPr eaLnBrk="1" hangingPunct="1"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Centralisation relative et bureaucratie</a:t>
            </a:r>
            <a:r>
              <a:rPr lang="fr-FR" sz="2400" dirty="0" smtClean="0">
                <a:latin typeface="Calibri Light" panose="020F0302020204030204" pitchFamily="34" charset="0"/>
              </a:rPr>
              <a:t>.</a:t>
            </a:r>
            <a:endParaRPr lang="fr-FR" sz="2400" dirty="0" smtClean="0">
              <a:latin typeface="Calibri Light" panose="020F0302020204030204" pitchFamily="34" charset="0"/>
            </a:endParaRPr>
          </a:p>
          <a:p>
            <a:pPr eaLnBrk="1" hangingPunct="1">
              <a:defRPr/>
            </a:pPr>
            <a:endParaRPr lang="fr-FR" sz="2400" dirty="0" smtClean="0">
              <a:latin typeface="Calibri Light" panose="020F030202020403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16632"/>
            <a:ext cx="7211144" cy="9374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645750" indent="-742950" algn="ctr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fr-FR" altLang="en-US" sz="360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Systèmes Nationalises</a:t>
            </a:r>
            <a:endParaRPr lang="fr-FR" sz="3600" dirty="0">
              <a:solidFill>
                <a:srgbClr val="FFFF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3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16632"/>
            <a:ext cx="7211144" cy="9374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645750" indent="-742950" algn="ctr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fr-FR" altLang="en-US" sz="36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Systèmes </a:t>
            </a:r>
            <a:r>
              <a:rPr lang="fr-FR" altLang="en-US" sz="3600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Intermédiaires</a:t>
            </a:r>
            <a:r>
              <a:rPr lang="fr-FR" altLang="en-US" sz="36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(Mixtes)</a:t>
            </a:r>
            <a:endParaRPr lang="fr-FR" sz="3600" dirty="0">
              <a:solidFill>
                <a:srgbClr val="FFFF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365125" y="981075"/>
            <a:ext cx="8743950" cy="5589588"/>
          </a:xfrm>
          <a:prstGeom prst="rect">
            <a:avLst/>
          </a:prstGeom>
        </p:spPr>
        <p:txBody>
          <a:bodyPr anchor="ctr"/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 fontAlgn="auto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fr-FR" altLang="en-US" sz="2400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</a:t>
            </a:r>
            <a:endParaRPr lang="fr-FR" altLang="en-US" sz="2400" dirty="0" smtClean="0">
              <a:solidFill>
                <a:schemeClr val="folHlin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fontAlgn="auto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combinaison des principes précédents, universalité de la couverture et médecine libérale.</a:t>
            </a:r>
          </a:p>
          <a:p>
            <a:pPr fontAlgn="auto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endParaRPr lang="fr-FR" altLang="en-US" sz="2400" dirty="0" smtClean="0">
              <a:solidFill>
                <a:schemeClr val="folHlin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fontAlgn="auto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couverture universelle basée sur la sécurité sociale</a:t>
            </a:r>
          </a:p>
          <a:p>
            <a:pPr fontAlgn="auto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endParaRPr lang="fr-FR" altLang="en-US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fontAlgn="auto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exercice de la médecine libérale essentiellement en milieu  ambulatoire</a:t>
            </a:r>
          </a:p>
          <a:p>
            <a:pPr fontAlgn="auto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endParaRPr lang="fr-FR" altLang="en-US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fontAlgn="auto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financement par cotisations sociales avec prélèvement obligatoire</a:t>
            </a:r>
          </a:p>
          <a:p>
            <a:pPr fontAlgn="auto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endParaRPr lang="fr-FR" altLang="en-US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fontAlgn="auto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régime général prévalant : </a:t>
            </a:r>
            <a:r>
              <a:rPr lang="fr-FR" altLang="en-US" sz="24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assurance-maladie</a:t>
            </a:r>
          </a:p>
          <a:p>
            <a:pPr fontAlgn="auto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endParaRPr lang="fr-FR" altLang="en-US" sz="2400" dirty="0" smtClean="0">
              <a:solidFill>
                <a:srgbClr val="FFFF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fontAlgn="auto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fr-FR" altLang="en-US" sz="24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Intermédiaires</a:t>
            </a:r>
            <a:r>
              <a:rPr lang="fr-FR" alt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(France, Allemagne, Japon, Italie, Pays Bas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),</a:t>
            </a:r>
          </a:p>
          <a:p>
            <a:pPr marL="0" indent="0" algn="ctr" fontAlgn="auto">
              <a:spcBef>
                <a:spcPts val="0"/>
              </a:spcBef>
              <a:buNone/>
              <a:defRPr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altLang="en-US" sz="2400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</a:t>
            </a: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DNS : </a:t>
            </a:r>
            <a:r>
              <a:rPr lang="fr-FR" altLang="en-US" sz="2400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8 - 9% du PIB</a:t>
            </a:r>
          </a:p>
          <a:p>
            <a:pPr fontAlgn="auto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endParaRPr lang="fr-FR" altLang="en-US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90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16632"/>
            <a:ext cx="7211144" cy="9374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645750" indent="-742950" algn="ctr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fr-FR" altLang="en-US" sz="36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Systèmes </a:t>
            </a:r>
            <a:r>
              <a:rPr lang="fr-FR" altLang="en-US" sz="3600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Intermédiaires</a:t>
            </a:r>
            <a:r>
              <a:rPr lang="fr-FR" altLang="en-US" sz="36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(Mixtes)</a:t>
            </a:r>
            <a:endParaRPr lang="fr-FR" sz="3600" dirty="0">
              <a:solidFill>
                <a:srgbClr val="FFFF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365125" y="981075"/>
            <a:ext cx="8743950" cy="5589588"/>
          </a:xfrm>
          <a:prstGeom prst="rect">
            <a:avLst/>
          </a:prstGeom>
        </p:spPr>
        <p:txBody>
          <a:bodyPr anchor="ctr"/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 fontAlgn="auto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fr-FR" altLang="en-US" sz="2400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</a:t>
            </a:r>
            <a:endParaRPr lang="fr-FR" altLang="en-US" sz="2400" dirty="0" smtClean="0">
              <a:solidFill>
                <a:schemeClr val="folHlin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 fontAlgn="auto">
              <a:spcBef>
                <a:spcPts val="0"/>
              </a:spcBef>
              <a:buNone/>
              <a:defRPr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Résultats</a:t>
            </a:r>
          </a:p>
          <a:p>
            <a:pPr marL="0" indent="0" algn="ctr" fontAlgn="auto">
              <a:spcBef>
                <a:spcPts val="0"/>
              </a:spcBef>
              <a:buNone/>
              <a:defRPr/>
            </a:pPr>
            <a:endParaRPr lang="fr-FR" altLang="en-US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Etat de santé de la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population : État </a:t>
            </a: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bon en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général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couverture universelle, populations marginalisées 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réduites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fr-FR" altLang="en-US" sz="2400" dirty="0" smtClean="0">
                <a:solidFill>
                  <a:srgbClr val="FFFF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Temps </a:t>
            </a:r>
            <a:r>
              <a:rPr lang="fr-FR" altLang="en-US" sz="2400" dirty="0">
                <a:solidFill>
                  <a:srgbClr val="FFFF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 réponse à la </a:t>
            </a:r>
            <a:r>
              <a:rPr lang="fr-FR" altLang="en-US" sz="2400" dirty="0" smtClean="0">
                <a:solidFill>
                  <a:srgbClr val="FFFF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demande :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rapide </a:t>
            </a: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et efficacité moyenne liée au niveau des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équipements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niveau </a:t>
            </a:r>
            <a:r>
              <a:rPr lang="fr-F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moyen, plusieurs mesures pour maîtrise de l ’évolution des dépenses</a:t>
            </a:r>
            <a:endParaRPr lang="fr-FR" altLang="en-US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37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fr-FR" b="1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Plan du cours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760"/>
            <a:ext cx="8229600" cy="4690715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80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Définition</a:t>
            </a:r>
          </a:p>
          <a:p>
            <a:pPr eaLnBrk="1" hangingPunct="1">
              <a:lnSpc>
                <a:spcPct val="80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Les acteurs du système de santé</a:t>
            </a:r>
          </a:p>
          <a:p>
            <a:pPr eaLnBrk="1" hangingPunct="1">
              <a:lnSpc>
                <a:spcPct val="80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Objectifs</a:t>
            </a:r>
          </a:p>
          <a:p>
            <a:pPr eaLnBrk="1" hangingPunct="1">
              <a:lnSpc>
                <a:spcPct val="80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Les moyens et qualités du SS</a:t>
            </a:r>
          </a:p>
          <a:p>
            <a:pPr eaLnBrk="1" hangingPunct="1">
              <a:lnSpc>
                <a:spcPct val="80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Financement</a:t>
            </a:r>
          </a:p>
          <a:p>
            <a:pPr eaLnBrk="1" hangingPunct="1">
              <a:lnSpc>
                <a:spcPct val="80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Évaluation du SS</a:t>
            </a:r>
          </a:p>
          <a:p>
            <a:pPr eaLnBrk="1" hangingPunct="1">
              <a:lnSpc>
                <a:spcPct val="80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Les déférentes SS dans le mondes</a:t>
            </a:r>
          </a:p>
          <a:p>
            <a:pPr eaLnBrk="1" hangingPunct="1">
              <a:lnSpc>
                <a:spcPct val="80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SS santé en Algérie </a:t>
            </a:r>
          </a:p>
          <a:p>
            <a:pPr eaLnBrk="1" hangingPunct="1">
              <a:lnSpc>
                <a:spcPct val="80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La réforme de SS </a:t>
            </a:r>
            <a:r>
              <a:rPr lang="fr-FR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Algérie</a:t>
            </a:r>
            <a:endParaRPr lang="fr-FR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a date 6"/>
          <p:cNvSpPr>
            <a:spLocks noGrp="1"/>
          </p:cNvSpPr>
          <p:nvPr>
            <p:ph type="dt" sz="quarter" idx="12"/>
          </p:nvPr>
        </p:nvSpPr>
        <p:spPr>
          <a:xfrm>
            <a:off x="7757865" y="404664"/>
            <a:ext cx="702567" cy="448101"/>
          </a:xfrm>
          <a:noFill/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6B039283-9D30-425F-875C-717ACE9B7630}" type="datetime4">
              <a:rPr lang="fr-FR" altLang="en-US" sz="12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10 mai 2022</a:t>
            </a:fld>
            <a:endParaRPr lang="fr-FR" altLang="en-US" sz="1200" dirty="0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1484313"/>
            <a:ext cx="8208963" cy="4716462"/>
          </a:xfrm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fr-FR" altLang="en-US" sz="2400" b="1" dirty="0" smtClean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Systèmes libéraux 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</a:t>
            </a:r>
            <a:r>
              <a:rPr lang="fr-FR" altLang="en-US" sz="2400" b="1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(élevée)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fr-FR" altLang="en-US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Systèmes nationalisés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</a:t>
            </a:r>
            <a:r>
              <a:rPr lang="fr-FR" altLang="en-US" sz="2400" b="1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(moyenne)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fr-FR" altLang="en-US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Systèmes intermédiaires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</a:t>
            </a:r>
            <a:r>
              <a:rPr lang="fr-FR" altLang="en-US" sz="2400" b="1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(au-dessus de la moyenne)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7272337" cy="1152525"/>
          </a:xfrm>
          <a:noFill/>
        </p:spPr>
        <p:txBody>
          <a:bodyPr anchor="ctr"/>
          <a:lstStyle/>
          <a:p>
            <a:pPr algn="ctr">
              <a:defRPr/>
            </a:pPr>
            <a:r>
              <a:rPr lang="fr-FR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Qualité </a:t>
            </a:r>
            <a:r>
              <a:rPr lang="fr-FR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Des </a:t>
            </a:r>
            <a:r>
              <a:rPr lang="fr-FR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Systèmes</a:t>
            </a:r>
          </a:p>
        </p:txBody>
      </p:sp>
    </p:spTree>
    <p:extLst>
      <p:ext uri="{BB962C8B-B14F-4D97-AF65-F5344CB8AC3E}">
        <p14:creationId xmlns:p14="http://schemas.microsoft.com/office/powerpoint/2010/main" val="1655165903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7283152" cy="959421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fr-FR" sz="28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Typologie classique des systèmes de santé</a:t>
            </a:r>
          </a:p>
        </p:txBody>
      </p:sp>
      <p:graphicFrame>
        <p:nvGraphicFramePr>
          <p:cNvPr id="64605" name="Group 9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780884"/>
              </p:ext>
            </p:extLst>
          </p:nvPr>
        </p:nvGraphicFramePr>
        <p:xfrm>
          <a:off x="0" y="1268413"/>
          <a:ext cx="9144000" cy="487235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403648"/>
                <a:gridCol w="1944390"/>
                <a:gridCol w="2088058"/>
                <a:gridCol w="1800200"/>
                <a:gridCol w="1907704"/>
              </a:tblGrid>
              <a:tr h="105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principe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organisation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financement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résultats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/>
                </a:tc>
              </a:tr>
              <a:tr h="1180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Système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libéral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Santé=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Valeur marchande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Médecine libérale très dominante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Assurance privé dominante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Croissance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Dépense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Inégalité accès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/>
                </a:tc>
              </a:tr>
              <a:tr h="1071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Système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mixte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Égalité et solidarité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Offre public et privé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Assurances sociales généralisés 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Cr, dépense relative égalité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/>
                </a:tc>
              </a:tr>
              <a:tr h="1562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Système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national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Droit de santé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gratuité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Public dominant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Impôt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Budget </a:t>
                      </a: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hop</a:t>
                      </a:r>
                      <a:endParaRPr kumimoji="0" lang="fr-FR" sz="180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Maîtrise dépens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Rationnement bureaucratie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7283152" cy="720378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sz="36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Système de santé en Algérie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975"/>
            <a:ext cx="9144000" cy="5400675"/>
          </a:xfrm>
        </p:spPr>
        <p:txBody>
          <a:bodyPr anchor="ctr">
            <a:normAutofit/>
          </a:bodyPr>
          <a:lstStyle/>
          <a:p>
            <a:pPr marL="0" indent="0" algn="ctr" eaLnBrk="1" hangingPunct="1"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En Algérie ,le système de santé a évolué en fonction des </a:t>
            </a:r>
            <a:r>
              <a:rPr lang="fr-FR" sz="2400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bouleversements historique et socio économique </a:t>
            </a:r>
            <a:r>
              <a:rPr lang="fr-FR" sz="2400" dirty="0" smtClean="0">
                <a:latin typeface="Calibri Light" panose="020F0302020204030204" pitchFamily="34" charset="0"/>
              </a:rPr>
              <a:t>du pays.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865188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sz="36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Période  </a:t>
            </a:r>
            <a:r>
              <a:rPr lang="fr-FR" sz="36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1962 </a:t>
            </a:r>
            <a:r>
              <a:rPr lang="fr-FR" sz="36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</a:t>
            </a:r>
            <a:r>
              <a:rPr lang="fr-FR" sz="36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1973</a:t>
            </a:r>
            <a:endParaRPr lang="fr-FR" sz="3600" dirty="0" smtClean="0">
              <a:solidFill>
                <a:srgbClr val="FFFF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313"/>
            <a:ext cx="9144000" cy="5373687"/>
          </a:xfrm>
        </p:spPr>
        <p:txBody>
          <a:bodyPr anchor="ctr">
            <a:normAutofit/>
          </a:bodyPr>
          <a:lstStyle/>
          <a:p>
            <a:pPr marL="985838" indent="-342900" eaLnBrk="1" hangingPunct="1">
              <a:lnSpc>
                <a:spcPct val="150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Départ massif de corps </a:t>
            </a: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médical </a:t>
            </a: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français </a:t>
            </a:r>
          </a:p>
          <a:p>
            <a:pPr marL="985838" indent="-342900" eaLnBrk="1" hangingPunct="1">
              <a:lnSpc>
                <a:spcPct val="150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Insuffisance d’infrastructures sanitaires, dont la plus part concentré au nord .</a:t>
            </a:r>
          </a:p>
          <a:p>
            <a:pPr marL="985838" indent="-342900" eaLnBrk="1" hangingPunct="1">
              <a:lnSpc>
                <a:spcPct val="150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Le système de santé est celui de l’assurance maladie renforcé avec une assistance médicale gratuite pour les pauvres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90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Densité médicale : 1 </a:t>
            </a:r>
            <a:r>
              <a:rPr lang="fr-FR" sz="2400" dirty="0" err="1" smtClean="0">
                <a:latin typeface="Calibri Light" panose="020F0302020204030204" pitchFamily="34" charset="0"/>
              </a:rPr>
              <a:t>med</a:t>
            </a:r>
            <a:r>
              <a:rPr lang="fr-FR" sz="2400" dirty="0" smtClean="0">
                <a:latin typeface="Calibri Light" panose="020F0302020204030204" pitchFamily="34" charset="0"/>
              </a:rPr>
              <a:t>/20000 h</a:t>
            </a:r>
          </a:p>
          <a:p>
            <a:pPr eaLnBrk="1" hangingPunct="1">
              <a:lnSpc>
                <a:spcPct val="90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Espérance de vie : 50 ans </a:t>
            </a:r>
          </a:p>
          <a:p>
            <a:pPr eaLnBrk="1" hangingPunct="1">
              <a:lnSpc>
                <a:spcPct val="90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Mortalité infantile :180/1000</a:t>
            </a:r>
          </a:p>
          <a:p>
            <a:pPr eaLnBrk="1" hangingPunct="1">
              <a:lnSpc>
                <a:spcPct val="90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Maladies </a:t>
            </a:r>
            <a:r>
              <a:rPr lang="fr-FR" sz="2400" dirty="0" smtClean="0">
                <a:latin typeface="Calibri Light" panose="020F0302020204030204" pitchFamily="34" charset="0"/>
              </a:rPr>
              <a:t>transmissibles: </a:t>
            </a:r>
            <a:r>
              <a:rPr lang="fr-FR" sz="2400" dirty="0" smtClean="0">
                <a:latin typeface="Calibri Light" panose="020F0302020204030204" pitchFamily="34" charset="0"/>
              </a:rPr>
              <a:t>sévissant à l’état </a:t>
            </a:r>
            <a:r>
              <a:rPr lang="fr-FR" sz="2400" dirty="0" smtClean="0">
                <a:latin typeface="Calibri Light" panose="020F0302020204030204" pitchFamily="34" charset="0"/>
              </a:rPr>
              <a:t>endémique </a:t>
            </a:r>
            <a:r>
              <a:rPr lang="fr-FR" sz="2400" dirty="0" smtClean="0">
                <a:latin typeface="Calibri Light" panose="020F0302020204030204" pitchFamily="34" charset="0"/>
              </a:rPr>
              <a:t>importante mortalité.</a:t>
            </a:r>
          </a:p>
          <a:p>
            <a:pPr eaLnBrk="1" hangingPunct="1">
              <a:lnSpc>
                <a:spcPct val="90000"/>
              </a:lnSpc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La correction consistait à:</a:t>
            </a:r>
          </a:p>
          <a:p>
            <a:pPr marL="457200" indent="439738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  </a:t>
            </a:r>
            <a:r>
              <a:rPr lang="fr-FR" sz="2400" dirty="0" smtClean="0">
                <a:latin typeface="Calibri Light" panose="020F0302020204030204" pitchFamily="34" charset="0"/>
              </a:rPr>
              <a:t>réduire </a:t>
            </a:r>
            <a:r>
              <a:rPr lang="fr-FR" sz="2400" dirty="0" smtClean="0">
                <a:latin typeface="Calibri Light" panose="020F0302020204030204" pitchFamily="34" charset="0"/>
              </a:rPr>
              <a:t>les disparités </a:t>
            </a:r>
          </a:p>
          <a:p>
            <a:pPr marL="457200" indent="439738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   </a:t>
            </a:r>
            <a:r>
              <a:rPr lang="fr-FR" sz="2400" dirty="0" smtClean="0">
                <a:latin typeface="Calibri Light" panose="020F0302020204030204" pitchFamily="34" charset="0"/>
              </a:rPr>
              <a:t>intensification </a:t>
            </a:r>
            <a:r>
              <a:rPr lang="fr-FR" sz="2400" dirty="0" smtClean="0">
                <a:latin typeface="Calibri Light" panose="020F0302020204030204" pitchFamily="34" charset="0"/>
              </a:rPr>
              <a:t>de la formation des personnelles.</a:t>
            </a:r>
          </a:p>
          <a:p>
            <a:pPr marL="457200" indent="439738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  </a:t>
            </a:r>
            <a:r>
              <a:rPr lang="fr-FR" sz="2400" dirty="0" err="1" smtClean="0">
                <a:latin typeface="Calibri Light" panose="020F0302020204030204" pitchFamily="34" charset="0"/>
              </a:rPr>
              <a:t>dvp</a:t>
            </a:r>
            <a:r>
              <a:rPr lang="fr-FR" sz="2400" dirty="0" smtClean="0">
                <a:latin typeface="Calibri Light" panose="020F0302020204030204" pitchFamily="34" charset="0"/>
              </a:rPr>
              <a:t> </a:t>
            </a:r>
            <a:r>
              <a:rPr lang="fr-FR" sz="2400" dirty="0" smtClean="0">
                <a:latin typeface="Calibri Light" panose="020F0302020204030204" pitchFamily="34" charset="0"/>
              </a:rPr>
              <a:t>des infrastructures des bases  </a:t>
            </a:r>
          </a:p>
          <a:p>
            <a:pPr marL="457200" indent="439738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  </a:t>
            </a:r>
            <a:r>
              <a:rPr lang="fr-FR" sz="2400" dirty="0" smtClean="0">
                <a:latin typeface="Calibri Light" panose="020F0302020204030204" pitchFamily="34" charset="0"/>
              </a:rPr>
              <a:t>lutter </a:t>
            </a:r>
            <a:r>
              <a:rPr lang="fr-FR" sz="2400" dirty="0" smtClean="0">
                <a:latin typeface="Calibri Light" panose="020F0302020204030204" pitchFamily="34" charset="0"/>
              </a:rPr>
              <a:t>contre les maladies transmissibles ( calendrier vaccinal obligatoire , programmes de santé</a:t>
            </a:r>
            <a:r>
              <a:rPr lang="fr-FR" sz="2400" dirty="0" smtClean="0">
                <a:latin typeface="Calibri Light" panose="020F0302020204030204" pitchFamily="34" charset="0"/>
              </a:rPr>
              <a:t>)</a:t>
            </a:r>
            <a:endParaRPr lang="fr-FR" sz="2400" dirty="0" smtClean="0">
              <a:latin typeface="Calibri Light" panose="020F0302020204030204" pitchFamily="34" charset="0"/>
            </a:endParaRPr>
          </a:p>
        </p:txBody>
      </p:sp>
      <p:sp>
        <p:nvSpPr>
          <p:cNvPr id="22531" name="Freeform 8"/>
          <p:cNvSpPr>
            <a:spLocks/>
          </p:cNvSpPr>
          <p:nvPr/>
        </p:nvSpPr>
        <p:spPr bwMode="auto">
          <a:xfrm>
            <a:off x="2616200" y="2274888"/>
            <a:ext cx="876300" cy="3175"/>
          </a:xfrm>
          <a:custGeom>
            <a:avLst/>
            <a:gdLst>
              <a:gd name="T0" fmla="*/ 0 w 552"/>
              <a:gd name="T1" fmla="*/ 0 h 2"/>
              <a:gd name="T2" fmla="*/ 552 w 552"/>
              <a:gd name="T3" fmla="*/ 2 h 2"/>
              <a:gd name="T4" fmla="*/ 0 60000 65536"/>
              <a:gd name="T5" fmla="*/ 0 60000 65536"/>
              <a:gd name="T6" fmla="*/ 0 w 552"/>
              <a:gd name="T7" fmla="*/ 0 h 2"/>
              <a:gd name="T8" fmla="*/ 552 w 552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2" h="2">
                <a:moveTo>
                  <a:pt x="0" y="0"/>
                </a:moveTo>
                <a:cubicBezTo>
                  <a:pt x="92" y="0"/>
                  <a:pt x="437" y="2"/>
                  <a:pt x="552" y="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sz="40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Période </a:t>
            </a:r>
            <a:r>
              <a:rPr lang="fr-FR" sz="40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1974-1984</a:t>
            </a:r>
            <a:endParaRPr lang="fr-FR" sz="4000" dirty="0" smtClean="0">
              <a:solidFill>
                <a:srgbClr val="FFFF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224607"/>
            <a:ext cx="8893175" cy="60928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Faits marquants :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 </a:t>
            </a:r>
            <a:r>
              <a:rPr lang="fr-FR" sz="2400" dirty="0" smtClean="0">
                <a:latin typeface="Calibri Light" panose="020F0302020204030204" pitchFamily="34" charset="0"/>
              </a:rPr>
              <a:t>instauration </a:t>
            </a:r>
            <a:r>
              <a:rPr lang="fr-FR" sz="2400" dirty="0" smtClean="0">
                <a:latin typeface="Calibri Light" panose="020F0302020204030204" pitchFamily="34" charset="0"/>
              </a:rPr>
              <a:t>de la médecine gratuite en 1974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 </a:t>
            </a:r>
            <a:r>
              <a:rPr lang="fr-FR" sz="2400" dirty="0" smtClean="0">
                <a:latin typeface="Calibri Light" panose="020F0302020204030204" pitchFamily="34" charset="0"/>
              </a:rPr>
              <a:t>réforme </a:t>
            </a:r>
            <a:r>
              <a:rPr lang="fr-FR" sz="2400" dirty="0" smtClean="0">
                <a:latin typeface="Calibri Light" panose="020F0302020204030204" pitchFamily="34" charset="0"/>
              </a:rPr>
              <a:t>des études médicales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 </a:t>
            </a:r>
            <a:r>
              <a:rPr lang="fr-FR" sz="2400" dirty="0" smtClean="0">
                <a:latin typeface="Calibri Light" panose="020F0302020204030204" pitchFamily="34" charset="0"/>
              </a:rPr>
              <a:t>création </a:t>
            </a:r>
            <a:r>
              <a:rPr lang="fr-FR" sz="2400" dirty="0" smtClean="0">
                <a:latin typeface="Calibri Light" panose="020F0302020204030204" pitchFamily="34" charset="0"/>
              </a:rPr>
              <a:t>des secteurs sanitaires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 </a:t>
            </a:r>
            <a:r>
              <a:rPr lang="fr-FR" sz="2400" dirty="0" smtClean="0">
                <a:latin typeface="Calibri Light" panose="020F0302020204030204" pitchFamily="34" charset="0"/>
              </a:rPr>
              <a:t>réalisation </a:t>
            </a:r>
            <a:r>
              <a:rPr lang="fr-FR" sz="2400" dirty="0" smtClean="0">
                <a:latin typeface="Calibri Light" panose="020F0302020204030204" pitchFamily="34" charset="0"/>
              </a:rPr>
              <a:t>et équipement de nouvelles structures .( hop , poly , </a:t>
            </a:r>
            <a:r>
              <a:rPr lang="fr-FR" sz="2400" dirty="0" err="1" smtClean="0">
                <a:latin typeface="Calibri Light" panose="020F0302020204030204" pitchFamily="34" charset="0"/>
              </a:rPr>
              <a:t>cs</a:t>
            </a:r>
            <a:r>
              <a:rPr lang="fr-FR" sz="2400" dirty="0" smtClean="0">
                <a:latin typeface="Calibri Light" panose="020F0302020204030204" pitchFamily="34" charset="0"/>
              </a:rPr>
              <a:t> 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2400" dirty="0" smtClean="0">
              <a:latin typeface="Calibri Light" panose="020F0302020204030204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400" dirty="0" smtClean="0">
              <a:latin typeface="Calibri Light" panose="020F0302020204030204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Ces grandes actions         </a:t>
            </a:r>
            <a:r>
              <a:rPr lang="fr-FR" sz="2400" dirty="0" smtClean="0">
                <a:latin typeface="Calibri Light" panose="020F0302020204030204" pitchFamily="34" charset="0"/>
              </a:rPr>
              <a:t> amélioration </a:t>
            </a:r>
            <a:r>
              <a:rPr lang="fr-FR" sz="2400" dirty="0" smtClean="0">
                <a:latin typeface="Calibri Light" panose="020F0302020204030204" pitchFamily="34" charset="0"/>
              </a:rPr>
              <a:t>de la situation sanitaire , mais les disparités régionales ont persisté.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Espérance de vie : 60 ans en 1982</a:t>
            </a:r>
            <a:r>
              <a:rPr lang="fr-FR" sz="2400" dirty="0" smtClean="0">
                <a:latin typeface="Calibri Light" panose="020F0302020204030204" pitchFamily="34" charset="0"/>
              </a:rPr>
              <a:t>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TMI </a:t>
            </a:r>
            <a:r>
              <a:rPr lang="fr-FR" sz="2400" dirty="0" smtClean="0">
                <a:latin typeface="Calibri Light" panose="020F0302020204030204" pitchFamily="34" charset="0"/>
              </a:rPr>
              <a:t>83/1000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539552" y="3788965"/>
            <a:ext cx="358775" cy="792163"/>
          </a:xfrm>
          <a:prstGeom prst="downArrow">
            <a:avLst>
              <a:gd name="adj1" fmla="val 50000"/>
              <a:gd name="adj2" fmla="val 5519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2555776" y="4797152"/>
            <a:ext cx="576064" cy="288032"/>
          </a:xfrm>
          <a:prstGeom prst="rightArrow">
            <a:avLst>
              <a:gd name="adj1" fmla="val 50000"/>
              <a:gd name="adj2" fmla="val 39353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355160" cy="1052513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fr-FR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Période  </a:t>
            </a:r>
            <a:r>
              <a:rPr lang="fr-FR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1984 – annèe1990 </a:t>
            </a:r>
            <a:endParaRPr lang="fr-FR" dirty="0" smtClean="0">
              <a:solidFill>
                <a:srgbClr val="FFFF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0" y="981075"/>
            <a:ext cx="9144000" cy="5616575"/>
          </a:xfrm>
        </p:spPr>
        <p:txBody>
          <a:bodyPr anchor="ctr">
            <a:normAutofit/>
          </a:bodyPr>
          <a:lstStyle/>
          <a:p>
            <a:pPr eaLnBrk="1" hangingPunct="1"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Réalisation d’importantes infrastructures et leur équipement.</a:t>
            </a:r>
          </a:p>
          <a:p>
            <a:pPr eaLnBrk="1" hangingPunct="1"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Un potentiel humain</a:t>
            </a:r>
          </a:p>
          <a:p>
            <a:pPr eaLnBrk="1" hangingPunct="1"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Surtout une transition : -épidémiologique</a:t>
            </a:r>
          </a:p>
          <a:p>
            <a:pPr marL="0" indent="0" eaLnBrk="1" hangingPunct="1"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                                     - démographique</a:t>
            </a:r>
          </a:p>
          <a:p>
            <a:pPr marL="0" indent="0" eaLnBrk="1" hangingPunct="1"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                                     - socio- économique</a:t>
            </a:r>
            <a:r>
              <a:rPr lang="fr-FR" sz="2400" dirty="0" smtClean="0">
                <a:latin typeface="Calibri Light" panose="020F0302020204030204" pitchFamily="34" charset="0"/>
              </a:rPr>
              <a:t>.</a:t>
            </a:r>
            <a:endParaRPr lang="fr-FR" sz="2400" dirty="0" smtClean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algn="ctr">
              <a:buFont typeface="Wingdings" panose="05000000000000000000" pitchFamily="2" charset="2"/>
              <a:buChar char="Ø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Épidémiologique: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 - persistance et même recrudescence de certain maladie transmissible ( zoonoses, MTH 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 - augmentation des maladies chroniques.</a:t>
            </a:r>
          </a:p>
          <a:p>
            <a:pPr algn="ctr" eaLnBrk="1" hangingPunct="1">
              <a:buFont typeface="Wingdings" panose="05000000000000000000" pitchFamily="2" charset="2"/>
              <a:buChar char="Ø"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Démographique: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 population extrêmement jeune 60% de pop -19 ans.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Amorce du vieillissement de la population ( 6%  + 60 ans.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 tendance à une urbanisation rapide 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5976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r-FR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Socio-économique: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crise économique , et le passage a l’économie de marché avec ses effets: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  </a:t>
            </a:r>
            <a:r>
              <a:rPr lang="fr-FR" sz="2800" i="1" dirty="0" smtClean="0">
                <a:solidFill>
                  <a:schemeClr val="folHlin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réduction entre autre des dépense de </a:t>
            </a:r>
            <a:r>
              <a:rPr lang="fr-FR" sz="2800" i="1" dirty="0" err="1" smtClean="0">
                <a:solidFill>
                  <a:schemeClr val="folHlin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fcts</a:t>
            </a:r>
            <a:endParaRPr lang="fr-FR" sz="2800" i="1" dirty="0" smtClean="0">
              <a:solidFill>
                <a:schemeClr val="folHlin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800" i="1" dirty="0" smtClean="0">
              <a:solidFill>
                <a:schemeClr val="folHlin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800" i="1" dirty="0" smtClean="0">
              <a:solidFill>
                <a:schemeClr val="folHlin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800" i="1" dirty="0" smtClean="0">
                <a:solidFill>
                  <a:schemeClr val="folHlin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</a:t>
            </a:r>
            <a:r>
              <a:rPr lang="fr-FR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pb</a:t>
            </a:r>
            <a:r>
              <a:rPr lang="fr-FR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de capacité de secteur à faire face au besoin de santé.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  </a:t>
            </a:r>
            <a:r>
              <a:rPr lang="fr-FR" sz="2800" i="1" dirty="0" smtClean="0">
                <a:solidFill>
                  <a:schemeClr val="folHlin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dévaluation des prix de DA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2800" i="1" dirty="0" smtClean="0">
              <a:solidFill>
                <a:schemeClr val="folHlin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800" i="1" dirty="0" smtClean="0">
              <a:solidFill>
                <a:schemeClr val="folHlin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augmentation des prix des Med, cons      équipements.</a:t>
            </a:r>
          </a:p>
        </p:txBody>
      </p:sp>
      <p:sp>
        <p:nvSpPr>
          <p:cNvPr id="26627" name="AutoShape 4"/>
          <p:cNvSpPr>
            <a:spLocks noChangeArrowheads="1"/>
          </p:cNvSpPr>
          <p:nvPr/>
        </p:nvSpPr>
        <p:spPr bwMode="auto">
          <a:xfrm>
            <a:off x="1547813" y="1917576"/>
            <a:ext cx="576262" cy="1295400"/>
          </a:xfrm>
          <a:prstGeom prst="curvedRightArrow">
            <a:avLst>
              <a:gd name="adj1" fmla="val 44959"/>
              <a:gd name="adj2" fmla="val 8991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5"/>
          <p:cNvSpPr>
            <a:spLocks noChangeArrowheads="1"/>
          </p:cNvSpPr>
          <p:nvPr/>
        </p:nvSpPr>
        <p:spPr bwMode="auto">
          <a:xfrm>
            <a:off x="1476375" y="4365625"/>
            <a:ext cx="515938" cy="1079500"/>
          </a:xfrm>
          <a:prstGeom prst="curvedRightArrow">
            <a:avLst>
              <a:gd name="adj1" fmla="val 41846"/>
              <a:gd name="adj2" fmla="val 8369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184775"/>
          </a:xfrm>
        </p:spPr>
        <p:txBody>
          <a:bodyPr anchor="ctr"/>
          <a:lstStyle/>
          <a:p>
            <a:pPr eaLnBrk="1" hangingPunct="1">
              <a:defRPr/>
            </a:pPr>
            <a:r>
              <a:rPr lang="fr-FR" dirty="0" smtClean="0"/>
              <a:t>Le système de soins en place accentue de jour en jour l’inadéquation entre les efforts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dirty="0" smtClean="0"/>
              <a:t>Consentis par l’état et l’insatisfaction exprimée par le citoyen utilisateur et consommateur  de soin.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dirty="0" smtClean="0"/>
              <a:t>En fait, il s’agit d’une dérive de système de santé dans son ensemble  avec des dysfonctionnements graves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7467600" cy="1152525"/>
          </a:xfrm>
          <a:noFill/>
        </p:spPr>
        <p:txBody>
          <a:bodyPr anchor="ctr"/>
          <a:lstStyle/>
          <a:p>
            <a:pPr algn="ctr" eaLnBrk="1" hangingPunct="1">
              <a:defRPr/>
            </a:pPr>
            <a:r>
              <a:rPr lang="fr-FR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Définition et cadre conceptuel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196752"/>
            <a:ext cx="8540750" cy="4997450"/>
          </a:xfrm>
        </p:spPr>
        <p:txBody>
          <a:bodyPr anchor="ctr">
            <a:norm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l’ensemble des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fr-FR" altLang="en-US" sz="2400" b="1" dirty="0" smtClean="0">
                <a:solidFill>
                  <a:srgbClr val="FFFF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organisations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fr-FR" altLang="en-US" sz="2400" b="1" dirty="0" smtClean="0">
                <a:solidFill>
                  <a:srgbClr val="FFFF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institutions</a:t>
            </a:r>
            <a:r>
              <a:rPr lang="fr-FR" altLang="en-US" sz="2400" dirty="0" smtClean="0">
                <a:solidFill>
                  <a:srgbClr val="FFFF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et </a:t>
            </a:r>
            <a:r>
              <a:rPr lang="fr-FR" altLang="en-US" sz="2400" b="1" dirty="0" smtClean="0">
                <a:solidFill>
                  <a:srgbClr val="FFFF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ressources</a:t>
            </a:r>
            <a:r>
              <a:rPr lang="fr-FR" altLang="en-US" sz="2400" dirty="0" smtClean="0">
                <a:solidFill>
                  <a:srgbClr val="FFFF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consacrées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à la </a:t>
            </a:r>
            <a:r>
              <a:rPr lang="fr-FR" altLang="en-US" sz="2400" b="1" dirty="0" smtClean="0">
                <a:solidFill>
                  <a:srgbClr val="FFFF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production d’interventions sanitaires et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destinés à </a:t>
            </a:r>
            <a:r>
              <a:rPr lang="fr-FR" alt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réaliser les objectifs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d’une politique de santé,</a:t>
            </a:r>
            <a:r>
              <a:rPr lang="fr-FR" altLang="en-US" sz="2400" dirty="0" smtClean="0">
                <a:solidFill>
                  <a:srgbClr val="FFFF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fr-FR" altLang="en-US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dont l’</a:t>
            </a:r>
            <a:r>
              <a:rPr lang="fr-FR" altLang="en-US" sz="24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objectif principal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est :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d’améliorer l’état de santé. </a:t>
            </a:r>
          </a:p>
        </p:txBody>
      </p:sp>
    </p:spTree>
    <p:extLst>
      <p:ext uri="{BB962C8B-B14F-4D97-AF65-F5344CB8AC3E}">
        <p14:creationId xmlns:p14="http://schemas.microsoft.com/office/powerpoint/2010/main" val="2570887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19750"/>
          </a:xfrm>
        </p:spPr>
        <p:txBody>
          <a:bodyPr anchor="ctr">
            <a:normAutofit/>
          </a:bodyPr>
          <a:lstStyle/>
          <a:p>
            <a:pPr eaLnBrk="1" hangingPunct="1"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Surcharge au niveau des structures lourdes destinées normalement aux soins spécialises</a:t>
            </a:r>
          </a:p>
          <a:p>
            <a:pPr eaLnBrk="1" hangingPunct="1"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Déshumanisation des structures et de la prise en charge des malades</a:t>
            </a:r>
          </a:p>
          <a:p>
            <a:pPr eaLnBrk="1" hangingPunct="1"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Coût de </a:t>
            </a:r>
            <a:r>
              <a:rPr lang="fr-FR" sz="2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fct</a:t>
            </a: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et qualité de soins en perpétuelle détérioration.</a:t>
            </a:r>
          </a:p>
          <a:p>
            <a:pPr eaLnBrk="1" hangingPunct="1"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Persistance de disparité régionale ( humains et matériels ) </a:t>
            </a:r>
          </a:p>
          <a:p>
            <a:pPr eaLnBrk="1" hangingPunct="1"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Départ massif des praticiens vers le secteur privé.</a:t>
            </a:r>
          </a:p>
          <a:p>
            <a:pPr eaLnBrk="1" hangingPunct="1">
              <a:buFont typeface="Calibri Light" panose="020F0302020204030204" pitchFamily="34" charset="0"/>
              <a:buChar char="—"/>
              <a:defRPr/>
            </a:pP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absence de contrôle et d’évaluation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28750"/>
            <a:ext cx="8229600" cy="360045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fr-FR" sz="36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REFORME DE SYSTEME DE SANTE</a:t>
            </a:r>
            <a:br>
              <a:rPr lang="fr-FR" sz="36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</a:br>
            <a:r>
              <a:rPr lang="fr-FR" sz="36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ALGERIE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Loi sanitaire 2003</a:t>
            </a:r>
            <a:br>
              <a:rPr lang="fr-FR" dirty="0" smtClean="0"/>
            </a:br>
            <a:r>
              <a:rPr lang="fr-FR" sz="2000" dirty="0" smtClean="0"/>
              <a:t>(version de février 2003.soumise a concertation)</a:t>
            </a:r>
            <a:endParaRPr lang="fr-FR" dirty="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 anchor="ctr"/>
          <a:lstStyle/>
          <a:p>
            <a:pPr eaLnBrk="1" hangingPunct="1">
              <a:buFont typeface="Calibri Light" panose="020F0302020204030204" pitchFamily="34" charset="0"/>
              <a:buChar char="—"/>
              <a:defRPr/>
            </a:pPr>
            <a:r>
              <a:rPr lang="fr-FR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 ’article 10 délimite clairement les nouveaux rôles de l état en stipulant que celui-ci:</a:t>
            </a:r>
          </a:p>
          <a:p>
            <a:pPr marL="447675" indent="0" eaLnBrk="1" hangingPunct="1">
              <a:buNone/>
              <a:defRPr/>
            </a:pPr>
            <a:r>
              <a:rPr lang="fr-FR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garantit et prend en charge les soins de base dans les conditions fixées par voie réglementaire , les soins de base sont les soins élémentaires curatifs et préventifs comprenant notamment ceux dispenses sous forme de service ambulatoire ainsi que les soins d ’urgence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fr-FR" sz="3200" b="1" dirty="0" smtClean="0">
                <a:latin typeface="Calibri Light" panose="020F0302020204030204" pitchFamily="34" charset="0"/>
              </a:rPr>
              <a:t>Le nouveau découpage sanitaire</a:t>
            </a:r>
          </a:p>
        </p:txBody>
      </p:sp>
      <p:sp>
        <p:nvSpPr>
          <p:cNvPr id="1454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Le décret exécutif n° 07-140 du 19 mai 2007 portant création, organisation et fonctionnement </a:t>
            </a:r>
          </a:p>
          <a:p>
            <a:pPr lvl="1" eaLnBrk="1" hangingPunct="1">
              <a:defRPr/>
            </a:pPr>
            <a:endParaRPr lang="fr-FR" sz="2400" dirty="0" smtClean="0">
              <a:latin typeface="Calibri Light" panose="020F0302020204030204" pitchFamily="34" charset="0"/>
            </a:endParaRPr>
          </a:p>
          <a:p>
            <a:pPr lvl="1" eaLnBrk="1" hangingPunct="1"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des établissements publics hospitaliers (EPH) </a:t>
            </a:r>
          </a:p>
          <a:p>
            <a:pPr lvl="1" eaLnBrk="1" hangingPunct="1">
              <a:defRPr/>
            </a:pPr>
            <a:endParaRPr lang="fr-FR" sz="2400" dirty="0" smtClean="0">
              <a:latin typeface="Calibri Light" panose="020F0302020204030204" pitchFamily="34" charset="0"/>
            </a:endParaRPr>
          </a:p>
          <a:p>
            <a:pPr lvl="1" eaLnBrk="1" hangingPunct="1"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et des établissements publics de santé de proximité (EPSP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smtClean="0"/>
              <a:t>Objectif global</a:t>
            </a:r>
            <a:br>
              <a:rPr lang="fr-FR" smtClean="0"/>
            </a:br>
            <a:endParaRPr lang="fr-FR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 anchor="ctr"/>
          <a:lstStyle/>
          <a:p>
            <a:pPr eaLnBrk="1" hangingPunct="1">
              <a:defRPr/>
            </a:pPr>
            <a:r>
              <a:rPr lang="fr-FR" dirty="0" smtClean="0"/>
              <a:t>L ’amélioration de la prise en charge de la santé des algériens  et la valorisation des personnels qui travaille dans le secteur…</a:t>
            </a:r>
          </a:p>
          <a:p>
            <a:pPr eaLnBrk="1" hangingPunct="1"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nécessité</a:t>
            </a:r>
            <a:r>
              <a:rPr lang="fr-FR" dirty="0" smtClean="0"/>
              <a:t> de modifier positivement les modes actuels d ’organisation de gestion et de fonctionnement de ces établissements.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fr-FR" smtClean="0"/>
              <a:t>Les dossiers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1 besoins de santé et demande de soins</a:t>
            </a:r>
          </a:p>
          <a:p>
            <a:pPr eaLnBrk="1" hangingPunct="1"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2 structures hospitalières</a:t>
            </a:r>
          </a:p>
          <a:p>
            <a:pPr eaLnBrk="1" hangingPunct="1"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3 ressources humaines</a:t>
            </a:r>
          </a:p>
          <a:p>
            <a:pPr eaLnBrk="1" hangingPunct="1"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4 ressources matérielles </a:t>
            </a:r>
          </a:p>
          <a:p>
            <a:pPr eaLnBrk="1" hangingPunct="1"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5 financement</a:t>
            </a:r>
          </a:p>
          <a:p>
            <a:pPr eaLnBrk="1" hangingPunct="1"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6 </a:t>
            </a:r>
            <a:r>
              <a:rPr lang="fr-FR" sz="2400" dirty="0" err="1" smtClean="0">
                <a:latin typeface="Calibri Light" panose="020F0302020204030204" pitchFamily="34" charset="0"/>
              </a:rPr>
              <a:t>intersectorialité</a:t>
            </a:r>
            <a:r>
              <a:rPr lang="fr-FR" sz="2400" dirty="0" smtClean="0">
                <a:latin typeface="Calibri Light" panose="020F0302020204030204" pitchFamily="34" charset="0"/>
              </a:rPr>
              <a:t>  </a:t>
            </a:r>
          </a:p>
          <a:p>
            <a:pPr eaLnBrk="1" hangingPunct="1"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7dvp et organisation des soins de haut nivaux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74453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fr-FR" sz="2400" dirty="0" smtClean="0"/>
              <a:t>Actuellement, dysfonctionnement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8989"/>
            <a:ext cx="8229600" cy="5736356"/>
          </a:xfrm>
        </p:spPr>
        <p:txBody>
          <a:bodyPr anchor="ctr">
            <a:noAutofit/>
          </a:bodyPr>
          <a:lstStyle/>
          <a:p>
            <a:pPr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Le système de santé algérien souffre de multiples dysfonctionnements qui se manifestent sur plusieurs plans qui rendent la tache de la réforme très complexe.</a:t>
            </a:r>
          </a:p>
          <a:p>
            <a:pPr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Démotivation des personnels du fait de statut inadapté et des</a:t>
            </a:r>
            <a:br>
              <a:rPr lang="fr-FR" sz="2400" dirty="0" smtClean="0">
                <a:latin typeface="Calibri Light" panose="020F0302020204030204" pitchFamily="34" charset="0"/>
              </a:rPr>
            </a:br>
            <a:r>
              <a:rPr lang="fr-FR" sz="2400" dirty="0" smtClean="0">
                <a:latin typeface="Calibri Light" panose="020F0302020204030204" pitchFamily="34" charset="0"/>
              </a:rPr>
              <a:t>mauvaises conditions d’exercice et de rémunération.</a:t>
            </a:r>
          </a:p>
          <a:p>
            <a:pPr>
              <a:defRPr/>
            </a:pPr>
            <a:r>
              <a:rPr lang="fr-FR" sz="2400" dirty="0" smtClean="0">
                <a:latin typeface="Calibri Light" panose="020F0302020204030204" pitchFamily="34" charset="0"/>
              </a:rPr>
              <a:t>Inégalité de la répartition des ressources humaines et matérielles entre</a:t>
            </a:r>
            <a:br>
              <a:rPr lang="fr-FR" sz="2400" dirty="0" smtClean="0">
                <a:latin typeface="Calibri Light" panose="020F0302020204030204" pitchFamily="34" charset="0"/>
              </a:rPr>
            </a:br>
            <a:r>
              <a:rPr lang="fr-FR" sz="2400" dirty="0" smtClean="0">
                <a:latin typeface="Calibri Light" panose="020F0302020204030204" pitchFamily="34" charset="0"/>
              </a:rPr>
              <a:t>les régions et à l’intérieur des régions.</a:t>
            </a:r>
            <a:br>
              <a:rPr lang="fr-FR" sz="2400" dirty="0" smtClean="0">
                <a:latin typeface="Calibri Light" panose="020F0302020204030204" pitchFamily="34" charset="0"/>
              </a:rPr>
            </a:br>
            <a:r>
              <a:rPr lang="fr-FR" sz="2400" dirty="0" smtClean="0">
                <a:latin typeface="Calibri Light" panose="020F0302020204030204" pitchFamily="34" charset="0"/>
              </a:rPr>
              <a:t>Equipement insuffisants ou le plus souvent vieux et obsolète et</a:t>
            </a:r>
            <a:br>
              <a:rPr lang="fr-FR" sz="2400" dirty="0" smtClean="0">
                <a:latin typeface="Calibri Light" panose="020F0302020204030204" pitchFamily="34" charset="0"/>
              </a:rPr>
            </a:br>
            <a:r>
              <a:rPr lang="fr-FR" sz="2400" dirty="0" smtClean="0">
                <a:latin typeface="Calibri Light" panose="020F0302020204030204" pitchFamily="34" charset="0"/>
              </a:rPr>
              <a:t>l’absence d’une politique de maintenance</a:t>
            </a:r>
            <a:br>
              <a:rPr lang="fr-FR" sz="2400" dirty="0" smtClean="0">
                <a:latin typeface="Calibri Light" panose="020F0302020204030204" pitchFamily="34" charset="0"/>
              </a:rPr>
            </a:br>
            <a:r>
              <a:rPr lang="fr-FR" sz="2400" dirty="0" smtClean="0">
                <a:latin typeface="Calibri Light" panose="020F0302020204030204" pitchFamily="34" charset="0"/>
              </a:rPr>
              <a:t>Absence de révision de la nomenclature des actes et de la tarification.</a:t>
            </a:r>
            <a:br>
              <a:rPr lang="fr-FR" sz="2400" dirty="0" smtClean="0">
                <a:latin typeface="Calibri Light" panose="020F0302020204030204" pitchFamily="34" charset="0"/>
              </a:rPr>
            </a:br>
            <a:r>
              <a:rPr lang="fr-FR" sz="2400" dirty="0" smtClean="0">
                <a:latin typeface="Calibri Light" panose="020F0302020204030204" pitchFamily="34" charset="0"/>
              </a:rPr>
              <a:t>Insuffisance d’évaluation des activités médicales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fr-FR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Nouvelle </a:t>
            </a:r>
            <a:r>
              <a:rPr lang="fr-FR" smtClean="0"/>
              <a:t>loi sanitaire 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7467600" cy="1152525"/>
          </a:xfrm>
          <a:noFill/>
        </p:spPr>
        <p:txBody>
          <a:bodyPr anchor="ctr"/>
          <a:lstStyle/>
          <a:p>
            <a:pPr algn="ctr" eaLnBrk="1" hangingPunct="1">
              <a:defRPr/>
            </a:pPr>
            <a:r>
              <a:rPr lang="fr-FR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Définition et cadre conceptuel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534194" y="1628800"/>
            <a:ext cx="8075612" cy="4114800"/>
          </a:xfrm>
        </p:spPr>
        <p:txBody>
          <a:bodyPr anchor="ctr"/>
          <a:lstStyle/>
          <a:p>
            <a:pPr eaLnBrk="1" hangingPunct="1">
              <a:buFont typeface="Calibri Light" panose="020F0302020204030204" pitchFamily="34" charset="0"/>
              <a:buChar char="–"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il regroupe donc d’une part les activités des soins et de prévention et d’autre part , </a:t>
            </a:r>
          </a:p>
          <a:p>
            <a:pPr eaLnBrk="1" hangingPunct="1">
              <a:buFont typeface="Calibri Light" panose="020F0302020204030204" pitchFamily="34" charset="0"/>
              <a:buChar char="–"/>
            </a:pPr>
            <a:endParaRPr lang="fr-FR" altLang="en-US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buFont typeface="Calibri Light" panose="020F0302020204030204" pitchFamily="34" charset="0"/>
              <a:buChar char="–"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C’est une politique d’utilisation des structures et des moyens.</a:t>
            </a:r>
          </a:p>
          <a:p>
            <a:pPr eaLnBrk="1" hangingPunct="1">
              <a:buFont typeface="Calibri Light" panose="020F0302020204030204" pitchFamily="34" charset="0"/>
              <a:buChar char="–"/>
            </a:pPr>
            <a:endParaRPr lang="fr-FR" altLang="en-US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buFont typeface="Calibri Light" panose="020F0302020204030204" pitchFamily="34" charset="0"/>
              <a:buChar char="–"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Il constitue un sous système de système économique</a:t>
            </a:r>
            <a:r>
              <a:rPr lang="fr-FR" alt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1165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7467600" cy="1152525"/>
          </a:xfrm>
          <a:noFill/>
        </p:spPr>
        <p:txBody>
          <a:bodyPr anchor="ctr"/>
          <a:lstStyle/>
          <a:p>
            <a:pPr algn="ctr">
              <a:defRPr/>
            </a:pPr>
            <a:r>
              <a:rPr lang="fr-FR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fr-FR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adre conceptuel et </a:t>
            </a:r>
            <a:r>
              <a:rPr lang="fr-FR" altLang="en-US" sz="36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objectifs secondaires</a:t>
            </a:r>
            <a:endParaRPr lang="fr-FR" altLang="en-US" sz="3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188" y="1268413"/>
            <a:ext cx="8091487" cy="4752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 fontAlgn="auto">
              <a:buFont typeface="Wingdings" panose="05000000000000000000" pitchFamily="2" charset="2"/>
              <a:buNone/>
              <a:defRPr/>
            </a:pPr>
            <a:r>
              <a:rPr lang="fr-FR" altLang="en-US" sz="240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Selon ce nouveau cadre conceptuel, </a:t>
            </a:r>
          </a:p>
          <a:p>
            <a:pPr algn="ctr" fontAlgn="auto">
              <a:buFont typeface="Wingdings" panose="05000000000000000000" pitchFamily="2" charset="2"/>
              <a:buNone/>
              <a:defRPr/>
            </a:pPr>
            <a:r>
              <a:rPr lang="fr-FR" altLang="en-US" sz="2400" smtClean="0">
                <a:latin typeface="Calibri Light" panose="020F0302020204030204" pitchFamily="34" charset="0"/>
                <a:cs typeface="Calibri Light" panose="020F0302020204030204" pitchFamily="34" charset="0"/>
              </a:rPr>
              <a:t>tout système de santé a les trois objectifs intrinsèques suivants:</a:t>
            </a:r>
            <a:endParaRPr lang="en-US" altLang="en-US" sz="240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fontAlgn="auto">
              <a:defRPr/>
            </a:pPr>
            <a:endParaRPr lang="fr-FR" altLang="en-US" sz="240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 fontAlgn="auto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r-FR" sz="240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Préserver et/ou améliorer </a:t>
            </a:r>
            <a:r>
              <a:rPr lang="fr-FR" sz="2400" smtClean="0">
                <a:latin typeface="Calibri Light" panose="020F0302020204030204" pitchFamily="34" charset="0"/>
                <a:cs typeface="Calibri Light" panose="020F0302020204030204" pitchFamily="34" charset="0"/>
              </a:rPr>
              <a:t>la santé de la population.</a:t>
            </a:r>
          </a:p>
          <a:p>
            <a:pPr marL="514350" indent="-514350" fontAlgn="auto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r-FR" sz="2400" smtClean="0">
                <a:latin typeface="Calibri Light" panose="020F0302020204030204" pitchFamily="34" charset="0"/>
                <a:cs typeface="Calibri Light" panose="020F0302020204030204" pitchFamily="34" charset="0"/>
              </a:rPr>
              <a:t>Assurer les services qui </a:t>
            </a:r>
            <a:r>
              <a:rPr lang="fr-FR" sz="240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répondent aux attentes </a:t>
            </a:r>
            <a:r>
              <a:rPr lang="fr-FR" sz="240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 la population et des partenaires,</a:t>
            </a:r>
          </a:p>
          <a:p>
            <a:pPr marL="514350" indent="-514350" fontAlgn="auto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r-FR" sz="2400" smtClean="0">
                <a:latin typeface="Calibri Light" panose="020F0302020204030204" pitchFamily="34" charset="0"/>
                <a:cs typeface="Calibri Light" panose="020F0302020204030204" pitchFamily="34" charset="0"/>
              </a:rPr>
              <a:t>Assurer </a:t>
            </a:r>
            <a:r>
              <a:rPr lang="fr-FR" sz="240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 accès équitable</a:t>
            </a:r>
            <a:r>
              <a:rPr lang="fr-FR" sz="2400" smtClean="0">
                <a:latin typeface="Calibri Light" panose="020F0302020204030204" pitchFamily="34" charset="0"/>
                <a:cs typeface="Calibri Light" panose="020F0302020204030204" pitchFamily="34" charset="0"/>
              </a:rPr>
              <a:t> aux soins à toute la population.</a:t>
            </a:r>
            <a:endParaRPr lang="fr-FR" altLang="en-US" sz="2400" dirty="0">
              <a:solidFill>
                <a:srgbClr val="FFFF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621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7467600" cy="1152525"/>
          </a:xfrm>
          <a:noFill/>
        </p:spPr>
        <p:txBody>
          <a:bodyPr anchor="ctr"/>
          <a:lstStyle/>
          <a:p>
            <a:pPr algn="ctr">
              <a:defRPr/>
            </a:pPr>
            <a:r>
              <a:rPr lang="fr-FR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HISTORIQUE </a:t>
            </a:r>
            <a:endParaRPr lang="fr-FR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250825" y="1341438"/>
            <a:ext cx="8816975" cy="5334000"/>
          </a:xfrm>
          <a:prstGeom prst="rect">
            <a:avLst/>
          </a:prstGeom>
        </p:spPr>
        <p:txBody>
          <a:bodyPr anchor="ctr"/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 fontAlgn="auto">
              <a:buFont typeface="Wingdings" panose="05000000000000000000" pitchFamily="2" charset="2"/>
              <a:buNone/>
              <a:defRPr/>
            </a:pPr>
            <a:endParaRPr lang="fr-FR" altLang="en-US" sz="2400" dirty="0" smtClean="0">
              <a:solidFill>
                <a:schemeClr val="folHlin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fontAlgn="auto">
              <a:buFont typeface="Wingdings" panose="05000000000000000000" pitchFamily="2" charset="2"/>
              <a:buNone/>
              <a:defRPr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 Initialement activités relevant des professions médicales et des associations caritatives</a:t>
            </a:r>
          </a:p>
          <a:p>
            <a:pPr fontAlgn="auto">
              <a:buFont typeface="Wingdings" panose="05000000000000000000" pitchFamily="2" charset="2"/>
              <a:buNone/>
              <a:defRPr/>
            </a:pPr>
            <a:endParaRPr lang="fr-FR" altLang="en-US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fontAlgn="auto">
              <a:buFont typeface="Wingdings" panose="05000000000000000000" pitchFamily="2" charset="2"/>
              <a:buNone/>
              <a:defRPr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 </a:t>
            </a:r>
            <a:r>
              <a:rPr lang="fr-FR" altLang="en-US" sz="24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Après 2ème guerre mondiale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emprise des états </a:t>
            </a:r>
          </a:p>
          <a:p>
            <a:pPr fontAlgn="auto">
              <a:buFont typeface="Wingdings" panose="05000000000000000000" pitchFamily="2" charset="2"/>
              <a:buNone/>
              <a:defRPr/>
            </a:pP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sur le secteur de la santé avec développement de politiques sanitaires incontournables dans les décisions d’organisation et de financement</a:t>
            </a:r>
            <a:endParaRPr lang="fr-FR" altLang="en-US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493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7467600" cy="1152525"/>
          </a:xfrm>
          <a:noFill/>
        </p:spPr>
        <p:txBody>
          <a:bodyPr anchor="ctr"/>
          <a:lstStyle/>
          <a:p>
            <a:pPr algn="ctr">
              <a:defRPr/>
            </a:pPr>
            <a:r>
              <a:rPr lang="fr-FR" altLang="en-US" sz="3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Qualités du système de santé </a:t>
            </a:r>
            <a:r>
              <a:rPr lang="fr-FR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fr-FR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313"/>
            <a:ext cx="9144000" cy="4752975"/>
          </a:xfrm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fr-FR" alt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    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Un système de santé </a:t>
            </a:r>
            <a:r>
              <a:rPr lang="fr-FR" altLang="en-US" sz="24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idéal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doit être :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altLang="en-US" sz="24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Global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(ne néglige aucun secteur, plus particulièrement la prévention).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altLang="en-US" sz="24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Équitable  et Accessible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:  03 dimensions , géographique( proximité) , économique ( coût) , et informationnelle 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altLang="en-US" sz="24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Acceptable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doit avoir l’assentiment de la population (difficultés lorsqu’on veut appliqué une politique copier sur d’autre pays).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altLang="en-US" sz="24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Planifiable et évaluable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altLang="en-US" sz="2400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Souple et modifiable </a:t>
            </a:r>
            <a:r>
              <a:rPr lang="fr-FR" alt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 adapté à toute situation nouvelle imposé par le type de morbidité ( SIDA), les progrès technologique ou les conditions socio-économique.</a:t>
            </a:r>
          </a:p>
        </p:txBody>
      </p:sp>
    </p:spTree>
    <p:extLst>
      <p:ext uri="{BB962C8B-B14F-4D97-AF65-F5344CB8AC3E}">
        <p14:creationId xmlns:p14="http://schemas.microsoft.com/office/powerpoint/2010/main" val="2816052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7467600" cy="1152525"/>
          </a:xfrm>
          <a:noFill/>
        </p:spPr>
        <p:txBody>
          <a:bodyPr anchor="ctr"/>
          <a:lstStyle/>
          <a:p>
            <a:pPr algn="ctr">
              <a:defRPr/>
            </a:pPr>
            <a:r>
              <a:rPr lang="fr-FR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Indicateurs d’</a:t>
            </a:r>
            <a:r>
              <a:rPr lang="fr-FR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évaluation</a:t>
            </a:r>
            <a:r>
              <a:rPr lang="fr-FR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du</a:t>
            </a:r>
            <a:br>
              <a:rPr lang="fr-FR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fr-FR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système de santé</a:t>
            </a:r>
            <a:endParaRPr lang="fr-FR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1844824"/>
            <a:ext cx="7223125" cy="3744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fontAlgn="auto">
              <a:buFont typeface="Arial" panose="020B0604020202020204" pitchFamily="34" charset="0"/>
              <a:buChar char="–"/>
            </a:pPr>
            <a:r>
              <a:rPr lang="fr-FR" altLang="en-US" smtClean="0">
                <a:latin typeface="Calibri Light" panose="020F0302020204030204" pitchFamily="34" charset="0"/>
                <a:cs typeface="Calibri Light" panose="020F0302020204030204" pitchFamily="34" charset="0"/>
              </a:rPr>
              <a:t>indicateurs de moyens, </a:t>
            </a:r>
          </a:p>
          <a:p>
            <a:pPr fontAlgn="auto">
              <a:buFont typeface="Arial" panose="020B0604020202020204" pitchFamily="34" charset="0"/>
              <a:buChar char="–"/>
            </a:pPr>
            <a:r>
              <a:rPr lang="fr-FR" altLang="en-US" smtClean="0">
                <a:latin typeface="Calibri Light" panose="020F0302020204030204" pitchFamily="34" charset="0"/>
                <a:cs typeface="Calibri Light" panose="020F0302020204030204" pitchFamily="34" charset="0"/>
              </a:rPr>
              <a:t>indicateurs d’organisation et de gestion,</a:t>
            </a:r>
          </a:p>
          <a:p>
            <a:pPr fontAlgn="auto">
              <a:buFont typeface="Arial" panose="020B0604020202020204" pitchFamily="34" charset="0"/>
              <a:buChar char="–"/>
            </a:pPr>
            <a:r>
              <a:rPr lang="fr-FR" altLang="en-US" smtClean="0">
                <a:latin typeface="Calibri Light" panose="020F0302020204030204" pitchFamily="34" charset="0"/>
                <a:cs typeface="Calibri Light" panose="020F0302020204030204" pitchFamily="34" charset="0"/>
              </a:rPr>
              <a:t>indicateurs de production de services, </a:t>
            </a:r>
          </a:p>
          <a:p>
            <a:pPr fontAlgn="auto">
              <a:buFont typeface="Arial" panose="020B0604020202020204" pitchFamily="34" charset="0"/>
              <a:buChar char="–"/>
            </a:pPr>
            <a:r>
              <a:rPr lang="fr-FR" altLang="en-US" smtClean="0">
                <a:latin typeface="Calibri Light" panose="020F0302020204030204" pitchFamily="34" charset="0"/>
                <a:cs typeface="Calibri Light" panose="020F0302020204030204" pitchFamily="34" charset="0"/>
              </a:rPr>
              <a:t>indicateurs d’utilisation des services, </a:t>
            </a:r>
          </a:p>
          <a:p>
            <a:pPr fontAlgn="auto">
              <a:buFont typeface="Arial" panose="020B0604020202020204" pitchFamily="34" charset="0"/>
              <a:buChar char="–"/>
            </a:pPr>
            <a:r>
              <a:rPr lang="fr-FR" altLang="en-US" smtClean="0">
                <a:latin typeface="Calibri Light" panose="020F0302020204030204" pitchFamily="34" charset="0"/>
                <a:cs typeface="Calibri Light" panose="020F0302020204030204" pitchFamily="34" charset="0"/>
              </a:rPr>
              <a:t>indicateurs de l’état de santé en termes de morbidité, de handicap et de mortalité. </a:t>
            </a:r>
            <a:endParaRPr lang="fr-FR" altLang="en-US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180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7467600" cy="1152525"/>
          </a:xfrm>
          <a:noFill/>
        </p:spPr>
        <p:txBody>
          <a:bodyPr anchor="ctr"/>
          <a:lstStyle/>
          <a:p>
            <a:pPr algn="ctr">
              <a:defRPr/>
            </a:pPr>
            <a:r>
              <a:rPr lang="fr-FR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Indicateurs d’</a:t>
            </a:r>
            <a:r>
              <a:rPr lang="fr-FR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évaluation</a:t>
            </a:r>
            <a:r>
              <a:rPr lang="fr-FR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du</a:t>
            </a:r>
            <a:br>
              <a:rPr lang="fr-FR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fr-FR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système de santé</a:t>
            </a:r>
            <a:endParaRPr lang="fr-FR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00113" y="1484784"/>
            <a:ext cx="7786687" cy="411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 fontAlgn="auto">
              <a:lnSpc>
                <a:spcPct val="150000"/>
              </a:lnSpc>
              <a:buFont typeface="Wingdings" panose="05000000000000000000" pitchFamily="2" charset="2"/>
              <a:buNone/>
            </a:pPr>
            <a:endParaRPr lang="fr-FR" altLang="en-US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 fontAlgn="auto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fr-FR" alt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L’ancien cadre d’évaluation incluait aussi :</a:t>
            </a:r>
          </a:p>
          <a:p>
            <a:pPr marL="0" indent="0" algn="ctr" fontAlgn="auto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fr-FR" alt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des indicateurs de la </a:t>
            </a:r>
            <a:r>
              <a:rPr lang="fr-FR" altLang="en-US" b="1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qualité de l’environnement </a:t>
            </a:r>
            <a:r>
              <a:rPr lang="fr-FR" alt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comme le pourcentage d’accès à l’eau potable et à l’assainissement.</a:t>
            </a:r>
          </a:p>
          <a:p>
            <a:pPr marL="0" indent="0" algn="ctr" fontAlgn="auto">
              <a:lnSpc>
                <a:spcPct val="150000"/>
              </a:lnSpc>
              <a:buFont typeface="Wingdings" panose="05000000000000000000" pitchFamily="2" charset="2"/>
              <a:buNone/>
            </a:pPr>
            <a:endParaRPr lang="fr-FR" altLang="en-US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511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1140</TotalTime>
  <Words>1552</Words>
  <Application>Microsoft Office PowerPoint</Application>
  <PresentationFormat>Affichage à l'écran (4:3)</PresentationFormat>
  <Paragraphs>268</Paragraphs>
  <Slides>37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46" baseType="lpstr">
      <vt:lpstr>Arial</vt:lpstr>
      <vt:lpstr>Calibri Light</vt:lpstr>
      <vt:lpstr>Century Gothic</vt:lpstr>
      <vt:lpstr>Tahoma</vt:lpstr>
      <vt:lpstr>Times New Roman</vt:lpstr>
      <vt:lpstr>Wingdings</vt:lpstr>
      <vt:lpstr>Wingdings 3</vt:lpstr>
      <vt:lpstr>Ion</vt:lpstr>
      <vt:lpstr>Microsoft Word Picture</vt:lpstr>
      <vt:lpstr>L’organisation du système de soins, monde et en Algérie.</vt:lpstr>
      <vt:lpstr>Plan du cours </vt:lpstr>
      <vt:lpstr>Définition et cadre conceptuel</vt:lpstr>
      <vt:lpstr>Définition et cadre conceptuel</vt:lpstr>
      <vt:lpstr>Cadre conceptuel et objectifs secondaires</vt:lpstr>
      <vt:lpstr>HISTORIQUE </vt:lpstr>
      <vt:lpstr>Qualités du système de santé  </vt:lpstr>
      <vt:lpstr>Indicateurs d’évaluation du  système de santé</vt:lpstr>
      <vt:lpstr>Indicateurs d’évaluation du  système de santé</vt:lpstr>
      <vt:lpstr>Les acteurs de système de santé</vt:lpstr>
      <vt:lpstr> Financement d’un système de santé</vt:lpstr>
      <vt:lpstr>Principaux Systèmes de Santé dans le monde:</vt:lpstr>
      <vt:lpstr>Système libéral (Américain):</vt:lpstr>
      <vt:lpstr>Système libéral (Américain):</vt:lpstr>
      <vt:lpstr>Système libéral (Américain):</vt:lpstr>
      <vt:lpstr>Systèmes Nationalises</vt:lpstr>
      <vt:lpstr>Présentation PowerPoint</vt:lpstr>
      <vt:lpstr>Présentation PowerPoint</vt:lpstr>
      <vt:lpstr>Présentation PowerPoint</vt:lpstr>
      <vt:lpstr>Qualité Des Systèmes</vt:lpstr>
      <vt:lpstr>Typologie classique des systèmes de santé</vt:lpstr>
      <vt:lpstr>Système de santé en Algérie</vt:lpstr>
      <vt:lpstr>Période  1962 - 1973</vt:lpstr>
      <vt:lpstr>Présentation PowerPoint</vt:lpstr>
      <vt:lpstr>Période 1974-1984</vt:lpstr>
      <vt:lpstr>Période  1984 – annèe1990 </vt:lpstr>
      <vt:lpstr>Présentation PowerPoint</vt:lpstr>
      <vt:lpstr>Présentation PowerPoint</vt:lpstr>
      <vt:lpstr>Présentation PowerPoint</vt:lpstr>
      <vt:lpstr>Présentation PowerPoint</vt:lpstr>
      <vt:lpstr>REFORME DE SYSTEME DE SANTE ALGERIE 2003</vt:lpstr>
      <vt:lpstr>Loi sanitaire 2003 (version de février 2003.soumise a concertation)</vt:lpstr>
      <vt:lpstr>Le nouveau découpage sanitaire</vt:lpstr>
      <vt:lpstr>Objectif global </vt:lpstr>
      <vt:lpstr>Les dossiers </vt:lpstr>
      <vt:lpstr>Actuellement, dysfonctionnement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</dc:creator>
  <cp:lastModifiedBy>Compte Microsoft</cp:lastModifiedBy>
  <cp:revision>70</cp:revision>
  <dcterms:created xsi:type="dcterms:W3CDTF">2007-04-26T09:13:06Z</dcterms:created>
  <dcterms:modified xsi:type="dcterms:W3CDTF">2022-05-10T22:16:00Z</dcterms:modified>
</cp:coreProperties>
</file>