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72" r:id="rId3"/>
    <p:sldId id="364" r:id="rId4"/>
    <p:sldId id="363" r:id="rId5"/>
    <p:sldId id="362" r:id="rId6"/>
    <p:sldId id="365" r:id="rId7"/>
    <p:sldId id="361" r:id="rId8"/>
    <p:sldId id="367" r:id="rId9"/>
    <p:sldId id="366" r:id="rId10"/>
    <p:sldId id="360" r:id="rId11"/>
    <p:sldId id="370" r:id="rId12"/>
    <p:sldId id="371" r:id="rId13"/>
    <p:sldId id="369" r:id="rId14"/>
    <p:sldId id="368" r:id="rId15"/>
    <p:sldId id="280" r:id="rId16"/>
    <p:sldId id="281" r:id="rId17"/>
    <p:sldId id="326" r:id="rId18"/>
    <p:sldId id="325" r:id="rId19"/>
    <p:sldId id="258" r:id="rId20"/>
    <p:sldId id="264" r:id="rId21"/>
    <p:sldId id="328" r:id="rId22"/>
    <p:sldId id="262" r:id="rId23"/>
    <p:sldId id="285" r:id="rId24"/>
    <p:sldId id="283" r:id="rId25"/>
    <p:sldId id="329" r:id="rId26"/>
    <p:sldId id="267" r:id="rId27"/>
    <p:sldId id="374" r:id="rId28"/>
    <p:sldId id="313" r:id="rId29"/>
    <p:sldId id="314" r:id="rId30"/>
    <p:sldId id="348" r:id="rId31"/>
    <p:sldId id="332" r:id="rId32"/>
    <p:sldId id="357" r:id="rId33"/>
    <p:sldId id="354" r:id="rId34"/>
    <p:sldId id="353" r:id="rId35"/>
    <p:sldId id="356" r:id="rId36"/>
    <p:sldId id="352" r:id="rId37"/>
    <p:sldId id="345" r:id="rId38"/>
    <p:sldId id="317" r:id="rId39"/>
    <p:sldId id="349" r:id="rId40"/>
    <p:sldId id="322" r:id="rId41"/>
    <p:sldId id="350" r:id="rId42"/>
    <p:sldId id="321" r:id="rId43"/>
    <p:sldId id="351" r:id="rId44"/>
    <p:sldId id="272" r:id="rId45"/>
    <p:sldId id="274" r:id="rId46"/>
    <p:sldId id="275" r:id="rId47"/>
    <p:sldId id="276" r:id="rId48"/>
    <p:sldId id="359" r:id="rId49"/>
    <p:sldId id="278" r:id="rId50"/>
    <p:sldId id="373" r:id="rId51"/>
    <p:sldId id="303" r:id="rId52"/>
    <p:sldId id="290" r:id="rId53"/>
    <p:sldId id="305" r:id="rId54"/>
    <p:sldId id="304" r:id="rId55"/>
    <p:sldId id="309" r:id="rId56"/>
    <p:sldId id="308" r:id="rId57"/>
    <p:sldId id="312" r:id="rId58"/>
    <p:sldId id="306" r:id="rId59"/>
    <p:sldId id="292" r:id="rId60"/>
    <p:sldId id="293" r:id="rId61"/>
    <p:sldId id="294" r:id="rId62"/>
    <p:sldId id="295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718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01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7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97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3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28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72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38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39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4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22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DC885-05AA-4605-8A10-7098B496518E}" type="datetimeFigureOut">
              <a:rPr lang="fr-FR" smtClean="0"/>
              <a:pPr/>
              <a:t>16/05/2023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5500F-2097-4C99-80EC-F07FF0357D0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04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javascript:%20void(0);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10" name="Ellipse 9"/>
          <p:cNvSpPr/>
          <p:nvPr/>
        </p:nvSpPr>
        <p:spPr>
          <a:xfrm>
            <a:off x="323528" y="1772816"/>
            <a:ext cx="8352928" cy="25576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000" b="1" dirty="0">
                <a:cs typeface="+mj-cs"/>
              </a:rPr>
              <a:t>مسكوكات الدولة الفاطمية في بلاد المغرب الإسلامي</a:t>
            </a:r>
          </a:p>
        </p:txBody>
      </p:sp>
    </p:spTree>
    <p:extLst>
      <p:ext uri="{BB962C8B-B14F-4D97-AF65-F5344CB8AC3E}">
        <p14:creationId xmlns:p14="http://schemas.microsoft.com/office/powerpoint/2010/main" val="245765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1102893" y="2132856"/>
            <a:ext cx="7344816" cy="23042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800" b="1" dirty="0">
                <a:solidFill>
                  <a:srgbClr val="FFFF00"/>
                </a:solidFill>
                <a:cs typeface="+mj-cs"/>
              </a:rPr>
              <a:t>نماذج عبيد الله المهدي 297-223هـ/909-934م</a:t>
            </a:r>
            <a:endParaRPr lang="fr-FR" sz="4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2548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4" name="Image 3" descr="C:\Users\user\AppData\Local\Microsoft\Windows\Temporary Internet Files\Content.Word\20141120_09402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5181" b="24096"/>
          <a:stretch>
            <a:fillRect/>
          </a:stretch>
        </p:blipFill>
        <p:spPr bwMode="auto">
          <a:xfrm>
            <a:off x="179512" y="188640"/>
            <a:ext cx="885698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18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755576" y="764704"/>
            <a:ext cx="7560840" cy="496855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DZ" sz="3600" b="1" dirty="0">
                <a:solidFill>
                  <a:schemeClr val="bg1"/>
                </a:solidFill>
                <a:latin typeface="Simplified Arabic" pitchFamily="18" charset="-78"/>
              </a:rPr>
              <a:t>وحسب  العلامة ابن خلدون وابن الأثير فإن : ” أبو عبد الله الشيعي أمر بضرب السكة وأن لا ينقش عليها اسم  ، ولكنه جعل مكان الاسم  في الوجه : ”بلغت حجة الله“</a:t>
            </a:r>
          </a:p>
          <a:p>
            <a:pPr algn="r"/>
            <a:r>
              <a:rPr lang="ar-DZ" sz="3600" b="1" dirty="0">
                <a:solidFill>
                  <a:schemeClr val="bg1"/>
                </a:solidFill>
                <a:latin typeface="Simplified Arabic" pitchFamily="18" charset="-78"/>
              </a:rPr>
              <a:t>وفي الوجه الآخر ( الظهر) ”تفرق أعداء الله“ وهذان العبا راتان تدلان على الانتصارات المتسارعة و المتواصلة ، التي حققها أبو عبيد الله الشيعي على خصومه على خصومهم </a:t>
            </a:r>
          </a:p>
        </p:txBody>
      </p:sp>
    </p:spTree>
    <p:extLst>
      <p:ext uri="{BB962C8B-B14F-4D97-AF65-F5344CB8AC3E}">
        <p14:creationId xmlns:p14="http://schemas.microsoft.com/office/powerpoint/2010/main" val="131451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99847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5" y="247984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  <a:cs typeface="+mj-cs"/>
              </a:rPr>
              <a:t>محمد رسول الله أرسله بالهدى ودين الحق ليظهره على الدين كله</a:t>
            </a:r>
            <a:endParaRPr lang="fr-FR" sz="2400" dirty="0">
              <a:cs typeface="+mj-cs"/>
            </a:endParaRPr>
          </a:p>
        </p:txBody>
      </p:sp>
      <p:sp>
        <p:nvSpPr>
          <p:cNvPr id="5" name="Hexagone 4"/>
          <p:cNvSpPr/>
          <p:nvPr/>
        </p:nvSpPr>
        <p:spPr>
          <a:xfrm>
            <a:off x="6282952" y="198248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059831" y="1203670"/>
            <a:ext cx="2442445" cy="24208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بلغت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لا إله إلا 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الله وحده 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لا شريك له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حجة الله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3059831" y="4481736"/>
            <a:ext cx="2520281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تفرق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محمد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رسول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الله</a:t>
            </a:r>
          </a:p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أعداء الله</a:t>
            </a:r>
          </a:p>
          <a:p>
            <a:pPr algn="ctr"/>
            <a:r>
              <a:rPr lang="ar-DZ" sz="2400" b="1" dirty="0"/>
              <a:t>ه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5" y="3744871"/>
            <a:ext cx="6196795" cy="7368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بالقيرون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 سنة سبع وتسعين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ومايتين</a:t>
            </a:r>
            <a:endParaRPr lang="ar-DZ" sz="2400" b="1" dirty="0">
              <a:solidFill>
                <a:schemeClr val="bg1"/>
              </a:solidFill>
              <a:latin typeface="Simplified Arabic" pitchFamily="18" charset="-78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77408" y="3501235"/>
            <a:ext cx="2649782" cy="122413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4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580111" y="5074072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528536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25270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://www.stevealbum.com/lotphotos_large/2084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200"/>
            <a:ext cx="7501428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82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://www.stevealbum.com/lotphotos_large/208402N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736263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26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 descr="http://www.stevealbum.com/lotphotos_large/2084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1802"/>
            <a:ext cx="3829020" cy="37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http://www.stevealbum.com/lotphotos_large/208402N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2848"/>
            <a:ext cx="3672409" cy="37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à coins arrondis 4"/>
          <p:cNvSpPr/>
          <p:nvPr/>
        </p:nvSpPr>
        <p:spPr>
          <a:xfrm>
            <a:off x="211818" y="5730908"/>
            <a:ext cx="8720365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عبيد الله المهدي 297-223هـ/909-934م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6046070" y="4509120"/>
            <a:ext cx="2886113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القياس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923928" y="4509120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القيروان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297هـ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11818" y="4509120"/>
            <a:ext cx="356809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  <a:cs typeface="+mj-cs"/>
              </a:rPr>
              <a:t>الوزن :04،18غ</a:t>
            </a:r>
            <a:endParaRPr lang="fr-FR" sz="3600" b="1" dirty="0">
              <a:solidFill>
                <a:srgbClr val="FFFF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4356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99847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5" y="247984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  <a:cs typeface="+mj-cs"/>
              </a:rPr>
              <a:t>محمد رسول الله أرسله بالهدى ودين الحق ليظهره على الدين كله</a:t>
            </a:r>
            <a:endParaRPr lang="fr-FR" sz="2400" dirty="0">
              <a:cs typeface="+mj-cs"/>
            </a:endParaRPr>
          </a:p>
        </p:txBody>
      </p:sp>
      <p:sp>
        <p:nvSpPr>
          <p:cNvPr id="5" name="Hexagone 4"/>
          <p:cNvSpPr/>
          <p:nvPr/>
        </p:nvSpPr>
        <p:spPr>
          <a:xfrm>
            <a:off x="6282952" y="198248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059831" y="1203670"/>
            <a:ext cx="2442445" cy="24208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عبد الله</a:t>
            </a:r>
          </a:p>
          <a:p>
            <a:pPr algn="ctr"/>
            <a:r>
              <a:rPr lang="ar-DZ" sz="2400" b="1" dirty="0"/>
              <a:t>لا إله إلا </a:t>
            </a:r>
          </a:p>
          <a:p>
            <a:pPr algn="ctr"/>
            <a:r>
              <a:rPr lang="ar-DZ" sz="2400" b="1" dirty="0"/>
              <a:t>الله وحده</a:t>
            </a:r>
          </a:p>
          <a:p>
            <a:pPr algn="ctr"/>
            <a:r>
              <a:rPr lang="ar-DZ" sz="2400" b="1" dirty="0"/>
              <a:t>لا شريك له</a:t>
            </a:r>
          </a:p>
          <a:p>
            <a:pPr algn="ctr"/>
            <a:r>
              <a:rPr lang="ar-DZ" sz="2400" b="1" dirty="0"/>
              <a:t>أمير المؤمنين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3059831" y="4481736"/>
            <a:ext cx="2520281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الإمام</a:t>
            </a:r>
          </a:p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رسول</a:t>
            </a:r>
          </a:p>
          <a:p>
            <a:pPr algn="ctr"/>
            <a:r>
              <a:rPr lang="ar-DZ" sz="2400" b="1" dirty="0"/>
              <a:t>الله</a:t>
            </a:r>
          </a:p>
          <a:p>
            <a:pPr algn="ctr"/>
            <a:r>
              <a:rPr lang="ar-DZ" sz="2400" b="1" dirty="0"/>
              <a:t>المهدي بالله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5" y="3744871"/>
            <a:ext cx="6196795" cy="7368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بالقيروان سنة سبع وتسعين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ومايتين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77408" y="3501235"/>
            <a:ext cx="2649782" cy="122413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4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580111" y="5074072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528536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6052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s://www.numisbids.com/sales/hosted/baldwin/ica24/image0458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31640" y="188640"/>
            <a:ext cx="6741611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75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4" name="Image 3" descr="https://www.numisbids.com/sales/hosted/baldwin/ica24/image0458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475656" y="135212"/>
            <a:ext cx="6992982" cy="6606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52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633353" y="250146"/>
            <a:ext cx="3298687" cy="63367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عبيد الله المهدي297-322 </a:t>
            </a:r>
            <a:r>
              <a:rPr lang="ar-DZ" sz="2400" b="1" dirty="0">
                <a:solidFill>
                  <a:schemeClr val="bg1"/>
                </a:solidFill>
              </a:rPr>
              <a:t>هـ</a:t>
            </a:r>
          </a:p>
          <a:p>
            <a:pPr algn="r" rtl="1"/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القائم بأمر الله 322-334 هـ</a:t>
            </a:r>
            <a:r>
              <a:rPr lang="ar-DZ" sz="2400" b="1" dirty="0">
                <a:solidFill>
                  <a:schemeClr val="bg1"/>
                </a:solidFill>
              </a:rPr>
              <a:t>-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إسماعيل بن المنصور 334-341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المعز لدين الله 341-365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العزيز بالله 365-386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الحاكم بأمر الله 386-411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الظاهر بالله 411-427 هـ</a:t>
            </a:r>
            <a:r>
              <a:rPr lang="ar-DZ" sz="2400" b="1" dirty="0">
                <a:solidFill>
                  <a:schemeClr val="bg1"/>
                </a:solidFill>
              </a:rPr>
              <a:t>-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المستنصر بالله 427-487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المستعلي بالله 487-495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الآمر بالله 495-524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الحافظ بالله 524-544 </a:t>
            </a:r>
            <a:r>
              <a:rPr lang="ar-DZ" sz="2400" b="1" dirty="0">
                <a:solidFill>
                  <a:schemeClr val="bg1"/>
                </a:solidFill>
              </a:rPr>
              <a:t>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SA" sz="2400" b="1" dirty="0">
                <a:solidFill>
                  <a:schemeClr val="bg1"/>
                </a:solidFill>
              </a:rPr>
              <a:t>الظافر بالله 544-549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الفائز بالله 549-555 هـ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ar-DZ" sz="2400" b="1" dirty="0">
                <a:solidFill>
                  <a:schemeClr val="bg1"/>
                </a:solidFill>
              </a:rPr>
              <a:t>-</a:t>
            </a:r>
            <a:r>
              <a:rPr lang="ar-SA" sz="2400" b="1" dirty="0">
                <a:solidFill>
                  <a:schemeClr val="bg1"/>
                </a:solidFill>
              </a:rPr>
              <a:t>العاضد 555-567 هـ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ar-DZ" sz="2400" b="1" dirty="0">
              <a:solidFill>
                <a:schemeClr val="tx1"/>
              </a:solidFill>
              <a:latin typeface="Simplified Arabic" pitchFamily="18" charset="-78"/>
              <a:cs typeface="Simplified Arabic" pitchFamily="18" charset="-78"/>
            </a:endParaRPr>
          </a:p>
        </p:txBody>
      </p:sp>
      <p:sp>
        <p:nvSpPr>
          <p:cNvPr id="7" name="Flèche gauche 6"/>
          <p:cNvSpPr/>
          <p:nvPr/>
        </p:nvSpPr>
        <p:spPr>
          <a:xfrm>
            <a:off x="4932040" y="1772816"/>
            <a:ext cx="4104456" cy="374441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400" b="1" dirty="0">
                <a:solidFill>
                  <a:schemeClr val="bg1"/>
                </a:solidFill>
                <a:cs typeface="+mj-cs"/>
              </a:rPr>
              <a:t>وقد توالى على حكم الدولة الفاطمية منذ تأسيسها وحتى سقوطها على يد صلاح الدين الأيوبي سنة 567هـ أربعة عشر خليفة وه</a:t>
            </a:r>
            <a:r>
              <a:rPr lang="ar-DZ" sz="2400" b="1" dirty="0">
                <a:solidFill>
                  <a:schemeClr val="bg1"/>
                </a:solidFill>
                <a:cs typeface="+mj-cs"/>
              </a:rPr>
              <a:t>م:</a:t>
            </a:r>
            <a:r>
              <a:rPr lang="en-US" sz="2400" b="1" dirty="0">
                <a:solidFill>
                  <a:schemeClr val="bg1"/>
                </a:solidFill>
                <a:cs typeface="+mj-cs"/>
              </a:rPr>
              <a:t> </a:t>
            </a:r>
            <a:endParaRPr lang="ar-DZ" sz="24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292080" y="5661248"/>
            <a:ext cx="3456384" cy="92560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جدول لحكام الدولة الفاطمية في المغرب و المشرق</a:t>
            </a:r>
            <a:endParaRPr lang="fr-FR" sz="2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1282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7303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012160" y="3789040"/>
            <a:ext cx="45719" cy="72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15"/>
          <p:cNvSpPr/>
          <p:nvPr/>
        </p:nvSpPr>
        <p:spPr>
          <a:xfrm>
            <a:off x="323528" y="5301208"/>
            <a:ext cx="8576349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عبيد الله المهدي 297-223هـ/909-934م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17" name="Image 16" descr="https://www.numisbids.com/sales/hosted/baldwin/ica24/image045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20365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à coins arrondis 17"/>
          <p:cNvSpPr/>
          <p:nvPr/>
        </p:nvSpPr>
        <p:spPr>
          <a:xfrm>
            <a:off x="6012159" y="4077072"/>
            <a:ext cx="2886113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378233" y="4077072"/>
            <a:ext cx="324036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:03،98غ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3851920" y="4077072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القيروان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301هـ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0280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99847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5" y="247984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  <a:cs typeface="+mj-cs"/>
              </a:rPr>
              <a:t>محمد رسول الله أرسله بالهدى ودين الحق ليظهره على الدين كله</a:t>
            </a:r>
            <a:endParaRPr lang="fr-FR" sz="2400" dirty="0">
              <a:cs typeface="+mj-cs"/>
            </a:endParaRPr>
          </a:p>
        </p:txBody>
      </p:sp>
      <p:sp>
        <p:nvSpPr>
          <p:cNvPr id="5" name="Hexagone 4"/>
          <p:cNvSpPr/>
          <p:nvPr/>
        </p:nvSpPr>
        <p:spPr>
          <a:xfrm>
            <a:off x="6282952" y="198248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059831" y="1203670"/>
            <a:ext cx="2442445" cy="24208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عبد الله</a:t>
            </a:r>
          </a:p>
          <a:p>
            <a:pPr algn="ctr"/>
            <a:r>
              <a:rPr lang="ar-DZ" sz="2400" b="1" dirty="0"/>
              <a:t>لا إله إلا </a:t>
            </a:r>
          </a:p>
          <a:p>
            <a:pPr algn="ctr"/>
            <a:r>
              <a:rPr lang="ar-DZ" sz="2400" b="1" dirty="0"/>
              <a:t>الله وحده</a:t>
            </a:r>
          </a:p>
          <a:p>
            <a:pPr algn="ctr"/>
            <a:r>
              <a:rPr lang="ar-DZ" sz="2400" b="1" dirty="0"/>
              <a:t>لا شريك له</a:t>
            </a:r>
          </a:p>
          <a:p>
            <a:pPr algn="ctr"/>
            <a:r>
              <a:rPr lang="ar-DZ" sz="2400" b="1" dirty="0"/>
              <a:t>أمير المؤمنين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3059831" y="4481736"/>
            <a:ext cx="2520281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الإمام</a:t>
            </a:r>
          </a:p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رسول</a:t>
            </a:r>
          </a:p>
          <a:p>
            <a:pPr algn="ctr"/>
            <a:r>
              <a:rPr lang="ar-DZ" sz="2400" b="1" dirty="0"/>
              <a:t>الله</a:t>
            </a:r>
          </a:p>
          <a:p>
            <a:pPr algn="ctr"/>
            <a:r>
              <a:rPr lang="ar-DZ" sz="2400" b="1" dirty="0"/>
              <a:t>المهدي بالله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5" y="3744871"/>
            <a:ext cx="6196795" cy="7368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بالقيرون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سنة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احدا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77408" y="3501235"/>
            <a:ext cx="2649782" cy="122413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4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580111" y="5074072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528536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467113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4" name="Image 3" descr="https://www.sixbid.com/images/auction_images/479/491842l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9"/>
          <a:stretch/>
        </p:blipFill>
        <p:spPr bwMode="auto">
          <a:xfrm>
            <a:off x="1115616" y="116632"/>
            <a:ext cx="6958136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0033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s://www.sixbid.com/images/auction_images/479/491842l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/>
          <a:stretch/>
        </p:blipFill>
        <p:spPr bwMode="auto">
          <a:xfrm>
            <a:off x="1115616" y="116632"/>
            <a:ext cx="7116122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494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 descr="https://www.sixbid.com/images/auction_images/479/491842l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96667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à coins arrondis 3"/>
          <p:cNvSpPr/>
          <p:nvPr/>
        </p:nvSpPr>
        <p:spPr>
          <a:xfrm>
            <a:off x="267662" y="5758617"/>
            <a:ext cx="8576349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عبيد الله المهدي 297-223هـ/909-934م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5957898" y="4606579"/>
            <a:ext cx="2886113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635896" y="4606579"/>
            <a:ext cx="223224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المهدية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318هـ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76402" y="4606579"/>
            <a:ext cx="324036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:03،98غ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18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99847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5" y="247984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  <a:cs typeface="+mj-cs"/>
              </a:rPr>
              <a:t>محمد رسول الله أرسله بالهدى ودين الحق ليظهره على الدين كله</a:t>
            </a:r>
            <a:endParaRPr lang="fr-FR" sz="2400" dirty="0">
              <a:cs typeface="+mj-cs"/>
            </a:endParaRPr>
          </a:p>
        </p:txBody>
      </p:sp>
      <p:sp>
        <p:nvSpPr>
          <p:cNvPr id="5" name="Hexagone 4"/>
          <p:cNvSpPr/>
          <p:nvPr/>
        </p:nvSpPr>
        <p:spPr>
          <a:xfrm>
            <a:off x="6282952" y="198248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059831" y="1203670"/>
            <a:ext cx="2442445" cy="24208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عبد الله</a:t>
            </a:r>
          </a:p>
          <a:p>
            <a:pPr algn="ctr"/>
            <a:r>
              <a:rPr lang="ar-DZ" sz="2400" b="1" dirty="0"/>
              <a:t>لا إله إلا </a:t>
            </a:r>
          </a:p>
          <a:p>
            <a:pPr algn="ctr"/>
            <a:r>
              <a:rPr lang="ar-DZ" sz="2400" b="1" dirty="0"/>
              <a:t>الله وحده</a:t>
            </a:r>
          </a:p>
          <a:p>
            <a:pPr algn="ctr"/>
            <a:r>
              <a:rPr lang="ar-DZ" sz="2400" b="1" dirty="0"/>
              <a:t>لا شريك له</a:t>
            </a:r>
          </a:p>
          <a:p>
            <a:pPr algn="ctr"/>
            <a:r>
              <a:rPr lang="ar-DZ" sz="2400" b="1" dirty="0"/>
              <a:t>أمير المؤمنين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3059831" y="4481736"/>
            <a:ext cx="2520281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الإمام</a:t>
            </a:r>
          </a:p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رسول</a:t>
            </a:r>
          </a:p>
          <a:p>
            <a:pPr algn="ctr"/>
            <a:r>
              <a:rPr lang="ar-DZ" sz="2400" b="1" dirty="0"/>
              <a:t>الله</a:t>
            </a:r>
          </a:p>
          <a:p>
            <a:pPr algn="ctr"/>
            <a:r>
              <a:rPr lang="ar-DZ" sz="2400" b="1" dirty="0"/>
              <a:t>المهدي بالله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5" y="3744871"/>
            <a:ext cx="6196795" cy="7368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بالمهدية سنة ثمان عشرة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77408" y="3501235"/>
            <a:ext cx="2649782" cy="122413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4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580111" y="5074072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528536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159365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95536" y="1772816"/>
            <a:ext cx="8424936" cy="26642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800" b="1" dirty="0">
                <a:solidFill>
                  <a:srgbClr val="FFFF00"/>
                </a:solidFill>
                <a:cs typeface="+mj-cs"/>
              </a:rPr>
              <a:t>نماذج </a:t>
            </a:r>
            <a:r>
              <a:rPr lang="ar-SA" sz="4800" b="1" dirty="0">
                <a:solidFill>
                  <a:srgbClr val="FFFF00"/>
                </a:solidFill>
                <a:cs typeface="+mj-cs"/>
              </a:rPr>
              <a:t>أبو القاسم محمد القائم بأمر الله ( 322-334هـ/ 934-946م)</a:t>
            </a:r>
            <a:endParaRPr lang="fr-FR" sz="4800" b="1" dirty="0">
              <a:solidFill>
                <a:srgbClr val="FFFF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7855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145860" cy="66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96336" y="116632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4400" b="1" dirty="0">
                <a:solidFill>
                  <a:schemeClr val="bg1"/>
                </a:solidFill>
                <a:cs typeface="+mj-cs"/>
              </a:rPr>
              <a:t>الوجه</a:t>
            </a:r>
            <a:endParaRPr lang="fr-FR" sz="44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3401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10"/>
            <a:ext cx="7522827" cy="67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596336" y="116632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4400" b="1" dirty="0">
                <a:solidFill>
                  <a:schemeClr val="bg1"/>
                </a:solidFill>
                <a:cs typeface="+mj-cs"/>
              </a:rPr>
              <a:t>الظهر</a:t>
            </a:r>
            <a:endParaRPr lang="fr-FR" sz="44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2168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856588" cy="35283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807693" cy="33843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Rectangle à coins arrondis 4"/>
          <p:cNvSpPr/>
          <p:nvPr/>
        </p:nvSpPr>
        <p:spPr>
          <a:xfrm>
            <a:off x="6013764" y="4073179"/>
            <a:ext cx="2886113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القياس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851920" y="4084120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المهدية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323هـ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5496" y="4094495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:04،18غ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79512" y="5301208"/>
            <a:ext cx="8720365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FFFF00"/>
                </a:solidFill>
              </a:rPr>
              <a:t>دينار أبو القاسم محمد القائم بأمر الله ( 322-334/ 934-964)</a:t>
            </a:r>
            <a:r>
              <a:rPr lang="ar-DZ" sz="3200" b="1" dirty="0">
                <a:solidFill>
                  <a:srgbClr val="FFFF00"/>
                </a:solidFill>
              </a:rPr>
              <a:t> 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72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لم يمنع المذهب الإسماعيلي للدولة الفاطمية من الإبقاء على بعض التقاليد الفنية السابقة لهم ، حيث نجد أن الخلفاء الثلاثة الأوائل قد سكوا نقودا ذهبية وفضية تحمل عبارات سنية ، واستمر الخليفة المهدي بعد توليه الحكم سنة 297هـ/ 909م ، في ضرب دنانير على نفس نمط النقود الأغلبية ، ولكنه في نفس الوقت جهر بنواياه وطموحاته في الخلافة ، حيث نقش على مرك</a:t>
            </a:r>
            <a:r>
              <a:rPr lang="ar-DZ" sz="3600" b="1" dirty="0">
                <a:solidFill>
                  <a:schemeClr val="bg1"/>
                </a:solidFill>
              </a:rPr>
              <a:t>ز الوجه:</a:t>
            </a:r>
            <a:r>
              <a:rPr lang="ar-SA" sz="3600" b="1" dirty="0">
                <a:solidFill>
                  <a:schemeClr val="bg1"/>
                </a:solidFill>
              </a:rPr>
              <a:t> عبارة أمير المؤمنين وعلى مركز الظهر: عبارة الإمام المهدي بالله ، وأضاف كذلك اسم دار الضرب ، القيروان مع التاريخ، وبعد سنة 300ه</a:t>
            </a:r>
            <a:r>
              <a:rPr lang="ar-DZ" sz="3600" b="1" dirty="0">
                <a:solidFill>
                  <a:schemeClr val="bg1"/>
                </a:solidFill>
              </a:rPr>
              <a:t>ـ</a:t>
            </a:r>
            <a:r>
              <a:rPr lang="ar-SA" sz="3600" b="1" dirty="0">
                <a:solidFill>
                  <a:schemeClr val="bg1"/>
                </a:solidFill>
              </a:rPr>
              <a:t>/912م</a:t>
            </a:r>
            <a:r>
              <a:rPr lang="ar-DZ" sz="3600" b="1" dirty="0">
                <a:solidFill>
                  <a:schemeClr val="bg1"/>
                </a:solidFill>
              </a:rPr>
              <a:t>،</a:t>
            </a:r>
            <a:r>
              <a:rPr lang="ar-SA" sz="3600" b="1" dirty="0">
                <a:solidFill>
                  <a:schemeClr val="bg1"/>
                </a:solidFill>
              </a:rPr>
              <a:t> سك دينار آخر أكبر قليلا من سابقه نفذت نقوشه بالخط الكوفي الفاطمي، مع الاحتفاظ بالترتيب المعهود لعباراته وشعاراته ، وفي حدود سنة 310ه</a:t>
            </a:r>
            <a:r>
              <a:rPr lang="ar-DZ" sz="3600" b="1" dirty="0">
                <a:solidFill>
                  <a:schemeClr val="bg1"/>
                </a:solidFill>
              </a:rPr>
              <a:t>ـ</a:t>
            </a:r>
            <a:r>
              <a:rPr lang="ar-SA" sz="3600" b="1" dirty="0">
                <a:solidFill>
                  <a:schemeClr val="bg1"/>
                </a:solidFill>
              </a:rPr>
              <a:t>/922م أمر بنقل دار ضرب النقود إلى مدينة المهدية .</a:t>
            </a:r>
            <a:br>
              <a:rPr lang="fr-FR" sz="3600" b="1" dirty="0">
                <a:solidFill>
                  <a:schemeClr val="bg1"/>
                </a:solidFill>
              </a:rPr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05615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38292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64352" y="38292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  <a:cs typeface="+mj-cs"/>
              </a:rPr>
              <a:t>محمد رسول الله أرسله بالهدى ودين الحق ليظهره على الدين كله</a:t>
            </a:r>
            <a:endParaRPr lang="fr-FR" sz="2400" dirty="0">
              <a:cs typeface="+mj-cs"/>
            </a:endParaRPr>
          </a:p>
        </p:txBody>
      </p:sp>
      <p:sp>
        <p:nvSpPr>
          <p:cNvPr id="5" name="Hexagone 4"/>
          <p:cNvSpPr/>
          <p:nvPr/>
        </p:nvSpPr>
        <p:spPr>
          <a:xfrm>
            <a:off x="6309236" y="0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411760" y="1027332"/>
            <a:ext cx="2866048" cy="20456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أبو القسم</a:t>
            </a:r>
          </a:p>
          <a:p>
            <a:pPr algn="ctr"/>
            <a:r>
              <a:rPr lang="ar-DZ" sz="2400" b="1" dirty="0"/>
              <a:t>لا إله إلا الله</a:t>
            </a:r>
          </a:p>
          <a:p>
            <a:pPr algn="ctr"/>
            <a:r>
              <a:rPr lang="ar-DZ" sz="2400" b="1" dirty="0"/>
              <a:t>وحده لا شريك له</a:t>
            </a:r>
          </a:p>
          <a:p>
            <a:pPr algn="ctr"/>
            <a:r>
              <a:rPr lang="ar-DZ" sz="2400" b="1" dirty="0"/>
              <a:t>المهدي باله</a:t>
            </a:r>
          </a:p>
        </p:txBody>
      </p:sp>
      <p:sp>
        <p:nvSpPr>
          <p:cNvPr id="9" name="Ellipse 8"/>
          <p:cNvSpPr/>
          <p:nvPr/>
        </p:nvSpPr>
        <p:spPr>
          <a:xfrm>
            <a:off x="2411760" y="4873044"/>
            <a:ext cx="2866048" cy="198495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الإمام</a:t>
            </a:r>
          </a:p>
          <a:p>
            <a:pPr algn="ctr"/>
            <a:r>
              <a:rPr lang="ar-DZ" sz="2400" b="1" dirty="0"/>
              <a:t>القائم بأمر الله</a:t>
            </a:r>
          </a:p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 رسول الله</a:t>
            </a:r>
          </a:p>
          <a:p>
            <a:pPr algn="ctr"/>
            <a:r>
              <a:rPr lang="ar-DZ" sz="2400" b="1" dirty="0"/>
              <a:t>أمير المؤمنين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4" y="3073007"/>
            <a:ext cx="6196795" cy="959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effectLst/>
                <a:cs typeface="+mj-cs"/>
              </a:rPr>
              <a:t>وتَمَّتْ كَلِمَتُ رَبِّكَ صِدْقًا وَعَدْلًا ۚ لَا مُبَدِّلَ لِكَلِمَاتِهِ ۚ وَهُوَ السَّمِيعُ الْعَلِيمُ</a:t>
            </a:r>
            <a:r>
              <a:rPr lang="ar-DZ" sz="2400" dirty="0">
                <a:effectLst/>
              </a:rPr>
              <a:t> 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09236" y="2940846"/>
            <a:ext cx="1368152" cy="122413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>
                <a:cs typeface="+mj-cs"/>
              </a:rPr>
              <a:t>الهامش 01</a:t>
            </a:r>
            <a:endParaRPr lang="fr-FR" sz="22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3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480812" y="5426066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460939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129029" y="4250520"/>
            <a:ext cx="6281049" cy="6118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بالمهدية سنة ثلث وعشرين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>
              <a:cs typeface="+mj-cs"/>
            </a:endParaRPr>
          </a:p>
        </p:txBody>
      </p:sp>
      <p:sp>
        <p:nvSpPr>
          <p:cNvPr id="17" name="Flèche gauche 16"/>
          <p:cNvSpPr/>
          <p:nvPr/>
        </p:nvSpPr>
        <p:spPr>
          <a:xfrm>
            <a:off x="6463606" y="4237815"/>
            <a:ext cx="1213782" cy="122413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</a:t>
            </a:r>
            <a:r>
              <a:rPr lang="ar-DZ" sz="2200" b="1" dirty="0">
                <a:cs typeface="+mj-cs"/>
              </a:rPr>
              <a:t>لهامش 01</a:t>
            </a:r>
            <a:endParaRPr lang="fr-FR" sz="2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7086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323528" y="1844824"/>
            <a:ext cx="8568952" cy="29523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800" b="1" dirty="0">
                <a:solidFill>
                  <a:srgbClr val="FFFF00"/>
                </a:solidFill>
              </a:rPr>
              <a:t>نماذج أبو الطاهر إسماعيل بن المنصور 334-341هـ/946-953م</a:t>
            </a:r>
            <a:endParaRPr lang="fr-FR" sz="4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985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4" name="Image 3" descr="http://www.coinarchives.com/5334513a1587698732c5ca37a3711e1f/img/mortoneden/082/image000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3"/>
          <a:stretch/>
        </p:blipFill>
        <p:spPr bwMode="auto">
          <a:xfrm>
            <a:off x="1259632" y="26608"/>
            <a:ext cx="7037784" cy="6714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800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 descr="http://www.coinarchives.com/5334513a1587698732c5ca37a3711e1f/img/mortoneden/082/image0004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66"/>
          <a:stretch/>
        </p:blipFill>
        <p:spPr bwMode="auto">
          <a:xfrm>
            <a:off x="899592" y="92937"/>
            <a:ext cx="7388299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8667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 descr="http://www.coinarchives.com/5334513a1587698732c5ca37a3711e1f/img/mortoneden/082/image00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01100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à coins arrondis 3"/>
          <p:cNvSpPr/>
          <p:nvPr/>
        </p:nvSpPr>
        <p:spPr>
          <a:xfrm>
            <a:off x="0" y="5786327"/>
            <a:ext cx="9003479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أبو الطاهر إسماعيل بن المنصور 334-341هـ/946-953م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079669" y="4509120"/>
            <a:ext cx="2886113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995936" y="4545124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القيروان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335هـ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75362" y="4545124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:----------غ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37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38292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64352" y="38292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  <a:cs typeface="+mj-cs"/>
              </a:rPr>
              <a:t>محمد رسول الله أرسله بالهدى ودين الحق ليظهره على الدين كله</a:t>
            </a:r>
            <a:endParaRPr lang="fr-FR" sz="2400" dirty="0">
              <a:cs typeface="+mj-cs"/>
            </a:endParaRPr>
          </a:p>
        </p:txBody>
      </p:sp>
      <p:sp>
        <p:nvSpPr>
          <p:cNvPr id="5" name="Hexagone 4"/>
          <p:cNvSpPr/>
          <p:nvPr/>
        </p:nvSpPr>
        <p:spPr>
          <a:xfrm>
            <a:off x="6309236" y="0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123728" y="1027332"/>
            <a:ext cx="3154080" cy="20456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أبو القسم</a:t>
            </a:r>
          </a:p>
          <a:p>
            <a:pPr algn="ctr"/>
            <a:r>
              <a:rPr lang="ar-DZ" sz="2400" b="1" dirty="0"/>
              <a:t>لا إله إلا الله</a:t>
            </a:r>
          </a:p>
          <a:p>
            <a:pPr algn="ctr"/>
            <a:r>
              <a:rPr lang="ar-DZ" sz="2400" b="1" dirty="0"/>
              <a:t>وحده لا شريك له</a:t>
            </a:r>
          </a:p>
          <a:p>
            <a:pPr algn="ctr"/>
            <a:r>
              <a:rPr lang="ar-DZ" sz="2400" b="1" dirty="0"/>
              <a:t>المهدي بالله</a:t>
            </a:r>
          </a:p>
        </p:txBody>
      </p:sp>
      <p:sp>
        <p:nvSpPr>
          <p:cNvPr id="9" name="Ellipse 8"/>
          <p:cNvSpPr/>
          <p:nvPr/>
        </p:nvSpPr>
        <p:spPr>
          <a:xfrm>
            <a:off x="2123728" y="4873044"/>
            <a:ext cx="3154080" cy="198495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الإمام</a:t>
            </a:r>
          </a:p>
          <a:p>
            <a:pPr algn="ctr"/>
            <a:r>
              <a:rPr lang="ar-DZ" sz="2400" b="1" dirty="0"/>
              <a:t>القائم بأمر الله</a:t>
            </a:r>
          </a:p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 رسول الله</a:t>
            </a:r>
          </a:p>
          <a:p>
            <a:pPr algn="ctr"/>
            <a:r>
              <a:rPr lang="ar-DZ" sz="2400" b="1" dirty="0"/>
              <a:t>أمير المؤمنين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4" y="3073007"/>
            <a:ext cx="6196795" cy="959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effectLst/>
                <a:cs typeface="+mj-cs"/>
              </a:rPr>
              <a:t>وتَمَّتْ كَلِمَتُ رَبِّكَ صِدْقًا وَعَدْلًا ۚ لَا مُبَدِّلَ لِكَلِمَاتِهِ ۚ وَهُوَ السَّمِيعُ الْعَلِيمُ</a:t>
            </a:r>
            <a:r>
              <a:rPr lang="ar-DZ" sz="2400" dirty="0">
                <a:effectLst/>
              </a:rPr>
              <a:t> 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09236" y="2940846"/>
            <a:ext cx="1368152" cy="122413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>
                <a:cs typeface="+mj-cs"/>
              </a:rPr>
              <a:t>الهامش 01</a:t>
            </a:r>
            <a:endParaRPr lang="fr-FR" sz="22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3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480812" y="5426066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460939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129029" y="4164982"/>
            <a:ext cx="6281049" cy="6973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بالقيروان سنة خمس وثلثين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>
              <a:cs typeface="+mj-cs"/>
            </a:endParaRPr>
          </a:p>
        </p:txBody>
      </p:sp>
      <p:sp>
        <p:nvSpPr>
          <p:cNvPr id="17" name="Flèche gauche 16"/>
          <p:cNvSpPr/>
          <p:nvPr/>
        </p:nvSpPr>
        <p:spPr>
          <a:xfrm>
            <a:off x="6463606" y="4237815"/>
            <a:ext cx="1213782" cy="122413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</a:t>
            </a:r>
            <a:r>
              <a:rPr lang="ar-DZ" sz="2200" b="1" dirty="0">
                <a:cs typeface="+mj-cs"/>
              </a:rPr>
              <a:t>لهامش 02</a:t>
            </a:r>
            <a:endParaRPr lang="fr-FR" sz="2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1678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9" name="Image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1" r="1444"/>
          <a:stretch/>
        </p:blipFill>
        <p:spPr bwMode="auto">
          <a:xfrm>
            <a:off x="1043608" y="116632"/>
            <a:ext cx="7272808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3381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7"/>
          <a:stretch/>
        </p:blipFill>
        <p:spPr bwMode="auto">
          <a:xfrm>
            <a:off x="1115616" y="116632"/>
            <a:ext cx="7056783" cy="6552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3206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32306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1" r="1444"/>
          <a:stretch/>
        </p:blipFill>
        <p:spPr bwMode="auto">
          <a:xfrm>
            <a:off x="5220072" y="0"/>
            <a:ext cx="3806180" cy="3789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07"/>
          <a:stretch/>
        </p:blipFill>
        <p:spPr bwMode="auto">
          <a:xfrm>
            <a:off x="971600" y="44624"/>
            <a:ext cx="3714328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179511" y="5805264"/>
            <a:ext cx="8720365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عبيد الله المهدي 297-223هـ/909-934م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991313" y="4655814"/>
            <a:ext cx="2886113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القياس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851920" y="4666755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القيروان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337هـ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79511" y="4681296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:04،18غ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10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0656" y="38292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36315" y="17080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4" y="226772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بالمنصورية شهر رجب من سنة سبع وثلثين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/>
          </a:p>
        </p:txBody>
      </p:sp>
      <p:sp>
        <p:nvSpPr>
          <p:cNvPr id="5" name="Hexagone 4"/>
          <p:cNvSpPr/>
          <p:nvPr/>
        </p:nvSpPr>
        <p:spPr>
          <a:xfrm>
            <a:off x="6323089" y="115482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059832" y="1142815"/>
            <a:ext cx="2217976" cy="20456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الإمام</a:t>
            </a:r>
          </a:p>
          <a:p>
            <a:pPr algn="ctr"/>
            <a:r>
              <a:rPr lang="ar-DZ" sz="2400" b="1" dirty="0"/>
              <a:t>لا إلــــــه</a:t>
            </a:r>
          </a:p>
          <a:p>
            <a:pPr algn="ctr"/>
            <a:r>
              <a:rPr lang="ar-DZ" sz="2400" b="1" dirty="0"/>
              <a:t>إلا اللــــــه</a:t>
            </a:r>
          </a:p>
          <a:p>
            <a:pPr algn="ctr"/>
            <a:r>
              <a:rPr lang="ar-DZ" sz="2400" b="1" dirty="0"/>
              <a:t>المنصور بالله</a:t>
            </a:r>
          </a:p>
        </p:txBody>
      </p:sp>
      <p:sp>
        <p:nvSpPr>
          <p:cNvPr id="9" name="Ellipse 8"/>
          <p:cNvSpPr/>
          <p:nvPr/>
        </p:nvSpPr>
        <p:spPr>
          <a:xfrm>
            <a:off x="3059833" y="4365105"/>
            <a:ext cx="2217976" cy="20882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إسمعيل</a:t>
            </a:r>
          </a:p>
          <a:p>
            <a:pPr algn="ctr"/>
            <a:r>
              <a:rPr lang="ar-DZ" sz="2400" b="1" dirty="0"/>
              <a:t>محمد</a:t>
            </a:r>
          </a:p>
          <a:p>
            <a:pPr algn="ctr"/>
            <a:r>
              <a:rPr lang="ar-DZ" sz="2400" b="1" dirty="0"/>
              <a:t>رسول الله</a:t>
            </a:r>
          </a:p>
          <a:p>
            <a:pPr algn="ctr"/>
            <a:r>
              <a:rPr lang="ar-DZ" sz="2400" b="1" dirty="0"/>
              <a:t>أمير المؤمنين</a:t>
            </a:r>
            <a:endParaRPr lang="fr-FR" sz="24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26294" y="3205167"/>
            <a:ext cx="6196795" cy="9598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محمد رسول الله أرسله بالهدى ودين الحق ليظهره على الدين كله ولو كره المشركون</a:t>
            </a:r>
            <a:endParaRPr lang="fr-FR" sz="2400" dirty="0"/>
          </a:p>
        </p:txBody>
      </p:sp>
      <p:sp>
        <p:nvSpPr>
          <p:cNvPr id="11" name="Flèche gauche 10"/>
          <p:cNvSpPr/>
          <p:nvPr/>
        </p:nvSpPr>
        <p:spPr>
          <a:xfrm>
            <a:off x="6284476" y="3213550"/>
            <a:ext cx="1464920" cy="1224135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>
                <a:cs typeface="+mj-cs"/>
              </a:rPr>
              <a:t>الهامش</a:t>
            </a:r>
            <a:endParaRPr lang="fr-FR" sz="22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3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480811" y="4961220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460939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  <p:sp>
        <p:nvSpPr>
          <p:cNvPr id="6" name="Organigramme : Stockage à accès séquentiel 5"/>
          <p:cNvSpPr/>
          <p:nvPr/>
        </p:nvSpPr>
        <p:spPr>
          <a:xfrm>
            <a:off x="683568" y="1262428"/>
            <a:ext cx="2160240" cy="1518500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0000"/>
                </a:solidFill>
                <a:cs typeface="+mj-cs"/>
              </a:rPr>
              <a:t>حذف كلمة  وحده لا شريك له</a:t>
            </a:r>
            <a:endParaRPr lang="fr-FR" sz="2400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868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 rtl="1"/>
            <a:r>
              <a:rPr lang="ar-SA" sz="3600" b="1" dirty="0">
                <a:solidFill>
                  <a:schemeClr val="bg1"/>
                </a:solidFill>
                <a:cs typeface="+mj-cs"/>
              </a:rPr>
              <a:t>و من الجدير بالذكر هو أن الجيوش الفاطمية قد سكت نقودا خالية من اسم دار الضرب ، خاصة تلك التي ضربت في المغرب الأقصى وبالتحديد في مدن سجلماسة وفاس ، بينما نجد أن الخلفاء الفاطميين قد أبقوا على تلك الأصناف الصغيرة من الدنانير مثل أرباع  الدنانير التي ضربها الأمراء الأغالبة بين سنة 260-270ه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ـ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 ، وقد اشتهرت هذه الفئات النقدية إبان حكم الأمير المهدي وخلفائه ، حيث كانت تتميز بصغرها وخلوها غالبا من تاريخ و دار الضرب .</a:t>
            </a:r>
            <a:br>
              <a:rPr lang="fr-FR" sz="3600" b="1" dirty="0">
                <a:solidFill>
                  <a:schemeClr val="bg1"/>
                </a:solidFill>
                <a:cs typeface="+mj-cs"/>
              </a:rPr>
            </a:br>
            <a:r>
              <a:rPr lang="ar-SA" sz="3600" b="1" dirty="0">
                <a:solidFill>
                  <a:schemeClr val="bg1"/>
                </a:solidFill>
                <a:cs typeface="+mj-cs"/>
              </a:rPr>
              <a:t>ويعتبر الخليفة الفاطمي القائم بأمر الله الذي تولى الحكم بعد وفاة المهدي سنة 312ه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ـ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/914م أول من غير طراز السكة بشكل كامل ، حيث بقى هذا الأخير تقليدا فاطميا مميزا ، وكانت شعاراته مستنبطة من فكر ومذهب الشيعة الإسماعيلية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.</a:t>
            </a:r>
            <a:endParaRPr lang="fr-FR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0341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 t="7170" b="4739"/>
          <a:stretch/>
        </p:blipFill>
        <p:spPr bwMode="auto">
          <a:xfrm>
            <a:off x="1403649" y="0"/>
            <a:ext cx="6696744" cy="6741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422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4780" r="51624" b="3032"/>
          <a:stretch/>
        </p:blipFill>
        <p:spPr bwMode="auto">
          <a:xfrm>
            <a:off x="1115616" y="0"/>
            <a:ext cx="712879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2838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79511" y="5805264"/>
            <a:ext cx="8720365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عبيد الله المهدي 297-223هـ/909-934م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991313" y="4655814"/>
            <a:ext cx="2886113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القياس :---------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851920" y="4666755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المنصورية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338هـ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79511" y="4681296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:04،18غ</a:t>
            </a:r>
            <a:endParaRPr lang="fr-FR" sz="3600" b="1" dirty="0">
              <a:solidFill>
                <a:srgbClr val="FFFF00"/>
              </a:solidFill>
            </a:endParaRPr>
          </a:p>
        </p:txBody>
      </p:sp>
      <p:pic>
        <p:nvPicPr>
          <p:cNvPr id="10" name="Imag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 t="7170" b="4739"/>
          <a:stretch/>
        </p:blipFill>
        <p:spPr bwMode="auto">
          <a:xfrm>
            <a:off x="4860032" y="-25482"/>
            <a:ext cx="4195950" cy="4534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4780" r="51624" b="3032"/>
          <a:stretch/>
        </p:blipFill>
        <p:spPr bwMode="auto">
          <a:xfrm>
            <a:off x="323528" y="0"/>
            <a:ext cx="4320480" cy="4655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0937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99847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5" y="247984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محمد رسول الله أرسله بالهدى ودين الحق ليظهره على الدين كله ولو كره المشركون</a:t>
            </a:r>
            <a:endParaRPr lang="fr-FR" sz="2400" dirty="0"/>
          </a:p>
        </p:txBody>
      </p:sp>
      <p:sp>
        <p:nvSpPr>
          <p:cNvPr id="5" name="Hexagone 4"/>
          <p:cNvSpPr/>
          <p:nvPr/>
        </p:nvSpPr>
        <p:spPr>
          <a:xfrm>
            <a:off x="6282952" y="198248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195736" y="1052737"/>
            <a:ext cx="3306541" cy="26921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لا إله إلا الله </a:t>
            </a:r>
          </a:p>
          <a:p>
            <a:pPr algn="ctr"/>
            <a:r>
              <a:rPr lang="ar-DZ" sz="2400" b="1" dirty="0"/>
              <a:t> وحده لا شريك له محمد رسول الله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2195737" y="4481736"/>
            <a:ext cx="3285076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عبد الله</a:t>
            </a:r>
          </a:p>
          <a:p>
            <a:pPr algn="ctr"/>
            <a:r>
              <a:rPr lang="ar-DZ" sz="2400" b="1" dirty="0"/>
              <a:t>إسمعيل الإمام</a:t>
            </a:r>
          </a:p>
          <a:p>
            <a:pPr algn="ctr"/>
            <a:r>
              <a:rPr lang="ar-DZ" sz="2400" b="1" dirty="0"/>
              <a:t>المنصور بالله</a:t>
            </a:r>
          </a:p>
          <a:p>
            <a:pPr algn="ctr"/>
            <a:r>
              <a:rPr lang="ar-DZ" sz="2400" b="1" dirty="0"/>
              <a:t>أمير المؤمنين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26295" y="3744871"/>
            <a:ext cx="6196795" cy="7368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بالمنصورية سنة ثمان وثلثين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77408" y="3501235"/>
            <a:ext cx="2649782" cy="122413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4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580111" y="5074072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528536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118652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://www.coinarchives.com/759e0b77984829d95a459c7c205ea035/img/album/027/image004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96943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èche vers le haut 3"/>
          <p:cNvSpPr/>
          <p:nvPr/>
        </p:nvSpPr>
        <p:spPr>
          <a:xfrm>
            <a:off x="4247963" y="4395669"/>
            <a:ext cx="648072" cy="8335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1547663" y="5301208"/>
            <a:ext cx="6048672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  <a:cs typeface="+mj-cs"/>
              </a:rPr>
              <a:t>دينار  شبيه بالنموذج السابق</a:t>
            </a:r>
            <a:endParaRPr lang="fr-FR" sz="32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6" name="Triangle isocèle 5"/>
          <p:cNvSpPr/>
          <p:nvPr/>
        </p:nvSpPr>
        <p:spPr>
          <a:xfrm>
            <a:off x="7416940" y="5226318"/>
            <a:ext cx="1728192" cy="15316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000" b="1" dirty="0">
                <a:solidFill>
                  <a:srgbClr val="FFFF00"/>
                </a:solidFill>
                <a:cs typeface="+mj-cs"/>
              </a:rPr>
              <a:t>القياس:--------</a:t>
            </a:r>
            <a:endParaRPr lang="fr-FR" sz="20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8" name="Triangle isocèle 7"/>
          <p:cNvSpPr/>
          <p:nvPr/>
        </p:nvSpPr>
        <p:spPr>
          <a:xfrm>
            <a:off x="0" y="5199992"/>
            <a:ext cx="1835696" cy="1541376"/>
          </a:xfrm>
          <a:prstGeom prst="triangle">
            <a:avLst>
              <a:gd name="adj" fmla="val 51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000" b="1" dirty="0">
                <a:solidFill>
                  <a:srgbClr val="FFFF00"/>
                </a:solidFill>
              </a:rPr>
              <a:t>الوزن: 4،17غ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47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://www.coinarchives.com/2808aecf76675c8f9c1dd986629d8e42/img/album/027/image004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1"/>
          <a:stretch/>
        </p:blipFill>
        <p:spPr bwMode="auto">
          <a:xfrm>
            <a:off x="1043608" y="188640"/>
            <a:ext cx="6942395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1643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://www.coinarchives.com/2808aecf76675c8f9c1dd986629d8e42/img/album/027/image004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r="50964"/>
          <a:stretch/>
        </p:blipFill>
        <p:spPr bwMode="auto">
          <a:xfrm>
            <a:off x="1187624" y="116632"/>
            <a:ext cx="6983288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8826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 descr="http://www.coinarchives.com/2808aecf76675c8f9c1dd986629d8e42/img/album/027/image004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r="121"/>
          <a:stretch/>
        </p:blipFill>
        <p:spPr bwMode="auto">
          <a:xfrm>
            <a:off x="107504" y="29522"/>
            <a:ext cx="8946718" cy="43355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à coins arrondis 3"/>
          <p:cNvSpPr/>
          <p:nvPr/>
        </p:nvSpPr>
        <p:spPr>
          <a:xfrm>
            <a:off x="107504" y="5795066"/>
            <a:ext cx="88215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أبو </a:t>
            </a:r>
            <a:r>
              <a:rPr lang="ar-DZ" sz="3200" b="1" dirty="0" err="1">
                <a:solidFill>
                  <a:srgbClr val="FFFF00"/>
                </a:solidFill>
              </a:rPr>
              <a:t>الطاهرإسماعيل</a:t>
            </a:r>
            <a:r>
              <a:rPr lang="ar-DZ" sz="3200" b="1" dirty="0">
                <a:solidFill>
                  <a:srgbClr val="FFFF00"/>
                </a:solidFill>
              </a:rPr>
              <a:t> بن المنصور 322-334هـ/946-953م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129617" y="4437112"/>
            <a:ext cx="2886113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 21مم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995936" y="4473116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المنصورية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340هـ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51520" y="4473116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:04،11غ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21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8728" y="-17868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br>
              <a:rPr lang="ar-DZ" sz="2400" dirty="0">
                <a:cs typeface="+mj-cs"/>
              </a:rPr>
            </a:br>
            <a:endParaRPr lang="fr-FR" sz="2400" dirty="0">
              <a:cs typeface="+mj-cs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702299" y="99847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الوجه</a:t>
            </a:r>
            <a:endParaRPr lang="fr-FR" sz="3200" b="1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126295" y="247984"/>
            <a:ext cx="6120680" cy="80475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محمد رسول الله أرسله بالهدى ودين الحق ليظهره على الدين كله ولو كره المشركون</a:t>
            </a:r>
            <a:endParaRPr lang="fr-FR" sz="2400" dirty="0"/>
          </a:p>
        </p:txBody>
      </p:sp>
      <p:sp>
        <p:nvSpPr>
          <p:cNvPr id="5" name="Hexagone 4"/>
          <p:cNvSpPr/>
          <p:nvPr/>
        </p:nvSpPr>
        <p:spPr>
          <a:xfrm>
            <a:off x="6282952" y="198248"/>
            <a:ext cx="1440160" cy="1027333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195736" y="1052737"/>
            <a:ext cx="3306541" cy="269213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لا إله إلا الله </a:t>
            </a:r>
          </a:p>
          <a:p>
            <a:pPr algn="ctr"/>
            <a:r>
              <a:rPr lang="ar-DZ" sz="2400" b="1" dirty="0"/>
              <a:t> وحده لا شريك له محمد رسول الله</a:t>
            </a:r>
            <a:endParaRPr lang="fr-FR" sz="2400" b="1" dirty="0"/>
          </a:p>
        </p:txBody>
      </p:sp>
      <p:sp>
        <p:nvSpPr>
          <p:cNvPr id="9" name="Ellipse 8"/>
          <p:cNvSpPr/>
          <p:nvPr/>
        </p:nvSpPr>
        <p:spPr>
          <a:xfrm>
            <a:off x="2195737" y="4481736"/>
            <a:ext cx="3285076" cy="237626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/>
              <a:t>عبد الله</a:t>
            </a:r>
          </a:p>
          <a:p>
            <a:pPr algn="ctr"/>
            <a:r>
              <a:rPr lang="ar-DZ" sz="2400" b="1" dirty="0"/>
              <a:t>إسمعيل الإمام</a:t>
            </a:r>
          </a:p>
          <a:p>
            <a:pPr algn="ctr"/>
            <a:r>
              <a:rPr lang="ar-DZ" sz="2400" b="1" dirty="0"/>
              <a:t>المنصور بالله</a:t>
            </a:r>
          </a:p>
          <a:p>
            <a:pPr algn="ctr"/>
            <a:r>
              <a:rPr lang="ar-DZ" sz="2400" b="1" dirty="0"/>
              <a:t>أمير المؤمنين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26295" y="3744871"/>
            <a:ext cx="6196795" cy="7368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بسم الله ضرب هذا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الدينر</a:t>
            </a:r>
            <a:r>
              <a:rPr lang="ar-DZ" sz="2400" b="1" dirty="0">
                <a:solidFill>
                  <a:schemeClr val="bg1"/>
                </a:solidFill>
                <a:latin typeface="Simplified Arabic" pitchFamily="18" charset="-78"/>
              </a:rPr>
              <a:t> بالمنصورية سنة أربعين </a:t>
            </a:r>
            <a:r>
              <a:rPr lang="ar-DZ" sz="2400" b="1" dirty="0" err="1">
                <a:solidFill>
                  <a:schemeClr val="bg1"/>
                </a:solidFill>
                <a:latin typeface="Simplified Arabic" pitchFamily="18" charset="-78"/>
              </a:rPr>
              <a:t>وثلثماية</a:t>
            </a:r>
            <a:endParaRPr lang="fr-FR" sz="2400" dirty="0">
              <a:cs typeface="+mj-cs"/>
            </a:endParaRPr>
          </a:p>
        </p:txBody>
      </p:sp>
      <p:sp>
        <p:nvSpPr>
          <p:cNvPr id="11" name="Flèche gauche 10"/>
          <p:cNvSpPr/>
          <p:nvPr/>
        </p:nvSpPr>
        <p:spPr>
          <a:xfrm>
            <a:off x="6377408" y="3501235"/>
            <a:ext cx="2649782" cy="122413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الهامش</a:t>
            </a:r>
            <a:endParaRPr lang="fr-FR" sz="2400" b="1" dirty="0">
              <a:cs typeface="+mj-cs"/>
            </a:endParaRPr>
          </a:p>
        </p:txBody>
      </p:sp>
      <p:sp>
        <p:nvSpPr>
          <p:cNvPr id="12" name="Flèche gauche 11"/>
          <p:cNvSpPr/>
          <p:nvPr/>
        </p:nvSpPr>
        <p:spPr>
          <a:xfrm>
            <a:off x="5480812" y="1484784"/>
            <a:ext cx="3546377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4" name="Flèche gauche 13"/>
          <p:cNvSpPr/>
          <p:nvPr/>
        </p:nvSpPr>
        <p:spPr>
          <a:xfrm>
            <a:off x="5580111" y="5074072"/>
            <a:ext cx="3490339" cy="1191591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cs typeface="+mj-cs"/>
              </a:rPr>
              <a:t>المركــــــــــــــــز</a:t>
            </a:r>
            <a:endParaRPr lang="fr-FR" sz="2400" b="1" dirty="0">
              <a:cs typeface="+mj-cs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7659038" y="2528536"/>
            <a:ext cx="1368152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/>
              <a:t>الظهر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478116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1102893" y="2132856"/>
            <a:ext cx="7344816" cy="23042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800" b="1" dirty="0">
                <a:solidFill>
                  <a:srgbClr val="FFFF00"/>
                </a:solidFill>
                <a:cs typeface="+mj-cs"/>
              </a:rPr>
              <a:t>نماذج المعز لدين الله 297-223هـ/909-934م</a:t>
            </a:r>
            <a:endParaRPr lang="fr-FR" sz="4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648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r"/>
            <a:br>
              <a:rPr lang="ar-DZ" b="1" dirty="0">
                <a:solidFill>
                  <a:schemeClr val="bg1"/>
                </a:solidFill>
              </a:rPr>
            </a:br>
            <a:r>
              <a:rPr lang="ar-SA" b="1" dirty="0">
                <a:solidFill>
                  <a:schemeClr val="bg1"/>
                </a:solidFill>
              </a:rPr>
              <a:t>ونجد الخليفة القائم بأمر الله قد نفذ نقوش هذه النماذج النقدية بخط كوفي تذكاري جميل ، أصبح من السمات الفنية الخاصة التي تميز عملته ، ونجده أيضا قد احتفظ بلقب المهدي إلى</a:t>
            </a:r>
            <a:r>
              <a:rPr lang="ar-DZ" b="1" dirty="0">
                <a:solidFill>
                  <a:schemeClr val="bg1"/>
                </a:solidFill>
              </a:rPr>
              <a:t> </a:t>
            </a:r>
            <a:r>
              <a:rPr lang="ar-SA" b="1" dirty="0">
                <a:solidFill>
                  <a:schemeClr val="bg1"/>
                </a:solidFill>
              </a:rPr>
              <a:t>جان</a:t>
            </a:r>
            <a:r>
              <a:rPr lang="ar-DZ" b="1" dirty="0">
                <a:solidFill>
                  <a:schemeClr val="bg1"/>
                </a:solidFill>
              </a:rPr>
              <a:t>ب اسمه ،</a:t>
            </a:r>
            <a:r>
              <a:rPr lang="ar-SA" b="1" dirty="0">
                <a:solidFill>
                  <a:schemeClr val="bg1"/>
                </a:solidFill>
              </a:rPr>
              <a:t>فنجد على مركز الوجه عبارة محمد أبو القاسم المهدي بالله ، وعلى مركز الظهر عبارة الإمام القائم بالله أمير المؤمنين ، وفي هامش الوجه الآية 33 من سورة التوبة " </a:t>
            </a:r>
            <a:r>
              <a:rPr lang="ar-SA" b="1" dirty="0">
                <a:solidFill>
                  <a:srgbClr val="92D050"/>
                </a:solidFill>
              </a:rPr>
              <a:t>هو الذي أرسل رسوله بالهدى ودين الحق ليظهره على الدين كله ولو كره المشركون </a:t>
            </a:r>
            <a:r>
              <a:rPr lang="ar-SA" b="1" dirty="0">
                <a:solidFill>
                  <a:schemeClr val="bg1"/>
                </a:solidFill>
              </a:rPr>
              <a:t>" وعلى الظهر هامشان في أولهما آخر الآية 115 من سورة الأنعام " لا مبدل لكلماته وهو السميع العليم "</a:t>
            </a:r>
            <a:br>
              <a:rPr lang="ar-DZ" b="1" dirty="0">
                <a:solidFill>
                  <a:schemeClr val="bg1"/>
                </a:soli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5381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s://www.sixbid.com/images/auction_images/479/491845l.jpg">
            <a:hlinkClick r:id="rId2"/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/>
          <a:stretch/>
        </p:blipFill>
        <p:spPr bwMode="auto">
          <a:xfrm>
            <a:off x="1115616" y="101143"/>
            <a:ext cx="6973416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3075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s://www.sixbid.com/images/auction_images/479/491845l.jpg">
            <a:hlinkClick r:id="rId2"/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184"/>
          <a:stretch/>
        </p:blipFill>
        <p:spPr bwMode="auto">
          <a:xfrm>
            <a:off x="1259632" y="116632"/>
            <a:ext cx="6984776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0664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 descr="https://www.sixbid.com/images/auction_images/479/491845l.jpg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70555" cy="43564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à coins arrondis 3"/>
          <p:cNvSpPr/>
          <p:nvPr/>
        </p:nvSpPr>
        <p:spPr>
          <a:xfrm>
            <a:off x="251520" y="4598105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:04،18غ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014727" y="4598105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المنصورية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362هـ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6129617" y="4526097"/>
            <a:ext cx="2886113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 23مم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209228" y="5770627"/>
            <a:ext cx="88215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أبو تميم معد المعز لدين الله 341-365هـ/953-975م 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41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7956376" y="332656"/>
            <a:ext cx="936104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الوجه</a:t>
            </a:r>
            <a:endParaRPr lang="fr-FR" sz="2200" b="1" dirty="0"/>
          </a:p>
        </p:txBody>
      </p:sp>
      <p:sp>
        <p:nvSpPr>
          <p:cNvPr id="5" name="Flèche gauche 4"/>
          <p:cNvSpPr/>
          <p:nvPr/>
        </p:nvSpPr>
        <p:spPr>
          <a:xfrm>
            <a:off x="6948264" y="1124744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الخارجي </a:t>
            </a:r>
            <a:endParaRPr lang="fr-FR" sz="22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07504" y="1124744"/>
            <a:ext cx="6768752" cy="7920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محمد رسول الله أرسله بالهدى ودين الحق ليظهره على الدين كله ولو كره المشركون</a:t>
            </a:r>
            <a:endParaRPr lang="fr-FR" sz="2200" b="1" dirty="0"/>
          </a:p>
        </p:txBody>
      </p:sp>
      <p:sp>
        <p:nvSpPr>
          <p:cNvPr id="8" name="Flèche gauche 7"/>
          <p:cNvSpPr/>
          <p:nvPr/>
        </p:nvSpPr>
        <p:spPr>
          <a:xfrm>
            <a:off x="6935719" y="2069232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الأوسط</a:t>
            </a:r>
            <a:endParaRPr lang="fr-FR" sz="2200" b="1" dirty="0"/>
          </a:p>
        </p:txBody>
      </p:sp>
      <p:sp>
        <p:nvSpPr>
          <p:cNvPr id="9" name="Flèche gauche 8"/>
          <p:cNvSpPr/>
          <p:nvPr/>
        </p:nvSpPr>
        <p:spPr>
          <a:xfrm>
            <a:off x="6925553" y="2927381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الداخلي </a:t>
            </a:r>
            <a:endParaRPr lang="fr-FR" sz="22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2177244"/>
            <a:ext cx="67687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وعلي أفضل الوصيين ووزير خير المرسلين</a:t>
            </a:r>
            <a:endParaRPr lang="fr-FR" sz="2200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07504" y="3030814"/>
            <a:ext cx="6742887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لا إله إلا الله محمد رسول الله</a:t>
            </a:r>
            <a:endParaRPr lang="fr-FR" sz="2200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7956376" y="3933056"/>
            <a:ext cx="936104" cy="57606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الظهر</a:t>
            </a:r>
            <a:endParaRPr lang="fr-FR" sz="2200" b="1" dirty="0"/>
          </a:p>
        </p:txBody>
      </p:sp>
      <p:sp>
        <p:nvSpPr>
          <p:cNvPr id="13" name="Flèche gauche 12"/>
          <p:cNvSpPr/>
          <p:nvPr/>
        </p:nvSpPr>
        <p:spPr>
          <a:xfrm>
            <a:off x="6984268" y="4509120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الخارجي </a:t>
            </a:r>
            <a:endParaRPr lang="fr-FR" sz="2200" b="1" dirty="0"/>
          </a:p>
        </p:txBody>
      </p:sp>
      <p:sp>
        <p:nvSpPr>
          <p:cNvPr id="14" name="Flèche gauche 13"/>
          <p:cNvSpPr/>
          <p:nvPr/>
        </p:nvSpPr>
        <p:spPr>
          <a:xfrm>
            <a:off x="6984268" y="5347676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الأوسط </a:t>
            </a:r>
            <a:endParaRPr lang="fr-FR" sz="2200" b="1" dirty="0"/>
          </a:p>
        </p:txBody>
      </p:sp>
      <p:sp>
        <p:nvSpPr>
          <p:cNvPr id="15" name="Flèche gauche 14"/>
          <p:cNvSpPr/>
          <p:nvPr/>
        </p:nvSpPr>
        <p:spPr>
          <a:xfrm>
            <a:off x="6977372" y="6065912"/>
            <a:ext cx="1944216" cy="792088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الداخلي </a:t>
            </a:r>
            <a:endParaRPr lang="fr-FR" sz="2200" b="1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107504" y="4617132"/>
            <a:ext cx="6742887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بسم الله ضرب هذا </a:t>
            </a:r>
            <a:r>
              <a:rPr lang="ar-DZ" sz="2200" b="1" dirty="0" err="1"/>
              <a:t>الدينر</a:t>
            </a:r>
            <a:r>
              <a:rPr lang="ar-DZ" sz="2200" b="1" dirty="0"/>
              <a:t> بالمنصورية سنة ثلث وأربعين </a:t>
            </a:r>
            <a:r>
              <a:rPr lang="ar-DZ" sz="2200" b="1" dirty="0" err="1"/>
              <a:t>وثلثماية</a:t>
            </a:r>
            <a:endParaRPr lang="fr-FR" sz="2200" b="1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107504" y="5466211"/>
            <a:ext cx="67687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دعا الإمام معد لتوحيد الإله الصمد</a:t>
            </a:r>
            <a:endParaRPr lang="fr-FR" sz="2200" b="1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07504" y="6165807"/>
            <a:ext cx="6783800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المعز لدين الله أمير المؤمنين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1187947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4" name="Image 3" descr="https://www.sixbid.com/images/auction_images/479/491846l.jpg">
            <a:hlinkClick r:id="rId2"/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36"/>
          <a:stretch/>
        </p:blipFill>
        <p:spPr bwMode="auto">
          <a:xfrm>
            <a:off x="1619672" y="188640"/>
            <a:ext cx="6480720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15307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 descr="https://www.sixbid.com/images/auction_images/479/491846l.jpg">
            <a:hlinkClick r:id="rId2"/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26"/>
          <a:stretch/>
        </p:blipFill>
        <p:spPr bwMode="auto">
          <a:xfrm>
            <a:off x="1187624" y="200860"/>
            <a:ext cx="7025580" cy="648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8251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209228" y="5770627"/>
            <a:ext cx="88215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أبو تميم معد المعز لدين الله 341-365هـ/953-975م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6129617" y="4526097"/>
            <a:ext cx="2886113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 23مم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251520" y="4598105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:04،18غ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014727" y="4598105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مدينة الضرب ---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350هـ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7" name="Image 6" descr="https://www.sixbid.com/images/auction_images/479/491846l.jpg">
            <a:hlinkClick r:id="rId2"/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9" y="76199"/>
            <a:ext cx="8778258" cy="4449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89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7956376" y="332656"/>
            <a:ext cx="936104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الوجه</a:t>
            </a:r>
            <a:endParaRPr lang="fr-FR" sz="2200" b="1" dirty="0"/>
          </a:p>
        </p:txBody>
      </p:sp>
      <p:sp>
        <p:nvSpPr>
          <p:cNvPr id="5" name="Flèche gauche 4"/>
          <p:cNvSpPr/>
          <p:nvPr/>
        </p:nvSpPr>
        <p:spPr>
          <a:xfrm>
            <a:off x="6948264" y="1124744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الخارجي </a:t>
            </a:r>
            <a:endParaRPr lang="fr-FR" sz="22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07504" y="1124744"/>
            <a:ext cx="6768752" cy="7920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محمد رسول الله أرسله بالهدى ودين الحق ليظهره على الدين كله ولو كره المشركون</a:t>
            </a:r>
            <a:endParaRPr lang="fr-FR" sz="2200" b="1" dirty="0"/>
          </a:p>
        </p:txBody>
      </p:sp>
      <p:sp>
        <p:nvSpPr>
          <p:cNvPr id="8" name="Flèche gauche 7"/>
          <p:cNvSpPr/>
          <p:nvPr/>
        </p:nvSpPr>
        <p:spPr>
          <a:xfrm>
            <a:off x="6935719" y="2069232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الأوسط</a:t>
            </a:r>
            <a:endParaRPr lang="fr-FR" sz="2200" b="1" dirty="0"/>
          </a:p>
        </p:txBody>
      </p:sp>
      <p:sp>
        <p:nvSpPr>
          <p:cNvPr id="9" name="Flèche gauche 8"/>
          <p:cNvSpPr/>
          <p:nvPr/>
        </p:nvSpPr>
        <p:spPr>
          <a:xfrm>
            <a:off x="6925553" y="2927381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الداخلي </a:t>
            </a:r>
            <a:endParaRPr lang="fr-FR" sz="22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2177244"/>
            <a:ext cx="67687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(أبو تميم المعز لدين الله)</a:t>
            </a:r>
            <a:endParaRPr lang="fr-FR" sz="2200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07504" y="3030814"/>
            <a:ext cx="6742887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فضاء دائري </a:t>
            </a:r>
            <a:r>
              <a:rPr lang="ar-DZ" sz="2200" b="1" dirty="0" err="1"/>
              <a:t>تتوسطه</a:t>
            </a:r>
            <a:r>
              <a:rPr lang="ar-DZ" sz="2200" b="1" dirty="0"/>
              <a:t> حلقة صغيرة</a:t>
            </a:r>
            <a:endParaRPr lang="fr-FR" sz="2200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7956376" y="3933056"/>
            <a:ext cx="936104" cy="57606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الظهر</a:t>
            </a:r>
            <a:endParaRPr lang="fr-FR" sz="2200" b="1" dirty="0"/>
          </a:p>
        </p:txBody>
      </p:sp>
      <p:sp>
        <p:nvSpPr>
          <p:cNvPr id="13" name="Flèche gauche 12"/>
          <p:cNvSpPr/>
          <p:nvPr/>
        </p:nvSpPr>
        <p:spPr>
          <a:xfrm>
            <a:off x="6984268" y="4509120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الخارجي </a:t>
            </a:r>
            <a:endParaRPr lang="fr-FR" sz="2200" b="1" dirty="0"/>
          </a:p>
        </p:txBody>
      </p:sp>
      <p:sp>
        <p:nvSpPr>
          <p:cNvPr id="14" name="Flèche gauche 13"/>
          <p:cNvSpPr/>
          <p:nvPr/>
        </p:nvSpPr>
        <p:spPr>
          <a:xfrm>
            <a:off x="6984268" y="5347676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الأوسط </a:t>
            </a:r>
            <a:endParaRPr lang="fr-FR" sz="2200" b="1" dirty="0"/>
          </a:p>
        </p:txBody>
      </p:sp>
      <p:sp>
        <p:nvSpPr>
          <p:cNvPr id="15" name="Flèche gauche 14"/>
          <p:cNvSpPr/>
          <p:nvPr/>
        </p:nvSpPr>
        <p:spPr>
          <a:xfrm>
            <a:off x="6977372" y="6065912"/>
            <a:ext cx="1944216" cy="792088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الداخلي </a:t>
            </a:r>
            <a:endParaRPr lang="fr-FR" sz="2200" b="1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107504" y="4617132"/>
            <a:ext cx="6742887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دعا الإمام معد لتوحيد الإله الصمد</a:t>
            </a:r>
            <a:endParaRPr lang="fr-FR" sz="2200" b="1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107504" y="5466211"/>
            <a:ext cx="67687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المعز لدين الله أمير المؤمنين</a:t>
            </a:r>
            <a:endParaRPr lang="fr-FR" sz="2200" b="1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07504" y="6165807"/>
            <a:ext cx="6783800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فضاء دائري </a:t>
            </a:r>
            <a:r>
              <a:rPr lang="ar-DZ" sz="2200" b="1" dirty="0" err="1"/>
              <a:t>تتوسطه</a:t>
            </a:r>
            <a:r>
              <a:rPr lang="ar-DZ" sz="2200" b="1" dirty="0"/>
              <a:t> حلقة صغيرة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3111047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916261" cy="6612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0425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363519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575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r"/>
            <a:br>
              <a:rPr lang="ar-DZ" b="1" dirty="0">
                <a:solidFill>
                  <a:schemeClr val="bg1"/>
                </a:solidFill>
              </a:rPr>
            </a:br>
            <a:r>
              <a:rPr lang="ar-SA" b="1" dirty="0">
                <a:solidFill>
                  <a:schemeClr val="bg1"/>
                </a:solidFill>
              </a:rPr>
              <a:t>و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في هامشه الثاني اسم دار الضرب وسنة الضرب ، والجدير بالذكر عدم العثور على نماذج للقائم بأمر الله خارج مدينة الضرب المهدية .</a:t>
            </a:r>
            <a:br>
              <a:rPr lang="fr-FR" sz="4000" b="1" dirty="0">
                <a:solidFill>
                  <a:schemeClr val="bg1"/>
                </a:solidFill>
                <a:cs typeface="+mj-cs"/>
              </a:rPr>
            </a:br>
            <a:r>
              <a:rPr lang="ar-SA" sz="4000" b="1" dirty="0">
                <a:solidFill>
                  <a:schemeClr val="bg1"/>
                </a:solidFill>
                <a:cs typeface="+mj-cs"/>
              </a:rPr>
              <a:t>وتوفي الخليفة الفاطمي القائم بأمر الله  سنة 334ه</a:t>
            </a:r>
            <a:r>
              <a:rPr lang="ar-DZ" sz="4000" b="1" dirty="0">
                <a:solidFill>
                  <a:schemeClr val="bg1"/>
                </a:solidFill>
                <a:cs typeface="+mj-cs"/>
              </a:rPr>
              <a:t>ـ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/ 946م بعدما مواجهات وحروب مع الخارجي أبا يزيد ، الذي كان قد استولى على مدينة القيروان سنة 333ه/945م  وسك نقودا باسمه ، وخلف القائم بأمر الله ابنه المنصور الذي أخفى موت والده واستمر بضرب النقود باسمه لمدة عام كامل حتى القضاء على الخارجي أبى يزيد ، ومن تلك اللحظة بدأ المنصور في ضرب عملات باسمه ، فسك إلى جانب الدنانير أرباعها بدقة وعناية كبيرة على أقراص عريضة ، ونلاحظ في نماذجه أنها قد كتبت بخط كوفي صغير جميل و جذاب</a:t>
            </a:r>
            <a:br>
              <a:rPr lang="fr-FR" sz="4000" b="1" dirty="0">
                <a:solidFill>
                  <a:schemeClr val="bg1"/>
                </a:solidFill>
                <a:cs typeface="+mj-cs"/>
              </a:rPr>
            </a:br>
            <a:endParaRPr lang="fr-FR" sz="4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6737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242792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/>
          <p:nvPr/>
        </p:nvPicPr>
        <p:blipFill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123159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à coins arrondis 4"/>
          <p:cNvSpPr/>
          <p:nvPr/>
        </p:nvSpPr>
        <p:spPr>
          <a:xfrm>
            <a:off x="209228" y="5770627"/>
            <a:ext cx="8821588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>
                <a:solidFill>
                  <a:srgbClr val="FFFF00"/>
                </a:solidFill>
              </a:rPr>
              <a:t>دينار أبو تميم معد المعز لدين الله 341-365هـ/953-975م 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6129617" y="4437112"/>
            <a:ext cx="2886113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القطر : 23مم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995936" y="4473116"/>
            <a:ext cx="201622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ضرب  مدينة المنصورية</a:t>
            </a:r>
          </a:p>
          <a:p>
            <a:pPr algn="ctr"/>
            <a:r>
              <a:rPr lang="ar-DZ" sz="2400" b="1" dirty="0">
                <a:solidFill>
                  <a:srgbClr val="FFFF00"/>
                </a:solidFill>
                <a:cs typeface="+mj-cs"/>
              </a:rPr>
              <a:t>سنة 362هـ</a:t>
            </a:r>
            <a:endParaRPr lang="fr-FR" sz="2400" b="1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51520" y="4473116"/>
            <a:ext cx="36004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>
                <a:solidFill>
                  <a:srgbClr val="FFFF00"/>
                </a:solidFill>
              </a:rPr>
              <a:t>الوزن :04،18غ</a:t>
            </a:r>
            <a:endParaRPr lang="fr-F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6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br>
              <a:rPr lang="ar-DZ" dirty="0"/>
            </a:br>
            <a:endParaRPr lang="fr-FR" dirty="0"/>
          </a:p>
        </p:txBody>
      </p:sp>
      <p:sp>
        <p:nvSpPr>
          <p:cNvPr id="3" name="Rectangle à coins arrondis 2"/>
          <p:cNvSpPr/>
          <p:nvPr/>
        </p:nvSpPr>
        <p:spPr>
          <a:xfrm>
            <a:off x="7956376" y="332656"/>
            <a:ext cx="936104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الوجه</a:t>
            </a:r>
            <a:endParaRPr lang="fr-FR" sz="2200" b="1" dirty="0"/>
          </a:p>
        </p:txBody>
      </p:sp>
      <p:sp>
        <p:nvSpPr>
          <p:cNvPr id="5" name="Flèche gauche 4"/>
          <p:cNvSpPr/>
          <p:nvPr/>
        </p:nvSpPr>
        <p:spPr>
          <a:xfrm>
            <a:off x="6948264" y="1124744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الخارجي </a:t>
            </a:r>
            <a:endParaRPr lang="fr-FR" sz="2200" b="1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07504" y="1124744"/>
            <a:ext cx="6768752" cy="79208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محمد رسول الله أرسله بالهدى ودين الحق ليظهره على الدين كله ولو كره المشركون</a:t>
            </a:r>
            <a:endParaRPr lang="fr-FR" sz="2200" b="1" dirty="0"/>
          </a:p>
        </p:txBody>
      </p:sp>
      <p:sp>
        <p:nvSpPr>
          <p:cNvPr id="8" name="Flèche gauche 7"/>
          <p:cNvSpPr/>
          <p:nvPr/>
        </p:nvSpPr>
        <p:spPr>
          <a:xfrm>
            <a:off x="6935719" y="2069232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الأوسط</a:t>
            </a:r>
            <a:endParaRPr lang="fr-FR" sz="2200" b="1" dirty="0"/>
          </a:p>
        </p:txBody>
      </p:sp>
      <p:sp>
        <p:nvSpPr>
          <p:cNvPr id="9" name="Flèche gauche 8"/>
          <p:cNvSpPr/>
          <p:nvPr/>
        </p:nvSpPr>
        <p:spPr>
          <a:xfrm>
            <a:off x="6925553" y="2927381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الداخلي </a:t>
            </a:r>
            <a:endParaRPr lang="fr-FR" sz="2200" b="1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107504" y="2177244"/>
            <a:ext cx="67687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وعلي أفضل الوصيين ووزير خير المرسلين</a:t>
            </a:r>
            <a:endParaRPr lang="fr-FR" sz="2200" b="1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07504" y="3030814"/>
            <a:ext cx="6742887" cy="57606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لا إله إلا الله محمد رسول الله</a:t>
            </a:r>
            <a:endParaRPr lang="fr-FR" sz="2200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7956376" y="3933056"/>
            <a:ext cx="936104" cy="57606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الظهر</a:t>
            </a:r>
            <a:endParaRPr lang="fr-FR" sz="2200" b="1" dirty="0"/>
          </a:p>
        </p:txBody>
      </p:sp>
      <p:sp>
        <p:nvSpPr>
          <p:cNvPr id="13" name="Flèche gauche 12"/>
          <p:cNvSpPr/>
          <p:nvPr/>
        </p:nvSpPr>
        <p:spPr>
          <a:xfrm>
            <a:off x="6984268" y="4509120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الخارجي </a:t>
            </a:r>
            <a:endParaRPr lang="fr-FR" sz="2200" b="1" dirty="0"/>
          </a:p>
        </p:txBody>
      </p:sp>
      <p:sp>
        <p:nvSpPr>
          <p:cNvPr id="14" name="Flèche gauche 13"/>
          <p:cNvSpPr/>
          <p:nvPr/>
        </p:nvSpPr>
        <p:spPr>
          <a:xfrm>
            <a:off x="6984268" y="5347676"/>
            <a:ext cx="1944216" cy="79208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الأوسط </a:t>
            </a:r>
            <a:endParaRPr lang="fr-FR" sz="2200" b="1" dirty="0"/>
          </a:p>
        </p:txBody>
      </p:sp>
      <p:sp>
        <p:nvSpPr>
          <p:cNvPr id="15" name="Flèche gauche 14"/>
          <p:cNvSpPr/>
          <p:nvPr/>
        </p:nvSpPr>
        <p:spPr>
          <a:xfrm>
            <a:off x="6977372" y="6065912"/>
            <a:ext cx="1944216" cy="792088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الهامش الداخلي </a:t>
            </a:r>
            <a:endParaRPr lang="fr-FR" sz="2200" b="1" dirty="0"/>
          </a:p>
        </p:txBody>
      </p:sp>
      <p:sp>
        <p:nvSpPr>
          <p:cNvPr id="16" name="Rectangle à coins arrondis 15"/>
          <p:cNvSpPr/>
          <p:nvPr/>
        </p:nvSpPr>
        <p:spPr>
          <a:xfrm>
            <a:off x="107504" y="4617132"/>
            <a:ext cx="6742887" cy="5760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بسم الله ضرب هذا </a:t>
            </a:r>
            <a:r>
              <a:rPr lang="ar-DZ" sz="2200" b="1" dirty="0" err="1"/>
              <a:t>الدينر</a:t>
            </a:r>
            <a:r>
              <a:rPr lang="ar-DZ" sz="2200" b="1" dirty="0"/>
              <a:t> بالمنصورية سنة اثنين وستين </a:t>
            </a:r>
            <a:r>
              <a:rPr lang="ar-DZ" sz="2200" b="1" dirty="0" err="1"/>
              <a:t>وثلثماية</a:t>
            </a:r>
            <a:endParaRPr lang="fr-FR" sz="2200" b="1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107504" y="5466211"/>
            <a:ext cx="676875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دعا الإمام معد لتوحيد الإله الصمد</a:t>
            </a:r>
            <a:endParaRPr lang="fr-FR" sz="2200" b="1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07504" y="6165807"/>
            <a:ext cx="6783800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200" b="1" dirty="0"/>
              <a:t>المعز لدين الله أمير المؤمنين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23192294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922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r"/>
            <a:r>
              <a:rPr lang="ar-DZ" sz="3600" b="1" dirty="0" err="1">
                <a:solidFill>
                  <a:schemeClr val="bg1"/>
                </a:solidFill>
                <a:cs typeface="+mj-cs"/>
              </a:rPr>
              <a:t>يح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توي على حلقة غير مزخرفة، وتحيط بهذه الأخيرة نقوش في هامش واحد ، ونجد في مركز الوجه عبارة التوحيد إضافة إلى الآية 33 من سورة التوبة في هامشه ، وفي مركز الظهر عبارة عبد الله إسماعيل الإمام المنصور بالله أمير المؤمنين ، مع دار السك وتاريخه مكتوبة في الهامش. </a:t>
            </a:r>
            <a:br>
              <a:rPr lang="fr-FR" sz="3600" b="1" dirty="0">
                <a:solidFill>
                  <a:schemeClr val="bg1"/>
                </a:solidFill>
                <a:cs typeface="+mj-cs"/>
              </a:rPr>
            </a:br>
            <a:r>
              <a:rPr lang="ar-SA" sz="3600" b="1" dirty="0">
                <a:solidFill>
                  <a:schemeClr val="bg1"/>
                </a:solidFill>
                <a:cs typeface="+mj-cs"/>
              </a:rPr>
              <a:t>وبقي الخليفة الفاطمي المنصور في سك النقود الذهبية في مدينة الضرب المهدية ، والجدير بالملاحظة أن هذه النماذج النقدية التي أنتجتها دار الضرب كانت تضم إلى ج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ا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نب اسم دار الضرب وتاريخه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 و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الشهر الذي ضربت فيه ، وقد اتخذ المنصور مدينة القيروان كدار للضرب بعد استرجاعها، غير أن المصادر التاريخية تؤكد اتخاذه مدينة "صبرا " كقاعدة لحكمه، حيث أصبحت تسمى بالمنصورية ، غير أن هذه الأخيرة 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.</a:t>
            </a:r>
            <a:r>
              <a:rPr lang="ar-SA" sz="3600" dirty="0">
                <a:solidFill>
                  <a:schemeClr val="bg1"/>
                </a:solidFill>
                <a:cs typeface="+mj-cs"/>
              </a:rPr>
              <a:t> </a:t>
            </a:r>
            <a:br>
              <a:rPr lang="fr-FR" sz="3600" dirty="0">
                <a:solidFill>
                  <a:schemeClr val="bg1"/>
                </a:solidFill>
                <a:cs typeface="+mj-cs"/>
              </a:rPr>
            </a:br>
            <a:endParaRPr lang="fr-FR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120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9291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br>
              <a:rPr lang="ar-DZ" sz="3600" b="1" dirty="0">
                <a:solidFill>
                  <a:schemeClr val="bg1"/>
                </a:solidFill>
                <a:cs typeface="+mj-cs"/>
              </a:rPr>
            </a:br>
            <a:r>
              <a:rPr lang="ar-SA" sz="3600" b="1" dirty="0">
                <a:solidFill>
                  <a:schemeClr val="bg1"/>
                </a:solidFill>
                <a:cs typeface="+mj-cs"/>
              </a:rPr>
              <a:t>أصبحت هي الأخرى مدينة لضرب النقود الفاطمية سنة 338ه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ـ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/950م ، وضرب المنصور أيضا أرباع الدنانير في هذه المدينة وفي المهدية إلى جانب أيضا جزيرة صقلية .</a:t>
            </a:r>
            <a:br>
              <a:rPr lang="fr-FR" sz="3600" b="1" dirty="0">
                <a:solidFill>
                  <a:schemeClr val="bg1"/>
                </a:solidFill>
                <a:cs typeface="+mj-cs"/>
              </a:rPr>
            </a:br>
            <a:r>
              <a:rPr lang="ar-SA" sz="3600" b="1" dirty="0">
                <a:solidFill>
                  <a:schemeClr val="bg1"/>
                </a:solidFill>
                <a:cs typeface="+mj-cs"/>
              </a:rPr>
              <a:t>تميزت فترة اعتلاء الخليفة المعز لدين الله الفاطمي( 341-487ه</a:t>
            </a:r>
            <a:r>
              <a:rPr lang="ar-DZ" sz="3600" b="1" dirty="0">
                <a:solidFill>
                  <a:schemeClr val="bg1"/>
                </a:solidFill>
                <a:cs typeface="+mj-cs"/>
              </a:rPr>
              <a:t>ـ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 /953-1094م ) لسدة الحكم بالصراع مع الدولة الأموية في الأندلس الذين طلبوا الدعم العسكري من البيزنطيين ، إلا أن الفاطميون تمكنوا من هزيمة البيزنطيين في مرات عديدة ليتوج كل ذلك بعقد معاهدة سلام سنة 345ه/956م ، وفي هذه الأثناء كان الفاطميون منهمكون في تجهيز الجيوش وإعداد العدة و العتاد لفتح مصر، حيث استغل </a:t>
            </a:r>
            <a:r>
              <a:rPr lang="ar-SA" sz="3600" b="1" dirty="0" err="1">
                <a:solidFill>
                  <a:schemeClr val="bg1"/>
                </a:solidFill>
                <a:cs typeface="+mj-cs"/>
              </a:rPr>
              <a:t>العبيديون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 الأوضاع الداخلية المزرية التي كانت تعيشها مصر من الاضطرابات والمجاعات تحت حكم الإخشيديين .</a:t>
            </a:r>
            <a:br>
              <a:rPr lang="fr-FR" sz="3600" b="1" dirty="0">
                <a:solidFill>
                  <a:schemeClr val="bg1"/>
                </a:solidFill>
                <a:cs typeface="+mj-cs"/>
              </a:rPr>
            </a:br>
            <a:endParaRPr lang="fr-FR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457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r"/>
            <a:r>
              <a:rPr lang="ar-SA" b="1" dirty="0">
                <a:solidFill>
                  <a:schemeClr val="bg1"/>
                </a:solidFill>
              </a:rPr>
              <a:t>وقد أرسل الخليفة المعز لدين الله الفاطمي قائد عسكره جوهر الصقلي إلى مصر ، حيث تمكن من دخول مدينة الفسطاط سنة 358ه/ 969م ، حيث أطاح بحكم الإخشيدين وخطب للخليفة المعز على منابر الجمعة.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98179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13435</TotalTime>
  <Words>1980</Words>
  <Application>Microsoft Office PowerPoint</Application>
  <PresentationFormat>On-screen Show (4:3)</PresentationFormat>
  <Paragraphs>308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Simplified Arabic</vt:lpstr>
      <vt:lpstr>Thème Office</vt:lpstr>
      <vt:lpstr>   </vt:lpstr>
      <vt:lpstr>PowerPoint Presentation</vt:lpstr>
      <vt:lpstr>لم يمنع المذهب الإسماعيلي للدولة الفاطمية من الإبقاء على بعض التقاليد الفنية السابقة لهم ، حيث نجد أن الخلفاء الثلاثة الأوائل قد سكوا نقودا ذهبية وفضية تحمل عبارات سنية ، واستمر الخليفة المهدي بعد توليه الحكم سنة 297هـ/ 909م ، في ضرب دنانير على نفس نمط النقود الأغلبية ، ولكنه في نفس الوقت جهر بنواياه وطموحاته في الخلافة ، حيث نقش على مركز الوجه: عبارة أمير المؤمنين وعلى مركز الظهر: عبارة الإمام المهدي بالله ، وأضاف كذلك اسم دار الضرب ، القيروان مع التاريخ، وبعد سنة 300هـ/912م، سك دينار آخر أكبر قليلا من سابقه نفذت نقوشه بالخط الكوفي الفاطمي، مع الاحتفاظ بالترتيب المعهود لعباراته وشعاراته ، وفي حدود سنة 310هـ/922م أمر بنقل دار ضرب النقود إلى مدينة المهدية . </vt:lpstr>
      <vt:lpstr>و من الجدير بالذكر هو أن الجيوش الفاطمية قد سكت نقودا خالية من اسم دار الضرب ، خاصة تلك التي ضربت في المغرب الأقصى وبالتحديد في مدن سجلماسة وفاس ، بينما نجد أن الخلفاء الفاطميين قد أبقوا على تلك الأصناف الصغيرة من الدنانير مثل أرباع  الدنانير التي ضربها الأمراء الأغالبة بين سنة 260-270هـ ، وقد اشتهرت هذه الفئات النقدية إبان حكم الأمير المهدي وخلفائه ، حيث كانت تتميز بصغرها وخلوها غالبا من تاريخ و دار الضرب . ويعتبر الخليفة الفاطمي القائم بأمر الله الذي تولى الحكم بعد وفاة المهدي سنة 312هـ/914م أول من غير طراز السكة بشكل كامل ، حيث بقى هذا الأخير تقليدا فاطميا مميزا ، وكانت شعاراته مستنبطة من فكر ومذهب الشيعة الإسماعيلية.</vt:lpstr>
      <vt:lpstr> ونجد الخليفة القائم بأمر الله قد نفذ نقوش هذه النماذج النقدية بخط كوفي تذكاري جميل ، أصبح من السمات الفنية الخاصة التي تميز عملته ، ونجده أيضا قد احتفظ بلقب المهدي إلى جانب اسمه ،فنجد على مركز الوجه عبارة محمد أبو القاسم المهدي بالله ، وعلى مركز الظهر عبارة الإمام القائم بالله أمير المؤمنين ، وفي هامش الوجه الآية 33 من سورة التوبة " هو الذي أرسل رسوله بالهدى ودين الحق ليظهره على الدين كله ولو كره المشركون " وعلى الظهر هامشان في أولهما آخر الآية 115 من سورة الأنعام " لا مبدل لكلماته وهو السميع العليم " </vt:lpstr>
      <vt:lpstr> وفي هامشه الثاني اسم دار الضرب وسنة الضرب ، والجدير بالذكر عدم العثور على نماذج للقائم بأمر الله خارج مدينة الضرب المهدية . وتوفي الخليفة الفاطمي القائم بأمر الله  سنة 334هـ/ 946م بعدما مواجهات وحروب مع الخارجي أبا يزيد ، الذي كان قد استولى على مدينة القيروان سنة 333ه/945م  وسك نقودا باسمه ، وخلف القائم بأمر الله ابنه المنصور الذي أخفى موت والده واستمر بضرب النقود باسمه لمدة عام كامل حتى القضاء على الخارجي أبى يزيد ، ومن تلك اللحظة بدأ المنصور في ضرب عملات باسمه ، فسك إلى جانب الدنانير أرباعها بدقة وعناية كبيرة على أقراص عريضة ، ونلاحظ في نماذجه أنها قد كتبت بخط كوفي صغير جميل و جذاب </vt:lpstr>
      <vt:lpstr>يحتوي على حلقة غير مزخرفة، وتحيط بهذه الأخيرة نقوش في هامش واحد ، ونجد في مركز الوجه عبارة التوحيد إضافة إلى الآية 33 من سورة التوبة في هامشه ، وفي مركز الظهر عبارة عبد الله إسماعيل الإمام المنصور بالله أمير المؤمنين ، مع دار السك وتاريخه مكتوبة في الهامش.  وبقي الخليفة الفاطمي المنصور في سك النقود الذهبية في مدينة الضرب المهدية ، والجدير بالملاحظة أن هذه النماذج النقدية التي أنتجتها دار الضرب كانت تضم إلى جانب اسم دار الضرب وتاريخه والشهر الذي ضربت فيه ، وقد اتخذ المنصور مدينة القيروان كدار للضرب بعد استرجاعها، غير أن المصادر التاريخية تؤكد اتخاذه مدينة "صبرا " كقاعدة لحكمه، حيث أصبحت تسمى بالمنصورية ، غير أن هذه الأخيرة .  </vt:lpstr>
      <vt:lpstr> أصبحت هي الأخرى مدينة لضرب النقود الفاطمية سنة 338هـ/950م ، وضرب المنصور أيضا أرباع الدنانير في هذه المدينة وفي المهدية إلى جانب أيضا جزيرة صقلية . تميزت فترة اعتلاء الخليفة المعز لدين الله الفاطمي( 341-487هـ /953-1094م ) لسدة الحكم بالصراع مع الدولة الأموية في الأندلس الذين طلبوا الدعم العسكري من البيزنطيين ، إلا أن الفاطميون تمكنوا من هزيمة البيزنطيين في مرات عديدة ليتوج كل ذلك بعقد معاهدة سلام سنة 345ه/956م ، وفي هذه الأثناء كان الفاطميون منهمكون في تجهيز الجيوش وإعداد العدة و العتاد لفتح مصر، حيث استغل العبيديون الأوضاع الداخلية المزرية التي كانت تعيشها مصر من الاضطرابات والمجاعات تحت حكم الإخشيديين . </vt:lpstr>
      <vt:lpstr>وقد أرسل الخليفة المعز لدين الله الفاطمي قائد عسكره جوهر الصقلي إلى مصر ، حيث تمكن من دخول مدينة الفسطاط سنة 358ه/ 969م ، حيث أطاح بحكم الإخشيدين وخطب للخليفة المعز على منابر الجمعة. </vt:lpstr>
      <vt:lpstr>PowerPoint Presentation</vt:lpstr>
      <vt:lpstr>PowerPoint Presentation</vt:lpstr>
      <vt:lpstr>PowerPoint Presentation</vt:lpstr>
      <vt:lpstr>        </vt:lpstr>
      <vt:lpstr>PowerPoint Presentation</vt:lpstr>
      <vt:lpstr>PowerPoint Presentation</vt:lpstr>
      <vt:lpstr>    </vt:lpstr>
      <vt:lpstr>        </vt:lpstr>
      <vt:lpstr>PowerPoint Presentation</vt:lpstr>
      <vt:lpstr>PowerPoint Presentation</vt:lpstr>
      <vt:lpstr>     </vt:lpstr>
      <vt:lpstr>        </vt:lpstr>
      <vt:lpstr>PowerPoint Presentation</vt:lpstr>
      <vt:lpstr>PowerPoint Presentation</vt:lpstr>
      <vt:lpstr>   </vt:lpstr>
      <vt:lpstr>        </vt:lpstr>
      <vt:lpstr>   </vt:lpstr>
      <vt:lpstr>PowerPoint Presentation</vt:lpstr>
      <vt:lpstr>PowerPoint Presentation</vt:lpstr>
      <vt:lpstr>  </vt:lpstr>
      <vt:lpstr>        </vt:lpstr>
      <vt:lpstr>  </vt:lpstr>
      <vt:lpstr>  </vt:lpstr>
      <vt:lpstr>  </vt:lpstr>
      <vt:lpstr>  </vt:lpstr>
      <vt:lpstr>        </vt:lpstr>
      <vt:lpstr>  </vt:lpstr>
      <vt:lpstr>  </vt:lpstr>
      <vt:lpstr>  </vt:lpstr>
      <vt:lpstr>        </vt:lpstr>
      <vt:lpstr>PowerPoint Presentation</vt:lpstr>
      <vt:lpstr>PowerPoint Presentation</vt:lpstr>
      <vt:lpstr>  </vt:lpstr>
      <vt:lpstr>        </vt:lpstr>
      <vt:lpstr>PowerPoint Presentation</vt:lpstr>
      <vt:lpstr>PowerPoint Presentation</vt:lpstr>
      <vt:lpstr>PowerPoint Presentation</vt:lpstr>
      <vt:lpstr>    </vt:lpstr>
      <vt:lpstr>        </vt:lpstr>
      <vt:lpstr>PowerPoint Presentation</vt:lpstr>
      <vt:lpstr>PowerPoint Presentation</vt:lpstr>
      <vt:lpstr>PowerPoint Presentation</vt:lpstr>
      <vt:lpstr>    </vt:lpstr>
      <vt:lpstr>     </vt:lpstr>
      <vt:lpstr>PowerPoint Presentation</vt:lpstr>
      <vt:lpstr>PowerPoint Presentation</vt:lpstr>
      <vt:lpstr>       </vt:lpstr>
      <vt:lpstr>     </vt:lpstr>
      <vt:lpstr>PowerPoint Presentation</vt:lpstr>
      <vt:lpstr>PowerPoint Presentation</vt:lpstr>
      <vt:lpstr>   </vt:lpstr>
      <vt:lpstr> 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info-lee</cp:lastModifiedBy>
  <cp:revision>177</cp:revision>
  <dcterms:created xsi:type="dcterms:W3CDTF">2017-04-01T10:25:51Z</dcterms:created>
  <dcterms:modified xsi:type="dcterms:W3CDTF">2023-05-16T18:49:04Z</dcterms:modified>
</cp:coreProperties>
</file>