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DI Farah" initials="SF" lastIdx="2" clrIdx="0">
    <p:extLst>
      <p:ext uri="{19B8F6BF-5375-455C-9EA6-DF929625EA0E}">
        <p15:presenceInfo xmlns:p15="http://schemas.microsoft.com/office/powerpoint/2012/main" userId="S::farah.saidi@univ-tlemcen.dz::e76fa8b9-8db8-4090-98f5-c921eca2b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952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DDA340-55EE-5F47-95D8-11191AD367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Université de Tlemcen Faculté de technologi M2 AII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BB786A-B186-0B64-DCE3-8E387FAC4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930C-A476-46FA-999E-4BBD4090951E}" type="datetimeFigureOut">
              <a:rPr lang="fr-DZ" smtClean="0"/>
              <a:t>11/10/2023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F7139-335C-056D-A606-A2206B0825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A9633C-58AB-C103-BA8A-2A5F7D6C3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18D5-F1BD-48E3-9050-EE59AAB40E69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747661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Université de Tlemcen Faculté de technologi M2 AII</a:t>
            </a:r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41A41-DE4F-45C1-9980-521258395F9B}" type="datetimeFigureOut">
              <a:rPr lang="fr-DZ" smtClean="0"/>
              <a:t>11/10/2023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8C24-F754-4A7F-ABE6-68EADA81C906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977944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52697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04959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58838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99029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396875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34331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5850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11854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62199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54960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81566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564D-A7DE-4F43-ACBE-129FA33608EA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53491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73B8-2DF3-4007-91B8-E46ED00E1F3D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3567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7E19-22D1-48BC-B2F1-BAE1C47DD2CF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02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28E-BBFF-4437-8231-4F79D45E502A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8130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CCCC-5955-4EC2-9A33-4295E0C81E84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77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1CC-0CC5-4BED-A54B-87F9D43FB1F8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1693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E772-0E5B-4AF5-AD90-180A919B8752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20641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737B-B630-485D-9B84-B43BBB186733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859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446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7D0-D09B-41FE-8C49-1FE5F1C1C23C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5555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073B-729C-4464-8623-F5E6A0B01E0F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29802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A8-CC25-4D03-8A81-FD614393B8C1}" type="datetime1">
              <a:rPr lang="fr-DZ" smtClean="0"/>
              <a:t>11/10/2023</a:t>
            </a:fld>
            <a:endParaRPr lang="f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7229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7A76-F561-40B5-9906-DDEC775AB5D2}" type="datetime1">
              <a:rPr lang="fr-DZ" smtClean="0"/>
              <a:t>11/10/2023</a:t>
            </a:fld>
            <a:endParaRPr lang="f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64888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E3B1-60E9-4D6A-AA4A-F655D463C86F}" type="datetime1">
              <a:rPr lang="fr-DZ" smtClean="0"/>
              <a:t>11/10/2023</a:t>
            </a:fld>
            <a:endParaRPr lang="f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9769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ABD0-6C00-4204-A8C3-E5BB1FA306E7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2164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008E-EE30-4355-B6F5-EA2F0B84EC50}" type="datetime1">
              <a:rPr lang="fr-DZ" smtClean="0"/>
              <a:t>11/10/2023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000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7320-3E38-4551-9E1D-7F5C4AB8FDEB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5C001E-0BD2-4186-B221-AB65B2998C0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45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C61C4-CE3C-9594-3249-F8F3BFD08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26" y="1640558"/>
            <a:ext cx="11275873" cy="868387"/>
          </a:xfrm>
        </p:spPr>
        <p:txBody>
          <a:bodyPr>
            <a:normAutofit/>
          </a:bodyPr>
          <a:lstStyle/>
          <a:p>
            <a:r>
              <a:rPr lang="fr-FR" sz="4800" b="1" dirty="0"/>
              <a:t>Nouvelles Tendances en Recherche </a:t>
            </a:r>
            <a:endParaRPr lang="fr-DZ" sz="48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0C7562-A66E-99FE-3A7D-F734E62E6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947" y="2865858"/>
            <a:ext cx="8915399" cy="1126283"/>
          </a:xfrm>
        </p:spPr>
        <p:txBody>
          <a:bodyPr>
            <a:normAutofit/>
          </a:bodyPr>
          <a:lstStyle/>
          <a:p>
            <a:r>
              <a:rPr lang="fr-FR" sz="3200" b="1" dirty="0" err="1"/>
              <a:t>Automati</a:t>
            </a:r>
            <a:r>
              <a:rPr lang="en-US" sz="3200" b="1" dirty="0"/>
              <a:t>que à </a:t>
            </a:r>
            <a:r>
              <a:rPr lang="fr-FR" sz="3200" b="1" dirty="0"/>
              <a:t>l’aide</a:t>
            </a:r>
            <a:r>
              <a:rPr lang="en-US" sz="3200" b="1" dirty="0"/>
              <a:t> de </a:t>
            </a:r>
            <a:r>
              <a:rPr lang="en-US" sz="3200" b="1" dirty="0" err="1"/>
              <a:t>l’handicap</a:t>
            </a:r>
            <a:endParaRPr lang="fr-DZ" sz="32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CCE71-542B-317A-0BA1-306FD687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A04B-653C-40F6-A222-6D8107A9AB33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99EB4-9EA2-6A7D-370C-0EF6398D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85303C-5391-0F02-980E-BB8F2D78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</a:t>
            </a:fld>
            <a:endParaRPr lang="fr-DZ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128E37-07E3-13F9-C9E6-567029DF1E8F}"/>
              </a:ext>
            </a:extLst>
          </p:cNvPr>
          <p:cNvSpPr txBox="1"/>
          <p:nvPr/>
        </p:nvSpPr>
        <p:spPr>
          <a:xfrm>
            <a:off x="1537253" y="59758"/>
            <a:ext cx="2902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Université de Tlemcen Faculté de technologie M2 AII</a:t>
            </a:r>
            <a:endParaRPr lang="fr-D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6D35AD-41C6-184D-01E3-95CB95F8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5" y="0"/>
            <a:ext cx="1286042" cy="1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396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Prothèses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10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B24939B-DA12-7853-B45A-152166A91404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D52312-6788-9470-1F45-729C9B9D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54" y="1049842"/>
            <a:ext cx="2857500" cy="2143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2FEF77-02AB-3D50-F495-7C9235FAE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85" y="1246054"/>
            <a:ext cx="3559629" cy="25574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21F275-D6C3-1101-9BA4-90608F608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32" y="4142179"/>
            <a:ext cx="4762500" cy="27037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BC051F-3531-716A-A58D-3699F1C2D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358186"/>
            <a:ext cx="3347357" cy="23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770" y="1180121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Aides à la mobilité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11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9BC2E49-844D-F6E6-8397-955653458430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CABB44-E72C-53ED-44A5-AE784D1E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8" y="1681843"/>
            <a:ext cx="10542965" cy="4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830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Aides à la communication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12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063663-E622-601D-7329-AC198028BCB5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016650-8976-A49C-66DB-88F692B1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" y="1673678"/>
            <a:ext cx="3895386" cy="3510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07830C-63AC-AAF5-E32A-E264C64B6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16" y="1539075"/>
            <a:ext cx="6219144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770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Aides auditives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13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2986A04-AB8D-577E-835A-47D5C4FCD58C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6B23C4-8550-B3AC-74C2-60347E433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1730829"/>
            <a:ext cx="9773745" cy="43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770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Loupes électroniques et dispositifs de lecture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14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54CC91-25E2-858F-28BC-C7D84FF1E95C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9B6463-59D0-F936-3086-C05BBB430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9084"/>
            <a:ext cx="5715000" cy="3619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220865-0D95-4A5A-8A24-78B46E41E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9083"/>
            <a:ext cx="5715000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770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Dispositifs de levage et de transfert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15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54CC91-25E2-858F-28BC-C7D84FF1E95C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F5FAF6-F512-75EA-1562-53C637004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12" y="816428"/>
            <a:ext cx="3429000" cy="52251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78724B-1E54-62F8-466C-72C5817C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" y="1817398"/>
            <a:ext cx="8400366" cy="41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7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152907"/>
            <a:ext cx="8915400" cy="3777622"/>
          </a:xfrm>
        </p:spPr>
        <p:txBody>
          <a:bodyPr>
            <a:normAutofit/>
          </a:bodyPr>
          <a:lstStyle/>
          <a:p>
            <a:r>
              <a:rPr lang="fr-DZ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Dispositifs de détection d'obstacles</a:t>
            </a:r>
            <a:r>
              <a:rPr lang="fr-DZ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16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54CC91-25E2-858F-28BC-C7D84FF1E95C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E680F5-A219-4A64-D1A5-D9C719C9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1" y="1627310"/>
            <a:ext cx="5091112" cy="39004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EFC29F-378F-F981-D02E-5F8CE2C58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9" y="1627310"/>
            <a:ext cx="5927271" cy="39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3030-A57D-49B5-4996-B7784F52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77" y="0"/>
            <a:ext cx="8911687" cy="621594"/>
          </a:xfrm>
        </p:spPr>
        <p:txBody>
          <a:bodyPr>
            <a:normAutofit/>
          </a:bodyPr>
          <a:lstStyle/>
          <a:p>
            <a:r>
              <a:rPr lang="fr-FR" sz="32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endParaRPr lang="fr-D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65F97-4C9F-8A50-55B3-0BC219C8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35" y="787782"/>
            <a:ext cx="9768577" cy="5123440"/>
          </a:xfrm>
        </p:spPr>
        <p:txBody>
          <a:bodyPr>
            <a:normAutofit/>
          </a:bodyPr>
          <a:lstStyle/>
          <a:p>
            <a:r>
              <a:rPr lang="fr-FR" sz="3200" b="1" i="0" dirty="0">
                <a:effectLst/>
                <a:latin typeface="Söhne"/>
              </a:rPr>
              <a:t>Définition</a:t>
            </a:r>
          </a:p>
          <a:p>
            <a:r>
              <a:rPr lang="fr-FR" sz="3200" b="1" i="0" dirty="0">
                <a:effectLst/>
                <a:latin typeface="Söhne"/>
              </a:rPr>
              <a:t>Types d'handicaps</a:t>
            </a:r>
          </a:p>
          <a:p>
            <a:r>
              <a:rPr lang="fr-FR" sz="3200" b="1" i="0" dirty="0">
                <a:effectLst/>
                <a:latin typeface="Söhne"/>
              </a:rPr>
              <a:t>Handicap congénital vs. handicap acquis</a:t>
            </a:r>
            <a:endParaRPr lang="fr-FR" sz="3200" b="1" dirty="0">
              <a:latin typeface="Söhne"/>
            </a:endParaRPr>
          </a:p>
          <a:p>
            <a:r>
              <a:rPr lang="fr-FR" sz="3200" b="1" i="0" dirty="0">
                <a:effectLst/>
                <a:latin typeface="Söhne"/>
              </a:rPr>
              <a:t>L'impact sur la vie quotidienne</a:t>
            </a:r>
          </a:p>
          <a:p>
            <a:r>
              <a:rPr lang="fr-FR" sz="3200" b="1" i="0" dirty="0">
                <a:effectLst/>
                <a:latin typeface="Söhne"/>
              </a:rPr>
              <a:t>L'inclusion sociale</a:t>
            </a:r>
          </a:p>
          <a:p>
            <a:r>
              <a:rPr lang="fr-FR" sz="3200" b="1" i="0" dirty="0">
                <a:effectLst/>
                <a:latin typeface="Söhne"/>
              </a:rPr>
              <a:t>Technologie d'assistance</a:t>
            </a:r>
            <a:endParaRPr lang="fr-DZ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3A59FD-A8D9-9DD7-F329-8E73B1FB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36C-4220-4F52-AB01-85385CBC862C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C5FC0-CE8D-F8C4-A904-54BC614A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A0DAA-5A68-729C-FBAE-8B69317C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2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47595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3030-A57D-49B5-4996-B7784F52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14" y="23566"/>
            <a:ext cx="7403850" cy="946778"/>
          </a:xfrm>
        </p:spPr>
        <p:txBody>
          <a:bodyPr>
            <a:normAutofit fontScale="90000"/>
          </a:bodyPr>
          <a:lstStyle/>
          <a:p>
            <a:r>
              <a:rPr lang="fr-FR" sz="32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sz="32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fr-FR" sz="3100" b="1" u="none" strike="noStrike" baseline="0" dirty="0">
                <a:solidFill>
                  <a:schemeClr val="tx1"/>
                </a:solidFill>
                <a:latin typeface="Söhne"/>
              </a:rPr>
              <a:t>D</a:t>
            </a:r>
            <a:r>
              <a:rPr lang="fr-FR" sz="3100" b="1" dirty="0">
                <a:solidFill>
                  <a:schemeClr val="tx1"/>
                </a:solidFill>
                <a:latin typeface="Söhne"/>
              </a:rPr>
              <a:t>éfinition</a:t>
            </a:r>
            <a:br>
              <a:rPr lang="fr-FR" sz="1600" b="1" i="0" dirty="0">
                <a:effectLst/>
                <a:latin typeface="Söhne"/>
              </a:rPr>
            </a:br>
            <a:endParaRPr lang="fr-D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3A59FD-A8D9-9DD7-F329-8E73B1FB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36C-4220-4F52-AB01-85385CBC862C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C5FC0-CE8D-F8C4-A904-54BC614A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A0DAA-5A68-729C-FBAE-8B69317C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3</a:t>
            </a:fld>
            <a:endParaRPr lang="fr-DZ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92DA05-CB1E-23F8-BEAF-5AAFDA844BBF}"/>
              </a:ext>
            </a:extLst>
          </p:cNvPr>
          <p:cNvSpPr txBox="1"/>
          <p:nvPr/>
        </p:nvSpPr>
        <p:spPr>
          <a:xfrm>
            <a:off x="1675614" y="2130086"/>
            <a:ext cx="1007472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L'handicap est une condition qui limite la capacité d'une personne à effectuer certaines activités de la vie quotidienne ou à participer pleinement à la société en raison d'une altération physique, mentale, sensorielle ou intellectuelle.</a:t>
            </a:r>
            <a:endParaRPr lang="fr-D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4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3030-A57D-49B5-4996-B7784F52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14" y="0"/>
            <a:ext cx="7403850" cy="946778"/>
          </a:xfrm>
        </p:spPr>
        <p:txBody>
          <a:bodyPr>
            <a:normAutofit fontScale="90000"/>
          </a:bodyPr>
          <a:lstStyle/>
          <a:p>
            <a:r>
              <a:rPr lang="fr-FR" sz="32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sz="32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fr-FR" sz="2700" b="1" i="0" dirty="0">
                <a:effectLst/>
                <a:latin typeface="Söhne"/>
              </a:rPr>
              <a:t>Types d'handicaps</a:t>
            </a:r>
            <a:br>
              <a:rPr lang="fr-FR" sz="1600" b="1" i="0" dirty="0">
                <a:effectLst/>
                <a:latin typeface="Söhne"/>
              </a:rPr>
            </a:br>
            <a:endParaRPr lang="fr-D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3A59FD-A8D9-9DD7-F329-8E73B1FB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36C-4220-4F52-AB01-85385CBC862C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C5FC0-CE8D-F8C4-A904-54BC614A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A0DAA-5A68-729C-FBAE-8B69317C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4</a:t>
            </a:fld>
            <a:endParaRPr lang="fr-DZ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7A7BF6-5EB4-0DFB-0676-E047C6984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14" y="946778"/>
            <a:ext cx="10000654" cy="50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8A229-8F7B-70E9-1ED0-A21DF19A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986"/>
            <a:ext cx="8911687" cy="846806"/>
          </a:xfrm>
        </p:spPr>
        <p:txBody>
          <a:bodyPr>
            <a:normAutofit fontScale="90000"/>
          </a:bodyPr>
          <a:lstStyle/>
          <a:p>
            <a:r>
              <a:rPr lang="fr-FR" sz="36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sz="36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fr-FR" sz="2700" b="1" i="0" dirty="0" err="1">
                <a:effectLst/>
                <a:latin typeface="Söhne"/>
              </a:rPr>
              <a:t>Handicap</a:t>
            </a:r>
            <a:r>
              <a:rPr lang="fr-FR" sz="2700" b="1" i="0" dirty="0">
                <a:effectLst/>
                <a:latin typeface="Söhne"/>
              </a:rPr>
              <a:t> congénital vs. handicap acquis</a:t>
            </a:r>
            <a:br>
              <a:rPr lang="fr-FR" sz="1600" b="1" dirty="0">
                <a:latin typeface="Söhne"/>
              </a:rPr>
            </a:br>
            <a:endParaRPr lang="f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08BD6-8D4F-DD73-84A9-80841E86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404257"/>
            <a:ext cx="9864456" cy="4506965"/>
          </a:xfrm>
        </p:spPr>
        <p:txBody>
          <a:bodyPr/>
          <a:lstStyle/>
          <a:p>
            <a:pPr algn="l"/>
            <a:r>
              <a:rPr lang="fr-FR" sz="2000" b="1" dirty="0"/>
              <a:t>Handicap congénital :</a:t>
            </a:r>
          </a:p>
          <a:p>
            <a:pPr marL="0" indent="0" algn="l">
              <a:buNone/>
            </a:pPr>
            <a:r>
              <a:rPr lang="fr-FR" sz="2000" b="1" dirty="0"/>
              <a:t> Un handicap congénital est une condition ou une déficience qui est présente dès la naissance ou qui se développe pendant la période prénatale.</a:t>
            </a:r>
          </a:p>
          <a:p>
            <a:pPr marL="0" indent="0" algn="l">
              <a:buNone/>
            </a:pPr>
            <a:endParaRPr lang="fr-FR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DZ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Handicap acquis :</a:t>
            </a:r>
            <a:endParaRPr lang="fr-FR" sz="2000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DZ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 handicap acquis est une condition ou une déficience qui se développe ultérieurement dans la vie d'une personne, souvent à la suite d'une maladie, d'un accident ou d'autres facteurs environnementaux.</a:t>
            </a:r>
          </a:p>
          <a:p>
            <a:endParaRPr lang="fr-FR" dirty="0"/>
          </a:p>
          <a:p>
            <a:pPr marL="0" indent="0">
              <a:buNone/>
            </a:pPr>
            <a:endParaRPr lang="fr-DZ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3B3B4-621A-28E7-E396-E04C763C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9D97B-9076-B8E9-0C75-1AC7E9A8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78E3A0-6BAF-0E05-2501-4A041B49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5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1962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8C47D-DEF0-144F-2C15-6F1A28AD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sz="4400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i="0" dirty="0">
                <a:effectLst/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L'impact sur la vie quotidienne</a:t>
            </a:r>
            <a:br>
              <a:rPr lang="fr-FR" b="1" i="0" dirty="0">
                <a:effectLst/>
                <a:latin typeface="Söhne"/>
              </a:rPr>
            </a:br>
            <a:endParaRPr lang="fr-DZ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6</a:t>
            </a:fld>
            <a:endParaRPr lang="fr-DZ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6CC3084-0E0A-E9A4-5530-28DE1DBD7E1F}"/>
              </a:ext>
            </a:extLst>
          </p:cNvPr>
          <p:cNvSpPr/>
          <p:nvPr/>
        </p:nvSpPr>
        <p:spPr>
          <a:xfrm>
            <a:off x="768431" y="1494122"/>
            <a:ext cx="2139043" cy="761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Mobilité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46425B-1C46-81A7-1AB0-EFD6FE11A146}"/>
              </a:ext>
            </a:extLst>
          </p:cNvPr>
          <p:cNvSpPr/>
          <p:nvPr/>
        </p:nvSpPr>
        <p:spPr>
          <a:xfrm>
            <a:off x="3596406" y="1518675"/>
            <a:ext cx="2465347" cy="7674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5C7AA3-04E0-95AE-6F36-97C0603713CB}"/>
              </a:ext>
            </a:extLst>
          </p:cNvPr>
          <p:cNvSpPr/>
          <p:nvPr/>
        </p:nvSpPr>
        <p:spPr>
          <a:xfrm>
            <a:off x="786755" y="2726143"/>
            <a:ext cx="2178734" cy="107754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Soins de santé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96A6765-35F5-68A7-07FD-8DD88D0D8BD9}"/>
              </a:ext>
            </a:extLst>
          </p:cNvPr>
          <p:cNvSpPr/>
          <p:nvPr/>
        </p:nvSpPr>
        <p:spPr>
          <a:xfrm>
            <a:off x="3495906" y="4665995"/>
            <a:ext cx="2465347" cy="142396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de la vie quotidienne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D16101-6251-4B85-4425-4AEA9147F89F}"/>
              </a:ext>
            </a:extLst>
          </p:cNvPr>
          <p:cNvSpPr/>
          <p:nvPr/>
        </p:nvSpPr>
        <p:spPr>
          <a:xfrm>
            <a:off x="6601973" y="4667291"/>
            <a:ext cx="2309360" cy="14308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Loisirs et socialisation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0B3159-BAA0-4FDB-1F35-4211BE171DA1}"/>
              </a:ext>
            </a:extLst>
          </p:cNvPr>
          <p:cNvSpPr/>
          <p:nvPr/>
        </p:nvSpPr>
        <p:spPr>
          <a:xfrm>
            <a:off x="9552053" y="4204107"/>
            <a:ext cx="1992085" cy="7674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Autonomie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A88AE-C67E-94F5-398A-2C80200FF023}"/>
              </a:ext>
            </a:extLst>
          </p:cNvPr>
          <p:cNvSpPr/>
          <p:nvPr/>
        </p:nvSpPr>
        <p:spPr>
          <a:xfrm>
            <a:off x="9365569" y="1508573"/>
            <a:ext cx="1992085" cy="7674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Emploi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9DC6BB-1E1F-717F-F211-EB15988A5FFA}"/>
              </a:ext>
            </a:extLst>
          </p:cNvPr>
          <p:cNvSpPr/>
          <p:nvPr/>
        </p:nvSpPr>
        <p:spPr>
          <a:xfrm>
            <a:off x="6660469" y="1563451"/>
            <a:ext cx="1992085" cy="76155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Éducation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DZ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3DA82D4-CE19-F8CF-D7E9-EFF5213F59FF}"/>
              </a:ext>
            </a:extLst>
          </p:cNvPr>
          <p:cNvSpPr/>
          <p:nvPr/>
        </p:nvSpPr>
        <p:spPr>
          <a:xfrm>
            <a:off x="9013371" y="2726143"/>
            <a:ext cx="2877008" cy="10325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D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Bien-être émotionnel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EE7859A-89F0-1E6B-6ADB-15B9042A3762}"/>
              </a:ext>
            </a:extLst>
          </p:cNvPr>
          <p:cNvSpPr/>
          <p:nvPr/>
        </p:nvSpPr>
        <p:spPr>
          <a:xfrm>
            <a:off x="973404" y="4286331"/>
            <a:ext cx="1992085" cy="10775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</a:t>
            </a:r>
            <a:endParaRPr lang="fr-DZ" dirty="0"/>
          </a:p>
          <a:p>
            <a:pPr algn="ctr"/>
            <a:endParaRPr lang="fr-D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AD9DF-0544-AFE2-8871-5EE884B99F64}"/>
              </a:ext>
            </a:extLst>
          </p:cNvPr>
          <p:cNvSpPr/>
          <p:nvPr/>
        </p:nvSpPr>
        <p:spPr>
          <a:xfrm>
            <a:off x="3440680" y="2726143"/>
            <a:ext cx="4993364" cy="97757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0" dirty="0">
                <a:effectLst/>
              </a:rPr>
              <a:t>L'impact sur la vie quotidienne</a:t>
            </a:r>
            <a:endParaRPr lang="fr-DZ" sz="20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3C96931-60AC-F620-E2D2-35AF140EB383}"/>
              </a:ext>
            </a:extLst>
          </p:cNvPr>
          <p:cNvCxnSpPr>
            <a:endCxn id="7" idx="5"/>
          </p:cNvCxnSpPr>
          <p:nvPr/>
        </p:nvCxnSpPr>
        <p:spPr>
          <a:xfrm flipH="1" flipV="1">
            <a:off x="2594218" y="2144146"/>
            <a:ext cx="846462" cy="58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662D4C9-76DD-A3A7-EFFF-2D1781D0F90E}"/>
              </a:ext>
            </a:extLst>
          </p:cNvPr>
          <p:cNvCxnSpPr>
            <a:endCxn id="9" idx="6"/>
          </p:cNvCxnSpPr>
          <p:nvPr/>
        </p:nvCxnSpPr>
        <p:spPr>
          <a:xfrm flipH="1">
            <a:off x="2965489" y="3214929"/>
            <a:ext cx="475191" cy="4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1D501AE-2431-185C-21A2-F47AB69660A5}"/>
              </a:ext>
            </a:extLst>
          </p:cNvPr>
          <p:cNvCxnSpPr/>
          <p:nvPr/>
        </p:nvCxnSpPr>
        <p:spPr>
          <a:xfrm flipH="1">
            <a:off x="2907474" y="3758675"/>
            <a:ext cx="533206" cy="82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FF994AC-16E2-B66B-8A2F-8E4414779B17}"/>
              </a:ext>
            </a:extLst>
          </p:cNvPr>
          <p:cNvCxnSpPr>
            <a:cxnSpLocks/>
          </p:cNvCxnSpPr>
          <p:nvPr/>
        </p:nvCxnSpPr>
        <p:spPr>
          <a:xfrm>
            <a:off x="8434044" y="3671258"/>
            <a:ext cx="1306479" cy="66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F115161-AB2A-9C1D-B9AC-90B929570B0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937362" y="3703716"/>
            <a:ext cx="1246518" cy="92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A7368A6-ECE1-3939-63B9-175682B3C7C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899559" y="3703716"/>
            <a:ext cx="1037803" cy="88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71753B2-A941-557C-1FDC-7CB8CBA3902F}"/>
              </a:ext>
            </a:extLst>
          </p:cNvPr>
          <p:cNvCxnSpPr>
            <a:cxnSpLocks/>
          </p:cNvCxnSpPr>
          <p:nvPr/>
        </p:nvCxnSpPr>
        <p:spPr>
          <a:xfrm flipV="1">
            <a:off x="8434044" y="2040636"/>
            <a:ext cx="1163738" cy="68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D171322-A0E8-8406-E10F-8685835AE030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5159829" y="2286118"/>
            <a:ext cx="777533" cy="44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DCD4384-75C1-AFB8-430B-7861863492B5}"/>
              </a:ext>
            </a:extLst>
          </p:cNvPr>
          <p:cNvCxnSpPr>
            <a:cxnSpLocks/>
          </p:cNvCxnSpPr>
          <p:nvPr/>
        </p:nvCxnSpPr>
        <p:spPr>
          <a:xfrm flipV="1">
            <a:off x="5937362" y="2208780"/>
            <a:ext cx="1014841" cy="51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155C117-B2D7-849D-274F-EE1A7FA28640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8445573" y="3216123"/>
            <a:ext cx="567798" cy="2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9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152907"/>
            <a:ext cx="9864456" cy="4758315"/>
          </a:xfrm>
        </p:spPr>
        <p:txBody>
          <a:bodyPr>
            <a:normAutofit/>
          </a:bodyPr>
          <a:lstStyle/>
          <a:p>
            <a:r>
              <a:rPr lang="fr-D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Accès à l'éducation</a:t>
            </a:r>
            <a:r>
              <a:rPr lang="fr-D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L'éducation inclusive est un élément fondamental de l'inclusion sociale. 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Emploi équitable</a:t>
            </a:r>
            <a:r>
              <a:rPr lang="fr-D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L'inclusion sociale implique l'accès égal à l'emploi. 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Emploi équitable</a:t>
            </a:r>
            <a:r>
              <a:rPr lang="fr-D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Les personnes en situation de handicap doivent avoir la possibilité de travailler, de faire carrière et de contribuer à la société. 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Accessibilité</a:t>
            </a:r>
            <a:r>
              <a:rPr lang="fr-D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Pour favoriser l'inclusion sociale, il est crucial de garantir l'accessibilité physique, numérique et sociale. </a:t>
            </a:r>
            <a:endParaRPr lang="fr-FR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7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8C35AF7-8C6D-76F6-730D-5233D87AB3C9}"/>
              </a:ext>
            </a:extLst>
          </p:cNvPr>
          <p:cNvSpPr txBox="1">
            <a:spLocks/>
          </p:cNvSpPr>
          <p:nvPr/>
        </p:nvSpPr>
        <p:spPr>
          <a:xfrm>
            <a:off x="1640156" y="0"/>
            <a:ext cx="8911687" cy="13062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dirty="0">
                <a:latin typeface="Söhne"/>
              </a:rPr>
              <a:t>L’inclusion sociale</a:t>
            </a:r>
            <a:br>
              <a:rPr lang="fr-FR" b="1" dirty="0">
                <a:latin typeface="Söhne"/>
              </a:rPr>
            </a:b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330521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028700"/>
            <a:ext cx="9864456" cy="4882522"/>
          </a:xfrm>
        </p:spPr>
        <p:txBody>
          <a:bodyPr>
            <a:normAutofit fontScale="92500" lnSpcReduction="10000"/>
          </a:bodyPr>
          <a:lstStyle/>
          <a:p>
            <a:r>
              <a:rPr lang="fr-D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communautaire :</a:t>
            </a:r>
            <a:r>
              <a:rPr lang="fr-D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personnes en situation de handicap doivent être encouragées à participer activement à leur communauté.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Soutien et services</a:t>
            </a:r>
            <a:r>
              <a:rPr lang="fr-D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D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services de soutien appropriés doivent être disponibles.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Législation et politiques</a:t>
            </a:r>
            <a:r>
              <a:rPr lang="fr-D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De nombreuses lois nationales et internationales protègent les droits des personnes handicapées et exigent des mesures pour promouvoir leur inclusion sociale.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D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Partenariats et sensibilisation</a:t>
            </a:r>
            <a:r>
              <a:rPr lang="fr-D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La collaboration entre les gouvernements, les organisations de la société civile, les entreprises et les personnes handicapées elles-mêmes est essentielle pour promouvoir l'inclusion sociale. </a:t>
            </a:r>
            <a:endParaRPr lang="fr-DZ" sz="2800" dirty="0"/>
          </a:p>
          <a:p>
            <a:pPr marL="0" indent="0">
              <a:buNone/>
            </a:pPr>
            <a:endParaRPr lang="fr-DZ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8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73D7348-7963-C14B-E947-E1750C5EFA38}"/>
              </a:ext>
            </a:extLst>
          </p:cNvPr>
          <p:cNvSpPr txBox="1">
            <a:spLocks/>
          </p:cNvSpPr>
          <p:nvPr/>
        </p:nvSpPr>
        <p:spPr>
          <a:xfrm>
            <a:off x="1640156" y="0"/>
            <a:ext cx="8911687" cy="13062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dirty="0">
                <a:latin typeface="Söhne"/>
              </a:rPr>
              <a:t>L’inclusion sociale</a:t>
            </a:r>
            <a:br>
              <a:rPr lang="fr-FR" b="1" dirty="0">
                <a:latin typeface="Söhne"/>
              </a:rPr>
            </a:b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0395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2E650-DF4C-0C58-6B41-DFB4681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814" y="979714"/>
            <a:ext cx="9724798" cy="4931508"/>
          </a:xfrm>
        </p:spPr>
        <p:txBody>
          <a:bodyPr>
            <a:normAutofit/>
          </a:bodyPr>
          <a:lstStyle/>
          <a:p>
            <a:r>
              <a:rPr lang="fr-D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Fauteuils roulants motorisés</a:t>
            </a:r>
            <a:endParaRPr lang="fr-FR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D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sz="24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5B757-0CFC-45FE-4E92-1C85A4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40C-4B76-4FB8-9698-907820AFC249}" type="datetime1">
              <a:rPr lang="fr-DZ" smtClean="0"/>
              <a:t>11/10/2023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F1A3-880E-0385-700F-17759C3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Saidi Farah</a:t>
            </a:r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E803C-DDA5-0C94-F27C-A2CEF29A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001E-0BD2-4186-B221-AB65B2998C04}" type="slidenum">
              <a:rPr lang="fr-DZ" smtClean="0"/>
              <a:t>9</a:t>
            </a:fld>
            <a:endParaRPr lang="fr-DZ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02378DA-1586-0881-2C19-F3473479DD75}"/>
              </a:ext>
            </a:extLst>
          </p:cNvPr>
          <p:cNvSpPr txBox="1">
            <a:spLocks/>
          </p:cNvSpPr>
          <p:nvPr/>
        </p:nvSpPr>
        <p:spPr>
          <a:xfrm>
            <a:off x="1694770" y="0"/>
            <a:ext cx="9579578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Généralités sur l’handicap</a:t>
            </a:r>
            <a:br>
              <a:rPr lang="fr-FR" b="1" dirty="0">
                <a:latin typeface="Söhne"/>
              </a:rPr>
            </a:br>
            <a:r>
              <a:rPr lang="fr-FR" b="1" i="0" dirty="0">
                <a:effectLst/>
                <a:latin typeface="Söhne"/>
              </a:rPr>
              <a:t>Technologie d'assistance</a:t>
            </a:r>
            <a:endParaRPr lang="fr-DZ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FEE76C-F37F-8D27-B9F3-2B166410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60" y="1975456"/>
            <a:ext cx="5033531" cy="3527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1C071E-8F00-D703-0790-BE31F01F1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27" y="1975456"/>
            <a:ext cx="5300546" cy="35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704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4977</TotalTime>
  <Words>531</Words>
  <Application>Microsoft Office PowerPoint</Application>
  <PresentationFormat>Grand écran</PresentationFormat>
  <Paragraphs>106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Söhne</vt:lpstr>
      <vt:lpstr>Wingdings 3</vt:lpstr>
      <vt:lpstr>Brin</vt:lpstr>
      <vt:lpstr>Nouvelles Tendances en Recherche </vt:lpstr>
      <vt:lpstr>Généralités sur l’handicap</vt:lpstr>
      <vt:lpstr>Généralités sur l’handicap Définition </vt:lpstr>
      <vt:lpstr>Généralités sur l’handicap Types d'handicaps </vt:lpstr>
      <vt:lpstr>Généralités sur l’handicap Handicap congénital vs. handicap acquis </vt:lpstr>
      <vt:lpstr>Généralités sur l’handicap L'impact sur la vie quotidienne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Tendances en recherche -2</dc:title>
  <dc:creator>SAIDI Farah</dc:creator>
  <cp:lastModifiedBy>SAIDI Farah</cp:lastModifiedBy>
  <cp:revision>8</cp:revision>
  <dcterms:created xsi:type="dcterms:W3CDTF">2023-09-27T13:02:03Z</dcterms:created>
  <dcterms:modified xsi:type="dcterms:W3CDTF">2023-10-12T07:49:36Z</dcterms:modified>
</cp:coreProperties>
</file>