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9" r:id="rId3"/>
    <p:sldId id="262" r:id="rId4"/>
    <p:sldId id="263" r:id="rId5"/>
    <p:sldId id="264" r:id="rId6"/>
    <p:sldId id="265" r:id="rId7"/>
    <p:sldId id="266" r:id="rId8"/>
    <p:sldId id="267" r:id="rId9"/>
    <p:sldId id="268" r:id="rId10"/>
    <p:sldId id="258" r:id="rId11"/>
    <p:sldId id="260" r:id="rId12"/>
    <p:sldId id="261"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DI Farah" initials="SF" lastIdx="2" clrIdx="0">
    <p:extLst>
      <p:ext uri="{19B8F6BF-5375-455C-9EA6-DF929625EA0E}">
        <p15:presenceInfo xmlns:p15="http://schemas.microsoft.com/office/powerpoint/2012/main" userId="S::farah.saidi@univ-tlemcen.dz::e76fa8b9-8db8-4090-98f5-c921eca2b3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09" autoAdjust="0"/>
    <p:restoredTop sz="91733" autoAdjust="0"/>
  </p:normalViewPr>
  <p:slideViewPr>
    <p:cSldViewPr snapToGrid="0">
      <p:cViewPr varScale="1">
        <p:scale>
          <a:sx n="66" d="100"/>
          <a:sy n="66" d="100"/>
        </p:scale>
        <p:origin x="10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5DDA340-55EE-5F47-95D8-11191AD367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Université de Tlemcen Faculté de technologi M2 AII</a:t>
            </a:r>
            <a:endParaRPr lang="fr-DZ"/>
          </a:p>
        </p:txBody>
      </p:sp>
      <p:sp>
        <p:nvSpPr>
          <p:cNvPr id="3" name="Espace réservé de la date 2">
            <a:extLst>
              <a:ext uri="{FF2B5EF4-FFF2-40B4-BE49-F238E27FC236}">
                <a16:creationId xmlns:a16="http://schemas.microsoft.com/office/drawing/2014/main" id="{52BB786A-B186-0B64-DCE3-8E387FAC4F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F9930C-A476-46FA-999E-4BBD4090951E}" type="datetimeFigureOut">
              <a:rPr lang="fr-DZ" smtClean="0"/>
              <a:t>17/10/2023</a:t>
            </a:fld>
            <a:endParaRPr lang="fr-DZ"/>
          </a:p>
        </p:txBody>
      </p:sp>
      <p:sp>
        <p:nvSpPr>
          <p:cNvPr id="4" name="Espace réservé du pied de page 3">
            <a:extLst>
              <a:ext uri="{FF2B5EF4-FFF2-40B4-BE49-F238E27FC236}">
                <a16:creationId xmlns:a16="http://schemas.microsoft.com/office/drawing/2014/main" id="{2ADF7139-335C-056D-A606-A2206B0825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DZ"/>
          </a:p>
        </p:txBody>
      </p:sp>
      <p:sp>
        <p:nvSpPr>
          <p:cNvPr id="5" name="Espace réservé du numéro de diapositive 4">
            <a:extLst>
              <a:ext uri="{FF2B5EF4-FFF2-40B4-BE49-F238E27FC236}">
                <a16:creationId xmlns:a16="http://schemas.microsoft.com/office/drawing/2014/main" id="{FBA9633C-58AB-C103-BA8A-2A5F7D6C3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B218D5-F1BD-48E3-9050-EE59AAB40E69}" type="slidenum">
              <a:rPr lang="fr-DZ" smtClean="0"/>
              <a:t>‹N°›</a:t>
            </a:fld>
            <a:endParaRPr lang="fr-DZ"/>
          </a:p>
        </p:txBody>
      </p:sp>
    </p:spTree>
    <p:extLst>
      <p:ext uri="{BB962C8B-B14F-4D97-AF65-F5344CB8AC3E}">
        <p14:creationId xmlns:p14="http://schemas.microsoft.com/office/powerpoint/2010/main" val="27476617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a:t>Université de Tlemcen Faculté de technologi M2 AII</a:t>
            </a:r>
            <a:endParaRPr lang="fr-DZ"/>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41A41-DE4F-45C1-9980-521258395F9B}" type="datetimeFigureOut">
              <a:rPr lang="fr-DZ" smtClean="0"/>
              <a:t>17/10/2023</a:t>
            </a:fld>
            <a:endParaRPr lang="fr-DZ"/>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DZ"/>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DZ"/>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DZ"/>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E8C24-F754-4A7F-ABE6-68EADA81C906}" type="slidenum">
              <a:rPr lang="fr-DZ" smtClean="0"/>
              <a:t>‹N°›</a:t>
            </a:fld>
            <a:endParaRPr lang="fr-DZ"/>
          </a:p>
        </p:txBody>
      </p:sp>
    </p:spTree>
    <p:extLst>
      <p:ext uri="{BB962C8B-B14F-4D97-AF65-F5344CB8AC3E}">
        <p14:creationId xmlns:p14="http://schemas.microsoft.com/office/powerpoint/2010/main" val="9779445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Wi-Fi"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fr.wikipedia.org/wiki/%C3%89couteur" TargetMode="External"/><Relationship Id="rId4" Type="http://schemas.openxmlformats.org/officeDocument/2006/relationships/hyperlink" Target="https://fr.wikipedia.org/wiki/Google_Glass#cite_note-lepoint-1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tefacto-ar.com/actualites/plan-2d-3d-immobili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utura-sciences.com/sciences/definitions/astronomie-univers-15239/"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utura-sciences.com/tech/definitions/tech-haptique-39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2400" b="1" i="0" dirty="0">
                <a:solidFill>
                  <a:srgbClr val="202124"/>
                </a:solidFill>
                <a:effectLst/>
                <a:latin typeface="arial" panose="020B0604020202020204" pitchFamily="34" charset="0"/>
              </a:rPr>
              <a:t>technique qui superpose à la réalité sa représentation numérique actualisée en temps réel.</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913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2400" b="1" i="0" dirty="0">
                <a:solidFill>
                  <a:srgbClr val="000000"/>
                </a:solidFill>
                <a:effectLst/>
                <a:latin typeface="Halcom"/>
              </a:rPr>
              <a:t>réalité simulée par ordinateur ou multimédia immersif. Elle est parfois confondue à tort avec la réalité augmentée, qui s'appuie sur un environnement réel avec l'ajout d'éléments virtuels (d'où le terme de réalité augmentée, qui correspond en quelque sorte à une amélioration de la réalité).</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55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lnSpc>
                <a:spcPct val="150000"/>
              </a:lnSpc>
              <a:buFont typeface="Arial" panose="020B0604020202020204" pitchFamily="34" charset="0"/>
              <a:buChar char="•"/>
            </a:pPr>
            <a:r>
              <a:rPr lang="fr-FR" sz="2400" b="0" i="0" dirty="0">
                <a:solidFill>
                  <a:srgbClr val="374151"/>
                </a:solidFill>
                <a:effectLst/>
                <a:latin typeface="Söhne"/>
              </a:rPr>
              <a:t>pour la formation des pilotes d'avion et des parachutistes</a:t>
            </a:r>
          </a:p>
          <a:p>
            <a:pPr marL="285750" indent="-285750">
              <a:lnSpc>
                <a:spcPct val="150000"/>
              </a:lnSpc>
              <a:buFont typeface="Arial" panose="020B0604020202020204" pitchFamily="34" charset="0"/>
              <a:buChar char="•"/>
            </a:pPr>
            <a:r>
              <a:rPr lang="fr-FR" sz="2400" b="0" i="0" dirty="0">
                <a:solidFill>
                  <a:srgbClr val="374151"/>
                </a:solidFill>
                <a:effectLst/>
                <a:latin typeface="Söhne"/>
              </a:rPr>
              <a:t>elle assiste les chirurgiens avant une intervention et contribue au traitement de patients </a:t>
            </a:r>
          </a:p>
          <a:p>
            <a:pPr marL="285750" indent="-285750">
              <a:lnSpc>
                <a:spcPct val="150000"/>
              </a:lnSpc>
              <a:buFont typeface="Arial" panose="020B0604020202020204" pitchFamily="34" charset="0"/>
              <a:buChar char="•"/>
            </a:pPr>
            <a:r>
              <a:rPr lang="fr-FR" sz="2400" b="0" i="0" dirty="0">
                <a:solidFill>
                  <a:srgbClr val="374151"/>
                </a:solidFill>
                <a:effectLst/>
                <a:latin typeface="Söhne"/>
              </a:rPr>
              <a:t>des fins publicitaires pour immerger le client à l'intérieur de leurs véhicules ou pour le sensibiliser à des dangers réels, tels que les accidents de la route. </a:t>
            </a:r>
          </a:p>
          <a:p>
            <a:pPr marL="285750" indent="-285750">
              <a:lnSpc>
                <a:spcPct val="150000"/>
              </a:lnSpc>
              <a:buFont typeface="Arial" panose="020B0604020202020204" pitchFamily="34" charset="0"/>
              <a:buChar char="•"/>
            </a:pPr>
            <a:r>
              <a:rPr lang="fr-FR" sz="2400" b="0" i="0" dirty="0">
                <a:solidFill>
                  <a:srgbClr val="374151"/>
                </a:solidFill>
                <a:effectLst/>
                <a:latin typeface="Söhne"/>
              </a:rPr>
              <a:t>notamment dans le cadre de visioconférences virtuelles</a:t>
            </a:r>
          </a:p>
          <a:p>
            <a:pPr marL="285750" indent="-285750">
              <a:lnSpc>
                <a:spcPct val="150000"/>
              </a:lnSpc>
              <a:buFont typeface="Arial" panose="020B0604020202020204" pitchFamily="34" charset="0"/>
              <a:buChar char="•"/>
            </a:pPr>
            <a:r>
              <a:rPr lang="fr-FR" sz="2400" b="0" i="0" dirty="0">
                <a:solidFill>
                  <a:srgbClr val="374151"/>
                </a:solidFill>
                <a:effectLst/>
                <a:latin typeface="Söhne"/>
              </a:rPr>
              <a:t>architecture pour permettre la visite de bâtiments avant leur construction.</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789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2400" b="0" i="0" dirty="0">
                <a:solidFill>
                  <a:srgbClr val="4D5156"/>
                </a:solidFill>
                <a:effectLst/>
                <a:latin typeface="Lincoln light"/>
              </a:rPr>
              <a:t>La réalité augmentée fournit une expérience enrichie en s’appuyant sur des éléments virtuels intégrés à un environnement réel.</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32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921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3600" b="0" i="0" dirty="0">
                <a:solidFill>
                  <a:srgbClr val="384044"/>
                </a:solidFill>
                <a:effectLst/>
                <a:latin typeface="Open Sans" panose="020B0606030504020204" pitchFamily="34" charset="0"/>
              </a:rPr>
              <a:t>On retrouve actuellement ces HUD dans certains véhicules afin d’afficher des informations tels que la vitesse, chemins de destinations ou encore les panneaux rencontrés.</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5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3600" b="0" i="0" dirty="0">
                <a:solidFill>
                  <a:srgbClr val="384044"/>
                </a:solidFill>
                <a:effectLst/>
                <a:latin typeface="Open Sans" panose="020B0606030504020204" pitchFamily="34" charset="0"/>
              </a:rPr>
              <a:t>On retrouve actuellement ces HUD dans certains véhicules afin d’afficher des informations tels que la vitesse, chemins de destinations ou encore les panneaux rencontrés.</a:t>
            </a:r>
          </a:p>
          <a:p>
            <a:pPr>
              <a:lnSpc>
                <a:spcPct val="150000"/>
              </a:lnSpc>
            </a:pPr>
            <a:r>
              <a:rPr lang="fr-FR" sz="3600" b="0" i="0" dirty="0">
                <a:solidFill>
                  <a:srgbClr val="384044"/>
                </a:solidFill>
                <a:effectLst/>
                <a:latin typeface="Open Sans" panose="020B0606030504020204" pitchFamily="34" charset="0"/>
                <a:cs typeface="Arial" panose="020B0604020202020204" pitchFamily="34" charset="0"/>
              </a:rPr>
              <a:t>(</a:t>
            </a:r>
            <a:r>
              <a:rPr lang="fr-FR" sz="1600" b="0" i="0" dirty="0">
                <a:solidFill>
                  <a:srgbClr val="374151"/>
                </a:solidFill>
                <a:effectLst/>
                <a:latin typeface="Söhne"/>
              </a:rPr>
              <a:t>Head-up displays ou affichages tête-haute) </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979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2400" b="0" i="0" dirty="0">
                <a:solidFill>
                  <a:srgbClr val="202122"/>
                </a:solidFill>
                <a:effectLst/>
                <a:latin typeface="Arial" panose="020B0604020202020204" pitchFamily="34" charset="0"/>
              </a:rPr>
              <a:t>Cette paire de lunettes est équipée d'une caméra intégrée, d'un micro, d'un pavé tactile sur l'une des branches, de mini-écrans, d'un accès à internet par </a:t>
            </a:r>
            <a:r>
              <a:rPr lang="fr-FR" sz="2400" b="0" i="0" u="none" strike="noStrike" dirty="0" err="1">
                <a:solidFill>
                  <a:srgbClr val="3366CC"/>
                </a:solidFill>
                <a:effectLst/>
                <a:latin typeface="Arial" panose="020B0604020202020204" pitchFamily="34" charset="0"/>
                <a:hlinkClick r:id="rId3" tooltip="Wi-Fi"/>
              </a:rPr>
              <a:t>Wi-fi</a:t>
            </a:r>
            <a:r>
              <a:rPr lang="fr-FR" sz="2400" b="0" i="0" dirty="0">
                <a:solidFill>
                  <a:srgbClr val="202122"/>
                </a:solidFill>
                <a:effectLst/>
                <a:latin typeface="Arial" panose="020B0604020202020204" pitchFamily="34" charset="0"/>
              </a:rPr>
              <a:t> ou Bluetooth</a:t>
            </a:r>
            <a:r>
              <a:rPr lang="fr-FR" sz="2400" b="0" i="0" u="none" strike="noStrike" baseline="30000" dirty="0">
                <a:solidFill>
                  <a:srgbClr val="3366CC"/>
                </a:solidFill>
                <a:effectLst/>
                <a:latin typeface="Arial" panose="020B0604020202020204" pitchFamily="34" charset="0"/>
                <a:hlinkClick r:id="rId4"/>
              </a:rPr>
              <a:t>11</a:t>
            </a:r>
            <a:r>
              <a:rPr lang="fr-FR" sz="2400" b="0" i="0" dirty="0">
                <a:solidFill>
                  <a:srgbClr val="202122"/>
                </a:solidFill>
                <a:effectLst/>
                <a:latin typeface="Arial" panose="020B0604020202020204" pitchFamily="34" charset="0"/>
              </a:rPr>
              <a:t> et depuis sa version 2 d'un </a:t>
            </a:r>
            <a:r>
              <a:rPr lang="fr-FR" sz="2400" b="0" i="0" u="none" strike="noStrike" dirty="0">
                <a:solidFill>
                  <a:srgbClr val="3366CC"/>
                </a:solidFill>
                <a:effectLst/>
                <a:latin typeface="Arial" panose="020B0604020202020204" pitchFamily="34" charset="0"/>
                <a:hlinkClick r:id="rId5" tooltip="Écouteur"/>
              </a:rPr>
              <a:t>écouteur</a:t>
            </a:r>
            <a:r>
              <a:rPr lang="fr-FR" sz="2400" b="0" i="0" dirty="0">
                <a:solidFill>
                  <a:srgbClr val="202122"/>
                </a:solidFill>
                <a:effectLst/>
                <a:latin typeface="Arial" panose="020B0604020202020204" pitchFamily="34" charset="0"/>
              </a:rPr>
              <a:t> branché sur la branche droite des lunettes en mini-USB.</a:t>
            </a:r>
          </a:p>
          <a:p>
            <a:pPr algn="l"/>
            <a:r>
              <a:rPr lang="fr-FR" sz="2400" b="0" i="0" dirty="0">
                <a:solidFill>
                  <a:srgbClr val="202122"/>
                </a:solidFill>
                <a:effectLst/>
                <a:latin typeface="Arial" panose="020B0604020202020204" pitchFamily="34" charset="0"/>
              </a:rPr>
              <a:t>Elle permet d'accéder à la plupart des fonctionnalités de Google :</a:t>
            </a:r>
          </a:p>
          <a:p>
            <a:pPr>
              <a:lnSpc>
                <a:spcPct val="150000"/>
              </a:lnSpc>
            </a:pP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02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3600" b="0" i="0" dirty="0">
                <a:solidFill>
                  <a:srgbClr val="384044"/>
                </a:solidFill>
                <a:effectLst/>
                <a:latin typeface="Open Sans" panose="020B0606030504020204" pitchFamily="34" charset="0"/>
              </a:rPr>
              <a:t>La réalité augmentée sur plan(ou marqueur) consiste à afficher un </a:t>
            </a:r>
            <a:r>
              <a:rPr lang="fr-FR" sz="3600" b="1" i="0" dirty="0">
                <a:solidFill>
                  <a:srgbClr val="384044"/>
                </a:solidFill>
                <a:effectLst/>
                <a:latin typeface="Open Sans" panose="020B0606030504020204" pitchFamily="34" charset="0"/>
              </a:rPr>
              <a:t>modèle 3D</a:t>
            </a:r>
            <a:r>
              <a:rPr lang="fr-FR" sz="3600" b="0" i="0" dirty="0">
                <a:solidFill>
                  <a:srgbClr val="384044"/>
                </a:solidFill>
                <a:effectLst/>
                <a:latin typeface="Open Sans" panose="020B0606030504020204" pitchFamily="34" charset="0"/>
              </a:rPr>
              <a:t> en visant un </a:t>
            </a:r>
            <a:r>
              <a:rPr lang="fr-FR" sz="3600" b="1" i="0" u="none" strike="noStrike" dirty="0">
                <a:solidFill>
                  <a:srgbClr val="59B59B"/>
                </a:solidFill>
                <a:effectLst/>
                <a:latin typeface="Open Sans" panose="020B0606030504020204" pitchFamily="34" charset="0"/>
                <a:hlinkClick r:id="rId3"/>
              </a:rPr>
              <a:t>plan 2D</a:t>
            </a:r>
            <a:r>
              <a:rPr lang="fr-FR" sz="3600" b="0" i="0" dirty="0">
                <a:solidFill>
                  <a:srgbClr val="384044"/>
                </a:solidFill>
                <a:effectLst/>
                <a:latin typeface="Open Sans" panose="020B0606030504020204" pitchFamily="34" charset="0"/>
              </a:rPr>
              <a:t>. Intégrée dans une application dédiée au projet, la réalité augmentée sur marqueur est un des outils phare de la visualisation d’un bien immobilier en </a:t>
            </a:r>
            <a:r>
              <a:rPr lang="fr-FR" sz="3600" b="1" i="0" dirty="0">
                <a:solidFill>
                  <a:srgbClr val="384044"/>
                </a:solidFill>
                <a:effectLst/>
                <a:latin typeface="Open Sans" panose="020B0606030504020204" pitchFamily="34" charset="0"/>
              </a:rPr>
              <a:t>3D</a:t>
            </a:r>
            <a:r>
              <a:rPr lang="fr-FR" sz="3600" b="0" i="0" dirty="0">
                <a:solidFill>
                  <a:srgbClr val="384044"/>
                </a:solidFill>
                <a:effectLst/>
                <a:latin typeface="Open Sans" panose="020B0606030504020204" pitchFamily="34" charset="0"/>
              </a:rPr>
              <a:t>. </a:t>
            </a:r>
            <a:endParaRPr lang="fr-FR" sz="2400" b="0" i="0" dirty="0">
              <a:solidFill>
                <a:srgbClr val="384044"/>
              </a:solidFill>
              <a:effectLst/>
              <a:latin typeface="Open Sans" panose="020B0606030504020204" pitchFamily="34" charset="0"/>
            </a:endParaRPr>
          </a:p>
          <a:p>
            <a:pPr>
              <a:lnSpc>
                <a:spcPct val="150000"/>
              </a:lnSpc>
            </a:pP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5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2400" b="0" i="0" dirty="0">
                <a:solidFill>
                  <a:srgbClr val="384044"/>
                </a:solidFill>
                <a:effectLst/>
                <a:latin typeface="Open Sans" panose="020B0606030504020204" pitchFamily="34" charset="0"/>
              </a:rPr>
              <a:t>il est possible de faire une démonstration de son fonctionnement de manière très fidèle</a:t>
            </a:r>
          </a:p>
          <a:p>
            <a:pPr>
              <a:lnSpc>
                <a:spcPct val="150000"/>
              </a:lnSpc>
            </a:pP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23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2400" b="1" i="0" dirty="0">
                <a:solidFill>
                  <a:srgbClr val="384044"/>
                </a:solidFill>
                <a:effectLst/>
                <a:latin typeface="Open Sans" panose="020B0606030504020204" pitchFamily="34" charset="0"/>
              </a:rPr>
              <a:t>La réalité augmentée sert également d’outil pédagogique</a:t>
            </a:r>
            <a:r>
              <a:rPr lang="fr-FR" sz="2400" b="0" i="0" dirty="0">
                <a:solidFill>
                  <a:srgbClr val="384044"/>
                </a:solidFill>
                <a:effectLst/>
                <a:latin typeface="Open Sans" panose="020B0606030504020204" pitchFamily="34" charset="0"/>
              </a:rPr>
              <a:t> pour les enfants, afin de manipuler, jouer dans un contexte culturel et leur donner d’autres clés de compréhension.</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74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sz="1600" b="1" i="0" dirty="0">
                <a:solidFill>
                  <a:srgbClr val="000000"/>
                </a:solidFill>
                <a:effectLst/>
                <a:latin typeface="Arial" panose="020B0604020202020204" pitchFamily="34" charset="0"/>
                <a:cs typeface="Arial" panose="020B0604020202020204" pitchFamily="34" charset="0"/>
              </a:rPr>
              <a:t>Il peut s'agir d'une reproduction du monde réel ou bien d'un </a:t>
            </a:r>
            <a:r>
              <a:rPr lang="fr-FR" sz="1600" b="1" i="0" u="sng" dirty="0">
                <a:solidFill>
                  <a:srgbClr val="4AB0FA"/>
                </a:solidFill>
                <a:effectLst/>
                <a:latin typeface="Arial" panose="020B0604020202020204" pitchFamily="34" charset="0"/>
                <a:cs typeface="Arial" panose="020B0604020202020204" pitchFamily="34" charset="0"/>
                <a:hlinkClick r:id="rId3"/>
              </a:rPr>
              <a:t>univers</a:t>
            </a:r>
            <a:r>
              <a:rPr lang="fr-FR" sz="1600" b="1" i="0" dirty="0">
                <a:solidFill>
                  <a:srgbClr val="000000"/>
                </a:solidFill>
                <a:effectLst/>
                <a:latin typeface="Arial" panose="020B0604020202020204" pitchFamily="34" charset="0"/>
                <a:cs typeface="Arial" panose="020B0604020202020204" pitchFamily="34" charset="0"/>
              </a:rPr>
              <a:t> totalement imaginaire. L'expérience est à la fois visuelle, auditive et, dans certains cas, </a:t>
            </a:r>
            <a:r>
              <a:rPr lang="fr-FR" sz="1600" b="1" i="0" u="sng" dirty="0">
                <a:solidFill>
                  <a:srgbClr val="4AB0FA"/>
                </a:solidFill>
                <a:effectLst/>
                <a:latin typeface="Arial" panose="020B0604020202020204" pitchFamily="34" charset="0"/>
                <a:cs typeface="Arial" panose="020B0604020202020204" pitchFamily="34" charset="0"/>
                <a:hlinkClick r:id="rId4"/>
              </a:rPr>
              <a:t>haptique</a:t>
            </a:r>
            <a:r>
              <a:rPr lang="fr-FR" sz="1600" b="1" i="0" dirty="0">
                <a:solidFill>
                  <a:srgbClr val="000000"/>
                </a:solidFill>
                <a:effectLst/>
                <a:latin typeface="Arial" panose="020B0604020202020204" pitchFamily="34" charset="0"/>
                <a:cs typeface="Arial" panose="020B0604020202020204" pitchFamily="34" charset="0"/>
              </a:rPr>
              <a:t> avec la production d'un retour d'effets.</a:t>
            </a:r>
            <a:endParaRPr lang="fr-DZ"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9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C95564D-A7DE-4F43-ACBE-129FA33608EA}"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253491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9B073B8-2DF3-4007-91B8-E46ED00E1F3D}"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313567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AA77E19-22D1-48BC-B2F1-BAE1C47DD2CF}"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5C001E-0BD2-4186-B221-AB65B2998C04}" type="slidenum">
              <a:rPr lang="fr-DZ" smtClean="0"/>
              <a:t>‹N°›</a:t>
            </a:fld>
            <a:endParaRPr lang="fr-DZ"/>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51028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A6C0B28E-BBFF-4437-8231-4F79D45E502A}"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4081303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6BDCCCC-5955-4EC2-9A33-4295E0C81E84}"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5C001E-0BD2-4186-B221-AB65B2998C04}" type="slidenum">
              <a:rPr lang="fr-DZ" smtClean="0"/>
              <a:t>‹N°›</a:t>
            </a:fld>
            <a:endParaRPr lang="fr-DZ"/>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0774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55391CC-0CC5-4BED-A54B-87F9D43FB1F8}"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1616938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C52E772-0E5B-4AF5-AD90-180A919B8752}"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3206419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FA5737B-B630-485D-9B84-B43BBB186733}"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298592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8A040C-4B76-4FB8-9698-907820AFC249}"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174461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E3D87D0-D09B-41FE-8C49-1FE5F1C1C23C}" type="datetime1">
              <a:rPr lang="fr-DZ" smtClean="0"/>
              <a:t>17/10/2023</a:t>
            </a:fld>
            <a:endParaRPr lang="fr-DZ"/>
          </a:p>
        </p:txBody>
      </p:sp>
      <p:sp>
        <p:nvSpPr>
          <p:cNvPr id="5" name="Footer Placeholder 4"/>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255554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23D073B-729C-4464-8623-F5E6A0B01E0F}"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329802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C107DA8-CC25-4D03-8A81-FD614393B8C1}" type="datetime1">
              <a:rPr lang="fr-DZ" smtClean="0"/>
              <a:t>17/10/2023</a:t>
            </a:fld>
            <a:endParaRPr lang="fr-DZ"/>
          </a:p>
        </p:txBody>
      </p:sp>
      <p:sp>
        <p:nvSpPr>
          <p:cNvPr id="8" name="Footer Placeholder 7"/>
          <p:cNvSpPr>
            <a:spLocks noGrp="1"/>
          </p:cNvSpPr>
          <p:nvPr>
            <p:ph type="ftr" sz="quarter" idx="11"/>
          </p:nvPr>
        </p:nvSpPr>
        <p:spPr/>
        <p:txBody>
          <a:bodyPr/>
          <a:lstStyle/>
          <a:p>
            <a:r>
              <a:rPr lang="fr-FR"/>
              <a:t>Dr Saidi Farah</a:t>
            </a:r>
            <a:endParaRPr lang="fr-DZ"/>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307229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2447A76-F561-40B5-9906-DDEC775AB5D2}" type="datetime1">
              <a:rPr lang="fr-DZ" smtClean="0"/>
              <a:t>17/10/2023</a:t>
            </a:fld>
            <a:endParaRPr lang="fr-DZ"/>
          </a:p>
        </p:txBody>
      </p:sp>
      <p:sp>
        <p:nvSpPr>
          <p:cNvPr id="4" name="Footer Placeholder 3"/>
          <p:cNvSpPr>
            <a:spLocks noGrp="1"/>
          </p:cNvSpPr>
          <p:nvPr>
            <p:ph type="ftr" sz="quarter" idx="11"/>
          </p:nvPr>
        </p:nvSpPr>
        <p:spPr/>
        <p:txBody>
          <a:bodyPr/>
          <a:lstStyle/>
          <a:p>
            <a:r>
              <a:rPr lang="fr-FR"/>
              <a:t>Dr Saidi Farah</a:t>
            </a:r>
            <a:endParaRPr lang="fr-DZ"/>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264888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7E3B1-60E9-4D6A-AA4A-F655D463C86F}" type="datetime1">
              <a:rPr lang="fr-DZ" smtClean="0"/>
              <a:t>17/10/2023</a:t>
            </a:fld>
            <a:endParaRPr lang="fr-DZ"/>
          </a:p>
        </p:txBody>
      </p:sp>
      <p:sp>
        <p:nvSpPr>
          <p:cNvPr id="3" name="Footer Placeholder 2"/>
          <p:cNvSpPr>
            <a:spLocks noGrp="1"/>
          </p:cNvSpPr>
          <p:nvPr>
            <p:ph type="ftr" sz="quarter" idx="11"/>
          </p:nvPr>
        </p:nvSpPr>
        <p:spPr/>
        <p:txBody>
          <a:bodyPr/>
          <a:lstStyle/>
          <a:p>
            <a:r>
              <a:rPr lang="fr-FR"/>
              <a:t>Dr Saidi Farah</a:t>
            </a:r>
            <a:endParaRPr lang="fr-DZ"/>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397699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BD1ABD0-6C00-4204-A8C3-E5BB1FA306E7}"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412164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B8A008E-EE30-4355-B6F5-EA2F0B84EC50}" type="datetime1">
              <a:rPr lang="fr-DZ" smtClean="0"/>
              <a:t>17/10/2023</a:t>
            </a:fld>
            <a:endParaRPr lang="fr-DZ"/>
          </a:p>
        </p:txBody>
      </p:sp>
      <p:sp>
        <p:nvSpPr>
          <p:cNvPr id="6" name="Footer Placeholder 5"/>
          <p:cNvSpPr>
            <a:spLocks noGrp="1"/>
          </p:cNvSpPr>
          <p:nvPr>
            <p:ph type="ftr" sz="quarter" idx="11"/>
          </p:nvPr>
        </p:nvSpPr>
        <p:spPr/>
        <p:txBody>
          <a:bodyPr/>
          <a:lstStyle/>
          <a:p>
            <a:r>
              <a:rPr lang="fr-FR"/>
              <a:t>Dr Saidi Farah</a:t>
            </a:r>
            <a:endParaRPr lang="fr-DZ"/>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C5C001E-0BD2-4186-B221-AB65B2998C04}" type="slidenum">
              <a:rPr lang="fr-DZ" smtClean="0"/>
              <a:t>‹N°›</a:t>
            </a:fld>
            <a:endParaRPr lang="fr-DZ"/>
          </a:p>
        </p:txBody>
      </p:sp>
    </p:spTree>
    <p:extLst>
      <p:ext uri="{BB962C8B-B14F-4D97-AF65-F5344CB8AC3E}">
        <p14:creationId xmlns:p14="http://schemas.microsoft.com/office/powerpoint/2010/main" val="290004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3407320-3E38-4551-9E1D-7F5C4AB8FDEB}" type="datetime1">
              <a:rPr lang="fr-DZ" smtClean="0"/>
              <a:t>17/10/2023</a:t>
            </a:fld>
            <a:endParaRPr lang="fr-DZ"/>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Dr Saidi Farah</a:t>
            </a:r>
            <a:endParaRPr lang="fr-DZ"/>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C5C001E-0BD2-4186-B221-AB65B2998C04}" type="slidenum">
              <a:rPr lang="fr-DZ" smtClean="0"/>
              <a:t>‹N°›</a:t>
            </a:fld>
            <a:endParaRPr lang="fr-DZ"/>
          </a:p>
        </p:txBody>
      </p:sp>
    </p:spTree>
    <p:extLst>
      <p:ext uri="{BB962C8B-B14F-4D97-AF65-F5344CB8AC3E}">
        <p14:creationId xmlns:p14="http://schemas.microsoft.com/office/powerpoint/2010/main" val="4145333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BC61C4-CE3C-9594-3249-F8F3BFD0861A}"/>
              </a:ext>
            </a:extLst>
          </p:cNvPr>
          <p:cNvSpPr>
            <a:spLocks noGrp="1"/>
          </p:cNvSpPr>
          <p:nvPr>
            <p:ph type="ctrTitle"/>
          </p:nvPr>
        </p:nvSpPr>
        <p:spPr>
          <a:xfrm>
            <a:off x="914400" y="1646853"/>
            <a:ext cx="10923813" cy="1126284"/>
          </a:xfrm>
        </p:spPr>
        <p:txBody>
          <a:bodyPr>
            <a:normAutofit/>
          </a:bodyPr>
          <a:lstStyle/>
          <a:p>
            <a:r>
              <a:rPr lang="fr-FR" sz="4900" b="1" dirty="0"/>
              <a:t>Nouvelles Tendances en recherche</a:t>
            </a:r>
            <a:endParaRPr lang="fr-DZ" sz="4900" b="1" dirty="0"/>
          </a:p>
        </p:txBody>
      </p:sp>
      <p:sp>
        <p:nvSpPr>
          <p:cNvPr id="3" name="Sous-titre 2">
            <a:extLst>
              <a:ext uri="{FF2B5EF4-FFF2-40B4-BE49-F238E27FC236}">
                <a16:creationId xmlns:a16="http://schemas.microsoft.com/office/drawing/2014/main" id="{AB0C7562-A66E-99FE-3A7D-F734E62E6067}"/>
              </a:ext>
            </a:extLst>
          </p:cNvPr>
          <p:cNvSpPr>
            <a:spLocks noGrp="1"/>
          </p:cNvSpPr>
          <p:nvPr>
            <p:ph type="subTitle" idx="1"/>
          </p:nvPr>
        </p:nvSpPr>
        <p:spPr>
          <a:xfrm>
            <a:off x="2110912" y="3609760"/>
            <a:ext cx="8915399" cy="1126283"/>
          </a:xfrm>
        </p:spPr>
        <p:txBody>
          <a:bodyPr>
            <a:normAutofit/>
          </a:bodyPr>
          <a:lstStyle/>
          <a:p>
            <a:r>
              <a:rPr lang="fr-FR" sz="4000" b="1" i="0" dirty="0">
                <a:effectLst/>
                <a:latin typeface="Arial" panose="020B0604020202020204" pitchFamily="34" charset="0"/>
                <a:cs typeface="Arial" panose="020B0604020202020204" pitchFamily="34" charset="0"/>
              </a:rPr>
              <a:t>la réalité virtuelle et augmentée</a:t>
            </a:r>
            <a:endParaRPr lang="fr-DZ" sz="4000" b="1" dirty="0">
              <a:latin typeface="Arial" panose="020B0604020202020204" pitchFamily="34" charset="0"/>
              <a:cs typeface="Arial" panose="020B0604020202020204" pitchFamily="34" charset="0"/>
            </a:endParaRPr>
          </a:p>
        </p:txBody>
      </p:sp>
      <p:sp>
        <p:nvSpPr>
          <p:cNvPr id="4" name="Espace réservé de la date 3">
            <a:extLst>
              <a:ext uri="{FF2B5EF4-FFF2-40B4-BE49-F238E27FC236}">
                <a16:creationId xmlns:a16="http://schemas.microsoft.com/office/drawing/2014/main" id="{B01CCE71-542B-317A-0BA1-306FD68741A2}"/>
              </a:ext>
            </a:extLst>
          </p:cNvPr>
          <p:cNvSpPr>
            <a:spLocks noGrp="1"/>
          </p:cNvSpPr>
          <p:nvPr>
            <p:ph type="dt" sz="half" idx="10"/>
          </p:nvPr>
        </p:nvSpPr>
        <p:spPr/>
        <p:txBody>
          <a:bodyPr/>
          <a:lstStyle/>
          <a:p>
            <a:fld id="{D906A04B-653C-40F6-A222-6D8107A9AB33}" type="datetime1">
              <a:rPr lang="fr-DZ" smtClean="0"/>
              <a:t>17/10/2023</a:t>
            </a:fld>
            <a:endParaRPr lang="fr-DZ"/>
          </a:p>
        </p:txBody>
      </p:sp>
      <p:sp>
        <p:nvSpPr>
          <p:cNvPr id="5" name="Espace réservé du pied de page 4">
            <a:extLst>
              <a:ext uri="{FF2B5EF4-FFF2-40B4-BE49-F238E27FC236}">
                <a16:creationId xmlns:a16="http://schemas.microsoft.com/office/drawing/2014/main" id="{C5A99EB4-9EA2-6A7D-370C-0EF6398DB2A2}"/>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5F85303C-5391-0F02-980E-BB8F2D78A55B}"/>
              </a:ext>
            </a:extLst>
          </p:cNvPr>
          <p:cNvSpPr>
            <a:spLocks noGrp="1"/>
          </p:cNvSpPr>
          <p:nvPr>
            <p:ph type="sldNum" sz="quarter" idx="12"/>
          </p:nvPr>
        </p:nvSpPr>
        <p:spPr/>
        <p:txBody>
          <a:bodyPr/>
          <a:lstStyle/>
          <a:p>
            <a:fld id="{1C5C001E-0BD2-4186-B221-AB65B2998C04}" type="slidenum">
              <a:rPr lang="fr-DZ" smtClean="0"/>
              <a:t>1</a:t>
            </a:fld>
            <a:endParaRPr lang="fr-DZ"/>
          </a:p>
        </p:txBody>
      </p:sp>
      <p:sp>
        <p:nvSpPr>
          <p:cNvPr id="7" name="ZoneTexte 6">
            <a:extLst>
              <a:ext uri="{FF2B5EF4-FFF2-40B4-BE49-F238E27FC236}">
                <a16:creationId xmlns:a16="http://schemas.microsoft.com/office/drawing/2014/main" id="{B2128E37-07E3-13F9-C9E6-567029DF1E8F}"/>
              </a:ext>
            </a:extLst>
          </p:cNvPr>
          <p:cNvSpPr txBox="1"/>
          <p:nvPr/>
        </p:nvSpPr>
        <p:spPr>
          <a:xfrm>
            <a:off x="1537253" y="59758"/>
            <a:ext cx="2902226" cy="923330"/>
          </a:xfrm>
          <a:prstGeom prst="rect">
            <a:avLst/>
          </a:prstGeom>
          <a:noFill/>
        </p:spPr>
        <p:txBody>
          <a:bodyPr wrap="square" rtlCol="0">
            <a:spAutoFit/>
          </a:bodyPr>
          <a:lstStyle/>
          <a:p>
            <a:r>
              <a:rPr lang="fr-FR" b="1" dirty="0">
                <a:solidFill>
                  <a:schemeClr val="accent1">
                    <a:lumMod val="75000"/>
                  </a:schemeClr>
                </a:solidFill>
              </a:rPr>
              <a:t>Université de Tlemcen Faculté de technologie M2 AII</a:t>
            </a:r>
            <a:endParaRPr lang="fr-DZ" b="1" dirty="0">
              <a:solidFill>
                <a:schemeClr val="accent1">
                  <a:lumMod val="75000"/>
                </a:schemeClr>
              </a:solidFill>
            </a:endParaRPr>
          </a:p>
        </p:txBody>
      </p:sp>
      <p:pic>
        <p:nvPicPr>
          <p:cNvPr id="9" name="Image 8">
            <a:extLst>
              <a:ext uri="{FF2B5EF4-FFF2-40B4-BE49-F238E27FC236}">
                <a16:creationId xmlns:a16="http://schemas.microsoft.com/office/drawing/2014/main" id="{1C6D35AD-41C6-184D-01E3-95CB95F82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05" y="0"/>
            <a:ext cx="1286042" cy="1459523"/>
          </a:xfrm>
          <a:prstGeom prst="rect">
            <a:avLst/>
          </a:prstGeom>
        </p:spPr>
      </p:pic>
    </p:spTree>
    <p:extLst>
      <p:ext uri="{BB962C8B-B14F-4D97-AF65-F5344CB8AC3E}">
        <p14:creationId xmlns:p14="http://schemas.microsoft.com/office/powerpoint/2010/main" val="72793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lstStyle/>
          <a:p>
            <a:r>
              <a:rPr lang="fr-FR" b="1" dirty="0">
                <a:solidFill>
                  <a:srgbClr val="00B050"/>
                </a:solidFill>
              </a:rPr>
              <a:t>Définition</a:t>
            </a:r>
            <a:br>
              <a:rPr lang="fr-FR" b="1" dirty="0">
                <a:solidFill>
                  <a:srgbClr val="00B050"/>
                </a:solidFill>
              </a:rPr>
            </a:br>
            <a:r>
              <a:rPr lang="fr-FR" b="1" dirty="0">
                <a:solidFill>
                  <a:srgbClr val="0070C0"/>
                </a:solidFill>
              </a:rPr>
              <a:t>Réalité virtuelle: qu’est-ce</a:t>
            </a:r>
            <a:r>
              <a:rPr lang="en-US" b="1" dirty="0">
                <a:solidFill>
                  <a:srgbClr val="0070C0"/>
                </a:solidFill>
              </a:rPr>
              <a:t> que </a:t>
            </a:r>
            <a:r>
              <a:rPr lang="fr-FR" b="1" dirty="0">
                <a:solidFill>
                  <a:srgbClr val="0070C0"/>
                </a:solidFill>
              </a:rPr>
              <a:t>c’est</a:t>
            </a:r>
            <a:r>
              <a:rPr lang="en-US" b="1" dirty="0">
                <a:solidFill>
                  <a:srgbClr val="0070C0"/>
                </a:solidFill>
              </a:rPr>
              <a:t>?</a:t>
            </a:r>
            <a:endParaRPr lang="fr-DZ" b="1" dirty="0">
              <a:solidFill>
                <a:srgbClr val="0070C0"/>
              </a:solidFill>
            </a:endParaRPr>
          </a:p>
        </p:txBody>
      </p:sp>
      <p:sp>
        <p:nvSpPr>
          <p:cNvPr id="3" name="Espace réservé du contenu 2">
            <a:extLst>
              <a:ext uri="{FF2B5EF4-FFF2-40B4-BE49-F238E27FC236}">
                <a16:creationId xmlns:a16="http://schemas.microsoft.com/office/drawing/2014/main" id="{0674D15A-E933-D6E6-10C2-05E2EB5C5FF7}"/>
              </a:ext>
            </a:extLst>
          </p:cNvPr>
          <p:cNvSpPr>
            <a:spLocks noGrp="1"/>
          </p:cNvSpPr>
          <p:nvPr>
            <p:ph idx="1"/>
          </p:nvPr>
        </p:nvSpPr>
        <p:spPr>
          <a:xfrm>
            <a:off x="1943367" y="1551214"/>
            <a:ext cx="9561245" cy="4360008"/>
          </a:xfrm>
        </p:spPr>
        <p:txBody>
          <a:bodyPr>
            <a:normAutofit/>
          </a:bodyPr>
          <a:lstStyle/>
          <a:p>
            <a:r>
              <a:rPr lang="fr-FR" sz="2400" b="0" i="0" dirty="0">
                <a:solidFill>
                  <a:srgbClr val="374151"/>
                </a:solidFill>
                <a:effectLst/>
                <a:latin typeface="Söhne"/>
              </a:rPr>
              <a:t>La réalité virtuelle, également connue sous le nom de VR (de l'anglais '</a:t>
            </a:r>
            <a:r>
              <a:rPr lang="fr-FR" sz="2400" b="0" i="0" dirty="0" err="1">
                <a:solidFill>
                  <a:srgbClr val="374151"/>
                </a:solidFill>
                <a:effectLst/>
                <a:latin typeface="Söhne"/>
              </a:rPr>
              <a:t>virtual</a:t>
            </a:r>
            <a:r>
              <a:rPr lang="fr-FR" sz="2400" b="0" i="0" dirty="0">
                <a:solidFill>
                  <a:srgbClr val="374151"/>
                </a:solidFill>
                <a:effectLst/>
                <a:latin typeface="Söhne"/>
              </a:rPr>
              <a:t> reality'), offre la possibilité d'immerger une personne dans un univers artificiel généré par des moyens numériques.</a:t>
            </a:r>
            <a:endParaRPr lang="fr-DZ" sz="2400" dirty="0"/>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17/10/2023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10</a:t>
            </a:fld>
            <a:endParaRPr lang="fr-DZ"/>
          </a:p>
        </p:txBody>
      </p:sp>
      <p:pic>
        <p:nvPicPr>
          <p:cNvPr id="8" name="Image 7">
            <a:extLst>
              <a:ext uri="{FF2B5EF4-FFF2-40B4-BE49-F238E27FC236}">
                <a16:creationId xmlns:a16="http://schemas.microsoft.com/office/drawing/2014/main" id="{90328EB2-CB92-2CF3-CC49-D21817AA9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12" y="2808514"/>
            <a:ext cx="7445829" cy="3321923"/>
          </a:xfrm>
          <a:prstGeom prst="rect">
            <a:avLst/>
          </a:prstGeom>
        </p:spPr>
      </p:pic>
    </p:spTree>
    <p:extLst>
      <p:ext uri="{BB962C8B-B14F-4D97-AF65-F5344CB8AC3E}">
        <p14:creationId xmlns:p14="http://schemas.microsoft.com/office/powerpoint/2010/main" val="61774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lstStyle/>
          <a:p>
            <a:r>
              <a:rPr lang="fr-FR" b="1" dirty="0">
                <a:solidFill>
                  <a:srgbClr val="00B050"/>
                </a:solidFill>
              </a:rPr>
              <a:t>Définition</a:t>
            </a:r>
            <a:br>
              <a:rPr lang="fr-FR" b="1" dirty="0">
                <a:solidFill>
                  <a:srgbClr val="00B050"/>
                </a:solidFill>
              </a:rPr>
            </a:br>
            <a:r>
              <a:rPr lang="fr-FR" b="1" dirty="0">
                <a:solidFill>
                  <a:srgbClr val="0070C0"/>
                </a:solidFill>
              </a:rPr>
              <a:t>Réalité virtuelle: c’est</a:t>
            </a:r>
            <a:r>
              <a:rPr lang="en-US" b="1" dirty="0">
                <a:solidFill>
                  <a:srgbClr val="0070C0"/>
                </a:solidFill>
              </a:rPr>
              <a:t> quoi?</a:t>
            </a:r>
            <a:endParaRPr lang="fr-DZ" b="1" dirty="0">
              <a:solidFill>
                <a:srgbClr val="0070C0"/>
              </a:solidFill>
            </a:endParaRPr>
          </a:p>
        </p:txBody>
      </p:sp>
      <p:sp>
        <p:nvSpPr>
          <p:cNvPr id="3" name="Espace réservé du contenu 2">
            <a:extLst>
              <a:ext uri="{FF2B5EF4-FFF2-40B4-BE49-F238E27FC236}">
                <a16:creationId xmlns:a16="http://schemas.microsoft.com/office/drawing/2014/main" id="{0674D15A-E933-D6E6-10C2-05E2EB5C5FF7}"/>
              </a:ext>
            </a:extLst>
          </p:cNvPr>
          <p:cNvSpPr>
            <a:spLocks noGrp="1"/>
          </p:cNvSpPr>
          <p:nvPr>
            <p:ph idx="1"/>
          </p:nvPr>
        </p:nvSpPr>
        <p:spPr>
          <a:xfrm>
            <a:off x="1311579" y="1373191"/>
            <a:ext cx="10660288" cy="3745991"/>
          </a:xfrm>
        </p:spPr>
        <p:txBody>
          <a:bodyPr>
            <a:normAutofit/>
          </a:bodyPr>
          <a:lstStyle/>
          <a:p>
            <a:r>
              <a:rPr lang="fr-FR" sz="2400" b="0" i="0" dirty="0">
                <a:solidFill>
                  <a:srgbClr val="374151"/>
                </a:solidFill>
                <a:effectLst/>
                <a:latin typeface="Söhne"/>
              </a:rPr>
              <a:t>La notion de réalité virtuelle englobe un ensemble de technologies informatiques conçues pour plonger une ou plusieurs personnes dans un environnement virtuel généré par des logiciels capable de simuler de manière plus ou moins précise des décors du monde réel.</a:t>
            </a:r>
          </a:p>
          <a:p>
            <a:r>
              <a:rPr lang="fr-FR" sz="2400" b="0" i="0" dirty="0">
                <a:solidFill>
                  <a:srgbClr val="374151"/>
                </a:solidFill>
                <a:effectLst/>
                <a:latin typeface="Söhne"/>
              </a:rPr>
              <a:t>L'accès à l'environnement virtuel se fait via un casque de réalité virtuelle pour une immersion complète.</a:t>
            </a:r>
          </a:p>
          <a:p>
            <a:r>
              <a:rPr lang="fr-FR" sz="2400" b="0" i="0" dirty="0">
                <a:solidFill>
                  <a:srgbClr val="374151"/>
                </a:solidFill>
                <a:effectLst/>
                <a:latin typeface="Söhne"/>
              </a:rPr>
              <a:t> la réalité virtuelle sollicite non seulement la vision de l'environnement généré par les logiciels</a:t>
            </a:r>
            <a:r>
              <a:rPr lang="fr-FR" sz="2400" dirty="0">
                <a:solidFill>
                  <a:srgbClr val="374151"/>
                </a:solidFill>
                <a:latin typeface="Söhne"/>
              </a:rPr>
              <a:t>, d’autres sens comme l’odorat (diffusion de bruits),l’</a:t>
            </a:r>
            <a:r>
              <a:rPr lang="fr-FR" sz="2400" dirty="0" err="1">
                <a:solidFill>
                  <a:srgbClr val="374151"/>
                </a:solidFill>
                <a:latin typeface="Söhne"/>
              </a:rPr>
              <a:t>ouie</a:t>
            </a:r>
            <a:r>
              <a:rPr lang="fr-FR" sz="2400" dirty="0">
                <a:solidFill>
                  <a:srgbClr val="374151"/>
                </a:solidFill>
                <a:latin typeface="Söhne"/>
              </a:rPr>
              <a:t> (émission de bruits) et le toucher peuvent être stimulés.</a:t>
            </a:r>
          </a:p>
          <a:p>
            <a:pPr marL="0" indent="0">
              <a:buNone/>
            </a:pPr>
            <a:endParaRPr lang="fr-DZ" sz="2400" dirty="0"/>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11</a:t>
            </a:fld>
            <a:endParaRPr lang="fr-DZ"/>
          </a:p>
        </p:txBody>
      </p:sp>
      <p:pic>
        <p:nvPicPr>
          <p:cNvPr id="7" name="Espace réservé du contenu 7">
            <a:extLst>
              <a:ext uri="{FF2B5EF4-FFF2-40B4-BE49-F238E27FC236}">
                <a16:creationId xmlns:a16="http://schemas.microsoft.com/office/drawing/2014/main" id="{85477BC7-CC6F-23DC-AF02-ED64F18ED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409" y="4987927"/>
            <a:ext cx="4243839" cy="1770101"/>
          </a:xfrm>
          <a:prstGeom prst="rect">
            <a:avLst/>
          </a:prstGeom>
        </p:spPr>
      </p:pic>
    </p:spTree>
    <p:extLst>
      <p:ext uri="{BB962C8B-B14F-4D97-AF65-F5344CB8AC3E}">
        <p14:creationId xmlns:p14="http://schemas.microsoft.com/office/powerpoint/2010/main" val="43965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lstStyle/>
          <a:p>
            <a:r>
              <a:rPr lang="fr-FR" b="1" dirty="0">
                <a:solidFill>
                  <a:srgbClr val="00B050"/>
                </a:solidFill>
              </a:rPr>
              <a:t>Définition</a:t>
            </a:r>
            <a:br>
              <a:rPr lang="fr-FR" b="1" dirty="0">
                <a:solidFill>
                  <a:srgbClr val="00B050"/>
                </a:solidFill>
              </a:rPr>
            </a:br>
            <a:r>
              <a:rPr lang="en-US" b="1" dirty="0">
                <a:solidFill>
                  <a:srgbClr val="0070C0"/>
                </a:solidFill>
              </a:rPr>
              <a:t>Quoi </a:t>
            </a:r>
            <a:r>
              <a:rPr lang="fr-FR" b="1" dirty="0">
                <a:solidFill>
                  <a:srgbClr val="0070C0"/>
                </a:solidFill>
              </a:rPr>
              <a:t>sert</a:t>
            </a:r>
            <a:r>
              <a:rPr lang="en-US" b="1" dirty="0">
                <a:solidFill>
                  <a:srgbClr val="0070C0"/>
                </a:solidFill>
              </a:rPr>
              <a:t> la </a:t>
            </a:r>
            <a:r>
              <a:rPr lang="fr-FR" b="1" dirty="0">
                <a:solidFill>
                  <a:srgbClr val="0070C0"/>
                </a:solidFill>
              </a:rPr>
              <a:t>réalité virtuelle</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12</a:t>
            </a:fld>
            <a:endParaRPr lang="fr-DZ"/>
          </a:p>
        </p:txBody>
      </p:sp>
      <p:sp>
        <p:nvSpPr>
          <p:cNvPr id="13" name="Espace réservé du contenu 2">
            <a:extLst>
              <a:ext uri="{FF2B5EF4-FFF2-40B4-BE49-F238E27FC236}">
                <a16:creationId xmlns:a16="http://schemas.microsoft.com/office/drawing/2014/main" id="{F308EAFE-262A-7D8B-9FAF-ABA0B1880F20}"/>
              </a:ext>
            </a:extLst>
          </p:cNvPr>
          <p:cNvSpPr>
            <a:spLocks noGrp="1"/>
          </p:cNvSpPr>
          <p:nvPr>
            <p:ph idx="1"/>
          </p:nvPr>
        </p:nvSpPr>
        <p:spPr>
          <a:xfrm>
            <a:off x="1943367" y="1551214"/>
            <a:ext cx="9561245" cy="4360008"/>
          </a:xfrm>
        </p:spPr>
        <p:txBody>
          <a:bodyPr>
            <a:normAutofit/>
          </a:bodyPr>
          <a:lstStyle/>
          <a:p>
            <a:pPr marL="0" indent="0">
              <a:buNone/>
            </a:pPr>
            <a:r>
              <a:rPr lang="fr-FR" sz="2400" b="0" i="0" dirty="0">
                <a:solidFill>
                  <a:srgbClr val="374151"/>
                </a:solidFill>
                <a:effectLst/>
                <a:latin typeface="Söhne"/>
              </a:rPr>
              <a:t>Pour le grand public, la RV est souvent associer aux jeux vidéo. Ainsi que: </a:t>
            </a:r>
          </a:p>
          <a:p>
            <a:pPr>
              <a:lnSpc>
                <a:spcPct val="150000"/>
              </a:lnSpc>
            </a:pPr>
            <a:r>
              <a:rPr lang="fr-FR" sz="2800" b="0" i="0" dirty="0">
                <a:solidFill>
                  <a:srgbClr val="374151"/>
                </a:solidFill>
                <a:effectLst/>
                <a:latin typeface="Söhne"/>
              </a:rPr>
              <a:t>Dans le domaine Militaire</a:t>
            </a:r>
            <a:endParaRPr lang="fr-FR" sz="2800" dirty="0">
              <a:solidFill>
                <a:srgbClr val="374151"/>
              </a:solidFill>
              <a:latin typeface="Söhne"/>
            </a:endParaRPr>
          </a:p>
          <a:p>
            <a:pPr>
              <a:lnSpc>
                <a:spcPct val="150000"/>
              </a:lnSpc>
            </a:pPr>
            <a:r>
              <a:rPr lang="fr-FR" sz="2800" dirty="0">
                <a:solidFill>
                  <a:srgbClr val="374151"/>
                </a:solidFill>
                <a:latin typeface="Söhne"/>
              </a:rPr>
              <a:t>Dans le secteur de santé</a:t>
            </a:r>
          </a:p>
          <a:p>
            <a:pPr>
              <a:lnSpc>
                <a:spcPct val="150000"/>
              </a:lnSpc>
            </a:pPr>
            <a:r>
              <a:rPr lang="fr-FR" sz="2800" b="0" i="0" dirty="0">
                <a:solidFill>
                  <a:srgbClr val="374151"/>
                </a:solidFill>
                <a:effectLst/>
                <a:latin typeface="Söhne"/>
              </a:rPr>
              <a:t>Entreprises de transport et compagnies d'assurances</a:t>
            </a:r>
            <a:endParaRPr lang="fr-FR" sz="2800" dirty="0">
              <a:solidFill>
                <a:srgbClr val="374151"/>
              </a:solidFill>
              <a:latin typeface="Söhne"/>
            </a:endParaRPr>
          </a:p>
          <a:p>
            <a:pPr>
              <a:lnSpc>
                <a:spcPct val="150000"/>
              </a:lnSpc>
            </a:pPr>
            <a:r>
              <a:rPr lang="fr-FR" sz="2800" dirty="0">
                <a:solidFill>
                  <a:srgbClr val="374151"/>
                </a:solidFill>
                <a:latin typeface="Söhne"/>
              </a:rPr>
              <a:t>Dans l’éducation </a:t>
            </a:r>
          </a:p>
          <a:p>
            <a:pPr>
              <a:lnSpc>
                <a:spcPct val="150000"/>
              </a:lnSpc>
            </a:pPr>
            <a:r>
              <a:rPr lang="fr-FR" sz="2800" dirty="0">
                <a:solidFill>
                  <a:srgbClr val="374151"/>
                </a:solidFill>
                <a:latin typeface="Söhne"/>
              </a:rPr>
              <a:t>Dans le domaine d’architecture</a:t>
            </a:r>
          </a:p>
          <a:p>
            <a:endParaRPr lang="fr-DZ" sz="2400" dirty="0"/>
          </a:p>
        </p:txBody>
      </p:sp>
    </p:spTree>
    <p:extLst>
      <p:ext uri="{BB962C8B-B14F-4D97-AF65-F5344CB8AC3E}">
        <p14:creationId xmlns:p14="http://schemas.microsoft.com/office/powerpoint/2010/main" val="182933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53731"/>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Différence entre RV et RA</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13</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778933" y="1353703"/>
            <a:ext cx="11217579" cy="2602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400" dirty="0">
              <a:solidFill>
                <a:srgbClr val="374151"/>
              </a:solidFill>
              <a:latin typeface="Söhne"/>
            </a:endParaRPr>
          </a:p>
          <a:p>
            <a:endParaRPr lang="fr-DZ" sz="2400" dirty="0"/>
          </a:p>
        </p:txBody>
      </p:sp>
      <p:sp>
        <p:nvSpPr>
          <p:cNvPr id="3" name="Espace réservé du contenu 2">
            <a:extLst>
              <a:ext uri="{FF2B5EF4-FFF2-40B4-BE49-F238E27FC236}">
                <a16:creationId xmlns:a16="http://schemas.microsoft.com/office/drawing/2014/main" id="{6B3146A9-8A02-4427-790C-2A3E05C8B1C8}"/>
              </a:ext>
            </a:extLst>
          </p:cNvPr>
          <p:cNvSpPr>
            <a:spLocks noGrp="1"/>
          </p:cNvSpPr>
          <p:nvPr>
            <p:ph idx="1"/>
          </p:nvPr>
        </p:nvSpPr>
        <p:spPr>
          <a:xfrm>
            <a:off x="1311579" y="1551214"/>
            <a:ext cx="10193034" cy="3659141"/>
          </a:xfrm>
        </p:spPr>
        <p:txBody>
          <a:bodyPr>
            <a:normAutofit fontScale="77500" lnSpcReduction="20000"/>
          </a:bodyPr>
          <a:lstStyle/>
          <a:p>
            <a:pPr>
              <a:lnSpc>
                <a:spcPct val="150000"/>
              </a:lnSpc>
            </a:pPr>
            <a:r>
              <a:rPr lang="fr-FR" sz="2800" b="0" i="0" dirty="0">
                <a:solidFill>
                  <a:srgbClr val="4D5156"/>
                </a:solidFill>
                <a:effectLst/>
                <a:latin typeface="Lincoln light"/>
              </a:rPr>
              <a:t>sont deux technologies inverses l’une de l’autre. La RV tend à isoler l’utilisateur dans un monde virtuel généré par ordinateur. Tandis que la réalité augmentée apporte à l’utilisateur des données numériques dans son environnement réel.</a:t>
            </a:r>
          </a:p>
          <a:p>
            <a:pPr algn="l" fontAlgn="base"/>
            <a:r>
              <a:rPr lang="fr-FR" sz="2800" b="0" i="0" dirty="0">
                <a:solidFill>
                  <a:srgbClr val="4D5156"/>
                </a:solidFill>
                <a:effectLst/>
                <a:latin typeface="Lincoln light"/>
              </a:rPr>
              <a:t>Entre ces deux technologies, il existe de nombreux points de différences à savoir :</a:t>
            </a:r>
          </a:p>
          <a:p>
            <a:pPr algn="l" fontAlgn="base">
              <a:buFont typeface="Arial" panose="020B0604020202020204" pitchFamily="34" charset="0"/>
              <a:buChar char="•"/>
            </a:pPr>
            <a:r>
              <a:rPr lang="fr-FR" sz="2800" b="1" i="0" dirty="0">
                <a:solidFill>
                  <a:srgbClr val="4D5156"/>
                </a:solidFill>
                <a:effectLst/>
                <a:latin typeface="Lincoln light"/>
              </a:rPr>
              <a:t>les outils utilisés. </a:t>
            </a:r>
          </a:p>
          <a:p>
            <a:pPr algn="l" fontAlgn="base">
              <a:buFont typeface="Arial" panose="020B0604020202020204" pitchFamily="34" charset="0"/>
              <a:buChar char="•"/>
            </a:pPr>
            <a:r>
              <a:rPr lang="fr-FR" sz="2800" b="1" i="0" dirty="0">
                <a:solidFill>
                  <a:srgbClr val="4D5156"/>
                </a:solidFill>
                <a:effectLst/>
                <a:latin typeface="Lincoln light"/>
              </a:rPr>
              <a:t>les diverses applications.</a:t>
            </a:r>
          </a:p>
          <a:p>
            <a:pPr algn="l" fontAlgn="base">
              <a:buFont typeface="Arial" panose="020B0604020202020204" pitchFamily="34" charset="0"/>
              <a:buChar char="•"/>
            </a:pPr>
            <a:r>
              <a:rPr lang="fr-FR" sz="2800" b="1" i="0" dirty="0">
                <a:solidFill>
                  <a:srgbClr val="4D5156"/>
                </a:solidFill>
                <a:effectLst/>
                <a:latin typeface="Lincoln light"/>
              </a:rPr>
              <a:t>les objectifs de chaque technologie, etc</a:t>
            </a:r>
            <a:r>
              <a:rPr lang="fr-FR" sz="2800" b="1" dirty="0">
                <a:solidFill>
                  <a:srgbClr val="4D5156"/>
                </a:solidFill>
                <a:latin typeface="Lincoln light"/>
              </a:rPr>
              <a:t>.</a:t>
            </a:r>
            <a:endParaRPr lang="fr-FR" sz="2800" b="1" i="0" dirty="0">
              <a:solidFill>
                <a:srgbClr val="4D5156"/>
              </a:solidFill>
              <a:effectLst/>
              <a:latin typeface="Lincoln light"/>
            </a:endParaRPr>
          </a:p>
          <a:p>
            <a:pPr>
              <a:lnSpc>
                <a:spcPct val="150000"/>
              </a:lnSpc>
            </a:pPr>
            <a:endParaRPr lang="fr-FR" sz="2800" dirty="0">
              <a:solidFill>
                <a:srgbClr val="374151"/>
              </a:solidFill>
              <a:latin typeface="Söhne"/>
            </a:endParaRPr>
          </a:p>
        </p:txBody>
      </p:sp>
    </p:spTree>
    <p:extLst>
      <p:ext uri="{BB962C8B-B14F-4D97-AF65-F5344CB8AC3E}">
        <p14:creationId xmlns:p14="http://schemas.microsoft.com/office/powerpoint/2010/main" val="75276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éalité virtuelle, réalité augmentée">
            <a:hlinkClick r:id="" action="ppaction://media"/>
            <a:extLst>
              <a:ext uri="{FF2B5EF4-FFF2-40B4-BE49-F238E27FC236}">
                <a16:creationId xmlns:a16="http://schemas.microsoft.com/office/drawing/2014/main" id="{6D9797C0-3867-11B6-6A91-9F02CCF81D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0782"/>
            <a:ext cx="12192000" cy="6070218"/>
          </a:xfrm>
        </p:spPr>
      </p:pic>
      <p:sp>
        <p:nvSpPr>
          <p:cNvPr id="4" name="Espace réservé de la date 3">
            <a:extLst>
              <a:ext uri="{FF2B5EF4-FFF2-40B4-BE49-F238E27FC236}">
                <a16:creationId xmlns:a16="http://schemas.microsoft.com/office/drawing/2014/main" id="{C003020D-CB5A-CC9C-4C11-3D036E357618}"/>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DC436567-A280-2540-7464-E07A64C6A98E}"/>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D7F705E6-32A2-AAF2-3E9E-410B231E8DE3}"/>
              </a:ext>
            </a:extLst>
          </p:cNvPr>
          <p:cNvSpPr>
            <a:spLocks noGrp="1"/>
          </p:cNvSpPr>
          <p:nvPr>
            <p:ph type="sldNum" sz="quarter" idx="12"/>
          </p:nvPr>
        </p:nvSpPr>
        <p:spPr/>
        <p:txBody>
          <a:bodyPr/>
          <a:lstStyle/>
          <a:p>
            <a:fld id="{1C5C001E-0BD2-4186-B221-AB65B2998C04}" type="slidenum">
              <a:rPr lang="fr-DZ" smtClean="0"/>
              <a:t>14</a:t>
            </a:fld>
            <a:endParaRPr lang="fr-DZ"/>
          </a:p>
        </p:txBody>
      </p:sp>
      <p:sp>
        <p:nvSpPr>
          <p:cNvPr id="8" name="ZoneTexte 7">
            <a:extLst>
              <a:ext uri="{FF2B5EF4-FFF2-40B4-BE49-F238E27FC236}">
                <a16:creationId xmlns:a16="http://schemas.microsoft.com/office/drawing/2014/main" id="{ED28CF0D-08A0-4856-7728-DF74006D9058}"/>
              </a:ext>
            </a:extLst>
          </p:cNvPr>
          <p:cNvSpPr txBox="1"/>
          <p:nvPr/>
        </p:nvSpPr>
        <p:spPr>
          <a:xfrm>
            <a:off x="3814024" y="6118462"/>
            <a:ext cx="5788764" cy="369332"/>
          </a:xfrm>
          <a:prstGeom prst="rect">
            <a:avLst/>
          </a:prstGeom>
          <a:noFill/>
        </p:spPr>
        <p:txBody>
          <a:bodyPr wrap="none" rtlCol="0">
            <a:spAutoFit/>
          </a:bodyPr>
          <a:lstStyle/>
          <a:p>
            <a:r>
              <a:rPr lang="fr-FR" dirty="0"/>
              <a:t>https://www.youtube.com/watch?v=po78FBL1HUI</a:t>
            </a:r>
            <a:endParaRPr lang="fr-DZ" dirty="0"/>
          </a:p>
        </p:txBody>
      </p:sp>
    </p:spTree>
    <p:extLst>
      <p:ext uri="{BB962C8B-B14F-4D97-AF65-F5344CB8AC3E}">
        <p14:creationId xmlns:p14="http://schemas.microsoft.com/office/powerpoint/2010/main" val="253631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âce à la réalité virtuelle, une mère revoit sa fille décédée">
            <a:hlinkClick r:id="" action="ppaction://media"/>
            <a:extLst>
              <a:ext uri="{FF2B5EF4-FFF2-40B4-BE49-F238E27FC236}">
                <a16:creationId xmlns:a16="http://schemas.microsoft.com/office/drawing/2014/main" id="{128DE52D-6FC5-52B0-5709-50D3BBDBD9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5631543"/>
          </a:xfrm>
        </p:spPr>
      </p:pic>
      <p:sp>
        <p:nvSpPr>
          <p:cNvPr id="4" name="Espace réservé de la date 3">
            <a:extLst>
              <a:ext uri="{FF2B5EF4-FFF2-40B4-BE49-F238E27FC236}">
                <a16:creationId xmlns:a16="http://schemas.microsoft.com/office/drawing/2014/main" id="{0CCAA7FC-C1CC-1A20-525B-5EB0617A1616}"/>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9ECB765F-65A5-A4E0-3D4E-80F4F53D9876}"/>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CC2AD0C3-99FE-80A0-C605-95BD7A7DB0CB}"/>
              </a:ext>
            </a:extLst>
          </p:cNvPr>
          <p:cNvSpPr>
            <a:spLocks noGrp="1"/>
          </p:cNvSpPr>
          <p:nvPr>
            <p:ph type="sldNum" sz="quarter" idx="12"/>
          </p:nvPr>
        </p:nvSpPr>
        <p:spPr/>
        <p:txBody>
          <a:bodyPr/>
          <a:lstStyle/>
          <a:p>
            <a:fld id="{1C5C001E-0BD2-4186-B221-AB65B2998C04}" type="slidenum">
              <a:rPr lang="fr-DZ" smtClean="0"/>
              <a:t>15</a:t>
            </a:fld>
            <a:endParaRPr lang="fr-DZ"/>
          </a:p>
        </p:txBody>
      </p:sp>
      <p:sp>
        <p:nvSpPr>
          <p:cNvPr id="8" name="ZoneTexte 7">
            <a:extLst>
              <a:ext uri="{FF2B5EF4-FFF2-40B4-BE49-F238E27FC236}">
                <a16:creationId xmlns:a16="http://schemas.microsoft.com/office/drawing/2014/main" id="{823AB33C-2EE5-E7B6-DD4B-99614E004C29}"/>
              </a:ext>
            </a:extLst>
          </p:cNvPr>
          <p:cNvSpPr txBox="1"/>
          <p:nvPr/>
        </p:nvSpPr>
        <p:spPr>
          <a:xfrm>
            <a:off x="2772229" y="5803583"/>
            <a:ext cx="6143028" cy="369332"/>
          </a:xfrm>
          <a:prstGeom prst="rect">
            <a:avLst/>
          </a:prstGeom>
          <a:noFill/>
        </p:spPr>
        <p:txBody>
          <a:bodyPr wrap="none" rtlCol="0">
            <a:spAutoFit/>
          </a:bodyPr>
          <a:lstStyle/>
          <a:p>
            <a:r>
              <a:rPr lang="fr-FR" dirty="0"/>
              <a:t>https://www.youtube.com/watch?v=CwACgw4I6wA</a:t>
            </a:r>
            <a:endParaRPr lang="fr-DZ" dirty="0"/>
          </a:p>
        </p:txBody>
      </p:sp>
    </p:spTree>
    <p:extLst>
      <p:ext uri="{BB962C8B-B14F-4D97-AF65-F5344CB8AC3E}">
        <p14:creationId xmlns:p14="http://schemas.microsoft.com/office/powerpoint/2010/main" val="140885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normAutofit fontScale="90000"/>
          </a:bodyPr>
          <a:lstStyle/>
          <a:p>
            <a:r>
              <a:rPr lang="fr-FR" b="1" dirty="0">
                <a:solidFill>
                  <a:srgbClr val="00B050"/>
                </a:solidFill>
              </a:rPr>
              <a:t>Définition</a:t>
            </a:r>
            <a:br>
              <a:rPr lang="fr-FR" b="1" dirty="0">
                <a:solidFill>
                  <a:srgbClr val="00B050"/>
                </a:solidFill>
              </a:rPr>
            </a:br>
            <a:r>
              <a:rPr lang="fr-FR" b="1" dirty="0">
                <a:solidFill>
                  <a:srgbClr val="0070C0"/>
                </a:solidFill>
              </a:rPr>
              <a:t>Réalité augmentée qu’est-ce</a:t>
            </a:r>
            <a:r>
              <a:rPr lang="en-US" b="1" dirty="0">
                <a:solidFill>
                  <a:srgbClr val="0070C0"/>
                </a:solidFill>
              </a:rPr>
              <a:t> que </a:t>
            </a:r>
            <a:r>
              <a:rPr lang="fr-FR" b="1" dirty="0">
                <a:solidFill>
                  <a:srgbClr val="0070C0"/>
                </a:solidFill>
              </a:rPr>
              <a:t>c’est</a:t>
            </a:r>
            <a:r>
              <a:rPr lang="en-US" b="1" dirty="0">
                <a:solidFill>
                  <a:srgbClr val="0070C0"/>
                </a:solidFill>
              </a:rPr>
              <a:t>?</a:t>
            </a:r>
            <a:endParaRPr lang="fr-DZ" b="1" dirty="0">
              <a:solidFill>
                <a:srgbClr val="0070C0"/>
              </a:solidFill>
            </a:endParaRPr>
          </a:p>
        </p:txBody>
      </p:sp>
      <p:pic>
        <p:nvPicPr>
          <p:cNvPr id="9" name="Espace réservé du contenu 8">
            <a:extLst>
              <a:ext uri="{FF2B5EF4-FFF2-40B4-BE49-F238E27FC236}">
                <a16:creationId xmlns:a16="http://schemas.microsoft.com/office/drawing/2014/main" id="{7ACBE89A-1F26-0E58-3C83-1DA0072AED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4622" y="3429000"/>
            <a:ext cx="4480131" cy="2654325"/>
          </a:xfrm>
        </p:spPr>
      </p:pic>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2</a:t>
            </a:fld>
            <a:endParaRPr lang="fr-DZ"/>
          </a:p>
        </p:txBody>
      </p:sp>
      <p:pic>
        <p:nvPicPr>
          <p:cNvPr id="11" name="Image 10">
            <a:extLst>
              <a:ext uri="{FF2B5EF4-FFF2-40B4-BE49-F238E27FC236}">
                <a16:creationId xmlns:a16="http://schemas.microsoft.com/office/drawing/2014/main" id="{4667F0CC-123C-8A81-BD6E-F1EE674B5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522" y="3429000"/>
            <a:ext cx="4480132" cy="2654325"/>
          </a:xfrm>
          <a:prstGeom prst="rect">
            <a:avLst/>
          </a:prstGeom>
        </p:spPr>
      </p:pic>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1642875" y="1380862"/>
            <a:ext cx="9561245" cy="18253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400" b="0" i="0" dirty="0">
                <a:solidFill>
                  <a:srgbClr val="384044"/>
                </a:solidFill>
                <a:effectLst/>
                <a:latin typeface="Open Sans" panose="020B0606030504020204" pitchFamily="34" charset="0"/>
              </a:rPr>
              <a:t>La réalité augmentée (ou RA) est une technologie qui permet d’intégrer des éléments virtuels en </a:t>
            </a:r>
            <a:r>
              <a:rPr lang="fr-FR" sz="2400" b="1" i="0" dirty="0">
                <a:solidFill>
                  <a:srgbClr val="384044"/>
                </a:solidFill>
                <a:effectLst/>
                <a:latin typeface="Open Sans" panose="020B0606030504020204" pitchFamily="34" charset="0"/>
              </a:rPr>
              <a:t>3D</a:t>
            </a:r>
            <a:r>
              <a:rPr lang="fr-FR" sz="2400" b="0" i="0" dirty="0">
                <a:solidFill>
                  <a:srgbClr val="384044"/>
                </a:solidFill>
                <a:effectLst/>
                <a:latin typeface="Open Sans" panose="020B0606030504020204" pitchFamily="34" charset="0"/>
              </a:rPr>
              <a:t> (en temps réel) au sein d’un environnement réel. Le principe est de combiner le virtuel et le réel et donner l’illusion d’une intégration parfaite à l’utilisateur.</a:t>
            </a:r>
            <a:endParaRPr lang="fr-DZ" sz="2400" dirty="0"/>
          </a:p>
        </p:txBody>
      </p:sp>
    </p:spTree>
    <p:extLst>
      <p:ext uri="{BB962C8B-B14F-4D97-AF65-F5344CB8AC3E}">
        <p14:creationId xmlns:p14="http://schemas.microsoft.com/office/powerpoint/2010/main" val="592190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Histoire</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3</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1311579" y="1376411"/>
            <a:ext cx="10735733" cy="2625575"/>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400" b="0" i="0" dirty="0">
                <a:solidFill>
                  <a:srgbClr val="374151"/>
                </a:solidFill>
                <a:effectLst/>
                <a:latin typeface="Söhne"/>
              </a:rPr>
              <a:t>En 1968, Ivan Sutherland a créé le tout premier système de réalité augmentée lors de ses recherches au MIT, à l’université de Boston. À cette époque, il avait conçu un casque équipé de deux lentilles positionnées au niveau des yeux. Ce casque était relié à un ordinateur par le biais d'un bras articulé, ce qui lui avait valu le surnom d'« épée de Damoclès ». L'expérience consistait à afficher un cube en 3D à travers ces lentilles. L'ordinateur recalculait en temps réel l'image et l'angle de vue pour suivre les mouvements de la tête de l'utilisateur. Ce dispositif a posé les fondations de la réalité augmentée.</a:t>
            </a:r>
            <a:endParaRPr lang="fr-DZ" sz="2400" dirty="0"/>
          </a:p>
        </p:txBody>
      </p:sp>
      <p:pic>
        <p:nvPicPr>
          <p:cNvPr id="10" name="Espace réservé du contenu 9">
            <a:extLst>
              <a:ext uri="{FF2B5EF4-FFF2-40B4-BE49-F238E27FC236}">
                <a16:creationId xmlns:a16="http://schemas.microsoft.com/office/drawing/2014/main" id="{D4A4A94A-407E-3A1A-A4AF-A5590561FF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9995" y="3738187"/>
            <a:ext cx="3518430" cy="2786063"/>
          </a:xfrm>
        </p:spPr>
      </p:pic>
    </p:spTree>
    <p:extLst>
      <p:ext uri="{BB962C8B-B14F-4D97-AF65-F5344CB8AC3E}">
        <p14:creationId xmlns:p14="http://schemas.microsoft.com/office/powerpoint/2010/main" val="285030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Histoire</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4</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1311579" y="1376411"/>
            <a:ext cx="10735733" cy="26255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400" b="0" i="0" dirty="0">
                <a:solidFill>
                  <a:srgbClr val="374151"/>
                </a:solidFill>
                <a:effectLst/>
                <a:latin typeface="Söhne"/>
              </a:rPr>
              <a:t>Pendant les années 80, les systèmes HUD (Head-up displays ou affichages tête-haute) ont été développés, principalement à des fins militaires. Ces systèmes permettaient d'afficher des informations essentielles à travers un petit écran transparent, positionné dans le champ de vision du pilote ou du conducteur.</a:t>
            </a:r>
            <a:endParaRPr lang="fr-DZ" sz="2400" dirty="0"/>
          </a:p>
        </p:txBody>
      </p:sp>
      <p:pic>
        <p:nvPicPr>
          <p:cNvPr id="9" name="Espace réservé du contenu 8">
            <a:extLst>
              <a:ext uri="{FF2B5EF4-FFF2-40B4-BE49-F238E27FC236}">
                <a16:creationId xmlns:a16="http://schemas.microsoft.com/office/drawing/2014/main" id="{A2DCEA48-950D-4CFE-F5A6-2B0EAEF24F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6667" y="2963862"/>
            <a:ext cx="5672138" cy="2912575"/>
          </a:xfrm>
        </p:spPr>
      </p:pic>
    </p:spTree>
    <p:extLst>
      <p:ext uri="{BB962C8B-B14F-4D97-AF65-F5344CB8AC3E}">
        <p14:creationId xmlns:p14="http://schemas.microsoft.com/office/powerpoint/2010/main" val="287608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Histoire</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5</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1311579" y="1376411"/>
            <a:ext cx="10735733" cy="26255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400" b="0" i="0" dirty="0">
                <a:solidFill>
                  <a:srgbClr val="374151"/>
                </a:solidFill>
                <a:effectLst/>
                <a:latin typeface="Söhne"/>
              </a:rPr>
              <a:t>En 1994, deux scientifiques, </a:t>
            </a:r>
            <a:r>
              <a:rPr lang="fr-FR" sz="2400" b="0" i="0" dirty="0" err="1">
                <a:solidFill>
                  <a:srgbClr val="374151"/>
                </a:solidFill>
                <a:effectLst/>
                <a:latin typeface="Söhne"/>
              </a:rPr>
              <a:t>Rekimoto</a:t>
            </a:r>
            <a:r>
              <a:rPr lang="fr-FR" sz="2400" b="0" i="0" dirty="0">
                <a:solidFill>
                  <a:srgbClr val="374151"/>
                </a:solidFill>
                <a:effectLst/>
                <a:latin typeface="Söhne"/>
              </a:rPr>
              <a:t> et Takashi, employés au Sony Computer lab., ont développé </a:t>
            </a:r>
            <a:r>
              <a:rPr lang="fr-FR" sz="2400" b="0" i="0" dirty="0" err="1">
                <a:solidFill>
                  <a:srgbClr val="374151"/>
                </a:solidFill>
                <a:effectLst/>
                <a:latin typeface="Söhne"/>
              </a:rPr>
              <a:t>NaviCam</a:t>
            </a:r>
            <a:r>
              <a:rPr lang="fr-FR" sz="2400" b="0" i="0" dirty="0">
                <a:solidFill>
                  <a:srgbClr val="374151"/>
                </a:solidFill>
                <a:effectLst/>
                <a:latin typeface="Söhne"/>
              </a:rPr>
              <a:t>, le premier système de réalité augmentée capable de reconnaître des marqueurs. Bien que rudimentaire et réactif, ce système permettait d'afficher des informations textuelles qui se superposaient au monde réel, grâce à un casque équipé d'un HUD. Les marqueurs sont devenus depuis lors le moyen de référence pour ancrer des éléments virtuels dans le monde réel, offrant une réactivité très rapide</a:t>
            </a:r>
            <a:endParaRPr lang="fr-DZ" sz="2400" dirty="0"/>
          </a:p>
        </p:txBody>
      </p:sp>
      <p:pic>
        <p:nvPicPr>
          <p:cNvPr id="10" name="Image 9">
            <a:extLst>
              <a:ext uri="{FF2B5EF4-FFF2-40B4-BE49-F238E27FC236}">
                <a16:creationId xmlns:a16="http://schemas.microsoft.com/office/drawing/2014/main" id="{B6F61F52-81FA-9D27-876C-55A1CF7BA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842" y="3514684"/>
            <a:ext cx="5274946" cy="2818383"/>
          </a:xfrm>
          <a:prstGeom prst="rect">
            <a:avLst/>
          </a:prstGeom>
        </p:spPr>
      </p:pic>
    </p:spTree>
    <p:extLst>
      <p:ext uri="{BB962C8B-B14F-4D97-AF65-F5344CB8AC3E}">
        <p14:creationId xmlns:p14="http://schemas.microsoft.com/office/powerpoint/2010/main" val="125095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80890"/>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Histoire</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6</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778933" y="1353703"/>
            <a:ext cx="11217579" cy="260292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400" b="0" i="0" dirty="0">
                <a:solidFill>
                  <a:srgbClr val="374151"/>
                </a:solidFill>
                <a:effectLst/>
                <a:latin typeface="Söhne"/>
              </a:rPr>
              <a:t>En </a:t>
            </a:r>
            <a:r>
              <a:rPr lang="fr-FR" sz="2400" dirty="0">
                <a:solidFill>
                  <a:srgbClr val="374151"/>
                </a:solidFill>
                <a:latin typeface="Söhne"/>
              </a:rPr>
              <a:t>2012</a:t>
            </a:r>
            <a:r>
              <a:rPr lang="fr-FR" sz="2400" b="0" i="0" dirty="0">
                <a:solidFill>
                  <a:srgbClr val="374151"/>
                </a:solidFill>
                <a:effectLst/>
                <a:latin typeface="Söhne"/>
              </a:rPr>
              <a:t>, Développement des 1ers visiocasque</a:t>
            </a:r>
            <a:r>
              <a:rPr lang="en-US" sz="2400" b="0" i="0" dirty="0">
                <a:solidFill>
                  <a:srgbClr val="374151"/>
                </a:solidFill>
                <a:effectLst/>
                <a:latin typeface="Söhne"/>
              </a:rPr>
              <a:t> </a:t>
            </a:r>
            <a:r>
              <a:rPr lang="fr-FR" sz="2400" b="0" i="0" dirty="0">
                <a:solidFill>
                  <a:srgbClr val="374151"/>
                </a:solidFill>
                <a:effectLst/>
                <a:latin typeface="Söhne"/>
              </a:rPr>
              <a:t>ou</a:t>
            </a:r>
            <a:r>
              <a:rPr lang="en-US" sz="2400" b="0" i="0" dirty="0">
                <a:solidFill>
                  <a:srgbClr val="374151"/>
                </a:solidFill>
                <a:effectLst/>
                <a:latin typeface="Söhne"/>
              </a:rPr>
              <a:t> cas</a:t>
            </a:r>
            <a:r>
              <a:rPr lang="en-US" sz="2400" dirty="0">
                <a:solidFill>
                  <a:srgbClr val="374151"/>
                </a:solidFill>
                <a:latin typeface="Söhne"/>
              </a:rPr>
              <a:t>que HMD </a:t>
            </a:r>
            <a:r>
              <a:rPr lang="fr-FR" sz="2400" b="0" i="0" dirty="0">
                <a:solidFill>
                  <a:srgbClr val="000000"/>
                </a:solidFill>
                <a:effectLst/>
                <a:latin typeface="Alegreya Sans"/>
              </a:rPr>
              <a:t>(</a:t>
            </a:r>
            <a:r>
              <a:rPr lang="en-US" sz="2400" b="0" i="0" dirty="0">
                <a:solidFill>
                  <a:srgbClr val="000000"/>
                </a:solidFill>
                <a:effectLst/>
                <a:latin typeface="Alegreya Sans"/>
              </a:rPr>
              <a:t>head-mounted</a:t>
            </a:r>
            <a:r>
              <a:rPr lang="fr-FR" sz="2400" b="0" i="0" dirty="0">
                <a:solidFill>
                  <a:srgbClr val="000000"/>
                </a:solidFill>
                <a:effectLst/>
                <a:latin typeface="Alegreya Sans"/>
              </a:rPr>
              <a:t> </a:t>
            </a:r>
            <a:r>
              <a:rPr lang="en-US" sz="2400" b="0" i="0" dirty="0">
                <a:solidFill>
                  <a:srgbClr val="000000"/>
                </a:solidFill>
                <a:effectLst/>
                <a:latin typeface="Alegreya Sans"/>
              </a:rPr>
              <a:t>display</a:t>
            </a:r>
            <a:r>
              <a:rPr lang="fr-FR" sz="2400" b="0" i="0" dirty="0">
                <a:solidFill>
                  <a:srgbClr val="000000"/>
                </a:solidFill>
                <a:effectLst/>
                <a:latin typeface="Alegreya Sans"/>
              </a:rPr>
              <a:t>) </a:t>
            </a:r>
            <a:r>
              <a:rPr lang="en-US" sz="2400" dirty="0">
                <a:solidFill>
                  <a:srgbClr val="374151"/>
                </a:solidFill>
                <a:latin typeface="Söhne"/>
              </a:rPr>
              <a:t>du type Oculus Rift </a:t>
            </a:r>
            <a:r>
              <a:rPr lang="fr-FR" sz="2400" dirty="0">
                <a:solidFill>
                  <a:srgbClr val="374151"/>
                </a:solidFill>
                <a:latin typeface="Söhne"/>
              </a:rPr>
              <a:t>ou</a:t>
            </a:r>
            <a:r>
              <a:rPr lang="en-US" sz="2400" dirty="0">
                <a:solidFill>
                  <a:srgbClr val="374151"/>
                </a:solidFill>
                <a:latin typeface="Söhne"/>
              </a:rPr>
              <a:t> Google Glass, </a:t>
            </a:r>
            <a:r>
              <a:rPr lang="fr-FR" sz="2400" dirty="0">
                <a:solidFill>
                  <a:srgbClr val="374151"/>
                </a:solidFill>
                <a:latin typeface="Söhne"/>
              </a:rPr>
              <a:t>Cette</a:t>
            </a:r>
            <a:r>
              <a:rPr lang="en-US" sz="2400" dirty="0">
                <a:solidFill>
                  <a:srgbClr val="374151"/>
                </a:solidFill>
                <a:latin typeface="Söhne"/>
              </a:rPr>
              <a:t> </a:t>
            </a:r>
            <a:r>
              <a:rPr lang="fr-FR" sz="2400" dirty="0">
                <a:solidFill>
                  <a:srgbClr val="374151"/>
                </a:solidFill>
                <a:latin typeface="Söhne"/>
              </a:rPr>
              <a:t>paire</a:t>
            </a:r>
            <a:r>
              <a:rPr lang="en-US" sz="2400" dirty="0">
                <a:solidFill>
                  <a:srgbClr val="374151"/>
                </a:solidFill>
                <a:latin typeface="Söhne"/>
              </a:rPr>
              <a:t> de lunettes </a:t>
            </a:r>
            <a:r>
              <a:rPr lang="fr-FR" sz="2400" dirty="0">
                <a:solidFill>
                  <a:srgbClr val="374151"/>
                </a:solidFill>
                <a:latin typeface="Söhne"/>
              </a:rPr>
              <a:t>est</a:t>
            </a:r>
            <a:r>
              <a:rPr lang="en-US" sz="2400" dirty="0">
                <a:solidFill>
                  <a:srgbClr val="374151"/>
                </a:solidFill>
                <a:latin typeface="Söhne"/>
              </a:rPr>
              <a:t> </a:t>
            </a:r>
            <a:r>
              <a:rPr lang="en-US" sz="2400" dirty="0" err="1">
                <a:solidFill>
                  <a:srgbClr val="374151"/>
                </a:solidFill>
                <a:latin typeface="Söhne"/>
              </a:rPr>
              <a:t>éq</a:t>
            </a:r>
            <a:r>
              <a:rPr lang="fr-FR" sz="2400" dirty="0" err="1">
                <a:solidFill>
                  <a:srgbClr val="374151"/>
                </a:solidFill>
                <a:latin typeface="Söhne"/>
              </a:rPr>
              <a:t>uipée</a:t>
            </a:r>
            <a:r>
              <a:rPr lang="fr-FR" sz="2400" dirty="0">
                <a:solidFill>
                  <a:srgbClr val="374151"/>
                </a:solidFill>
                <a:latin typeface="Söhne"/>
              </a:rPr>
              <a:t>:</a:t>
            </a:r>
          </a:p>
          <a:p>
            <a:r>
              <a:rPr lang="fr-FR" sz="2400" dirty="0">
                <a:solidFill>
                  <a:srgbClr val="374151"/>
                </a:solidFill>
                <a:latin typeface="Söhne"/>
              </a:rPr>
              <a:t> d’une caméra intégrée.</a:t>
            </a:r>
          </a:p>
          <a:p>
            <a:r>
              <a:rPr lang="fr-FR" sz="2400" dirty="0">
                <a:solidFill>
                  <a:srgbClr val="374151"/>
                </a:solidFill>
                <a:latin typeface="Söhne"/>
              </a:rPr>
              <a:t>D’un micro.</a:t>
            </a:r>
          </a:p>
          <a:p>
            <a:r>
              <a:rPr lang="fr-FR" sz="2400" dirty="0">
                <a:solidFill>
                  <a:srgbClr val="374151"/>
                </a:solidFill>
                <a:latin typeface="Söhne"/>
              </a:rPr>
              <a:t>D’un pavé tactile sur l’une des branches.</a:t>
            </a:r>
          </a:p>
          <a:p>
            <a:r>
              <a:rPr lang="fr-FR" sz="2400" dirty="0">
                <a:solidFill>
                  <a:srgbClr val="374151"/>
                </a:solidFill>
                <a:latin typeface="Söhne"/>
              </a:rPr>
              <a:t>De mini-écrans.</a:t>
            </a:r>
          </a:p>
          <a:p>
            <a:r>
              <a:rPr lang="fr-FR" sz="2400" dirty="0">
                <a:solidFill>
                  <a:srgbClr val="374151"/>
                </a:solidFill>
                <a:latin typeface="Söhne"/>
              </a:rPr>
              <a:t>D’un accès à internet.</a:t>
            </a:r>
          </a:p>
          <a:p>
            <a:endParaRPr lang="fr-FR" sz="2400" dirty="0">
              <a:solidFill>
                <a:srgbClr val="374151"/>
              </a:solidFill>
              <a:latin typeface="Söhne"/>
            </a:endParaRPr>
          </a:p>
          <a:p>
            <a:endParaRPr lang="fr-DZ" sz="2400" dirty="0"/>
          </a:p>
        </p:txBody>
      </p:sp>
      <p:pic>
        <p:nvPicPr>
          <p:cNvPr id="7" name="Image 6">
            <a:extLst>
              <a:ext uri="{FF2B5EF4-FFF2-40B4-BE49-F238E27FC236}">
                <a16:creationId xmlns:a16="http://schemas.microsoft.com/office/drawing/2014/main" id="{B00742D6-84F1-6F66-8E07-A0A8EA833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956624"/>
            <a:ext cx="4775200" cy="2149472"/>
          </a:xfrm>
          <a:prstGeom prst="rect">
            <a:avLst/>
          </a:prstGeom>
        </p:spPr>
      </p:pic>
      <p:pic>
        <p:nvPicPr>
          <p:cNvPr id="9" name="Image 8">
            <a:extLst>
              <a:ext uri="{FF2B5EF4-FFF2-40B4-BE49-F238E27FC236}">
                <a16:creationId xmlns:a16="http://schemas.microsoft.com/office/drawing/2014/main" id="{8C5AED13-321A-1AB1-EBC9-19F1B94AF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398" y="3956624"/>
            <a:ext cx="4622800" cy="2149472"/>
          </a:xfrm>
          <a:prstGeom prst="rect">
            <a:avLst/>
          </a:prstGeom>
        </p:spPr>
      </p:pic>
    </p:spTree>
    <p:extLst>
      <p:ext uri="{BB962C8B-B14F-4D97-AF65-F5344CB8AC3E}">
        <p14:creationId xmlns:p14="http://schemas.microsoft.com/office/powerpoint/2010/main" val="220516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53731"/>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RA sert à quoi</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7</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778933" y="1353703"/>
            <a:ext cx="11217579" cy="2602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400" dirty="0">
              <a:solidFill>
                <a:srgbClr val="374151"/>
              </a:solidFill>
              <a:latin typeface="Söhne"/>
            </a:endParaRPr>
          </a:p>
          <a:p>
            <a:endParaRPr lang="fr-DZ" sz="2400" dirty="0"/>
          </a:p>
        </p:txBody>
      </p:sp>
      <p:sp>
        <p:nvSpPr>
          <p:cNvPr id="3" name="Espace réservé du contenu 2">
            <a:extLst>
              <a:ext uri="{FF2B5EF4-FFF2-40B4-BE49-F238E27FC236}">
                <a16:creationId xmlns:a16="http://schemas.microsoft.com/office/drawing/2014/main" id="{6B3146A9-8A02-4427-790C-2A3E05C8B1C8}"/>
              </a:ext>
            </a:extLst>
          </p:cNvPr>
          <p:cNvSpPr>
            <a:spLocks noGrp="1"/>
          </p:cNvSpPr>
          <p:nvPr>
            <p:ph idx="1"/>
          </p:nvPr>
        </p:nvSpPr>
        <p:spPr>
          <a:xfrm>
            <a:off x="1943367" y="1551214"/>
            <a:ext cx="9561245" cy="4360008"/>
          </a:xfrm>
        </p:spPr>
        <p:txBody>
          <a:bodyPr>
            <a:normAutofit/>
          </a:bodyPr>
          <a:lstStyle/>
          <a:p>
            <a:r>
              <a:rPr lang="fr-FR" sz="2400" b="0" i="0" dirty="0">
                <a:solidFill>
                  <a:srgbClr val="374151"/>
                </a:solidFill>
                <a:effectLst/>
                <a:latin typeface="Söhne"/>
              </a:rPr>
              <a:t> </a:t>
            </a:r>
            <a:r>
              <a:rPr lang="fr-FR" sz="2800" b="0" i="0" dirty="0">
                <a:solidFill>
                  <a:srgbClr val="374151"/>
                </a:solidFill>
                <a:effectLst/>
                <a:latin typeface="Söhne"/>
              </a:rPr>
              <a:t>Dans l’immobilier</a:t>
            </a:r>
          </a:p>
          <a:p>
            <a:pPr marL="0" indent="0">
              <a:buNone/>
            </a:pPr>
            <a:r>
              <a:rPr lang="fr-FR" sz="1800" b="0" i="0" dirty="0">
                <a:solidFill>
                  <a:srgbClr val="384044"/>
                </a:solidFill>
                <a:effectLst/>
                <a:latin typeface="Open Sans" panose="020B0606030504020204" pitchFamily="34" charset="0"/>
              </a:rPr>
              <a:t>RA dans l’immobilier s’est développée principalement via des outils de visualisation sur tablette. La possibilité de prévisualiser un bâtiment avant construction </a:t>
            </a:r>
          </a:p>
          <a:p>
            <a:pPr marL="0" indent="0">
              <a:buNone/>
            </a:pPr>
            <a:endParaRPr lang="fr-FR" dirty="0">
              <a:solidFill>
                <a:srgbClr val="374151"/>
              </a:solidFill>
              <a:latin typeface="Söhne"/>
            </a:endParaRPr>
          </a:p>
          <a:p>
            <a:pPr marL="0" indent="0">
              <a:buNone/>
            </a:pPr>
            <a:endParaRPr lang="fr-DZ" sz="2400" dirty="0"/>
          </a:p>
        </p:txBody>
      </p:sp>
      <p:pic>
        <p:nvPicPr>
          <p:cNvPr id="10" name="Image 9">
            <a:extLst>
              <a:ext uri="{FF2B5EF4-FFF2-40B4-BE49-F238E27FC236}">
                <a16:creationId xmlns:a16="http://schemas.microsoft.com/office/drawing/2014/main" id="{99E68840-02D9-03E9-7733-6DCAE492F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61" y="2946934"/>
            <a:ext cx="7994650" cy="3368701"/>
          </a:xfrm>
          <a:prstGeom prst="rect">
            <a:avLst/>
          </a:prstGeom>
        </p:spPr>
      </p:pic>
    </p:spTree>
    <p:extLst>
      <p:ext uri="{BB962C8B-B14F-4D97-AF65-F5344CB8AC3E}">
        <p14:creationId xmlns:p14="http://schemas.microsoft.com/office/powerpoint/2010/main" val="83428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53731"/>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RA sert à quoi</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8</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778933" y="1353703"/>
            <a:ext cx="11217579" cy="2602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400" dirty="0">
              <a:solidFill>
                <a:srgbClr val="374151"/>
              </a:solidFill>
              <a:latin typeface="Söhne"/>
            </a:endParaRPr>
          </a:p>
          <a:p>
            <a:endParaRPr lang="fr-DZ" sz="2400" dirty="0"/>
          </a:p>
        </p:txBody>
      </p:sp>
      <p:sp>
        <p:nvSpPr>
          <p:cNvPr id="3" name="Espace réservé du contenu 2">
            <a:extLst>
              <a:ext uri="{FF2B5EF4-FFF2-40B4-BE49-F238E27FC236}">
                <a16:creationId xmlns:a16="http://schemas.microsoft.com/office/drawing/2014/main" id="{6B3146A9-8A02-4427-790C-2A3E05C8B1C8}"/>
              </a:ext>
            </a:extLst>
          </p:cNvPr>
          <p:cNvSpPr>
            <a:spLocks noGrp="1"/>
          </p:cNvSpPr>
          <p:nvPr>
            <p:ph idx="1"/>
          </p:nvPr>
        </p:nvSpPr>
        <p:spPr>
          <a:xfrm>
            <a:off x="1642533" y="1551214"/>
            <a:ext cx="10353978" cy="1524054"/>
          </a:xfrm>
        </p:spPr>
        <p:txBody>
          <a:bodyPr>
            <a:normAutofit/>
          </a:bodyPr>
          <a:lstStyle/>
          <a:p>
            <a:r>
              <a:rPr lang="fr-FR" sz="2400" b="0" i="0" dirty="0">
                <a:solidFill>
                  <a:srgbClr val="374151"/>
                </a:solidFill>
                <a:effectLst/>
                <a:latin typeface="Söhne"/>
              </a:rPr>
              <a:t> </a:t>
            </a:r>
            <a:r>
              <a:rPr lang="fr-FR" sz="2800" dirty="0">
                <a:solidFill>
                  <a:srgbClr val="374151"/>
                </a:solidFill>
                <a:latin typeface="Söhne"/>
              </a:rPr>
              <a:t>Dans l’industrie</a:t>
            </a:r>
          </a:p>
          <a:p>
            <a:pPr marL="0" indent="0">
              <a:buNone/>
            </a:pPr>
            <a:r>
              <a:rPr lang="fr-FR" sz="2000" b="0" i="0" dirty="0">
                <a:solidFill>
                  <a:srgbClr val="384044"/>
                </a:solidFill>
                <a:effectLst/>
                <a:latin typeface="Open Sans" panose="020B0606030504020204" pitchFamily="34" charset="0"/>
              </a:rPr>
              <a:t>RA devient un excellent moyen de promouvoir un projet : usine, chaîne de production, produits.</a:t>
            </a:r>
            <a:endParaRPr lang="fr-FR" sz="2000" dirty="0">
              <a:solidFill>
                <a:srgbClr val="374151"/>
              </a:solidFill>
              <a:latin typeface="Söhne"/>
            </a:endParaRPr>
          </a:p>
        </p:txBody>
      </p:sp>
      <p:pic>
        <p:nvPicPr>
          <p:cNvPr id="8" name="Image 7">
            <a:extLst>
              <a:ext uri="{FF2B5EF4-FFF2-40B4-BE49-F238E27FC236}">
                <a16:creationId xmlns:a16="http://schemas.microsoft.com/office/drawing/2014/main" id="{7B0FA29A-2736-9E09-8C3C-F92AFE314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533" y="3075268"/>
            <a:ext cx="6120492" cy="3341562"/>
          </a:xfrm>
          <a:prstGeom prst="rect">
            <a:avLst/>
          </a:prstGeom>
        </p:spPr>
      </p:pic>
    </p:spTree>
    <p:extLst>
      <p:ext uri="{BB962C8B-B14F-4D97-AF65-F5344CB8AC3E}">
        <p14:creationId xmlns:p14="http://schemas.microsoft.com/office/powerpoint/2010/main" val="327821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1D6AA-3ED9-3992-BF8B-8B5F9C4A20B7}"/>
              </a:ext>
            </a:extLst>
          </p:cNvPr>
          <p:cNvSpPr>
            <a:spLocks noGrp="1"/>
          </p:cNvSpPr>
          <p:nvPr>
            <p:ph type="title"/>
          </p:nvPr>
        </p:nvSpPr>
        <p:spPr>
          <a:xfrm>
            <a:off x="1943367" y="99972"/>
            <a:ext cx="8911687" cy="1253731"/>
          </a:xfrm>
        </p:spPr>
        <p:txBody>
          <a:bodyPr>
            <a:normAutofit/>
          </a:bodyPr>
          <a:lstStyle/>
          <a:p>
            <a:r>
              <a:rPr lang="fr-FR" b="1" dirty="0">
                <a:solidFill>
                  <a:srgbClr val="00B050"/>
                </a:solidFill>
              </a:rPr>
              <a:t>Définition</a:t>
            </a:r>
            <a:br>
              <a:rPr lang="fr-FR" b="1" dirty="0">
                <a:solidFill>
                  <a:srgbClr val="00B050"/>
                </a:solidFill>
              </a:rPr>
            </a:br>
            <a:r>
              <a:rPr lang="fr-FR" b="1" dirty="0">
                <a:solidFill>
                  <a:srgbClr val="0070C0"/>
                </a:solidFill>
              </a:rPr>
              <a:t>RA sert à quoi</a:t>
            </a:r>
            <a:endParaRPr lang="fr-DZ" b="1" dirty="0">
              <a:solidFill>
                <a:srgbClr val="0070C0"/>
              </a:solidFill>
            </a:endParaRPr>
          </a:p>
        </p:txBody>
      </p:sp>
      <p:sp>
        <p:nvSpPr>
          <p:cNvPr id="4" name="Espace réservé de la date 3">
            <a:extLst>
              <a:ext uri="{FF2B5EF4-FFF2-40B4-BE49-F238E27FC236}">
                <a16:creationId xmlns:a16="http://schemas.microsoft.com/office/drawing/2014/main" id="{F1ECABE4-2E87-0AB8-D44C-D74DE6BBC671}"/>
              </a:ext>
            </a:extLst>
          </p:cNvPr>
          <p:cNvSpPr>
            <a:spLocks noGrp="1"/>
          </p:cNvSpPr>
          <p:nvPr>
            <p:ph type="dt" sz="half" idx="10"/>
          </p:nvPr>
        </p:nvSpPr>
        <p:spPr/>
        <p:txBody>
          <a:bodyPr/>
          <a:lstStyle/>
          <a:p>
            <a:fld id="{428A040C-4B76-4FB8-9698-907820AFC249}" type="datetime1">
              <a:rPr lang="fr-DZ" smtClean="0"/>
              <a:t>18/10/2023</a:t>
            </a:fld>
            <a:endParaRPr lang="fr-DZ"/>
          </a:p>
        </p:txBody>
      </p:sp>
      <p:sp>
        <p:nvSpPr>
          <p:cNvPr id="5" name="Espace réservé du pied de page 4">
            <a:extLst>
              <a:ext uri="{FF2B5EF4-FFF2-40B4-BE49-F238E27FC236}">
                <a16:creationId xmlns:a16="http://schemas.microsoft.com/office/drawing/2014/main" id="{78B33A07-3D83-4E5B-68D0-AF28D452B365}"/>
              </a:ext>
            </a:extLst>
          </p:cNvPr>
          <p:cNvSpPr>
            <a:spLocks noGrp="1"/>
          </p:cNvSpPr>
          <p:nvPr>
            <p:ph type="ftr" sz="quarter" idx="11"/>
          </p:nvPr>
        </p:nvSpPr>
        <p:spPr/>
        <p:txBody>
          <a:bodyPr/>
          <a:lstStyle/>
          <a:p>
            <a:r>
              <a:rPr lang="fr-FR"/>
              <a:t>Dr Saidi Farah</a:t>
            </a:r>
            <a:endParaRPr lang="fr-DZ"/>
          </a:p>
        </p:txBody>
      </p:sp>
      <p:sp>
        <p:nvSpPr>
          <p:cNvPr id="6" name="Espace réservé du numéro de diapositive 5">
            <a:extLst>
              <a:ext uri="{FF2B5EF4-FFF2-40B4-BE49-F238E27FC236}">
                <a16:creationId xmlns:a16="http://schemas.microsoft.com/office/drawing/2014/main" id="{09EDDEE0-7027-0739-7544-A0E5D46BD40B}"/>
              </a:ext>
            </a:extLst>
          </p:cNvPr>
          <p:cNvSpPr>
            <a:spLocks noGrp="1"/>
          </p:cNvSpPr>
          <p:nvPr>
            <p:ph type="sldNum" sz="quarter" idx="12"/>
          </p:nvPr>
        </p:nvSpPr>
        <p:spPr/>
        <p:txBody>
          <a:bodyPr/>
          <a:lstStyle/>
          <a:p>
            <a:fld id="{1C5C001E-0BD2-4186-B221-AB65B2998C04}" type="slidenum">
              <a:rPr lang="fr-DZ" smtClean="0"/>
              <a:t>9</a:t>
            </a:fld>
            <a:endParaRPr lang="fr-DZ"/>
          </a:p>
        </p:txBody>
      </p:sp>
      <p:sp>
        <p:nvSpPr>
          <p:cNvPr id="12" name="ZoneTexte 11">
            <a:extLst>
              <a:ext uri="{FF2B5EF4-FFF2-40B4-BE49-F238E27FC236}">
                <a16:creationId xmlns:a16="http://schemas.microsoft.com/office/drawing/2014/main" id="{49DE790C-E0BE-A9CA-4434-AA44EF469175}"/>
              </a:ext>
            </a:extLst>
          </p:cNvPr>
          <p:cNvSpPr txBox="1"/>
          <p:nvPr/>
        </p:nvSpPr>
        <p:spPr>
          <a:xfrm>
            <a:off x="3031067" y="2319867"/>
            <a:ext cx="184731" cy="369332"/>
          </a:xfrm>
          <a:prstGeom prst="rect">
            <a:avLst/>
          </a:prstGeom>
          <a:noFill/>
        </p:spPr>
        <p:txBody>
          <a:bodyPr wrap="none" rtlCol="0">
            <a:spAutoFit/>
          </a:bodyPr>
          <a:lstStyle/>
          <a:p>
            <a:endParaRPr lang="fr-DZ" dirty="0"/>
          </a:p>
        </p:txBody>
      </p:sp>
      <p:sp>
        <p:nvSpPr>
          <p:cNvPr id="13" name="Espace réservé du contenu 2">
            <a:extLst>
              <a:ext uri="{FF2B5EF4-FFF2-40B4-BE49-F238E27FC236}">
                <a16:creationId xmlns:a16="http://schemas.microsoft.com/office/drawing/2014/main" id="{BB0BC0F8-F8A2-3B2D-56C4-6CB626F24B4D}"/>
              </a:ext>
            </a:extLst>
          </p:cNvPr>
          <p:cNvSpPr txBox="1">
            <a:spLocks/>
          </p:cNvSpPr>
          <p:nvPr/>
        </p:nvSpPr>
        <p:spPr>
          <a:xfrm>
            <a:off x="778933" y="1353703"/>
            <a:ext cx="11217579" cy="2602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sz="2400" dirty="0">
              <a:solidFill>
                <a:srgbClr val="374151"/>
              </a:solidFill>
              <a:latin typeface="Söhne"/>
            </a:endParaRPr>
          </a:p>
          <a:p>
            <a:endParaRPr lang="fr-DZ" sz="2400" dirty="0"/>
          </a:p>
        </p:txBody>
      </p:sp>
      <p:sp>
        <p:nvSpPr>
          <p:cNvPr id="3" name="Espace réservé du contenu 2">
            <a:extLst>
              <a:ext uri="{FF2B5EF4-FFF2-40B4-BE49-F238E27FC236}">
                <a16:creationId xmlns:a16="http://schemas.microsoft.com/office/drawing/2014/main" id="{6B3146A9-8A02-4427-790C-2A3E05C8B1C8}"/>
              </a:ext>
            </a:extLst>
          </p:cNvPr>
          <p:cNvSpPr>
            <a:spLocks noGrp="1"/>
          </p:cNvSpPr>
          <p:nvPr>
            <p:ph idx="1"/>
          </p:nvPr>
        </p:nvSpPr>
        <p:spPr>
          <a:xfrm>
            <a:off x="1574801" y="1551214"/>
            <a:ext cx="9929812" cy="1564519"/>
          </a:xfrm>
        </p:spPr>
        <p:txBody>
          <a:bodyPr>
            <a:normAutofit fontScale="92500" lnSpcReduction="10000"/>
          </a:bodyPr>
          <a:lstStyle/>
          <a:p>
            <a:pPr>
              <a:lnSpc>
                <a:spcPct val="150000"/>
              </a:lnSpc>
            </a:pPr>
            <a:r>
              <a:rPr lang="fr-FR" sz="2800" dirty="0">
                <a:solidFill>
                  <a:srgbClr val="374151"/>
                </a:solidFill>
                <a:latin typeface="Söhne"/>
              </a:rPr>
              <a:t>Dans les musées</a:t>
            </a:r>
          </a:p>
          <a:p>
            <a:pPr marL="0" indent="0">
              <a:lnSpc>
                <a:spcPct val="150000"/>
              </a:lnSpc>
              <a:buNone/>
            </a:pPr>
            <a:r>
              <a:rPr lang="fr-FR" sz="2000" b="0" i="0" dirty="0">
                <a:solidFill>
                  <a:srgbClr val="384044"/>
                </a:solidFill>
                <a:effectLst/>
                <a:latin typeface="Open Sans" panose="020B0606030504020204" pitchFamily="34" charset="0"/>
              </a:rPr>
              <a:t>Elle peut être utilisée afin de </a:t>
            </a:r>
            <a:r>
              <a:rPr lang="fr-FR" sz="2000" b="1" i="0" dirty="0">
                <a:solidFill>
                  <a:srgbClr val="384044"/>
                </a:solidFill>
                <a:effectLst/>
                <a:latin typeface="Open Sans" panose="020B0606030504020204" pitchFamily="34" charset="0"/>
              </a:rPr>
              <a:t>projeter en 3D</a:t>
            </a:r>
            <a:r>
              <a:rPr lang="fr-FR" sz="2000" b="0" i="0" dirty="0">
                <a:solidFill>
                  <a:srgbClr val="384044"/>
                </a:solidFill>
                <a:effectLst/>
                <a:latin typeface="Open Sans" panose="020B0606030504020204" pitchFamily="34" charset="0"/>
              </a:rPr>
              <a:t> des objets disparus, inaccessibles, dans le cadre de reconstitutions du passé.</a:t>
            </a:r>
            <a:endParaRPr lang="fr-FR" sz="2000" dirty="0">
              <a:solidFill>
                <a:srgbClr val="374151"/>
              </a:solidFill>
              <a:latin typeface="Söhne"/>
            </a:endParaRPr>
          </a:p>
        </p:txBody>
      </p:sp>
      <p:pic>
        <p:nvPicPr>
          <p:cNvPr id="8" name="Image 7">
            <a:extLst>
              <a:ext uri="{FF2B5EF4-FFF2-40B4-BE49-F238E27FC236}">
                <a16:creationId xmlns:a16="http://schemas.microsoft.com/office/drawing/2014/main" id="{65BB4655-0B9D-6CD0-A4CE-B22CC15D3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487" y="3311037"/>
            <a:ext cx="7439025" cy="2819400"/>
          </a:xfrm>
          <a:prstGeom prst="rect">
            <a:avLst/>
          </a:prstGeom>
        </p:spPr>
      </p:pic>
    </p:spTree>
    <p:extLst>
      <p:ext uri="{BB962C8B-B14F-4D97-AF65-F5344CB8AC3E}">
        <p14:creationId xmlns:p14="http://schemas.microsoft.com/office/powerpoint/2010/main" val="3373960849"/>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8038</TotalTime>
  <Words>1246</Words>
  <Application>Microsoft Office PowerPoint</Application>
  <PresentationFormat>Grand écran</PresentationFormat>
  <Paragraphs>110</Paragraphs>
  <Slides>15</Slides>
  <Notes>12</Notes>
  <HiddenSlides>0</HiddenSlides>
  <MMClips>2</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15</vt:i4>
      </vt:variant>
    </vt:vector>
  </HeadingPairs>
  <TitlesOfParts>
    <vt:vector size="26" baseType="lpstr">
      <vt:lpstr>Alegreya Sans</vt:lpstr>
      <vt:lpstr>Arial</vt:lpstr>
      <vt:lpstr>Arial</vt:lpstr>
      <vt:lpstr>Calibri</vt:lpstr>
      <vt:lpstr>Century Gothic</vt:lpstr>
      <vt:lpstr>Halcom</vt:lpstr>
      <vt:lpstr>Lincoln light</vt:lpstr>
      <vt:lpstr>Open Sans</vt:lpstr>
      <vt:lpstr>Söhne</vt:lpstr>
      <vt:lpstr>Wingdings 3</vt:lpstr>
      <vt:lpstr>Brin</vt:lpstr>
      <vt:lpstr>Nouvelles Tendances en recherche</vt:lpstr>
      <vt:lpstr>Définition Réalité augmentée qu’est-ce que c’est?</vt:lpstr>
      <vt:lpstr>Définition Histoire</vt:lpstr>
      <vt:lpstr>Définition Histoire</vt:lpstr>
      <vt:lpstr>Définition Histoire</vt:lpstr>
      <vt:lpstr>Définition Histoire</vt:lpstr>
      <vt:lpstr>Définition RA sert à quoi</vt:lpstr>
      <vt:lpstr>Définition RA sert à quoi</vt:lpstr>
      <vt:lpstr>Définition RA sert à quoi</vt:lpstr>
      <vt:lpstr>Définition Réalité virtuelle: qu’est-ce que c’est?</vt:lpstr>
      <vt:lpstr>Définition Réalité virtuelle: c’est quoi?</vt:lpstr>
      <vt:lpstr>Définition Quoi sert la réalité virtuelle</vt:lpstr>
      <vt:lpstr>Définition Différence entre RV et RA</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Nouvelles Tendances en recherche -2</dc:title>
  <dc:creator>SAIDI Farah</dc:creator>
  <cp:lastModifiedBy>SAIDI Farah</cp:lastModifiedBy>
  <cp:revision>19</cp:revision>
  <dcterms:created xsi:type="dcterms:W3CDTF">2023-09-27T13:02:03Z</dcterms:created>
  <dcterms:modified xsi:type="dcterms:W3CDTF">2023-10-19T15:44:21Z</dcterms:modified>
</cp:coreProperties>
</file>