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7" r:id="rId19"/>
    <p:sldId id="278"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9F93D-EC04-4E96-B191-E3AB35B3630D}" type="datetimeFigureOut">
              <a:rPr lang="fr-DZ" smtClean="0"/>
              <a:t>29/10/2023</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ED2DA-8087-4CE8-9549-8A75488C53E0}" type="slidenum">
              <a:rPr lang="fr-DZ" smtClean="0"/>
              <a:t>‹N°›</a:t>
            </a:fld>
            <a:endParaRPr lang="fr-DZ"/>
          </a:p>
        </p:txBody>
      </p:sp>
    </p:spTree>
    <p:extLst>
      <p:ext uri="{BB962C8B-B14F-4D97-AF65-F5344CB8AC3E}">
        <p14:creationId xmlns:p14="http://schemas.microsoft.com/office/powerpoint/2010/main" val="18755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7D36321-029A-4E6E-9911-811F174CD250}"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428577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E07A214-CCB3-490D-8C82-B88349A73691}"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406261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D784376-9FF1-4478-A477-5B11A779D281}"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9E55C1-CC53-4211-B74C-AC49415533EF}" type="slidenum">
              <a:rPr lang="fr-DZ" smtClean="0"/>
              <a:t>‹N°›</a:t>
            </a:fld>
            <a:endParaRPr lang="fr-D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024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15B8FBB-0965-4A08-89DF-E689C3C73791}"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204741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D6B78573-9E29-4996-811C-CD35CE035B2B}"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9E55C1-CC53-4211-B74C-AC49415533EF}" type="slidenum">
              <a:rPr lang="fr-DZ" smtClean="0"/>
              <a:t>‹N°›</a:t>
            </a:fld>
            <a:endParaRPr lang="fr-D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439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57FDAB28-07B6-45AC-86C1-661283A007D5}"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3242290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6838AA6-2E9E-439C-B293-649A51310561}"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165992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95782CA-AEE1-425F-B07E-3C6B481EBF93}"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343145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15F2BA-C2FB-45B6-9E2E-3FF0827D63B7}"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2974329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EC3845-FBE3-442E-B82F-B3FAC552A643}" type="datetime1">
              <a:rPr lang="fr-DZ" smtClean="0"/>
              <a:t>29/10/2023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107543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1701986-B18A-49E9-A490-B3811D5902DB}"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375605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81DA808-C2BD-47E2-905A-B2B4C705854F}" type="datetime1">
              <a:rPr lang="fr-DZ" smtClean="0"/>
              <a:t>29/10/2023</a:t>
            </a:fld>
            <a:endParaRPr lang="fr-DZ"/>
          </a:p>
        </p:txBody>
      </p:sp>
      <p:sp>
        <p:nvSpPr>
          <p:cNvPr id="8" name="Footer Placeholder 7"/>
          <p:cNvSpPr>
            <a:spLocks noGrp="1"/>
          </p:cNvSpPr>
          <p:nvPr>
            <p:ph type="ftr" sz="quarter" idx="11"/>
          </p:nvPr>
        </p:nvSpPr>
        <p:spPr/>
        <p:txBody>
          <a:bodyPr/>
          <a:lstStyle/>
          <a:p>
            <a:r>
              <a:rPr lang="fr-FR"/>
              <a:t>Dr Saidi Farah</a:t>
            </a:r>
            <a:endParaRPr lang="fr-D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231048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45B861-04A5-45FC-9FFB-6B2D6C486992}" type="datetime1">
              <a:rPr lang="fr-DZ" smtClean="0"/>
              <a:t>29/10/2023</a:t>
            </a:fld>
            <a:endParaRPr lang="fr-DZ"/>
          </a:p>
        </p:txBody>
      </p:sp>
      <p:sp>
        <p:nvSpPr>
          <p:cNvPr id="4" name="Footer Placeholder 3"/>
          <p:cNvSpPr>
            <a:spLocks noGrp="1"/>
          </p:cNvSpPr>
          <p:nvPr>
            <p:ph type="ftr" sz="quarter" idx="11"/>
          </p:nvPr>
        </p:nvSpPr>
        <p:spPr/>
        <p:txBody>
          <a:bodyPr/>
          <a:lstStyle/>
          <a:p>
            <a:r>
              <a:rPr lang="fr-FR"/>
              <a:t>Dr Saidi Farah</a:t>
            </a:r>
            <a:endParaRPr lang="fr-D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184705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F6020-6EE6-4244-A0DB-F7596DA7FDED}" type="datetime1">
              <a:rPr lang="fr-DZ" smtClean="0"/>
              <a:t>29/10/2023</a:t>
            </a:fld>
            <a:endParaRPr lang="fr-DZ"/>
          </a:p>
        </p:txBody>
      </p:sp>
      <p:sp>
        <p:nvSpPr>
          <p:cNvPr id="3" name="Footer Placeholder 2"/>
          <p:cNvSpPr>
            <a:spLocks noGrp="1"/>
          </p:cNvSpPr>
          <p:nvPr>
            <p:ph type="ftr" sz="quarter" idx="11"/>
          </p:nvPr>
        </p:nvSpPr>
        <p:spPr/>
        <p:txBody>
          <a:bodyPr/>
          <a:lstStyle/>
          <a:p>
            <a:r>
              <a:rPr lang="fr-FR"/>
              <a:t>Dr Saidi Farah</a:t>
            </a:r>
            <a:endParaRPr lang="fr-D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201867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C89B56B-72D4-4AAB-B7A1-381456CB1751}"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393525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F67B08F-8173-4CDA-8072-854CB0C0516B}" type="datetime1">
              <a:rPr lang="fr-DZ" smtClean="0"/>
              <a:t>29/10/2023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9E55C1-CC53-4211-B74C-AC49415533EF}" type="slidenum">
              <a:rPr lang="fr-DZ" smtClean="0"/>
              <a:t>‹N°›</a:t>
            </a:fld>
            <a:endParaRPr lang="fr-DZ"/>
          </a:p>
        </p:txBody>
      </p:sp>
    </p:spTree>
    <p:extLst>
      <p:ext uri="{BB962C8B-B14F-4D97-AF65-F5344CB8AC3E}">
        <p14:creationId xmlns:p14="http://schemas.microsoft.com/office/powerpoint/2010/main" val="100312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E812ABE-C062-41DD-B81D-082FC36B755E}" type="datetime1">
              <a:rPr lang="fr-DZ" smtClean="0"/>
              <a:t>29/10/2023</a:t>
            </a:fld>
            <a:endParaRPr lang="fr-D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Dr Saidi Farah</a:t>
            </a:r>
            <a:endParaRPr lang="fr-D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9E55C1-CC53-4211-B74C-AC49415533EF}" type="slidenum">
              <a:rPr lang="fr-DZ" smtClean="0"/>
              <a:t>‹N°›</a:t>
            </a:fld>
            <a:endParaRPr lang="fr-DZ"/>
          </a:p>
        </p:txBody>
      </p:sp>
    </p:spTree>
    <p:extLst>
      <p:ext uri="{BB962C8B-B14F-4D97-AF65-F5344CB8AC3E}">
        <p14:creationId xmlns:p14="http://schemas.microsoft.com/office/powerpoint/2010/main" val="384277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webp"/><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C61C4-CE3C-9594-3249-F8F3BFD0861A}"/>
              </a:ext>
            </a:extLst>
          </p:cNvPr>
          <p:cNvSpPr>
            <a:spLocks noGrp="1"/>
          </p:cNvSpPr>
          <p:nvPr>
            <p:ph type="ctrTitle"/>
          </p:nvPr>
        </p:nvSpPr>
        <p:spPr>
          <a:xfrm>
            <a:off x="914400" y="1646853"/>
            <a:ext cx="10923813" cy="1126284"/>
          </a:xfrm>
        </p:spPr>
        <p:txBody>
          <a:bodyPr>
            <a:normAutofit/>
          </a:bodyPr>
          <a:lstStyle/>
          <a:p>
            <a:r>
              <a:rPr lang="fr-FR" sz="4900" b="1" dirty="0"/>
              <a:t>Nouvelles Tendances en recherche</a:t>
            </a:r>
            <a:endParaRPr lang="fr-DZ" sz="4900" b="1" dirty="0"/>
          </a:p>
        </p:txBody>
      </p:sp>
      <p:sp>
        <p:nvSpPr>
          <p:cNvPr id="3" name="Sous-titre 2">
            <a:extLst>
              <a:ext uri="{FF2B5EF4-FFF2-40B4-BE49-F238E27FC236}">
                <a16:creationId xmlns:a16="http://schemas.microsoft.com/office/drawing/2014/main" id="{AB0C7562-A66E-99FE-3A7D-F734E62E6067}"/>
              </a:ext>
            </a:extLst>
          </p:cNvPr>
          <p:cNvSpPr>
            <a:spLocks noGrp="1"/>
          </p:cNvSpPr>
          <p:nvPr>
            <p:ph type="subTitle" idx="1"/>
          </p:nvPr>
        </p:nvSpPr>
        <p:spPr>
          <a:xfrm>
            <a:off x="2110912" y="3609760"/>
            <a:ext cx="8915399" cy="1126283"/>
          </a:xfrm>
        </p:spPr>
        <p:txBody>
          <a:bodyPr>
            <a:normAutofit/>
          </a:bodyPr>
          <a:lstStyle/>
          <a:p>
            <a:r>
              <a:rPr lang="fr-FR" sz="4000" b="1" i="0" dirty="0">
                <a:effectLst/>
                <a:latin typeface="Arial" panose="020B0604020202020204" pitchFamily="34" charset="0"/>
                <a:cs typeface="Arial" panose="020B0604020202020204" pitchFamily="34" charset="0"/>
              </a:rPr>
              <a:t>la réalité virtuelle et augmentée</a:t>
            </a:r>
            <a:endParaRPr lang="fr-DZ" sz="4000" b="1"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B01CCE71-542B-317A-0BA1-306FD68741A2}"/>
              </a:ext>
            </a:extLst>
          </p:cNvPr>
          <p:cNvSpPr>
            <a:spLocks noGrp="1"/>
          </p:cNvSpPr>
          <p:nvPr>
            <p:ph type="dt" sz="half" idx="10"/>
          </p:nvPr>
        </p:nvSpPr>
        <p:spPr/>
        <p:txBody>
          <a:bodyPr/>
          <a:lstStyle/>
          <a:p>
            <a:fld id="{4BD0EBB8-E133-421F-8DF8-E9B7833D0DEE}" type="datetime1">
              <a:rPr lang="fr-DZ" smtClean="0"/>
              <a:t>29/10/2023</a:t>
            </a:fld>
            <a:endParaRPr lang="fr-DZ"/>
          </a:p>
        </p:txBody>
      </p:sp>
      <p:sp>
        <p:nvSpPr>
          <p:cNvPr id="5" name="Espace réservé du pied de page 4">
            <a:extLst>
              <a:ext uri="{FF2B5EF4-FFF2-40B4-BE49-F238E27FC236}">
                <a16:creationId xmlns:a16="http://schemas.microsoft.com/office/drawing/2014/main" id="{C5A99EB4-9EA2-6A7D-370C-0EF6398DB2A2}"/>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5F85303C-5391-0F02-980E-BB8F2D78A55B}"/>
              </a:ext>
            </a:extLst>
          </p:cNvPr>
          <p:cNvSpPr>
            <a:spLocks noGrp="1"/>
          </p:cNvSpPr>
          <p:nvPr>
            <p:ph type="sldNum" sz="quarter" idx="12"/>
          </p:nvPr>
        </p:nvSpPr>
        <p:spPr/>
        <p:txBody>
          <a:bodyPr/>
          <a:lstStyle/>
          <a:p>
            <a:fld id="{1C5C001E-0BD2-4186-B221-AB65B2998C04}" type="slidenum">
              <a:rPr lang="fr-DZ" smtClean="0"/>
              <a:t>1</a:t>
            </a:fld>
            <a:endParaRPr lang="fr-DZ"/>
          </a:p>
        </p:txBody>
      </p:sp>
      <p:sp>
        <p:nvSpPr>
          <p:cNvPr id="7" name="ZoneTexte 6">
            <a:extLst>
              <a:ext uri="{FF2B5EF4-FFF2-40B4-BE49-F238E27FC236}">
                <a16:creationId xmlns:a16="http://schemas.microsoft.com/office/drawing/2014/main" id="{B2128E37-07E3-13F9-C9E6-567029DF1E8F}"/>
              </a:ext>
            </a:extLst>
          </p:cNvPr>
          <p:cNvSpPr txBox="1"/>
          <p:nvPr/>
        </p:nvSpPr>
        <p:spPr>
          <a:xfrm>
            <a:off x="1537253" y="59758"/>
            <a:ext cx="2902226" cy="923330"/>
          </a:xfrm>
          <a:prstGeom prst="rect">
            <a:avLst/>
          </a:prstGeom>
          <a:noFill/>
        </p:spPr>
        <p:txBody>
          <a:bodyPr wrap="square" rtlCol="0">
            <a:spAutoFit/>
          </a:bodyPr>
          <a:lstStyle/>
          <a:p>
            <a:r>
              <a:rPr lang="fr-FR" b="1" dirty="0">
                <a:solidFill>
                  <a:schemeClr val="accent1">
                    <a:lumMod val="75000"/>
                  </a:schemeClr>
                </a:solidFill>
              </a:rPr>
              <a:t>Université de Tlemcen Faculté de technologie M2 AII</a:t>
            </a:r>
            <a:endParaRPr lang="fr-DZ" b="1" dirty="0">
              <a:solidFill>
                <a:schemeClr val="accent1">
                  <a:lumMod val="75000"/>
                </a:schemeClr>
              </a:solidFill>
            </a:endParaRPr>
          </a:p>
        </p:txBody>
      </p:sp>
      <p:pic>
        <p:nvPicPr>
          <p:cNvPr id="9" name="Image 8">
            <a:extLst>
              <a:ext uri="{FF2B5EF4-FFF2-40B4-BE49-F238E27FC236}">
                <a16:creationId xmlns:a16="http://schemas.microsoft.com/office/drawing/2014/main" id="{1C6D35AD-41C6-184D-01E3-95CB95F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5" y="0"/>
            <a:ext cx="1286042" cy="1459523"/>
          </a:xfrm>
          <a:prstGeom prst="rect">
            <a:avLst/>
          </a:prstGeom>
        </p:spPr>
      </p:pic>
    </p:spTree>
    <p:extLst>
      <p:ext uri="{BB962C8B-B14F-4D97-AF65-F5344CB8AC3E}">
        <p14:creationId xmlns:p14="http://schemas.microsoft.com/office/powerpoint/2010/main" val="72793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EE8C8-FCCE-9B56-9692-AB95DEF1812E}"/>
              </a:ext>
            </a:extLst>
          </p:cNvPr>
          <p:cNvSpPr>
            <a:spLocks noGrp="1"/>
          </p:cNvSpPr>
          <p:nvPr>
            <p:ph idx="1"/>
          </p:nvPr>
        </p:nvSpPr>
        <p:spPr>
          <a:xfrm>
            <a:off x="1784543" y="1152907"/>
            <a:ext cx="9967360" cy="4400474"/>
          </a:xfrm>
        </p:spPr>
        <p:txBody>
          <a:bodyPr/>
          <a:lstStyle/>
          <a:p>
            <a:pPr marL="342900" lvl="0" indent="-342900" rtl="0">
              <a:lnSpc>
                <a:spcPct val="15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Interfaces utilisateur</a:t>
            </a:r>
            <a:r>
              <a:rPr lang="fr-DZ" sz="1800" dirty="0">
                <a:solidFill>
                  <a:srgbClr val="374151"/>
                </a:solidFill>
                <a:effectLst/>
                <a:latin typeface="Segoe UI" panose="020B0502040204020203" pitchFamily="34" charset="0"/>
                <a:ea typeface="Times New Roman" panose="02020603050405020304" pitchFamily="18" charset="0"/>
              </a:rPr>
              <a:t> : Les interfaces utilisateur en RV peuvent varier en fonction de l'application. Elles peuvent inclure des menus virtuels, des tableaux de bord, des commandes gestuelles et d'autres méthodes pour permettre à l'utilisateur d'interagir avec l'environnement virtuel ou d'accéder à des fonctionnalités spécifiques.</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912D0012-0ED4-7E92-3545-8D9255C4BB8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E16EED8-EED1-4B7A-863D-82D9CEBCA72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246C07A-9BA4-87D9-7690-EAB2BDB5935F}"/>
              </a:ext>
            </a:extLst>
          </p:cNvPr>
          <p:cNvSpPr>
            <a:spLocks noGrp="1"/>
          </p:cNvSpPr>
          <p:nvPr>
            <p:ph type="sldNum" sz="quarter" idx="12"/>
          </p:nvPr>
        </p:nvSpPr>
        <p:spPr/>
        <p:txBody>
          <a:bodyPr/>
          <a:lstStyle/>
          <a:p>
            <a:fld id="{489E55C1-CC53-4211-B74C-AC49415533EF}" type="slidenum">
              <a:rPr lang="fr-DZ" smtClean="0"/>
              <a:t>10</a:t>
            </a:fld>
            <a:endParaRPr lang="fr-DZ"/>
          </a:p>
        </p:txBody>
      </p:sp>
      <p:sp>
        <p:nvSpPr>
          <p:cNvPr id="7" name="Titre 1">
            <a:extLst>
              <a:ext uri="{FF2B5EF4-FFF2-40B4-BE49-F238E27FC236}">
                <a16:creationId xmlns:a16="http://schemas.microsoft.com/office/drawing/2014/main" id="{FF1ED3F6-460B-53FB-6562-550087931DC4}"/>
              </a:ext>
            </a:extLst>
          </p:cNvPr>
          <p:cNvSpPr txBox="1">
            <a:spLocks/>
          </p:cNvSpPr>
          <p:nvPr/>
        </p:nvSpPr>
        <p:spPr>
          <a:xfrm>
            <a:off x="1784543" y="39659"/>
            <a:ext cx="8911687" cy="1113248"/>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7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0672804E-486B-EEA0-68AD-498C3F8E1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627" y="2862470"/>
            <a:ext cx="6732104" cy="3267967"/>
          </a:xfrm>
          <a:prstGeom prst="rect">
            <a:avLst/>
          </a:prstGeom>
        </p:spPr>
      </p:pic>
      <p:pic>
        <p:nvPicPr>
          <p:cNvPr id="10" name="Image 9">
            <a:extLst>
              <a:ext uri="{FF2B5EF4-FFF2-40B4-BE49-F238E27FC236}">
                <a16:creationId xmlns:a16="http://schemas.microsoft.com/office/drawing/2014/main" id="{ABEF72E1-5A0D-1ECD-3869-87946614F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97" y="2862470"/>
            <a:ext cx="4191000" cy="3267967"/>
          </a:xfrm>
          <a:prstGeom prst="rect">
            <a:avLst/>
          </a:prstGeom>
        </p:spPr>
      </p:pic>
    </p:spTree>
    <p:extLst>
      <p:ext uri="{BB962C8B-B14F-4D97-AF65-F5344CB8AC3E}">
        <p14:creationId xmlns:p14="http://schemas.microsoft.com/office/powerpoint/2010/main" val="388453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CCE629-F934-C220-D8F8-FE221AE9E8BE}"/>
              </a:ext>
            </a:extLst>
          </p:cNvPr>
          <p:cNvSpPr>
            <a:spLocks noGrp="1"/>
          </p:cNvSpPr>
          <p:nvPr>
            <p:ph idx="1"/>
          </p:nvPr>
        </p:nvSpPr>
        <p:spPr>
          <a:xfrm>
            <a:off x="1784543" y="970344"/>
            <a:ext cx="10060125" cy="4122179"/>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Performances informatiques</a:t>
            </a:r>
            <a:r>
              <a:rPr lang="fr-DZ" sz="1800" dirty="0">
                <a:solidFill>
                  <a:srgbClr val="374151"/>
                </a:solidFill>
                <a:effectLst/>
                <a:latin typeface="Segoe UI" panose="020B0502040204020203" pitchFamily="34" charset="0"/>
                <a:ea typeface="Times New Roman" panose="02020603050405020304" pitchFamily="18" charset="0"/>
              </a:rPr>
              <a:t> : Pour offrir une expérience de RV fluide et immersive, des performances informatiques élevées sont nécessaires. Cela comprend des processeurs puissants, des cartes graphiques performantes et des taux de rafraîchissement élevés pour minimiser le décalage et l'inconfort.</a:t>
            </a:r>
            <a:endParaRPr lang="fr-DZ" sz="1800" dirty="0">
              <a:effectLst/>
              <a:latin typeface="Times New Roman" panose="02020603050405020304" pitchFamily="18" charset="0"/>
              <a:ea typeface="Times New Roman" panose="02020603050405020304" pitchFamily="18" charset="0"/>
            </a:endParaRPr>
          </a:p>
          <a:p>
            <a:endParaRPr lang="fr-DZ" dirty="0"/>
          </a:p>
        </p:txBody>
      </p:sp>
      <p:sp>
        <p:nvSpPr>
          <p:cNvPr id="4" name="Espace réservé de la date 3">
            <a:extLst>
              <a:ext uri="{FF2B5EF4-FFF2-40B4-BE49-F238E27FC236}">
                <a16:creationId xmlns:a16="http://schemas.microsoft.com/office/drawing/2014/main" id="{43FE436D-0000-9DB4-370C-E73AC3E290C4}"/>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3DF865B3-D2BE-B034-CA85-A8F6FC78D28D}"/>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FED76A38-738A-A426-6EC9-06E63C584EEF}"/>
              </a:ext>
            </a:extLst>
          </p:cNvPr>
          <p:cNvSpPr>
            <a:spLocks noGrp="1"/>
          </p:cNvSpPr>
          <p:nvPr>
            <p:ph type="sldNum" sz="quarter" idx="12"/>
          </p:nvPr>
        </p:nvSpPr>
        <p:spPr/>
        <p:txBody>
          <a:bodyPr/>
          <a:lstStyle/>
          <a:p>
            <a:fld id="{489E55C1-CC53-4211-B74C-AC49415533EF}" type="slidenum">
              <a:rPr lang="fr-DZ" smtClean="0"/>
              <a:t>11</a:t>
            </a:fld>
            <a:endParaRPr lang="fr-DZ"/>
          </a:p>
        </p:txBody>
      </p:sp>
      <p:sp>
        <p:nvSpPr>
          <p:cNvPr id="7" name="Titre 1">
            <a:extLst>
              <a:ext uri="{FF2B5EF4-FFF2-40B4-BE49-F238E27FC236}">
                <a16:creationId xmlns:a16="http://schemas.microsoft.com/office/drawing/2014/main" id="{BF35C41B-9B65-A411-8DDC-68DA9FDEC4DD}"/>
              </a:ext>
            </a:extLst>
          </p:cNvPr>
          <p:cNvSpPr txBox="1">
            <a:spLocks/>
          </p:cNvSpPr>
          <p:nvPr/>
        </p:nvSpPr>
        <p:spPr>
          <a:xfrm>
            <a:off x="1784543" y="39659"/>
            <a:ext cx="8911687" cy="1272306"/>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64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4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5AF17349-4D84-B808-BB9F-BE373E478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003" y="2782957"/>
            <a:ext cx="8193088" cy="3347480"/>
          </a:xfrm>
          <a:prstGeom prst="rect">
            <a:avLst/>
          </a:prstGeom>
        </p:spPr>
      </p:pic>
    </p:spTree>
    <p:extLst>
      <p:ext uri="{BB962C8B-B14F-4D97-AF65-F5344CB8AC3E}">
        <p14:creationId xmlns:p14="http://schemas.microsoft.com/office/powerpoint/2010/main" val="3536054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Jeux vidéo</a:t>
            </a:r>
            <a:r>
              <a:rPr lang="fr-DZ" sz="1800" dirty="0">
                <a:solidFill>
                  <a:srgbClr val="374151"/>
                </a:solidFill>
                <a:effectLst/>
                <a:latin typeface="Segoe UI" panose="020B0502040204020203" pitchFamily="34" charset="0"/>
                <a:ea typeface="Times New Roman" panose="02020603050405020304" pitchFamily="18" charset="0"/>
              </a:rPr>
              <a:t> : La RV est largement utilisée dans l'industrie du jeu pour créer des expériences immersives. Les joueurs peuvent être transportés dans des mondes virtuels en 3D, où ils peuvent interagir avec l'environnement et les personnages. Des exemples de jeux en RV incluent "Beat </a:t>
            </a:r>
            <a:r>
              <a:rPr lang="fr-DZ" sz="1800" dirty="0" err="1">
                <a:solidFill>
                  <a:srgbClr val="374151"/>
                </a:solidFill>
                <a:effectLst/>
                <a:latin typeface="Segoe UI" panose="020B0502040204020203" pitchFamily="34" charset="0"/>
                <a:ea typeface="Times New Roman" panose="02020603050405020304" pitchFamily="18" charset="0"/>
              </a:rPr>
              <a:t>Saber</a:t>
            </a:r>
            <a:r>
              <a:rPr lang="fr-DZ" sz="1800" dirty="0">
                <a:solidFill>
                  <a:srgbClr val="374151"/>
                </a:solidFill>
                <a:effectLst/>
                <a:latin typeface="Segoe UI" panose="020B0502040204020203" pitchFamily="34" charset="0"/>
                <a:ea typeface="Times New Roman" panose="02020603050405020304" pitchFamily="18" charset="0"/>
              </a:rPr>
              <a:t>", "Half-Life: </a:t>
            </a:r>
            <a:r>
              <a:rPr lang="fr-DZ" sz="1800" dirty="0" err="1">
                <a:solidFill>
                  <a:srgbClr val="374151"/>
                </a:solidFill>
                <a:effectLst/>
                <a:latin typeface="Segoe UI" panose="020B0502040204020203" pitchFamily="34" charset="0"/>
                <a:ea typeface="Times New Roman" panose="02020603050405020304" pitchFamily="18" charset="0"/>
              </a:rPr>
              <a:t>Alyx</a:t>
            </a:r>
            <a:r>
              <a:rPr lang="fr-DZ" sz="1800" dirty="0">
                <a:solidFill>
                  <a:srgbClr val="374151"/>
                </a:solidFill>
                <a:effectLst/>
                <a:latin typeface="Segoe UI" panose="020B0502040204020203" pitchFamily="34" charset="0"/>
                <a:ea typeface="Times New Roman" panose="02020603050405020304" pitchFamily="18" charset="0"/>
              </a:rPr>
              <a:t>", et "The Elder </a:t>
            </a:r>
            <a:r>
              <a:rPr lang="fr-DZ" sz="1800" dirty="0" err="1">
                <a:solidFill>
                  <a:srgbClr val="374151"/>
                </a:solidFill>
                <a:effectLst/>
                <a:latin typeface="Segoe UI" panose="020B0502040204020203" pitchFamily="34" charset="0"/>
                <a:ea typeface="Times New Roman" panose="02020603050405020304" pitchFamily="18" charset="0"/>
              </a:rPr>
              <a:t>Scrolls</a:t>
            </a:r>
            <a:r>
              <a:rPr lang="fr-DZ" sz="1800" dirty="0">
                <a:solidFill>
                  <a:srgbClr val="374151"/>
                </a:solidFill>
                <a:effectLst/>
                <a:latin typeface="Segoe UI" panose="020B0502040204020203" pitchFamily="34" charset="0"/>
                <a:ea typeface="Times New Roman" panose="02020603050405020304" pitchFamily="18" charset="0"/>
              </a:rPr>
              <a:t> V: </a:t>
            </a:r>
            <a:r>
              <a:rPr lang="fr-DZ" sz="1800" dirty="0" err="1">
                <a:solidFill>
                  <a:srgbClr val="374151"/>
                </a:solidFill>
                <a:effectLst/>
                <a:latin typeface="Segoe UI" panose="020B0502040204020203" pitchFamily="34" charset="0"/>
                <a:ea typeface="Times New Roman" panose="02020603050405020304" pitchFamily="18" charset="0"/>
              </a:rPr>
              <a:t>Skyrim</a:t>
            </a:r>
            <a:r>
              <a:rPr lang="fr-DZ" sz="1800" dirty="0">
                <a:solidFill>
                  <a:srgbClr val="374151"/>
                </a:solidFill>
                <a:effectLst/>
                <a:latin typeface="Segoe UI" panose="020B0502040204020203" pitchFamily="34" charset="0"/>
                <a:ea typeface="Times New Roman" panose="02020603050405020304" pitchFamily="18" charset="0"/>
              </a:rPr>
              <a:t> VR".</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12</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95D00087-12A8-CD61-1149-987295DA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2729945"/>
            <a:ext cx="3750365" cy="2988365"/>
          </a:xfrm>
          <a:prstGeom prst="rect">
            <a:avLst/>
          </a:prstGeom>
        </p:spPr>
      </p:pic>
      <p:pic>
        <p:nvPicPr>
          <p:cNvPr id="11" name="Image 10">
            <a:extLst>
              <a:ext uri="{FF2B5EF4-FFF2-40B4-BE49-F238E27FC236}">
                <a16:creationId xmlns:a16="http://schemas.microsoft.com/office/drawing/2014/main" id="{DB4F646A-D24F-3603-2B34-F08E54C4D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0950" y="2729945"/>
            <a:ext cx="3896138" cy="2988365"/>
          </a:xfrm>
          <a:prstGeom prst="rect">
            <a:avLst/>
          </a:prstGeom>
        </p:spPr>
      </p:pic>
      <p:pic>
        <p:nvPicPr>
          <p:cNvPr id="13" name="Image 12">
            <a:extLst>
              <a:ext uri="{FF2B5EF4-FFF2-40B4-BE49-F238E27FC236}">
                <a16:creationId xmlns:a16="http://schemas.microsoft.com/office/drawing/2014/main" id="{5005BE8C-7417-438C-1F94-404EC35BB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861" y="2729944"/>
            <a:ext cx="3896139" cy="2988365"/>
          </a:xfrm>
          <a:prstGeom prst="rect">
            <a:avLst/>
          </a:prstGeom>
        </p:spPr>
      </p:pic>
    </p:spTree>
    <p:extLst>
      <p:ext uri="{BB962C8B-B14F-4D97-AF65-F5344CB8AC3E}">
        <p14:creationId xmlns:p14="http://schemas.microsoft.com/office/powerpoint/2010/main" val="418208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Formation et simulation</a:t>
            </a:r>
            <a:r>
              <a:rPr lang="fr-DZ" sz="1800" dirty="0">
                <a:solidFill>
                  <a:srgbClr val="374151"/>
                </a:solidFill>
                <a:effectLst/>
                <a:latin typeface="Segoe UI" panose="020B0502040204020203" pitchFamily="34" charset="0"/>
                <a:ea typeface="Times New Roman" panose="02020603050405020304" pitchFamily="18" charset="0"/>
              </a:rPr>
              <a:t> : La RV est utilisée pour former les professionnels dans divers domaines, tels que la médecine, l'aviation, l'industrie, l'armée, et plus encore. Les simulations en RV permettent aux apprenants de pratiquer des compétences et de prendre des décisions dans un environnement sûr et contrôlé.</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13</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AD8D147D-962B-F2A7-EB68-12AB08898E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95" y="2610880"/>
            <a:ext cx="5131905" cy="3409950"/>
          </a:xfrm>
          <a:prstGeom prst="rect">
            <a:avLst/>
          </a:prstGeom>
        </p:spPr>
      </p:pic>
      <p:pic>
        <p:nvPicPr>
          <p:cNvPr id="10" name="Image 9">
            <a:extLst>
              <a:ext uri="{FF2B5EF4-FFF2-40B4-BE49-F238E27FC236}">
                <a16:creationId xmlns:a16="http://schemas.microsoft.com/office/drawing/2014/main" id="{E6740C5B-C59C-4739-C7F4-B7CC25D3C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027" y="2610880"/>
            <a:ext cx="5963478" cy="3409950"/>
          </a:xfrm>
          <a:prstGeom prst="rect">
            <a:avLst/>
          </a:prstGeom>
        </p:spPr>
      </p:pic>
    </p:spTree>
    <p:extLst>
      <p:ext uri="{BB962C8B-B14F-4D97-AF65-F5344CB8AC3E}">
        <p14:creationId xmlns:p14="http://schemas.microsoft.com/office/powerpoint/2010/main" val="377955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Santé</a:t>
            </a:r>
            <a:r>
              <a:rPr lang="fr-DZ" sz="1800" dirty="0">
                <a:solidFill>
                  <a:srgbClr val="374151"/>
                </a:solidFill>
                <a:effectLst/>
                <a:latin typeface="Segoe UI" panose="020B0502040204020203" pitchFamily="34" charset="0"/>
                <a:ea typeface="Times New Roman" panose="02020603050405020304" pitchFamily="18" charset="0"/>
              </a:rPr>
              <a:t> : La RV est utilisée en réadaptation, en thérapie et en gestion de la douleur. Elle peut aider les patients à récupérer en les encourageant à effectuer des exercices physiques, à gérer des phobies ou à soulager la douleur en les distrayant.</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14</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BE54F36D-C725-244C-2E3D-4EA3C23E9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319129"/>
            <a:ext cx="7315200" cy="3811307"/>
          </a:xfrm>
          <a:prstGeom prst="rect">
            <a:avLst/>
          </a:prstGeom>
        </p:spPr>
      </p:pic>
    </p:spTree>
    <p:extLst>
      <p:ext uri="{BB962C8B-B14F-4D97-AF65-F5344CB8AC3E}">
        <p14:creationId xmlns:p14="http://schemas.microsoft.com/office/powerpoint/2010/main" val="149319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Conception et modélisation</a:t>
            </a:r>
            <a:r>
              <a:rPr lang="fr-DZ" sz="1800" dirty="0">
                <a:solidFill>
                  <a:srgbClr val="374151"/>
                </a:solidFill>
                <a:effectLst/>
                <a:latin typeface="Segoe UI" panose="020B0502040204020203" pitchFamily="34" charset="0"/>
                <a:ea typeface="Times New Roman" panose="02020603050405020304" pitchFamily="18" charset="0"/>
              </a:rPr>
              <a:t> : Dans le domaine de l'architecture, de l'ingénierie et de la conception de produits, la RV est utilisée pour visualiser et interagir avec des modèles 3D. Les concepteurs peuvent ainsi explorer leurs créations de manière immersive.</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15</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E31EAC44-62DF-A0D5-F0C0-38237C551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952" y="2434597"/>
            <a:ext cx="6953250" cy="3476625"/>
          </a:xfrm>
          <a:prstGeom prst="rect">
            <a:avLst/>
          </a:prstGeom>
        </p:spPr>
      </p:pic>
    </p:spTree>
    <p:extLst>
      <p:ext uri="{BB962C8B-B14F-4D97-AF65-F5344CB8AC3E}">
        <p14:creationId xmlns:p14="http://schemas.microsoft.com/office/powerpoint/2010/main" val="222419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Tourisme virtuel</a:t>
            </a:r>
            <a:r>
              <a:rPr lang="fr-DZ" sz="1800" dirty="0">
                <a:solidFill>
                  <a:srgbClr val="374151"/>
                </a:solidFill>
                <a:effectLst/>
                <a:latin typeface="Segoe UI" panose="020B0502040204020203" pitchFamily="34" charset="0"/>
                <a:ea typeface="Times New Roman" panose="02020603050405020304" pitchFamily="18" charset="0"/>
              </a:rPr>
              <a:t> : Les entreprises touristiques utilisent la RV pour offrir des visites virtuelles d'endroits célèbres ou de destinations lointaines. Les utilisateurs peuvent ainsi explorer des lieux sans avoir à s'y rendre physiquement.</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16</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FEE345BF-B98C-5364-6420-01125ED03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2292626"/>
            <a:ext cx="7911548" cy="3837811"/>
          </a:xfrm>
          <a:prstGeom prst="rect">
            <a:avLst/>
          </a:prstGeom>
        </p:spPr>
      </p:pic>
    </p:spTree>
    <p:extLst>
      <p:ext uri="{BB962C8B-B14F-4D97-AF65-F5344CB8AC3E}">
        <p14:creationId xmlns:p14="http://schemas.microsoft.com/office/powerpoint/2010/main" val="4808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950D3AB-0679-8124-0C98-A178BB3CC77F}"/>
              </a:ext>
            </a:extLst>
          </p:cNvPr>
          <p:cNvSpPr>
            <a:spLocks noGrp="1"/>
          </p:cNvSpPr>
          <p:nvPr>
            <p:ph idx="1"/>
          </p:nvPr>
        </p:nvSpPr>
        <p:spPr>
          <a:xfrm>
            <a:off x="1784543" y="946778"/>
            <a:ext cx="9720069" cy="496444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Divertissement et cinéma</a:t>
            </a:r>
            <a:r>
              <a:rPr lang="fr-DZ" sz="1800" dirty="0">
                <a:solidFill>
                  <a:srgbClr val="374151"/>
                </a:solidFill>
                <a:effectLst/>
                <a:latin typeface="Segoe UI" panose="020B0502040204020203" pitchFamily="34" charset="0"/>
                <a:ea typeface="Times New Roman" panose="02020603050405020304" pitchFamily="18" charset="0"/>
              </a:rPr>
              <a:t> : La RV offre une nouvelle expérience cinématographique en permettant aux spectateurs de participer activement à l'histoire. Des films et des expériences cinématographiques en RV ont été créés pour offrir une immersion totale.</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CA9121E3-8DE5-97AE-8A74-F33642E10446}"/>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936CA3A-C6B0-320B-D0FE-539A17E4E65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9134A41-1CC6-6131-197D-1E7CF01B73F3}"/>
              </a:ext>
            </a:extLst>
          </p:cNvPr>
          <p:cNvSpPr>
            <a:spLocks noGrp="1"/>
          </p:cNvSpPr>
          <p:nvPr>
            <p:ph type="sldNum" sz="quarter" idx="12"/>
          </p:nvPr>
        </p:nvSpPr>
        <p:spPr/>
        <p:txBody>
          <a:bodyPr/>
          <a:lstStyle/>
          <a:p>
            <a:fld id="{489E55C1-CC53-4211-B74C-AC49415533EF}" type="slidenum">
              <a:rPr lang="fr-DZ" smtClean="0"/>
              <a:t>17</a:t>
            </a:fld>
            <a:endParaRPr lang="fr-DZ"/>
          </a:p>
        </p:txBody>
      </p:sp>
      <p:sp>
        <p:nvSpPr>
          <p:cNvPr id="7" name="Titre 1">
            <a:extLst>
              <a:ext uri="{FF2B5EF4-FFF2-40B4-BE49-F238E27FC236}">
                <a16:creationId xmlns:a16="http://schemas.microsoft.com/office/drawing/2014/main" id="{F161232D-A164-C4C6-7C52-622340DA4B9B}"/>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597616AA-4039-BB59-2F01-E25168C04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65" y="2233989"/>
            <a:ext cx="5626936" cy="3836228"/>
          </a:xfrm>
          <a:prstGeom prst="rect">
            <a:avLst/>
          </a:prstGeom>
        </p:spPr>
      </p:pic>
      <p:pic>
        <p:nvPicPr>
          <p:cNvPr id="10" name="Image 9">
            <a:extLst>
              <a:ext uri="{FF2B5EF4-FFF2-40B4-BE49-F238E27FC236}">
                <a16:creationId xmlns:a16="http://schemas.microsoft.com/office/drawing/2014/main" id="{F513E007-1025-6C9A-1B80-C92F43557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257" y="2233989"/>
            <a:ext cx="5626936" cy="3836227"/>
          </a:xfrm>
          <a:prstGeom prst="rect">
            <a:avLst/>
          </a:prstGeom>
        </p:spPr>
      </p:pic>
    </p:spTree>
    <p:extLst>
      <p:ext uri="{BB962C8B-B14F-4D97-AF65-F5344CB8AC3E}">
        <p14:creationId xmlns:p14="http://schemas.microsoft.com/office/powerpoint/2010/main" val="321137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F9C9D8-AC3A-CD58-CEF2-14ABDD3FC8F0}"/>
              </a:ext>
            </a:extLst>
          </p:cNvPr>
          <p:cNvSpPr>
            <a:spLocks noGrp="1"/>
          </p:cNvSpPr>
          <p:nvPr>
            <p:ph idx="1"/>
          </p:nvPr>
        </p:nvSpPr>
        <p:spPr>
          <a:xfrm>
            <a:off x="2239617" y="1152907"/>
            <a:ext cx="9264995" cy="4758315"/>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Communication et collaboration</a:t>
            </a:r>
            <a:r>
              <a:rPr lang="fr-DZ" sz="1800" dirty="0">
                <a:solidFill>
                  <a:srgbClr val="374151"/>
                </a:solidFill>
                <a:effectLst/>
                <a:latin typeface="Segoe UI" panose="020B0502040204020203" pitchFamily="34" charset="0"/>
                <a:ea typeface="Times New Roman" panose="02020603050405020304" pitchFamily="18" charset="0"/>
              </a:rPr>
              <a:t> : La RV permet aux individus de se rencontrer dans des environnements virtuels pour travailler, collaborer, ou socialiser, ce qui est particulièrement utile pour les équipes réparties dans le monde entier.</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D3697B63-F448-C924-7FAA-43BF46DDB2BB}"/>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D6AD75E9-79E0-CF87-8FEA-D461767D28DD}"/>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B8447F22-A13A-AD9A-EC42-8A8B3524C9E3}"/>
              </a:ext>
            </a:extLst>
          </p:cNvPr>
          <p:cNvSpPr>
            <a:spLocks noGrp="1"/>
          </p:cNvSpPr>
          <p:nvPr>
            <p:ph type="sldNum" sz="quarter" idx="12"/>
          </p:nvPr>
        </p:nvSpPr>
        <p:spPr/>
        <p:txBody>
          <a:bodyPr/>
          <a:lstStyle/>
          <a:p>
            <a:fld id="{489E55C1-CC53-4211-B74C-AC49415533EF}" type="slidenum">
              <a:rPr lang="fr-DZ" smtClean="0"/>
              <a:t>18</a:t>
            </a:fld>
            <a:endParaRPr lang="fr-DZ"/>
          </a:p>
        </p:txBody>
      </p:sp>
      <p:sp>
        <p:nvSpPr>
          <p:cNvPr id="7" name="Titre 1">
            <a:extLst>
              <a:ext uri="{FF2B5EF4-FFF2-40B4-BE49-F238E27FC236}">
                <a16:creationId xmlns:a16="http://schemas.microsoft.com/office/drawing/2014/main" id="{A3C8891C-C743-9218-3C6E-5B6BDD5F67EE}"/>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Exemples d'applications de la RV</a:t>
            </a:r>
            <a:endParaRPr lang="fr-DZ" dirty="0">
              <a:solidFill>
                <a:srgbClr val="92D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4361B5B6-7DDF-B298-CDA4-2C149C1EC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252" y="2582732"/>
            <a:ext cx="8015978" cy="3122361"/>
          </a:xfrm>
          <a:prstGeom prst="rect">
            <a:avLst/>
          </a:prstGeom>
        </p:spPr>
      </p:pic>
    </p:spTree>
    <p:extLst>
      <p:ext uri="{BB962C8B-B14F-4D97-AF65-F5344CB8AC3E}">
        <p14:creationId xmlns:p14="http://schemas.microsoft.com/office/powerpoint/2010/main" val="332366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675BE4-2FE8-ABE0-85ED-C3BB04BEF08D}"/>
              </a:ext>
            </a:extLst>
          </p:cNvPr>
          <p:cNvSpPr>
            <a:spLocks noGrp="1"/>
          </p:cNvSpPr>
          <p:nvPr>
            <p:ph idx="1"/>
          </p:nvPr>
        </p:nvSpPr>
        <p:spPr>
          <a:xfrm>
            <a:off x="1784543" y="648517"/>
            <a:ext cx="9720069" cy="5481920"/>
          </a:xfrm>
        </p:spPr>
        <p:txBody>
          <a:bodyPr>
            <a:normAutofit lnSpcReduction="10000"/>
          </a:bodyPr>
          <a:lstStyle/>
          <a:p>
            <a:pPr marL="342900" lvl="0" indent="-342900" rtl="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Immersion immersive</a:t>
            </a:r>
            <a:r>
              <a:rPr lang="fr-DZ" sz="1800" dirty="0">
                <a:solidFill>
                  <a:srgbClr val="374151"/>
                </a:solidFill>
                <a:effectLst/>
                <a:latin typeface="Segoe UI" panose="020B0502040204020203" pitchFamily="34" charset="0"/>
                <a:ea typeface="Times New Roman" panose="02020603050405020304" pitchFamily="18" charset="0"/>
              </a:rPr>
              <a:t> : La RV offre une immersion plus profonde que d'autres médias, permettant aux utilisateurs de se sentir pleinement immergés dans des environnements virtuels.</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Formation sécurisée et réaliste</a:t>
            </a:r>
            <a:r>
              <a:rPr lang="fr-DZ" sz="1800" dirty="0">
                <a:solidFill>
                  <a:srgbClr val="374151"/>
                </a:solidFill>
                <a:effectLst/>
                <a:latin typeface="Segoe UI" panose="020B0502040204020203" pitchFamily="34" charset="0"/>
                <a:ea typeface="Times New Roman" panose="02020603050405020304" pitchFamily="18" charset="0"/>
              </a:rPr>
              <a:t> : Elle permet la formation dans des environnements simulés, sans risque pour la sécurité des apprenants, ce qui est particulièrement utile dans des domaines tels que la médecine et l'aviation.</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Interaction et engagement</a:t>
            </a:r>
            <a:r>
              <a:rPr lang="fr-DZ" sz="1800" dirty="0">
                <a:solidFill>
                  <a:srgbClr val="374151"/>
                </a:solidFill>
                <a:effectLst/>
                <a:latin typeface="Segoe UI" panose="020B0502040204020203" pitchFamily="34" charset="0"/>
                <a:ea typeface="Times New Roman" panose="02020603050405020304" pitchFamily="18" charset="0"/>
              </a:rPr>
              <a:t> : Les utilisateurs peuvent interagir avec l'environnement virtuel, ce qui favorise l'engagement et l'apprentissage actif.</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Possibilité d'exploration</a:t>
            </a:r>
            <a:r>
              <a:rPr lang="fr-DZ" sz="1800" dirty="0">
                <a:solidFill>
                  <a:srgbClr val="374151"/>
                </a:solidFill>
                <a:effectLst/>
                <a:latin typeface="Segoe UI" panose="020B0502040204020203" pitchFamily="34" charset="0"/>
                <a:ea typeface="Times New Roman" panose="02020603050405020304" pitchFamily="18" charset="0"/>
              </a:rPr>
              <a:t> : La RV permet d'explorer des endroits ou des situations inaccessibles dans la réalité, tels que le fond des océans ou des planètes lointaines.</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Divertissement immersif</a:t>
            </a:r>
            <a:r>
              <a:rPr lang="fr-DZ" sz="1800" dirty="0">
                <a:solidFill>
                  <a:srgbClr val="374151"/>
                </a:solidFill>
                <a:effectLst/>
                <a:latin typeface="Segoe UI" panose="020B0502040204020203" pitchFamily="34" charset="0"/>
                <a:ea typeface="Times New Roman" panose="02020603050405020304" pitchFamily="18" charset="0"/>
              </a:rPr>
              <a:t> : Les jeux vidéo en RV offrent des expériences de jeu plus captivantes et stimulantes.</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Réduction du stress et de la douleur</a:t>
            </a:r>
            <a:r>
              <a:rPr lang="fr-DZ" sz="1800" dirty="0">
                <a:solidFill>
                  <a:srgbClr val="374151"/>
                </a:solidFill>
                <a:effectLst/>
                <a:latin typeface="Segoe UI" panose="020B0502040204020203" pitchFamily="34" charset="0"/>
                <a:ea typeface="Times New Roman" panose="02020603050405020304" pitchFamily="18" charset="0"/>
              </a:rPr>
              <a:t> : La RV est utilisée en thérapie pour réduire le stress, la douleur et l'anxiété chez les patients.</a:t>
            </a:r>
            <a:endParaRPr lang="fr-DZ" sz="1800" dirty="0">
              <a:effectLst/>
              <a:latin typeface="Times New Roman" panose="02020603050405020304" pitchFamily="18" charset="0"/>
              <a:ea typeface="Times New Roman" panose="02020603050405020304" pitchFamily="18" charset="0"/>
            </a:endParaRPr>
          </a:p>
          <a:p>
            <a:pPr marL="342900" lvl="0" indent="-342900">
              <a:lnSpc>
                <a:spcPct val="11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Collaboration à distance</a:t>
            </a:r>
            <a:r>
              <a:rPr lang="fr-DZ" sz="1800" dirty="0">
                <a:solidFill>
                  <a:srgbClr val="374151"/>
                </a:solidFill>
                <a:effectLst/>
                <a:latin typeface="Segoe UI" panose="020B0502040204020203" pitchFamily="34" charset="0"/>
                <a:ea typeface="Times New Roman" panose="02020603050405020304" pitchFamily="18" charset="0"/>
              </a:rPr>
              <a:t> : Elle permet la collaboration à distance en créant des espaces de travail virtuels où les utilisateurs peuvent se rencontrer et travailler ensemble.</a:t>
            </a:r>
            <a:endParaRPr lang="fr-DZ" sz="1800" dirty="0">
              <a:effectLst/>
              <a:latin typeface="Times New Roman" panose="02020603050405020304" pitchFamily="18" charset="0"/>
              <a:ea typeface="Times New Roman" panose="02020603050405020304" pitchFamily="18" charset="0"/>
            </a:endParaRPr>
          </a:p>
          <a:p>
            <a:endParaRPr lang="fr-DZ" dirty="0"/>
          </a:p>
        </p:txBody>
      </p:sp>
      <p:sp>
        <p:nvSpPr>
          <p:cNvPr id="4" name="Espace réservé de la date 3">
            <a:extLst>
              <a:ext uri="{FF2B5EF4-FFF2-40B4-BE49-F238E27FC236}">
                <a16:creationId xmlns:a16="http://schemas.microsoft.com/office/drawing/2014/main" id="{6C686866-5408-A6F1-F3E5-5EADA3C63497}"/>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08AD6572-166C-132D-7D10-59A0709BF91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A18D685-C435-C12E-268E-D28C71EE5D22}"/>
              </a:ext>
            </a:extLst>
          </p:cNvPr>
          <p:cNvSpPr>
            <a:spLocks noGrp="1"/>
          </p:cNvSpPr>
          <p:nvPr>
            <p:ph type="sldNum" sz="quarter" idx="12"/>
          </p:nvPr>
        </p:nvSpPr>
        <p:spPr/>
        <p:txBody>
          <a:bodyPr/>
          <a:lstStyle/>
          <a:p>
            <a:fld id="{489E55C1-CC53-4211-B74C-AC49415533EF}" type="slidenum">
              <a:rPr lang="fr-DZ" smtClean="0"/>
              <a:t>19</a:t>
            </a:fld>
            <a:endParaRPr lang="fr-DZ"/>
          </a:p>
        </p:txBody>
      </p:sp>
      <p:sp>
        <p:nvSpPr>
          <p:cNvPr id="7" name="Titre 1">
            <a:extLst>
              <a:ext uri="{FF2B5EF4-FFF2-40B4-BE49-F238E27FC236}">
                <a16:creationId xmlns:a16="http://schemas.microsoft.com/office/drawing/2014/main" id="{6F17B811-4EC0-0B28-98EA-1EE169BC05CC}"/>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00B050"/>
                </a:solidFill>
                <a:latin typeface="Arial" panose="020B0604020202020204" pitchFamily="34" charset="0"/>
                <a:ea typeface="Calibri" panose="020F0502020204030204" pitchFamily="34" charset="0"/>
                <a:cs typeface="Arial" panose="020B0604020202020204" pitchFamily="34" charset="0"/>
              </a:rPr>
              <a:t>Avantages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de la RV</a:t>
            </a:r>
            <a:endParaRPr lang="fr-DZ"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40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DZ" sz="22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Définition de la réalité virtuelle</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2610710"/>
          </a:xfrm>
        </p:spPr>
        <p:txBody>
          <a:bodyPr>
            <a:normAutofit/>
          </a:bodyPr>
          <a:lstStyle/>
          <a:p>
            <a:pPr marL="0" indent="0">
              <a:lnSpc>
                <a:spcPct val="150000"/>
              </a:lnSpc>
              <a:buNone/>
            </a:pPr>
            <a:r>
              <a:rPr lang="fr-FR" sz="2000" dirty="0">
                <a:latin typeface="Arial" panose="020B0604020202020204" pitchFamily="34" charset="0"/>
                <a:cs typeface="Arial" panose="020B0604020202020204" pitchFamily="34" charset="0"/>
              </a:rPr>
              <a:t>La réalité virtuelle (RV) est une technologie qui permet à un individu de vivre une expérience sensorielle et immersive dans un environnement numérique simulé. Elle vise à créer une illusion de présence dans un monde artificiel en utilisant divers dispositifs, notamment des casques ou des lunettes spécialement conçus, des contrôleurs de mouvement et des interfaces utilisateur interactives.</a:t>
            </a:r>
            <a:endParaRPr lang="fr-DZ"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a:t>
            </a:fld>
            <a:endParaRPr lang="fr-DZ"/>
          </a:p>
        </p:txBody>
      </p:sp>
      <p:pic>
        <p:nvPicPr>
          <p:cNvPr id="8" name="Image 7">
            <a:extLst>
              <a:ext uri="{FF2B5EF4-FFF2-40B4-BE49-F238E27FC236}">
                <a16:creationId xmlns:a16="http://schemas.microsoft.com/office/drawing/2014/main" id="{3EB594DE-FDCE-72B2-E538-DF9448421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913" y="3588820"/>
            <a:ext cx="6520964" cy="2711044"/>
          </a:xfrm>
          <a:prstGeom prst="rect">
            <a:avLst/>
          </a:prstGeom>
        </p:spPr>
      </p:pic>
    </p:spTree>
    <p:extLst>
      <p:ext uri="{BB962C8B-B14F-4D97-AF65-F5344CB8AC3E}">
        <p14:creationId xmlns:p14="http://schemas.microsoft.com/office/powerpoint/2010/main" val="113010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675BE4-2FE8-ABE0-85ED-C3BB04BEF08D}"/>
              </a:ext>
            </a:extLst>
          </p:cNvPr>
          <p:cNvSpPr>
            <a:spLocks noGrp="1"/>
          </p:cNvSpPr>
          <p:nvPr>
            <p:ph idx="1"/>
          </p:nvPr>
        </p:nvSpPr>
        <p:spPr>
          <a:xfrm>
            <a:off x="1784543" y="787782"/>
            <a:ext cx="9720069" cy="5123440"/>
          </a:xfrm>
        </p:spPr>
        <p:txBody>
          <a:bodyPr>
            <a:normAutofit/>
          </a:bodyPr>
          <a:lstStyle/>
          <a:p>
            <a:pPr marL="342900" lvl="0" indent="-342900" rtl="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Coût élevé</a:t>
            </a:r>
            <a:r>
              <a:rPr lang="fr-DZ" sz="1800" dirty="0">
                <a:solidFill>
                  <a:srgbClr val="374151"/>
                </a:solidFill>
                <a:effectLst/>
                <a:latin typeface="Segoe UI" panose="020B0502040204020203" pitchFamily="34" charset="0"/>
                <a:ea typeface="Times New Roman" panose="02020603050405020304" pitchFamily="18" charset="0"/>
              </a:rPr>
              <a:t> : Les équipements de RV, tels que les casques et les ordinateurs puissants, peuvent être coûteux, ce qui limite l'accessibilité pour de nombreux utilisateurs.</a:t>
            </a:r>
            <a:endParaRPr lang="fr-DZ"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Isolement social</a:t>
            </a:r>
            <a:r>
              <a:rPr lang="fr-DZ" sz="1800" dirty="0">
                <a:solidFill>
                  <a:srgbClr val="374151"/>
                </a:solidFill>
                <a:effectLst/>
                <a:latin typeface="Segoe UI" panose="020B0502040204020203" pitchFamily="34" charset="0"/>
                <a:ea typeface="Times New Roman" panose="02020603050405020304" pitchFamily="18" charset="0"/>
              </a:rPr>
              <a:t> : L'utilisation de la RV peut entraîner un isolement social, car les utilisateurs sont physiquement séparés des autres.</a:t>
            </a:r>
            <a:endParaRPr lang="fr-DZ"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Limites techniques</a:t>
            </a:r>
            <a:r>
              <a:rPr lang="fr-DZ" sz="1800" dirty="0">
                <a:solidFill>
                  <a:srgbClr val="374151"/>
                </a:solidFill>
                <a:effectLst/>
                <a:latin typeface="Segoe UI" panose="020B0502040204020203" pitchFamily="34" charset="0"/>
                <a:ea typeface="Times New Roman" panose="02020603050405020304" pitchFamily="18" charset="0"/>
              </a:rPr>
              <a:t> : Les graphismes et la qualité de l'expérience en RV peuvent varier en fonction du matériel et des logiciels, et des compromis peuvent être nécessaires en termes de qualité visuelle.</a:t>
            </a:r>
            <a:endParaRPr lang="fr-DZ"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Contraintes de l'espace</a:t>
            </a:r>
            <a:r>
              <a:rPr lang="fr-DZ" sz="1800" dirty="0">
                <a:solidFill>
                  <a:srgbClr val="374151"/>
                </a:solidFill>
                <a:effectLst/>
                <a:latin typeface="Segoe UI" panose="020B0502040204020203" pitchFamily="34" charset="0"/>
                <a:ea typeface="Times New Roman" panose="02020603050405020304" pitchFamily="18" charset="0"/>
              </a:rPr>
              <a:t> : Les utilisateurs ont besoin d'un espace suffisant pour se déplacer en toute sécurité, ce qui peut être un défi dans des environnements restreints.</a:t>
            </a:r>
            <a:endParaRPr lang="fr-DZ"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Dépendance technologique</a:t>
            </a:r>
            <a:r>
              <a:rPr lang="fr-DZ" sz="1800" dirty="0">
                <a:solidFill>
                  <a:srgbClr val="374151"/>
                </a:solidFill>
                <a:effectLst/>
                <a:latin typeface="Segoe UI" panose="020B0502040204020203" pitchFamily="34" charset="0"/>
                <a:ea typeface="Times New Roman" panose="02020603050405020304" pitchFamily="18" charset="0"/>
              </a:rPr>
              <a:t> : L'utilisation fréquente de la RV peut créer une dépendance technologique, ce qui peut être préoccupant pour certaines personnes.</a:t>
            </a:r>
            <a:endParaRPr lang="fr-DZ"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Contenu limité</a:t>
            </a:r>
            <a:r>
              <a:rPr lang="fr-DZ" sz="1800" dirty="0">
                <a:solidFill>
                  <a:srgbClr val="374151"/>
                </a:solidFill>
                <a:effectLst/>
                <a:latin typeface="Segoe UI" panose="020B0502040204020203" pitchFamily="34" charset="0"/>
                <a:ea typeface="Times New Roman" panose="02020603050405020304" pitchFamily="18" charset="0"/>
              </a:rPr>
              <a:t> : Bien que de plus en plus de contenu en RV soit créé, il peut toujours être limité par rapport aux autres médias plus établis.</a:t>
            </a:r>
            <a:endParaRPr lang="fr-DZ" sz="1800" dirty="0">
              <a:effectLst/>
              <a:latin typeface="Times New Roman" panose="02020603050405020304" pitchFamily="18" charset="0"/>
              <a:ea typeface="Times New Roman" panose="02020603050405020304" pitchFamily="18" charset="0"/>
            </a:endParaRPr>
          </a:p>
          <a:p>
            <a:endParaRPr lang="fr-DZ" dirty="0"/>
          </a:p>
        </p:txBody>
      </p:sp>
      <p:sp>
        <p:nvSpPr>
          <p:cNvPr id="4" name="Espace réservé de la date 3">
            <a:extLst>
              <a:ext uri="{FF2B5EF4-FFF2-40B4-BE49-F238E27FC236}">
                <a16:creationId xmlns:a16="http://schemas.microsoft.com/office/drawing/2014/main" id="{6C686866-5408-A6F1-F3E5-5EADA3C63497}"/>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08AD6572-166C-132D-7D10-59A0709BF91B}"/>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A18D685-C435-C12E-268E-D28C71EE5D22}"/>
              </a:ext>
            </a:extLst>
          </p:cNvPr>
          <p:cNvSpPr>
            <a:spLocks noGrp="1"/>
          </p:cNvSpPr>
          <p:nvPr>
            <p:ph type="sldNum" sz="quarter" idx="12"/>
          </p:nvPr>
        </p:nvSpPr>
        <p:spPr/>
        <p:txBody>
          <a:bodyPr/>
          <a:lstStyle/>
          <a:p>
            <a:fld id="{489E55C1-CC53-4211-B74C-AC49415533EF}" type="slidenum">
              <a:rPr lang="fr-DZ" smtClean="0"/>
              <a:t>20</a:t>
            </a:fld>
            <a:endParaRPr lang="fr-DZ"/>
          </a:p>
        </p:txBody>
      </p:sp>
      <p:sp>
        <p:nvSpPr>
          <p:cNvPr id="7" name="Titre 1">
            <a:extLst>
              <a:ext uri="{FF2B5EF4-FFF2-40B4-BE49-F238E27FC236}">
                <a16:creationId xmlns:a16="http://schemas.microsoft.com/office/drawing/2014/main" id="{6F17B811-4EC0-0B28-98EA-1EE169BC05CC}"/>
              </a:ext>
            </a:extLst>
          </p:cNvPr>
          <p:cNvSpPr txBox="1">
            <a:spLocks/>
          </p:cNvSpPr>
          <p:nvPr/>
        </p:nvSpPr>
        <p:spPr>
          <a:xfrm>
            <a:off x="1784543" y="13154"/>
            <a:ext cx="8911687" cy="93362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solidFill>
                  <a:srgbClr val="00B050"/>
                </a:solidFill>
                <a:latin typeface="Arial" panose="020B0604020202020204" pitchFamily="34" charset="0"/>
                <a:ea typeface="Calibri" panose="020F0502020204030204" pitchFamily="34" charset="0"/>
                <a:cs typeface="Arial" panose="020B0604020202020204" pitchFamily="34" charset="0"/>
              </a:rPr>
              <a:t>Limites </a:t>
            </a:r>
            <a:r>
              <a:rPr lang="fr-DZ" sz="2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de la RV</a:t>
            </a:r>
            <a:endParaRPr lang="fr-DZ"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44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42D706A-1EF3-6A5D-3848-8D114EA0F340}"/>
              </a:ext>
            </a:extLst>
          </p:cNvPr>
          <p:cNvSpPr>
            <a:spLocks noGrp="1"/>
          </p:cNvSpPr>
          <p:nvPr>
            <p:ph idx="1"/>
          </p:nvPr>
        </p:nvSpPr>
        <p:spPr>
          <a:xfrm>
            <a:off x="1642883" y="1423556"/>
            <a:ext cx="10193033" cy="4892079"/>
          </a:xfrm>
        </p:spPr>
        <p:txBody>
          <a:bodyPr>
            <a:normAutofit/>
          </a:bodyPr>
          <a:lstStyle/>
          <a:p>
            <a:pPr algn="l"/>
            <a:r>
              <a:rPr lang="fr-FR" sz="2000" b="0" i="0" dirty="0">
                <a:solidFill>
                  <a:srgbClr val="374151"/>
                </a:solidFill>
                <a:effectLst/>
                <a:latin typeface="Söhne"/>
              </a:rPr>
              <a:t>La RV fonctionne en suivant quelques principes clés :</a:t>
            </a:r>
          </a:p>
          <a:p>
            <a:pPr algn="l">
              <a:buFont typeface="+mj-lt"/>
              <a:buAutoNum type="arabicPeriod"/>
            </a:pPr>
            <a:r>
              <a:rPr lang="fr-FR" sz="2000" b="1" i="0" dirty="0">
                <a:solidFill>
                  <a:srgbClr val="374151"/>
                </a:solidFill>
                <a:effectLst/>
                <a:latin typeface="Söhne"/>
              </a:rPr>
              <a:t>Immersion</a:t>
            </a:r>
            <a:r>
              <a:rPr lang="fr-FR" sz="2000" b="0" i="0" dirty="0">
                <a:solidFill>
                  <a:srgbClr val="374151"/>
                </a:solidFill>
                <a:effectLst/>
                <a:latin typeface="Söhne"/>
              </a:rPr>
              <a:t> : L'utilisateur est plongé dans un environnement virtuel qui remplace ou complète le monde réel. Cette immersion est généralement visuelle, auditive et, dans certains cas, haptique (sens du toucher).</a:t>
            </a:r>
          </a:p>
          <a:p>
            <a:pPr algn="l">
              <a:buFont typeface="+mj-lt"/>
              <a:buAutoNum type="arabicPeriod"/>
            </a:pPr>
            <a:r>
              <a:rPr lang="fr-FR" sz="2000" b="1" i="0" dirty="0">
                <a:solidFill>
                  <a:srgbClr val="374151"/>
                </a:solidFill>
                <a:effectLst/>
                <a:latin typeface="Söhne"/>
              </a:rPr>
              <a:t>Interactivité</a:t>
            </a:r>
            <a:r>
              <a:rPr lang="fr-FR" sz="2000" b="0" i="0" dirty="0">
                <a:solidFill>
                  <a:srgbClr val="374151"/>
                </a:solidFill>
                <a:effectLst/>
                <a:latin typeface="Söhne"/>
              </a:rPr>
              <a:t> : Les utilisateurs peuvent interagir avec l'environnement virtuel et souvent influencer son déroulement. Cela peut inclure le déplacement dans l'environnement, la manipulation d'objets virtuels, ou même des interactions sociales avec d'autres utilisateurs.</a:t>
            </a:r>
          </a:p>
          <a:p>
            <a:pPr algn="l">
              <a:buFont typeface="+mj-lt"/>
              <a:buAutoNum type="arabicPeriod"/>
            </a:pPr>
            <a:r>
              <a:rPr lang="fr-FR" sz="2000" b="1" i="0" dirty="0">
                <a:solidFill>
                  <a:srgbClr val="374151"/>
                </a:solidFill>
                <a:effectLst/>
                <a:latin typeface="Söhne"/>
              </a:rPr>
              <a:t>Sens de la présence</a:t>
            </a:r>
            <a:r>
              <a:rPr lang="fr-FR" sz="2000" b="0" i="0" dirty="0">
                <a:solidFill>
                  <a:srgbClr val="374151"/>
                </a:solidFill>
                <a:effectLst/>
                <a:latin typeface="Söhne"/>
              </a:rPr>
              <a:t> : L'objectif de la RV est de donner aux utilisateurs l'impression d'être vraiment présents dans l'environnement virtuel, ce qui signifie qu'ils devraient se sentir comme s'ils étaient "à l'intérieur" de cet environnement plutôt que de simplement le regarder.</a:t>
            </a:r>
          </a:p>
          <a:p>
            <a:pPr marL="0" indent="0">
              <a:buNone/>
            </a:pPr>
            <a:endParaRPr lang="fr-DZ" dirty="0"/>
          </a:p>
        </p:txBody>
      </p:sp>
      <p:sp>
        <p:nvSpPr>
          <p:cNvPr id="4" name="Espace réservé de la date 3">
            <a:extLst>
              <a:ext uri="{FF2B5EF4-FFF2-40B4-BE49-F238E27FC236}">
                <a16:creationId xmlns:a16="http://schemas.microsoft.com/office/drawing/2014/main" id="{48D18E9A-E765-A656-3E17-2CE24B1B88F0}"/>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A08719FF-67CC-1864-9523-2742C59F38AE}"/>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C21245DD-345E-14B5-5613-9F7781213F0C}"/>
              </a:ext>
            </a:extLst>
          </p:cNvPr>
          <p:cNvSpPr>
            <a:spLocks noGrp="1"/>
          </p:cNvSpPr>
          <p:nvPr>
            <p:ph type="sldNum" sz="quarter" idx="12"/>
          </p:nvPr>
        </p:nvSpPr>
        <p:spPr/>
        <p:txBody>
          <a:bodyPr/>
          <a:lstStyle/>
          <a:p>
            <a:fld id="{489E55C1-CC53-4211-B74C-AC49415533EF}" type="slidenum">
              <a:rPr lang="fr-DZ" smtClean="0"/>
              <a:t>3</a:t>
            </a:fld>
            <a:endParaRPr lang="fr-DZ"/>
          </a:p>
        </p:txBody>
      </p:sp>
      <p:sp>
        <p:nvSpPr>
          <p:cNvPr id="7" name="Titre 1">
            <a:extLst>
              <a:ext uri="{FF2B5EF4-FFF2-40B4-BE49-F238E27FC236}">
                <a16:creationId xmlns:a16="http://schemas.microsoft.com/office/drawing/2014/main" id="{7AF1CEA4-56D7-E7B8-276F-E4D22881C63A}"/>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DZ" sz="22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Définition de la réalité virtuelle</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36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431EAE-5DF6-10B6-004E-37B8C6790D8D}"/>
              </a:ext>
            </a:extLst>
          </p:cNvPr>
          <p:cNvSpPr>
            <a:spLocks noGrp="1"/>
          </p:cNvSpPr>
          <p:nvPr>
            <p:ph idx="1"/>
          </p:nvPr>
        </p:nvSpPr>
        <p:spPr>
          <a:xfrm>
            <a:off x="1784543" y="787782"/>
            <a:ext cx="9720069" cy="5123440"/>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Casques de réalité virtuelle</a:t>
            </a:r>
            <a:r>
              <a:rPr lang="fr-DZ" sz="1800" dirty="0">
                <a:solidFill>
                  <a:srgbClr val="374151"/>
                </a:solidFill>
                <a:effectLst/>
                <a:latin typeface="Segoe UI" panose="020B0502040204020203" pitchFamily="34" charset="0"/>
                <a:ea typeface="Times New Roman" panose="02020603050405020304" pitchFamily="18" charset="0"/>
              </a:rPr>
              <a:t> : Les casques de réalité virtuelle sont les dispositifs de base de la RV. Ils sont portés sur la tête de l'utilisateur et couvrent généralement ses yeux pour afficher des images stéréoscopiques en 3D. Les casques de RV sont équipés de capteurs qui suivent les mouvements de la tête de l'utilisateur, ce qui permet de mettre à jour l'affichage en fonction de la direction du regard.</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AC9A87F2-C9EA-3E7D-3185-BD5162B0847F}"/>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2FE2C2D4-8323-F9DD-BA0B-1E2CBF756003}"/>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5FA78F97-5488-B2AB-AD16-3F17BD67FEAF}"/>
              </a:ext>
            </a:extLst>
          </p:cNvPr>
          <p:cNvSpPr>
            <a:spLocks noGrp="1"/>
          </p:cNvSpPr>
          <p:nvPr>
            <p:ph type="sldNum" sz="quarter" idx="12"/>
          </p:nvPr>
        </p:nvSpPr>
        <p:spPr/>
        <p:txBody>
          <a:bodyPr/>
          <a:lstStyle/>
          <a:p>
            <a:fld id="{489E55C1-CC53-4211-B74C-AC49415533EF}" type="slidenum">
              <a:rPr lang="fr-DZ" smtClean="0"/>
              <a:t>4</a:t>
            </a:fld>
            <a:endParaRPr lang="fr-DZ"/>
          </a:p>
        </p:txBody>
      </p:sp>
      <p:sp>
        <p:nvSpPr>
          <p:cNvPr id="8" name="Titre 1">
            <a:extLst>
              <a:ext uri="{FF2B5EF4-FFF2-40B4-BE49-F238E27FC236}">
                <a16:creationId xmlns:a16="http://schemas.microsoft.com/office/drawing/2014/main" id="{2BC04F20-243D-8418-AF06-AF728165DD58}"/>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79D7D333-3ECD-2CA3-3AA9-ED34F74D8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904" y="3254236"/>
            <a:ext cx="4810539" cy="2815981"/>
          </a:xfrm>
          <a:prstGeom prst="rect">
            <a:avLst/>
          </a:prstGeom>
        </p:spPr>
      </p:pic>
    </p:spTree>
    <p:extLst>
      <p:ext uri="{BB962C8B-B14F-4D97-AF65-F5344CB8AC3E}">
        <p14:creationId xmlns:p14="http://schemas.microsoft.com/office/powerpoint/2010/main" val="61946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764890-E14B-C3C7-07C5-F7AFE2CE53C1}"/>
              </a:ext>
            </a:extLst>
          </p:cNvPr>
          <p:cNvSpPr>
            <a:spLocks noGrp="1"/>
          </p:cNvSpPr>
          <p:nvPr>
            <p:ph idx="1"/>
          </p:nvPr>
        </p:nvSpPr>
        <p:spPr>
          <a:xfrm>
            <a:off x="1784543" y="787782"/>
            <a:ext cx="9720069" cy="5123440"/>
          </a:xfrm>
        </p:spPr>
        <p:txBody>
          <a:bodyPr/>
          <a:lstStyle/>
          <a:p>
            <a:pPr>
              <a:lnSpc>
                <a:spcPct val="150000"/>
              </a:lnSpc>
            </a:pPr>
            <a:r>
              <a:rPr lang="fr-DZ" b="1" dirty="0">
                <a:solidFill>
                  <a:srgbClr val="374151"/>
                </a:solidFill>
                <a:effectLst/>
                <a:latin typeface="Segoe UI" panose="020B0502040204020203" pitchFamily="34" charset="0"/>
                <a:ea typeface="Times New Roman" panose="02020603050405020304" pitchFamily="18" charset="0"/>
              </a:rPr>
              <a:t>Environnements virtuels</a:t>
            </a:r>
            <a:r>
              <a:rPr lang="fr-DZ" dirty="0">
                <a:solidFill>
                  <a:srgbClr val="374151"/>
                </a:solidFill>
                <a:effectLst/>
                <a:latin typeface="Segoe UI" panose="020B0502040204020203" pitchFamily="34" charset="0"/>
                <a:ea typeface="Times New Roman" panose="02020603050405020304" pitchFamily="18" charset="0"/>
              </a:rPr>
              <a:t> : Les environnements virtuels sont des mondes numériques créés à l'aide de logiciels et de graphismes 3D. Ils peuvent varier en termes de réalisme, de style et de contenu en fonction de l'application. Les environnements virtuels peuvent simuler des mondes réels, comme une forêt ou une ville, ou des mondes fantastiques et imaginaires.</a:t>
            </a:r>
            <a:endParaRPr lang="fr-DZ"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A7A90C4C-1E27-7E5A-E088-1DB16BC62EC0}"/>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39FBF6B-F0A6-DA0B-61F1-0BF3E532ECE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DB963FAD-24D3-11A6-F8D8-1F3B210C69C8}"/>
              </a:ext>
            </a:extLst>
          </p:cNvPr>
          <p:cNvSpPr>
            <a:spLocks noGrp="1"/>
          </p:cNvSpPr>
          <p:nvPr>
            <p:ph type="sldNum" sz="quarter" idx="12"/>
          </p:nvPr>
        </p:nvSpPr>
        <p:spPr/>
        <p:txBody>
          <a:bodyPr/>
          <a:lstStyle/>
          <a:p>
            <a:fld id="{489E55C1-CC53-4211-B74C-AC49415533EF}" type="slidenum">
              <a:rPr lang="fr-DZ" smtClean="0"/>
              <a:t>5</a:t>
            </a:fld>
            <a:endParaRPr lang="fr-DZ"/>
          </a:p>
        </p:txBody>
      </p:sp>
      <p:sp>
        <p:nvSpPr>
          <p:cNvPr id="8" name="Titre 1">
            <a:extLst>
              <a:ext uri="{FF2B5EF4-FFF2-40B4-BE49-F238E27FC236}">
                <a16:creationId xmlns:a16="http://schemas.microsoft.com/office/drawing/2014/main" id="{23FB19A3-BA77-1C31-F05B-9BCF2F9CE825}"/>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44C6FFED-491E-86E5-AA4C-614E9B1F7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996" y="2491409"/>
            <a:ext cx="7659757" cy="3639028"/>
          </a:xfrm>
          <a:prstGeom prst="rect">
            <a:avLst/>
          </a:prstGeom>
        </p:spPr>
      </p:pic>
    </p:spTree>
    <p:extLst>
      <p:ext uri="{BB962C8B-B14F-4D97-AF65-F5344CB8AC3E}">
        <p14:creationId xmlns:p14="http://schemas.microsoft.com/office/powerpoint/2010/main" val="6830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EE8C8-FCCE-9B56-9692-AB95DEF1812E}"/>
              </a:ext>
            </a:extLst>
          </p:cNvPr>
          <p:cNvSpPr>
            <a:spLocks noGrp="1"/>
          </p:cNvSpPr>
          <p:nvPr>
            <p:ph idx="1"/>
          </p:nvPr>
        </p:nvSpPr>
        <p:spPr>
          <a:xfrm>
            <a:off x="1692828" y="893769"/>
            <a:ext cx="9967360" cy="4400474"/>
          </a:xfrm>
        </p:spPr>
        <p:txBody>
          <a:bodyPr/>
          <a:lstStyle/>
          <a:p>
            <a:pPr>
              <a:lnSpc>
                <a:spcPct val="150000"/>
              </a:lnSpc>
            </a:pPr>
            <a:r>
              <a:rPr lang="fr-DZ" sz="1800" b="1" dirty="0">
                <a:solidFill>
                  <a:srgbClr val="374151"/>
                </a:solidFill>
                <a:effectLst/>
                <a:latin typeface="Segoe UI" panose="020B0502040204020203" pitchFamily="34" charset="0"/>
                <a:ea typeface="Times New Roman" panose="02020603050405020304" pitchFamily="18" charset="0"/>
              </a:rPr>
              <a:t>Interactions</a:t>
            </a:r>
            <a:r>
              <a:rPr lang="fr-DZ" sz="1800" dirty="0">
                <a:solidFill>
                  <a:srgbClr val="374151"/>
                </a:solidFill>
                <a:effectLst/>
                <a:latin typeface="Segoe UI" panose="020B0502040204020203" pitchFamily="34" charset="0"/>
                <a:ea typeface="Times New Roman" panose="02020603050405020304" pitchFamily="18" charset="0"/>
              </a:rPr>
              <a:t> : Les interactions sont essentielles en RV pour permettre à l'utilisateur d'agir dans l'environnement virtuel. Cela peut inclure la manipulation d'objets virtuels à l'aide de contrôleurs de mouvement, le déplacement dans l'environnement, la communication avec d'autres utilisateurs dans des environnements sociaux en ligne, etc.</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912D0012-0ED4-7E92-3545-8D9255C4BB8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E16EED8-EED1-4B7A-863D-82D9CEBCA72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246C07A-9BA4-87D9-7690-EAB2BDB5935F}"/>
              </a:ext>
            </a:extLst>
          </p:cNvPr>
          <p:cNvSpPr>
            <a:spLocks noGrp="1"/>
          </p:cNvSpPr>
          <p:nvPr>
            <p:ph type="sldNum" sz="quarter" idx="12"/>
          </p:nvPr>
        </p:nvSpPr>
        <p:spPr/>
        <p:txBody>
          <a:bodyPr/>
          <a:lstStyle/>
          <a:p>
            <a:fld id="{489E55C1-CC53-4211-B74C-AC49415533EF}" type="slidenum">
              <a:rPr lang="fr-DZ" smtClean="0"/>
              <a:t>6</a:t>
            </a:fld>
            <a:endParaRPr lang="fr-DZ"/>
          </a:p>
        </p:txBody>
      </p:sp>
      <p:sp>
        <p:nvSpPr>
          <p:cNvPr id="8" name="Titre 1">
            <a:extLst>
              <a:ext uri="{FF2B5EF4-FFF2-40B4-BE49-F238E27FC236}">
                <a16:creationId xmlns:a16="http://schemas.microsoft.com/office/drawing/2014/main" id="{8C251828-1D07-A203-36CD-9ACB229F145F}"/>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8D273F01-60F5-4C51-85A5-76B145AC2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842" y="2671762"/>
            <a:ext cx="9064487" cy="3458675"/>
          </a:xfrm>
          <a:prstGeom prst="rect">
            <a:avLst/>
          </a:prstGeom>
        </p:spPr>
      </p:pic>
    </p:spTree>
    <p:extLst>
      <p:ext uri="{BB962C8B-B14F-4D97-AF65-F5344CB8AC3E}">
        <p14:creationId xmlns:p14="http://schemas.microsoft.com/office/powerpoint/2010/main" val="141955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EE8C8-FCCE-9B56-9692-AB95DEF1812E}"/>
              </a:ext>
            </a:extLst>
          </p:cNvPr>
          <p:cNvSpPr>
            <a:spLocks noGrp="1"/>
          </p:cNvSpPr>
          <p:nvPr>
            <p:ph idx="1"/>
          </p:nvPr>
        </p:nvSpPr>
        <p:spPr>
          <a:xfrm>
            <a:off x="1692828" y="893769"/>
            <a:ext cx="9967360" cy="4400474"/>
          </a:xfrm>
        </p:spPr>
        <p:txBody>
          <a:bodyPr/>
          <a:lstStyle/>
          <a:p>
            <a:pPr marL="342900" lvl="0" indent="-342900" rtl="0">
              <a:lnSpc>
                <a:spcPct val="15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Contrôleurs de mouvement</a:t>
            </a:r>
            <a:r>
              <a:rPr lang="fr-DZ" sz="1800" dirty="0">
                <a:solidFill>
                  <a:srgbClr val="374151"/>
                </a:solidFill>
                <a:effectLst/>
                <a:latin typeface="Segoe UI" panose="020B0502040204020203" pitchFamily="34" charset="0"/>
                <a:ea typeface="Times New Roman" panose="02020603050405020304" pitchFamily="18" charset="0"/>
              </a:rPr>
              <a:t> : Les contrôleurs de mouvement sont des dispositifs portés dans les mains de l'utilisateur, qui permettent de suivre les gestes et les mouvements. Ils sont utilisés pour interagir avec l'environnement virtuel, comme saisir des objets, pointer, tirer, etc. Certains casques de RV intègrent des capteurs de suivi des mains, éliminant ainsi le besoin de contrôleurs externes.</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912D0012-0ED4-7E92-3545-8D9255C4BB8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E16EED8-EED1-4B7A-863D-82D9CEBCA72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246C07A-9BA4-87D9-7690-EAB2BDB5935F}"/>
              </a:ext>
            </a:extLst>
          </p:cNvPr>
          <p:cNvSpPr>
            <a:spLocks noGrp="1"/>
          </p:cNvSpPr>
          <p:nvPr>
            <p:ph type="sldNum" sz="quarter" idx="12"/>
          </p:nvPr>
        </p:nvSpPr>
        <p:spPr/>
        <p:txBody>
          <a:bodyPr/>
          <a:lstStyle/>
          <a:p>
            <a:fld id="{489E55C1-CC53-4211-B74C-AC49415533EF}" type="slidenum">
              <a:rPr lang="fr-DZ" smtClean="0"/>
              <a:t>7</a:t>
            </a:fld>
            <a:endParaRPr lang="fr-DZ"/>
          </a:p>
        </p:txBody>
      </p:sp>
      <p:sp>
        <p:nvSpPr>
          <p:cNvPr id="2" name="Titre 1">
            <a:extLst>
              <a:ext uri="{FF2B5EF4-FFF2-40B4-BE49-F238E27FC236}">
                <a16:creationId xmlns:a16="http://schemas.microsoft.com/office/drawing/2014/main" id="{3EC12968-5F94-A463-D373-5D65B2AD1004}"/>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4756C1F7-D814-B04F-FD19-AE3EC9560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895599"/>
            <a:ext cx="4187687" cy="3068631"/>
          </a:xfrm>
          <a:prstGeom prst="rect">
            <a:avLst/>
          </a:prstGeom>
        </p:spPr>
      </p:pic>
    </p:spTree>
    <p:extLst>
      <p:ext uri="{BB962C8B-B14F-4D97-AF65-F5344CB8AC3E}">
        <p14:creationId xmlns:p14="http://schemas.microsoft.com/office/powerpoint/2010/main" val="93301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EE8C8-FCCE-9B56-9692-AB95DEF1812E}"/>
              </a:ext>
            </a:extLst>
          </p:cNvPr>
          <p:cNvSpPr>
            <a:spLocks noGrp="1"/>
          </p:cNvSpPr>
          <p:nvPr>
            <p:ph idx="1"/>
          </p:nvPr>
        </p:nvSpPr>
        <p:spPr>
          <a:xfrm>
            <a:off x="1692828" y="893769"/>
            <a:ext cx="9967360" cy="4400474"/>
          </a:xfrm>
        </p:spPr>
        <p:txBody>
          <a:bodyPr/>
          <a:lstStyle/>
          <a:p>
            <a:pPr marL="342900" lvl="0" indent="-342900" rtl="0">
              <a:lnSpc>
                <a:spcPct val="15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Audio 3D</a:t>
            </a:r>
            <a:r>
              <a:rPr lang="fr-DZ" sz="1800" dirty="0">
                <a:solidFill>
                  <a:srgbClr val="374151"/>
                </a:solidFill>
                <a:effectLst/>
                <a:latin typeface="Segoe UI" panose="020B0502040204020203" pitchFamily="34" charset="0"/>
                <a:ea typeface="Times New Roman" panose="02020603050405020304" pitchFamily="18" charset="0"/>
              </a:rPr>
              <a:t> : Le son en RV est souvent spatialisé en 3D pour correspondre à la position des objets virtuels dans l'environnement. Cela contribue à l'immersion en donnant l'impression que les sons proviennent de directions spécifiques, ce qui renforce la sensation de présence.</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912D0012-0ED4-7E92-3545-8D9255C4BB8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E16EED8-EED1-4B7A-863D-82D9CEBCA72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246C07A-9BA4-87D9-7690-EAB2BDB5935F}"/>
              </a:ext>
            </a:extLst>
          </p:cNvPr>
          <p:cNvSpPr>
            <a:spLocks noGrp="1"/>
          </p:cNvSpPr>
          <p:nvPr>
            <p:ph type="sldNum" sz="quarter" idx="12"/>
          </p:nvPr>
        </p:nvSpPr>
        <p:spPr/>
        <p:txBody>
          <a:bodyPr/>
          <a:lstStyle/>
          <a:p>
            <a:fld id="{489E55C1-CC53-4211-B74C-AC49415533EF}" type="slidenum">
              <a:rPr lang="fr-DZ" smtClean="0"/>
              <a:t>8</a:t>
            </a:fld>
            <a:endParaRPr lang="fr-DZ"/>
          </a:p>
        </p:txBody>
      </p:sp>
      <p:sp>
        <p:nvSpPr>
          <p:cNvPr id="2" name="Titre 1">
            <a:extLst>
              <a:ext uri="{FF2B5EF4-FFF2-40B4-BE49-F238E27FC236}">
                <a16:creationId xmlns:a16="http://schemas.microsoft.com/office/drawing/2014/main" id="{36303602-889C-9114-2613-9843A8CF3747}"/>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21285A45-60AA-9F28-72DF-45AA086FE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306" y="2383498"/>
            <a:ext cx="7376905" cy="3580733"/>
          </a:xfrm>
          <a:prstGeom prst="rect">
            <a:avLst/>
          </a:prstGeom>
        </p:spPr>
      </p:pic>
    </p:spTree>
    <p:extLst>
      <p:ext uri="{BB962C8B-B14F-4D97-AF65-F5344CB8AC3E}">
        <p14:creationId xmlns:p14="http://schemas.microsoft.com/office/powerpoint/2010/main" val="314300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7EE8C8-FCCE-9B56-9692-AB95DEF1812E}"/>
              </a:ext>
            </a:extLst>
          </p:cNvPr>
          <p:cNvSpPr>
            <a:spLocks noGrp="1"/>
          </p:cNvSpPr>
          <p:nvPr>
            <p:ph idx="1"/>
          </p:nvPr>
        </p:nvSpPr>
        <p:spPr>
          <a:xfrm>
            <a:off x="1692828" y="970344"/>
            <a:ext cx="9967360" cy="4400474"/>
          </a:xfrm>
        </p:spPr>
        <p:txBody>
          <a:bodyPr/>
          <a:lstStyle/>
          <a:p>
            <a:pPr marL="342900" lvl="0" indent="-342900" rtl="0">
              <a:lnSpc>
                <a:spcPct val="150000"/>
              </a:lnSpc>
              <a:tabLst>
                <a:tab pos="457200" algn="l"/>
              </a:tabLst>
            </a:pPr>
            <a:r>
              <a:rPr lang="fr-DZ" sz="1800" b="1" dirty="0">
                <a:solidFill>
                  <a:srgbClr val="374151"/>
                </a:solidFill>
                <a:effectLst/>
                <a:latin typeface="Segoe UI" panose="020B0502040204020203" pitchFamily="34" charset="0"/>
                <a:ea typeface="Times New Roman" panose="02020603050405020304" pitchFamily="18" charset="0"/>
              </a:rPr>
              <a:t>Suivi de mouvement</a:t>
            </a:r>
            <a:r>
              <a:rPr lang="fr-DZ" sz="1800" dirty="0">
                <a:solidFill>
                  <a:srgbClr val="374151"/>
                </a:solidFill>
                <a:effectLst/>
                <a:latin typeface="Segoe UI" panose="020B0502040204020203" pitchFamily="34" charset="0"/>
                <a:ea typeface="Times New Roman" panose="02020603050405020304" pitchFamily="18" charset="0"/>
              </a:rPr>
              <a:t> : Le suivi de mouvement est réalisé à l'aide de capteurs et de caméras intégrés dans le casque et les contrôleurs. Cela permet de suivre les mouvements de la tête et des mains de l'utilisateur pour mettre à jour l'affichage en temps réel et garantir que l'utilisateur voit toujours l'environnement virtuel correctement, quelle que soit la direction dans laquelle il se tourne.</a:t>
            </a:r>
            <a:endParaRPr lang="fr-DZ" sz="1800" dirty="0">
              <a:effectLst/>
              <a:latin typeface="Times New Roman" panose="02020603050405020304" pitchFamily="18" charset="0"/>
              <a:ea typeface="Times New Roman" panose="02020603050405020304" pitchFamily="18" charset="0"/>
            </a:endParaRPr>
          </a:p>
          <a:p>
            <a:pPr marL="0" indent="0">
              <a:buNone/>
            </a:pPr>
            <a:endParaRPr lang="fr-DZ" dirty="0"/>
          </a:p>
        </p:txBody>
      </p:sp>
      <p:sp>
        <p:nvSpPr>
          <p:cNvPr id="4" name="Espace réservé de la date 3">
            <a:extLst>
              <a:ext uri="{FF2B5EF4-FFF2-40B4-BE49-F238E27FC236}">
                <a16:creationId xmlns:a16="http://schemas.microsoft.com/office/drawing/2014/main" id="{912D0012-0ED4-7E92-3545-8D9255C4BB83}"/>
              </a:ext>
            </a:extLst>
          </p:cNvPr>
          <p:cNvSpPr>
            <a:spLocks noGrp="1"/>
          </p:cNvSpPr>
          <p:nvPr>
            <p:ph type="dt" sz="half" idx="10"/>
          </p:nvPr>
        </p:nvSpPr>
        <p:spPr/>
        <p:txBody>
          <a:bodyPr/>
          <a:lstStyle/>
          <a:p>
            <a:fld id="{8115F2BA-C2FB-45B6-9E2E-3FF0827D63B7}" type="datetime1">
              <a:rPr lang="fr-DZ" smtClean="0"/>
              <a:t>29/10/2023</a:t>
            </a:fld>
            <a:endParaRPr lang="fr-DZ"/>
          </a:p>
        </p:txBody>
      </p:sp>
      <p:sp>
        <p:nvSpPr>
          <p:cNvPr id="5" name="Espace réservé du pied de page 4">
            <a:extLst>
              <a:ext uri="{FF2B5EF4-FFF2-40B4-BE49-F238E27FC236}">
                <a16:creationId xmlns:a16="http://schemas.microsoft.com/office/drawing/2014/main" id="{4E16EED8-EED1-4B7A-863D-82D9CEBCA726}"/>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0246C07A-9BA4-87D9-7690-EAB2BDB5935F}"/>
              </a:ext>
            </a:extLst>
          </p:cNvPr>
          <p:cNvSpPr>
            <a:spLocks noGrp="1"/>
          </p:cNvSpPr>
          <p:nvPr>
            <p:ph type="sldNum" sz="quarter" idx="12"/>
          </p:nvPr>
        </p:nvSpPr>
        <p:spPr/>
        <p:txBody>
          <a:bodyPr/>
          <a:lstStyle/>
          <a:p>
            <a:fld id="{489E55C1-CC53-4211-B74C-AC49415533EF}" type="slidenum">
              <a:rPr lang="fr-DZ" smtClean="0"/>
              <a:t>9</a:t>
            </a:fld>
            <a:endParaRPr lang="fr-DZ"/>
          </a:p>
        </p:txBody>
      </p:sp>
      <p:sp>
        <p:nvSpPr>
          <p:cNvPr id="7" name="Titre 1">
            <a:extLst>
              <a:ext uri="{FF2B5EF4-FFF2-40B4-BE49-F238E27FC236}">
                <a16:creationId xmlns:a16="http://schemas.microsoft.com/office/drawing/2014/main" id="{FF1ED3F6-460B-53FB-6562-550087931DC4}"/>
              </a:ext>
            </a:extLst>
          </p:cNvPr>
          <p:cNvSpPr txBox="1">
            <a:spLocks/>
          </p:cNvSpPr>
          <p:nvPr/>
        </p:nvSpPr>
        <p:spPr>
          <a:xfrm>
            <a:off x="1784543" y="39659"/>
            <a:ext cx="8911687" cy="1113248"/>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DZ" sz="4100" b="1" dirty="0">
                <a:solidFill>
                  <a:srgbClr val="92D050"/>
                </a:solidFill>
                <a:latin typeface="Arial" panose="020B0604020202020204" pitchFamily="34" charset="0"/>
                <a:ea typeface="Calibri" panose="020F0502020204030204" pitchFamily="34" charset="0"/>
                <a:cs typeface="Arial" panose="020B0604020202020204" pitchFamily="34" charset="0"/>
              </a:rPr>
              <a:t>Compréhension de la Réalité Virtuelle (RV)</a:t>
            </a:r>
            <a:b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br>
            <a:r>
              <a:rPr lang="fr-DZ" sz="3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Les éléments clés de la RV </a:t>
            </a:r>
            <a:br>
              <a:rPr lang="fr-DZ" sz="1800" kern="100" dirty="0">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3DEFAC19-8B45-5E1E-BA69-B6069FE78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4451" y="2915478"/>
            <a:ext cx="5703443" cy="3214959"/>
          </a:xfrm>
          <a:prstGeom prst="rect">
            <a:avLst/>
          </a:prstGeom>
        </p:spPr>
      </p:pic>
      <p:pic>
        <p:nvPicPr>
          <p:cNvPr id="10" name="Image 9">
            <a:extLst>
              <a:ext uri="{FF2B5EF4-FFF2-40B4-BE49-F238E27FC236}">
                <a16:creationId xmlns:a16="http://schemas.microsoft.com/office/drawing/2014/main" id="{99591D82-E2CA-1902-CEA8-D4C81DB80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95" y="3115284"/>
            <a:ext cx="4572000" cy="3385549"/>
          </a:xfrm>
          <a:prstGeom prst="rect">
            <a:avLst/>
          </a:prstGeom>
        </p:spPr>
      </p:pic>
    </p:spTree>
    <p:extLst>
      <p:ext uri="{BB962C8B-B14F-4D97-AF65-F5344CB8AC3E}">
        <p14:creationId xmlns:p14="http://schemas.microsoft.com/office/powerpoint/2010/main" val="188275826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407</TotalTime>
  <Words>1639</Words>
  <Application>Microsoft Office PowerPoint</Application>
  <PresentationFormat>Grand écran</PresentationFormat>
  <Paragraphs>115</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Century Gothic</vt:lpstr>
      <vt:lpstr>Segoe UI</vt:lpstr>
      <vt:lpstr>Söhne</vt:lpstr>
      <vt:lpstr>Times New Roman</vt:lpstr>
      <vt:lpstr>Wingdings 3</vt:lpstr>
      <vt:lpstr>Brin</vt:lpstr>
      <vt:lpstr>Nouvelles Tendances en recherche</vt:lpstr>
      <vt:lpstr>Compréhension de la Réalité Virtuelle (RV) Définition de la réalité virtuelle </vt:lpstr>
      <vt:lpstr>Compréhension de la Réalité Virtuelle (RV) Définition de la réalité virtuelle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Tendances en recherche</dc:title>
  <dc:creator>SAIDI Farah</dc:creator>
  <cp:lastModifiedBy>SAIDI Farah</cp:lastModifiedBy>
  <cp:revision>4</cp:revision>
  <dcterms:created xsi:type="dcterms:W3CDTF">2023-10-25T06:05:04Z</dcterms:created>
  <dcterms:modified xsi:type="dcterms:W3CDTF">2023-10-29T19:02:52Z</dcterms:modified>
</cp:coreProperties>
</file>