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9" r:id="rId3"/>
    <p:sldId id="260" r:id="rId4"/>
    <p:sldId id="261" r:id="rId5"/>
    <p:sldId id="262"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8" r:id="rId20"/>
    <p:sldId id="279" r:id="rId21"/>
    <p:sldId id="283" r:id="rId22"/>
    <p:sldId id="284" r:id="rId23"/>
    <p:sldId id="28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E68B1-9642-47C1-9211-7CECB7CB3C62}" type="datetimeFigureOut">
              <a:rPr lang="fr-DZ" smtClean="0"/>
              <a:t>08/11/2023</a:t>
            </a:fld>
            <a:endParaRPr lang="f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04746-B765-4AFC-9932-44AF0459E475}" type="slidenum">
              <a:rPr lang="fr-DZ" smtClean="0"/>
              <a:t>‹N°›</a:t>
            </a:fld>
            <a:endParaRPr lang="fr-DZ"/>
          </a:p>
        </p:txBody>
      </p:sp>
    </p:spTree>
    <p:extLst>
      <p:ext uri="{BB962C8B-B14F-4D97-AF65-F5344CB8AC3E}">
        <p14:creationId xmlns:p14="http://schemas.microsoft.com/office/powerpoint/2010/main" val="2159085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D1019A3-EB2A-4605-8F5D-EAFAFE332496}" type="datetime1">
              <a:rPr lang="fr-DZ" smtClean="0"/>
              <a:t>08/11/2023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100642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39F8A37-F31F-460A-8C4E-DC7494A29852}" type="datetime1">
              <a:rPr lang="fr-DZ" smtClean="0"/>
              <a:t>08/11/2023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26894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6B08EEA-BC74-4C2B-89D2-04ED48DA18FC}" type="datetime1">
              <a:rPr lang="fr-DZ" smtClean="0"/>
              <a:t>08/11/2023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6C2ED1-482F-4CCF-A0EE-7147F55C7111}" type="slidenum">
              <a:rPr lang="fr-DZ" smtClean="0"/>
              <a:t>‹N°›</a:t>
            </a:fld>
            <a:endParaRPr lang="fr-D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33080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795562C6-4CB8-4108-92EA-68E4AAC3A62C}" type="datetime1">
              <a:rPr lang="fr-DZ" smtClean="0"/>
              <a:t>08/11/2023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3794347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E2139021-7393-4EE8-A651-7A0A6CAE964B}" type="datetime1">
              <a:rPr lang="fr-DZ" smtClean="0"/>
              <a:t>08/11/2023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6C2ED1-482F-4CCF-A0EE-7147F55C7111}" type="slidenum">
              <a:rPr lang="fr-DZ" smtClean="0"/>
              <a:t>‹N°›</a:t>
            </a:fld>
            <a:endParaRPr lang="fr-D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5557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Cliquez pour modifier les styles du texte du masque</a:t>
            </a:r>
          </a:p>
        </p:txBody>
      </p:sp>
      <p:sp>
        <p:nvSpPr>
          <p:cNvPr id="5" name="Date Placeholder 4"/>
          <p:cNvSpPr>
            <a:spLocks noGrp="1"/>
          </p:cNvSpPr>
          <p:nvPr>
            <p:ph type="dt" sz="half" idx="10"/>
          </p:nvPr>
        </p:nvSpPr>
        <p:spPr/>
        <p:txBody>
          <a:bodyPr/>
          <a:lstStyle/>
          <a:p>
            <a:fld id="{A3274D37-0322-4F52-AF3C-B463A24AF65D}" type="datetime1">
              <a:rPr lang="fr-DZ" smtClean="0"/>
              <a:t>08/11/2023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947379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85EFFB6-0EA8-440E-81F7-1A4FC4752059}" type="datetime1">
              <a:rPr lang="fr-DZ" smtClean="0"/>
              <a:t>08/11/2023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10211024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B213749-26D8-450C-AD2D-5D970BC228D8}" type="datetime1">
              <a:rPr lang="fr-DZ" smtClean="0"/>
              <a:t>08/11/2023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427721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8CDEF3E-9F0B-4561-885D-188C5152917F}" type="datetime1">
              <a:rPr lang="fr-DZ" smtClean="0"/>
              <a:t>08/11/2023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60953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7F13BBA-4969-4337-81BA-9E42AE73B604}" type="datetime1">
              <a:rPr lang="fr-DZ" smtClean="0"/>
              <a:t>08/11/2023</a:t>
            </a:fld>
            <a:endParaRPr lang="fr-DZ"/>
          </a:p>
        </p:txBody>
      </p:sp>
      <p:sp>
        <p:nvSpPr>
          <p:cNvPr id="5" name="Footer Placeholder 4"/>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1758485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598C804-9EBE-46B3-B34B-D85142296A2B}" type="datetime1">
              <a:rPr lang="fr-DZ" smtClean="0"/>
              <a:t>08/11/2023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146541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C23D6E4-C066-49B6-ACA5-D9FAD1DF7D45}" type="datetime1">
              <a:rPr lang="fr-DZ" smtClean="0"/>
              <a:t>08/11/2023</a:t>
            </a:fld>
            <a:endParaRPr lang="fr-DZ"/>
          </a:p>
        </p:txBody>
      </p:sp>
      <p:sp>
        <p:nvSpPr>
          <p:cNvPr id="8" name="Footer Placeholder 7"/>
          <p:cNvSpPr>
            <a:spLocks noGrp="1"/>
          </p:cNvSpPr>
          <p:nvPr>
            <p:ph type="ftr" sz="quarter" idx="11"/>
          </p:nvPr>
        </p:nvSpPr>
        <p:spPr/>
        <p:txBody>
          <a:bodyPr/>
          <a:lstStyle/>
          <a:p>
            <a:r>
              <a:rPr lang="fr-FR"/>
              <a:t>Dr Saidi Farah</a:t>
            </a:r>
            <a:endParaRPr lang="fr-D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423513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5245A866-56D8-4027-B515-B76F6408534B}" type="datetime1">
              <a:rPr lang="fr-DZ" smtClean="0"/>
              <a:t>08/11/2023</a:t>
            </a:fld>
            <a:endParaRPr lang="fr-DZ"/>
          </a:p>
        </p:txBody>
      </p:sp>
      <p:sp>
        <p:nvSpPr>
          <p:cNvPr id="4" name="Footer Placeholder 3"/>
          <p:cNvSpPr>
            <a:spLocks noGrp="1"/>
          </p:cNvSpPr>
          <p:nvPr>
            <p:ph type="ftr" sz="quarter" idx="11"/>
          </p:nvPr>
        </p:nvSpPr>
        <p:spPr/>
        <p:txBody>
          <a:bodyPr/>
          <a:lstStyle/>
          <a:p>
            <a:r>
              <a:rPr lang="fr-FR"/>
              <a:t>Dr Saidi Farah</a:t>
            </a:r>
            <a:endParaRPr lang="fr-D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58958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EB6E1-F446-4115-A95F-C5FEEBDB3C86}" type="datetime1">
              <a:rPr lang="fr-DZ" smtClean="0"/>
              <a:t>08/11/2023</a:t>
            </a:fld>
            <a:endParaRPr lang="fr-DZ"/>
          </a:p>
        </p:txBody>
      </p:sp>
      <p:sp>
        <p:nvSpPr>
          <p:cNvPr id="3" name="Footer Placeholder 2"/>
          <p:cNvSpPr>
            <a:spLocks noGrp="1"/>
          </p:cNvSpPr>
          <p:nvPr>
            <p:ph type="ftr" sz="quarter" idx="11"/>
          </p:nvPr>
        </p:nvSpPr>
        <p:spPr/>
        <p:txBody>
          <a:bodyPr/>
          <a:lstStyle/>
          <a:p>
            <a:r>
              <a:rPr lang="fr-FR"/>
              <a:t>Dr Saidi Farah</a:t>
            </a:r>
            <a:endParaRPr lang="fr-D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191302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10DF4A-7AA0-4CB5-9940-962C99428208}" type="datetime1">
              <a:rPr lang="fr-DZ" smtClean="0"/>
              <a:t>08/11/2023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407323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861C21E-4AA0-47F9-9567-623C19CFF3E9}" type="datetime1">
              <a:rPr lang="fr-DZ" smtClean="0"/>
              <a:t>08/11/2023</a:t>
            </a:fld>
            <a:endParaRPr lang="fr-DZ"/>
          </a:p>
        </p:txBody>
      </p:sp>
      <p:sp>
        <p:nvSpPr>
          <p:cNvPr id="6" name="Footer Placeholder 5"/>
          <p:cNvSpPr>
            <a:spLocks noGrp="1"/>
          </p:cNvSpPr>
          <p:nvPr>
            <p:ph type="ftr" sz="quarter" idx="11"/>
          </p:nvPr>
        </p:nvSpPr>
        <p:spPr/>
        <p:txBody>
          <a:bodyPr/>
          <a:lstStyle/>
          <a:p>
            <a:r>
              <a:rPr lang="fr-FR"/>
              <a:t>Dr Saidi Farah</a:t>
            </a:r>
            <a:endParaRPr lang="fr-D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A66C2ED1-482F-4CCF-A0EE-7147F55C7111}" type="slidenum">
              <a:rPr lang="fr-DZ" smtClean="0"/>
              <a:t>‹N°›</a:t>
            </a:fld>
            <a:endParaRPr lang="fr-DZ"/>
          </a:p>
        </p:txBody>
      </p:sp>
    </p:spTree>
    <p:extLst>
      <p:ext uri="{BB962C8B-B14F-4D97-AF65-F5344CB8AC3E}">
        <p14:creationId xmlns:p14="http://schemas.microsoft.com/office/powerpoint/2010/main" val="194998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3BB8860-2003-4597-900C-2B18B493807A}" type="datetime1">
              <a:rPr lang="fr-DZ" smtClean="0"/>
              <a:t>08/11/2023</a:t>
            </a:fld>
            <a:endParaRPr lang="fr-D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Dr Saidi Farah</a:t>
            </a:r>
            <a:endParaRPr lang="fr-D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A66C2ED1-482F-4CCF-A0EE-7147F55C7111}" type="slidenum">
              <a:rPr lang="fr-DZ" smtClean="0"/>
              <a:t>‹N°›</a:t>
            </a:fld>
            <a:endParaRPr lang="fr-DZ"/>
          </a:p>
        </p:txBody>
      </p:sp>
    </p:spTree>
    <p:extLst>
      <p:ext uri="{BB962C8B-B14F-4D97-AF65-F5344CB8AC3E}">
        <p14:creationId xmlns:p14="http://schemas.microsoft.com/office/powerpoint/2010/main" val="1425776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webp"/><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web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BC61C4-CE3C-9594-3249-F8F3BFD0861A}"/>
              </a:ext>
            </a:extLst>
          </p:cNvPr>
          <p:cNvSpPr>
            <a:spLocks noGrp="1"/>
          </p:cNvSpPr>
          <p:nvPr>
            <p:ph type="ctrTitle"/>
          </p:nvPr>
        </p:nvSpPr>
        <p:spPr>
          <a:xfrm>
            <a:off x="914400" y="1646853"/>
            <a:ext cx="10923813" cy="1126284"/>
          </a:xfrm>
        </p:spPr>
        <p:txBody>
          <a:bodyPr>
            <a:normAutofit/>
          </a:bodyPr>
          <a:lstStyle/>
          <a:p>
            <a:r>
              <a:rPr lang="fr-FR" sz="4900" b="1" dirty="0"/>
              <a:t>Nouvelles Tendances en recherche</a:t>
            </a:r>
            <a:endParaRPr lang="fr-DZ" sz="4900" b="1" dirty="0"/>
          </a:p>
        </p:txBody>
      </p:sp>
      <p:sp>
        <p:nvSpPr>
          <p:cNvPr id="3" name="Sous-titre 2">
            <a:extLst>
              <a:ext uri="{FF2B5EF4-FFF2-40B4-BE49-F238E27FC236}">
                <a16:creationId xmlns:a16="http://schemas.microsoft.com/office/drawing/2014/main" id="{AB0C7562-A66E-99FE-3A7D-F734E62E6067}"/>
              </a:ext>
            </a:extLst>
          </p:cNvPr>
          <p:cNvSpPr>
            <a:spLocks noGrp="1"/>
          </p:cNvSpPr>
          <p:nvPr>
            <p:ph type="subTitle" idx="1"/>
          </p:nvPr>
        </p:nvSpPr>
        <p:spPr>
          <a:xfrm>
            <a:off x="2110912" y="3609760"/>
            <a:ext cx="8915399" cy="1126283"/>
          </a:xfrm>
        </p:spPr>
        <p:txBody>
          <a:bodyPr>
            <a:normAutofit/>
          </a:bodyPr>
          <a:lstStyle/>
          <a:p>
            <a:r>
              <a:rPr lang="fr-FR" sz="4000" b="1" i="0" dirty="0">
                <a:effectLst/>
                <a:latin typeface="Arial" panose="020B0604020202020204" pitchFamily="34" charset="0"/>
                <a:cs typeface="Arial" panose="020B0604020202020204" pitchFamily="34" charset="0"/>
              </a:rPr>
              <a:t>la réalité virtuelle et augmentée</a:t>
            </a:r>
            <a:endParaRPr lang="fr-DZ" sz="4000" b="1"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B01CCE71-542B-317A-0BA1-306FD68741A2}"/>
              </a:ext>
            </a:extLst>
          </p:cNvPr>
          <p:cNvSpPr>
            <a:spLocks noGrp="1"/>
          </p:cNvSpPr>
          <p:nvPr>
            <p:ph type="dt" sz="half" idx="10"/>
          </p:nvPr>
        </p:nvSpPr>
        <p:spPr/>
        <p:txBody>
          <a:bodyPr/>
          <a:lstStyle/>
          <a:p>
            <a:fld id="{5954C8E6-18CA-4CC2-9080-2B380332E82D}" type="datetime1">
              <a:rPr lang="fr-DZ" smtClean="0"/>
              <a:t>08/11/2023</a:t>
            </a:fld>
            <a:endParaRPr lang="fr-DZ"/>
          </a:p>
        </p:txBody>
      </p:sp>
      <p:sp>
        <p:nvSpPr>
          <p:cNvPr id="5" name="Espace réservé du pied de page 4">
            <a:extLst>
              <a:ext uri="{FF2B5EF4-FFF2-40B4-BE49-F238E27FC236}">
                <a16:creationId xmlns:a16="http://schemas.microsoft.com/office/drawing/2014/main" id="{C5A99EB4-9EA2-6A7D-370C-0EF6398DB2A2}"/>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5F85303C-5391-0F02-980E-BB8F2D78A55B}"/>
              </a:ext>
            </a:extLst>
          </p:cNvPr>
          <p:cNvSpPr>
            <a:spLocks noGrp="1"/>
          </p:cNvSpPr>
          <p:nvPr>
            <p:ph type="sldNum" sz="quarter" idx="12"/>
          </p:nvPr>
        </p:nvSpPr>
        <p:spPr/>
        <p:txBody>
          <a:bodyPr/>
          <a:lstStyle/>
          <a:p>
            <a:fld id="{1C5C001E-0BD2-4186-B221-AB65B2998C04}" type="slidenum">
              <a:rPr lang="fr-DZ" smtClean="0"/>
              <a:t>1</a:t>
            </a:fld>
            <a:endParaRPr lang="fr-DZ"/>
          </a:p>
        </p:txBody>
      </p:sp>
      <p:sp>
        <p:nvSpPr>
          <p:cNvPr id="7" name="ZoneTexte 6">
            <a:extLst>
              <a:ext uri="{FF2B5EF4-FFF2-40B4-BE49-F238E27FC236}">
                <a16:creationId xmlns:a16="http://schemas.microsoft.com/office/drawing/2014/main" id="{B2128E37-07E3-13F9-C9E6-567029DF1E8F}"/>
              </a:ext>
            </a:extLst>
          </p:cNvPr>
          <p:cNvSpPr txBox="1"/>
          <p:nvPr/>
        </p:nvSpPr>
        <p:spPr>
          <a:xfrm>
            <a:off x="1537253" y="59758"/>
            <a:ext cx="2902226" cy="923330"/>
          </a:xfrm>
          <a:prstGeom prst="rect">
            <a:avLst/>
          </a:prstGeom>
          <a:noFill/>
        </p:spPr>
        <p:txBody>
          <a:bodyPr wrap="square" rtlCol="0">
            <a:spAutoFit/>
          </a:bodyPr>
          <a:lstStyle/>
          <a:p>
            <a:r>
              <a:rPr lang="fr-FR" b="1" dirty="0">
                <a:solidFill>
                  <a:schemeClr val="accent1">
                    <a:lumMod val="75000"/>
                  </a:schemeClr>
                </a:solidFill>
              </a:rPr>
              <a:t>Université de Tlemcen Faculté de technologie M2 AII</a:t>
            </a:r>
            <a:endParaRPr lang="fr-DZ" b="1" dirty="0">
              <a:solidFill>
                <a:schemeClr val="accent1">
                  <a:lumMod val="75000"/>
                </a:schemeClr>
              </a:solidFill>
            </a:endParaRPr>
          </a:p>
        </p:txBody>
      </p:sp>
      <p:pic>
        <p:nvPicPr>
          <p:cNvPr id="9" name="Image 8">
            <a:extLst>
              <a:ext uri="{FF2B5EF4-FFF2-40B4-BE49-F238E27FC236}">
                <a16:creationId xmlns:a16="http://schemas.microsoft.com/office/drawing/2014/main" id="{1C6D35AD-41C6-184D-01E3-95CB95F82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005" y="0"/>
            <a:ext cx="1286042" cy="1459523"/>
          </a:xfrm>
          <a:prstGeom prst="rect">
            <a:avLst/>
          </a:prstGeom>
        </p:spPr>
      </p:pic>
    </p:spTree>
    <p:extLst>
      <p:ext uri="{BB962C8B-B14F-4D97-AF65-F5344CB8AC3E}">
        <p14:creationId xmlns:p14="http://schemas.microsoft.com/office/powerpoint/2010/main" val="727935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8"/>
            <a:ext cx="9723352" cy="1073458"/>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Moteurs de rendu 3D </a:t>
            </a:r>
            <a:r>
              <a:rPr lang="fr-FR" sz="2000" dirty="0">
                <a:latin typeface="Arial" panose="020B0604020202020204" pitchFamily="34" charset="0"/>
                <a:cs typeface="Arial" panose="020B0604020202020204" pitchFamily="34" charset="0"/>
              </a:rPr>
              <a:t>: Les éléments virtuels en RA sont souvent représentés en 3D, ce qui nécessite des moteurs de rendu pour créer des objets et des environnements virtuels réalistes.</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10</a:t>
            </a:fld>
            <a:endParaRPr lang="fr-DZ"/>
          </a:p>
        </p:txBody>
      </p:sp>
      <p:pic>
        <p:nvPicPr>
          <p:cNvPr id="8" name="Image 7">
            <a:extLst>
              <a:ext uri="{FF2B5EF4-FFF2-40B4-BE49-F238E27FC236}">
                <a16:creationId xmlns:a16="http://schemas.microsoft.com/office/drawing/2014/main" id="{F6C516C3-AF6C-9F02-6A04-213E55B08F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467" y="2226366"/>
            <a:ext cx="7044266" cy="3756745"/>
          </a:xfrm>
          <a:prstGeom prst="rect">
            <a:avLst/>
          </a:prstGeom>
        </p:spPr>
      </p:pic>
    </p:spTree>
    <p:extLst>
      <p:ext uri="{BB962C8B-B14F-4D97-AF65-F5344CB8AC3E}">
        <p14:creationId xmlns:p14="http://schemas.microsoft.com/office/powerpoint/2010/main" val="34320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8"/>
            <a:ext cx="9723352" cy="1391510"/>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Réseau et connectivité </a:t>
            </a:r>
            <a:r>
              <a:rPr lang="fr-FR" sz="2000" dirty="0">
                <a:latin typeface="Arial" panose="020B0604020202020204" pitchFamily="34" charset="0"/>
                <a:cs typeface="Arial" panose="020B0604020202020204" pitchFamily="34" charset="0"/>
              </a:rPr>
              <a:t>: La RA peut nécessiter une connexion Internet pour accéder à des données en temps réel, telles que des informations géographiques, des mises à jour en temps réel, ou pour permettre la collaboration en temps réel.</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11</a:t>
            </a:fld>
            <a:endParaRPr lang="fr-DZ"/>
          </a:p>
        </p:txBody>
      </p:sp>
    </p:spTree>
    <p:extLst>
      <p:ext uri="{BB962C8B-B14F-4D97-AF65-F5344CB8AC3E}">
        <p14:creationId xmlns:p14="http://schemas.microsoft.com/office/powerpoint/2010/main" val="2320739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113215"/>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Plateformes de développement </a:t>
            </a:r>
            <a:r>
              <a:rPr lang="fr-FR" sz="2000" dirty="0">
                <a:latin typeface="Arial" panose="020B0604020202020204" pitchFamily="34" charset="0"/>
                <a:cs typeface="Arial" panose="020B0604020202020204" pitchFamily="34" charset="0"/>
              </a:rPr>
              <a:t>: Les développeurs utilisent des plateformes de développement de RA telles qu'</a:t>
            </a:r>
            <a:r>
              <a:rPr lang="fr-FR" sz="2000" dirty="0" err="1">
                <a:latin typeface="Arial" panose="020B0604020202020204" pitchFamily="34" charset="0"/>
                <a:cs typeface="Arial" panose="020B0604020202020204" pitchFamily="34" charset="0"/>
              </a:rPr>
              <a:t>ARKit</a:t>
            </a:r>
            <a:r>
              <a:rPr lang="fr-FR" sz="2000" dirty="0">
                <a:latin typeface="Arial" panose="020B0604020202020204" pitchFamily="34" charset="0"/>
                <a:cs typeface="Arial" panose="020B0604020202020204" pitchFamily="34" charset="0"/>
              </a:rPr>
              <a:t> d'Apple, </a:t>
            </a:r>
            <a:r>
              <a:rPr lang="fr-FR" sz="2000" dirty="0" err="1">
                <a:latin typeface="Arial" panose="020B0604020202020204" pitchFamily="34" charset="0"/>
                <a:cs typeface="Arial" panose="020B0604020202020204" pitchFamily="34" charset="0"/>
              </a:rPr>
              <a:t>ARCore</a:t>
            </a:r>
            <a:r>
              <a:rPr lang="fr-FR" sz="2000" dirty="0">
                <a:latin typeface="Arial" panose="020B0604020202020204" pitchFamily="34" charset="0"/>
                <a:cs typeface="Arial" panose="020B0604020202020204" pitchFamily="34" charset="0"/>
              </a:rPr>
              <a:t> de Google, Unity3D, </a:t>
            </a:r>
            <a:r>
              <a:rPr lang="fr-FR" sz="2000" dirty="0" err="1">
                <a:latin typeface="Arial" panose="020B0604020202020204" pitchFamily="34" charset="0"/>
                <a:cs typeface="Arial" panose="020B0604020202020204" pitchFamily="34" charset="0"/>
              </a:rPr>
              <a:t>Vuforia</a:t>
            </a:r>
            <a:r>
              <a:rPr lang="fr-FR" sz="2000" dirty="0">
                <a:latin typeface="Arial" panose="020B0604020202020204" pitchFamily="34" charset="0"/>
                <a:cs typeface="Arial" panose="020B0604020202020204" pitchFamily="34" charset="0"/>
              </a:rPr>
              <a:t>, etc., pour créer des applications de RA.</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12</a:t>
            </a:fld>
            <a:endParaRPr lang="fr-DZ"/>
          </a:p>
        </p:txBody>
      </p:sp>
      <p:pic>
        <p:nvPicPr>
          <p:cNvPr id="8" name="Image 7">
            <a:extLst>
              <a:ext uri="{FF2B5EF4-FFF2-40B4-BE49-F238E27FC236}">
                <a16:creationId xmlns:a16="http://schemas.microsoft.com/office/drawing/2014/main" id="{0EF71341-C872-5BA2-C111-B9BF484EA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808" y="2190740"/>
            <a:ext cx="4562192" cy="2562593"/>
          </a:xfrm>
          <a:prstGeom prst="rect">
            <a:avLst/>
          </a:prstGeom>
        </p:spPr>
      </p:pic>
      <p:pic>
        <p:nvPicPr>
          <p:cNvPr id="10" name="Image 9">
            <a:extLst>
              <a:ext uri="{FF2B5EF4-FFF2-40B4-BE49-F238E27FC236}">
                <a16:creationId xmlns:a16="http://schemas.microsoft.com/office/drawing/2014/main" id="{3437B0FD-D8A7-AD8B-6732-B2EBCEC61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2723" y="4190962"/>
            <a:ext cx="3497085" cy="2667038"/>
          </a:xfrm>
          <a:prstGeom prst="rect">
            <a:avLst/>
          </a:prstGeom>
        </p:spPr>
      </p:pic>
      <p:pic>
        <p:nvPicPr>
          <p:cNvPr id="12" name="Image 11">
            <a:extLst>
              <a:ext uri="{FF2B5EF4-FFF2-40B4-BE49-F238E27FC236}">
                <a16:creationId xmlns:a16="http://schemas.microsoft.com/office/drawing/2014/main" id="{5A69F19F-DCCD-52B8-50F9-8FB8237645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25" y="2300925"/>
            <a:ext cx="4562192" cy="2566233"/>
          </a:xfrm>
          <a:prstGeom prst="rect">
            <a:avLst/>
          </a:prstGeom>
        </p:spPr>
      </p:pic>
    </p:spTree>
    <p:extLst>
      <p:ext uri="{BB962C8B-B14F-4D97-AF65-F5344CB8AC3E}">
        <p14:creationId xmlns:p14="http://schemas.microsoft.com/office/powerpoint/2010/main" val="2210257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444519"/>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Contenu virtuel </a:t>
            </a:r>
            <a:r>
              <a:rPr lang="fr-FR" sz="2000" dirty="0">
                <a:latin typeface="Arial" panose="020B0604020202020204" pitchFamily="34" charset="0"/>
                <a:cs typeface="Arial" panose="020B0604020202020204" pitchFamily="34" charset="0"/>
              </a:rPr>
              <a:t>: Les éléments virtuels qui sont superposés à la réalité peuvent inclure des images, des vidéos, des animations, des modèles 3D, des informations textuelles, des données géospatiales, des jeux, des informations contextuelles, etc.</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13</a:t>
            </a:fld>
            <a:endParaRPr lang="fr-DZ"/>
          </a:p>
        </p:txBody>
      </p:sp>
    </p:spTree>
    <p:extLst>
      <p:ext uri="{BB962C8B-B14F-4D97-AF65-F5344CB8AC3E}">
        <p14:creationId xmlns:p14="http://schemas.microsoft.com/office/powerpoint/2010/main" val="134733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exemple d’application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550536"/>
          </a:xfrm>
        </p:spPr>
        <p:txBody>
          <a:bodyPr>
            <a:normAutofit lnSpcReduction="10000"/>
          </a:bodyPr>
          <a:lstStyle/>
          <a:p>
            <a:r>
              <a:rPr lang="fr-FR" sz="2000" b="1" dirty="0">
                <a:solidFill>
                  <a:schemeClr val="accent6">
                    <a:lumMod val="75000"/>
                  </a:schemeClr>
                </a:solidFill>
                <a:latin typeface="Arial" panose="020B0604020202020204" pitchFamily="34" charset="0"/>
                <a:cs typeface="Arial" panose="020B0604020202020204" pitchFamily="34" charset="0"/>
              </a:rPr>
              <a:t>Filtres et effets pour selfies </a:t>
            </a:r>
            <a:r>
              <a:rPr lang="fr-FR" sz="2000" dirty="0">
                <a:latin typeface="Arial" panose="020B0604020202020204" pitchFamily="34" charset="0"/>
                <a:cs typeface="Arial" panose="020B0604020202020204" pitchFamily="34" charset="0"/>
              </a:rPr>
              <a:t>: Des applications populaires telles que Snapchat, Instagram et Facebook offrent des filtres de RA qui permettent aux utilisateurs d'ajouter des éléments amusants, tels que des oreilles de chien, des couronnes de fleurs, des masques de super-héros, et d'autres effets à leurs selfies en temps réel.</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14</a:t>
            </a:fld>
            <a:endParaRPr lang="fr-DZ"/>
          </a:p>
        </p:txBody>
      </p:sp>
      <p:pic>
        <p:nvPicPr>
          <p:cNvPr id="8" name="Image 7">
            <a:extLst>
              <a:ext uri="{FF2B5EF4-FFF2-40B4-BE49-F238E27FC236}">
                <a16:creationId xmlns:a16="http://schemas.microsoft.com/office/drawing/2014/main" id="{591BD888-08BD-53C2-70D4-3B46EFC697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333" y="2387810"/>
            <a:ext cx="6174124" cy="3414602"/>
          </a:xfrm>
          <a:prstGeom prst="rect">
            <a:avLst/>
          </a:prstGeom>
        </p:spPr>
      </p:pic>
    </p:spTree>
    <p:extLst>
      <p:ext uri="{BB962C8B-B14F-4D97-AF65-F5344CB8AC3E}">
        <p14:creationId xmlns:p14="http://schemas.microsoft.com/office/powerpoint/2010/main" val="2788056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exemple d’application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192728"/>
          </a:xfrm>
        </p:spPr>
        <p:txBody>
          <a:bodyPr>
            <a:normAutofit/>
          </a:bodyPr>
          <a:lstStyle/>
          <a:p>
            <a:r>
              <a:rPr lang="fr-FR" sz="2000" b="1" dirty="0">
                <a:solidFill>
                  <a:schemeClr val="accent6">
                    <a:lumMod val="75000"/>
                  </a:schemeClr>
                </a:solidFill>
                <a:latin typeface="Arial" panose="020B0604020202020204" pitchFamily="34" charset="0"/>
                <a:cs typeface="Arial" panose="020B0604020202020204" pitchFamily="34" charset="0"/>
              </a:rPr>
              <a:t>Pokémon GO </a:t>
            </a:r>
            <a:r>
              <a:rPr lang="fr-FR" sz="2000" dirty="0">
                <a:latin typeface="Arial" panose="020B0604020202020204" pitchFamily="34" charset="0"/>
                <a:cs typeface="Arial" panose="020B0604020202020204" pitchFamily="34" charset="0"/>
              </a:rPr>
              <a:t>: Ce jeu mobile a été l'un des premiers grands succès de la RA. Les joueurs utilisent leurs smartphones pour chasser et capturer des Pokémon superposés au monde réel.</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15</a:t>
            </a:fld>
            <a:endParaRPr lang="fr-DZ"/>
          </a:p>
        </p:txBody>
      </p:sp>
      <p:pic>
        <p:nvPicPr>
          <p:cNvPr id="8" name="Image 7">
            <a:extLst>
              <a:ext uri="{FF2B5EF4-FFF2-40B4-BE49-F238E27FC236}">
                <a16:creationId xmlns:a16="http://schemas.microsoft.com/office/drawing/2014/main" id="{95F71A34-6461-FFB5-3FDE-A1787B5CB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4667" y="2605087"/>
            <a:ext cx="5712177" cy="3005491"/>
          </a:xfrm>
          <a:prstGeom prst="rect">
            <a:avLst/>
          </a:prstGeom>
        </p:spPr>
      </p:pic>
    </p:spTree>
    <p:extLst>
      <p:ext uri="{BB962C8B-B14F-4D97-AF65-F5344CB8AC3E}">
        <p14:creationId xmlns:p14="http://schemas.microsoft.com/office/powerpoint/2010/main" val="4156920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exemple d’application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524032"/>
          </a:xfrm>
        </p:spPr>
        <p:txBody>
          <a:bodyPr>
            <a:normAutofit/>
          </a:bodyPr>
          <a:lstStyle/>
          <a:p>
            <a:r>
              <a:rPr lang="fr-FR" sz="2000" b="1" dirty="0">
                <a:solidFill>
                  <a:schemeClr val="accent6">
                    <a:lumMod val="75000"/>
                  </a:schemeClr>
                </a:solidFill>
                <a:latin typeface="Arial" panose="020B0604020202020204" pitchFamily="34" charset="0"/>
                <a:cs typeface="Arial" panose="020B0604020202020204" pitchFamily="34" charset="0"/>
              </a:rPr>
              <a:t>Applications de navigation </a:t>
            </a:r>
            <a:r>
              <a:rPr lang="fr-FR" sz="2000" dirty="0">
                <a:latin typeface="Arial" panose="020B0604020202020204" pitchFamily="34" charset="0"/>
                <a:cs typeface="Arial" panose="020B0604020202020204" pitchFamily="34" charset="0"/>
              </a:rPr>
              <a:t>: Des applications de navigation comme Google </a:t>
            </a:r>
            <a:r>
              <a:rPr lang="fr-FR" sz="2000" dirty="0" err="1">
                <a:latin typeface="Arial" panose="020B0604020202020204" pitchFamily="34" charset="0"/>
                <a:cs typeface="Arial" panose="020B0604020202020204" pitchFamily="34" charset="0"/>
              </a:rPr>
              <a:t>Maps</a:t>
            </a:r>
            <a:r>
              <a:rPr lang="fr-FR" sz="2000" dirty="0">
                <a:latin typeface="Arial" panose="020B0604020202020204" pitchFamily="34" charset="0"/>
                <a:cs typeface="Arial" panose="020B0604020202020204" pitchFamily="34" charset="0"/>
              </a:rPr>
              <a:t> utilisent la RA pour afficher des itinéraires, des informations sur les lieux, des flèches de direction et des repères en temps réel sur la vue de la caméra pour aider les utilisateurs à se déplacer dans le monde réel.</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16</a:t>
            </a:fld>
            <a:endParaRPr lang="fr-DZ"/>
          </a:p>
        </p:txBody>
      </p:sp>
      <p:pic>
        <p:nvPicPr>
          <p:cNvPr id="8" name="Image 7">
            <a:extLst>
              <a:ext uri="{FF2B5EF4-FFF2-40B4-BE49-F238E27FC236}">
                <a16:creationId xmlns:a16="http://schemas.microsoft.com/office/drawing/2014/main" id="{B83613AE-8F0F-5C0A-441E-B912DEAF53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641" y="2777489"/>
            <a:ext cx="5633156" cy="3256316"/>
          </a:xfrm>
          <a:prstGeom prst="rect">
            <a:avLst/>
          </a:prstGeom>
        </p:spPr>
      </p:pic>
    </p:spTree>
    <p:extLst>
      <p:ext uri="{BB962C8B-B14F-4D97-AF65-F5344CB8AC3E}">
        <p14:creationId xmlns:p14="http://schemas.microsoft.com/office/powerpoint/2010/main" val="2962275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exemple d’application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8"/>
            <a:ext cx="9723352" cy="1325250"/>
          </a:xfrm>
        </p:spPr>
        <p:txBody>
          <a:bodyPr>
            <a:normAutofit/>
          </a:bodyPr>
          <a:lstStyle/>
          <a:p>
            <a:r>
              <a:rPr lang="fr-FR" sz="2000" b="1" dirty="0">
                <a:solidFill>
                  <a:schemeClr val="accent6">
                    <a:lumMod val="75000"/>
                  </a:schemeClr>
                </a:solidFill>
                <a:latin typeface="Arial" panose="020B0604020202020204" pitchFamily="34" charset="0"/>
                <a:cs typeface="Arial" panose="020B0604020202020204" pitchFamily="34" charset="0"/>
              </a:rPr>
              <a:t>Formation médicale </a:t>
            </a:r>
            <a:r>
              <a:rPr lang="fr-FR" sz="2000" dirty="0">
                <a:latin typeface="Arial" panose="020B0604020202020204" pitchFamily="34" charset="0"/>
                <a:cs typeface="Arial" panose="020B0604020202020204" pitchFamily="34" charset="0"/>
              </a:rPr>
              <a:t>: Les applications de RA sont utilisées pour former les étudiants en médecine en leur permettant de visualiser l'anatomie humaine en 3D et d'effectuer des procédures virtuelles.</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17</a:t>
            </a:fld>
            <a:endParaRPr lang="fr-DZ"/>
          </a:p>
        </p:txBody>
      </p:sp>
      <p:pic>
        <p:nvPicPr>
          <p:cNvPr id="8" name="Image 7">
            <a:extLst>
              <a:ext uri="{FF2B5EF4-FFF2-40B4-BE49-F238E27FC236}">
                <a16:creationId xmlns:a16="http://schemas.microsoft.com/office/drawing/2014/main" id="{931E8C73-553D-C5EE-B426-B3077CCB77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65223" y="2529929"/>
            <a:ext cx="6350326" cy="3175163"/>
          </a:xfrm>
          <a:prstGeom prst="rect">
            <a:avLst/>
          </a:prstGeom>
        </p:spPr>
      </p:pic>
    </p:spTree>
    <p:extLst>
      <p:ext uri="{BB962C8B-B14F-4D97-AF65-F5344CB8AC3E}">
        <p14:creationId xmlns:p14="http://schemas.microsoft.com/office/powerpoint/2010/main" val="1667811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exemple d’application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484276"/>
          </a:xfrm>
        </p:spPr>
        <p:txBody>
          <a:bodyPr>
            <a:normAutofit/>
          </a:bodyPr>
          <a:lstStyle/>
          <a:p>
            <a:r>
              <a:rPr lang="fr-FR" sz="2000" b="1" dirty="0">
                <a:solidFill>
                  <a:schemeClr val="accent6">
                    <a:lumMod val="75000"/>
                  </a:schemeClr>
                </a:solidFill>
                <a:latin typeface="Arial" panose="020B0604020202020204" pitchFamily="34" charset="0"/>
                <a:cs typeface="Arial" panose="020B0604020202020204" pitchFamily="34" charset="0"/>
              </a:rPr>
              <a:t>Publicité interactive </a:t>
            </a:r>
            <a:r>
              <a:rPr lang="fr-FR" sz="2000" dirty="0">
                <a:latin typeface="Arial" panose="020B0604020202020204" pitchFamily="34" charset="0"/>
                <a:cs typeface="Arial" panose="020B0604020202020204" pitchFamily="34" charset="0"/>
              </a:rPr>
              <a:t>: Des marques utilisent la RA dans leurs campagnes publicitaires pour permettre aux consommateurs de scanner des codes QR ou des images spécifiques avec leur smartphone pour accéder à des contenus exclusifs, des promotions et des informations supplémentaires.</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18</a:t>
            </a:fld>
            <a:endParaRPr lang="fr-DZ"/>
          </a:p>
        </p:txBody>
      </p:sp>
      <p:pic>
        <p:nvPicPr>
          <p:cNvPr id="8" name="Image 7">
            <a:extLst>
              <a:ext uri="{FF2B5EF4-FFF2-40B4-BE49-F238E27FC236}">
                <a16:creationId xmlns:a16="http://schemas.microsoft.com/office/drawing/2014/main" id="{549570BA-059E-D815-8117-EB17081DC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1318" y="2816876"/>
            <a:ext cx="5955785" cy="3133868"/>
          </a:xfrm>
          <a:prstGeom prst="rect">
            <a:avLst/>
          </a:prstGeom>
        </p:spPr>
      </p:pic>
    </p:spTree>
    <p:extLst>
      <p:ext uri="{BB962C8B-B14F-4D97-AF65-F5344CB8AC3E}">
        <p14:creationId xmlns:p14="http://schemas.microsoft.com/office/powerpoint/2010/main" val="391860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exemple d’application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471023"/>
          </a:xfrm>
        </p:spPr>
        <p:txBody>
          <a:bodyPr>
            <a:normAutofit/>
          </a:bodyPr>
          <a:lstStyle/>
          <a:p>
            <a:r>
              <a:rPr lang="fr-FR" sz="2000" b="1" i="0" dirty="0">
                <a:solidFill>
                  <a:schemeClr val="accent6">
                    <a:lumMod val="75000"/>
                  </a:schemeClr>
                </a:solidFill>
                <a:effectLst/>
                <a:latin typeface="Arial" panose="020B0604020202020204" pitchFamily="34" charset="0"/>
                <a:cs typeface="Arial" panose="020B0604020202020204" pitchFamily="34" charset="0"/>
              </a:rPr>
              <a:t>Applications de jeux en RA </a:t>
            </a:r>
            <a:r>
              <a:rPr lang="fr-FR" sz="2000" i="0" dirty="0">
                <a:solidFill>
                  <a:srgbClr val="374151"/>
                </a:solidFill>
                <a:effectLst/>
                <a:latin typeface="Arial" panose="020B0604020202020204" pitchFamily="34" charset="0"/>
                <a:cs typeface="Arial" panose="020B0604020202020204" pitchFamily="34" charset="0"/>
              </a:rPr>
              <a:t>: Outre Pokémon GO, il existe de nombreux autres jeux en RA, tels que "Harry Potter: Wizards </a:t>
            </a:r>
            <a:r>
              <a:rPr lang="fr-FR" sz="2000" i="0" dirty="0" err="1">
                <a:solidFill>
                  <a:srgbClr val="374151"/>
                </a:solidFill>
                <a:effectLst/>
                <a:latin typeface="Arial" panose="020B0604020202020204" pitchFamily="34" charset="0"/>
                <a:cs typeface="Arial" panose="020B0604020202020204" pitchFamily="34" charset="0"/>
              </a:rPr>
              <a:t>Unite</a:t>
            </a:r>
            <a:r>
              <a:rPr lang="fr-FR" sz="2000" i="0" dirty="0">
                <a:solidFill>
                  <a:srgbClr val="374151"/>
                </a:solidFill>
                <a:effectLst/>
                <a:latin typeface="Arial" panose="020B0604020202020204" pitchFamily="34" charset="0"/>
                <a:cs typeface="Arial" panose="020B0604020202020204" pitchFamily="34" charset="0"/>
              </a:rPr>
              <a:t>" et "Minecraft </a:t>
            </a:r>
            <a:r>
              <a:rPr lang="fr-FR" sz="2000" i="0" dirty="0" err="1">
                <a:solidFill>
                  <a:srgbClr val="374151"/>
                </a:solidFill>
                <a:effectLst/>
                <a:latin typeface="Arial" panose="020B0604020202020204" pitchFamily="34" charset="0"/>
                <a:cs typeface="Arial" panose="020B0604020202020204" pitchFamily="34" charset="0"/>
              </a:rPr>
              <a:t>Earth</a:t>
            </a:r>
            <a:r>
              <a:rPr lang="fr-FR" sz="2000" i="0" dirty="0">
                <a:solidFill>
                  <a:srgbClr val="374151"/>
                </a:solidFill>
                <a:effectLst/>
                <a:latin typeface="Arial" panose="020B0604020202020204" pitchFamily="34" charset="0"/>
                <a:cs typeface="Arial" panose="020B0604020202020204" pitchFamily="34" charset="0"/>
              </a:rPr>
              <a:t>", qui permettent aux joueurs d'explorer et d'interagir avec des environnements virtuels superposés au monde réel.</a:t>
            </a:r>
          </a:p>
          <a:p>
            <a:pPr marL="0" indent="0" algn="l">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19</a:t>
            </a:fld>
            <a:endParaRPr lang="fr-DZ"/>
          </a:p>
        </p:txBody>
      </p:sp>
      <p:pic>
        <p:nvPicPr>
          <p:cNvPr id="8" name="Image 7">
            <a:extLst>
              <a:ext uri="{FF2B5EF4-FFF2-40B4-BE49-F238E27FC236}">
                <a16:creationId xmlns:a16="http://schemas.microsoft.com/office/drawing/2014/main" id="{AF6AC9E7-C15D-0AFC-5026-9860A4D6C7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2845" y="2728300"/>
            <a:ext cx="5226310" cy="3297767"/>
          </a:xfrm>
          <a:prstGeom prst="rect">
            <a:avLst/>
          </a:prstGeom>
        </p:spPr>
      </p:pic>
    </p:spTree>
    <p:extLst>
      <p:ext uri="{BB962C8B-B14F-4D97-AF65-F5344CB8AC3E}">
        <p14:creationId xmlns:p14="http://schemas.microsoft.com/office/powerpoint/2010/main" val="33203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DZ" sz="22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Définition de la réalité </a:t>
            </a:r>
            <a:r>
              <a:rPr lang="fr-FR" sz="2200" kern="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augmentée</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954541"/>
            <a:ext cx="9723352" cy="2610710"/>
          </a:xfrm>
        </p:spPr>
        <p:txBody>
          <a:bodyPr>
            <a:normAutofit/>
          </a:bodyPr>
          <a:lstStyle/>
          <a:p>
            <a:pPr marL="0" indent="0">
              <a:lnSpc>
                <a:spcPct val="150000"/>
              </a:lnSpc>
              <a:buNone/>
            </a:pPr>
            <a:r>
              <a:rPr lang="fr-FR" sz="2000" dirty="0">
                <a:latin typeface="Arial" panose="020B0604020202020204" pitchFamily="34" charset="0"/>
                <a:cs typeface="Arial" panose="020B0604020202020204" pitchFamily="34" charset="0"/>
              </a:rPr>
              <a:t>La réalité augmentée (RA) est une technologie qui combine le monde réel avec des éléments virtuels, créant ainsi une expérience où les informations numériques sont superposées à la réalité physique. Contrairement à la réalité virtuelle (RV), qui vise à immerger complètement l'utilisateur dans un monde virtuel, la RA enrichit simplement la perception de la réalité sans la remplacer.</a:t>
            </a:r>
            <a:endParaRPr lang="fr-DZ"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2</a:t>
            </a:fld>
            <a:endParaRPr lang="fr-DZ"/>
          </a:p>
        </p:txBody>
      </p:sp>
      <p:pic>
        <p:nvPicPr>
          <p:cNvPr id="8" name="Image 7">
            <a:extLst>
              <a:ext uri="{FF2B5EF4-FFF2-40B4-BE49-F238E27FC236}">
                <a16:creationId xmlns:a16="http://schemas.microsoft.com/office/drawing/2014/main" id="{CDE8A889-646D-0103-19F0-0F5F62A6C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034" y="3429000"/>
            <a:ext cx="7101577" cy="2701437"/>
          </a:xfrm>
          <a:prstGeom prst="rect">
            <a:avLst/>
          </a:prstGeom>
        </p:spPr>
      </p:pic>
    </p:spTree>
    <p:extLst>
      <p:ext uri="{BB962C8B-B14F-4D97-AF65-F5344CB8AC3E}">
        <p14:creationId xmlns:p14="http://schemas.microsoft.com/office/powerpoint/2010/main" val="1130108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exemple d’application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20</a:t>
            </a:fld>
            <a:endParaRPr lang="fr-DZ"/>
          </a:p>
        </p:txBody>
      </p:sp>
      <p:sp>
        <p:nvSpPr>
          <p:cNvPr id="7" name="Rectangle 1">
            <a:extLst>
              <a:ext uri="{FF2B5EF4-FFF2-40B4-BE49-F238E27FC236}">
                <a16:creationId xmlns:a16="http://schemas.microsoft.com/office/drawing/2014/main" id="{CF04D450-F1C1-E8CD-D1A0-21F49B071D15}"/>
              </a:ext>
            </a:extLst>
          </p:cNvPr>
          <p:cNvSpPr>
            <a:spLocks noGrp="1" noChangeArrowheads="1"/>
          </p:cNvSpPr>
          <p:nvPr>
            <p:ph idx="1"/>
          </p:nvPr>
        </p:nvSpPr>
        <p:spPr bwMode="auto">
          <a:xfrm>
            <a:off x="1784543" y="1108843"/>
            <a:ext cx="10198191" cy="1631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buClrTx/>
            </a:pPr>
            <a:r>
              <a:rPr lang="fr-DZ" altLang="fr-DZ" sz="2000" b="1" dirty="0">
                <a:solidFill>
                  <a:schemeClr val="accent6">
                    <a:lumMod val="75000"/>
                  </a:schemeClr>
                </a:solidFill>
              </a:rPr>
              <a:t>Maintenance industrielle </a:t>
            </a:r>
            <a:r>
              <a:rPr lang="fr-DZ" altLang="fr-DZ" sz="2000" dirty="0"/>
              <a:t>: Les techniciens de maintenance utilisent la RA pour accéder à des manuels de réparation, des plans schématiques et des informations contextuelles superposés à l'équipement qu'ils réparent, ce qui facilite les réparations et les opérations de maintenance.</a:t>
            </a:r>
          </a:p>
        </p:txBody>
      </p:sp>
      <p:pic>
        <p:nvPicPr>
          <p:cNvPr id="8" name="Image 7">
            <a:extLst>
              <a:ext uri="{FF2B5EF4-FFF2-40B4-BE49-F238E27FC236}">
                <a16:creationId xmlns:a16="http://schemas.microsoft.com/office/drawing/2014/main" id="{3F16E8DE-9B80-E9D2-6ED7-5203F003A3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422" y="2612432"/>
            <a:ext cx="6513865" cy="3627133"/>
          </a:xfrm>
          <a:prstGeom prst="rect">
            <a:avLst/>
          </a:prstGeom>
        </p:spPr>
      </p:pic>
    </p:spTree>
    <p:extLst>
      <p:ext uri="{BB962C8B-B14F-4D97-AF65-F5344CB8AC3E}">
        <p14:creationId xmlns:p14="http://schemas.microsoft.com/office/powerpoint/2010/main" val="117968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exemple d’application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21</a:t>
            </a:fld>
            <a:endParaRPr lang="fr-DZ"/>
          </a:p>
        </p:txBody>
      </p:sp>
      <p:sp>
        <p:nvSpPr>
          <p:cNvPr id="7" name="Rectangle 1">
            <a:extLst>
              <a:ext uri="{FF2B5EF4-FFF2-40B4-BE49-F238E27FC236}">
                <a16:creationId xmlns:a16="http://schemas.microsoft.com/office/drawing/2014/main" id="{CF04D450-F1C1-E8CD-D1A0-21F49B071D15}"/>
              </a:ext>
            </a:extLst>
          </p:cNvPr>
          <p:cNvSpPr>
            <a:spLocks noGrp="1" noChangeArrowheads="1"/>
          </p:cNvSpPr>
          <p:nvPr>
            <p:ph idx="1"/>
          </p:nvPr>
        </p:nvSpPr>
        <p:spPr bwMode="auto">
          <a:xfrm>
            <a:off x="1784543" y="1152907"/>
            <a:ext cx="10198191" cy="132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buClrTx/>
            </a:pPr>
            <a:r>
              <a:rPr lang="fr-DZ" altLang="fr-DZ" sz="2000" b="1" dirty="0">
                <a:solidFill>
                  <a:schemeClr val="accent6">
                    <a:lumMod val="75000"/>
                  </a:schemeClr>
                </a:solidFill>
              </a:rPr>
              <a:t>Collaboration professionnelle </a:t>
            </a:r>
            <a:r>
              <a:rPr lang="fr-DZ" altLang="fr-DZ" sz="2000" dirty="0"/>
              <a:t>: Les équipes de travail peuvent utiliser des applications de RA pour collaborer à distance en partageant des informations, des modèles 3D et des éléments virtuels dans un environnement commun en temps réel.</a:t>
            </a:r>
          </a:p>
        </p:txBody>
      </p:sp>
    </p:spTree>
    <p:extLst>
      <p:ext uri="{BB962C8B-B14F-4D97-AF65-F5344CB8AC3E}">
        <p14:creationId xmlns:p14="http://schemas.microsoft.com/office/powerpoint/2010/main" val="3694955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Avantage et désavantage</a:t>
            </a:r>
            <a:r>
              <a:rPr lang="fr-FR" sz="3100" dirty="0">
                <a:solidFill>
                  <a:srgbClr val="0070C0"/>
                </a:solidFill>
                <a:latin typeface="Arial" panose="020B0604020202020204" pitchFamily="34" charset="0"/>
                <a:cs typeface="Arial" panose="020B0604020202020204" pitchFamily="34" charset="0"/>
              </a:rPr>
              <a:t>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22</a:t>
            </a:fld>
            <a:endParaRPr lang="fr-DZ"/>
          </a:p>
        </p:txBody>
      </p:sp>
      <p:sp>
        <p:nvSpPr>
          <p:cNvPr id="7" name="Rectangle 1">
            <a:extLst>
              <a:ext uri="{FF2B5EF4-FFF2-40B4-BE49-F238E27FC236}">
                <a16:creationId xmlns:a16="http://schemas.microsoft.com/office/drawing/2014/main" id="{CF04D450-F1C1-E8CD-D1A0-21F49B071D15}"/>
              </a:ext>
            </a:extLst>
          </p:cNvPr>
          <p:cNvSpPr>
            <a:spLocks noGrp="1" noChangeArrowheads="1"/>
          </p:cNvSpPr>
          <p:nvPr>
            <p:ph idx="1"/>
          </p:nvPr>
        </p:nvSpPr>
        <p:spPr bwMode="auto">
          <a:xfrm>
            <a:off x="1099932" y="887163"/>
            <a:ext cx="10986052" cy="563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l"/>
            <a:r>
              <a:rPr lang="fr-FR" sz="2000" b="1" dirty="0">
                <a:solidFill>
                  <a:schemeClr val="accent6">
                    <a:lumMod val="75000"/>
                  </a:schemeClr>
                </a:solidFill>
              </a:rPr>
              <a:t>Avantages de la RA </a:t>
            </a:r>
            <a:r>
              <a:rPr lang="fr-FR" sz="2000" dirty="0"/>
              <a:t>:</a:t>
            </a:r>
          </a:p>
          <a:p>
            <a:pPr marL="0" indent="0">
              <a:buNone/>
            </a:pPr>
            <a:r>
              <a:rPr lang="fr-FR" sz="2000" b="1" dirty="0"/>
              <a:t>Amélioration de l'interaction avec le monde réel </a:t>
            </a:r>
            <a:r>
              <a:rPr lang="fr-FR" sz="2000" dirty="0"/>
              <a:t>: La RA permet d'enrichir la perception de la réalité en superposant des informations utiles et des éléments virtuels à la vue des utilisateurs.</a:t>
            </a:r>
          </a:p>
          <a:p>
            <a:pPr marL="0" indent="0">
              <a:buNone/>
            </a:pPr>
            <a:r>
              <a:rPr lang="fr-FR" sz="2000" b="1" dirty="0"/>
              <a:t>Expérience utilisateur immersive </a:t>
            </a:r>
            <a:r>
              <a:rPr lang="fr-FR" sz="2000" dirty="0"/>
              <a:t>: Les applications de RA offrent une expérience utilisateur immersive en mélangeant le monde virtuel avec le monde réel, ce qui peut être divertissant et captivant.</a:t>
            </a:r>
          </a:p>
          <a:p>
            <a:pPr marL="0" indent="0" algn="l">
              <a:buNone/>
            </a:pPr>
            <a:r>
              <a:rPr lang="fr-FR" sz="2000" b="1" dirty="0"/>
              <a:t>Formation interactive </a:t>
            </a:r>
            <a:r>
              <a:rPr lang="fr-FR" sz="2000" dirty="0"/>
              <a:t>: elle permet de créer des simulations interactives et réalistes dans des environnements sûrs, ce qui est particulièrement utile pour des professions</a:t>
            </a:r>
          </a:p>
          <a:p>
            <a:pPr marL="0" indent="0" algn="l">
              <a:buNone/>
            </a:pPr>
            <a:r>
              <a:rPr lang="fr-FR" sz="2000" b="1" dirty="0"/>
              <a:t>Navigation améliorée </a:t>
            </a:r>
            <a:r>
              <a:rPr lang="fr-FR" sz="2000" dirty="0"/>
              <a:t>: Les applications de navigation en RA offrent des itinéraires et des indications visuelles en temps réel, ce qui facilite la navigation dans des zones inconnues.</a:t>
            </a:r>
          </a:p>
          <a:p>
            <a:pPr marL="0" indent="0" algn="l">
              <a:buNone/>
            </a:pPr>
            <a:r>
              <a:rPr lang="fr-FR" sz="2000" b="1" dirty="0"/>
              <a:t>Marketing et publicité interactifs </a:t>
            </a:r>
            <a:r>
              <a:rPr lang="fr-FR" sz="2000" dirty="0"/>
              <a:t>: La RA offre des possibilités de marketing interactif en permettant aux consommateurs d'interagir avec des publicités et des produits de manière immersive.</a:t>
            </a:r>
          </a:p>
          <a:p>
            <a:pPr marL="0" indent="0" algn="l">
              <a:buNone/>
            </a:pPr>
            <a:r>
              <a:rPr lang="fr-FR" sz="2000" b="1" dirty="0"/>
              <a:t>Réduction des erreurs </a:t>
            </a:r>
            <a:r>
              <a:rPr lang="fr-FR" sz="2000" dirty="0"/>
              <a:t>: La RA peut aider à réduire les erreurs humaines en fournissant des informations précises en temps réel, ce qui est particulièrement important dans les domaines critiques comme la médecine et l'ingénierie.</a:t>
            </a:r>
          </a:p>
          <a:p>
            <a:pPr marL="0" indent="0" defTabSz="914400">
              <a:buClrTx/>
              <a:buNone/>
            </a:pPr>
            <a:endParaRPr lang="fr-DZ" altLang="fr-DZ" sz="2000" dirty="0"/>
          </a:p>
        </p:txBody>
      </p:sp>
    </p:spTree>
    <p:extLst>
      <p:ext uri="{BB962C8B-B14F-4D97-AF65-F5344CB8AC3E}">
        <p14:creationId xmlns:p14="http://schemas.microsoft.com/office/powerpoint/2010/main" val="2084184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effectLst/>
                <a:latin typeface="Arial" panose="020B0604020202020204" pitchFamily="34" charset="0"/>
                <a:ea typeface="Calibri" panose="020F0502020204030204" pitchFamily="34" charset="0"/>
                <a:cs typeface="Arial" panose="020B0604020202020204" pitchFamily="34" charset="0"/>
              </a:rPr>
              <a:t>Avantage et désavantage</a:t>
            </a:r>
            <a:r>
              <a:rPr lang="fr-FR" sz="3100" dirty="0">
                <a:solidFill>
                  <a:srgbClr val="0070C0"/>
                </a:solidFill>
                <a:latin typeface="Arial" panose="020B0604020202020204" pitchFamily="34" charset="0"/>
                <a:cs typeface="Arial" panose="020B0604020202020204" pitchFamily="34" charset="0"/>
              </a:rPr>
              <a:t>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23</a:t>
            </a:fld>
            <a:endParaRPr lang="fr-DZ"/>
          </a:p>
        </p:txBody>
      </p:sp>
      <p:sp>
        <p:nvSpPr>
          <p:cNvPr id="7" name="Rectangle 1">
            <a:extLst>
              <a:ext uri="{FF2B5EF4-FFF2-40B4-BE49-F238E27FC236}">
                <a16:creationId xmlns:a16="http://schemas.microsoft.com/office/drawing/2014/main" id="{CF04D450-F1C1-E8CD-D1A0-21F49B071D15}"/>
              </a:ext>
            </a:extLst>
          </p:cNvPr>
          <p:cNvSpPr>
            <a:spLocks noGrp="1" noChangeArrowheads="1"/>
          </p:cNvSpPr>
          <p:nvPr>
            <p:ph idx="1"/>
          </p:nvPr>
        </p:nvSpPr>
        <p:spPr bwMode="auto">
          <a:xfrm>
            <a:off x="1311579" y="867263"/>
            <a:ext cx="11017565" cy="594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fr-FR" sz="2000" b="1" dirty="0">
                <a:solidFill>
                  <a:schemeClr val="accent6">
                    <a:lumMod val="75000"/>
                  </a:schemeClr>
                </a:solidFill>
              </a:rPr>
              <a:t>Désavantages de la RA </a:t>
            </a:r>
            <a:r>
              <a:rPr lang="fr-FR" sz="2000" dirty="0"/>
              <a:t>:</a:t>
            </a:r>
          </a:p>
          <a:p>
            <a:pPr marL="0" indent="0" algn="l">
              <a:buNone/>
            </a:pPr>
            <a:r>
              <a:rPr lang="fr-FR" sz="2000" b="1" dirty="0"/>
              <a:t>Dépendance technologique </a:t>
            </a:r>
            <a:r>
              <a:rPr lang="fr-FR" sz="2000" dirty="0"/>
              <a:t>: La RA nécessite des dispositifs tels que des smartphones, des lunettes intelligentes ou des casques spéciaux, ce qui peut créer une dépendance technologique.</a:t>
            </a:r>
          </a:p>
          <a:p>
            <a:pPr marL="0" indent="0" algn="l">
              <a:buNone/>
            </a:pPr>
            <a:r>
              <a:rPr lang="fr-FR" sz="2000" b="1" dirty="0"/>
              <a:t>Coûts</a:t>
            </a:r>
            <a:r>
              <a:rPr lang="fr-FR" sz="2000" dirty="0"/>
              <a:t> : Les dispositifs de RA et les applications peuvent être coûteux, limitant ainsi leur accessibilité pour de nombreuses personnes.</a:t>
            </a:r>
          </a:p>
          <a:p>
            <a:pPr marL="0" indent="0" algn="l">
              <a:buNone/>
            </a:pPr>
            <a:r>
              <a:rPr lang="fr-FR" sz="2000" b="1" dirty="0"/>
              <a:t>Besoins en performances </a:t>
            </a:r>
            <a:r>
              <a:rPr lang="fr-FR" sz="2000" dirty="0"/>
              <a:t>: Les applications de RA nécessitent des performances informatiques élevées pour offrir une expérience fluide, ce qui peut entraîner des coûts supplémentaires pour les dispositifs.</a:t>
            </a:r>
          </a:p>
          <a:p>
            <a:pPr marL="0" indent="0" algn="l">
              <a:buNone/>
            </a:pPr>
            <a:r>
              <a:rPr lang="fr-FR" sz="2000" b="1" dirty="0"/>
              <a:t>Intimité et sécurité </a:t>
            </a:r>
            <a:r>
              <a:rPr lang="fr-FR" sz="2000" dirty="0"/>
              <a:t>: La RA peut soulever des préoccupations en matière de vie privée, car les applications peuvent collecter des données sur l'emplacement et le comportement des utilisateurs. Il peut également y avoir des risques liés à la sécurité des données.</a:t>
            </a:r>
          </a:p>
          <a:p>
            <a:pPr marL="0" indent="0" algn="l">
              <a:buNone/>
            </a:pPr>
            <a:r>
              <a:rPr lang="fr-FR" sz="2000" b="1" dirty="0"/>
              <a:t>Isolement social </a:t>
            </a:r>
            <a:r>
              <a:rPr lang="fr-FR" sz="2000" dirty="0"/>
              <a:t>: L'utilisation de la RA peut entraîner un isolement social, car les utilisateurs sont souvent absorbés par leur expérience numérique, ce qui peut nuire aux interactions sociales dans le monde réel.</a:t>
            </a:r>
          </a:p>
          <a:p>
            <a:pPr marL="0" indent="0" algn="l">
              <a:buNone/>
            </a:pPr>
            <a:r>
              <a:rPr lang="fr-FR" sz="2000" b="1" dirty="0"/>
              <a:t>Problèmes d'ergonomie </a:t>
            </a:r>
            <a:r>
              <a:rPr lang="fr-FR" sz="2000" dirty="0"/>
              <a:t>: Certains dispositifs de RA, en particulier les casques, peuvent être lourds, encombrants et inconfortables à porter pendant de longues périodes.</a:t>
            </a:r>
          </a:p>
          <a:p>
            <a:pPr marL="0" indent="0" algn="l">
              <a:buNone/>
            </a:pPr>
            <a:r>
              <a:rPr lang="fr-FR" sz="2000" b="1" dirty="0"/>
              <a:t>Contenu limité </a:t>
            </a:r>
            <a:r>
              <a:rPr lang="fr-FR" sz="2000" dirty="0"/>
              <a:t>: Bien que la RA offre de nombreuses possibilités, le contenu en RA peut être limité par rapport aux autres médias plus établis.</a:t>
            </a:r>
          </a:p>
        </p:txBody>
      </p:sp>
    </p:spTree>
    <p:extLst>
      <p:ext uri="{BB962C8B-B14F-4D97-AF65-F5344CB8AC3E}">
        <p14:creationId xmlns:p14="http://schemas.microsoft.com/office/powerpoint/2010/main" val="1202970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Superposition d'éléments virtuels</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954541"/>
            <a:ext cx="9723352" cy="2610710"/>
          </a:xfrm>
        </p:spPr>
        <p:txBody>
          <a:bodyPr>
            <a:normAutofit/>
          </a:bodyPr>
          <a:lstStyle/>
          <a:p>
            <a:pPr marL="0" indent="0">
              <a:lnSpc>
                <a:spcPct val="150000"/>
              </a:lnSpc>
              <a:buNone/>
            </a:pPr>
            <a:r>
              <a:rPr lang="fr-FR" sz="2000" dirty="0">
                <a:latin typeface="Arial" panose="020B0604020202020204" pitchFamily="34" charset="0"/>
                <a:cs typeface="Arial" panose="020B0604020202020204" pitchFamily="34" charset="0"/>
              </a:rPr>
              <a:t>En RA, des informations virtuelles, telles que des images, des textes, des vidéos, des animations 3D, des objets virtuels, des données géospatiales, etc., sont superposées sur le monde réel, généralement à l'aide d'un appareil comme un smartphone, une tablette, des lunettes intelligentes ou un casque spécialement conçu.</a:t>
            </a:r>
            <a:endParaRPr lang="fr-DZ"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3</a:t>
            </a:fld>
            <a:endParaRPr lang="fr-DZ"/>
          </a:p>
        </p:txBody>
      </p:sp>
    </p:spTree>
    <p:extLst>
      <p:ext uri="{BB962C8B-B14F-4D97-AF65-F5344CB8AC3E}">
        <p14:creationId xmlns:p14="http://schemas.microsoft.com/office/powerpoint/2010/main" val="8913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436170"/>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Dispositif d'affichage </a:t>
            </a:r>
            <a:r>
              <a:rPr lang="fr-FR" sz="2000" dirty="0">
                <a:latin typeface="Arial" panose="020B0604020202020204" pitchFamily="34" charset="0"/>
                <a:cs typeface="Arial" panose="020B0604020202020204" pitchFamily="34" charset="0"/>
              </a:rPr>
              <a:t>: La RA utilise divers dispositifs pour afficher les éléments virtuels superposés au monde réel. Cela peut inclure des smartphones, des tablettes, des lunettes intelligentes, des casques de RA, des dispositifs portables, et même des écrans holographiques.</a:t>
            </a: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4</a:t>
            </a:fld>
            <a:endParaRPr lang="fr-DZ"/>
          </a:p>
        </p:txBody>
      </p:sp>
      <p:pic>
        <p:nvPicPr>
          <p:cNvPr id="8" name="Image 7">
            <a:extLst>
              <a:ext uri="{FF2B5EF4-FFF2-40B4-BE49-F238E27FC236}">
                <a16:creationId xmlns:a16="http://schemas.microsoft.com/office/drawing/2014/main" id="{11A9BC50-5B13-321A-A598-534ECD9123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3460" y="2369861"/>
            <a:ext cx="3552825" cy="1787801"/>
          </a:xfrm>
          <a:prstGeom prst="rect">
            <a:avLst/>
          </a:prstGeom>
        </p:spPr>
      </p:pic>
      <p:pic>
        <p:nvPicPr>
          <p:cNvPr id="10" name="Image 9">
            <a:extLst>
              <a:ext uri="{FF2B5EF4-FFF2-40B4-BE49-F238E27FC236}">
                <a16:creationId xmlns:a16="http://schemas.microsoft.com/office/drawing/2014/main" id="{6752C4AF-27EC-2EAA-68B9-57CD46F0D1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523" y="2535098"/>
            <a:ext cx="3133725" cy="1457325"/>
          </a:xfrm>
          <a:prstGeom prst="rect">
            <a:avLst/>
          </a:prstGeom>
        </p:spPr>
      </p:pic>
      <p:pic>
        <p:nvPicPr>
          <p:cNvPr id="12" name="Image 11">
            <a:extLst>
              <a:ext uri="{FF2B5EF4-FFF2-40B4-BE49-F238E27FC236}">
                <a16:creationId xmlns:a16="http://schemas.microsoft.com/office/drawing/2014/main" id="{8688F68A-9F2E-B790-3FAB-52F412DFB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1816" y="4290307"/>
            <a:ext cx="5146322" cy="2168613"/>
          </a:xfrm>
          <a:prstGeom prst="rect">
            <a:avLst/>
          </a:prstGeom>
        </p:spPr>
      </p:pic>
      <p:pic>
        <p:nvPicPr>
          <p:cNvPr id="14" name="Image 13">
            <a:extLst>
              <a:ext uri="{FF2B5EF4-FFF2-40B4-BE49-F238E27FC236}">
                <a16:creationId xmlns:a16="http://schemas.microsoft.com/office/drawing/2014/main" id="{365F44BA-97A4-0030-CA4A-B2A7ED0D00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715" y="2567008"/>
            <a:ext cx="3543697" cy="2671035"/>
          </a:xfrm>
          <a:prstGeom prst="rect">
            <a:avLst/>
          </a:prstGeom>
        </p:spPr>
      </p:pic>
    </p:spTree>
    <p:extLst>
      <p:ext uri="{BB962C8B-B14F-4D97-AF65-F5344CB8AC3E}">
        <p14:creationId xmlns:p14="http://schemas.microsoft.com/office/powerpoint/2010/main" val="3071820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369909"/>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Capteurs</a:t>
            </a:r>
            <a:r>
              <a:rPr lang="fr-FR" sz="2000" dirty="0">
                <a:latin typeface="Arial" panose="020B0604020202020204" pitchFamily="34" charset="0"/>
                <a:cs typeface="Arial" panose="020B0604020202020204" pitchFamily="34" charset="0"/>
              </a:rPr>
              <a:t> : Les capteurs intégrés aux dispositifs de RA sont essentiels pour détecter et suivre l'environnement physique. Cela peut inclure des caméras, des accéléromètres, des gyroscopes, des capteurs de profondeur, des capteurs GPS, des capteurs de luminosité, etc.</a:t>
            </a: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5</a:t>
            </a:fld>
            <a:endParaRPr lang="fr-DZ"/>
          </a:p>
        </p:txBody>
      </p:sp>
      <p:pic>
        <p:nvPicPr>
          <p:cNvPr id="8" name="Image 7">
            <a:extLst>
              <a:ext uri="{FF2B5EF4-FFF2-40B4-BE49-F238E27FC236}">
                <a16:creationId xmlns:a16="http://schemas.microsoft.com/office/drawing/2014/main" id="{E8DA92B3-4AAF-FFAE-9C0D-E0F3089F08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7915" y="2728945"/>
            <a:ext cx="3171296" cy="2880607"/>
          </a:xfrm>
          <a:prstGeom prst="rect">
            <a:avLst/>
          </a:prstGeom>
        </p:spPr>
      </p:pic>
      <p:pic>
        <p:nvPicPr>
          <p:cNvPr id="10" name="Image 9">
            <a:extLst>
              <a:ext uri="{FF2B5EF4-FFF2-40B4-BE49-F238E27FC236}">
                <a16:creationId xmlns:a16="http://schemas.microsoft.com/office/drawing/2014/main" id="{3BB281C9-015E-90AC-DBD2-283CEAD87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725" y="2633259"/>
            <a:ext cx="5518494" cy="3403851"/>
          </a:xfrm>
          <a:prstGeom prst="rect">
            <a:avLst/>
          </a:prstGeom>
        </p:spPr>
      </p:pic>
    </p:spTree>
    <p:extLst>
      <p:ext uri="{BB962C8B-B14F-4D97-AF65-F5344CB8AC3E}">
        <p14:creationId xmlns:p14="http://schemas.microsoft.com/office/powerpoint/2010/main" val="268134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171127"/>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Affichage en temps réel </a:t>
            </a:r>
            <a:r>
              <a:rPr lang="fr-FR" sz="2000" dirty="0">
                <a:latin typeface="Arial" panose="020B0604020202020204" pitchFamily="34" charset="0"/>
                <a:cs typeface="Arial" panose="020B0604020202020204" pitchFamily="34" charset="0"/>
              </a:rPr>
              <a:t>: Les éléments virtuels sont superposés en temps réel à la vue de l'utilisateur sur l'écran du dispositif de RA. Cela nécessite des performances informatiques élevées pour garantir une expérience fluide</a:t>
            </a: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6</a:t>
            </a:fld>
            <a:endParaRPr lang="fr-DZ"/>
          </a:p>
        </p:txBody>
      </p:sp>
      <p:pic>
        <p:nvPicPr>
          <p:cNvPr id="8" name="Image 7">
            <a:extLst>
              <a:ext uri="{FF2B5EF4-FFF2-40B4-BE49-F238E27FC236}">
                <a16:creationId xmlns:a16="http://schemas.microsoft.com/office/drawing/2014/main" id="{367C4A73-F8D7-3E73-0F0F-E3D977CCC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1579" y="2285149"/>
            <a:ext cx="10318044" cy="4030486"/>
          </a:xfrm>
          <a:prstGeom prst="rect">
            <a:avLst/>
          </a:prstGeom>
        </p:spPr>
      </p:pic>
    </p:spTree>
    <p:extLst>
      <p:ext uri="{BB962C8B-B14F-4D97-AF65-F5344CB8AC3E}">
        <p14:creationId xmlns:p14="http://schemas.microsoft.com/office/powerpoint/2010/main" val="199380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8"/>
            <a:ext cx="9723352" cy="1139718"/>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Détection d'image et d'objet </a:t>
            </a:r>
            <a:r>
              <a:rPr lang="fr-FR" sz="2000" dirty="0">
                <a:latin typeface="Arial" panose="020B0604020202020204" pitchFamily="34" charset="0"/>
                <a:cs typeface="Arial" panose="020B0604020202020204" pitchFamily="34" charset="0"/>
              </a:rPr>
              <a:t>: Les dispositifs de RA utilisent des algorithmes de traitement d'image pour détecter des éléments spécifiques dans l'environnement, comme des QR codes, des motifs, des objets, des bâtiments, etc.</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7</a:t>
            </a:fld>
            <a:endParaRPr lang="fr-DZ"/>
          </a:p>
        </p:txBody>
      </p:sp>
      <p:pic>
        <p:nvPicPr>
          <p:cNvPr id="8" name="Image 7">
            <a:extLst>
              <a:ext uri="{FF2B5EF4-FFF2-40B4-BE49-F238E27FC236}">
                <a16:creationId xmlns:a16="http://schemas.microsoft.com/office/drawing/2014/main" id="{681DBFCA-7579-DB82-DA8C-7F47FEDD52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6354" y="2498756"/>
            <a:ext cx="5960533" cy="3378356"/>
          </a:xfrm>
          <a:prstGeom prst="rect">
            <a:avLst/>
          </a:prstGeom>
        </p:spPr>
      </p:pic>
    </p:spTree>
    <p:extLst>
      <p:ext uri="{BB962C8B-B14F-4D97-AF65-F5344CB8AC3E}">
        <p14:creationId xmlns:p14="http://schemas.microsoft.com/office/powerpoint/2010/main" val="17673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471023"/>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Suivi de la position et de l'orientation </a:t>
            </a:r>
            <a:r>
              <a:rPr lang="fr-FR" sz="2000" dirty="0">
                <a:latin typeface="Arial" panose="020B0604020202020204" pitchFamily="34" charset="0"/>
                <a:cs typeface="Arial" panose="020B0604020202020204" pitchFamily="34" charset="0"/>
              </a:rPr>
              <a:t>: Les capteurs de position, tels que les accéléromètres et les gyroscopes, permettent de suivre la position et l'orientation de l'appareil de RA, ce qui est essentiel pour aligner correctement les éléments virtuels.</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8</a:t>
            </a:fld>
            <a:endParaRPr lang="fr-DZ"/>
          </a:p>
        </p:txBody>
      </p:sp>
      <p:pic>
        <p:nvPicPr>
          <p:cNvPr id="8" name="Image 7">
            <a:extLst>
              <a:ext uri="{FF2B5EF4-FFF2-40B4-BE49-F238E27FC236}">
                <a16:creationId xmlns:a16="http://schemas.microsoft.com/office/drawing/2014/main" id="{CE58871F-5C30-C59F-04AF-4F39C93D4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5211" y="2609632"/>
            <a:ext cx="8128000" cy="3520805"/>
          </a:xfrm>
          <a:prstGeom prst="rect">
            <a:avLst/>
          </a:prstGeom>
        </p:spPr>
      </p:pic>
    </p:spTree>
    <p:extLst>
      <p:ext uri="{BB962C8B-B14F-4D97-AF65-F5344CB8AC3E}">
        <p14:creationId xmlns:p14="http://schemas.microsoft.com/office/powerpoint/2010/main" val="918111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57F5FE-19EB-C983-1CC5-CA0B099693F5}"/>
              </a:ext>
            </a:extLst>
          </p:cNvPr>
          <p:cNvSpPr>
            <a:spLocks noGrp="1"/>
          </p:cNvSpPr>
          <p:nvPr>
            <p:ph type="title"/>
          </p:nvPr>
        </p:nvSpPr>
        <p:spPr>
          <a:xfrm>
            <a:off x="1784543" y="92668"/>
            <a:ext cx="8911687" cy="854110"/>
          </a:xfrm>
        </p:spPr>
        <p:txBody>
          <a:bodyPr>
            <a:normAutofit fontScale="90000"/>
          </a:bodyPr>
          <a:lstStyle/>
          <a:p>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Compréhension de la Réalité </a:t>
            </a:r>
            <a:r>
              <a:rPr lang="fr-FR" sz="2800" b="1" dirty="0">
                <a:solidFill>
                  <a:srgbClr val="92D050"/>
                </a:solidFill>
                <a:latin typeface="Arial" panose="020B0604020202020204" pitchFamily="34" charset="0"/>
                <a:ea typeface="Calibri" panose="020F0502020204030204" pitchFamily="34" charset="0"/>
                <a:cs typeface="Arial" panose="020B0604020202020204" pitchFamily="34" charset="0"/>
              </a:rPr>
              <a:t>Augmentée</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 (R</a:t>
            </a:r>
            <a: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a:t>
            </a:r>
            <a:r>
              <a:rPr lang="fr-DZ"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t>)</a:t>
            </a:r>
            <a:br>
              <a:rPr lang="fr-FR" sz="2800" b="1" dirty="0">
                <a:solidFill>
                  <a:srgbClr val="92D050"/>
                </a:solidFill>
                <a:effectLst/>
                <a:latin typeface="Arial" panose="020B0604020202020204" pitchFamily="34" charset="0"/>
                <a:ea typeface="Calibri" panose="020F0502020204030204" pitchFamily="34" charset="0"/>
                <a:cs typeface="Arial" panose="020B0604020202020204" pitchFamily="34" charset="0"/>
              </a:rPr>
            </a:br>
            <a:r>
              <a:rPr lang="fr-FR" sz="3100" dirty="0">
                <a:solidFill>
                  <a:srgbClr val="0070C0"/>
                </a:solidFill>
                <a:latin typeface="Arial" panose="020B0604020202020204" pitchFamily="34" charset="0"/>
                <a:cs typeface="Arial" panose="020B0604020202020204" pitchFamily="34" charset="0"/>
              </a:rPr>
              <a:t>Les éléments clés de la RA</a:t>
            </a:r>
            <a:br>
              <a:rPr lang="fr-DZ" sz="1800" kern="100" dirty="0">
                <a:effectLst/>
                <a:latin typeface="Calibri" panose="020F0502020204030204" pitchFamily="34" charset="0"/>
                <a:ea typeface="Calibri" panose="020F0502020204030204" pitchFamily="34" charset="0"/>
                <a:cs typeface="Arial" panose="020B0604020202020204" pitchFamily="34" charset="0"/>
              </a:rPr>
            </a:br>
            <a:endParaRPr lang="fr-DZ" sz="4800" dirty="0">
              <a:solidFill>
                <a:srgbClr val="92D050"/>
              </a:solidFill>
              <a:latin typeface="Arial" panose="020B0604020202020204" pitchFamily="34" charset="0"/>
              <a:cs typeface="Arial" panose="020B0604020202020204" pitchFamily="34" charset="0"/>
            </a:endParaRPr>
          </a:p>
        </p:txBody>
      </p:sp>
      <p:sp>
        <p:nvSpPr>
          <p:cNvPr id="3" name="Espace réservé du contenu 2">
            <a:extLst>
              <a:ext uri="{FF2B5EF4-FFF2-40B4-BE49-F238E27FC236}">
                <a16:creationId xmlns:a16="http://schemas.microsoft.com/office/drawing/2014/main" id="{DCF55FFF-C516-2E80-B0FD-E13C253EAF48}"/>
              </a:ext>
            </a:extLst>
          </p:cNvPr>
          <p:cNvSpPr>
            <a:spLocks noGrp="1"/>
          </p:cNvSpPr>
          <p:nvPr>
            <p:ph idx="1"/>
          </p:nvPr>
        </p:nvSpPr>
        <p:spPr>
          <a:xfrm>
            <a:off x="1784543" y="1152907"/>
            <a:ext cx="9723352" cy="1007197"/>
          </a:xfrm>
        </p:spPr>
        <p:txBody>
          <a:bodyPr>
            <a:normAutofit/>
          </a:bodyPr>
          <a:lstStyle/>
          <a:p>
            <a:r>
              <a:rPr lang="fr-FR" sz="2000" b="1" dirty="0">
                <a:solidFill>
                  <a:srgbClr val="C00000"/>
                </a:solidFill>
                <a:latin typeface="Arial" panose="020B0604020202020204" pitchFamily="34" charset="0"/>
                <a:cs typeface="Arial" panose="020B0604020202020204" pitchFamily="34" charset="0"/>
              </a:rPr>
              <a:t>Interactions utilisateur </a:t>
            </a:r>
            <a:r>
              <a:rPr lang="fr-FR" sz="2000" dirty="0">
                <a:latin typeface="Arial" panose="020B0604020202020204" pitchFamily="34" charset="0"/>
                <a:cs typeface="Arial" panose="020B0604020202020204" pitchFamily="34" charset="0"/>
              </a:rPr>
              <a:t>: La RA offre diverses méthodes d'interaction, notamment le toucher, les gestes, les commandes vocales, les mouvements de tête, les contrôleurs de mouvement et les écrans tactiles, selon le dispositif utilisé.</a:t>
            </a:r>
          </a:p>
          <a:p>
            <a:pPr marL="0" indent="0">
              <a:buNone/>
            </a:pPr>
            <a:endParaRPr lang="fr-FR" sz="2000" dirty="0">
              <a:latin typeface="Arial" panose="020B0604020202020204" pitchFamily="34" charset="0"/>
              <a:cs typeface="Arial" panose="020B0604020202020204" pitchFamily="34" charset="0"/>
            </a:endParaRPr>
          </a:p>
        </p:txBody>
      </p:sp>
      <p:sp>
        <p:nvSpPr>
          <p:cNvPr id="4" name="Espace réservé de la date 3">
            <a:extLst>
              <a:ext uri="{FF2B5EF4-FFF2-40B4-BE49-F238E27FC236}">
                <a16:creationId xmlns:a16="http://schemas.microsoft.com/office/drawing/2014/main" id="{95829642-F801-8B2C-8C6A-E5C01AB325D3}"/>
              </a:ext>
            </a:extLst>
          </p:cNvPr>
          <p:cNvSpPr>
            <a:spLocks noGrp="1"/>
          </p:cNvSpPr>
          <p:nvPr>
            <p:ph type="dt" sz="half" idx="10"/>
          </p:nvPr>
        </p:nvSpPr>
        <p:spPr/>
        <p:txBody>
          <a:bodyPr/>
          <a:lstStyle/>
          <a:p>
            <a:fld id="{CBA2D70E-7A56-4350-8BAE-9DE7DBDAC7AD}" type="datetime1">
              <a:rPr lang="fr-DZ" smtClean="0"/>
              <a:t>08/11/2023</a:t>
            </a:fld>
            <a:endParaRPr lang="fr-DZ"/>
          </a:p>
        </p:txBody>
      </p:sp>
      <p:sp>
        <p:nvSpPr>
          <p:cNvPr id="5" name="Espace réservé du pied de page 4">
            <a:extLst>
              <a:ext uri="{FF2B5EF4-FFF2-40B4-BE49-F238E27FC236}">
                <a16:creationId xmlns:a16="http://schemas.microsoft.com/office/drawing/2014/main" id="{51D618E7-43AE-42D6-7B8E-3BFB2C712C8C}"/>
              </a:ext>
            </a:extLst>
          </p:cNvPr>
          <p:cNvSpPr>
            <a:spLocks noGrp="1"/>
          </p:cNvSpPr>
          <p:nvPr>
            <p:ph type="ftr" sz="quarter" idx="11"/>
          </p:nvPr>
        </p:nvSpPr>
        <p:spPr/>
        <p:txBody>
          <a:bodyPr/>
          <a:lstStyle/>
          <a:p>
            <a:r>
              <a:rPr lang="fr-FR"/>
              <a:t>Dr Saidi Farah</a:t>
            </a:r>
            <a:endParaRPr lang="fr-DZ"/>
          </a:p>
        </p:txBody>
      </p:sp>
      <p:sp>
        <p:nvSpPr>
          <p:cNvPr id="6" name="Espace réservé du numéro de diapositive 5">
            <a:extLst>
              <a:ext uri="{FF2B5EF4-FFF2-40B4-BE49-F238E27FC236}">
                <a16:creationId xmlns:a16="http://schemas.microsoft.com/office/drawing/2014/main" id="{1EC0FA26-69A3-BFCA-5713-E89B8D70244D}"/>
              </a:ext>
            </a:extLst>
          </p:cNvPr>
          <p:cNvSpPr>
            <a:spLocks noGrp="1"/>
          </p:cNvSpPr>
          <p:nvPr>
            <p:ph type="sldNum" sz="quarter" idx="12"/>
          </p:nvPr>
        </p:nvSpPr>
        <p:spPr/>
        <p:txBody>
          <a:bodyPr/>
          <a:lstStyle/>
          <a:p>
            <a:fld id="{489E55C1-CC53-4211-B74C-AC49415533EF}" type="slidenum">
              <a:rPr lang="fr-DZ" smtClean="0"/>
              <a:t>9</a:t>
            </a:fld>
            <a:endParaRPr lang="fr-DZ"/>
          </a:p>
        </p:txBody>
      </p:sp>
      <p:pic>
        <p:nvPicPr>
          <p:cNvPr id="8" name="Image 7">
            <a:extLst>
              <a:ext uri="{FF2B5EF4-FFF2-40B4-BE49-F238E27FC236}">
                <a16:creationId xmlns:a16="http://schemas.microsoft.com/office/drawing/2014/main" id="{D2A75FA2-9C43-D2C5-7DB4-2A4F5DE60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977" y="2393813"/>
            <a:ext cx="8851851" cy="3736624"/>
          </a:xfrm>
          <a:prstGeom prst="rect">
            <a:avLst/>
          </a:prstGeom>
        </p:spPr>
      </p:pic>
    </p:spTree>
    <p:extLst>
      <p:ext uri="{BB962C8B-B14F-4D97-AF65-F5344CB8AC3E}">
        <p14:creationId xmlns:p14="http://schemas.microsoft.com/office/powerpoint/2010/main" val="3454455013"/>
      </p:ext>
    </p:extLst>
  </p:cSld>
  <p:clrMapOvr>
    <a:masterClrMapping/>
  </p:clrMapOvr>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283</TotalTime>
  <Words>1777</Words>
  <Application>Microsoft Office PowerPoint</Application>
  <PresentationFormat>Grand écran</PresentationFormat>
  <Paragraphs>129</Paragraphs>
  <Slides>23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23</vt:i4>
      </vt:variant>
    </vt:vector>
  </HeadingPairs>
  <TitlesOfParts>
    <vt:vector size="28" baseType="lpstr">
      <vt:lpstr>Arial</vt:lpstr>
      <vt:lpstr>Calibri</vt:lpstr>
      <vt:lpstr>Century Gothic</vt:lpstr>
      <vt:lpstr>Wingdings 3</vt:lpstr>
      <vt:lpstr>Brin</vt:lpstr>
      <vt:lpstr>Nouvelles Tendances en recherche</vt:lpstr>
      <vt:lpstr>Compréhension de la Réalité Augmentée (RA) Définition de la réalité augmentée </vt:lpstr>
      <vt:lpstr>Compréhension de la Réalité Augmentée (RA) Superposition d'éléments virtuels </vt:lpstr>
      <vt:lpstr>Compréhension de la Réalité Augmentée (RA) Les éléments clés de la RA </vt:lpstr>
      <vt:lpstr>Compréhension de la Réalité Augmentée (RA) Les éléments clés de la RA </vt:lpstr>
      <vt:lpstr>Compréhension de la Réalité Augmentée (RA) Les éléments clés de la RA </vt:lpstr>
      <vt:lpstr>Compréhension de la Réalité Augmentée (RA) Les éléments clés de la RA </vt:lpstr>
      <vt:lpstr>Compréhension de la Réalité Augmentée (RA) Les éléments clés de la RA </vt:lpstr>
      <vt:lpstr>Compréhension de la Réalité Augmentée (RA) Les éléments clés de la RA </vt:lpstr>
      <vt:lpstr>Compréhension de la Réalité Augmentée (RA) Les éléments clés de la RA </vt:lpstr>
      <vt:lpstr>Compréhension de la Réalité Augmentée (RA) Les éléments clés de la RA </vt:lpstr>
      <vt:lpstr>Compréhension de la Réalité Augmentée (RA) Les éléments clés de la RA </vt:lpstr>
      <vt:lpstr>Compréhension de la Réalité Augmentée (RA) Les éléments clés de la RA </vt:lpstr>
      <vt:lpstr>Compréhension de la Réalité Augmentée (RA) exemple d’application de la RA </vt:lpstr>
      <vt:lpstr>Compréhension de la Réalité Augmentée (RA) exemple d’application de la RA </vt:lpstr>
      <vt:lpstr>Compréhension de la Réalité Augmentée (RA) exemple d’application de la RA </vt:lpstr>
      <vt:lpstr>Compréhension de la Réalité Augmentée (RA) exemple d’application de la RA </vt:lpstr>
      <vt:lpstr>Compréhension de la Réalité Augmentée (RA) exemple d’application de la RA </vt:lpstr>
      <vt:lpstr>Compréhension de la Réalité Augmentée (RA) exemple d’application de la RA </vt:lpstr>
      <vt:lpstr>Compréhension de la Réalité Augmentée (RA) exemple d’application de la RA </vt:lpstr>
      <vt:lpstr>Compréhension de la Réalité Augmentée (RA) exemple d’application de la RA </vt:lpstr>
      <vt:lpstr>Compréhension de la Réalité Augmentée (RA) Avantage et désavantage de la RA </vt:lpstr>
      <vt:lpstr>Compréhension de la Réalité Augmentée (RA) Avantage et désavantage de la RA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Nouvelles Tendances en recherche</dc:title>
  <dc:creator>SAIDI Farah</dc:creator>
  <cp:lastModifiedBy>SAIDI Farah</cp:lastModifiedBy>
  <cp:revision>3</cp:revision>
  <dcterms:created xsi:type="dcterms:W3CDTF">2023-11-07T07:48:53Z</dcterms:created>
  <dcterms:modified xsi:type="dcterms:W3CDTF">2023-11-08T11:41:23Z</dcterms:modified>
</cp:coreProperties>
</file>