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8"/>
  </p:notesMasterIdLst>
  <p:sldIdLst>
    <p:sldId id="256" r:id="rId5"/>
    <p:sldId id="267" r:id="rId6"/>
    <p:sldId id="257" r:id="rId7"/>
    <p:sldId id="263" r:id="rId8"/>
    <p:sldId id="264" r:id="rId9"/>
    <p:sldId id="269" r:id="rId10"/>
    <p:sldId id="270" r:id="rId11"/>
    <p:sldId id="265" r:id="rId12"/>
    <p:sldId id="271" r:id="rId13"/>
    <p:sldId id="266" r:id="rId14"/>
    <p:sldId id="268"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0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41" autoAdjust="0"/>
  </p:normalViewPr>
  <p:slideViewPr>
    <p:cSldViewPr snapToGrid="0">
      <p:cViewPr varScale="1">
        <p:scale>
          <a:sx n="66" d="100"/>
          <a:sy n="66" d="100"/>
        </p:scale>
        <p:origin x="668"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B261B-9CC6-4A1C-A2B0-F6C99C56F1A2}" type="datetimeFigureOut">
              <a:rPr lang="fr-FR" smtClean="0"/>
              <a:t>09/11/2023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33A4D-F468-48AD-AD8B-EABAA7F4EF39}" type="slidenum">
              <a:rPr lang="fr-FR" smtClean="0"/>
              <a:t>‹N°›</a:t>
            </a:fld>
            <a:endParaRPr lang="fr-FR"/>
          </a:p>
        </p:txBody>
      </p:sp>
    </p:spTree>
    <p:extLst>
      <p:ext uri="{BB962C8B-B14F-4D97-AF65-F5344CB8AC3E}">
        <p14:creationId xmlns:p14="http://schemas.microsoft.com/office/powerpoint/2010/main" val="1822751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11/9/2023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11/9/2023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1C7E7E7-F736-D9BD-CAAE-88BBC3C0C0BA}"/>
              </a:ext>
            </a:extLst>
          </p:cNvPr>
          <p:cNvPicPr>
            <a:picLocks noChangeAspect="1"/>
          </p:cNvPicPr>
          <p:nvPr/>
        </p:nvPicPr>
        <p:blipFill>
          <a:blip r:embed="rId2"/>
          <a:stretch>
            <a:fillRect/>
          </a:stretch>
        </p:blipFill>
        <p:spPr>
          <a:xfrm>
            <a:off x="473588" y="3830498"/>
            <a:ext cx="5458026" cy="1905000"/>
          </a:xfrm>
          <a:prstGeom prst="rect">
            <a:avLst/>
          </a:prstGeom>
        </p:spPr>
      </p:pic>
      <p:sp>
        <p:nvSpPr>
          <p:cNvPr id="3" name="Sous-titre 2">
            <a:extLst>
              <a:ext uri="{FF2B5EF4-FFF2-40B4-BE49-F238E27FC236}">
                <a16:creationId xmlns:a16="http://schemas.microsoft.com/office/drawing/2014/main" id="{9FA4989D-C5C5-3832-E921-A9A6DA01F048}"/>
              </a:ext>
            </a:extLst>
          </p:cNvPr>
          <p:cNvSpPr>
            <a:spLocks noGrp="1"/>
          </p:cNvSpPr>
          <p:nvPr>
            <p:ph type="subTitle" idx="1"/>
          </p:nvPr>
        </p:nvSpPr>
        <p:spPr>
          <a:xfrm>
            <a:off x="1757888" y="5904502"/>
            <a:ext cx="8676222" cy="703664"/>
          </a:xfrm>
        </p:spPr>
        <p:txBody>
          <a:bodyPr>
            <a:normAutofit/>
          </a:bodyPr>
          <a:lstStyle/>
          <a:p>
            <a:r>
              <a:rPr lang="fr-FR" altLang="fr-FR" sz="2800" i="1" kern="0" dirty="0">
                <a:solidFill>
                  <a:schemeClr val="accent5">
                    <a:lumMod val="75000"/>
                  </a:schemeClr>
                </a:solidFill>
                <a:latin typeface="Bell MT" panose="02020503060305020303" pitchFamily="18" charset="0"/>
                <a:ea typeface="Arial Unicode MS" panose="020B0604020202020204" pitchFamily="34" charset="-128"/>
                <a:cs typeface="Arial Unicode MS" panose="020B0604020202020204" pitchFamily="34" charset="-128"/>
              </a:rPr>
              <a:t>Academic  year </a:t>
            </a:r>
            <a:r>
              <a:rPr kumimoji="0" lang="fr-FR" altLang="fr-FR" sz="2800" b="0" i="1" u="none" strike="noStrike" kern="0" cap="none" spc="0" normalizeH="0" baseline="0" noProof="0" dirty="0">
                <a:ln>
                  <a:noFill/>
                </a:ln>
                <a:solidFill>
                  <a:schemeClr val="accent5">
                    <a:lumMod val="75000"/>
                  </a:schemeClr>
                </a:solidFill>
                <a:effectLst/>
                <a:uLnTx/>
                <a:uFillTx/>
                <a:latin typeface="Bell MT" panose="02020503060305020303" pitchFamily="18" charset="0"/>
                <a:ea typeface="Arial Unicode MS" panose="020B0604020202020204" pitchFamily="34" charset="-128"/>
                <a:cs typeface="Arial Unicode MS" panose="020B0604020202020204" pitchFamily="34" charset="-128"/>
              </a:rPr>
              <a:t>2023/2024</a:t>
            </a:r>
            <a:endParaRPr lang="fr-FR" sz="2800" dirty="0">
              <a:solidFill>
                <a:schemeClr val="accent5">
                  <a:lumMod val="75000"/>
                </a:schemeClr>
              </a:solidFill>
              <a:latin typeface="Bell MT" panose="02020503060305020303" pitchFamily="18" charset="0"/>
            </a:endParaRPr>
          </a:p>
        </p:txBody>
      </p:sp>
      <p:sp>
        <p:nvSpPr>
          <p:cNvPr id="7" name="ZoneTexte 6">
            <a:extLst>
              <a:ext uri="{FF2B5EF4-FFF2-40B4-BE49-F238E27FC236}">
                <a16:creationId xmlns:a16="http://schemas.microsoft.com/office/drawing/2014/main" id="{679B7B55-EB9F-C963-2B67-E376B50CE02C}"/>
              </a:ext>
            </a:extLst>
          </p:cNvPr>
          <p:cNvSpPr txBox="1"/>
          <p:nvPr/>
        </p:nvSpPr>
        <p:spPr>
          <a:xfrm>
            <a:off x="3047198" y="253158"/>
            <a:ext cx="6097604" cy="202824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Bell MT" panose="02020503060305020303" pitchFamily="18" charset="0"/>
              </a:rPr>
              <a:t>University of Tlemcen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Bell MT" panose="02020503060305020303" pitchFamily="18" charset="0"/>
              </a:rPr>
              <a:t>Faculty of Technology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Bell MT" panose="02020503060305020303" pitchFamily="18" charset="0"/>
              </a:rPr>
              <a:t>Department of Mechanical Engineering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accent5">
                    <a:lumMod val="75000"/>
                  </a:schemeClr>
                </a:solidFill>
                <a:effectLst/>
                <a:uLnTx/>
                <a:uFillTx/>
                <a:latin typeface="Bell MT" panose="02020503060305020303" pitchFamily="18" charset="0"/>
              </a:rPr>
              <a:t>L 2 GM</a:t>
            </a:r>
          </a:p>
        </p:txBody>
      </p:sp>
      <p:pic>
        <p:nvPicPr>
          <p:cNvPr id="10" name="Image 9">
            <a:extLst>
              <a:ext uri="{FF2B5EF4-FFF2-40B4-BE49-F238E27FC236}">
                <a16:creationId xmlns:a16="http://schemas.microsoft.com/office/drawing/2014/main" id="{7229BCBB-5867-99C8-53A1-F565228439C0}"/>
              </a:ext>
            </a:extLst>
          </p:cNvPr>
          <p:cNvPicPr>
            <a:picLocks noChangeAspect="1"/>
          </p:cNvPicPr>
          <p:nvPr/>
        </p:nvPicPr>
        <p:blipFill>
          <a:blip r:embed="rId3"/>
          <a:stretch>
            <a:fillRect/>
          </a:stretch>
        </p:blipFill>
        <p:spPr>
          <a:xfrm>
            <a:off x="6260387" y="3830498"/>
            <a:ext cx="5458026" cy="1905000"/>
          </a:xfrm>
          <a:prstGeom prst="rect">
            <a:avLst/>
          </a:prstGeom>
        </p:spPr>
      </p:pic>
      <p:sp>
        <p:nvSpPr>
          <p:cNvPr id="2" name="Rectangle : coins arrondis 1">
            <a:extLst>
              <a:ext uri="{FF2B5EF4-FFF2-40B4-BE49-F238E27FC236}">
                <a16:creationId xmlns:a16="http://schemas.microsoft.com/office/drawing/2014/main" id="{0633C272-60F9-3588-60BD-052CDD60CE59}"/>
              </a:ext>
            </a:extLst>
          </p:cNvPr>
          <p:cNvSpPr/>
          <p:nvPr/>
        </p:nvSpPr>
        <p:spPr>
          <a:xfrm>
            <a:off x="1585644" y="2452604"/>
            <a:ext cx="9020710" cy="9763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6000" b="1" i="1" dirty="0">
                <a:latin typeface="Algerian" panose="04020705040A02060702" pitchFamily="82" charset="0"/>
              </a:rPr>
              <a:t>How to get products </a:t>
            </a:r>
          </a:p>
        </p:txBody>
      </p:sp>
    </p:spTree>
    <p:extLst>
      <p:ext uri="{BB962C8B-B14F-4D97-AF65-F5344CB8AC3E}">
        <p14:creationId xmlns:p14="http://schemas.microsoft.com/office/powerpoint/2010/main" val="30162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82C128A-926A-AA4B-1C71-7241DC0D8144}"/>
              </a:ext>
            </a:extLst>
          </p:cNvPr>
          <p:cNvSpPr txBox="1"/>
          <p:nvPr/>
        </p:nvSpPr>
        <p:spPr>
          <a:xfrm>
            <a:off x="404117" y="2367171"/>
            <a:ext cx="11383766" cy="2123658"/>
          </a:xfrm>
          <a:prstGeom prst="rect">
            <a:avLst/>
          </a:prstGeom>
          <a:noFill/>
        </p:spPr>
        <p:txBody>
          <a:bodyPr wrap="square">
            <a:spAutoFit/>
          </a:bodyPr>
          <a:lstStyle/>
          <a:p>
            <a:pPr algn="ctr"/>
            <a:r>
              <a:rPr lang="en-US" sz="6600" dirty="0"/>
              <a:t>Secondly by the method of formation:</a:t>
            </a:r>
            <a:endParaRPr lang="fr-FR" sz="6600" dirty="0"/>
          </a:p>
        </p:txBody>
      </p:sp>
    </p:spTree>
    <p:extLst>
      <p:ext uri="{BB962C8B-B14F-4D97-AF65-F5344CB8AC3E}">
        <p14:creationId xmlns:p14="http://schemas.microsoft.com/office/powerpoint/2010/main" val="274974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E91582-D748-EAB0-7E42-744DBAC4D112}"/>
              </a:ext>
            </a:extLst>
          </p:cNvPr>
          <p:cNvSpPr/>
          <p:nvPr/>
        </p:nvSpPr>
        <p:spPr>
          <a:xfrm>
            <a:off x="4179872" y="74498"/>
            <a:ext cx="3546296" cy="1209769"/>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6600" b="1" i="0" u="none" strike="noStrike" kern="1200" cap="none" spc="0" normalizeH="0" baseline="0" noProof="0" dirty="0">
                <a:ln>
                  <a:noFill/>
                </a:ln>
                <a:solidFill>
                  <a:schemeClr val="tx2">
                    <a:lumMod val="10000"/>
                  </a:schemeClr>
                </a:solidFill>
                <a:effectLst/>
                <a:uLnTx/>
                <a:uFillTx/>
                <a:latin typeface="Algerian" panose="04020705040A02060702" pitchFamily="82" charset="0"/>
              </a:rPr>
              <a:t>Rolling </a:t>
            </a:r>
          </a:p>
        </p:txBody>
      </p:sp>
      <p:sp>
        <p:nvSpPr>
          <p:cNvPr id="6" name="ZoneTexte 5">
            <a:extLst>
              <a:ext uri="{FF2B5EF4-FFF2-40B4-BE49-F238E27FC236}">
                <a16:creationId xmlns:a16="http://schemas.microsoft.com/office/drawing/2014/main" id="{CF6D0D83-4C4E-2311-BDF3-28C1F2101575}"/>
              </a:ext>
            </a:extLst>
          </p:cNvPr>
          <p:cNvSpPr txBox="1"/>
          <p:nvPr/>
        </p:nvSpPr>
        <p:spPr>
          <a:xfrm>
            <a:off x="3047143" y="1505544"/>
            <a:ext cx="609771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entury Gothic" panose="020B0502020202020204"/>
                <a:ea typeface="+mn-ea"/>
                <a:cs typeface="+mn-cs"/>
              </a:rPr>
              <a:t>Definition</a:t>
            </a:r>
            <a:r>
              <a:rPr kumimoji="0" lang="fr-FR" sz="2800" b="0" i="0" u="none" strike="noStrike" kern="1200" cap="none" spc="0" normalizeH="0" baseline="0" noProof="0" dirty="0">
                <a:ln>
                  <a:noFill/>
                </a:ln>
                <a:solidFill>
                  <a:srgbClr val="FFFF00"/>
                </a:solidFill>
                <a:effectLst/>
                <a:uLnTx/>
                <a:uFillTx/>
                <a:latin typeface="Century Gothic" panose="020B0502020202020204"/>
                <a:ea typeface="+mn-ea"/>
                <a:cs typeface="+mn-cs"/>
              </a:rPr>
              <a:t>:</a:t>
            </a:r>
          </a:p>
        </p:txBody>
      </p:sp>
      <p:sp>
        <p:nvSpPr>
          <p:cNvPr id="7" name="Rectangle : coins arrondis 6">
            <a:extLst>
              <a:ext uri="{FF2B5EF4-FFF2-40B4-BE49-F238E27FC236}">
                <a16:creationId xmlns:a16="http://schemas.microsoft.com/office/drawing/2014/main" id="{722C546D-4DF2-B528-85ED-88F89FFE739A}"/>
              </a:ext>
            </a:extLst>
          </p:cNvPr>
          <p:cNvSpPr/>
          <p:nvPr/>
        </p:nvSpPr>
        <p:spPr>
          <a:xfrm>
            <a:off x="717478" y="2196293"/>
            <a:ext cx="10921428" cy="18343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000" dirty="0"/>
              <a:t>The pieces and rolled plates are obtained by introducing the metal several times between two or more rollers, according to the reduction ratio of the metal to be rolled, and the thickness of the rolled parts is controlled by changing the distance between the two rollings and from this process it is possible to obtain steel plates, railway rails. The rolling process is either cold or hot.</a:t>
            </a:r>
            <a:endParaRPr lang="fr-FR" sz="2000" dirty="0"/>
          </a:p>
        </p:txBody>
      </p:sp>
      <p:sp>
        <p:nvSpPr>
          <p:cNvPr id="8" name="Rectangle : coins arrondis 7">
            <a:extLst>
              <a:ext uri="{FF2B5EF4-FFF2-40B4-BE49-F238E27FC236}">
                <a16:creationId xmlns:a16="http://schemas.microsoft.com/office/drawing/2014/main" id="{4BB45841-FD43-1327-9EB2-DE72851DDA7E}"/>
              </a:ext>
            </a:extLst>
          </p:cNvPr>
          <p:cNvSpPr/>
          <p:nvPr/>
        </p:nvSpPr>
        <p:spPr>
          <a:xfrm>
            <a:off x="717478" y="4888891"/>
            <a:ext cx="10921428" cy="13822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US" sz="2000" dirty="0"/>
              <a:t>Sheets are either flat or rolled in the form of cylinders.</a:t>
            </a:r>
          </a:p>
          <a:p>
            <a:pPr marL="285750" indent="-285750" algn="ctr">
              <a:buFont typeface="Arial" panose="020B0604020202020204" pitchFamily="34" charset="0"/>
              <a:buChar char="•"/>
            </a:pPr>
            <a:r>
              <a:rPr lang="en-US" sz="2000" dirty="0"/>
              <a:t>Long products in the form of columns with sections (square, rectangular, triangular, round) as well as in the form of (T, U, L).</a:t>
            </a:r>
          </a:p>
        </p:txBody>
      </p:sp>
      <p:sp>
        <p:nvSpPr>
          <p:cNvPr id="10" name="ZoneTexte 9">
            <a:extLst>
              <a:ext uri="{FF2B5EF4-FFF2-40B4-BE49-F238E27FC236}">
                <a16:creationId xmlns:a16="http://schemas.microsoft.com/office/drawing/2014/main" id="{B56DC685-5B9E-0D9F-B9ED-32A99A6E7867}"/>
              </a:ext>
            </a:extLst>
          </p:cNvPr>
          <p:cNvSpPr txBox="1"/>
          <p:nvPr/>
        </p:nvSpPr>
        <p:spPr>
          <a:xfrm>
            <a:off x="4594687" y="4198142"/>
            <a:ext cx="3002624" cy="523220"/>
          </a:xfrm>
          <a:prstGeom prst="rect">
            <a:avLst/>
          </a:prstGeom>
          <a:noFill/>
        </p:spPr>
        <p:txBody>
          <a:bodyPr wrap="square">
            <a:spAutoFit/>
          </a:bodyPr>
          <a:lstStyle/>
          <a:p>
            <a:pPr algn="ctr"/>
            <a:r>
              <a:rPr lang="fr-FR" sz="2800" dirty="0">
                <a:solidFill>
                  <a:srgbClr val="FFFF00"/>
                </a:solidFill>
              </a:rPr>
              <a:t>Forms obtained:</a:t>
            </a:r>
          </a:p>
        </p:txBody>
      </p:sp>
    </p:spTree>
    <p:extLst>
      <p:ext uri="{BB962C8B-B14F-4D97-AF65-F5344CB8AC3E}">
        <p14:creationId xmlns:p14="http://schemas.microsoft.com/office/powerpoint/2010/main" val="3002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C84B89-42CB-41CE-9168-5C327C3DB835}"/>
              </a:ext>
            </a:extLst>
          </p:cNvPr>
          <p:cNvPicPr>
            <a:picLocks noChangeAspect="1"/>
          </p:cNvPicPr>
          <p:nvPr/>
        </p:nvPicPr>
        <p:blipFill>
          <a:blip r:embed="rId2"/>
          <a:stretch>
            <a:fillRect/>
          </a:stretch>
        </p:blipFill>
        <p:spPr>
          <a:xfrm>
            <a:off x="461412" y="1205562"/>
            <a:ext cx="3475321" cy="2413538"/>
          </a:xfrm>
          <a:prstGeom prst="rect">
            <a:avLst/>
          </a:prstGeom>
        </p:spPr>
      </p:pic>
      <p:pic>
        <p:nvPicPr>
          <p:cNvPr id="5" name="Image 4">
            <a:extLst>
              <a:ext uri="{FF2B5EF4-FFF2-40B4-BE49-F238E27FC236}">
                <a16:creationId xmlns:a16="http://schemas.microsoft.com/office/drawing/2014/main" id="{95520BB9-D35A-97B4-50CB-6BEBFC76DBEA}"/>
              </a:ext>
            </a:extLst>
          </p:cNvPr>
          <p:cNvPicPr>
            <a:picLocks noChangeAspect="1"/>
          </p:cNvPicPr>
          <p:nvPr/>
        </p:nvPicPr>
        <p:blipFill>
          <a:blip r:embed="rId3"/>
          <a:stretch>
            <a:fillRect/>
          </a:stretch>
        </p:blipFill>
        <p:spPr>
          <a:xfrm>
            <a:off x="4358338" y="1205562"/>
            <a:ext cx="3475321" cy="2413538"/>
          </a:xfrm>
          <a:prstGeom prst="rect">
            <a:avLst/>
          </a:prstGeom>
        </p:spPr>
      </p:pic>
      <p:sp>
        <p:nvSpPr>
          <p:cNvPr id="6" name="Rectangle : avec coins arrondis en diagonale 5">
            <a:extLst>
              <a:ext uri="{FF2B5EF4-FFF2-40B4-BE49-F238E27FC236}">
                <a16:creationId xmlns:a16="http://schemas.microsoft.com/office/drawing/2014/main" id="{21BFD2BB-BCCF-0AA3-60F8-6D0B33DAB8B3}"/>
              </a:ext>
            </a:extLst>
          </p:cNvPr>
          <p:cNvSpPr/>
          <p:nvPr/>
        </p:nvSpPr>
        <p:spPr>
          <a:xfrm>
            <a:off x="4705149" y="275523"/>
            <a:ext cx="2781701" cy="693019"/>
          </a:xfrm>
          <a:prstGeom prst="round2Diag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FR" sz="2400" dirty="0">
                <a:solidFill>
                  <a:schemeClr val="accent6">
                    <a:lumMod val="60000"/>
                    <a:lumOff val="40000"/>
                  </a:schemeClr>
                </a:solidFill>
                <a:latin typeface="Algerian" panose="04020705040A02060702" pitchFamily="82" charset="0"/>
              </a:rPr>
              <a:t>Rolling</a:t>
            </a:r>
          </a:p>
        </p:txBody>
      </p:sp>
      <p:pic>
        <p:nvPicPr>
          <p:cNvPr id="8" name="Image 7">
            <a:extLst>
              <a:ext uri="{FF2B5EF4-FFF2-40B4-BE49-F238E27FC236}">
                <a16:creationId xmlns:a16="http://schemas.microsoft.com/office/drawing/2014/main" id="{A72C8017-C75D-E85B-7894-466AD02B0FDA}"/>
              </a:ext>
            </a:extLst>
          </p:cNvPr>
          <p:cNvPicPr>
            <a:picLocks noChangeAspect="1"/>
          </p:cNvPicPr>
          <p:nvPr/>
        </p:nvPicPr>
        <p:blipFill>
          <a:blip r:embed="rId4"/>
          <a:stretch>
            <a:fillRect/>
          </a:stretch>
        </p:blipFill>
        <p:spPr>
          <a:xfrm>
            <a:off x="461412" y="4728408"/>
            <a:ext cx="3475320" cy="1854069"/>
          </a:xfrm>
          <a:prstGeom prst="rect">
            <a:avLst/>
          </a:prstGeom>
        </p:spPr>
      </p:pic>
      <p:sp>
        <p:nvSpPr>
          <p:cNvPr id="10" name="Rectangle : avec coins arrondis en diagonale 9">
            <a:extLst>
              <a:ext uri="{FF2B5EF4-FFF2-40B4-BE49-F238E27FC236}">
                <a16:creationId xmlns:a16="http://schemas.microsoft.com/office/drawing/2014/main" id="{72B90A4A-75FD-38D6-81F9-59D561BE163A}"/>
              </a:ext>
            </a:extLst>
          </p:cNvPr>
          <p:cNvSpPr/>
          <p:nvPr/>
        </p:nvSpPr>
        <p:spPr>
          <a:xfrm>
            <a:off x="4482964" y="3856120"/>
            <a:ext cx="3226067" cy="635268"/>
          </a:xfrm>
          <a:prstGeom prst="round2Diag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FR" sz="2400" dirty="0">
                <a:solidFill>
                  <a:schemeClr val="accent6">
                    <a:lumMod val="60000"/>
                    <a:lumOff val="40000"/>
                  </a:schemeClr>
                </a:solidFill>
                <a:latin typeface="Algerian" panose="04020705040A02060702" pitchFamily="82" charset="0"/>
              </a:rPr>
              <a:t>Obtained shapes</a:t>
            </a:r>
          </a:p>
        </p:txBody>
      </p:sp>
      <p:pic>
        <p:nvPicPr>
          <p:cNvPr id="12" name="Image 11">
            <a:extLst>
              <a:ext uri="{FF2B5EF4-FFF2-40B4-BE49-F238E27FC236}">
                <a16:creationId xmlns:a16="http://schemas.microsoft.com/office/drawing/2014/main" id="{CEA19F0D-9F4F-33BC-F577-A961B450CFDE}"/>
              </a:ext>
            </a:extLst>
          </p:cNvPr>
          <p:cNvPicPr>
            <a:picLocks noChangeAspect="1"/>
          </p:cNvPicPr>
          <p:nvPr/>
        </p:nvPicPr>
        <p:blipFill>
          <a:blip r:embed="rId5"/>
          <a:stretch>
            <a:fillRect/>
          </a:stretch>
        </p:blipFill>
        <p:spPr>
          <a:xfrm>
            <a:off x="4358336" y="4728408"/>
            <a:ext cx="3475324" cy="1854069"/>
          </a:xfrm>
          <a:prstGeom prst="rect">
            <a:avLst/>
          </a:prstGeom>
        </p:spPr>
      </p:pic>
      <p:pic>
        <p:nvPicPr>
          <p:cNvPr id="13" name="Image 12">
            <a:extLst>
              <a:ext uri="{FF2B5EF4-FFF2-40B4-BE49-F238E27FC236}">
                <a16:creationId xmlns:a16="http://schemas.microsoft.com/office/drawing/2014/main" id="{241B3792-9725-043C-7578-32750290F971}"/>
              </a:ext>
            </a:extLst>
          </p:cNvPr>
          <p:cNvPicPr>
            <a:picLocks noChangeAspect="1"/>
          </p:cNvPicPr>
          <p:nvPr/>
        </p:nvPicPr>
        <p:blipFill>
          <a:blip r:embed="rId6"/>
          <a:stretch>
            <a:fillRect/>
          </a:stretch>
        </p:blipFill>
        <p:spPr>
          <a:xfrm>
            <a:off x="8255264" y="1205563"/>
            <a:ext cx="3475324" cy="2413538"/>
          </a:xfrm>
          <a:prstGeom prst="rect">
            <a:avLst/>
          </a:prstGeom>
        </p:spPr>
      </p:pic>
      <p:pic>
        <p:nvPicPr>
          <p:cNvPr id="15" name="Image 14">
            <a:extLst>
              <a:ext uri="{FF2B5EF4-FFF2-40B4-BE49-F238E27FC236}">
                <a16:creationId xmlns:a16="http://schemas.microsoft.com/office/drawing/2014/main" id="{7787D986-367B-27B5-3DB3-E8CFA10A2D5E}"/>
              </a:ext>
            </a:extLst>
          </p:cNvPr>
          <p:cNvPicPr>
            <a:picLocks noChangeAspect="1"/>
          </p:cNvPicPr>
          <p:nvPr/>
        </p:nvPicPr>
        <p:blipFill>
          <a:blip r:embed="rId7"/>
          <a:stretch>
            <a:fillRect/>
          </a:stretch>
        </p:blipFill>
        <p:spPr>
          <a:xfrm>
            <a:off x="8255264" y="4728408"/>
            <a:ext cx="3475324" cy="1854069"/>
          </a:xfrm>
          <a:prstGeom prst="rect">
            <a:avLst/>
          </a:prstGeom>
        </p:spPr>
      </p:pic>
    </p:spTree>
    <p:extLst>
      <p:ext uri="{BB962C8B-B14F-4D97-AF65-F5344CB8AC3E}">
        <p14:creationId xmlns:p14="http://schemas.microsoft.com/office/powerpoint/2010/main" val="80303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4EF4A98-A3F7-0B35-5CC6-9C2A9C263731}"/>
              </a:ext>
            </a:extLst>
          </p:cNvPr>
          <p:cNvSpPr txBox="1"/>
          <p:nvPr/>
        </p:nvSpPr>
        <p:spPr>
          <a:xfrm>
            <a:off x="3048802" y="2459504"/>
            <a:ext cx="6097604" cy="2862322"/>
          </a:xfrm>
          <a:prstGeom prst="rect">
            <a:avLst/>
          </a:prstGeom>
          <a:noFill/>
        </p:spPr>
        <p:txBody>
          <a:bodyPr wrap="square">
            <a:spAutoFit/>
          </a:bodyPr>
          <a:lstStyle/>
          <a:p>
            <a:pPr algn="ctr"/>
            <a:r>
              <a:rPr lang="en-US" sz="6000" dirty="0">
                <a:latin typeface="Algerian" panose="04020705040A02060702" pitchFamily="82" charset="0"/>
              </a:rPr>
              <a:t>Thank you for your attention</a:t>
            </a:r>
            <a:endParaRPr lang="fr-FR" sz="6000" dirty="0">
              <a:latin typeface="Algerian" panose="04020705040A02060702" pitchFamily="82" charset="0"/>
            </a:endParaRPr>
          </a:p>
        </p:txBody>
      </p:sp>
    </p:spTree>
    <p:extLst>
      <p:ext uri="{BB962C8B-B14F-4D97-AF65-F5344CB8AC3E}">
        <p14:creationId xmlns:p14="http://schemas.microsoft.com/office/powerpoint/2010/main" val="290115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F9F6993-9BFD-B142-D410-2A9462B7B574}"/>
              </a:ext>
            </a:extLst>
          </p:cNvPr>
          <p:cNvSpPr txBox="1"/>
          <p:nvPr/>
        </p:nvSpPr>
        <p:spPr>
          <a:xfrm>
            <a:off x="1349339" y="236573"/>
            <a:ext cx="10356351" cy="646331"/>
          </a:xfrm>
          <a:prstGeom prst="rect">
            <a:avLst/>
          </a:prstGeom>
          <a:noFill/>
        </p:spPr>
        <p:txBody>
          <a:bodyPr wrap="square">
            <a:spAutoFit/>
          </a:bodyPr>
          <a:lstStyle/>
          <a:p>
            <a:pPr algn="ctr"/>
            <a:r>
              <a:rPr lang="en-US" sz="3600" dirty="0">
                <a:solidFill>
                  <a:schemeClr val="accent2">
                    <a:lumMod val="60000"/>
                    <a:lumOff val="40000"/>
                  </a:schemeClr>
                </a:solidFill>
              </a:rPr>
              <a:t>Minerals are generally extracted from mines.</a:t>
            </a:r>
            <a:endParaRPr lang="fr-FR" sz="3600" dirty="0">
              <a:solidFill>
                <a:schemeClr val="accent2">
                  <a:lumMod val="60000"/>
                  <a:lumOff val="40000"/>
                </a:schemeClr>
              </a:solidFill>
            </a:endParaRPr>
          </a:p>
        </p:txBody>
      </p:sp>
      <p:sp>
        <p:nvSpPr>
          <p:cNvPr id="4" name="Rectangle 3">
            <a:extLst>
              <a:ext uri="{FF2B5EF4-FFF2-40B4-BE49-F238E27FC236}">
                <a16:creationId xmlns:a16="http://schemas.microsoft.com/office/drawing/2014/main" id="{842AF3CF-2BAC-0AE9-E79D-0DA7B9D206B7}"/>
              </a:ext>
            </a:extLst>
          </p:cNvPr>
          <p:cNvSpPr/>
          <p:nvPr/>
        </p:nvSpPr>
        <p:spPr>
          <a:xfrm>
            <a:off x="486310" y="1130158"/>
            <a:ext cx="11219380" cy="14281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00"/>
                </a:solidFill>
              </a:rPr>
              <a:t>Methods of obtaining products:</a:t>
            </a:r>
          </a:p>
          <a:p>
            <a:pPr algn="ctr"/>
            <a:r>
              <a:rPr lang="en-US" sz="2400" dirty="0"/>
              <a:t>There are four basic methods for obtaining products:</a:t>
            </a:r>
          </a:p>
          <a:p>
            <a:pPr algn="ctr"/>
            <a:r>
              <a:rPr lang="en-US" sz="2400" dirty="0"/>
              <a:t>By permanent forming, by pouring, by pressing, by removing the material.</a:t>
            </a:r>
            <a:endParaRPr lang="fr-FR" sz="2400" dirty="0"/>
          </a:p>
        </p:txBody>
      </p:sp>
      <p:sp>
        <p:nvSpPr>
          <p:cNvPr id="5" name="Ellipse 4">
            <a:extLst>
              <a:ext uri="{FF2B5EF4-FFF2-40B4-BE49-F238E27FC236}">
                <a16:creationId xmlns:a16="http://schemas.microsoft.com/office/drawing/2014/main" id="{DC93F16A-90E3-F393-6CD6-2DE66572927E}"/>
              </a:ext>
            </a:extLst>
          </p:cNvPr>
          <p:cNvSpPr/>
          <p:nvPr/>
        </p:nvSpPr>
        <p:spPr>
          <a:xfrm>
            <a:off x="5173038" y="4196993"/>
            <a:ext cx="2260314" cy="131509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How to obtain products</a:t>
            </a:r>
          </a:p>
        </p:txBody>
      </p:sp>
      <p:sp>
        <p:nvSpPr>
          <p:cNvPr id="6" name="Rectangle : coins arrondis 5">
            <a:extLst>
              <a:ext uri="{FF2B5EF4-FFF2-40B4-BE49-F238E27FC236}">
                <a16:creationId xmlns:a16="http://schemas.microsoft.com/office/drawing/2014/main" id="{D4862247-725F-D015-1553-04284DA0C440}"/>
              </a:ext>
            </a:extLst>
          </p:cNvPr>
          <p:cNvSpPr/>
          <p:nvPr/>
        </p:nvSpPr>
        <p:spPr>
          <a:xfrm>
            <a:off x="8301518" y="3133618"/>
            <a:ext cx="3349375" cy="12328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effectLst>
                  <a:glow rad="228600">
                    <a:schemeClr val="accent6">
                      <a:satMod val="175000"/>
                      <a:alpha val="40000"/>
                    </a:schemeClr>
                  </a:glow>
                </a:effectLst>
              </a:rPr>
              <a:t>By casting method: molding </a:t>
            </a:r>
          </a:p>
        </p:txBody>
      </p:sp>
      <p:sp>
        <p:nvSpPr>
          <p:cNvPr id="7" name="Rectangle : coins arrondis 6">
            <a:extLst>
              <a:ext uri="{FF2B5EF4-FFF2-40B4-BE49-F238E27FC236}">
                <a16:creationId xmlns:a16="http://schemas.microsoft.com/office/drawing/2014/main" id="{58177EA1-1D06-59A8-5E70-71153DE012AD}"/>
              </a:ext>
            </a:extLst>
          </p:cNvPr>
          <p:cNvSpPr/>
          <p:nvPr/>
        </p:nvSpPr>
        <p:spPr>
          <a:xfrm>
            <a:off x="955497" y="3133618"/>
            <a:ext cx="3349375" cy="12328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ffectLst>
                  <a:glow rad="228600">
                    <a:schemeClr val="accent6">
                      <a:satMod val="175000"/>
                      <a:alpha val="40000"/>
                    </a:schemeClr>
                  </a:glow>
                </a:effectLst>
              </a:rPr>
              <a:t>By forming method: plastic, rolling, blacksmithing, concavity.</a:t>
            </a:r>
            <a:endParaRPr lang="fr-FR" dirty="0">
              <a:effectLst>
                <a:glow rad="228600">
                  <a:schemeClr val="accent6">
                    <a:satMod val="175000"/>
                    <a:alpha val="40000"/>
                  </a:schemeClr>
                </a:glow>
              </a:effectLst>
            </a:endParaRPr>
          </a:p>
        </p:txBody>
      </p:sp>
      <p:sp>
        <p:nvSpPr>
          <p:cNvPr id="8" name="Rectangle : coins arrondis 7">
            <a:extLst>
              <a:ext uri="{FF2B5EF4-FFF2-40B4-BE49-F238E27FC236}">
                <a16:creationId xmlns:a16="http://schemas.microsoft.com/office/drawing/2014/main" id="{BCEF4316-917D-9DE8-D4BD-CEF895CEEA7B}"/>
              </a:ext>
            </a:extLst>
          </p:cNvPr>
          <p:cNvSpPr/>
          <p:nvPr/>
        </p:nvSpPr>
        <p:spPr>
          <a:xfrm>
            <a:off x="955497" y="5272993"/>
            <a:ext cx="3349375" cy="12328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ffectLst>
                  <a:glow rad="228600">
                    <a:schemeClr val="accent6">
                      <a:satMod val="175000"/>
                      <a:alpha val="40000"/>
                    </a:schemeClr>
                  </a:glow>
                </a:effectLst>
              </a:rPr>
              <a:t>By removing the material: turning, milling, punching, cavity.</a:t>
            </a:r>
            <a:endParaRPr lang="fr-FR" dirty="0">
              <a:effectLst>
                <a:glow rad="228600">
                  <a:schemeClr val="accent6">
                    <a:satMod val="175000"/>
                    <a:alpha val="40000"/>
                  </a:schemeClr>
                </a:glow>
              </a:effectLst>
            </a:endParaRPr>
          </a:p>
        </p:txBody>
      </p:sp>
      <p:sp>
        <p:nvSpPr>
          <p:cNvPr id="9" name="Rectangle : coins arrondis 8">
            <a:extLst>
              <a:ext uri="{FF2B5EF4-FFF2-40B4-BE49-F238E27FC236}">
                <a16:creationId xmlns:a16="http://schemas.microsoft.com/office/drawing/2014/main" id="{00E36208-B2D6-E9DC-605D-5DC6CFB7F9EA}"/>
              </a:ext>
            </a:extLst>
          </p:cNvPr>
          <p:cNvSpPr/>
          <p:nvPr/>
        </p:nvSpPr>
        <p:spPr>
          <a:xfrm>
            <a:off x="8301519" y="5275512"/>
            <a:ext cx="3349375" cy="12328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effectLst>
                  <a:glow rad="228600">
                    <a:schemeClr val="accent6">
                      <a:satMod val="175000"/>
                      <a:alpha val="40000"/>
                    </a:schemeClr>
                  </a:glow>
                </a:effectLst>
              </a:rPr>
              <a:t>By sintering method: from powders</a:t>
            </a:r>
            <a:endParaRPr lang="fr-FR" dirty="0">
              <a:effectLst>
                <a:glow rad="228600">
                  <a:schemeClr val="accent6">
                    <a:satMod val="175000"/>
                    <a:alpha val="40000"/>
                  </a:schemeClr>
                </a:glow>
              </a:effectLst>
            </a:endParaRPr>
          </a:p>
        </p:txBody>
      </p:sp>
      <p:cxnSp>
        <p:nvCxnSpPr>
          <p:cNvPr id="11" name="Connecteur droit 10">
            <a:extLst>
              <a:ext uri="{FF2B5EF4-FFF2-40B4-BE49-F238E27FC236}">
                <a16:creationId xmlns:a16="http://schemas.microsoft.com/office/drawing/2014/main" id="{2FB0479C-699E-835B-8CEB-FB581DAC5D57}"/>
              </a:ext>
            </a:extLst>
          </p:cNvPr>
          <p:cNvCxnSpPr>
            <a:cxnSpLocks/>
          </p:cNvCxnSpPr>
          <p:nvPr/>
        </p:nvCxnSpPr>
        <p:spPr>
          <a:xfrm>
            <a:off x="4304871" y="3731649"/>
            <a:ext cx="1199182" cy="639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3CBD9C2-B3CE-EC03-9C02-568B8A26F1BC}"/>
              </a:ext>
            </a:extLst>
          </p:cNvPr>
          <p:cNvCxnSpPr>
            <a:cxnSpLocks/>
            <a:stCxn id="5" idx="5"/>
          </p:cNvCxnSpPr>
          <p:nvPr/>
        </p:nvCxnSpPr>
        <p:spPr>
          <a:xfrm>
            <a:off x="7102337" y="5319494"/>
            <a:ext cx="1199181" cy="572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0D4786F3-5661-4A41-7C82-1A2010A69FC7}"/>
              </a:ext>
            </a:extLst>
          </p:cNvPr>
          <p:cNvCxnSpPr>
            <a:cxnSpLocks/>
          </p:cNvCxnSpPr>
          <p:nvPr/>
        </p:nvCxnSpPr>
        <p:spPr>
          <a:xfrm flipV="1">
            <a:off x="4304871" y="5319494"/>
            <a:ext cx="1199181" cy="578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F1DC2E0-EEE5-9417-295D-42F24149C42B}"/>
              </a:ext>
            </a:extLst>
          </p:cNvPr>
          <p:cNvCxnSpPr>
            <a:cxnSpLocks/>
          </p:cNvCxnSpPr>
          <p:nvPr/>
        </p:nvCxnSpPr>
        <p:spPr>
          <a:xfrm flipH="1">
            <a:off x="7102336" y="3750067"/>
            <a:ext cx="1199181" cy="6395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90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565B5B-0A6D-FCB0-3190-97EB1B8173D2}"/>
              </a:ext>
            </a:extLst>
          </p:cNvPr>
          <p:cNvPicPr>
            <a:picLocks noChangeAspect="1"/>
          </p:cNvPicPr>
          <p:nvPr/>
        </p:nvPicPr>
        <p:blipFill>
          <a:blip r:embed="rId2"/>
          <a:stretch>
            <a:fillRect/>
          </a:stretch>
        </p:blipFill>
        <p:spPr>
          <a:xfrm>
            <a:off x="4368229" y="1388444"/>
            <a:ext cx="3455542" cy="4081112"/>
          </a:xfrm>
          <a:prstGeom prst="rect">
            <a:avLst/>
          </a:prstGeom>
        </p:spPr>
      </p:pic>
      <p:pic>
        <p:nvPicPr>
          <p:cNvPr id="14" name="Image 13">
            <a:extLst>
              <a:ext uri="{FF2B5EF4-FFF2-40B4-BE49-F238E27FC236}">
                <a16:creationId xmlns:a16="http://schemas.microsoft.com/office/drawing/2014/main" id="{3AC86A01-BBFC-FB06-818A-524EDB83614D}"/>
              </a:ext>
            </a:extLst>
          </p:cNvPr>
          <p:cNvPicPr>
            <a:picLocks noChangeAspect="1"/>
          </p:cNvPicPr>
          <p:nvPr/>
        </p:nvPicPr>
        <p:blipFill>
          <a:blip r:embed="rId3"/>
          <a:stretch>
            <a:fillRect/>
          </a:stretch>
        </p:blipFill>
        <p:spPr>
          <a:xfrm>
            <a:off x="8226175" y="1388444"/>
            <a:ext cx="3455542" cy="4081112"/>
          </a:xfrm>
          <a:prstGeom prst="rect">
            <a:avLst/>
          </a:prstGeom>
        </p:spPr>
      </p:pic>
      <p:pic>
        <p:nvPicPr>
          <p:cNvPr id="15" name="Image 14">
            <a:extLst>
              <a:ext uri="{FF2B5EF4-FFF2-40B4-BE49-F238E27FC236}">
                <a16:creationId xmlns:a16="http://schemas.microsoft.com/office/drawing/2014/main" id="{8766561D-D3F3-4864-6755-A76281E2E634}"/>
              </a:ext>
            </a:extLst>
          </p:cNvPr>
          <p:cNvPicPr>
            <a:picLocks noChangeAspect="1"/>
          </p:cNvPicPr>
          <p:nvPr/>
        </p:nvPicPr>
        <p:blipFill>
          <a:blip r:embed="rId4"/>
          <a:stretch>
            <a:fillRect/>
          </a:stretch>
        </p:blipFill>
        <p:spPr>
          <a:xfrm>
            <a:off x="510283" y="1388444"/>
            <a:ext cx="3455542" cy="4081112"/>
          </a:xfrm>
          <a:prstGeom prst="rect">
            <a:avLst/>
          </a:prstGeom>
        </p:spPr>
      </p:pic>
    </p:spTree>
    <p:extLst>
      <p:ext uri="{BB962C8B-B14F-4D97-AF65-F5344CB8AC3E}">
        <p14:creationId xmlns:p14="http://schemas.microsoft.com/office/powerpoint/2010/main" val="194168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7F3988-FD35-47B3-5084-FF5C9973D0DD}"/>
              </a:ext>
            </a:extLst>
          </p:cNvPr>
          <p:cNvSpPr>
            <a:spLocks noGrp="1"/>
          </p:cNvSpPr>
          <p:nvPr>
            <p:ph type="title"/>
          </p:nvPr>
        </p:nvSpPr>
        <p:spPr>
          <a:xfrm>
            <a:off x="434939" y="901557"/>
            <a:ext cx="11322121" cy="5054885"/>
          </a:xfrm>
        </p:spPr>
        <p:txBody>
          <a:bodyPr>
            <a:normAutofit/>
          </a:bodyPr>
          <a:lstStyle/>
          <a:p>
            <a:r>
              <a:rPr lang="fr-FR" sz="6600" dirty="0"/>
              <a:t> First by casting method:</a:t>
            </a:r>
          </a:p>
        </p:txBody>
      </p:sp>
    </p:spTree>
    <p:extLst>
      <p:ext uri="{BB962C8B-B14F-4D97-AF65-F5344CB8AC3E}">
        <p14:creationId xmlns:p14="http://schemas.microsoft.com/office/powerpoint/2010/main" val="4066391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792E5-0EF8-CEE0-20F5-F8095F1B8F89}"/>
              </a:ext>
            </a:extLst>
          </p:cNvPr>
          <p:cNvSpPr/>
          <p:nvPr/>
        </p:nvSpPr>
        <p:spPr>
          <a:xfrm>
            <a:off x="3933290" y="236304"/>
            <a:ext cx="4325420" cy="986319"/>
          </a:xfrm>
          <a:prstGeom prst="rect">
            <a:avLst/>
          </a:prstGeom>
          <a:ln>
            <a:solidFill>
              <a:schemeClr val="tx2">
                <a:lumMod val="10000"/>
              </a:schemeClr>
            </a:solidFill>
          </a:ln>
        </p:spPr>
        <p:style>
          <a:lnRef idx="1">
            <a:schemeClr val="dk1"/>
          </a:lnRef>
          <a:fillRef idx="2">
            <a:schemeClr val="dk1"/>
          </a:fillRef>
          <a:effectRef idx="1">
            <a:schemeClr val="dk1"/>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r-FR" sz="6600" b="1" dirty="0">
                <a:ln/>
                <a:solidFill>
                  <a:schemeClr val="tx2">
                    <a:lumMod val="10000"/>
                  </a:schemeClr>
                </a:solidFill>
                <a:latin typeface="Algerian" panose="04020705040A02060702" pitchFamily="82" charset="0"/>
              </a:rPr>
              <a:t>moulding</a:t>
            </a:r>
          </a:p>
        </p:txBody>
      </p:sp>
      <p:sp>
        <p:nvSpPr>
          <p:cNvPr id="7" name="Rectangle : coins arrondis 6">
            <a:extLst>
              <a:ext uri="{FF2B5EF4-FFF2-40B4-BE49-F238E27FC236}">
                <a16:creationId xmlns:a16="http://schemas.microsoft.com/office/drawing/2014/main" id="{3615D4DA-8A5F-1DA7-A31D-A03EDD960794}"/>
              </a:ext>
            </a:extLst>
          </p:cNvPr>
          <p:cNvSpPr/>
          <p:nvPr/>
        </p:nvSpPr>
        <p:spPr>
          <a:xfrm>
            <a:off x="532543" y="1821085"/>
            <a:ext cx="10921429" cy="19784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Molding is an industrial economic method in which complex mechanical parts are prepared by casting molten metal into a mold that contains a gap representing the effects of the piece to be casted, the forged metal takes the form of the mold cavity and after cooling we get the shape of the body to be made, the pieces obtained are called raw pieces.</a:t>
            </a:r>
            <a:endParaRPr lang="fr-FR" sz="2000" dirty="0"/>
          </a:p>
        </p:txBody>
      </p:sp>
      <p:sp>
        <p:nvSpPr>
          <p:cNvPr id="11" name="Rectangle : coins arrondis 10">
            <a:extLst>
              <a:ext uri="{FF2B5EF4-FFF2-40B4-BE49-F238E27FC236}">
                <a16:creationId xmlns:a16="http://schemas.microsoft.com/office/drawing/2014/main" id="{EDEE2DBB-225F-0F02-6C9E-792411719AE3}"/>
              </a:ext>
            </a:extLst>
          </p:cNvPr>
          <p:cNvSpPr/>
          <p:nvPr/>
        </p:nvSpPr>
        <p:spPr>
          <a:xfrm>
            <a:off x="532542" y="4367146"/>
            <a:ext cx="10921429" cy="23698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2">
                    <a:lumMod val="75000"/>
                  </a:schemeClr>
                </a:solidFill>
              </a:rPr>
              <a:t>1/</a:t>
            </a:r>
            <a:r>
              <a:rPr lang="fr-FR" sz="2400" dirty="0">
                <a:solidFill>
                  <a:schemeClr val="bg2">
                    <a:lumMod val="75000"/>
                  </a:schemeClr>
                </a:solidFill>
                <a:latin typeface="Algerian" panose="04020705040A02060702" pitchFamily="82" charset="0"/>
              </a:rPr>
              <a:t> </a:t>
            </a:r>
            <a:r>
              <a:rPr lang="fr-FR" sz="2400" dirty="0">
                <a:solidFill>
                  <a:schemeClr val="accent6">
                    <a:lumMod val="60000"/>
                    <a:lumOff val="40000"/>
                  </a:schemeClr>
                </a:solidFill>
                <a:latin typeface="Algerian" panose="04020705040A02060702" pitchFamily="82" charset="0"/>
              </a:rPr>
              <a:t>Compression molding</a:t>
            </a:r>
            <a:r>
              <a:rPr lang="en-US" sz="2400" b="1" i="1" dirty="0">
                <a:solidFill>
                  <a:srgbClr val="002060"/>
                </a:solidFill>
              </a:rPr>
              <a:t> </a:t>
            </a:r>
            <a:r>
              <a:rPr lang="fr-FR" sz="2400" b="1" i="1" dirty="0">
                <a:solidFill>
                  <a:srgbClr val="002060"/>
                </a:solidFill>
              </a:rPr>
              <a:t>:</a:t>
            </a:r>
            <a:r>
              <a:rPr lang="en-US" sz="2400" b="1" i="1" dirty="0">
                <a:solidFill>
                  <a:srgbClr val="002060"/>
                </a:solidFill>
              </a:rPr>
              <a:t> </a:t>
            </a:r>
            <a:r>
              <a:rPr lang="en-US" sz="2000" dirty="0"/>
              <a:t>In this case, the mold is metal and the molten metal is pressed into a gap bearing the shape of the piece to be obtained, as well as in stages: </a:t>
            </a:r>
          </a:p>
          <a:p>
            <a:r>
              <a:rPr lang="en-US" sz="2000" dirty="0"/>
              <a:t>1.Close the metal mold.</a:t>
            </a:r>
          </a:p>
          <a:p>
            <a:r>
              <a:rPr lang="en-US" sz="2000" dirty="0"/>
              <a:t>2. Inject molten metal into the mold.</a:t>
            </a:r>
          </a:p>
          <a:p>
            <a:r>
              <a:rPr lang="en-US" sz="2000" dirty="0"/>
              <a:t>3.Open the mold and remove the molded piece.</a:t>
            </a:r>
          </a:p>
          <a:p>
            <a:r>
              <a:rPr lang="en-US" sz="2000" dirty="0"/>
              <a:t>4.Repeat the process again to mold a new piece.</a:t>
            </a:r>
            <a:endParaRPr lang="fr-FR" sz="2000" dirty="0"/>
          </a:p>
        </p:txBody>
      </p:sp>
      <p:sp>
        <p:nvSpPr>
          <p:cNvPr id="13" name="ZoneTexte 12">
            <a:extLst>
              <a:ext uri="{FF2B5EF4-FFF2-40B4-BE49-F238E27FC236}">
                <a16:creationId xmlns:a16="http://schemas.microsoft.com/office/drawing/2014/main" id="{ADAC621A-6402-8110-C2F6-5C4EE7112D66}"/>
              </a:ext>
            </a:extLst>
          </p:cNvPr>
          <p:cNvSpPr txBox="1"/>
          <p:nvPr/>
        </p:nvSpPr>
        <p:spPr>
          <a:xfrm>
            <a:off x="3926867" y="3821716"/>
            <a:ext cx="413278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chemeClr val="bg2">
                    <a:lumMod val="60000"/>
                    <a:lumOff val="40000"/>
                  </a:schemeClr>
                </a:solidFill>
                <a:effectLst/>
                <a:uLnTx/>
                <a:uFillTx/>
                <a:latin typeface="Century Gothic" panose="020B0502020202020204"/>
                <a:ea typeface="+mn-ea"/>
                <a:cs typeface="+mn-cs"/>
              </a:rPr>
              <a:t>Types of molding:</a:t>
            </a:r>
          </a:p>
        </p:txBody>
      </p:sp>
      <p:sp>
        <p:nvSpPr>
          <p:cNvPr id="15" name="ZoneTexte 14">
            <a:extLst>
              <a:ext uri="{FF2B5EF4-FFF2-40B4-BE49-F238E27FC236}">
                <a16:creationId xmlns:a16="http://schemas.microsoft.com/office/drawing/2014/main" id="{52447CC8-9C0D-9641-04BE-4E064B8836D6}"/>
              </a:ext>
            </a:extLst>
          </p:cNvPr>
          <p:cNvSpPr txBox="1"/>
          <p:nvPr/>
        </p:nvSpPr>
        <p:spPr>
          <a:xfrm>
            <a:off x="3047144" y="1255107"/>
            <a:ext cx="6097712"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2">
                    <a:lumMod val="60000"/>
                    <a:lumOff val="40000"/>
                  </a:schemeClr>
                </a:solidFill>
                <a:effectLst/>
                <a:uLnTx/>
                <a:uFillTx/>
                <a:latin typeface="Century Gothic" panose="020B0502020202020204"/>
                <a:ea typeface="+mn-ea"/>
                <a:cs typeface="+mn-cs"/>
              </a:rPr>
              <a:t>Definition</a:t>
            </a:r>
            <a:r>
              <a:rPr kumimoji="0" lang="fr-FR" sz="2800" b="0" i="0" u="none" strike="noStrike" kern="1200" cap="none" spc="0" normalizeH="0" baseline="0" noProof="0" dirty="0">
                <a:ln>
                  <a:noFill/>
                </a:ln>
                <a:solidFill>
                  <a:schemeClr val="bg2">
                    <a:lumMod val="60000"/>
                    <a:lumOff val="40000"/>
                  </a:schemeClr>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301589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C590587-86A5-8C09-1B79-5342762B7E11}"/>
              </a:ext>
            </a:extLst>
          </p:cNvPr>
          <p:cNvPicPr>
            <a:picLocks noChangeAspect="1"/>
          </p:cNvPicPr>
          <p:nvPr/>
        </p:nvPicPr>
        <p:blipFill>
          <a:blip r:embed="rId2"/>
          <a:stretch>
            <a:fillRect/>
          </a:stretch>
        </p:blipFill>
        <p:spPr>
          <a:xfrm>
            <a:off x="884621" y="1314450"/>
            <a:ext cx="4803908" cy="2095500"/>
          </a:xfrm>
          <a:prstGeom prst="rect">
            <a:avLst/>
          </a:prstGeom>
        </p:spPr>
      </p:pic>
      <p:pic>
        <p:nvPicPr>
          <p:cNvPr id="5" name="Image 4">
            <a:extLst>
              <a:ext uri="{FF2B5EF4-FFF2-40B4-BE49-F238E27FC236}">
                <a16:creationId xmlns:a16="http://schemas.microsoft.com/office/drawing/2014/main" id="{7B4EC48B-18A5-FAC1-D1E8-D299831DB0F7}"/>
              </a:ext>
            </a:extLst>
          </p:cNvPr>
          <p:cNvPicPr>
            <a:picLocks noChangeAspect="1"/>
          </p:cNvPicPr>
          <p:nvPr/>
        </p:nvPicPr>
        <p:blipFill>
          <a:blip r:embed="rId3"/>
          <a:stretch>
            <a:fillRect/>
          </a:stretch>
        </p:blipFill>
        <p:spPr>
          <a:xfrm>
            <a:off x="6503472" y="1314450"/>
            <a:ext cx="4803908" cy="2095500"/>
          </a:xfrm>
          <a:prstGeom prst="rect">
            <a:avLst/>
          </a:prstGeom>
        </p:spPr>
      </p:pic>
      <p:pic>
        <p:nvPicPr>
          <p:cNvPr id="7" name="Image 6">
            <a:extLst>
              <a:ext uri="{FF2B5EF4-FFF2-40B4-BE49-F238E27FC236}">
                <a16:creationId xmlns:a16="http://schemas.microsoft.com/office/drawing/2014/main" id="{B659E298-DE18-FA7A-B955-78804A6958D9}"/>
              </a:ext>
            </a:extLst>
          </p:cNvPr>
          <p:cNvPicPr>
            <a:picLocks noChangeAspect="1"/>
          </p:cNvPicPr>
          <p:nvPr/>
        </p:nvPicPr>
        <p:blipFill>
          <a:blip r:embed="rId4"/>
          <a:stretch>
            <a:fillRect/>
          </a:stretch>
        </p:blipFill>
        <p:spPr>
          <a:xfrm>
            <a:off x="884620" y="4193606"/>
            <a:ext cx="4803909" cy="2095501"/>
          </a:xfrm>
          <a:prstGeom prst="rect">
            <a:avLst/>
          </a:prstGeom>
        </p:spPr>
      </p:pic>
      <p:pic>
        <p:nvPicPr>
          <p:cNvPr id="9" name="Image 8">
            <a:extLst>
              <a:ext uri="{FF2B5EF4-FFF2-40B4-BE49-F238E27FC236}">
                <a16:creationId xmlns:a16="http://schemas.microsoft.com/office/drawing/2014/main" id="{B268D93F-EC3B-C56E-C858-B6F8717B81E0}"/>
              </a:ext>
            </a:extLst>
          </p:cNvPr>
          <p:cNvPicPr>
            <a:picLocks noChangeAspect="1"/>
          </p:cNvPicPr>
          <p:nvPr/>
        </p:nvPicPr>
        <p:blipFill>
          <a:blip r:embed="rId5"/>
          <a:stretch>
            <a:fillRect/>
          </a:stretch>
        </p:blipFill>
        <p:spPr>
          <a:xfrm>
            <a:off x="6503472" y="4193605"/>
            <a:ext cx="4803908" cy="2095501"/>
          </a:xfrm>
          <a:prstGeom prst="rect">
            <a:avLst/>
          </a:prstGeom>
        </p:spPr>
      </p:pic>
      <p:sp>
        <p:nvSpPr>
          <p:cNvPr id="10" name="Rectangle : avec coins arrondis en diagonale 9">
            <a:extLst>
              <a:ext uri="{FF2B5EF4-FFF2-40B4-BE49-F238E27FC236}">
                <a16:creationId xmlns:a16="http://schemas.microsoft.com/office/drawing/2014/main" id="{2F5EDAF8-5463-A1DD-092C-B501FCB2F5A1}"/>
              </a:ext>
            </a:extLst>
          </p:cNvPr>
          <p:cNvSpPr/>
          <p:nvPr/>
        </p:nvSpPr>
        <p:spPr>
          <a:xfrm>
            <a:off x="4052236" y="254418"/>
            <a:ext cx="3898231" cy="804311"/>
          </a:xfrm>
          <a:prstGeom prst="round2Diag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FR" sz="2400" dirty="0">
                <a:solidFill>
                  <a:schemeClr val="accent6">
                    <a:lumMod val="60000"/>
                    <a:lumOff val="40000"/>
                  </a:schemeClr>
                </a:solidFill>
                <a:latin typeface="Algerian" panose="04020705040A02060702" pitchFamily="82" charset="0"/>
              </a:rPr>
              <a:t>Compression molding process</a:t>
            </a:r>
          </a:p>
        </p:txBody>
      </p:sp>
    </p:spTree>
    <p:extLst>
      <p:ext uri="{BB962C8B-B14F-4D97-AF65-F5344CB8AC3E}">
        <p14:creationId xmlns:p14="http://schemas.microsoft.com/office/powerpoint/2010/main" val="151813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57921D1-B883-44C2-D3CE-3E9FA2E87054}"/>
              </a:ext>
            </a:extLst>
          </p:cNvPr>
          <p:cNvPicPr>
            <a:picLocks noChangeAspect="1"/>
          </p:cNvPicPr>
          <p:nvPr/>
        </p:nvPicPr>
        <p:blipFill>
          <a:blip r:embed="rId2"/>
          <a:stretch>
            <a:fillRect/>
          </a:stretch>
        </p:blipFill>
        <p:spPr>
          <a:xfrm>
            <a:off x="600275" y="497203"/>
            <a:ext cx="4809122" cy="2746511"/>
          </a:xfrm>
          <a:prstGeom prst="rect">
            <a:avLst/>
          </a:prstGeom>
        </p:spPr>
      </p:pic>
      <p:pic>
        <p:nvPicPr>
          <p:cNvPr id="5" name="Image 4">
            <a:extLst>
              <a:ext uri="{FF2B5EF4-FFF2-40B4-BE49-F238E27FC236}">
                <a16:creationId xmlns:a16="http://schemas.microsoft.com/office/drawing/2014/main" id="{5128332A-9453-4AB5-EFD3-EFAC76029C29}"/>
              </a:ext>
            </a:extLst>
          </p:cNvPr>
          <p:cNvPicPr>
            <a:picLocks noChangeAspect="1"/>
          </p:cNvPicPr>
          <p:nvPr/>
        </p:nvPicPr>
        <p:blipFill>
          <a:blip r:embed="rId3"/>
          <a:stretch>
            <a:fillRect/>
          </a:stretch>
        </p:blipFill>
        <p:spPr>
          <a:xfrm>
            <a:off x="600275" y="3789047"/>
            <a:ext cx="4809122" cy="2571750"/>
          </a:xfrm>
          <a:prstGeom prst="rect">
            <a:avLst/>
          </a:prstGeom>
        </p:spPr>
      </p:pic>
      <p:pic>
        <p:nvPicPr>
          <p:cNvPr id="6" name="Image 5">
            <a:extLst>
              <a:ext uri="{FF2B5EF4-FFF2-40B4-BE49-F238E27FC236}">
                <a16:creationId xmlns:a16="http://schemas.microsoft.com/office/drawing/2014/main" id="{9B8AECEF-4ED6-E7B5-EC55-951C9F398ABC}"/>
              </a:ext>
            </a:extLst>
          </p:cNvPr>
          <p:cNvPicPr>
            <a:picLocks noChangeAspect="1"/>
          </p:cNvPicPr>
          <p:nvPr/>
        </p:nvPicPr>
        <p:blipFill>
          <a:blip r:embed="rId4"/>
          <a:stretch>
            <a:fillRect/>
          </a:stretch>
        </p:blipFill>
        <p:spPr>
          <a:xfrm>
            <a:off x="6782605" y="3829956"/>
            <a:ext cx="4572000" cy="2571750"/>
          </a:xfrm>
          <a:prstGeom prst="rect">
            <a:avLst/>
          </a:prstGeom>
        </p:spPr>
      </p:pic>
      <p:pic>
        <p:nvPicPr>
          <p:cNvPr id="7" name="Image 6">
            <a:extLst>
              <a:ext uri="{FF2B5EF4-FFF2-40B4-BE49-F238E27FC236}">
                <a16:creationId xmlns:a16="http://schemas.microsoft.com/office/drawing/2014/main" id="{98BEA75F-67E9-F7E9-290B-8A712D742D9A}"/>
              </a:ext>
            </a:extLst>
          </p:cNvPr>
          <p:cNvPicPr>
            <a:picLocks noChangeAspect="1"/>
          </p:cNvPicPr>
          <p:nvPr/>
        </p:nvPicPr>
        <p:blipFill>
          <a:blip r:embed="rId5"/>
          <a:stretch>
            <a:fillRect/>
          </a:stretch>
        </p:blipFill>
        <p:spPr>
          <a:xfrm>
            <a:off x="6782605" y="497203"/>
            <a:ext cx="4572000" cy="2746511"/>
          </a:xfrm>
          <a:prstGeom prst="rect">
            <a:avLst/>
          </a:prstGeom>
        </p:spPr>
      </p:pic>
    </p:spTree>
    <p:extLst>
      <p:ext uri="{BB962C8B-B14F-4D97-AF65-F5344CB8AC3E}">
        <p14:creationId xmlns:p14="http://schemas.microsoft.com/office/powerpoint/2010/main" val="1260438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0C91AB6A-958B-A9B5-01B0-6245819FA3D1}"/>
              </a:ext>
            </a:extLst>
          </p:cNvPr>
          <p:cNvSpPr/>
          <p:nvPr/>
        </p:nvSpPr>
        <p:spPr>
          <a:xfrm>
            <a:off x="635285" y="755151"/>
            <a:ext cx="10921430" cy="21610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2">
                    <a:lumMod val="75000"/>
                  </a:schemeClr>
                </a:solidFill>
              </a:rPr>
              <a:t>2/</a:t>
            </a:r>
            <a:r>
              <a:rPr lang="fr-FR" sz="2400" dirty="0">
                <a:solidFill>
                  <a:schemeClr val="accent6">
                    <a:lumMod val="60000"/>
                    <a:lumOff val="40000"/>
                  </a:schemeClr>
                </a:solidFill>
                <a:latin typeface="Algerian" panose="04020705040A02060702" pitchFamily="82" charset="0"/>
              </a:rPr>
              <a:t>Cochlear molding </a:t>
            </a:r>
            <a:r>
              <a:rPr lang="en-US" sz="2400" b="1" i="1" dirty="0">
                <a:solidFill>
                  <a:srgbClr val="002060"/>
                </a:solidFill>
              </a:rPr>
              <a:t>: </a:t>
            </a:r>
            <a:r>
              <a:rPr lang="en-US" sz="1800" dirty="0"/>
              <a:t>where the fuse is poured into a shell formed by two parts that are assembled and the process takes place through the stages as shown in the figures: </a:t>
            </a:r>
          </a:p>
          <a:p>
            <a:r>
              <a:rPr lang="en-US" sz="1800" dirty="0"/>
              <a:t>1.Preparation and assembly of the two shells.</a:t>
            </a:r>
          </a:p>
          <a:p>
            <a:r>
              <a:rPr lang="en-US" sz="1800" dirty="0"/>
              <a:t>2.Pour molten metal.</a:t>
            </a:r>
          </a:p>
          <a:p>
            <a:r>
              <a:rPr lang="en-US" sz="1800" dirty="0"/>
              <a:t>3.Dismantle the two shells and remove the piece obtained after cooling.</a:t>
            </a:r>
          </a:p>
          <a:p>
            <a:r>
              <a:rPr lang="en-US" sz="1800" dirty="0"/>
              <a:t>4.Remove the appendages.</a:t>
            </a:r>
            <a:endParaRPr lang="fr-FR" sz="1800" dirty="0"/>
          </a:p>
        </p:txBody>
      </p:sp>
      <p:sp>
        <p:nvSpPr>
          <p:cNvPr id="2" name="Rectangle : coins arrondis 1">
            <a:extLst>
              <a:ext uri="{FF2B5EF4-FFF2-40B4-BE49-F238E27FC236}">
                <a16:creationId xmlns:a16="http://schemas.microsoft.com/office/drawing/2014/main" id="{F8DC9873-7062-EF19-A6D4-2367B1CE2B4A}"/>
              </a:ext>
            </a:extLst>
          </p:cNvPr>
          <p:cNvSpPr/>
          <p:nvPr/>
        </p:nvSpPr>
        <p:spPr>
          <a:xfrm>
            <a:off x="635285" y="3585680"/>
            <a:ext cx="10921430" cy="25171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i="1" dirty="0">
                <a:solidFill>
                  <a:schemeClr val="bg2">
                    <a:lumMod val="75000"/>
                  </a:schemeClr>
                </a:solidFill>
              </a:rPr>
              <a:t>3/</a:t>
            </a:r>
            <a:r>
              <a:rPr lang="fr-FR" sz="2400" dirty="0">
                <a:solidFill>
                  <a:schemeClr val="accent6">
                    <a:lumMod val="60000"/>
                    <a:lumOff val="40000"/>
                  </a:schemeClr>
                </a:solidFill>
                <a:latin typeface="Algerian" panose="04020705040A02060702" pitchFamily="82" charset="0"/>
              </a:rPr>
              <a:t>Sand molding</a:t>
            </a:r>
            <a:r>
              <a:rPr lang="en-US" sz="2400" b="1" i="1" dirty="0">
                <a:solidFill>
                  <a:schemeClr val="accent6">
                    <a:lumMod val="60000"/>
                    <a:lumOff val="40000"/>
                  </a:schemeClr>
                </a:solidFill>
              </a:rPr>
              <a:t>(</a:t>
            </a:r>
            <a:r>
              <a:rPr lang="en-US" sz="2400" b="1" i="1" dirty="0">
                <a:solidFill>
                  <a:schemeClr val="accent6">
                    <a:lumMod val="60000"/>
                    <a:lumOff val="40000"/>
                  </a:schemeClr>
                </a:solidFill>
                <a:latin typeface="Algerian" panose="04020705040A02060702" pitchFamily="82" charset="0"/>
              </a:rPr>
              <a:t>non-permanent mold</a:t>
            </a:r>
            <a:r>
              <a:rPr lang="en-US" sz="2400" b="1" i="1" dirty="0">
                <a:solidFill>
                  <a:schemeClr val="accent6">
                    <a:lumMod val="60000"/>
                    <a:lumOff val="40000"/>
                  </a:schemeClr>
                </a:solidFill>
              </a:rPr>
              <a:t>)</a:t>
            </a:r>
            <a:r>
              <a:rPr lang="en-US" sz="2400" b="1" i="1" dirty="0">
                <a:solidFill>
                  <a:srgbClr val="002060"/>
                </a:solidFill>
              </a:rPr>
              <a:t>: </a:t>
            </a:r>
            <a:r>
              <a:rPr lang="en-US" sz="2000" dirty="0"/>
              <a:t>In this method, sand is used as a basic material to which some materials are added that work to half its grains and we use a pattern of metal or wood that has the shape of the piece and the mold consists of two or more parts that work after pouring the molten metal and after cooling the sand mold breaks and we take out the molded piece. </a:t>
            </a:r>
          </a:p>
          <a:p>
            <a:r>
              <a:rPr lang="en-US" sz="2000" dirty="0">
                <a:solidFill>
                  <a:srgbClr val="002060"/>
                </a:solidFill>
              </a:rPr>
              <a:t>Sand molding elements: </a:t>
            </a:r>
          </a:p>
          <a:p>
            <a:r>
              <a:rPr lang="en-US" sz="2000" dirty="0"/>
              <a:t>sand, clay, model and gear </a:t>
            </a:r>
            <a:endParaRPr lang="fr-FR" sz="2000" dirty="0"/>
          </a:p>
        </p:txBody>
      </p:sp>
    </p:spTree>
    <p:extLst>
      <p:ext uri="{BB962C8B-B14F-4D97-AF65-F5344CB8AC3E}">
        <p14:creationId xmlns:p14="http://schemas.microsoft.com/office/powerpoint/2010/main" val="155338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7269CCC-2CBC-A573-ED04-2D95B596041D}"/>
              </a:ext>
            </a:extLst>
          </p:cNvPr>
          <p:cNvPicPr>
            <a:picLocks noChangeAspect="1"/>
          </p:cNvPicPr>
          <p:nvPr/>
        </p:nvPicPr>
        <p:blipFill>
          <a:blip r:embed="rId2"/>
          <a:stretch>
            <a:fillRect/>
          </a:stretch>
        </p:blipFill>
        <p:spPr>
          <a:xfrm>
            <a:off x="558917" y="1250683"/>
            <a:ext cx="2492292" cy="1933575"/>
          </a:xfrm>
          <a:prstGeom prst="rect">
            <a:avLst/>
          </a:prstGeom>
        </p:spPr>
      </p:pic>
      <p:pic>
        <p:nvPicPr>
          <p:cNvPr id="5" name="Image 4">
            <a:extLst>
              <a:ext uri="{FF2B5EF4-FFF2-40B4-BE49-F238E27FC236}">
                <a16:creationId xmlns:a16="http://schemas.microsoft.com/office/drawing/2014/main" id="{D8BBA9F0-9979-7AAA-73BA-6E8C1C26D7E9}"/>
              </a:ext>
            </a:extLst>
          </p:cNvPr>
          <p:cNvPicPr>
            <a:picLocks noChangeAspect="1"/>
          </p:cNvPicPr>
          <p:nvPr/>
        </p:nvPicPr>
        <p:blipFill>
          <a:blip r:embed="rId3"/>
          <a:stretch>
            <a:fillRect/>
          </a:stretch>
        </p:blipFill>
        <p:spPr>
          <a:xfrm>
            <a:off x="3619100" y="1250683"/>
            <a:ext cx="2242786" cy="1933575"/>
          </a:xfrm>
          <a:prstGeom prst="rect">
            <a:avLst/>
          </a:prstGeom>
        </p:spPr>
      </p:pic>
      <p:pic>
        <p:nvPicPr>
          <p:cNvPr id="7" name="Image 6">
            <a:extLst>
              <a:ext uri="{FF2B5EF4-FFF2-40B4-BE49-F238E27FC236}">
                <a16:creationId xmlns:a16="http://schemas.microsoft.com/office/drawing/2014/main" id="{2FB4A99E-D498-4568-4597-3A9B1459C62C}"/>
              </a:ext>
            </a:extLst>
          </p:cNvPr>
          <p:cNvPicPr>
            <a:picLocks noChangeAspect="1"/>
          </p:cNvPicPr>
          <p:nvPr/>
        </p:nvPicPr>
        <p:blipFill>
          <a:blip r:embed="rId4"/>
          <a:stretch>
            <a:fillRect/>
          </a:stretch>
        </p:blipFill>
        <p:spPr>
          <a:xfrm>
            <a:off x="6429777" y="1250683"/>
            <a:ext cx="2242787" cy="1933575"/>
          </a:xfrm>
          <a:prstGeom prst="rect">
            <a:avLst/>
          </a:prstGeom>
        </p:spPr>
      </p:pic>
      <p:pic>
        <p:nvPicPr>
          <p:cNvPr id="9" name="Image 8">
            <a:extLst>
              <a:ext uri="{FF2B5EF4-FFF2-40B4-BE49-F238E27FC236}">
                <a16:creationId xmlns:a16="http://schemas.microsoft.com/office/drawing/2014/main" id="{D9A5B305-89A9-195A-78F4-28620E90E4FB}"/>
              </a:ext>
            </a:extLst>
          </p:cNvPr>
          <p:cNvPicPr>
            <a:picLocks noChangeAspect="1"/>
          </p:cNvPicPr>
          <p:nvPr/>
        </p:nvPicPr>
        <p:blipFill>
          <a:blip r:embed="rId5"/>
          <a:stretch>
            <a:fillRect/>
          </a:stretch>
        </p:blipFill>
        <p:spPr>
          <a:xfrm>
            <a:off x="9240455" y="1250683"/>
            <a:ext cx="2392628" cy="1933575"/>
          </a:xfrm>
          <a:prstGeom prst="rect">
            <a:avLst/>
          </a:prstGeom>
        </p:spPr>
      </p:pic>
      <p:sp>
        <p:nvSpPr>
          <p:cNvPr id="11" name="Rectangle : avec coins arrondis en diagonale 10">
            <a:extLst>
              <a:ext uri="{FF2B5EF4-FFF2-40B4-BE49-F238E27FC236}">
                <a16:creationId xmlns:a16="http://schemas.microsoft.com/office/drawing/2014/main" id="{B300E746-B96B-3174-8982-D3B01914F2E9}"/>
              </a:ext>
            </a:extLst>
          </p:cNvPr>
          <p:cNvSpPr/>
          <p:nvPr/>
        </p:nvSpPr>
        <p:spPr>
          <a:xfrm>
            <a:off x="4426016" y="220804"/>
            <a:ext cx="3339966" cy="777792"/>
          </a:xfrm>
          <a:prstGeom prst="round2Diag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FR" sz="2400" dirty="0">
                <a:solidFill>
                  <a:schemeClr val="accent6">
                    <a:lumMod val="60000"/>
                    <a:lumOff val="40000"/>
                  </a:schemeClr>
                </a:solidFill>
                <a:latin typeface="Algerian" panose="04020705040A02060702" pitchFamily="82" charset="0"/>
              </a:rPr>
              <a:t>Cochlear molding</a:t>
            </a:r>
          </a:p>
        </p:txBody>
      </p:sp>
      <p:sp>
        <p:nvSpPr>
          <p:cNvPr id="12" name="Rectangle : avec coins arrondis en diagonale 11">
            <a:extLst>
              <a:ext uri="{FF2B5EF4-FFF2-40B4-BE49-F238E27FC236}">
                <a16:creationId xmlns:a16="http://schemas.microsoft.com/office/drawing/2014/main" id="{5967BD93-3404-4627-318B-A086CA710669}"/>
              </a:ext>
            </a:extLst>
          </p:cNvPr>
          <p:cNvSpPr/>
          <p:nvPr/>
        </p:nvSpPr>
        <p:spPr>
          <a:xfrm>
            <a:off x="4426016" y="3544001"/>
            <a:ext cx="3339966" cy="777792"/>
          </a:xfrm>
          <a:prstGeom prst="round2Diag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fr-FR" sz="2400" dirty="0">
                <a:solidFill>
                  <a:schemeClr val="accent6">
                    <a:lumMod val="60000"/>
                    <a:lumOff val="40000"/>
                  </a:schemeClr>
                </a:solidFill>
                <a:latin typeface="Algerian" panose="04020705040A02060702" pitchFamily="82" charset="0"/>
              </a:rPr>
              <a:t>Sand molding</a:t>
            </a:r>
          </a:p>
        </p:txBody>
      </p:sp>
      <p:pic>
        <p:nvPicPr>
          <p:cNvPr id="14" name="Image 13">
            <a:extLst>
              <a:ext uri="{FF2B5EF4-FFF2-40B4-BE49-F238E27FC236}">
                <a16:creationId xmlns:a16="http://schemas.microsoft.com/office/drawing/2014/main" id="{22E11E48-B419-9971-D07B-8081A8F072A0}"/>
              </a:ext>
            </a:extLst>
          </p:cNvPr>
          <p:cNvPicPr>
            <a:picLocks noChangeAspect="1"/>
          </p:cNvPicPr>
          <p:nvPr/>
        </p:nvPicPr>
        <p:blipFill>
          <a:blip r:embed="rId6"/>
          <a:stretch>
            <a:fillRect/>
          </a:stretch>
        </p:blipFill>
        <p:spPr>
          <a:xfrm>
            <a:off x="558917" y="4682188"/>
            <a:ext cx="2145782" cy="1933575"/>
          </a:xfrm>
          <a:prstGeom prst="rect">
            <a:avLst/>
          </a:prstGeom>
        </p:spPr>
      </p:pic>
      <p:pic>
        <p:nvPicPr>
          <p:cNvPr id="16" name="Image 15">
            <a:extLst>
              <a:ext uri="{FF2B5EF4-FFF2-40B4-BE49-F238E27FC236}">
                <a16:creationId xmlns:a16="http://schemas.microsoft.com/office/drawing/2014/main" id="{2CA10A2F-451A-0601-7A70-6C6EB19FDAEF}"/>
              </a:ext>
            </a:extLst>
          </p:cNvPr>
          <p:cNvPicPr>
            <a:picLocks noChangeAspect="1"/>
          </p:cNvPicPr>
          <p:nvPr/>
        </p:nvPicPr>
        <p:blipFill>
          <a:blip r:embed="rId7"/>
          <a:stretch>
            <a:fillRect/>
          </a:stretch>
        </p:blipFill>
        <p:spPr>
          <a:xfrm>
            <a:off x="3195588" y="4681536"/>
            <a:ext cx="2145782" cy="1933575"/>
          </a:xfrm>
          <a:prstGeom prst="rect">
            <a:avLst/>
          </a:prstGeom>
        </p:spPr>
      </p:pic>
      <p:pic>
        <p:nvPicPr>
          <p:cNvPr id="18" name="Image 17">
            <a:extLst>
              <a:ext uri="{FF2B5EF4-FFF2-40B4-BE49-F238E27FC236}">
                <a16:creationId xmlns:a16="http://schemas.microsoft.com/office/drawing/2014/main" id="{5C02EB75-BA54-B70C-D8D2-E995733DC40F}"/>
              </a:ext>
            </a:extLst>
          </p:cNvPr>
          <p:cNvPicPr>
            <a:picLocks noChangeAspect="1"/>
          </p:cNvPicPr>
          <p:nvPr/>
        </p:nvPicPr>
        <p:blipFill>
          <a:blip r:embed="rId8"/>
          <a:stretch>
            <a:fillRect/>
          </a:stretch>
        </p:blipFill>
        <p:spPr>
          <a:xfrm>
            <a:off x="5832259" y="4681536"/>
            <a:ext cx="2145782" cy="1933575"/>
          </a:xfrm>
          <a:prstGeom prst="rect">
            <a:avLst/>
          </a:prstGeom>
        </p:spPr>
      </p:pic>
      <p:pic>
        <p:nvPicPr>
          <p:cNvPr id="20" name="Image 19">
            <a:extLst>
              <a:ext uri="{FF2B5EF4-FFF2-40B4-BE49-F238E27FC236}">
                <a16:creationId xmlns:a16="http://schemas.microsoft.com/office/drawing/2014/main" id="{FD935C90-D4CE-3A43-69AE-F56AEBA4214D}"/>
              </a:ext>
            </a:extLst>
          </p:cNvPr>
          <p:cNvPicPr>
            <a:picLocks noChangeAspect="1"/>
          </p:cNvPicPr>
          <p:nvPr/>
        </p:nvPicPr>
        <p:blipFill>
          <a:blip r:embed="rId9"/>
          <a:stretch>
            <a:fillRect/>
          </a:stretch>
        </p:blipFill>
        <p:spPr>
          <a:xfrm>
            <a:off x="8468930" y="4681536"/>
            <a:ext cx="2145783" cy="1933576"/>
          </a:xfrm>
          <a:prstGeom prst="rect">
            <a:avLst/>
          </a:prstGeom>
        </p:spPr>
      </p:pic>
      <p:pic>
        <p:nvPicPr>
          <p:cNvPr id="22" name="Image 21">
            <a:extLst>
              <a:ext uri="{FF2B5EF4-FFF2-40B4-BE49-F238E27FC236}">
                <a16:creationId xmlns:a16="http://schemas.microsoft.com/office/drawing/2014/main" id="{7C2D85E7-7148-DB0F-EA26-CE67E5AEF871}"/>
              </a:ext>
            </a:extLst>
          </p:cNvPr>
          <p:cNvPicPr>
            <a:picLocks noChangeAspect="1"/>
          </p:cNvPicPr>
          <p:nvPr/>
        </p:nvPicPr>
        <p:blipFill>
          <a:blip r:embed="rId10"/>
          <a:stretch>
            <a:fillRect/>
          </a:stretch>
        </p:blipFill>
        <p:spPr>
          <a:xfrm rot="5400000">
            <a:off x="10449176" y="5125906"/>
            <a:ext cx="1933574" cy="1044842"/>
          </a:xfrm>
          <a:prstGeom prst="rect">
            <a:avLst/>
          </a:prstGeom>
        </p:spPr>
      </p:pic>
    </p:spTree>
    <p:extLst>
      <p:ext uri="{BB962C8B-B14F-4D97-AF65-F5344CB8AC3E}">
        <p14:creationId xmlns:p14="http://schemas.microsoft.com/office/powerpoint/2010/main" val="2680378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9DF82C1C3139A44587D97824F4FE0E53" ma:contentTypeVersion="4" ma:contentTypeDescription="إنشاء مستند جديد." ma:contentTypeScope="" ma:versionID="3dd399d4a4356bdea49790a18984d1dd">
  <xsd:schema xmlns:xsd="http://www.w3.org/2001/XMLSchema" xmlns:xs="http://www.w3.org/2001/XMLSchema" xmlns:p="http://schemas.microsoft.com/office/2006/metadata/properties" xmlns:ns3="9ee219f0-5e99-4d0b-9fe9-365d9cddce14" targetNamespace="http://schemas.microsoft.com/office/2006/metadata/properties" ma:root="true" ma:fieldsID="700a916d79e5152a36ba4e7c42a2116f" ns3:_="">
    <xsd:import namespace="9ee219f0-5e99-4d0b-9fe9-365d9cddce14"/>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219f0-5e99-4d0b-9fe9-365d9cddc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27C0FE-EC6B-4398-8017-C41515939394}">
  <ds:schemaRefs>
    <ds:schemaRef ds:uri="http://schemas.microsoft.com/sharepoint/v3/contenttype/forms"/>
  </ds:schemaRefs>
</ds:datastoreItem>
</file>

<file path=customXml/itemProps2.xml><?xml version="1.0" encoding="utf-8"?>
<ds:datastoreItem xmlns:ds="http://schemas.openxmlformats.org/officeDocument/2006/customXml" ds:itemID="{E3362BFC-3C97-4946-8101-6AC865262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219f0-5e99-4d0b-9fe9-365d9cddc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13E1A6-E73F-472E-BE5B-CBD4BE69E28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ee219f0-5e99-4d0b-9fe9-365d9cddce14"/>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TM03457485[[fn=Maillage]]</Template>
  <TotalTime>478</TotalTime>
  <Words>556</Words>
  <Application>Microsoft Office PowerPoint</Application>
  <PresentationFormat>Grand écran</PresentationFormat>
  <Paragraphs>46</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Algerian</vt:lpstr>
      <vt:lpstr>Arial</vt:lpstr>
      <vt:lpstr>Bell MT</vt:lpstr>
      <vt:lpstr>Calibri</vt:lpstr>
      <vt:lpstr>Century Gothic</vt:lpstr>
      <vt:lpstr>Maillage</vt:lpstr>
      <vt:lpstr>Présentation PowerPoint</vt:lpstr>
      <vt:lpstr>Présentation PowerPoint</vt:lpstr>
      <vt:lpstr>Présentation PowerPoint</vt:lpstr>
      <vt:lpstr> First by casting method: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manufacturing processess for parts and assemblies</dc:title>
  <dc:creator>ZERROUKI Fatima Zohra</dc:creator>
  <cp:lastModifiedBy>ZERROUKI Fatima Zohra</cp:lastModifiedBy>
  <cp:revision>3</cp:revision>
  <dcterms:created xsi:type="dcterms:W3CDTF">2023-11-04T18:43:43Z</dcterms:created>
  <dcterms:modified xsi:type="dcterms:W3CDTF">2023-11-09T18:32:37Z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0x0101009DF82C1C3139A44587D97824F4FE0E53</vt:lpwstr>
  </property>
</Properties>
</file>