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708" r:id="rId2"/>
  </p:sldMasterIdLst>
  <p:sldIdLst>
    <p:sldId id="256" r:id="rId3"/>
    <p:sldId id="267" r:id="rId4"/>
    <p:sldId id="257" r:id="rId5"/>
    <p:sldId id="266" r:id="rId6"/>
    <p:sldId id="259" r:id="rId7"/>
    <p:sldId id="264" r:id="rId8"/>
    <p:sldId id="268" r:id="rId9"/>
    <p:sldId id="265" r:id="rId10"/>
    <p:sldId id="269" r:id="rId11"/>
    <p:sldId id="258" r:id="rId12"/>
    <p:sldId id="262" r:id="rId13"/>
    <p:sldId id="263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hli ibrahim" initials="si" lastIdx="1" clrIdx="0">
    <p:extLst>
      <p:ext uri="{19B8F6BF-5375-455C-9EA6-DF929625EA0E}">
        <p15:presenceInfo xmlns:p15="http://schemas.microsoft.com/office/powerpoint/2012/main" userId="9d23358f4a56d9c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AB57"/>
    <a:srgbClr val="FFB265"/>
    <a:srgbClr val="FFB061"/>
    <a:srgbClr val="FF9933"/>
    <a:srgbClr val="FF6600"/>
    <a:srgbClr val="FF943B"/>
    <a:srgbClr val="E48E4E"/>
    <a:srgbClr val="E7995F"/>
    <a:srgbClr val="E48C4A"/>
    <a:srgbClr val="D55E1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5" d="100"/>
          <a:sy n="85" d="100"/>
        </p:scale>
        <p:origin x="34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commentAuthors" Target="commentAuthors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35206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81810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6306368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152184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07050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71775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6923214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59888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1366897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4225900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627303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773833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0848593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6077067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95658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32477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11709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73791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543759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39115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32802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399023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41650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51E6F2-D6F1-4C19-BF4A-CC0FD4D5D1AF}" type="datetimeFigureOut">
              <a:rPr lang="fr-FR" smtClean="0"/>
              <a:t>23/11/2023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497915-0413-4431-BA80-6B077B02D213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78652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>
            <a:extLst>
              <a:ext uri="{FF2B5EF4-FFF2-40B4-BE49-F238E27FC236}">
                <a16:creationId xmlns:a16="http://schemas.microsoft.com/office/drawing/2014/main" id="{68337495-F5FC-4522-BA04-1497586308D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0B79DCF1-8EDE-4025-9CEF-20F243131257}"/>
              </a:ext>
            </a:extLst>
          </p:cNvPr>
          <p:cNvSpPr/>
          <p:nvPr/>
        </p:nvSpPr>
        <p:spPr>
          <a:xfrm>
            <a:off x="7083774" y="183443"/>
            <a:ext cx="4809068" cy="6491111"/>
          </a:xfrm>
          <a:prstGeom prst="rect">
            <a:avLst/>
          </a:prstGeom>
          <a:solidFill>
            <a:schemeClr val="dk1">
              <a:alpha val="5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D921B28-1F1F-4D5E-A5F7-B4A43DB9F7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83774" y="194730"/>
            <a:ext cx="4809068" cy="891823"/>
          </a:xfrm>
        </p:spPr>
        <p:txBody>
          <a:bodyPr>
            <a:normAutofit/>
          </a:bodyPr>
          <a:lstStyle/>
          <a:p>
            <a:r>
              <a:rPr lang="fr-FR" sz="5400" b="1" i="0" dirty="0">
                <a:solidFill>
                  <a:srgbClr val="D55E15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Introduction</a:t>
            </a:r>
            <a:endParaRPr lang="fr-FR" sz="5400" dirty="0">
              <a:solidFill>
                <a:srgbClr val="D55E15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6210DAB-1A0C-4C62-8F6B-F035FA6BE0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083774" y="1411110"/>
            <a:ext cx="4809068" cy="5252160"/>
          </a:xfrm>
        </p:spPr>
        <p:txBody>
          <a:bodyPr>
            <a:normAutofit/>
          </a:bodyPr>
          <a:lstStyle/>
          <a:p>
            <a:pPr algn="l"/>
            <a:r>
              <a:rPr lang="en-US" sz="2800" dirty="0">
                <a:solidFill>
                  <a:schemeClr val="accent3">
                    <a:lumMod val="20000"/>
                    <a:lumOff val="8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Welcome to today's presentation on "Radiography in Welding." As we delve into the world of welding inspection, we'll shine a spotlight on the crucial role that radiography plays in ensuring the quality and integrity of welded structures.</a:t>
            </a:r>
            <a:endParaRPr lang="fr-FR" sz="2800" dirty="0">
              <a:solidFill>
                <a:schemeClr val="accent3">
                  <a:lumMod val="20000"/>
                  <a:lumOff val="8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636809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1560A4-F7A7-41D5-AA6A-AC78057C4E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i="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Benefits of Radiography in Welding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E45C5D-31AC-4427-9A19-5B11181DDDB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Surface or volume detection in all materials.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is excellent in detecting surface and subsurface flaws .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Possible conservation of radiograms for several decades.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It helps in inspecting the assembled components.</a:t>
            </a:r>
          </a:p>
          <a:p>
            <a:r>
              <a:rPr lang="fr-F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Cost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-Effective </a:t>
            </a:r>
            <a:r>
              <a:rPr lang="fr-FR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Quality</a:t>
            </a:r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Control.</a:t>
            </a:r>
          </a:p>
          <a:p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Non-Destructive Nature.</a:t>
            </a:r>
          </a:p>
          <a:p>
            <a:r>
              <a:rPr lang="fr-FR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International Recognition.</a:t>
            </a:r>
          </a:p>
        </p:txBody>
      </p:sp>
    </p:spTree>
    <p:extLst>
      <p:ext uri="{BB962C8B-B14F-4D97-AF65-F5344CB8AC3E}">
        <p14:creationId xmlns:p14="http://schemas.microsoft.com/office/powerpoint/2010/main" val="187429617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5CE059-16EF-40F5-A516-2973AD83BA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3200" y="1123837"/>
            <a:ext cx="3081867" cy="4601183"/>
          </a:xfrm>
        </p:spPr>
        <p:txBody>
          <a:bodyPr/>
          <a:lstStyle/>
          <a:p>
            <a:r>
              <a:rPr lang="fr-FR" b="1" i="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Challenges and </a:t>
            </a:r>
            <a:r>
              <a:rPr lang="fr-FR" b="1" i="0" dirty="0" err="1">
                <a:solidFill>
                  <a:srgbClr val="0F0F0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Considerations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25CB69-13FB-45AE-A0D0-A8576EDF156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Radiation Safety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Environmental Impact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disposal of chemicals used in traditional film processing can have environmental implications.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Complexity and Skill Requirements</a:t>
            </a:r>
          </a:p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Achieving the desired resolution in radiographic images, especially for thin-walled or low-density materials, can be challenging.</a:t>
            </a:r>
          </a:p>
        </p:txBody>
      </p:sp>
    </p:spTree>
    <p:extLst>
      <p:ext uri="{BB962C8B-B14F-4D97-AF65-F5344CB8AC3E}">
        <p14:creationId xmlns:p14="http://schemas.microsoft.com/office/powerpoint/2010/main" val="4158007229"/>
      </p:ext>
    </p:extLst>
  </p:cSld>
  <p:clrMapOvr>
    <a:masterClrMapping/>
  </p:clrMapOvr>
  <p:transition spd="med">
    <p:pull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1709AE-0E70-4C7B-9A78-1E9571825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0" dirty="0">
                <a:solidFill>
                  <a:srgbClr val="0F0F0F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Conclusion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5AAB10-15C8-45F9-B50F-0A54478FB2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conclusion, radiography stands as a cornerstone in the realm of welding, providing a critical lens into the hidden aspects of welded joints. Its versatility makes it applicable across various welding techniques and industries, from manufacturing to critical sectors like aerospace and nuclear engineering.</a:t>
            </a: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8254156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C49BD-E3AB-4AB2-AA8F-D40B5FE48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>
                <a:latin typeface="Times New Roman" panose="02020603050405020304" pitchFamily="18" charset="0"/>
                <a:cs typeface="Times New Roman" panose="02020603050405020304" pitchFamily="18" charset="0"/>
              </a:rPr>
              <a:t>Non-destructive testing (NDT)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CBC87-26EC-4576-9EB3-4190AB3922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790247" y="809624"/>
            <a:ext cx="8148834" cy="2757665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Non-destructive testing (NDT) refers to a set of inspection techniques used to assess the integrity, quality, and properties of materials and structures without causing damage or altering their physical properties.</a:t>
            </a:r>
          </a:p>
          <a:p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428822D3-21B3-4CED-B3BE-17F2033F84D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6800" y="2833511"/>
            <a:ext cx="6095999" cy="34656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1142359"/>
      </p:ext>
    </p:extLst>
  </p:cSld>
  <p:clrMapOvr>
    <a:masterClrMapping/>
  </p:clrMapOvr>
  <p:transition spd="slow">
    <p:push dir="u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E1A04F-D00E-404C-B440-0F063D48F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Basics of </a:t>
            </a:r>
            <a:r>
              <a:rPr lang="fr-FR" b="1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Radiography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7347CE-7272-402B-AB3B-07B8E8AB912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122736"/>
          </a:xfrm>
        </p:spPr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Radiography is a technique that uses X-rays or gamma rays to produce images of the internal structures of objects.</a:t>
            </a: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9D92D2C-E404-47A9-800B-DF4D8C15CF8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68" y="2607733"/>
            <a:ext cx="7315200" cy="3386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6587189"/>
      </p:ext>
    </p:extLst>
  </p:cSld>
  <p:clrMapOvr>
    <a:masterClrMapping/>
  </p:clrMapOvr>
  <p:transition spd="slow">
    <p:push dir="u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A4ACD-3089-4855-B6DE-E020E3C429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rtl="0"/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</a:t>
            </a:r>
            <a:r>
              <a:rPr lang="fr-FR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fr-FR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A32A39-CEC6-4017-830A-83A7FFA9852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1: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radioactive isotope produces gamma rays or X-rays.</a:t>
            </a:r>
          </a:p>
          <a:p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2: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radiation is sent through the weldment onto photographic film or digital detector.</a:t>
            </a:r>
          </a:p>
          <a:p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3: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An image of the internal structure of the weldment is created on the film or digital detector.</a:t>
            </a:r>
          </a:p>
          <a:p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4: 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-Film Radiography: remove the exposed film from the cassette and transfer it to the darkroom for development.</a:t>
            </a:r>
          </a:p>
          <a:p>
            <a:pPr marL="0" indent="0">
              <a:buNone/>
            </a:pP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-Digital Radiography: capture the digital images in real-time during the exposure.</a:t>
            </a:r>
          </a:p>
          <a:p>
            <a:r>
              <a:rPr lang="en-US" sz="20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Step 5: </a:t>
            </a:r>
            <a:r>
              <a:rPr lang="en-US" sz="2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Radiographic interpreters trained to read the films and identify weld discontinuities by the shape and variations of dark and light examine the test results.</a:t>
            </a:r>
            <a:endParaRPr lang="fr-FR" sz="2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59387691"/>
      </p:ext>
    </p:extLst>
  </p:cSld>
  <p:clrMapOvr>
    <a:masterClrMapping/>
  </p:clrMapOvr>
  <p:transition spd="med">
    <p:pull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C46778-8003-4A7E-9826-6E108F12D6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Types of </a:t>
            </a:r>
            <a:r>
              <a:rPr lang="fr-FR" b="1" i="0" dirty="0" err="1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Radiographic</a:t>
            </a:r>
            <a:r>
              <a:rPr lang="fr-FR" b="1" i="0" dirty="0">
                <a:solidFill>
                  <a:schemeClr val="bg1"/>
                </a:solidFill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Techniques</a:t>
            </a:r>
            <a:endParaRPr lang="fr-FR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10CB43-4A02-48F6-BA5E-18E6C97A02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 welding, there are two main types of radiographic techniques used for non-destructive testing</a:t>
            </a: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87760580"/>
      </p:ext>
    </p:extLst>
  </p:cSld>
  <p:clrMapOvr>
    <a:masterClrMapping/>
  </p:clrMapOvr>
  <p:transition spd="slow">
    <p:push dir="u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7D6672-69E5-446B-89E5-07C99CA8B1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Film Radiography: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CB3746-0FE1-45D0-8A12-41DD698DF8A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72088" y="864108"/>
            <a:ext cx="7620001" cy="1991981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Involves the use of X-ray film as the imaging medium. X-rays pass through the object being inspected and expose the </a:t>
            </a:r>
            <a:r>
              <a:rPr lang="en-US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film.The</a:t>
            </a: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film is then developed to produce a visible image.</a:t>
            </a:r>
          </a:p>
          <a:p>
            <a:endParaRPr lang="fr-FR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1CA257F-3E52-4645-9569-7F9641540EF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39" b="11320"/>
          <a:stretch/>
        </p:blipFill>
        <p:spPr>
          <a:xfrm>
            <a:off x="4583289" y="2607733"/>
            <a:ext cx="6073422" cy="3386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2111000"/>
      </p:ext>
    </p:extLst>
  </p:cSld>
  <p:clrMapOvr>
    <a:masterClrMapping/>
  </p:clrMapOvr>
  <p:transition spd="med">
    <p:pull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9035F69-ACFF-43DA-B045-5B14EDCDCC83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  <a:lin ang="8100000" scaled="1"/>
            <a:tileRect/>
          </a:gradFill>
          <a:ln>
            <a:headEnd type="none" w="med" len="med"/>
            <a:tailEnd type="none" w="med" len="med"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3B225-4ABE-4AEB-B551-28C1068AC3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53331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b="1" i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fr-FR" i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  <a:p>
            <a:r>
              <a:rPr lang="en-US" i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Lower initial equipment cost compared to digital radiography.</a:t>
            </a:r>
          </a:p>
          <a:p>
            <a:r>
              <a:rPr lang="en-US" i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Suitable for various material thicknesses.</a:t>
            </a:r>
          </a:p>
          <a:p>
            <a:pPr marL="0" indent="0">
              <a:buNone/>
            </a:pPr>
            <a:r>
              <a:rPr lang="fr-FR" b="1" i="0" dirty="0" err="1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Considerations</a:t>
            </a:r>
            <a:r>
              <a:rPr lang="fr-FR" b="1" i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i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i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Time-consuming process due to film development.</a:t>
            </a:r>
          </a:p>
          <a:p>
            <a:r>
              <a:rPr lang="en-US" i="0" dirty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Storage of film records require physical space.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7062830"/>
      </p:ext>
    </p:extLst>
  </p:cSld>
  <p:clrMapOvr>
    <a:masterClrMapping/>
  </p:clrMapOvr>
  <p:transition spd="med">
    <p:pull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C40881-06CF-408D-A1D9-821648638DB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Digital Radiography:</a:t>
            </a:r>
            <a:endParaRPr lang="fr-FR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1D5734-E735-4384-A34B-F43435BEE4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69268" y="864108"/>
            <a:ext cx="7315200" cy="1642025"/>
          </a:xfrm>
        </p:spPr>
        <p:txBody>
          <a:bodyPr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Involves the use of digital detectors (such as flat-panel detectors) to capture X-ray images. The digital data is processed and can be viewed immediately.</a:t>
            </a:r>
            <a:endParaRPr lang="fr-F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2ABC2DFF-E6E0-4E93-A16B-0A61A67DAA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69267" y="2506132"/>
            <a:ext cx="7315199" cy="348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6470155"/>
      </p:ext>
    </p:extLst>
  </p:cSld>
  <p:clrMapOvr>
    <a:masterClrMapping/>
  </p:clrMapOvr>
  <p:transition spd="med">
    <p:pull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E31200A8-9F65-496A-9922-418CC2582797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0">
                <a:schemeClr val="accent4">
                  <a:lumMod val="110000"/>
                  <a:satMod val="105000"/>
                  <a:tint val="67000"/>
                </a:schemeClr>
              </a:gs>
              <a:gs pos="50000">
                <a:schemeClr val="accent4">
                  <a:lumMod val="105000"/>
                  <a:satMod val="103000"/>
                  <a:tint val="73000"/>
                </a:schemeClr>
              </a:gs>
              <a:gs pos="100000">
                <a:schemeClr val="accent4">
                  <a:lumMod val="105000"/>
                  <a:satMod val="109000"/>
                  <a:tint val="81000"/>
                </a:schemeClr>
              </a:gs>
            </a:gsLst>
            <a:path path="circle">
              <a:fillToRect l="100000" t="100000"/>
            </a:path>
            <a:tileRect r="-100000" b="-100000"/>
          </a:gradFill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A98B8-98FC-404E-8AFD-C0E84865AD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5714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fr-FR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Advantages</a:t>
            </a:r>
            <a:r>
              <a:rPr lang="fr-FR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Faster results and immediate image viewing.</a:t>
            </a:r>
          </a:p>
          <a:p>
            <a:r>
              <a:rPr lang="en-US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Digital data can be easily stored, shared, and retrieved.</a:t>
            </a:r>
            <a:endParaRPr lang="fr-FR" i="0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fr-FR" b="1" i="0" dirty="0" err="1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Considerations</a:t>
            </a:r>
            <a:r>
              <a:rPr lang="fr-FR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b="1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r>
              <a:rPr lang="en-US" i="0" dirty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Higher initial equipment cost compared to film radiography.</a:t>
            </a:r>
            <a:endParaRPr lang="fr-F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140972376"/>
      </p:ext>
    </p:extLst>
  </p:cSld>
  <p:clrMapOvr>
    <a:masterClrMapping/>
  </p:clrMapOvr>
  <p:transition spd="med">
    <p:pull/>
  </p:transition>
</p:sld>
</file>

<file path=ppt/theme/theme1.xml><?xml version="1.0" encoding="utf-8"?>
<a:theme xmlns:a="http://schemas.openxmlformats.org/drawingml/2006/main" name="Fra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1017</TotalTime>
  <Words>522</Words>
  <Application>Microsoft Office PowerPoint</Application>
  <PresentationFormat>Widescreen</PresentationFormat>
  <Paragraphs>47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20" baseType="lpstr">
      <vt:lpstr>Arial</vt:lpstr>
      <vt:lpstr>Calibri</vt:lpstr>
      <vt:lpstr>Calibri Light</vt:lpstr>
      <vt:lpstr>Corbel</vt:lpstr>
      <vt:lpstr>Times New Roman</vt:lpstr>
      <vt:lpstr>Wingdings 2</vt:lpstr>
      <vt:lpstr>Frame</vt:lpstr>
      <vt:lpstr>Office Theme</vt:lpstr>
      <vt:lpstr>Introduction</vt:lpstr>
      <vt:lpstr>Non-destructive testing (NDT)</vt:lpstr>
      <vt:lpstr>Basics of Radiography</vt:lpstr>
      <vt:lpstr>How does it work</vt:lpstr>
      <vt:lpstr>Types of Radiographic Techniques</vt:lpstr>
      <vt:lpstr>Film Radiography:</vt:lpstr>
      <vt:lpstr>PowerPoint Presentation</vt:lpstr>
      <vt:lpstr>Digital Radiography:</vt:lpstr>
      <vt:lpstr>PowerPoint Presentation</vt:lpstr>
      <vt:lpstr>Benefits of Radiography in Welding</vt:lpstr>
      <vt:lpstr>Challenges and Considerations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</dc:title>
  <dc:creator>sahli ibrahim</dc:creator>
  <cp:lastModifiedBy>sahli ibrahim</cp:lastModifiedBy>
  <cp:revision>19</cp:revision>
  <dcterms:created xsi:type="dcterms:W3CDTF">2023-11-22T18:09:01Z</dcterms:created>
  <dcterms:modified xsi:type="dcterms:W3CDTF">2023-11-23T14:30:56Z</dcterms:modified>
</cp:coreProperties>
</file>