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9" r:id="rId5"/>
    <p:sldId id="260" r:id="rId6"/>
    <p:sldId id="258" r:id="rId7"/>
    <p:sldId id="270" r:id="rId8"/>
    <p:sldId id="266" r:id="rId9"/>
    <p:sldId id="265" r:id="rId10"/>
    <p:sldId id="267" r:id="rId11"/>
    <p:sldId id="269" r:id="rId12"/>
    <p:sldId id="268" r:id="rId13"/>
    <p:sldId id="263" r:id="rId14"/>
    <p:sldId id="26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83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7989-E8E4-4CBC-B376-BDEF196DF2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E9434D4-1656-43C2-975D-5008FB41E0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234A632-A73E-4E36-BEA5-6A818F493EDE}"/>
              </a:ext>
            </a:extLst>
          </p:cNvPr>
          <p:cNvSpPr>
            <a:spLocks noGrp="1"/>
          </p:cNvSpPr>
          <p:nvPr>
            <p:ph type="dt" sz="half" idx="10"/>
          </p:nvPr>
        </p:nvSpPr>
        <p:spPr/>
        <p:txBody>
          <a:bodyPr/>
          <a:lstStyle/>
          <a:p>
            <a:fld id="{D2B2307C-8E26-4A95-958F-F272787D9394}" type="datetimeFigureOut">
              <a:rPr lang="en-GB" smtClean="0"/>
              <a:t>11/11/2024</a:t>
            </a:fld>
            <a:endParaRPr lang="en-GB"/>
          </a:p>
        </p:txBody>
      </p:sp>
      <p:sp>
        <p:nvSpPr>
          <p:cNvPr id="5" name="Footer Placeholder 4">
            <a:extLst>
              <a:ext uri="{FF2B5EF4-FFF2-40B4-BE49-F238E27FC236}">
                <a16:creationId xmlns:a16="http://schemas.microsoft.com/office/drawing/2014/main" id="{5CCF26AE-D887-471B-9C28-13C0FD86B1F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B744A1-69A8-4220-95D5-50711F102D8B}"/>
              </a:ext>
            </a:extLst>
          </p:cNvPr>
          <p:cNvSpPr>
            <a:spLocks noGrp="1"/>
          </p:cNvSpPr>
          <p:nvPr>
            <p:ph type="sldNum" sz="quarter" idx="12"/>
          </p:nvPr>
        </p:nvSpPr>
        <p:spPr/>
        <p:txBody>
          <a:bodyPr/>
          <a:lstStyle/>
          <a:p>
            <a:fld id="{71B1381B-F44C-4A7E-A6AD-217078601BD4}" type="slidenum">
              <a:rPr lang="en-GB" smtClean="0"/>
              <a:t>‹#›</a:t>
            </a:fld>
            <a:endParaRPr lang="en-GB"/>
          </a:p>
        </p:txBody>
      </p:sp>
    </p:spTree>
    <p:extLst>
      <p:ext uri="{BB962C8B-B14F-4D97-AF65-F5344CB8AC3E}">
        <p14:creationId xmlns:p14="http://schemas.microsoft.com/office/powerpoint/2010/main" val="3202081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C83BF-9859-46A3-B1FD-47E456445AF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B8799FF-F5EA-4848-ABFF-61AB130A63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22FEEC3-275E-4E29-95DA-4DCDAF680A30}"/>
              </a:ext>
            </a:extLst>
          </p:cNvPr>
          <p:cNvSpPr>
            <a:spLocks noGrp="1"/>
          </p:cNvSpPr>
          <p:nvPr>
            <p:ph type="dt" sz="half" idx="10"/>
          </p:nvPr>
        </p:nvSpPr>
        <p:spPr/>
        <p:txBody>
          <a:bodyPr/>
          <a:lstStyle/>
          <a:p>
            <a:fld id="{D2B2307C-8E26-4A95-958F-F272787D9394}" type="datetimeFigureOut">
              <a:rPr lang="en-GB" smtClean="0"/>
              <a:t>11/11/2024</a:t>
            </a:fld>
            <a:endParaRPr lang="en-GB"/>
          </a:p>
        </p:txBody>
      </p:sp>
      <p:sp>
        <p:nvSpPr>
          <p:cNvPr id="5" name="Footer Placeholder 4">
            <a:extLst>
              <a:ext uri="{FF2B5EF4-FFF2-40B4-BE49-F238E27FC236}">
                <a16:creationId xmlns:a16="http://schemas.microsoft.com/office/drawing/2014/main" id="{934FA244-0B8F-439C-B167-73952FB39D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7395EE-C773-4C04-B7CA-1726EA88042C}"/>
              </a:ext>
            </a:extLst>
          </p:cNvPr>
          <p:cNvSpPr>
            <a:spLocks noGrp="1"/>
          </p:cNvSpPr>
          <p:nvPr>
            <p:ph type="sldNum" sz="quarter" idx="12"/>
          </p:nvPr>
        </p:nvSpPr>
        <p:spPr/>
        <p:txBody>
          <a:bodyPr/>
          <a:lstStyle/>
          <a:p>
            <a:fld id="{71B1381B-F44C-4A7E-A6AD-217078601BD4}" type="slidenum">
              <a:rPr lang="en-GB" smtClean="0"/>
              <a:t>‹#›</a:t>
            </a:fld>
            <a:endParaRPr lang="en-GB"/>
          </a:p>
        </p:txBody>
      </p:sp>
    </p:spTree>
    <p:extLst>
      <p:ext uri="{BB962C8B-B14F-4D97-AF65-F5344CB8AC3E}">
        <p14:creationId xmlns:p14="http://schemas.microsoft.com/office/powerpoint/2010/main" val="3810556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CAC462-D6C5-4326-B11A-C11225476C2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3862D3-925E-4EDA-8F8D-89732A7B28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A7F59EC-4195-4BB5-B1B3-02091357FCC4}"/>
              </a:ext>
            </a:extLst>
          </p:cNvPr>
          <p:cNvSpPr>
            <a:spLocks noGrp="1"/>
          </p:cNvSpPr>
          <p:nvPr>
            <p:ph type="dt" sz="half" idx="10"/>
          </p:nvPr>
        </p:nvSpPr>
        <p:spPr/>
        <p:txBody>
          <a:bodyPr/>
          <a:lstStyle/>
          <a:p>
            <a:fld id="{D2B2307C-8E26-4A95-958F-F272787D9394}" type="datetimeFigureOut">
              <a:rPr lang="en-GB" smtClean="0"/>
              <a:t>11/11/2024</a:t>
            </a:fld>
            <a:endParaRPr lang="en-GB"/>
          </a:p>
        </p:txBody>
      </p:sp>
      <p:sp>
        <p:nvSpPr>
          <p:cNvPr id="5" name="Footer Placeholder 4">
            <a:extLst>
              <a:ext uri="{FF2B5EF4-FFF2-40B4-BE49-F238E27FC236}">
                <a16:creationId xmlns:a16="http://schemas.microsoft.com/office/drawing/2014/main" id="{88899FBA-D724-4135-AEB9-92D0EBF2C93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79EEF1-1477-4879-A3B9-3CDDD0052D76}"/>
              </a:ext>
            </a:extLst>
          </p:cNvPr>
          <p:cNvSpPr>
            <a:spLocks noGrp="1"/>
          </p:cNvSpPr>
          <p:nvPr>
            <p:ph type="sldNum" sz="quarter" idx="12"/>
          </p:nvPr>
        </p:nvSpPr>
        <p:spPr/>
        <p:txBody>
          <a:bodyPr/>
          <a:lstStyle/>
          <a:p>
            <a:fld id="{71B1381B-F44C-4A7E-A6AD-217078601BD4}" type="slidenum">
              <a:rPr lang="en-GB" smtClean="0"/>
              <a:t>‹#›</a:t>
            </a:fld>
            <a:endParaRPr lang="en-GB"/>
          </a:p>
        </p:txBody>
      </p:sp>
    </p:spTree>
    <p:extLst>
      <p:ext uri="{BB962C8B-B14F-4D97-AF65-F5344CB8AC3E}">
        <p14:creationId xmlns:p14="http://schemas.microsoft.com/office/powerpoint/2010/main" val="1947880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496E7-CCB5-4733-8AF8-A8C88A35D63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76FC720-74F5-44DE-A4EF-B1D90FD826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6A60B7-2880-4900-A526-57E7CD339207}"/>
              </a:ext>
            </a:extLst>
          </p:cNvPr>
          <p:cNvSpPr>
            <a:spLocks noGrp="1"/>
          </p:cNvSpPr>
          <p:nvPr>
            <p:ph type="dt" sz="half" idx="10"/>
          </p:nvPr>
        </p:nvSpPr>
        <p:spPr/>
        <p:txBody>
          <a:bodyPr/>
          <a:lstStyle/>
          <a:p>
            <a:fld id="{D2B2307C-8E26-4A95-958F-F272787D9394}" type="datetimeFigureOut">
              <a:rPr lang="en-GB" smtClean="0"/>
              <a:t>11/11/2024</a:t>
            </a:fld>
            <a:endParaRPr lang="en-GB"/>
          </a:p>
        </p:txBody>
      </p:sp>
      <p:sp>
        <p:nvSpPr>
          <p:cNvPr id="5" name="Footer Placeholder 4">
            <a:extLst>
              <a:ext uri="{FF2B5EF4-FFF2-40B4-BE49-F238E27FC236}">
                <a16:creationId xmlns:a16="http://schemas.microsoft.com/office/drawing/2014/main" id="{36E591D9-6793-4230-9BFE-CF9914AC13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DE21C0-C62C-4366-A5E4-6EEFA3B9B9A3}"/>
              </a:ext>
            </a:extLst>
          </p:cNvPr>
          <p:cNvSpPr>
            <a:spLocks noGrp="1"/>
          </p:cNvSpPr>
          <p:nvPr>
            <p:ph type="sldNum" sz="quarter" idx="12"/>
          </p:nvPr>
        </p:nvSpPr>
        <p:spPr/>
        <p:txBody>
          <a:bodyPr/>
          <a:lstStyle/>
          <a:p>
            <a:fld id="{71B1381B-F44C-4A7E-A6AD-217078601BD4}" type="slidenum">
              <a:rPr lang="en-GB" smtClean="0"/>
              <a:t>‹#›</a:t>
            </a:fld>
            <a:endParaRPr lang="en-GB"/>
          </a:p>
        </p:txBody>
      </p:sp>
    </p:spTree>
    <p:extLst>
      <p:ext uri="{BB962C8B-B14F-4D97-AF65-F5344CB8AC3E}">
        <p14:creationId xmlns:p14="http://schemas.microsoft.com/office/powerpoint/2010/main" val="2229446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9806C-A96B-4CE7-B534-C536D73CCB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C373CC2-56C4-408D-96A8-42112C9707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AAF3EE5-6BDF-4219-A9D6-A2BF6BE9FEAD}"/>
              </a:ext>
            </a:extLst>
          </p:cNvPr>
          <p:cNvSpPr>
            <a:spLocks noGrp="1"/>
          </p:cNvSpPr>
          <p:nvPr>
            <p:ph type="dt" sz="half" idx="10"/>
          </p:nvPr>
        </p:nvSpPr>
        <p:spPr/>
        <p:txBody>
          <a:bodyPr/>
          <a:lstStyle/>
          <a:p>
            <a:fld id="{D2B2307C-8E26-4A95-958F-F272787D9394}" type="datetimeFigureOut">
              <a:rPr lang="en-GB" smtClean="0"/>
              <a:t>11/11/2024</a:t>
            </a:fld>
            <a:endParaRPr lang="en-GB"/>
          </a:p>
        </p:txBody>
      </p:sp>
      <p:sp>
        <p:nvSpPr>
          <p:cNvPr id="5" name="Footer Placeholder 4">
            <a:extLst>
              <a:ext uri="{FF2B5EF4-FFF2-40B4-BE49-F238E27FC236}">
                <a16:creationId xmlns:a16="http://schemas.microsoft.com/office/drawing/2014/main" id="{2E767BC8-1E84-430D-B252-69B3DB35DE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568723-64CB-47B8-AC9E-0A29DBB86F61}"/>
              </a:ext>
            </a:extLst>
          </p:cNvPr>
          <p:cNvSpPr>
            <a:spLocks noGrp="1"/>
          </p:cNvSpPr>
          <p:nvPr>
            <p:ph type="sldNum" sz="quarter" idx="12"/>
          </p:nvPr>
        </p:nvSpPr>
        <p:spPr/>
        <p:txBody>
          <a:bodyPr/>
          <a:lstStyle/>
          <a:p>
            <a:fld id="{71B1381B-F44C-4A7E-A6AD-217078601BD4}" type="slidenum">
              <a:rPr lang="en-GB" smtClean="0"/>
              <a:t>‹#›</a:t>
            </a:fld>
            <a:endParaRPr lang="en-GB"/>
          </a:p>
        </p:txBody>
      </p:sp>
    </p:spTree>
    <p:extLst>
      <p:ext uri="{BB962C8B-B14F-4D97-AF65-F5344CB8AC3E}">
        <p14:creationId xmlns:p14="http://schemas.microsoft.com/office/powerpoint/2010/main" val="303090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AECF0-DB4D-436C-A9E8-4D039CE7C89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A169955-6CA3-4364-A06A-FEE99EBE98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F8D5C71-BF40-43C9-A4C1-9323D08C8BF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F22C138-E1CA-45C1-9760-4280BDD4EB8B}"/>
              </a:ext>
            </a:extLst>
          </p:cNvPr>
          <p:cNvSpPr>
            <a:spLocks noGrp="1"/>
          </p:cNvSpPr>
          <p:nvPr>
            <p:ph type="dt" sz="half" idx="10"/>
          </p:nvPr>
        </p:nvSpPr>
        <p:spPr/>
        <p:txBody>
          <a:bodyPr/>
          <a:lstStyle/>
          <a:p>
            <a:fld id="{D2B2307C-8E26-4A95-958F-F272787D9394}" type="datetimeFigureOut">
              <a:rPr lang="en-GB" smtClean="0"/>
              <a:t>11/11/2024</a:t>
            </a:fld>
            <a:endParaRPr lang="en-GB"/>
          </a:p>
        </p:txBody>
      </p:sp>
      <p:sp>
        <p:nvSpPr>
          <p:cNvPr id="6" name="Footer Placeholder 5">
            <a:extLst>
              <a:ext uri="{FF2B5EF4-FFF2-40B4-BE49-F238E27FC236}">
                <a16:creationId xmlns:a16="http://schemas.microsoft.com/office/drawing/2014/main" id="{018253CD-232F-4787-B979-4C8DD6702DD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55B5181-24DC-417E-AD10-0D357E801EA0}"/>
              </a:ext>
            </a:extLst>
          </p:cNvPr>
          <p:cNvSpPr>
            <a:spLocks noGrp="1"/>
          </p:cNvSpPr>
          <p:nvPr>
            <p:ph type="sldNum" sz="quarter" idx="12"/>
          </p:nvPr>
        </p:nvSpPr>
        <p:spPr/>
        <p:txBody>
          <a:bodyPr/>
          <a:lstStyle/>
          <a:p>
            <a:fld id="{71B1381B-F44C-4A7E-A6AD-217078601BD4}" type="slidenum">
              <a:rPr lang="en-GB" smtClean="0"/>
              <a:t>‹#›</a:t>
            </a:fld>
            <a:endParaRPr lang="en-GB"/>
          </a:p>
        </p:txBody>
      </p:sp>
    </p:spTree>
    <p:extLst>
      <p:ext uri="{BB962C8B-B14F-4D97-AF65-F5344CB8AC3E}">
        <p14:creationId xmlns:p14="http://schemas.microsoft.com/office/powerpoint/2010/main" val="2977329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74458-D210-4DEA-A9B9-26BA7A73B83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039CCF2-B5D4-4818-9894-B69D6D00A0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CC734A-3DC9-432D-A67F-976A4B11D0A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887B9AA-878C-477B-8EEB-E74F90A0E5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6D4FDB0-AD99-4967-86BA-85B2540939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FD99523-9BEA-4E17-8E2A-6112DDA60AD4}"/>
              </a:ext>
            </a:extLst>
          </p:cNvPr>
          <p:cNvSpPr>
            <a:spLocks noGrp="1"/>
          </p:cNvSpPr>
          <p:nvPr>
            <p:ph type="dt" sz="half" idx="10"/>
          </p:nvPr>
        </p:nvSpPr>
        <p:spPr/>
        <p:txBody>
          <a:bodyPr/>
          <a:lstStyle/>
          <a:p>
            <a:fld id="{D2B2307C-8E26-4A95-958F-F272787D9394}" type="datetimeFigureOut">
              <a:rPr lang="en-GB" smtClean="0"/>
              <a:t>11/11/2024</a:t>
            </a:fld>
            <a:endParaRPr lang="en-GB"/>
          </a:p>
        </p:txBody>
      </p:sp>
      <p:sp>
        <p:nvSpPr>
          <p:cNvPr id="8" name="Footer Placeholder 7">
            <a:extLst>
              <a:ext uri="{FF2B5EF4-FFF2-40B4-BE49-F238E27FC236}">
                <a16:creationId xmlns:a16="http://schemas.microsoft.com/office/drawing/2014/main" id="{0C880505-DF7B-4ED4-8A39-30342A33CC9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6084297-25E4-41ED-95AA-B5EA801BC4FD}"/>
              </a:ext>
            </a:extLst>
          </p:cNvPr>
          <p:cNvSpPr>
            <a:spLocks noGrp="1"/>
          </p:cNvSpPr>
          <p:nvPr>
            <p:ph type="sldNum" sz="quarter" idx="12"/>
          </p:nvPr>
        </p:nvSpPr>
        <p:spPr/>
        <p:txBody>
          <a:bodyPr/>
          <a:lstStyle/>
          <a:p>
            <a:fld id="{71B1381B-F44C-4A7E-A6AD-217078601BD4}" type="slidenum">
              <a:rPr lang="en-GB" smtClean="0"/>
              <a:t>‹#›</a:t>
            </a:fld>
            <a:endParaRPr lang="en-GB"/>
          </a:p>
        </p:txBody>
      </p:sp>
    </p:spTree>
    <p:extLst>
      <p:ext uri="{BB962C8B-B14F-4D97-AF65-F5344CB8AC3E}">
        <p14:creationId xmlns:p14="http://schemas.microsoft.com/office/powerpoint/2010/main" val="2251249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27653-685C-4596-836D-17166013CCA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2053B2E-77DF-4A83-AC25-C7997BAACA54}"/>
              </a:ext>
            </a:extLst>
          </p:cNvPr>
          <p:cNvSpPr>
            <a:spLocks noGrp="1"/>
          </p:cNvSpPr>
          <p:nvPr>
            <p:ph type="dt" sz="half" idx="10"/>
          </p:nvPr>
        </p:nvSpPr>
        <p:spPr/>
        <p:txBody>
          <a:bodyPr/>
          <a:lstStyle/>
          <a:p>
            <a:fld id="{D2B2307C-8E26-4A95-958F-F272787D9394}" type="datetimeFigureOut">
              <a:rPr lang="en-GB" smtClean="0"/>
              <a:t>11/11/2024</a:t>
            </a:fld>
            <a:endParaRPr lang="en-GB"/>
          </a:p>
        </p:txBody>
      </p:sp>
      <p:sp>
        <p:nvSpPr>
          <p:cNvPr id="4" name="Footer Placeholder 3">
            <a:extLst>
              <a:ext uri="{FF2B5EF4-FFF2-40B4-BE49-F238E27FC236}">
                <a16:creationId xmlns:a16="http://schemas.microsoft.com/office/drawing/2014/main" id="{55857873-EF06-402A-AEE4-48BD9CC870C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E183AF8-24CF-4437-8905-EB45E7084984}"/>
              </a:ext>
            </a:extLst>
          </p:cNvPr>
          <p:cNvSpPr>
            <a:spLocks noGrp="1"/>
          </p:cNvSpPr>
          <p:nvPr>
            <p:ph type="sldNum" sz="quarter" idx="12"/>
          </p:nvPr>
        </p:nvSpPr>
        <p:spPr/>
        <p:txBody>
          <a:bodyPr/>
          <a:lstStyle/>
          <a:p>
            <a:fld id="{71B1381B-F44C-4A7E-A6AD-217078601BD4}" type="slidenum">
              <a:rPr lang="en-GB" smtClean="0"/>
              <a:t>‹#›</a:t>
            </a:fld>
            <a:endParaRPr lang="en-GB"/>
          </a:p>
        </p:txBody>
      </p:sp>
    </p:spTree>
    <p:extLst>
      <p:ext uri="{BB962C8B-B14F-4D97-AF65-F5344CB8AC3E}">
        <p14:creationId xmlns:p14="http://schemas.microsoft.com/office/powerpoint/2010/main" val="131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92F0F0-1B72-4B6D-A710-4B5132ED8E58}"/>
              </a:ext>
            </a:extLst>
          </p:cNvPr>
          <p:cNvSpPr>
            <a:spLocks noGrp="1"/>
          </p:cNvSpPr>
          <p:nvPr>
            <p:ph type="dt" sz="half" idx="10"/>
          </p:nvPr>
        </p:nvSpPr>
        <p:spPr/>
        <p:txBody>
          <a:bodyPr/>
          <a:lstStyle/>
          <a:p>
            <a:fld id="{D2B2307C-8E26-4A95-958F-F272787D9394}" type="datetimeFigureOut">
              <a:rPr lang="en-GB" smtClean="0"/>
              <a:t>11/11/2024</a:t>
            </a:fld>
            <a:endParaRPr lang="en-GB"/>
          </a:p>
        </p:txBody>
      </p:sp>
      <p:sp>
        <p:nvSpPr>
          <p:cNvPr id="3" name="Footer Placeholder 2">
            <a:extLst>
              <a:ext uri="{FF2B5EF4-FFF2-40B4-BE49-F238E27FC236}">
                <a16:creationId xmlns:a16="http://schemas.microsoft.com/office/drawing/2014/main" id="{4FFAF747-3F02-4199-AD13-786E2A56024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1B65055-EFE2-4284-86A6-50B82C5A6737}"/>
              </a:ext>
            </a:extLst>
          </p:cNvPr>
          <p:cNvSpPr>
            <a:spLocks noGrp="1"/>
          </p:cNvSpPr>
          <p:nvPr>
            <p:ph type="sldNum" sz="quarter" idx="12"/>
          </p:nvPr>
        </p:nvSpPr>
        <p:spPr/>
        <p:txBody>
          <a:bodyPr/>
          <a:lstStyle/>
          <a:p>
            <a:fld id="{71B1381B-F44C-4A7E-A6AD-217078601BD4}" type="slidenum">
              <a:rPr lang="en-GB" smtClean="0"/>
              <a:t>‹#›</a:t>
            </a:fld>
            <a:endParaRPr lang="en-GB"/>
          </a:p>
        </p:txBody>
      </p:sp>
    </p:spTree>
    <p:extLst>
      <p:ext uri="{BB962C8B-B14F-4D97-AF65-F5344CB8AC3E}">
        <p14:creationId xmlns:p14="http://schemas.microsoft.com/office/powerpoint/2010/main" val="1511859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552B2-7C4F-4C84-9616-3F6926B775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6BE6398-2C34-4C5A-A85F-C39FA3922A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F042DBE-96DF-42A9-B163-7C97C93949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FF8B3F-F7A7-4CEE-9579-0238477DF051}"/>
              </a:ext>
            </a:extLst>
          </p:cNvPr>
          <p:cNvSpPr>
            <a:spLocks noGrp="1"/>
          </p:cNvSpPr>
          <p:nvPr>
            <p:ph type="dt" sz="half" idx="10"/>
          </p:nvPr>
        </p:nvSpPr>
        <p:spPr/>
        <p:txBody>
          <a:bodyPr/>
          <a:lstStyle/>
          <a:p>
            <a:fld id="{D2B2307C-8E26-4A95-958F-F272787D9394}" type="datetimeFigureOut">
              <a:rPr lang="en-GB" smtClean="0"/>
              <a:t>11/11/2024</a:t>
            </a:fld>
            <a:endParaRPr lang="en-GB"/>
          </a:p>
        </p:txBody>
      </p:sp>
      <p:sp>
        <p:nvSpPr>
          <p:cNvPr id="6" name="Footer Placeholder 5">
            <a:extLst>
              <a:ext uri="{FF2B5EF4-FFF2-40B4-BE49-F238E27FC236}">
                <a16:creationId xmlns:a16="http://schemas.microsoft.com/office/drawing/2014/main" id="{59CAA9F1-E4BD-4CF1-8FFA-2A1B8C684C9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D9458F-7714-4B07-BCE7-072AD20B861E}"/>
              </a:ext>
            </a:extLst>
          </p:cNvPr>
          <p:cNvSpPr>
            <a:spLocks noGrp="1"/>
          </p:cNvSpPr>
          <p:nvPr>
            <p:ph type="sldNum" sz="quarter" idx="12"/>
          </p:nvPr>
        </p:nvSpPr>
        <p:spPr/>
        <p:txBody>
          <a:bodyPr/>
          <a:lstStyle/>
          <a:p>
            <a:fld id="{71B1381B-F44C-4A7E-A6AD-217078601BD4}" type="slidenum">
              <a:rPr lang="en-GB" smtClean="0"/>
              <a:t>‹#›</a:t>
            </a:fld>
            <a:endParaRPr lang="en-GB"/>
          </a:p>
        </p:txBody>
      </p:sp>
    </p:spTree>
    <p:extLst>
      <p:ext uri="{BB962C8B-B14F-4D97-AF65-F5344CB8AC3E}">
        <p14:creationId xmlns:p14="http://schemas.microsoft.com/office/powerpoint/2010/main" val="3375946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19FE5-7338-4D35-BB16-C221B14AE1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D917EAD-4C37-42D6-AA3D-132679AF70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6F75406-CD42-4B72-A27B-CE1886EF4C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3E0984-5CB8-4357-B8FB-75EB460949B1}"/>
              </a:ext>
            </a:extLst>
          </p:cNvPr>
          <p:cNvSpPr>
            <a:spLocks noGrp="1"/>
          </p:cNvSpPr>
          <p:nvPr>
            <p:ph type="dt" sz="half" idx="10"/>
          </p:nvPr>
        </p:nvSpPr>
        <p:spPr/>
        <p:txBody>
          <a:bodyPr/>
          <a:lstStyle/>
          <a:p>
            <a:fld id="{D2B2307C-8E26-4A95-958F-F272787D9394}" type="datetimeFigureOut">
              <a:rPr lang="en-GB" smtClean="0"/>
              <a:t>11/11/2024</a:t>
            </a:fld>
            <a:endParaRPr lang="en-GB"/>
          </a:p>
        </p:txBody>
      </p:sp>
      <p:sp>
        <p:nvSpPr>
          <p:cNvPr id="6" name="Footer Placeholder 5">
            <a:extLst>
              <a:ext uri="{FF2B5EF4-FFF2-40B4-BE49-F238E27FC236}">
                <a16:creationId xmlns:a16="http://schemas.microsoft.com/office/drawing/2014/main" id="{5BCD7D1F-1322-477E-A11D-1259FDC725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6267321-AF2F-4EDA-86EE-020D557A76CC}"/>
              </a:ext>
            </a:extLst>
          </p:cNvPr>
          <p:cNvSpPr>
            <a:spLocks noGrp="1"/>
          </p:cNvSpPr>
          <p:nvPr>
            <p:ph type="sldNum" sz="quarter" idx="12"/>
          </p:nvPr>
        </p:nvSpPr>
        <p:spPr/>
        <p:txBody>
          <a:bodyPr/>
          <a:lstStyle/>
          <a:p>
            <a:fld id="{71B1381B-F44C-4A7E-A6AD-217078601BD4}" type="slidenum">
              <a:rPr lang="en-GB" smtClean="0"/>
              <a:t>‹#›</a:t>
            </a:fld>
            <a:endParaRPr lang="en-GB"/>
          </a:p>
        </p:txBody>
      </p:sp>
    </p:spTree>
    <p:extLst>
      <p:ext uri="{BB962C8B-B14F-4D97-AF65-F5344CB8AC3E}">
        <p14:creationId xmlns:p14="http://schemas.microsoft.com/office/powerpoint/2010/main" val="156418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77139A-5940-4A58-BE4A-8C8C1C25E4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B6D1D7D-DABF-430F-B655-0DC24177AE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8BEE86-2281-4300-B422-D40C8C0A36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B2307C-8E26-4A95-958F-F272787D9394}" type="datetimeFigureOut">
              <a:rPr lang="en-GB" smtClean="0"/>
              <a:t>11/11/2024</a:t>
            </a:fld>
            <a:endParaRPr lang="en-GB"/>
          </a:p>
        </p:txBody>
      </p:sp>
      <p:sp>
        <p:nvSpPr>
          <p:cNvPr id="5" name="Footer Placeholder 4">
            <a:extLst>
              <a:ext uri="{FF2B5EF4-FFF2-40B4-BE49-F238E27FC236}">
                <a16:creationId xmlns:a16="http://schemas.microsoft.com/office/drawing/2014/main" id="{FDA23E0F-D3FC-472E-A31D-A41439F97D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1ACA42D-6F06-4AE0-BE98-98D2CA9E54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B1381B-F44C-4A7E-A6AD-217078601BD4}" type="slidenum">
              <a:rPr lang="en-GB" smtClean="0"/>
              <a:t>‹#›</a:t>
            </a:fld>
            <a:endParaRPr lang="en-GB"/>
          </a:p>
        </p:txBody>
      </p:sp>
    </p:spTree>
    <p:extLst>
      <p:ext uri="{BB962C8B-B14F-4D97-AF65-F5344CB8AC3E}">
        <p14:creationId xmlns:p14="http://schemas.microsoft.com/office/powerpoint/2010/main" val="692808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53949-70AA-4FCE-BE88-B274E08FC610}"/>
              </a:ext>
            </a:extLst>
          </p:cNvPr>
          <p:cNvSpPr>
            <a:spLocks noGrp="1"/>
          </p:cNvSpPr>
          <p:nvPr>
            <p:ph type="ctrTitle"/>
          </p:nvPr>
        </p:nvSpPr>
        <p:spPr/>
        <p:txBody>
          <a:bodyPr>
            <a:normAutofit fontScale="90000"/>
          </a:bodyPr>
          <a:lstStyle/>
          <a:p>
            <a:r>
              <a:rPr lang="en-GB" b="1" dirty="0"/>
              <a:t>Reading a Research Literature; example of an Article</a:t>
            </a:r>
          </a:p>
        </p:txBody>
      </p:sp>
      <p:sp>
        <p:nvSpPr>
          <p:cNvPr id="3" name="Subtitle 2">
            <a:extLst>
              <a:ext uri="{FF2B5EF4-FFF2-40B4-BE49-F238E27FC236}">
                <a16:creationId xmlns:a16="http://schemas.microsoft.com/office/drawing/2014/main" id="{704AECCB-9BE7-4D9F-AE80-DAA081929AC3}"/>
              </a:ext>
            </a:extLst>
          </p:cNvPr>
          <p:cNvSpPr>
            <a:spLocks noGrp="1"/>
          </p:cNvSpPr>
          <p:nvPr>
            <p:ph type="subTitle" idx="1"/>
          </p:nvPr>
        </p:nvSpPr>
        <p:spPr/>
        <p:txBody>
          <a:bodyPr/>
          <a:lstStyle/>
          <a:p>
            <a:r>
              <a:rPr lang="en-GB" b="1" dirty="0"/>
              <a:t>Dr ZEKRI</a:t>
            </a:r>
          </a:p>
          <a:p>
            <a:r>
              <a:rPr lang="en-GB" b="1" dirty="0"/>
              <a:t>M2</a:t>
            </a:r>
          </a:p>
          <a:p>
            <a:r>
              <a:rPr lang="en-GB" b="1"/>
              <a:t>Didactics</a:t>
            </a:r>
            <a:endParaRPr lang="en-GB" b="1" dirty="0"/>
          </a:p>
        </p:txBody>
      </p:sp>
    </p:spTree>
    <p:extLst>
      <p:ext uri="{BB962C8B-B14F-4D97-AF65-F5344CB8AC3E}">
        <p14:creationId xmlns:p14="http://schemas.microsoft.com/office/powerpoint/2010/main" val="672581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CD02C-55D3-4CA6-9AC9-B571E21D0B00}"/>
              </a:ext>
            </a:extLst>
          </p:cNvPr>
          <p:cNvSpPr>
            <a:spLocks noGrp="1"/>
          </p:cNvSpPr>
          <p:nvPr>
            <p:ph type="title"/>
          </p:nvPr>
        </p:nvSpPr>
        <p:spPr/>
        <p:txBody>
          <a:bodyPr/>
          <a:lstStyle/>
          <a:p>
            <a:r>
              <a:rPr lang="en-GB" dirty="0"/>
              <a:t>Read, take notes, outline your text then write</a:t>
            </a:r>
          </a:p>
        </p:txBody>
      </p:sp>
      <p:graphicFrame>
        <p:nvGraphicFramePr>
          <p:cNvPr id="7" name="Table 7">
            <a:extLst>
              <a:ext uri="{FF2B5EF4-FFF2-40B4-BE49-F238E27FC236}">
                <a16:creationId xmlns:a16="http://schemas.microsoft.com/office/drawing/2014/main" id="{F3BC263E-D5F0-4F99-8CD1-7A424143150F}"/>
              </a:ext>
            </a:extLst>
          </p:cNvPr>
          <p:cNvGraphicFramePr>
            <a:graphicFrameLocks noGrp="1"/>
          </p:cNvGraphicFramePr>
          <p:nvPr>
            <p:ph idx="1"/>
            <p:extLst>
              <p:ext uri="{D42A27DB-BD31-4B8C-83A1-F6EECF244321}">
                <p14:modId xmlns:p14="http://schemas.microsoft.com/office/powerpoint/2010/main" val="1822677733"/>
              </p:ext>
            </p:extLst>
          </p:nvPr>
        </p:nvGraphicFramePr>
        <p:xfrm>
          <a:off x="814387" y="2968625"/>
          <a:ext cx="10539413" cy="1828800"/>
        </p:xfrm>
        <a:graphic>
          <a:graphicData uri="http://schemas.openxmlformats.org/drawingml/2006/table">
            <a:tbl>
              <a:tblPr firstRow="1" bandRow="1">
                <a:tableStyleId>{5940675A-B579-460E-94D1-54222C63F5DA}</a:tableStyleId>
              </a:tblPr>
              <a:tblGrid>
                <a:gridCol w="1776413">
                  <a:extLst>
                    <a:ext uri="{9D8B030D-6E8A-4147-A177-3AD203B41FA5}">
                      <a16:colId xmlns:a16="http://schemas.microsoft.com/office/drawing/2014/main" val="1584878714"/>
                    </a:ext>
                  </a:extLst>
                </a:gridCol>
                <a:gridCol w="1752600">
                  <a:extLst>
                    <a:ext uri="{9D8B030D-6E8A-4147-A177-3AD203B41FA5}">
                      <a16:colId xmlns:a16="http://schemas.microsoft.com/office/drawing/2014/main" val="3006167517"/>
                    </a:ext>
                  </a:extLst>
                </a:gridCol>
                <a:gridCol w="1752600">
                  <a:extLst>
                    <a:ext uri="{9D8B030D-6E8A-4147-A177-3AD203B41FA5}">
                      <a16:colId xmlns:a16="http://schemas.microsoft.com/office/drawing/2014/main" val="777688031"/>
                    </a:ext>
                  </a:extLst>
                </a:gridCol>
                <a:gridCol w="1752600">
                  <a:extLst>
                    <a:ext uri="{9D8B030D-6E8A-4147-A177-3AD203B41FA5}">
                      <a16:colId xmlns:a16="http://schemas.microsoft.com/office/drawing/2014/main" val="1144097178"/>
                    </a:ext>
                  </a:extLst>
                </a:gridCol>
                <a:gridCol w="1752600">
                  <a:extLst>
                    <a:ext uri="{9D8B030D-6E8A-4147-A177-3AD203B41FA5}">
                      <a16:colId xmlns:a16="http://schemas.microsoft.com/office/drawing/2014/main" val="2504371691"/>
                    </a:ext>
                  </a:extLst>
                </a:gridCol>
                <a:gridCol w="1752600">
                  <a:extLst>
                    <a:ext uri="{9D8B030D-6E8A-4147-A177-3AD203B41FA5}">
                      <a16:colId xmlns:a16="http://schemas.microsoft.com/office/drawing/2014/main" val="4153784009"/>
                    </a:ext>
                  </a:extLst>
                </a:gridCol>
              </a:tblGrid>
              <a:tr h="370840">
                <a:tc>
                  <a:txBody>
                    <a:bodyPr/>
                    <a:lstStyle/>
                    <a:p>
                      <a:r>
                        <a:rPr lang="en-GB" b="1" dirty="0"/>
                        <a:t>Researcher</a:t>
                      </a:r>
                      <a:r>
                        <a:rPr lang="en-GB" dirty="0"/>
                        <a:t> </a:t>
                      </a:r>
                    </a:p>
                  </a:txBody>
                  <a:tcPr/>
                </a:tc>
                <a:tc>
                  <a:txBody>
                    <a:bodyPr/>
                    <a:lstStyle/>
                    <a:p>
                      <a:r>
                        <a:rPr lang="en-GB" b="1" dirty="0"/>
                        <a:t>Concept</a:t>
                      </a:r>
                    </a:p>
                  </a:txBody>
                  <a:tcPr/>
                </a:tc>
                <a:tc>
                  <a:txBody>
                    <a:bodyPr/>
                    <a:lstStyle/>
                    <a:p>
                      <a:r>
                        <a:rPr lang="en-GB" b="1" dirty="0"/>
                        <a:t>Context</a:t>
                      </a:r>
                    </a:p>
                  </a:txBody>
                  <a:tcPr/>
                </a:tc>
                <a:tc>
                  <a:txBody>
                    <a:bodyPr/>
                    <a:lstStyle/>
                    <a:p>
                      <a:r>
                        <a:rPr lang="en-GB" b="1" dirty="0"/>
                        <a:t>Theory</a:t>
                      </a:r>
                    </a:p>
                  </a:txBody>
                  <a:tcPr/>
                </a:tc>
                <a:tc>
                  <a:txBody>
                    <a:bodyPr/>
                    <a:lstStyle/>
                    <a:p>
                      <a:r>
                        <a:rPr lang="en-GB" b="1" dirty="0"/>
                        <a:t>objective of analysis/ participants</a:t>
                      </a:r>
                    </a:p>
                  </a:txBody>
                  <a:tcPr/>
                </a:tc>
                <a:tc>
                  <a:txBody>
                    <a:bodyPr/>
                    <a:lstStyle/>
                    <a:p>
                      <a:r>
                        <a:rPr lang="en-GB" b="1" dirty="0"/>
                        <a:t>Why</a:t>
                      </a:r>
                      <a:r>
                        <a:rPr lang="en-GB" dirty="0"/>
                        <a:t> </a:t>
                      </a:r>
                      <a:r>
                        <a:rPr lang="en-GB" b="1" dirty="0"/>
                        <a:t>women</a:t>
                      </a:r>
                      <a:r>
                        <a:rPr lang="en-GB" dirty="0"/>
                        <a:t>?</a:t>
                      </a:r>
                    </a:p>
                  </a:txBody>
                  <a:tcPr/>
                </a:tc>
                <a:extLst>
                  <a:ext uri="{0D108BD9-81ED-4DB2-BD59-A6C34878D82A}">
                    <a16:rowId xmlns:a16="http://schemas.microsoft.com/office/drawing/2014/main" val="26497049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tx1"/>
                          </a:solidFill>
                          <a:effectLst/>
                          <a:latin typeface="+mn-lt"/>
                          <a:ea typeface="+mn-ea"/>
                          <a:cs typeface="+mn-cs"/>
                        </a:rPr>
                        <a:t>Linda Tuhiwai Smith</a:t>
                      </a:r>
                    </a:p>
                    <a:p>
                      <a:endParaRPr lang="en-GB" dirty="0"/>
                    </a:p>
                  </a:txBody>
                  <a:tcPr/>
                </a:tc>
                <a:tc>
                  <a:txBody>
                    <a:bodyPr/>
                    <a:lstStyle/>
                    <a:p>
                      <a:r>
                        <a:rPr lang="en-GB" sz="1800" kern="1200" dirty="0">
                          <a:solidFill>
                            <a:schemeClr val="tx1"/>
                          </a:solidFill>
                          <a:effectLst/>
                          <a:latin typeface="+mn-lt"/>
                          <a:ea typeface="+mn-ea"/>
                          <a:cs typeface="+mn-cs"/>
                        </a:rPr>
                        <a:t>Indigenous practice methodologies </a:t>
                      </a:r>
                      <a:endParaRPr lang="en-GB" dirty="0"/>
                    </a:p>
                  </a:txBody>
                  <a:tcPr/>
                </a:tc>
                <a:tc>
                  <a:txBody>
                    <a:bodyPr/>
                    <a:lstStyle/>
                    <a:p>
                      <a:r>
                        <a:rPr lang="en-GB" sz="1800" kern="1200" dirty="0">
                          <a:solidFill>
                            <a:schemeClr val="tx1"/>
                          </a:solidFill>
                          <a:effectLst/>
                          <a:latin typeface="+mn-lt"/>
                          <a:ea typeface="+mn-ea"/>
                          <a:cs typeface="+mn-cs"/>
                        </a:rPr>
                        <a:t>South and Central America</a:t>
                      </a:r>
                      <a:endParaRPr lang="en-GB" dirty="0"/>
                    </a:p>
                  </a:txBody>
                  <a:tcPr/>
                </a:tc>
                <a:tc>
                  <a:txBody>
                    <a:bodyPr/>
                    <a:lstStyle/>
                    <a:p>
                      <a:r>
                        <a:rPr lang="en-GB" sz="1800" kern="1200" dirty="0">
                          <a:solidFill>
                            <a:schemeClr val="tx1"/>
                          </a:solidFill>
                          <a:effectLst/>
                          <a:latin typeface="+mn-lt"/>
                          <a:ea typeface="+mn-ea"/>
                          <a:cs typeface="+mn-cs"/>
                        </a:rPr>
                        <a:t>feminist research </a:t>
                      </a:r>
                    </a:p>
                    <a:p>
                      <a:r>
                        <a:rPr lang="en-GB" sz="1800" kern="1200" dirty="0">
                          <a:solidFill>
                            <a:schemeClr val="tx1"/>
                          </a:solidFill>
                          <a:effectLst/>
                          <a:latin typeface="+mn-lt"/>
                          <a:ea typeface="+mn-ea"/>
                          <a:cs typeface="+mn-cs"/>
                        </a:rPr>
                        <a:t>Decoloniality </a:t>
                      </a:r>
                      <a:endParaRPr lang="en-GB" dirty="0"/>
                    </a:p>
                  </a:txBody>
                  <a:tcPr/>
                </a:tc>
                <a:tc>
                  <a:txBody>
                    <a:bodyPr/>
                    <a:lstStyle/>
                    <a:p>
                      <a:r>
                        <a:rPr lang="en-GB" dirty="0"/>
                        <a:t>women</a:t>
                      </a:r>
                    </a:p>
                  </a:txBody>
                  <a:tcPr/>
                </a:tc>
                <a:tc>
                  <a:txBody>
                    <a:bodyPr/>
                    <a:lstStyle/>
                    <a:p>
                      <a:r>
                        <a:rPr lang="en-GB" dirty="0"/>
                        <a:t>To discuss issues focusing on problem-solving</a:t>
                      </a:r>
                    </a:p>
                  </a:txBody>
                  <a:tcPr/>
                </a:tc>
                <a:extLst>
                  <a:ext uri="{0D108BD9-81ED-4DB2-BD59-A6C34878D82A}">
                    <a16:rowId xmlns:a16="http://schemas.microsoft.com/office/drawing/2014/main" val="2172964134"/>
                  </a:ext>
                </a:extLst>
              </a:tr>
            </a:tbl>
          </a:graphicData>
        </a:graphic>
      </p:graphicFrame>
      <p:sp>
        <p:nvSpPr>
          <p:cNvPr id="9" name="TextBox 8">
            <a:extLst>
              <a:ext uri="{FF2B5EF4-FFF2-40B4-BE49-F238E27FC236}">
                <a16:creationId xmlns:a16="http://schemas.microsoft.com/office/drawing/2014/main" id="{1F6ADEE9-5CBC-4767-9E4E-94FA0897DA2E}"/>
              </a:ext>
            </a:extLst>
          </p:cNvPr>
          <p:cNvSpPr txBox="1"/>
          <p:nvPr/>
        </p:nvSpPr>
        <p:spPr>
          <a:xfrm>
            <a:off x="1160860" y="1960324"/>
            <a:ext cx="6093618" cy="646331"/>
          </a:xfrm>
          <a:prstGeom prst="rect">
            <a:avLst/>
          </a:prstGeom>
          <a:noFill/>
        </p:spPr>
        <p:txBody>
          <a:bodyPr wrap="square">
            <a:spAutoFit/>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Decolonising Methodologies Research and indigenous people; example 1</a:t>
            </a:r>
            <a:endParaRPr lang="en-GB" b="1" dirty="0"/>
          </a:p>
        </p:txBody>
      </p:sp>
    </p:spTree>
    <p:extLst>
      <p:ext uri="{BB962C8B-B14F-4D97-AF65-F5344CB8AC3E}">
        <p14:creationId xmlns:p14="http://schemas.microsoft.com/office/powerpoint/2010/main" val="2188382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BAF4D-850C-4929-8959-79F55E39A02F}"/>
              </a:ext>
            </a:extLst>
          </p:cNvPr>
          <p:cNvSpPr>
            <a:spLocks noGrp="1"/>
          </p:cNvSpPr>
          <p:nvPr>
            <p:ph type="title"/>
          </p:nvPr>
        </p:nvSpPr>
        <p:spPr/>
        <p:txBody>
          <a:bodyPr>
            <a:noAutofit/>
          </a:bodyPr>
          <a:lstStyle/>
          <a:p>
            <a:br>
              <a:rPr lang="en-GB" sz="2800" b="0" i="0" dirty="0">
                <a:solidFill>
                  <a:srgbClr val="333333"/>
                </a:solidFill>
                <a:effectLst/>
                <a:latin typeface="Roboto" panose="02000000000000000000" pitchFamily="2" charset="0"/>
              </a:rPr>
            </a:br>
            <a:br>
              <a:rPr lang="en-GB" sz="2800" b="0" i="0" dirty="0">
                <a:solidFill>
                  <a:srgbClr val="333333"/>
                </a:solidFill>
                <a:effectLst/>
                <a:latin typeface="Roboto" panose="02000000000000000000" pitchFamily="2" charset="0"/>
              </a:rPr>
            </a:br>
            <a:r>
              <a:rPr lang="en-GB" sz="2800" b="0" i="0" dirty="0">
                <a:solidFill>
                  <a:srgbClr val="333333"/>
                </a:solidFill>
                <a:effectLst/>
                <a:latin typeface="Roboto" panose="02000000000000000000" pitchFamily="2" charset="0"/>
              </a:rPr>
              <a:t>A Research Writing Matrix for discussing research rigour in the social sciences. </a:t>
            </a:r>
            <a:br>
              <a:rPr lang="en-GB" sz="2800" b="0" i="0" dirty="0">
                <a:solidFill>
                  <a:srgbClr val="333333"/>
                </a:solidFill>
                <a:effectLst/>
                <a:latin typeface="Roboto" panose="02000000000000000000" pitchFamily="2" charset="0"/>
              </a:rPr>
            </a:br>
            <a:br>
              <a:rPr lang="en-GB" sz="2800" dirty="0"/>
            </a:br>
            <a:endParaRPr lang="en-GB" sz="2800" dirty="0"/>
          </a:p>
        </p:txBody>
      </p:sp>
      <p:pic>
        <p:nvPicPr>
          <p:cNvPr id="5" name="Content Placeholder 4">
            <a:extLst>
              <a:ext uri="{FF2B5EF4-FFF2-40B4-BE49-F238E27FC236}">
                <a16:creationId xmlns:a16="http://schemas.microsoft.com/office/drawing/2014/main" id="{C2AD72F4-D9C3-413F-9D34-ADBA8EFFE65E}"/>
              </a:ext>
            </a:extLst>
          </p:cNvPr>
          <p:cNvPicPr>
            <a:picLocks noGrp="1" noChangeAspect="1"/>
          </p:cNvPicPr>
          <p:nvPr>
            <p:ph idx="1"/>
          </p:nvPr>
        </p:nvPicPr>
        <p:blipFill>
          <a:blip r:embed="rId2"/>
          <a:stretch>
            <a:fillRect/>
          </a:stretch>
        </p:blipFill>
        <p:spPr>
          <a:xfrm>
            <a:off x="2733205" y="1929317"/>
            <a:ext cx="6725589" cy="4143953"/>
          </a:xfrm>
        </p:spPr>
      </p:pic>
    </p:spTree>
    <p:extLst>
      <p:ext uri="{BB962C8B-B14F-4D97-AF65-F5344CB8AC3E}">
        <p14:creationId xmlns:p14="http://schemas.microsoft.com/office/powerpoint/2010/main" val="2982375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A3EA1-0D11-4934-A3BA-758EBF1E340F}"/>
              </a:ext>
            </a:extLst>
          </p:cNvPr>
          <p:cNvSpPr>
            <a:spLocks noGrp="1"/>
          </p:cNvSpPr>
          <p:nvPr>
            <p:ph type="title"/>
          </p:nvPr>
        </p:nvSpPr>
        <p:spPr>
          <a:xfrm>
            <a:off x="726281" y="131762"/>
            <a:ext cx="10515600" cy="1325563"/>
          </a:xfrm>
        </p:spPr>
        <p:txBody>
          <a:bodyPr/>
          <a:lstStyle/>
          <a:p>
            <a:r>
              <a:rPr lang="en-GB" dirty="0"/>
              <a:t>Read and summarise (example 2)</a:t>
            </a:r>
          </a:p>
        </p:txBody>
      </p:sp>
      <p:sp>
        <p:nvSpPr>
          <p:cNvPr id="3" name="Content Placeholder 2">
            <a:extLst>
              <a:ext uri="{FF2B5EF4-FFF2-40B4-BE49-F238E27FC236}">
                <a16:creationId xmlns:a16="http://schemas.microsoft.com/office/drawing/2014/main" id="{55E33F32-9EAF-4F49-8172-D7D879328875}"/>
              </a:ext>
            </a:extLst>
          </p:cNvPr>
          <p:cNvSpPr>
            <a:spLocks noGrp="1"/>
          </p:cNvSpPr>
          <p:nvPr>
            <p:ph idx="1"/>
          </p:nvPr>
        </p:nvSpPr>
        <p:spPr>
          <a:xfrm>
            <a:off x="614362" y="1212056"/>
            <a:ext cx="10739437" cy="4719638"/>
          </a:xfrm>
        </p:spPr>
        <p:txBody>
          <a:bodyPr>
            <a:noAutofit/>
          </a:bodyPr>
          <a:lstStyle/>
          <a:p>
            <a:pPr marL="0" indent="0">
              <a:buNone/>
            </a:pPr>
            <a:r>
              <a:rPr lang="en-GB" sz="2000" b="1" dirty="0">
                <a:highlight>
                  <a:srgbClr val="FFFF00"/>
                </a:highlight>
              </a:rPr>
              <a:t>Summary of John Edwards’ Book: Language and identity 2009</a:t>
            </a:r>
          </a:p>
          <a:p>
            <a:pPr marL="0" indent="0">
              <a:buNone/>
            </a:pPr>
            <a:r>
              <a:rPr lang="en-GB" sz="2000" b="1" dirty="0"/>
              <a:t>How identity was regarded?</a:t>
            </a:r>
          </a:p>
          <a:p>
            <a:r>
              <a:rPr lang="en-GB" sz="2000" dirty="0"/>
              <a:t>It is an emerging field of modernity and globalisation. Language and the social world are mutually shaping. The analysis of language use can be best captured in its cultural and social realms. In this sense, identity can be studied through a linguistic ethnography if it is replaced with the term ‘personal order’ (Edwards, 2009). </a:t>
            </a:r>
          </a:p>
          <a:p>
            <a:r>
              <a:rPr lang="en-GB" sz="2000" dirty="0"/>
              <a:t>Personal order derives from a social order. A person is the site of meaning-making practices. Over time repetitions and practice individuals form their personal style. The accumulation of these practices become a guide to continuity in the present. The practices are described by </a:t>
            </a:r>
            <a:r>
              <a:rPr lang="en-GB" sz="2000" dirty="0" err="1"/>
              <a:t>Whetherell</a:t>
            </a:r>
            <a:r>
              <a:rPr lang="en-GB" sz="2000" dirty="0"/>
              <a:t> (2007) as psycho-discursive. </a:t>
            </a:r>
          </a:p>
          <a:p>
            <a:r>
              <a:rPr lang="en-GB" sz="2000" dirty="0"/>
              <a:t>Psycho-discursive practices is the performance of all the self (subject), identity, the psychological, the emotional, the motives, the intentions, and the beliefs. </a:t>
            </a:r>
          </a:p>
          <a:p>
            <a:r>
              <a:rPr lang="en-GB" sz="2000" dirty="0"/>
              <a:t>Meaning-making practices is about how people construct knowledge, and how they make sense of their experiences. </a:t>
            </a:r>
          </a:p>
          <a:p>
            <a:endParaRPr lang="en-GB" sz="2000" dirty="0"/>
          </a:p>
        </p:txBody>
      </p:sp>
    </p:spTree>
    <p:extLst>
      <p:ext uri="{BB962C8B-B14F-4D97-AF65-F5344CB8AC3E}">
        <p14:creationId xmlns:p14="http://schemas.microsoft.com/office/powerpoint/2010/main" val="3549278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000DC-B9B5-4B11-BA20-803EE3E66A61}"/>
              </a:ext>
            </a:extLst>
          </p:cNvPr>
          <p:cNvSpPr>
            <a:spLocks noGrp="1"/>
          </p:cNvSpPr>
          <p:nvPr>
            <p:ph type="title"/>
          </p:nvPr>
        </p:nvSpPr>
        <p:spPr/>
        <p:txBody>
          <a:bodyPr/>
          <a:lstStyle/>
          <a:p>
            <a:r>
              <a:rPr lang="en-GB" b="1" dirty="0"/>
              <a:t>Reading time vs writing time</a:t>
            </a:r>
          </a:p>
        </p:txBody>
      </p:sp>
      <p:sp>
        <p:nvSpPr>
          <p:cNvPr id="3" name="Content Placeholder 2">
            <a:extLst>
              <a:ext uri="{FF2B5EF4-FFF2-40B4-BE49-F238E27FC236}">
                <a16:creationId xmlns:a16="http://schemas.microsoft.com/office/drawing/2014/main" id="{3C9AEB8A-3992-4F98-9F93-F5DFB5F3A73C}"/>
              </a:ext>
            </a:extLst>
          </p:cNvPr>
          <p:cNvSpPr>
            <a:spLocks noGrp="1"/>
          </p:cNvSpPr>
          <p:nvPr>
            <p:ph idx="1"/>
          </p:nvPr>
        </p:nvSpPr>
        <p:spPr/>
        <p:txBody>
          <a:bodyPr/>
          <a:lstStyle/>
          <a:p>
            <a:r>
              <a:rPr lang="en-GB" dirty="0"/>
              <a:t>Read in mornings/nights but… take notes (later you forget what you read)</a:t>
            </a:r>
          </a:p>
          <a:p>
            <a:r>
              <a:rPr lang="en-GB" dirty="0"/>
              <a:t>Keep references with your notes.</a:t>
            </a:r>
          </a:p>
          <a:p>
            <a:r>
              <a:rPr lang="en-GB" dirty="0"/>
              <a:t>Write in a summarising style (with the reference) </a:t>
            </a:r>
          </a:p>
          <a:p>
            <a:r>
              <a:rPr lang="en-GB" dirty="0"/>
              <a:t>Use apps that summarize papers (their aims, concepts, and findings)</a:t>
            </a:r>
          </a:p>
          <a:p>
            <a:r>
              <a:rPr lang="en-GB" dirty="0"/>
              <a:t>But you still need to use ‘summarising skills’ an ‘paraphrasing skills’</a:t>
            </a:r>
          </a:p>
          <a:p>
            <a:r>
              <a:rPr lang="en-GB" dirty="0"/>
              <a:t>Apps summarise content, your summary should be different as well in style and language, keeping the content as it represents the knowledge. </a:t>
            </a:r>
          </a:p>
        </p:txBody>
      </p:sp>
    </p:spTree>
    <p:extLst>
      <p:ext uri="{BB962C8B-B14F-4D97-AF65-F5344CB8AC3E}">
        <p14:creationId xmlns:p14="http://schemas.microsoft.com/office/powerpoint/2010/main" val="185522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2FC00-1B4F-4375-B5AB-2EC407658DB0}"/>
              </a:ext>
            </a:extLst>
          </p:cNvPr>
          <p:cNvSpPr>
            <a:spLocks noGrp="1"/>
          </p:cNvSpPr>
          <p:nvPr>
            <p:ph type="title"/>
          </p:nvPr>
        </p:nvSpPr>
        <p:spPr>
          <a:xfrm>
            <a:off x="995362" y="2336800"/>
            <a:ext cx="10515600" cy="1325563"/>
          </a:xfrm>
        </p:spPr>
        <p:txBody>
          <a:bodyPr/>
          <a:lstStyle/>
          <a:p>
            <a:r>
              <a:rPr lang="en-GB" dirty="0"/>
              <a:t>Questions</a:t>
            </a:r>
          </a:p>
        </p:txBody>
      </p:sp>
    </p:spTree>
    <p:extLst>
      <p:ext uri="{BB962C8B-B14F-4D97-AF65-F5344CB8AC3E}">
        <p14:creationId xmlns:p14="http://schemas.microsoft.com/office/powerpoint/2010/main" val="1581408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66828-906C-4E1A-82B3-8976B44FE01F}"/>
              </a:ext>
            </a:extLst>
          </p:cNvPr>
          <p:cNvSpPr>
            <a:spLocks noGrp="1"/>
          </p:cNvSpPr>
          <p:nvPr>
            <p:ph type="title"/>
          </p:nvPr>
        </p:nvSpPr>
        <p:spPr/>
        <p:txBody>
          <a:bodyPr/>
          <a:lstStyle/>
          <a:p>
            <a:r>
              <a:rPr lang="en-GB" dirty="0"/>
              <a:t>Do I have to read all the paper?</a:t>
            </a:r>
          </a:p>
        </p:txBody>
      </p:sp>
      <p:sp>
        <p:nvSpPr>
          <p:cNvPr id="3" name="Content Placeholder 2">
            <a:extLst>
              <a:ext uri="{FF2B5EF4-FFF2-40B4-BE49-F238E27FC236}">
                <a16:creationId xmlns:a16="http://schemas.microsoft.com/office/drawing/2014/main" id="{9671BE1D-F65D-4C4E-9570-CF37AE53BF8F}"/>
              </a:ext>
            </a:extLst>
          </p:cNvPr>
          <p:cNvSpPr>
            <a:spLocks noGrp="1"/>
          </p:cNvSpPr>
          <p:nvPr>
            <p:ph idx="1"/>
          </p:nvPr>
        </p:nvSpPr>
        <p:spPr/>
        <p:txBody>
          <a:bodyPr/>
          <a:lstStyle/>
          <a:p>
            <a:r>
              <a:rPr lang="en-GB" dirty="0"/>
              <a:t>Yes</a:t>
            </a:r>
          </a:p>
          <a:p>
            <a:r>
              <a:rPr lang="en-GB" dirty="0"/>
              <a:t>No</a:t>
            </a:r>
          </a:p>
          <a:p>
            <a:endParaRPr lang="en-GB" dirty="0"/>
          </a:p>
          <a:p>
            <a:r>
              <a:rPr lang="en-GB" dirty="0"/>
              <a:t>Yes, if I have basic ideas</a:t>
            </a:r>
          </a:p>
          <a:p>
            <a:r>
              <a:rPr lang="en-GB" dirty="0"/>
              <a:t>No, if I’m looking for specific details</a:t>
            </a:r>
          </a:p>
          <a:p>
            <a:endParaRPr lang="en-GB" dirty="0"/>
          </a:p>
          <a:p>
            <a:pPr marL="0" indent="0">
              <a:buNone/>
            </a:pPr>
            <a:r>
              <a:rPr lang="en-GB" dirty="0"/>
              <a:t>				Keep scrolling…..</a:t>
            </a:r>
          </a:p>
        </p:txBody>
      </p:sp>
    </p:spTree>
    <p:extLst>
      <p:ext uri="{BB962C8B-B14F-4D97-AF65-F5344CB8AC3E}">
        <p14:creationId xmlns:p14="http://schemas.microsoft.com/office/powerpoint/2010/main" val="3484965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74736-1656-403B-B367-2557D393F9A6}"/>
              </a:ext>
            </a:extLst>
          </p:cNvPr>
          <p:cNvSpPr>
            <a:spLocks noGrp="1"/>
          </p:cNvSpPr>
          <p:nvPr>
            <p:ph type="title"/>
          </p:nvPr>
        </p:nvSpPr>
        <p:spPr>
          <a:xfrm>
            <a:off x="838200" y="365125"/>
            <a:ext cx="4219575" cy="1006475"/>
          </a:xfrm>
        </p:spPr>
        <p:txBody>
          <a:bodyPr>
            <a:normAutofit/>
          </a:bodyPr>
          <a:lstStyle/>
          <a:p>
            <a:r>
              <a:rPr lang="en-GB" sz="6000" b="1" dirty="0"/>
              <a:t>What to read</a:t>
            </a:r>
          </a:p>
        </p:txBody>
      </p:sp>
      <p:sp>
        <p:nvSpPr>
          <p:cNvPr id="3" name="Content Placeholder 2">
            <a:extLst>
              <a:ext uri="{FF2B5EF4-FFF2-40B4-BE49-F238E27FC236}">
                <a16:creationId xmlns:a16="http://schemas.microsoft.com/office/drawing/2014/main" id="{AB13ACCE-D9CD-4AD6-8334-057E8842BAA5}"/>
              </a:ext>
            </a:extLst>
          </p:cNvPr>
          <p:cNvSpPr>
            <a:spLocks noGrp="1"/>
          </p:cNvSpPr>
          <p:nvPr>
            <p:ph idx="1"/>
          </p:nvPr>
        </p:nvSpPr>
        <p:spPr>
          <a:xfrm>
            <a:off x="457201" y="1371600"/>
            <a:ext cx="10896600" cy="4805363"/>
          </a:xfrm>
        </p:spPr>
        <p:txBody>
          <a:bodyPr/>
          <a:lstStyle/>
          <a:p>
            <a:pPr marL="0" indent="0">
              <a:buNone/>
            </a:pPr>
            <a:r>
              <a:rPr lang="en-GB" b="0" i="0" dirty="0">
                <a:solidFill>
                  <a:srgbClr val="101517"/>
                </a:solidFill>
                <a:effectLst/>
                <a:latin typeface="Segoe UI" panose="020B0502040204020203" pitchFamily="34" charset="0"/>
              </a:rPr>
              <a:t>The title is often a bit of a give-away about where the text is going.</a:t>
            </a:r>
          </a:p>
          <a:p>
            <a:pPr algn="ctr"/>
            <a:r>
              <a:rPr lang="en-GB" dirty="0">
                <a:solidFill>
                  <a:srgbClr val="101517"/>
                </a:solidFill>
                <a:latin typeface="Segoe UI" panose="020B0502040204020203" pitchFamily="34" charset="0"/>
              </a:rPr>
              <a:t>The abstract </a:t>
            </a:r>
          </a:p>
          <a:p>
            <a:pPr algn="ctr"/>
            <a:r>
              <a:rPr lang="en-GB" dirty="0">
                <a:solidFill>
                  <a:srgbClr val="101517"/>
                </a:solidFill>
                <a:latin typeface="Segoe UI" panose="020B0502040204020203" pitchFamily="34" charset="0"/>
              </a:rPr>
              <a:t>The introduction</a:t>
            </a:r>
          </a:p>
          <a:p>
            <a:pPr algn="ctr"/>
            <a:r>
              <a:rPr lang="en-GB" dirty="0">
                <a:solidFill>
                  <a:srgbClr val="101517"/>
                </a:solidFill>
                <a:latin typeface="Segoe UI" panose="020B0502040204020203" pitchFamily="34" charset="0"/>
              </a:rPr>
              <a:t>The conclusion</a:t>
            </a:r>
          </a:p>
          <a:p>
            <a:r>
              <a:rPr lang="en-GB" dirty="0">
                <a:solidFill>
                  <a:srgbClr val="101517"/>
                </a:solidFill>
                <a:latin typeface="Segoe UI" panose="020B0502040204020203" pitchFamily="34" charset="0"/>
              </a:rPr>
              <a:t>Skimming the headings to get you to the point; will also help you to know the concepts discussed, the chronology of theories, how concepts have been developed.</a:t>
            </a:r>
          </a:p>
          <a:p>
            <a:endParaRPr lang="en-GB" dirty="0"/>
          </a:p>
        </p:txBody>
      </p:sp>
    </p:spTree>
    <p:extLst>
      <p:ext uri="{BB962C8B-B14F-4D97-AF65-F5344CB8AC3E}">
        <p14:creationId xmlns:p14="http://schemas.microsoft.com/office/powerpoint/2010/main" val="782203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40BD9-A28B-4FAC-88F6-6479CD27A4A9}"/>
              </a:ext>
            </a:extLst>
          </p:cNvPr>
          <p:cNvSpPr>
            <a:spLocks noGrp="1"/>
          </p:cNvSpPr>
          <p:nvPr>
            <p:ph type="title"/>
          </p:nvPr>
        </p:nvSpPr>
        <p:spPr/>
        <p:txBody>
          <a:bodyPr/>
          <a:lstStyle/>
          <a:p>
            <a:r>
              <a:rPr lang="en-GB" b="1" dirty="0"/>
              <a:t>Read </a:t>
            </a:r>
          </a:p>
        </p:txBody>
      </p:sp>
      <p:sp>
        <p:nvSpPr>
          <p:cNvPr id="3" name="Content Placeholder 2">
            <a:extLst>
              <a:ext uri="{FF2B5EF4-FFF2-40B4-BE49-F238E27FC236}">
                <a16:creationId xmlns:a16="http://schemas.microsoft.com/office/drawing/2014/main" id="{35E1FFF5-432B-45D4-981B-4F66068DC2EF}"/>
              </a:ext>
            </a:extLst>
          </p:cNvPr>
          <p:cNvSpPr>
            <a:spLocks noGrp="1"/>
          </p:cNvSpPr>
          <p:nvPr>
            <p:ph idx="1"/>
          </p:nvPr>
        </p:nvSpPr>
        <p:spPr/>
        <p:txBody>
          <a:bodyPr/>
          <a:lstStyle/>
          <a:p>
            <a:r>
              <a:rPr lang="en-GB" dirty="0"/>
              <a:t>For the point = direct</a:t>
            </a:r>
          </a:p>
          <a:p>
            <a:r>
              <a:rPr lang="en-GB" dirty="0"/>
              <a:t>Not willy </a:t>
            </a:r>
            <a:r>
              <a:rPr lang="en-GB" dirty="0" err="1"/>
              <a:t>nilly</a:t>
            </a:r>
            <a:r>
              <a:rPr lang="en-GB" dirty="0"/>
              <a:t> </a:t>
            </a:r>
          </a:p>
          <a:p>
            <a:r>
              <a:rPr lang="en-GB" dirty="0"/>
              <a:t>You need to find what the point the writer wants you to get</a:t>
            </a:r>
          </a:p>
        </p:txBody>
      </p:sp>
    </p:spTree>
    <p:extLst>
      <p:ext uri="{BB962C8B-B14F-4D97-AF65-F5344CB8AC3E}">
        <p14:creationId xmlns:p14="http://schemas.microsoft.com/office/powerpoint/2010/main" val="2626226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DB04C-D351-43A0-A5B2-D4469C552288}"/>
              </a:ext>
            </a:extLst>
          </p:cNvPr>
          <p:cNvSpPr>
            <a:spLocks noGrp="1"/>
          </p:cNvSpPr>
          <p:nvPr>
            <p:ph type="title"/>
          </p:nvPr>
        </p:nvSpPr>
        <p:spPr>
          <a:xfrm>
            <a:off x="514350" y="88900"/>
            <a:ext cx="10510838" cy="1325563"/>
          </a:xfrm>
        </p:spPr>
        <p:txBody>
          <a:bodyPr/>
          <a:lstStyle/>
          <a:p>
            <a:r>
              <a:rPr lang="en-GB" b="1" dirty="0"/>
              <a:t>What should I read?</a:t>
            </a:r>
          </a:p>
        </p:txBody>
      </p:sp>
      <p:sp>
        <p:nvSpPr>
          <p:cNvPr id="3" name="Content Placeholder 2">
            <a:extLst>
              <a:ext uri="{FF2B5EF4-FFF2-40B4-BE49-F238E27FC236}">
                <a16:creationId xmlns:a16="http://schemas.microsoft.com/office/drawing/2014/main" id="{79E6C9DB-8D9B-411D-816D-DE182EF75113}"/>
              </a:ext>
            </a:extLst>
          </p:cNvPr>
          <p:cNvSpPr>
            <a:spLocks noGrp="1"/>
          </p:cNvSpPr>
          <p:nvPr>
            <p:ph idx="1"/>
          </p:nvPr>
        </p:nvSpPr>
        <p:spPr>
          <a:xfrm>
            <a:off x="357188" y="1414463"/>
            <a:ext cx="11587161" cy="4762500"/>
          </a:xfrm>
        </p:spPr>
        <p:txBody>
          <a:bodyPr>
            <a:normAutofit fontScale="92500"/>
          </a:bodyPr>
          <a:lstStyle/>
          <a:p>
            <a:pPr marL="0" indent="0">
              <a:buNone/>
            </a:pPr>
            <a:r>
              <a:rPr lang="en-GB" sz="3600" b="1" dirty="0"/>
              <a:t>Your decision to read the full paper or skim it depends on;</a:t>
            </a:r>
          </a:p>
          <a:p>
            <a:pPr marL="0" indent="0">
              <a:buNone/>
            </a:pPr>
            <a:r>
              <a:rPr lang="en-GB" dirty="0"/>
              <a:t>What are you reading for? </a:t>
            </a:r>
          </a:p>
          <a:p>
            <a:pPr marL="514350" indent="-514350">
              <a:buAutoNum type="arabicPeriod"/>
            </a:pPr>
            <a:r>
              <a:rPr lang="en-GB" b="1" dirty="0"/>
              <a:t>The concept</a:t>
            </a:r>
            <a:r>
              <a:rPr lang="en-GB" dirty="0"/>
              <a:t>, </a:t>
            </a:r>
          </a:p>
          <a:p>
            <a:pPr marL="514350" indent="-514350">
              <a:buAutoNum type="arabicPeriod"/>
            </a:pPr>
            <a:r>
              <a:rPr lang="en-GB" b="1" dirty="0"/>
              <a:t>the context of research, </a:t>
            </a:r>
          </a:p>
          <a:p>
            <a:pPr marL="514350" indent="-514350">
              <a:buAutoNum type="arabicPeriod"/>
            </a:pPr>
            <a:r>
              <a:rPr lang="en-GB" b="1" dirty="0"/>
              <a:t>or to understand the topic </a:t>
            </a:r>
            <a:r>
              <a:rPr lang="en-GB" dirty="0"/>
              <a:t>(which you have no idea or very basic ideas about) </a:t>
            </a:r>
          </a:p>
          <a:p>
            <a:pPr marL="0" indent="0">
              <a:buNone/>
            </a:pPr>
            <a:r>
              <a:rPr lang="en-GB" dirty="0"/>
              <a:t>2. Are you trying to find in the paper the authors who have conducted similar research (related to your topic, concept, field)? </a:t>
            </a:r>
          </a:p>
          <a:p>
            <a:pPr marL="0" indent="0">
              <a:buNone/>
            </a:pPr>
            <a:r>
              <a:rPr lang="en-GB" dirty="0"/>
              <a:t>3. Are you trying to define concepts you’re working on? </a:t>
            </a:r>
          </a:p>
          <a:p>
            <a:pPr marL="0" indent="0">
              <a:buNone/>
            </a:pPr>
            <a:r>
              <a:rPr lang="en-GB" dirty="0"/>
              <a:t>4. Are you trying to find how the concepts have been searched on? (methods used, contexts? Type of sampling, type of methodology, interventions: type of tests)</a:t>
            </a:r>
          </a:p>
          <a:p>
            <a:pPr marL="0" indent="0">
              <a:buNone/>
            </a:pPr>
            <a:endParaRPr lang="en-GB" dirty="0"/>
          </a:p>
        </p:txBody>
      </p:sp>
    </p:spTree>
    <p:extLst>
      <p:ext uri="{BB962C8B-B14F-4D97-AF65-F5344CB8AC3E}">
        <p14:creationId xmlns:p14="http://schemas.microsoft.com/office/powerpoint/2010/main" val="3844020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8DF79-5461-47E2-9362-3797DDFB8198}"/>
              </a:ext>
            </a:extLst>
          </p:cNvPr>
          <p:cNvSpPr>
            <a:spLocks noGrp="1"/>
          </p:cNvSpPr>
          <p:nvPr>
            <p:ph type="title"/>
          </p:nvPr>
        </p:nvSpPr>
        <p:spPr>
          <a:xfrm>
            <a:off x="252413" y="128587"/>
            <a:ext cx="10515600" cy="1325563"/>
          </a:xfrm>
        </p:spPr>
        <p:txBody>
          <a:bodyPr/>
          <a:lstStyle/>
          <a:p>
            <a:r>
              <a:rPr lang="en-GB" b="1" dirty="0"/>
              <a:t>Illustration 1</a:t>
            </a:r>
          </a:p>
        </p:txBody>
      </p:sp>
      <p:sp>
        <p:nvSpPr>
          <p:cNvPr id="3" name="Content Placeholder 2">
            <a:extLst>
              <a:ext uri="{FF2B5EF4-FFF2-40B4-BE49-F238E27FC236}">
                <a16:creationId xmlns:a16="http://schemas.microsoft.com/office/drawing/2014/main" id="{265FB635-F96E-48B6-8A5E-30A041EAC7A3}"/>
              </a:ext>
            </a:extLst>
          </p:cNvPr>
          <p:cNvSpPr>
            <a:spLocks noGrp="1"/>
          </p:cNvSpPr>
          <p:nvPr>
            <p:ph idx="1"/>
          </p:nvPr>
        </p:nvSpPr>
        <p:spPr>
          <a:xfrm>
            <a:off x="252413" y="1253331"/>
            <a:ext cx="10772775" cy="4351338"/>
          </a:xfrm>
        </p:spPr>
        <p:txBody>
          <a:bodyPr>
            <a:noAutofit/>
          </a:bodyPr>
          <a:lstStyle/>
          <a:p>
            <a:pPr marL="0" indent="0">
              <a:lnSpc>
                <a:spcPct val="150000"/>
              </a:lnSpc>
              <a:buNone/>
            </a:pPr>
            <a:r>
              <a:rPr lang="en-GB" sz="2400" dirty="0"/>
              <a:t>You decided to write a heading on ‘LMD’</a:t>
            </a:r>
          </a:p>
          <a:p>
            <a:pPr marL="0" indent="0">
              <a:lnSpc>
                <a:spcPct val="150000"/>
              </a:lnSpc>
              <a:buNone/>
            </a:pPr>
            <a:r>
              <a:rPr lang="en-GB" sz="2400" dirty="0"/>
              <a:t>Don’t read a long text about LMD system in Europe </a:t>
            </a:r>
            <a:r>
              <a:rPr lang="en-GB" sz="2400" b="1" dirty="0"/>
              <a:t>IF YOUR CONTEXT is not Europe:</a:t>
            </a:r>
          </a:p>
          <a:p>
            <a:pPr marL="0" indent="0">
              <a:lnSpc>
                <a:spcPct val="150000"/>
              </a:lnSpc>
              <a:buNone/>
            </a:pPr>
            <a:r>
              <a:rPr lang="en-GB" sz="2400" dirty="0"/>
              <a:t> LMD in Algeria ( what and how they define it, and how they employ it) </a:t>
            </a:r>
          </a:p>
          <a:p>
            <a:pPr marL="0" indent="0">
              <a:lnSpc>
                <a:spcPct val="150000"/>
              </a:lnSpc>
              <a:buNone/>
            </a:pPr>
            <a:r>
              <a:rPr lang="en-GB" sz="2400" dirty="0"/>
              <a:t>If you have further time… read about how it is employed in Europe.</a:t>
            </a:r>
          </a:p>
          <a:p>
            <a:pPr marL="0" indent="0">
              <a:lnSpc>
                <a:spcPct val="150000"/>
              </a:lnSpc>
              <a:buNone/>
            </a:pPr>
            <a:r>
              <a:rPr lang="en-GB" sz="2400" dirty="0"/>
              <a:t>If you compare between education in Europe and Algeria, read both texts fully. </a:t>
            </a:r>
          </a:p>
        </p:txBody>
      </p:sp>
    </p:spTree>
    <p:extLst>
      <p:ext uri="{BB962C8B-B14F-4D97-AF65-F5344CB8AC3E}">
        <p14:creationId xmlns:p14="http://schemas.microsoft.com/office/powerpoint/2010/main" val="3026414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6D896A-69A0-45A5-BDA2-B8DE2D309965}"/>
              </a:ext>
            </a:extLst>
          </p:cNvPr>
          <p:cNvSpPr>
            <a:spLocks noGrp="1"/>
          </p:cNvSpPr>
          <p:nvPr>
            <p:ph idx="1"/>
          </p:nvPr>
        </p:nvSpPr>
        <p:spPr>
          <a:xfrm>
            <a:off x="371475" y="814388"/>
            <a:ext cx="10982325" cy="5362575"/>
          </a:xfrm>
        </p:spPr>
        <p:txBody>
          <a:bodyPr/>
          <a:lstStyle/>
          <a:p>
            <a:pPr marL="0" indent="0">
              <a:lnSpc>
                <a:spcPct val="150000"/>
              </a:lnSpc>
              <a:buNone/>
            </a:pPr>
            <a:r>
              <a:rPr lang="en-GB" sz="2800" dirty="0"/>
              <a:t>Your reader cares about specificities, not generalities. (Each time I read your literature, I question, why did you talk about LMD? Ha it’s the educational system in Algeria that focuses on the teaching of English, and among its principles is developing language and communicative skills, with less regard to writing. I am doing research in writing… I should find </a:t>
            </a:r>
            <a:r>
              <a:rPr lang="en-GB" sz="2800" i="1" dirty="0"/>
              <a:t>critiques </a:t>
            </a:r>
            <a:r>
              <a:rPr lang="en-GB" sz="2800" dirty="0"/>
              <a:t>of the LMD that it focuses less on writing skills, which hinders/effect teachers’ professional development</a:t>
            </a:r>
            <a:r>
              <a:rPr lang="en-GB" sz="2800" i="1" dirty="0"/>
              <a:t> </a:t>
            </a:r>
            <a:r>
              <a:rPr lang="en-GB" sz="2800" dirty="0"/>
              <a:t>in teaching writing skills.</a:t>
            </a:r>
          </a:p>
          <a:p>
            <a:pPr marL="0" indent="0">
              <a:buNone/>
            </a:pPr>
            <a:endParaRPr lang="en-GB" dirty="0"/>
          </a:p>
        </p:txBody>
      </p:sp>
    </p:spTree>
    <p:extLst>
      <p:ext uri="{BB962C8B-B14F-4D97-AF65-F5344CB8AC3E}">
        <p14:creationId xmlns:p14="http://schemas.microsoft.com/office/powerpoint/2010/main" val="3804165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5B2EC-1DC1-4882-BC49-1CD7136F6291}"/>
              </a:ext>
            </a:extLst>
          </p:cNvPr>
          <p:cNvSpPr>
            <a:spLocks noGrp="1"/>
          </p:cNvSpPr>
          <p:nvPr>
            <p:ph type="title"/>
          </p:nvPr>
        </p:nvSpPr>
        <p:spPr/>
        <p:txBody>
          <a:bodyPr/>
          <a:lstStyle/>
          <a:p>
            <a:r>
              <a:rPr lang="en-GB" dirty="0"/>
              <a:t>Read as a professional!</a:t>
            </a:r>
          </a:p>
        </p:txBody>
      </p:sp>
      <p:sp>
        <p:nvSpPr>
          <p:cNvPr id="3" name="Content Placeholder 2">
            <a:extLst>
              <a:ext uri="{FF2B5EF4-FFF2-40B4-BE49-F238E27FC236}">
                <a16:creationId xmlns:a16="http://schemas.microsoft.com/office/drawing/2014/main" id="{8FBE1AB7-1FEE-48FC-AF2F-7F03BE130E0C}"/>
              </a:ext>
            </a:extLst>
          </p:cNvPr>
          <p:cNvSpPr>
            <a:spLocks noGrp="1"/>
          </p:cNvSpPr>
          <p:nvPr>
            <p:ph idx="1"/>
          </p:nvPr>
        </p:nvSpPr>
        <p:spPr/>
        <p:txBody>
          <a:bodyPr/>
          <a:lstStyle/>
          <a:p>
            <a:r>
              <a:rPr lang="en-GB" dirty="0"/>
              <a:t>Read and Question</a:t>
            </a:r>
          </a:p>
          <a:p>
            <a:r>
              <a:rPr lang="en-GB" dirty="0"/>
              <a:t>Write and question</a:t>
            </a:r>
          </a:p>
          <a:p>
            <a:endParaRPr lang="en-GB" dirty="0"/>
          </a:p>
        </p:txBody>
      </p:sp>
    </p:spTree>
    <p:extLst>
      <p:ext uri="{BB962C8B-B14F-4D97-AF65-F5344CB8AC3E}">
        <p14:creationId xmlns:p14="http://schemas.microsoft.com/office/powerpoint/2010/main" val="44497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03A8A-B980-41FA-831A-5763D46A8068}"/>
              </a:ext>
            </a:extLst>
          </p:cNvPr>
          <p:cNvSpPr>
            <a:spLocks noGrp="1"/>
          </p:cNvSpPr>
          <p:nvPr>
            <p:ph type="title"/>
          </p:nvPr>
        </p:nvSpPr>
        <p:spPr/>
        <p:txBody>
          <a:bodyPr/>
          <a:lstStyle/>
          <a:p>
            <a:r>
              <a:rPr lang="en-GB" dirty="0"/>
              <a:t>LMD</a:t>
            </a:r>
          </a:p>
        </p:txBody>
      </p:sp>
      <p:sp>
        <p:nvSpPr>
          <p:cNvPr id="3" name="Content Placeholder 2">
            <a:extLst>
              <a:ext uri="{FF2B5EF4-FFF2-40B4-BE49-F238E27FC236}">
                <a16:creationId xmlns:a16="http://schemas.microsoft.com/office/drawing/2014/main" id="{396C0FDF-BAFB-44E4-95A3-427A7C78818F}"/>
              </a:ext>
            </a:extLst>
          </p:cNvPr>
          <p:cNvSpPr>
            <a:spLocks noGrp="1"/>
          </p:cNvSpPr>
          <p:nvPr>
            <p:ph idx="1"/>
          </p:nvPr>
        </p:nvSpPr>
        <p:spPr/>
        <p:txBody>
          <a:bodyPr>
            <a:normAutofit/>
          </a:bodyPr>
          <a:lstStyle/>
          <a:p>
            <a:pPr marL="0" indent="0">
              <a:buNone/>
            </a:pPr>
            <a:r>
              <a:rPr lang="en-GB" sz="4500" b="1" dirty="0"/>
              <a:t>LMD in Algeria</a:t>
            </a:r>
          </a:p>
          <a:p>
            <a:pPr marL="0" indent="0">
              <a:buNone/>
            </a:pPr>
            <a:r>
              <a:rPr lang="en-GB" dirty="0"/>
              <a:t>1. What is it? What are its principles, how does it function (credits)</a:t>
            </a:r>
          </a:p>
          <a:p>
            <a:pPr marL="0" indent="0">
              <a:buNone/>
            </a:pPr>
            <a:r>
              <a:rPr lang="en-GB" dirty="0"/>
              <a:t>2. How is it employed for teaching languages?</a:t>
            </a:r>
          </a:p>
          <a:p>
            <a:pPr marL="0" indent="0">
              <a:buNone/>
            </a:pPr>
            <a:r>
              <a:rPr lang="en-GB" dirty="0"/>
              <a:t>3. How is it employed for teaching English?</a:t>
            </a:r>
          </a:p>
          <a:p>
            <a:pPr marL="0" indent="0">
              <a:buNone/>
            </a:pPr>
            <a:r>
              <a:rPr lang="en-GB" dirty="0"/>
              <a:t>4. What does it focus on in teaching English in particular?</a:t>
            </a:r>
          </a:p>
          <a:p>
            <a:pPr marL="0" indent="0">
              <a:buNone/>
            </a:pPr>
            <a:r>
              <a:rPr lang="en-GB" dirty="0"/>
              <a:t>5. Communicative skills, rather writing skills? </a:t>
            </a:r>
          </a:p>
          <a:p>
            <a:pPr marL="0" indent="0">
              <a:buNone/>
            </a:pPr>
            <a:r>
              <a:rPr lang="en-GB" dirty="0"/>
              <a:t>6. What’s my focus?</a:t>
            </a:r>
          </a:p>
          <a:p>
            <a:pPr marL="0" indent="0">
              <a:buNone/>
            </a:pPr>
            <a:endParaRPr lang="en-GB" dirty="0"/>
          </a:p>
        </p:txBody>
      </p:sp>
    </p:spTree>
    <p:extLst>
      <p:ext uri="{BB962C8B-B14F-4D97-AF65-F5344CB8AC3E}">
        <p14:creationId xmlns:p14="http://schemas.microsoft.com/office/powerpoint/2010/main" val="12437763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1279</TotalTime>
  <Words>848</Words>
  <Application>Microsoft Office PowerPoint</Application>
  <PresentationFormat>Widescreen</PresentationFormat>
  <Paragraphs>80</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Roboto</vt:lpstr>
      <vt:lpstr>Segoe UI</vt:lpstr>
      <vt:lpstr>Office Theme</vt:lpstr>
      <vt:lpstr>Reading a Research Literature; example of an Article</vt:lpstr>
      <vt:lpstr>Do I have to read all the paper?</vt:lpstr>
      <vt:lpstr>What to read</vt:lpstr>
      <vt:lpstr>Read </vt:lpstr>
      <vt:lpstr>What should I read?</vt:lpstr>
      <vt:lpstr>Illustration 1</vt:lpstr>
      <vt:lpstr>PowerPoint Presentation</vt:lpstr>
      <vt:lpstr>Read as a professional!</vt:lpstr>
      <vt:lpstr>LMD</vt:lpstr>
      <vt:lpstr>Read, take notes, outline your text then write</vt:lpstr>
      <vt:lpstr>  A Research Writing Matrix for discussing research rigour in the social sciences.   </vt:lpstr>
      <vt:lpstr>Read and summarise (example 2)</vt:lpstr>
      <vt:lpstr>Reading time vs writing time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an Article</dc:title>
  <dc:creator>wafa zekri</dc:creator>
  <cp:lastModifiedBy>wafa zekri</cp:lastModifiedBy>
  <cp:revision>26</cp:revision>
  <dcterms:created xsi:type="dcterms:W3CDTF">2022-10-14T12:50:34Z</dcterms:created>
  <dcterms:modified xsi:type="dcterms:W3CDTF">2024-11-11T10:59:47Z</dcterms:modified>
</cp:coreProperties>
</file>