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57" r:id="rId16"/>
    <p:sldId id="259" r:id="rId17"/>
    <p:sldId id="258" r:id="rId18"/>
    <p:sldId id="271" r:id="rId19"/>
    <p:sldId id="276" r:id="rId20"/>
    <p:sldId id="27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D1C5-BFE7-4A64-812A-503AD1FC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D124D-9F38-4089-A813-D5AD9479E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450A-5C93-4A14-B73D-10411AAB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1045-36DC-4FBE-882B-9AE8A151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39E3F-C413-4F63-B1D9-21AF8009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7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B46B-6559-4751-BD59-3F4029AB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D7266-7313-454E-BF42-5264D7E9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907CF-A7BB-4273-9885-056F5720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844F-4F10-4F1C-8417-BE287C72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3650-C812-4A56-A702-CDAEE800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757D7-513B-4896-BFA3-6A0BDC0F3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0817C-8583-4912-A386-AA36C9264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D2900-B118-427B-894C-A652AC01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87B3E-0000-4F91-A899-D6726AE0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023B-66E9-4CD4-9CE6-9965D1A1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8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2C6B-4F37-4EDC-B4CB-9245583F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785B-5CB3-4E6B-8C23-62EDA9F8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0186-EA6A-41F5-A2A7-8D08170F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3930-9B6A-445D-97B7-70634C8F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BDAE-98E8-440E-9FE0-B7977A87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8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8529-FB35-4F78-8F98-D79E4DA2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A6DC-0F1E-4D24-B07A-1DF2DA322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66C9-E4C1-42D7-8723-BE73A2FC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5A4F-8948-40A2-A898-45349470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1035-8217-40BB-ABDA-FD1855A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4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BEA9-9957-4CD2-BB17-DC9EE6C3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CA0B-45D9-4783-A4A0-5D9C47C4F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BEC7F-68AF-44C3-B38F-200B2C58C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E770E-1C2D-4402-A6C0-12D7B34C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2E8CC-D2F8-43DA-B17A-3DCC4B96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D3C9A-2EF3-4B56-A0D0-9ADF0E22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EA2B-2BE4-442C-93A2-8321EE8B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09DBC-9A01-451F-9801-08DCE72A1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3D245-7D0E-43CB-8612-768FB2CC8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36F17-39B4-4799-9820-1E0D60B88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721EA-0CA8-45CB-BFDC-2C9F37D7B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DA641-5766-48D6-ABBC-37E0397A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A6D3A-CEAB-44B2-84BD-4E9F7F13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F033C-BA25-42B5-B09E-2B87F2BB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48E3-117D-49E3-81C3-7B43D88A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F2084-B45B-4D19-9384-F42C2094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3289B-49A7-48CD-964D-AABC871B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4280C-BAF1-4978-BE67-745EF90A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9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0245F-4764-4790-AFF2-161037E6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18EB9-02B3-4E5B-87A3-1C9701EF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DA307-AAFF-46BA-A1C9-1662B04A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8741-97DE-4059-ABCF-924A9B0C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F331-B411-4C53-BDAB-4A5417DC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BB5DB-4A19-4222-AAE1-CE8723E19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1C82D-D878-4649-98B5-CC412CB9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C10A-3025-4501-8724-91BC4297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4541-49AA-4942-B2AF-BBE1E030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4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1B95-AD61-49E7-9CBC-C5F6E5DE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744A-BE99-4244-A34D-D50CE5CC2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02624-80F1-41E5-BBFE-9DCD1CB3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8A45D-D028-47E8-B730-2F51811F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F10DE-7012-437F-85D9-53D58443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3ED91-6AC1-47A1-ADAD-9B5DAA93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6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00A1A-4781-4791-8724-D58ED87C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0F055-39FC-4571-A850-0ED51458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CB3E4-EE13-4B3E-9609-6D09E4FC5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EBFB-DA3A-4A41-9225-D661472D4DA7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1A712-50C0-433E-9A9E-D580A8C4B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637F-FF58-4EA0-8E12-C907F321F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7F00-1398-4C6B-8246-93A35AB67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8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TSnijKii4" TargetMode="External"/><Relationship Id="rId2" Type="http://schemas.openxmlformats.org/officeDocument/2006/relationships/hyperlink" Target="https://www.youtube.com/watch?v=4HQC1y-YJr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nhwNDTCA4" TargetMode="External"/><Relationship Id="rId2" Type="http://schemas.openxmlformats.org/officeDocument/2006/relationships/hyperlink" Target="https://www.youtube.com/watch?v=7qWVqJVvEz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XruZlU4bA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i-hub.s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ooksc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A92D-C7D7-4BEB-8581-B79A9428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Links and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2FEBE-A624-465B-A86F-0D68533A8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Zekri Wafa</a:t>
            </a:r>
          </a:p>
        </p:txBody>
      </p:sp>
    </p:spTree>
    <p:extLst>
      <p:ext uri="{BB962C8B-B14F-4D97-AF65-F5344CB8AC3E}">
        <p14:creationId xmlns:p14="http://schemas.microsoft.com/office/powerpoint/2010/main" val="349030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4A0-E64E-4689-B82F-17781556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ProQuest for books reading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9C611-E149-46A5-B14C-8410659BC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196" y="1825625"/>
            <a:ext cx="10441608" cy="4351338"/>
          </a:xfrm>
        </p:spPr>
      </p:pic>
    </p:spTree>
    <p:extLst>
      <p:ext uri="{BB962C8B-B14F-4D97-AF65-F5344CB8AC3E}">
        <p14:creationId xmlns:p14="http://schemas.microsoft.com/office/powerpoint/2010/main" val="156700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040C-050A-495E-A0CC-ADEC1BDA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438"/>
            <a:ext cx="10515600" cy="476250"/>
          </a:xfrm>
        </p:spPr>
        <p:txBody>
          <a:bodyPr>
            <a:normAutofit fontScale="90000"/>
          </a:bodyPr>
          <a:lstStyle/>
          <a:p>
            <a:r>
              <a:rPr lang="en-GB" b="0" i="0" dirty="0">
                <a:effectLst/>
                <a:latin typeface="Roboto" panose="02000000000000000000" pitchFamily="2" charset="0"/>
              </a:rPr>
              <a:t> </a:t>
            </a:r>
            <a:br>
              <a:rPr lang="en-GB" b="0" i="0" dirty="0">
                <a:effectLst/>
                <a:latin typeface="Roboto" panose="02000000000000000000" pitchFamily="2" charset="0"/>
              </a:rPr>
            </a:br>
            <a:br>
              <a:rPr lang="en-GB" b="0" i="0" dirty="0">
                <a:effectLst/>
                <a:latin typeface="Roboto" panose="02000000000000000000" pitchFamily="2" charset="0"/>
              </a:rPr>
            </a:br>
            <a:r>
              <a:rPr lang="ar-DZ" b="0" i="0" dirty="0">
                <a:effectLst/>
                <a:latin typeface="Roboto" panose="02000000000000000000" pitchFamily="2" charset="0"/>
              </a:rPr>
              <a:t>كيفية إستخدام موقع </a:t>
            </a:r>
            <a:r>
              <a:rPr lang="en-GB" b="0" i="0" dirty="0">
                <a:effectLst/>
                <a:latin typeface="Roboto" panose="02000000000000000000" pitchFamily="2" charset="0"/>
              </a:rPr>
              <a:t>SNDL</a:t>
            </a:r>
            <a:br>
              <a:rPr lang="en-GB" b="0" i="0" dirty="0">
                <a:effectLst/>
                <a:latin typeface="Roboto" panose="02000000000000000000" pitchFamily="2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2F41D-0141-4079-B5B5-22BA386EA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https://www.youtube.com/watch?v=4HQC1y-YJr8</a:t>
            </a:r>
            <a:endParaRPr lang="en-GB" dirty="0"/>
          </a:p>
          <a:p>
            <a:r>
              <a:rPr lang="en-GB" dirty="0">
                <a:hlinkClick r:id="rId3"/>
              </a:rPr>
              <a:t>https://www.youtube.com/watch?v=EETSnijKii4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70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5264-3250-4B17-8849-AC92EACB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b="0" i="0" dirty="0">
                <a:effectLst/>
                <a:latin typeface="Roboto" panose="02000000000000000000" pitchFamily="2" charset="0"/>
              </a:rPr>
              <a:t>كيفية تحميل اطروحة من موقع </a:t>
            </a:r>
            <a:r>
              <a:rPr lang="en-GB" b="0" i="0" dirty="0">
                <a:effectLst/>
                <a:latin typeface="Roboto" panose="02000000000000000000" pitchFamily="2" charset="0"/>
              </a:rPr>
              <a:t>SNDL</a:t>
            </a:r>
            <a:br>
              <a:rPr lang="en-GB" b="0" i="0" dirty="0">
                <a:effectLst/>
                <a:latin typeface="Roboto" panose="02000000000000000000" pitchFamily="2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ED27-FC2F-47C2-BDDB-95E6E590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DZ" dirty="0">
                <a:hlinkClick r:id="rId2"/>
              </a:rPr>
              <a:t>كيفية تحميل اطروحة من موقع </a:t>
            </a:r>
            <a:r>
              <a:rPr lang="en-GB" dirty="0">
                <a:hlinkClick r:id="rId2"/>
              </a:rPr>
              <a:t>SNDL – YouTube</a:t>
            </a:r>
            <a:endParaRPr lang="en-GB" dirty="0"/>
          </a:p>
          <a:p>
            <a:endParaRPr lang="en-GB" dirty="0"/>
          </a:p>
          <a:p>
            <a:r>
              <a:rPr lang="ar-DZ" dirty="0">
                <a:hlinkClick r:id="rId3"/>
              </a:rPr>
              <a:t>تحميل أطروحات الماجستير والدكتوراه من </a:t>
            </a:r>
            <a:r>
              <a:rPr lang="en-GB" dirty="0">
                <a:hlinkClick r:id="rId3"/>
              </a:rPr>
              <a:t>SNDL || </a:t>
            </a:r>
            <a:r>
              <a:rPr lang="ar-DZ" dirty="0">
                <a:hlinkClick r:id="rId3"/>
              </a:rPr>
              <a:t>النظام الوطني للتوثيق على الخط || الفيديو الخامس - </a:t>
            </a:r>
            <a:r>
              <a:rPr lang="en-GB" dirty="0">
                <a:hlinkClick r:id="rId3"/>
              </a:rPr>
              <a:t>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29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D014-2403-4BD1-B0B9-60CA5FDF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br>
              <a:rPr lang="fr-FR" b="0" i="0" dirty="0">
                <a:effectLst/>
                <a:latin typeface="Roboto" panose="02000000000000000000" pitchFamily="2" charset="0"/>
              </a:rPr>
            </a:br>
            <a:r>
              <a:rPr lang="fr-FR" b="0" i="0" dirty="0">
                <a:effectLst/>
                <a:latin typeface="Roboto" panose="02000000000000000000" pitchFamily="2" charset="0"/>
              </a:rPr>
              <a:t>guide d'utilisation de la base de données springer </a:t>
            </a:r>
            <a:r>
              <a:rPr lang="fr-FR" b="0" i="0" dirty="0" err="1">
                <a:effectLst/>
                <a:latin typeface="Roboto" panose="02000000000000000000" pitchFamily="2" charset="0"/>
              </a:rPr>
              <a:t>link</a:t>
            </a:r>
            <a:r>
              <a:rPr lang="fr-FR" b="0" i="0" dirty="0">
                <a:effectLst/>
                <a:latin typeface="Roboto" panose="02000000000000000000" pitchFamily="2" charset="0"/>
              </a:rPr>
              <a:t> via </a:t>
            </a:r>
            <a:r>
              <a:rPr lang="fr-FR" b="0" i="0" dirty="0" err="1">
                <a:effectLst/>
                <a:latin typeface="Roboto" panose="02000000000000000000" pitchFamily="2" charset="0"/>
              </a:rPr>
              <a:t>sndl</a:t>
            </a:r>
            <a:br>
              <a:rPr lang="fr-FR" b="0" i="0" dirty="0">
                <a:effectLst/>
                <a:latin typeface="Roboto" panose="02000000000000000000" pitchFamily="2" charset="0"/>
              </a:rPr>
            </a:br>
            <a:b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F81E-46BE-45D5-A522-A8C97C04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guide d'utilisation de la base de données springer </a:t>
            </a:r>
            <a:r>
              <a:rPr lang="fr-FR" dirty="0" err="1">
                <a:hlinkClick r:id="rId2"/>
              </a:rPr>
              <a:t>link</a:t>
            </a:r>
            <a:r>
              <a:rPr lang="fr-FR" dirty="0">
                <a:hlinkClick r:id="rId2"/>
              </a:rPr>
              <a:t> via </a:t>
            </a:r>
            <a:r>
              <a:rPr lang="fr-FR" dirty="0" err="1">
                <a:hlinkClick r:id="rId2"/>
              </a:rPr>
              <a:t>sndl</a:t>
            </a:r>
            <a:r>
              <a:rPr lang="fr-FR" dirty="0">
                <a:hlinkClick r:id="rId2"/>
              </a:rPr>
              <a:t> – YouTube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93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9E48-A785-4269-BB4B-FF43D17B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www.Elsevier.com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EEF8-F7DB-4484-BACF-4172DF614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access it through SNDL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4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5730-E2F0-4B16-BFEF-149CC7F0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Sci-Hub: removing barriers in the way of science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508486-DC5A-4C0A-9DF8-B904B199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419" y="1825625"/>
            <a:ext cx="8889161" cy="4351338"/>
          </a:xfrm>
        </p:spPr>
      </p:pic>
    </p:spTree>
    <p:extLst>
      <p:ext uri="{BB962C8B-B14F-4D97-AF65-F5344CB8AC3E}">
        <p14:creationId xmlns:p14="http://schemas.microsoft.com/office/powerpoint/2010/main" val="354367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E867-2028-4006-8709-BABEB73F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D0F2FB-ABC4-45AB-986D-8646EF527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559" y="1825625"/>
            <a:ext cx="9594882" cy="4351338"/>
          </a:xfrm>
        </p:spPr>
      </p:pic>
    </p:spTree>
    <p:extLst>
      <p:ext uri="{BB962C8B-B14F-4D97-AF65-F5344CB8AC3E}">
        <p14:creationId xmlns:p14="http://schemas.microsoft.com/office/powerpoint/2010/main" val="217435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5F1D-29F0-419E-83F5-5501538F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83ECD-94F6-4005-BC76-8AAF1A22A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731" y="3062950"/>
            <a:ext cx="7792537" cy="1876687"/>
          </a:xfrm>
        </p:spPr>
      </p:pic>
    </p:spTree>
    <p:extLst>
      <p:ext uri="{BB962C8B-B14F-4D97-AF65-F5344CB8AC3E}">
        <p14:creationId xmlns:p14="http://schemas.microsoft.com/office/powerpoint/2010/main" val="358686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5EDC-BCDC-4406-80F9-DC2D6E8A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Electronic library. Download books free. Finding books (booksc.org)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D09018-41E2-4E6D-AFFB-EAA2D5776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605" y="1825625"/>
            <a:ext cx="10426789" cy="4351338"/>
          </a:xfrm>
        </p:spPr>
      </p:pic>
    </p:spTree>
    <p:extLst>
      <p:ext uri="{BB962C8B-B14F-4D97-AF65-F5344CB8AC3E}">
        <p14:creationId xmlns:p14="http://schemas.microsoft.com/office/powerpoint/2010/main" val="369999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4E5E-0D5D-4B1F-AF0F-216E29DA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on 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A84AD-4CF5-4F95-BC1E-BEA3ADE6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ONS.dz </a:t>
            </a:r>
          </a:p>
          <a:p>
            <a:r>
              <a:rPr lang="en-GB" dirty="0"/>
              <a:t>National office of Statistics</a:t>
            </a:r>
          </a:p>
        </p:txBody>
      </p:sp>
    </p:spTree>
    <p:extLst>
      <p:ext uri="{BB962C8B-B14F-4D97-AF65-F5344CB8AC3E}">
        <p14:creationId xmlns:p14="http://schemas.microsoft.com/office/powerpoint/2010/main" val="412056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3635-9360-4067-8E4B-166DF2D6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Doing Initial Research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43A6-37BD-430E-BF34-633AF8EE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different resources (print/online) to find relevant titles related to your area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key words that facilitate research on your topic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 relevant sources that create your understanding of your topic (articles, books)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 a good amount of information that aligns with your topic.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your supervisor to send you references related to your topic (if they have any)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Locate other resources from the bibliographies of articles you found.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 recent articles (2019, 2020)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4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7321-75C5-4086-819B-875E5327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F103-D4F3-41B2-9D1C-0C69E6EC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4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1521-15B8-436B-B80A-D8FA66FF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Manchester </a:t>
            </a:r>
            <a:r>
              <a:rPr lang="en-GB" dirty="0" err="1"/>
              <a:t>Phrasebank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A7D5B4-D92F-4086-B32D-313BCB499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709" y="1825625"/>
            <a:ext cx="10438581" cy="4351338"/>
          </a:xfrm>
        </p:spPr>
      </p:pic>
    </p:spTree>
    <p:extLst>
      <p:ext uri="{BB962C8B-B14F-4D97-AF65-F5344CB8AC3E}">
        <p14:creationId xmlns:p14="http://schemas.microsoft.com/office/powerpoint/2010/main" val="407695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FD3E-1522-4AC4-BCF9-94E43008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GoogleScholar.com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73796-350A-428C-9AA3-E3233A961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03" y="2024580"/>
            <a:ext cx="10164594" cy="3953427"/>
          </a:xfrm>
        </p:spPr>
      </p:pic>
    </p:spTree>
    <p:extLst>
      <p:ext uri="{BB962C8B-B14F-4D97-AF65-F5344CB8AC3E}">
        <p14:creationId xmlns:p14="http://schemas.microsoft.com/office/powerpoint/2010/main" val="190727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9B45-457B-422D-B941-68572F18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your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4465-4B34-47D9-8010-C8884FF9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proper keywords</a:t>
            </a:r>
          </a:p>
          <a:p>
            <a:pPr marL="0" indent="0">
              <a:buNone/>
            </a:pPr>
            <a:r>
              <a:rPr lang="en-GB" dirty="0"/>
              <a:t>Speaking in EFL</a:t>
            </a:r>
          </a:p>
          <a:p>
            <a:pPr marL="0" indent="0">
              <a:buNone/>
            </a:pPr>
            <a:r>
              <a:rPr lang="en-GB" dirty="0"/>
              <a:t>Enhancing speaking skills in EFL (there are more ESL than ESL) contexts</a:t>
            </a:r>
          </a:p>
          <a:p>
            <a:pPr marL="0" indent="0">
              <a:buNone/>
            </a:pPr>
            <a:r>
              <a:rPr lang="en-GB" dirty="0"/>
              <a:t>Enhancing speaking skills in second language classes</a:t>
            </a:r>
          </a:p>
          <a:p>
            <a:pPr marL="0" indent="0">
              <a:buNone/>
            </a:pPr>
            <a:r>
              <a:rPr lang="en-GB" dirty="0"/>
              <a:t>Enhancing speaking skills using project-based learning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38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EC79-63CE-41C1-BE0D-272080F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Enhancing speaking skills in second language classes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703FD5-9E4C-4672-97B5-F6767DFB9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16543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6937-C34F-4939-8C8B-9FDE6773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Enhancing speaking skills using project-based learning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F9454-076F-4272-96CC-CD827299B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820" y="1825625"/>
            <a:ext cx="8668359" cy="4351338"/>
          </a:xfrm>
        </p:spPr>
      </p:pic>
    </p:spTree>
    <p:extLst>
      <p:ext uri="{BB962C8B-B14F-4D97-AF65-F5344CB8AC3E}">
        <p14:creationId xmlns:p14="http://schemas.microsoft.com/office/powerpoint/2010/main" val="136967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172A-8268-4E9D-9AA5-DA68B3AB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SNDL?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11412-572C-4ED4-9C67-0E19A894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943" y="2715392"/>
            <a:ext cx="8572869" cy="2013770"/>
          </a:xfrm>
        </p:spPr>
      </p:pic>
    </p:spTree>
    <p:extLst>
      <p:ext uri="{BB962C8B-B14F-4D97-AF65-F5344CB8AC3E}">
        <p14:creationId xmlns:p14="http://schemas.microsoft.com/office/powerpoint/2010/main" val="50441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3AA2-FDD2-4880-B12D-4A9AA652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Access: contact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88E145-E9F2-4F76-952A-2EA85F4B0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76" y="1825625"/>
            <a:ext cx="8492247" cy="4351338"/>
          </a:xfrm>
        </p:spPr>
      </p:pic>
    </p:spTree>
    <p:extLst>
      <p:ext uri="{BB962C8B-B14F-4D97-AF65-F5344CB8AC3E}">
        <p14:creationId xmlns:p14="http://schemas.microsoft.com/office/powerpoint/2010/main" val="98210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FEB8-FCB6-4010-8113-BB5970F6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Databases= base de </a:t>
            </a:r>
            <a:r>
              <a:rPr lang="en-GB" dirty="0" err="1"/>
              <a:t>donnees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AAD612-A835-4DDF-97EA-A4AB5C2ED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088" y="1825625"/>
            <a:ext cx="9871823" cy="4351338"/>
          </a:xfrm>
        </p:spPr>
      </p:pic>
    </p:spTree>
    <p:extLst>
      <p:ext uri="{BB962C8B-B14F-4D97-AF65-F5344CB8AC3E}">
        <p14:creationId xmlns:p14="http://schemas.microsoft.com/office/powerpoint/2010/main" val="156227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315</Words>
  <Application>Microsoft Office PowerPoint</Application>
  <PresentationFormat>Widescreen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Office Theme</vt:lpstr>
      <vt:lpstr>Links and Resources</vt:lpstr>
      <vt:lpstr>Doing Initial Research </vt:lpstr>
      <vt:lpstr>GoogleScholar.com</vt:lpstr>
      <vt:lpstr>How to find your references</vt:lpstr>
      <vt:lpstr>Enhancing speaking skills in second language classes </vt:lpstr>
      <vt:lpstr>Enhancing speaking skills using project-based learning </vt:lpstr>
      <vt:lpstr>SNDL? </vt:lpstr>
      <vt:lpstr>Access: contact</vt:lpstr>
      <vt:lpstr>Databases= base de donnees</vt:lpstr>
      <vt:lpstr>ProQuest for books reading</vt:lpstr>
      <vt:lpstr>   كيفية إستخدام موقع SNDL  </vt:lpstr>
      <vt:lpstr>كيفية تحميل اطروحة من موقع SNDL  </vt:lpstr>
      <vt:lpstr> guide d'utilisation de la base de données springer link via sndl  </vt:lpstr>
      <vt:lpstr>www.Elsevier.com</vt:lpstr>
      <vt:lpstr>Sci-Hub: removing barriers in the way of science</vt:lpstr>
      <vt:lpstr>DOI</vt:lpstr>
      <vt:lpstr>DOI</vt:lpstr>
      <vt:lpstr>Electronic library. Download books free. Finding books (booksc.org)</vt:lpstr>
      <vt:lpstr>Further information on the web</vt:lpstr>
      <vt:lpstr>Language Resources</vt:lpstr>
      <vt:lpstr>Manchester Phrasebank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 and Resources</dc:title>
  <dc:creator>wafa zekri</dc:creator>
  <cp:lastModifiedBy>wafa zekri</cp:lastModifiedBy>
  <cp:revision>20</cp:revision>
  <dcterms:created xsi:type="dcterms:W3CDTF">2022-10-09T10:25:49Z</dcterms:created>
  <dcterms:modified xsi:type="dcterms:W3CDTF">2023-11-30T05:26:35Z</dcterms:modified>
</cp:coreProperties>
</file>