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71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0" r:id="rId24"/>
    <p:sldId id="281" r:id="rId25"/>
    <p:sldId id="269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3671-52B8-4718-B724-2CEDE054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4331A-7B78-4A0B-8138-07F323DA0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BAF1-D13B-4D44-ACDD-C1115321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1ADA0-D4CE-4674-BD1F-713D0E2E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9835-515A-457C-BC4F-E32FA1B6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721A-E3AA-4667-BF88-8394ED99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B91B1-CE6F-4790-8483-9FD022FE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9DE3-7402-428C-AF48-EE75EAD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C942-EA33-43FE-A938-23C06476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F35A-1FEE-4F02-89A6-AE8D9250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E38EB-B462-4375-84C3-68273E0E4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FDC80-4B31-4BA1-9E1B-39195F6E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AEC6E-F64C-4F56-8A34-B995656D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3098-A1AA-4492-9042-614B0EA4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F72EF-3832-4405-A6F4-A43E5304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D24D-0BDD-4FD4-BA7F-1A81FEED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936A-9511-4163-971B-BDCCA98F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B328-3DF1-4617-9DFD-BB67CCBC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92D5F-603B-4935-9D5D-8FF9F21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0671-0400-442C-A273-8567E4B9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4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798F-85E9-49CF-939F-DAAE3683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6FD41-8BAA-48B1-AAA1-53E1FDA63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753A-640B-4885-BB16-8A31839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1350-A0CC-4DCD-9838-C8F3C633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B8A3-6DD8-4C1A-AEE2-1FACBC11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0BCC-A213-4A3B-B618-AF5472E2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B1ED-4334-4627-8B09-984A1381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C2CF1-E725-4DF9-A134-97AA4B775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81F54-F71A-4FBA-9558-4B3677E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6D53E-3B84-424F-9B99-AF0937BA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D0E08-7CCE-4860-BBB8-FE6BC98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0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1FF3-BFCA-47D1-90DC-4F605FA8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ACB2-03A1-4E8F-9CB5-5BBA0E97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ED22-A7D3-4687-A655-6976BF1D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4BC67-6C32-4FAF-90B7-2F0C37E6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1BCB9-5BF3-4A06-93B4-BE7306ABD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22AE-6434-4FD7-8FDA-49280B28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AEF77-7D12-4EFF-B979-3B0A1B2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E1E49-6367-4298-9905-97555CC7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B8DE-93DD-4C96-BCD0-8C42C634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87DB9-4EE7-4C30-A27E-1090997A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29803-BEE2-4D56-9470-BA1E4DB6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5AAFD-EFAE-4F14-8EFE-62A499D4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9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26BC6-0E9D-450A-BBD2-06BC0F76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A2265-68E2-4BFD-B6FE-149A3AC9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A366B-E027-44FE-9231-4CCBF6D1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E8CB-AB74-4C8D-B3FF-A379F96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A63D-A2D0-44A4-BBB5-7A6B254F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C769-0A1D-4C1A-8193-94809F77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0FB1-8247-4B4D-A896-3CA15EE0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4B529-6F02-4277-BCC2-80AD3B2A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5B7D4-C455-4AF8-8BD9-96D21377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9B96-4AF7-4730-B7D1-D3B2A704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E5625-A936-4BF8-B2D5-F15499DFE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FA4F5-9011-4286-B617-6D31DA7C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C55F0-BE7D-4D7C-8CDD-0D740110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186F9-A3CA-4D34-9227-E5FEA28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9217A-E8AD-4257-9961-8E8D2504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49953-1B53-465A-84C1-A2D02B0F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57D2-FD78-451C-BD65-5110FC845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3E1EE-4A19-4A6F-B83B-908F1D4D2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5B0A-2C21-43D6-89D9-38C03B56D275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0B20-B225-4A48-9D35-F0D7BFA1A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6461-E875-4930-9AD6-50A58D90C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FB63-BD24-4969-BE64-26BB6453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researchjournal.weebly.com/blog/cod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1D1E-604D-408F-8FE2-2D3D2631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0577"/>
            <a:ext cx="9144000" cy="13853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Data Management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81FBA-FBC8-4C8F-9644-B19FF3E11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26024" y="3548250"/>
            <a:ext cx="9144000" cy="1655762"/>
          </a:xfrm>
        </p:spPr>
        <p:txBody>
          <a:bodyPr/>
          <a:lstStyle/>
          <a:p>
            <a:r>
              <a:rPr lang="en-GB" dirty="0"/>
              <a:t>Dr Zekri Wafa</a:t>
            </a:r>
          </a:p>
          <a:p>
            <a:r>
              <a:rPr lang="en-GB" dirty="0"/>
              <a:t>Masters 2</a:t>
            </a:r>
          </a:p>
          <a:p>
            <a:r>
              <a:rPr lang="en-GB" dirty="0"/>
              <a:t>Didactics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4A923-5D76-4BDF-BFF8-AA808C47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8" y="166583"/>
            <a:ext cx="943107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8A18-1815-430E-91D9-7506C225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Interpretation is Making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CCDE-45DD-4A04-9C85-7604ED6D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Making intentional decisions, write what you understood based on what participants reported and how this was justified in the literature review. </a:t>
            </a:r>
          </a:p>
          <a:p>
            <a:r>
              <a:rPr lang="en-GB" dirty="0" err="1"/>
              <a:t>Memoing</a:t>
            </a:r>
            <a:r>
              <a:rPr lang="en-GB" dirty="0"/>
              <a:t> (use your primary impressions of the data)</a:t>
            </a:r>
          </a:p>
          <a:p>
            <a:r>
              <a:rPr lang="en-GB" dirty="0"/>
              <a:t>Base your analyse on a specific framework of analysis: In qualitative research, content or thematic approaches are often analysed using specific models such as: Saldana, and Braun and clarck for thematic analysis (this is not required in your MA, but you can learn it)</a:t>
            </a:r>
          </a:p>
          <a:p>
            <a:r>
              <a:rPr lang="en-GB" dirty="0"/>
              <a:t>Check: Coding qualitative data using thematic/content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354160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4F4E-AA21-44D7-AC55-4039D21A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Thematic analysis/ Grounded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661D-9605-49BD-A404-0E52FFF2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First round of analysis: Read initial ideas/analysis/ define labelling (coding)</a:t>
            </a:r>
          </a:p>
          <a:p>
            <a:pPr marL="0" indent="0">
              <a:buNone/>
            </a:pPr>
            <a:r>
              <a:rPr lang="en-GB" dirty="0"/>
              <a:t>Inductive analysis: becoming familiar with the data; identify segments of the data; assign meaning to segments of the data.</a:t>
            </a:r>
          </a:p>
          <a:p>
            <a:pPr marL="0" indent="0">
              <a:buNone/>
            </a:pPr>
            <a:r>
              <a:rPr lang="en-GB" dirty="0"/>
              <a:t>Use colours to highlight words that have similar meaning, and which are related to your research questions.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9A7BB-7A01-4477-BC6E-AC0EA278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435" y="765018"/>
            <a:ext cx="7635568" cy="4855853"/>
          </a:xfrm>
        </p:spPr>
      </p:pic>
    </p:spTree>
    <p:extLst>
      <p:ext uri="{BB962C8B-B14F-4D97-AF65-F5344CB8AC3E}">
        <p14:creationId xmlns:p14="http://schemas.microsoft.com/office/powerpoint/2010/main" val="244328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BD89-E441-457D-AA2B-22F1CFC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Deductive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DE84-4E08-4D3A-B0C8-5A90D4D3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relevant segments of data (from literature, previous works) </a:t>
            </a:r>
          </a:p>
          <a:p>
            <a:r>
              <a:rPr lang="en-GB" dirty="0"/>
              <a:t>To start from top-down</a:t>
            </a:r>
          </a:p>
          <a:p>
            <a:r>
              <a:rPr lang="en-GB" dirty="0"/>
              <a:t>Use pre-existing categories</a:t>
            </a:r>
          </a:p>
          <a:p>
            <a:r>
              <a:rPr lang="en-GB" dirty="0"/>
              <a:t>How does your data relate to the pre-existing categories/ themes</a:t>
            </a:r>
          </a:p>
        </p:txBody>
      </p:sp>
    </p:spTree>
    <p:extLst>
      <p:ext uri="{BB962C8B-B14F-4D97-AF65-F5344CB8AC3E}">
        <p14:creationId xmlns:p14="http://schemas.microsoft.com/office/powerpoint/2010/main" val="325974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D116-1CD6-4411-BADE-AF160D8C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Inductive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3BC5-2837-4E7B-8CEF-E2614073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dirty="0"/>
              <a:t>Bottom-up </a:t>
            </a:r>
          </a:p>
          <a:p>
            <a:r>
              <a:rPr lang="en-GB" sz="2500" dirty="0"/>
              <a:t>Identify codes</a:t>
            </a:r>
          </a:p>
          <a:p>
            <a:r>
              <a:rPr lang="en-GB" sz="2500" dirty="0"/>
              <a:t>Group data</a:t>
            </a:r>
          </a:p>
          <a:p>
            <a:r>
              <a:rPr lang="en-GB" sz="2500" dirty="0"/>
              <a:t>Less prone to bias</a:t>
            </a:r>
          </a:p>
          <a:p>
            <a:r>
              <a:rPr lang="en-GB" sz="2500" dirty="0"/>
              <a:t>You label according</a:t>
            </a:r>
          </a:p>
          <a:p>
            <a:pPr marL="0" indent="0">
              <a:buNone/>
            </a:pPr>
            <a:r>
              <a:rPr lang="en-GB" sz="2500" dirty="0"/>
              <a:t>To your understanding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14588-0FDE-46A3-98FC-1457D053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8" y="1400865"/>
            <a:ext cx="7507381" cy="49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A79D-BA35-477D-94BC-42F1CDD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Coding in </a:t>
            </a:r>
            <a:r>
              <a:rPr lang="en-GB" b="1" dirty="0">
                <a:highlight>
                  <a:srgbClr val="FFFF00"/>
                </a:highlight>
              </a:rPr>
              <a:t>Thematic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60748-7AB7-423E-A618-84E15024B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496" y="2353239"/>
            <a:ext cx="5611008" cy="3296110"/>
          </a:xfrm>
        </p:spPr>
      </p:pic>
    </p:spTree>
    <p:extLst>
      <p:ext uri="{BB962C8B-B14F-4D97-AF65-F5344CB8AC3E}">
        <p14:creationId xmlns:p14="http://schemas.microsoft.com/office/powerpoint/2010/main" val="208308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4D5EFE-EED8-472A-96EE-3B701A1BA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83" y="773320"/>
            <a:ext cx="8349364" cy="5057029"/>
          </a:xfrm>
        </p:spPr>
      </p:pic>
    </p:spTree>
    <p:extLst>
      <p:ext uri="{BB962C8B-B14F-4D97-AF65-F5344CB8AC3E}">
        <p14:creationId xmlns:p14="http://schemas.microsoft.com/office/powerpoint/2010/main" val="292269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8B68C-2A4D-4E27-8BB1-9CC8D3C91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18" y="1001826"/>
            <a:ext cx="8039239" cy="4790418"/>
          </a:xfrm>
        </p:spPr>
      </p:pic>
    </p:spTree>
    <p:extLst>
      <p:ext uri="{BB962C8B-B14F-4D97-AF65-F5344CB8AC3E}">
        <p14:creationId xmlns:p14="http://schemas.microsoft.com/office/powerpoint/2010/main" val="128735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39459-7434-4C05-87D3-0C981448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28" y="833718"/>
            <a:ext cx="8168881" cy="5029973"/>
          </a:xfrm>
        </p:spPr>
      </p:pic>
    </p:spTree>
    <p:extLst>
      <p:ext uri="{BB962C8B-B14F-4D97-AF65-F5344CB8AC3E}">
        <p14:creationId xmlns:p14="http://schemas.microsoft.com/office/powerpoint/2010/main" val="345230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4DA6F-2C53-4F49-8107-9189136B7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37" y="847166"/>
            <a:ext cx="8420836" cy="4845052"/>
          </a:xfrm>
        </p:spPr>
      </p:pic>
    </p:spTree>
    <p:extLst>
      <p:ext uri="{BB962C8B-B14F-4D97-AF65-F5344CB8AC3E}">
        <p14:creationId xmlns:p14="http://schemas.microsoft.com/office/powerpoint/2010/main" val="40093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8B93-9A9D-4BF8-90C1-14593BD2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your data management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B364-DE7A-4CD9-BE49-144DADE2D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management differ from analyses?</a:t>
            </a:r>
          </a:p>
          <a:p>
            <a:r>
              <a:rPr lang="en-GB" dirty="0"/>
              <a:t>Consider research design</a:t>
            </a:r>
            <a:r>
              <a:rPr lang="en-GB" b="1" dirty="0"/>
              <a:t>: Qualitative Design</a:t>
            </a:r>
          </a:p>
          <a:p>
            <a:pPr marL="514350" indent="-514350">
              <a:buAutoNum type="arabicPeriod"/>
            </a:pPr>
            <a:r>
              <a:rPr lang="en-GB" dirty="0"/>
              <a:t>Phenomenological and IPA</a:t>
            </a:r>
          </a:p>
          <a:p>
            <a:pPr marL="514350" indent="-514350">
              <a:buAutoNum type="arabicPeriod"/>
            </a:pPr>
            <a:r>
              <a:rPr lang="en-GB" dirty="0"/>
              <a:t>Narrative</a:t>
            </a:r>
          </a:p>
          <a:p>
            <a:pPr marL="514350" indent="-514350">
              <a:buAutoNum type="arabicPeriod"/>
            </a:pPr>
            <a:r>
              <a:rPr lang="en-GB" dirty="0"/>
              <a:t>Ethnographic</a:t>
            </a:r>
          </a:p>
          <a:p>
            <a:pPr marL="514350" indent="-514350">
              <a:buAutoNum type="arabicPeriod"/>
            </a:pPr>
            <a:r>
              <a:rPr lang="en-GB" dirty="0"/>
              <a:t>Case study</a:t>
            </a:r>
          </a:p>
          <a:p>
            <a:pPr marL="514350" indent="-514350">
              <a:buAutoNum type="arabicPeriod"/>
            </a:pPr>
            <a:r>
              <a:rPr lang="en-GB" dirty="0"/>
              <a:t>Grounded theory </a:t>
            </a:r>
          </a:p>
          <a:p>
            <a:pPr marL="514350" indent="-514350">
              <a:buAutoNum type="arabicPeriod"/>
            </a:pPr>
            <a:r>
              <a:rPr lang="en-GB" dirty="0"/>
              <a:t>Digitizing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93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FC1A6F-0853-4104-8494-F1046D41A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407" y="1678390"/>
            <a:ext cx="7754432" cy="2924583"/>
          </a:xfrm>
        </p:spPr>
      </p:pic>
    </p:spTree>
    <p:extLst>
      <p:ext uri="{BB962C8B-B14F-4D97-AF65-F5344CB8AC3E}">
        <p14:creationId xmlns:p14="http://schemas.microsoft.com/office/powerpoint/2010/main" val="86806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BBDD-8DDA-419E-9A82-72CEAF8B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473"/>
          </a:xfrm>
        </p:spPr>
        <p:txBody>
          <a:bodyPr>
            <a:noAutofit/>
          </a:bodyPr>
          <a:lstStyle/>
          <a:p>
            <a:r>
              <a:rPr lang="en-GB" sz="2000" b="1" dirty="0"/>
              <a:t>Interview coding</a:t>
            </a:r>
            <a:br>
              <a:rPr lang="en-GB" sz="2000" b="1" dirty="0"/>
            </a:br>
            <a:r>
              <a:rPr lang="en-GB" sz="2000" dirty="0" err="1">
                <a:hlinkClick r:id="rId2"/>
              </a:rPr>
              <a:t>Coding</a:t>
            </a:r>
            <a:r>
              <a:rPr lang="en-GB" sz="2000" dirty="0">
                <a:hlinkClick r:id="rId2"/>
              </a:rPr>
              <a:t> - Research Journal (weebly.com)</a:t>
            </a:r>
            <a:endParaRPr lang="en-GB" sz="2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AB63D-ACE1-4116-8E67-8E965275E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906" y="920163"/>
            <a:ext cx="10266524" cy="5432968"/>
          </a:xfrm>
        </p:spPr>
      </p:pic>
    </p:spTree>
    <p:extLst>
      <p:ext uri="{BB962C8B-B14F-4D97-AF65-F5344CB8AC3E}">
        <p14:creationId xmlns:p14="http://schemas.microsoft.com/office/powerpoint/2010/main" val="375038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4F19-64A4-4236-9E64-1CEF2445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14482" cy="101992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Quantitative data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CCE1A-6800-40A4-A2EA-5E25855C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88" y="1158197"/>
            <a:ext cx="11474823" cy="5186759"/>
          </a:xfrm>
        </p:spPr>
      </p:pic>
    </p:spTree>
    <p:extLst>
      <p:ext uri="{BB962C8B-B14F-4D97-AF65-F5344CB8AC3E}">
        <p14:creationId xmlns:p14="http://schemas.microsoft.com/office/powerpoint/2010/main" val="177044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8EFE-3DA6-4658-A8D6-97F0E090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Theses demonstrations &amp;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9248-F25F-4020-B287-07E2148F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Observation Analysis</a:t>
            </a:r>
          </a:p>
          <a:p>
            <a:pPr marL="0" indent="0">
              <a:buNone/>
            </a:pPr>
            <a:r>
              <a:rPr lang="en-GB" dirty="0"/>
              <a:t>How is the data presented?</a:t>
            </a:r>
          </a:p>
          <a:p>
            <a:pPr marL="0" indent="0">
              <a:buNone/>
            </a:pPr>
            <a:r>
              <a:rPr lang="en-GB" dirty="0"/>
              <a:t>How many sessions are presented?</a:t>
            </a:r>
          </a:p>
          <a:p>
            <a:pPr marL="0" indent="0">
              <a:buNone/>
            </a:pPr>
            <a:r>
              <a:rPr lang="en-GB" dirty="0"/>
              <a:t>How are they presented? (thematic or in a descriptive approach)</a:t>
            </a:r>
          </a:p>
          <a:p>
            <a:pPr marL="0" indent="0">
              <a:buNone/>
            </a:pPr>
            <a:r>
              <a:rPr lang="en-GB" b="1" u="sng" dirty="0"/>
              <a:t>Survey Analysis</a:t>
            </a:r>
          </a:p>
          <a:p>
            <a:pPr marL="0" indent="0">
              <a:buNone/>
            </a:pPr>
            <a:r>
              <a:rPr lang="en-GB" dirty="0"/>
              <a:t>How is the data presented?</a:t>
            </a:r>
          </a:p>
          <a:p>
            <a:pPr marL="0" indent="0">
              <a:buNone/>
            </a:pPr>
            <a:r>
              <a:rPr lang="en-GB" dirty="0"/>
              <a:t>How many sessions are presented?</a:t>
            </a:r>
          </a:p>
          <a:p>
            <a:pPr marL="0" indent="0">
              <a:buNone/>
            </a:pPr>
            <a:r>
              <a:rPr lang="en-GB" dirty="0"/>
              <a:t>How are they presented? (thematic or in a descriptive approach)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11131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6747-3AC5-4C7F-B711-94C80EB2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5947-5C1C-4CFA-8FBB-54B6A20B3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Interview Analysis</a:t>
            </a:r>
          </a:p>
          <a:p>
            <a:pPr marL="0" indent="0">
              <a:buNone/>
            </a:pPr>
            <a:r>
              <a:rPr lang="en-GB" dirty="0"/>
              <a:t>How is the data presented?</a:t>
            </a:r>
          </a:p>
          <a:p>
            <a:pPr marL="0" indent="0">
              <a:buNone/>
            </a:pPr>
            <a:r>
              <a:rPr lang="en-GB" dirty="0"/>
              <a:t>How many sessions are presented?</a:t>
            </a:r>
          </a:p>
          <a:p>
            <a:pPr marL="0" indent="0">
              <a:buNone/>
            </a:pPr>
            <a:r>
              <a:rPr lang="en-GB" dirty="0"/>
              <a:t>How are they presented? (thematic or in a descriptive approach)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66635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EB5D1-4DF9-42A3-96C1-D0E0C26C7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02" y="544057"/>
            <a:ext cx="9325450" cy="5769885"/>
          </a:xfrm>
        </p:spPr>
      </p:pic>
    </p:spTree>
    <p:extLst>
      <p:ext uri="{BB962C8B-B14F-4D97-AF65-F5344CB8AC3E}">
        <p14:creationId xmlns:p14="http://schemas.microsoft.com/office/powerpoint/2010/main" val="358788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AE21-160F-423D-9333-E63EC93C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322B-8B9F-4D19-AE8F-ECAAE630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011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FD81-4F87-4FF4-B0DF-ED7F53BC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Single-level organisation?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9030-64D5-429F-B8D6-ECC2F9C7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1452281"/>
            <a:ext cx="11134164" cy="5040593"/>
          </a:xfrm>
        </p:spPr>
        <p:txBody>
          <a:bodyPr>
            <a:normAutofit/>
          </a:bodyPr>
          <a:lstStyle/>
          <a:p>
            <a:r>
              <a:rPr lang="en-GB" sz="3200" dirty="0"/>
              <a:t>You have 12 participants that you conducted interviews with them. </a:t>
            </a:r>
          </a:p>
          <a:p>
            <a:r>
              <a:rPr lang="en-GB" sz="3200" dirty="0"/>
              <a:t>Your single-level organisation is based on a collective representation of the data gathered.</a:t>
            </a:r>
          </a:p>
          <a:p>
            <a:r>
              <a:rPr lang="en-GB" sz="3200" dirty="0"/>
              <a:t>Your organisation of the data from 12 participants can be presented in one file, as it will appear in your texts: the common points between them, and differences. Representation of the data is based on the 12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92771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A486-1DEA-4121-8515-CE588328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Multi-level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9403-2417-4F50-BABC-A5DF81B4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you have conducted interviews with 12 participants, but as round-up interviews, i.e., one participant is interviewed more than once. Your participants in this sense are received as ‘cases’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Case 1 is participant 1 in your data chapter,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Transcribe interview 1, then transcribe interview 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Analyse both interviews to generate codes ‘preliminary key words’ that are replicated.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Generate themes from all interviews.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Case 2: participant 1: interview 2, interview 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Case 3: same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57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C2FB-7E9F-4971-B2F5-A9B6F0B2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 Digitizing+ storing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46E3-D175-4116-AC76-B372DB22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Decisions</a:t>
            </a:r>
          </a:p>
          <a:p>
            <a:pPr marL="514350" indent="-514350">
              <a:buAutoNum type="arabicPeriod"/>
            </a:pPr>
            <a:r>
              <a:rPr lang="en-GB" dirty="0"/>
              <a:t>what do you need to digitize? </a:t>
            </a:r>
          </a:p>
          <a:p>
            <a:pPr marL="514350" indent="-514350">
              <a:buAutoNum type="arabicPeriod"/>
            </a:pPr>
            <a:r>
              <a:rPr lang="en-GB" dirty="0"/>
              <a:t>Where will you store/back-up the data? (cloud, USB, or external drive) make sure they are secure.</a:t>
            </a:r>
          </a:p>
          <a:p>
            <a:pPr marL="514350" indent="-514350">
              <a:buAutoNum type="arabicPeriod"/>
            </a:pPr>
            <a:r>
              <a:rPr lang="en-GB" dirty="0"/>
              <a:t>How will you maximise security and confidentiality of files?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25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698-F1F5-4030-B732-9CE872F6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253"/>
          </a:xfrm>
        </p:spPr>
        <p:txBody>
          <a:bodyPr/>
          <a:lstStyle/>
          <a:p>
            <a:r>
              <a:rPr lang="en-GB" b="1" dirty="0"/>
              <a:t>Pre-analysis: cleaning data &amp; </a:t>
            </a:r>
            <a:r>
              <a:rPr lang="en-GB" b="1" dirty="0" err="1"/>
              <a:t>Memoing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CD2B-C7FF-4079-A891-A10D70A1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5" y="1371600"/>
            <a:ext cx="10515600" cy="40610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dirty="0"/>
              <a:t>Reading and rereading the data.</a:t>
            </a:r>
          </a:p>
          <a:p>
            <a:pPr>
              <a:lnSpc>
                <a:spcPct val="170000"/>
              </a:lnSpc>
            </a:pPr>
            <a:r>
              <a:rPr lang="en-GB" dirty="0"/>
              <a:t>Checking accuracy (listen/read the data) check spelling, do it immediately after data collection session (you are fresh with it)</a:t>
            </a:r>
          </a:p>
          <a:p>
            <a:pPr>
              <a:lnSpc>
                <a:spcPct val="170000"/>
              </a:lnSpc>
            </a:pPr>
            <a:r>
              <a:rPr lang="en-GB" dirty="0"/>
              <a:t>Identify vague words, and emojis, and body language you noted (recall how did you perceive them during the interview)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6201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8EFE-0899-43A1-B656-70B4B41D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Memoing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4CD3-05CE-4EF7-B486-D82EAA0F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465729"/>
            <a:ext cx="10515600" cy="45854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en-GB" b="1" dirty="0"/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1. Write down your initial thoughts and impressions of the data.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2. Write your </a:t>
            </a:r>
            <a:r>
              <a:rPr lang="en-GB" b="1" dirty="0"/>
              <a:t>reflexive thoughts </a:t>
            </a:r>
            <a:r>
              <a:rPr lang="en-GB" dirty="0"/>
              <a:t>(how does data relate to me as a researcher, individual, put yourself in the participant’s shoes: Think of your positionality in the research: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3. Do you agree with the data?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4. What are the common ideas that represent your experiences, attitudes, and emotions.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63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4CA3-4ED1-415B-B267-2B5FA2B0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 of 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6040-9AAE-4FA1-B810-C1084C7A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1586753"/>
            <a:ext cx="10775576" cy="45902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Your participant mentioned during the interview ‘It’…. Write it into a clear subject/noun to clarify what the interviewee meant. </a:t>
            </a:r>
          </a:p>
          <a:p>
            <a:pPr marL="0" indent="0">
              <a:buNone/>
            </a:pPr>
            <a:r>
              <a:rPr lang="en-GB" dirty="0"/>
              <a:t>You don’t have to exclude ‘it’ from the data transcription, rather put between brackets what it refers to.</a:t>
            </a:r>
          </a:p>
          <a:p>
            <a:pPr marL="0" indent="0">
              <a:buNone/>
            </a:pPr>
            <a:r>
              <a:rPr lang="en-GB" b="1" dirty="0"/>
              <a:t>Example</a:t>
            </a:r>
            <a:r>
              <a:rPr lang="en-GB" dirty="0"/>
              <a:t>;  Interviewee: ‘it can be debatable’, during the interview, you know your topic, and what the interviewee is explaining, </a:t>
            </a:r>
          </a:p>
          <a:p>
            <a:pPr marL="0" indent="0">
              <a:buNone/>
            </a:pPr>
            <a:r>
              <a:rPr lang="en-GB" dirty="0"/>
              <a:t>‘It’ (culture) means many things, and it’s difficult to teach it to EFL learners.</a:t>
            </a:r>
          </a:p>
          <a:p>
            <a:pPr marL="0" indent="0">
              <a:buNone/>
            </a:pPr>
            <a:r>
              <a:rPr lang="en-GB" dirty="0"/>
              <a:t>This example is a way to check accuracy and present clear meaning to your reader.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33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85DB-2149-42D4-884B-6EB846AF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FFFF00"/>
                </a:highlight>
              </a:rPr>
              <a:t>What’s Qualitative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57FE-FB89-4B5E-ADB8-936D8037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It’s messy!</a:t>
            </a:r>
          </a:p>
          <a:p>
            <a:r>
              <a:rPr lang="en-GB" dirty="0"/>
              <a:t>Too many texts</a:t>
            </a:r>
          </a:p>
          <a:p>
            <a:r>
              <a:rPr lang="en-GB" dirty="0"/>
              <a:t>Strategic: inductive vs deductive processes</a:t>
            </a:r>
          </a:p>
          <a:p>
            <a:r>
              <a:rPr lang="en-GB" dirty="0"/>
              <a:t>Detailed examination of the data</a:t>
            </a:r>
          </a:p>
          <a:p>
            <a:r>
              <a:rPr lang="en-GB" dirty="0"/>
              <a:t>Micro level (units of data or text arguments): segments of data</a:t>
            </a:r>
          </a:p>
          <a:p>
            <a:r>
              <a:rPr lang="en-GB" dirty="0"/>
              <a:t>Macro (holistic): Saldana talked about it, narrative research, we look at the story.</a:t>
            </a:r>
          </a:p>
          <a:p>
            <a:r>
              <a:rPr lang="en-GB" dirty="0"/>
              <a:t>Methodology</a:t>
            </a:r>
          </a:p>
          <a:p>
            <a:r>
              <a:rPr lang="en-GB" dirty="0"/>
              <a:t>logical and systematic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11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876</Words>
  <Application>Microsoft Office PowerPoint</Application>
  <PresentationFormat>Widescreen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Data Management and Analysis</vt:lpstr>
      <vt:lpstr>What’s your data management plan?</vt:lpstr>
      <vt:lpstr>What is Single-level organisation?</vt:lpstr>
      <vt:lpstr>Multi-level organisation</vt:lpstr>
      <vt:lpstr>Data Digitizing+ storing data</vt:lpstr>
      <vt:lpstr>Pre-analysis: cleaning data &amp; Memoing</vt:lpstr>
      <vt:lpstr>Memoing</vt:lpstr>
      <vt:lpstr>Example of Data Cleaning</vt:lpstr>
      <vt:lpstr>What’s Qualitative Data Analysis?</vt:lpstr>
      <vt:lpstr>Interpretation is Making Meaning</vt:lpstr>
      <vt:lpstr>Thematic analysis/ Grounded Theory</vt:lpstr>
      <vt:lpstr>PowerPoint Presentation</vt:lpstr>
      <vt:lpstr>Deductive Analysis</vt:lpstr>
      <vt:lpstr>Inductive analysis</vt:lpstr>
      <vt:lpstr>Coding in Thematic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 coding Coding - Research Journal (weebly.com)</vt:lpstr>
      <vt:lpstr>Quantitative data </vt:lpstr>
      <vt:lpstr>Theses demonstrations &amp; Discussions</vt:lpstr>
      <vt:lpstr>…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</dc:title>
  <dc:creator>wafa zekri</dc:creator>
  <cp:lastModifiedBy>wafa zekri</cp:lastModifiedBy>
  <cp:revision>69</cp:revision>
  <dcterms:created xsi:type="dcterms:W3CDTF">2022-06-16T16:19:23Z</dcterms:created>
  <dcterms:modified xsi:type="dcterms:W3CDTF">2023-12-10T14:32:22Z</dcterms:modified>
</cp:coreProperties>
</file>