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78" r:id="rId2"/>
    <p:sldId id="256" r:id="rId3"/>
    <p:sldId id="257" r:id="rId4"/>
    <p:sldId id="258" r:id="rId5"/>
    <p:sldId id="259" r:id="rId6"/>
    <p:sldId id="260" r:id="rId7"/>
    <p:sldId id="261" r:id="rId8"/>
    <p:sldId id="262" r:id="rId9"/>
    <p:sldId id="329" r:id="rId10"/>
    <p:sldId id="263" r:id="rId11"/>
    <p:sldId id="264" r:id="rId12"/>
    <p:sldId id="265" r:id="rId13"/>
    <p:sldId id="267" r:id="rId14"/>
    <p:sldId id="268" r:id="rId15"/>
    <p:sldId id="269" r:id="rId16"/>
    <p:sldId id="270" r:id="rId17"/>
    <p:sldId id="271" r:id="rId18"/>
    <p:sldId id="330" r:id="rId19"/>
    <p:sldId id="272" r:id="rId20"/>
    <p:sldId id="273" r:id="rId21"/>
    <p:sldId id="274" r:id="rId22"/>
    <p:sldId id="331" r:id="rId23"/>
    <p:sldId id="275" r:id="rId24"/>
    <p:sldId id="276" r:id="rId25"/>
    <p:sldId id="277" r:id="rId26"/>
    <p:sldId id="279" r:id="rId27"/>
    <p:sldId id="280" r:id="rId28"/>
    <p:sldId id="281" r:id="rId29"/>
    <p:sldId id="282" r:id="rId30"/>
    <p:sldId id="283" r:id="rId31"/>
    <p:sldId id="284" r:id="rId32"/>
    <p:sldId id="285" r:id="rId33"/>
    <p:sldId id="328" r:id="rId34"/>
    <p:sldId id="286" r:id="rId35"/>
    <p:sldId id="287" r:id="rId36"/>
    <p:sldId id="288" r:id="rId37"/>
    <p:sldId id="289" r:id="rId38"/>
    <p:sldId id="292" r:id="rId39"/>
    <p:sldId id="293" r:id="rId40"/>
    <p:sldId id="294" r:id="rId41"/>
    <p:sldId id="295" r:id="rId42"/>
    <p:sldId id="296" r:id="rId43"/>
    <p:sldId id="297" r:id="rId44"/>
    <p:sldId id="325" r:id="rId45"/>
    <p:sldId id="298" r:id="rId46"/>
    <p:sldId id="299" r:id="rId47"/>
    <p:sldId id="327" r:id="rId48"/>
    <p:sldId id="305" r:id="rId49"/>
    <p:sldId id="300" r:id="rId50"/>
    <p:sldId id="301" r:id="rId51"/>
    <p:sldId id="302" r:id="rId52"/>
    <p:sldId id="303" r:id="rId53"/>
    <p:sldId id="304" r:id="rId54"/>
    <p:sldId id="306" r:id="rId55"/>
    <p:sldId id="307" r:id="rId56"/>
    <p:sldId id="308" r:id="rId57"/>
    <p:sldId id="309" r:id="rId58"/>
    <p:sldId id="326" r:id="rId59"/>
    <p:sldId id="310" r:id="rId60"/>
    <p:sldId id="311" r:id="rId61"/>
    <p:sldId id="312" r:id="rId62"/>
    <p:sldId id="313" r:id="rId63"/>
    <p:sldId id="321" r:id="rId64"/>
    <p:sldId id="314" r:id="rId65"/>
    <p:sldId id="322" r:id="rId66"/>
    <p:sldId id="315" r:id="rId67"/>
    <p:sldId id="316" r:id="rId68"/>
    <p:sldId id="323" r:id="rId69"/>
    <p:sldId id="324" r:id="rId70"/>
    <p:sldId id="317" r:id="rId71"/>
    <p:sldId id="318" r:id="rId72"/>
    <p:sldId id="320" r:id="rId7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60" autoAdjust="0"/>
  </p:normalViewPr>
  <p:slideViewPr>
    <p:cSldViewPr>
      <p:cViewPr varScale="1">
        <p:scale>
          <a:sx n="62" d="100"/>
          <a:sy n="62" d="100"/>
        </p:scale>
        <p:origin x="154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E67F7F9B-AF2C-4016-B0EC-F75BE9281E04}" type="datetimeFigureOut">
              <a:rPr lang="fr-FR" smtClean="0"/>
              <a:pPr/>
              <a:t>05/12/2022</a:t>
            </a:fld>
            <a:endParaRPr lang="fr-F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11970CD7-3234-4FA3-91BF-35EAA78F3A9C}"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E67F7F9B-AF2C-4016-B0EC-F75BE9281E04}" type="datetimeFigureOut">
              <a:rPr lang="fr-FR" smtClean="0"/>
              <a:pPr/>
              <a:t>05/12/2022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1970CD7-3234-4FA3-91BF-35EAA78F3A9C}"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E67F7F9B-AF2C-4016-B0EC-F75BE9281E04}" type="datetimeFigureOut">
              <a:rPr lang="fr-FR" smtClean="0"/>
              <a:pPr/>
              <a:t>05/12/2022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1970CD7-3234-4FA3-91BF-35EAA78F3A9C}"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E67F7F9B-AF2C-4016-B0EC-F75BE9281E04}" type="datetimeFigureOut">
              <a:rPr lang="fr-FR" smtClean="0"/>
              <a:pPr/>
              <a:t>05/12/2022</a:t>
            </a:fld>
            <a:endParaRPr lang="fr-FR"/>
          </a:p>
        </p:txBody>
      </p:sp>
      <p:sp>
        <p:nvSpPr>
          <p:cNvPr id="9" name="Espace réservé du numéro de diapositive 8"/>
          <p:cNvSpPr>
            <a:spLocks noGrp="1"/>
          </p:cNvSpPr>
          <p:nvPr>
            <p:ph type="sldNum" sz="quarter" idx="15"/>
          </p:nvPr>
        </p:nvSpPr>
        <p:spPr/>
        <p:txBody>
          <a:bodyPr rtlCol="0"/>
          <a:lstStyle/>
          <a:p>
            <a:fld id="{11970CD7-3234-4FA3-91BF-35EAA78F3A9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E67F7F9B-AF2C-4016-B0EC-F75BE9281E04}" type="datetimeFigureOut">
              <a:rPr lang="fr-FR" smtClean="0"/>
              <a:pPr/>
              <a:t>05/12/2022</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11970CD7-3234-4FA3-91BF-35EAA78F3A9C}"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5" name="Espace réservé de la date 4"/>
          <p:cNvSpPr>
            <a:spLocks noGrp="1"/>
          </p:cNvSpPr>
          <p:nvPr>
            <p:ph type="dt" sz="half" idx="10"/>
          </p:nvPr>
        </p:nvSpPr>
        <p:spPr/>
        <p:txBody>
          <a:bodyPr/>
          <a:lstStyle/>
          <a:p>
            <a:fld id="{E67F7F9B-AF2C-4016-B0EC-F75BE9281E04}" type="datetimeFigureOut">
              <a:rPr lang="fr-FR" smtClean="0"/>
              <a:pPr/>
              <a:t>05/12/2022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1970CD7-3234-4FA3-91BF-35EAA78F3A9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Cliquez pour modifier le style du titre</a:t>
            </a:r>
            <a:endParaRPr kumimoji="0" lang="en-US"/>
          </a:p>
        </p:txBody>
      </p:sp>
      <p:sp>
        <p:nvSpPr>
          <p:cNvPr id="7" name="Espace réservé de la date 6"/>
          <p:cNvSpPr>
            <a:spLocks noGrp="1"/>
          </p:cNvSpPr>
          <p:nvPr>
            <p:ph type="dt" sz="half" idx="10"/>
          </p:nvPr>
        </p:nvSpPr>
        <p:spPr/>
        <p:txBody>
          <a:bodyPr/>
          <a:lstStyle/>
          <a:p>
            <a:fld id="{E67F7F9B-AF2C-4016-B0EC-F75BE9281E04}" type="datetimeFigureOut">
              <a:rPr lang="fr-FR" smtClean="0"/>
              <a:pPr/>
              <a:t>05/12/2022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1970CD7-3234-4FA3-91BF-35EAA78F3A9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6" name="Espace réservé de la date 5"/>
          <p:cNvSpPr>
            <a:spLocks noGrp="1"/>
          </p:cNvSpPr>
          <p:nvPr>
            <p:ph type="dt" sz="half" idx="10"/>
          </p:nvPr>
        </p:nvSpPr>
        <p:spPr/>
        <p:txBody>
          <a:bodyPr rtlCol="0"/>
          <a:lstStyle/>
          <a:p>
            <a:fld id="{E67F7F9B-AF2C-4016-B0EC-F75BE9281E04}" type="datetimeFigureOut">
              <a:rPr lang="fr-FR" smtClean="0"/>
              <a:pPr/>
              <a:t>05/12/2022</a:t>
            </a:fld>
            <a:endParaRPr lang="fr-FR"/>
          </a:p>
        </p:txBody>
      </p:sp>
      <p:sp>
        <p:nvSpPr>
          <p:cNvPr id="7" name="Espace réservé du numéro de diapositive 6"/>
          <p:cNvSpPr>
            <a:spLocks noGrp="1"/>
          </p:cNvSpPr>
          <p:nvPr>
            <p:ph type="sldNum" sz="quarter" idx="11"/>
          </p:nvPr>
        </p:nvSpPr>
        <p:spPr/>
        <p:txBody>
          <a:bodyPr rtlCol="0"/>
          <a:lstStyle/>
          <a:p>
            <a:fld id="{11970CD7-3234-4FA3-91BF-35EAA78F3A9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67F7F9B-AF2C-4016-B0EC-F75BE9281E04}" type="datetimeFigureOut">
              <a:rPr lang="fr-FR" smtClean="0"/>
              <a:pPr/>
              <a:t>05/12/2022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1970CD7-3234-4FA3-91BF-35EAA78F3A9C}"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E67F7F9B-AF2C-4016-B0EC-F75BE9281E04}" type="datetimeFigureOut">
              <a:rPr lang="fr-FR" smtClean="0"/>
              <a:pPr/>
              <a:t>05/12/2022</a:t>
            </a:fld>
            <a:endParaRPr lang="fr-FR"/>
          </a:p>
        </p:txBody>
      </p:sp>
      <p:sp>
        <p:nvSpPr>
          <p:cNvPr id="22" name="Espace réservé du numéro de diapositive 21"/>
          <p:cNvSpPr>
            <a:spLocks noGrp="1"/>
          </p:cNvSpPr>
          <p:nvPr>
            <p:ph type="sldNum" sz="quarter" idx="15"/>
          </p:nvPr>
        </p:nvSpPr>
        <p:spPr/>
        <p:txBody>
          <a:bodyPr rtlCol="0"/>
          <a:lstStyle/>
          <a:p>
            <a:fld id="{11970CD7-3234-4FA3-91BF-35EAA78F3A9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E67F7F9B-AF2C-4016-B0EC-F75BE9281E04}" type="datetimeFigureOut">
              <a:rPr lang="fr-FR" smtClean="0"/>
              <a:pPr/>
              <a:t>05/12/2022</a:t>
            </a:fld>
            <a:endParaRPr lang="fr-FR"/>
          </a:p>
        </p:txBody>
      </p:sp>
      <p:sp>
        <p:nvSpPr>
          <p:cNvPr id="18" name="Espace réservé du numéro de diapositive 17"/>
          <p:cNvSpPr>
            <a:spLocks noGrp="1"/>
          </p:cNvSpPr>
          <p:nvPr>
            <p:ph type="sldNum" sz="quarter" idx="11"/>
          </p:nvPr>
        </p:nvSpPr>
        <p:spPr/>
        <p:txBody>
          <a:bodyPr rtlCol="0"/>
          <a:lstStyle/>
          <a:p>
            <a:fld id="{11970CD7-3234-4FA3-91BF-35EAA78F3A9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67F7F9B-AF2C-4016-B0EC-F75BE9281E04}" type="datetimeFigureOut">
              <a:rPr lang="fr-FR" smtClean="0"/>
              <a:pPr/>
              <a:t>05/12/2022</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1970CD7-3234-4FA3-91BF-35EAA78F3A9C}"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poirrier.be/~jean-etienne/notes/structordi/ports/parallele.php#epp"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poirrier.be/~jean-etienne/notes/structordi/ports/parallele.php#ecp"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91680" y="2276872"/>
            <a:ext cx="7452320" cy="2741690"/>
          </a:xfrm>
        </p:spPr>
        <p:txBody>
          <a:bodyPr>
            <a:normAutofit fontScale="90000"/>
          </a:bodyPr>
          <a:lstStyle/>
          <a:p>
            <a:r>
              <a:rPr lang="fr-FR" sz="4000" u="sng" dirty="0">
                <a:solidFill>
                  <a:srgbClr val="7030A0"/>
                </a:solidFill>
              </a:rPr>
              <a:t>Chap2:</a:t>
            </a:r>
            <a:br>
              <a:rPr lang="fr-FR" sz="4000" dirty="0">
                <a:solidFill>
                  <a:srgbClr val="FF0000"/>
                </a:solidFill>
              </a:rPr>
            </a:br>
            <a:r>
              <a:rPr lang="fr-FR" sz="4000" b="1" dirty="0">
                <a:solidFill>
                  <a:srgbClr val="FF0000"/>
                </a:solidFill>
              </a:rPr>
              <a:t>Bus de communication traditionnels et Emergeants</a:t>
            </a:r>
            <a:br>
              <a:rPr lang="fr-FR" b="1" dirty="0">
                <a:solidFill>
                  <a:srgbClr val="FF0000"/>
                </a:solidFill>
              </a:rPr>
            </a:br>
            <a:endParaRPr lang="fr-FR"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5984" y="357166"/>
            <a:ext cx="4400552" cy="1060472"/>
          </a:xfrm>
        </p:spPr>
        <p:txBody>
          <a:bodyPr>
            <a:normAutofit fontScale="90000"/>
          </a:bodyPr>
          <a:lstStyle/>
          <a:p>
            <a:br>
              <a:rPr lang="fr-FR" dirty="0"/>
            </a:br>
            <a:r>
              <a:rPr lang="fr-FR" b="1" dirty="0">
                <a:solidFill>
                  <a:schemeClr val="accent1">
                    <a:lumMod val="75000"/>
                  </a:schemeClr>
                </a:solidFill>
              </a:rPr>
              <a:t>La Norme IEEE 1284</a:t>
            </a:r>
            <a:br>
              <a:rPr lang="fr-FR" b="1" dirty="0">
                <a:solidFill>
                  <a:schemeClr val="accent1">
                    <a:lumMod val="75000"/>
                  </a:schemeClr>
                </a:solidFill>
              </a:rPr>
            </a:br>
            <a:endParaRPr lang="fr-FR" b="1" dirty="0">
              <a:solidFill>
                <a:schemeClr val="accent1">
                  <a:lumMod val="75000"/>
                </a:schemeClr>
              </a:solidFill>
            </a:endParaRPr>
          </a:p>
        </p:txBody>
      </p:sp>
      <p:sp>
        <p:nvSpPr>
          <p:cNvPr id="3" name="Espace réservé du contenu 2"/>
          <p:cNvSpPr>
            <a:spLocks noGrp="1"/>
          </p:cNvSpPr>
          <p:nvPr>
            <p:ph sz="quarter" idx="1"/>
          </p:nvPr>
        </p:nvSpPr>
        <p:spPr/>
        <p:txBody>
          <a:bodyPr/>
          <a:lstStyle/>
          <a:p>
            <a:r>
              <a:rPr lang="fr-FR" sz="2300" dirty="0"/>
              <a:t>pour signaux interface bidirectionnelle de </a:t>
            </a:r>
            <a:r>
              <a:rPr lang="fr-FR" sz="2300" dirty="0">
                <a:latin typeface="Times New Roman" pitchFamily="18" charset="0"/>
                <a:cs typeface="Times New Roman" pitchFamily="18" charset="0"/>
              </a:rPr>
              <a:t>périphériques </a:t>
            </a:r>
            <a:r>
              <a:rPr lang="fr-FR" sz="2300" dirty="0"/>
              <a:t>version 1994         caractéristiques physiques, ´électriques, mode de transfert des données.</a:t>
            </a:r>
          </a:p>
          <a:p>
            <a:r>
              <a:rPr lang="fr-FR" dirty="0"/>
              <a:t>Signaux</a:t>
            </a:r>
          </a:p>
          <a:p>
            <a:pPr>
              <a:buNone/>
            </a:pPr>
            <a:endParaRPr lang="fr-FR" dirty="0"/>
          </a:p>
          <a:p>
            <a:pPr>
              <a:buNone/>
            </a:pPr>
            <a:endParaRPr lang="fr-FR" dirty="0"/>
          </a:p>
        </p:txBody>
      </p:sp>
      <p:pic>
        <p:nvPicPr>
          <p:cNvPr id="2050" name="Picture 2"/>
          <p:cNvPicPr>
            <a:picLocks noChangeAspect="1" noChangeArrowheads="1"/>
          </p:cNvPicPr>
          <p:nvPr/>
        </p:nvPicPr>
        <p:blipFill>
          <a:blip r:embed="rId2"/>
          <a:srcRect/>
          <a:stretch>
            <a:fillRect/>
          </a:stretch>
        </p:blipFill>
        <p:spPr bwMode="auto">
          <a:xfrm>
            <a:off x="2692744" y="2668856"/>
            <a:ext cx="4653648" cy="400050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
          </p:nvPr>
        </p:nvSpPr>
        <p:spPr>
          <a:xfrm>
            <a:off x="749152" y="188640"/>
            <a:ext cx="8388424" cy="5445223"/>
          </a:xfrm>
        </p:spPr>
        <p:txBody>
          <a:bodyPr>
            <a:noAutofit/>
          </a:bodyPr>
          <a:lstStyle/>
          <a:p>
            <a:r>
              <a:rPr lang="fr-FR" sz="1600" dirty="0">
                <a:solidFill>
                  <a:srgbClr val="FF0000"/>
                </a:solidFill>
              </a:rPr>
              <a:t>STROBE</a:t>
            </a:r>
            <a:r>
              <a:rPr lang="fr-FR" sz="1600" dirty="0"/>
              <a:t> : active à l'état bas ,données sont  présentes sur les lignes D0 à D7 et qu'il faut les prendre.</a:t>
            </a:r>
          </a:p>
          <a:p>
            <a:endParaRPr lang="fr-FR" sz="1600" dirty="0"/>
          </a:p>
          <a:p>
            <a:r>
              <a:rPr lang="fr-FR" sz="1600" dirty="0">
                <a:solidFill>
                  <a:srgbClr val="FF0000"/>
                </a:solidFill>
              </a:rPr>
              <a:t> ACK </a:t>
            </a:r>
            <a:r>
              <a:rPr lang="fr-FR" sz="1600" dirty="0"/>
              <a:t>: 0 cette ligne pour indiquer à l'ordinateur qu'elle a bien reçu le caractère transmis et que ce dernier peut continuer la transmission.</a:t>
            </a:r>
          </a:p>
          <a:p>
            <a:endParaRPr lang="fr-FR" sz="1600" dirty="0"/>
          </a:p>
          <a:p>
            <a:r>
              <a:rPr lang="fr-FR" sz="1600" dirty="0">
                <a:solidFill>
                  <a:srgbClr val="FF0000"/>
                </a:solidFill>
              </a:rPr>
              <a:t>BUSY</a:t>
            </a:r>
            <a:r>
              <a:rPr lang="fr-FR" sz="1600" dirty="0"/>
              <a:t> : 0 par l'imprimante lorsque son </a:t>
            </a:r>
            <a:r>
              <a:rPr lang="fr-FR" sz="1600" dirty="0" err="1"/>
              <a:t>bufer</a:t>
            </a:r>
            <a:r>
              <a:rPr lang="fr-FR" sz="1600" dirty="0"/>
              <a:t> de réception est  plein. L'ordinateur est ainsi averti que celle-ci ne peut plus recevoir de données. Il doit attendre que cette ligne revienne à 1 pour recommencer à émettre.</a:t>
            </a:r>
          </a:p>
          <a:p>
            <a:r>
              <a:rPr lang="fr-FR" sz="1600" dirty="0">
                <a:solidFill>
                  <a:srgbClr val="FF0000"/>
                </a:solidFill>
              </a:rPr>
              <a:t>PAPER OUT </a:t>
            </a:r>
            <a:r>
              <a:rPr lang="fr-FR" sz="1600" dirty="0"/>
              <a:t>: l'imprimante indique par cette ligne à l'ordinateur que l'alimentation en papier a été interrompue.</a:t>
            </a:r>
          </a:p>
          <a:p>
            <a:r>
              <a:rPr lang="fr-FR" sz="1600" dirty="0"/>
              <a:t>SELECT : cette ligne indique à l'ordinateur si l'imprimante est on line ou off line.</a:t>
            </a:r>
          </a:p>
          <a:p>
            <a:r>
              <a:rPr lang="fr-FR" sz="1600" dirty="0">
                <a:solidFill>
                  <a:srgbClr val="FF0000"/>
                </a:solidFill>
              </a:rPr>
              <a:t>AUTOLINEFEED</a:t>
            </a:r>
            <a:r>
              <a:rPr lang="fr-FR" sz="1600" dirty="0"/>
              <a:t> : lorsque ce signal est à 1, l'imprimante doit effectuer un saut de ligne à chaque caractère « return « reçu. </a:t>
            </a:r>
          </a:p>
          <a:p>
            <a:endParaRPr lang="fr-FR" sz="1600" dirty="0"/>
          </a:p>
          <a:p>
            <a:r>
              <a:rPr lang="fr-FR" sz="1600" dirty="0">
                <a:solidFill>
                  <a:srgbClr val="FF0000"/>
                </a:solidFill>
              </a:rPr>
              <a:t>ERROR</a:t>
            </a:r>
            <a:r>
              <a:rPr lang="fr-FR" sz="1600" dirty="0"/>
              <a:t> : indique à l'ordinateur que l'imprimante a détecté une erreur.</a:t>
            </a:r>
          </a:p>
          <a:p>
            <a:r>
              <a:rPr lang="fr-FR" sz="1600" dirty="0"/>
              <a:t> </a:t>
            </a:r>
          </a:p>
          <a:p>
            <a:r>
              <a:rPr lang="fr-FR" sz="1600" dirty="0">
                <a:solidFill>
                  <a:srgbClr val="FF0000"/>
                </a:solidFill>
              </a:rPr>
              <a:t>INIT-RESET</a:t>
            </a:r>
            <a:r>
              <a:rPr lang="fr-FR" sz="1600" dirty="0"/>
              <a:t> : l'ordinateur peut effectuer une initialisation de l'imprimante par l'intermédiaire de cette ligne.</a:t>
            </a:r>
          </a:p>
          <a:p>
            <a:r>
              <a:rPr lang="fr-FR" sz="1600" dirty="0">
                <a:solidFill>
                  <a:srgbClr val="FF0000"/>
                </a:solidFill>
              </a:rPr>
              <a:t> SELECT IN </a:t>
            </a:r>
            <a:r>
              <a:rPr lang="fr-FR" sz="1600" dirty="0"/>
              <a:t>: l'ordinateur peut mettre l'imprimante hors ligne par l'intermédiaire de ce signal.</a:t>
            </a:r>
          </a:p>
          <a:p>
            <a:r>
              <a:rPr lang="fr-FR" sz="1600" dirty="0">
                <a:solidFill>
                  <a:srgbClr val="FF0000"/>
                </a:solidFill>
              </a:rPr>
              <a:t>GND</a:t>
            </a:r>
            <a:r>
              <a:rPr lang="fr-FR" sz="1600" dirty="0"/>
              <a:t> : c'est la masse du PC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14546" y="285728"/>
            <a:ext cx="4114800" cy="1131910"/>
          </a:xfrm>
        </p:spPr>
        <p:txBody>
          <a:bodyPr>
            <a:normAutofit/>
          </a:bodyPr>
          <a:lstStyle/>
          <a:p>
            <a:r>
              <a:rPr lang="fr-FR" b="1" dirty="0">
                <a:solidFill>
                  <a:schemeClr val="accent1">
                    <a:lumMod val="75000"/>
                  </a:schemeClr>
                </a:solidFill>
              </a:rPr>
              <a:t>Fonctionnement</a:t>
            </a:r>
            <a:br>
              <a:rPr lang="fr-FR" b="1" dirty="0">
                <a:solidFill>
                  <a:schemeClr val="accent1">
                    <a:lumMod val="75000"/>
                  </a:schemeClr>
                </a:solidFill>
              </a:rPr>
            </a:br>
            <a:endParaRPr lang="fr-FR" b="1" dirty="0">
              <a:solidFill>
                <a:schemeClr val="accent1">
                  <a:lumMod val="75000"/>
                </a:schemeClr>
              </a:solidFill>
            </a:endParaRPr>
          </a:p>
        </p:txBody>
      </p:sp>
      <p:sp>
        <p:nvSpPr>
          <p:cNvPr id="3" name="Espace réservé du contenu 2"/>
          <p:cNvSpPr>
            <a:spLocks noGrp="1"/>
          </p:cNvSpPr>
          <p:nvPr>
            <p:ph sz="quarter" idx="1"/>
          </p:nvPr>
        </p:nvSpPr>
        <p:spPr>
          <a:xfrm>
            <a:off x="457200" y="1071546"/>
            <a:ext cx="8229600" cy="5054617"/>
          </a:xfrm>
        </p:spPr>
        <p:txBody>
          <a:bodyPr>
            <a:normAutofit/>
          </a:bodyPr>
          <a:lstStyle/>
          <a:p>
            <a:pPr>
              <a:buNone/>
            </a:pPr>
            <a:r>
              <a:rPr lang="fr-FR" u="sng" dirty="0">
                <a:solidFill>
                  <a:srgbClr val="FF0000"/>
                </a:solidFill>
              </a:rPr>
              <a:t>Modes</a:t>
            </a:r>
          </a:p>
          <a:p>
            <a:pPr>
              <a:buNone/>
            </a:pPr>
            <a:endParaRPr lang="fr-FR" dirty="0"/>
          </a:p>
          <a:p>
            <a:r>
              <a:rPr lang="fr-FR" u="sng" dirty="0">
                <a:solidFill>
                  <a:schemeClr val="accent5">
                    <a:lumMod val="50000"/>
                  </a:schemeClr>
                </a:solidFill>
              </a:rPr>
              <a:t>SPP</a:t>
            </a:r>
            <a:r>
              <a:rPr lang="fr-FR" dirty="0"/>
              <a:t> : standard (SPP), bidirectionnel</a:t>
            </a:r>
            <a:r>
              <a:rPr lang="en-US" dirty="0"/>
              <a:t>(BPP, 1987, lent : 150 </a:t>
            </a:r>
            <a:r>
              <a:rPr lang="en-US" dirty="0" err="1"/>
              <a:t>Ko</a:t>
            </a:r>
            <a:r>
              <a:rPr lang="en-US" dirty="0"/>
              <a:t>/s E+S)</a:t>
            </a:r>
          </a:p>
          <a:p>
            <a:endParaRPr lang="fr-FR" dirty="0"/>
          </a:p>
          <a:p>
            <a:r>
              <a:rPr lang="en-US" b="1" u="sng" dirty="0">
                <a:solidFill>
                  <a:schemeClr val="accent5">
                    <a:lumMod val="50000"/>
                  </a:schemeClr>
                </a:solidFill>
              </a:rPr>
              <a:t>EPP</a:t>
            </a:r>
            <a:r>
              <a:rPr lang="en-US" dirty="0"/>
              <a:t> : </a:t>
            </a:r>
            <a:r>
              <a:rPr lang="en-US" dirty="0" err="1"/>
              <a:t>étendu</a:t>
            </a:r>
            <a:r>
              <a:rPr lang="en-US" dirty="0"/>
              <a:t> (1991, </a:t>
            </a:r>
            <a:r>
              <a:rPr lang="en-US" dirty="0" err="1"/>
              <a:t>rapide</a:t>
            </a:r>
            <a:r>
              <a:rPr lang="en-US" dirty="0"/>
              <a:t> : 2Mo/</a:t>
            </a:r>
            <a:r>
              <a:rPr lang="en-US" dirty="0" err="1"/>
              <a:t>s,software</a:t>
            </a:r>
            <a:r>
              <a:rPr lang="en-US" dirty="0"/>
              <a:t> control, handshake simple)</a:t>
            </a:r>
          </a:p>
          <a:p>
            <a:endParaRPr lang="fr-FR" dirty="0"/>
          </a:p>
          <a:p>
            <a:r>
              <a:rPr lang="en-US" b="1" u="sng" dirty="0">
                <a:solidFill>
                  <a:schemeClr val="accent5">
                    <a:lumMod val="50000"/>
                  </a:schemeClr>
                </a:solidFill>
              </a:rPr>
              <a:t>ECP</a:t>
            </a:r>
            <a:r>
              <a:rPr lang="en-US" dirty="0"/>
              <a:t> : </a:t>
            </a:r>
            <a:r>
              <a:rPr lang="en-US" dirty="0" err="1"/>
              <a:t>capacité</a:t>
            </a:r>
            <a:r>
              <a:rPr lang="en-US" dirty="0"/>
              <a:t> </a:t>
            </a:r>
            <a:r>
              <a:rPr lang="en-US" dirty="0" err="1"/>
              <a:t>améliorée</a:t>
            </a:r>
            <a:r>
              <a:rPr lang="en-US" dirty="0"/>
              <a:t> (1992, </a:t>
            </a:r>
            <a:r>
              <a:rPr lang="en-US" dirty="0" err="1"/>
              <a:t>rapide</a:t>
            </a:r>
            <a:r>
              <a:rPr lang="en-US" dirty="0"/>
              <a:t>,</a:t>
            </a:r>
            <a:endParaRPr lang="fr-FR" dirty="0"/>
          </a:p>
          <a:p>
            <a:pPr>
              <a:buNone/>
            </a:pPr>
            <a:r>
              <a:rPr lang="en-US" dirty="0"/>
              <a:t>hardware control, handshake </a:t>
            </a:r>
            <a:r>
              <a:rPr lang="en-US" dirty="0" err="1"/>
              <a:t>compliqué</a:t>
            </a:r>
            <a:r>
              <a:rPr lang="en-US" dirty="0"/>
              <a:t>.</a:t>
            </a:r>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3174" y="428604"/>
            <a:ext cx="4329114" cy="1060472"/>
          </a:xfrm>
        </p:spPr>
        <p:txBody>
          <a:bodyPr>
            <a:normAutofit/>
          </a:bodyPr>
          <a:lstStyle/>
          <a:p>
            <a:r>
              <a:rPr lang="fr-FR" b="1" dirty="0">
                <a:solidFill>
                  <a:schemeClr val="accent1">
                    <a:lumMod val="75000"/>
                  </a:schemeClr>
                </a:solidFill>
              </a:rPr>
              <a:t>Protocole</a:t>
            </a:r>
            <a:br>
              <a:rPr lang="fr-FR" dirty="0"/>
            </a:br>
            <a:endParaRPr lang="fr-FR" dirty="0"/>
          </a:p>
        </p:txBody>
      </p:sp>
      <p:pic>
        <p:nvPicPr>
          <p:cNvPr id="3075" name="Picture 3"/>
          <p:cNvPicPr>
            <a:picLocks noChangeAspect="1" noChangeArrowheads="1"/>
          </p:cNvPicPr>
          <p:nvPr/>
        </p:nvPicPr>
        <p:blipFill>
          <a:blip r:embed="rId2"/>
          <a:srcRect/>
          <a:stretch>
            <a:fillRect/>
          </a:stretch>
        </p:blipFill>
        <p:spPr bwMode="auto">
          <a:xfrm>
            <a:off x="4500562" y="2285992"/>
            <a:ext cx="4167703" cy="2286016"/>
          </a:xfrm>
          <a:prstGeom prst="rect">
            <a:avLst/>
          </a:prstGeom>
          <a:noFill/>
          <a:ln w="9525">
            <a:noFill/>
            <a:miter lim="800000"/>
            <a:headEnd/>
            <a:tailEnd/>
          </a:ln>
        </p:spPr>
      </p:pic>
      <p:sp>
        <p:nvSpPr>
          <p:cNvPr id="6" name="Rectangle 5"/>
          <p:cNvSpPr/>
          <p:nvPr/>
        </p:nvSpPr>
        <p:spPr>
          <a:xfrm>
            <a:off x="428596" y="5072074"/>
            <a:ext cx="8715404" cy="1154162"/>
          </a:xfrm>
          <a:prstGeom prst="rect">
            <a:avLst/>
          </a:prstGeom>
        </p:spPr>
        <p:txBody>
          <a:bodyPr wrap="square">
            <a:spAutoFit/>
          </a:bodyPr>
          <a:lstStyle/>
          <a:p>
            <a:r>
              <a:rPr lang="fr-FR" sz="2300" dirty="0"/>
              <a:t>Le récepteur indique à l’émetteur qu’il est prêt à recevoir une donnée. L’émetteur met alors la donnée sur la ligne de transmission. C’est le </a:t>
            </a:r>
            <a:r>
              <a:rPr lang="fr-FR" sz="2300" b="1" dirty="0" err="1">
                <a:solidFill>
                  <a:srgbClr val="FF0000"/>
                </a:solidFill>
              </a:rPr>
              <a:t>Handshaking</a:t>
            </a:r>
            <a:r>
              <a:rPr lang="fr-FR" b="1" dirty="0">
                <a:solidFill>
                  <a:srgbClr val="FF0000"/>
                </a:solidFill>
              </a:rPr>
              <a:t>. </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17" t="30798" r="25605" b="18096"/>
          <a:stretch/>
        </p:blipFill>
        <p:spPr bwMode="auto">
          <a:xfrm>
            <a:off x="207268" y="2060848"/>
            <a:ext cx="4076700" cy="265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14546" y="428604"/>
            <a:ext cx="4572032" cy="774720"/>
          </a:xfrm>
        </p:spPr>
        <p:txBody>
          <a:bodyPr/>
          <a:lstStyle/>
          <a:p>
            <a:r>
              <a:rPr lang="fr-FR" b="1" dirty="0">
                <a:solidFill>
                  <a:schemeClr val="accent1">
                    <a:lumMod val="75000"/>
                  </a:schemeClr>
                </a:solidFill>
              </a:rPr>
              <a:t>Mode standard SPP</a:t>
            </a:r>
          </a:p>
        </p:txBody>
      </p:sp>
      <p:sp>
        <p:nvSpPr>
          <p:cNvPr id="3" name="Espace réservé du contenu 2"/>
          <p:cNvSpPr>
            <a:spLocks noGrp="1"/>
          </p:cNvSpPr>
          <p:nvPr>
            <p:ph sz="quarter" idx="1"/>
          </p:nvPr>
        </p:nvSpPr>
        <p:spPr>
          <a:xfrm>
            <a:off x="500034" y="1214422"/>
            <a:ext cx="8229600" cy="4525963"/>
          </a:xfrm>
        </p:spPr>
        <p:txBody>
          <a:bodyPr>
            <a:normAutofit/>
          </a:bodyPr>
          <a:lstStyle/>
          <a:p>
            <a:r>
              <a:rPr lang="fr-FR" dirty="0"/>
              <a:t>Il se décompose en 3 registres :</a:t>
            </a:r>
          </a:p>
          <a:p>
            <a:r>
              <a:rPr lang="fr-FR" dirty="0">
                <a:solidFill>
                  <a:srgbClr val="FF0000"/>
                </a:solidFill>
              </a:rPr>
              <a:t>registre de données </a:t>
            </a:r>
            <a:r>
              <a:rPr lang="fr-FR" dirty="0"/>
              <a:t>: le port conserve l'octet à écrire sur les sorties de données (D0 à D7). Dans les ports bidirectionnels. </a:t>
            </a:r>
          </a:p>
          <a:p>
            <a:r>
              <a:rPr lang="fr-FR" dirty="0">
                <a:solidFill>
                  <a:srgbClr val="FF0000"/>
                </a:solidFill>
              </a:rPr>
              <a:t>registre d'état </a:t>
            </a:r>
            <a:r>
              <a:rPr lang="fr-FR" dirty="0"/>
              <a:t>: il maintient les états logiques de cinq entrées (S3 à S7). Il fonctionne en lecture seule.</a:t>
            </a:r>
          </a:p>
          <a:p>
            <a:r>
              <a:rPr lang="fr-FR" dirty="0">
                <a:solidFill>
                  <a:srgbClr val="FF0000"/>
                </a:solidFill>
              </a:rPr>
              <a:t>registre de commande </a:t>
            </a:r>
            <a:r>
              <a:rPr lang="fr-FR" dirty="0"/>
              <a:t>: il garde l'état de quatre bits (C0 à C3) qui sont habituellement utilisés comme sorties.</a:t>
            </a:r>
          </a:p>
          <a:p>
            <a:r>
              <a:rPr lang="fr-FR" dirty="0"/>
              <a:t>L'adresse de base pour le port LPT1 est habituellement 0x378 (0x278 pour LPT2)</a:t>
            </a:r>
          </a:p>
          <a:p>
            <a:endParaRPr lang="fr-FR" dirty="0"/>
          </a:p>
          <a:p>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Image 1"/>
          <p:cNvPicPr>
            <a:picLocks noChangeAspect="1" noChangeArrowheads="1"/>
          </p:cNvPicPr>
          <p:nvPr/>
        </p:nvPicPr>
        <p:blipFill>
          <a:blip r:embed="rId2"/>
          <a:srcRect l="19569" t="12408" r="16428" b="12338"/>
          <a:stretch>
            <a:fillRect/>
          </a:stretch>
        </p:blipFill>
        <p:spPr bwMode="auto">
          <a:xfrm>
            <a:off x="183165" y="214314"/>
            <a:ext cx="8960867" cy="592933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571472" y="214290"/>
            <a:ext cx="8229600" cy="4525963"/>
          </a:xfrm>
        </p:spPr>
        <p:txBody>
          <a:bodyPr>
            <a:normAutofit/>
          </a:bodyPr>
          <a:lstStyle/>
          <a:p>
            <a:r>
              <a:rPr lang="fr-FR" sz="2700" dirty="0"/>
              <a:t>Son protocole simplifié est décrit par la  figure suivante :</a:t>
            </a:r>
          </a:p>
        </p:txBody>
      </p:sp>
      <p:sp>
        <p:nvSpPr>
          <p:cNvPr id="4" name="Rectangle 3"/>
          <p:cNvSpPr/>
          <p:nvPr/>
        </p:nvSpPr>
        <p:spPr>
          <a:xfrm>
            <a:off x="214282" y="4143380"/>
            <a:ext cx="8501122" cy="2031325"/>
          </a:xfrm>
          <a:prstGeom prst="rect">
            <a:avLst/>
          </a:prstGeom>
        </p:spPr>
        <p:txBody>
          <a:bodyPr wrap="square">
            <a:spAutoFit/>
          </a:bodyPr>
          <a:lstStyle/>
          <a:p>
            <a:pPr>
              <a:buFont typeface="Arial" pitchFamily="34" charset="0"/>
              <a:buChar char="•"/>
            </a:pPr>
            <a:r>
              <a:rPr lang="fr-FR" dirty="0"/>
              <a:t>les données sont appliquées sur le port (D0-D7) ;</a:t>
            </a:r>
          </a:p>
          <a:p>
            <a:pPr>
              <a:buFont typeface="Arial" pitchFamily="34" charset="0"/>
              <a:buChar char="•"/>
            </a:pPr>
            <a:r>
              <a:rPr lang="fr-FR" dirty="0"/>
              <a:t>imprimante occupée ? (</a:t>
            </a:r>
            <a:r>
              <a:rPr lang="fr-FR" dirty="0" err="1"/>
              <a:t>busy</a:t>
            </a:r>
            <a:r>
              <a:rPr lang="fr-FR" dirty="0"/>
              <a:t> ?)</a:t>
            </a:r>
          </a:p>
          <a:p>
            <a:pPr>
              <a:buFont typeface="Arial" pitchFamily="34" charset="0"/>
              <a:buChar char="•"/>
            </a:pPr>
            <a:r>
              <a:rPr lang="fr-FR" dirty="0"/>
              <a:t>le programme manipule la ligne </a:t>
            </a:r>
            <a:r>
              <a:rPr lang="fr-FR" dirty="0" err="1"/>
              <a:t>nStrobe</a:t>
            </a:r>
            <a:r>
              <a:rPr lang="fr-FR" dirty="0"/>
              <a:t>, attend 1 µs puis </a:t>
            </a:r>
            <a:r>
              <a:rPr lang="fr-FR" dirty="0" err="1"/>
              <a:t>re</a:t>
            </a:r>
            <a:r>
              <a:rPr lang="fr-FR" dirty="0"/>
              <a:t>-manipule la ligne ;</a:t>
            </a:r>
          </a:p>
          <a:p>
            <a:pPr>
              <a:buFont typeface="Arial" pitchFamily="34" charset="0"/>
              <a:buChar char="•"/>
            </a:pPr>
            <a:r>
              <a:rPr lang="fr-FR" dirty="0"/>
              <a:t>les données sont lues sur front montant de </a:t>
            </a:r>
            <a:r>
              <a:rPr lang="fr-FR" dirty="0" err="1"/>
              <a:t>nStrobe</a:t>
            </a:r>
            <a:r>
              <a:rPr lang="fr-FR" dirty="0"/>
              <a:t> ;</a:t>
            </a:r>
          </a:p>
          <a:p>
            <a:pPr>
              <a:buFont typeface="Arial" pitchFamily="34" charset="0"/>
              <a:buChar char="•"/>
            </a:pPr>
            <a:r>
              <a:rPr lang="fr-FR" dirty="0"/>
              <a:t>l'imprimante indique son état par la ligne </a:t>
            </a:r>
            <a:r>
              <a:rPr lang="fr-FR" dirty="0" err="1"/>
              <a:t>Busy</a:t>
            </a:r>
            <a:r>
              <a:rPr lang="fr-FR" dirty="0"/>
              <a:t> ;</a:t>
            </a:r>
          </a:p>
          <a:p>
            <a:pPr>
              <a:buFont typeface="Arial" pitchFamily="34" charset="0"/>
              <a:buChar char="•"/>
            </a:pPr>
            <a:r>
              <a:rPr lang="fr-FR" dirty="0"/>
              <a:t>Une fois les données acceptées par l'imprimante, elle envoie un ACK (impulsion négative de 5 µs sur </a:t>
            </a:r>
            <a:r>
              <a:rPr lang="fr-FR" dirty="0" err="1"/>
              <a:t>nAck</a:t>
            </a:r>
            <a:r>
              <a:rPr lang="fr-FR" dirty="0"/>
              <a:t>).</a:t>
            </a:r>
          </a:p>
        </p:txBody>
      </p:sp>
      <p:pic>
        <p:nvPicPr>
          <p:cNvPr id="7" name="Picture 2"/>
          <p:cNvPicPr>
            <a:picLocks noChangeAspect="1" noChangeArrowheads="1"/>
          </p:cNvPicPr>
          <p:nvPr/>
        </p:nvPicPr>
        <p:blipFill>
          <a:blip r:embed="rId2"/>
          <a:srcRect l="34382" t="18940" r="14148" b="40021"/>
          <a:stretch>
            <a:fillRect/>
          </a:stretch>
        </p:blipFill>
        <p:spPr bwMode="auto">
          <a:xfrm>
            <a:off x="1214414" y="1357298"/>
            <a:ext cx="6215106" cy="2786082"/>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8860" y="285728"/>
            <a:ext cx="4829180" cy="989034"/>
          </a:xfrm>
        </p:spPr>
        <p:txBody>
          <a:bodyPr/>
          <a:lstStyle/>
          <a:p>
            <a:r>
              <a:rPr lang="fr-FR" b="1" dirty="0">
                <a:solidFill>
                  <a:schemeClr val="accent1">
                    <a:lumMod val="75000"/>
                  </a:schemeClr>
                </a:solidFill>
              </a:rPr>
              <a:t>Mode étendu EPP </a:t>
            </a:r>
          </a:p>
        </p:txBody>
      </p:sp>
      <p:sp>
        <p:nvSpPr>
          <p:cNvPr id="3" name="Espace réservé du contenu 2"/>
          <p:cNvSpPr>
            <a:spLocks noGrp="1"/>
          </p:cNvSpPr>
          <p:nvPr>
            <p:ph sz="quarter" idx="1"/>
          </p:nvPr>
        </p:nvSpPr>
        <p:spPr>
          <a:xfrm>
            <a:off x="457200" y="1600200"/>
            <a:ext cx="8003232" cy="4873752"/>
          </a:xfrm>
        </p:spPr>
        <p:txBody>
          <a:bodyPr>
            <a:normAutofit lnSpcReduction="10000"/>
          </a:bodyPr>
          <a:lstStyle/>
          <a:p>
            <a:r>
              <a:rPr lang="fr-FR" dirty="0"/>
              <a:t>Pour gagner du temps au niveau du protocole, on a ignoré l'accusé de réception ACK. </a:t>
            </a:r>
          </a:p>
          <a:p>
            <a:r>
              <a:rPr lang="fr-FR" dirty="0"/>
              <a:t>Dans ce mode, c'est le hardware qui effectue la totalité du </a:t>
            </a:r>
            <a:r>
              <a:rPr lang="fr-FR" dirty="0" err="1"/>
              <a:t>Handshaking</a:t>
            </a:r>
            <a:r>
              <a:rPr lang="fr-FR" dirty="0"/>
              <a:t> .</a:t>
            </a:r>
          </a:p>
          <a:p>
            <a:r>
              <a:rPr lang="fr-FR" dirty="0"/>
              <a:t> La seule chose qui incombe au programmeur est d'écrire l'octet de données sur le port.</a:t>
            </a:r>
          </a:p>
          <a:p>
            <a:r>
              <a:rPr lang="fr-FR" dirty="0"/>
              <a:t> Ce mode permet des transferts rapides d'octets dans les deux directions. </a:t>
            </a:r>
          </a:p>
          <a:p>
            <a:r>
              <a:rPr lang="fr-FR" dirty="0"/>
              <a:t>Les signaux de protocole </a:t>
            </a:r>
            <a:r>
              <a:rPr lang="fr-FR" dirty="0">
                <a:solidFill>
                  <a:srgbClr val="FF0000"/>
                </a:solidFill>
              </a:rPr>
              <a:t>d'accord</a:t>
            </a:r>
            <a:r>
              <a:rPr lang="fr-FR" dirty="0"/>
              <a:t> font la distinction entre transfert </a:t>
            </a:r>
            <a:r>
              <a:rPr lang="fr-FR" dirty="0">
                <a:solidFill>
                  <a:srgbClr val="FF0000"/>
                </a:solidFill>
              </a:rPr>
              <a:t>de données et d'adresse</a:t>
            </a:r>
            <a:r>
              <a:rPr lang="fr-FR" dirty="0"/>
              <a:t>. Il possède des registres supplémentaires</a:t>
            </a:r>
          </a:p>
          <a:p>
            <a:r>
              <a:rPr lang="fr-FR" dirty="0"/>
              <a:t>Un port EPP utilise 8 registres ,cinq de plus que le port original SPP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32" t="29575" r="21371" b="32131"/>
          <a:stretch/>
        </p:blipFill>
        <p:spPr bwMode="auto">
          <a:xfrm>
            <a:off x="539553" y="1484784"/>
            <a:ext cx="806917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99592" y="764704"/>
            <a:ext cx="4362092" cy="369332"/>
          </a:xfrm>
          <a:prstGeom prst="rect">
            <a:avLst/>
          </a:prstGeom>
        </p:spPr>
        <p:txBody>
          <a:bodyPr wrap="none">
            <a:spAutoFit/>
          </a:bodyPr>
          <a:lstStyle/>
          <a:p>
            <a:r>
              <a:rPr lang="fr-FR" dirty="0"/>
              <a:t>En </a:t>
            </a:r>
            <a:r>
              <a:rPr lang="fr-FR" dirty="0">
                <a:hlinkClick r:id="rId3"/>
              </a:rPr>
              <a:t>EPP</a:t>
            </a:r>
            <a:r>
              <a:rPr lang="fr-FR" dirty="0"/>
              <a:t>, les connecteurs diffèrent peu :</a:t>
            </a:r>
            <a:endParaRPr lang="ar-DZ" dirty="0"/>
          </a:p>
        </p:txBody>
      </p:sp>
    </p:spTree>
    <p:extLst>
      <p:ext uri="{BB962C8B-B14F-4D97-AF65-F5344CB8AC3E}">
        <p14:creationId xmlns:p14="http://schemas.microsoft.com/office/powerpoint/2010/main" val="363061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
          </p:nvPr>
        </p:nvPicPr>
        <p:blipFill>
          <a:blip r:embed="rId2"/>
          <a:srcRect l="3854" t="10417" r="2967" b="23290"/>
          <a:stretch>
            <a:fillRect/>
          </a:stretch>
        </p:blipFill>
        <p:spPr bwMode="auto">
          <a:xfrm>
            <a:off x="571472" y="3857604"/>
            <a:ext cx="7500990" cy="3000396"/>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l="7723" t="11914" r="3880" b="25582"/>
          <a:stretch>
            <a:fillRect/>
          </a:stretch>
        </p:blipFill>
        <p:spPr bwMode="auto">
          <a:xfrm>
            <a:off x="714348" y="642920"/>
            <a:ext cx="7272000" cy="2890871"/>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57190" y="4071942"/>
            <a:ext cx="9001156" cy="2143140"/>
          </a:xfrm>
        </p:spPr>
        <p:txBody>
          <a:bodyPr>
            <a:noAutofit/>
          </a:bodyPr>
          <a:lstStyle/>
          <a:p>
            <a:pPr algn="l">
              <a:buFont typeface="Wingdings" pitchFamily="2" charset="2"/>
              <a:buChar char="§"/>
            </a:pPr>
            <a:r>
              <a:rPr lang="fr-FR" sz="2300" b="0" dirty="0">
                <a:solidFill>
                  <a:schemeClr val="tx1"/>
                </a:solidFill>
              </a:rPr>
              <a:t>Connectique particulière à chaque bus</a:t>
            </a:r>
          </a:p>
          <a:p>
            <a:pPr algn="l">
              <a:buFont typeface="Wingdings" pitchFamily="2" charset="2"/>
              <a:buChar char="§"/>
            </a:pPr>
            <a:r>
              <a:rPr lang="fr-FR" sz="2300" b="0" dirty="0">
                <a:solidFill>
                  <a:schemeClr val="tx1"/>
                </a:solidFill>
              </a:rPr>
              <a:t>Protocole d‘échange propre à chaque bus</a:t>
            </a:r>
          </a:p>
          <a:p>
            <a:pPr algn="l">
              <a:buFont typeface="Wingdings" pitchFamily="2" charset="2"/>
              <a:buChar char="§"/>
            </a:pPr>
            <a:r>
              <a:rPr lang="fr-FR" sz="2300" b="0" dirty="0">
                <a:solidFill>
                  <a:schemeClr val="tx1"/>
                </a:solidFill>
              </a:rPr>
              <a:t>l'ensemble des opérations est assuré par un contrôleur de bus(interface d'E/S)qui assure une bonne communication entre le périphérique et le systèm</a:t>
            </a:r>
            <a:r>
              <a:rPr lang="fr-FR" sz="2300" dirty="0">
                <a:solidFill>
                  <a:schemeClr val="tx1"/>
                </a:solidFill>
              </a:rPr>
              <a:t>e</a:t>
            </a:r>
          </a:p>
          <a:p>
            <a:pPr algn="l">
              <a:buFont typeface="Wingdings" pitchFamily="2" charset="2"/>
              <a:buChar char="§"/>
            </a:pPr>
            <a:endParaRPr lang="fr-FR" sz="2300" dirty="0">
              <a:solidFill>
                <a:schemeClr val="tx1"/>
              </a:solidFill>
            </a:endParaRPr>
          </a:p>
          <a:p>
            <a:pPr algn="l">
              <a:buFont typeface="Wingdings" pitchFamily="2" charset="2"/>
              <a:buChar char="§"/>
            </a:pPr>
            <a:endParaRPr lang="fr-FR" sz="2300" dirty="0">
              <a:solidFill>
                <a:schemeClr val="tx1"/>
              </a:solidFill>
            </a:endParaRPr>
          </a:p>
          <a:p>
            <a:pPr algn="l">
              <a:buFont typeface="Wingdings" pitchFamily="2" charset="2"/>
              <a:buChar char="§"/>
            </a:pPr>
            <a:endParaRPr lang="fr-FR" sz="2300" dirty="0">
              <a:solidFill>
                <a:schemeClr val="tx1"/>
              </a:solidFill>
            </a:endParaRPr>
          </a:p>
        </p:txBody>
      </p:sp>
      <p:sp>
        <p:nvSpPr>
          <p:cNvPr id="11265" name="Rectangle 1"/>
          <p:cNvSpPr>
            <a:spLocks noChangeArrowheads="1"/>
          </p:cNvSpPr>
          <p:nvPr/>
        </p:nvSpPr>
        <p:spPr bwMode="auto">
          <a:xfrm>
            <a:off x="428596" y="928670"/>
            <a:ext cx="8555932" cy="115416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300" b="0" i="0" u="none" strike="noStrike" cap="none" normalizeH="0" baseline="0" dirty="0">
                <a:ln>
                  <a:noFill/>
                </a:ln>
                <a:solidFill>
                  <a:schemeClr val="tx1"/>
                </a:solidFill>
                <a:effectLst/>
                <a:latin typeface="Calibri" pitchFamily="34" charset="0"/>
                <a:ea typeface="Calibri" pitchFamily="34" charset="0"/>
                <a:cs typeface="Arial" pitchFamily="34" charset="0"/>
              </a:rPr>
              <a:t>Conducteur servant de canal de transmission commun entre plusieurs</a:t>
            </a:r>
            <a:endParaRPr kumimoji="0" lang="fr-FR" sz="23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sz="2300" b="0" i="0" u="none" strike="noStrike" cap="none" normalizeH="0" baseline="0" dirty="0">
                <a:ln>
                  <a:noFill/>
                </a:ln>
                <a:solidFill>
                  <a:schemeClr val="tx1"/>
                </a:solidFill>
                <a:effectLst/>
                <a:latin typeface="Calibri" pitchFamily="34" charset="0"/>
                <a:ea typeface="Calibri" pitchFamily="34" charset="0"/>
                <a:cs typeface="Arial" pitchFamily="34" charset="0"/>
              </a:rPr>
              <a:t>Circuits qui peuvent s'y connecter à la demande, </a:t>
            </a:r>
            <a:r>
              <a:rPr kumimoji="0" lang="fr-FR" sz="2300" b="0" i="0" u="none" strike="noStrike" cap="none" normalizeH="0" baseline="0">
                <a:ln>
                  <a:noFill/>
                </a:ln>
                <a:solidFill>
                  <a:schemeClr val="tx1"/>
                </a:solidFill>
                <a:effectLst/>
                <a:latin typeface="Calibri" pitchFamily="34" charset="0"/>
                <a:ea typeface="Calibri" pitchFamily="34" charset="0"/>
                <a:cs typeface="Arial" pitchFamily="34" charset="0"/>
              </a:rPr>
              <a:t>soit </a:t>
            </a:r>
            <a:r>
              <a:rPr lang="fr-FR" sz="2300">
                <a:latin typeface="Calibri" pitchFamily="34" charset="0"/>
                <a:ea typeface="Calibri" pitchFamily="34" charset="0"/>
                <a:cs typeface="Arial" pitchFamily="34" charset="0"/>
              </a:rPr>
              <a:t>sor</a:t>
            </a:r>
            <a:r>
              <a:rPr kumimoji="0" lang="fr-FR" sz="2300" b="0" i="0" u="none" strike="noStrike" cap="none" normalizeH="0" baseline="0">
                <a:ln>
                  <a:noFill/>
                </a:ln>
                <a:solidFill>
                  <a:schemeClr val="tx1"/>
                </a:solidFill>
                <a:effectLst/>
                <a:latin typeface="Calibri" pitchFamily="34" charset="0"/>
                <a:ea typeface="Calibri" pitchFamily="34" charset="0"/>
                <a:cs typeface="Arial" pitchFamily="34" charset="0"/>
              </a:rPr>
              <a:t>tant</a:t>
            </a:r>
            <a:endParaRPr kumimoji="0" lang="fr-FR" sz="23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sz="2300" b="0" i="0" u="none" strike="noStrike" cap="none" normalizeH="0" baseline="0" dirty="0">
                <a:ln>
                  <a:noFill/>
                </a:ln>
                <a:solidFill>
                  <a:schemeClr val="tx1"/>
                </a:solidFill>
                <a:effectLst/>
                <a:latin typeface="Calibri" pitchFamily="34" charset="0"/>
                <a:ea typeface="Calibri" pitchFamily="34" charset="0"/>
                <a:cs typeface="Arial" pitchFamily="34" charset="0"/>
              </a:rPr>
              <a:t>qu'émetteurs, soit entant que récepteur ou les deux.</a:t>
            </a:r>
            <a:endParaRPr kumimoji="0" lang="fr-FR" sz="23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p:cNvSpPr/>
          <p:nvPr/>
        </p:nvSpPr>
        <p:spPr>
          <a:xfrm>
            <a:off x="714348" y="357166"/>
            <a:ext cx="4572000" cy="523220"/>
          </a:xfrm>
          <a:prstGeom prst="rect">
            <a:avLst/>
          </a:prstGeom>
        </p:spPr>
        <p:txBody>
          <a:bodyPr>
            <a:spAutoFit/>
          </a:bodyPr>
          <a:lstStyle/>
          <a:p>
            <a:r>
              <a:rPr lang="fr-FR" sz="2800" dirty="0">
                <a:solidFill>
                  <a:srgbClr val="FF0000"/>
                </a:solidFill>
              </a:rPr>
              <a:t>Définition(Bus)</a:t>
            </a:r>
          </a:p>
        </p:txBody>
      </p:sp>
      <p:sp>
        <p:nvSpPr>
          <p:cNvPr id="8" name="Rectangle 7"/>
          <p:cNvSpPr/>
          <p:nvPr/>
        </p:nvSpPr>
        <p:spPr>
          <a:xfrm>
            <a:off x="714348" y="2143116"/>
            <a:ext cx="4572000" cy="523220"/>
          </a:xfrm>
          <a:prstGeom prst="rect">
            <a:avLst/>
          </a:prstGeom>
        </p:spPr>
        <p:txBody>
          <a:bodyPr>
            <a:spAutoFit/>
          </a:bodyPr>
          <a:lstStyle/>
          <a:p>
            <a:r>
              <a:rPr lang="fr-FR" sz="2800" dirty="0">
                <a:solidFill>
                  <a:srgbClr val="FF0000"/>
                </a:solidFill>
              </a:rPr>
              <a:t>Définition(Port)</a:t>
            </a:r>
          </a:p>
        </p:txBody>
      </p:sp>
      <p:sp>
        <p:nvSpPr>
          <p:cNvPr id="9" name="Rectangle 8"/>
          <p:cNvSpPr/>
          <p:nvPr/>
        </p:nvSpPr>
        <p:spPr>
          <a:xfrm>
            <a:off x="428596" y="2714620"/>
            <a:ext cx="7715304" cy="800219"/>
          </a:xfrm>
          <a:prstGeom prst="rect">
            <a:avLst/>
          </a:prstGeom>
        </p:spPr>
        <p:txBody>
          <a:bodyPr wrap="square">
            <a:spAutoFit/>
          </a:bodyPr>
          <a:lstStyle/>
          <a:p>
            <a:r>
              <a:rPr lang="fr-FR" sz="2300" dirty="0"/>
              <a:t>Dans le cas ou la ligne sert uniquement à la communication entre deux </a:t>
            </a:r>
            <a:r>
              <a:rPr lang="fr-FR" sz="2300" b="1" dirty="0">
                <a:solidFill>
                  <a:schemeClr val="tx2"/>
                </a:solidFill>
              </a:rPr>
              <a:t>Composants matériels</a:t>
            </a:r>
            <a:r>
              <a:rPr lang="fr-FR" sz="2300" dirty="0"/>
              <a:t>, on parle de port.</a:t>
            </a:r>
          </a:p>
        </p:txBody>
      </p:sp>
      <p:sp>
        <p:nvSpPr>
          <p:cNvPr id="12" name="Rectangle 11"/>
          <p:cNvSpPr/>
          <p:nvPr/>
        </p:nvSpPr>
        <p:spPr>
          <a:xfrm>
            <a:off x="714348" y="3714752"/>
            <a:ext cx="1851789" cy="523220"/>
          </a:xfrm>
          <a:prstGeom prst="rect">
            <a:avLst/>
          </a:prstGeom>
        </p:spPr>
        <p:txBody>
          <a:bodyPr wrap="none">
            <a:spAutoFit/>
          </a:bodyPr>
          <a:lstStyle/>
          <a:p>
            <a:r>
              <a:rPr lang="fr-FR" sz="2800" dirty="0">
                <a:solidFill>
                  <a:srgbClr val="FF0000"/>
                </a:solidFill>
              </a:rPr>
              <a:t>Description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28794" y="428604"/>
            <a:ext cx="4757742" cy="846158"/>
          </a:xfrm>
        </p:spPr>
        <p:txBody>
          <a:bodyPr/>
          <a:lstStyle/>
          <a:p>
            <a:r>
              <a:rPr lang="fr-FR" b="1" dirty="0">
                <a:solidFill>
                  <a:schemeClr val="accent1">
                    <a:lumMod val="75000"/>
                  </a:schemeClr>
                </a:solidFill>
              </a:rPr>
              <a:t>Mode étendu ECP</a:t>
            </a:r>
          </a:p>
        </p:txBody>
      </p:sp>
      <p:sp>
        <p:nvSpPr>
          <p:cNvPr id="3" name="Espace réservé du contenu 2"/>
          <p:cNvSpPr>
            <a:spLocks noGrp="1"/>
          </p:cNvSpPr>
          <p:nvPr>
            <p:ph sz="quarter" idx="1"/>
          </p:nvPr>
        </p:nvSpPr>
        <p:spPr/>
        <p:txBody>
          <a:bodyPr/>
          <a:lstStyle/>
          <a:p>
            <a:r>
              <a:rPr lang="fr-FR" dirty="0"/>
              <a:t>Ce port possède aussi des registres supplémentaires</a:t>
            </a:r>
          </a:p>
        </p:txBody>
      </p:sp>
      <p:pic>
        <p:nvPicPr>
          <p:cNvPr id="6" name="Picture 2"/>
          <p:cNvPicPr>
            <a:picLocks noChangeAspect="1" noChangeArrowheads="1"/>
          </p:cNvPicPr>
          <p:nvPr/>
        </p:nvPicPr>
        <p:blipFill>
          <a:blip r:embed="rId2"/>
          <a:srcRect l="30477" t="46720" r="28702" b="9715"/>
          <a:stretch>
            <a:fillRect/>
          </a:stretch>
        </p:blipFill>
        <p:spPr bwMode="auto">
          <a:xfrm>
            <a:off x="2143108" y="2857496"/>
            <a:ext cx="5000660" cy="3000396"/>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28596" y="357166"/>
            <a:ext cx="8229600" cy="6500834"/>
          </a:xfrm>
        </p:spPr>
        <p:txBody>
          <a:bodyPr>
            <a:normAutofit lnSpcReduction="10000"/>
          </a:bodyPr>
          <a:lstStyle/>
          <a:p>
            <a:r>
              <a:rPr lang="fr-FR" dirty="0"/>
              <a:t>Le mode ECP permet également le transfert </a:t>
            </a:r>
            <a:r>
              <a:rPr lang="fr-FR" dirty="0">
                <a:solidFill>
                  <a:srgbClr val="FF0000"/>
                </a:solidFill>
              </a:rPr>
              <a:t>rapide</a:t>
            </a:r>
            <a:r>
              <a:rPr lang="fr-FR" dirty="0"/>
              <a:t> de données dans les deux sens. </a:t>
            </a:r>
          </a:p>
          <a:p>
            <a:endParaRPr lang="fr-FR" dirty="0"/>
          </a:p>
          <a:p>
            <a:r>
              <a:rPr lang="fr-FR" dirty="0"/>
              <a:t>Il comporte </a:t>
            </a:r>
            <a:r>
              <a:rPr lang="fr-FR" b="1" dirty="0">
                <a:solidFill>
                  <a:srgbClr val="FF0000"/>
                </a:solidFill>
              </a:rPr>
              <a:t>un tampon FIFO de 16 octets </a:t>
            </a:r>
            <a:r>
              <a:rPr lang="fr-FR" dirty="0"/>
              <a:t>pour garder les données à envoyer et les données reçues. Pour les transferts les plus rapides, le port ECP peut compresser les données pour conditionner l'information </a:t>
            </a:r>
            <a:r>
              <a:rPr lang="fr-FR" dirty="0">
                <a:solidFill>
                  <a:srgbClr val="FF0000"/>
                </a:solidFill>
              </a:rPr>
              <a:t>en moins </a:t>
            </a:r>
            <a:r>
              <a:rPr lang="fr-FR" dirty="0"/>
              <a:t>d'octets. </a:t>
            </a:r>
          </a:p>
          <a:p>
            <a:r>
              <a:rPr lang="fr-FR" dirty="0"/>
              <a:t>Si le PC envoie des données vers un périphérique lent, le PC peut écrire jusqu'à 16 octets dans le tampon FIFO et faire d'autres choses ensuite Le port ECP transférera les données automatiquement lorsque le périphérique sera prêt. </a:t>
            </a:r>
          </a:p>
          <a:p>
            <a:r>
              <a:rPr lang="fr-FR" dirty="0"/>
              <a:t>De même, si un périphérique rapide veut envoyer des données vers un PC, le tampon FIFO du PC en stocke jusqu'à 16 octets de données reçus, que le PC pourra lire à son gré</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09" t="34796" r="21459" b="27238"/>
          <a:stretch/>
        </p:blipFill>
        <p:spPr bwMode="auto">
          <a:xfrm>
            <a:off x="395536" y="1519918"/>
            <a:ext cx="813106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1560" y="620688"/>
            <a:ext cx="7848872" cy="646331"/>
          </a:xfrm>
          <a:prstGeom prst="rect">
            <a:avLst/>
          </a:prstGeom>
        </p:spPr>
        <p:txBody>
          <a:bodyPr wrap="square">
            <a:spAutoFit/>
          </a:bodyPr>
          <a:lstStyle/>
          <a:p>
            <a:r>
              <a:rPr lang="fr-FR" dirty="0"/>
              <a:t>En </a:t>
            </a:r>
            <a:r>
              <a:rPr lang="fr-FR" dirty="0">
                <a:hlinkClick r:id="rId3"/>
              </a:rPr>
              <a:t>ECP</a:t>
            </a:r>
            <a:r>
              <a:rPr lang="fr-FR" dirty="0"/>
              <a:t>, par contre, les connecteurs changent de nom (et donc de fonction) :</a:t>
            </a:r>
            <a:endParaRPr lang="ar-DZ" dirty="0"/>
          </a:p>
        </p:txBody>
      </p:sp>
    </p:spTree>
    <p:extLst>
      <p:ext uri="{BB962C8B-B14F-4D97-AF65-F5344CB8AC3E}">
        <p14:creationId xmlns:p14="http://schemas.microsoft.com/office/powerpoint/2010/main" val="947249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quarter" idx="1"/>
          </p:nvPr>
        </p:nvPicPr>
        <p:blipFill>
          <a:blip r:embed="rId2"/>
          <a:srcRect l="15391" t="34093" r="11841" b="8032"/>
          <a:stretch>
            <a:fillRect/>
          </a:stretch>
        </p:blipFill>
        <p:spPr bwMode="auto">
          <a:xfrm>
            <a:off x="1000100" y="428604"/>
            <a:ext cx="7029499" cy="3143272"/>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l="14861" t="18750" r="13214" b="26562"/>
          <a:stretch>
            <a:fillRect/>
          </a:stretch>
        </p:blipFill>
        <p:spPr bwMode="auto">
          <a:xfrm>
            <a:off x="571472" y="3441550"/>
            <a:ext cx="7740000" cy="330873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404664"/>
            <a:ext cx="7358114" cy="714396"/>
          </a:xfrm>
        </p:spPr>
        <p:txBody>
          <a:bodyPr/>
          <a:lstStyle/>
          <a:p>
            <a:r>
              <a:rPr lang="en-US" b="1" dirty="0">
                <a:solidFill>
                  <a:schemeClr val="accent1">
                    <a:lumMod val="75000"/>
                  </a:schemeClr>
                </a:solidFill>
              </a:rPr>
              <a:t>Bus standard </a:t>
            </a:r>
            <a:r>
              <a:rPr lang="en-US" b="1" dirty="0" err="1">
                <a:solidFill>
                  <a:schemeClr val="accent1">
                    <a:lumMod val="75000"/>
                  </a:schemeClr>
                </a:solidFill>
              </a:rPr>
              <a:t>Série</a:t>
            </a:r>
            <a:r>
              <a:rPr lang="en-US" b="1" dirty="0">
                <a:solidFill>
                  <a:schemeClr val="accent1">
                    <a:lumMod val="75000"/>
                  </a:schemeClr>
                </a:solidFill>
              </a:rPr>
              <a:t> </a:t>
            </a:r>
            <a:r>
              <a:rPr lang="en-US" b="1" dirty="0" err="1">
                <a:solidFill>
                  <a:schemeClr val="accent1">
                    <a:lumMod val="75000"/>
                  </a:schemeClr>
                </a:solidFill>
              </a:rPr>
              <a:t>asynchrone</a:t>
            </a:r>
            <a:endParaRPr lang="fr-FR" b="1" dirty="0">
              <a:solidFill>
                <a:schemeClr val="accent1">
                  <a:lumMod val="75000"/>
                </a:schemeClr>
              </a:solidFill>
            </a:endParaRPr>
          </a:p>
        </p:txBody>
      </p:sp>
      <p:sp>
        <p:nvSpPr>
          <p:cNvPr id="3" name="Espace réservé du contenu 2"/>
          <p:cNvSpPr>
            <a:spLocks noGrp="1"/>
          </p:cNvSpPr>
          <p:nvPr>
            <p:ph sz="quarter" idx="1"/>
          </p:nvPr>
        </p:nvSpPr>
        <p:spPr>
          <a:xfrm>
            <a:off x="0" y="1071547"/>
            <a:ext cx="8640000" cy="3000395"/>
          </a:xfrm>
        </p:spPr>
        <p:txBody>
          <a:bodyPr>
            <a:normAutofit lnSpcReduction="10000"/>
          </a:bodyPr>
          <a:lstStyle/>
          <a:p>
            <a:r>
              <a:rPr lang="fr-FR" dirty="0"/>
              <a:t>La liaison série asynchrone est couramment utilisée en informatique et en automatique(de manière Plus générale, en pilotage de procédés)pour traiter tout problème de transmission.</a:t>
            </a:r>
          </a:p>
          <a:p>
            <a:endParaRPr lang="fr-FR" dirty="0"/>
          </a:p>
          <a:p>
            <a:r>
              <a:rPr lang="fr-FR" dirty="0"/>
              <a:t>Pour transporter l'information, on utilise la tension(RS232-liaison monopoint,RS422-liaison multipoint, RS485 liaison multipoint bidirectionnelle)</a:t>
            </a:r>
          </a:p>
        </p:txBody>
      </p:sp>
      <p:pic>
        <p:nvPicPr>
          <p:cNvPr id="9219" name="Picture 3"/>
          <p:cNvPicPr>
            <a:picLocks noChangeAspect="1" noChangeArrowheads="1"/>
          </p:cNvPicPr>
          <p:nvPr/>
        </p:nvPicPr>
        <p:blipFill>
          <a:blip r:embed="rId2"/>
          <a:srcRect l="14861" t="53906" r="12664" b="14843"/>
          <a:stretch>
            <a:fillRect/>
          </a:stretch>
        </p:blipFill>
        <p:spPr bwMode="auto">
          <a:xfrm>
            <a:off x="252000" y="4358777"/>
            <a:ext cx="8640000" cy="2094559"/>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71670" y="500042"/>
            <a:ext cx="5257808" cy="774720"/>
          </a:xfrm>
        </p:spPr>
        <p:txBody>
          <a:bodyPr/>
          <a:lstStyle/>
          <a:p>
            <a:r>
              <a:rPr lang="fr-FR" b="1" dirty="0">
                <a:solidFill>
                  <a:schemeClr val="accent1">
                    <a:lumMod val="75000"/>
                  </a:schemeClr>
                </a:solidFill>
              </a:rPr>
              <a:t>Format et Principe</a:t>
            </a:r>
          </a:p>
        </p:txBody>
      </p:sp>
      <p:sp>
        <p:nvSpPr>
          <p:cNvPr id="3" name="Espace réservé du contenu 2"/>
          <p:cNvSpPr>
            <a:spLocks noGrp="1"/>
          </p:cNvSpPr>
          <p:nvPr>
            <p:ph sz="quarter" idx="1"/>
          </p:nvPr>
        </p:nvSpPr>
        <p:spPr>
          <a:xfrm>
            <a:off x="235852" y="1274762"/>
            <a:ext cx="8534182" cy="4525963"/>
          </a:xfrm>
        </p:spPr>
        <p:txBody>
          <a:bodyPr>
            <a:normAutofit/>
          </a:bodyPr>
          <a:lstStyle/>
          <a:p>
            <a:r>
              <a:rPr lang="fr-FR" sz="2300" dirty="0"/>
              <a:t>Pour que deux ordinateurs puissent communiquer entre eux, un protocole de transmission bien précis doit être respecté pour que l'émetteur et le récepteur se comprennent. Pour déterminer l‘efficacité de la ligne, il s'agit avant tout de reconnaître les données utiles(caractère, mot ,message) et des données de contrôle(autres bits</a:t>
            </a:r>
            <a:r>
              <a:rPr lang="fr-FR" dirty="0"/>
              <a:t>).</a:t>
            </a:r>
          </a:p>
        </p:txBody>
      </p:sp>
      <p:pic>
        <p:nvPicPr>
          <p:cNvPr id="6" name="Picture 2"/>
          <p:cNvPicPr>
            <a:picLocks noChangeAspect="1" noChangeArrowheads="1"/>
          </p:cNvPicPr>
          <p:nvPr/>
        </p:nvPicPr>
        <p:blipFill>
          <a:blip r:embed="rId2"/>
          <a:srcRect l="23821" t="18309" r="19384" b="34339"/>
          <a:stretch>
            <a:fillRect/>
          </a:stretch>
        </p:blipFill>
        <p:spPr bwMode="auto">
          <a:xfrm>
            <a:off x="1290614" y="3861048"/>
            <a:ext cx="6424658" cy="3011558"/>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224" y="642918"/>
            <a:ext cx="6163048" cy="446276"/>
          </a:xfrm>
          <a:prstGeom prst="rect">
            <a:avLst/>
          </a:prstGeom>
        </p:spPr>
        <p:txBody>
          <a:bodyPr wrap="square">
            <a:spAutoFit/>
          </a:bodyPr>
          <a:lstStyle/>
          <a:p>
            <a:r>
              <a:rPr lang="fr-FR" sz="2300" dirty="0"/>
              <a:t>Le format d'une trame est le suivant:</a:t>
            </a:r>
          </a:p>
        </p:txBody>
      </p:sp>
      <p:pic>
        <p:nvPicPr>
          <p:cNvPr id="2050" name="Picture 2"/>
          <p:cNvPicPr>
            <a:picLocks noGrp="1" noChangeAspect="1" noChangeArrowheads="1"/>
          </p:cNvPicPr>
          <p:nvPr>
            <p:ph sz="quarter" idx="1"/>
          </p:nvPr>
        </p:nvPicPr>
        <p:blipFill>
          <a:blip r:embed="rId2"/>
          <a:srcRect l="29589" t="19888" r="5629" b="69063"/>
          <a:stretch>
            <a:fillRect/>
          </a:stretch>
        </p:blipFill>
        <p:spPr bwMode="auto">
          <a:xfrm>
            <a:off x="35496" y="1500174"/>
            <a:ext cx="8939955" cy="857256"/>
          </a:xfrm>
          <a:prstGeom prst="rect">
            <a:avLst/>
          </a:prstGeom>
          <a:noFill/>
          <a:ln w="9525">
            <a:noFill/>
            <a:miter lim="800000"/>
            <a:headEnd/>
            <a:tailEnd/>
          </a:ln>
          <a:effectLst/>
        </p:spPr>
      </p:pic>
      <p:sp>
        <p:nvSpPr>
          <p:cNvPr id="5" name="Rectangle 4"/>
          <p:cNvSpPr/>
          <p:nvPr/>
        </p:nvSpPr>
        <p:spPr>
          <a:xfrm>
            <a:off x="107504" y="2714620"/>
            <a:ext cx="8928992" cy="1154162"/>
          </a:xfrm>
          <a:prstGeom prst="rect">
            <a:avLst/>
          </a:prstGeom>
        </p:spPr>
        <p:txBody>
          <a:bodyPr wrap="square">
            <a:spAutoFit/>
          </a:bodyPr>
          <a:lstStyle/>
          <a:p>
            <a:r>
              <a:rPr lang="fr-FR" dirty="0"/>
              <a:t> </a:t>
            </a:r>
            <a:r>
              <a:rPr lang="fr-FR" sz="2300" dirty="0"/>
              <a:t>Pour que la transmission des caractères fonctionne correctement, Il est nécessaire d'ajuster les paramètres suivants:</a:t>
            </a:r>
          </a:p>
        </p:txBody>
      </p:sp>
      <p:sp>
        <p:nvSpPr>
          <p:cNvPr id="6" name="Rectangle 5"/>
          <p:cNvSpPr/>
          <p:nvPr/>
        </p:nvSpPr>
        <p:spPr>
          <a:xfrm>
            <a:off x="785786" y="3786190"/>
            <a:ext cx="7143800" cy="1862048"/>
          </a:xfrm>
          <a:prstGeom prst="rect">
            <a:avLst/>
          </a:prstGeom>
        </p:spPr>
        <p:txBody>
          <a:bodyPr wrap="square">
            <a:spAutoFit/>
          </a:bodyPr>
          <a:lstStyle/>
          <a:p>
            <a:pPr>
              <a:buFont typeface="Wingdings" pitchFamily="2" charset="2"/>
              <a:buChar char="ü"/>
            </a:pPr>
            <a:r>
              <a:rPr lang="fr-FR" sz="2300" dirty="0"/>
              <a:t>La vitesse de transmission.</a:t>
            </a:r>
          </a:p>
          <a:p>
            <a:pPr>
              <a:buFont typeface="Wingdings" pitchFamily="2" charset="2"/>
              <a:buChar char="ü"/>
            </a:pPr>
            <a:r>
              <a:rPr lang="fr-FR" sz="2300" dirty="0"/>
              <a:t>le nombre de bits du caractère à transmettre.</a:t>
            </a:r>
          </a:p>
          <a:p>
            <a:pPr>
              <a:buFont typeface="Wingdings" pitchFamily="2" charset="2"/>
              <a:buChar char="ü"/>
            </a:pPr>
            <a:r>
              <a:rPr lang="fr-FR" sz="2300" dirty="0"/>
              <a:t> la parité.</a:t>
            </a:r>
          </a:p>
          <a:p>
            <a:pPr>
              <a:buFont typeface="Wingdings" pitchFamily="2" charset="2"/>
              <a:buChar char="ü"/>
            </a:pPr>
            <a:r>
              <a:rPr lang="fr-FR" sz="2300" dirty="0"/>
              <a:t> le nombre de bits de stop,</a:t>
            </a:r>
          </a:p>
          <a:p>
            <a:pPr>
              <a:buFont typeface="Wingdings" pitchFamily="2" charset="2"/>
              <a:buChar char="ü"/>
            </a:pPr>
            <a:r>
              <a:rPr lang="fr-FR" sz="2300" dirty="0"/>
              <a:t> le protocole(</a:t>
            </a:r>
            <a:r>
              <a:rPr lang="fr-FR" sz="2300" dirty="0" err="1"/>
              <a:t>handshaking</a:t>
            </a:r>
            <a:r>
              <a:rPr lang="fr-FR" sz="2300" dirty="0"/>
              <a:t> matériel ou logiciel)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57158" y="214290"/>
            <a:ext cx="8535322" cy="4525963"/>
          </a:xfrm>
        </p:spPr>
        <p:txBody>
          <a:bodyPr>
            <a:normAutofit/>
          </a:bodyPr>
          <a:lstStyle/>
          <a:p>
            <a:r>
              <a:rPr lang="fr-FR" sz="2300" dirty="0"/>
              <a:t>Lorsqu'aucun caractère n'est transmis, le niveau de la ligne de transmission est </a:t>
            </a:r>
            <a:r>
              <a:rPr lang="fr-FR" sz="2300" b="1" dirty="0">
                <a:solidFill>
                  <a:srgbClr val="FF0000"/>
                </a:solidFill>
              </a:rPr>
              <a:t>à l'état haut(1 logique)</a:t>
            </a:r>
            <a:r>
              <a:rPr lang="fr-FR" sz="2300" dirty="0"/>
              <a:t>. La synchronisation de l'horloge d'échantillonnage des bits à la réception est assurée à l'aide du bit de Start.</a:t>
            </a:r>
          </a:p>
        </p:txBody>
      </p:sp>
      <p:pic>
        <p:nvPicPr>
          <p:cNvPr id="1026" name="Picture 2"/>
          <p:cNvPicPr>
            <a:picLocks noChangeAspect="1" noChangeArrowheads="1"/>
          </p:cNvPicPr>
          <p:nvPr/>
        </p:nvPicPr>
        <p:blipFill>
          <a:blip r:embed="rId2"/>
          <a:srcRect l="35849" t="29084" r="12579" b="30644"/>
          <a:stretch>
            <a:fillRect/>
          </a:stretch>
        </p:blipFill>
        <p:spPr bwMode="auto">
          <a:xfrm>
            <a:off x="1428728" y="1643050"/>
            <a:ext cx="6215106" cy="2728583"/>
          </a:xfrm>
          <a:prstGeom prst="rect">
            <a:avLst/>
          </a:prstGeom>
          <a:noFill/>
          <a:ln w="9525">
            <a:noFill/>
            <a:miter lim="800000"/>
            <a:headEnd/>
            <a:tailEnd/>
          </a:ln>
          <a:effectLst/>
        </p:spPr>
      </p:pic>
      <p:sp>
        <p:nvSpPr>
          <p:cNvPr id="5" name="Rectangle 4"/>
          <p:cNvSpPr/>
          <p:nvPr/>
        </p:nvSpPr>
        <p:spPr>
          <a:xfrm>
            <a:off x="214282" y="4286256"/>
            <a:ext cx="8572560" cy="2569934"/>
          </a:xfrm>
          <a:prstGeom prst="rect">
            <a:avLst/>
          </a:prstGeom>
        </p:spPr>
        <p:txBody>
          <a:bodyPr wrap="square">
            <a:spAutoFit/>
          </a:bodyPr>
          <a:lstStyle/>
          <a:p>
            <a:r>
              <a:rPr lang="fr-FR" sz="2300" dirty="0"/>
              <a:t>Si la ligne passe </a:t>
            </a:r>
            <a:r>
              <a:rPr lang="fr-FR" sz="2300" b="1" dirty="0">
                <a:solidFill>
                  <a:srgbClr val="FF0000"/>
                </a:solidFill>
              </a:rPr>
              <a:t>à l'état bas/0 logique </a:t>
            </a:r>
            <a:r>
              <a:rPr lang="fr-FR" sz="2300" dirty="0"/>
              <a:t>(rôle du Start), le récepteur sait que des bits (utiles : Données caractère) vont être transmis(début de communication</a:t>
            </a:r>
            <a:r>
              <a:rPr lang="fr-FR" dirty="0"/>
              <a:t>)</a:t>
            </a:r>
          </a:p>
          <a:p>
            <a:r>
              <a:rPr lang="fr-FR" sz="2300" dirty="0"/>
              <a:t>Le récepteur recevra ensuite les bits de données) en commençant par le LSB suivis d'un bit de parité(facultatif) et d’un (ou plusieurs) bit de Stop qui indique au récepteur la fin de transmission de la donnée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57158" y="357166"/>
            <a:ext cx="8229600" cy="4525963"/>
          </a:xfrm>
        </p:spPr>
        <p:txBody>
          <a:bodyPr/>
          <a:lstStyle/>
          <a:p>
            <a:r>
              <a:rPr lang="fr-FR" dirty="0"/>
              <a:t>Le </a:t>
            </a:r>
            <a:r>
              <a:rPr lang="fr-FR" b="1" dirty="0">
                <a:solidFill>
                  <a:srgbClr val="FF0000"/>
                </a:solidFill>
              </a:rPr>
              <a:t>bit de parité </a:t>
            </a:r>
            <a:r>
              <a:rPr lang="fr-FR" dirty="0"/>
              <a:t>sert à détecter un éventuel problème lors de la transmission des données</a:t>
            </a:r>
          </a:p>
        </p:txBody>
      </p:sp>
      <p:sp>
        <p:nvSpPr>
          <p:cNvPr id="9" name="Rectangle 8"/>
          <p:cNvSpPr/>
          <p:nvPr/>
        </p:nvSpPr>
        <p:spPr>
          <a:xfrm>
            <a:off x="214282" y="1785926"/>
            <a:ext cx="8929718" cy="1862048"/>
          </a:xfrm>
          <a:prstGeom prst="rect">
            <a:avLst/>
          </a:prstGeom>
        </p:spPr>
        <p:txBody>
          <a:bodyPr wrap="square">
            <a:spAutoFit/>
          </a:bodyPr>
          <a:lstStyle/>
          <a:p>
            <a:pPr>
              <a:buFont typeface="Wingdings" pitchFamily="2" charset="2"/>
              <a:buChar char="ü"/>
            </a:pPr>
            <a:r>
              <a:rPr lang="fr-FR" sz="2300" dirty="0"/>
              <a:t>parité paire :mettre le bit de parité à 1 ou 0 pour assurer un nombre total(y compris le bit de parité) pair de bit à 1;</a:t>
            </a:r>
          </a:p>
          <a:p>
            <a:endParaRPr lang="fr-FR" sz="2300" dirty="0"/>
          </a:p>
          <a:p>
            <a:pPr>
              <a:buFont typeface="Wingdings" pitchFamily="2" charset="2"/>
              <a:buChar char="ü"/>
            </a:pPr>
            <a:r>
              <a:rPr lang="fr-FR" sz="2300" dirty="0"/>
              <a:t>parité impaire :mettre le bit de parité à 1 ou 0 pour assurer un nombre total(y compris le bit de parité)impair de bit à 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216" y="4005064"/>
            <a:ext cx="565785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4612" y="214290"/>
            <a:ext cx="4043362" cy="1060472"/>
          </a:xfrm>
        </p:spPr>
        <p:txBody>
          <a:bodyPr>
            <a:normAutofit/>
          </a:bodyPr>
          <a:lstStyle/>
          <a:p>
            <a:r>
              <a:rPr lang="fr-FR" b="1" dirty="0">
                <a:solidFill>
                  <a:schemeClr val="accent1">
                    <a:lumMod val="75000"/>
                  </a:schemeClr>
                </a:solidFill>
              </a:rPr>
              <a:t>NormeRS232</a:t>
            </a:r>
            <a:br>
              <a:rPr lang="fr-FR" b="1" dirty="0">
                <a:solidFill>
                  <a:schemeClr val="accent1">
                    <a:lumMod val="75000"/>
                  </a:schemeClr>
                </a:solidFill>
              </a:rPr>
            </a:br>
            <a:endParaRPr lang="fr-FR" b="1" dirty="0">
              <a:solidFill>
                <a:schemeClr val="accent1">
                  <a:lumMod val="75000"/>
                </a:schemeClr>
              </a:solidFill>
            </a:endParaRPr>
          </a:p>
        </p:txBody>
      </p:sp>
      <p:sp>
        <p:nvSpPr>
          <p:cNvPr id="3" name="Espace réservé du contenu 2"/>
          <p:cNvSpPr>
            <a:spLocks noGrp="1"/>
          </p:cNvSpPr>
          <p:nvPr>
            <p:ph sz="quarter" idx="1"/>
          </p:nvPr>
        </p:nvSpPr>
        <p:spPr>
          <a:xfrm>
            <a:off x="357158" y="903301"/>
            <a:ext cx="8535322" cy="4525963"/>
          </a:xfrm>
        </p:spPr>
        <p:txBody>
          <a:bodyPr/>
          <a:lstStyle/>
          <a:p>
            <a:pPr>
              <a:buNone/>
            </a:pPr>
            <a:r>
              <a:rPr lang="fr-FR" sz="2300" dirty="0"/>
              <a:t>La norme RS232 définit des caractéristiques électriques (niveaux des signaux),mécaniques(connecteurs)et fonctionnelles(nature des signaux).</a:t>
            </a:r>
          </a:p>
          <a:p>
            <a:r>
              <a:rPr lang="fr-FR" sz="2300" dirty="0"/>
              <a:t>‘’0’’ logique: pour une tension allant de +3 à +25V;</a:t>
            </a:r>
          </a:p>
          <a:p>
            <a:r>
              <a:rPr lang="fr-FR" sz="2300" dirty="0"/>
              <a:t>‘’1’’logique: pour une tension allant de -3 à -25V</a:t>
            </a:r>
            <a:r>
              <a:rPr lang="fr-FR" dirty="0"/>
              <a:t>.</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7452" t="25391" r="29722" b="9179"/>
          <a:stretch>
            <a:fillRect/>
          </a:stretch>
        </p:blipFill>
        <p:spPr bwMode="auto">
          <a:xfrm>
            <a:off x="1428728" y="3257710"/>
            <a:ext cx="5715040" cy="3482037"/>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728" y="0"/>
            <a:ext cx="7467600" cy="1143000"/>
          </a:xfrm>
        </p:spPr>
        <p:txBody>
          <a:bodyPr>
            <a:normAutofit/>
          </a:bodyPr>
          <a:lstStyle/>
          <a:p>
            <a:r>
              <a:rPr lang="fr-FR" b="1" dirty="0">
                <a:solidFill>
                  <a:schemeClr val="tx2">
                    <a:lumMod val="60000"/>
                    <a:lumOff val="40000"/>
                  </a:schemeClr>
                </a:solidFill>
              </a:rPr>
              <a:t>Architecture interne</a:t>
            </a:r>
            <a:br>
              <a:rPr lang="fr-FR" b="1" dirty="0">
                <a:solidFill>
                  <a:schemeClr val="tx2">
                    <a:lumMod val="60000"/>
                    <a:lumOff val="40000"/>
                  </a:schemeClr>
                </a:solidFill>
              </a:rPr>
            </a:br>
            <a:endParaRPr lang="fr-FR" b="1" dirty="0">
              <a:solidFill>
                <a:schemeClr val="tx2">
                  <a:lumMod val="60000"/>
                  <a:lumOff val="40000"/>
                </a:schemeClr>
              </a:solidFill>
            </a:endParaRPr>
          </a:p>
        </p:txBody>
      </p:sp>
      <p:sp>
        <p:nvSpPr>
          <p:cNvPr id="3" name="Espace réservé du contenu 2"/>
          <p:cNvSpPr>
            <a:spLocks noGrp="1"/>
          </p:cNvSpPr>
          <p:nvPr>
            <p:ph sz="quarter" idx="1"/>
          </p:nvPr>
        </p:nvSpPr>
        <p:spPr>
          <a:xfrm>
            <a:off x="500034" y="928670"/>
            <a:ext cx="8229600" cy="5614990"/>
          </a:xfrm>
        </p:spPr>
        <p:txBody>
          <a:bodyPr>
            <a:normAutofit fontScale="92500" lnSpcReduction="10000"/>
          </a:bodyPr>
          <a:lstStyle/>
          <a:p>
            <a:r>
              <a:rPr lang="fr-FR" sz="2600" b="1" dirty="0">
                <a:solidFill>
                  <a:srgbClr val="FF0000"/>
                </a:solidFill>
                <a:latin typeface="Times New Roman" pitchFamily="18" charset="0"/>
                <a:cs typeface="Times New Roman" pitchFamily="18" charset="0"/>
              </a:rPr>
              <a:t>lignes d’ adresses: </a:t>
            </a:r>
            <a:r>
              <a:rPr lang="fr-FR" sz="2600" dirty="0">
                <a:latin typeface="Times New Roman" pitchFamily="18" charset="0"/>
                <a:cs typeface="Times New Roman" pitchFamily="18" charset="0"/>
              </a:rPr>
              <a:t>liaison bidirectionnelle qui permet la sélection (l’adressage) des informations dans un emplacement mémoire.</a:t>
            </a:r>
          </a:p>
          <a:p>
            <a:endParaRPr lang="fr-FR" sz="2600" dirty="0">
              <a:latin typeface="Times New Roman" pitchFamily="18" charset="0"/>
              <a:cs typeface="Times New Roman" pitchFamily="18" charset="0"/>
            </a:endParaRPr>
          </a:p>
          <a:p>
            <a:r>
              <a:rPr lang="fr-FR" sz="2600" b="1" dirty="0">
                <a:solidFill>
                  <a:srgbClr val="FF0000"/>
                </a:solidFill>
                <a:latin typeface="Times New Roman" pitchFamily="18" charset="0"/>
                <a:cs typeface="Times New Roman" pitchFamily="18" charset="0"/>
              </a:rPr>
              <a:t>lignes de données</a:t>
            </a:r>
            <a:r>
              <a:rPr lang="fr-FR" sz="2600" dirty="0">
                <a:latin typeface="Times New Roman" pitchFamily="18" charset="0"/>
                <a:cs typeface="Times New Roman" pitchFamily="18" charset="0"/>
              </a:rPr>
              <a:t>: liaison bidirectionnelle qui assure le transfert des informations (R ou W) entre un élément et un autre.</a:t>
            </a:r>
          </a:p>
          <a:p>
            <a:endParaRPr lang="fr-FR" sz="2600" dirty="0">
              <a:latin typeface="Times New Roman" pitchFamily="18" charset="0"/>
              <a:cs typeface="Times New Roman" pitchFamily="18" charset="0"/>
            </a:endParaRPr>
          </a:p>
          <a:p>
            <a:r>
              <a:rPr lang="fr-FR" sz="2600" b="1" dirty="0">
                <a:solidFill>
                  <a:srgbClr val="FF0000"/>
                </a:solidFill>
                <a:latin typeface="Times New Roman" pitchFamily="18" charset="0"/>
                <a:cs typeface="Times New Roman" pitchFamily="18" charset="0"/>
              </a:rPr>
              <a:t>lignes de commandes: </a:t>
            </a:r>
            <a:r>
              <a:rPr lang="fr-FR" sz="2600" dirty="0">
                <a:latin typeface="Times New Roman" pitchFamily="18" charset="0"/>
                <a:cs typeface="Times New Roman" pitchFamily="18" charset="0"/>
              </a:rPr>
              <a:t>liaison pour assurer la synchronisation des  flux d’informations sur les bus de données et d’adresses. Les signaux de commandes que l’on peut rencontrer sont l’horloge (“</a:t>
            </a:r>
            <a:r>
              <a:rPr lang="fr-FR" sz="2600" dirty="0" err="1">
                <a:latin typeface="Times New Roman" pitchFamily="18" charset="0"/>
                <a:cs typeface="Times New Roman" pitchFamily="18" charset="0"/>
              </a:rPr>
              <a:t>clock</a:t>
            </a:r>
            <a:r>
              <a:rPr lang="fr-FR" sz="2600" dirty="0">
                <a:latin typeface="Times New Roman" pitchFamily="18" charset="0"/>
                <a:cs typeface="Times New Roman" pitchFamily="18" charset="0"/>
              </a:rPr>
              <a:t>”), les signaux de demandes d’interruption (INT </a:t>
            </a:r>
            <a:r>
              <a:rPr lang="fr-FR" sz="2600" dirty="0" err="1">
                <a:latin typeface="Times New Roman" pitchFamily="18" charset="0"/>
                <a:cs typeface="Times New Roman" pitchFamily="18" charset="0"/>
              </a:rPr>
              <a:t>Request</a:t>
            </a:r>
            <a:r>
              <a:rPr lang="fr-FR" sz="2600" dirty="0">
                <a:latin typeface="Times New Roman" pitchFamily="18" charset="0"/>
                <a:cs typeface="Times New Roman" pitchFamily="18" charset="0"/>
              </a:rPr>
              <a:t>) et d’accord (“</a:t>
            </a:r>
            <a:r>
              <a:rPr lang="fr-FR" sz="2600" dirty="0" err="1">
                <a:latin typeface="Times New Roman" pitchFamily="18" charset="0"/>
                <a:cs typeface="Times New Roman" pitchFamily="18" charset="0"/>
              </a:rPr>
              <a:t>acknowledge</a:t>
            </a:r>
            <a:r>
              <a:rPr lang="fr-FR" sz="2600" dirty="0">
                <a:latin typeface="Times New Roman" pitchFamily="18" charset="0"/>
                <a:cs typeface="Times New Roman" pitchFamily="18" charset="0"/>
              </a:rPr>
              <a:t>”), les signaux d’arbitrage des ´</a:t>
            </a:r>
            <a:r>
              <a:rPr lang="fr-FR" sz="2600" dirty="0" err="1">
                <a:latin typeface="Times New Roman" pitchFamily="18" charset="0"/>
                <a:cs typeface="Times New Roman" pitchFamily="18" charset="0"/>
              </a:rPr>
              <a:t>echanges</a:t>
            </a:r>
            <a:r>
              <a:rPr lang="fr-FR" sz="2600" dirty="0">
                <a:latin typeface="Times New Roman" pitchFamily="18" charset="0"/>
                <a:cs typeface="Times New Roman" pitchFamily="18" charset="0"/>
              </a:rPr>
              <a:t>, le control des </a:t>
            </a:r>
            <a:r>
              <a:rPr lang="fr-FR" sz="2600" dirty="0" err="1">
                <a:latin typeface="Times New Roman" pitchFamily="18" charset="0"/>
                <a:cs typeface="Times New Roman" pitchFamily="18" charset="0"/>
              </a:rPr>
              <a:t>echanges</a:t>
            </a:r>
            <a:r>
              <a:rPr lang="fr-FR" sz="2600" dirty="0">
                <a:latin typeface="Times New Roman" pitchFamily="18" charset="0"/>
                <a:cs typeface="Times New Roman" pitchFamily="18" charset="0"/>
              </a:rPr>
              <a:t> (</a:t>
            </a:r>
            <a:r>
              <a:rPr lang="fr-FR" sz="2600" dirty="0" err="1">
                <a:latin typeface="Times New Roman" pitchFamily="18" charset="0"/>
                <a:cs typeface="Times New Roman" pitchFamily="18" charset="0"/>
              </a:rPr>
              <a:t>read</a:t>
            </a:r>
            <a:r>
              <a:rPr lang="fr-FR" sz="2600" dirty="0">
                <a:latin typeface="Times New Roman" pitchFamily="18" charset="0"/>
                <a:cs typeface="Times New Roman" pitchFamily="18" charset="0"/>
              </a:rPr>
              <a:t> or </a:t>
            </a:r>
            <a:r>
              <a:rPr lang="fr-FR" sz="2600" dirty="0" err="1">
                <a:latin typeface="Times New Roman" pitchFamily="18" charset="0"/>
                <a:cs typeface="Times New Roman" pitchFamily="18" charset="0"/>
              </a:rPr>
              <a:t>write</a:t>
            </a:r>
            <a:r>
              <a:rPr lang="fr-FR" sz="2600" dirty="0">
                <a:latin typeface="Times New Roman" pitchFamily="18" charset="0"/>
                <a:cs typeface="Times New Roman" pitchFamily="18" charset="0"/>
              </a:rPr>
              <a:t>, type de transfert, types des données)</a:t>
            </a:r>
            <a:r>
              <a:rPr lang="fr-FR" sz="2600" dirty="0" err="1">
                <a:latin typeface="Times New Roman" pitchFamily="18" charset="0"/>
                <a:cs typeface="Times New Roman" pitchFamily="18" charset="0"/>
              </a:rPr>
              <a:t>etc</a:t>
            </a:r>
            <a:r>
              <a:rPr lang="fr-FR" sz="2600" dirty="0">
                <a:latin typeface="Times New Roman" pitchFamily="18" charset="0"/>
                <a:cs typeface="Times New Roman" pitchFamily="18" charset="0"/>
              </a:rPr>
              <a:t>…</a:t>
            </a:r>
          </a:p>
          <a:p>
            <a:endParaRPr lang="fr-FR" sz="2400" dirty="0"/>
          </a:p>
          <a:p>
            <a:endParaRPr lang="fr-FR" sz="2400" dirty="0"/>
          </a:p>
          <a:p>
            <a:endParaRPr lang="fr-FR" sz="2400" dirty="0"/>
          </a:p>
          <a:p>
            <a:endParaRPr lang="fr-FR" sz="2400" dirty="0"/>
          </a:p>
          <a:p>
            <a:endParaRPr lang="fr-FR" sz="2300" dirty="0"/>
          </a:p>
          <a:p>
            <a:endParaRPr lang="fr-FR" dirty="0"/>
          </a:p>
          <a:p>
            <a:endParaRPr lang="fr-FR" dirty="0"/>
          </a:p>
          <a:p>
            <a:endParaRPr lang="fr-FR" dirty="0"/>
          </a:p>
          <a:p>
            <a:endParaRPr lang="fr-FR" dirty="0"/>
          </a:p>
          <a:p>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4678" y="214290"/>
            <a:ext cx="4643470" cy="785834"/>
          </a:xfrm>
        </p:spPr>
        <p:txBody>
          <a:bodyPr/>
          <a:lstStyle/>
          <a:p>
            <a:r>
              <a:rPr lang="fr-FR" b="1" dirty="0">
                <a:solidFill>
                  <a:schemeClr val="accent1">
                    <a:lumMod val="75000"/>
                  </a:schemeClr>
                </a:solidFill>
              </a:rPr>
              <a:t>Signaux</a:t>
            </a:r>
          </a:p>
        </p:txBody>
      </p:sp>
      <p:pic>
        <p:nvPicPr>
          <p:cNvPr id="4098" name="Picture 2"/>
          <p:cNvPicPr>
            <a:picLocks noChangeAspect="1" noChangeArrowheads="1"/>
          </p:cNvPicPr>
          <p:nvPr/>
        </p:nvPicPr>
        <p:blipFill>
          <a:blip r:embed="rId2"/>
          <a:srcRect l="19766" t="52734" r="19838" b="14063"/>
          <a:stretch>
            <a:fillRect/>
          </a:stretch>
        </p:blipFill>
        <p:spPr bwMode="auto">
          <a:xfrm>
            <a:off x="428596" y="1071546"/>
            <a:ext cx="8215370" cy="385765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l="23646" t="49023" r="21998" b="32422"/>
          <a:stretch>
            <a:fillRect/>
          </a:stretch>
        </p:blipFill>
        <p:spPr bwMode="auto">
          <a:xfrm>
            <a:off x="1000100" y="5214950"/>
            <a:ext cx="7072362" cy="1357322"/>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6092" y="214290"/>
            <a:ext cx="4829180" cy="703282"/>
          </a:xfrm>
        </p:spPr>
        <p:txBody>
          <a:bodyPr/>
          <a:lstStyle/>
          <a:p>
            <a:r>
              <a:rPr lang="fr-FR" b="1" dirty="0">
                <a:solidFill>
                  <a:schemeClr val="accent1">
                    <a:lumMod val="75000"/>
                  </a:schemeClr>
                </a:solidFill>
              </a:rPr>
              <a:t>Protocoles</a:t>
            </a:r>
          </a:p>
        </p:txBody>
      </p:sp>
      <p:sp>
        <p:nvSpPr>
          <p:cNvPr id="3" name="Espace réservé du contenu 2"/>
          <p:cNvSpPr>
            <a:spLocks noGrp="1"/>
          </p:cNvSpPr>
          <p:nvPr>
            <p:ph sz="quarter" idx="1"/>
          </p:nvPr>
        </p:nvSpPr>
        <p:spPr>
          <a:xfrm>
            <a:off x="428596" y="1214422"/>
            <a:ext cx="8229600" cy="5357850"/>
          </a:xfrm>
        </p:spPr>
        <p:txBody>
          <a:bodyPr>
            <a:normAutofit fontScale="92500"/>
          </a:bodyPr>
          <a:lstStyle/>
          <a:p>
            <a:pPr>
              <a:buNone/>
            </a:pPr>
            <a:r>
              <a:rPr lang="fr-FR" sz="2300" dirty="0"/>
              <a:t>Lorsqu'un DTE émet plus de données que ne peut accepter un DCE ou pour déterminer si le DTE ou si le DCE est en service, on utilise les signaux de protocole d'accord("</a:t>
            </a:r>
            <a:r>
              <a:rPr lang="fr-FR" sz="2300" dirty="0" err="1"/>
              <a:t>Handshake</a:t>
            </a:r>
            <a:r>
              <a:rPr lang="fr-FR" sz="2300" dirty="0"/>
              <a:t>")</a:t>
            </a:r>
          </a:p>
          <a:p>
            <a:pPr>
              <a:buNone/>
            </a:pPr>
            <a:r>
              <a:rPr lang="fr-FR" sz="2300" dirty="0"/>
              <a:t>Selon la nature(DTE ou DCE)des appareils connectés,  le type de connexion et le protocole d'échange pourra être différent. Il existe 2 grandes familles de protocole d'accord:</a:t>
            </a:r>
          </a:p>
          <a:p>
            <a:pPr>
              <a:buNone/>
            </a:pPr>
            <a:endParaRPr lang="fr-FR" sz="2300" dirty="0"/>
          </a:p>
          <a:p>
            <a:r>
              <a:rPr lang="fr-FR" sz="2300" b="1" dirty="0" err="1"/>
              <a:t>Matériel:</a:t>
            </a:r>
            <a:r>
              <a:rPr lang="fr-FR" sz="2300" dirty="0" err="1"/>
              <a:t>au</a:t>
            </a:r>
            <a:r>
              <a:rPr lang="fr-FR" sz="2300" dirty="0"/>
              <a:t> niveau physique(</a:t>
            </a:r>
            <a:r>
              <a:rPr lang="fr-FR" sz="2300" dirty="0" err="1"/>
              <a:t>fils,tensions</a:t>
            </a:r>
            <a:r>
              <a:rPr lang="fr-FR" sz="2300" dirty="0"/>
              <a:t>).Utilisable seulement si les appareils concernés peuvent être connectés par câbles.(exemples: DTR-DSR et RTS-CTS).</a:t>
            </a:r>
          </a:p>
          <a:p>
            <a:endParaRPr lang="fr-FR" sz="2300" dirty="0"/>
          </a:p>
          <a:p>
            <a:r>
              <a:rPr lang="fr-FR" sz="2300" dirty="0"/>
              <a:t> </a:t>
            </a:r>
            <a:r>
              <a:rPr lang="fr-FR" sz="2300" b="1" dirty="0"/>
              <a:t>Logiciel</a:t>
            </a:r>
            <a:r>
              <a:rPr lang="fr-FR" sz="2300" dirty="0"/>
              <a:t> :au niveau du contenu des données. Ces dernières contiennent des caractères spéciaux, aussi appelés caractères de contrôle (</a:t>
            </a:r>
            <a:r>
              <a:rPr lang="fr-FR" sz="2300" dirty="0" err="1"/>
              <a:t>Xon-Xoff</a:t>
            </a:r>
            <a:r>
              <a:rPr lang="fr-FR" sz="2300"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3108" y="285728"/>
            <a:ext cx="5715040" cy="714372"/>
          </a:xfrm>
        </p:spPr>
        <p:txBody>
          <a:bodyPr/>
          <a:lstStyle/>
          <a:p>
            <a:r>
              <a:rPr lang="fr-FR" dirty="0">
                <a:solidFill>
                  <a:srgbClr val="FF0000"/>
                </a:solidFill>
              </a:rPr>
              <a:t>Liaison DTE-DCE</a:t>
            </a:r>
          </a:p>
        </p:txBody>
      </p:sp>
      <p:pic>
        <p:nvPicPr>
          <p:cNvPr id="1026" name="Picture 2"/>
          <p:cNvPicPr>
            <a:picLocks noGrp="1" noChangeAspect="1" noChangeArrowheads="1"/>
          </p:cNvPicPr>
          <p:nvPr>
            <p:ph sz="quarter" idx="1"/>
          </p:nvPr>
        </p:nvPicPr>
        <p:blipFill>
          <a:blip r:embed="rId2"/>
          <a:srcRect l="16278" t="24623" r="11841" b="31182"/>
          <a:stretch>
            <a:fillRect/>
          </a:stretch>
        </p:blipFill>
        <p:spPr bwMode="auto">
          <a:xfrm>
            <a:off x="857224" y="1357298"/>
            <a:ext cx="7643866" cy="2143140"/>
          </a:xfrm>
          <a:prstGeom prst="rect">
            <a:avLst/>
          </a:prstGeom>
          <a:noFill/>
          <a:ln w="9525">
            <a:noFill/>
            <a:miter lim="800000"/>
            <a:headEnd/>
            <a:tailEnd/>
          </a:ln>
          <a:effectLst/>
        </p:spPr>
      </p:pic>
      <p:sp>
        <p:nvSpPr>
          <p:cNvPr id="5" name="Rectangle 4"/>
          <p:cNvSpPr/>
          <p:nvPr/>
        </p:nvSpPr>
        <p:spPr>
          <a:xfrm>
            <a:off x="857224" y="3500438"/>
            <a:ext cx="6929486" cy="646331"/>
          </a:xfrm>
          <a:prstGeom prst="rect">
            <a:avLst/>
          </a:prstGeom>
        </p:spPr>
        <p:txBody>
          <a:bodyPr wrap="square">
            <a:spAutoFit/>
          </a:bodyPr>
          <a:lstStyle/>
          <a:p>
            <a:r>
              <a:rPr lang="fr-FR" dirty="0"/>
              <a:t>La communication se déroule en plusieurs phases (attention : niveau haut=0 logique)</a:t>
            </a:r>
          </a:p>
        </p:txBody>
      </p:sp>
      <p:pic>
        <p:nvPicPr>
          <p:cNvPr id="1027" name="Picture 3"/>
          <p:cNvPicPr>
            <a:picLocks noChangeAspect="1" noChangeArrowheads="1"/>
          </p:cNvPicPr>
          <p:nvPr/>
        </p:nvPicPr>
        <p:blipFill>
          <a:blip r:embed="rId3"/>
          <a:srcRect l="18704" t="32422" r="12664" b="17773"/>
          <a:stretch>
            <a:fillRect/>
          </a:stretch>
        </p:blipFill>
        <p:spPr bwMode="auto">
          <a:xfrm>
            <a:off x="1714480" y="4237678"/>
            <a:ext cx="6072230" cy="247747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0" y="620688"/>
            <a:ext cx="9144000" cy="6336704"/>
          </a:xfrm>
        </p:spPr>
        <p:txBody>
          <a:bodyPr>
            <a:normAutofit fontScale="62500" lnSpcReduction="20000"/>
          </a:bodyPr>
          <a:lstStyle/>
          <a:p>
            <a:pPr marL="0" indent="0">
              <a:buNone/>
            </a:pPr>
            <a:r>
              <a:rPr lang="fr-FR" dirty="0"/>
              <a:t>1. DTR passe à " 1 ". Le DTE indique qu'il est prêt et demande la connexion de la ligne.</a:t>
            </a:r>
          </a:p>
          <a:p>
            <a:pPr marL="0" indent="0">
              <a:buNone/>
            </a:pPr>
            <a:endParaRPr lang="fr-FR" dirty="0"/>
          </a:p>
          <a:p>
            <a:pPr marL="0" indent="0">
              <a:buNone/>
            </a:pPr>
            <a:r>
              <a:rPr lang="fr-FR" dirty="0"/>
              <a:t>2. DSR passe à " 1 ". Le DCE répond qu'il est prêt : la ligne est connectée.</a:t>
            </a:r>
          </a:p>
          <a:p>
            <a:endParaRPr lang="fr-FR" dirty="0"/>
          </a:p>
          <a:p>
            <a:pPr marL="0" indent="0">
              <a:buNone/>
            </a:pPr>
            <a:r>
              <a:rPr lang="fr-FR" dirty="0"/>
              <a:t>3. RTS passe à " 1 ". Le DTE indique qu'il veut émettre (vers l'extérieur)</a:t>
            </a:r>
          </a:p>
          <a:p>
            <a:endParaRPr lang="fr-FR" dirty="0"/>
          </a:p>
          <a:p>
            <a:pPr marL="0" indent="0">
              <a:buNone/>
            </a:pPr>
            <a:r>
              <a:rPr lang="fr-FR" dirty="0"/>
              <a:t>4. CTS passe à " 1 ". Le DCE indique qu'il est prêt à recevoir des données sur la ligne.</a:t>
            </a:r>
          </a:p>
          <a:p>
            <a:endParaRPr lang="fr-FR" dirty="0"/>
          </a:p>
          <a:p>
            <a:pPr marL="0" indent="0">
              <a:buNone/>
            </a:pPr>
            <a:r>
              <a:rPr lang="fr-FR" dirty="0"/>
              <a:t>5. Emission des données.</a:t>
            </a:r>
          </a:p>
          <a:p>
            <a:pPr marL="0" indent="0">
              <a:buNone/>
            </a:pPr>
            <a:endParaRPr lang="fr-FR" dirty="0"/>
          </a:p>
          <a:p>
            <a:pPr marL="0" indent="0">
              <a:buNone/>
            </a:pPr>
            <a:r>
              <a:rPr lang="fr-FR" dirty="0"/>
              <a:t>6. RTS passe à " 0 ". Le DTE suspend l'émission. RTS ne peut pas repasser à " 1 " tant que CTS = 1.</a:t>
            </a:r>
          </a:p>
          <a:p>
            <a:pPr marL="0" indent="0">
              <a:buNone/>
            </a:pPr>
            <a:endParaRPr lang="fr-FR" dirty="0"/>
          </a:p>
          <a:p>
            <a:pPr marL="0" indent="0">
              <a:buNone/>
            </a:pPr>
            <a:r>
              <a:rPr lang="fr-FR" dirty="0"/>
              <a:t>7. CTS passe à " 0 ". Le DCE indique qu'il ne peut plus émettre de données.</a:t>
            </a:r>
          </a:p>
          <a:p>
            <a:pPr marL="0" indent="0">
              <a:buNone/>
            </a:pPr>
            <a:endParaRPr lang="fr-FR" dirty="0"/>
          </a:p>
          <a:p>
            <a:pPr marL="0" indent="0">
              <a:buNone/>
            </a:pPr>
            <a:r>
              <a:rPr lang="fr-FR" dirty="0"/>
              <a:t>8. (phase 8-10) L'émission est de nouveau validée. CTS peut éventuellement repasser à " 0 "pour demander au DTE une interruption du transfert des données pendant un laps de temps défini dû à un problème (de flux, de synchronisation,. . .).</a:t>
            </a:r>
          </a:p>
          <a:p>
            <a:pPr marL="0" indent="0">
              <a:buNone/>
            </a:pPr>
            <a:endParaRPr lang="fr-FR" dirty="0"/>
          </a:p>
          <a:p>
            <a:r>
              <a:rPr lang="fr-FR" dirty="0"/>
              <a:t>9. (phase 11-12) L'émission est suspendue.</a:t>
            </a:r>
          </a:p>
          <a:p>
            <a:endParaRPr lang="fr-FR" dirty="0"/>
          </a:p>
          <a:p>
            <a:r>
              <a:rPr lang="fr-FR" dirty="0"/>
              <a:t>10. (phase 13) DTR passe à " 0 ". Le DTE demande la déconnection de la ligne.</a:t>
            </a:r>
          </a:p>
          <a:p>
            <a:endParaRPr lang="fr-FR" dirty="0"/>
          </a:p>
          <a:p>
            <a:r>
              <a:rPr lang="fr-FR" dirty="0"/>
              <a:t>11. (phase 14) DSR passe à " 0 ". Le DCE répond et la ligne est déconnectée.</a:t>
            </a:r>
            <a:endParaRPr lang="ar-DZ" dirty="0"/>
          </a:p>
        </p:txBody>
      </p:sp>
    </p:spTree>
    <p:extLst>
      <p:ext uri="{BB962C8B-B14F-4D97-AF65-F5344CB8AC3E}">
        <p14:creationId xmlns:p14="http://schemas.microsoft.com/office/powerpoint/2010/main" val="3969941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srcRect l="30477" t="54613" r="26040" b="13002"/>
          <a:stretch>
            <a:fillRect/>
          </a:stretch>
        </p:blipFill>
        <p:spPr bwMode="auto">
          <a:xfrm>
            <a:off x="2130501" y="1214422"/>
            <a:ext cx="4941829" cy="2500330"/>
          </a:xfrm>
          <a:prstGeom prst="rect">
            <a:avLst/>
          </a:prstGeom>
          <a:noFill/>
          <a:ln w="9525">
            <a:noFill/>
            <a:miter lim="800000"/>
            <a:headEnd/>
            <a:tailEnd/>
          </a:ln>
          <a:effectLst/>
        </p:spPr>
      </p:pic>
      <p:sp>
        <p:nvSpPr>
          <p:cNvPr id="5" name="Rectangle 4"/>
          <p:cNvSpPr/>
          <p:nvPr/>
        </p:nvSpPr>
        <p:spPr>
          <a:xfrm>
            <a:off x="857224" y="571480"/>
            <a:ext cx="7143800" cy="507831"/>
          </a:xfrm>
          <a:prstGeom prst="rect">
            <a:avLst/>
          </a:prstGeom>
        </p:spPr>
        <p:txBody>
          <a:bodyPr wrap="square">
            <a:spAutoFit/>
          </a:bodyPr>
          <a:lstStyle/>
          <a:p>
            <a:r>
              <a:rPr lang="fr-FR" sz="2700" u="sng" dirty="0">
                <a:solidFill>
                  <a:srgbClr val="FF0000"/>
                </a:solidFill>
              </a:rPr>
              <a:t>Liaison DTE-DTE sans contrôle de flux</a:t>
            </a:r>
          </a:p>
        </p:txBody>
      </p:sp>
      <p:pic>
        <p:nvPicPr>
          <p:cNvPr id="2051" name="Picture 3"/>
          <p:cNvPicPr>
            <a:picLocks noChangeAspect="1" noChangeArrowheads="1"/>
          </p:cNvPicPr>
          <p:nvPr/>
        </p:nvPicPr>
        <p:blipFill>
          <a:blip r:embed="rId3"/>
          <a:srcRect l="25842" t="40234" r="21998" b="25586"/>
          <a:stretch>
            <a:fillRect/>
          </a:stretch>
        </p:blipFill>
        <p:spPr bwMode="auto">
          <a:xfrm>
            <a:off x="1500166" y="3786190"/>
            <a:ext cx="6286544" cy="2714644"/>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224" y="357166"/>
            <a:ext cx="6666890" cy="507831"/>
          </a:xfrm>
          <a:prstGeom prst="rect">
            <a:avLst/>
          </a:prstGeom>
        </p:spPr>
        <p:txBody>
          <a:bodyPr wrap="none">
            <a:spAutoFit/>
          </a:bodyPr>
          <a:lstStyle/>
          <a:p>
            <a:r>
              <a:rPr lang="fr-FR" sz="2700" u="sng" dirty="0">
                <a:solidFill>
                  <a:srgbClr val="FF0000"/>
                </a:solidFill>
              </a:rPr>
              <a:t>Liaison DTE-DTE avec contrôle de flux matériel</a:t>
            </a:r>
          </a:p>
        </p:txBody>
      </p:sp>
      <p:pic>
        <p:nvPicPr>
          <p:cNvPr id="3074" name="Picture 2"/>
          <p:cNvPicPr>
            <a:picLocks noGrp="1" noChangeAspect="1" noChangeArrowheads="1"/>
          </p:cNvPicPr>
          <p:nvPr>
            <p:ph sz="quarter" idx="1"/>
          </p:nvPr>
        </p:nvPicPr>
        <p:blipFill>
          <a:blip r:embed="rId2"/>
          <a:srcRect l="26927" t="38828" r="22490" b="18555"/>
          <a:stretch>
            <a:fillRect/>
          </a:stretch>
        </p:blipFill>
        <p:spPr bwMode="auto">
          <a:xfrm>
            <a:off x="2214546" y="785794"/>
            <a:ext cx="5002701" cy="3071834"/>
          </a:xfrm>
          <a:prstGeom prst="rect">
            <a:avLst/>
          </a:prstGeom>
          <a:noFill/>
          <a:ln w="9525">
            <a:noFill/>
            <a:miter lim="800000"/>
            <a:headEnd/>
            <a:tailEnd/>
          </a:ln>
          <a:effectLst/>
        </p:spPr>
      </p:pic>
      <p:sp>
        <p:nvSpPr>
          <p:cNvPr id="6" name="Rectangle 5"/>
          <p:cNvSpPr/>
          <p:nvPr/>
        </p:nvSpPr>
        <p:spPr>
          <a:xfrm>
            <a:off x="214282" y="3786190"/>
            <a:ext cx="8358246" cy="2215991"/>
          </a:xfrm>
          <a:prstGeom prst="rect">
            <a:avLst/>
          </a:prstGeom>
        </p:spPr>
        <p:txBody>
          <a:bodyPr wrap="square">
            <a:spAutoFit/>
          </a:bodyPr>
          <a:lstStyle/>
          <a:p>
            <a:r>
              <a:rPr lang="fr-FR" sz="2300" dirty="0"/>
              <a:t>D'autres signaux ont été ajoutés à ces trois lignes de base afin de permettre un contrôle du déroulement de la liaison par l'un ou l'autre des équipements et éviter par exemple qu'un équipement envoie des informations à un autre qui n'est pas prêt à les recevoir parce qu'il n'est pas connecté , pas sous tension ou parce qu'il est trop lent.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28596" y="500042"/>
            <a:ext cx="8229600" cy="4525963"/>
          </a:xfrm>
        </p:spPr>
        <p:txBody>
          <a:bodyPr/>
          <a:lstStyle/>
          <a:p>
            <a:pPr>
              <a:buNone/>
            </a:pPr>
            <a:r>
              <a:rPr lang="fr-FR" u="sng" dirty="0">
                <a:solidFill>
                  <a:srgbClr val="FF0000"/>
                </a:solidFill>
              </a:rPr>
              <a:t>Liaison DTE-DTE avec contrôle de flux logiciel</a:t>
            </a:r>
          </a:p>
        </p:txBody>
      </p:sp>
      <p:sp>
        <p:nvSpPr>
          <p:cNvPr id="4" name="Rectangle 3"/>
          <p:cNvSpPr/>
          <p:nvPr/>
        </p:nvSpPr>
        <p:spPr>
          <a:xfrm>
            <a:off x="571472" y="1142984"/>
            <a:ext cx="8286808" cy="2215991"/>
          </a:xfrm>
          <a:prstGeom prst="rect">
            <a:avLst/>
          </a:prstGeom>
        </p:spPr>
        <p:txBody>
          <a:bodyPr wrap="square">
            <a:spAutoFit/>
          </a:bodyPr>
          <a:lstStyle/>
          <a:p>
            <a:r>
              <a:rPr lang="fr-FR" sz="2300" dirty="0"/>
              <a:t>Ce protocole ne nécessite qu'une liaison sur 3 fils. Le reste de la négociation entre l'émetteur et le récepteur pour échanger des données se fait par logiciel. Dans le cas où des caractères particuliers sont chargés de contrôler le flux(la vitesse)des échanges de données, on parlera de </a:t>
            </a:r>
            <a:r>
              <a:rPr lang="fr-FR" sz="2300" dirty="0" err="1"/>
              <a:t>handshaking</a:t>
            </a:r>
            <a:r>
              <a:rPr lang="fr-FR" sz="2300" dirty="0"/>
              <a:t> logiciel ,caractérisé par le terme de protocole </a:t>
            </a:r>
            <a:r>
              <a:rPr lang="fr-FR" sz="2300" dirty="0" err="1"/>
              <a:t>Xon</a:t>
            </a:r>
            <a:r>
              <a:rPr lang="fr-FR" sz="2300" dirty="0"/>
              <a:t>/</a:t>
            </a:r>
            <a:r>
              <a:rPr lang="fr-FR" sz="2300" dirty="0" err="1"/>
              <a:t>Xoff</a:t>
            </a:r>
            <a:endParaRPr lang="fr-FR" sz="2300" dirty="0"/>
          </a:p>
        </p:txBody>
      </p:sp>
      <p:sp>
        <p:nvSpPr>
          <p:cNvPr id="6" name="Rectangle 5"/>
          <p:cNvSpPr/>
          <p:nvPr/>
        </p:nvSpPr>
        <p:spPr>
          <a:xfrm>
            <a:off x="928662" y="3500438"/>
            <a:ext cx="3643338" cy="507831"/>
          </a:xfrm>
          <a:prstGeom prst="rect">
            <a:avLst/>
          </a:prstGeom>
        </p:spPr>
        <p:txBody>
          <a:bodyPr wrap="square">
            <a:spAutoFit/>
          </a:bodyPr>
          <a:lstStyle/>
          <a:p>
            <a:r>
              <a:rPr lang="fr-FR" sz="2700" dirty="0" err="1">
                <a:solidFill>
                  <a:srgbClr val="FF0000"/>
                </a:solidFill>
              </a:rPr>
              <a:t>ProtocoleXon</a:t>
            </a:r>
            <a:r>
              <a:rPr lang="fr-FR" sz="2700" dirty="0">
                <a:solidFill>
                  <a:srgbClr val="FF0000"/>
                </a:solidFill>
              </a:rPr>
              <a:t>/</a:t>
            </a:r>
            <a:r>
              <a:rPr lang="fr-FR" sz="2700" dirty="0" err="1">
                <a:solidFill>
                  <a:srgbClr val="FF0000"/>
                </a:solidFill>
              </a:rPr>
              <a:t>Xoff</a:t>
            </a:r>
            <a:endParaRPr lang="fr-FR" sz="2700" dirty="0">
              <a:solidFill>
                <a:srgbClr val="FF0000"/>
              </a:solidFill>
            </a:endParaRPr>
          </a:p>
        </p:txBody>
      </p:sp>
      <p:pic>
        <p:nvPicPr>
          <p:cNvPr id="4098" name="Picture 2"/>
          <p:cNvPicPr>
            <a:picLocks noChangeAspect="1" noChangeArrowheads="1"/>
          </p:cNvPicPr>
          <p:nvPr/>
        </p:nvPicPr>
        <p:blipFill>
          <a:blip r:embed="rId2"/>
          <a:srcRect l="24707" t="45899" r="25878" b="24804"/>
          <a:stretch>
            <a:fillRect/>
          </a:stretch>
        </p:blipFill>
        <p:spPr bwMode="auto">
          <a:xfrm>
            <a:off x="714348" y="4000504"/>
            <a:ext cx="7929618" cy="2643206"/>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chemeClr val="accent1">
                    <a:lumMod val="75000"/>
                  </a:schemeClr>
                </a:solidFill>
              </a:rPr>
              <a:t>Protocole d'échange sur PC</a:t>
            </a:r>
          </a:p>
        </p:txBody>
      </p:sp>
      <p:pic>
        <p:nvPicPr>
          <p:cNvPr id="5122" name="Picture 2"/>
          <p:cNvPicPr>
            <a:picLocks noGrp="1" noChangeAspect="1" noChangeArrowheads="1"/>
          </p:cNvPicPr>
          <p:nvPr>
            <p:ph sz="quarter" idx="1"/>
          </p:nvPr>
        </p:nvPicPr>
        <p:blipFill>
          <a:blip r:embed="rId2"/>
          <a:srcRect l="28702" t="24623" r="31364" b="10663"/>
          <a:stretch>
            <a:fillRect/>
          </a:stretch>
        </p:blipFill>
        <p:spPr bwMode="auto">
          <a:xfrm>
            <a:off x="2214546" y="1500174"/>
            <a:ext cx="4547639" cy="4143404"/>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lstStyle/>
          <a:p>
            <a:r>
              <a:rPr lang="fr-FR" dirty="0"/>
              <a:t>Bus I2C:(Inter Integrated Circuit)externe au </a:t>
            </a:r>
            <a:r>
              <a:rPr lang="fr-FR" dirty="0" err="1"/>
              <a:t>PC,développée</a:t>
            </a:r>
            <a:r>
              <a:rPr lang="fr-FR" dirty="0"/>
              <a:t> au début des Années 80 par Philips, on y branche en parallèle, les données transitent en </a:t>
            </a:r>
            <a:r>
              <a:rPr lang="fr-FR" dirty="0" err="1"/>
              <a:t>serie</a:t>
            </a:r>
            <a:r>
              <a:rPr lang="fr-FR" dirty="0"/>
              <a:t> (synchrone).</a:t>
            </a:r>
          </a:p>
        </p:txBody>
      </p:sp>
      <p:pic>
        <p:nvPicPr>
          <p:cNvPr id="6" name="Picture 2"/>
          <p:cNvPicPr>
            <a:picLocks noChangeAspect="1" noChangeArrowheads="1"/>
          </p:cNvPicPr>
          <p:nvPr/>
        </p:nvPicPr>
        <p:blipFill>
          <a:blip r:embed="rId2"/>
          <a:srcRect l="57016" t="50832" r="6632" b="15138"/>
          <a:stretch>
            <a:fillRect/>
          </a:stretch>
        </p:blipFill>
        <p:spPr bwMode="auto">
          <a:xfrm>
            <a:off x="1628754" y="3643314"/>
            <a:ext cx="5586452" cy="2940238"/>
          </a:xfrm>
          <a:prstGeom prst="rect">
            <a:avLst/>
          </a:prstGeom>
          <a:noFill/>
          <a:ln w="9525">
            <a:noFill/>
            <a:miter lim="800000"/>
            <a:headEnd/>
            <a:tailEnd/>
          </a:ln>
          <a:effectLst/>
        </p:spPr>
      </p:pic>
      <p:sp>
        <p:nvSpPr>
          <p:cNvPr id="7" name="Rectangle 6"/>
          <p:cNvSpPr/>
          <p:nvPr/>
        </p:nvSpPr>
        <p:spPr>
          <a:xfrm>
            <a:off x="1214414" y="357166"/>
            <a:ext cx="7143800" cy="707886"/>
          </a:xfrm>
          <a:prstGeom prst="rect">
            <a:avLst/>
          </a:prstGeom>
        </p:spPr>
        <p:txBody>
          <a:bodyPr wrap="square">
            <a:spAutoFit/>
          </a:bodyPr>
          <a:lstStyle/>
          <a:p>
            <a:r>
              <a:rPr lang="en-US" sz="4000" b="1" dirty="0">
                <a:solidFill>
                  <a:schemeClr val="accent2">
                    <a:lumMod val="75000"/>
                  </a:schemeClr>
                </a:solidFill>
              </a:rPr>
              <a:t>Bus </a:t>
            </a:r>
            <a:r>
              <a:rPr lang="en-US" sz="4000" b="1" dirty="0" err="1">
                <a:solidFill>
                  <a:schemeClr val="accent2">
                    <a:lumMod val="75000"/>
                  </a:schemeClr>
                </a:solidFill>
              </a:rPr>
              <a:t>série</a:t>
            </a:r>
            <a:r>
              <a:rPr lang="en-US" sz="4000" b="1" dirty="0">
                <a:solidFill>
                  <a:schemeClr val="accent2">
                    <a:lumMod val="75000"/>
                  </a:schemeClr>
                </a:solidFill>
              </a:rPr>
              <a:t> </a:t>
            </a:r>
            <a:r>
              <a:rPr lang="en-US" sz="4000" b="1" dirty="0" err="1">
                <a:solidFill>
                  <a:schemeClr val="accent2">
                    <a:lumMod val="75000"/>
                  </a:schemeClr>
                </a:solidFill>
              </a:rPr>
              <a:t>synchrone</a:t>
            </a:r>
            <a:r>
              <a:rPr lang="en-US" sz="4000" b="1" dirty="0">
                <a:solidFill>
                  <a:schemeClr val="accent2">
                    <a:lumMod val="75000"/>
                  </a:schemeClr>
                </a:solidFill>
              </a:rPr>
              <a:t> I2C</a:t>
            </a:r>
            <a:endParaRPr lang="fr-FR" sz="4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338"/>
            <a:ext cx="7467600" cy="1143000"/>
          </a:xfrm>
        </p:spPr>
        <p:txBody>
          <a:bodyPr/>
          <a:lstStyle/>
          <a:p>
            <a:r>
              <a:rPr lang="fr-FR" dirty="0"/>
              <a:t>Caractéristiques </a:t>
            </a:r>
          </a:p>
        </p:txBody>
      </p:sp>
      <p:sp>
        <p:nvSpPr>
          <p:cNvPr id="3" name="Espace réservé du contenu 2"/>
          <p:cNvSpPr>
            <a:spLocks noGrp="1"/>
          </p:cNvSpPr>
          <p:nvPr>
            <p:ph sz="quarter" idx="1"/>
          </p:nvPr>
        </p:nvSpPr>
        <p:spPr>
          <a:xfrm>
            <a:off x="500034" y="1071546"/>
            <a:ext cx="7467600" cy="4873752"/>
          </a:xfrm>
        </p:spPr>
        <p:txBody>
          <a:bodyPr/>
          <a:lstStyle/>
          <a:p>
            <a:r>
              <a:rPr lang="fr-FR" dirty="0"/>
              <a:t>Bus I2C permet de faire communiquer entre eux des composants électroniques très divers grâce à </a:t>
            </a:r>
          </a:p>
          <a:p>
            <a:pPr marL="0" indent="0">
              <a:buNone/>
            </a:pPr>
            <a:r>
              <a:rPr lang="fr-FR" dirty="0"/>
              <a:t>seulement trois fils :  </a:t>
            </a:r>
          </a:p>
          <a:p>
            <a:r>
              <a:rPr lang="fr-FR" dirty="0"/>
              <a:t>• 2 signaux synchrones : un signal de donnée (SDA), un signal d'horloge (SCL). </a:t>
            </a:r>
          </a:p>
          <a:p>
            <a:r>
              <a:rPr lang="fr-FR" dirty="0"/>
              <a:t>• un signal de référence électrique (Masse)</a:t>
            </a:r>
          </a:p>
        </p:txBody>
      </p:sp>
      <p:pic>
        <p:nvPicPr>
          <p:cNvPr id="6" name="Picture 2"/>
          <p:cNvPicPr>
            <a:picLocks noChangeAspect="1" noChangeArrowheads="1"/>
          </p:cNvPicPr>
          <p:nvPr/>
        </p:nvPicPr>
        <p:blipFill>
          <a:blip r:embed="rId2"/>
          <a:srcRect l="9778" t="39647" r="48515" b="19890"/>
          <a:stretch>
            <a:fillRect/>
          </a:stretch>
        </p:blipFill>
        <p:spPr bwMode="auto">
          <a:xfrm>
            <a:off x="1500166" y="3714752"/>
            <a:ext cx="5500726" cy="3000396"/>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chemeClr val="tx2">
                    <a:lumMod val="60000"/>
                    <a:lumOff val="40000"/>
                  </a:schemeClr>
                </a:solidFill>
              </a:rPr>
              <a:t>Contrôleur de Bus (ou d’interface)</a:t>
            </a:r>
            <a:br>
              <a:rPr lang="fr-FR" b="1" dirty="0">
                <a:solidFill>
                  <a:schemeClr val="tx2">
                    <a:lumMod val="60000"/>
                    <a:lumOff val="40000"/>
                  </a:schemeClr>
                </a:solidFill>
              </a:rPr>
            </a:br>
            <a:endParaRPr lang="fr-FR" b="1" dirty="0">
              <a:solidFill>
                <a:schemeClr val="tx2">
                  <a:lumMod val="60000"/>
                  <a:lumOff val="40000"/>
                </a:schemeClr>
              </a:solidFill>
            </a:endParaRPr>
          </a:p>
        </p:txBody>
      </p:sp>
      <p:sp>
        <p:nvSpPr>
          <p:cNvPr id="3" name="Espace réservé du contenu 2"/>
          <p:cNvSpPr>
            <a:spLocks noGrp="1"/>
          </p:cNvSpPr>
          <p:nvPr>
            <p:ph sz="quarter" idx="1"/>
          </p:nvPr>
        </p:nvSpPr>
        <p:spPr>
          <a:xfrm>
            <a:off x="428596" y="1285860"/>
            <a:ext cx="8429652" cy="4483113"/>
          </a:xfrm>
        </p:spPr>
        <p:txBody>
          <a:bodyPr>
            <a:normAutofit/>
          </a:bodyPr>
          <a:lstStyle/>
          <a:p>
            <a:pPr marL="0" indent="0">
              <a:buNone/>
            </a:pPr>
            <a:r>
              <a:rPr lang="fr-FR" dirty="0"/>
              <a:t>L’architecture est générale:</a:t>
            </a:r>
            <a:endParaRPr lang="fr-FR" u="sng" dirty="0">
              <a:solidFill>
                <a:srgbClr val="FF0000"/>
              </a:solidFill>
            </a:endParaRPr>
          </a:p>
          <a:p>
            <a:r>
              <a:rPr lang="fr-FR" u="sng" dirty="0">
                <a:solidFill>
                  <a:srgbClr val="FF0000"/>
                </a:solidFill>
              </a:rPr>
              <a:t>un registre de commande</a:t>
            </a:r>
            <a:r>
              <a:rPr lang="fr-FR" dirty="0"/>
              <a:t>: le processeur y décrit le travail à effectuer(sens du transfert, mode du transfert)</a:t>
            </a:r>
          </a:p>
          <a:p>
            <a:endParaRPr lang="fr-FR" dirty="0"/>
          </a:p>
          <a:p>
            <a:r>
              <a:rPr lang="fr-FR" u="sng" dirty="0">
                <a:solidFill>
                  <a:srgbClr val="FF0000"/>
                </a:solidFill>
              </a:rPr>
              <a:t>un (ou plusieurs) registre(s) de données</a:t>
            </a:r>
            <a:r>
              <a:rPr lang="fr-FR" dirty="0"/>
              <a:t>: il(s) </a:t>
            </a:r>
            <a:r>
              <a:rPr lang="fr-FR" dirty="0" err="1"/>
              <a:t>contien</a:t>
            </a:r>
            <a:r>
              <a:rPr lang="fr-FR" dirty="0"/>
              <a:t>(</a:t>
            </a:r>
            <a:r>
              <a:rPr lang="fr-FR" dirty="0" err="1"/>
              <a:t>nen</a:t>
            </a:r>
            <a:r>
              <a:rPr lang="fr-FR" dirty="0"/>
              <a:t>)t les mots à échanger entre le processeur et la mémoire</a:t>
            </a:r>
          </a:p>
          <a:p>
            <a:endParaRPr lang="fr-FR" dirty="0"/>
          </a:p>
          <a:p>
            <a:r>
              <a:rPr lang="fr-FR" u="sng" dirty="0">
                <a:solidFill>
                  <a:srgbClr val="FF0000"/>
                </a:solidFill>
              </a:rPr>
              <a:t>un registre d’état: </a:t>
            </a:r>
            <a:r>
              <a:rPr lang="fr-FR" dirty="0"/>
              <a:t>il indique si l’unité d’échange est prête ,si l’ échange s’est bien déroulé.</a:t>
            </a:r>
          </a:p>
          <a:p>
            <a:endParaRPr lang="fr-FR" dirty="0"/>
          </a:p>
          <a:p>
            <a:endParaRPr lang="fr-FR" dirty="0"/>
          </a:p>
          <a:p>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6400" y="0"/>
            <a:ext cx="7467600" cy="1143000"/>
          </a:xfrm>
        </p:spPr>
        <p:txBody>
          <a:bodyPr/>
          <a:lstStyle/>
          <a:p>
            <a:r>
              <a:rPr lang="fr-FR" sz="3200" dirty="0"/>
              <a:t>Le protocole I2C</a:t>
            </a:r>
            <a:br>
              <a:rPr lang="fr-FR" sz="3200" dirty="0"/>
            </a:br>
            <a:endParaRPr lang="fr-FR" dirty="0"/>
          </a:p>
        </p:txBody>
      </p:sp>
      <p:sp>
        <p:nvSpPr>
          <p:cNvPr id="3" name="Espace réservé du contenu 2"/>
          <p:cNvSpPr>
            <a:spLocks noGrp="1"/>
          </p:cNvSpPr>
          <p:nvPr>
            <p:ph sz="quarter" idx="1"/>
          </p:nvPr>
        </p:nvSpPr>
        <p:spPr>
          <a:xfrm>
            <a:off x="0" y="1285860"/>
            <a:ext cx="9144000" cy="5572140"/>
          </a:xfrm>
        </p:spPr>
        <p:txBody>
          <a:bodyPr>
            <a:normAutofit fontScale="92500" lnSpcReduction="10000"/>
          </a:bodyPr>
          <a:lstStyle/>
          <a:p>
            <a:r>
              <a:rPr lang="fr-FR" dirty="0"/>
              <a:t>Le protocole I2C définit la succession des états logiques possibles sur SDA et SCL, et la façon dont doivent réagir les circuits en cas de conflits.  </a:t>
            </a:r>
          </a:p>
          <a:p>
            <a:r>
              <a:rPr lang="fr-FR" dirty="0"/>
              <a:t>Il existe deux modes d'utilisation du bus :  </a:t>
            </a:r>
          </a:p>
          <a:p>
            <a:pPr marL="0" indent="0">
              <a:buNone/>
            </a:pPr>
            <a:r>
              <a:rPr lang="fr-FR" dirty="0"/>
              <a:t>   • le mode Maître-Esclave (1 seul circuit dirige la communication) </a:t>
            </a:r>
          </a:p>
          <a:p>
            <a:pPr marL="0" indent="0">
              <a:buNone/>
            </a:pPr>
            <a:r>
              <a:rPr lang="fr-FR" dirty="0"/>
              <a:t>   • le mode Multi-Maîtres (plusieurs circuits peuvent prendre la main sur le bus)</a:t>
            </a:r>
          </a:p>
          <a:p>
            <a:r>
              <a:rPr lang="fr-FR" dirty="0"/>
              <a:t>Le </a:t>
            </a:r>
            <a:r>
              <a:rPr lang="fr-FR" dirty="0">
                <a:solidFill>
                  <a:srgbClr val="FF0000"/>
                </a:solidFill>
              </a:rPr>
              <a:t>maître</a:t>
            </a:r>
            <a:r>
              <a:rPr lang="fr-FR" dirty="0"/>
              <a:t> de la liaison est le circuit qui </a:t>
            </a:r>
            <a:r>
              <a:rPr lang="fr-FR" dirty="0">
                <a:solidFill>
                  <a:srgbClr val="FF0000"/>
                </a:solidFill>
              </a:rPr>
              <a:t>génère l'horloge </a:t>
            </a:r>
            <a:r>
              <a:rPr lang="fr-FR" dirty="0"/>
              <a:t>SCL, les données sur SDA étant générées par le maître ou par l'esclave suivant le sens de transfert réclamé par le maître. Un maître peut donc être récepteur ou émetteur.  </a:t>
            </a:r>
          </a:p>
          <a:p>
            <a:endParaRPr lang="fr-FR" dirty="0"/>
          </a:p>
          <a:p>
            <a:r>
              <a:rPr lang="fr-FR" dirty="0"/>
              <a:t>Le protocole I2C gère la liaison et les conflits éventuels grâce à la fonction logique « </a:t>
            </a:r>
            <a:r>
              <a:rPr lang="fr-FR" dirty="0">
                <a:solidFill>
                  <a:srgbClr val="FF0000"/>
                </a:solidFill>
              </a:rPr>
              <a:t>ET » </a:t>
            </a:r>
            <a:r>
              <a:rPr lang="fr-FR" dirty="0"/>
              <a:t>des lignes et à une procédure d'arbitrage du bus.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5984" y="214290"/>
            <a:ext cx="7467600" cy="1143000"/>
          </a:xfrm>
        </p:spPr>
        <p:txBody>
          <a:bodyPr/>
          <a:lstStyle/>
          <a:p>
            <a:r>
              <a:rPr lang="en-US" dirty="0" err="1"/>
              <a:t>Trame</a:t>
            </a:r>
            <a:r>
              <a:rPr lang="en-US" dirty="0"/>
              <a:t> et </a:t>
            </a:r>
            <a:r>
              <a:rPr lang="en-US" dirty="0" err="1"/>
              <a:t>langage</a:t>
            </a:r>
            <a:br>
              <a:rPr lang="en-US" dirty="0"/>
            </a:br>
            <a:endParaRPr lang="fr-FR" dirty="0"/>
          </a:p>
        </p:txBody>
      </p:sp>
      <p:sp>
        <p:nvSpPr>
          <p:cNvPr id="3" name="Espace réservé du contenu 2"/>
          <p:cNvSpPr>
            <a:spLocks noGrp="1"/>
          </p:cNvSpPr>
          <p:nvPr>
            <p:ph sz="quarter" idx="1"/>
          </p:nvPr>
        </p:nvSpPr>
        <p:spPr>
          <a:xfrm>
            <a:off x="500034" y="1285860"/>
            <a:ext cx="7467600" cy="4873752"/>
          </a:xfrm>
        </p:spPr>
        <p:txBody>
          <a:bodyPr/>
          <a:lstStyle/>
          <a:p>
            <a:r>
              <a:rPr lang="en-US" dirty="0"/>
              <a:t>M:Master</a:t>
            </a:r>
          </a:p>
          <a:p>
            <a:r>
              <a:rPr lang="en-US" dirty="0" err="1"/>
              <a:t>SL:Slave</a:t>
            </a:r>
            <a:endParaRPr lang="en-US" dirty="0"/>
          </a:p>
          <a:p>
            <a:r>
              <a:rPr lang="en-US" dirty="0"/>
              <a:t>S:Start</a:t>
            </a:r>
          </a:p>
          <a:p>
            <a:r>
              <a:rPr lang="en-US" dirty="0" err="1"/>
              <a:t>SR:Repeated</a:t>
            </a:r>
            <a:r>
              <a:rPr lang="en-US" dirty="0"/>
              <a:t> Start</a:t>
            </a:r>
          </a:p>
          <a:p>
            <a:r>
              <a:rPr lang="en-US" dirty="0"/>
              <a:t>P:Stop</a:t>
            </a:r>
          </a:p>
          <a:p>
            <a:r>
              <a:rPr lang="en-US" dirty="0"/>
              <a:t>A:Acknowledge</a:t>
            </a:r>
          </a:p>
          <a:p>
            <a:r>
              <a:rPr lang="en-US" dirty="0" err="1"/>
              <a:t>NAK:Not</a:t>
            </a:r>
            <a:r>
              <a:rPr lang="en-US" dirty="0"/>
              <a:t> Acknowledge</a:t>
            </a:r>
            <a:endParaRPr lang="fr-FR" dirty="0"/>
          </a:p>
        </p:txBody>
      </p:sp>
      <p:pic>
        <p:nvPicPr>
          <p:cNvPr id="6" name="Picture 2"/>
          <p:cNvPicPr>
            <a:picLocks noChangeAspect="1" noChangeArrowheads="1"/>
          </p:cNvPicPr>
          <p:nvPr/>
        </p:nvPicPr>
        <p:blipFill>
          <a:blip r:embed="rId2"/>
          <a:srcRect l="47449" t="67847" r="19069" b="11735"/>
          <a:stretch>
            <a:fillRect/>
          </a:stretch>
        </p:blipFill>
        <p:spPr bwMode="auto">
          <a:xfrm>
            <a:off x="3512336" y="1643050"/>
            <a:ext cx="5417382" cy="1857388"/>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Start/Stop</a:t>
            </a:r>
            <a:br>
              <a:rPr lang="fr-FR" dirty="0"/>
            </a:br>
            <a:endParaRPr lang="fr-FR" dirty="0"/>
          </a:p>
        </p:txBody>
      </p:sp>
      <p:sp>
        <p:nvSpPr>
          <p:cNvPr id="3" name="Espace réservé du contenu 2"/>
          <p:cNvSpPr>
            <a:spLocks noGrp="1"/>
          </p:cNvSpPr>
          <p:nvPr>
            <p:ph sz="quarter" idx="1"/>
          </p:nvPr>
        </p:nvSpPr>
        <p:spPr/>
        <p:txBody>
          <a:bodyPr/>
          <a:lstStyle/>
          <a:p>
            <a:endParaRPr lang="fr-FR" dirty="0"/>
          </a:p>
        </p:txBody>
      </p:sp>
      <p:cxnSp>
        <p:nvCxnSpPr>
          <p:cNvPr id="5" name="Connecteur droit avec flèche 4"/>
          <p:cNvCxnSpPr/>
          <p:nvPr/>
        </p:nvCxnSpPr>
        <p:spPr>
          <a:xfrm rot="16200000" flipH="1">
            <a:off x="1750199" y="2607464"/>
            <a:ext cx="285752" cy="2143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Connecteur droit avec flèche 7"/>
          <p:cNvCxnSpPr/>
          <p:nvPr/>
        </p:nvCxnSpPr>
        <p:spPr>
          <a:xfrm rot="5400000" flipH="1" flipV="1">
            <a:off x="1785918" y="3500438"/>
            <a:ext cx="214314" cy="2143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3" name="Picture 2"/>
          <p:cNvPicPr>
            <a:picLocks noChangeAspect="1" noChangeArrowheads="1"/>
          </p:cNvPicPr>
          <p:nvPr/>
        </p:nvPicPr>
        <p:blipFill>
          <a:blip r:embed="rId2"/>
          <a:srcRect l="48406" t="35518" r="9502" b="32153"/>
          <a:stretch>
            <a:fillRect/>
          </a:stretch>
        </p:blipFill>
        <p:spPr bwMode="auto">
          <a:xfrm>
            <a:off x="2555776" y="5013176"/>
            <a:ext cx="4466755" cy="1928826"/>
          </a:xfrm>
          <a:prstGeom prst="rect">
            <a:avLst/>
          </a:prstGeom>
          <a:noFill/>
          <a:ln w="9525">
            <a:noFill/>
            <a:miter lim="800000"/>
            <a:headEnd/>
            <a:tailEnd/>
          </a:ln>
          <a:effec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44" t="30959" r="14952" b="8729"/>
          <a:stretch/>
        </p:blipFill>
        <p:spPr bwMode="auto">
          <a:xfrm>
            <a:off x="161901" y="908720"/>
            <a:ext cx="8693392" cy="459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7467600" cy="1143000"/>
          </a:xfrm>
        </p:spPr>
        <p:txBody>
          <a:bodyPr/>
          <a:lstStyle/>
          <a:p>
            <a:r>
              <a:rPr lang="fr-FR" dirty="0" err="1"/>
              <a:t>Donnees</a:t>
            </a:r>
            <a:endParaRPr lang="fr-FR" dirty="0"/>
          </a:p>
        </p:txBody>
      </p:sp>
      <p:sp>
        <p:nvSpPr>
          <p:cNvPr id="3" name="Espace réservé du contenu 2"/>
          <p:cNvSpPr>
            <a:spLocks noGrp="1"/>
          </p:cNvSpPr>
          <p:nvPr>
            <p:ph sz="quarter" idx="1"/>
          </p:nvPr>
        </p:nvSpPr>
        <p:spPr>
          <a:xfrm>
            <a:off x="428596" y="1285860"/>
            <a:ext cx="7467600" cy="4873752"/>
          </a:xfrm>
        </p:spPr>
        <p:txBody>
          <a:bodyPr/>
          <a:lstStyle/>
          <a:p>
            <a:r>
              <a:rPr lang="fr-FR" dirty="0"/>
              <a:t>Entre Start et Stop, il y’a une nombre indéfini d'octets pour un même sens de transfert(R </a:t>
            </a:r>
            <a:r>
              <a:rPr lang="fr-FR" dirty="0" err="1"/>
              <a:t>ouW</a:t>
            </a:r>
            <a:r>
              <a:rPr lang="fr-FR" dirty="0"/>
              <a:t>)</a:t>
            </a:r>
          </a:p>
          <a:p>
            <a:r>
              <a:rPr lang="fr-FR" dirty="0"/>
              <a:t>1 octet data+A/NAK(généré par le récepteur des données M ou SL)</a:t>
            </a:r>
          </a:p>
          <a:p>
            <a:r>
              <a:rPr lang="fr-FR" dirty="0" err="1"/>
              <a:t>fin:ACK</a:t>
            </a:r>
            <a:r>
              <a:rPr lang="fr-FR" dirty="0"/>
              <a:t>     0 ) SDA résultant(SDAR)=0</a:t>
            </a:r>
          </a:p>
          <a:p>
            <a:endParaRPr lang="fr-FR" dirty="0"/>
          </a:p>
        </p:txBody>
      </p:sp>
      <p:cxnSp>
        <p:nvCxnSpPr>
          <p:cNvPr id="5" name="Connecteur droit avec flèche 4"/>
          <p:cNvCxnSpPr/>
          <p:nvPr/>
        </p:nvCxnSpPr>
        <p:spPr>
          <a:xfrm rot="16200000" flipH="1">
            <a:off x="2123728" y="3071810"/>
            <a:ext cx="214314" cy="2143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5122" name="Picture 2"/>
          <p:cNvPicPr>
            <a:picLocks noChangeAspect="1" noChangeArrowheads="1"/>
          </p:cNvPicPr>
          <p:nvPr/>
        </p:nvPicPr>
        <p:blipFill>
          <a:blip r:embed="rId2"/>
          <a:srcRect l="10432" t="54688" r="16544" b="17968"/>
          <a:stretch>
            <a:fillRect/>
          </a:stretch>
        </p:blipFill>
        <p:spPr bwMode="auto">
          <a:xfrm>
            <a:off x="71406" y="4143380"/>
            <a:ext cx="8822593" cy="2428892"/>
          </a:xfrm>
          <a:prstGeom prst="rect">
            <a:avLst/>
          </a:prstGeom>
          <a:noFill/>
          <a:ln w="9525">
            <a:noFill/>
            <a:miter lim="800000"/>
            <a:headEnd/>
            <a:tailEnd/>
          </a:ln>
          <a:effectLst/>
        </p:spPr>
      </p:pic>
      <p:pic>
        <p:nvPicPr>
          <p:cNvPr id="6" name="Picture 2"/>
          <p:cNvPicPr>
            <a:picLocks noChangeAspect="1" noChangeArrowheads="1"/>
          </p:cNvPicPr>
          <p:nvPr/>
        </p:nvPicPr>
        <p:blipFill rotWithShape="1">
          <a:blip r:embed="rId3"/>
          <a:srcRect l="47527" t="69750" r="18991" b="17546"/>
          <a:stretch/>
        </p:blipFill>
        <p:spPr bwMode="auto">
          <a:xfrm>
            <a:off x="3203848" y="116632"/>
            <a:ext cx="5417382" cy="11557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7467600" cy="1143000"/>
          </a:xfrm>
        </p:spPr>
        <p:txBody>
          <a:bodyPr/>
          <a:lstStyle/>
          <a:p>
            <a:r>
              <a:rPr lang="fr-FR" dirty="0"/>
              <a:t>La transmission d'un octet </a:t>
            </a:r>
            <a:endParaRPr lang="ar-DZ" dirty="0"/>
          </a:p>
        </p:txBody>
      </p:sp>
      <p:sp>
        <p:nvSpPr>
          <p:cNvPr id="3" name="Espace réservé du contenu 2"/>
          <p:cNvSpPr>
            <a:spLocks noGrp="1"/>
          </p:cNvSpPr>
          <p:nvPr>
            <p:ph sz="quarter" idx="1"/>
          </p:nvPr>
        </p:nvSpPr>
        <p:spPr>
          <a:xfrm>
            <a:off x="457200" y="1268760"/>
            <a:ext cx="8219256" cy="4873752"/>
          </a:xfrm>
        </p:spPr>
        <p:txBody>
          <a:bodyPr>
            <a:normAutofit lnSpcReduction="10000"/>
          </a:bodyPr>
          <a:lstStyle/>
          <a:p>
            <a:r>
              <a:rPr lang="fr-FR" dirty="0"/>
              <a:t>Après avoir imposé la condition de départ, le maître applique sur SDA le bit de poids fort D7 (c'est lui qui est transmis en premier). Il valide ensuite la donnée en appliquant pendant un instant un niveau '1' sur la ligne SCL. </a:t>
            </a:r>
          </a:p>
          <a:p>
            <a:r>
              <a:rPr lang="fr-FR" dirty="0"/>
              <a:t>Lorsque SCL revient à '0', il recommence l'opération jusqu'à ce que l'octet complet soit transmis. Il envoie alors un bit ACK à '1' tout en scrutant l'état réel de SDA</a:t>
            </a:r>
          </a:p>
          <a:p>
            <a:r>
              <a:rPr lang="fr-FR" dirty="0"/>
              <a:t>L'esclave doit alors imposer un niveau '0' pour signaler au maître que la transmission s'est effectuée correctement. Les sorties de chacun étant à collecteur ouvert, le maître voit le '0' et peut alors passer à la suite. </a:t>
            </a:r>
            <a:endParaRPr lang="ar-DZ" dirty="0"/>
          </a:p>
        </p:txBody>
      </p:sp>
    </p:spTree>
    <p:extLst>
      <p:ext uri="{BB962C8B-B14F-4D97-AF65-F5344CB8AC3E}">
        <p14:creationId xmlns:p14="http://schemas.microsoft.com/office/powerpoint/2010/main" val="3217401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214338"/>
            <a:ext cx="7467600" cy="1143000"/>
          </a:xfrm>
        </p:spPr>
        <p:txBody>
          <a:bodyPr/>
          <a:lstStyle/>
          <a:p>
            <a:r>
              <a:rPr lang="fr-FR" dirty="0"/>
              <a:t>La transmission d'une adresse </a:t>
            </a:r>
          </a:p>
        </p:txBody>
      </p:sp>
      <p:pic>
        <p:nvPicPr>
          <p:cNvPr id="6146" name="Picture 2"/>
          <p:cNvPicPr>
            <a:picLocks noGrp="1" noChangeAspect="1" noChangeArrowheads="1"/>
          </p:cNvPicPr>
          <p:nvPr>
            <p:ph sz="quarter" idx="1"/>
          </p:nvPr>
        </p:nvPicPr>
        <p:blipFill>
          <a:blip r:embed="rId2"/>
          <a:srcRect l="30229" t="32115" r="11416" b="33854"/>
          <a:stretch>
            <a:fillRect/>
          </a:stretch>
        </p:blipFill>
        <p:spPr bwMode="auto">
          <a:xfrm>
            <a:off x="1285852" y="928670"/>
            <a:ext cx="6100805" cy="2000264"/>
          </a:xfrm>
          <a:prstGeom prst="rect">
            <a:avLst/>
          </a:prstGeom>
          <a:noFill/>
          <a:ln w="9525">
            <a:noFill/>
            <a:miter lim="800000"/>
            <a:headEnd/>
            <a:tailEnd/>
          </a:ln>
          <a:effectLst/>
        </p:spPr>
      </p:pic>
      <p:sp>
        <p:nvSpPr>
          <p:cNvPr id="6" name="Rectangle 5"/>
          <p:cNvSpPr/>
          <p:nvPr/>
        </p:nvSpPr>
        <p:spPr>
          <a:xfrm>
            <a:off x="500034" y="2828836"/>
            <a:ext cx="8143932" cy="1508105"/>
          </a:xfrm>
          <a:prstGeom prst="rect">
            <a:avLst/>
          </a:prstGeom>
        </p:spPr>
        <p:txBody>
          <a:bodyPr wrap="square">
            <a:spAutoFit/>
          </a:bodyPr>
          <a:lstStyle/>
          <a:p>
            <a:r>
              <a:rPr lang="fr-FR" sz="2300" dirty="0"/>
              <a:t>Au cours d'une transmission, le maître commence toujours à sélectionner un esclave à l'aide d'une adresse et par indiquer à l'esclave le sens de transmission à l'aide du </a:t>
            </a:r>
            <a:r>
              <a:rPr lang="fr-FR" sz="2300" dirty="0" err="1"/>
              <a:t>bitR</a:t>
            </a:r>
            <a:r>
              <a:rPr lang="fr-FR" sz="2300" dirty="0"/>
              <a:t>/W</a:t>
            </a:r>
          </a:p>
        </p:txBody>
      </p:sp>
      <p:pic>
        <p:nvPicPr>
          <p:cNvPr id="2051" name="Picture 3"/>
          <p:cNvPicPr>
            <a:picLocks noChangeAspect="1" noChangeArrowheads="1"/>
          </p:cNvPicPr>
          <p:nvPr/>
        </p:nvPicPr>
        <p:blipFill>
          <a:blip r:embed="rId3"/>
          <a:srcRect l="31332" t="38281" r="32979" b="33398"/>
          <a:stretch>
            <a:fillRect/>
          </a:stretch>
        </p:blipFill>
        <p:spPr bwMode="auto">
          <a:xfrm>
            <a:off x="2143108" y="4500570"/>
            <a:ext cx="4643470" cy="2071702"/>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0100" y="0"/>
            <a:ext cx="7467600" cy="1143000"/>
          </a:xfrm>
        </p:spPr>
        <p:txBody>
          <a:bodyPr/>
          <a:lstStyle/>
          <a:p>
            <a:r>
              <a:rPr lang="fr-FR" dirty="0"/>
              <a:t>Lecture d'une donnée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18" t="23167" r="19818" b="8204"/>
          <a:stretch/>
        </p:blipFill>
        <p:spPr bwMode="auto">
          <a:xfrm>
            <a:off x="467544" y="1124744"/>
            <a:ext cx="7359452" cy="522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b="1" dirty="0"/>
              <a:t>Ecriture d'une donnée </a:t>
            </a:r>
            <a:endParaRPr lang="ar-DZ" dirty="0"/>
          </a:p>
        </p:txBody>
      </p:sp>
      <p:pic>
        <p:nvPicPr>
          <p:cNvPr id="5"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0686" t="25002" r="20564" b="15998"/>
          <a:stretch/>
        </p:blipFill>
        <p:spPr bwMode="auto">
          <a:xfrm>
            <a:off x="609600" y="1789112"/>
            <a:ext cx="716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2498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0" y="857232"/>
            <a:ext cx="9144000" cy="4873752"/>
          </a:xfrm>
        </p:spPr>
        <p:txBody>
          <a:bodyPr>
            <a:normAutofit/>
          </a:bodyPr>
          <a:lstStyle/>
          <a:p>
            <a:pPr marL="0" indent="0">
              <a:buNone/>
            </a:pPr>
            <a:endParaRPr lang="fr-FR" sz="2000" dirty="0"/>
          </a:p>
          <a:p>
            <a:r>
              <a:rPr lang="fr-FR" sz="2000" dirty="0"/>
              <a:t>Dans le cas d’écriture de plusieurs octets, on répète « donnée + ACK » autant de fois que nécessaire</a:t>
            </a:r>
          </a:p>
          <a:p>
            <a:endParaRPr lang="fr-FR" dirty="0"/>
          </a:p>
        </p:txBody>
      </p:sp>
      <p:pic>
        <p:nvPicPr>
          <p:cNvPr id="4" name="Picture 3"/>
          <p:cNvPicPr>
            <a:picLocks noChangeAspect="1" noChangeArrowheads="1"/>
          </p:cNvPicPr>
          <p:nvPr/>
        </p:nvPicPr>
        <p:blipFill>
          <a:blip r:embed="rId2"/>
          <a:srcRect l="12664" t="47070" r="13213" b="37305"/>
          <a:stretch>
            <a:fillRect/>
          </a:stretch>
        </p:blipFill>
        <p:spPr bwMode="auto">
          <a:xfrm>
            <a:off x="-36512" y="3212976"/>
            <a:ext cx="9072658" cy="1575344"/>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52" y="0"/>
            <a:ext cx="7467600" cy="1143000"/>
          </a:xfrm>
        </p:spPr>
        <p:txBody>
          <a:bodyPr/>
          <a:lstStyle/>
          <a:p>
            <a:r>
              <a:rPr lang="fr-FR" dirty="0"/>
              <a:t> La gestion des conflits </a:t>
            </a:r>
          </a:p>
        </p:txBody>
      </p:sp>
      <p:sp>
        <p:nvSpPr>
          <p:cNvPr id="3" name="Espace réservé du contenu 2"/>
          <p:cNvSpPr>
            <a:spLocks noGrp="1"/>
          </p:cNvSpPr>
          <p:nvPr>
            <p:ph sz="quarter" idx="1"/>
          </p:nvPr>
        </p:nvSpPr>
        <p:spPr>
          <a:xfrm>
            <a:off x="71406" y="1285860"/>
            <a:ext cx="9072594" cy="5188092"/>
          </a:xfrm>
        </p:spPr>
        <p:txBody>
          <a:bodyPr>
            <a:normAutofit lnSpcReduction="10000"/>
          </a:bodyPr>
          <a:lstStyle/>
          <a:p>
            <a:r>
              <a:rPr lang="fr-FR" dirty="0"/>
              <a:t>La structure même du bus I2C a été conçue pour pouvoir y </a:t>
            </a:r>
            <a:r>
              <a:rPr lang="fr-FR" b="1" dirty="0">
                <a:solidFill>
                  <a:srgbClr val="FF0000"/>
                </a:solidFill>
              </a:rPr>
              <a:t>accueillir plusieurs maîtres</a:t>
            </a:r>
            <a:r>
              <a:rPr lang="fr-FR" dirty="0"/>
              <a:t>. Se pose alors le problème commun à tous les réseaux utilisant un canal de communication </a:t>
            </a:r>
            <a:r>
              <a:rPr lang="fr-FR" b="1" dirty="0">
                <a:solidFill>
                  <a:srgbClr val="FF0000"/>
                </a:solidFill>
              </a:rPr>
              <a:t>unique</a:t>
            </a:r>
            <a:r>
              <a:rPr lang="fr-FR" dirty="0"/>
              <a:t> : le contrôle du bus. </a:t>
            </a:r>
          </a:p>
          <a:p>
            <a:endParaRPr lang="fr-FR" dirty="0"/>
          </a:p>
          <a:p>
            <a:r>
              <a:rPr lang="fr-FR" dirty="0"/>
              <a:t>En effet, chaque maître pouvant prendre possession du bus dès que celui-ci est libre, il existe la possibilité que deux maîtres désirent prendre la main en même temps.</a:t>
            </a:r>
          </a:p>
          <a:p>
            <a:endParaRPr lang="fr-FR" dirty="0"/>
          </a:p>
          <a:p>
            <a:r>
              <a:rPr lang="fr-FR" dirty="0"/>
              <a:t>Pour prendre le contrôle du bus, un maître potentiel doit d'abord   vérifier que celui-ci soit libre et qu'une condition d'arrêt a bien été envoyée depuis au moins 4,7 µs. Mais </a:t>
            </a:r>
          </a:p>
          <a:p>
            <a:pPr>
              <a:buNone/>
            </a:pPr>
            <a:r>
              <a:rPr lang="fr-FR" dirty="0"/>
              <a:t>il reste la possibilité que plusieurs maîtres prennent le contrôle du bus simultanément.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14546" y="428604"/>
            <a:ext cx="4686304" cy="846158"/>
          </a:xfrm>
        </p:spPr>
        <p:txBody>
          <a:bodyPr/>
          <a:lstStyle/>
          <a:p>
            <a:r>
              <a:rPr lang="fr-FR" b="1" dirty="0">
                <a:solidFill>
                  <a:schemeClr val="tx2">
                    <a:lumMod val="60000"/>
                    <a:lumOff val="40000"/>
                  </a:schemeClr>
                </a:solidFill>
              </a:rPr>
              <a:t>classification</a:t>
            </a:r>
          </a:p>
        </p:txBody>
      </p:sp>
      <p:sp>
        <p:nvSpPr>
          <p:cNvPr id="3" name="Espace réservé du contenu 2"/>
          <p:cNvSpPr>
            <a:spLocks noGrp="1"/>
          </p:cNvSpPr>
          <p:nvPr>
            <p:ph sz="quarter" idx="1"/>
          </p:nvPr>
        </p:nvSpPr>
        <p:spPr/>
        <p:txBody>
          <a:bodyPr>
            <a:normAutofit/>
          </a:bodyPr>
          <a:lstStyle/>
          <a:p>
            <a:pPr>
              <a:buNone/>
            </a:pPr>
            <a:r>
              <a:rPr lang="fr-FR" dirty="0"/>
              <a:t>selon le type de périphériques connectés:</a:t>
            </a:r>
          </a:p>
          <a:p>
            <a:r>
              <a:rPr lang="fr-FR" u="sng" dirty="0">
                <a:solidFill>
                  <a:srgbClr val="FF0000"/>
                </a:solidFill>
              </a:rPr>
              <a:t>bus système(bus local )</a:t>
            </a:r>
            <a:r>
              <a:rPr lang="fr-FR" dirty="0"/>
              <a:t>c’est  celui qui se connecte directement au processeur.</a:t>
            </a:r>
          </a:p>
          <a:p>
            <a:r>
              <a:rPr lang="fr-FR" u="sng" dirty="0">
                <a:solidFill>
                  <a:srgbClr val="FF0000"/>
                </a:solidFill>
              </a:rPr>
              <a:t>bus d’extension </a:t>
            </a:r>
            <a:r>
              <a:rPr lang="fr-FR" dirty="0"/>
              <a:t>(bus de périphériques internes) ce type de bus est situé sur la carte mère et les périphériques internes sont connectés via des «slots ».</a:t>
            </a:r>
          </a:p>
          <a:p>
            <a:r>
              <a:rPr lang="fr-FR" u="sng" dirty="0">
                <a:solidFill>
                  <a:srgbClr val="FF0000"/>
                </a:solidFill>
              </a:rPr>
              <a:t>bus de périphériques externes:</a:t>
            </a:r>
            <a:r>
              <a:rPr lang="fr-FR" dirty="0"/>
              <a:t> ce type de bus sert à connecter des périphériques externes avec la mémoire interne. </a:t>
            </a:r>
          </a:p>
          <a:p>
            <a:endParaRPr lang="fr-FR" dirty="0"/>
          </a:p>
          <a:p>
            <a:endParaRPr lang="fr-F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52" y="0"/>
            <a:ext cx="7467600" cy="1143000"/>
          </a:xfrm>
        </p:spPr>
        <p:txBody>
          <a:bodyPr/>
          <a:lstStyle/>
          <a:p>
            <a:r>
              <a:rPr lang="fr-FR" dirty="0"/>
              <a:t>Exemple de conflit </a:t>
            </a:r>
          </a:p>
        </p:txBody>
      </p:sp>
      <p:pic>
        <p:nvPicPr>
          <p:cNvPr id="13" name="Espace réservé du contenu 12"/>
          <p:cNvPicPr>
            <a:picLocks noGrp="1"/>
          </p:cNvPicPr>
          <p:nvPr>
            <p:ph sz="quarter" idx="1"/>
          </p:nvPr>
        </p:nvPicPr>
        <p:blipFill rotWithShape="1">
          <a:blip r:embed="rId2"/>
          <a:srcRect l="48944" t="20588" r="10048" b="57941"/>
          <a:stretch/>
        </p:blipFill>
        <p:spPr bwMode="auto">
          <a:xfrm>
            <a:off x="928662" y="4644435"/>
            <a:ext cx="6715172" cy="1999275"/>
          </a:xfrm>
          <a:prstGeom prst="rect">
            <a:avLst/>
          </a:prstGeom>
          <a:ln>
            <a:noFill/>
          </a:ln>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138363"/>
            <a:ext cx="8643689"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28596" y="1984248"/>
            <a:ext cx="8286808" cy="4873752"/>
          </a:xfrm>
        </p:spPr>
        <p:txBody>
          <a:bodyPr>
            <a:normAutofit/>
          </a:bodyPr>
          <a:lstStyle/>
          <a:p>
            <a:r>
              <a:rPr lang="fr-FR" dirty="0"/>
              <a:t>Le premier octet est transmis normalement car les deux maîtres imposent les même données. (Cas </a:t>
            </a:r>
          </a:p>
          <a:p>
            <a:pPr marL="0" indent="357188">
              <a:buNone/>
            </a:pPr>
            <a:r>
              <a:rPr lang="fr-FR" dirty="0"/>
              <a:t>n°1). Le bit ACK est mis à '0' par l'esclave. </a:t>
            </a:r>
          </a:p>
          <a:p>
            <a:endParaRPr lang="fr-FR" dirty="0"/>
          </a:p>
          <a:p>
            <a:r>
              <a:rPr lang="fr-FR" dirty="0"/>
              <a:t>Lors du deuxième octet, le maître n°2 cherche à imposer un '1' (SDA2), mais relit un '0' (SDAR), il </a:t>
            </a:r>
            <a:r>
              <a:rPr lang="fr-FR" b="1" dirty="0">
                <a:solidFill>
                  <a:srgbClr val="FF0000"/>
                </a:solidFill>
              </a:rPr>
              <a:t>perd</a:t>
            </a:r>
            <a:r>
              <a:rPr lang="fr-FR" dirty="0"/>
              <a:t> alors le contrôle du bus et devient esclave (Cas n°3). I1 reprendra le contrôle du bus lorsque celui-ci sera de nouveau libre. Le maître n°1 ne voit pas le conflit et continue à transmettre normalement (Cas n°2).  </a:t>
            </a:r>
          </a:p>
          <a:p>
            <a:r>
              <a:rPr lang="fr-FR" dirty="0"/>
              <a:t>− En conclusion, l'esclave a reçu les données du maître n°1 sans erreurs et le conflit est passé inaperçu.</a:t>
            </a:r>
          </a:p>
          <a:p>
            <a:endParaRPr lang="fr-FR" dirty="0"/>
          </a:p>
        </p:txBody>
      </p:sp>
      <p:pic>
        <p:nvPicPr>
          <p:cNvPr id="4" name="Picture 6"/>
          <p:cNvPicPr>
            <a:picLocks noChangeAspect="1" noChangeArrowheads="1"/>
          </p:cNvPicPr>
          <p:nvPr/>
        </p:nvPicPr>
        <p:blipFill>
          <a:blip r:embed="rId2"/>
          <a:srcRect l="19216" t="24414" r="19290" b="41406"/>
          <a:stretch>
            <a:fillRect/>
          </a:stretch>
        </p:blipFill>
        <p:spPr bwMode="auto">
          <a:xfrm>
            <a:off x="1285852" y="214290"/>
            <a:ext cx="5929354" cy="1852923"/>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Arbitrage et collisions</a:t>
            </a:r>
          </a:p>
        </p:txBody>
      </p:sp>
      <p:sp>
        <p:nvSpPr>
          <p:cNvPr id="3" name="Espace réservé du contenu 2"/>
          <p:cNvSpPr>
            <a:spLocks noGrp="1"/>
          </p:cNvSpPr>
          <p:nvPr>
            <p:ph sz="quarter" idx="1"/>
          </p:nvPr>
        </p:nvSpPr>
        <p:spPr>
          <a:xfrm>
            <a:off x="457200" y="1643050"/>
            <a:ext cx="8258204" cy="4830902"/>
          </a:xfrm>
        </p:spPr>
        <p:txBody>
          <a:bodyPr>
            <a:normAutofit lnSpcReduction="10000"/>
          </a:bodyPr>
          <a:lstStyle/>
          <a:p>
            <a:r>
              <a:rPr lang="fr-FR" dirty="0"/>
              <a:t>A partir du mécanisme </a:t>
            </a:r>
            <a:r>
              <a:rPr lang="fr-FR" b="1" dirty="0">
                <a:solidFill>
                  <a:srgbClr val="FF0000"/>
                </a:solidFill>
              </a:rPr>
              <a:t>d'arbitrage,</a:t>
            </a:r>
            <a:r>
              <a:rPr lang="fr-FR" dirty="0"/>
              <a:t> on peut déduire</a:t>
            </a:r>
          </a:p>
          <a:p>
            <a:pPr>
              <a:buNone/>
            </a:pPr>
            <a:r>
              <a:rPr lang="fr-FR" dirty="0"/>
              <a:t>3 conséquences:</a:t>
            </a:r>
          </a:p>
          <a:p>
            <a:pPr marL="620713" indent="-263525">
              <a:buNone/>
            </a:pPr>
            <a:r>
              <a:rPr lang="fr-FR" dirty="0"/>
              <a:t>1.Les adresses les plus faibles sont prioritaires sur les plus élevées. Dans la construction d'un système I2C à plusieurs esclaves, les esclaves les plus prioritaires se verront affecter les adresse les plus basses.</a:t>
            </a:r>
          </a:p>
          <a:p>
            <a:pPr marL="620713" indent="-263525">
              <a:buNone/>
            </a:pPr>
            <a:endParaRPr lang="fr-FR" dirty="0"/>
          </a:p>
          <a:p>
            <a:pPr marL="620713" indent="-263525">
              <a:buNone/>
            </a:pPr>
            <a:r>
              <a:rPr lang="fr-FR" dirty="0"/>
              <a:t>2.En cas d'adresse identiques, l'écriture possède la priorité sur la lecture(car le bit R/W=0).</a:t>
            </a:r>
          </a:p>
          <a:p>
            <a:pPr marL="620713" indent="-263525">
              <a:buNone/>
            </a:pPr>
            <a:endParaRPr lang="fr-FR" dirty="0"/>
          </a:p>
          <a:p>
            <a:pPr marL="620713" indent="-263525">
              <a:buNone/>
            </a:pPr>
            <a:r>
              <a:rPr lang="fr-FR" dirty="0"/>
              <a:t>3.Les collisions ont dites ’</a:t>
            </a:r>
            <a:r>
              <a:rPr lang="fr-FR" dirty="0">
                <a:solidFill>
                  <a:srgbClr val="FF0000"/>
                </a:solidFill>
              </a:rPr>
              <a:t>’non destructives</a:t>
            </a:r>
            <a:r>
              <a:rPr lang="fr-FR" dirty="0"/>
              <a:t>’’ puisque la donnée prioritaire arrive intacte au destinataire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348" y="2500306"/>
            <a:ext cx="7467600" cy="1143000"/>
          </a:xfrm>
        </p:spPr>
        <p:txBody>
          <a:bodyPr>
            <a:normAutofit/>
          </a:bodyPr>
          <a:lstStyle/>
          <a:p>
            <a:pPr algn="ctr"/>
            <a:r>
              <a:rPr lang="fr-FR" sz="4400" dirty="0">
                <a:solidFill>
                  <a:srgbClr val="FF0000"/>
                </a:solidFill>
                <a:latin typeface="Times New Roman" pitchFamily="18" charset="0"/>
                <a:cs typeface="Times New Roman" pitchFamily="18" charset="0"/>
              </a:rPr>
              <a:t>bus  émergeants</a:t>
            </a:r>
            <a:endParaRPr lang="fr-FR" sz="4400" dirty="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5786" y="0"/>
            <a:ext cx="7467600" cy="1143000"/>
          </a:xfrm>
        </p:spPr>
        <p:txBody>
          <a:bodyPr/>
          <a:lstStyle/>
          <a:p>
            <a:pPr algn="ctr"/>
            <a:r>
              <a:rPr lang="fr-FR" b="1" dirty="0">
                <a:solidFill>
                  <a:srgbClr val="FF0000"/>
                </a:solidFill>
              </a:rPr>
              <a:t>USB(</a:t>
            </a:r>
            <a:r>
              <a:rPr lang="fr-FR" b="1" dirty="0" err="1">
                <a:solidFill>
                  <a:srgbClr val="FF0000"/>
                </a:solidFill>
              </a:rPr>
              <a:t>Universal</a:t>
            </a:r>
            <a:r>
              <a:rPr lang="fr-FR" b="1" dirty="0">
                <a:solidFill>
                  <a:srgbClr val="FF0000"/>
                </a:solidFill>
              </a:rPr>
              <a:t> Serial Bus)</a:t>
            </a:r>
          </a:p>
        </p:txBody>
      </p:sp>
      <p:sp>
        <p:nvSpPr>
          <p:cNvPr id="3" name="Espace réservé du contenu 2"/>
          <p:cNvSpPr>
            <a:spLocks noGrp="1"/>
          </p:cNvSpPr>
          <p:nvPr>
            <p:ph sz="quarter" idx="1"/>
          </p:nvPr>
        </p:nvSpPr>
        <p:spPr>
          <a:xfrm>
            <a:off x="457200" y="1214422"/>
            <a:ext cx="8329642" cy="5259530"/>
          </a:xfrm>
        </p:spPr>
        <p:txBody>
          <a:bodyPr>
            <a:normAutofit fontScale="92500" lnSpcReduction="10000"/>
          </a:bodyPr>
          <a:lstStyle/>
          <a:p>
            <a:r>
              <a:rPr lang="fr-FR" dirty="0"/>
              <a:t>La démocratisation d'appareils numériques grand public nécessitant des taux de transfert soutenus a obligé les constructeurs à développer des interfaces plus rapides. </a:t>
            </a:r>
          </a:p>
          <a:p>
            <a:pPr>
              <a:buNone/>
            </a:pPr>
            <a:r>
              <a:rPr lang="fr-FR" dirty="0"/>
              <a:t>Les ports série/parallèle ,avec leurs caractéristiques désuètes, voient Leur utilité décroître au profit de récentes interfaces comme l'USB.</a:t>
            </a:r>
          </a:p>
          <a:p>
            <a:endParaRPr lang="fr-FR" dirty="0"/>
          </a:p>
          <a:p>
            <a:r>
              <a:rPr lang="fr-FR" b="1" dirty="0">
                <a:solidFill>
                  <a:srgbClr val="0070C0"/>
                </a:solidFill>
              </a:rPr>
              <a:t>USB 1.1 </a:t>
            </a:r>
            <a:r>
              <a:rPr lang="fr-FR" dirty="0"/>
              <a:t>à première version de l´Universal Serial Bus, l´interface USB 1.1 permet de connecter à un micro-ordinateur jusqu´à 127 (adressage sur 7 bits) périphériques pour un débit maximal de 12 Mbits/s,</a:t>
            </a:r>
          </a:p>
          <a:p>
            <a:endParaRPr lang="fr-FR" dirty="0"/>
          </a:p>
          <a:p>
            <a:r>
              <a:rPr lang="fr-FR" dirty="0"/>
              <a:t> </a:t>
            </a:r>
            <a:r>
              <a:rPr lang="fr-FR" b="1" dirty="0">
                <a:solidFill>
                  <a:srgbClr val="0070C0"/>
                </a:solidFill>
              </a:rPr>
              <a:t>USB 2.0 </a:t>
            </a:r>
            <a:r>
              <a:rPr lang="fr-FR" dirty="0"/>
              <a:t>il est maintenant possible de relier des disques durs externes, imprimantes, scanners et autres lecteurs à des vitesses frôlant les 480 Mbits/s (soit 60 Mo/s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0"/>
            <a:ext cx="7467600" cy="1143000"/>
          </a:xfrm>
        </p:spPr>
        <p:txBody>
          <a:bodyPr/>
          <a:lstStyle/>
          <a:p>
            <a:pPr algn="ctr"/>
            <a:r>
              <a:rPr lang="fr-FR" dirty="0" err="1">
                <a:solidFill>
                  <a:srgbClr val="FF0000"/>
                </a:solidFill>
              </a:rPr>
              <a:t>USB:Aspects</a:t>
            </a:r>
            <a:r>
              <a:rPr lang="fr-FR" dirty="0">
                <a:solidFill>
                  <a:srgbClr val="FF0000"/>
                </a:solidFill>
              </a:rPr>
              <a:t> </a:t>
            </a:r>
            <a:r>
              <a:rPr lang="fr-FR" dirty="0" err="1">
                <a:solidFill>
                  <a:srgbClr val="FF0000"/>
                </a:solidFill>
              </a:rPr>
              <a:t>materiels</a:t>
            </a:r>
            <a:endParaRPr lang="fr-FR" dirty="0">
              <a:solidFill>
                <a:srgbClr val="FF0000"/>
              </a:solidFill>
            </a:endParaRPr>
          </a:p>
        </p:txBody>
      </p:sp>
      <p:sp>
        <p:nvSpPr>
          <p:cNvPr id="3" name="Espace réservé du contenu 2"/>
          <p:cNvSpPr>
            <a:spLocks noGrp="1"/>
          </p:cNvSpPr>
          <p:nvPr>
            <p:ph sz="quarter" idx="1"/>
          </p:nvPr>
        </p:nvSpPr>
        <p:spPr>
          <a:xfrm>
            <a:off x="428596" y="1214422"/>
            <a:ext cx="7467600" cy="4873752"/>
          </a:xfrm>
        </p:spPr>
        <p:txBody>
          <a:bodyPr/>
          <a:lstStyle/>
          <a:p>
            <a:pPr marL="0" indent="0">
              <a:buNone/>
            </a:pPr>
            <a:r>
              <a:rPr lang="fr-FR" dirty="0"/>
              <a:t>Comporte 4 fils:</a:t>
            </a:r>
          </a:p>
          <a:p>
            <a:r>
              <a:rPr lang="fr-FR" dirty="0"/>
              <a:t>2 pour données(</a:t>
            </a:r>
            <a:r>
              <a:rPr lang="fr-FR" dirty="0" err="1"/>
              <a:t>D+etD</a:t>
            </a:r>
            <a:r>
              <a:rPr lang="fr-FR" dirty="0"/>
              <a:t>-),</a:t>
            </a:r>
          </a:p>
          <a:p>
            <a:r>
              <a:rPr lang="fr-FR" dirty="0"/>
              <a:t>2 pour alimentation </a:t>
            </a:r>
            <a:r>
              <a:rPr lang="fr-FR" dirty="0" err="1"/>
              <a:t>device</a:t>
            </a:r>
            <a:r>
              <a:rPr lang="fr-FR" dirty="0"/>
              <a:t>(</a:t>
            </a:r>
            <a:r>
              <a:rPr lang="fr-FR" dirty="0" err="1"/>
              <a:t>Vbus</a:t>
            </a:r>
            <a:r>
              <a:rPr lang="fr-FR" dirty="0"/>
              <a:t> et GND), blindage en full speed. Host et </a:t>
            </a:r>
            <a:r>
              <a:rPr lang="fr-FR" dirty="0" err="1"/>
              <a:t>devices</a:t>
            </a:r>
            <a:r>
              <a:rPr lang="fr-FR" dirty="0"/>
              <a:t> communiquent sur Le même chemin physique(</a:t>
            </a:r>
            <a:r>
              <a:rPr lang="fr-FR" dirty="0" err="1"/>
              <a:t>lignesD+etD</a:t>
            </a:r>
            <a:r>
              <a:rPr lang="fr-FR" dirty="0"/>
              <a:t>-)      communication </a:t>
            </a:r>
            <a:r>
              <a:rPr lang="fr-FR" dirty="0" err="1"/>
              <a:t>half</a:t>
            </a:r>
            <a:r>
              <a:rPr lang="fr-FR" dirty="0"/>
              <a:t>-duplex.</a:t>
            </a:r>
          </a:p>
        </p:txBody>
      </p:sp>
      <p:cxnSp>
        <p:nvCxnSpPr>
          <p:cNvPr id="5" name="Connecteur droit avec flèche 4"/>
          <p:cNvCxnSpPr/>
          <p:nvPr/>
        </p:nvCxnSpPr>
        <p:spPr>
          <a:xfrm>
            <a:off x="4286248" y="3000372"/>
            <a:ext cx="285752"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1026" name="Picture 2"/>
          <p:cNvPicPr>
            <a:picLocks noChangeAspect="1" noChangeArrowheads="1"/>
          </p:cNvPicPr>
          <p:nvPr/>
        </p:nvPicPr>
        <p:blipFill>
          <a:blip r:embed="rId2"/>
          <a:srcRect l="55454" t="63477" r="12152" b="14062"/>
          <a:stretch>
            <a:fillRect/>
          </a:stretch>
        </p:blipFill>
        <p:spPr bwMode="auto">
          <a:xfrm>
            <a:off x="2428860" y="3643314"/>
            <a:ext cx="4214842" cy="1643074"/>
          </a:xfrm>
          <a:prstGeom prst="rect">
            <a:avLst/>
          </a:prstGeom>
          <a:noFill/>
          <a:ln w="9525">
            <a:noFill/>
            <a:miter lim="800000"/>
            <a:headEnd/>
            <a:tailEnd/>
          </a:ln>
          <a:effectLst/>
        </p:spPr>
      </p:pic>
      <p:sp>
        <p:nvSpPr>
          <p:cNvPr id="7" name="Rectangle 6"/>
          <p:cNvSpPr/>
          <p:nvPr/>
        </p:nvSpPr>
        <p:spPr>
          <a:xfrm>
            <a:off x="357158" y="5429264"/>
            <a:ext cx="8786842" cy="1154162"/>
          </a:xfrm>
          <a:prstGeom prst="rect">
            <a:avLst/>
          </a:prstGeom>
        </p:spPr>
        <p:txBody>
          <a:bodyPr wrap="square">
            <a:spAutoFit/>
          </a:bodyPr>
          <a:lstStyle/>
          <a:p>
            <a:r>
              <a:rPr lang="fr-FR" sz="2300" dirty="0"/>
              <a:t>Un autre atout de ce bus est qu´il peut transporter l´alimentation des périphériques s´y raccordant, dans la limite de 500 mA pour un appareil relié à un port le permettant</a:t>
            </a:r>
            <a:r>
              <a:rPr lang="fr-FR" sz="2100" dirty="0"/>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0070C0"/>
                </a:solidFill>
              </a:rPr>
              <a:t>connecteurs</a:t>
            </a:r>
            <a:br>
              <a:rPr lang="fr-FR" b="1" dirty="0">
                <a:solidFill>
                  <a:srgbClr val="0070C0"/>
                </a:solidFill>
              </a:rPr>
            </a:br>
            <a:endParaRPr lang="fr-FR" b="1" dirty="0">
              <a:solidFill>
                <a:srgbClr val="0070C0"/>
              </a:solidFill>
            </a:endParaRPr>
          </a:p>
        </p:txBody>
      </p:sp>
      <p:sp>
        <p:nvSpPr>
          <p:cNvPr id="3" name="Espace réservé du contenu 2"/>
          <p:cNvSpPr>
            <a:spLocks noGrp="1"/>
          </p:cNvSpPr>
          <p:nvPr>
            <p:ph sz="quarter" idx="1"/>
          </p:nvPr>
        </p:nvSpPr>
        <p:spPr>
          <a:xfrm>
            <a:off x="214282" y="1600200"/>
            <a:ext cx="7710518" cy="4873752"/>
          </a:xfrm>
        </p:spPr>
        <p:txBody>
          <a:bodyPr>
            <a:normAutofit/>
          </a:bodyPr>
          <a:lstStyle/>
          <a:p>
            <a:r>
              <a:rPr lang="fr-FR" dirty="0"/>
              <a:t>Plusieurs types : A, B, mini.</a:t>
            </a:r>
          </a:p>
          <a:p>
            <a:r>
              <a:rPr lang="fr-FR" dirty="0"/>
              <a:t>Type A/B:</a:t>
            </a:r>
          </a:p>
          <a:p>
            <a:pPr>
              <a:buFont typeface="Wingdings" pitchFamily="2" charset="2"/>
              <a:buChar char="ü"/>
            </a:pPr>
            <a:r>
              <a:rPr lang="fr-FR" dirty="0"/>
              <a:t> 1:</a:t>
            </a:r>
            <a:r>
              <a:rPr lang="fr-FR" dirty="0" err="1"/>
              <a:t>alimVbus</a:t>
            </a:r>
            <a:r>
              <a:rPr lang="fr-FR" dirty="0"/>
              <a:t>(rouge)</a:t>
            </a:r>
          </a:p>
          <a:p>
            <a:pPr>
              <a:buFont typeface="Wingdings" pitchFamily="2" charset="2"/>
              <a:buChar char="ü"/>
            </a:pPr>
            <a:r>
              <a:rPr lang="fr-FR" dirty="0"/>
              <a:t>2:</a:t>
            </a:r>
            <a:r>
              <a:rPr lang="fr-FR" dirty="0" err="1"/>
              <a:t>dataD</a:t>
            </a:r>
            <a:r>
              <a:rPr lang="fr-FR" dirty="0"/>
              <a:t>-(blanc)</a:t>
            </a:r>
          </a:p>
          <a:p>
            <a:pPr>
              <a:buFont typeface="Wingdings" pitchFamily="2" charset="2"/>
              <a:buChar char="ü"/>
            </a:pPr>
            <a:r>
              <a:rPr lang="fr-FR" dirty="0"/>
              <a:t>3:</a:t>
            </a:r>
            <a:r>
              <a:rPr lang="fr-FR" dirty="0" err="1"/>
              <a:t>dataD</a:t>
            </a:r>
            <a:r>
              <a:rPr lang="fr-FR" dirty="0"/>
              <a:t>+(vert)</a:t>
            </a:r>
          </a:p>
          <a:p>
            <a:pPr>
              <a:buFont typeface="Arial" pitchFamily="34" charset="0"/>
              <a:buChar char="•"/>
            </a:pPr>
            <a:r>
              <a:rPr lang="fr-FR" dirty="0"/>
              <a:t>4:</a:t>
            </a:r>
            <a:r>
              <a:rPr lang="fr-FR" dirty="0" err="1"/>
              <a:t>masseGND</a:t>
            </a:r>
            <a:r>
              <a:rPr lang="fr-FR" dirty="0"/>
              <a:t>(noir)</a:t>
            </a:r>
          </a:p>
          <a:p>
            <a:r>
              <a:rPr lang="fr-FR" dirty="0"/>
              <a:t>Type mini     5:V bus ou GND</a:t>
            </a:r>
          </a:p>
        </p:txBody>
      </p:sp>
      <p:cxnSp>
        <p:nvCxnSpPr>
          <p:cNvPr id="5" name="Connecteur droit avec flèche 4"/>
          <p:cNvCxnSpPr/>
          <p:nvPr/>
        </p:nvCxnSpPr>
        <p:spPr>
          <a:xfrm>
            <a:off x="2000232" y="4500570"/>
            <a:ext cx="357190"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9" name="Picture 2"/>
          <p:cNvPicPr>
            <a:picLocks noChangeAspect="1" noChangeArrowheads="1"/>
          </p:cNvPicPr>
          <p:nvPr/>
        </p:nvPicPr>
        <p:blipFill>
          <a:blip r:embed="rId2"/>
          <a:srcRect l="25942" t="60693" r="24027" b="17884"/>
          <a:stretch>
            <a:fillRect/>
          </a:stretch>
        </p:blipFill>
        <p:spPr bwMode="auto">
          <a:xfrm>
            <a:off x="785786" y="4999289"/>
            <a:ext cx="7720799" cy="185871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52196" t="46094" r="26940" b="40234"/>
          <a:stretch>
            <a:fillRect/>
          </a:stretch>
        </p:blipFill>
        <p:spPr bwMode="auto">
          <a:xfrm>
            <a:off x="3929058" y="2285992"/>
            <a:ext cx="4643470" cy="1710752"/>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43240" y="0"/>
            <a:ext cx="4429156" cy="857272"/>
          </a:xfrm>
        </p:spPr>
        <p:txBody>
          <a:bodyPr/>
          <a:lstStyle/>
          <a:p>
            <a:r>
              <a:rPr lang="fr-FR" dirty="0"/>
              <a:t>Topologie </a:t>
            </a:r>
          </a:p>
        </p:txBody>
      </p:sp>
      <p:sp>
        <p:nvSpPr>
          <p:cNvPr id="3" name="Espace réservé du contenu 2"/>
          <p:cNvSpPr>
            <a:spLocks noGrp="1"/>
          </p:cNvSpPr>
          <p:nvPr>
            <p:ph sz="quarter" idx="1"/>
          </p:nvPr>
        </p:nvSpPr>
        <p:spPr>
          <a:xfrm>
            <a:off x="0" y="1000108"/>
            <a:ext cx="8829676" cy="4873752"/>
          </a:xfrm>
        </p:spPr>
        <p:txBody>
          <a:bodyPr>
            <a:normAutofit/>
          </a:bodyPr>
          <a:lstStyle/>
          <a:p>
            <a:pPr>
              <a:buNone/>
            </a:pPr>
            <a:r>
              <a:rPr lang="fr-FR" dirty="0"/>
              <a:t>une architecture USB se construit à base de 3 éléments: </a:t>
            </a:r>
          </a:p>
          <a:p>
            <a:r>
              <a:rPr lang="fr-FR" dirty="0"/>
              <a:t>• Un contrôleur maître USB ("Host") + </a:t>
            </a:r>
            <a:r>
              <a:rPr lang="fr-FR" dirty="0" err="1"/>
              <a:t>Root</a:t>
            </a:r>
            <a:r>
              <a:rPr lang="fr-FR" dirty="0"/>
              <a:t> Hub </a:t>
            </a:r>
          </a:p>
          <a:p>
            <a:r>
              <a:rPr lang="fr-FR" dirty="0"/>
              <a:t>• Des périphériques USB ("</a:t>
            </a:r>
            <a:r>
              <a:rPr lang="fr-FR" dirty="0" err="1"/>
              <a:t>Devices</a:t>
            </a:r>
            <a:r>
              <a:rPr lang="fr-FR" dirty="0"/>
              <a:t>") nommés « fonctions » </a:t>
            </a:r>
          </a:p>
          <a:p>
            <a:r>
              <a:rPr lang="fr-FR" dirty="0"/>
              <a:t>• Des concentrateurs : "Hubs" des périphériques particuliers disposant de plusieurs ports de connexion au bus USB.»</a:t>
            </a:r>
          </a:p>
        </p:txBody>
      </p:sp>
      <p:pic>
        <p:nvPicPr>
          <p:cNvPr id="6" name="Picture 2"/>
          <p:cNvPicPr>
            <a:picLocks noChangeAspect="1" noChangeArrowheads="1"/>
          </p:cNvPicPr>
          <p:nvPr/>
        </p:nvPicPr>
        <p:blipFill>
          <a:blip r:embed="rId2"/>
          <a:srcRect l="22145" t="19055" r="18519" b="19381"/>
          <a:stretch>
            <a:fillRect/>
          </a:stretch>
        </p:blipFill>
        <p:spPr bwMode="auto">
          <a:xfrm>
            <a:off x="2555776" y="3312534"/>
            <a:ext cx="5465658" cy="318830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Classes de </a:t>
            </a:r>
            <a:r>
              <a:rPr lang="fr-FR" dirty="0" err="1"/>
              <a:t>devices</a:t>
            </a:r>
            <a:r>
              <a:rPr lang="fr-FR" dirty="0"/>
              <a:t> </a:t>
            </a:r>
            <a:r>
              <a:rPr lang="fr-FR" dirty="0" err="1"/>
              <a:t>USBs</a:t>
            </a:r>
            <a:br>
              <a:rPr lang="fr-FR" dirty="0"/>
            </a:br>
            <a:endParaRPr lang="ar-DZ" dirty="0"/>
          </a:p>
        </p:txBody>
      </p:sp>
      <p:sp>
        <p:nvSpPr>
          <p:cNvPr id="3" name="Espace réservé du contenu 2"/>
          <p:cNvSpPr>
            <a:spLocks noGrp="1"/>
          </p:cNvSpPr>
          <p:nvPr>
            <p:ph sz="quarter" idx="1"/>
          </p:nvPr>
        </p:nvSpPr>
        <p:spPr>
          <a:xfrm>
            <a:off x="251520" y="1196752"/>
            <a:ext cx="8568952" cy="4873752"/>
          </a:xfrm>
        </p:spPr>
        <p:txBody>
          <a:bodyPr>
            <a:normAutofit fontScale="92500" lnSpcReduction="10000"/>
          </a:bodyPr>
          <a:lstStyle/>
          <a:p>
            <a:pPr marL="0" indent="0">
              <a:buNone/>
            </a:pPr>
            <a:r>
              <a:rPr lang="fr-FR" dirty="0"/>
              <a:t>Tous les appareils USB appartiennent à une classe. Les classes d’appareils  sont:</a:t>
            </a:r>
          </a:p>
          <a:p>
            <a:pPr marL="263525" indent="0">
              <a:buNone/>
            </a:pPr>
            <a:r>
              <a:rPr lang="fr-FR" dirty="0"/>
              <a:t>– Audio (Haut parleurs)</a:t>
            </a:r>
          </a:p>
          <a:p>
            <a:pPr marL="263525" indent="0">
              <a:buNone/>
            </a:pPr>
            <a:r>
              <a:rPr lang="fr-FR" dirty="0"/>
              <a:t>– Communication (Modem)</a:t>
            </a:r>
          </a:p>
          <a:p>
            <a:pPr marL="263525" indent="0">
              <a:buNone/>
            </a:pPr>
            <a:r>
              <a:rPr lang="fr-FR" dirty="0"/>
              <a:t>– </a:t>
            </a:r>
            <a:r>
              <a:rPr lang="fr-FR" dirty="0" err="1"/>
              <a:t>Human</a:t>
            </a:r>
            <a:r>
              <a:rPr lang="fr-FR" dirty="0"/>
              <a:t> Input </a:t>
            </a:r>
            <a:r>
              <a:rPr lang="fr-FR" dirty="0" err="1"/>
              <a:t>Device</a:t>
            </a:r>
            <a:r>
              <a:rPr lang="fr-FR" dirty="0"/>
              <a:t> (Souris, Clavier)</a:t>
            </a:r>
          </a:p>
          <a:p>
            <a:pPr marL="263525" indent="0">
              <a:buNone/>
            </a:pPr>
            <a:r>
              <a:rPr lang="fr-FR" dirty="0"/>
              <a:t>– Display (Écran)</a:t>
            </a:r>
          </a:p>
          <a:p>
            <a:pPr marL="263525" indent="0">
              <a:buNone/>
            </a:pPr>
            <a:r>
              <a:rPr lang="en-US" dirty="0"/>
              <a:t>– Physical feedback devices (Force feedback joystick)</a:t>
            </a:r>
          </a:p>
          <a:p>
            <a:pPr marL="263525" indent="0">
              <a:buNone/>
            </a:pPr>
            <a:r>
              <a:rPr lang="fr-FR" dirty="0"/>
              <a:t>– Power (</a:t>
            </a:r>
            <a:r>
              <a:rPr lang="fr-FR" dirty="0" err="1"/>
              <a:t>Uninterruptible</a:t>
            </a:r>
            <a:r>
              <a:rPr lang="fr-FR" dirty="0"/>
              <a:t> power </a:t>
            </a:r>
            <a:r>
              <a:rPr lang="fr-FR" dirty="0" err="1"/>
              <a:t>supply</a:t>
            </a:r>
            <a:r>
              <a:rPr lang="fr-FR" dirty="0"/>
              <a:t>)</a:t>
            </a:r>
          </a:p>
          <a:p>
            <a:pPr marL="263525" indent="0">
              <a:buNone/>
            </a:pPr>
            <a:r>
              <a:rPr lang="fr-FR" dirty="0"/>
              <a:t>– Printer</a:t>
            </a:r>
          </a:p>
          <a:p>
            <a:pPr marL="263525" indent="0">
              <a:buNone/>
            </a:pPr>
            <a:r>
              <a:rPr lang="fr-FR" dirty="0"/>
              <a:t>– Mass </a:t>
            </a:r>
            <a:r>
              <a:rPr lang="fr-FR" dirty="0" err="1"/>
              <a:t>storage</a:t>
            </a:r>
            <a:r>
              <a:rPr lang="fr-FR" dirty="0"/>
              <a:t> (Disque dur)</a:t>
            </a:r>
          </a:p>
          <a:p>
            <a:pPr marL="263525" indent="0">
              <a:buNone/>
            </a:pPr>
            <a:r>
              <a:rPr lang="fr-FR" dirty="0"/>
              <a:t>– Hub !</a:t>
            </a:r>
          </a:p>
          <a:p>
            <a:pPr marL="263525" indent="0">
              <a:buNone/>
            </a:pPr>
            <a:r>
              <a:rPr lang="fr-FR" dirty="0"/>
              <a:t>• Une constante est associée à chaque classe. Cette constante se retrouve  dans le descripteur de l’appareil selon sa classe,</a:t>
            </a:r>
            <a:endParaRPr lang="ar-DZ" dirty="0"/>
          </a:p>
        </p:txBody>
      </p:sp>
    </p:spTree>
    <p:extLst>
      <p:ext uri="{BB962C8B-B14F-4D97-AF65-F5344CB8AC3E}">
        <p14:creationId xmlns:p14="http://schemas.microsoft.com/office/powerpoint/2010/main" val="1933630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7467600" cy="1143000"/>
          </a:xfrm>
        </p:spPr>
        <p:txBody>
          <a:bodyPr/>
          <a:lstStyle/>
          <a:p>
            <a:r>
              <a:rPr lang="fr-FR" dirty="0"/>
              <a:t>Transactions &amp; Transferts </a:t>
            </a:r>
          </a:p>
        </p:txBody>
      </p:sp>
      <p:sp>
        <p:nvSpPr>
          <p:cNvPr id="3" name="Espace réservé du contenu 2"/>
          <p:cNvSpPr>
            <a:spLocks noGrp="1"/>
          </p:cNvSpPr>
          <p:nvPr>
            <p:ph sz="quarter" idx="1"/>
          </p:nvPr>
        </p:nvSpPr>
        <p:spPr>
          <a:xfrm>
            <a:off x="457200" y="1600200"/>
            <a:ext cx="8686800" cy="5257800"/>
          </a:xfrm>
        </p:spPr>
        <p:txBody>
          <a:bodyPr>
            <a:normAutofit lnSpcReduction="10000"/>
          </a:bodyPr>
          <a:lstStyle/>
          <a:p>
            <a:r>
              <a:rPr lang="fr-FR" dirty="0"/>
              <a:t>2 modes de transmissions :  </a:t>
            </a:r>
          </a:p>
          <a:p>
            <a:pPr>
              <a:buNone/>
            </a:pPr>
            <a:r>
              <a:rPr lang="fr-FR" dirty="0"/>
              <a:t>  • mode asynchrone : comme un port série classique </a:t>
            </a:r>
          </a:p>
          <a:p>
            <a:pPr>
              <a:buNone/>
            </a:pPr>
            <a:r>
              <a:rPr lang="fr-FR" dirty="0"/>
              <a:t>  • mode isochrone : permet une communication périodique et continue entre le contrôleur maître et les périphériques</a:t>
            </a:r>
          </a:p>
          <a:p>
            <a:pPr>
              <a:buNone/>
            </a:pPr>
            <a:endParaRPr lang="fr-FR" dirty="0"/>
          </a:p>
          <a:p>
            <a:pPr>
              <a:buNone/>
            </a:pPr>
            <a:r>
              <a:rPr lang="fr-FR" dirty="0"/>
              <a:t>3 phases de </a:t>
            </a:r>
            <a:r>
              <a:rPr lang="fr-FR" b="1" dirty="0">
                <a:solidFill>
                  <a:srgbClr val="0070C0"/>
                </a:solidFill>
              </a:rPr>
              <a:t>transactions</a:t>
            </a:r>
            <a:r>
              <a:rPr lang="fr-FR" dirty="0"/>
              <a:t> (protocoles) :  </a:t>
            </a:r>
          </a:p>
          <a:p>
            <a:pPr>
              <a:buNone/>
            </a:pPr>
            <a:r>
              <a:rPr lang="fr-FR" dirty="0"/>
              <a:t>• Paquet </a:t>
            </a:r>
            <a:r>
              <a:rPr lang="fr-FR" b="1" dirty="0">
                <a:solidFill>
                  <a:srgbClr val="FF0000"/>
                </a:solidFill>
              </a:rPr>
              <a:t>Jeton</a:t>
            </a:r>
            <a:r>
              <a:rPr lang="fr-FR" dirty="0"/>
              <a:t> (TOKEN) : Un jeton est émis par le host (obligatoire), puis un PID (</a:t>
            </a:r>
            <a:r>
              <a:rPr lang="fr-FR" dirty="0" err="1"/>
              <a:t>Packet</a:t>
            </a:r>
            <a:r>
              <a:rPr lang="fr-FR" dirty="0"/>
              <a:t> ID) identifie le type de transaction </a:t>
            </a:r>
          </a:p>
          <a:p>
            <a:pPr>
              <a:buNone/>
            </a:pPr>
            <a:r>
              <a:rPr lang="fr-FR" dirty="0"/>
              <a:t>• Paquet </a:t>
            </a:r>
            <a:r>
              <a:rPr lang="fr-FR" b="1" dirty="0">
                <a:solidFill>
                  <a:srgbClr val="FF0000"/>
                </a:solidFill>
              </a:rPr>
              <a:t>Données</a:t>
            </a:r>
            <a:r>
              <a:rPr lang="fr-FR" dirty="0"/>
              <a:t> (DATA) : donnée utile (</a:t>
            </a:r>
            <a:r>
              <a:rPr lang="fr-FR" dirty="0" err="1"/>
              <a:t>payload</a:t>
            </a:r>
            <a:r>
              <a:rPr lang="fr-FR" dirty="0"/>
              <a:t>), optionnel </a:t>
            </a:r>
          </a:p>
          <a:p>
            <a:pPr>
              <a:buNone/>
            </a:pPr>
            <a:r>
              <a:rPr lang="fr-FR" dirty="0"/>
              <a:t>• Paquet </a:t>
            </a:r>
            <a:r>
              <a:rPr lang="fr-FR" b="1" dirty="0">
                <a:solidFill>
                  <a:srgbClr val="FF0000"/>
                </a:solidFill>
              </a:rPr>
              <a:t>d’Etat</a:t>
            </a:r>
            <a:r>
              <a:rPr lang="fr-FR" dirty="0"/>
              <a:t> : (HANDSHAKE) : validation transactions, erreurs.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52" y="285728"/>
            <a:ext cx="7467600" cy="1143000"/>
          </a:xfrm>
        </p:spPr>
        <p:txBody>
          <a:bodyPr/>
          <a:lstStyle/>
          <a:p>
            <a:r>
              <a:rPr lang="fr-FR" b="1" dirty="0">
                <a:solidFill>
                  <a:schemeClr val="tx2">
                    <a:lumMod val="60000"/>
                    <a:lumOff val="40000"/>
                  </a:schemeClr>
                </a:solidFill>
              </a:rPr>
              <a:t>Quelques exemples de Bus</a:t>
            </a:r>
          </a:p>
        </p:txBody>
      </p:sp>
      <p:sp>
        <p:nvSpPr>
          <p:cNvPr id="3" name="Espace réservé du contenu 2"/>
          <p:cNvSpPr>
            <a:spLocks noGrp="1"/>
          </p:cNvSpPr>
          <p:nvPr>
            <p:ph sz="quarter" idx="1"/>
          </p:nvPr>
        </p:nvSpPr>
        <p:spPr>
          <a:xfrm>
            <a:off x="0" y="1643050"/>
            <a:ext cx="9144000" cy="4525963"/>
          </a:xfrm>
        </p:spPr>
        <p:txBody>
          <a:bodyPr>
            <a:normAutofit lnSpcReduction="10000"/>
          </a:bodyPr>
          <a:lstStyle/>
          <a:p>
            <a:r>
              <a:rPr lang="en-US" sz="2700" dirty="0">
                <a:latin typeface="Times New Roman" pitchFamily="18" charset="0"/>
                <a:cs typeface="Times New Roman" pitchFamily="18" charset="0"/>
              </a:rPr>
              <a:t>bus </a:t>
            </a:r>
            <a:r>
              <a:rPr lang="en-US" sz="2700" dirty="0" err="1">
                <a:latin typeface="Times New Roman" pitchFamily="18" charset="0"/>
                <a:cs typeface="Times New Roman" pitchFamily="18" charset="0"/>
              </a:rPr>
              <a:t>internes</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parallèles</a:t>
            </a:r>
            <a:r>
              <a:rPr lang="en-US" sz="2700" dirty="0">
                <a:latin typeface="Times New Roman" pitchFamily="18" charset="0"/>
                <a:cs typeface="Times New Roman" pitchFamily="18" charset="0"/>
              </a:rPr>
              <a:t>: </a:t>
            </a:r>
            <a:r>
              <a:rPr lang="fr-FR" sz="2700" dirty="0">
                <a:latin typeface="Times New Roman" pitchFamily="18" charset="0"/>
                <a:cs typeface="Times New Roman" pitchFamily="18" charset="0"/>
              </a:rPr>
              <a:t>ISA, EISA,</a:t>
            </a:r>
            <a:r>
              <a:rPr lang="en-US" sz="2700" dirty="0">
                <a:latin typeface="Times New Roman" pitchFamily="18" charset="0"/>
                <a:cs typeface="Times New Roman" pitchFamily="18" charset="0"/>
              </a:rPr>
              <a:t>PC,I, ATA, AGP</a:t>
            </a:r>
          </a:p>
          <a:p>
            <a:pPr>
              <a:buNone/>
            </a:pPr>
            <a:endParaRPr lang="en-US" sz="2700" dirty="0">
              <a:latin typeface="Times New Roman" pitchFamily="18" charset="0"/>
              <a:cs typeface="Times New Roman" pitchFamily="18" charset="0"/>
            </a:endParaRPr>
          </a:p>
          <a:p>
            <a:r>
              <a:rPr lang="en-US" sz="2700" dirty="0">
                <a:latin typeface="Times New Roman" pitchFamily="18" charset="0"/>
                <a:cs typeface="Times New Roman" pitchFamily="18" charset="0"/>
              </a:rPr>
              <a:t>bus </a:t>
            </a:r>
            <a:r>
              <a:rPr lang="en-US" sz="2700" dirty="0" err="1">
                <a:latin typeface="Times New Roman" pitchFamily="18" charset="0"/>
                <a:cs typeface="Times New Roman" pitchFamily="18" charset="0"/>
              </a:rPr>
              <a:t>internes</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séries</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PCIe</a:t>
            </a:r>
            <a:r>
              <a:rPr lang="en-US" sz="2700" dirty="0">
                <a:latin typeface="Times New Roman" pitchFamily="18" charset="0"/>
                <a:cs typeface="Times New Roman" pitchFamily="18" charset="0"/>
              </a:rPr>
              <a:t>, SATA</a:t>
            </a:r>
            <a:endParaRPr lang="fr-FR" sz="2700" dirty="0">
              <a:latin typeface="Times New Roman" pitchFamily="18" charset="0"/>
              <a:cs typeface="Times New Roman" pitchFamily="18" charset="0"/>
            </a:endParaRPr>
          </a:p>
          <a:p>
            <a:endParaRPr lang="en-US" sz="2700" dirty="0">
              <a:latin typeface="Times New Roman" pitchFamily="18" charset="0"/>
              <a:cs typeface="Times New Roman" pitchFamily="18" charset="0"/>
            </a:endParaRPr>
          </a:p>
          <a:p>
            <a:r>
              <a:rPr lang="fr-FR" sz="2700" dirty="0">
                <a:latin typeface="Times New Roman" pitchFamily="18" charset="0"/>
                <a:cs typeface="Times New Roman" pitchFamily="18" charset="0"/>
              </a:rPr>
              <a:t>bus de périphériques (traditionnels):</a:t>
            </a:r>
            <a:r>
              <a:rPr lang="en-US" sz="2700" dirty="0">
                <a:latin typeface="Times New Roman" pitchFamily="18" charset="0"/>
                <a:cs typeface="Times New Roman" pitchFamily="18" charset="0"/>
              </a:rPr>
              <a:t> RS232, RS485( RS232-RLI : </a:t>
            </a:r>
            <a:r>
              <a:rPr lang="en-US" sz="2700" dirty="0" err="1">
                <a:latin typeface="Times New Roman" pitchFamily="18" charset="0"/>
                <a:cs typeface="Times New Roman" pitchFamily="18" charset="0"/>
              </a:rPr>
              <a:t>Modbus</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Centronics</a:t>
            </a:r>
            <a:r>
              <a:rPr lang="en-US" sz="2700" dirty="0">
                <a:latin typeface="Times New Roman" pitchFamily="18" charset="0"/>
                <a:cs typeface="Times New Roman" pitchFamily="18" charset="0"/>
              </a:rPr>
              <a:t> (SPP, ECP ), I2C, Ethernet .</a:t>
            </a:r>
          </a:p>
          <a:p>
            <a:endParaRPr lang="en-US" sz="2700" dirty="0">
              <a:latin typeface="Times New Roman" pitchFamily="18" charset="0"/>
              <a:cs typeface="Times New Roman" pitchFamily="18" charset="0"/>
            </a:endParaRPr>
          </a:p>
          <a:p>
            <a:r>
              <a:rPr lang="fr-FR" sz="2700" dirty="0">
                <a:latin typeface="Times New Roman" pitchFamily="18" charset="0"/>
                <a:cs typeface="Times New Roman" pitchFamily="18" charset="0"/>
              </a:rPr>
              <a:t>bus de périphériques (émergeants):</a:t>
            </a:r>
            <a:r>
              <a:rPr lang="en-US" sz="2700" dirty="0">
                <a:latin typeface="Times New Roman" pitchFamily="18" charset="0"/>
                <a:cs typeface="Times New Roman" pitchFamily="18" charset="0"/>
              </a:rPr>
              <a:t> USB , IEEE 1394 (100 Mo/s), Giga Ethernet (Go/s), </a:t>
            </a:r>
            <a:r>
              <a:rPr lang="en-US" sz="2700" dirty="0" err="1">
                <a:latin typeface="Times New Roman" pitchFamily="18" charset="0"/>
                <a:cs typeface="Times New Roman" pitchFamily="18" charset="0"/>
              </a:rPr>
              <a:t>Cardbus</a:t>
            </a:r>
            <a:r>
              <a:rPr lang="en-US" sz="2700" dirty="0">
                <a:latin typeface="Times New Roman" pitchFamily="18" charset="0"/>
                <a:cs typeface="Times New Roman" pitchFamily="18" charset="0"/>
              </a:rPr>
              <a:t> (127 Mo/s, SD card), SPI</a:t>
            </a:r>
            <a:endParaRPr lang="fr-FR" sz="2700" dirty="0">
              <a:latin typeface="Times New Roman" pitchFamily="18" charset="0"/>
              <a:cs typeface="Times New Roman" pitchFamily="18" charset="0"/>
            </a:endParaRPr>
          </a:p>
          <a:p>
            <a:endParaRPr lang="fr-FR" sz="2700" dirty="0">
              <a:latin typeface="Times New Roman" pitchFamily="18" charset="0"/>
              <a:cs typeface="Times New Roman" pitchFamily="18" charset="0"/>
            </a:endParaRPr>
          </a:p>
          <a:p>
            <a:endParaRPr lang="fr-FR" dirty="0"/>
          </a:p>
          <a:p>
            <a:endParaRPr lang="en-US" dirty="0"/>
          </a:p>
          <a:p>
            <a:endParaRPr lang="en-US" dirty="0"/>
          </a:p>
          <a:p>
            <a:endParaRPr lang="fr-F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58204" cy="1143000"/>
          </a:xfrm>
        </p:spPr>
        <p:txBody>
          <a:bodyPr>
            <a:normAutofit fontScale="90000"/>
          </a:bodyPr>
          <a:lstStyle/>
          <a:p>
            <a:pPr algn="ctr"/>
            <a:r>
              <a:rPr lang="fr-FR" dirty="0"/>
              <a:t>Modes de transferts des paquets(terminaisons)</a:t>
            </a:r>
            <a:br>
              <a:rPr lang="fr-FR" dirty="0"/>
            </a:br>
            <a:endParaRPr lang="fr-FR" dirty="0"/>
          </a:p>
        </p:txBody>
      </p:sp>
      <p:sp>
        <p:nvSpPr>
          <p:cNvPr id="3" name="Espace réservé du contenu 2"/>
          <p:cNvSpPr>
            <a:spLocks noGrp="1"/>
          </p:cNvSpPr>
          <p:nvPr>
            <p:ph sz="quarter" idx="1"/>
          </p:nvPr>
        </p:nvSpPr>
        <p:spPr>
          <a:xfrm>
            <a:off x="428596" y="1071546"/>
            <a:ext cx="8401080" cy="4873752"/>
          </a:xfrm>
        </p:spPr>
        <p:txBody>
          <a:bodyPr>
            <a:normAutofit/>
          </a:bodyPr>
          <a:lstStyle/>
          <a:p>
            <a:pPr marL="0" indent="0">
              <a:buNone/>
            </a:pPr>
            <a:r>
              <a:rPr lang="fr-FR" dirty="0"/>
              <a:t>4 modes de transferts des paquets (terminaisons):</a:t>
            </a:r>
          </a:p>
          <a:p>
            <a:r>
              <a:rPr lang="fr-FR" dirty="0"/>
              <a:t>Control </a:t>
            </a:r>
            <a:r>
              <a:rPr lang="fr-FR" dirty="0" err="1"/>
              <a:t>Transfers</a:t>
            </a:r>
            <a:r>
              <a:rPr lang="fr-FR" dirty="0"/>
              <a:t> : (paquets de contrôle : Message) : configuration, états, initialisation des périphériques. </a:t>
            </a:r>
          </a:p>
          <a:p>
            <a:r>
              <a:rPr lang="fr-FR" dirty="0"/>
              <a:t>• Bulk Data </a:t>
            </a:r>
            <a:r>
              <a:rPr lang="fr-FR" dirty="0" err="1"/>
              <a:t>Transfers</a:t>
            </a:r>
            <a:r>
              <a:rPr lang="fr-FR" dirty="0"/>
              <a:t> : paquets en bloc, en rafale de données  imprimantes, scanners. </a:t>
            </a:r>
          </a:p>
          <a:p>
            <a:r>
              <a:rPr lang="fr-FR" dirty="0"/>
              <a:t>• </a:t>
            </a:r>
            <a:r>
              <a:rPr lang="fr-FR" dirty="0" err="1"/>
              <a:t>Interrupts</a:t>
            </a:r>
            <a:r>
              <a:rPr lang="fr-FR" dirty="0"/>
              <a:t> </a:t>
            </a:r>
            <a:r>
              <a:rPr lang="fr-FR" dirty="0" err="1"/>
              <a:t>Transfers</a:t>
            </a:r>
            <a:r>
              <a:rPr lang="fr-FR" dirty="0"/>
              <a:t> : (paquets d´interruption) : message court émis de temps en temps (l'USB ne supporte pas les interruptions) </a:t>
            </a:r>
          </a:p>
          <a:p>
            <a:r>
              <a:rPr lang="fr-FR" dirty="0"/>
              <a:t>• </a:t>
            </a:r>
            <a:r>
              <a:rPr lang="fr-FR" dirty="0" err="1"/>
              <a:t>Isochronous</a:t>
            </a:r>
            <a:r>
              <a:rPr lang="fr-FR" dirty="0"/>
              <a:t> </a:t>
            </a:r>
            <a:r>
              <a:rPr lang="fr-FR" dirty="0" err="1"/>
              <a:t>Transfers</a:t>
            </a:r>
            <a:r>
              <a:rPr lang="fr-FR" dirty="0"/>
              <a:t> : (paquets isochrones) : transmission à intervalles de temps réguliers et à bande passante garantie</a:t>
            </a:r>
          </a:p>
        </p:txBody>
      </p:sp>
      <p:pic>
        <p:nvPicPr>
          <p:cNvPr id="4098" name="Picture 2"/>
          <p:cNvPicPr>
            <a:picLocks noChangeAspect="1" noChangeArrowheads="1"/>
          </p:cNvPicPr>
          <p:nvPr/>
        </p:nvPicPr>
        <p:blipFill>
          <a:blip r:embed="rId2"/>
          <a:srcRect l="30198" t="37109" r="18191" b="46289"/>
          <a:stretch>
            <a:fillRect/>
          </a:stretch>
        </p:blipFill>
        <p:spPr bwMode="auto">
          <a:xfrm>
            <a:off x="108564" y="5445224"/>
            <a:ext cx="8858312" cy="1602035"/>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19440" y="-24"/>
            <a:ext cx="4110014" cy="1000132"/>
          </a:xfrm>
        </p:spPr>
        <p:txBody>
          <a:bodyPr/>
          <a:lstStyle/>
          <a:p>
            <a:r>
              <a:rPr lang="fr-FR" dirty="0"/>
              <a:t>Protocole USB</a:t>
            </a:r>
          </a:p>
        </p:txBody>
      </p:sp>
      <p:sp>
        <p:nvSpPr>
          <p:cNvPr id="3" name="Espace réservé du contenu 2"/>
          <p:cNvSpPr>
            <a:spLocks noGrp="1"/>
          </p:cNvSpPr>
          <p:nvPr>
            <p:ph sz="quarter" idx="1"/>
          </p:nvPr>
        </p:nvSpPr>
        <p:spPr>
          <a:xfrm>
            <a:off x="428596" y="1071546"/>
            <a:ext cx="7467600" cy="4873752"/>
          </a:xfrm>
        </p:spPr>
        <p:txBody>
          <a:bodyPr/>
          <a:lstStyle/>
          <a:p>
            <a:r>
              <a:rPr lang="fr-FR" dirty="0"/>
              <a:t>Le fonctionnement de l’USB est présenté sous forme d’un système séparé en 3 couches (les 3 couches basses du modèle standard OSI). </a:t>
            </a:r>
          </a:p>
        </p:txBody>
      </p:sp>
      <p:pic>
        <p:nvPicPr>
          <p:cNvPr id="6" name="Picture 2"/>
          <p:cNvPicPr>
            <a:picLocks noChangeAspect="1" noChangeArrowheads="1"/>
          </p:cNvPicPr>
          <p:nvPr/>
        </p:nvPicPr>
        <p:blipFill>
          <a:blip r:embed="rId2"/>
          <a:srcRect l="23533" t="13398" r="26722" b="8332"/>
          <a:stretch>
            <a:fillRect/>
          </a:stretch>
        </p:blipFill>
        <p:spPr bwMode="auto">
          <a:xfrm>
            <a:off x="1857356" y="2428868"/>
            <a:ext cx="5572164" cy="4429132"/>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85728"/>
            <a:ext cx="8401080" cy="6188224"/>
          </a:xfrm>
        </p:spPr>
        <p:txBody>
          <a:bodyPr>
            <a:normAutofit lnSpcReduction="10000"/>
          </a:bodyPr>
          <a:lstStyle/>
          <a:p>
            <a:r>
              <a:rPr lang="fr-FR" dirty="0"/>
              <a:t>La communication se fait entre le Host (ordinateur) et les </a:t>
            </a:r>
            <a:r>
              <a:rPr lang="fr-FR" dirty="0" err="1"/>
              <a:t>Device</a:t>
            </a:r>
            <a:r>
              <a:rPr lang="fr-FR" dirty="0"/>
              <a:t> (périphériques) selon le principe </a:t>
            </a:r>
            <a:r>
              <a:rPr lang="fr-FR" b="1" dirty="0">
                <a:solidFill>
                  <a:srgbClr val="FF0000"/>
                </a:solidFill>
              </a:rPr>
              <a:t>de l’anneau à jeton (</a:t>
            </a:r>
            <a:r>
              <a:rPr lang="fr-FR" b="1" dirty="0" err="1">
                <a:solidFill>
                  <a:srgbClr val="FF0000"/>
                </a:solidFill>
              </a:rPr>
              <a:t>Token</a:t>
            </a:r>
            <a:r>
              <a:rPr lang="fr-FR" b="1" dirty="0">
                <a:solidFill>
                  <a:srgbClr val="FF0000"/>
                </a:solidFill>
              </a:rPr>
              <a:t> Ring) </a:t>
            </a:r>
            <a:r>
              <a:rPr lang="fr-FR" dirty="0"/>
              <a:t>: la bande passante est </a:t>
            </a:r>
            <a:r>
              <a:rPr lang="fr-FR"/>
              <a:t>partagée temporairement </a:t>
            </a:r>
            <a:r>
              <a:rPr lang="fr-FR" dirty="0"/>
              <a:t>entre tous les périphériques connectés et l’hôte émet un signal de début de séquence (« Frame ») chaque milliseconde, intervalle de temps pendant lequel il va donner simultanément la parole à chacun d’</a:t>
            </a:r>
            <a:r>
              <a:rPr lang="fr-FR" dirty="0" err="1"/>
              <a:t>entre-eux</a:t>
            </a:r>
            <a:r>
              <a:rPr lang="fr-FR" dirty="0"/>
              <a:t> (sensation de connexion privilégiée).</a:t>
            </a:r>
          </a:p>
          <a:p>
            <a:endParaRPr lang="fr-FR" dirty="0"/>
          </a:p>
          <a:p>
            <a:r>
              <a:rPr lang="fr-FR" dirty="0"/>
              <a:t>Le protocole de communication est qualifié de </a:t>
            </a:r>
            <a:r>
              <a:rPr lang="fr-FR" b="1" dirty="0"/>
              <a:t>« host </a:t>
            </a:r>
            <a:r>
              <a:rPr lang="fr-FR" b="1" dirty="0" err="1"/>
              <a:t>scheduled</a:t>
            </a:r>
            <a:r>
              <a:rPr lang="fr-FR" b="1" dirty="0"/>
              <a:t> </a:t>
            </a:r>
            <a:r>
              <a:rPr lang="fr-FR" b="1" dirty="0" err="1"/>
              <a:t>token</a:t>
            </a:r>
            <a:r>
              <a:rPr lang="fr-FR" b="1" dirty="0"/>
              <a:t> </a:t>
            </a:r>
            <a:r>
              <a:rPr lang="fr-FR" b="1" dirty="0" err="1"/>
              <a:t>based</a:t>
            </a:r>
            <a:r>
              <a:rPr lang="fr-FR" b="1" dirty="0"/>
              <a:t> </a:t>
            </a:r>
            <a:r>
              <a:rPr lang="fr-FR" b="1" dirty="0" err="1"/>
              <a:t>protocol</a:t>
            </a:r>
            <a:r>
              <a:rPr lang="fr-FR" b="1" dirty="0"/>
              <a:t> » </a:t>
            </a:r>
            <a:r>
              <a:rPr lang="fr-FR" dirty="0"/>
              <a:t>: le host initie toutes les transactions. Le premier paquet (le jeton) est produit par le host pour décrire ce qui va suivre, si la transaction de données sera en lecture ou en écriture, ce que sera l’adresse de l’appareil et la terminaison (mode de transfert) désignée. Le jeton contient donc une grande partie de l’information sur la nature de la communication.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67544" y="620688"/>
            <a:ext cx="8208912" cy="5709248"/>
          </a:xfrm>
        </p:spPr>
        <p:txBody>
          <a:bodyPr/>
          <a:lstStyle/>
          <a:p>
            <a:r>
              <a:rPr lang="fr-FR" dirty="0"/>
              <a:t>Lors de la connexion d’un nouveau périphérique, le host procède à la phase d’énumération . </a:t>
            </a:r>
          </a:p>
          <a:p>
            <a:r>
              <a:rPr lang="fr-FR" dirty="0"/>
              <a:t>Le jeton contient l’adresse du périphérique codée sur 7 bits=2^7=128 périphériques-1 (car adresse ‘0’ est réservée), adresse par défaut avant affectation).</a:t>
            </a:r>
          </a:p>
          <a:p>
            <a:pPr marL="0" indent="0">
              <a:buNone/>
            </a:pPr>
            <a:endParaRPr lang="fr-FR" dirty="0"/>
          </a:p>
          <a:p>
            <a:r>
              <a:rPr lang="fr-FR" dirty="0"/>
              <a:t>Si ce dernier reconnaît son adresse dans le jeton, il envoie un paquet de données en réponse, sinon, il fait suivre aux autres périphériques qui lui sont chaînés</a:t>
            </a:r>
            <a:endParaRPr lang="ar-DZ" dirty="0"/>
          </a:p>
        </p:txBody>
      </p:sp>
    </p:spTree>
    <p:extLst>
      <p:ext uri="{BB962C8B-B14F-4D97-AF65-F5344CB8AC3E}">
        <p14:creationId xmlns:p14="http://schemas.microsoft.com/office/powerpoint/2010/main" val="352284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0100" y="0"/>
            <a:ext cx="7467600" cy="1143000"/>
          </a:xfrm>
        </p:spPr>
        <p:txBody>
          <a:bodyPr/>
          <a:lstStyle/>
          <a:p>
            <a:r>
              <a:rPr lang="fr-FR" dirty="0"/>
              <a:t>Trame de communication </a:t>
            </a:r>
          </a:p>
        </p:txBody>
      </p:sp>
      <p:sp>
        <p:nvSpPr>
          <p:cNvPr id="3" name="Espace réservé du contenu 2"/>
          <p:cNvSpPr>
            <a:spLocks noGrp="1"/>
          </p:cNvSpPr>
          <p:nvPr>
            <p:ph sz="quarter" idx="1"/>
          </p:nvPr>
        </p:nvSpPr>
        <p:spPr>
          <a:xfrm>
            <a:off x="0" y="1214422"/>
            <a:ext cx="9144000" cy="5259530"/>
          </a:xfrm>
        </p:spPr>
        <p:txBody>
          <a:bodyPr/>
          <a:lstStyle/>
          <a:p>
            <a:r>
              <a:rPr lang="fr-FR" dirty="0"/>
              <a:t>La communication entre périphériques et hôtes sur le bus physique se présente sous la forme d’un flot de bits émis en série. C’est le SIE (Serial  Interface  </a:t>
            </a:r>
            <a:r>
              <a:rPr lang="fr-FR" dirty="0" err="1"/>
              <a:t>Engine</a:t>
            </a:r>
            <a:r>
              <a:rPr lang="fr-FR" dirty="0"/>
              <a:t>) qui s’occupe de </a:t>
            </a:r>
            <a:r>
              <a:rPr lang="fr-FR" dirty="0">
                <a:solidFill>
                  <a:srgbClr val="FF0000"/>
                </a:solidFill>
              </a:rPr>
              <a:t>transformer </a:t>
            </a:r>
            <a:r>
              <a:rPr lang="fr-FR" dirty="0"/>
              <a:t>le flot de bits arrivant en parallèle dans les buffers du contrôleur hôte, en un flux de données série conforme à la spécification USB. </a:t>
            </a:r>
          </a:p>
          <a:p>
            <a:r>
              <a:rPr lang="fr-FR" dirty="0"/>
              <a:t>Ce flux, constitué d’un ensemble de bits interprétables dans une fenêtre représente une trame (« Frame »).</a:t>
            </a:r>
          </a:p>
        </p:txBody>
      </p:sp>
      <p:pic>
        <p:nvPicPr>
          <p:cNvPr id="6" name="Picture 2"/>
          <p:cNvPicPr>
            <a:picLocks noChangeAspect="1" noChangeArrowheads="1"/>
          </p:cNvPicPr>
          <p:nvPr/>
        </p:nvPicPr>
        <p:blipFill>
          <a:blip r:embed="rId2">
            <a:lum bright="-20000"/>
          </a:blip>
          <a:srcRect l="21815" t="43388" r="22969" b="25830"/>
          <a:stretch>
            <a:fillRect/>
          </a:stretch>
        </p:blipFill>
        <p:spPr bwMode="auto">
          <a:xfrm>
            <a:off x="1000100" y="4643446"/>
            <a:ext cx="7572428" cy="200024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67544" y="1052736"/>
            <a:ext cx="7467600" cy="4873752"/>
          </a:xfrm>
        </p:spPr>
        <p:txBody>
          <a:bodyPr>
            <a:normAutofit lnSpcReduction="10000"/>
          </a:bodyPr>
          <a:lstStyle/>
          <a:p>
            <a:pPr marL="0" indent="0">
              <a:buNone/>
            </a:pPr>
            <a:r>
              <a:rPr lang="fr-FR" dirty="0"/>
              <a:t>Une trame est divisées en 3 parties :</a:t>
            </a:r>
          </a:p>
          <a:p>
            <a:pPr marL="0" indent="0">
              <a:buNone/>
            </a:pPr>
            <a:endParaRPr lang="fr-FR" dirty="0"/>
          </a:p>
          <a:p>
            <a:r>
              <a:rPr lang="fr-FR" dirty="0"/>
              <a:t> • un marqueur de début de trame (SOF : Start Of Frame) qui est un paquet spécial émis par l’hôte toute les millisecondes. </a:t>
            </a:r>
          </a:p>
          <a:p>
            <a:endParaRPr lang="fr-FR" dirty="0"/>
          </a:p>
          <a:p>
            <a:r>
              <a:rPr lang="fr-FR" dirty="0"/>
              <a:t>• un ensemble de transactions de différents types entre hôte et périphériques </a:t>
            </a:r>
          </a:p>
          <a:p>
            <a:endParaRPr lang="fr-FR" dirty="0"/>
          </a:p>
          <a:p>
            <a:r>
              <a:rPr lang="fr-FR" dirty="0"/>
              <a:t>• un intervalle de fin de trame (EOF : End Of Frame) qui est une période comprise entre la dernière transaction émise dans la trame et le jeton SOF de la trame suivante.</a:t>
            </a:r>
            <a:endParaRPr lang="ar-DZ" dirty="0"/>
          </a:p>
        </p:txBody>
      </p:sp>
    </p:spTree>
    <p:extLst>
      <p:ext uri="{BB962C8B-B14F-4D97-AF65-F5344CB8AC3E}">
        <p14:creationId xmlns:p14="http://schemas.microsoft.com/office/powerpoint/2010/main" val="26991957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14282" y="214290"/>
            <a:ext cx="8686800" cy="4873752"/>
          </a:xfrm>
        </p:spPr>
        <p:txBody>
          <a:bodyPr>
            <a:normAutofit/>
          </a:bodyPr>
          <a:lstStyle/>
          <a:p>
            <a:r>
              <a:rPr lang="fr-FR" dirty="0"/>
              <a:t>Un périphérique doit d'abord isoler une trame à l'intérieur de laquelle on retrouve des ensembles de paquets (</a:t>
            </a:r>
            <a:r>
              <a:rPr lang="fr-FR" dirty="0" err="1"/>
              <a:t>Token</a:t>
            </a:r>
            <a:r>
              <a:rPr lang="fr-FR" dirty="0"/>
              <a:t>, Data, </a:t>
            </a:r>
            <a:r>
              <a:rPr lang="fr-FR" dirty="0" err="1"/>
              <a:t>Handshake</a:t>
            </a:r>
            <a:r>
              <a:rPr lang="fr-FR" dirty="0"/>
              <a:t>).</a:t>
            </a:r>
          </a:p>
          <a:p>
            <a:pPr algn="ctr"/>
            <a:endParaRPr lang="fr-FR" dirty="0"/>
          </a:p>
          <a:p>
            <a:pPr algn="ctr"/>
            <a:endParaRPr lang="fr-FR" dirty="0"/>
          </a:p>
          <a:p>
            <a:pPr algn="ctr"/>
            <a:endParaRPr lang="fr-FR" dirty="0"/>
          </a:p>
          <a:p>
            <a:pPr algn="ctr"/>
            <a:endParaRPr lang="fr-FR" dirty="0"/>
          </a:p>
          <a:p>
            <a:pPr algn="ctr"/>
            <a:endParaRPr lang="fr-FR" dirty="0"/>
          </a:p>
          <a:p>
            <a:pPr algn="ctr">
              <a:buNone/>
            </a:pPr>
            <a:endParaRPr lang="fr-FR" dirty="0"/>
          </a:p>
          <a:p>
            <a:r>
              <a:rPr lang="fr-FR" dirty="0"/>
              <a:t>La composition de ces 3 paquets réalise une transaction :</a:t>
            </a:r>
          </a:p>
        </p:txBody>
      </p:sp>
      <p:pic>
        <p:nvPicPr>
          <p:cNvPr id="6" name="Picture 2"/>
          <p:cNvPicPr>
            <a:picLocks noChangeAspect="1" noChangeArrowheads="1"/>
          </p:cNvPicPr>
          <p:nvPr/>
        </p:nvPicPr>
        <p:blipFill>
          <a:blip r:embed="rId2"/>
          <a:srcRect l="18849" t="32247" r="18519" b="25244"/>
          <a:stretch>
            <a:fillRect/>
          </a:stretch>
        </p:blipFill>
        <p:spPr bwMode="auto">
          <a:xfrm>
            <a:off x="1504156" y="1700808"/>
            <a:ext cx="5804148" cy="2214741"/>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l="20315" t="50782" r="20387" b="22851"/>
          <a:stretch>
            <a:fillRect/>
          </a:stretch>
        </p:blipFill>
        <p:spPr bwMode="auto">
          <a:xfrm>
            <a:off x="642910" y="4643446"/>
            <a:ext cx="7715304" cy="1928826"/>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0166" y="0"/>
            <a:ext cx="7467600" cy="1143000"/>
          </a:xfrm>
        </p:spPr>
        <p:txBody>
          <a:bodyPr/>
          <a:lstStyle/>
          <a:p>
            <a:r>
              <a:rPr lang="fr-FR" dirty="0"/>
              <a:t>Format des paquets</a:t>
            </a:r>
          </a:p>
        </p:txBody>
      </p:sp>
      <p:sp>
        <p:nvSpPr>
          <p:cNvPr id="3" name="Espace réservé du contenu 2"/>
          <p:cNvSpPr>
            <a:spLocks noGrp="1"/>
          </p:cNvSpPr>
          <p:nvPr>
            <p:ph sz="quarter" idx="1"/>
          </p:nvPr>
        </p:nvSpPr>
        <p:spPr>
          <a:xfrm>
            <a:off x="457200" y="1357298"/>
            <a:ext cx="8686800" cy="4873752"/>
          </a:xfrm>
        </p:spPr>
        <p:txBody>
          <a:bodyPr/>
          <a:lstStyle/>
          <a:p>
            <a:pPr>
              <a:buNone/>
            </a:pPr>
            <a:r>
              <a:rPr lang="fr-FR" dirty="0"/>
              <a:t>Chaque paquet(</a:t>
            </a:r>
            <a:r>
              <a:rPr lang="fr-FR" dirty="0" err="1"/>
              <a:t>Token,Data</a:t>
            </a:r>
            <a:r>
              <a:rPr lang="fr-FR" dirty="0"/>
              <a:t> ou </a:t>
            </a:r>
            <a:r>
              <a:rPr lang="fr-FR" dirty="0" err="1"/>
              <a:t>Handshake</a:t>
            </a:r>
            <a:r>
              <a:rPr lang="fr-FR" dirty="0"/>
              <a:t>) est structuré de la manière suivante:</a:t>
            </a:r>
          </a:p>
          <a:p>
            <a:pPr>
              <a:buFont typeface="Wingdings" pitchFamily="2" charset="2"/>
              <a:buChar char="Ø"/>
            </a:pPr>
            <a:r>
              <a:rPr lang="fr-FR" dirty="0"/>
              <a:t>Un identificateur(PID)</a:t>
            </a:r>
          </a:p>
          <a:p>
            <a:pPr>
              <a:buFont typeface="Wingdings" pitchFamily="2" charset="2"/>
              <a:buChar char="Ø"/>
            </a:pPr>
            <a:r>
              <a:rPr lang="fr-FR" dirty="0"/>
              <a:t>Une information spécifique selon le paquet (</a:t>
            </a:r>
            <a:r>
              <a:rPr lang="fr-FR" dirty="0" err="1"/>
              <a:t>ADResse</a:t>
            </a:r>
            <a:r>
              <a:rPr lang="fr-FR" dirty="0"/>
              <a:t> +</a:t>
            </a:r>
            <a:r>
              <a:rPr lang="fr-FR" dirty="0" err="1"/>
              <a:t>EndPoint,FrameNumber,Data,Vide</a:t>
            </a:r>
            <a:r>
              <a:rPr lang="fr-FR" dirty="0"/>
              <a:t>)</a:t>
            </a:r>
          </a:p>
          <a:p>
            <a:pPr>
              <a:buFont typeface="Wingdings" pitchFamily="2" charset="2"/>
              <a:buChar char="Ø"/>
            </a:pPr>
            <a:r>
              <a:rPr lang="fr-FR" dirty="0"/>
              <a:t>  un contrôle d'erreur (CRC)</a:t>
            </a:r>
          </a:p>
        </p:txBody>
      </p:sp>
      <p:pic>
        <p:nvPicPr>
          <p:cNvPr id="6" name="Picture 2"/>
          <p:cNvPicPr>
            <a:picLocks noChangeAspect="1" noChangeArrowheads="1"/>
          </p:cNvPicPr>
          <p:nvPr/>
        </p:nvPicPr>
        <p:blipFill>
          <a:blip r:embed="rId2">
            <a:lum bright="-20000"/>
          </a:blip>
          <a:srcRect l="11102" t="54235" r="12256" b="14983"/>
          <a:stretch>
            <a:fillRect/>
          </a:stretch>
        </p:blipFill>
        <p:spPr bwMode="auto">
          <a:xfrm>
            <a:off x="1071538" y="4500570"/>
            <a:ext cx="7276471" cy="1643074"/>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71400"/>
            <a:ext cx="7467600" cy="1143000"/>
          </a:xfrm>
        </p:spPr>
        <p:txBody>
          <a:bodyPr/>
          <a:lstStyle/>
          <a:p>
            <a:r>
              <a:rPr lang="fr-FR" dirty="0"/>
              <a:t>Types de paquets</a:t>
            </a:r>
            <a:endParaRPr lang="ar-DZ" dirty="0"/>
          </a:p>
        </p:txBody>
      </p:sp>
      <p:sp>
        <p:nvSpPr>
          <p:cNvPr id="3" name="Espace réservé du contenu 2"/>
          <p:cNvSpPr>
            <a:spLocks noGrp="1"/>
          </p:cNvSpPr>
          <p:nvPr>
            <p:ph sz="quarter" idx="1"/>
          </p:nvPr>
        </p:nvSpPr>
        <p:spPr>
          <a:xfrm>
            <a:off x="467544" y="1340768"/>
            <a:ext cx="7467600" cy="4873752"/>
          </a:xfrm>
        </p:spPr>
        <p:txBody>
          <a:bodyPr/>
          <a:lstStyle/>
          <a:p>
            <a:pPr marL="0" indent="0">
              <a:buNone/>
            </a:pPr>
            <a:r>
              <a:rPr lang="fr-FR" dirty="0"/>
              <a:t>Le format d’un paquet et les différents champs qui le composent varient d’un type de paquet à un autre. Nous allons décrire les différents types de paquets possibles : </a:t>
            </a:r>
          </a:p>
          <a:p>
            <a:r>
              <a:rPr lang="fr-FR" dirty="0"/>
              <a:t>• paquet jeton : contient un champ PID, un champ </a:t>
            </a:r>
            <a:r>
              <a:rPr lang="fr-FR" dirty="0" err="1"/>
              <a:t>ADDResse</a:t>
            </a:r>
            <a:r>
              <a:rPr lang="fr-FR" dirty="0"/>
              <a:t>, un champ terminaison (ENDP) et un champ CRC 5. Seul le host peut envoyer ce type de paquet. </a:t>
            </a:r>
          </a:p>
          <a:p>
            <a:r>
              <a:rPr lang="fr-FR" dirty="0"/>
              <a:t>• paquet de début de trame (SOF) : composé de 3 champs : PID-Frame-CRC 5. </a:t>
            </a:r>
          </a:p>
          <a:p>
            <a:r>
              <a:rPr lang="fr-FR" dirty="0"/>
              <a:t>• paquet de données : composé de 3 champs : PID-DATA-CRC 16.</a:t>
            </a:r>
            <a:endParaRPr lang="ar-DZ" dirty="0"/>
          </a:p>
        </p:txBody>
      </p:sp>
    </p:spTree>
    <p:extLst>
      <p:ext uri="{BB962C8B-B14F-4D97-AF65-F5344CB8AC3E}">
        <p14:creationId xmlns:p14="http://schemas.microsoft.com/office/powerpoint/2010/main" val="24725799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23528" y="764704"/>
            <a:ext cx="7467600" cy="4873752"/>
          </a:xfrm>
        </p:spPr>
        <p:txBody>
          <a:bodyPr/>
          <a:lstStyle/>
          <a:p>
            <a:r>
              <a:rPr lang="fr-FR" dirty="0"/>
              <a:t>• paquet de protocole d’accord (</a:t>
            </a:r>
            <a:r>
              <a:rPr lang="fr-FR" dirty="0" err="1"/>
              <a:t>handshake</a:t>
            </a:r>
            <a:r>
              <a:rPr lang="fr-FR" dirty="0"/>
              <a:t>) : un seul champ : PI</a:t>
            </a:r>
          </a:p>
          <a:p>
            <a:pPr marL="0" indent="0">
              <a:buNone/>
            </a:pPr>
            <a:endParaRPr lang="ar-DZ"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21" t="35785" r="23751" b="31381"/>
          <a:stretch/>
        </p:blipFill>
        <p:spPr bwMode="auto">
          <a:xfrm>
            <a:off x="323528" y="2636912"/>
            <a:ext cx="814730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73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642918"/>
            <a:ext cx="8229600" cy="1143000"/>
          </a:xfrm>
        </p:spPr>
        <p:txBody>
          <a:bodyPr>
            <a:normAutofit/>
          </a:bodyPr>
          <a:lstStyle/>
          <a:p>
            <a:pPr algn="ctr"/>
            <a:r>
              <a:rPr lang="fr-FR" b="1" dirty="0">
                <a:solidFill>
                  <a:srgbClr val="FF0000"/>
                </a:solidFill>
              </a:rPr>
              <a:t>Bus Traditionnels</a:t>
            </a:r>
            <a:br>
              <a:rPr lang="fr-FR" b="1" dirty="0">
                <a:solidFill>
                  <a:schemeClr val="tx2">
                    <a:lumMod val="60000"/>
                    <a:lumOff val="40000"/>
                  </a:schemeClr>
                </a:solidFill>
              </a:rPr>
            </a:br>
            <a:endParaRPr lang="fr-FR" b="1" dirty="0">
              <a:solidFill>
                <a:schemeClr val="tx2">
                  <a:lumMod val="60000"/>
                  <a:lumOff val="40000"/>
                </a:schemeClr>
              </a:solidFill>
            </a:endParaRPr>
          </a:p>
        </p:txBody>
      </p:sp>
      <p:sp>
        <p:nvSpPr>
          <p:cNvPr id="3" name="Espace réservé du contenu 2"/>
          <p:cNvSpPr>
            <a:spLocks noGrp="1"/>
          </p:cNvSpPr>
          <p:nvPr>
            <p:ph sz="quarter" idx="1"/>
          </p:nvPr>
        </p:nvSpPr>
        <p:spPr>
          <a:xfrm>
            <a:off x="571472" y="2071678"/>
            <a:ext cx="8229600" cy="4525963"/>
          </a:xfrm>
        </p:spPr>
        <p:txBody>
          <a:bodyPr/>
          <a:lstStyle/>
          <a:p>
            <a:pPr>
              <a:buFont typeface="Wingdings" pitchFamily="2" charset="2"/>
              <a:buChar char="Ø"/>
            </a:pPr>
            <a:r>
              <a:rPr lang="en-US" b="1" dirty="0">
                <a:solidFill>
                  <a:schemeClr val="accent2">
                    <a:lumMod val="75000"/>
                  </a:schemeClr>
                </a:solidFill>
              </a:rPr>
              <a:t>Bus standard </a:t>
            </a:r>
            <a:r>
              <a:rPr lang="en-US" b="1" dirty="0" err="1">
                <a:solidFill>
                  <a:schemeClr val="accent2">
                    <a:lumMod val="75000"/>
                  </a:schemeClr>
                </a:solidFill>
              </a:rPr>
              <a:t>Parallèle</a:t>
            </a:r>
            <a:endParaRPr lang="en-US" b="1" dirty="0">
              <a:solidFill>
                <a:schemeClr val="accent2">
                  <a:lumMod val="75000"/>
                </a:schemeClr>
              </a:solidFill>
            </a:endParaRPr>
          </a:p>
          <a:p>
            <a:pPr>
              <a:buNone/>
            </a:pPr>
            <a:endParaRPr lang="en-US" b="1" dirty="0">
              <a:solidFill>
                <a:schemeClr val="accent2">
                  <a:lumMod val="75000"/>
                </a:schemeClr>
              </a:solidFill>
            </a:endParaRPr>
          </a:p>
          <a:p>
            <a:pPr>
              <a:buFont typeface="Wingdings" pitchFamily="2" charset="2"/>
              <a:buChar char="Ø"/>
            </a:pPr>
            <a:r>
              <a:rPr lang="en-US" b="1" dirty="0">
                <a:solidFill>
                  <a:schemeClr val="accent2">
                    <a:lumMod val="75000"/>
                  </a:schemeClr>
                </a:solidFill>
              </a:rPr>
              <a:t>Bus standard </a:t>
            </a:r>
            <a:r>
              <a:rPr lang="en-US" b="1" dirty="0" err="1">
                <a:solidFill>
                  <a:schemeClr val="accent2">
                    <a:lumMod val="75000"/>
                  </a:schemeClr>
                </a:solidFill>
              </a:rPr>
              <a:t>Série</a:t>
            </a:r>
            <a:r>
              <a:rPr lang="en-US" b="1" dirty="0">
                <a:solidFill>
                  <a:schemeClr val="accent2">
                    <a:lumMod val="75000"/>
                  </a:schemeClr>
                </a:solidFill>
              </a:rPr>
              <a:t> </a:t>
            </a:r>
            <a:r>
              <a:rPr lang="en-US" b="1" dirty="0" err="1">
                <a:solidFill>
                  <a:schemeClr val="accent2">
                    <a:lumMod val="75000"/>
                  </a:schemeClr>
                </a:solidFill>
              </a:rPr>
              <a:t>asynchrone</a:t>
            </a:r>
            <a:endParaRPr lang="en-US" b="1" dirty="0">
              <a:solidFill>
                <a:schemeClr val="accent2">
                  <a:lumMod val="75000"/>
                </a:schemeClr>
              </a:solidFill>
            </a:endParaRPr>
          </a:p>
          <a:p>
            <a:pPr>
              <a:buNone/>
            </a:pPr>
            <a:endParaRPr lang="en-US" b="1" dirty="0">
              <a:solidFill>
                <a:schemeClr val="accent2">
                  <a:lumMod val="75000"/>
                </a:schemeClr>
              </a:solidFill>
            </a:endParaRPr>
          </a:p>
          <a:p>
            <a:pPr>
              <a:buFont typeface="Wingdings" pitchFamily="2" charset="2"/>
              <a:buChar char="Ø"/>
            </a:pPr>
            <a:r>
              <a:rPr lang="en-US" b="1" dirty="0">
                <a:solidFill>
                  <a:schemeClr val="accent2">
                    <a:lumMod val="75000"/>
                  </a:schemeClr>
                </a:solidFill>
              </a:rPr>
              <a:t>Bus </a:t>
            </a:r>
            <a:r>
              <a:rPr lang="en-US" b="1" dirty="0" err="1">
                <a:solidFill>
                  <a:schemeClr val="accent2">
                    <a:lumMod val="75000"/>
                  </a:schemeClr>
                </a:solidFill>
              </a:rPr>
              <a:t>série</a:t>
            </a:r>
            <a:r>
              <a:rPr lang="en-US" b="1" dirty="0">
                <a:solidFill>
                  <a:schemeClr val="accent2">
                    <a:lumMod val="75000"/>
                  </a:schemeClr>
                </a:solidFill>
              </a:rPr>
              <a:t> </a:t>
            </a:r>
            <a:r>
              <a:rPr lang="en-US" b="1" dirty="0" err="1">
                <a:solidFill>
                  <a:schemeClr val="accent2">
                    <a:lumMod val="75000"/>
                  </a:schemeClr>
                </a:solidFill>
              </a:rPr>
              <a:t>synchrone</a:t>
            </a:r>
            <a:r>
              <a:rPr lang="en-US" b="1" dirty="0">
                <a:solidFill>
                  <a:schemeClr val="accent2">
                    <a:lumMod val="75000"/>
                  </a:schemeClr>
                </a:solidFill>
              </a:rPr>
              <a:t> I2C, SPI, 1-Wire</a:t>
            </a:r>
            <a:endParaRPr lang="fr-FR" b="1" dirty="0">
              <a:solidFill>
                <a:schemeClr val="accent2">
                  <a:lumMod val="75000"/>
                </a:schemeClr>
              </a:solidFill>
            </a:endParaRPr>
          </a:p>
          <a:p>
            <a:endParaRPr lang="fr-FR" dirty="0"/>
          </a:p>
          <a:p>
            <a:endParaRPr 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quarter" idx="1"/>
          </p:nvPr>
        </p:nvPicPr>
        <p:blipFill>
          <a:blip r:embed="rId2"/>
          <a:srcRect l="61799" t="18503" r="2806" b="35556"/>
          <a:stretch>
            <a:fillRect/>
          </a:stretch>
        </p:blipFill>
        <p:spPr bwMode="auto">
          <a:xfrm>
            <a:off x="571472" y="413158"/>
            <a:ext cx="8048681" cy="5873362"/>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HUB</a:t>
            </a:r>
            <a:br>
              <a:rPr lang="fr-FR" dirty="0"/>
            </a:br>
            <a:endParaRPr lang="fr-FR" dirty="0"/>
          </a:p>
        </p:txBody>
      </p:sp>
      <p:sp>
        <p:nvSpPr>
          <p:cNvPr id="3" name="Espace réservé du contenu 2"/>
          <p:cNvSpPr>
            <a:spLocks noGrp="1"/>
          </p:cNvSpPr>
          <p:nvPr>
            <p:ph sz="quarter" idx="1"/>
          </p:nvPr>
        </p:nvSpPr>
        <p:spPr>
          <a:xfrm>
            <a:off x="428596" y="1142984"/>
            <a:ext cx="7467600" cy="4873752"/>
          </a:xfrm>
        </p:spPr>
        <p:txBody>
          <a:bodyPr>
            <a:normAutofit/>
          </a:bodyPr>
          <a:lstStyle/>
          <a:p>
            <a:r>
              <a:rPr lang="fr-FR" sz="2100" dirty="0"/>
              <a:t>Interface électrique entre périphériques (</a:t>
            </a:r>
            <a:r>
              <a:rPr lang="fr-FR" sz="2100" dirty="0" err="1"/>
              <a:t>device</a:t>
            </a:r>
            <a:r>
              <a:rPr lang="fr-FR" sz="2100" dirty="0"/>
              <a:t>) et master(host).Le hub gère:</a:t>
            </a:r>
          </a:p>
          <a:p>
            <a:pPr marL="1255713" indent="-273050"/>
            <a:r>
              <a:rPr lang="fr-FR" sz="2100" dirty="0"/>
              <a:t>La connectique</a:t>
            </a:r>
          </a:p>
          <a:p>
            <a:pPr marL="1255713" indent="-273050"/>
            <a:r>
              <a:rPr lang="fr-FR" sz="2100" dirty="0"/>
              <a:t>La consommation électrique</a:t>
            </a:r>
          </a:p>
          <a:p>
            <a:pPr marL="1255713" indent="-273050"/>
            <a:r>
              <a:rPr lang="fr-FR" sz="2100" dirty="0"/>
              <a:t>La détection de connexion-déconnexion</a:t>
            </a:r>
          </a:p>
          <a:p>
            <a:pPr marL="1255713" indent="-273050"/>
            <a:r>
              <a:rPr lang="fr-FR" sz="2100" dirty="0"/>
              <a:t>La détection de défauts</a:t>
            </a:r>
          </a:p>
          <a:p>
            <a:pPr marL="1255713" indent="-273050"/>
            <a:r>
              <a:rPr lang="fr-FR" sz="2100" dirty="0"/>
              <a:t>Les  3 formats de vitesse</a:t>
            </a:r>
          </a:p>
        </p:txBody>
      </p:sp>
      <p:pic>
        <p:nvPicPr>
          <p:cNvPr id="10242" name="Picture 2"/>
          <p:cNvPicPr>
            <a:picLocks noChangeAspect="1" noChangeArrowheads="1"/>
          </p:cNvPicPr>
          <p:nvPr/>
        </p:nvPicPr>
        <p:blipFill>
          <a:blip r:embed="rId2"/>
          <a:srcRect l="55454" t="42969" r="19839" b="27734"/>
          <a:stretch>
            <a:fillRect/>
          </a:stretch>
        </p:blipFill>
        <p:spPr bwMode="auto">
          <a:xfrm>
            <a:off x="3299956" y="3789039"/>
            <a:ext cx="4596239" cy="3064159"/>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Pincipe</a:t>
            </a:r>
            <a:r>
              <a:rPr lang="fr-FR" dirty="0"/>
              <a:t> de jeton </a:t>
            </a:r>
            <a:r>
              <a:rPr lang="fr-FR" b="1" dirty="0">
                <a:solidFill>
                  <a:srgbClr val="FF0000"/>
                </a:solidFill>
              </a:rPr>
              <a:t>(</a:t>
            </a:r>
            <a:r>
              <a:rPr lang="fr-FR" b="1" dirty="0" err="1">
                <a:solidFill>
                  <a:srgbClr val="FF0000"/>
                </a:solidFill>
              </a:rPr>
              <a:t>Token</a:t>
            </a:r>
            <a:r>
              <a:rPr lang="fr-FR" b="1" dirty="0">
                <a:solidFill>
                  <a:srgbClr val="FF0000"/>
                </a:solidFill>
              </a:rPr>
              <a:t> Ring) </a:t>
            </a:r>
            <a:endParaRPr lang="fr-FR" dirty="0"/>
          </a:p>
        </p:txBody>
      </p:sp>
      <p:pic>
        <p:nvPicPr>
          <p:cNvPr id="4" name="Image 3">
            <a:extLst>
              <a:ext uri="{FF2B5EF4-FFF2-40B4-BE49-F238E27FC236}">
                <a16:creationId xmlns:a16="http://schemas.microsoft.com/office/drawing/2014/main" id="{DE161B31-50E5-460B-ABC9-56DF4FF25F3E}"/>
              </a:ext>
            </a:extLst>
          </p:cNvPr>
          <p:cNvPicPr>
            <a:picLocks noChangeAspect="1"/>
          </p:cNvPicPr>
          <p:nvPr/>
        </p:nvPicPr>
        <p:blipFill>
          <a:blip r:embed="rId2"/>
          <a:stretch>
            <a:fillRect/>
          </a:stretch>
        </p:blipFill>
        <p:spPr>
          <a:xfrm>
            <a:off x="179512" y="2124794"/>
            <a:ext cx="8515350" cy="44005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14290"/>
            <a:ext cx="8229600" cy="1143000"/>
          </a:xfrm>
        </p:spPr>
        <p:txBody>
          <a:bodyPr>
            <a:normAutofit fontScale="90000"/>
          </a:bodyPr>
          <a:lstStyle/>
          <a:p>
            <a:r>
              <a:rPr lang="fr-FR" sz="4000" b="1" dirty="0">
                <a:solidFill>
                  <a:schemeClr val="accent1">
                    <a:lumMod val="75000"/>
                  </a:schemeClr>
                </a:solidFill>
              </a:rPr>
              <a:t>Définition (Bus Parallèle)</a:t>
            </a:r>
            <a:br>
              <a:rPr lang="fr-FR" b="1" dirty="0">
                <a:solidFill>
                  <a:schemeClr val="accent1">
                    <a:lumMod val="75000"/>
                  </a:schemeClr>
                </a:solidFill>
              </a:rPr>
            </a:br>
            <a:endParaRPr lang="fr-FR" b="1" dirty="0">
              <a:solidFill>
                <a:schemeClr val="accent1">
                  <a:lumMod val="75000"/>
                </a:schemeClr>
              </a:solidFill>
            </a:endParaRPr>
          </a:p>
        </p:txBody>
      </p:sp>
      <p:sp>
        <p:nvSpPr>
          <p:cNvPr id="3" name="Espace réservé du contenu 2"/>
          <p:cNvSpPr>
            <a:spLocks noGrp="1"/>
          </p:cNvSpPr>
          <p:nvPr>
            <p:ph sz="quarter" idx="1"/>
          </p:nvPr>
        </p:nvSpPr>
        <p:spPr>
          <a:xfrm>
            <a:off x="428596" y="1000108"/>
            <a:ext cx="8229600" cy="4525963"/>
          </a:xfrm>
        </p:spPr>
        <p:txBody>
          <a:bodyPr>
            <a:normAutofit/>
          </a:bodyPr>
          <a:lstStyle/>
          <a:p>
            <a:r>
              <a:rPr lang="fr-FR" sz="2300" dirty="0"/>
              <a:t>Se connecte en parallèle reçoit du (du µP) et envoie (vers l’extérieur) les données en parallèle sur 8 voies. Son contrôleur d’interface est </a:t>
            </a:r>
            <a:r>
              <a:rPr lang="fr-FR" sz="2300" b="1" dirty="0">
                <a:solidFill>
                  <a:srgbClr val="FF0000"/>
                </a:solidFill>
              </a:rPr>
              <a:t>le circuit 8255 </a:t>
            </a:r>
            <a:r>
              <a:rPr lang="fr-FR" sz="2300" dirty="0"/>
              <a:t>(port standard). </a:t>
            </a:r>
          </a:p>
          <a:p>
            <a:endParaRPr lang="fr-FR" dirty="0"/>
          </a:p>
          <a:p>
            <a:endParaRPr lang="fr-FR" sz="2300" dirty="0"/>
          </a:p>
          <a:p>
            <a:endParaRPr lang="fr-FR" sz="2300" dirty="0"/>
          </a:p>
          <a:p>
            <a:endParaRPr lang="fr-FR" sz="2300" dirty="0"/>
          </a:p>
          <a:p>
            <a:endParaRPr lang="fr-FR" sz="2300" dirty="0"/>
          </a:p>
          <a:p>
            <a:endParaRPr lang="fr-FR" sz="2300" dirty="0"/>
          </a:p>
          <a:p>
            <a:endParaRPr lang="fr-FR" sz="2300" dirty="0"/>
          </a:p>
          <a:p>
            <a:endParaRPr lang="fr-FR" dirty="0"/>
          </a:p>
          <a:p>
            <a:endParaRPr lang="fr-FR" dirty="0"/>
          </a:p>
          <a:p>
            <a:endParaRPr lang="fr-FR" dirty="0"/>
          </a:p>
        </p:txBody>
      </p:sp>
      <p:pic>
        <p:nvPicPr>
          <p:cNvPr id="1026" name="Picture 2"/>
          <p:cNvPicPr>
            <a:picLocks noChangeAspect="1" noChangeArrowheads="1"/>
          </p:cNvPicPr>
          <p:nvPr/>
        </p:nvPicPr>
        <p:blipFill>
          <a:blip r:embed="rId2">
            <a:lum contrast="-10000"/>
          </a:blip>
          <a:srcRect/>
          <a:stretch>
            <a:fillRect/>
          </a:stretch>
        </p:blipFill>
        <p:spPr bwMode="auto">
          <a:xfrm>
            <a:off x="1857356" y="2313393"/>
            <a:ext cx="5929354" cy="3330185"/>
          </a:xfrm>
          <a:prstGeom prst="rect">
            <a:avLst/>
          </a:prstGeom>
          <a:noFill/>
          <a:ln w="9525">
            <a:noFill/>
            <a:miter lim="800000"/>
            <a:headEnd/>
            <a:tailEnd/>
          </a:ln>
        </p:spPr>
      </p:pic>
      <p:sp>
        <p:nvSpPr>
          <p:cNvPr id="5" name="Rectangle 4"/>
          <p:cNvSpPr/>
          <p:nvPr/>
        </p:nvSpPr>
        <p:spPr>
          <a:xfrm>
            <a:off x="928662" y="6143644"/>
            <a:ext cx="1971950" cy="369332"/>
          </a:xfrm>
          <a:prstGeom prst="rect">
            <a:avLst/>
          </a:prstGeom>
        </p:spPr>
        <p:txBody>
          <a:bodyPr wrap="none">
            <a:spAutoFit/>
          </a:bodyPr>
          <a:lstStyle/>
          <a:p>
            <a:r>
              <a:rPr lang="fr-FR" dirty="0"/>
              <a:t>Connecteurs DB 25</a:t>
            </a:r>
          </a:p>
        </p:txBody>
      </p:sp>
      <p:pic>
        <p:nvPicPr>
          <p:cNvPr id="1027" name="Image 1"/>
          <p:cNvPicPr>
            <a:picLocks noChangeAspect="1" noChangeArrowheads="1"/>
          </p:cNvPicPr>
          <p:nvPr/>
        </p:nvPicPr>
        <p:blipFill>
          <a:blip r:embed="rId3"/>
          <a:srcRect l="23424" t="74466" r="24402" b="13051"/>
          <a:stretch>
            <a:fillRect/>
          </a:stretch>
        </p:blipFill>
        <p:spPr bwMode="auto">
          <a:xfrm>
            <a:off x="3143240" y="6000767"/>
            <a:ext cx="5429288" cy="732787"/>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313" t="25575" r="25235" b="45798"/>
          <a:stretch/>
        </p:blipFill>
        <p:spPr bwMode="auto">
          <a:xfrm>
            <a:off x="669852" y="2132856"/>
            <a:ext cx="778035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1081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10884</TotalTime>
  <Words>4375</Words>
  <Application>Microsoft Office PowerPoint</Application>
  <PresentationFormat>Affichage à l'écran (4:3)</PresentationFormat>
  <Paragraphs>344</Paragraphs>
  <Slides>72</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72</vt:i4>
      </vt:variant>
    </vt:vector>
  </HeadingPairs>
  <TitlesOfParts>
    <vt:vector size="79" baseType="lpstr">
      <vt:lpstr>Arial</vt:lpstr>
      <vt:lpstr>Calibri</vt:lpstr>
      <vt:lpstr>Century Schoolbook</vt:lpstr>
      <vt:lpstr>Times New Roman</vt:lpstr>
      <vt:lpstr>Wingdings</vt:lpstr>
      <vt:lpstr>Wingdings 2</vt:lpstr>
      <vt:lpstr>Oriel</vt:lpstr>
      <vt:lpstr>Chap2: Bus de communication traditionnels et Emergeants </vt:lpstr>
      <vt:lpstr>Présentation PowerPoint</vt:lpstr>
      <vt:lpstr>Architecture interne </vt:lpstr>
      <vt:lpstr>Contrôleur de Bus (ou d’interface) </vt:lpstr>
      <vt:lpstr>classification</vt:lpstr>
      <vt:lpstr>Quelques exemples de Bus</vt:lpstr>
      <vt:lpstr>Bus Traditionnels </vt:lpstr>
      <vt:lpstr>Définition (Bus Parallèle) </vt:lpstr>
      <vt:lpstr>Présentation PowerPoint</vt:lpstr>
      <vt:lpstr> La Norme IEEE 1284 </vt:lpstr>
      <vt:lpstr>Présentation PowerPoint</vt:lpstr>
      <vt:lpstr>Fonctionnement </vt:lpstr>
      <vt:lpstr>Protocole </vt:lpstr>
      <vt:lpstr>Mode standard SPP</vt:lpstr>
      <vt:lpstr>Présentation PowerPoint</vt:lpstr>
      <vt:lpstr>Présentation PowerPoint</vt:lpstr>
      <vt:lpstr>Mode étendu EPP </vt:lpstr>
      <vt:lpstr>Présentation PowerPoint</vt:lpstr>
      <vt:lpstr>Présentation PowerPoint</vt:lpstr>
      <vt:lpstr>Mode étendu ECP</vt:lpstr>
      <vt:lpstr>Présentation PowerPoint</vt:lpstr>
      <vt:lpstr>Présentation PowerPoint</vt:lpstr>
      <vt:lpstr>Présentation PowerPoint</vt:lpstr>
      <vt:lpstr>Bus standard Série asynchrone</vt:lpstr>
      <vt:lpstr>Format et Principe</vt:lpstr>
      <vt:lpstr>Présentation PowerPoint</vt:lpstr>
      <vt:lpstr>Présentation PowerPoint</vt:lpstr>
      <vt:lpstr>Présentation PowerPoint</vt:lpstr>
      <vt:lpstr>NormeRS232 </vt:lpstr>
      <vt:lpstr>Signaux</vt:lpstr>
      <vt:lpstr>Protocoles</vt:lpstr>
      <vt:lpstr>Liaison DTE-DCE</vt:lpstr>
      <vt:lpstr>Présentation PowerPoint</vt:lpstr>
      <vt:lpstr>Présentation PowerPoint</vt:lpstr>
      <vt:lpstr>Présentation PowerPoint</vt:lpstr>
      <vt:lpstr>Présentation PowerPoint</vt:lpstr>
      <vt:lpstr>Protocole d'échange sur PC</vt:lpstr>
      <vt:lpstr>Présentation PowerPoint</vt:lpstr>
      <vt:lpstr>Caractéristiques </vt:lpstr>
      <vt:lpstr>Le protocole I2C </vt:lpstr>
      <vt:lpstr>Trame et langage </vt:lpstr>
      <vt:lpstr>Start/Stop </vt:lpstr>
      <vt:lpstr>Donnees</vt:lpstr>
      <vt:lpstr>La transmission d'un octet </vt:lpstr>
      <vt:lpstr>La transmission d'une adresse </vt:lpstr>
      <vt:lpstr>Lecture d'une donnée </vt:lpstr>
      <vt:lpstr>Ecriture d'une donnée </vt:lpstr>
      <vt:lpstr>Présentation PowerPoint</vt:lpstr>
      <vt:lpstr> La gestion des conflits </vt:lpstr>
      <vt:lpstr>Exemple de conflit </vt:lpstr>
      <vt:lpstr>Présentation PowerPoint</vt:lpstr>
      <vt:lpstr>Arbitrage et collisions</vt:lpstr>
      <vt:lpstr>bus  émergeants</vt:lpstr>
      <vt:lpstr>USB(Universal Serial Bus)</vt:lpstr>
      <vt:lpstr>USB:Aspects materiels</vt:lpstr>
      <vt:lpstr>connecteurs </vt:lpstr>
      <vt:lpstr>Topologie </vt:lpstr>
      <vt:lpstr>Classes de devices USBs </vt:lpstr>
      <vt:lpstr>Transactions &amp; Transferts </vt:lpstr>
      <vt:lpstr>Modes de transferts des paquets(terminaisons) </vt:lpstr>
      <vt:lpstr>Protocole USB</vt:lpstr>
      <vt:lpstr>Présentation PowerPoint</vt:lpstr>
      <vt:lpstr>Présentation PowerPoint</vt:lpstr>
      <vt:lpstr>Trame de communication </vt:lpstr>
      <vt:lpstr>Présentation PowerPoint</vt:lpstr>
      <vt:lpstr>Présentation PowerPoint</vt:lpstr>
      <vt:lpstr>Format des paquets</vt:lpstr>
      <vt:lpstr>Types de paquets</vt:lpstr>
      <vt:lpstr>Présentation PowerPoint</vt:lpstr>
      <vt:lpstr>Présentation PowerPoint</vt:lpstr>
      <vt:lpstr>HUB </vt:lpstr>
      <vt:lpstr>Pincipe de jeton (Token Ring)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Micro</dc:creator>
  <cp:lastModifiedBy>Mounira Benkhaled  Benallel</cp:lastModifiedBy>
  <cp:revision>273</cp:revision>
  <dcterms:created xsi:type="dcterms:W3CDTF">2016-10-02T21:09:19Z</dcterms:created>
  <dcterms:modified xsi:type="dcterms:W3CDTF">2022-12-06T09:25:00Z</dcterms:modified>
</cp:coreProperties>
</file>