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1"/>
  </p:notesMasterIdLst>
  <p:sldIdLst>
    <p:sldId id="309" r:id="rId2"/>
    <p:sldId id="256" r:id="rId3"/>
    <p:sldId id="257" r:id="rId4"/>
    <p:sldId id="267" r:id="rId5"/>
    <p:sldId id="268" r:id="rId6"/>
    <p:sldId id="261" r:id="rId7"/>
    <p:sldId id="258" r:id="rId8"/>
    <p:sldId id="259" r:id="rId9"/>
    <p:sldId id="260" r:id="rId10"/>
    <p:sldId id="262" r:id="rId11"/>
    <p:sldId id="263" r:id="rId12"/>
    <p:sldId id="264" r:id="rId13"/>
    <p:sldId id="265" r:id="rId14"/>
    <p:sldId id="269" r:id="rId15"/>
    <p:sldId id="270" r:id="rId16"/>
    <p:sldId id="272" r:id="rId17"/>
    <p:sldId id="273" r:id="rId18"/>
    <p:sldId id="274" r:id="rId19"/>
    <p:sldId id="275" r:id="rId20"/>
    <p:sldId id="282" r:id="rId21"/>
    <p:sldId id="292" r:id="rId22"/>
    <p:sldId id="276" r:id="rId23"/>
    <p:sldId id="279" r:id="rId24"/>
    <p:sldId id="277" r:id="rId25"/>
    <p:sldId id="280" r:id="rId26"/>
    <p:sldId id="293" r:id="rId27"/>
    <p:sldId id="294" r:id="rId28"/>
    <p:sldId id="278" r:id="rId29"/>
    <p:sldId id="281" r:id="rId30"/>
    <p:sldId id="284" r:id="rId31"/>
    <p:sldId id="285" r:id="rId32"/>
    <p:sldId id="291" r:id="rId33"/>
    <p:sldId id="286" r:id="rId34"/>
    <p:sldId id="290" r:id="rId35"/>
    <p:sldId id="295" r:id="rId36"/>
    <p:sldId id="296" r:id="rId37"/>
    <p:sldId id="297" r:id="rId38"/>
    <p:sldId id="298" r:id="rId39"/>
    <p:sldId id="299" r:id="rId40"/>
    <p:sldId id="300" r:id="rId41"/>
    <p:sldId id="301" r:id="rId42"/>
    <p:sldId id="302" r:id="rId43"/>
    <p:sldId id="303" r:id="rId44"/>
    <p:sldId id="304" r:id="rId45"/>
    <p:sldId id="307" r:id="rId46"/>
    <p:sldId id="305" r:id="rId47"/>
    <p:sldId id="308" r:id="rId48"/>
    <p:sldId id="306" r:id="rId49"/>
    <p:sldId id="312" r:id="rId50"/>
    <p:sldId id="313" r:id="rId51"/>
    <p:sldId id="310" r:id="rId52"/>
    <p:sldId id="311" r:id="rId53"/>
    <p:sldId id="323" r:id="rId54"/>
    <p:sldId id="314" r:id="rId55"/>
    <p:sldId id="316" r:id="rId56"/>
    <p:sldId id="317" r:id="rId57"/>
    <p:sldId id="339" r:id="rId58"/>
    <p:sldId id="336" r:id="rId59"/>
    <p:sldId id="318" r:id="rId60"/>
    <p:sldId id="333" r:id="rId61"/>
    <p:sldId id="334" r:id="rId62"/>
    <p:sldId id="335" r:id="rId63"/>
    <p:sldId id="340" r:id="rId64"/>
    <p:sldId id="325" r:id="rId65"/>
    <p:sldId id="326" r:id="rId66"/>
    <p:sldId id="328" r:id="rId67"/>
    <p:sldId id="320" r:id="rId68"/>
    <p:sldId id="330" r:id="rId69"/>
    <p:sldId id="331" r:id="rId70"/>
    <p:sldId id="332" r:id="rId71"/>
    <p:sldId id="337" r:id="rId72"/>
    <p:sldId id="338" r:id="rId73"/>
    <p:sldId id="341" r:id="rId74"/>
    <p:sldId id="342" r:id="rId75"/>
    <p:sldId id="343" r:id="rId76"/>
    <p:sldId id="344" r:id="rId77"/>
    <p:sldId id="347" r:id="rId78"/>
    <p:sldId id="348" r:id="rId79"/>
    <p:sldId id="349" r:id="rId80"/>
    <p:sldId id="350" r:id="rId81"/>
    <p:sldId id="354" r:id="rId82"/>
    <p:sldId id="363" r:id="rId83"/>
    <p:sldId id="374" r:id="rId84"/>
    <p:sldId id="373" r:id="rId85"/>
    <p:sldId id="369" r:id="rId86"/>
    <p:sldId id="364" r:id="rId87"/>
    <p:sldId id="356" r:id="rId88"/>
    <p:sldId id="355" r:id="rId89"/>
    <p:sldId id="359" r:id="rId90"/>
    <p:sldId id="360" r:id="rId91"/>
    <p:sldId id="357" r:id="rId92"/>
    <p:sldId id="358" r:id="rId93"/>
    <p:sldId id="365" r:id="rId94"/>
    <p:sldId id="376" r:id="rId95"/>
    <p:sldId id="366" r:id="rId96"/>
    <p:sldId id="367" r:id="rId97"/>
    <p:sldId id="371" r:id="rId98"/>
    <p:sldId id="372" r:id="rId99"/>
    <p:sldId id="375" r:id="rId10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52" d="100"/>
          <a:sy n="52" d="100"/>
        </p:scale>
        <p:origin x="246" y="66"/>
      </p:cViewPr>
      <p:guideLst>
        <p:guide orient="horz" pos="2160"/>
        <p:guide pos="2880"/>
      </p:guideLst>
    </p:cSldViewPr>
  </p:slideViewPr>
  <p:outlineViewPr>
    <p:cViewPr>
      <p:scale>
        <a:sx n="33" d="100"/>
        <a:sy n="33" d="100"/>
      </p:scale>
      <p:origin x="0" y="53808"/>
    </p:cViewPr>
  </p:outlineViewPr>
  <p:notesTextViewPr>
    <p:cViewPr>
      <p:scale>
        <a:sx n="100" d="100"/>
        <a:sy n="100" d="100"/>
      </p:scale>
      <p:origin x="0" y="0"/>
    </p:cViewPr>
  </p:notesTextViewPr>
  <p:sorterViewPr>
    <p:cViewPr>
      <p:scale>
        <a:sx n="66" d="100"/>
        <a:sy n="66" d="100"/>
      </p:scale>
      <p:origin x="0" y="50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493FAC-3493-4E78-B14F-A97E6AB7F15F}" type="datetimeFigureOut">
              <a:rPr lang="fr-FR" smtClean="0"/>
              <a:pPr/>
              <a:t>08/11/2021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0528C-A969-4569-9AD5-4385C0B5DAEA}" type="slidenum">
              <a:rPr lang="fr-FR" smtClean="0"/>
              <a:pPr/>
              <a:t>‹N°›</a:t>
            </a:fld>
            <a:endParaRPr lang="fr-FR"/>
          </a:p>
        </p:txBody>
      </p:sp>
    </p:spTree>
    <p:extLst>
      <p:ext uri="{BB962C8B-B14F-4D97-AF65-F5344CB8AC3E}">
        <p14:creationId xmlns:p14="http://schemas.microsoft.com/office/powerpoint/2010/main" val="289602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380528C-A969-4569-9AD5-4385C0B5DAEA}" type="slidenum">
              <a:rPr lang="fr-FR" smtClean="0"/>
              <a:pPr/>
              <a:t>85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a:t>Cliquez pour modifier le style des sous-titres du masque</a:t>
            </a:r>
            <a:endParaRPr kumimoji="0" lang="en-US"/>
          </a:p>
        </p:txBody>
      </p:sp>
      <p:sp>
        <p:nvSpPr>
          <p:cNvPr id="7" name="Espace réservé de la date 6"/>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20" name="Espace réservé du pied de page 19"/>
          <p:cNvSpPr>
            <a:spLocks noGrp="1"/>
          </p:cNvSpPr>
          <p:nvPr>
            <p:ph type="ftr" sz="quarter" idx="11"/>
          </p:nvPr>
        </p:nvSpPr>
        <p:spPr/>
        <p:txBody>
          <a:bodyPr/>
          <a:lstStyle/>
          <a:p>
            <a:endParaRPr lang="fr-FR"/>
          </a:p>
        </p:txBody>
      </p:sp>
      <p:sp>
        <p:nvSpPr>
          <p:cNvPr id="10" name="Espace réservé du numéro de diapositive 9"/>
          <p:cNvSpPr>
            <a:spLocks noGrp="1"/>
          </p:cNvSpPr>
          <p:nvPr>
            <p:ph type="sldNum" sz="quarter" idx="12"/>
          </p:nvPr>
        </p:nvSpPr>
        <p:spPr/>
        <p:txBody>
          <a:bodyPr/>
          <a:lstStyle/>
          <a:p>
            <a:fld id="{7A7D656F-ED69-49D3-94B9-73404E38B0AB}" type="slidenum">
              <a:rPr lang="fr-FR" smtClean="0"/>
              <a:pPr/>
              <a:t>‹N°›</a:t>
            </a:fld>
            <a:endParaRPr lang="fr-FR"/>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A7D656F-ED69-49D3-94B9-73404E38B0A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A7D656F-ED69-49D3-94B9-73404E38B0AB}"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A7D656F-ED69-49D3-94B9-73404E38B0AB}"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A7D656F-ED69-49D3-94B9-73404E38B0AB}" type="slidenum">
              <a:rPr lang="fr-FR" smtClean="0"/>
              <a:pPr/>
              <a:t>‹N°›</a:t>
            </a:fld>
            <a:endParaRPr lang="fr-F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Ellips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A7D656F-ED69-49D3-94B9-73404E38B0A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A7D656F-ED69-49D3-94B9-73404E38B0A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A7D656F-ED69-49D3-94B9-73404E38B0AB}"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Espace réservé de la date 1"/>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A7D656F-ED69-49D3-94B9-73404E38B0AB}" type="slidenum">
              <a:rPr lang="fr-FR" smtClean="0"/>
              <a:pPr/>
              <a:t>‹N°›</a:t>
            </a:fld>
            <a:endParaRPr lang="fr-F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a:t>Cliquez pour modifier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A7D656F-ED69-49D3-94B9-73404E38B0A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a:t>Cliquez pour modifier le style du titre</a:t>
            </a:r>
            <a:endParaRPr kumimoji="0" lang="en-US"/>
          </a:p>
        </p:txBody>
      </p:sp>
      <p:sp>
        <p:nvSpPr>
          <p:cNvPr id="5" name="Espace réservé de la date 4"/>
          <p:cNvSpPr>
            <a:spLocks noGrp="1"/>
          </p:cNvSpPr>
          <p:nvPr>
            <p:ph type="dt" sz="half" idx="10"/>
          </p:nvPr>
        </p:nvSpPr>
        <p:spPr/>
        <p:txBody>
          <a:bodyPr/>
          <a:lstStyle/>
          <a:p>
            <a:fld id="{FA8D6D54-A51F-4199-8856-7180339ABA5B}" type="datetimeFigureOut">
              <a:rPr lang="fr-FR" smtClean="0"/>
              <a:pPr/>
              <a:t>08/11/2021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A7D656F-ED69-49D3-94B9-73404E38B0AB}" type="slidenum">
              <a:rPr lang="fr-FR" smtClean="0"/>
              <a:pPr/>
              <a:t>‹N°›</a:t>
            </a:fld>
            <a:endParaRPr lang="fr-F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p>
            <a:r>
              <a:rPr kumimoji="0" lang="fr-FR"/>
              <a:t>Cliquez pour modifier le style du titre</a:t>
            </a:r>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A8D6D54-A51F-4199-8856-7180339ABA5B}" type="datetimeFigureOut">
              <a:rPr lang="fr-FR" smtClean="0"/>
              <a:pPr/>
              <a:t>08/11/2021</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sp>
        <p:nvSpPr>
          <p:cNvPr id="22" name="Espace réservé du numéro de diapositive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A7D656F-ED69-49D3-94B9-73404E38B0AB}" type="slidenum">
              <a:rPr lang="fr-FR" smtClean="0"/>
              <a:pPr/>
              <a:t>‹N°›</a:t>
            </a:fld>
            <a:endParaRPr lang="fr-F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7290" y="2714620"/>
            <a:ext cx="7498080" cy="1143000"/>
          </a:xfrm>
        </p:spPr>
        <p:txBody>
          <a:bodyPr>
            <a:normAutofit fontScale="90000"/>
          </a:bodyPr>
          <a:lstStyle/>
          <a:p>
            <a:r>
              <a:rPr lang="fr-FR" dirty="0">
                <a:solidFill>
                  <a:srgbClr val="FF0000"/>
                </a:solidFill>
              </a:rPr>
              <a:t>Protocoles de communications industriels sans fil (</a:t>
            </a:r>
            <a:r>
              <a:rPr lang="fr-FR" dirty="0" err="1">
                <a:solidFill>
                  <a:srgbClr val="FF0000"/>
                </a:solidFill>
              </a:rPr>
              <a:t>WirelessHart</a:t>
            </a:r>
            <a:r>
              <a:rPr lang="fr-FR" dirty="0">
                <a:solidFill>
                  <a:srgbClr val="FF0000"/>
                </a:solidFill>
              </a:rPr>
              <a:t>)</a:t>
            </a:r>
            <a:br>
              <a:rPr lang="fr-FR" dirty="0">
                <a:solidFill>
                  <a:srgbClr val="FF0000"/>
                </a:solidFill>
              </a:rPr>
            </a:br>
            <a:endParaRPr lang="fr-FR" dirty="0"/>
          </a:p>
        </p:txBody>
      </p:sp>
      <p:sp>
        <p:nvSpPr>
          <p:cNvPr id="3" name="Rectangle 2"/>
          <p:cNvSpPr/>
          <p:nvPr/>
        </p:nvSpPr>
        <p:spPr>
          <a:xfrm>
            <a:off x="3000364" y="1571612"/>
            <a:ext cx="2394128" cy="646331"/>
          </a:xfrm>
          <a:prstGeom prst="rect">
            <a:avLst/>
          </a:prstGeom>
        </p:spPr>
        <p:txBody>
          <a:bodyPr wrap="square">
            <a:spAutoFit/>
          </a:bodyPr>
          <a:lstStyle/>
          <a:p>
            <a:r>
              <a:rPr lang="fr-FR" sz="3600" dirty="0">
                <a:solidFill>
                  <a:srgbClr val="FF0000"/>
                </a:solidFill>
              </a:rPr>
              <a:t>Chapitre 2</a:t>
            </a:r>
          </a:p>
        </p:txBody>
      </p:sp>
      <p:sp>
        <p:nvSpPr>
          <p:cNvPr id="4" name="Rectangle 3"/>
          <p:cNvSpPr/>
          <p:nvPr/>
        </p:nvSpPr>
        <p:spPr>
          <a:xfrm>
            <a:off x="5143504" y="5143512"/>
            <a:ext cx="1352999" cy="461665"/>
          </a:xfrm>
          <a:prstGeom prst="rect">
            <a:avLst/>
          </a:prstGeom>
        </p:spPr>
        <p:txBody>
          <a:bodyPr wrap="none">
            <a:spAutoFit/>
          </a:bodyPr>
          <a:lstStyle/>
          <a:p>
            <a:r>
              <a:rPr lang="fr-FR" sz="2400" dirty="0">
                <a:solidFill>
                  <a:srgbClr val="0070C0"/>
                </a:solidFill>
              </a:rPr>
              <a:t>(partie1)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lstStyle/>
          <a:p>
            <a:r>
              <a:rPr lang="fr-FR" dirty="0"/>
              <a:t>contraintes</a:t>
            </a:r>
          </a:p>
        </p:txBody>
      </p:sp>
      <p:sp>
        <p:nvSpPr>
          <p:cNvPr id="3" name="Espace réservé du contenu 2"/>
          <p:cNvSpPr>
            <a:spLocks noGrp="1"/>
          </p:cNvSpPr>
          <p:nvPr>
            <p:ph idx="1"/>
          </p:nvPr>
        </p:nvSpPr>
        <p:spPr>
          <a:xfrm>
            <a:off x="457200" y="1000108"/>
            <a:ext cx="8686800" cy="5500726"/>
          </a:xfrm>
        </p:spPr>
        <p:txBody>
          <a:bodyPr>
            <a:normAutofit lnSpcReduction="10000"/>
          </a:bodyPr>
          <a:lstStyle/>
          <a:p>
            <a:r>
              <a:rPr lang="fr-FR" dirty="0"/>
              <a:t>Limites des ondes radio </a:t>
            </a:r>
          </a:p>
          <a:p>
            <a:pPr>
              <a:buNone/>
            </a:pPr>
            <a:r>
              <a:rPr lang="fr-FR" sz="2300" dirty="0"/>
              <a:t>    -sensibles aux interférences (</a:t>
            </a:r>
            <a:r>
              <a:rPr lang="fr-FR" sz="2300" dirty="0" err="1"/>
              <a:t>micro­ondes</a:t>
            </a:r>
            <a:r>
              <a:rPr lang="fr-FR" sz="2300" dirty="0"/>
              <a:t>, autre réseau...)</a:t>
            </a:r>
          </a:p>
          <a:p>
            <a:pPr>
              <a:buNone/>
            </a:pPr>
            <a:r>
              <a:rPr lang="fr-FR" sz="2300" dirty="0"/>
              <a:t>    -occupation progressive des bandes de fréquence </a:t>
            </a:r>
          </a:p>
          <a:p>
            <a:r>
              <a:rPr lang="fr-FR" dirty="0"/>
              <a:t>Sécurité : données circulant librement</a:t>
            </a:r>
          </a:p>
          <a:p>
            <a:pPr>
              <a:buNone/>
            </a:pPr>
            <a:r>
              <a:rPr lang="fr-FR" sz="2300" dirty="0"/>
              <a:t>    -nécessite de déployer des solutions de sécurité adaptées</a:t>
            </a:r>
          </a:p>
          <a:p>
            <a:r>
              <a:rPr lang="fr-FR" dirty="0"/>
              <a:t>Réglementation</a:t>
            </a:r>
          </a:p>
          <a:p>
            <a:pPr>
              <a:buNone/>
            </a:pPr>
            <a:r>
              <a:rPr lang="fr-FR" sz="2300" dirty="0"/>
              <a:t>    -fréquences et puissances d'émission contrôlées par l'Etat</a:t>
            </a:r>
          </a:p>
          <a:p>
            <a:r>
              <a:rPr lang="fr-FR" dirty="0"/>
              <a:t>Débit : mutualisé et variable</a:t>
            </a:r>
          </a:p>
          <a:p>
            <a:pPr>
              <a:buNone/>
            </a:pPr>
            <a:r>
              <a:rPr lang="fr-FR" sz="2300" dirty="0"/>
              <a:t>     -Partagé entre les utilisateurs et dépendant des conditions d'usage</a:t>
            </a:r>
            <a:r>
              <a:rPr lang="fr-FR" dirty="0"/>
              <a:t> </a:t>
            </a:r>
          </a:p>
          <a:p>
            <a:pPr>
              <a:buNone/>
            </a:pPr>
            <a:r>
              <a:rPr lang="fr-FR" dirty="0"/>
              <a:t>   </a:t>
            </a:r>
            <a:r>
              <a:rPr lang="fr-FR" sz="2300" dirty="0"/>
              <a:t>-Globalement dix fois inférieur au filaire</a:t>
            </a:r>
          </a:p>
          <a:p>
            <a:r>
              <a:rPr lang="fr-FR" dirty="0"/>
              <a:t>Aspects sanitaires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Notions de propagation radio</a:t>
            </a:r>
          </a:p>
        </p:txBody>
      </p:sp>
      <p:sp>
        <p:nvSpPr>
          <p:cNvPr id="3" name="Espace réservé du contenu 2"/>
          <p:cNvSpPr>
            <a:spLocks noGrp="1"/>
          </p:cNvSpPr>
          <p:nvPr>
            <p:ph idx="1"/>
          </p:nvPr>
        </p:nvSpPr>
        <p:spPr>
          <a:xfrm>
            <a:off x="500034" y="1600200"/>
            <a:ext cx="8643966" cy="4525963"/>
          </a:xfrm>
        </p:spPr>
        <p:txBody>
          <a:bodyPr>
            <a:normAutofit/>
          </a:bodyPr>
          <a:lstStyle/>
          <a:p>
            <a:r>
              <a:rPr lang="fr-FR" sz="2300" dirty="0"/>
              <a:t>Les ondes radio se propagent en ligne droite dans  plusieurs directions depuis leur source d'émission</a:t>
            </a:r>
          </a:p>
          <a:p>
            <a:r>
              <a:rPr lang="fr-FR" sz="2300" dirty="0"/>
              <a:t>Leur vitesse dans le vide est de 3*10^8 m/s</a:t>
            </a:r>
          </a:p>
          <a:p>
            <a:r>
              <a:rPr lang="fr-FR" sz="2300" dirty="0"/>
              <a:t>  Lorsqu'elle rencontre un obstacle, l'onde est divisée et son énergie est répartie :</a:t>
            </a:r>
          </a:p>
        </p:txBody>
      </p:sp>
      <p:pic>
        <p:nvPicPr>
          <p:cNvPr id="2050" name="Picture 2"/>
          <p:cNvPicPr>
            <a:picLocks noChangeAspect="1" noChangeArrowheads="1"/>
          </p:cNvPicPr>
          <p:nvPr/>
        </p:nvPicPr>
        <p:blipFill>
          <a:blip r:embed="rId2"/>
          <a:srcRect l="24158" t="44922" r="24231" b="19922"/>
          <a:stretch>
            <a:fillRect/>
          </a:stretch>
        </p:blipFill>
        <p:spPr bwMode="auto">
          <a:xfrm>
            <a:off x="1571604" y="3857628"/>
            <a:ext cx="6715172" cy="2571768"/>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1143000"/>
          </a:xfrm>
        </p:spPr>
        <p:txBody>
          <a:bodyPr/>
          <a:lstStyle/>
          <a:p>
            <a:r>
              <a:rPr lang="fr-FR" dirty="0"/>
              <a:t>Gain et atténuation</a:t>
            </a:r>
          </a:p>
        </p:txBody>
      </p:sp>
      <p:sp>
        <p:nvSpPr>
          <p:cNvPr id="3" name="Espace réservé du contenu 2"/>
          <p:cNvSpPr>
            <a:spLocks noGrp="1"/>
          </p:cNvSpPr>
          <p:nvPr>
            <p:ph idx="1"/>
          </p:nvPr>
        </p:nvSpPr>
        <p:spPr>
          <a:xfrm>
            <a:off x="500034" y="1285860"/>
            <a:ext cx="8229600" cy="4525963"/>
          </a:xfrm>
        </p:spPr>
        <p:txBody>
          <a:bodyPr/>
          <a:lstStyle/>
          <a:p>
            <a:pPr>
              <a:buNone/>
            </a:pPr>
            <a:r>
              <a:rPr lang="fr-FR" dirty="0"/>
              <a:t>Atténuation</a:t>
            </a:r>
          </a:p>
          <a:p>
            <a:pPr>
              <a:buNone/>
            </a:pPr>
            <a:r>
              <a:rPr lang="fr-FR" sz="2300" dirty="0"/>
              <a:t>Lorsqu'elle traverse un obstacle, une partie de l'énergie de </a:t>
            </a:r>
          </a:p>
          <a:p>
            <a:pPr>
              <a:buNone/>
            </a:pPr>
            <a:r>
              <a:rPr lang="fr-FR" sz="2300" dirty="0"/>
              <a:t>l'onde est absorbée</a:t>
            </a:r>
          </a:p>
          <a:p>
            <a:pPr>
              <a:buNone/>
            </a:pPr>
            <a:r>
              <a:rPr lang="fr-FR" dirty="0"/>
              <a:t>Amplification</a:t>
            </a:r>
          </a:p>
          <a:p>
            <a:pPr>
              <a:buNone/>
            </a:pPr>
            <a:r>
              <a:rPr lang="fr-FR" sz="2300" dirty="0"/>
              <a:t>Lorsqu'il est capté par une antenne, la puissance du signal </a:t>
            </a:r>
          </a:p>
          <a:p>
            <a:pPr>
              <a:buNone/>
            </a:pPr>
            <a:r>
              <a:rPr lang="fr-FR" sz="2300" dirty="0"/>
              <a:t>de l'onde est amplifié</a:t>
            </a:r>
          </a:p>
          <a:p>
            <a:pPr>
              <a:buNone/>
            </a:pPr>
            <a:r>
              <a:rPr lang="fr-FR" sz="2300" dirty="0"/>
              <a:t>L'atténuation (ou le gain) est le rapport entre la  puissance du signal avant et après modification</a:t>
            </a:r>
          </a:p>
        </p:txBody>
      </p:sp>
      <p:pic>
        <p:nvPicPr>
          <p:cNvPr id="6" name="Picture 2"/>
          <p:cNvPicPr>
            <a:picLocks noChangeAspect="1" noChangeArrowheads="1"/>
          </p:cNvPicPr>
          <p:nvPr/>
        </p:nvPicPr>
        <p:blipFill>
          <a:blip r:embed="rId2">
            <a:lum bright="-20000" contrast="-20000"/>
          </a:blip>
          <a:srcRect l="23732" t="59979" r="11486" b="13188"/>
          <a:stretch>
            <a:fillRect/>
          </a:stretch>
        </p:blipFill>
        <p:spPr bwMode="auto">
          <a:xfrm>
            <a:off x="1357290" y="5000636"/>
            <a:ext cx="7055553" cy="1643074"/>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3726" t="9765" r="16544" b="10156"/>
          <a:stretch>
            <a:fillRect/>
          </a:stretch>
        </p:blipFill>
        <p:spPr bwMode="auto">
          <a:xfrm>
            <a:off x="-31" y="0"/>
            <a:ext cx="9144032"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24158" t="18554" r="24231" b="19922"/>
          <a:stretch>
            <a:fillRect/>
          </a:stretch>
        </p:blipFill>
        <p:spPr bwMode="auto">
          <a:xfrm>
            <a:off x="0" y="37975"/>
            <a:ext cx="9112282" cy="6820025"/>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14824" t="9765" r="13799" b="10156"/>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13726" t="11719" r="14897" b="13086"/>
          <a:stretch>
            <a:fillRect/>
          </a:stretch>
        </p:blipFill>
        <p:spPr bwMode="auto">
          <a:xfrm>
            <a:off x="0" y="0"/>
            <a:ext cx="9144032"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lum contrast="40000"/>
          </a:blip>
          <a:srcRect l="25256" t="12695" r="20937" b="12109"/>
          <a:stretch>
            <a:fillRect/>
          </a:stretch>
        </p:blipFill>
        <p:spPr bwMode="auto">
          <a:xfrm>
            <a:off x="0" y="66336"/>
            <a:ext cx="9144000" cy="6791688"/>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15922" t="11719" r="20937" b="15039"/>
          <a:stretch>
            <a:fillRect/>
          </a:stretch>
        </p:blipFill>
        <p:spPr bwMode="auto">
          <a:xfrm>
            <a:off x="-57182" y="0"/>
            <a:ext cx="9201214"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l="14275" t="12695" r="13799" b="9179"/>
          <a:stretch>
            <a:fillRect/>
          </a:stretch>
        </p:blipFill>
        <p:spPr bwMode="auto">
          <a:xfrm>
            <a:off x="-32" y="0"/>
            <a:ext cx="9144032"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br>
              <a:rPr lang="fr-FR" dirty="0"/>
            </a:br>
            <a:br>
              <a:rPr lang="fr-FR" dirty="0"/>
            </a:br>
            <a:r>
              <a:rPr lang="fr-FR" dirty="0"/>
              <a:t> </a:t>
            </a:r>
            <a:br>
              <a:rPr lang="fr-FR" dirty="0"/>
            </a:br>
            <a:endParaRPr lang="fr-FR" dirty="0"/>
          </a:p>
        </p:txBody>
      </p:sp>
      <p:sp>
        <p:nvSpPr>
          <p:cNvPr id="3" name="Sous-titre 2"/>
          <p:cNvSpPr>
            <a:spLocks noGrp="1"/>
          </p:cNvSpPr>
          <p:nvPr>
            <p:ph type="subTitle" idx="1"/>
          </p:nvPr>
        </p:nvSpPr>
        <p:spPr>
          <a:xfrm>
            <a:off x="0" y="1571612"/>
            <a:ext cx="9144000" cy="3424246"/>
          </a:xfrm>
        </p:spPr>
        <p:txBody>
          <a:bodyPr>
            <a:noAutofit/>
          </a:bodyPr>
          <a:lstStyle/>
          <a:p>
            <a:pPr algn="l"/>
            <a:r>
              <a:rPr lang="fr-FR" sz="2700" dirty="0">
                <a:solidFill>
                  <a:schemeClr val="tx1"/>
                </a:solidFill>
              </a:rPr>
              <a:t>« réseau est , où au moins deux </a:t>
            </a:r>
            <a:r>
              <a:rPr lang="fr-FR" sz="2700" b="1" dirty="0">
                <a:solidFill>
                  <a:schemeClr val="tx2"/>
                </a:solidFill>
              </a:rPr>
              <a:t>terminaux</a:t>
            </a:r>
            <a:r>
              <a:rPr lang="fr-FR" sz="2700" dirty="0">
                <a:solidFill>
                  <a:schemeClr val="tx1"/>
                </a:solidFill>
              </a:rPr>
              <a:t> se connectent et </a:t>
            </a:r>
            <a:br>
              <a:rPr lang="fr-FR" sz="2700" dirty="0">
                <a:solidFill>
                  <a:schemeClr val="tx1"/>
                </a:solidFill>
              </a:rPr>
            </a:br>
            <a:r>
              <a:rPr lang="fr-FR" sz="2700" dirty="0">
                <a:solidFill>
                  <a:schemeClr val="tx1"/>
                </a:solidFill>
              </a:rPr>
              <a:t>communiquent entre eux par</a:t>
            </a:r>
          </a:p>
          <a:p>
            <a:pPr algn="l"/>
            <a:r>
              <a:rPr lang="fr-FR" sz="2700" dirty="0">
                <a:solidFill>
                  <a:schemeClr val="tx1"/>
                </a:solidFill>
              </a:rPr>
              <a:t>voie  hertzienne, </a:t>
            </a:r>
          </a:p>
          <a:p>
            <a:pPr algn="l"/>
            <a:r>
              <a:rPr lang="fr-FR" sz="2700" dirty="0">
                <a:solidFill>
                  <a:schemeClr val="tx1"/>
                </a:solidFill>
              </a:rPr>
              <a:t>directement ou </a:t>
            </a:r>
          </a:p>
          <a:p>
            <a:pPr algn="l"/>
            <a:r>
              <a:rPr lang="fr-FR" sz="2700" dirty="0">
                <a:solidFill>
                  <a:schemeClr val="tx1"/>
                </a:solidFill>
              </a:rPr>
              <a:t>indirectement »</a:t>
            </a:r>
          </a:p>
        </p:txBody>
      </p:sp>
      <p:sp>
        <p:nvSpPr>
          <p:cNvPr id="4" name="Rectangle 3"/>
          <p:cNvSpPr/>
          <p:nvPr/>
        </p:nvSpPr>
        <p:spPr>
          <a:xfrm>
            <a:off x="1357290" y="642918"/>
            <a:ext cx="6572296" cy="646331"/>
          </a:xfrm>
          <a:prstGeom prst="rect">
            <a:avLst/>
          </a:prstGeom>
        </p:spPr>
        <p:txBody>
          <a:bodyPr wrap="square">
            <a:spAutoFit/>
          </a:bodyPr>
          <a:lstStyle/>
          <a:p>
            <a:r>
              <a:rPr lang="fr-FR" sz="3600" b="1" dirty="0">
                <a:solidFill>
                  <a:srgbClr val="FF0000"/>
                </a:solidFill>
              </a:rPr>
              <a:t>Définition d'un réseau sans fil</a:t>
            </a:r>
            <a:r>
              <a:rPr lang="fr-FR" b="1" dirty="0">
                <a:solidFill>
                  <a:srgbClr val="FF0000"/>
                </a:solidFill>
              </a:rPr>
              <a:t> </a:t>
            </a:r>
          </a:p>
        </p:txBody>
      </p:sp>
      <p:sp>
        <p:nvSpPr>
          <p:cNvPr id="5" name="Rectangle 4"/>
          <p:cNvSpPr/>
          <p:nvPr/>
        </p:nvSpPr>
        <p:spPr>
          <a:xfrm>
            <a:off x="428596" y="4214818"/>
            <a:ext cx="7239748" cy="2185214"/>
          </a:xfrm>
          <a:prstGeom prst="rect">
            <a:avLst/>
          </a:prstGeom>
        </p:spPr>
        <p:txBody>
          <a:bodyPr wrap="square">
            <a:spAutoFit/>
          </a:bodyPr>
          <a:lstStyle/>
          <a:p>
            <a:r>
              <a:rPr lang="fr-FR" sz="2700" dirty="0"/>
              <a:t>Equipements identiques ou de nature différente :</a:t>
            </a:r>
          </a:p>
          <a:p>
            <a:pPr marL="354013" indent="-354013"/>
            <a:r>
              <a:rPr lang="fr-FR" sz="2700" dirty="0"/>
              <a:t>  -PC, </a:t>
            </a:r>
            <a:r>
              <a:rPr lang="fr-FR" sz="2700" dirty="0" err="1"/>
              <a:t>laptop</a:t>
            </a:r>
            <a:r>
              <a:rPr lang="fr-FR" sz="2700" dirty="0"/>
              <a:t>, serveur</a:t>
            </a:r>
          </a:p>
          <a:p>
            <a:pPr marL="541338" indent="-541338"/>
            <a:r>
              <a:rPr lang="fr-FR" sz="2700" dirty="0"/>
              <a:t>  -PDA(</a:t>
            </a:r>
            <a:r>
              <a:rPr lang="fr-FR" sz="2800" dirty="0"/>
              <a:t>ordinateur de poche</a:t>
            </a:r>
            <a:r>
              <a:rPr lang="fr-FR" sz="2700" dirty="0"/>
              <a:t>), téléphone portable, PS2</a:t>
            </a:r>
          </a:p>
          <a:p>
            <a:r>
              <a:rPr lang="fr-FR" sz="2700" dirty="0"/>
              <a:t>  -Objet communiquant...</a:t>
            </a:r>
          </a:p>
        </p:txBody>
      </p:sp>
      <p:sp>
        <p:nvSpPr>
          <p:cNvPr id="6" name="Rectangle 5"/>
          <p:cNvSpPr/>
          <p:nvPr/>
        </p:nvSpPr>
        <p:spPr>
          <a:xfrm>
            <a:off x="1329500" y="3734573"/>
            <a:ext cx="1693605" cy="507831"/>
          </a:xfrm>
          <a:prstGeom prst="rect">
            <a:avLst/>
          </a:prstGeom>
        </p:spPr>
        <p:txBody>
          <a:bodyPr wrap="none">
            <a:spAutoFit/>
          </a:bodyPr>
          <a:lstStyle/>
          <a:p>
            <a:r>
              <a:rPr lang="fr-FR" sz="2700" b="1" u="sng" dirty="0">
                <a:solidFill>
                  <a:schemeClr val="tx2"/>
                </a:solidFill>
              </a:rPr>
              <a:t>Terminaux</a:t>
            </a:r>
            <a:endParaRPr lang="fr-FR" sz="2700" u="sng"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928670"/>
            <a:ext cx="8229600" cy="1143000"/>
          </a:xfrm>
        </p:spPr>
        <p:txBody>
          <a:bodyPr/>
          <a:lstStyle/>
          <a:p>
            <a:r>
              <a:rPr lang="fr-FR" b="1" dirty="0">
                <a:solidFill>
                  <a:srgbClr val="FF0000"/>
                </a:solidFill>
              </a:rPr>
              <a:t>Le standard 802.11</a:t>
            </a:r>
          </a:p>
        </p:txBody>
      </p:sp>
      <p:sp>
        <p:nvSpPr>
          <p:cNvPr id="4" name="Rectangle 3"/>
          <p:cNvSpPr/>
          <p:nvPr/>
        </p:nvSpPr>
        <p:spPr>
          <a:xfrm>
            <a:off x="571472" y="2857496"/>
            <a:ext cx="8001056" cy="1569660"/>
          </a:xfrm>
          <a:prstGeom prst="rect">
            <a:avLst/>
          </a:prstGeom>
        </p:spPr>
        <p:txBody>
          <a:bodyPr wrap="square">
            <a:spAutoFit/>
          </a:bodyPr>
          <a:lstStyle/>
          <a:p>
            <a:r>
              <a:rPr lang="fr-FR" sz="3200" b="1" u="sng" dirty="0">
                <a:solidFill>
                  <a:schemeClr val="tx2">
                    <a:lumMod val="75000"/>
                  </a:schemeClr>
                </a:solidFill>
              </a:rPr>
              <a:t>WLAN</a:t>
            </a:r>
            <a:r>
              <a:rPr lang="fr-FR" sz="3200" b="1" dirty="0">
                <a:solidFill>
                  <a:schemeClr val="tx2">
                    <a:lumMod val="75000"/>
                  </a:schemeClr>
                </a:solidFill>
              </a:rPr>
              <a:t> </a:t>
            </a:r>
            <a:r>
              <a:rPr lang="fr-FR" sz="3200" dirty="0"/>
              <a:t>(Wireless Local Area Networks)</a:t>
            </a:r>
          </a:p>
          <a:p>
            <a:pPr>
              <a:buFont typeface="Arial" pitchFamily="34" charset="0"/>
              <a:buChar char="•"/>
            </a:pPr>
            <a:r>
              <a:rPr lang="fr-FR" sz="3200" dirty="0"/>
              <a:t> IEEE 802.11</a:t>
            </a:r>
          </a:p>
          <a:p>
            <a:r>
              <a:rPr lang="fr-FR" sz="3200" dirty="0"/>
              <a:t>    -IEEE – USA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EEE 802.11 : Fonctionnalités</a:t>
            </a:r>
            <a:br>
              <a:rPr lang="fr-FR" dirty="0"/>
            </a:br>
            <a:endParaRPr lang="fr-FR" dirty="0"/>
          </a:p>
        </p:txBody>
      </p:sp>
      <p:sp>
        <p:nvSpPr>
          <p:cNvPr id="3" name="Espace réservé du contenu 2"/>
          <p:cNvSpPr>
            <a:spLocks noGrp="1"/>
          </p:cNvSpPr>
          <p:nvPr>
            <p:ph idx="1"/>
          </p:nvPr>
        </p:nvSpPr>
        <p:spPr>
          <a:xfrm>
            <a:off x="214282" y="1214422"/>
            <a:ext cx="8715436" cy="5715040"/>
          </a:xfrm>
        </p:spPr>
        <p:txBody>
          <a:bodyPr>
            <a:normAutofit fontScale="70000" lnSpcReduction="20000"/>
          </a:bodyPr>
          <a:lstStyle/>
          <a:p>
            <a:pPr>
              <a:buNone/>
            </a:pPr>
            <a:r>
              <a:rPr lang="fr-FR" dirty="0"/>
              <a:t>• Architecture cellulaire : des stations  mobiles utilisent des stations</a:t>
            </a:r>
          </a:p>
          <a:p>
            <a:pPr>
              <a:buNone/>
            </a:pPr>
            <a:r>
              <a:rPr lang="fr-FR" dirty="0"/>
              <a:t>      de base (points d’accès) pour communiquer entre eux.</a:t>
            </a:r>
          </a:p>
          <a:p>
            <a:pPr>
              <a:buNone/>
            </a:pPr>
            <a:endParaRPr lang="fr-FR" dirty="0"/>
          </a:p>
          <a:p>
            <a:pPr>
              <a:buNone/>
            </a:pPr>
            <a:r>
              <a:rPr lang="fr-FR" dirty="0"/>
              <a:t>• Un réseau </a:t>
            </a:r>
            <a:r>
              <a:rPr lang="fr-FR" dirty="0" err="1"/>
              <a:t>Wi-Fi</a:t>
            </a:r>
            <a:r>
              <a:rPr lang="fr-FR" dirty="0"/>
              <a:t> est composé de un ou plusieurs points d’accès</a:t>
            </a:r>
          </a:p>
          <a:p>
            <a:pPr>
              <a:buNone/>
            </a:pPr>
            <a:r>
              <a:rPr lang="fr-FR" dirty="0"/>
              <a:t>   avec plus ou moins de stations mobiles équipées de cartes </a:t>
            </a:r>
            <a:r>
              <a:rPr lang="fr-FR" dirty="0" err="1"/>
              <a:t>Wi-Fi</a:t>
            </a:r>
            <a:r>
              <a:rPr lang="fr-FR" dirty="0"/>
              <a:t>.</a:t>
            </a:r>
          </a:p>
          <a:p>
            <a:pPr>
              <a:buNone/>
            </a:pPr>
            <a:endParaRPr lang="fr-FR" dirty="0"/>
          </a:p>
          <a:p>
            <a:pPr>
              <a:buNone/>
            </a:pPr>
            <a:r>
              <a:rPr lang="fr-FR" dirty="0"/>
              <a:t>• Taille du réseau : dépend de la zone de couverture du point d’accès,</a:t>
            </a:r>
          </a:p>
          <a:p>
            <a:pPr>
              <a:buNone/>
            </a:pPr>
            <a:r>
              <a:rPr lang="fr-FR" dirty="0"/>
              <a:t>   aussi appelé </a:t>
            </a:r>
            <a:r>
              <a:rPr lang="fr-FR" b="1" dirty="0">
                <a:solidFill>
                  <a:schemeClr val="tx2"/>
                </a:solidFill>
              </a:rPr>
              <a:t>cellule.</a:t>
            </a:r>
          </a:p>
          <a:p>
            <a:pPr>
              <a:buNone/>
            </a:pPr>
            <a:endParaRPr lang="fr-FR" b="1" dirty="0">
              <a:solidFill>
                <a:schemeClr val="tx2"/>
              </a:solidFill>
            </a:endParaRPr>
          </a:p>
          <a:p>
            <a:pPr>
              <a:buNone/>
            </a:pPr>
            <a:r>
              <a:rPr lang="fr-FR" dirty="0"/>
              <a:t>• Une cellule unique constitue l’architecture de base de </a:t>
            </a:r>
            <a:r>
              <a:rPr lang="fr-FR" dirty="0" err="1"/>
              <a:t>Wi-Fi</a:t>
            </a:r>
            <a:r>
              <a:rPr lang="fr-FR" dirty="0"/>
              <a:t>, appelée</a:t>
            </a:r>
          </a:p>
          <a:p>
            <a:pPr>
              <a:buNone/>
            </a:pPr>
            <a:r>
              <a:rPr lang="fr-FR" dirty="0"/>
              <a:t>BSS (Basic Service Set), ou ensemble de services de bases.</a:t>
            </a:r>
          </a:p>
          <a:p>
            <a:pPr>
              <a:buNone/>
            </a:pPr>
            <a:endParaRPr lang="fr-FR" dirty="0"/>
          </a:p>
          <a:p>
            <a:pPr>
              <a:buNone/>
            </a:pPr>
            <a:r>
              <a:rPr lang="fr-FR" dirty="0"/>
              <a:t>• </a:t>
            </a:r>
            <a:r>
              <a:rPr lang="fr-FR" dirty="0" err="1"/>
              <a:t>Roaming</a:t>
            </a:r>
            <a:r>
              <a:rPr lang="fr-FR" dirty="0"/>
              <a:t> : Déplacement d’une cellule (BSS) à une autre</a:t>
            </a:r>
          </a:p>
          <a:p>
            <a:pPr>
              <a:buNone/>
            </a:pPr>
            <a:endParaRPr lang="fr-FR" dirty="0"/>
          </a:p>
          <a:p>
            <a:pPr>
              <a:buNone/>
            </a:pPr>
            <a:r>
              <a:rPr lang="fr-FR" dirty="0"/>
              <a:t>• </a:t>
            </a:r>
            <a:r>
              <a:rPr lang="fr-FR" dirty="0" err="1"/>
              <a:t>Handover</a:t>
            </a:r>
            <a:r>
              <a:rPr lang="fr-FR" dirty="0"/>
              <a:t> : Mécanisme qui permet de se déplacer d’une cellule à</a:t>
            </a:r>
          </a:p>
          <a:p>
            <a:pPr>
              <a:buNone/>
            </a:pPr>
            <a:r>
              <a:rPr lang="fr-FR" dirty="0"/>
              <a:t>   l’autre sans interruption de la communication.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l="13726" t="10742" r="12152" b="9179"/>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l="24707" t="13672" r="20937" b="12109"/>
          <a:stretch>
            <a:fillRect/>
          </a:stretch>
        </p:blipFill>
        <p:spPr bwMode="auto">
          <a:xfrm>
            <a:off x="0" y="-24"/>
            <a:ext cx="9144032" cy="685802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l="10432" t="16601" r="5563" b="13086"/>
          <a:stretch>
            <a:fillRect/>
          </a:stretch>
        </p:blipFill>
        <p:spPr bwMode="auto">
          <a:xfrm>
            <a:off x="0" y="1357298"/>
            <a:ext cx="9117243" cy="5500726"/>
          </a:xfrm>
          <a:prstGeom prst="rect">
            <a:avLst/>
          </a:prstGeom>
          <a:noFill/>
          <a:ln w="9525">
            <a:noFill/>
            <a:miter lim="800000"/>
            <a:headEnd/>
            <a:tailEnd/>
          </a:ln>
          <a:effectLst/>
        </p:spPr>
      </p:pic>
      <p:sp>
        <p:nvSpPr>
          <p:cNvPr id="5" name="Rectangle 4"/>
          <p:cNvSpPr/>
          <p:nvPr/>
        </p:nvSpPr>
        <p:spPr>
          <a:xfrm>
            <a:off x="714348" y="500042"/>
            <a:ext cx="1683474" cy="738664"/>
          </a:xfrm>
          <a:prstGeom prst="rect">
            <a:avLst/>
          </a:prstGeom>
        </p:spPr>
        <p:txBody>
          <a:bodyPr wrap="none">
            <a:spAutoFit/>
          </a:bodyPr>
          <a:lstStyle/>
          <a:p>
            <a:r>
              <a:rPr lang="fr-FR" sz="4200" dirty="0">
                <a:solidFill>
                  <a:srgbClr val="FF0000"/>
                </a:solidFill>
              </a:rPr>
              <a:t>802.11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802.11 : Couche physique</a:t>
            </a:r>
          </a:p>
        </p:txBody>
      </p:sp>
      <p:sp>
        <p:nvSpPr>
          <p:cNvPr id="3" name="Espace réservé du contenu 2"/>
          <p:cNvSpPr>
            <a:spLocks noGrp="1"/>
          </p:cNvSpPr>
          <p:nvPr>
            <p:ph idx="1"/>
          </p:nvPr>
        </p:nvSpPr>
        <p:spPr>
          <a:xfrm>
            <a:off x="457200" y="1285860"/>
            <a:ext cx="8472518" cy="5357850"/>
          </a:xfrm>
        </p:spPr>
        <p:txBody>
          <a:bodyPr>
            <a:normAutofit fontScale="70000" lnSpcReduction="20000"/>
          </a:bodyPr>
          <a:lstStyle/>
          <a:p>
            <a:r>
              <a:rPr lang="fr-FR" dirty="0"/>
              <a:t>1987 : Trois techniques de transmission </a:t>
            </a:r>
          </a:p>
          <a:p>
            <a:pPr>
              <a:buNone/>
            </a:pPr>
            <a:r>
              <a:rPr lang="fr-FR" dirty="0"/>
              <a:t>       - Infra rouge</a:t>
            </a:r>
          </a:p>
          <a:p>
            <a:pPr>
              <a:buNone/>
            </a:pPr>
            <a:endParaRPr lang="fr-FR" dirty="0"/>
          </a:p>
          <a:p>
            <a:pPr>
              <a:buNone/>
            </a:pPr>
            <a:r>
              <a:rPr lang="fr-FR" dirty="0"/>
              <a:t>       - Radio dans la bande ISM 2.4 GHz (pas besoin </a:t>
            </a:r>
          </a:p>
          <a:p>
            <a:pPr>
              <a:buNone/>
            </a:pPr>
            <a:r>
              <a:rPr lang="fr-FR" dirty="0"/>
              <a:t>d’autorisation individuelle) </a:t>
            </a:r>
          </a:p>
          <a:p>
            <a:pPr algn="ctr">
              <a:buFont typeface="Wingdings" pitchFamily="2" charset="2"/>
              <a:buChar char="ü"/>
            </a:pPr>
            <a:r>
              <a:rPr lang="fr-FR" dirty="0"/>
              <a:t>  FHSS (</a:t>
            </a:r>
            <a:r>
              <a:rPr lang="fr-FR" dirty="0" err="1"/>
              <a:t>Frequency</a:t>
            </a:r>
            <a:r>
              <a:rPr lang="fr-FR" dirty="0"/>
              <a:t> </a:t>
            </a:r>
            <a:r>
              <a:rPr lang="fr-FR" dirty="0" err="1"/>
              <a:t>Hopping</a:t>
            </a:r>
            <a:r>
              <a:rPr lang="fr-FR" dirty="0"/>
              <a:t> </a:t>
            </a:r>
            <a:r>
              <a:rPr lang="fr-FR" dirty="0" err="1"/>
              <a:t>Spread</a:t>
            </a:r>
            <a:r>
              <a:rPr lang="fr-FR" dirty="0"/>
              <a:t> Spectrum)</a:t>
            </a:r>
          </a:p>
          <a:p>
            <a:pPr algn="ctr">
              <a:buFont typeface="Wingdings" pitchFamily="2" charset="2"/>
              <a:buChar char="ü"/>
            </a:pPr>
            <a:r>
              <a:rPr lang="fr-FR" dirty="0"/>
              <a:t>DSSS (Direct </a:t>
            </a:r>
            <a:r>
              <a:rPr lang="fr-FR" dirty="0" err="1"/>
              <a:t>Sequence</a:t>
            </a:r>
            <a:r>
              <a:rPr lang="fr-FR" dirty="0"/>
              <a:t> </a:t>
            </a:r>
            <a:r>
              <a:rPr lang="fr-FR" dirty="0" err="1"/>
              <a:t>Spread</a:t>
            </a:r>
            <a:r>
              <a:rPr lang="fr-FR" dirty="0"/>
              <a:t> Spectrum)     </a:t>
            </a:r>
          </a:p>
          <a:p>
            <a:pPr algn="ctr">
              <a:buFont typeface="Wingdings" pitchFamily="2" charset="2"/>
              <a:buChar char="ü"/>
            </a:pPr>
            <a:endParaRPr lang="fr-FR" dirty="0"/>
          </a:p>
          <a:p>
            <a:pPr algn="ctr">
              <a:buFont typeface="Wingdings" pitchFamily="2" charset="2"/>
              <a:buChar char="ü"/>
            </a:pPr>
            <a:endParaRPr lang="fr-FR" dirty="0"/>
          </a:p>
          <a:p>
            <a:pPr>
              <a:buNone/>
            </a:pPr>
            <a:r>
              <a:rPr lang="fr-FR" dirty="0"/>
              <a:t>                     </a:t>
            </a:r>
          </a:p>
          <a:p>
            <a:r>
              <a:rPr lang="fr-FR" dirty="0"/>
              <a:t>1999 : Deux techniques additionnelles haut débits</a:t>
            </a:r>
          </a:p>
          <a:p>
            <a:pPr>
              <a:buNone/>
            </a:pPr>
            <a:r>
              <a:rPr lang="fr-FR" dirty="0"/>
              <a:t>        - OFDM (Orthogonal </a:t>
            </a:r>
            <a:r>
              <a:rPr lang="fr-FR" dirty="0" err="1"/>
              <a:t>Frequency</a:t>
            </a:r>
            <a:r>
              <a:rPr lang="fr-FR" dirty="0"/>
              <a:t> Division </a:t>
            </a:r>
            <a:r>
              <a:rPr lang="fr-FR" dirty="0" err="1"/>
              <a:t>Multiplexing</a:t>
            </a:r>
            <a:r>
              <a:rPr lang="fr-FR" dirty="0"/>
              <a:t>)</a:t>
            </a:r>
          </a:p>
          <a:p>
            <a:pPr>
              <a:buNone/>
            </a:pPr>
            <a:r>
              <a:rPr lang="fr-FR" dirty="0"/>
              <a:t>            jusqu’à 54 </a:t>
            </a:r>
            <a:r>
              <a:rPr lang="fr-FR" dirty="0" err="1"/>
              <a:t>Mbps</a:t>
            </a:r>
            <a:r>
              <a:rPr lang="fr-FR" dirty="0"/>
              <a:t> </a:t>
            </a:r>
          </a:p>
          <a:p>
            <a:pPr>
              <a:buNone/>
            </a:pPr>
            <a:r>
              <a:rPr lang="fr-FR" dirty="0"/>
              <a:t>        - HR-DSSS (High Rate Direct </a:t>
            </a:r>
            <a:r>
              <a:rPr lang="fr-FR" dirty="0" err="1"/>
              <a:t>Sequence</a:t>
            </a:r>
            <a:r>
              <a:rPr lang="fr-FR" dirty="0"/>
              <a:t> </a:t>
            </a:r>
            <a:r>
              <a:rPr lang="fr-FR" dirty="0" err="1"/>
              <a:t>Spread</a:t>
            </a:r>
            <a:r>
              <a:rPr lang="fr-FR" dirty="0"/>
              <a:t> Spectrum)</a:t>
            </a:r>
          </a:p>
          <a:p>
            <a:pPr>
              <a:buNone/>
            </a:pPr>
            <a:r>
              <a:rPr lang="fr-FR" dirty="0"/>
              <a:t>         jusqu’à 11 </a:t>
            </a:r>
            <a:r>
              <a:rPr lang="fr-FR" dirty="0" err="1"/>
              <a:t>Mbps</a:t>
            </a:r>
            <a:r>
              <a:rPr lang="fr-FR"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EEE 802.11 : Architecture</a:t>
            </a:r>
            <a:br>
              <a:rPr lang="fr-FR" dirty="0"/>
            </a:br>
            <a:endParaRPr lang="fr-FR" dirty="0"/>
          </a:p>
        </p:txBody>
      </p:sp>
      <p:sp>
        <p:nvSpPr>
          <p:cNvPr id="3" name="Espace réservé du contenu 2"/>
          <p:cNvSpPr>
            <a:spLocks noGrp="1"/>
          </p:cNvSpPr>
          <p:nvPr>
            <p:ph idx="1"/>
          </p:nvPr>
        </p:nvSpPr>
        <p:spPr>
          <a:xfrm>
            <a:off x="457200" y="1071546"/>
            <a:ext cx="8401080" cy="5054617"/>
          </a:xfrm>
        </p:spPr>
        <p:txBody>
          <a:bodyPr>
            <a:normAutofit fontScale="85000" lnSpcReduction="20000"/>
          </a:bodyPr>
          <a:lstStyle/>
          <a:p>
            <a:pPr>
              <a:buNone/>
            </a:pPr>
            <a:r>
              <a:rPr lang="fr-FR" dirty="0"/>
              <a:t>• Il existe deux types de topologies :</a:t>
            </a:r>
          </a:p>
          <a:p>
            <a:pPr>
              <a:buNone/>
            </a:pPr>
            <a:r>
              <a:rPr lang="fr-FR" dirty="0"/>
              <a:t>– Le mode infrastructure, avec BSS et ESS.</a:t>
            </a:r>
          </a:p>
          <a:p>
            <a:pPr>
              <a:buNone/>
            </a:pPr>
            <a:r>
              <a:rPr lang="fr-FR" dirty="0"/>
              <a:t>    • En mode infrastructure BSS, le réseau est composé</a:t>
            </a:r>
          </a:p>
          <a:p>
            <a:pPr>
              <a:buNone/>
            </a:pPr>
            <a:r>
              <a:rPr lang="fr-FR" dirty="0"/>
              <a:t>       d’un point d’accès qui permet aux différentes</a:t>
            </a:r>
          </a:p>
          <a:p>
            <a:pPr>
              <a:buNone/>
            </a:pPr>
            <a:r>
              <a:rPr lang="fr-FR" dirty="0"/>
              <a:t>       stations qui se trouvent dans sa cellule d’échanger des informations.</a:t>
            </a:r>
          </a:p>
          <a:p>
            <a:pPr>
              <a:buNone/>
            </a:pPr>
            <a:r>
              <a:rPr lang="fr-FR" dirty="0"/>
              <a:t>    • En mode infrastructure ESS, le réseau comporte</a:t>
            </a:r>
          </a:p>
          <a:p>
            <a:pPr>
              <a:buNone/>
            </a:pPr>
            <a:r>
              <a:rPr lang="fr-FR" dirty="0"/>
              <a:t>      plusieurs points d’accès reliés entre eux par un DS</a:t>
            </a:r>
          </a:p>
          <a:p>
            <a:pPr>
              <a:buNone/>
            </a:pPr>
            <a:r>
              <a:rPr lang="fr-FR" dirty="0"/>
              <a:t>  – Le mode ad-hoc</a:t>
            </a:r>
          </a:p>
          <a:p>
            <a:pPr>
              <a:buNone/>
            </a:pPr>
            <a:r>
              <a:rPr lang="fr-FR" dirty="0"/>
              <a:t>   • En mode ad-hoc, ne comporte pas de points</a:t>
            </a:r>
          </a:p>
          <a:p>
            <a:pPr>
              <a:buNone/>
            </a:pPr>
            <a:r>
              <a:rPr lang="fr-FR" dirty="0"/>
              <a:t>     d’accès, ce sont les stations (avec cartes </a:t>
            </a:r>
            <a:r>
              <a:rPr lang="fr-FR" dirty="0" err="1"/>
              <a:t>Wi-Fi</a:t>
            </a:r>
            <a:r>
              <a:rPr lang="fr-FR" dirty="0"/>
              <a:t>) qui</a:t>
            </a:r>
          </a:p>
          <a:p>
            <a:pPr>
              <a:buNone/>
            </a:pPr>
            <a:r>
              <a:rPr lang="fr-FR" dirty="0"/>
              <a:t>     entrent elles mêmes en communication.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lstStyle/>
          <a:p>
            <a:r>
              <a:rPr lang="fr-FR" dirty="0"/>
              <a:t>Fonctionnement</a:t>
            </a:r>
          </a:p>
        </p:txBody>
      </p:sp>
      <p:sp>
        <p:nvSpPr>
          <p:cNvPr id="3" name="Espace réservé du contenu 2"/>
          <p:cNvSpPr>
            <a:spLocks noGrp="1"/>
          </p:cNvSpPr>
          <p:nvPr>
            <p:ph idx="1"/>
          </p:nvPr>
        </p:nvSpPr>
        <p:spPr>
          <a:xfrm>
            <a:off x="0" y="1285860"/>
            <a:ext cx="8686800" cy="4525963"/>
          </a:xfrm>
        </p:spPr>
        <p:txBody>
          <a:bodyPr/>
          <a:lstStyle/>
          <a:p>
            <a:r>
              <a:rPr lang="fr-FR" dirty="0"/>
              <a:t>Tous les équipements </a:t>
            </a:r>
            <a:r>
              <a:rPr lang="fr-FR" dirty="0" err="1"/>
              <a:t>WiFi</a:t>
            </a:r>
            <a:r>
              <a:rPr lang="fr-FR" dirty="0"/>
              <a:t> sont équipés d'une</a:t>
            </a:r>
          </a:p>
          <a:p>
            <a:pPr>
              <a:buNone/>
            </a:pPr>
            <a:r>
              <a:rPr lang="fr-FR" dirty="0"/>
              <a:t>antenne et d'un module chargé de la commutation</a:t>
            </a:r>
          </a:p>
        </p:txBody>
      </p:sp>
      <p:sp>
        <p:nvSpPr>
          <p:cNvPr id="4" name="Rectangle 3"/>
          <p:cNvSpPr/>
          <p:nvPr/>
        </p:nvSpPr>
        <p:spPr>
          <a:xfrm>
            <a:off x="2143108" y="2786058"/>
            <a:ext cx="4515532" cy="584775"/>
          </a:xfrm>
          <a:prstGeom prst="rect">
            <a:avLst/>
          </a:prstGeom>
        </p:spPr>
        <p:txBody>
          <a:bodyPr wrap="none">
            <a:spAutoFit/>
          </a:bodyPr>
          <a:lstStyle/>
          <a:p>
            <a:pPr algn="ctr"/>
            <a:r>
              <a:rPr lang="fr-FR" sz="3200" b="1" dirty="0">
                <a:solidFill>
                  <a:srgbClr val="FF0000"/>
                </a:solidFill>
              </a:rPr>
              <a:t>ondes radio &lt;­&gt; trames IP</a:t>
            </a:r>
          </a:p>
        </p:txBody>
      </p:sp>
      <p:pic>
        <p:nvPicPr>
          <p:cNvPr id="6" name="Picture 2"/>
          <p:cNvPicPr>
            <a:picLocks noChangeAspect="1" noChangeArrowheads="1"/>
          </p:cNvPicPr>
          <p:nvPr/>
        </p:nvPicPr>
        <p:blipFill>
          <a:blip r:embed="rId2">
            <a:lum bright="-20000"/>
          </a:blip>
          <a:srcRect l="6588" t="24414" r="17642" b="11132"/>
          <a:stretch>
            <a:fillRect/>
          </a:stretch>
        </p:blipFill>
        <p:spPr bwMode="auto">
          <a:xfrm>
            <a:off x="1142976" y="3357562"/>
            <a:ext cx="6786610" cy="324577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lum contrast="40000"/>
          </a:blip>
          <a:srcRect l="24707" t="10742" r="20937" b="15039"/>
          <a:stretch>
            <a:fillRect/>
          </a:stretch>
        </p:blipFill>
        <p:spPr bwMode="auto">
          <a:xfrm>
            <a:off x="127837" y="18017"/>
            <a:ext cx="8909978" cy="6839983"/>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l="24707" t="9765" r="20388" b="16992"/>
          <a:stretch>
            <a:fillRect/>
          </a:stretch>
        </p:blipFill>
        <p:spPr bwMode="auto">
          <a:xfrm>
            <a:off x="0" y="-71462"/>
            <a:ext cx="9144000" cy="6929462"/>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858000"/>
          </a:xfrm>
        </p:spPr>
        <p:txBody>
          <a:bodyPr>
            <a:normAutofit fontScale="62500" lnSpcReduction="20000"/>
          </a:bodyPr>
          <a:lstStyle/>
          <a:p>
            <a:pPr>
              <a:buNone/>
            </a:pPr>
            <a:endParaRPr lang="fr-FR" dirty="0"/>
          </a:p>
          <a:p>
            <a:pPr>
              <a:buNone/>
            </a:pPr>
            <a:endParaRPr lang="fr-FR" dirty="0"/>
          </a:p>
          <a:p>
            <a:pPr>
              <a:buNone/>
            </a:pPr>
            <a:r>
              <a:rPr lang="fr-FR" dirty="0"/>
              <a:t>Après le succès de la téléphonie mobile, les technologies sans fil s‘appliquent </a:t>
            </a:r>
          </a:p>
          <a:p>
            <a:pPr>
              <a:buNone/>
            </a:pPr>
            <a:r>
              <a:rPr lang="fr-FR" dirty="0"/>
              <a:t>désormais aux réseaux locaux (WLAN), personnels (WPAN), puis bientôt aux </a:t>
            </a:r>
          </a:p>
          <a:p>
            <a:pPr>
              <a:buNone/>
            </a:pPr>
            <a:r>
              <a:rPr lang="fr-FR" dirty="0"/>
              <a:t>réseaux à plus grande échelle (WMAN) ou aux réseaux de capteurs en industrie (WSAN) </a:t>
            </a:r>
          </a:p>
          <a:p>
            <a:pPr>
              <a:buNone/>
            </a:pPr>
            <a:endParaRPr lang="fr-FR" dirty="0"/>
          </a:p>
          <a:p>
            <a:r>
              <a:rPr lang="fr-FR" u="sng" dirty="0">
                <a:solidFill>
                  <a:srgbClr val="FF0000"/>
                </a:solidFill>
              </a:rPr>
              <a:t>Principaux avantages :</a:t>
            </a:r>
          </a:p>
          <a:p>
            <a:pPr>
              <a:buFont typeface="Wingdings" pitchFamily="2" charset="2"/>
              <a:buChar char="ü"/>
            </a:pPr>
            <a:r>
              <a:rPr lang="fr-FR" dirty="0"/>
              <a:t> </a:t>
            </a:r>
            <a:r>
              <a:rPr lang="fr-FR" b="1" dirty="0"/>
              <a:t>Mobilité</a:t>
            </a:r>
            <a:r>
              <a:rPr lang="fr-FR" dirty="0"/>
              <a:t> : Accès aux informations sans être relié au réseau physique de l‘entreprise</a:t>
            </a:r>
          </a:p>
          <a:p>
            <a:pPr>
              <a:buFont typeface="Wingdings" pitchFamily="2" charset="2"/>
              <a:buChar char="ü"/>
            </a:pPr>
            <a:endParaRPr lang="fr-FR" dirty="0"/>
          </a:p>
          <a:p>
            <a:pPr>
              <a:buFont typeface="Wingdings" pitchFamily="2" charset="2"/>
              <a:buChar char="ü"/>
            </a:pPr>
            <a:r>
              <a:rPr lang="fr-FR" sz="3100" b="1" dirty="0"/>
              <a:t>Simplicité</a:t>
            </a:r>
            <a:r>
              <a:rPr lang="fr-FR" dirty="0"/>
              <a:t> : Installation simple et rapide (pas de fils ...)</a:t>
            </a:r>
          </a:p>
          <a:p>
            <a:pPr>
              <a:buFont typeface="Wingdings" pitchFamily="2" charset="2"/>
              <a:buChar char="ü"/>
            </a:pPr>
            <a:endParaRPr lang="fr-FR" dirty="0"/>
          </a:p>
          <a:p>
            <a:pPr>
              <a:buFont typeface="Wingdings" pitchFamily="2" charset="2"/>
              <a:buChar char="ü"/>
            </a:pPr>
            <a:r>
              <a:rPr lang="fr-FR" sz="3100" b="1" dirty="0"/>
              <a:t>Topologie</a:t>
            </a:r>
            <a:r>
              <a:rPr lang="fr-FR" dirty="0"/>
              <a:t> : Déploiement flexible et modifiable rapidement</a:t>
            </a:r>
          </a:p>
          <a:p>
            <a:pPr>
              <a:buFont typeface="Wingdings" pitchFamily="2" charset="2"/>
              <a:buChar char="ü"/>
            </a:pPr>
            <a:endParaRPr lang="fr-FR" dirty="0"/>
          </a:p>
          <a:p>
            <a:pPr>
              <a:buFont typeface="Wingdings" pitchFamily="2" charset="2"/>
              <a:buChar char="ü"/>
            </a:pPr>
            <a:r>
              <a:rPr lang="fr-FR" dirty="0"/>
              <a:t> </a:t>
            </a:r>
            <a:r>
              <a:rPr lang="fr-FR" sz="3100" b="1" dirty="0"/>
              <a:t>Coût</a:t>
            </a:r>
            <a:r>
              <a:rPr lang="fr-FR" dirty="0"/>
              <a:t> : Investissement initial plus élevé mais coûts de maintenance presque nuls et modifications sans dépenses supplémentaires</a:t>
            </a:r>
          </a:p>
          <a:p>
            <a:pPr>
              <a:buFont typeface="Wingdings" pitchFamily="2" charset="2"/>
              <a:buChar char="ü"/>
            </a:pPr>
            <a:endParaRPr lang="fr-FR" dirty="0"/>
          </a:p>
          <a:p>
            <a:pPr>
              <a:buFont typeface="Wingdings" pitchFamily="2" charset="2"/>
              <a:buChar char="ü"/>
            </a:pPr>
            <a:r>
              <a:rPr lang="fr-FR" sz="3000" b="1" dirty="0"/>
              <a:t>Interconnectivité</a:t>
            </a:r>
            <a:r>
              <a:rPr lang="fr-FR" dirty="0"/>
              <a:t> : Compatibilité et extension naturelle d‘Ethernet </a:t>
            </a:r>
          </a:p>
          <a:p>
            <a:pPr>
              <a:buFont typeface="Wingdings" pitchFamily="2" charset="2"/>
              <a:buChar char="ü"/>
            </a:pPr>
            <a:endParaRPr lang="fr-FR" dirty="0"/>
          </a:p>
          <a:p>
            <a:pPr>
              <a:buFont typeface="Wingdings" pitchFamily="2" charset="2"/>
              <a:buChar char="ü"/>
            </a:pPr>
            <a:r>
              <a:rPr lang="fr-FR" dirty="0"/>
              <a:t> </a:t>
            </a:r>
            <a:r>
              <a:rPr lang="fr-FR" sz="3100" b="1" dirty="0"/>
              <a:t>Fiabilité</a:t>
            </a:r>
            <a:r>
              <a:rPr lang="fr-FR" dirty="0"/>
              <a:t> : Efficacité prouvée (phénomènes d‘interférences bien connus), performances garanties avec une bonne conception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l="24158" t="9765" r="22584" b="15039"/>
          <a:stretch>
            <a:fillRect/>
          </a:stretch>
        </p:blipFill>
        <p:spPr bwMode="auto">
          <a:xfrm>
            <a:off x="0" y="0"/>
            <a:ext cx="9144000" cy="6777748"/>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l="24158" t="10742" r="20937" b="14062"/>
          <a:stretch>
            <a:fillRect/>
          </a:stretch>
        </p:blipFill>
        <p:spPr bwMode="auto">
          <a:xfrm>
            <a:off x="0" y="15692"/>
            <a:ext cx="8943634" cy="6842308"/>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Structure de la Trame 802.11</a:t>
            </a:r>
          </a:p>
        </p:txBody>
      </p:sp>
      <p:sp>
        <p:nvSpPr>
          <p:cNvPr id="3" name="Espace réservé du contenu 2"/>
          <p:cNvSpPr>
            <a:spLocks noGrp="1"/>
          </p:cNvSpPr>
          <p:nvPr>
            <p:ph idx="1"/>
          </p:nvPr>
        </p:nvSpPr>
        <p:spPr/>
        <p:txBody>
          <a:bodyPr/>
          <a:lstStyle/>
          <a:p>
            <a:pPr>
              <a:buNone/>
            </a:pPr>
            <a:r>
              <a:rPr lang="fr-FR" dirty="0"/>
              <a:t>Trois types de trames :</a:t>
            </a:r>
          </a:p>
          <a:p>
            <a:r>
              <a:rPr lang="fr-FR" dirty="0"/>
              <a:t>Données</a:t>
            </a:r>
          </a:p>
          <a:p>
            <a:r>
              <a:rPr lang="fr-FR" dirty="0"/>
              <a:t>Contrôle</a:t>
            </a:r>
          </a:p>
          <a:p>
            <a:r>
              <a:rPr lang="fr-FR" dirty="0"/>
              <a:t>Supervision</a:t>
            </a:r>
          </a:p>
        </p:txBody>
      </p:sp>
      <p:pic>
        <p:nvPicPr>
          <p:cNvPr id="27651" name="Picture 3"/>
          <p:cNvPicPr>
            <a:picLocks noChangeAspect="1" noChangeArrowheads="1"/>
          </p:cNvPicPr>
          <p:nvPr/>
        </p:nvPicPr>
        <p:blipFill>
          <a:blip r:embed="rId2"/>
          <a:srcRect l="13213" t="35351" r="3880" b="9961"/>
          <a:stretch>
            <a:fillRect/>
          </a:stretch>
        </p:blipFill>
        <p:spPr bwMode="auto">
          <a:xfrm>
            <a:off x="0" y="4286256"/>
            <a:ext cx="8979468" cy="3330134"/>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Ce qu'il faut retenir</a:t>
            </a:r>
          </a:p>
        </p:txBody>
      </p:sp>
      <p:sp>
        <p:nvSpPr>
          <p:cNvPr id="3" name="Espace réservé du contenu 2"/>
          <p:cNvSpPr>
            <a:spLocks noGrp="1"/>
          </p:cNvSpPr>
          <p:nvPr>
            <p:ph idx="1"/>
          </p:nvPr>
        </p:nvSpPr>
        <p:spPr>
          <a:xfrm>
            <a:off x="0" y="1600200"/>
            <a:ext cx="9144000" cy="4525963"/>
          </a:xfrm>
        </p:spPr>
        <p:txBody>
          <a:bodyPr>
            <a:normAutofit/>
          </a:bodyPr>
          <a:lstStyle/>
          <a:p>
            <a:r>
              <a:rPr lang="fr-FR" dirty="0"/>
              <a:t>La couche </a:t>
            </a:r>
            <a:r>
              <a:rPr lang="fr-FR" dirty="0" err="1"/>
              <a:t>WiFi</a:t>
            </a:r>
            <a:r>
              <a:rPr lang="fr-FR" dirty="0"/>
              <a:t> (802.11) est indépendante de la couche IP. Elle est préalable à son fonctionnement dans  la communication réseau.</a:t>
            </a:r>
          </a:p>
          <a:p>
            <a:r>
              <a:rPr lang="fr-FR" dirty="0"/>
              <a:t>Lors de la configuration du réseau, ces deux aspects  sont traités séparément et nécessaires pour la </a:t>
            </a:r>
          </a:p>
          <a:p>
            <a:pPr>
              <a:buNone/>
            </a:pPr>
            <a:r>
              <a:rPr lang="fr-FR" dirty="0"/>
              <a:t> communication entre les équipements :</a:t>
            </a:r>
          </a:p>
          <a:p>
            <a:r>
              <a:rPr lang="fr-FR" dirty="0"/>
              <a:t>paramètres radio</a:t>
            </a:r>
          </a:p>
          <a:p>
            <a:r>
              <a:rPr lang="fr-FR" dirty="0"/>
              <a:t>paramètres réseau</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4499" y="2857496"/>
            <a:ext cx="3009735" cy="738664"/>
          </a:xfrm>
          <a:prstGeom prst="rect">
            <a:avLst/>
          </a:prstGeom>
        </p:spPr>
        <p:txBody>
          <a:bodyPr wrap="none">
            <a:spAutoFit/>
          </a:bodyPr>
          <a:lstStyle/>
          <a:p>
            <a:pPr algn="ctr"/>
            <a:r>
              <a:rPr lang="fr-FR" sz="4200" b="1" dirty="0">
                <a:solidFill>
                  <a:srgbClr val="FF0000"/>
                </a:solidFill>
              </a:rPr>
              <a:t>BLUETOOTH </a:t>
            </a:r>
          </a:p>
        </p:txBody>
      </p:sp>
      <p:sp>
        <p:nvSpPr>
          <p:cNvPr id="3" name="Rectangle 2"/>
          <p:cNvSpPr/>
          <p:nvPr/>
        </p:nvSpPr>
        <p:spPr>
          <a:xfrm>
            <a:off x="3929058" y="3526697"/>
            <a:ext cx="2428892" cy="830997"/>
          </a:xfrm>
          <a:prstGeom prst="rect">
            <a:avLst/>
          </a:prstGeom>
        </p:spPr>
        <p:txBody>
          <a:bodyPr wrap="square">
            <a:spAutoFit/>
          </a:bodyPr>
          <a:lstStyle/>
          <a:p>
            <a:r>
              <a:rPr lang="fr-FR" dirty="0"/>
              <a:t> </a:t>
            </a:r>
            <a:r>
              <a:rPr lang="fr-FR" sz="3000" dirty="0"/>
              <a:t>(IEEE802.15.1)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BLUETOOTH </a:t>
            </a:r>
            <a:br>
              <a:rPr lang="fr-FR" dirty="0"/>
            </a:br>
            <a:endParaRPr lang="fr-FR" dirty="0"/>
          </a:p>
        </p:txBody>
      </p:sp>
      <p:sp>
        <p:nvSpPr>
          <p:cNvPr id="3" name="Espace réservé du contenu 2"/>
          <p:cNvSpPr>
            <a:spLocks noGrp="1"/>
          </p:cNvSpPr>
          <p:nvPr>
            <p:ph idx="1"/>
          </p:nvPr>
        </p:nvSpPr>
        <p:spPr>
          <a:xfrm>
            <a:off x="571472" y="500042"/>
            <a:ext cx="8229600" cy="4525963"/>
          </a:xfrm>
        </p:spPr>
        <p:txBody>
          <a:bodyPr>
            <a:normAutofit/>
          </a:bodyPr>
          <a:lstStyle/>
          <a:p>
            <a:pPr>
              <a:buNone/>
            </a:pPr>
            <a:endParaRPr lang="fr-FR" dirty="0"/>
          </a:p>
          <a:p>
            <a:pPr>
              <a:buNone/>
            </a:pPr>
            <a:r>
              <a:rPr lang="fr-FR" dirty="0"/>
              <a:t>- </a:t>
            </a:r>
            <a:r>
              <a:rPr lang="fr-FR" sz="2300" dirty="0"/>
              <a:t>Le Bluetooth, une évolution du port série  </a:t>
            </a:r>
          </a:p>
          <a:p>
            <a:pPr>
              <a:buNone/>
            </a:pPr>
            <a:r>
              <a:rPr lang="fr-FR" sz="2300" dirty="0"/>
              <a:t>      Afin de relier des périphériques  à un ordinateur, le port série ou RS232 fut inventé dans les années 60. Il a été énormément utilisé et il est encore présent aujourd’hui sur les cartes mères, notamment pour relier les claviers et souris.</a:t>
            </a:r>
          </a:p>
        </p:txBody>
      </p:sp>
      <p:pic>
        <p:nvPicPr>
          <p:cNvPr id="1026" name="Picture 2"/>
          <p:cNvPicPr>
            <a:picLocks noChangeAspect="1" noChangeArrowheads="1"/>
          </p:cNvPicPr>
          <p:nvPr/>
        </p:nvPicPr>
        <p:blipFill>
          <a:blip r:embed="rId2"/>
          <a:srcRect l="37335" t="35156" r="36859" b="17969"/>
          <a:stretch>
            <a:fillRect/>
          </a:stretch>
        </p:blipFill>
        <p:spPr bwMode="auto">
          <a:xfrm>
            <a:off x="1928794" y="3214686"/>
            <a:ext cx="5286412" cy="3429024"/>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357166"/>
            <a:ext cx="8715404" cy="4525963"/>
          </a:xfrm>
        </p:spPr>
        <p:txBody>
          <a:bodyPr>
            <a:normAutofit/>
          </a:bodyPr>
          <a:lstStyle/>
          <a:p>
            <a:r>
              <a:rPr lang="fr-FR" sz="2300" dirty="0"/>
              <a:t>Bluetooth est une évolution de ce port USB, mais sans fil. </a:t>
            </a:r>
          </a:p>
          <a:p>
            <a:r>
              <a:rPr lang="fr-FR" sz="2300" dirty="0"/>
              <a:t>« Bluetooth » se traduit en anglais par « dent bleue » qui était le surnom du roi danois Harald II (910-986) qui  unifia la Suède et la Norvège et introduisit le christianisme dans les pays scandinaves. Pourquoi une référence à une personnalité scandinave pour cette technologie ? tout  simplement parce que  le Bluetooth a été inventé par l’entreprise suédoise Ericsson en 1994.</a:t>
            </a:r>
          </a:p>
        </p:txBody>
      </p:sp>
      <p:pic>
        <p:nvPicPr>
          <p:cNvPr id="1026" name="Picture 2"/>
          <p:cNvPicPr>
            <a:picLocks noChangeAspect="1" noChangeArrowheads="1"/>
          </p:cNvPicPr>
          <p:nvPr/>
        </p:nvPicPr>
        <p:blipFill>
          <a:blip r:embed="rId2"/>
          <a:srcRect l="29648" t="9765" r="31369" b="46289"/>
          <a:stretch>
            <a:fillRect/>
          </a:stretch>
        </p:blipFill>
        <p:spPr bwMode="auto">
          <a:xfrm>
            <a:off x="2000232" y="3357562"/>
            <a:ext cx="5072098" cy="321471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I- Caractéristiques </a:t>
            </a:r>
            <a:br>
              <a:rPr lang="fr-FR" dirty="0"/>
            </a:br>
            <a:endParaRPr lang="fr-FR" dirty="0"/>
          </a:p>
        </p:txBody>
      </p:sp>
      <p:sp>
        <p:nvSpPr>
          <p:cNvPr id="3" name="Espace réservé du contenu 2"/>
          <p:cNvSpPr>
            <a:spLocks noGrp="1"/>
          </p:cNvSpPr>
          <p:nvPr>
            <p:ph idx="1"/>
          </p:nvPr>
        </p:nvSpPr>
        <p:spPr>
          <a:xfrm>
            <a:off x="500034" y="1000108"/>
            <a:ext cx="8229600" cy="4525963"/>
          </a:xfrm>
        </p:spPr>
        <p:txBody>
          <a:bodyPr>
            <a:normAutofit/>
          </a:bodyPr>
          <a:lstStyle/>
          <a:p>
            <a:r>
              <a:rPr lang="fr-FR" sz="2300" dirty="0"/>
              <a:t> Le monde « sans fil » utilise deux concepts bien distincts :  </a:t>
            </a:r>
          </a:p>
          <a:p>
            <a:pPr>
              <a:buNone/>
            </a:pPr>
            <a:r>
              <a:rPr lang="fr-FR" sz="2300" dirty="0"/>
              <a:t>      -  </a:t>
            </a:r>
            <a:r>
              <a:rPr lang="fr-FR" sz="2300" dirty="0">
                <a:solidFill>
                  <a:srgbClr val="FF0000"/>
                </a:solidFill>
              </a:rPr>
              <a:t>la technologie IrDA</a:t>
            </a:r>
            <a:r>
              <a:rPr lang="fr-FR" sz="2300" dirty="0"/>
              <a:t>, principale concurrente du Bluetooth, utilise les rayons lumineux pour les transmissions de données (infrarouges). Elle est utilisée par exemple pour les télécommandes et certains téléphones portables. Principal </a:t>
            </a:r>
          </a:p>
          <a:p>
            <a:pPr>
              <a:buNone/>
            </a:pPr>
            <a:r>
              <a:rPr lang="fr-FR" sz="2300" dirty="0"/>
              <a:t>inconvénient : les infrarouges ne peuvent traverser les objets et les appareils à relier doivent donc être en contact visuel.</a:t>
            </a:r>
          </a:p>
        </p:txBody>
      </p:sp>
      <p:pic>
        <p:nvPicPr>
          <p:cNvPr id="2050" name="Picture 2"/>
          <p:cNvPicPr>
            <a:picLocks noChangeAspect="1" noChangeArrowheads="1"/>
          </p:cNvPicPr>
          <p:nvPr/>
        </p:nvPicPr>
        <p:blipFill>
          <a:blip r:embed="rId2"/>
          <a:srcRect l="34041" t="39062" r="34663" b="31641"/>
          <a:stretch>
            <a:fillRect/>
          </a:stretch>
        </p:blipFill>
        <p:spPr bwMode="auto">
          <a:xfrm>
            <a:off x="2285984" y="4143380"/>
            <a:ext cx="4071966" cy="214314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492135"/>
            <a:ext cx="7929618" cy="1508105"/>
          </a:xfrm>
          <a:prstGeom prst="rect">
            <a:avLst/>
          </a:prstGeom>
        </p:spPr>
        <p:txBody>
          <a:bodyPr wrap="square">
            <a:spAutoFit/>
          </a:bodyPr>
          <a:lstStyle/>
          <a:p>
            <a:r>
              <a:rPr lang="fr-FR" sz="2300" dirty="0"/>
              <a:t>-</a:t>
            </a:r>
            <a:r>
              <a:rPr lang="fr-FR" sz="2300" dirty="0">
                <a:solidFill>
                  <a:srgbClr val="FF0000"/>
                </a:solidFill>
              </a:rPr>
              <a:t>La technologie Bluetooth </a:t>
            </a:r>
            <a:r>
              <a:rPr lang="fr-FR" sz="2300" dirty="0"/>
              <a:t>utilise les ondes radio (bande de fréquence des 2.4 GHz) et permet à deux appareils situés dans deux pièces différentes de se relier. La portée est limitée à 100 m  et diminue suivant les obstacles rencontrés (murs, </a:t>
            </a:r>
            <a:r>
              <a:rPr lang="fr-FR" sz="2300" dirty="0" err="1"/>
              <a:t>etc</a:t>
            </a:r>
            <a:r>
              <a:rPr lang="fr-FR" dirty="0"/>
              <a:t>…) </a:t>
            </a:r>
          </a:p>
        </p:txBody>
      </p:sp>
      <p:sp>
        <p:nvSpPr>
          <p:cNvPr id="5" name="Rectangle 4"/>
          <p:cNvSpPr/>
          <p:nvPr/>
        </p:nvSpPr>
        <p:spPr>
          <a:xfrm>
            <a:off x="214282" y="2071678"/>
            <a:ext cx="8715436" cy="4047262"/>
          </a:xfrm>
          <a:prstGeom prst="rect">
            <a:avLst/>
          </a:prstGeom>
        </p:spPr>
        <p:txBody>
          <a:bodyPr wrap="square">
            <a:spAutoFit/>
          </a:bodyPr>
          <a:lstStyle/>
          <a:p>
            <a:r>
              <a:rPr lang="fr-FR" sz="3200" dirty="0"/>
              <a:t>Les normes Bluetooth  </a:t>
            </a:r>
          </a:p>
          <a:p>
            <a:r>
              <a:rPr lang="fr-FR" dirty="0"/>
              <a:t> </a:t>
            </a:r>
          </a:p>
          <a:p>
            <a:r>
              <a:rPr lang="fr-FR" sz="2300" dirty="0"/>
              <a:t>Bluetooth a été déposé à l’IEEE (Institute of </a:t>
            </a:r>
            <a:r>
              <a:rPr lang="fr-FR" sz="2300" dirty="0" err="1"/>
              <a:t>Electrical</a:t>
            </a:r>
            <a:r>
              <a:rPr lang="fr-FR" sz="2300" dirty="0"/>
              <a:t> and </a:t>
            </a:r>
            <a:r>
              <a:rPr lang="fr-FR" sz="2300" dirty="0" err="1"/>
              <a:t>Electronic</a:t>
            </a:r>
            <a:r>
              <a:rPr lang="fr-FR" sz="2300" dirty="0"/>
              <a:t> </a:t>
            </a:r>
            <a:r>
              <a:rPr lang="fr-FR" sz="2300" dirty="0" err="1"/>
              <a:t>Engineers</a:t>
            </a:r>
            <a:r>
              <a:rPr lang="fr-FR" sz="2300" dirty="0"/>
              <a:t>) :</a:t>
            </a:r>
          </a:p>
          <a:p>
            <a:r>
              <a:rPr lang="fr-FR" sz="2300" dirty="0"/>
              <a:t>-  </a:t>
            </a:r>
            <a:r>
              <a:rPr lang="fr-FR" sz="2300" b="1" dirty="0">
                <a:solidFill>
                  <a:srgbClr val="002060"/>
                </a:solidFill>
              </a:rPr>
              <a:t>IEEE 802.15.1 </a:t>
            </a:r>
            <a:r>
              <a:rPr lang="fr-FR" sz="2300" dirty="0"/>
              <a:t>standard Bluetooth, </a:t>
            </a:r>
            <a:r>
              <a:rPr lang="fr-FR" sz="2300" dirty="0" err="1"/>
              <a:t>debit</a:t>
            </a:r>
            <a:r>
              <a:rPr lang="fr-FR" sz="2300" dirty="0"/>
              <a:t> de 1Mbit/sec (1600 échanges par seconde en full-duplex), Bluetooth v1.x </a:t>
            </a:r>
          </a:p>
          <a:p>
            <a:r>
              <a:rPr lang="fr-FR" sz="2300" dirty="0"/>
              <a:t>-  </a:t>
            </a:r>
            <a:r>
              <a:rPr lang="fr-FR" sz="2300" b="1" dirty="0">
                <a:solidFill>
                  <a:srgbClr val="002060"/>
                </a:solidFill>
              </a:rPr>
              <a:t>IEEE 802.15.2 </a:t>
            </a:r>
            <a:r>
              <a:rPr lang="fr-FR" sz="2300" dirty="0"/>
              <a:t>recommandations pour l’utilisation de la bande de fréquence des 2.4 GHz, pas encore validé </a:t>
            </a:r>
          </a:p>
          <a:p>
            <a:r>
              <a:rPr lang="fr-FR" sz="2300" dirty="0"/>
              <a:t>-  </a:t>
            </a:r>
            <a:r>
              <a:rPr lang="fr-FR" sz="2300" b="1" dirty="0">
                <a:solidFill>
                  <a:srgbClr val="002060"/>
                </a:solidFill>
              </a:rPr>
              <a:t>IEEE 802.15.3 </a:t>
            </a:r>
            <a:r>
              <a:rPr lang="fr-FR" sz="2300" dirty="0"/>
              <a:t>standard en cours de développement pour le haut débit (plus de 20 Mb/s) </a:t>
            </a:r>
          </a:p>
          <a:p>
            <a:r>
              <a:rPr lang="fr-FR" sz="2300" dirty="0"/>
              <a:t>-  </a:t>
            </a:r>
            <a:r>
              <a:rPr lang="fr-FR" sz="2300" b="1" dirty="0">
                <a:solidFill>
                  <a:srgbClr val="002060"/>
                </a:solidFill>
              </a:rPr>
              <a:t>IEEE 802.15.4 </a:t>
            </a:r>
            <a:r>
              <a:rPr lang="fr-FR" sz="2300" dirty="0"/>
              <a:t>standard en cours de développement pour le bas débit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Protocoles Bluetooth </a:t>
            </a:r>
            <a:br>
              <a:rPr lang="fr-FR" dirty="0"/>
            </a:br>
            <a:endParaRPr lang="fr-FR" dirty="0"/>
          </a:p>
        </p:txBody>
      </p:sp>
      <p:sp>
        <p:nvSpPr>
          <p:cNvPr id="3" name="Espace réservé du contenu 2"/>
          <p:cNvSpPr>
            <a:spLocks noGrp="1"/>
          </p:cNvSpPr>
          <p:nvPr>
            <p:ph idx="1"/>
          </p:nvPr>
        </p:nvSpPr>
        <p:spPr>
          <a:xfrm>
            <a:off x="571472" y="1071546"/>
            <a:ext cx="8229600" cy="4525963"/>
          </a:xfrm>
        </p:spPr>
        <p:txBody>
          <a:bodyPr>
            <a:normAutofit/>
          </a:bodyPr>
          <a:lstStyle/>
          <a:p>
            <a:r>
              <a:rPr lang="fr-FR" sz="2300" dirty="0"/>
              <a:t>Comme tout réseaux, la technologie </a:t>
            </a:r>
            <a:r>
              <a:rPr lang="fr-FR" sz="2300" dirty="0" err="1"/>
              <a:t>bluetooth</a:t>
            </a:r>
            <a:r>
              <a:rPr lang="fr-FR" sz="2300" dirty="0"/>
              <a:t> peut être décrite avec une notion de couche mais son modèle est différent  du modèle OSI. On parle de piles de protocoles. </a:t>
            </a:r>
          </a:p>
          <a:p>
            <a:pPr>
              <a:buNone/>
            </a:pPr>
            <a:r>
              <a:rPr lang="fr-FR" sz="2300" dirty="0"/>
              <a:t> </a:t>
            </a:r>
          </a:p>
        </p:txBody>
      </p:sp>
      <p:pic>
        <p:nvPicPr>
          <p:cNvPr id="6" name="Picture 2"/>
          <p:cNvPicPr>
            <a:picLocks noChangeAspect="1" noChangeArrowheads="1"/>
          </p:cNvPicPr>
          <p:nvPr/>
        </p:nvPicPr>
        <p:blipFill>
          <a:blip r:embed="rId2"/>
          <a:srcRect l="25507" t="20519" r="28347" b="17923"/>
          <a:stretch>
            <a:fillRect/>
          </a:stretch>
        </p:blipFill>
        <p:spPr bwMode="auto">
          <a:xfrm>
            <a:off x="1404948" y="2285992"/>
            <a:ext cx="6096010" cy="4572008"/>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3726" t="10742" r="14348" b="10156"/>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25152" t="13574" r="29589" b="24868"/>
          <a:stretch>
            <a:fillRect/>
          </a:stretch>
        </p:blipFill>
        <p:spPr bwMode="auto">
          <a:xfrm>
            <a:off x="1428728" y="500042"/>
            <a:ext cx="5698554" cy="4357718"/>
          </a:xfrm>
          <a:prstGeom prst="rect">
            <a:avLst/>
          </a:prstGeom>
          <a:noFill/>
          <a:ln w="9525">
            <a:noFill/>
            <a:miter lim="800000"/>
            <a:headEnd/>
            <a:tailEnd/>
          </a:ln>
          <a:effectLst/>
        </p:spPr>
      </p:pic>
      <p:sp>
        <p:nvSpPr>
          <p:cNvPr id="5" name="Rectangle 4"/>
          <p:cNvSpPr/>
          <p:nvPr/>
        </p:nvSpPr>
        <p:spPr>
          <a:xfrm>
            <a:off x="285720" y="5064167"/>
            <a:ext cx="8501122" cy="1508105"/>
          </a:xfrm>
          <a:prstGeom prst="rect">
            <a:avLst/>
          </a:prstGeom>
        </p:spPr>
        <p:txBody>
          <a:bodyPr wrap="square">
            <a:spAutoFit/>
          </a:bodyPr>
          <a:lstStyle/>
          <a:p>
            <a:r>
              <a:rPr lang="fr-FR" sz="2300" dirty="0"/>
              <a:t>Pour mieux comprendre, On peut séparer la pile de protocoles en deux, une couche </a:t>
            </a:r>
            <a:r>
              <a:rPr lang="fr-FR" sz="2300" dirty="0">
                <a:solidFill>
                  <a:srgbClr val="FF0000"/>
                </a:solidFill>
              </a:rPr>
              <a:t>physique</a:t>
            </a:r>
            <a:r>
              <a:rPr lang="fr-FR" sz="2300" dirty="0"/>
              <a:t> (appelée aussi module) et la couche </a:t>
            </a:r>
            <a:r>
              <a:rPr lang="fr-FR" sz="2300" dirty="0">
                <a:solidFill>
                  <a:srgbClr val="FF0000"/>
                </a:solidFill>
              </a:rPr>
              <a:t>applicative</a:t>
            </a:r>
            <a:r>
              <a:rPr lang="fr-FR" sz="2300" dirty="0"/>
              <a:t> (appelée aussi hôte). C’est le </a:t>
            </a:r>
            <a:r>
              <a:rPr lang="fr-FR" sz="2300" b="1" dirty="0">
                <a:solidFill>
                  <a:srgbClr val="002060"/>
                </a:solidFill>
              </a:rPr>
              <a:t>HCI</a:t>
            </a:r>
            <a:r>
              <a:rPr lang="fr-FR" sz="2300" dirty="0"/>
              <a:t> (Host  Interface </a:t>
            </a:r>
            <a:r>
              <a:rPr lang="fr-FR" sz="2300" dirty="0" err="1"/>
              <a:t>Controler</a:t>
            </a:r>
            <a:r>
              <a:rPr lang="fr-FR" sz="2300" dirty="0"/>
              <a:t>) qui fera le lien entre le matériel et le logiciel.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Spécifications techniques </a:t>
            </a:r>
            <a:br>
              <a:rPr lang="fr-FR" dirty="0"/>
            </a:br>
            <a:endParaRPr lang="fr-FR" dirty="0"/>
          </a:p>
        </p:txBody>
      </p:sp>
      <p:sp>
        <p:nvSpPr>
          <p:cNvPr id="3" name="Espace réservé du contenu 2"/>
          <p:cNvSpPr>
            <a:spLocks noGrp="1"/>
          </p:cNvSpPr>
          <p:nvPr>
            <p:ph idx="1"/>
          </p:nvPr>
        </p:nvSpPr>
        <p:spPr/>
        <p:txBody>
          <a:bodyPr>
            <a:normAutofit/>
          </a:bodyPr>
          <a:lstStyle/>
          <a:p>
            <a:r>
              <a:rPr lang="fr-FR" dirty="0"/>
              <a:t> Présentation de la couche physique </a:t>
            </a:r>
            <a:endParaRPr lang="fr-FR" sz="2300" dirty="0"/>
          </a:p>
          <a:p>
            <a:pPr>
              <a:buNone/>
            </a:pPr>
            <a:r>
              <a:rPr lang="fr-FR" sz="2300" dirty="0"/>
              <a:t>les deux premières couches protocolaires, la couche </a:t>
            </a:r>
            <a:r>
              <a:rPr lang="fr-FR" sz="2300" dirty="0">
                <a:solidFill>
                  <a:srgbClr val="FF0000"/>
                </a:solidFill>
              </a:rPr>
              <a:t>radio</a:t>
            </a:r>
            <a:r>
              <a:rPr lang="fr-FR" sz="2300" dirty="0"/>
              <a:t> et la couche </a:t>
            </a:r>
            <a:r>
              <a:rPr lang="fr-FR" sz="2300" dirty="0" err="1">
                <a:solidFill>
                  <a:srgbClr val="FF0000"/>
                </a:solidFill>
              </a:rPr>
              <a:t>BaseBand</a:t>
            </a:r>
            <a:r>
              <a:rPr lang="fr-FR" sz="2300" dirty="0"/>
              <a:t>. prennent en charge les tâches matérielles comme le contrôle du saut de fréquence et la synchronisation des horloges.</a:t>
            </a:r>
          </a:p>
          <a:p>
            <a:pPr>
              <a:buNone/>
            </a:pPr>
            <a:r>
              <a:rPr lang="fr-FR" sz="2300" b="1" u="sng" dirty="0">
                <a:solidFill>
                  <a:schemeClr val="tx2"/>
                </a:solidFill>
              </a:rPr>
              <a:t>a)La couche radio fréquence (RF) </a:t>
            </a:r>
          </a:p>
          <a:p>
            <a:pPr>
              <a:buNone/>
            </a:pPr>
            <a:r>
              <a:rPr lang="fr-FR" sz="2300" dirty="0"/>
              <a:t>La couche radio (la couche la plus basse) est gérée au niveau matériel. C'est elle qui s'occupe de l'émission et de la réception des ondes radio. Elle définit les caractéristiques telles que la bande de  fréquence et l'arrangement des canaux, les caractéristiques du transmetteur, de la modulation, du receveur, etc.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357166"/>
            <a:ext cx="8229600" cy="5072098"/>
          </a:xfrm>
        </p:spPr>
        <p:txBody>
          <a:bodyPr>
            <a:normAutofit/>
          </a:bodyPr>
          <a:lstStyle/>
          <a:p>
            <a:pPr>
              <a:buNone/>
            </a:pPr>
            <a:r>
              <a:rPr lang="fr-FR" dirty="0"/>
              <a:t>  </a:t>
            </a:r>
            <a:r>
              <a:rPr lang="fr-FR" sz="2300" dirty="0"/>
              <a:t>La technologie Bluetooth utilise l'une des bandes de fréquences ISM (</a:t>
            </a:r>
            <a:r>
              <a:rPr lang="fr-FR" sz="2300" dirty="0" err="1"/>
              <a:t>Industrial,Scientific</a:t>
            </a:r>
            <a:r>
              <a:rPr lang="fr-FR" sz="2300" dirty="0"/>
              <a:t> &amp; </a:t>
            </a:r>
            <a:r>
              <a:rPr lang="fr-FR" sz="2300" dirty="0" err="1"/>
              <a:t>Medical</a:t>
            </a:r>
            <a:r>
              <a:rPr lang="fr-FR" sz="2300" dirty="0"/>
              <a:t>) réservée pour l'industrie, la science et la médecine. La bande de fréquences utilisée est disponible au niveau mondial et s'étend sur 83,5 MHz (de 2,4 à 2,4835 GHz).</a:t>
            </a:r>
          </a:p>
          <a:p>
            <a:pPr>
              <a:buNone/>
            </a:pPr>
            <a:r>
              <a:rPr lang="fr-FR" sz="2300" dirty="0"/>
              <a:t>il existe 3 classes de modules radio Bluetooth sur le marché ayant des puissances différentes et donc des portées différentes : </a:t>
            </a:r>
          </a:p>
          <a:p>
            <a:pPr>
              <a:buNone/>
            </a:pPr>
            <a:r>
              <a:rPr lang="fr-FR" sz="2300" dirty="0"/>
              <a:t> </a:t>
            </a:r>
          </a:p>
        </p:txBody>
      </p:sp>
      <p:graphicFrame>
        <p:nvGraphicFramePr>
          <p:cNvPr id="4" name="Tableau 3"/>
          <p:cNvGraphicFramePr>
            <a:graphicFrameLocks noGrp="1"/>
          </p:cNvGraphicFramePr>
          <p:nvPr/>
        </p:nvGraphicFramePr>
        <p:xfrm>
          <a:off x="928662" y="4286256"/>
          <a:ext cx="6096000" cy="1478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301884">
                  <a:extLst>
                    <a:ext uri="{9D8B030D-6E8A-4147-A177-3AD203B41FA5}">
                      <a16:colId xmlns:a16="http://schemas.microsoft.com/office/drawing/2014/main" val="20001"/>
                    </a:ext>
                  </a:extLst>
                </a:gridCol>
                <a:gridCol w="1762116">
                  <a:extLst>
                    <a:ext uri="{9D8B030D-6E8A-4147-A177-3AD203B41FA5}">
                      <a16:colId xmlns:a16="http://schemas.microsoft.com/office/drawing/2014/main" val="20002"/>
                    </a:ext>
                  </a:extLst>
                </a:gridCol>
              </a:tblGrid>
              <a:tr h="370840">
                <a:tc>
                  <a:txBody>
                    <a:bodyPr/>
                    <a:lstStyle/>
                    <a:p>
                      <a:r>
                        <a:rPr lang="fr-FR" sz="1800" dirty="0"/>
                        <a:t>Classe </a:t>
                      </a:r>
                      <a:endParaRPr lang="fr-FR" dirty="0"/>
                    </a:p>
                  </a:txBody>
                  <a:tcPr/>
                </a:tc>
                <a:tc>
                  <a:txBody>
                    <a:bodyPr/>
                    <a:lstStyle/>
                    <a:p>
                      <a:r>
                        <a:rPr lang="fr-FR" sz="1800" dirty="0"/>
                        <a:t>Puissance</a:t>
                      </a:r>
                      <a:endParaRPr lang="fr-FR" dirty="0"/>
                    </a:p>
                  </a:txBody>
                  <a:tcPr/>
                </a:tc>
                <a:tc>
                  <a:txBody>
                    <a:bodyPr/>
                    <a:lstStyle/>
                    <a:p>
                      <a:r>
                        <a:rPr lang="fr-FR" sz="1800" dirty="0"/>
                        <a:t>Portée </a:t>
                      </a:r>
                      <a:endParaRPr lang="fr-FR" dirty="0"/>
                    </a:p>
                  </a:txBody>
                  <a:tcPr/>
                </a:tc>
                <a:extLst>
                  <a:ext uri="{0D108BD9-81ED-4DB2-BD59-A6C34878D82A}">
                    <a16:rowId xmlns:a16="http://schemas.microsoft.com/office/drawing/2014/main" val="10000"/>
                  </a:ext>
                </a:extLst>
              </a:tr>
              <a:tr h="232400">
                <a:tc>
                  <a:txBody>
                    <a:bodyPr/>
                    <a:lstStyle/>
                    <a:p>
                      <a:r>
                        <a:rPr lang="fr-FR" dirty="0"/>
                        <a:t>1</a:t>
                      </a:r>
                    </a:p>
                  </a:txBody>
                  <a:tcPr/>
                </a:tc>
                <a:tc>
                  <a:txBody>
                    <a:bodyPr/>
                    <a:lstStyle/>
                    <a:p>
                      <a:r>
                        <a:rPr lang="fr-FR" sz="1800" dirty="0"/>
                        <a:t>1  100 mW (20 dBm) </a:t>
                      </a:r>
                      <a:endParaRPr lang="fr-FR" dirty="0"/>
                    </a:p>
                  </a:txBody>
                  <a:tcPr/>
                </a:tc>
                <a:tc>
                  <a:txBody>
                    <a:bodyPr/>
                    <a:lstStyle/>
                    <a:p>
                      <a:r>
                        <a:rPr lang="fr-FR" sz="1800" dirty="0"/>
                        <a:t>100 mètres </a:t>
                      </a:r>
                      <a:endParaRPr lang="fr-FR" dirty="0"/>
                    </a:p>
                  </a:txBody>
                  <a:tcPr/>
                </a:tc>
                <a:extLst>
                  <a:ext uri="{0D108BD9-81ED-4DB2-BD59-A6C34878D82A}">
                    <a16:rowId xmlns:a16="http://schemas.microsoft.com/office/drawing/2014/main" val="10001"/>
                  </a:ext>
                </a:extLst>
              </a:tr>
              <a:tr h="370840">
                <a:tc>
                  <a:txBody>
                    <a:bodyPr/>
                    <a:lstStyle/>
                    <a:p>
                      <a:r>
                        <a:rPr lang="fr-FR" dirty="0"/>
                        <a:t>2</a:t>
                      </a:r>
                    </a:p>
                  </a:txBody>
                  <a:tcPr/>
                </a:tc>
                <a:tc>
                  <a:txBody>
                    <a:bodyPr/>
                    <a:lstStyle/>
                    <a:p>
                      <a:r>
                        <a:rPr lang="fr-FR" sz="1800" dirty="0"/>
                        <a:t>2  2,5 mW (4 dBm) </a:t>
                      </a:r>
                      <a:endParaRPr lang="fr-FR" dirty="0"/>
                    </a:p>
                  </a:txBody>
                  <a:tcPr/>
                </a:tc>
                <a:tc>
                  <a:txBody>
                    <a:bodyPr/>
                    <a:lstStyle/>
                    <a:p>
                      <a:r>
                        <a:rPr lang="fr-FR" sz="1800" dirty="0"/>
                        <a:t>15 à 20 mètres </a:t>
                      </a:r>
                      <a:endParaRPr lang="fr-FR" dirty="0"/>
                    </a:p>
                  </a:txBody>
                  <a:tcPr/>
                </a:tc>
                <a:extLst>
                  <a:ext uri="{0D108BD9-81ED-4DB2-BD59-A6C34878D82A}">
                    <a16:rowId xmlns:a16="http://schemas.microsoft.com/office/drawing/2014/main" val="10002"/>
                  </a:ext>
                </a:extLst>
              </a:tr>
              <a:tr h="370840">
                <a:tc>
                  <a:txBody>
                    <a:bodyPr/>
                    <a:lstStyle/>
                    <a:p>
                      <a:r>
                        <a:rPr lang="fr-FR" dirty="0"/>
                        <a:t>3</a:t>
                      </a:r>
                    </a:p>
                  </a:txBody>
                  <a:tcPr/>
                </a:tc>
                <a:tc>
                  <a:txBody>
                    <a:bodyPr/>
                    <a:lstStyle/>
                    <a:p>
                      <a:r>
                        <a:rPr lang="fr-FR" sz="1800" dirty="0"/>
                        <a:t>1 mW (0 dBm)</a:t>
                      </a:r>
                      <a:endParaRPr lang="fr-FR" dirty="0"/>
                    </a:p>
                  </a:txBody>
                  <a:tcPr/>
                </a:tc>
                <a:tc>
                  <a:txBody>
                    <a:bodyPr/>
                    <a:lstStyle/>
                    <a:p>
                      <a:r>
                        <a:rPr lang="fr-FR" sz="1800" dirty="0"/>
                        <a:t>10 mètres </a:t>
                      </a:r>
                      <a:endParaRPr lang="fr-FR"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2300" b="1" dirty="0">
                <a:solidFill>
                  <a:schemeClr val="tx2"/>
                </a:solidFill>
              </a:rPr>
              <a:t>La bande de base (</a:t>
            </a:r>
            <a:r>
              <a:rPr lang="fr-FR" sz="2300" b="1" dirty="0" err="1">
                <a:solidFill>
                  <a:schemeClr val="tx2"/>
                </a:solidFill>
              </a:rPr>
              <a:t>baseband</a:t>
            </a:r>
            <a:r>
              <a:rPr lang="fr-FR" sz="2300" b="1" dirty="0">
                <a:solidFill>
                  <a:schemeClr val="tx2"/>
                </a:solidFill>
              </a:rPr>
              <a:t>)</a:t>
            </a:r>
          </a:p>
        </p:txBody>
      </p:sp>
      <p:sp>
        <p:nvSpPr>
          <p:cNvPr id="3" name="Espace réservé du contenu 2"/>
          <p:cNvSpPr>
            <a:spLocks noGrp="1"/>
          </p:cNvSpPr>
          <p:nvPr>
            <p:ph idx="1"/>
          </p:nvPr>
        </p:nvSpPr>
        <p:spPr>
          <a:xfrm>
            <a:off x="500034" y="1142984"/>
            <a:ext cx="8229600" cy="5715016"/>
          </a:xfrm>
        </p:spPr>
        <p:txBody>
          <a:bodyPr>
            <a:normAutofit lnSpcReduction="10000"/>
          </a:bodyPr>
          <a:lstStyle/>
          <a:p>
            <a:pPr>
              <a:buNone/>
            </a:pPr>
            <a:r>
              <a:rPr lang="fr-FR" sz="2300" dirty="0"/>
              <a:t>La bande de base (ou </a:t>
            </a:r>
            <a:r>
              <a:rPr lang="fr-FR" sz="2300" dirty="0" err="1"/>
              <a:t>baseband</a:t>
            </a:r>
            <a:r>
              <a:rPr lang="fr-FR" sz="2300" dirty="0"/>
              <a:t> en anglais) est également gérée au niveau matériel. C'est au niveau de la bande de base que sont définies les adresses matérielles des périphériques (équivalent à l'adresse MAC d'une carte réseau). Cette adresse est nommée  </a:t>
            </a:r>
            <a:r>
              <a:rPr lang="fr-FR" sz="2300" b="1" dirty="0">
                <a:solidFill>
                  <a:schemeClr val="tx2"/>
                </a:solidFill>
              </a:rPr>
              <a:t>BD_ADDR</a:t>
            </a:r>
            <a:r>
              <a:rPr lang="fr-FR" sz="2300" dirty="0"/>
              <a:t> (Bluetooth </a:t>
            </a:r>
            <a:r>
              <a:rPr lang="fr-FR" sz="2300" dirty="0" err="1"/>
              <a:t>Device</a:t>
            </a:r>
            <a:r>
              <a:rPr lang="fr-FR" sz="2300" dirty="0"/>
              <a:t> </a:t>
            </a:r>
            <a:r>
              <a:rPr lang="fr-FR" sz="2300" dirty="0" err="1"/>
              <a:t>Address</a:t>
            </a:r>
            <a:r>
              <a:rPr lang="fr-FR" sz="2300" dirty="0"/>
              <a:t>) et est codée sur 48 bits.</a:t>
            </a:r>
          </a:p>
          <a:p>
            <a:pPr>
              <a:buNone/>
            </a:pPr>
            <a:endParaRPr lang="fr-FR" sz="2300" dirty="0"/>
          </a:p>
          <a:p>
            <a:pPr>
              <a:buNone/>
            </a:pPr>
            <a:r>
              <a:rPr lang="fr-FR" sz="2300" b="1" dirty="0">
                <a:solidFill>
                  <a:schemeClr val="tx2"/>
                </a:solidFill>
              </a:rPr>
              <a:t>Le contrôleur de liaisons (Link Controller)</a:t>
            </a:r>
          </a:p>
          <a:p>
            <a:pPr>
              <a:buNone/>
            </a:pPr>
            <a:r>
              <a:rPr lang="fr-FR" sz="2300" dirty="0"/>
              <a:t>Cette couche gère la configuration et le contrôle de la liaison physique entre deux appareils</a:t>
            </a:r>
            <a:r>
              <a:rPr lang="fr-FR" sz="2300" b="1" dirty="0">
                <a:solidFill>
                  <a:schemeClr val="tx2"/>
                </a:solidFill>
              </a:rPr>
              <a:t>.</a:t>
            </a:r>
          </a:p>
          <a:p>
            <a:pPr>
              <a:buNone/>
            </a:pPr>
            <a:r>
              <a:rPr lang="fr-FR" sz="2300" b="1" dirty="0">
                <a:solidFill>
                  <a:schemeClr val="tx2"/>
                </a:solidFill>
              </a:rPr>
              <a:t> </a:t>
            </a:r>
          </a:p>
          <a:p>
            <a:pPr>
              <a:buNone/>
            </a:pPr>
            <a:r>
              <a:rPr lang="fr-FR" sz="2300" b="1" dirty="0">
                <a:solidFill>
                  <a:schemeClr val="tx2"/>
                </a:solidFill>
              </a:rPr>
              <a:t>Le gestionnaire de liaisons (Link Manager) </a:t>
            </a:r>
          </a:p>
          <a:p>
            <a:pPr>
              <a:buNone/>
            </a:pPr>
            <a:r>
              <a:rPr lang="fr-FR" sz="2300" dirty="0"/>
              <a:t>Cette couche gère les liens entre les périphériques maîtres et esclaves (dans les réseaux Bluetooth). Il gère aussi les types de liaisons (synchrones ou asynchrones). </a:t>
            </a:r>
          </a:p>
          <a:p>
            <a:pPr>
              <a:buNone/>
            </a:pPr>
            <a:endParaRPr lang="fr-FR" sz="2300" b="1" dirty="0">
              <a:solidFill>
                <a:schemeClr val="tx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1142984"/>
            <a:ext cx="8229600" cy="4143403"/>
          </a:xfrm>
        </p:spPr>
        <p:txBody>
          <a:bodyPr>
            <a:normAutofit fontScale="77500" lnSpcReduction="20000"/>
          </a:bodyPr>
          <a:lstStyle/>
          <a:p>
            <a:r>
              <a:rPr lang="fr-FR" sz="3300" b="1" dirty="0">
                <a:solidFill>
                  <a:schemeClr val="tx2"/>
                </a:solidFill>
              </a:rPr>
              <a:t>L'interface de contrôle de l'hôte (HCI)</a:t>
            </a:r>
          </a:p>
          <a:p>
            <a:pPr>
              <a:buNone/>
            </a:pPr>
            <a:r>
              <a:rPr lang="fr-FR" sz="3300" b="1" dirty="0">
                <a:solidFill>
                  <a:schemeClr val="tx2"/>
                </a:solidFill>
              </a:rPr>
              <a:t> </a:t>
            </a:r>
          </a:p>
          <a:p>
            <a:pPr>
              <a:buNone/>
            </a:pPr>
            <a:r>
              <a:rPr lang="fr-FR" sz="3000" dirty="0"/>
              <a:t>Cette couche fournit une méthode uniforme pour accéder aux couches matérielles. Son rôle de  séparation permet un développement indépendant du  hardware et du software. </a:t>
            </a:r>
          </a:p>
          <a:p>
            <a:pPr>
              <a:buNone/>
            </a:pPr>
            <a:r>
              <a:rPr lang="fr-FR" sz="3000" dirty="0"/>
              <a:t>Les protocoles de transport suivants sont supportés : </a:t>
            </a:r>
          </a:p>
          <a:p>
            <a:pPr>
              <a:buNone/>
            </a:pPr>
            <a:endParaRPr lang="fr-FR" sz="3000" dirty="0"/>
          </a:p>
          <a:p>
            <a:r>
              <a:rPr lang="fr-FR" sz="3000" dirty="0"/>
              <a:t>- USB (</a:t>
            </a:r>
            <a:r>
              <a:rPr lang="fr-FR" sz="3000" dirty="0" err="1"/>
              <a:t>Universal</a:t>
            </a:r>
            <a:r>
              <a:rPr lang="fr-FR" sz="3000" dirty="0"/>
              <a:t> Serial Bus)  </a:t>
            </a:r>
          </a:p>
          <a:p>
            <a:r>
              <a:rPr lang="fr-FR" sz="3000" dirty="0"/>
              <a:t>- PC </a:t>
            </a:r>
            <a:r>
              <a:rPr lang="fr-FR" sz="3000" dirty="0" err="1"/>
              <a:t>Card</a:t>
            </a:r>
            <a:r>
              <a:rPr lang="fr-FR" sz="3000" dirty="0"/>
              <a:t>  </a:t>
            </a:r>
          </a:p>
          <a:p>
            <a:r>
              <a:rPr lang="fr-FR" sz="3000" dirty="0"/>
              <a:t>- RS-232  </a:t>
            </a:r>
          </a:p>
          <a:p>
            <a:r>
              <a:rPr lang="fr-FR" sz="3000" dirty="0"/>
              <a:t>- UART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1500174"/>
            <a:ext cx="8472518" cy="5357826"/>
          </a:xfrm>
        </p:spPr>
        <p:txBody>
          <a:bodyPr>
            <a:normAutofit fontScale="92500" lnSpcReduction="10000"/>
          </a:bodyPr>
          <a:lstStyle/>
          <a:p>
            <a:pPr>
              <a:buNone/>
            </a:pPr>
            <a:r>
              <a:rPr lang="fr-FR" sz="2500" dirty="0">
                <a:solidFill>
                  <a:srgbClr val="00B050"/>
                </a:solidFill>
              </a:rPr>
              <a:t>La couche L2CAP  </a:t>
            </a:r>
          </a:p>
          <a:p>
            <a:pPr>
              <a:buNone/>
            </a:pPr>
            <a:r>
              <a:rPr lang="fr-FR" sz="2300" dirty="0"/>
              <a:t>L2CAP signifie </a:t>
            </a:r>
            <a:r>
              <a:rPr lang="fr-FR" sz="2300" dirty="0" err="1"/>
              <a:t>Logical</a:t>
            </a:r>
            <a:r>
              <a:rPr lang="fr-FR" sz="2300" dirty="0"/>
              <a:t> Link Control &amp; Adaptation Protocol. Cette couche permet d'utiliser simultanément différents protocoles de niveaux supérieurs</a:t>
            </a:r>
          </a:p>
          <a:p>
            <a:pPr>
              <a:buNone/>
            </a:pPr>
            <a:r>
              <a:rPr lang="fr-FR" sz="2500" dirty="0"/>
              <a:t>. </a:t>
            </a:r>
            <a:r>
              <a:rPr lang="fr-FR" sz="2500" dirty="0">
                <a:solidFill>
                  <a:srgbClr val="00B050"/>
                </a:solidFill>
              </a:rPr>
              <a:t>Les services</a:t>
            </a:r>
          </a:p>
          <a:p>
            <a:pPr>
              <a:buNone/>
            </a:pPr>
            <a:r>
              <a:rPr lang="fr-FR" sz="2300" dirty="0"/>
              <a:t>RFCOMM est un service basé sur les spécifications RS-232, qui émule des liaisons séries. Il peut notamment servir à faire passer une connexion IP par Bluetooth. </a:t>
            </a:r>
          </a:p>
          <a:p>
            <a:pPr>
              <a:buNone/>
            </a:pPr>
            <a:endParaRPr lang="fr-FR" sz="2300" dirty="0"/>
          </a:p>
          <a:p>
            <a:pPr>
              <a:buNone/>
            </a:pPr>
            <a:r>
              <a:rPr lang="fr-FR" sz="2300" dirty="0">
                <a:solidFill>
                  <a:srgbClr val="00B050"/>
                </a:solidFill>
              </a:rPr>
              <a:t>La couche application </a:t>
            </a:r>
          </a:p>
          <a:p>
            <a:pPr>
              <a:buNone/>
            </a:pPr>
            <a:r>
              <a:rPr lang="fr-FR" sz="2300" dirty="0"/>
              <a:t>Le concept de profils est utilisé afin d’assurer le maximum de compatibilité entre les produits des différents constructeurs de produits Bluetooth. Ainsi, tous auront les mêmes modèles utilisateurs dans leur couche logicielle : on aura pour tous les appareils Bluetooth les mêmes appellations pour chaque fonctionnalité supportée. </a:t>
            </a:r>
          </a:p>
          <a:p>
            <a:pPr>
              <a:buNone/>
            </a:pPr>
            <a:endParaRPr lang="fr-FR" sz="2300" dirty="0"/>
          </a:p>
        </p:txBody>
      </p:sp>
      <p:sp>
        <p:nvSpPr>
          <p:cNvPr id="4" name="Rectangle 3"/>
          <p:cNvSpPr/>
          <p:nvPr/>
        </p:nvSpPr>
        <p:spPr>
          <a:xfrm>
            <a:off x="357158" y="785794"/>
            <a:ext cx="6384568" cy="584775"/>
          </a:xfrm>
          <a:prstGeom prst="rect">
            <a:avLst/>
          </a:prstGeom>
        </p:spPr>
        <p:txBody>
          <a:bodyPr wrap="none">
            <a:spAutoFit/>
          </a:bodyPr>
          <a:lstStyle/>
          <a:p>
            <a:r>
              <a:rPr lang="fr-FR" sz="3200" dirty="0">
                <a:solidFill>
                  <a:schemeClr val="tx2"/>
                </a:solidFill>
              </a:rPr>
              <a:t>Présentation de la couche applicative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rgbClr val="FF0000"/>
                </a:solidFill>
              </a:rPr>
              <a:t>Les différentes topologies de réseaux Bluetooth</a:t>
            </a:r>
          </a:p>
        </p:txBody>
      </p:sp>
      <p:sp>
        <p:nvSpPr>
          <p:cNvPr id="3" name="Espace réservé du contenu 2"/>
          <p:cNvSpPr>
            <a:spLocks noGrp="1"/>
          </p:cNvSpPr>
          <p:nvPr>
            <p:ph idx="1"/>
          </p:nvPr>
        </p:nvSpPr>
        <p:spPr>
          <a:xfrm>
            <a:off x="500034" y="1428736"/>
            <a:ext cx="8229600" cy="5286412"/>
          </a:xfrm>
        </p:spPr>
        <p:txBody>
          <a:bodyPr>
            <a:normAutofit lnSpcReduction="10000"/>
          </a:bodyPr>
          <a:lstStyle/>
          <a:p>
            <a:r>
              <a:rPr lang="fr-FR" dirty="0"/>
              <a:t>Réseau </a:t>
            </a:r>
            <a:r>
              <a:rPr lang="fr-FR" dirty="0" err="1"/>
              <a:t>piconet</a:t>
            </a:r>
            <a:endParaRPr lang="fr-FR" dirty="0"/>
          </a:p>
          <a:p>
            <a:pPr>
              <a:buNone/>
            </a:pPr>
            <a:r>
              <a:rPr lang="fr-FR" sz="2300" dirty="0"/>
              <a:t>Un </a:t>
            </a:r>
            <a:r>
              <a:rPr lang="fr-FR" sz="2300" dirty="0" err="1"/>
              <a:t>piconet</a:t>
            </a:r>
            <a:r>
              <a:rPr lang="fr-FR" sz="2300" dirty="0"/>
              <a:t> est un réseau qui se crée de manière instantanée et automatique quand plusieurs périphériques Bluetooth sont dans un même rayon (10 m).Ce réseau suit une topologie en étoile : 1 maître / plusieurs esclaves.</a:t>
            </a:r>
          </a:p>
          <a:p>
            <a:pPr>
              <a:buNone/>
            </a:pPr>
            <a:endParaRPr lang="fr-FR" sz="2300" dirty="0"/>
          </a:p>
          <a:p>
            <a:pPr>
              <a:buNone/>
            </a:pPr>
            <a:endParaRPr lang="fr-FR" sz="2300" dirty="0"/>
          </a:p>
          <a:p>
            <a:pPr>
              <a:buNone/>
            </a:pPr>
            <a:endParaRPr lang="fr-FR" sz="2300" dirty="0"/>
          </a:p>
          <a:p>
            <a:pPr>
              <a:buNone/>
            </a:pPr>
            <a:endParaRPr lang="fr-FR" sz="2300" dirty="0"/>
          </a:p>
          <a:p>
            <a:pPr>
              <a:buNone/>
            </a:pPr>
            <a:endParaRPr lang="fr-FR" sz="2300" dirty="0"/>
          </a:p>
          <a:p>
            <a:pPr>
              <a:buNone/>
            </a:pPr>
            <a:r>
              <a:rPr lang="fr-FR" sz="2300" dirty="0"/>
              <a:t>Tous les esclaves du </a:t>
            </a:r>
            <a:r>
              <a:rPr lang="fr-FR" sz="2300" dirty="0" err="1"/>
              <a:t>piconet</a:t>
            </a:r>
            <a:r>
              <a:rPr lang="fr-FR" sz="2300" dirty="0"/>
              <a:t> sont synchronisés sur l'horloge du maître. C'est le maître qui détermine la fréquence de saut de fréquence pour tout le </a:t>
            </a:r>
            <a:r>
              <a:rPr lang="fr-FR" sz="2300" dirty="0" err="1"/>
              <a:t>piconet</a:t>
            </a:r>
            <a:r>
              <a:rPr lang="fr-FR" sz="2300" dirty="0"/>
              <a:t>.</a:t>
            </a:r>
          </a:p>
        </p:txBody>
      </p:sp>
      <p:pic>
        <p:nvPicPr>
          <p:cNvPr id="6" name="Picture 2"/>
          <p:cNvPicPr>
            <a:picLocks noChangeAspect="1" noChangeArrowheads="1"/>
          </p:cNvPicPr>
          <p:nvPr/>
        </p:nvPicPr>
        <p:blipFill>
          <a:blip r:embed="rId2"/>
          <a:srcRect l="35590" t="34097" r="34028" b="14952"/>
          <a:stretch>
            <a:fillRect/>
          </a:stretch>
        </p:blipFill>
        <p:spPr bwMode="auto">
          <a:xfrm>
            <a:off x="4143372" y="2928934"/>
            <a:ext cx="2500330" cy="2357454"/>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060" t="15625" r="22035" b="20898"/>
          <a:stretch>
            <a:fillRect/>
          </a:stretch>
        </p:blipFill>
        <p:spPr bwMode="auto">
          <a:xfrm>
            <a:off x="-32" y="-157188"/>
            <a:ext cx="9144064" cy="7015188"/>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71472" y="428604"/>
            <a:ext cx="8229600" cy="5715040"/>
          </a:xfrm>
        </p:spPr>
        <p:txBody>
          <a:bodyPr/>
          <a:lstStyle/>
          <a:p>
            <a:r>
              <a:rPr lang="fr-FR" dirty="0"/>
              <a:t>Réseau </a:t>
            </a:r>
            <a:r>
              <a:rPr lang="fr-FR" dirty="0" err="1"/>
              <a:t>scatternet</a:t>
            </a:r>
            <a:endParaRPr lang="fr-FR" dirty="0"/>
          </a:p>
          <a:p>
            <a:pPr>
              <a:buNone/>
            </a:pPr>
            <a:r>
              <a:rPr lang="fr-FR" sz="2300" dirty="0"/>
              <a:t>Les </a:t>
            </a:r>
            <a:r>
              <a:rPr lang="fr-FR" sz="2300" dirty="0" err="1"/>
              <a:t>Scatternets</a:t>
            </a:r>
            <a:r>
              <a:rPr lang="fr-FR" sz="2300" dirty="0"/>
              <a:t> sont en fait des interconnexion de </a:t>
            </a:r>
            <a:r>
              <a:rPr lang="fr-FR" sz="2300" dirty="0" err="1"/>
              <a:t>Piconets</a:t>
            </a:r>
            <a:r>
              <a:rPr lang="fr-FR" sz="2300" dirty="0"/>
              <a:t> (</a:t>
            </a:r>
            <a:r>
              <a:rPr lang="fr-FR" sz="2300" dirty="0" err="1"/>
              <a:t>Scatter</a:t>
            </a:r>
            <a:r>
              <a:rPr lang="fr-FR" sz="2300" dirty="0"/>
              <a:t> = dispersion). </a:t>
            </a:r>
          </a:p>
          <a:p>
            <a:pPr>
              <a:buNone/>
            </a:pPr>
            <a:r>
              <a:rPr lang="fr-FR" sz="2300" dirty="0"/>
              <a:t>Ces interconnexions sont possibles car  les périphériques esclaves peuvent avoir plusieurs maîtres, les différents </a:t>
            </a:r>
            <a:r>
              <a:rPr lang="fr-FR" sz="2300" dirty="0" err="1"/>
              <a:t>piconets</a:t>
            </a:r>
            <a:r>
              <a:rPr lang="fr-FR" sz="2300" dirty="0"/>
              <a:t> peuvent donc être reliés entre eux. </a:t>
            </a:r>
          </a:p>
          <a:p>
            <a:pPr>
              <a:buNone/>
            </a:pPr>
            <a:r>
              <a:rPr lang="fr-FR" dirty="0"/>
              <a:t> </a:t>
            </a:r>
          </a:p>
        </p:txBody>
      </p:sp>
      <p:pic>
        <p:nvPicPr>
          <p:cNvPr id="2050" name="Picture 2"/>
          <p:cNvPicPr>
            <a:picLocks noChangeAspect="1" noChangeArrowheads="1"/>
          </p:cNvPicPr>
          <p:nvPr/>
        </p:nvPicPr>
        <p:blipFill>
          <a:blip r:embed="rId2"/>
          <a:srcRect l="34041" t="11719" r="27525" b="13086"/>
          <a:stretch>
            <a:fillRect/>
          </a:stretch>
        </p:blipFill>
        <p:spPr bwMode="auto">
          <a:xfrm>
            <a:off x="2500298" y="3071810"/>
            <a:ext cx="3896618" cy="3500462"/>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12628" t="13672" r="5014" b="10156"/>
          <a:stretch>
            <a:fillRect/>
          </a:stretch>
        </p:blipFill>
        <p:spPr bwMode="auto">
          <a:xfrm>
            <a:off x="1785918" y="1214422"/>
            <a:ext cx="6594277" cy="3429024"/>
          </a:xfrm>
          <a:prstGeom prst="rect">
            <a:avLst/>
          </a:prstGeom>
          <a:noFill/>
          <a:ln w="9525">
            <a:noFill/>
            <a:miter lim="800000"/>
            <a:headEnd/>
            <a:tailEnd/>
          </a:ln>
          <a:effectLst/>
        </p:spPr>
      </p:pic>
      <p:sp>
        <p:nvSpPr>
          <p:cNvPr id="5" name="Rectangle 4"/>
          <p:cNvSpPr/>
          <p:nvPr/>
        </p:nvSpPr>
        <p:spPr>
          <a:xfrm>
            <a:off x="1285852" y="5000636"/>
            <a:ext cx="7429552" cy="892552"/>
          </a:xfrm>
          <a:prstGeom prst="rect">
            <a:avLst/>
          </a:prstGeom>
        </p:spPr>
        <p:txBody>
          <a:bodyPr wrap="square">
            <a:spAutoFit/>
          </a:bodyPr>
          <a:lstStyle/>
          <a:p>
            <a:r>
              <a:rPr lang="fr-FR" sz="2600" dirty="0">
                <a:solidFill>
                  <a:srgbClr val="FF0000"/>
                </a:solidFill>
              </a:rPr>
              <a:t>Deux </a:t>
            </a:r>
            <a:r>
              <a:rPr lang="fr-FR" sz="2600" dirty="0" err="1">
                <a:solidFill>
                  <a:srgbClr val="FF0000"/>
                </a:solidFill>
              </a:rPr>
              <a:t>piconets</a:t>
            </a:r>
            <a:r>
              <a:rPr lang="fr-FR" sz="2600" dirty="0">
                <a:solidFill>
                  <a:srgbClr val="FF0000"/>
                </a:solidFill>
              </a:rPr>
              <a:t> </a:t>
            </a:r>
            <a:r>
              <a:rPr lang="fr-FR" sz="2600" dirty="0"/>
              <a:t>peuvent être connectés pour former un</a:t>
            </a:r>
            <a:r>
              <a:rPr lang="fr-FR" sz="2600" b="1" dirty="0"/>
              <a:t> </a:t>
            </a:r>
            <a:r>
              <a:rPr lang="fr-FR" sz="2600" b="1" dirty="0" err="1"/>
              <a:t>scatternet</a:t>
            </a:r>
            <a:endParaRPr lang="fr-FR" sz="2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14275" t="9765" r="17093" b="19922"/>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Bluetooth : Structure de la trame</a:t>
            </a:r>
          </a:p>
        </p:txBody>
      </p:sp>
      <p:pic>
        <p:nvPicPr>
          <p:cNvPr id="2050" name="Picture 2"/>
          <p:cNvPicPr>
            <a:picLocks noChangeAspect="1" noChangeArrowheads="1"/>
          </p:cNvPicPr>
          <p:nvPr/>
        </p:nvPicPr>
        <p:blipFill>
          <a:blip r:embed="rId2">
            <a:lum contrast="40000"/>
          </a:blip>
          <a:srcRect l="11530" t="16601" r="4465" b="15039"/>
          <a:stretch>
            <a:fillRect/>
          </a:stretch>
        </p:blipFill>
        <p:spPr bwMode="auto">
          <a:xfrm>
            <a:off x="1500166" y="2857496"/>
            <a:ext cx="7338724" cy="3357586"/>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Avantages et inconvénients</a:t>
            </a:r>
          </a:p>
        </p:txBody>
      </p:sp>
      <p:sp>
        <p:nvSpPr>
          <p:cNvPr id="3" name="Espace réservé du contenu 2"/>
          <p:cNvSpPr>
            <a:spLocks noGrp="1"/>
          </p:cNvSpPr>
          <p:nvPr>
            <p:ph idx="1"/>
          </p:nvPr>
        </p:nvSpPr>
        <p:spPr>
          <a:xfrm>
            <a:off x="428596" y="1447800"/>
            <a:ext cx="8505092" cy="5195910"/>
          </a:xfrm>
        </p:spPr>
        <p:txBody>
          <a:bodyPr>
            <a:normAutofit lnSpcReduction="10000"/>
          </a:bodyPr>
          <a:lstStyle/>
          <a:p>
            <a:pPr>
              <a:buNone/>
            </a:pPr>
            <a:r>
              <a:rPr lang="fr-FR" dirty="0"/>
              <a:t>Principal avantage :  </a:t>
            </a:r>
          </a:p>
          <a:p>
            <a:r>
              <a:rPr lang="fr-FR" dirty="0"/>
              <a:t>  </a:t>
            </a:r>
            <a:r>
              <a:rPr lang="fr-FR" sz="2300" dirty="0"/>
              <a:t>La liberté du sans fil : Le principal objectif du Bluetooth est bien évidemment une utilisation sans fil,.</a:t>
            </a:r>
          </a:p>
          <a:p>
            <a:r>
              <a:rPr lang="fr-FR" sz="2300" dirty="0"/>
              <a:t>Pas de contact visuel obligatoire entre les appareils </a:t>
            </a:r>
          </a:p>
          <a:p>
            <a:r>
              <a:rPr lang="fr-FR" sz="2300" dirty="0"/>
              <a:t>Dérivé de l’USB : Comme cette technologie est une amélioration de l’USB, elle possède aussi les avantages de cette dernière.  Les branchements peuvent se faire l’ordinateur allumé et l’installation se fait automatiquement quand le pilote est générique et connu par le système d’exploitation</a:t>
            </a:r>
          </a:p>
          <a:p>
            <a:r>
              <a:rPr lang="fr-FR" sz="2300" dirty="0"/>
              <a:t>Le coût : </a:t>
            </a:r>
          </a:p>
          <a:p>
            <a:r>
              <a:rPr lang="fr-FR" sz="2300" dirty="0"/>
              <a:t>Bluetooth utilise une norme radio qui deviendra un standard international.</a:t>
            </a:r>
          </a:p>
          <a:p>
            <a:r>
              <a:rPr lang="fr-FR" sz="2300" dirty="0"/>
              <a:t>Faible consommation d’énergie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28" y="0"/>
            <a:ext cx="7498080" cy="1143000"/>
          </a:xfrm>
        </p:spPr>
        <p:txBody>
          <a:bodyPr/>
          <a:lstStyle/>
          <a:p>
            <a:r>
              <a:rPr lang="fr-FR" dirty="0"/>
              <a:t>Principal inconvénient : </a:t>
            </a:r>
          </a:p>
        </p:txBody>
      </p:sp>
      <p:sp>
        <p:nvSpPr>
          <p:cNvPr id="3" name="Espace réservé du contenu 2"/>
          <p:cNvSpPr>
            <a:spLocks noGrp="1"/>
          </p:cNvSpPr>
          <p:nvPr>
            <p:ph idx="1"/>
          </p:nvPr>
        </p:nvSpPr>
        <p:spPr>
          <a:xfrm>
            <a:off x="571472" y="857232"/>
            <a:ext cx="8362216" cy="6000768"/>
          </a:xfrm>
        </p:spPr>
        <p:txBody>
          <a:bodyPr>
            <a:normAutofit fontScale="25000" lnSpcReduction="20000"/>
          </a:bodyPr>
          <a:lstStyle/>
          <a:p>
            <a:pPr>
              <a:buNone/>
            </a:pPr>
            <a:r>
              <a:rPr lang="fr-FR" dirty="0"/>
              <a:t> </a:t>
            </a:r>
            <a:endParaRPr lang="fr-FR" sz="5000" dirty="0"/>
          </a:p>
          <a:p>
            <a:r>
              <a:rPr lang="fr-FR" sz="6200" dirty="0"/>
              <a:t>-  </a:t>
            </a:r>
            <a:r>
              <a:rPr lang="fr-FR" sz="8000" b="1" dirty="0"/>
              <a:t>La sécurité </a:t>
            </a:r>
            <a:r>
              <a:rPr lang="fr-FR" sz="8000" dirty="0"/>
              <a:t>: </a:t>
            </a:r>
          </a:p>
          <a:p>
            <a:pPr>
              <a:buNone/>
            </a:pPr>
            <a:r>
              <a:rPr lang="fr-FR" sz="8000" dirty="0"/>
              <a:t>Première préoccupation des technologies sans fil, la sécurité. En effet, les données circulant par le réseau hertzien,  il apparaît théoriquement plus facile de les intercepter que lorsqu’elles circulent dans un câble. Cela pourrait cependant s’avérer être un atout plus tard puisque les  trames sont alors plus cryptées avec les protocoles sans fil. Entre le Bluetooth et Le WIFI, le premier est cependant plus sécurisé puisque la portée est moindre. </a:t>
            </a:r>
          </a:p>
          <a:p>
            <a:endParaRPr lang="fr-FR" sz="8000" dirty="0"/>
          </a:p>
          <a:p>
            <a:r>
              <a:rPr lang="fr-FR" sz="8000" dirty="0"/>
              <a:t>-  </a:t>
            </a:r>
            <a:r>
              <a:rPr lang="fr-FR" sz="8000" b="1" dirty="0"/>
              <a:t>Les collisions </a:t>
            </a:r>
            <a:r>
              <a:rPr lang="fr-FR" sz="8000" dirty="0"/>
              <a:t>sur le canal hertzien : La technologie Bluetooth utilise la même fréquence que les ondes radio et que  le WIFI (2.4 GHz). Les possibilités de collisions sont donc assez importantes </a:t>
            </a:r>
          </a:p>
          <a:p>
            <a:r>
              <a:rPr lang="fr-FR" sz="8000" dirty="0"/>
              <a:t>même avec un four à micro-onde par exemple. </a:t>
            </a:r>
          </a:p>
          <a:p>
            <a:pPr>
              <a:buNone/>
            </a:pPr>
            <a:r>
              <a:rPr lang="fr-FR" sz="8000" dirty="0"/>
              <a:t> </a:t>
            </a:r>
          </a:p>
          <a:p>
            <a:r>
              <a:rPr lang="fr-FR" sz="8000" dirty="0"/>
              <a:t>-  </a:t>
            </a:r>
            <a:r>
              <a:rPr lang="fr-FR" sz="8000" b="1" dirty="0"/>
              <a:t>La portée </a:t>
            </a:r>
            <a:r>
              <a:rPr lang="fr-FR" sz="8000" dirty="0"/>
              <a:t>: Le Bluetooth est moins puissant que le WIFI et sa portée est donc moindre. </a:t>
            </a:r>
          </a:p>
          <a:p>
            <a:r>
              <a:rPr lang="fr-FR" sz="8000" dirty="0"/>
              <a:t>Elle peut aller jusque 100m mais cette distance diminue suivant le nombre d’obstacles rencontrés.  </a:t>
            </a:r>
          </a:p>
          <a:p>
            <a:r>
              <a:rPr lang="fr-FR" sz="8000" dirty="0"/>
              <a:t>-  </a:t>
            </a:r>
            <a:r>
              <a:rPr lang="fr-FR" sz="8000" b="1" dirty="0"/>
              <a:t>L’utilisation pour les réseaux </a:t>
            </a:r>
            <a:r>
              <a:rPr lang="fr-FR" sz="8000" dirty="0"/>
              <a:t>: Malgré l’existence de réseaux Bluetooth (</a:t>
            </a:r>
            <a:r>
              <a:rPr lang="fr-FR" sz="8000" dirty="0" err="1"/>
              <a:t>piconet</a:t>
            </a:r>
            <a:r>
              <a:rPr lang="fr-FR" sz="8000" dirty="0"/>
              <a:t> et </a:t>
            </a:r>
            <a:r>
              <a:rPr lang="fr-FR" sz="8000" dirty="0" err="1"/>
              <a:t>scatternet</a:t>
            </a:r>
            <a:r>
              <a:rPr lang="fr-FR" sz="8000" dirty="0"/>
              <a:t>), cette technologie n’est pas adaptée à cet usage, contrairement au WIFI du fait de sa faible portée et de son faible débit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ésultat de recherche d'images pour &quot;zigbee&quot;"/>
          <p:cNvPicPr>
            <a:picLocks noChangeAspect="1" noChangeArrowheads="1"/>
          </p:cNvPicPr>
          <p:nvPr/>
        </p:nvPicPr>
        <p:blipFill>
          <a:blip r:embed="rId2"/>
          <a:srcRect/>
          <a:stretch>
            <a:fillRect/>
          </a:stretch>
        </p:blipFill>
        <p:spPr bwMode="auto">
          <a:xfrm>
            <a:off x="1214414" y="1714488"/>
            <a:ext cx="3810000" cy="3810000"/>
          </a:xfrm>
          <a:prstGeom prst="rect">
            <a:avLst/>
          </a:prstGeom>
          <a:noFill/>
        </p:spPr>
      </p:pic>
      <p:sp>
        <p:nvSpPr>
          <p:cNvPr id="2" name="Titre 1"/>
          <p:cNvSpPr>
            <a:spLocks noGrp="1"/>
          </p:cNvSpPr>
          <p:nvPr>
            <p:ph type="title"/>
          </p:nvPr>
        </p:nvSpPr>
        <p:spPr>
          <a:xfrm>
            <a:off x="1357290" y="2285992"/>
            <a:ext cx="7498080" cy="1143000"/>
          </a:xfrm>
        </p:spPr>
        <p:txBody>
          <a:bodyPr/>
          <a:lstStyle/>
          <a:p>
            <a:pPr algn="ctr"/>
            <a:r>
              <a:rPr lang="fr-FR" dirty="0"/>
              <a:t>Le </a:t>
            </a:r>
            <a:r>
              <a:rPr lang="fr-FR" dirty="0" err="1"/>
              <a:t>Zigbee</a:t>
            </a:r>
            <a:endParaRPr lang="fr-FR" dirty="0"/>
          </a:p>
        </p:txBody>
      </p:sp>
      <p:pic>
        <p:nvPicPr>
          <p:cNvPr id="4" name="Picture 4" descr="Résultat de recherche d'images pour &quot;zigbee&quot;"/>
          <p:cNvPicPr>
            <a:picLocks noChangeAspect="1" noChangeArrowheads="1"/>
          </p:cNvPicPr>
          <p:nvPr/>
        </p:nvPicPr>
        <p:blipFill>
          <a:blip r:embed="rId3"/>
          <a:srcRect/>
          <a:stretch>
            <a:fillRect/>
          </a:stretch>
        </p:blipFill>
        <p:spPr bwMode="auto">
          <a:xfrm>
            <a:off x="7715272" y="5572140"/>
            <a:ext cx="1143000" cy="952500"/>
          </a:xfrm>
          <a:prstGeom prst="rect">
            <a:avLst/>
          </a:prstGeom>
          <a:noFill/>
        </p:spPr>
      </p:pic>
      <p:sp>
        <p:nvSpPr>
          <p:cNvPr id="6" name="Rectangle 5"/>
          <p:cNvSpPr/>
          <p:nvPr/>
        </p:nvSpPr>
        <p:spPr>
          <a:xfrm>
            <a:off x="5194882" y="3244334"/>
            <a:ext cx="3020456" cy="553998"/>
          </a:xfrm>
          <a:prstGeom prst="rect">
            <a:avLst/>
          </a:prstGeom>
        </p:spPr>
        <p:txBody>
          <a:bodyPr wrap="square">
            <a:spAutoFit/>
          </a:bodyPr>
          <a:lstStyle/>
          <a:p>
            <a:r>
              <a:rPr lang="fr-FR" sz="3000" dirty="0"/>
              <a:t>(EEE802.15.4)</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a:t>
            </a:r>
          </a:p>
        </p:txBody>
      </p:sp>
      <p:sp>
        <p:nvSpPr>
          <p:cNvPr id="3" name="Espace réservé du contenu 2"/>
          <p:cNvSpPr>
            <a:spLocks noGrp="1"/>
          </p:cNvSpPr>
          <p:nvPr>
            <p:ph idx="1"/>
          </p:nvPr>
        </p:nvSpPr>
        <p:spPr/>
        <p:txBody>
          <a:bodyPr>
            <a:normAutofit/>
          </a:bodyPr>
          <a:lstStyle/>
          <a:p>
            <a:r>
              <a:rPr lang="fr-FR" sz="2300" dirty="0"/>
              <a:t>La technologie </a:t>
            </a:r>
            <a:r>
              <a:rPr lang="fr-FR" sz="2300" dirty="0" err="1"/>
              <a:t>ZigBee</a:t>
            </a:r>
            <a:r>
              <a:rPr lang="fr-FR" sz="2300" dirty="0"/>
              <a:t> (aussi connue sous le nom IEEE802.15.4) permet d’obtenir des liaisons sans </a:t>
            </a:r>
            <a:r>
              <a:rPr lang="fr-FR" sz="2300" dirty="0" err="1"/>
              <a:t>ﬁl</a:t>
            </a:r>
            <a:r>
              <a:rPr lang="fr-FR" sz="2300" dirty="0"/>
              <a:t> à très bas prix et avec une très faible consommation d’énergie, ce qui la rend particulièrement adaptée pour être directement intégrée dans de petits appareils électroniques(appareils électroménagers, </a:t>
            </a:r>
            <a:r>
              <a:rPr lang="fr-FR" sz="2300" dirty="0" err="1"/>
              <a:t>hiﬁ</a:t>
            </a:r>
            <a:r>
              <a:rPr lang="fr-FR" sz="2300" dirty="0"/>
              <a:t>, jouets,...).</a:t>
            </a:r>
          </a:p>
          <a:p>
            <a:pPr>
              <a:buNone/>
            </a:pPr>
            <a:endParaRPr lang="fr-FR" sz="2300" dirty="0"/>
          </a:p>
          <a:p>
            <a:r>
              <a:rPr lang="fr-FR" sz="2300" dirty="0"/>
              <a:t>La technologie </a:t>
            </a:r>
            <a:r>
              <a:rPr lang="fr-FR" sz="2300" dirty="0" err="1"/>
              <a:t>ZigBee</a:t>
            </a:r>
            <a:r>
              <a:rPr lang="fr-FR" sz="2300" dirty="0"/>
              <a:t>, opérant sur la bande de fréquences des 2,4GHz et sur 16 canaux, permet d’obtenir des débits pouvant atteindre 250Kb/s avec une portée maximale de100 mètres environ</a:t>
            </a:r>
            <a:r>
              <a:rPr lang="fr-FR" dirty="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a:srcRect l="19802" t="24609" r="17606" b="19726"/>
          <a:stretch>
            <a:fillRect/>
          </a:stretch>
        </p:blipFill>
        <p:spPr bwMode="auto">
          <a:xfrm>
            <a:off x="142876" y="107760"/>
            <a:ext cx="8929718" cy="6658123"/>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l="10432" t="15129" r="11199" b="28711"/>
          <a:stretch>
            <a:fillRect/>
          </a:stretch>
        </p:blipFill>
        <p:spPr bwMode="auto">
          <a:xfrm>
            <a:off x="142812" y="1643050"/>
            <a:ext cx="9001188" cy="4572008"/>
          </a:xfrm>
          <a:prstGeom prst="rect">
            <a:avLst/>
          </a:prstGeom>
          <a:noFill/>
          <a:ln w="9525">
            <a:noFill/>
            <a:miter lim="800000"/>
            <a:headEnd/>
            <a:tailEnd/>
          </a:ln>
          <a:effectLst/>
        </p:spPr>
      </p:pic>
      <p:sp>
        <p:nvSpPr>
          <p:cNvPr id="5" name="Rectangle 4"/>
          <p:cNvSpPr/>
          <p:nvPr/>
        </p:nvSpPr>
        <p:spPr>
          <a:xfrm>
            <a:off x="571472" y="571480"/>
            <a:ext cx="8143932" cy="646331"/>
          </a:xfrm>
          <a:prstGeom prst="rect">
            <a:avLst/>
          </a:prstGeom>
        </p:spPr>
        <p:txBody>
          <a:bodyPr wrap="square">
            <a:spAutoFit/>
          </a:bodyPr>
          <a:lstStyle/>
          <a:p>
            <a:r>
              <a:rPr lang="fr-FR" sz="3600" dirty="0"/>
              <a:t>Réseaux Zig Bee-Domaines d’applications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27452" t="15625" r="29722" b="22851"/>
          <a:stretch>
            <a:fillRect/>
          </a:stretch>
        </p:blipFill>
        <p:spPr bwMode="auto">
          <a:xfrm>
            <a:off x="1000132" y="296708"/>
            <a:ext cx="7858148" cy="6347002"/>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Portée, puissance d’émission et sensibilité du récepteur</a:t>
            </a:r>
          </a:p>
        </p:txBody>
      </p:sp>
      <p:sp>
        <p:nvSpPr>
          <p:cNvPr id="3" name="Espace réservé du contenu 2"/>
          <p:cNvSpPr>
            <a:spLocks noGrp="1"/>
          </p:cNvSpPr>
          <p:nvPr>
            <p:ph idx="1"/>
          </p:nvPr>
        </p:nvSpPr>
        <p:spPr>
          <a:xfrm>
            <a:off x="1071538" y="1857364"/>
            <a:ext cx="7862150" cy="4800600"/>
          </a:xfrm>
        </p:spPr>
        <p:txBody>
          <a:bodyPr>
            <a:normAutofit/>
          </a:bodyPr>
          <a:lstStyle/>
          <a:p>
            <a:r>
              <a:rPr lang="fr-FR" sz="2300" dirty="0"/>
              <a:t>IEEE 802.15.4 prévoit une portée cde quelques dizaines de mètres jusqu’à une centaine de mètres en extérieur et sans</a:t>
            </a:r>
          </a:p>
          <a:p>
            <a:pPr>
              <a:buNone/>
            </a:pPr>
            <a:r>
              <a:rPr lang="fr-FR" sz="2300" dirty="0"/>
              <a:t>obstacle. </a:t>
            </a:r>
          </a:p>
          <a:p>
            <a:r>
              <a:rPr lang="fr-FR" sz="2300" dirty="0"/>
              <a:t>La puissance maximale émise par un module 802.15.4 ou </a:t>
            </a:r>
            <a:r>
              <a:rPr lang="fr-FR" sz="2300" dirty="0" err="1"/>
              <a:t>ZigBee</a:t>
            </a:r>
            <a:r>
              <a:rPr lang="fr-FR" sz="2300" dirty="0"/>
              <a:t> n’est pas définie par la norme ; celle-ci est laissée d’une part à l’appréciation de l’autorité de régulation de la zone où est effectuée la transmission.</a:t>
            </a:r>
          </a:p>
          <a:p>
            <a:endParaRPr lang="fr-FR" sz="2300" dirty="0"/>
          </a:p>
          <a:p>
            <a:r>
              <a:rPr lang="fr-FR" sz="2300" dirty="0"/>
              <a:t>Néanmoins, la puissance typique recommandée est de 1 mW, soit 0 dBm </a:t>
            </a:r>
          </a:p>
          <a:p>
            <a:r>
              <a:rPr lang="fr-FR" sz="2300" dirty="0"/>
              <a:t> La sensibilité du récepteur doit être meilleure que  − 85 dBm à 2,4 GHz</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l="27706" t="21484" r="26343" b="16015"/>
          <a:stretch>
            <a:fillRect/>
          </a:stretch>
        </p:blipFill>
        <p:spPr bwMode="auto">
          <a:xfrm>
            <a:off x="714348" y="500042"/>
            <a:ext cx="8165912" cy="6244522"/>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CRITERE DE CLASSIFICATION DES RESEAUX SANS FILS</a:t>
            </a:r>
          </a:p>
        </p:txBody>
      </p:sp>
      <p:sp>
        <p:nvSpPr>
          <p:cNvPr id="3" name="Espace réservé du contenu 2"/>
          <p:cNvSpPr>
            <a:spLocks noGrp="1"/>
          </p:cNvSpPr>
          <p:nvPr>
            <p:ph idx="1"/>
          </p:nvPr>
        </p:nvSpPr>
        <p:spPr>
          <a:xfrm>
            <a:off x="357158" y="1928802"/>
            <a:ext cx="8229600" cy="4525963"/>
          </a:xfrm>
        </p:spPr>
        <p:txBody>
          <a:bodyPr/>
          <a:lstStyle/>
          <a:p>
            <a:r>
              <a:rPr lang="fr-FR" dirty="0"/>
              <a:t>Radio : fréquence, modulation et puissance</a:t>
            </a:r>
          </a:p>
          <a:p>
            <a:r>
              <a:rPr lang="fr-FR" dirty="0"/>
              <a:t>Protocole de communication et de sécurité</a:t>
            </a:r>
          </a:p>
          <a:p>
            <a:r>
              <a:rPr lang="fr-FR" dirty="0"/>
              <a:t>Terminaux supportés</a:t>
            </a:r>
          </a:p>
          <a:p>
            <a:r>
              <a:rPr lang="fr-FR" dirty="0"/>
              <a:t>Architecture (topologie) du réseau</a:t>
            </a:r>
          </a:p>
          <a:p>
            <a:r>
              <a:rPr lang="fr-FR" dirty="0"/>
              <a:t>Débit</a:t>
            </a:r>
          </a:p>
          <a:p>
            <a:r>
              <a:rPr lang="fr-FR" dirty="0"/>
              <a:t>Portée</a:t>
            </a:r>
          </a:p>
          <a:p>
            <a:r>
              <a:rPr lang="fr-FR" dirty="0"/>
              <a:t>Coût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232" y="214290"/>
            <a:ext cx="7498080" cy="1143000"/>
          </a:xfrm>
        </p:spPr>
        <p:txBody>
          <a:bodyPr/>
          <a:lstStyle/>
          <a:p>
            <a:r>
              <a:rPr lang="fr-FR" dirty="0"/>
              <a:t>Topologie </a:t>
            </a:r>
            <a:r>
              <a:rPr lang="fr-FR" dirty="0" err="1"/>
              <a:t>ZigBee</a:t>
            </a:r>
            <a:endParaRPr lang="fr-FR" dirty="0"/>
          </a:p>
        </p:txBody>
      </p:sp>
      <p:sp>
        <p:nvSpPr>
          <p:cNvPr id="3" name="Espace réservé du contenu 2"/>
          <p:cNvSpPr>
            <a:spLocks noGrp="1"/>
          </p:cNvSpPr>
          <p:nvPr>
            <p:ph idx="1"/>
          </p:nvPr>
        </p:nvSpPr>
        <p:spPr>
          <a:xfrm>
            <a:off x="1142976" y="1428736"/>
            <a:ext cx="7498080" cy="4800600"/>
          </a:xfrm>
        </p:spPr>
        <p:txBody>
          <a:bodyPr>
            <a:normAutofit/>
          </a:bodyPr>
          <a:lstStyle/>
          <a:p>
            <a:pPr>
              <a:buNone/>
            </a:pPr>
            <a:r>
              <a:rPr lang="fr-FR" sz="2300" dirty="0"/>
              <a:t>Selon les besoins de l’application, la norme IEEE 802.15.4 prévoit deux topologies : </a:t>
            </a:r>
          </a:p>
          <a:p>
            <a:r>
              <a:rPr lang="fr-FR" sz="2300" dirty="0"/>
              <a:t>étoile (star) </a:t>
            </a:r>
          </a:p>
          <a:p>
            <a:r>
              <a:rPr lang="fr-FR" sz="2300" dirty="0"/>
              <a:t>point à point (</a:t>
            </a:r>
            <a:r>
              <a:rPr lang="fr-FR" sz="2300" dirty="0" err="1"/>
              <a:t>peer</a:t>
            </a:r>
            <a:r>
              <a:rPr lang="fr-FR" sz="2300" dirty="0"/>
              <a:t> to </a:t>
            </a:r>
            <a:r>
              <a:rPr lang="fr-FR" sz="2300" dirty="0" err="1"/>
              <a:t>peer</a:t>
            </a:r>
            <a:r>
              <a:rPr lang="fr-FR" sz="2300" dirty="0"/>
              <a:t>).</a:t>
            </a:r>
          </a:p>
          <a:p>
            <a:pPr>
              <a:buNone/>
            </a:pPr>
            <a:endParaRPr lang="fr-FR" sz="2300" dirty="0"/>
          </a:p>
          <a:p>
            <a:pPr>
              <a:buNone/>
            </a:pPr>
            <a:endParaRPr lang="fr-FR" sz="2300" dirty="0"/>
          </a:p>
          <a:p>
            <a:pPr>
              <a:buNone/>
            </a:pPr>
            <a:r>
              <a:rPr lang="fr-FR" sz="2300" dirty="0"/>
              <a:t>Le réseau formé est appelé PAN (</a:t>
            </a:r>
            <a:r>
              <a:rPr lang="fr-FR" sz="2300" dirty="0" err="1"/>
              <a:t>Personal</a:t>
            </a:r>
            <a:r>
              <a:rPr lang="fr-FR" sz="2300" dirty="0"/>
              <a:t> Area Network)</a:t>
            </a:r>
          </a:p>
          <a:p>
            <a:pPr>
              <a:buNone/>
            </a:pPr>
            <a:r>
              <a:rPr lang="fr-FR" sz="2300" dirty="0"/>
              <a:t>La couche réseau de </a:t>
            </a:r>
            <a:r>
              <a:rPr lang="fr-FR" sz="2300" dirty="0" err="1"/>
              <a:t>ZigBee</a:t>
            </a:r>
            <a:r>
              <a:rPr lang="fr-FR" sz="2300" dirty="0"/>
              <a:t> permet la création de réseaux plus complexes comme les réseaux maillés (</a:t>
            </a:r>
            <a:r>
              <a:rPr lang="fr-FR" sz="2300" dirty="0" err="1"/>
              <a:t>mesh</a:t>
            </a:r>
            <a:r>
              <a:rPr lang="fr-FR" sz="2300" dirty="0"/>
              <a:t>) ou arborescents (</a:t>
            </a:r>
            <a:r>
              <a:rPr lang="fr-FR" sz="2300" dirty="0" err="1"/>
              <a:t>tree</a:t>
            </a:r>
            <a:r>
              <a:rPr lang="fr-FR" sz="2300" dirty="0"/>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7137" t="19531" r="35761" b="9179"/>
          <a:stretch>
            <a:fillRect/>
          </a:stretch>
        </p:blipFill>
        <p:spPr bwMode="auto">
          <a:xfrm>
            <a:off x="928662" y="-24"/>
            <a:ext cx="7429552" cy="4429156"/>
          </a:xfrm>
          <a:prstGeom prst="rect">
            <a:avLst/>
          </a:prstGeom>
          <a:noFill/>
          <a:ln w="9525">
            <a:noFill/>
            <a:miter lim="800000"/>
            <a:headEnd/>
            <a:tailEnd/>
          </a:ln>
          <a:effectLst/>
        </p:spPr>
      </p:pic>
      <p:sp>
        <p:nvSpPr>
          <p:cNvPr id="6" name="Rectangle 5"/>
          <p:cNvSpPr/>
          <p:nvPr/>
        </p:nvSpPr>
        <p:spPr>
          <a:xfrm>
            <a:off x="857224" y="4572008"/>
            <a:ext cx="8072494" cy="2215991"/>
          </a:xfrm>
          <a:prstGeom prst="rect">
            <a:avLst/>
          </a:prstGeom>
        </p:spPr>
        <p:txBody>
          <a:bodyPr wrap="square">
            <a:spAutoFit/>
          </a:bodyPr>
          <a:lstStyle/>
          <a:p>
            <a:r>
              <a:rPr lang="fr-FR" sz="2300" u="sng" dirty="0">
                <a:solidFill>
                  <a:srgbClr val="FF0000"/>
                </a:solidFill>
              </a:rPr>
              <a:t>La topologie étoile</a:t>
            </a:r>
            <a:r>
              <a:rPr lang="fr-FR" sz="2300" dirty="0">
                <a:solidFill>
                  <a:srgbClr val="FF0000"/>
                </a:solidFill>
              </a:rPr>
              <a:t>:</a:t>
            </a:r>
          </a:p>
          <a:p>
            <a:r>
              <a:rPr lang="fr-FR" sz="2300" dirty="0"/>
              <a:t>les entités RFD sont connectées à un nœud FFD </a:t>
            </a:r>
            <a:r>
              <a:rPr lang="fr-FR" sz="2300" b="1" dirty="0">
                <a:solidFill>
                  <a:srgbClr val="0070C0"/>
                </a:solidFill>
              </a:rPr>
              <a:t>central</a:t>
            </a:r>
            <a:r>
              <a:rPr lang="fr-FR" sz="2300" dirty="0"/>
              <a:t> appelé </a:t>
            </a:r>
            <a:r>
              <a:rPr lang="fr-FR" sz="2300" b="1" dirty="0">
                <a:solidFill>
                  <a:srgbClr val="00B050"/>
                </a:solidFill>
              </a:rPr>
              <a:t>coordinateur </a:t>
            </a:r>
            <a:r>
              <a:rPr lang="fr-FR" sz="2300" dirty="0"/>
              <a:t>; dans cette topologie, tous les messages sont relayés par le coordinateur, comme dans un </a:t>
            </a:r>
            <a:r>
              <a:rPr lang="fr-FR" sz="2300" b="1" dirty="0" err="1">
                <a:solidFill>
                  <a:srgbClr val="002060"/>
                </a:solidFill>
              </a:rPr>
              <a:t>Piconet</a:t>
            </a:r>
            <a:r>
              <a:rPr lang="fr-FR" sz="2300" b="1" dirty="0">
                <a:solidFill>
                  <a:srgbClr val="002060"/>
                </a:solidFill>
              </a:rPr>
              <a:t> Bluetooth </a:t>
            </a:r>
            <a:r>
              <a:rPr lang="fr-FR" sz="2300" dirty="0"/>
              <a:t>avec le maître. </a:t>
            </a:r>
          </a:p>
          <a:p>
            <a:r>
              <a:rPr lang="fr-FR" sz="2300" dirty="0"/>
              <a:t>Les communications directes entre entités RFD sont </a:t>
            </a:r>
            <a:r>
              <a:rPr lang="fr-FR" sz="2300" b="1" dirty="0">
                <a:solidFill>
                  <a:srgbClr val="FF0000"/>
                </a:solidFill>
              </a:rPr>
              <a:t>impossibles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28662" y="357166"/>
            <a:ext cx="8001056" cy="2714644"/>
          </a:xfrm>
        </p:spPr>
        <p:txBody>
          <a:bodyPr>
            <a:normAutofit fontScale="92500" lnSpcReduction="20000"/>
          </a:bodyPr>
          <a:lstStyle/>
          <a:p>
            <a:r>
              <a:rPr lang="fr-FR" sz="3000" u="sng" dirty="0">
                <a:solidFill>
                  <a:srgbClr val="FF0000"/>
                </a:solidFill>
              </a:rPr>
              <a:t>La topologie point à point</a:t>
            </a:r>
          </a:p>
          <a:p>
            <a:r>
              <a:rPr lang="fr-FR" sz="3000" dirty="0"/>
              <a:t>Dans la topologie point à point (</a:t>
            </a:r>
            <a:r>
              <a:rPr lang="fr-FR" sz="3000" dirty="0" err="1"/>
              <a:t>peer</a:t>
            </a:r>
            <a:r>
              <a:rPr lang="fr-FR" sz="3000" dirty="0"/>
              <a:t>-to-</a:t>
            </a:r>
            <a:r>
              <a:rPr lang="fr-FR" sz="3000" dirty="0" err="1"/>
              <a:t>peer</a:t>
            </a:r>
            <a:r>
              <a:rPr lang="fr-FR" sz="3000" dirty="0"/>
              <a:t>) un FFD peut communiquer directement avec tout autre FFD.</a:t>
            </a:r>
          </a:p>
          <a:p>
            <a:r>
              <a:rPr lang="fr-FR" sz="3000" dirty="0"/>
              <a:t>un coordinateur unique comme dans la topologie étoile. Son rôle est de tenir à jour une liste des participants au réseau et de distribuer des adresses</a:t>
            </a:r>
          </a:p>
        </p:txBody>
      </p:sp>
      <p:pic>
        <p:nvPicPr>
          <p:cNvPr id="4098" name="Picture 2"/>
          <p:cNvPicPr>
            <a:picLocks noChangeAspect="1" noChangeArrowheads="1"/>
          </p:cNvPicPr>
          <p:nvPr/>
        </p:nvPicPr>
        <p:blipFill>
          <a:blip r:embed="rId2"/>
          <a:srcRect l="55454" t="39062" r="11054" b="45313"/>
          <a:stretch>
            <a:fillRect/>
          </a:stretch>
        </p:blipFill>
        <p:spPr bwMode="auto">
          <a:xfrm>
            <a:off x="3152138" y="3143248"/>
            <a:ext cx="5991862" cy="1571636"/>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34041" t="19531" r="35761" b="43674"/>
          <a:stretch>
            <a:fillRect/>
          </a:stretch>
        </p:blipFill>
        <p:spPr bwMode="auto">
          <a:xfrm>
            <a:off x="0" y="4571984"/>
            <a:ext cx="3929090" cy="2286016"/>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24707" t="20508" r="24780" b="16015"/>
          <a:stretch>
            <a:fillRect/>
          </a:stretch>
        </p:blipFill>
        <p:spPr bwMode="auto">
          <a:xfrm>
            <a:off x="928662" y="428604"/>
            <a:ext cx="8190092" cy="5786478"/>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48" y="-24"/>
            <a:ext cx="7922738" cy="1143000"/>
          </a:xfrm>
        </p:spPr>
        <p:txBody>
          <a:bodyPr>
            <a:normAutofit fontScale="90000"/>
          </a:bodyPr>
          <a:lstStyle/>
          <a:p>
            <a:pPr algn="ctr"/>
            <a:r>
              <a:rPr lang="fr-FR" dirty="0"/>
              <a:t>Architecture de </a:t>
            </a:r>
            <a:r>
              <a:rPr lang="fr-FR" dirty="0" err="1"/>
              <a:t>ZigBee</a:t>
            </a:r>
            <a:br>
              <a:rPr lang="fr-FR" dirty="0"/>
            </a:br>
            <a:r>
              <a:rPr lang="fr-FR" dirty="0"/>
              <a:t> </a:t>
            </a:r>
            <a:r>
              <a:rPr lang="fr-FR" sz="3300" dirty="0"/>
              <a:t>(Étude protocolaire) </a:t>
            </a:r>
          </a:p>
        </p:txBody>
      </p:sp>
      <p:sp>
        <p:nvSpPr>
          <p:cNvPr id="3" name="Espace réservé du contenu 2"/>
          <p:cNvSpPr>
            <a:spLocks noGrp="1"/>
          </p:cNvSpPr>
          <p:nvPr>
            <p:ph idx="1"/>
          </p:nvPr>
        </p:nvSpPr>
        <p:spPr>
          <a:xfrm>
            <a:off x="928662" y="1500174"/>
            <a:ext cx="7498080" cy="5195910"/>
          </a:xfrm>
        </p:spPr>
        <p:txBody>
          <a:bodyPr>
            <a:normAutofit fontScale="70000" lnSpcReduction="20000"/>
          </a:bodyPr>
          <a:lstStyle/>
          <a:p>
            <a:pPr>
              <a:buFont typeface="Arial" pitchFamily="34" charset="0"/>
              <a:buChar char="•"/>
            </a:pPr>
            <a:r>
              <a:rPr lang="fr-FR" dirty="0">
                <a:solidFill>
                  <a:srgbClr val="FF0000"/>
                </a:solidFill>
              </a:rPr>
              <a:t>Basé sur IEEE 802.15.4</a:t>
            </a:r>
            <a:r>
              <a:rPr lang="fr-FR" dirty="0"/>
              <a:t>(Wireless à bas débit : LR-WPAN)</a:t>
            </a:r>
          </a:p>
          <a:p>
            <a:pPr>
              <a:buNone/>
            </a:pPr>
            <a:r>
              <a:rPr lang="fr-FR" dirty="0"/>
              <a:t>  – Couche Physique</a:t>
            </a:r>
          </a:p>
          <a:p>
            <a:pPr>
              <a:buNone/>
            </a:pPr>
            <a:r>
              <a:rPr lang="fr-FR" dirty="0"/>
              <a:t>  – Couche MAC</a:t>
            </a:r>
          </a:p>
          <a:p>
            <a:pPr>
              <a:buNone/>
            </a:pPr>
            <a:endParaRPr lang="fr-FR" dirty="0"/>
          </a:p>
          <a:p>
            <a:pPr>
              <a:buNone/>
            </a:pPr>
            <a:r>
              <a:rPr lang="fr-FR" dirty="0"/>
              <a:t>• </a:t>
            </a:r>
            <a:r>
              <a:rPr lang="fr-FR" dirty="0">
                <a:solidFill>
                  <a:srgbClr val="FF0000"/>
                </a:solidFill>
              </a:rPr>
              <a:t>Composants de </a:t>
            </a:r>
            <a:r>
              <a:rPr lang="fr-FR" dirty="0" err="1">
                <a:solidFill>
                  <a:srgbClr val="FF0000"/>
                </a:solidFill>
              </a:rPr>
              <a:t>Zigbee</a:t>
            </a:r>
            <a:r>
              <a:rPr lang="fr-FR" dirty="0"/>
              <a:t>:</a:t>
            </a:r>
          </a:p>
          <a:p>
            <a:pPr>
              <a:buNone/>
            </a:pPr>
            <a:r>
              <a:rPr lang="fr-FR" dirty="0"/>
              <a:t>– Network layer</a:t>
            </a:r>
          </a:p>
          <a:p>
            <a:pPr>
              <a:buNone/>
            </a:pPr>
            <a:r>
              <a:rPr lang="fr-FR" dirty="0"/>
              <a:t>– Application support layer (APS)</a:t>
            </a:r>
          </a:p>
          <a:p>
            <a:pPr>
              <a:buNone/>
            </a:pPr>
            <a:r>
              <a:rPr lang="fr-FR" dirty="0"/>
              <a:t>– </a:t>
            </a:r>
            <a:r>
              <a:rPr lang="fr-FR" dirty="0" err="1"/>
              <a:t>Zigbee</a:t>
            </a:r>
            <a:r>
              <a:rPr lang="fr-FR" dirty="0"/>
              <a:t> </a:t>
            </a:r>
            <a:r>
              <a:rPr lang="fr-FR" dirty="0" err="1"/>
              <a:t>device</a:t>
            </a:r>
            <a:r>
              <a:rPr lang="fr-FR" dirty="0"/>
              <a:t> </a:t>
            </a:r>
            <a:r>
              <a:rPr lang="fr-FR" dirty="0" err="1"/>
              <a:t>object</a:t>
            </a:r>
            <a:r>
              <a:rPr lang="fr-FR" dirty="0"/>
              <a:t> (ZDO)</a:t>
            </a:r>
          </a:p>
          <a:p>
            <a:pPr>
              <a:buNone/>
            </a:pPr>
            <a:r>
              <a:rPr lang="fr-FR" dirty="0"/>
              <a:t>– </a:t>
            </a:r>
            <a:r>
              <a:rPr lang="fr-FR" dirty="0" err="1"/>
              <a:t>Application's</a:t>
            </a:r>
            <a:r>
              <a:rPr lang="fr-FR" dirty="0"/>
              <a:t> manufacturer </a:t>
            </a:r>
            <a:r>
              <a:rPr lang="fr-FR" dirty="0" err="1"/>
              <a:t>objects</a:t>
            </a:r>
            <a:endParaRPr lang="fr-FR" dirty="0"/>
          </a:p>
          <a:p>
            <a:pPr>
              <a:buNone/>
            </a:pPr>
            <a:endParaRPr lang="fr-FR" dirty="0"/>
          </a:p>
          <a:p>
            <a:pPr>
              <a:buNone/>
            </a:pPr>
            <a:r>
              <a:rPr lang="fr-FR" dirty="0">
                <a:solidFill>
                  <a:srgbClr val="FF0000"/>
                </a:solidFill>
              </a:rPr>
              <a:t>• ZDO :</a:t>
            </a:r>
          </a:p>
          <a:p>
            <a:pPr>
              <a:buNone/>
            </a:pPr>
            <a:r>
              <a:rPr lang="fr-FR" dirty="0"/>
              <a:t>– Gestion de l'équipement</a:t>
            </a:r>
          </a:p>
          <a:p>
            <a:pPr>
              <a:buNone/>
            </a:pPr>
            <a:r>
              <a:rPr lang="fr-FR" dirty="0"/>
              <a:t>– Gestion du réseau</a:t>
            </a:r>
          </a:p>
          <a:p>
            <a:pPr>
              <a:buNone/>
            </a:pPr>
            <a:r>
              <a:rPr lang="fr-FR" dirty="0"/>
              <a:t>– Découverte </a:t>
            </a:r>
          </a:p>
          <a:p>
            <a:pPr>
              <a:buNone/>
            </a:pPr>
            <a:r>
              <a:rPr lang="fr-FR" dirty="0"/>
              <a:t>– Sécurité</a:t>
            </a:r>
          </a:p>
        </p:txBody>
      </p:sp>
      <p:pic>
        <p:nvPicPr>
          <p:cNvPr id="6" name="Picture 2"/>
          <p:cNvPicPr>
            <a:picLocks noChangeAspect="1" noChangeArrowheads="1"/>
          </p:cNvPicPr>
          <p:nvPr/>
        </p:nvPicPr>
        <p:blipFill>
          <a:blip r:embed="rId2">
            <a:lum contrast="10000"/>
          </a:blip>
          <a:srcRect l="58975" t="55704" r="22926" b="23964"/>
          <a:stretch>
            <a:fillRect/>
          </a:stretch>
        </p:blipFill>
        <p:spPr bwMode="auto">
          <a:xfrm>
            <a:off x="5226848" y="1857364"/>
            <a:ext cx="3845746" cy="4572032"/>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2976" y="274638"/>
            <a:ext cx="8001024" cy="1143000"/>
          </a:xfrm>
        </p:spPr>
        <p:txBody>
          <a:bodyPr>
            <a:normAutofit fontScale="90000"/>
          </a:bodyPr>
          <a:lstStyle/>
          <a:p>
            <a:r>
              <a:rPr lang="fr-FR" dirty="0"/>
              <a:t>La couche physique PHY de 802.15.4</a:t>
            </a:r>
          </a:p>
        </p:txBody>
      </p:sp>
      <p:sp>
        <p:nvSpPr>
          <p:cNvPr id="3" name="Espace réservé du contenu 2"/>
          <p:cNvSpPr>
            <a:spLocks noGrp="1"/>
          </p:cNvSpPr>
          <p:nvPr>
            <p:ph idx="1"/>
          </p:nvPr>
        </p:nvSpPr>
        <p:spPr>
          <a:xfrm>
            <a:off x="1435608" y="1447800"/>
            <a:ext cx="7498080" cy="4624406"/>
          </a:xfrm>
        </p:spPr>
        <p:txBody>
          <a:bodyPr>
            <a:normAutofit fontScale="92500"/>
          </a:bodyPr>
          <a:lstStyle/>
          <a:p>
            <a:r>
              <a:rPr lang="fr-FR" u="sng" dirty="0">
                <a:solidFill>
                  <a:srgbClr val="FF0000"/>
                </a:solidFill>
              </a:rPr>
              <a:t>Bandes de fréquences et canaux</a:t>
            </a:r>
          </a:p>
          <a:p>
            <a:pPr>
              <a:buNone/>
            </a:pPr>
            <a:r>
              <a:rPr lang="fr-FR" sz="2700" dirty="0"/>
              <a:t>Conformément à IEEE 802.15.4,  </a:t>
            </a:r>
            <a:r>
              <a:rPr lang="fr-FR" sz="2700" dirty="0" err="1"/>
              <a:t>ZigBee</a:t>
            </a:r>
            <a:r>
              <a:rPr lang="fr-FR" sz="2700" dirty="0"/>
              <a:t> peut travailler sur trois bandes de fréquences différentes : </a:t>
            </a:r>
          </a:p>
          <a:p>
            <a:pPr>
              <a:buFont typeface="Wingdings" pitchFamily="2" charset="2"/>
              <a:buChar char="ü"/>
            </a:pPr>
            <a:r>
              <a:rPr lang="fr-FR" sz="2700" dirty="0"/>
              <a:t>868 MHz pour la région Europe.</a:t>
            </a:r>
          </a:p>
          <a:p>
            <a:pPr>
              <a:buFont typeface="Wingdings" pitchFamily="2" charset="2"/>
              <a:buChar char="ü"/>
            </a:pPr>
            <a:r>
              <a:rPr lang="fr-FR" sz="2700" dirty="0"/>
              <a:t>915 MHz pour l’Amérique du Nord</a:t>
            </a:r>
          </a:p>
          <a:p>
            <a:pPr>
              <a:buFont typeface="Wingdings" pitchFamily="2" charset="2"/>
              <a:buChar char="ü"/>
            </a:pPr>
            <a:r>
              <a:rPr lang="fr-FR" sz="2700" dirty="0"/>
              <a:t>2,4 GHz pour une couverture mondiale.</a:t>
            </a:r>
          </a:p>
          <a:p>
            <a:pPr>
              <a:buFont typeface="Wingdings" pitchFamily="2" charset="2"/>
              <a:buChar char="ü"/>
            </a:pPr>
            <a:endParaRPr lang="fr-FR" sz="2700" dirty="0"/>
          </a:p>
          <a:p>
            <a:pPr>
              <a:buNone/>
            </a:pPr>
            <a:r>
              <a:rPr lang="fr-FR" sz="2700" dirty="0"/>
              <a:t>La norme prévoit deux couches physiques différentes</a:t>
            </a:r>
          </a:p>
          <a:p>
            <a:pPr>
              <a:buNone/>
            </a:pPr>
            <a:r>
              <a:rPr lang="fr-FR" sz="2700" dirty="0"/>
              <a:t>(PHY), une pour le 868/915 MHz (PHY868/915) et une seconde pour le 2,4 GHz (PHY2450).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7290" y="571480"/>
            <a:ext cx="7143800" cy="1508105"/>
          </a:xfrm>
          <a:prstGeom prst="rect">
            <a:avLst/>
          </a:prstGeom>
        </p:spPr>
        <p:txBody>
          <a:bodyPr wrap="square">
            <a:spAutoFit/>
          </a:bodyPr>
          <a:lstStyle/>
          <a:p>
            <a:r>
              <a:rPr lang="fr-FR" sz="2300" dirty="0"/>
              <a:t>La technologie </a:t>
            </a:r>
            <a:r>
              <a:rPr lang="fr-FR" sz="2300" dirty="0" err="1"/>
              <a:t>ZigBee</a:t>
            </a:r>
            <a:r>
              <a:rPr lang="fr-FR" sz="2300" dirty="0"/>
              <a:t>, opérant sur la bande de fréquences des 2,4GHz et sur 16 canaux, permet d’obtenir des débits pouvant atteindre 250Kb/s avec une portée maximale de100 mètres environ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 couche liaison LNK de 802.15.4</a:t>
            </a:r>
            <a:br>
              <a:rPr lang="fr-FR" dirty="0"/>
            </a:br>
            <a:endParaRPr lang="fr-FR" dirty="0"/>
          </a:p>
        </p:txBody>
      </p:sp>
      <p:sp>
        <p:nvSpPr>
          <p:cNvPr id="3" name="Espace réservé du contenu 2"/>
          <p:cNvSpPr>
            <a:spLocks noGrp="1"/>
          </p:cNvSpPr>
          <p:nvPr>
            <p:ph idx="1"/>
          </p:nvPr>
        </p:nvSpPr>
        <p:spPr>
          <a:xfrm>
            <a:off x="1357290" y="1142984"/>
            <a:ext cx="7498080" cy="5357850"/>
          </a:xfrm>
        </p:spPr>
        <p:txBody>
          <a:bodyPr>
            <a:normAutofit/>
          </a:bodyPr>
          <a:lstStyle/>
          <a:p>
            <a:r>
              <a:rPr lang="fr-FR" sz="2300" dirty="0"/>
              <a:t>De façon très similaire au modèle défini par le groupe 802 de l’IEEE, le niveau liaison de 802.15.4 (niveau 2 OSI) comprend une sous-couche d’accès au médium (MAC) et une sous-couche de convergence (SSCS).</a:t>
            </a:r>
          </a:p>
          <a:p>
            <a:pPr>
              <a:buNone/>
            </a:pPr>
            <a:endParaRPr lang="fr-FR" sz="2300" dirty="0"/>
          </a:p>
          <a:p>
            <a:pPr>
              <a:buNone/>
            </a:pPr>
            <a:r>
              <a:rPr lang="fr-FR" sz="3000" b="1" u="sng" dirty="0">
                <a:solidFill>
                  <a:srgbClr val="FF0000"/>
                </a:solidFill>
              </a:rPr>
              <a:t>Format de trame</a:t>
            </a:r>
          </a:p>
          <a:p>
            <a:pPr>
              <a:buNone/>
            </a:pPr>
            <a:r>
              <a:rPr lang="fr-FR" sz="2300" dirty="0"/>
              <a:t>Le niveau liaison spécifié par le standard IEEE 802.15.4 décrit un format de trame générique et les champs qui la composent : </a:t>
            </a:r>
          </a:p>
          <a:p>
            <a:pPr>
              <a:buNone/>
            </a:pPr>
            <a:endParaRPr lang="fr-FR" sz="2300" dirty="0"/>
          </a:p>
          <a:p>
            <a:pPr>
              <a:buFont typeface="Wingdings" pitchFamily="2" charset="2"/>
              <a:buChar char="Ø"/>
            </a:pPr>
            <a:r>
              <a:rPr lang="fr-FR" sz="2300" dirty="0"/>
              <a:t>en-tête MAC (MHR,  MAC </a:t>
            </a:r>
            <a:r>
              <a:rPr lang="fr-FR" sz="2300" dirty="0" err="1"/>
              <a:t>HeadeR</a:t>
            </a:r>
            <a:r>
              <a:rPr lang="fr-FR" sz="2300" dirty="0"/>
              <a:t>), </a:t>
            </a:r>
          </a:p>
          <a:p>
            <a:pPr>
              <a:buFont typeface="Wingdings" pitchFamily="2" charset="2"/>
              <a:buChar char="Ø"/>
            </a:pPr>
            <a:r>
              <a:rPr lang="fr-FR" sz="2300" dirty="0"/>
              <a:t>Données MAC (MSDU :  MAC Service Data Unit) </a:t>
            </a:r>
          </a:p>
          <a:p>
            <a:pPr>
              <a:buFont typeface="Wingdings" pitchFamily="2" charset="2"/>
              <a:buChar char="Ø"/>
            </a:pPr>
            <a:r>
              <a:rPr lang="fr-FR" sz="2300" dirty="0"/>
              <a:t>pied de trame MACMFR : MAC </a:t>
            </a:r>
            <a:r>
              <a:rPr lang="fr-FR" sz="2300" dirty="0" err="1"/>
              <a:t>FootR</a:t>
            </a:r>
            <a:r>
              <a:rPr lang="fr-FR" sz="2300" dirty="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53807" t="41016" r="8857" b="49219"/>
          <a:stretch>
            <a:fillRect/>
          </a:stretch>
        </p:blipFill>
        <p:spPr bwMode="auto">
          <a:xfrm>
            <a:off x="714348" y="5429264"/>
            <a:ext cx="8258233" cy="1214446"/>
          </a:xfrm>
          <a:prstGeom prst="rect">
            <a:avLst/>
          </a:prstGeom>
          <a:noFill/>
          <a:ln w="9525">
            <a:noFill/>
            <a:miter lim="800000"/>
            <a:headEnd/>
            <a:tailEnd/>
          </a:ln>
          <a:effectLst/>
        </p:spPr>
      </p:pic>
      <p:sp>
        <p:nvSpPr>
          <p:cNvPr id="5" name="Rectangle 4"/>
          <p:cNvSpPr/>
          <p:nvPr/>
        </p:nvSpPr>
        <p:spPr>
          <a:xfrm>
            <a:off x="1071506" y="785794"/>
            <a:ext cx="8072494" cy="3985706"/>
          </a:xfrm>
          <a:prstGeom prst="rect">
            <a:avLst/>
          </a:prstGeom>
        </p:spPr>
        <p:txBody>
          <a:bodyPr wrap="square">
            <a:spAutoFit/>
          </a:bodyPr>
          <a:lstStyle/>
          <a:p>
            <a:pPr>
              <a:buFont typeface="Wingdings" pitchFamily="2" charset="2"/>
              <a:buChar char="ü"/>
            </a:pPr>
            <a:r>
              <a:rPr lang="fr-FR" sz="2300" dirty="0">
                <a:solidFill>
                  <a:srgbClr val="FF0000"/>
                </a:solidFill>
              </a:rPr>
              <a:t>le  contrôle de trame </a:t>
            </a:r>
            <a:r>
              <a:rPr lang="fr-FR" sz="2300" dirty="0"/>
              <a:t>(2 octets) : permet d’identifier le type de</a:t>
            </a:r>
          </a:p>
          <a:p>
            <a:r>
              <a:rPr lang="fr-FR" sz="2300" dirty="0"/>
              <a:t>trame (donnée, balise acquittement ou commande), le mode</a:t>
            </a:r>
          </a:p>
          <a:p>
            <a:r>
              <a:rPr lang="fr-FR" sz="2300" dirty="0"/>
              <a:t>d’adresse, la demande ou non d’acquittement, etc. ;</a:t>
            </a:r>
          </a:p>
          <a:p>
            <a:pPr>
              <a:buFont typeface="Wingdings" pitchFamily="2" charset="2"/>
              <a:buChar char="ü"/>
            </a:pPr>
            <a:r>
              <a:rPr lang="fr-FR" sz="2300" dirty="0">
                <a:solidFill>
                  <a:srgbClr val="FF0000"/>
                </a:solidFill>
              </a:rPr>
              <a:t> le numéro de séquence (1 octet) </a:t>
            </a:r>
            <a:r>
              <a:rPr lang="fr-FR" sz="2300" dirty="0"/>
              <a:t>: octet permettant la numéro-</a:t>
            </a:r>
          </a:p>
          <a:p>
            <a:r>
              <a:rPr lang="fr-FR" sz="2300" dirty="0" err="1"/>
              <a:t>tation</a:t>
            </a:r>
            <a:r>
              <a:rPr lang="fr-FR" sz="2300" dirty="0"/>
              <a:t> de chaque trame ;</a:t>
            </a:r>
          </a:p>
          <a:p>
            <a:pPr>
              <a:buFont typeface="Wingdings" pitchFamily="2" charset="2"/>
              <a:buChar char="ü"/>
            </a:pPr>
            <a:r>
              <a:rPr lang="fr-FR" sz="2300" dirty="0">
                <a:solidFill>
                  <a:srgbClr val="FF0000"/>
                </a:solidFill>
              </a:rPr>
              <a:t>l’adressage </a:t>
            </a:r>
            <a:r>
              <a:rPr lang="fr-FR" sz="2300" dirty="0"/>
              <a:t>(1 à 20 octets) : contient les adresses source et des-</a:t>
            </a:r>
          </a:p>
          <a:p>
            <a:r>
              <a:rPr lang="fr-FR" sz="2300" dirty="0" err="1"/>
              <a:t>tination</a:t>
            </a:r>
            <a:r>
              <a:rPr lang="fr-FR" sz="2300" dirty="0"/>
              <a:t> de la trame ;</a:t>
            </a:r>
          </a:p>
          <a:p>
            <a:pPr>
              <a:buFont typeface="Wingdings" pitchFamily="2" charset="2"/>
              <a:buChar char="ü"/>
            </a:pPr>
            <a:r>
              <a:rPr lang="fr-FR" sz="2300" dirty="0">
                <a:solidFill>
                  <a:srgbClr val="FF0000"/>
                </a:solidFill>
              </a:rPr>
              <a:t>les données </a:t>
            </a:r>
            <a:r>
              <a:rPr lang="fr-FR" sz="2300" dirty="0"/>
              <a:t>: les données utiles (typiquement un datagramme</a:t>
            </a:r>
          </a:p>
          <a:p>
            <a:r>
              <a:rPr lang="fr-FR" sz="2300" dirty="0"/>
              <a:t>réseau) </a:t>
            </a:r>
          </a:p>
          <a:p>
            <a:pPr>
              <a:buFont typeface="Wingdings" pitchFamily="2" charset="2"/>
              <a:buChar char="ü"/>
            </a:pPr>
            <a:r>
              <a:rPr lang="fr-FR" sz="2300" dirty="0">
                <a:solidFill>
                  <a:srgbClr val="FF0000"/>
                </a:solidFill>
              </a:rPr>
              <a:t> la  séquence de contrôle </a:t>
            </a:r>
            <a:r>
              <a:rPr lang="fr-FR" sz="2300" dirty="0"/>
              <a:t>(2 octets) : un CRC (Code de Redon-</a:t>
            </a:r>
          </a:p>
          <a:p>
            <a:r>
              <a:rPr lang="fr-FR" sz="2300" dirty="0"/>
              <a:t>dance Cyclique) normalisé ITU-T sur 16 bits</a:t>
            </a:r>
          </a:p>
        </p:txBody>
      </p:sp>
      <p:sp>
        <p:nvSpPr>
          <p:cNvPr id="4" name="Rectangle 3"/>
          <p:cNvSpPr/>
          <p:nvPr/>
        </p:nvSpPr>
        <p:spPr>
          <a:xfrm>
            <a:off x="1000100" y="142852"/>
            <a:ext cx="4214842" cy="446276"/>
          </a:xfrm>
          <a:prstGeom prst="rect">
            <a:avLst/>
          </a:prstGeom>
        </p:spPr>
        <p:txBody>
          <a:bodyPr wrap="square">
            <a:spAutoFit/>
          </a:bodyPr>
          <a:lstStyle/>
          <a:p>
            <a:r>
              <a:rPr lang="fr-FR" sz="2300" dirty="0"/>
              <a:t>Les champs sont les suivants: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a:solidFill>
                  <a:srgbClr val="FF0000"/>
                </a:solidFill>
              </a:rPr>
              <a:t>Trame </a:t>
            </a:r>
            <a:r>
              <a:rPr lang="fr-FR" sz="3600" b="1" dirty="0" err="1">
                <a:solidFill>
                  <a:srgbClr val="FF0000"/>
                </a:solidFill>
              </a:rPr>
              <a:t>ZigBee</a:t>
            </a:r>
            <a:endParaRPr lang="fr-FR" sz="3600" dirty="0"/>
          </a:p>
        </p:txBody>
      </p:sp>
      <p:pic>
        <p:nvPicPr>
          <p:cNvPr id="2050" name="Picture 2"/>
          <p:cNvPicPr>
            <a:picLocks noChangeAspect="1" noChangeArrowheads="1"/>
          </p:cNvPicPr>
          <p:nvPr/>
        </p:nvPicPr>
        <p:blipFill>
          <a:blip r:embed="rId2">
            <a:lum bright="-20000"/>
          </a:blip>
          <a:srcRect l="32943" t="38086" r="33565" b="16992"/>
          <a:stretch>
            <a:fillRect/>
          </a:stretch>
        </p:blipFill>
        <p:spPr bwMode="auto">
          <a:xfrm>
            <a:off x="1428728" y="1345587"/>
            <a:ext cx="7215238" cy="5440999"/>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428604"/>
            <a:ext cx="8643998" cy="5697559"/>
          </a:xfrm>
        </p:spPr>
        <p:txBody>
          <a:bodyPr>
            <a:normAutofit/>
          </a:bodyPr>
          <a:lstStyle/>
          <a:p>
            <a:r>
              <a:rPr lang="fr-FR" sz="2300" dirty="0"/>
              <a:t>(-)WPAN  : Wireless </a:t>
            </a:r>
            <a:r>
              <a:rPr lang="fr-FR" sz="2300" dirty="0" err="1"/>
              <a:t>Personnal</a:t>
            </a:r>
            <a:r>
              <a:rPr lang="fr-FR" sz="2300" dirty="0"/>
              <a:t> Area Network</a:t>
            </a:r>
          </a:p>
          <a:p>
            <a:pPr>
              <a:buNone/>
            </a:pPr>
            <a:r>
              <a:rPr lang="fr-FR" sz="2300" dirty="0"/>
              <a:t>         -</a:t>
            </a:r>
            <a:r>
              <a:rPr lang="fr-FR" sz="2300" dirty="0" err="1"/>
              <a:t>BlueTooth</a:t>
            </a:r>
            <a:endParaRPr lang="fr-FR" sz="2300" dirty="0"/>
          </a:p>
          <a:p>
            <a:pPr>
              <a:buNone/>
            </a:pPr>
            <a:r>
              <a:rPr lang="fr-FR" sz="2300" dirty="0"/>
              <a:t>         - </a:t>
            </a:r>
            <a:r>
              <a:rPr lang="fr-FR" sz="2300" dirty="0" err="1"/>
              <a:t>IrDALes</a:t>
            </a:r>
            <a:endParaRPr lang="fr-FR" sz="2300" dirty="0"/>
          </a:p>
          <a:p>
            <a:r>
              <a:rPr lang="fr-FR" sz="2300" dirty="0"/>
              <a:t>WHAN : Wireless Home Area Network</a:t>
            </a:r>
          </a:p>
          <a:p>
            <a:pPr>
              <a:buNone/>
            </a:pPr>
            <a:r>
              <a:rPr lang="fr-FR" sz="2300" dirty="0"/>
              <a:t>       - </a:t>
            </a:r>
            <a:r>
              <a:rPr lang="fr-FR" sz="2300" dirty="0" err="1"/>
              <a:t>HomeRF</a:t>
            </a:r>
            <a:endParaRPr lang="fr-FR" sz="2300" dirty="0"/>
          </a:p>
          <a:p>
            <a:r>
              <a:rPr lang="fr-FR" sz="2300" dirty="0"/>
              <a:t>WLAN : Wireless Local Area Network</a:t>
            </a:r>
          </a:p>
          <a:p>
            <a:pPr>
              <a:buNone/>
            </a:pPr>
            <a:r>
              <a:rPr lang="fr-FR" sz="2300" dirty="0"/>
              <a:t>        - IEEE 802.11a, 802.11b, 802.11g</a:t>
            </a:r>
          </a:p>
          <a:p>
            <a:pPr>
              <a:buNone/>
            </a:pPr>
            <a:r>
              <a:rPr lang="fr-FR" sz="2300" dirty="0"/>
              <a:t>        - </a:t>
            </a:r>
            <a:r>
              <a:rPr lang="fr-FR" sz="2300" dirty="0" err="1"/>
              <a:t>HiperLan</a:t>
            </a:r>
            <a:endParaRPr lang="fr-FR" sz="2300" dirty="0"/>
          </a:p>
        </p:txBody>
      </p:sp>
      <p:sp>
        <p:nvSpPr>
          <p:cNvPr id="4" name="Rectangle 3"/>
          <p:cNvSpPr/>
          <p:nvPr/>
        </p:nvSpPr>
        <p:spPr>
          <a:xfrm>
            <a:off x="214282" y="3914665"/>
            <a:ext cx="6929486" cy="800219"/>
          </a:xfrm>
          <a:prstGeom prst="rect">
            <a:avLst/>
          </a:prstGeom>
        </p:spPr>
        <p:txBody>
          <a:bodyPr wrap="square">
            <a:spAutoFit/>
          </a:bodyPr>
          <a:lstStyle/>
          <a:p>
            <a:pPr>
              <a:buFont typeface="Arial" pitchFamily="34" charset="0"/>
              <a:buChar char="•"/>
            </a:pPr>
            <a:r>
              <a:rPr lang="fr-FR" sz="2300" dirty="0"/>
              <a:t>WMAN : Wireless </a:t>
            </a:r>
            <a:r>
              <a:rPr lang="fr-FR" sz="2300" dirty="0" err="1"/>
              <a:t>Metropololitan</a:t>
            </a:r>
            <a:r>
              <a:rPr lang="fr-FR" sz="2300" dirty="0"/>
              <a:t> Area Network</a:t>
            </a:r>
          </a:p>
          <a:p>
            <a:r>
              <a:rPr lang="fr-FR" sz="2300" dirty="0"/>
              <a:t>       -IEEE 802.16</a:t>
            </a:r>
          </a:p>
        </p:txBody>
      </p:sp>
      <p:sp>
        <p:nvSpPr>
          <p:cNvPr id="5" name="Rectangle 4"/>
          <p:cNvSpPr/>
          <p:nvPr/>
        </p:nvSpPr>
        <p:spPr>
          <a:xfrm>
            <a:off x="214282" y="4857760"/>
            <a:ext cx="6429420" cy="1862048"/>
          </a:xfrm>
          <a:prstGeom prst="rect">
            <a:avLst/>
          </a:prstGeom>
        </p:spPr>
        <p:txBody>
          <a:bodyPr wrap="square">
            <a:spAutoFit/>
          </a:bodyPr>
          <a:lstStyle/>
          <a:p>
            <a:pPr>
              <a:buFont typeface="Arial" pitchFamily="34" charset="0"/>
              <a:buChar char="•"/>
            </a:pPr>
            <a:r>
              <a:rPr lang="fr-FR" sz="2300" dirty="0"/>
              <a:t>(+)WWAN : Wireless Wide Area Network</a:t>
            </a:r>
          </a:p>
          <a:p>
            <a:r>
              <a:rPr lang="fr-FR" sz="2300" dirty="0"/>
              <a:t>       -GSM</a:t>
            </a:r>
          </a:p>
          <a:p>
            <a:r>
              <a:rPr lang="fr-FR" sz="2300" dirty="0"/>
              <a:t>       -GPRS, I-Mode, UMTS</a:t>
            </a:r>
          </a:p>
          <a:p>
            <a:endParaRPr lang="fr-FR" sz="2300" dirty="0"/>
          </a:p>
          <a:p>
            <a:pPr>
              <a:buFont typeface="Arial" pitchFamily="34" charset="0"/>
              <a:buChar char="•"/>
            </a:pPr>
            <a:r>
              <a:rPr lang="fr-FR" sz="2300" dirty="0"/>
              <a:t>Réseaux de satellites</a:t>
            </a:r>
          </a:p>
        </p:txBody>
      </p:sp>
      <p:sp>
        <p:nvSpPr>
          <p:cNvPr id="7" name="Rectangle 6"/>
          <p:cNvSpPr/>
          <p:nvPr/>
        </p:nvSpPr>
        <p:spPr>
          <a:xfrm rot="16200000">
            <a:off x="4353323" y="2916802"/>
            <a:ext cx="6572273" cy="738664"/>
          </a:xfrm>
          <a:prstGeom prst="rect">
            <a:avLst/>
          </a:prstGeom>
        </p:spPr>
        <p:txBody>
          <a:bodyPr wrap="square">
            <a:spAutoFit/>
          </a:bodyPr>
          <a:lstStyle/>
          <a:p>
            <a:r>
              <a:rPr lang="fr-FR" dirty="0"/>
              <a:t> </a:t>
            </a:r>
            <a:r>
              <a:rPr lang="fr-FR" sz="4200" b="1" u="sng" dirty="0">
                <a:solidFill>
                  <a:srgbClr val="FF0000"/>
                </a:solidFill>
              </a:rPr>
              <a:t>catégories de réseau sans fil</a:t>
            </a:r>
          </a:p>
        </p:txBody>
      </p:sp>
      <p:sp>
        <p:nvSpPr>
          <p:cNvPr id="8" name="Flèche droite rayée 7"/>
          <p:cNvSpPr/>
          <p:nvPr/>
        </p:nvSpPr>
        <p:spPr>
          <a:xfrm rot="10800000">
            <a:off x="5876758" y="3041400"/>
            <a:ext cx="1409885" cy="744789"/>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u="sng" dirty="0">
                <a:solidFill>
                  <a:srgbClr val="FF0000"/>
                </a:solidFill>
              </a:rPr>
              <a:t>La sous-couche MAC</a:t>
            </a:r>
          </a:p>
        </p:txBody>
      </p:sp>
      <p:sp>
        <p:nvSpPr>
          <p:cNvPr id="3" name="Espace réservé du contenu 2"/>
          <p:cNvSpPr>
            <a:spLocks noGrp="1"/>
          </p:cNvSpPr>
          <p:nvPr>
            <p:ph idx="1"/>
          </p:nvPr>
        </p:nvSpPr>
        <p:spPr>
          <a:xfrm>
            <a:off x="1435608" y="1447800"/>
            <a:ext cx="7498080" cy="4981596"/>
          </a:xfrm>
        </p:spPr>
        <p:txBody>
          <a:bodyPr>
            <a:normAutofit fontScale="77500" lnSpcReduction="20000"/>
          </a:bodyPr>
          <a:lstStyle/>
          <a:p>
            <a:r>
              <a:rPr lang="fr-FR" dirty="0"/>
              <a:t>Toute entité  802.15.4 possède une adresse unique appelée adresse MAC (Medium Access Control). </a:t>
            </a:r>
          </a:p>
          <a:p>
            <a:pPr>
              <a:buNone/>
            </a:pPr>
            <a:endParaRPr lang="fr-FR" dirty="0"/>
          </a:p>
          <a:p>
            <a:r>
              <a:rPr lang="fr-FR" dirty="0"/>
              <a:t>une adresse MAC 802.15.4 est codée sur 64 bits .</a:t>
            </a:r>
          </a:p>
          <a:p>
            <a:endParaRPr lang="fr-FR" dirty="0"/>
          </a:p>
          <a:p>
            <a:r>
              <a:rPr lang="fr-FR" dirty="0"/>
              <a:t> Dans 802.15.4, cette adresse est également appelée</a:t>
            </a:r>
          </a:p>
          <a:p>
            <a:pPr>
              <a:buNone/>
            </a:pPr>
            <a:r>
              <a:rPr lang="fr-FR" dirty="0"/>
              <a:t>« adresse étendue ». Elle peut être utilisée dans les dialogues au sein du PAN.</a:t>
            </a:r>
          </a:p>
          <a:p>
            <a:pPr>
              <a:buNone/>
            </a:pPr>
            <a:endParaRPr lang="fr-FR" dirty="0"/>
          </a:p>
          <a:p>
            <a:pPr>
              <a:buNone/>
            </a:pPr>
            <a:r>
              <a:rPr lang="fr-FR" dirty="0"/>
              <a:t>  Une seconde adresse appelée « adresse courte », </a:t>
            </a:r>
            <a:r>
              <a:rPr lang="fr-FR" dirty="0">
                <a:solidFill>
                  <a:srgbClr val="0070C0"/>
                </a:solidFill>
              </a:rPr>
              <a:t>sur16 bits</a:t>
            </a:r>
            <a:r>
              <a:rPr lang="fr-FR" dirty="0"/>
              <a:t>, sera préférée dans la plupart des cas, à cause des débits de transmission, relativement faibles. L’adresse courte est attribuée parle coordinateur du PAN au moment de l’association au réseau.</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00100" y="571480"/>
            <a:ext cx="7933588" cy="5676920"/>
          </a:xfrm>
        </p:spPr>
        <p:txBody>
          <a:bodyPr>
            <a:normAutofit fontScale="92500"/>
          </a:bodyPr>
          <a:lstStyle/>
          <a:p>
            <a:pPr>
              <a:buNone/>
            </a:pPr>
            <a:r>
              <a:rPr lang="fr-FR" dirty="0"/>
              <a:t>la sous-couche MAC gère les accès au médium radio, résolvant notamment les problèmes d’accès concurrents. 802.15.4 propose deux modes pour l’accès au médium : </a:t>
            </a:r>
          </a:p>
          <a:p>
            <a:r>
              <a:rPr lang="fr-FR" dirty="0">
                <a:solidFill>
                  <a:srgbClr val="0070C0"/>
                </a:solidFill>
              </a:rPr>
              <a:t>un mode non coordonné</a:t>
            </a:r>
            <a:r>
              <a:rPr lang="fr-FR" dirty="0"/>
              <a:t>(totalement CSMA/CA, sans RTS/CTS) </a:t>
            </a:r>
          </a:p>
          <a:p>
            <a:r>
              <a:rPr lang="fr-FR" dirty="0"/>
              <a:t> </a:t>
            </a:r>
            <a:r>
              <a:rPr lang="fr-FR" dirty="0">
                <a:solidFill>
                  <a:srgbClr val="0070C0"/>
                </a:solidFill>
              </a:rPr>
              <a:t>un mode coordonné</a:t>
            </a:r>
            <a:r>
              <a:rPr lang="fr-FR" dirty="0"/>
              <a:t>, ou </a:t>
            </a:r>
            <a:r>
              <a:rPr lang="fr-FR" dirty="0" err="1"/>
              <a:t>beacon</a:t>
            </a:r>
            <a:r>
              <a:rPr lang="fr-FR" dirty="0"/>
              <a:t> mode, disponible uniquement dans une topologie étoile où le coordinateur de cette étoile </a:t>
            </a:r>
            <a:r>
              <a:rPr lang="fr-FR" dirty="0">
                <a:solidFill>
                  <a:srgbClr val="FF0000"/>
                </a:solidFill>
              </a:rPr>
              <a:t>envoie périodiquement des trames balises </a:t>
            </a:r>
            <a:r>
              <a:rPr lang="fr-FR" dirty="0"/>
              <a:t>(</a:t>
            </a:r>
            <a:r>
              <a:rPr lang="fr-FR" dirty="0" err="1"/>
              <a:t>beacon</a:t>
            </a:r>
            <a:r>
              <a:rPr lang="fr-FR" dirty="0"/>
              <a:t>) pour synchroniser les nœuds du réseau.</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1538" y="571480"/>
            <a:ext cx="7286676" cy="477054"/>
          </a:xfrm>
          <a:prstGeom prst="rect">
            <a:avLst/>
          </a:prstGeom>
        </p:spPr>
        <p:txBody>
          <a:bodyPr wrap="square">
            <a:spAutoFit/>
          </a:bodyPr>
          <a:lstStyle/>
          <a:p>
            <a:pPr marL="457200" indent="-457200">
              <a:buAutoNum type="alphaLcParenR"/>
            </a:pPr>
            <a:r>
              <a:rPr lang="fr-FR" sz="2500" dirty="0">
                <a:solidFill>
                  <a:srgbClr val="FF0000"/>
                </a:solidFill>
              </a:rPr>
              <a:t>Le mode non coordonné, totalement CSMA/CA</a:t>
            </a:r>
          </a:p>
        </p:txBody>
      </p:sp>
      <p:sp>
        <p:nvSpPr>
          <p:cNvPr id="5" name="Rectangle 4"/>
          <p:cNvSpPr/>
          <p:nvPr/>
        </p:nvSpPr>
        <p:spPr>
          <a:xfrm>
            <a:off x="1285852" y="1142984"/>
            <a:ext cx="7500990" cy="2215991"/>
          </a:xfrm>
          <a:prstGeom prst="rect">
            <a:avLst/>
          </a:prstGeom>
        </p:spPr>
        <p:txBody>
          <a:bodyPr wrap="square">
            <a:spAutoFit/>
          </a:bodyPr>
          <a:lstStyle/>
          <a:p>
            <a:r>
              <a:rPr lang="fr-FR" sz="2300" dirty="0"/>
              <a:t>Dans le mode non coordonné, il n’y a pas d’émission de </a:t>
            </a:r>
            <a:r>
              <a:rPr lang="fr-FR" sz="2300" dirty="0" err="1"/>
              <a:t>beacon</a:t>
            </a:r>
            <a:r>
              <a:rPr lang="fr-FR" sz="2300" dirty="0"/>
              <a:t> donc pas de synchronisation entre les différents nœuds du réseau. Les nœuds voulant émettre des données doivent utiliser le protocole CSMA/CA « non </a:t>
            </a:r>
            <a:r>
              <a:rPr lang="fr-FR" sz="2300" dirty="0" err="1"/>
              <a:t>slotté</a:t>
            </a:r>
            <a:r>
              <a:rPr lang="fr-FR" sz="2300" dirty="0"/>
              <a:t> », c’est-à-dire que le début d’une émission se fait dès que le médium est jugé libre, sans attendre le début d’un éventuel slot. </a:t>
            </a:r>
          </a:p>
        </p:txBody>
      </p:sp>
      <p:sp>
        <p:nvSpPr>
          <p:cNvPr id="8" name="Rectangle 7"/>
          <p:cNvSpPr/>
          <p:nvPr/>
        </p:nvSpPr>
        <p:spPr>
          <a:xfrm>
            <a:off x="1214414" y="3714752"/>
            <a:ext cx="7500990" cy="1508105"/>
          </a:xfrm>
          <a:prstGeom prst="rect">
            <a:avLst/>
          </a:prstGeom>
        </p:spPr>
        <p:txBody>
          <a:bodyPr wrap="square">
            <a:spAutoFit/>
          </a:bodyPr>
          <a:lstStyle/>
          <a:p>
            <a:r>
              <a:rPr lang="fr-FR" sz="2300" dirty="0"/>
              <a:t>Cependant, même si l’algorithme est dit« non </a:t>
            </a:r>
            <a:r>
              <a:rPr lang="fr-FR" sz="2300" dirty="0" err="1"/>
              <a:t>slotté</a:t>
            </a:r>
            <a:r>
              <a:rPr lang="fr-FR" sz="2300" dirty="0"/>
              <a:t> », il se base tout de même sur une unité temporelle discrète appelée </a:t>
            </a:r>
            <a:r>
              <a:rPr lang="fr-FR" sz="2300" dirty="0">
                <a:solidFill>
                  <a:srgbClr val="002060"/>
                </a:solidFill>
              </a:rPr>
              <a:t>période de </a:t>
            </a:r>
            <a:r>
              <a:rPr lang="fr-FR" sz="2300" dirty="0" err="1">
                <a:solidFill>
                  <a:srgbClr val="002060"/>
                </a:solidFill>
              </a:rPr>
              <a:t>backoff</a:t>
            </a:r>
            <a:r>
              <a:rPr lang="fr-FR" sz="2300" dirty="0">
                <a:solidFill>
                  <a:srgbClr val="002060"/>
                </a:solidFill>
              </a:rPr>
              <a:t> </a:t>
            </a:r>
            <a:r>
              <a:rPr lang="fr-FR" sz="2300" dirty="0"/>
              <a:t>pour pouvoir retarder plus ou moins l’émission d’une trame et éviter les collisions.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2910" y="1357298"/>
            <a:ext cx="8501090" cy="5500702"/>
          </a:xfrm>
        </p:spPr>
        <p:txBody>
          <a:bodyPr>
            <a:normAutofit/>
          </a:bodyPr>
          <a:lstStyle/>
          <a:p>
            <a:r>
              <a:rPr lang="fr-FR" sz="2500" dirty="0"/>
              <a:t>La station voulant émettre écoute le réseau. </a:t>
            </a:r>
          </a:p>
          <a:p>
            <a:r>
              <a:rPr lang="fr-FR" sz="2500" dirty="0"/>
              <a:t>Si le réseau est encombré, la transmission est différée</a:t>
            </a:r>
          </a:p>
          <a:p>
            <a:r>
              <a:rPr lang="fr-FR" sz="2500" dirty="0"/>
              <a:t>Si le média est libre, la station transmet un message RTS (</a:t>
            </a:r>
            <a:r>
              <a:rPr lang="fr-FR" sz="2500" dirty="0" err="1"/>
              <a:t>Ready</a:t>
            </a:r>
            <a:r>
              <a:rPr lang="fr-FR" sz="2500" dirty="0"/>
              <a:t> To </a:t>
            </a:r>
            <a:r>
              <a:rPr lang="fr-FR" sz="2500" dirty="0" err="1"/>
              <a:t>Send</a:t>
            </a:r>
            <a:r>
              <a:rPr lang="fr-FR" sz="2500" dirty="0"/>
              <a:t>) avec les informations sur le volume de données et sa vitesse de transmission. </a:t>
            </a:r>
          </a:p>
          <a:p>
            <a:r>
              <a:rPr lang="fr-FR" sz="2500" dirty="0"/>
              <a:t>Le récepteur répond par un message CTS (</a:t>
            </a:r>
            <a:r>
              <a:rPr lang="fr-FR" sz="2500" dirty="0" err="1"/>
              <a:t>Clear</a:t>
            </a:r>
            <a:r>
              <a:rPr lang="fr-FR" sz="2500" dirty="0"/>
              <a:t> To </a:t>
            </a:r>
            <a:r>
              <a:rPr lang="fr-FR" sz="2500" dirty="0" err="1"/>
              <a:t>Send</a:t>
            </a:r>
            <a:r>
              <a:rPr lang="fr-FR" sz="2500" dirty="0"/>
              <a:t>) que reçoivent toutes les </a:t>
            </a:r>
            <a:r>
              <a:rPr lang="fr-FR" sz="2500" dirty="0" err="1"/>
              <a:t>stations.La</a:t>
            </a:r>
            <a:r>
              <a:rPr lang="fr-FR" sz="2500" dirty="0"/>
              <a:t> station effectue l'émission  des données.</a:t>
            </a:r>
          </a:p>
          <a:p>
            <a:r>
              <a:rPr lang="fr-FR" sz="2500" dirty="0"/>
              <a:t>A réception de toutes les données, le récepteur envoie un</a:t>
            </a:r>
          </a:p>
          <a:p>
            <a:pPr>
              <a:buNone/>
            </a:pPr>
            <a:r>
              <a:rPr lang="fr-FR" sz="2500" dirty="0"/>
              <a:t> ACK (accusé de réception). </a:t>
            </a:r>
          </a:p>
          <a:p>
            <a:r>
              <a:rPr lang="fr-FR" sz="2500" dirty="0"/>
              <a:t>Toutes les stations voisines patientent alors pendant le temps calculé à partir du CTS Source.</a:t>
            </a:r>
            <a:endParaRPr lang="fr-FR" dirty="0"/>
          </a:p>
          <a:p>
            <a:endParaRPr lang="fr-FR" dirty="0"/>
          </a:p>
        </p:txBody>
      </p:sp>
      <p:sp>
        <p:nvSpPr>
          <p:cNvPr id="4" name="Titre 3"/>
          <p:cNvSpPr>
            <a:spLocks noGrp="1"/>
          </p:cNvSpPr>
          <p:nvPr>
            <p:ph type="title"/>
          </p:nvPr>
        </p:nvSpPr>
        <p:spPr>
          <a:xfrm>
            <a:off x="1435608" y="274638"/>
            <a:ext cx="6728765" cy="815608"/>
          </a:xfrm>
          <a:prstGeom prst="rect">
            <a:avLst/>
          </a:prstGeom>
        </p:spPr>
        <p:txBody>
          <a:bodyPr wrap="none">
            <a:spAutoFit/>
          </a:bodyPr>
          <a:lstStyle/>
          <a:p>
            <a:pPr algn="ctr"/>
            <a:r>
              <a:rPr lang="fr-FR" sz="2300" b="1" dirty="0"/>
              <a:t> </a:t>
            </a:r>
            <a:r>
              <a:rPr lang="fr-FR" sz="2300" b="1" u="sng" dirty="0">
                <a:solidFill>
                  <a:srgbClr val="FF0000"/>
                </a:solidFill>
              </a:rPr>
              <a:t>Rappel :</a:t>
            </a:r>
            <a:r>
              <a:rPr lang="fr-FR" sz="2300" b="1" dirty="0">
                <a:solidFill>
                  <a:schemeClr val="tx2"/>
                </a:solidFill>
              </a:rPr>
              <a:t>Principe de fonctionnement CSMA/CA</a:t>
            </a:r>
            <a:br>
              <a:rPr lang="fr-FR" sz="2300" b="1" dirty="0">
                <a:solidFill>
                  <a:schemeClr val="tx2"/>
                </a:solidFill>
              </a:rPr>
            </a:br>
            <a:r>
              <a:rPr lang="fr-FR" sz="2400" dirty="0"/>
              <a:t> (avec RTS/CTS)</a:t>
            </a:r>
            <a:endParaRPr lang="fr-FR" sz="2300" b="1" dirty="0">
              <a:solidFill>
                <a:schemeClr val="tx2"/>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20000"/>
          </a:blip>
          <a:srcRect r="19532"/>
          <a:stretch>
            <a:fillRect/>
          </a:stretch>
        </p:blipFill>
        <p:spPr bwMode="auto">
          <a:xfrm>
            <a:off x="3357554" y="142852"/>
            <a:ext cx="4138630" cy="3658096"/>
          </a:xfrm>
          <a:prstGeom prst="rect">
            <a:avLst/>
          </a:prstGeom>
          <a:noFill/>
          <a:ln w="9525">
            <a:noFill/>
            <a:miter lim="800000"/>
            <a:headEnd/>
            <a:tailEnd/>
          </a:ln>
          <a:effectLst/>
        </p:spPr>
      </p:pic>
      <p:sp>
        <p:nvSpPr>
          <p:cNvPr id="5" name="Rectangle 4"/>
          <p:cNvSpPr/>
          <p:nvPr/>
        </p:nvSpPr>
        <p:spPr>
          <a:xfrm>
            <a:off x="3500430" y="3857628"/>
            <a:ext cx="5159997" cy="369332"/>
          </a:xfrm>
          <a:prstGeom prst="rect">
            <a:avLst/>
          </a:prstGeom>
        </p:spPr>
        <p:txBody>
          <a:bodyPr wrap="square">
            <a:spAutoFit/>
          </a:bodyPr>
          <a:lstStyle/>
          <a:p>
            <a:r>
              <a:rPr lang="fr-FR" b="1" dirty="0">
                <a:solidFill>
                  <a:schemeClr val="tx2"/>
                </a:solidFill>
              </a:rPr>
              <a:t>CSMA/CA</a:t>
            </a:r>
            <a:r>
              <a:rPr lang="fr-FR" dirty="0"/>
              <a:t> (avec RTS/CTS)</a:t>
            </a:r>
          </a:p>
        </p:txBody>
      </p:sp>
      <p:sp>
        <p:nvSpPr>
          <p:cNvPr id="6" name="Rectangle 5"/>
          <p:cNvSpPr/>
          <p:nvPr/>
        </p:nvSpPr>
        <p:spPr>
          <a:xfrm>
            <a:off x="1000100" y="4429132"/>
            <a:ext cx="7643834" cy="1154162"/>
          </a:xfrm>
          <a:prstGeom prst="rect">
            <a:avLst/>
          </a:prstGeom>
        </p:spPr>
        <p:txBody>
          <a:bodyPr wrap="square">
            <a:spAutoFit/>
          </a:bodyPr>
          <a:lstStyle/>
          <a:p>
            <a:r>
              <a:rPr lang="fr-FR" sz="2300" dirty="0"/>
              <a:t>Dans un réseau 802.15.4, les trames DATA sont très courtes et le débit très faible et, de fait, l’utilisation d’un protocole de type RTS/CTS serait très coûteuse.</a:t>
            </a:r>
          </a:p>
        </p:txBody>
      </p:sp>
      <p:sp>
        <p:nvSpPr>
          <p:cNvPr id="7" name="Rectangle 6"/>
          <p:cNvSpPr/>
          <p:nvPr/>
        </p:nvSpPr>
        <p:spPr>
          <a:xfrm>
            <a:off x="1071538" y="5703838"/>
            <a:ext cx="7643866" cy="800219"/>
          </a:xfrm>
          <a:prstGeom prst="rect">
            <a:avLst/>
          </a:prstGeom>
        </p:spPr>
        <p:txBody>
          <a:bodyPr wrap="square">
            <a:spAutoFit/>
          </a:bodyPr>
          <a:lstStyle/>
          <a:p>
            <a:r>
              <a:rPr lang="fr-FR" sz="2300" dirty="0"/>
              <a:t>Après avoir attendu un nombre aléatoire de périodes de </a:t>
            </a:r>
            <a:r>
              <a:rPr lang="fr-FR" sz="2300" dirty="0" err="1"/>
              <a:t>backoff</a:t>
            </a:r>
            <a:r>
              <a:rPr lang="fr-FR" sz="2300" dirty="0"/>
              <a:t>, si le médium est libre, la trame de données est émise.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457200" indent="-457200"/>
            <a:r>
              <a:rPr lang="fr-FR" sz="2800" dirty="0">
                <a:solidFill>
                  <a:srgbClr val="FF0000"/>
                </a:solidFill>
                <a:effectLst/>
              </a:rPr>
              <a:t>b)</a:t>
            </a:r>
            <a:r>
              <a:rPr lang="fr-FR" sz="2800" dirty="0">
                <a:effectLst/>
              </a:rPr>
              <a:t> </a:t>
            </a:r>
            <a:r>
              <a:rPr lang="fr-FR" sz="2800" dirty="0">
                <a:solidFill>
                  <a:srgbClr val="FF0000"/>
                </a:solidFill>
                <a:effectLst/>
              </a:rPr>
              <a:t>Le mode coordonné, ou balisé</a:t>
            </a:r>
            <a:br>
              <a:rPr lang="fr-FR" sz="4400" dirty="0">
                <a:solidFill>
                  <a:srgbClr val="FF0000"/>
                </a:solidFill>
              </a:rPr>
            </a:br>
            <a:endParaRPr lang="fr-FR" sz="4400" dirty="0">
              <a:solidFill>
                <a:srgbClr val="FF0000"/>
              </a:solidFill>
            </a:endParaRPr>
          </a:p>
        </p:txBody>
      </p:sp>
      <p:sp>
        <p:nvSpPr>
          <p:cNvPr id="3" name="Espace réservé du contenu 2"/>
          <p:cNvSpPr>
            <a:spLocks noGrp="1"/>
          </p:cNvSpPr>
          <p:nvPr>
            <p:ph idx="1"/>
          </p:nvPr>
        </p:nvSpPr>
        <p:spPr>
          <a:xfrm>
            <a:off x="1071538" y="928670"/>
            <a:ext cx="7783832" cy="4800600"/>
          </a:xfrm>
        </p:spPr>
        <p:txBody>
          <a:bodyPr>
            <a:normAutofit fontScale="70000" lnSpcReduction="20000"/>
          </a:bodyPr>
          <a:lstStyle/>
          <a:p>
            <a:endParaRPr lang="fr-FR" dirty="0"/>
          </a:p>
          <a:p>
            <a:pPr>
              <a:buNone/>
            </a:pPr>
            <a:r>
              <a:rPr lang="fr-FR" dirty="0"/>
              <a:t>Dans le mode coordonné, une ou plusieurs entité(s) du réseau </a:t>
            </a:r>
            <a:r>
              <a:rPr lang="fr-FR" dirty="0" err="1"/>
              <a:t>difuse</a:t>
            </a:r>
            <a:r>
              <a:rPr lang="fr-FR" dirty="0"/>
              <a:t>(nt) périodiquement des trames appelées balises, ou </a:t>
            </a:r>
            <a:r>
              <a:rPr lang="fr-FR" dirty="0" err="1"/>
              <a:t>beacon</a:t>
            </a:r>
            <a:r>
              <a:rPr lang="fr-FR" dirty="0"/>
              <a:t>. Tout membre du réseau qui entend cette balise peut utiliser la réception de cette trame pour se synchroniser avec son émetteur et se servir de lui comme relais. </a:t>
            </a:r>
          </a:p>
          <a:p>
            <a:pPr>
              <a:buNone/>
            </a:pPr>
            <a:r>
              <a:rPr lang="fr-FR" dirty="0"/>
              <a:t>Ce mode de fonctionnement permet les meilleures performances sur le plan énergétique car une fois l’information transmise au relais, le nœud communicant peut </a:t>
            </a:r>
            <a:r>
              <a:rPr lang="fr-FR" b="1" dirty="0">
                <a:solidFill>
                  <a:srgbClr val="00B050"/>
                </a:solidFill>
              </a:rPr>
              <a:t>somnoler</a:t>
            </a:r>
            <a:r>
              <a:rPr lang="fr-FR" dirty="0"/>
              <a:t>. </a:t>
            </a:r>
          </a:p>
          <a:p>
            <a:pPr>
              <a:buNone/>
            </a:pPr>
            <a:r>
              <a:rPr lang="fr-FR" dirty="0"/>
              <a:t>De plus, les messages en attente étant stockés dans la mémoire du relais, un nœud peut choisir de se réveiller selon ses besoins, et demander alors les données en attente. On parle alors de transfert de données indirect dans une topologie en étoile, car tout échange sur le réseau passe par le relais. </a:t>
            </a:r>
          </a:p>
          <a:p>
            <a:pPr>
              <a:buNone/>
            </a:pPr>
            <a:r>
              <a:rPr lang="fr-FR" dirty="0"/>
              <a:t>On appellera par la suite ce relais </a:t>
            </a:r>
            <a:r>
              <a:rPr lang="fr-FR" b="1" dirty="0">
                <a:solidFill>
                  <a:srgbClr val="00B050"/>
                </a:solidFill>
              </a:rPr>
              <a:t>le coordinateur d’étoile.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0100" y="142852"/>
            <a:ext cx="8143900" cy="3893374"/>
          </a:xfrm>
          <a:prstGeom prst="rect">
            <a:avLst/>
          </a:prstGeom>
        </p:spPr>
        <p:txBody>
          <a:bodyPr wrap="square">
            <a:spAutoFit/>
          </a:bodyPr>
          <a:lstStyle/>
          <a:p>
            <a:r>
              <a:rPr lang="fr-FR" sz="1900" dirty="0"/>
              <a:t>La figure en dessous illustre le fonctionnement de transfert de données</a:t>
            </a:r>
          </a:p>
          <a:p>
            <a:r>
              <a:rPr lang="fr-FR" sz="1900" dirty="0"/>
              <a:t>dans une étoile ou cellule gérée par un coordinateur unique :</a:t>
            </a:r>
          </a:p>
          <a:p>
            <a:r>
              <a:rPr lang="fr-FR" sz="1900" dirty="0"/>
              <a:t>– le transfert de données direct est illustré par l’envoi du message (1) de type data. </a:t>
            </a:r>
          </a:p>
          <a:p>
            <a:r>
              <a:rPr lang="fr-FR" sz="1900" dirty="0"/>
              <a:t>– Le nœud envoie directement ses données au coordinateur de l’étoile puis se rendort ;</a:t>
            </a:r>
          </a:p>
          <a:p>
            <a:r>
              <a:rPr lang="fr-FR" sz="1900" dirty="0"/>
              <a:t>– le nœud de destination récupère ses données de manière</a:t>
            </a:r>
          </a:p>
          <a:p>
            <a:r>
              <a:rPr lang="fr-FR" sz="1900" dirty="0"/>
              <a:t>indirecte : </a:t>
            </a:r>
          </a:p>
          <a:p>
            <a:r>
              <a:rPr lang="fr-FR" sz="1900" dirty="0"/>
              <a:t>      le message </a:t>
            </a:r>
            <a:r>
              <a:rPr lang="fr-FR" sz="1900" dirty="0" err="1"/>
              <a:t>beacon</a:t>
            </a:r>
            <a:r>
              <a:rPr lang="fr-FR" sz="1900" dirty="0"/>
              <a:t> (2) annonce les données en attente</a:t>
            </a:r>
          </a:p>
          <a:p>
            <a:r>
              <a:rPr lang="fr-FR" sz="1900" dirty="0"/>
              <a:t>      pour tous les nœuds ; le nœud de destination écoute le  </a:t>
            </a:r>
            <a:r>
              <a:rPr lang="fr-FR" sz="1900" dirty="0" err="1"/>
              <a:t>beacon</a:t>
            </a:r>
            <a:r>
              <a:rPr lang="fr-FR" sz="1900" dirty="0"/>
              <a:t>,</a:t>
            </a:r>
          </a:p>
          <a:p>
            <a:r>
              <a:rPr lang="fr-FR" sz="1900" dirty="0"/>
              <a:t>     constate que des données sont en attente et les réclame par le</a:t>
            </a:r>
          </a:p>
          <a:p>
            <a:r>
              <a:rPr lang="fr-FR" sz="1900" dirty="0"/>
              <a:t>     message </a:t>
            </a:r>
            <a:r>
              <a:rPr lang="fr-FR" sz="1900" dirty="0" err="1"/>
              <a:t>data_request</a:t>
            </a:r>
            <a:r>
              <a:rPr lang="fr-FR" sz="1900" dirty="0"/>
              <a:t> (3). Le coordinateur peut alors transmettre</a:t>
            </a:r>
          </a:p>
          <a:p>
            <a:r>
              <a:rPr lang="fr-FR" sz="1900" dirty="0"/>
              <a:t>     Les données en attente en envoyant le message data (4).</a:t>
            </a:r>
          </a:p>
        </p:txBody>
      </p:sp>
      <p:pic>
        <p:nvPicPr>
          <p:cNvPr id="6" name="Picture 2"/>
          <p:cNvPicPr>
            <a:picLocks noChangeAspect="1" noChangeArrowheads="1"/>
          </p:cNvPicPr>
          <p:nvPr/>
        </p:nvPicPr>
        <p:blipFill>
          <a:blip r:embed="rId2"/>
          <a:srcRect l="13726" t="35156" r="42350" b="18945"/>
          <a:stretch>
            <a:fillRect/>
          </a:stretch>
        </p:blipFill>
        <p:spPr bwMode="auto">
          <a:xfrm>
            <a:off x="2214546" y="3954070"/>
            <a:ext cx="4949742" cy="2907974"/>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Principes de base du routage </a:t>
            </a:r>
            <a:r>
              <a:rPr lang="fr-FR" dirty="0" err="1"/>
              <a:t>ZigBee</a:t>
            </a:r>
            <a:endParaRPr lang="fr-FR" dirty="0"/>
          </a:p>
        </p:txBody>
      </p:sp>
      <p:sp>
        <p:nvSpPr>
          <p:cNvPr id="3" name="Espace réservé du contenu 2"/>
          <p:cNvSpPr>
            <a:spLocks noGrp="1"/>
          </p:cNvSpPr>
          <p:nvPr>
            <p:ph idx="1"/>
          </p:nvPr>
        </p:nvSpPr>
        <p:spPr/>
        <p:txBody>
          <a:bodyPr>
            <a:normAutofit fontScale="85000" lnSpcReduction="10000"/>
          </a:bodyPr>
          <a:lstStyle/>
          <a:p>
            <a:pPr>
              <a:buNone/>
            </a:pPr>
            <a:r>
              <a:rPr lang="fr-FR" dirty="0"/>
              <a:t>Du fait de la mémoire très limitée des nœuds, le routage </a:t>
            </a:r>
            <a:r>
              <a:rPr lang="fr-FR" dirty="0" err="1"/>
              <a:t>ZigBee</a:t>
            </a:r>
            <a:r>
              <a:rPr lang="fr-FR" dirty="0"/>
              <a:t> suit le principe de base suivant :</a:t>
            </a:r>
          </a:p>
          <a:p>
            <a:r>
              <a:rPr lang="fr-FR" dirty="0"/>
              <a:t>– si la table de routage contient une entrée qui correspond au routage demandé, il faut router le paquet selon cette entrée ;</a:t>
            </a:r>
          </a:p>
          <a:p>
            <a:r>
              <a:rPr lang="fr-FR" dirty="0"/>
              <a:t>– si elle ne contient aucune entrée et si la mémoire libre le permet, il faut lancer le processus de découverte de route (AODV )</a:t>
            </a:r>
          </a:p>
          <a:p>
            <a:endParaRPr lang="fr-FR" dirty="0"/>
          </a:p>
          <a:p>
            <a:r>
              <a:rPr lang="fr-FR" dirty="0"/>
              <a:t>– sinon, il faut router le paquet selon le routage hiérarchique en arbre (</a:t>
            </a:r>
            <a:r>
              <a:rPr lang="fr-FR" dirty="0" err="1"/>
              <a:t>Tree</a:t>
            </a:r>
            <a:r>
              <a:rPr lang="fr-FR" dirty="0"/>
              <a:t> </a:t>
            </a:r>
            <a:r>
              <a:rPr lang="fr-FR" dirty="0" err="1"/>
              <a:t>Routing</a:t>
            </a:r>
            <a:r>
              <a:rPr lang="fr-FR" dirty="0"/>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000" dirty="0">
                <a:solidFill>
                  <a:srgbClr val="00B050"/>
                </a:solidFill>
              </a:rPr>
              <a:t>AODV ("Ad hoc On-</a:t>
            </a:r>
            <a:r>
              <a:rPr lang="fr-FR" sz="3000" dirty="0" err="1">
                <a:solidFill>
                  <a:srgbClr val="00B050"/>
                </a:solidFill>
              </a:rPr>
              <a:t>Demand</a:t>
            </a:r>
            <a:r>
              <a:rPr lang="fr-FR" sz="3000" dirty="0">
                <a:solidFill>
                  <a:srgbClr val="00B050"/>
                </a:solidFill>
              </a:rPr>
              <a:t> </a:t>
            </a:r>
            <a:r>
              <a:rPr lang="fr-FR" sz="3000" dirty="0" err="1">
                <a:solidFill>
                  <a:srgbClr val="00B050"/>
                </a:solidFill>
              </a:rPr>
              <a:t>Vector</a:t>
            </a:r>
            <a:r>
              <a:rPr lang="fr-FR" sz="3000" dirty="0">
                <a:solidFill>
                  <a:srgbClr val="00B050"/>
                </a:solidFill>
              </a:rPr>
              <a:t> </a:t>
            </a:r>
            <a:r>
              <a:rPr lang="fr-FR" sz="3000" dirty="0" err="1">
                <a:solidFill>
                  <a:srgbClr val="00B050"/>
                </a:solidFill>
              </a:rPr>
              <a:t>Routing</a:t>
            </a:r>
            <a:r>
              <a:rPr lang="fr-FR" sz="3000" dirty="0">
                <a:solidFill>
                  <a:srgbClr val="00B050"/>
                </a:solidFill>
              </a:rPr>
              <a:t>")</a:t>
            </a:r>
            <a:br>
              <a:rPr lang="fr-FR" dirty="0"/>
            </a:br>
            <a:r>
              <a:rPr lang="fr-FR" sz="2600" dirty="0"/>
              <a:t>(routage à la demande)</a:t>
            </a:r>
          </a:p>
        </p:txBody>
      </p:sp>
      <p:sp>
        <p:nvSpPr>
          <p:cNvPr id="3" name="Espace réservé du contenu 2"/>
          <p:cNvSpPr>
            <a:spLocks noGrp="1"/>
          </p:cNvSpPr>
          <p:nvPr>
            <p:ph idx="1"/>
          </p:nvPr>
        </p:nvSpPr>
        <p:spPr/>
        <p:txBody>
          <a:bodyPr>
            <a:normAutofit fontScale="85000" lnSpcReduction="10000"/>
          </a:bodyPr>
          <a:lstStyle/>
          <a:p>
            <a:pPr>
              <a:buNone/>
            </a:pPr>
            <a:r>
              <a:rPr lang="fr-FR" u="sng" dirty="0">
                <a:solidFill>
                  <a:srgbClr val="FF0000"/>
                </a:solidFill>
              </a:rPr>
              <a:t>– Fonctionnement</a:t>
            </a:r>
          </a:p>
          <a:p>
            <a:r>
              <a:rPr lang="fr-FR" dirty="0"/>
              <a:t>• Lorsqu'une source veut atteindre une </a:t>
            </a:r>
            <a:r>
              <a:rPr lang="fr-FR" dirty="0" err="1"/>
              <a:t>destination,Elle</a:t>
            </a:r>
            <a:r>
              <a:rPr lang="fr-FR" dirty="0"/>
              <a:t> diffuse par inondation un "route </a:t>
            </a:r>
            <a:r>
              <a:rPr lang="fr-FR" dirty="0" err="1"/>
              <a:t>request</a:t>
            </a:r>
            <a:r>
              <a:rPr lang="fr-FR" dirty="0"/>
              <a:t>" jusqu'à atteindre la destination</a:t>
            </a:r>
          </a:p>
          <a:p>
            <a:r>
              <a:rPr lang="fr-FR" dirty="0"/>
              <a:t>• Chaque routeur intermédiaire ne conserve que la meilleure route</a:t>
            </a:r>
          </a:p>
          <a:p>
            <a:r>
              <a:rPr lang="fr-FR" dirty="0"/>
              <a:t>• La destination renvoie un </a:t>
            </a:r>
            <a:r>
              <a:rPr lang="fr-FR" b="1" dirty="0">
                <a:solidFill>
                  <a:schemeClr val="tx2"/>
                </a:solidFill>
              </a:rPr>
              <a:t>"route </a:t>
            </a:r>
            <a:r>
              <a:rPr lang="fr-FR" b="1" dirty="0" err="1">
                <a:solidFill>
                  <a:schemeClr val="tx2"/>
                </a:solidFill>
              </a:rPr>
              <a:t>reply</a:t>
            </a:r>
            <a:r>
              <a:rPr lang="fr-FR" b="1" dirty="0">
                <a:solidFill>
                  <a:schemeClr val="tx2"/>
                </a:solidFill>
              </a:rPr>
              <a:t>" </a:t>
            </a:r>
            <a:r>
              <a:rPr lang="fr-FR" dirty="0"/>
              <a:t>sur le chemin de moindre coût vers la source</a:t>
            </a:r>
          </a:p>
          <a:p>
            <a:r>
              <a:rPr lang="fr-FR" dirty="0"/>
              <a:t>• Lors de la réception d'un "route </a:t>
            </a:r>
            <a:r>
              <a:rPr lang="fr-FR" dirty="0" err="1"/>
              <a:t>reply</a:t>
            </a:r>
            <a:r>
              <a:rPr lang="fr-FR" dirty="0"/>
              <a:t>" la source met à jour sa table de routage ("destination", "</a:t>
            </a:r>
            <a:r>
              <a:rPr lang="fr-FR" dirty="0" err="1"/>
              <a:t>nexthop</a:t>
            </a:r>
            <a:r>
              <a:rPr lang="fr-FR" dirty="0"/>
              <a:t>" et "</a:t>
            </a:r>
            <a:r>
              <a:rPr lang="fr-FR" dirty="0" err="1"/>
              <a:t>pathcost</a:t>
            </a:r>
            <a:r>
              <a:rPr lang="fr-FR" dirty="0"/>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000" dirty="0">
                <a:solidFill>
                  <a:srgbClr val="00B050"/>
                </a:solidFill>
              </a:rPr>
              <a:t>Algorithme de routage hiérarchique : </a:t>
            </a:r>
            <a:r>
              <a:rPr lang="fr-FR" sz="3000" dirty="0" err="1">
                <a:solidFill>
                  <a:srgbClr val="00B050"/>
                </a:solidFill>
              </a:rPr>
              <a:t>Tree</a:t>
            </a:r>
            <a:r>
              <a:rPr lang="fr-FR" sz="3000" dirty="0">
                <a:solidFill>
                  <a:srgbClr val="00B050"/>
                </a:solidFill>
              </a:rPr>
              <a:t> </a:t>
            </a:r>
            <a:r>
              <a:rPr lang="fr-FR" sz="3000" dirty="0" err="1">
                <a:solidFill>
                  <a:srgbClr val="00B050"/>
                </a:solidFill>
              </a:rPr>
              <a:t>Routing</a:t>
            </a:r>
            <a:br>
              <a:rPr lang="fr-FR" sz="3000" dirty="0">
                <a:solidFill>
                  <a:srgbClr val="00B050"/>
                </a:solidFill>
              </a:rPr>
            </a:br>
            <a:endParaRPr lang="fr-FR" sz="3000" dirty="0">
              <a:solidFill>
                <a:srgbClr val="00B050"/>
              </a:solidFill>
            </a:endParaRPr>
          </a:p>
        </p:txBody>
      </p:sp>
      <p:sp>
        <p:nvSpPr>
          <p:cNvPr id="3" name="Espace réservé du contenu 2"/>
          <p:cNvSpPr>
            <a:spLocks noGrp="1"/>
          </p:cNvSpPr>
          <p:nvPr>
            <p:ph idx="1"/>
          </p:nvPr>
        </p:nvSpPr>
        <p:spPr>
          <a:xfrm>
            <a:off x="785786" y="1447800"/>
            <a:ext cx="8358214" cy="4800600"/>
          </a:xfrm>
        </p:spPr>
        <p:txBody>
          <a:bodyPr>
            <a:normAutofit/>
          </a:bodyPr>
          <a:lstStyle/>
          <a:p>
            <a:r>
              <a:rPr lang="fr-FR" sz="2000" dirty="0"/>
              <a:t>Dans le cadre de cette topologie hiérarchique, </a:t>
            </a:r>
            <a:r>
              <a:rPr lang="fr-FR" sz="2000" dirty="0">
                <a:solidFill>
                  <a:srgbClr val="0070C0"/>
                </a:solidFill>
              </a:rPr>
              <a:t>l’adressage est fonction </a:t>
            </a:r>
            <a:r>
              <a:rPr lang="fr-FR" sz="2000" dirty="0"/>
              <a:t>de la topologie. Il suffit donc d’observer </a:t>
            </a:r>
            <a:r>
              <a:rPr lang="fr-FR" sz="2000" dirty="0">
                <a:solidFill>
                  <a:srgbClr val="FF0000"/>
                </a:solidFill>
              </a:rPr>
              <a:t>l’adresse du nœud de destination</a:t>
            </a:r>
            <a:r>
              <a:rPr lang="fr-FR" sz="2000" dirty="0"/>
              <a:t> pour déterminer à quel voisin envoyer le paquet.</a:t>
            </a:r>
          </a:p>
          <a:p>
            <a:r>
              <a:rPr lang="fr-FR" sz="2000" dirty="0"/>
              <a:t>Le problème principal de cet algorithme de routage est que, de part sa structure arborescente, il ne permet pas la redondance des liens comme dans un réseau </a:t>
            </a:r>
            <a:r>
              <a:rPr lang="fr-FR" sz="2000" dirty="0" err="1"/>
              <a:t>mesh</a:t>
            </a:r>
            <a:r>
              <a:rPr lang="fr-FR" sz="2000" dirty="0"/>
              <a:t>. Si un lien vient à tomber, c’est toute une partie du réseau qui se retrouve isolée</a:t>
            </a:r>
          </a:p>
        </p:txBody>
      </p:sp>
      <p:pic>
        <p:nvPicPr>
          <p:cNvPr id="4" name="Picture 2"/>
          <p:cNvPicPr>
            <a:picLocks noChangeAspect="1" noChangeArrowheads="1"/>
          </p:cNvPicPr>
          <p:nvPr/>
        </p:nvPicPr>
        <p:blipFill>
          <a:blip r:embed="rId2"/>
          <a:srcRect l="35688" t="19531" r="38506" b="44824"/>
          <a:stretch>
            <a:fillRect/>
          </a:stretch>
        </p:blipFill>
        <p:spPr bwMode="auto">
          <a:xfrm>
            <a:off x="5786414" y="3857628"/>
            <a:ext cx="3357586" cy="2214578"/>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7137" t="51726" r="68155" b="9179"/>
          <a:stretch>
            <a:fillRect/>
          </a:stretch>
        </p:blipFill>
        <p:spPr bwMode="auto">
          <a:xfrm>
            <a:off x="1000100" y="3857628"/>
            <a:ext cx="3214710" cy="2428892"/>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l="38982" t="57476" r="36310" b="16078"/>
          <a:stretch>
            <a:fillRect/>
          </a:stretch>
        </p:blipFill>
        <p:spPr bwMode="auto">
          <a:xfrm>
            <a:off x="4143372" y="5589240"/>
            <a:ext cx="2428892" cy="124143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5720" y="500042"/>
            <a:ext cx="8229600" cy="4525963"/>
          </a:xfrm>
        </p:spPr>
        <p:txBody>
          <a:bodyPr>
            <a:normAutofit/>
          </a:bodyPr>
          <a:lstStyle/>
          <a:p>
            <a:r>
              <a:rPr lang="fr-FR" sz="2700" dirty="0"/>
              <a:t>QUELQUE CARACTERISTQUES DES RESEAUX SANS FILS</a:t>
            </a:r>
          </a:p>
        </p:txBody>
      </p:sp>
      <p:sp>
        <p:nvSpPr>
          <p:cNvPr id="4" name="Rectangle 3"/>
          <p:cNvSpPr/>
          <p:nvPr/>
        </p:nvSpPr>
        <p:spPr>
          <a:xfrm>
            <a:off x="214282" y="1428736"/>
            <a:ext cx="8715436" cy="4662815"/>
          </a:xfrm>
          <a:prstGeom prst="rect">
            <a:avLst/>
          </a:prstGeom>
        </p:spPr>
        <p:txBody>
          <a:bodyPr wrap="square">
            <a:spAutoFit/>
          </a:bodyPr>
          <a:lstStyle/>
          <a:p>
            <a:r>
              <a:rPr lang="fr-FR" sz="2700" dirty="0">
                <a:solidFill>
                  <a:srgbClr val="FF0000"/>
                </a:solidFill>
              </a:rPr>
              <a:t>WPAN / WHAN</a:t>
            </a:r>
          </a:p>
          <a:p>
            <a:r>
              <a:rPr lang="fr-FR" sz="2700" dirty="0"/>
              <a:t>    - Quelques mètres autour de l’utilisateur</a:t>
            </a:r>
          </a:p>
          <a:p>
            <a:r>
              <a:rPr lang="fr-FR" sz="2700" dirty="0"/>
              <a:t>    -se déplacent avec l’usager</a:t>
            </a:r>
          </a:p>
          <a:p>
            <a:r>
              <a:rPr lang="fr-FR" sz="2700" dirty="0"/>
              <a:t>    -pas de station relais</a:t>
            </a:r>
          </a:p>
          <a:p>
            <a:r>
              <a:rPr lang="fr-FR" sz="2700" dirty="0"/>
              <a:t>    - Bluetooth :1Mbps</a:t>
            </a:r>
          </a:p>
          <a:p>
            <a:r>
              <a:rPr lang="fr-FR" sz="2700" dirty="0"/>
              <a:t>    -IrDA : 4Mbps</a:t>
            </a:r>
          </a:p>
          <a:p>
            <a:r>
              <a:rPr lang="fr-FR" sz="2700" dirty="0">
                <a:solidFill>
                  <a:srgbClr val="FF0000"/>
                </a:solidFill>
              </a:rPr>
              <a:t>WHAN / WLAN</a:t>
            </a:r>
          </a:p>
          <a:p>
            <a:r>
              <a:rPr lang="fr-FR" sz="2700" dirty="0"/>
              <a:t>    - De 50 à quelques centaines de mètres</a:t>
            </a:r>
          </a:p>
          <a:p>
            <a:r>
              <a:rPr lang="fr-FR" sz="2700" dirty="0"/>
              <a:t>    - couvrent une localisation fixe</a:t>
            </a:r>
          </a:p>
          <a:p>
            <a:r>
              <a:rPr lang="fr-FR" sz="2700" dirty="0"/>
              <a:t>     -station relais</a:t>
            </a:r>
          </a:p>
          <a:p>
            <a:r>
              <a:rPr lang="fr-FR" sz="2700" dirty="0"/>
              <a:t>      - IEEE 802.11, </a:t>
            </a:r>
            <a:r>
              <a:rPr lang="fr-FR" sz="2700" dirty="0" err="1"/>
              <a:t>HiperLan</a:t>
            </a:r>
            <a:r>
              <a:rPr lang="fr-FR" sz="2700" dirty="0"/>
              <a:t>, </a:t>
            </a:r>
            <a:r>
              <a:rPr lang="fr-FR" sz="2700" dirty="0" err="1"/>
              <a:t>HomeRF</a:t>
            </a:r>
            <a:r>
              <a:rPr lang="fr-FR" sz="2700" dirty="0"/>
              <a:t>, </a:t>
            </a:r>
            <a:r>
              <a:rPr lang="fr-FR" sz="2700" dirty="0" err="1"/>
              <a:t>AirPort</a:t>
            </a:r>
            <a:r>
              <a:rPr lang="fr-FR" sz="2700" dirty="0"/>
              <a:t>, DECT,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1538" y="274638"/>
            <a:ext cx="7862150" cy="1143000"/>
          </a:xfrm>
        </p:spPr>
        <p:txBody>
          <a:bodyPr>
            <a:normAutofit/>
          </a:bodyPr>
          <a:lstStyle/>
          <a:p>
            <a:r>
              <a:rPr lang="fr-FR" sz="3400" dirty="0"/>
              <a:t>La couche applicative APL et les profils de </a:t>
            </a:r>
            <a:r>
              <a:rPr lang="fr-FR" sz="3400" dirty="0" err="1"/>
              <a:t>ZigBee</a:t>
            </a:r>
            <a:endParaRPr lang="fr-FR" sz="3400" dirty="0"/>
          </a:p>
        </p:txBody>
      </p:sp>
      <p:sp>
        <p:nvSpPr>
          <p:cNvPr id="3" name="Espace réservé du contenu 2"/>
          <p:cNvSpPr>
            <a:spLocks noGrp="1"/>
          </p:cNvSpPr>
          <p:nvPr>
            <p:ph idx="1"/>
          </p:nvPr>
        </p:nvSpPr>
        <p:spPr>
          <a:xfrm>
            <a:off x="928662" y="1447800"/>
            <a:ext cx="8005026" cy="4800600"/>
          </a:xfrm>
        </p:spPr>
        <p:txBody>
          <a:bodyPr>
            <a:normAutofit fontScale="92500" lnSpcReduction="10000"/>
          </a:bodyPr>
          <a:lstStyle/>
          <a:p>
            <a:r>
              <a:rPr lang="fr-FR" sz="2300" dirty="0"/>
              <a:t>La couche applicative est la couche de niveau le plus haut. C’est elle qui détermine la façon dont vont être utilisés tous les niveaux inférieurs et ceci pour une application donnée.</a:t>
            </a:r>
          </a:p>
          <a:p>
            <a:pPr>
              <a:buNone/>
            </a:pPr>
            <a:r>
              <a:rPr lang="fr-FR" sz="2300" dirty="0"/>
              <a:t>La couche APL (Application Support Layer) est associée à plusieurs entités protocolaires : le module SSP (Security Service Provider) qui peut gérer les fonctions de sécurité (authentification , cryptage), le module APS (Application Support </a:t>
            </a:r>
            <a:r>
              <a:rPr lang="fr-FR" sz="2300" dirty="0" err="1"/>
              <a:t>Sub</a:t>
            </a:r>
            <a:r>
              <a:rPr lang="fr-FR" sz="2300" dirty="0"/>
              <a:t>-Layer) qui est un soutien aux applications pour la mise en liaison des dispositifs et les services de messagerie, et le module ZDO (</a:t>
            </a:r>
            <a:r>
              <a:rPr lang="fr-FR" sz="2300" dirty="0" err="1"/>
              <a:t>ZigBee</a:t>
            </a:r>
            <a:r>
              <a:rPr lang="fr-FR" sz="2300" dirty="0"/>
              <a:t> </a:t>
            </a:r>
            <a:r>
              <a:rPr lang="fr-FR" sz="2300" dirty="0" err="1"/>
              <a:t>Device</a:t>
            </a:r>
            <a:r>
              <a:rPr lang="fr-FR" sz="2300" dirty="0"/>
              <a:t> Object) qui permet la découverte des dispositifs et des services, au même titre que la couche SDP (Service </a:t>
            </a:r>
            <a:r>
              <a:rPr lang="fr-FR" sz="2300" dirty="0" err="1"/>
              <a:t>Discovery</a:t>
            </a:r>
            <a:r>
              <a:rPr lang="fr-FR" sz="2300" dirty="0"/>
              <a:t> Protocol) de Bluetooth.</a:t>
            </a:r>
          </a:p>
          <a:p>
            <a:pPr>
              <a:buNone/>
            </a:pPr>
            <a:endParaRPr lang="fr-FR" sz="2300" dirty="0"/>
          </a:p>
          <a:p>
            <a:r>
              <a:rPr lang="fr-FR" sz="2300" dirty="0"/>
              <a:t>Les profils d’applications définissent quels sont les messages</a:t>
            </a:r>
          </a:p>
          <a:p>
            <a:pPr>
              <a:buNone/>
            </a:pPr>
            <a:r>
              <a:rPr lang="fr-FR" sz="2300" dirty="0"/>
              <a:t>envoyés pour une application donnée. Les dispositifs avec le</a:t>
            </a:r>
          </a:p>
          <a:p>
            <a:pPr>
              <a:buNone/>
            </a:pPr>
            <a:r>
              <a:rPr lang="fr-FR" sz="2300" dirty="0"/>
              <a:t>même profil </a:t>
            </a:r>
            <a:r>
              <a:rPr lang="fr-FR" sz="2300" dirty="0" err="1"/>
              <a:t>interopèrent</a:t>
            </a:r>
            <a:r>
              <a:rPr lang="fr-FR" sz="2300" dirty="0"/>
              <a:t> de bout en bout.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7290" y="2714620"/>
            <a:ext cx="7498080" cy="1143000"/>
          </a:xfrm>
        </p:spPr>
        <p:txBody>
          <a:bodyPr>
            <a:normAutofit fontScale="90000"/>
          </a:bodyPr>
          <a:lstStyle/>
          <a:p>
            <a:r>
              <a:rPr lang="fr-FR" dirty="0">
                <a:solidFill>
                  <a:srgbClr val="FF0000"/>
                </a:solidFill>
              </a:rPr>
              <a:t> Le réseaux industriels sans fil (Wireless Hart)</a:t>
            </a:r>
            <a:br>
              <a:rPr lang="fr-FR" dirty="0">
                <a:solidFill>
                  <a:srgbClr val="FF0000"/>
                </a:solidFill>
              </a:rPr>
            </a:br>
            <a:endParaRPr lang="fr-F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45920" y="0"/>
            <a:ext cx="7498080" cy="1143000"/>
          </a:xfrm>
        </p:spPr>
        <p:txBody>
          <a:bodyPr/>
          <a:lstStyle/>
          <a:p>
            <a:r>
              <a:rPr lang="fr-FR" dirty="0"/>
              <a:t>Wireless HART définition</a:t>
            </a:r>
          </a:p>
        </p:txBody>
      </p:sp>
      <p:sp>
        <p:nvSpPr>
          <p:cNvPr id="3" name="Espace réservé du contenu 2"/>
          <p:cNvSpPr>
            <a:spLocks noGrp="1"/>
          </p:cNvSpPr>
          <p:nvPr>
            <p:ph idx="1"/>
          </p:nvPr>
        </p:nvSpPr>
        <p:spPr>
          <a:xfrm>
            <a:off x="928662" y="928670"/>
            <a:ext cx="8005026" cy="5929330"/>
          </a:xfrm>
        </p:spPr>
        <p:txBody>
          <a:bodyPr>
            <a:normAutofit fontScale="62500" lnSpcReduction="20000"/>
          </a:bodyPr>
          <a:lstStyle/>
          <a:p>
            <a:r>
              <a:rPr lang="fr-FR" dirty="0"/>
              <a:t>Wireless HART (Highway </a:t>
            </a:r>
            <a:r>
              <a:rPr lang="fr-FR" dirty="0" err="1"/>
              <a:t>Addressable</a:t>
            </a:r>
            <a:r>
              <a:rPr lang="fr-FR" dirty="0"/>
              <a:t> </a:t>
            </a:r>
            <a:r>
              <a:rPr lang="fr-FR" dirty="0" err="1"/>
              <a:t>Remote</a:t>
            </a:r>
            <a:r>
              <a:rPr lang="fr-FR" dirty="0"/>
              <a:t> </a:t>
            </a:r>
            <a:r>
              <a:rPr lang="fr-FR" dirty="0" err="1"/>
              <a:t>Transducer</a:t>
            </a:r>
            <a:r>
              <a:rPr lang="fr-FR" dirty="0"/>
              <a:t>) est un standard industriel ouvert, développé pour les besoins particuliers de la communication sans fil au niveau terrain dans le génie des procédés. Il remplit l'ensemble des exigences spécifiques en termes de fiabilité, de rentabilité et de convivialité.</a:t>
            </a:r>
          </a:p>
          <a:p>
            <a:pPr>
              <a:buNone/>
            </a:pPr>
            <a:endParaRPr lang="fr-FR" dirty="0"/>
          </a:p>
          <a:p>
            <a:r>
              <a:rPr lang="fr-FR" dirty="0"/>
              <a:t>La technologie radio Wireless HART est normalisée selon IEEE 802.15.4 et sert à la mise en réseau sans fil d'appareils </a:t>
            </a:r>
            <a:r>
              <a:rPr lang="fr-FR" dirty="0">
                <a:solidFill>
                  <a:srgbClr val="FF0000"/>
                </a:solidFill>
              </a:rPr>
              <a:t>de terrain HART </a:t>
            </a:r>
            <a:r>
              <a:rPr lang="fr-FR" dirty="0"/>
              <a:t>dans l'industrie des procédés. </a:t>
            </a:r>
          </a:p>
          <a:p>
            <a:r>
              <a:rPr lang="fr-FR" dirty="0"/>
              <a:t>Elle se caractérise par les propriétés suivantes :</a:t>
            </a:r>
          </a:p>
          <a:p>
            <a:pPr>
              <a:buNone/>
            </a:pPr>
            <a:r>
              <a:rPr lang="fr-FR" dirty="0"/>
              <a:t>   •   Transmission extrêmement sûre protégée contre les écoutes et les manipulations.</a:t>
            </a:r>
          </a:p>
          <a:p>
            <a:pPr>
              <a:buNone/>
            </a:pPr>
            <a:r>
              <a:rPr lang="fr-FR" dirty="0"/>
              <a:t>    •   Fiabilité élevée grâce au routage Full </a:t>
            </a:r>
            <a:r>
              <a:rPr lang="fr-FR" dirty="0" err="1"/>
              <a:t>Mesh</a:t>
            </a:r>
            <a:endParaRPr lang="fr-FR" dirty="0"/>
          </a:p>
          <a:p>
            <a:pPr>
              <a:buNone/>
            </a:pPr>
            <a:r>
              <a:rPr lang="fr-FR" dirty="0"/>
              <a:t>    •   Très faible absorption d'énergie grâce à la communication </a:t>
            </a:r>
          </a:p>
          <a:p>
            <a:pPr>
              <a:buNone/>
            </a:pPr>
            <a:r>
              <a:rPr lang="fr-FR" dirty="0"/>
              <a:t>Synchronisée</a:t>
            </a:r>
          </a:p>
          <a:p>
            <a:pPr>
              <a:buNone/>
            </a:pPr>
            <a:endParaRPr lang="fr-FR" dirty="0"/>
          </a:p>
          <a:p>
            <a:r>
              <a:rPr lang="fr-FR" dirty="0"/>
              <a:t>Application :</a:t>
            </a:r>
          </a:p>
          <a:p>
            <a:r>
              <a:rPr lang="fr-FR" dirty="0"/>
              <a:t>• Wireless I/O</a:t>
            </a:r>
          </a:p>
          <a:p>
            <a:r>
              <a:rPr lang="fr-FR" dirty="0"/>
              <a:t> - Signaux HART analogiques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35608" y="428604"/>
            <a:ext cx="7708392" cy="6072230"/>
          </a:xfrm>
        </p:spPr>
        <p:txBody>
          <a:bodyPr>
            <a:normAutofit fontScale="70000" lnSpcReduction="20000"/>
          </a:bodyPr>
          <a:lstStyle/>
          <a:p>
            <a:r>
              <a:rPr lang="fr-FR" dirty="0" err="1"/>
              <a:t>WirelessHART</a:t>
            </a:r>
            <a:r>
              <a:rPr lang="fr-FR" dirty="0"/>
              <a:t> utilise un réseau maillé non étoilé où toutes les stations radio forment un réseau dans lequel chaque station impliquée sert simultanément de source de signal et de répéteur. </a:t>
            </a:r>
          </a:p>
          <a:p>
            <a:pPr>
              <a:buNone/>
            </a:pPr>
            <a:endParaRPr lang="fr-FR" dirty="0"/>
          </a:p>
          <a:p>
            <a:r>
              <a:rPr lang="fr-FR" dirty="0"/>
              <a:t>Le transmetteur d'origine envoie un message à son voisin le plus proche qui transmet à son tour le message jusqu'à ce que le message atteigne la station de base et le récepteur. De cette façon le réseau peut couvrir une vaste zone. De plus, des routes alternatives sont érigées dans la phase d'initialisation. </a:t>
            </a:r>
          </a:p>
          <a:p>
            <a:endParaRPr lang="fr-FR" dirty="0"/>
          </a:p>
          <a:p>
            <a:r>
              <a:rPr lang="fr-FR" dirty="0"/>
              <a:t>Dans l'éventualité où le message ne peut pas être transmis sur un chemin particulier, par exemple en raison d'un obstacle ou d'un récepteur défectueux, le message est automatiquement dévié via une route alternative. Outre la couverture de vastes zones, la fiabilité de la transmission est accrue.</a:t>
            </a:r>
            <a:br>
              <a:rPr lang="fr-FR" dirty="0"/>
            </a:br>
            <a:endParaRPr lang="fr-F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Protocole de communication HART</a:t>
            </a:r>
            <a:br>
              <a:rPr lang="fr-FR" dirty="0"/>
            </a:br>
            <a:endParaRPr lang="fr-FR" dirty="0"/>
          </a:p>
        </p:txBody>
      </p:sp>
      <p:sp>
        <p:nvSpPr>
          <p:cNvPr id="3" name="Espace réservé du contenu 2"/>
          <p:cNvSpPr>
            <a:spLocks noGrp="1"/>
          </p:cNvSpPr>
          <p:nvPr>
            <p:ph idx="1"/>
          </p:nvPr>
        </p:nvSpPr>
        <p:spPr>
          <a:xfrm>
            <a:off x="928662" y="1285860"/>
            <a:ext cx="7926708" cy="5319730"/>
          </a:xfrm>
        </p:spPr>
        <p:txBody>
          <a:bodyPr>
            <a:normAutofit fontScale="92500" lnSpcReduction="10000"/>
          </a:bodyPr>
          <a:lstStyle/>
          <a:p>
            <a:r>
              <a:rPr lang="fr-FR" sz="2700" dirty="0"/>
              <a:t>Le protocole </a:t>
            </a:r>
            <a:r>
              <a:rPr lang="fr-FR" sz="2700" dirty="0">
                <a:solidFill>
                  <a:srgbClr val="FF0000"/>
                </a:solidFill>
              </a:rPr>
              <a:t>HART</a:t>
            </a:r>
            <a:r>
              <a:rPr lang="fr-FR" sz="2700" dirty="0"/>
              <a:t> (</a:t>
            </a:r>
            <a:r>
              <a:rPr lang="fr-FR" sz="2700" dirty="0" err="1"/>
              <a:t>Highway</a:t>
            </a:r>
            <a:r>
              <a:rPr lang="fr-FR" sz="2700" dirty="0"/>
              <a:t> </a:t>
            </a:r>
            <a:r>
              <a:rPr lang="fr-FR" sz="2700" dirty="0" err="1"/>
              <a:t>Addressable</a:t>
            </a:r>
            <a:r>
              <a:rPr lang="fr-FR" sz="2700" dirty="0"/>
              <a:t> </a:t>
            </a:r>
            <a:r>
              <a:rPr lang="fr-FR" sz="2700" dirty="0" err="1"/>
              <a:t>Remote</a:t>
            </a:r>
            <a:r>
              <a:rPr lang="fr-FR" sz="2700" dirty="0"/>
              <a:t> </a:t>
            </a:r>
            <a:r>
              <a:rPr lang="fr-FR" sz="2700" dirty="0" err="1"/>
              <a:t>Transducer</a:t>
            </a:r>
            <a:r>
              <a:rPr lang="fr-FR" sz="2700" dirty="0"/>
              <a:t>) est une norme communément reconnue pour la communication numérique évoluée avec l'instrumentation dans les procédés industriels.</a:t>
            </a:r>
          </a:p>
          <a:p>
            <a:endParaRPr lang="fr-FR" dirty="0"/>
          </a:p>
          <a:p>
            <a:r>
              <a:rPr lang="fr-FR" dirty="0">
                <a:solidFill>
                  <a:srgbClr val="FF0000"/>
                </a:solidFill>
              </a:rPr>
              <a:t>Caractéristiques</a:t>
            </a:r>
          </a:p>
          <a:p>
            <a:pPr>
              <a:buNone/>
            </a:pPr>
            <a:r>
              <a:rPr lang="fr-FR" sz="2700" dirty="0"/>
              <a:t>Le protocole HART est la norme internationale utilisée pour l'émission et la réception d'informations numériques via des fils analogiques entre des dispositifs intelligents et des systèmes de commande ou de surveillance .Nous proposons une grande diversité de modules d'E/S analogiques offrant une connectivité HART d'autres produits sont également disponible auprès de nos partenaires.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Les grandes familles d’applications   </a:t>
            </a:r>
            <a:br>
              <a:rPr lang="fr-FR" dirty="0"/>
            </a:br>
            <a:r>
              <a:rPr lang="fr-FR" dirty="0"/>
              <a:t>du sans-fil</a:t>
            </a:r>
            <a:br>
              <a:rPr lang="fr-FR" dirty="0"/>
            </a:br>
            <a:endParaRPr lang="fr-FR" dirty="0"/>
          </a:p>
        </p:txBody>
      </p:sp>
      <p:sp>
        <p:nvSpPr>
          <p:cNvPr id="3" name="Espace réservé du contenu 2"/>
          <p:cNvSpPr>
            <a:spLocks noGrp="1"/>
          </p:cNvSpPr>
          <p:nvPr>
            <p:ph idx="1"/>
          </p:nvPr>
        </p:nvSpPr>
        <p:spPr>
          <a:xfrm>
            <a:off x="1435608" y="1142984"/>
            <a:ext cx="7494110" cy="5715016"/>
          </a:xfrm>
        </p:spPr>
        <p:txBody>
          <a:bodyPr>
            <a:normAutofit fontScale="85000" lnSpcReduction="20000"/>
          </a:bodyPr>
          <a:lstStyle/>
          <a:p>
            <a:pPr>
              <a:buNone/>
            </a:pPr>
            <a:r>
              <a:rPr lang="fr-FR" sz="2300" dirty="0"/>
              <a:t>Il y a </a:t>
            </a:r>
            <a:r>
              <a:rPr lang="fr-FR" sz="2300" dirty="0">
                <a:solidFill>
                  <a:srgbClr val="00B050"/>
                </a:solidFill>
              </a:rPr>
              <a:t>quatre grandes familles </a:t>
            </a:r>
            <a:r>
              <a:rPr lang="fr-FR" sz="2300" dirty="0"/>
              <a:t>d’applications où le sans-fil( ex :Wireless HART) a conquis sa légitimité:</a:t>
            </a:r>
          </a:p>
          <a:p>
            <a:pPr>
              <a:buNone/>
            </a:pPr>
            <a:endParaRPr lang="fr-FR" sz="2300" dirty="0"/>
          </a:p>
          <a:p>
            <a:r>
              <a:rPr lang="fr-FR" sz="2300" dirty="0"/>
              <a:t>les vastes installations où sont répartis, de façon très distante, des équipements de mesure transmettant à faible débit: l'acquisition des données d'E/S, comme les </a:t>
            </a:r>
            <a:r>
              <a:rPr lang="fr-FR" sz="2300" dirty="0">
                <a:solidFill>
                  <a:srgbClr val="FF0000"/>
                </a:solidFill>
              </a:rPr>
              <a:t>températures et les niveaux de remplissage</a:t>
            </a:r>
            <a:r>
              <a:rPr lang="fr-FR" sz="2300" dirty="0"/>
              <a:t>, entraîne souvent des dépenses considérables liées aux distances à couvrir ou à l'inaccessibilité de certaines zones.</a:t>
            </a:r>
          </a:p>
          <a:p>
            <a:endParaRPr lang="fr-FR" sz="2300" dirty="0"/>
          </a:p>
          <a:p>
            <a:r>
              <a:rPr lang="fr-FR" sz="2300" dirty="0"/>
              <a:t>Seconde grande famille d’application : la communication avec les équipements mobiles. Chariots élévateurs mais aussi palans, portiques, grues</a:t>
            </a:r>
          </a:p>
          <a:p>
            <a:endParaRPr lang="fr-FR" sz="2300" dirty="0"/>
          </a:p>
          <a:p>
            <a:r>
              <a:rPr lang="fr-FR" sz="2300" dirty="0"/>
              <a:t>Troisième gamme d’application : les ateliers de production flexibles où des îlots de machines sont reconfigurés de façon rapide et fréquente.  </a:t>
            </a:r>
          </a:p>
          <a:p>
            <a:endParaRPr lang="fr-FR" sz="2300" dirty="0"/>
          </a:p>
          <a:p>
            <a:r>
              <a:rPr lang="fr-FR" sz="2300" dirty="0"/>
              <a:t>Quatrième gamme d’application: la télésurveillance ou la supervision de sites industriels éloignés.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000" dirty="0"/>
              <a:t>Le HART et Le </a:t>
            </a:r>
            <a:r>
              <a:rPr lang="fr-FR" sz="3000" dirty="0" err="1"/>
              <a:t>WirelessHART</a:t>
            </a:r>
            <a:r>
              <a:rPr lang="fr-FR" sz="3000" dirty="0"/>
              <a:t> </a:t>
            </a:r>
          </a:p>
        </p:txBody>
      </p:sp>
      <p:sp>
        <p:nvSpPr>
          <p:cNvPr id="3" name="Espace réservé du contenu 2"/>
          <p:cNvSpPr>
            <a:spLocks noGrp="1"/>
          </p:cNvSpPr>
          <p:nvPr>
            <p:ph idx="1"/>
          </p:nvPr>
        </p:nvSpPr>
        <p:spPr/>
        <p:txBody>
          <a:bodyPr>
            <a:normAutofit fontScale="77500" lnSpcReduction="20000"/>
          </a:bodyPr>
          <a:lstStyle/>
          <a:p>
            <a:pPr>
              <a:buNone/>
            </a:pPr>
            <a:r>
              <a:rPr lang="fr-FR" dirty="0"/>
              <a:t>Wireless HART est une extension des systèmes HART existants et nouvelles applications.</a:t>
            </a:r>
          </a:p>
          <a:p>
            <a:pPr>
              <a:buNone/>
            </a:pPr>
            <a:endParaRPr lang="fr-FR" dirty="0"/>
          </a:p>
          <a:p>
            <a:r>
              <a:rPr lang="fr-FR" dirty="0"/>
              <a:t>les systèmes HART câblés peuvent être étendus sans remplacer les appareils grâce </a:t>
            </a:r>
            <a:r>
              <a:rPr lang="fr-FR" dirty="0" err="1"/>
              <a:t>WirelessHART</a:t>
            </a:r>
            <a:r>
              <a:rPr lang="fr-FR" dirty="0"/>
              <a:t>.</a:t>
            </a:r>
          </a:p>
          <a:p>
            <a:pPr>
              <a:buNone/>
            </a:pPr>
            <a:r>
              <a:rPr lang="fr-FR" dirty="0"/>
              <a:t> </a:t>
            </a:r>
          </a:p>
          <a:p>
            <a:r>
              <a:rPr lang="fr-FR" dirty="0"/>
              <a:t>Les points d'E/S flexibles et les fonctions de diagnostic peuvent être intégrés dans un processus sans mettre le système existant hors service.</a:t>
            </a:r>
          </a:p>
          <a:p>
            <a:endParaRPr lang="fr-FR" dirty="0"/>
          </a:p>
          <a:p>
            <a:r>
              <a:rPr lang="fr-FR" dirty="0"/>
              <a:t>Les nouveaux systèmes s'installent beaucoup plus rapidement qu'un réseau câblé</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Comment synthétiser un réseau </a:t>
            </a:r>
            <a:r>
              <a:rPr lang="fr-FR" dirty="0" err="1"/>
              <a:t>WirelessHart</a:t>
            </a:r>
            <a:r>
              <a:rPr lang="fr-FR" dirty="0"/>
              <a:t>  </a:t>
            </a:r>
          </a:p>
        </p:txBody>
      </p:sp>
      <p:sp>
        <p:nvSpPr>
          <p:cNvPr id="3" name="Espace réservé du contenu 2"/>
          <p:cNvSpPr>
            <a:spLocks noGrp="1"/>
          </p:cNvSpPr>
          <p:nvPr>
            <p:ph idx="1"/>
          </p:nvPr>
        </p:nvSpPr>
        <p:spPr/>
        <p:txBody>
          <a:bodyPr>
            <a:normAutofit fontScale="70000" lnSpcReduction="20000"/>
          </a:bodyPr>
          <a:lstStyle/>
          <a:p>
            <a:endParaRPr lang="fr-FR" dirty="0"/>
          </a:p>
          <a:p>
            <a:r>
              <a:rPr lang="fr-FR" dirty="0"/>
              <a:t> Un réseau </a:t>
            </a:r>
            <a:r>
              <a:rPr lang="fr-FR" dirty="0" err="1"/>
              <a:t>WirelessHart</a:t>
            </a:r>
            <a:r>
              <a:rPr lang="fr-FR" dirty="0"/>
              <a:t> s’articule autour des trois éléments suivants : </a:t>
            </a:r>
          </a:p>
          <a:p>
            <a:r>
              <a:rPr lang="fr-FR" dirty="0"/>
              <a:t>une passerelle, </a:t>
            </a:r>
          </a:p>
          <a:p>
            <a:r>
              <a:rPr lang="fr-FR" dirty="0"/>
              <a:t>un système de gestion du réseau  </a:t>
            </a:r>
          </a:p>
          <a:p>
            <a:r>
              <a:rPr lang="fr-FR" dirty="0"/>
              <a:t>des équipements sans fil. </a:t>
            </a:r>
          </a:p>
          <a:p>
            <a:endParaRPr lang="fr-FR" dirty="0"/>
          </a:p>
          <a:p>
            <a:r>
              <a:rPr lang="fr-FR" dirty="0"/>
              <a:t>Pour créer  son réseau, un utilisateur met en place une passerelle et les différents transmetteurs conformes et/ou compatibles au </a:t>
            </a:r>
            <a:r>
              <a:rPr lang="fr-FR" dirty="0" err="1"/>
              <a:t>WirelessHart</a:t>
            </a:r>
            <a:r>
              <a:rPr lang="fr-FR" dirty="0"/>
              <a:t>, installe les piles dans les capteurs et les adaptateurs et vérifie si le maillage est correct via les informations fournies par </a:t>
            </a:r>
            <a:r>
              <a:rPr lang="fr-FR" dirty="0">
                <a:solidFill>
                  <a:srgbClr val="FF0000"/>
                </a:solidFill>
              </a:rPr>
              <a:t>la passerelle</a:t>
            </a:r>
            <a:r>
              <a:rPr lang="fr-FR" dirty="0"/>
              <a:t>. </a:t>
            </a:r>
          </a:p>
          <a:p>
            <a:pPr>
              <a:buNone/>
            </a:pPr>
            <a:endParaRPr lang="fr-FR" dirty="0"/>
          </a:p>
          <a:p>
            <a:r>
              <a:rPr lang="fr-FR" dirty="0"/>
              <a:t>S’il y a un souci de couverture radio par exemple, l’utilisateur décale le transmetteur ou ajoute un répéteur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2745" t="22461" r="58272" b="18945"/>
          <a:stretch>
            <a:fillRect/>
          </a:stretch>
        </p:blipFill>
        <p:spPr bwMode="auto">
          <a:xfrm>
            <a:off x="214282" y="43962"/>
            <a:ext cx="8572560" cy="6814062"/>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a:t>
            </a:r>
          </a:p>
        </p:txBody>
      </p:sp>
      <p:sp>
        <p:nvSpPr>
          <p:cNvPr id="3" name="Espace réservé du contenu 2"/>
          <p:cNvSpPr>
            <a:spLocks noGrp="1"/>
          </p:cNvSpPr>
          <p:nvPr>
            <p:ph idx="1"/>
          </p:nvPr>
        </p:nvSpPr>
        <p:spPr/>
        <p:txBody>
          <a:bodyPr>
            <a:normAutofit/>
          </a:bodyPr>
          <a:lstStyle/>
          <a:p>
            <a:r>
              <a:rPr lang="fr-FR" dirty="0"/>
              <a:t>L’installation de 25 capteurs pour la mesure de niveau sur une cuve peut alors se faire en 3 h au lieu d’une journée au minimum avec des transmetteurs câblés. Les adaptateurs transforment n’importe quel transmetteur doté d’une sortie 4-20 mA Hart en version sans fil ; ils peuvent fonctionner sur batteries ou se brancher sur l’alimentation du capteur.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8118" t="9765" r="13250" b="8203"/>
          <a:stretch>
            <a:fillRect/>
          </a:stretch>
        </p:blipFill>
        <p:spPr bwMode="auto">
          <a:xfrm>
            <a:off x="-71469" y="-24"/>
            <a:ext cx="9248669" cy="6858024"/>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Fonctionnement d un réseau </a:t>
            </a:r>
            <a:r>
              <a:rPr lang="fr-FR" dirty="0" err="1"/>
              <a:t>WirelessHart</a:t>
            </a:r>
            <a:r>
              <a:rPr lang="fr-FR" dirty="0"/>
              <a:t> </a:t>
            </a:r>
          </a:p>
        </p:txBody>
      </p:sp>
      <p:sp>
        <p:nvSpPr>
          <p:cNvPr id="3" name="Espace réservé du contenu 2"/>
          <p:cNvSpPr>
            <a:spLocks noGrp="1"/>
          </p:cNvSpPr>
          <p:nvPr>
            <p:ph idx="1"/>
          </p:nvPr>
        </p:nvSpPr>
        <p:spPr>
          <a:xfrm>
            <a:off x="1428728" y="1447800"/>
            <a:ext cx="7504960" cy="5624538"/>
          </a:xfrm>
        </p:spPr>
        <p:txBody>
          <a:bodyPr>
            <a:normAutofit fontScale="62500" lnSpcReduction="20000"/>
          </a:bodyPr>
          <a:lstStyle/>
          <a:p>
            <a:r>
              <a:rPr lang="fr-FR" dirty="0"/>
              <a:t>Le réseau se gère en effet tout seul. La méthode des sauts de fréquence par paquets </a:t>
            </a:r>
            <a:r>
              <a:rPr lang="fr-FR" b="1" dirty="0">
                <a:solidFill>
                  <a:srgbClr val="00B050"/>
                </a:solidFill>
              </a:rPr>
              <a:t>(FHSS )</a:t>
            </a:r>
            <a:r>
              <a:rPr lang="fr-FR" dirty="0"/>
              <a:t>entre les 15 canaux disponibles répartis sur une large bande de fréquences entre  (2.4 - 2.4835 GHz) permet les canaux occupés, comme l’évaluation des canaux avant de  les utiliser et l’existence d’une liste noire des canaux saturés. </a:t>
            </a:r>
          </a:p>
          <a:p>
            <a:endParaRPr lang="fr-FR" dirty="0"/>
          </a:p>
          <a:p>
            <a:r>
              <a:rPr lang="fr-FR" dirty="0"/>
              <a:t>Le réseau reconnaît automatiquement les différents équipements connectés, il est capable de détecter d’éventuels trous dans la couverture ou une rupture temporaire de connexion entre deux transmetteurs (au passage d’un camion, par exemple) et d’identifier alors un autre chemin radio pour assurer la transmission. </a:t>
            </a:r>
          </a:p>
          <a:p>
            <a:endParaRPr lang="fr-FR" dirty="0"/>
          </a:p>
          <a:p>
            <a:r>
              <a:rPr lang="fr-FR" dirty="0"/>
              <a:t>Les transmetteurs conformes et compatibles (via un adaptateur) au </a:t>
            </a:r>
            <a:r>
              <a:rPr lang="fr-FR" dirty="0" err="1"/>
              <a:t>WirelessHart</a:t>
            </a:r>
            <a:r>
              <a:rPr lang="fr-FR" dirty="0"/>
              <a:t> peuvent en effet jouer le rôle de relais, ce qui garantit également la redondance des chemins de communication.</a:t>
            </a:r>
          </a:p>
          <a:p>
            <a:endParaRPr lang="fr-FR" dirty="0"/>
          </a:p>
          <a:p>
            <a:pPr>
              <a:buNone/>
            </a:pPr>
            <a:r>
              <a:rPr lang="fr-FR" dirty="0">
                <a:solidFill>
                  <a:srgbClr val="00B050"/>
                </a:solidFill>
              </a:rPr>
              <a:t>FHSS</a:t>
            </a:r>
            <a:r>
              <a:rPr lang="fr-FR" dirty="0"/>
              <a:t> (Frequency </a:t>
            </a:r>
            <a:r>
              <a:rPr lang="fr-FR" dirty="0" err="1"/>
              <a:t>Hopping</a:t>
            </a:r>
            <a:r>
              <a:rPr lang="fr-FR" dirty="0"/>
              <a:t> Spread Spectrum, ou également  de spectre par saut de fréquence).  </a:t>
            </a:r>
          </a:p>
          <a:p>
            <a:endParaRPr lang="fr-F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passerelles(</a:t>
            </a:r>
            <a:r>
              <a:rPr lang="fr-FR" dirty="0" err="1"/>
              <a:t>GateWay</a:t>
            </a:r>
            <a:r>
              <a:rPr lang="fr-FR" dirty="0"/>
              <a:t>)</a:t>
            </a:r>
          </a:p>
        </p:txBody>
      </p:sp>
      <p:sp>
        <p:nvSpPr>
          <p:cNvPr id="3" name="Espace réservé du contenu 2"/>
          <p:cNvSpPr>
            <a:spLocks noGrp="1"/>
          </p:cNvSpPr>
          <p:nvPr>
            <p:ph idx="1"/>
          </p:nvPr>
        </p:nvSpPr>
        <p:spPr>
          <a:xfrm>
            <a:off x="785786" y="1447800"/>
            <a:ext cx="8215370" cy="4800600"/>
          </a:xfrm>
        </p:spPr>
        <p:txBody>
          <a:bodyPr>
            <a:normAutofit/>
          </a:bodyPr>
          <a:lstStyle/>
          <a:p>
            <a:r>
              <a:rPr lang="fr-FR" sz="2300" dirty="0"/>
              <a:t>Les transitions d'un réseau à l'autre sont réalisées au moyen de passerelles, d'automates (API) ou de PC. Dans le cas d'automates ou d'IPC, la fonction de passerelle peut être confiée à des interfaces intégrées ou à des processeurs de communication (CP). </a:t>
            </a:r>
          </a:p>
          <a:p>
            <a:r>
              <a:rPr lang="fr-FR" sz="2300" dirty="0"/>
              <a:t>Les passerelles transfèrent les données d'un réseau à l'autre sans liaisons supplémentaires</a:t>
            </a:r>
          </a:p>
        </p:txBody>
      </p:sp>
      <p:pic>
        <p:nvPicPr>
          <p:cNvPr id="4" name="Picture 2" descr="Résultat de recherche d'images pour &quot;passerelle IE/WSN-PA LINK&quot;"/>
          <p:cNvPicPr>
            <a:picLocks noChangeAspect="1" noChangeArrowheads="1"/>
          </p:cNvPicPr>
          <p:nvPr/>
        </p:nvPicPr>
        <p:blipFill>
          <a:blip r:embed="rId2"/>
          <a:srcRect/>
          <a:stretch>
            <a:fillRect/>
          </a:stretch>
        </p:blipFill>
        <p:spPr bwMode="auto">
          <a:xfrm>
            <a:off x="4357686" y="4000500"/>
            <a:ext cx="2857500" cy="28575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158" y="5380696"/>
            <a:ext cx="8501090" cy="923330"/>
          </a:xfrm>
          <a:prstGeom prst="rect">
            <a:avLst/>
          </a:prstGeom>
        </p:spPr>
        <p:txBody>
          <a:bodyPr wrap="square">
            <a:spAutoFit/>
          </a:bodyPr>
          <a:lstStyle/>
          <a:p>
            <a:r>
              <a:rPr lang="fr-FR" dirty="0"/>
              <a:t>Le </a:t>
            </a:r>
            <a:r>
              <a:rPr lang="fr-FR" dirty="0" err="1"/>
              <a:t>link</a:t>
            </a:r>
            <a:r>
              <a:rPr lang="fr-FR" dirty="0"/>
              <a:t> (passerelle) suivants est disponible:</a:t>
            </a:r>
          </a:p>
          <a:p>
            <a:r>
              <a:rPr lang="fr-FR" dirty="0"/>
              <a:t>•IE/WSN-PA LINK pour la transition entre </a:t>
            </a:r>
            <a:r>
              <a:rPr lang="fr-FR" dirty="0" err="1"/>
              <a:t>WirelessHART</a:t>
            </a:r>
            <a:r>
              <a:rPr lang="fr-FR" dirty="0"/>
              <a:t> et </a:t>
            </a:r>
            <a:r>
              <a:rPr lang="fr-FR" dirty="0" err="1"/>
              <a:t>Industrial</a:t>
            </a:r>
            <a:r>
              <a:rPr lang="fr-FR" dirty="0"/>
              <a:t> Ethernet </a:t>
            </a:r>
          </a:p>
          <a:p>
            <a:r>
              <a:rPr lang="fr-FR" dirty="0"/>
              <a:t>•</a:t>
            </a:r>
          </a:p>
        </p:txBody>
      </p:sp>
      <p:pic>
        <p:nvPicPr>
          <p:cNvPr id="6" name="Picture 2"/>
          <p:cNvPicPr>
            <a:picLocks noChangeAspect="1" noChangeArrowheads="1"/>
          </p:cNvPicPr>
          <p:nvPr/>
        </p:nvPicPr>
        <p:blipFill>
          <a:blip r:embed="rId2"/>
          <a:srcRect l="51610" t="19531" r="19290" b="16992"/>
          <a:stretch>
            <a:fillRect/>
          </a:stretch>
        </p:blipFill>
        <p:spPr bwMode="auto">
          <a:xfrm>
            <a:off x="1428728" y="428604"/>
            <a:ext cx="6429420" cy="4916615"/>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85786" y="0"/>
            <a:ext cx="7500990" cy="4676788"/>
          </a:xfrm>
        </p:spPr>
        <p:txBody>
          <a:bodyPr>
            <a:normAutofit/>
          </a:bodyPr>
          <a:lstStyle/>
          <a:p>
            <a:r>
              <a:rPr lang="fr-FR" sz="2300" dirty="0"/>
              <a:t>Passerelle </a:t>
            </a:r>
            <a:r>
              <a:rPr lang="fr-FR" sz="2300" dirty="0" err="1"/>
              <a:t>WirelessHART</a:t>
            </a:r>
            <a:r>
              <a:rPr lang="fr-FR" sz="2300" dirty="0"/>
              <a:t> avec WLAN intégré</a:t>
            </a:r>
          </a:p>
          <a:p>
            <a:r>
              <a:rPr lang="fr-FR" sz="2300" dirty="0"/>
              <a:t>Le RAD-WHG/WLAN-XD est une passerelle </a:t>
            </a:r>
            <a:r>
              <a:rPr lang="fr-FR" sz="2300" dirty="0" err="1"/>
              <a:t>WirelessHART</a:t>
            </a:r>
            <a:r>
              <a:rPr lang="fr-FR" sz="2300" dirty="0"/>
              <a:t> avec </a:t>
            </a:r>
            <a:r>
              <a:rPr lang="fr-FR" sz="2300" dirty="0" err="1"/>
              <a:t>transceiver</a:t>
            </a:r>
            <a:r>
              <a:rPr lang="fr-FR" sz="2300" dirty="0"/>
              <a:t> </a:t>
            </a:r>
            <a:r>
              <a:rPr lang="fr-FR" sz="2300" dirty="0" err="1"/>
              <a:t>WLAn</a:t>
            </a:r>
            <a:r>
              <a:rPr lang="fr-FR" sz="2300" dirty="0"/>
              <a:t> 802.11b/g intégré et un port Ethernet standard. il peut connecter jusqu'à 250 appareils de terrain </a:t>
            </a:r>
            <a:r>
              <a:rPr lang="fr-FR" sz="2300" dirty="0" err="1"/>
              <a:t>WirelessHART</a:t>
            </a:r>
            <a:r>
              <a:rPr lang="fr-FR" sz="2300" dirty="0"/>
              <a:t> et convertir les données HART en </a:t>
            </a:r>
            <a:r>
              <a:rPr lang="fr-FR" sz="2300" dirty="0" err="1"/>
              <a:t>Modbus</a:t>
            </a:r>
            <a:r>
              <a:rPr lang="fr-FR" sz="2300" dirty="0"/>
              <a:t> TCP, </a:t>
            </a:r>
          </a:p>
          <a:p>
            <a:pPr>
              <a:buNone/>
            </a:pPr>
            <a:r>
              <a:rPr lang="fr-FR" sz="2300" dirty="0"/>
              <a:t>de manière à garantir une intégration facile </a:t>
            </a:r>
          </a:p>
          <a:p>
            <a:pPr>
              <a:buNone/>
            </a:pPr>
            <a:r>
              <a:rPr lang="fr-FR" sz="2300" dirty="0"/>
              <a:t>dans l'</a:t>
            </a:r>
            <a:r>
              <a:rPr lang="fr-FR" sz="2300" dirty="0" err="1"/>
              <a:t>Asset</a:t>
            </a:r>
            <a:r>
              <a:rPr lang="fr-FR" sz="2300" dirty="0"/>
              <a:t> Management System</a:t>
            </a:r>
            <a:r>
              <a:rPr lang="fr-FR" dirty="0"/>
              <a:t>.</a:t>
            </a:r>
          </a:p>
        </p:txBody>
      </p:sp>
      <p:pic>
        <p:nvPicPr>
          <p:cNvPr id="5124" name="Picture 4" descr="Résultat de recherche d'images pour &quot;E RAD-WHG/WLAN-XD&quot;"/>
          <p:cNvPicPr>
            <a:picLocks noChangeAspect="1" noChangeArrowheads="1"/>
          </p:cNvPicPr>
          <p:nvPr/>
        </p:nvPicPr>
        <p:blipFill>
          <a:blip r:embed="rId2"/>
          <a:srcRect/>
          <a:stretch>
            <a:fillRect/>
          </a:stretch>
        </p:blipFill>
        <p:spPr bwMode="auto">
          <a:xfrm>
            <a:off x="5257800" y="2643182"/>
            <a:ext cx="3886200" cy="3886201"/>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b="1" dirty="0"/>
              <a:t>adaptateur</a:t>
            </a:r>
            <a:r>
              <a:rPr lang="fr-FR" dirty="0"/>
              <a:t> </a:t>
            </a:r>
          </a:p>
        </p:txBody>
      </p:sp>
      <p:sp>
        <p:nvSpPr>
          <p:cNvPr id="3" name="Espace réservé du contenu 2"/>
          <p:cNvSpPr>
            <a:spLocks noGrp="1"/>
          </p:cNvSpPr>
          <p:nvPr>
            <p:ph idx="1"/>
          </p:nvPr>
        </p:nvSpPr>
        <p:spPr>
          <a:xfrm>
            <a:off x="714348" y="1447800"/>
            <a:ext cx="8219340" cy="4800600"/>
          </a:xfrm>
        </p:spPr>
        <p:txBody>
          <a:bodyPr>
            <a:normAutofit/>
          </a:bodyPr>
          <a:lstStyle/>
          <a:p>
            <a:r>
              <a:rPr lang="fr-FR" sz="2300" dirty="0">
                <a:solidFill>
                  <a:srgbClr val="FF0000"/>
                </a:solidFill>
              </a:rPr>
              <a:t>L’</a:t>
            </a:r>
            <a:r>
              <a:rPr lang="fr-FR" sz="2300" b="1" dirty="0">
                <a:solidFill>
                  <a:srgbClr val="FF0000"/>
                </a:solidFill>
              </a:rPr>
              <a:t>adaptateur</a:t>
            </a:r>
            <a:r>
              <a:rPr lang="fr-FR" sz="2300" dirty="0"/>
              <a:t> est un périphérique qui monte sur un appareil HART existant pour transmettre ses données HART via un réseau sans fil </a:t>
            </a:r>
            <a:r>
              <a:rPr lang="fr-FR" sz="2300" i="1" dirty="0"/>
              <a:t>Wireless </a:t>
            </a:r>
            <a:r>
              <a:rPr lang="fr-FR" sz="2300" dirty="0"/>
              <a:t>HART vers un système hôte. L’adaptateur peut être situé n’importe où le long de la boucle 4-20 mA ; il peut être alimenté par batterie ou tirer son énergie de la boucle 4-20 mA. </a:t>
            </a:r>
          </a:p>
          <a:p>
            <a:r>
              <a:rPr lang="fr-FR" sz="2300" dirty="0"/>
              <a:t>Certains adaptateurs sont alimentés par batterie et cette dernière peut aussi être utilisée pour alimenter l’instrument, dans ce cas il n’y aurait plus  de boucle 4-20 mA vers l’hôte, et toutes les données du procédé seront communiquées via </a:t>
            </a:r>
            <a:r>
              <a:rPr lang="fr-FR" sz="2300" i="1" dirty="0"/>
              <a:t>Wireless </a:t>
            </a:r>
            <a:r>
              <a:rPr lang="fr-FR" sz="2300" dirty="0"/>
              <a:t>HART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1538" y="285728"/>
            <a:ext cx="8072462" cy="3847207"/>
          </a:xfrm>
          <a:prstGeom prst="rect">
            <a:avLst/>
          </a:prstGeom>
        </p:spPr>
        <p:txBody>
          <a:bodyPr wrap="square">
            <a:spAutoFit/>
          </a:bodyPr>
          <a:lstStyle/>
          <a:p>
            <a:endParaRPr lang="fr-FR" sz="2300" dirty="0"/>
          </a:p>
          <a:p>
            <a:pPr algn="ctr"/>
            <a:r>
              <a:rPr lang="fr-FR" sz="3000" dirty="0">
                <a:solidFill>
                  <a:schemeClr val="tx2"/>
                </a:solidFill>
              </a:rPr>
              <a:t>Adaptateur Wireless HART</a:t>
            </a:r>
          </a:p>
          <a:p>
            <a:endParaRPr lang="fr-FR" sz="3000" dirty="0">
              <a:solidFill>
                <a:schemeClr val="tx2"/>
              </a:solidFill>
            </a:endParaRPr>
          </a:p>
          <a:p>
            <a:r>
              <a:rPr lang="fr-FR" sz="2300" dirty="0"/>
              <a:t>Le RAD-WHA1/2NPT est un adaptateur </a:t>
            </a:r>
          </a:p>
          <a:p>
            <a:r>
              <a:rPr lang="fr-FR" sz="2300" dirty="0"/>
              <a:t>Wireless HART permettant de connecter </a:t>
            </a:r>
          </a:p>
          <a:p>
            <a:r>
              <a:rPr lang="fr-FR" sz="2300" dirty="0"/>
              <a:t>jusqu'à quatre appareils HART pour la </a:t>
            </a:r>
          </a:p>
          <a:p>
            <a:r>
              <a:rPr lang="fr-FR" sz="2300" dirty="0"/>
              <a:t>transmission sans fil de données HART. Il </a:t>
            </a:r>
          </a:p>
          <a:p>
            <a:r>
              <a:rPr lang="fr-FR" sz="2300" dirty="0"/>
              <a:t>peut également être connecté à un appareil </a:t>
            </a:r>
          </a:p>
          <a:p>
            <a:r>
              <a:rPr lang="fr-FR" sz="2300" dirty="0"/>
              <a:t>HART 4…20 mA et permet ainsi la </a:t>
            </a:r>
          </a:p>
          <a:p>
            <a:r>
              <a:rPr lang="fr-FR" sz="2300" dirty="0"/>
              <a:t>transmission sans fil du signal tout-ou-rien.</a:t>
            </a:r>
          </a:p>
        </p:txBody>
      </p:sp>
      <p:pic>
        <p:nvPicPr>
          <p:cNvPr id="3" name="Picture 3"/>
          <p:cNvPicPr>
            <a:picLocks noChangeAspect="1" noChangeArrowheads="1"/>
          </p:cNvPicPr>
          <p:nvPr/>
        </p:nvPicPr>
        <p:blipFill>
          <a:blip r:embed="rId2"/>
          <a:srcRect l="25805" t="37109" r="43448" b="27734"/>
          <a:stretch>
            <a:fillRect/>
          </a:stretch>
        </p:blipFill>
        <p:spPr bwMode="auto">
          <a:xfrm>
            <a:off x="1571604" y="4143380"/>
            <a:ext cx="4000528" cy="2571768"/>
          </a:xfrm>
          <a:prstGeom prst="rect">
            <a:avLst/>
          </a:prstGeom>
          <a:noFill/>
          <a:ln w="9525">
            <a:noFill/>
            <a:miter lim="800000"/>
            <a:headEnd/>
            <a:tailEnd/>
          </a:ln>
          <a:effectLst/>
        </p:spPr>
      </p:pic>
      <p:pic>
        <p:nvPicPr>
          <p:cNvPr id="5" name="Picture 2"/>
          <p:cNvPicPr>
            <a:picLocks noGrp="1" noChangeAspect="1" noChangeArrowheads="1"/>
          </p:cNvPicPr>
          <p:nvPr>
            <p:ph idx="1"/>
          </p:nvPr>
        </p:nvPicPr>
        <p:blipFill>
          <a:blip r:embed="rId3"/>
          <a:srcRect l="78980" t="18034" r="10542" b="49774"/>
          <a:stretch>
            <a:fillRect/>
          </a:stretch>
        </p:blipFill>
        <p:spPr bwMode="auto">
          <a:xfrm>
            <a:off x="6572232" y="1857364"/>
            <a:ext cx="2571768" cy="4442145"/>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Avantages  Wireless HART </a:t>
            </a:r>
            <a:br>
              <a:rPr lang="fr-FR" dirty="0"/>
            </a:b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a:t>Avantages :</a:t>
            </a:r>
          </a:p>
          <a:p>
            <a:endParaRPr lang="fr-FR" dirty="0"/>
          </a:p>
          <a:p>
            <a:pPr>
              <a:buNone/>
            </a:pPr>
            <a:r>
              <a:rPr lang="fr-FR" dirty="0"/>
              <a:t>• Coûts d'installation plus faibles  que pour les solutions câblées</a:t>
            </a:r>
          </a:p>
          <a:p>
            <a:pPr>
              <a:buNone/>
            </a:pPr>
            <a:r>
              <a:rPr lang="fr-FR" dirty="0"/>
              <a:t>•   Économies sur les coûts de main d'œuvre</a:t>
            </a:r>
          </a:p>
          <a:p>
            <a:pPr>
              <a:buNone/>
            </a:pPr>
            <a:r>
              <a:rPr lang="fr-FR" dirty="0"/>
              <a:t>• Autorisations et retards réduits</a:t>
            </a:r>
          </a:p>
          <a:p>
            <a:pPr>
              <a:buNone/>
            </a:pPr>
            <a:r>
              <a:rPr lang="fr-FR" dirty="0"/>
              <a:t>• Coûts de matériel réduits</a:t>
            </a:r>
          </a:p>
          <a:p>
            <a:pPr>
              <a:buNone/>
            </a:pPr>
            <a:r>
              <a:rPr lang="fr-FR" dirty="0"/>
              <a:t>•   Utilisation des mêmes outils de maintenance et de diagnostic que les équipements bus HART câblés traditionnels</a:t>
            </a:r>
          </a:p>
          <a:p>
            <a:pPr>
              <a:buNone/>
            </a:pPr>
            <a:r>
              <a:rPr lang="fr-FR" dirty="0"/>
              <a:t>•   Formation supplémentaire requise limitée</a:t>
            </a:r>
          </a:p>
          <a:p>
            <a:r>
              <a:rPr lang="fr-FR" dirty="0"/>
              <a:t>  Aucune conception radio importante requise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Quelques définitions importantes</a:t>
            </a:r>
          </a:p>
        </p:txBody>
      </p:sp>
      <p:sp>
        <p:nvSpPr>
          <p:cNvPr id="3" name="Espace réservé du contenu 2"/>
          <p:cNvSpPr>
            <a:spLocks noGrp="1"/>
          </p:cNvSpPr>
          <p:nvPr>
            <p:ph idx="1"/>
          </p:nvPr>
        </p:nvSpPr>
        <p:spPr>
          <a:xfrm>
            <a:off x="1000100" y="1447800"/>
            <a:ext cx="8143900" cy="4800600"/>
          </a:xfrm>
        </p:spPr>
        <p:txBody>
          <a:bodyPr>
            <a:normAutofit/>
          </a:bodyPr>
          <a:lstStyle/>
          <a:p>
            <a:pPr>
              <a:buNone/>
            </a:pPr>
            <a:r>
              <a:rPr lang="fr-FR" u="sng" dirty="0">
                <a:solidFill>
                  <a:srgbClr val="FF0000"/>
                </a:solidFill>
              </a:rPr>
              <a:t>Les trois techniques de modulation  des réseaux radio</a:t>
            </a:r>
          </a:p>
          <a:p>
            <a:r>
              <a:rPr lang="fr-FR" sz="2300" dirty="0"/>
              <a:t>Toutes trois issues des communications militaires, elles n’ont plus pour but la “furtivité” mais la robustesse aux interférences et collisions  de fréquences avec d’autres sources:</a:t>
            </a:r>
          </a:p>
          <a:p>
            <a:pPr>
              <a:buNone/>
            </a:pPr>
            <a:r>
              <a:rPr lang="fr-FR" sz="2300" dirty="0">
                <a:solidFill>
                  <a:srgbClr val="00B050"/>
                </a:solidFill>
              </a:rPr>
              <a:t>1)DSSS (Direct-</a:t>
            </a:r>
            <a:r>
              <a:rPr lang="fr-FR" sz="2300" dirty="0" err="1">
                <a:solidFill>
                  <a:srgbClr val="00B050"/>
                </a:solidFill>
              </a:rPr>
              <a:t>sequence</a:t>
            </a:r>
            <a:r>
              <a:rPr lang="fr-FR" sz="2300" dirty="0">
                <a:solidFill>
                  <a:srgbClr val="00B050"/>
                </a:solidFill>
              </a:rPr>
              <a:t> </a:t>
            </a:r>
            <a:r>
              <a:rPr lang="fr-FR" sz="2300" dirty="0" err="1">
                <a:solidFill>
                  <a:srgbClr val="00B050"/>
                </a:solidFill>
              </a:rPr>
              <a:t>spread</a:t>
            </a:r>
            <a:r>
              <a:rPr lang="fr-FR" sz="2300" dirty="0">
                <a:solidFill>
                  <a:srgbClr val="00B050"/>
                </a:solidFill>
              </a:rPr>
              <a:t> </a:t>
            </a:r>
            <a:r>
              <a:rPr lang="fr-FR" sz="2300" dirty="0" err="1">
                <a:solidFill>
                  <a:srgbClr val="00B050"/>
                </a:solidFill>
              </a:rPr>
              <a:t>spectrum</a:t>
            </a:r>
            <a:r>
              <a:rPr lang="fr-FR" sz="2300" dirty="0"/>
              <a:t>, ou étalement de spectre à séquence directe). L’émetteur superpose au signal utile une </a:t>
            </a:r>
          </a:p>
          <a:p>
            <a:pPr>
              <a:buNone/>
            </a:pPr>
            <a:r>
              <a:rPr lang="fr-FR" sz="2300" dirty="0"/>
              <a:t>séquence pseudo-aléatoire de plus haute fréquence. Assimilable  </a:t>
            </a:r>
          </a:p>
          <a:p>
            <a:pPr>
              <a:buNone/>
            </a:pPr>
            <a:r>
              <a:rPr lang="fr-FR" sz="2300" dirty="0"/>
              <a:t>à du bruit blanc, il peut être filtré et protège ainsi le signal utile.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0166" y="857232"/>
            <a:ext cx="7429552" cy="2215991"/>
          </a:xfrm>
          <a:prstGeom prst="rect">
            <a:avLst/>
          </a:prstGeom>
        </p:spPr>
        <p:txBody>
          <a:bodyPr wrap="square">
            <a:spAutoFit/>
          </a:bodyPr>
          <a:lstStyle/>
          <a:p>
            <a:r>
              <a:rPr lang="fr-FR" sz="2300" dirty="0">
                <a:solidFill>
                  <a:srgbClr val="00B050"/>
                </a:solidFill>
              </a:rPr>
              <a:t>2)FHSS (</a:t>
            </a:r>
            <a:r>
              <a:rPr lang="fr-FR" sz="2300" dirty="0" err="1">
                <a:solidFill>
                  <a:srgbClr val="00B050"/>
                </a:solidFill>
              </a:rPr>
              <a:t>Frequency</a:t>
            </a:r>
            <a:r>
              <a:rPr lang="fr-FR" sz="2300" dirty="0">
                <a:solidFill>
                  <a:srgbClr val="00B050"/>
                </a:solidFill>
              </a:rPr>
              <a:t> </a:t>
            </a:r>
            <a:r>
              <a:rPr lang="fr-FR" sz="2300" dirty="0" err="1">
                <a:solidFill>
                  <a:srgbClr val="00B050"/>
                </a:solidFill>
              </a:rPr>
              <a:t>Hopping</a:t>
            </a:r>
            <a:r>
              <a:rPr lang="fr-FR" sz="2300" dirty="0">
                <a:solidFill>
                  <a:srgbClr val="00B050"/>
                </a:solidFill>
              </a:rPr>
              <a:t> </a:t>
            </a:r>
            <a:r>
              <a:rPr lang="fr-FR" sz="2300" dirty="0" err="1">
                <a:solidFill>
                  <a:srgbClr val="00B050"/>
                </a:solidFill>
              </a:rPr>
              <a:t>Spread</a:t>
            </a:r>
            <a:r>
              <a:rPr lang="fr-FR" sz="2300" dirty="0">
                <a:solidFill>
                  <a:srgbClr val="00B050"/>
                </a:solidFill>
              </a:rPr>
              <a:t> Spectrum</a:t>
            </a:r>
            <a:r>
              <a:rPr lang="fr-FR" sz="2300" dirty="0"/>
              <a:t>, ou étalement  </a:t>
            </a:r>
          </a:p>
          <a:p>
            <a:r>
              <a:rPr lang="fr-FR" sz="2300" dirty="0"/>
              <a:t>de spectre par saut de fréquence).  Le signal “saute” entre plusieurs canaux répartis sur une large bande </a:t>
            </a:r>
          </a:p>
          <a:p>
            <a:r>
              <a:rPr lang="fr-FR" sz="2300" dirty="0"/>
              <a:t>de fréquences (79 canaux de  1 MHz chacun dans le , entre  </a:t>
            </a:r>
          </a:p>
          <a:p>
            <a:r>
              <a:rPr lang="fr-FR" sz="2300" dirty="0"/>
              <a:t>2.4 - 2.4835 GHz) au gré d’une séquence pseudo-aléatoire connue de l’émetteur et du récepteur.</a:t>
            </a:r>
          </a:p>
        </p:txBody>
      </p:sp>
      <p:sp>
        <p:nvSpPr>
          <p:cNvPr id="5" name="Rectangle 4"/>
          <p:cNvSpPr/>
          <p:nvPr/>
        </p:nvSpPr>
        <p:spPr>
          <a:xfrm>
            <a:off x="1500166" y="3643314"/>
            <a:ext cx="7215238" cy="2215991"/>
          </a:xfrm>
          <a:prstGeom prst="rect">
            <a:avLst/>
          </a:prstGeom>
        </p:spPr>
        <p:txBody>
          <a:bodyPr wrap="square">
            <a:spAutoFit/>
          </a:bodyPr>
          <a:lstStyle/>
          <a:p>
            <a:r>
              <a:rPr lang="fr-FR" sz="2300" dirty="0">
                <a:solidFill>
                  <a:srgbClr val="00B050"/>
                </a:solidFill>
              </a:rPr>
              <a:t>3) OFDM (Orthogonal </a:t>
            </a:r>
            <a:r>
              <a:rPr lang="fr-FR" sz="2300" dirty="0" err="1">
                <a:solidFill>
                  <a:srgbClr val="00B050"/>
                </a:solidFill>
              </a:rPr>
              <a:t>Frequency</a:t>
            </a:r>
            <a:r>
              <a:rPr lang="fr-FR" sz="2300" dirty="0">
                <a:solidFill>
                  <a:srgbClr val="00B050"/>
                </a:solidFill>
              </a:rPr>
              <a:t> Division </a:t>
            </a:r>
            <a:r>
              <a:rPr lang="fr-FR" sz="2300" dirty="0" err="1">
                <a:solidFill>
                  <a:srgbClr val="00B050"/>
                </a:solidFill>
              </a:rPr>
              <a:t>Multiplexing</a:t>
            </a:r>
            <a:r>
              <a:rPr lang="fr-FR" sz="2300" dirty="0"/>
              <a:t>, répartition  en fréquences sous-porteuses orthogonales). Le signal est transmis simultanément  sur plusieurs porteuses. Utilisé pour  les transmissions longue distance, </a:t>
            </a:r>
          </a:p>
          <a:p>
            <a:r>
              <a:rPr lang="fr-FR" sz="2300" dirty="0"/>
              <a:t>mais aussi dans certaines variantes de </a:t>
            </a:r>
            <a:r>
              <a:rPr lang="fr-FR" sz="2300" dirty="0" err="1"/>
              <a:t>Wi-Fi</a:t>
            </a:r>
            <a:r>
              <a:rPr lang="fr-FR" sz="2300" dirty="0"/>
              <a:t> (802.11a et 802.11g).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Le </a:t>
            </a:r>
            <a:r>
              <a:rPr lang="fr-FR" b="1" dirty="0"/>
              <a:t>répéteur</a:t>
            </a:r>
            <a:endParaRPr lang="fr-FR" dirty="0"/>
          </a:p>
        </p:txBody>
      </p:sp>
      <p:sp>
        <p:nvSpPr>
          <p:cNvPr id="3" name="Espace réservé du contenu 2"/>
          <p:cNvSpPr>
            <a:spLocks noGrp="1"/>
          </p:cNvSpPr>
          <p:nvPr>
            <p:ph idx="1"/>
          </p:nvPr>
        </p:nvSpPr>
        <p:spPr>
          <a:xfrm>
            <a:off x="1142976" y="1447800"/>
            <a:ext cx="7790712" cy="4800600"/>
          </a:xfrm>
        </p:spPr>
        <p:txBody>
          <a:bodyPr>
            <a:normAutofit/>
          </a:bodyPr>
          <a:lstStyle/>
          <a:p>
            <a:r>
              <a:rPr lang="fr-FR" sz="2300" dirty="0"/>
              <a:t>Un </a:t>
            </a:r>
            <a:r>
              <a:rPr lang="fr-FR" sz="2300" b="1" dirty="0"/>
              <a:t>répéteur</a:t>
            </a:r>
            <a:r>
              <a:rPr lang="fr-FR" sz="2300" dirty="0"/>
              <a:t> est un appareil qui réachemine les messages </a:t>
            </a:r>
            <a:r>
              <a:rPr lang="fr-FR" sz="2300" i="1" dirty="0" err="1"/>
              <a:t>Wireless</a:t>
            </a:r>
            <a:r>
              <a:rPr lang="fr-FR" sz="2300" dirty="0" err="1"/>
              <a:t>HART</a:t>
            </a:r>
            <a:r>
              <a:rPr lang="fr-FR" sz="2300" dirty="0"/>
              <a:t>, sans être forcément relié au procédé. Son utilisation principale serait d’étendre la portée d’un réseau </a:t>
            </a:r>
            <a:r>
              <a:rPr lang="fr-FR" sz="2300" i="1" dirty="0" err="1"/>
              <a:t>Wireless</a:t>
            </a:r>
            <a:r>
              <a:rPr lang="fr-FR" sz="2300" dirty="0" err="1"/>
              <a:t>HART</a:t>
            </a:r>
            <a:r>
              <a:rPr lang="fr-FR" sz="2300" dirty="0"/>
              <a:t> ou d’aider à contourner un obstacle existant ou nouveau (un nouveau réacteur dans le site ). </a:t>
            </a:r>
          </a:p>
          <a:p>
            <a:r>
              <a:rPr lang="fr-FR" sz="2300" dirty="0"/>
              <a:t>Tous les instruments dans un réseau </a:t>
            </a:r>
            <a:r>
              <a:rPr lang="fr-FR" sz="2300" i="1" dirty="0" err="1"/>
              <a:t>Wireless</a:t>
            </a:r>
            <a:r>
              <a:rPr lang="fr-FR" sz="2300" dirty="0" err="1"/>
              <a:t>HART</a:t>
            </a:r>
            <a:r>
              <a:rPr lang="fr-FR" sz="2300" dirty="0"/>
              <a:t> ont cette capacité de routage, ce qui simplifie la planification et la mise en œuvre d’un réseau </a:t>
            </a:r>
            <a:r>
              <a:rPr lang="fr-FR" sz="2300"/>
              <a:t>sans fil.</a:t>
            </a:r>
            <a:endParaRPr lang="fr-FR" sz="23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15576</TotalTime>
  <Words>5865</Words>
  <Application>Microsoft Office PowerPoint</Application>
  <PresentationFormat>Affichage à l'écran (4:3)</PresentationFormat>
  <Paragraphs>512</Paragraphs>
  <Slides>99</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99</vt:i4>
      </vt:variant>
    </vt:vector>
  </HeadingPairs>
  <TitlesOfParts>
    <vt:vector size="106" baseType="lpstr">
      <vt:lpstr>Arial</vt:lpstr>
      <vt:lpstr>Calibri</vt:lpstr>
      <vt:lpstr>Gill Sans MT</vt:lpstr>
      <vt:lpstr>Verdana</vt:lpstr>
      <vt:lpstr>Wingdings</vt:lpstr>
      <vt:lpstr>Wingdings 2</vt:lpstr>
      <vt:lpstr>Solstice</vt:lpstr>
      <vt:lpstr>Protocoles de communications industriels sans fil (WirelessHart) </vt:lpstr>
      <vt:lpstr>    </vt:lpstr>
      <vt:lpstr>Présentation PowerPoint</vt:lpstr>
      <vt:lpstr>Présentation PowerPoint</vt:lpstr>
      <vt:lpstr>Présentation PowerPoint</vt:lpstr>
      <vt:lpstr>CRITERE DE CLASSIFICATION DES RESEAUX SANS FILS</vt:lpstr>
      <vt:lpstr>Présentation PowerPoint</vt:lpstr>
      <vt:lpstr>Présentation PowerPoint</vt:lpstr>
      <vt:lpstr>Présentation PowerPoint</vt:lpstr>
      <vt:lpstr>contraintes</vt:lpstr>
      <vt:lpstr>Notions de propagation radio</vt:lpstr>
      <vt:lpstr>Gain et atténuation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standard 802.11</vt:lpstr>
      <vt:lpstr>EEE 802.11 : Fonctionnalités </vt:lpstr>
      <vt:lpstr>Présentation PowerPoint</vt:lpstr>
      <vt:lpstr>Présentation PowerPoint</vt:lpstr>
      <vt:lpstr>Présentation PowerPoint</vt:lpstr>
      <vt:lpstr>802.11 : Couche physique</vt:lpstr>
      <vt:lpstr>EEE 802.11 : Architecture </vt:lpstr>
      <vt:lpstr>Fonctionnement</vt:lpstr>
      <vt:lpstr>Présentation PowerPoint</vt:lpstr>
      <vt:lpstr>Présentation PowerPoint</vt:lpstr>
      <vt:lpstr>Présentation PowerPoint</vt:lpstr>
      <vt:lpstr>Présentation PowerPoint</vt:lpstr>
      <vt:lpstr>Structure de la Trame 802.11</vt:lpstr>
      <vt:lpstr>Ce qu'il faut retenir</vt:lpstr>
      <vt:lpstr>Présentation PowerPoint</vt:lpstr>
      <vt:lpstr>BLUETOOTH  </vt:lpstr>
      <vt:lpstr>Présentation PowerPoint</vt:lpstr>
      <vt:lpstr>I- Caractéristiques  </vt:lpstr>
      <vt:lpstr>Présentation PowerPoint</vt:lpstr>
      <vt:lpstr>Protocoles Bluetooth  </vt:lpstr>
      <vt:lpstr>Présentation PowerPoint</vt:lpstr>
      <vt:lpstr>Spécifications techniques  </vt:lpstr>
      <vt:lpstr>Présentation PowerPoint</vt:lpstr>
      <vt:lpstr>La bande de base (baseband)</vt:lpstr>
      <vt:lpstr>Présentation PowerPoint</vt:lpstr>
      <vt:lpstr>Présentation PowerPoint</vt:lpstr>
      <vt:lpstr>Les différentes topologies de réseaux Bluetooth</vt:lpstr>
      <vt:lpstr>Présentation PowerPoint</vt:lpstr>
      <vt:lpstr>Présentation PowerPoint</vt:lpstr>
      <vt:lpstr>Présentation PowerPoint</vt:lpstr>
      <vt:lpstr>Bluetooth : Structure de la trame</vt:lpstr>
      <vt:lpstr> Avantages et inconvénients</vt:lpstr>
      <vt:lpstr>Principal inconvénient : </vt:lpstr>
      <vt:lpstr>Le Zigbee</vt:lpstr>
      <vt:lpstr>Définition</vt:lpstr>
      <vt:lpstr>Présentation PowerPoint</vt:lpstr>
      <vt:lpstr>Présentation PowerPoint</vt:lpstr>
      <vt:lpstr>Présentation PowerPoint</vt:lpstr>
      <vt:lpstr>Portée, puissance d’émission et sensibilité du récepteur</vt:lpstr>
      <vt:lpstr>Présentation PowerPoint</vt:lpstr>
      <vt:lpstr>Topologie ZigBee</vt:lpstr>
      <vt:lpstr>Présentation PowerPoint</vt:lpstr>
      <vt:lpstr>Présentation PowerPoint</vt:lpstr>
      <vt:lpstr>Présentation PowerPoint</vt:lpstr>
      <vt:lpstr>Architecture de ZigBee  (Étude protocolaire) </vt:lpstr>
      <vt:lpstr>La couche physique PHY de 802.15.4</vt:lpstr>
      <vt:lpstr>Présentation PowerPoint</vt:lpstr>
      <vt:lpstr>La couche liaison LNK de 802.15.4 </vt:lpstr>
      <vt:lpstr>Présentation PowerPoint</vt:lpstr>
      <vt:lpstr>Trame ZigBee</vt:lpstr>
      <vt:lpstr>La sous-couche MAC</vt:lpstr>
      <vt:lpstr>Présentation PowerPoint</vt:lpstr>
      <vt:lpstr>Présentation PowerPoint</vt:lpstr>
      <vt:lpstr> Rappel :Principe de fonctionnement CSMA/CA  (avec RTS/CTS)</vt:lpstr>
      <vt:lpstr>Présentation PowerPoint</vt:lpstr>
      <vt:lpstr>b) Le mode coordonné, ou balisé </vt:lpstr>
      <vt:lpstr>Présentation PowerPoint</vt:lpstr>
      <vt:lpstr>Principes de base du routage ZigBee</vt:lpstr>
      <vt:lpstr>AODV ("Ad hoc On-Demand Vector Routing") (routage à la demande)</vt:lpstr>
      <vt:lpstr>Algorithme de routage hiérarchique : Tree Routing </vt:lpstr>
      <vt:lpstr>La couche applicative APL et les profils de ZigBee</vt:lpstr>
      <vt:lpstr> Le réseaux industriels sans fil (Wireless Hart) </vt:lpstr>
      <vt:lpstr>Wireless HART définition</vt:lpstr>
      <vt:lpstr>Présentation PowerPoint</vt:lpstr>
      <vt:lpstr>Protocole de communication HART </vt:lpstr>
      <vt:lpstr>Les grandes familles d’applications    du sans-fil </vt:lpstr>
      <vt:lpstr>Le HART et Le WirelessHART </vt:lpstr>
      <vt:lpstr>Comment synthétiser un réseau WirelessHart  </vt:lpstr>
      <vt:lpstr>Présentation PowerPoint</vt:lpstr>
      <vt:lpstr>Exemple</vt:lpstr>
      <vt:lpstr>Fonctionnement d un réseau WirelessHart </vt:lpstr>
      <vt:lpstr>Les passerelles(GateWay)</vt:lpstr>
      <vt:lpstr>Présentation PowerPoint</vt:lpstr>
      <vt:lpstr>Présentation PowerPoint</vt:lpstr>
      <vt:lpstr>L’adaptateur </vt:lpstr>
      <vt:lpstr>Présentation PowerPoint</vt:lpstr>
      <vt:lpstr>Avantages  Wireless HART  </vt:lpstr>
      <vt:lpstr>Quelques définitions importantes</vt:lpstr>
      <vt:lpstr>Présentation PowerPoint</vt:lpstr>
      <vt:lpstr> Le répéteur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Micro</dc:creator>
  <cp:lastModifiedBy>Mounira Benkhaled  Benallel</cp:lastModifiedBy>
  <cp:revision>355</cp:revision>
  <dcterms:created xsi:type="dcterms:W3CDTF">2016-10-22T15:35:03Z</dcterms:created>
  <dcterms:modified xsi:type="dcterms:W3CDTF">2021-11-10T12:43:03Z</dcterms:modified>
</cp:coreProperties>
</file>