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6452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0577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4" y="0"/>
                </a:moveTo>
                <a:lnTo>
                  <a:pt x="2043498" y="0"/>
                </a:lnTo>
                <a:lnTo>
                  <a:pt x="0" y="6857996"/>
                </a:lnTo>
                <a:lnTo>
                  <a:pt x="3008374" y="6857996"/>
                </a:lnTo>
                <a:lnTo>
                  <a:pt x="3008374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5858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1" y="0"/>
                </a:moveTo>
                <a:lnTo>
                  <a:pt x="0" y="0"/>
                </a:lnTo>
                <a:lnTo>
                  <a:pt x="1207429" y="6857996"/>
                </a:lnTo>
                <a:lnTo>
                  <a:pt x="2586141" y="6857996"/>
                </a:lnTo>
                <a:lnTo>
                  <a:pt x="2586141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3688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5" y="6857996"/>
                </a:lnTo>
                <a:lnTo>
                  <a:pt x="2849639" y="6857996"/>
                </a:lnTo>
                <a:lnTo>
                  <a:pt x="2849639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9649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0" y="0"/>
                </a:lnTo>
                <a:lnTo>
                  <a:pt x="0" y="6857996"/>
                </a:lnTo>
                <a:lnTo>
                  <a:pt x="1289303" y="6857996"/>
                </a:lnTo>
                <a:lnTo>
                  <a:pt x="1289303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6452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0577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4" y="0"/>
                </a:moveTo>
                <a:lnTo>
                  <a:pt x="2043498" y="0"/>
                </a:lnTo>
                <a:lnTo>
                  <a:pt x="0" y="6857996"/>
                </a:lnTo>
                <a:lnTo>
                  <a:pt x="3008374" y="6857996"/>
                </a:lnTo>
                <a:lnTo>
                  <a:pt x="3008374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5858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1" y="0"/>
                </a:moveTo>
                <a:lnTo>
                  <a:pt x="0" y="0"/>
                </a:lnTo>
                <a:lnTo>
                  <a:pt x="1207429" y="6857996"/>
                </a:lnTo>
                <a:lnTo>
                  <a:pt x="2586141" y="6857996"/>
                </a:lnTo>
                <a:lnTo>
                  <a:pt x="2586141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3688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5" y="6857996"/>
                </a:lnTo>
                <a:lnTo>
                  <a:pt x="2849639" y="6857996"/>
                </a:lnTo>
                <a:lnTo>
                  <a:pt x="2849639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9649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0" y="0"/>
                </a:lnTo>
                <a:lnTo>
                  <a:pt x="0" y="6857996"/>
                </a:lnTo>
                <a:lnTo>
                  <a:pt x="1289303" y="6857996"/>
                </a:lnTo>
                <a:lnTo>
                  <a:pt x="1289303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6452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0577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4" y="0"/>
                </a:moveTo>
                <a:lnTo>
                  <a:pt x="2043498" y="0"/>
                </a:lnTo>
                <a:lnTo>
                  <a:pt x="0" y="6857996"/>
                </a:lnTo>
                <a:lnTo>
                  <a:pt x="3008374" y="6857996"/>
                </a:lnTo>
                <a:lnTo>
                  <a:pt x="3008374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5858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1" y="0"/>
                </a:moveTo>
                <a:lnTo>
                  <a:pt x="0" y="0"/>
                </a:lnTo>
                <a:lnTo>
                  <a:pt x="1207429" y="6857996"/>
                </a:lnTo>
                <a:lnTo>
                  <a:pt x="2586141" y="6857996"/>
                </a:lnTo>
                <a:lnTo>
                  <a:pt x="2586141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3688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5" y="6857996"/>
                </a:lnTo>
                <a:lnTo>
                  <a:pt x="2849639" y="6857996"/>
                </a:lnTo>
                <a:lnTo>
                  <a:pt x="2849639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9649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0" y="0"/>
                </a:lnTo>
                <a:lnTo>
                  <a:pt x="0" y="6857996"/>
                </a:lnTo>
                <a:lnTo>
                  <a:pt x="1289303" y="6857996"/>
                </a:lnTo>
                <a:lnTo>
                  <a:pt x="1289303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631063"/>
            <a:ext cx="106793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310" y="2179700"/>
            <a:ext cx="10679379" cy="2466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1375" cy="5666740"/>
          </a:xfrm>
          <a:custGeom>
            <a:avLst/>
            <a:gdLst/>
            <a:ahLst/>
            <a:cxnLst/>
            <a:rect l="l" t="t" r="r" b="b"/>
            <a:pathLst>
              <a:path w="841375" h="5666740">
                <a:moveTo>
                  <a:pt x="841247" y="0"/>
                </a:moveTo>
                <a:lnTo>
                  <a:pt x="0" y="0"/>
                </a:lnTo>
                <a:lnTo>
                  <a:pt x="0" y="5666232"/>
                </a:lnTo>
                <a:lnTo>
                  <a:pt x="841247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266182" y="3149549"/>
            <a:ext cx="39287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35" dirty="0">
                <a:solidFill>
                  <a:srgbClr val="90C225"/>
                </a:solidFill>
                <a:latin typeface="Trebuchet MS"/>
                <a:cs typeface="Trebuchet MS"/>
              </a:rPr>
              <a:t>Paraphrasing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6153" y="4350478"/>
            <a:ext cx="4200525" cy="419346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R="17780" algn="r">
              <a:lnSpc>
                <a:spcPct val="100000"/>
              </a:lnSpc>
              <a:spcBef>
                <a:spcPts val="1110"/>
              </a:spcBef>
            </a:pPr>
            <a:r>
              <a:rPr lang="en-US" spc="-5" dirty="0">
                <a:solidFill>
                  <a:srgbClr val="7E7E7E"/>
                </a:solidFill>
                <a:latin typeface="Trebuchet MS"/>
                <a:cs typeface="Trebuchet MS"/>
              </a:rPr>
              <a:t>Master Level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4409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20" dirty="0">
                <a:latin typeface="Trebuchet MS"/>
                <a:cs typeface="Trebuchet MS"/>
              </a:rPr>
              <a:t>Paraphrasing</a:t>
            </a:r>
            <a:r>
              <a:rPr b="0" spc="-75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means…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00148"/>
            <a:ext cx="8302625" cy="353123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6870" marR="5080" indent="-344805">
              <a:lnSpc>
                <a:spcPts val="5400"/>
              </a:lnSpc>
              <a:spcBef>
                <a:spcPts val="775"/>
              </a:spcBef>
            </a:pPr>
            <a:r>
              <a:rPr sz="4000" spc="-5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5000" spc="-55" dirty="0">
                <a:solidFill>
                  <a:srgbClr val="404040"/>
                </a:solidFill>
                <a:latin typeface="Trebuchet MS"/>
                <a:cs typeface="Trebuchet MS"/>
              </a:rPr>
              <a:t>changing</a:t>
            </a:r>
            <a:r>
              <a:rPr sz="50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50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5" dirty="0">
                <a:solidFill>
                  <a:srgbClr val="404040"/>
                </a:solidFill>
                <a:latin typeface="Trebuchet MS"/>
                <a:cs typeface="Trebuchet MS"/>
              </a:rPr>
              <a:t>wording</a:t>
            </a:r>
            <a:r>
              <a:rPr sz="5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5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5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5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5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5" dirty="0">
                <a:solidFill>
                  <a:srgbClr val="404040"/>
                </a:solidFill>
                <a:latin typeface="Trebuchet MS"/>
                <a:cs typeface="Trebuchet MS"/>
              </a:rPr>
              <a:t>text</a:t>
            </a:r>
            <a:r>
              <a:rPr sz="50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5" dirty="0">
                <a:solidFill>
                  <a:srgbClr val="404040"/>
                </a:solidFill>
                <a:latin typeface="Trebuchet MS"/>
                <a:cs typeface="Trebuchet MS"/>
              </a:rPr>
              <a:t>so</a:t>
            </a:r>
            <a:r>
              <a:rPr sz="5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0" dirty="0">
                <a:solidFill>
                  <a:srgbClr val="404040"/>
                </a:solidFill>
                <a:latin typeface="Trebuchet MS"/>
                <a:cs typeface="Trebuchet MS"/>
              </a:rPr>
              <a:t>that</a:t>
            </a:r>
            <a:r>
              <a:rPr sz="50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5" dirty="0">
                <a:solidFill>
                  <a:srgbClr val="404040"/>
                </a:solidFill>
                <a:latin typeface="Trebuchet MS"/>
                <a:cs typeface="Trebuchet MS"/>
              </a:rPr>
              <a:t>it</a:t>
            </a:r>
            <a:r>
              <a:rPr sz="50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5" dirty="0">
                <a:solidFill>
                  <a:srgbClr val="404040"/>
                </a:solidFill>
                <a:latin typeface="Trebuchet MS"/>
                <a:cs typeface="Trebuchet MS"/>
              </a:rPr>
              <a:t>is </a:t>
            </a:r>
            <a:r>
              <a:rPr sz="5000" spc="-10" dirty="0">
                <a:solidFill>
                  <a:srgbClr val="404040"/>
                </a:solidFill>
                <a:latin typeface="Trebuchet MS"/>
                <a:cs typeface="Trebuchet MS"/>
              </a:rPr>
              <a:t> significantly</a:t>
            </a:r>
            <a:r>
              <a:rPr sz="5000" spc="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0" dirty="0">
                <a:solidFill>
                  <a:srgbClr val="404040"/>
                </a:solidFill>
                <a:latin typeface="Trebuchet MS"/>
                <a:cs typeface="Trebuchet MS"/>
              </a:rPr>
              <a:t>different</a:t>
            </a:r>
            <a:r>
              <a:rPr sz="50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5" dirty="0">
                <a:solidFill>
                  <a:srgbClr val="404040"/>
                </a:solidFill>
                <a:latin typeface="Trebuchet MS"/>
                <a:cs typeface="Trebuchet MS"/>
              </a:rPr>
              <a:t>from </a:t>
            </a:r>
            <a:r>
              <a:rPr sz="5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50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0" dirty="0">
                <a:solidFill>
                  <a:srgbClr val="404040"/>
                </a:solidFill>
                <a:latin typeface="Trebuchet MS"/>
                <a:cs typeface="Trebuchet MS"/>
              </a:rPr>
              <a:t>original</a:t>
            </a:r>
            <a:r>
              <a:rPr sz="50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5" dirty="0">
                <a:solidFill>
                  <a:srgbClr val="404040"/>
                </a:solidFill>
                <a:latin typeface="Trebuchet MS"/>
                <a:cs typeface="Trebuchet MS"/>
              </a:rPr>
              <a:t>source,</a:t>
            </a:r>
            <a:r>
              <a:rPr sz="5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0" dirty="0">
                <a:solidFill>
                  <a:srgbClr val="404040"/>
                </a:solidFill>
                <a:latin typeface="Trebuchet MS"/>
                <a:cs typeface="Trebuchet MS"/>
              </a:rPr>
              <a:t>without </a:t>
            </a:r>
            <a:r>
              <a:rPr sz="5000" spc="-14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0" dirty="0">
                <a:solidFill>
                  <a:srgbClr val="404040"/>
                </a:solidFill>
                <a:latin typeface="Trebuchet MS"/>
                <a:cs typeface="Trebuchet MS"/>
              </a:rPr>
              <a:t>changing</a:t>
            </a:r>
            <a:r>
              <a:rPr sz="50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50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5000" spc="-10" dirty="0">
                <a:solidFill>
                  <a:srgbClr val="404040"/>
                </a:solidFill>
                <a:latin typeface="Trebuchet MS"/>
                <a:cs typeface="Trebuchet MS"/>
              </a:rPr>
              <a:t>meaning.</a:t>
            </a:r>
            <a:endParaRPr sz="5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51371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10" dirty="0">
                <a:latin typeface="Trebuchet MS"/>
                <a:cs typeface="Trebuchet MS"/>
              </a:rPr>
              <a:t>Effective</a:t>
            </a:r>
            <a:r>
              <a:rPr b="0" spc="-35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paraphrasing….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79396"/>
            <a:ext cx="8056880" cy="2835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5"/>
              </a:spcBef>
            </a:pPr>
            <a:r>
              <a:rPr sz="3500" spc="-114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4400" spc="-114" dirty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sz="4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 key</a:t>
            </a:r>
            <a:r>
              <a:rPr sz="4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academic</a:t>
            </a:r>
            <a:r>
              <a:rPr sz="44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skill</a:t>
            </a:r>
            <a:r>
              <a:rPr sz="4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needed </a:t>
            </a:r>
            <a:r>
              <a:rPr sz="4400" spc="-13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4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avoid</a:t>
            </a:r>
            <a:r>
              <a:rPr sz="4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4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risk</a:t>
            </a:r>
            <a:r>
              <a:rPr sz="4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plagiarism:</a:t>
            </a:r>
            <a:endParaRPr sz="4400">
              <a:latin typeface="Trebuchet MS"/>
              <a:cs typeface="Trebuchet MS"/>
            </a:endParaRPr>
          </a:p>
          <a:p>
            <a:pPr marL="356870" marR="1011555" indent="-344805">
              <a:lnSpc>
                <a:spcPct val="100000"/>
              </a:lnSpc>
              <a:spcBef>
                <a:spcPts val="1010"/>
              </a:spcBef>
            </a:pPr>
            <a:r>
              <a:rPr sz="3500" spc="-3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4400" spc="-35" dirty="0">
                <a:solidFill>
                  <a:srgbClr val="404040"/>
                </a:solidFill>
                <a:latin typeface="Trebuchet MS"/>
                <a:cs typeface="Trebuchet MS"/>
              </a:rPr>
              <a:t>demonstrates</a:t>
            </a:r>
            <a:r>
              <a:rPr sz="4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5" dirty="0">
                <a:solidFill>
                  <a:srgbClr val="404040"/>
                </a:solidFill>
                <a:latin typeface="Trebuchet MS"/>
                <a:cs typeface="Trebuchet MS"/>
              </a:rPr>
              <a:t>your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 understanding</a:t>
            </a:r>
            <a:r>
              <a:rPr sz="44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of a</a:t>
            </a:r>
            <a:r>
              <a:rPr sz="4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source.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66973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20" dirty="0">
                <a:latin typeface="Trebuchet MS"/>
                <a:cs typeface="Trebuchet MS"/>
              </a:rPr>
              <a:t>Paraphrasing</a:t>
            </a:r>
            <a:r>
              <a:rPr b="0" spc="-40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and</a:t>
            </a:r>
            <a:r>
              <a:rPr b="0" spc="20" dirty="0">
                <a:latin typeface="Trebuchet MS"/>
                <a:cs typeface="Trebuchet MS"/>
              </a:rPr>
              <a:t> </a:t>
            </a:r>
            <a:r>
              <a:rPr b="0" spc="-5" dirty="0">
                <a:latin typeface="Trebuchet MS"/>
                <a:cs typeface="Trebuchet MS"/>
              </a:rPr>
              <a:t>summarising….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12644"/>
            <a:ext cx="8444230" cy="371411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6870" marR="5080" indent="-344805">
              <a:lnSpc>
                <a:spcPct val="90000"/>
              </a:lnSpc>
              <a:spcBef>
                <a:spcPts val="620"/>
              </a:spcBef>
            </a:pPr>
            <a:r>
              <a:rPr sz="3500" spc="-4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4400" spc="-45" dirty="0">
                <a:solidFill>
                  <a:srgbClr val="404040"/>
                </a:solidFill>
                <a:latin typeface="Trebuchet MS"/>
                <a:cs typeface="Trebuchet MS"/>
              </a:rPr>
              <a:t>normally</a:t>
            </a:r>
            <a:r>
              <a:rPr sz="4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used</a:t>
            </a:r>
            <a:r>
              <a:rPr sz="4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together</a:t>
            </a:r>
            <a:r>
              <a:rPr sz="4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in essay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writing,</a:t>
            </a:r>
            <a:r>
              <a:rPr sz="4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b="1" i="1" spc="-5" dirty="0">
                <a:solidFill>
                  <a:srgbClr val="404040"/>
                </a:solidFill>
                <a:latin typeface="Trebuchet MS"/>
                <a:cs typeface="Trebuchet MS"/>
              </a:rPr>
              <a:t>but</a:t>
            </a:r>
            <a:r>
              <a:rPr sz="4400" b="1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while</a:t>
            </a:r>
            <a:r>
              <a:rPr sz="4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summarising </a:t>
            </a:r>
            <a:r>
              <a:rPr sz="4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aims</a:t>
            </a:r>
            <a:r>
              <a:rPr sz="4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4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b="1" spc="-10" dirty="0">
                <a:solidFill>
                  <a:srgbClr val="404040"/>
                </a:solidFill>
                <a:latin typeface="Trebuchet MS"/>
                <a:cs typeface="Trebuchet MS"/>
              </a:rPr>
              <a:t>reduce</a:t>
            </a:r>
            <a:r>
              <a:rPr sz="4400" b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information</a:t>
            </a:r>
            <a:r>
              <a:rPr sz="44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4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4400" spc="-13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suitable length,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paraphrasing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 attempts</a:t>
            </a:r>
            <a:r>
              <a:rPr sz="44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4400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b="1" spc="-10" dirty="0">
                <a:solidFill>
                  <a:srgbClr val="404040"/>
                </a:solidFill>
                <a:latin typeface="Trebuchet MS"/>
                <a:cs typeface="Trebuchet MS"/>
              </a:rPr>
              <a:t>restate</a:t>
            </a:r>
            <a:r>
              <a:rPr sz="4400" b="1" spc="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44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5" dirty="0">
                <a:solidFill>
                  <a:srgbClr val="404040"/>
                </a:solidFill>
                <a:latin typeface="Trebuchet MS"/>
                <a:cs typeface="Trebuchet MS"/>
              </a:rPr>
              <a:t>relevant</a:t>
            </a:r>
            <a:r>
              <a:rPr sz="44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400" spc="-10" dirty="0">
                <a:solidFill>
                  <a:srgbClr val="404040"/>
                </a:solidFill>
                <a:latin typeface="Trebuchet MS"/>
                <a:cs typeface="Trebuchet MS"/>
              </a:rPr>
              <a:t>information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2926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10" dirty="0">
                <a:latin typeface="Trebuchet MS"/>
                <a:cs typeface="Trebuchet MS"/>
              </a:rPr>
              <a:t>An</a:t>
            </a:r>
            <a:r>
              <a:rPr b="0" spc="-7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example….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2190"/>
            <a:ext cx="7595234" cy="394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5"/>
              </a:spcBef>
            </a:pPr>
            <a:r>
              <a:rPr sz="2550" spc="-23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550" spc="-36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her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i="1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ha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3200" i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3200" i="1" spc="-2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i="1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uch</a:t>
            </a:r>
            <a:r>
              <a:rPr sz="3200" i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sz="3200" i="1" spc="-2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bat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i="1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ab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r>
              <a:rPr sz="3200" i="1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the 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reasons</a:t>
            </a:r>
            <a:r>
              <a:rPr sz="3200" i="1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5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32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endParaRPr sz="3200">
              <a:latin typeface="Trebuchet MS"/>
              <a:cs typeface="Trebuchet MS"/>
            </a:endParaRPr>
          </a:p>
          <a:p>
            <a:pPr marL="12700" marR="1299210">
              <a:lnSpc>
                <a:spcPct val="100000"/>
              </a:lnSpc>
              <a:spcBef>
                <a:spcPts val="1010"/>
              </a:spcBef>
            </a:pP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industrial</a:t>
            </a:r>
            <a:r>
              <a:rPr sz="3200" i="1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revolution</a:t>
            </a:r>
            <a:r>
              <a:rPr sz="3200" i="1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happening</a:t>
            </a:r>
            <a:r>
              <a:rPr sz="3200" i="1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3200" i="1" spc="-9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eighteenth-century</a:t>
            </a:r>
            <a:r>
              <a:rPr sz="3200" i="1" spc="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Britain,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rather</a:t>
            </a:r>
            <a:r>
              <a:rPr sz="3200" i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than</a:t>
            </a:r>
            <a:r>
              <a:rPr sz="3200" i="1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in France</a:t>
            </a:r>
            <a:r>
              <a:rPr sz="3200" i="1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5" dirty="0">
                <a:solidFill>
                  <a:srgbClr val="404040"/>
                </a:solidFill>
                <a:latin typeface="Trebuchet MS"/>
                <a:cs typeface="Trebuchet MS"/>
              </a:rPr>
              <a:t>Germany.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Could</a:t>
            </a:r>
            <a:r>
              <a:rPr sz="3200" i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be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paraphrased……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2179700"/>
            <a:ext cx="8350250" cy="3075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5"/>
              </a:spcBef>
            </a:pPr>
            <a:r>
              <a:rPr sz="3200" b="0" spc="-80" dirty="0">
                <a:latin typeface="Lucida Sans Unicode"/>
                <a:cs typeface="Lucida Sans Unicode"/>
              </a:rPr>
              <a:t>▶</a:t>
            </a:r>
            <a:r>
              <a:rPr sz="4000" b="0" i="1" spc="-80" dirty="0">
                <a:solidFill>
                  <a:srgbClr val="404040"/>
                </a:solidFill>
                <a:latin typeface="Trebuchet MS"/>
                <a:cs typeface="Trebuchet MS"/>
              </a:rPr>
              <a:t>Why </a:t>
            </a:r>
            <a:r>
              <a:rPr sz="4000" b="0" i="1" dirty="0">
                <a:solidFill>
                  <a:srgbClr val="404040"/>
                </a:solidFill>
                <a:latin typeface="Trebuchet MS"/>
                <a:cs typeface="Trebuchet MS"/>
              </a:rPr>
              <a:t>the industrial revolution </a:t>
            </a:r>
            <a:r>
              <a:rPr sz="4000" b="0" i="1" spc="5" dirty="0">
                <a:solidFill>
                  <a:srgbClr val="404040"/>
                </a:solidFill>
                <a:latin typeface="Trebuchet MS"/>
                <a:cs typeface="Trebuchet MS"/>
              </a:rPr>
              <a:t> occurred </a:t>
            </a:r>
            <a:r>
              <a:rPr sz="4000" b="0" i="1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4000" b="0" i="1" spc="5" dirty="0">
                <a:solidFill>
                  <a:srgbClr val="404040"/>
                </a:solidFill>
                <a:latin typeface="Trebuchet MS"/>
                <a:cs typeface="Trebuchet MS"/>
              </a:rPr>
              <a:t>Britain </a:t>
            </a:r>
            <a:r>
              <a:rPr sz="4000" b="0" i="1" dirty="0">
                <a:solidFill>
                  <a:srgbClr val="404040"/>
                </a:solidFill>
                <a:latin typeface="Trebuchet MS"/>
                <a:cs typeface="Trebuchet MS"/>
              </a:rPr>
              <a:t>in the </a:t>
            </a:r>
            <a:r>
              <a:rPr sz="4000" b="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b="0" i="1" dirty="0">
                <a:solidFill>
                  <a:srgbClr val="404040"/>
                </a:solidFill>
                <a:latin typeface="Trebuchet MS"/>
                <a:cs typeface="Trebuchet MS"/>
              </a:rPr>
              <a:t>eighteenth </a:t>
            </a:r>
            <a:r>
              <a:rPr sz="4000" b="0" i="1" spc="-55" dirty="0">
                <a:solidFill>
                  <a:srgbClr val="404040"/>
                </a:solidFill>
                <a:latin typeface="Trebuchet MS"/>
                <a:cs typeface="Trebuchet MS"/>
              </a:rPr>
              <a:t>century, </a:t>
            </a:r>
            <a:r>
              <a:rPr sz="4000" b="0" i="1" dirty="0">
                <a:solidFill>
                  <a:srgbClr val="404040"/>
                </a:solidFill>
                <a:latin typeface="Trebuchet MS"/>
                <a:cs typeface="Trebuchet MS"/>
              </a:rPr>
              <a:t>instead of </a:t>
            </a:r>
            <a:r>
              <a:rPr sz="4000" b="0" i="1" spc="5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4000" b="0" i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b="0" i="1" spc="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4000" b="0" i="1" dirty="0">
                <a:solidFill>
                  <a:srgbClr val="404040"/>
                </a:solidFill>
                <a:latin typeface="Trebuchet MS"/>
                <a:cs typeface="Trebuchet MS"/>
              </a:rPr>
              <a:t>continent, has been </a:t>
            </a:r>
            <a:r>
              <a:rPr sz="4000" b="0" i="1" spc="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4000" b="0" i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b="0" i="1" dirty="0">
                <a:solidFill>
                  <a:srgbClr val="404040"/>
                </a:solidFill>
                <a:latin typeface="Trebuchet MS"/>
                <a:cs typeface="Trebuchet MS"/>
              </a:rPr>
              <a:t>subject</a:t>
            </a:r>
            <a:r>
              <a:rPr sz="4000" b="0" i="1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b="0" i="1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4000" b="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b="0" i="1" dirty="0">
                <a:solidFill>
                  <a:srgbClr val="404040"/>
                </a:solidFill>
                <a:latin typeface="Trebuchet MS"/>
                <a:cs typeface="Trebuchet MS"/>
              </a:rPr>
              <a:t>considerable</a:t>
            </a:r>
            <a:r>
              <a:rPr sz="4000" b="0" i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b="0" i="1" dirty="0">
                <a:solidFill>
                  <a:srgbClr val="404040"/>
                </a:solidFill>
                <a:latin typeface="Trebuchet MS"/>
                <a:cs typeface="Trebuchet MS"/>
              </a:rPr>
              <a:t>discussion.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56076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10" dirty="0">
                <a:latin typeface="Trebuchet MS"/>
                <a:cs typeface="Trebuchet MS"/>
              </a:rPr>
              <a:t>An</a:t>
            </a:r>
            <a:r>
              <a:rPr b="0" spc="-15" dirty="0">
                <a:latin typeface="Trebuchet MS"/>
                <a:cs typeface="Trebuchet MS"/>
              </a:rPr>
              <a:t> </a:t>
            </a:r>
            <a:r>
              <a:rPr b="0" spc="-10" dirty="0">
                <a:latin typeface="Trebuchet MS"/>
                <a:cs typeface="Trebuchet MS"/>
              </a:rPr>
              <a:t>effective</a:t>
            </a:r>
            <a:r>
              <a:rPr b="0" spc="-5" dirty="0">
                <a:latin typeface="Trebuchet MS"/>
                <a:cs typeface="Trebuchet MS"/>
              </a:rPr>
              <a:t> paraphrase…..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79700"/>
            <a:ext cx="8396605" cy="2466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5"/>
              </a:spcBef>
            </a:pPr>
            <a:r>
              <a:rPr sz="3200" spc="-10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4000" spc="-105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groups, or </a:t>
            </a:r>
            <a:r>
              <a:rPr sz="4000" spc="-5" dirty="0">
                <a:solidFill>
                  <a:srgbClr val="404040"/>
                </a:solidFill>
                <a:latin typeface="Trebuchet MS"/>
                <a:cs typeface="Trebuchet MS"/>
              </a:rPr>
              <a:t>alone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4000" spc="-5" dirty="0">
                <a:solidFill>
                  <a:srgbClr val="404040"/>
                </a:solidFill>
                <a:latin typeface="Trebuchet MS"/>
                <a:cs typeface="Trebuchet MS"/>
              </a:rPr>
              <a:t>with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 reference</a:t>
            </a:r>
            <a:r>
              <a:rPr sz="4000" spc="2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4000" spc="2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40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previous </a:t>
            </a:r>
            <a:r>
              <a:rPr sz="40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example,</a:t>
            </a:r>
            <a:r>
              <a:rPr sz="4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discuss</a:t>
            </a:r>
            <a:r>
              <a:rPr sz="4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spc="-5" dirty="0">
                <a:solidFill>
                  <a:srgbClr val="404040"/>
                </a:solidFill>
                <a:latin typeface="Trebuchet MS"/>
                <a:cs typeface="Trebuchet MS"/>
              </a:rPr>
              <a:t>what</a:t>
            </a:r>
            <a:r>
              <a:rPr sz="4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40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effective </a:t>
            </a:r>
            <a:r>
              <a:rPr sz="4000" spc="-1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paraphrase</a:t>
            </a:r>
            <a:r>
              <a:rPr sz="40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spc="5" dirty="0">
                <a:solidFill>
                  <a:srgbClr val="404040"/>
                </a:solidFill>
                <a:latin typeface="Trebuchet MS"/>
                <a:cs typeface="Trebuchet MS"/>
              </a:rPr>
              <a:t>should</a:t>
            </a:r>
            <a:r>
              <a:rPr sz="40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000" dirty="0">
                <a:solidFill>
                  <a:srgbClr val="404040"/>
                </a:solidFill>
                <a:latin typeface="Trebuchet MS"/>
                <a:cs typeface="Trebuchet MS"/>
              </a:rPr>
              <a:t>contain</a:t>
            </a:r>
            <a:endParaRPr sz="4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755507"/>
            <a:ext cx="8158480" cy="4078604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550" spc="-23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550" spc="-36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has</a:t>
            </a:r>
            <a:r>
              <a:rPr sz="3200" i="1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3200" i="1" spc="-15" dirty="0">
                <a:solidFill>
                  <a:srgbClr val="404040"/>
                </a:solidFill>
                <a:latin typeface="Trebuchet MS"/>
                <a:cs typeface="Trebuchet MS"/>
              </a:rPr>
              <a:t>different</a:t>
            </a:r>
            <a:r>
              <a:rPr sz="3200" i="1" spc="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structure</a:t>
            </a:r>
            <a:r>
              <a:rPr sz="3200" i="1" spc="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3200" i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original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550" spc="-23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550" spc="-36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ha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3200" i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ai</a:t>
            </a:r>
            <a:r>
              <a:rPr sz="3200" i="1" dirty="0">
                <a:solidFill>
                  <a:srgbClr val="404040"/>
                </a:solidFill>
                <a:latin typeface="Trebuchet MS"/>
                <a:cs typeface="Trebuchet MS"/>
              </a:rPr>
              <a:t>nl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sz="3200" i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dif</a:t>
            </a:r>
            <a:r>
              <a:rPr sz="3200" i="1" spc="-25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ere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sz="3200" i="1" spc="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3200" i="1" spc="-2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cabulary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550" spc="-23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550" spc="-36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re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tai</a:t>
            </a:r>
            <a:r>
              <a:rPr sz="3200" i="1" spc="5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3200" i="1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3200" i="1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same</a:t>
            </a:r>
            <a:r>
              <a:rPr sz="3200" i="1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3200" i="1" spc="-2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3200" i="1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3200" i="1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endParaRPr sz="3200">
              <a:latin typeface="Trebuchet MS"/>
              <a:cs typeface="Trebuchet MS"/>
            </a:endParaRPr>
          </a:p>
          <a:p>
            <a:pPr marL="356870" marR="5080" indent="-344805">
              <a:lnSpc>
                <a:spcPct val="100000"/>
              </a:lnSpc>
              <a:spcBef>
                <a:spcPts val="985"/>
              </a:spcBef>
            </a:pPr>
            <a:r>
              <a:rPr sz="2550" spc="-235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2550" spc="-36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ee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3200" i="1" spc="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so</a:t>
            </a:r>
            <a:r>
              <a:rPr sz="3200" i="1" spc="-2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3200" i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ph</a:t>
            </a:r>
            <a:r>
              <a:rPr sz="3200" i="1" spc="-25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ase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3200" i="1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sz="3200" i="1" spc="-3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sz="3200" i="1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3200" i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20" dirty="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ig</a:t>
            </a:r>
            <a:r>
              <a:rPr sz="3200" i="1" dirty="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sz="3200" i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sz="3200" i="1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that 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sz="3200" i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32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5" dirty="0">
                <a:solidFill>
                  <a:srgbClr val="404040"/>
                </a:solidFill>
                <a:latin typeface="Trebuchet MS"/>
                <a:cs typeface="Trebuchet MS"/>
              </a:rPr>
              <a:t>common</a:t>
            </a:r>
            <a:r>
              <a:rPr sz="3200" i="1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use</a:t>
            </a:r>
            <a:endParaRPr sz="3200">
              <a:latin typeface="Trebuchet MS"/>
              <a:cs typeface="Trebuchet MS"/>
            </a:endParaRPr>
          </a:p>
          <a:p>
            <a:pPr marL="12700" marR="316230" indent="121920">
              <a:lnSpc>
                <a:spcPct val="100000"/>
              </a:lnSpc>
              <a:spcBef>
                <a:spcPts val="1015"/>
              </a:spcBef>
            </a:pP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e.g. </a:t>
            </a:r>
            <a:r>
              <a:rPr sz="3200" i="1" spc="-5" dirty="0">
                <a:solidFill>
                  <a:srgbClr val="404040"/>
                </a:solidFill>
                <a:latin typeface="Trebuchet MS"/>
                <a:cs typeface="Trebuchet MS"/>
              </a:rPr>
              <a:t>‘industrial revolution’ or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‘eighteenth </a:t>
            </a:r>
            <a:r>
              <a:rPr sz="3200" i="1" spc="-9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i="1" spc="-10" dirty="0">
                <a:solidFill>
                  <a:srgbClr val="404040"/>
                </a:solidFill>
                <a:latin typeface="Trebuchet MS"/>
                <a:cs typeface="Trebuchet MS"/>
              </a:rPr>
              <a:t>century’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31063"/>
            <a:ext cx="605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Techniques </a:t>
            </a:r>
            <a:r>
              <a:rPr spc="-5" dirty="0"/>
              <a:t>for</a:t>
            </a:r>
            <a:r>
              <a:rPr spc="-20" dirty="0"/>
              <a:t> </a:t>
            </a:r>
            <a:r>
              <a:rPr spc="-25" dirty="0"/>
              <a:t>paraphrasing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300152"/>
            <a:ext cx="8870315" cy="51238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84175" indent="-372110">
              <a:lnSpc>
                <a:spcPct val="100000"/>
              </a:lnSpc>
              <a:spcBef>
                <a:spcPts val="865"/>
              </a:spcBef>
              <a:buAutoNum type="alphaLcParenBoth"/>
              <a:tabLst>
                <a:tab pos="384810" algn="l"/>
              </a:tabLst>
            </a:pPr>
            <a:r>
              <a:rPr sz="18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Changing</a:t>
            </a:r>
            <a:r>
              <a:rPr sz="1800" b="1" i="1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vocabulary</a:t>
            </a:r>
            <a:r>
              <a:rPr sz="1800" b="1" i="1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by</a:t>
            </a:r>
            <a:r>
              <a:rPr sz="18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using</a:t>
            </a:r>
            <a:r>
              <a:rPr sz="1800" b="1" i="1" u="heavy" spc="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synonyms</a:t>
            </a:r>
            <a:r>
              <a:rPr sz="1800" b="1" i="1" spc="-10" dirty="0">
                <a:solidFill>
                  <a:srgbClr val="404040"/>
                </a:solidFill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ts val="2055"/>
              </a:lnSpc>
              <a:spcBef>
                <a:spcPts val="765"/>
              </a:spcBef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argues</a:t>
            </a:r>
            <a:r>
              <a:rPr sz="1800" i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&gt;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claims/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ts val="1945"/>
              </a:lnSpc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eighteenth</a:t>
            </a:r>
            <a:r>
              <a:rPr sz="1800" i="1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century</a:t>
            </a:r>
            <a:r>
              <a:rPr sz="1800" i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&gt;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1700s/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ts val="2050"/>
              </a:lnSpc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wages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&gt;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labour</a:t>
            </a:r>
            <a:r>
              <a:rPr sz="1800" i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costs/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economise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&gt;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saving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ts val="1939"/>
              </a:lnSpc>
              <a:spcBef>
                <a:spcPts val="1045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NB.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Do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not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attempt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paraphrase</a:t>
            </a:r>
            <a:r>
              <a:rPr sz="18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every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word,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since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some</a:t>
            </a:r>
            <a:r>
              <a:rPr sz="18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have</a:t>
            </a:r>
            <a:r>
              <a:rPr sz="1800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no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true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synonym,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e.g. </a:t>
            </a:r>
            <a:r>
              <a:rPr sz="1800" spc="-5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demand,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economy,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energy</a:t>
            </a:r>
            <a:endParaRPr sz="1800">
              <a:latin typeface="Trebuchet MS"/>
              <a:cs typeface="Trebuchet MS"/>
            </a:endParaRPr>
          </a:p>
          <a:p>
            <a:pPr marL="384175" indent="-372110">
              <a:lnSpc>
                <a:spcPct val="100000"/>
              </a:lnSpc>
              <a:spcBef>
                <a:spcPts val="770"/>
              </a:spcBef>
              <a:buAutoNum type="alphaLcParenBoth" startAt="2"/>
              <a:tabLst>
                <a:tab pos="384810" algn="l"/>
              </a:tabLst>
            </a:pPr>
            <a:r>
              <a:rPr sz="18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Changing</a:t>
            </a:r>
            <a:r>
              <a:rPr sz="18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word</a:t>
            </a:r>
            <a:r>
              <a:rPr sz="1800" b="1" i="1" u="heavy" spc="-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class:</a:t>
            </a:r>
            <a:endParaRPr sz="1800">
              <a:latin typeface="Trebuchet MS"/>
              <a:cs typeface="Trebuchet MS"/>
            </a:endParaRPr>
          </a:p>
          <a:p>
            <a:pPr marL="79375">
              <a:lnSpc>
                <a:spcPct val="100000"/>
              </a:lnSpc>
              <a:spcBef>
                <a:spcPts val="765"/>
              </a:spcBef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explanation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(n.)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&gt;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 explain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5" dirty="0">
                <a:solidFill>
                  <a:srgbClr val="404040"/>
                </a:solidFill>
                <a:latin typeface="Trebuchet MS"/>
                <a:cs typeface="Trebuchet MS"/>
              </a:rPr>
              <a:t>(v.)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/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 mechanical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(adj.)</a:t>
            </a:r>
            <a:r>
              <a:rPr sz="1800" i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&gt;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 mechanise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800" i="1" spc="-55" dirty="0">
                <a:solidFill>
                  <a:srgbClr val="404040"/>
                </a:solidFill>
                <a:latin typeface="Trebuchet MS"/>
                <a:cs typeface="Trebuchet MS"/>
              </a:rPr>
              <a:t>(v.)</a:t>
            </a:r>
            <a:r>
              <a:rPr sz="1800" i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/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 profitable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(adj.)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&gt;</a:t>
            </a:r>
            <a:r>
              <a:rPr sz="1800" i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profitability</a:t>
            </a:r>
            <a:r>
              <a:rPr sz="1800" i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(n.)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Trebuchet MS"/>
              <a:cs typeface="Trebuchet MS"/>
            </a:endParaRPr>
          </a:p>
          <a:p>
            <a:pPr marL="363220" indent="-350520">
              <a:lnSpc>
                <a:spcPct val="100000"/>
              </a:lnSpc>
              <a:buAutoNum type="alphaLcParenBoth" startAt="3"/>
              <a:tabLst>
                <a:tab pos="363220" algn="l"/>
              </a:tabLst>
            </a:pPr>
            <a:r>
              <a:rPr sz="18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Changing</a:t>
            </a:r>
            <a:r>
              <a:rPr sz="1800" b="1" i="1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word</a:t>
            </a:r>
            <a:r>
              <a:rPr sz="1800" b="1" i="1" u="heavy" spc="-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order:</a:t>
            </a:r>
            <a:endParaRPr sz="1800">
              <a:latin typeface="Trebuchet MS"/>
              <a:cs typeface="Trebuchet MS"/>
            </a:endParaRPr>
          </a:p>
          <a:p>
            <a:pPr marL="79375">
              <a:lnSpc>
                <a:spcPct val="100000"/>
              </a:lnSpc>
              <a:spcBef>
                <a:spcPts val="770"/>
              </a:spcBef>
            </a:pP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best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explanation</a:t>
            </a:r>
            <a:r>
              <a:rPr sz="1800" i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 the</a:t>
            </a:r>
            <a:r>
              <a:rPr sz="1800" i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British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location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 the</a:t>
            </a:r>
            <a:r>
              <a:rPr sz="1800" i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industrial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revolution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sz="1800" i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found</a:t>
            </a:r>
            <a:r>
              <a:rPr sz="1800" i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by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studying</a:t>
            </a:r>
            <a:r>
              <a:rPr sz="1800" i="1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demand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factors.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&gt;</a:t>
            </a:r>
            <a:r>
              <a:rPr sz="1800" i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1800" i="1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focus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demand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may</a:t>
            </a:r>
            <a:r>
              <a:rPr sz="1800" i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help</a:t>
            </a:r>
            <a:r>
              <a:rPr sz="1800" i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explain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800" i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dirty="0">
                <a:solidFill>
                  <a:srgbClr val="404040"/>
                </a:solidFill>
                <a:latin typeface="Trebuchet MS"/>
                <a:cs typeface="Trebuchet MS"/>
              </a:rPr>
              <a:t>UK</a:t>
            </a:r>
            <a:r>
              <a:rPr sz="1800" i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origin</a:t>
            </a:r>
            <a:r>
              <a:rPr sz="1800" i="1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i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industrial</a:t>
            </a:r>
            <a:r>
              <a:rPr sz="1800" i="1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Trebuchet MS"/>
                <a:cs typeface="Trebuchet MS"/>
              </a:rPr>
              <a:t>revolution.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338</Words>
  <Application>Microsoft Office PowerPoint</Application>
  <PresentationFormat>Grand écran</PresentationFormat>
  <Paragraphs>38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Calibri</vt:lpstr>
      <vt:lpstr>Lucida Sans Unicode</vt:lpstr>
      <vt:lpstr>Trebuchet MS</vt:lpstr>
      <vt:lpstr>Office Theme</vt:lpstr>
      <vt:lpstr>Présentation PowerPoint</vt:lpstr>
      <vt:lpstr>Paraphrasing means…</vt:lpstr>
      <vt:lpstr>Effective paraphrasing….</vt:lpstr>
      <vt:lpstr>Paraphrasing and summarising….</vt:lpstr>
      <vt:lpstr>An example….</vt:lpstr>
      <vt:lpstr>▶Why the industrial revolution  occurred in Britain in the  eighteenth century, instead of on  the continent, has been the  subject of considerable discussion.</vt:lpstr>
      <vt:lpstr>An effective paraphrase…..</vt:lpstr>
      <vt:lpstr>Présentation PowerPoint</vt:lpstr>
      <vt:lpstr>Techniques for paraphrasing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Omar Behadada</cp:lastModifiedBy>
  <cp:revision>1</cp:revision>
  <dcterms:created xsi:type="dcterms:W3CDTF">2023-11-04T08:11:45Z</dcterms:created>
  <dcterms:modified xsi:type="dcterms:W3CDTF">2023-11-04T08:20:03Z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2023-11-04T00:00:00Z</vt:filetime>
  </property>
</Properties>
</file>