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4" r:id="rId2"/>
    <p:sldId id="257" r:id="rId3"/>
    <p:sldId id="258" r:id="rId4"/>
    <p:sldId id="259" r:id="rId5"/>
    <p:sldId id="260" r:id="rId6"/>
    <p:sldId id="261" r:id="rId7"/>
    <p:sldId id="262" r:id="rId8"/>
    <p:sldId id="268" r:id="rId9"/>
    <p:sldId id="267"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0" d="100"/>
          <a:sy n="120" d="100"/>
        </p:scale>
        <p:origin x="-420" y="-18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837F65-F663-42AF-9123-CC102A734BD0}" type="datetimeFigureOut">
              <a:rPr lang="fr-FR" smtClean="0"/>
              <a:t>25/10/2023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F2029D-5D4A-4B94-85A4-67BD7D4FD7D8}" type="slidenum">
              <a:rPr lang="fr-FR" smtClean="0"/>
              <a:t>‹N°›</a:t>
            </a:fld>
            <a:endParaRPr lang="fr-FR"/>
          </a:p>
        </p:txBody>
      </p:sp>
    </p:spTree>
    <p:extLst>
      <p:ext uri="{BB962C8B-B14F-4D97-AF65-F5344CB8AC3E}">
        <p14:creationId xmlns:p14="http://schemas.microsoft.com/office/powerpoint/2010/main" val="34572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a:noFill/>
          <a:ln/>
        </p:spPr>
        <p:txBody>
          <a:bodyPr/>
          <a:lstStyle/>
          <a:p>
            <a:pPr eaLnBrk="1" hangingPunct="1"/>
            <a:endParaRPr lang="fr-FR" dirty="0" smtClean="0"/>
          </a:p>
        </p:txBody>
      </p:sp>
    </p:spTree>
    <p:extLst>
      <p:ext uri="{BB962C8B-B14F-4D97-AF65-F5344CB8AC3E}">
        <p14:creationId xmlns:p14="http://schemas.microsoft.com/office/powerpoint/2010/main" val="396632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39F7696-812C-4D89-BDDB-760EEF2F1FEB}" type="datetimeFigureOut">
              <a:rPr lang="fr-FR" smtClean="0"/>
              <a:t>25/10/2023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D789BF-CDC1-44AF-A9CF-751A934D2322}" type="slidenum">
              <a:rPr lang="fr-FR" smtClean="0"/>
              <a:t>‹N°›</a:t>
            </a:fld>
            <a:endParaRPr lang="fr-FR"/>
          </a:p>
        </p:txBody>
      </p:sp>
    </p:spTree>
    <p:extLst>
      <p:ext uri="{BB962C8B-B14F-4D97-AF65-F5344CB8AC3E}">
        <p14:creationId xmlns:p14="http://schemas.microsoft.com/office/powerpoint/2010/main" val="2739236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39F7696-812C-4D89-BDDB-760EEF2F1FEB}" type="datetimeFigureOut">
              <a:rPr lang="fr-FR" smtClean="0"/>
              <a:t>25/10/2023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D789BF-CDC1-44AF-A9CF-751A934D2322}" type="slidenum">
              <a:rPr lang="fr-FR" smtClean="0"/>
              <a:t>‹N°›</a:t>
            </a:fld>
            <a:endParaRPr lang="fr-FR"/>
          </a:p>
        </p:txBody>
      </p:sp>
    </p:spTree>
    <p:extLst>
      <p:ext uri="{BB962C8B-B14F-4D97-AF65-F5344CB8AC3E}">
        <p14:creationId xmlns:p14="http://schemas.microsoft.com/office/powerpoint/2010/main" val="2047183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39F7696-812C-4D89-BDDB-760EEF2F1FEB}" type="datetimeFigureOut">
              <a:rPr lang="fr-FR" smtClean="0"/>
              <a:t>25/10/2023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D789BF-CDC1-44AF-A9CF-751A934D2322}" type="slidenum">
              <a:rPr lang="fr-FR" smtClean="0"/>
              <a:t>‹N°›</a:t>
            </a:fld>
            <a:endParaRPr lang="fr-FR"/>
          </a:p>
        </p:txBody>
      </p:sp>
    </p:spTree>
    <p:extLst>
      <p:ext uri="{BB962C8B-B14F-4D97-AF65-F5344CB8AC3E}">
        <p14:creationId xmlns:p14="http://schemas.microsoft.com/office/powerpoint/2010/main" val="2883041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39F7696-812C-4D89-BDDB-760EEF2F1FEB}" type="datetimeFigureOut">
              <a:rPr lang="fr-FR" smtClean="0"/>
              <a:t>25/10/2023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D789BF-CDC1-44AF-A9CF-751A934D2322}" type="slidenum">
              <a:rPr lang="fr-FR" smtClean="0"/>
              <a:t>‹N°›</a:t>
            </a:fld>
            <a:endParaRPr lang="fr-FR"/>
          </a:p>
        </p:txBody>
      </p:sp>
    </p:spTree>
    <p:extLst>
      <p:ext uri="{BB962C8B-B14F-4D97-AF65-F5344CB8AC3E}">
        <p14:creationId xmlns:p14="http://schemas.microsoft.com/office/powerpoint/2010/main" val="1439560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39F7696-812C-4D89-BDDB-760EEF2F1FEB}" type="datetimeFigureOut">
              <a:rPr lang="fr-FR" smtClean="0"/>
              <a:t>25/10/2023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D789BF-CDC1-44AF-A9CF-751A934D2322}" type="slidenum">
              <a:rPr lang="fr-FR" smtClean="0"/>
              <a:t>‹N°›</a:t>
            </a:fld>
            <a:endParaRPr lang="fr-FR"/>
          </a:p>
        </p:txBody>
      </p:sp>
    </p:spTree>
    <p:extLst>
      <p:ext uri="{BB962C8B-B14F-4D97-AF65-F5344CB8AC3E}">
        <p14:creationId xmlns:p14="http://schemas.microsoft.com/office/powerpoint/2010/main" val="2133777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39F7696-812C-4D89-BDDB-760EEF2F1FEB}" type="datetimeFigureOut">
              <a:rPr lang="fr-FR" smtClean="0"/>
              <a:t>25/10/2023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D789BF-CDC1-44AF-A9CF-751A934D2322}" type="slidenum">
              <a:rPr lang="fr-FR" smtClean="0"/>
              <a:t>‹N°›</a:t>
            </a:fld>
            <a:endParaRPr lang="fr-FR"/>
          </a:p>
        </p:txBody>
      </p:sp>
    </p:spTree>
    <p:extLst>
      <p:ext uri="{BB962C8B-B14F-4D97-AF65-F5344CB8AC3E}">
        <p14:creationId xmlns:p14="http://schemas.microsoft.com/office/powerpoint/2010/main" val="235840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39F7696-812C-4D89-BDDB-760EEF2F1FEB}" type="datetimeFigureOut">
              <a:rPr lang="fr-FR" smtClean="0"/>
              <a:t>25/10/2023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DD789BF-CDC1-44AF-A9CF-751A934D2322}" type="slidenum">
              <a:rPr lang="fr-FR" smtClean="0"/>
              <a:t>‹N°›</a:t>
            </a:fld>
            <a:endParaRPr lang="fr-FR"/>
          </a:p>
        </p:txBody>
      </p:sp>
    </p:spTree>
    <p:extLst>
      <p:ext uri="{BB962C8B-B14F-4D97-AF65-F5344CB8AC3E}">
        <p14:creationId xmlns:p14="http://schemas.microsoft.com/office/powerpoint/2010/main" val="4150630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39F7696-812C-4D89-BDDB-760EEF2F1FEB}" type="datetimeFigureOut">
              <a:rPr lang="fr-FR" smtClean="0"/>
              <a:t>25/10/2023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DD789BF-CDC1-44AF-A9CF-751A934D2322}" type="slidenum">
              <a:rPr lang="fr-FR" smtClean="0"/>
              <a:t>‹N°›</a:t>
            </a:fld>
            <a:endParaRPr lang="fr-FR"/>
          </a:p>
        </p:txBody>
      </p:sp>
    </p:spTree>
    <p:extLst>
      <p:ext uri="{BB962C8B-B14F-4D97-AF65-F5344CB8AC3E}">
        <p14:creationId xmlns:p14="http://schemas.microsoft.com/office/powerpoint/2010/main" val="3530941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39F7696-812C-4D89-BDDB-760EEF2F1FEB}" type="datetimeFigureOut">
              <a:rPr lang="fr-FR" smtClean="0"/>
              <a:t>25/10/2023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DD789BF-CDC1-44AF-A9CF-751A934D2322}" type="slidenum">
              <a:rPr lang="fr-FR" smtClean="0"/>
              <a:t>‹N°›</a:t>
            </a:fld>
            <a:endParaRPr lang="fr-FR"/>
          </a:p>
        </p:txBody>
      </p:sp>
    </p:spTree>
    <p:extLst>
      <p:ext uri="{BB962C8B-B14F-4D97-AF65-F5344CB8AC3E}">
        <p14:creationId xmlns:p14="http://schemas.microsoft.com/office/powerpoint/2010/main" val="2410226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39F7696-812C-4D89-BDDB-760EEF2F1FEB}" type="datetimeFigureOut">
              <a:rPr lang="fr-FR" smtClean="0"/>
              <a:t>25/10/2023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D789BF-CDC1-44AF-A9CF-751A934D2322}" type="slidenum">
              <a:rPr lang="fr-FR" smtClean="0"/>
              <a:t>‹N°›</a:t>
            </a:fld>
            <a:endParaRPr lang="fr-FR"/>
          </a:p>
        </p:txBody>
      </p:sp>
    </p:spTree>
    <p:extLst>
      <p:ext uri="{BB962C8B-B14F-4D97-AF65-F5344CB8AC3E}">
        <p14:creationId xmlns:p14="http://schemas.microsoft.com/office/powerpoint/2010/main" val="617117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39F7696-812C-4D89-BDDB-760EEF2F1FEB}" type="datetimeFigureOut">
              <a:rPr lang="fr-FR" smtClean="0"/>
              <a:t>25/10/2023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D789BF-CDC1-44AF-A9CF-751A934D2322}" type="slidenum">
              <a:rPr lang="fr-FR" smtClean="0"/>
              <a:t>‹N°›</a:t>
            </a:fld>
            <a:endParaRPr lang="fr-FR"/>
          </a:p>
        </p:txBody>
      </p:sp>
    </p:spTree>
    <p:extLst>
      <p:ext uri="{BB962C8B-B14F-4D97-AF65-F5344CB8AC3E}">
        <p14:creationId xmlns:p14="http://schemas.microsoft.com/office/powerpoint/2010/main" val="55071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9F7696-812C-4D89-BDDB-760EEF2F1FEB}" type="datetimeFigureOut">
              <a:rPr lang="fr-FR" smtClean="0"/>
              <a:t>25/10/2023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789BF-CDC1-44AF-A9CF-751A934D2322}" type="slidenum">
              <a:rPr lang="fr-FR" smtClean="0"/>
              <a:t>‹N°›</a:t>
            </a:fld>
            <a:endParaRPr lang="fr-FR"/>
          </a:p>
        </p:txBody>
      </p:sp>
    </p:spTree>
    <p:extLst>
      <p:ext uri="{BB962C8B-B14F-4D97-AF65-F5344CB8AC3E}">
        <p14:creationId xmlns:p14="http://schemas.microsoft.com/office/powerpoint/2010/main" val="1317745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4247" y="2344333"/>
            <a:ext cx="8459586" cy="2387600"/>
          </a:xfrm>
        </p:spPr>
        <p:txBody>
          <a:bodyPr>
            <a:normAutofit fontScale="90000"/>
          </a:bodyPr>
          <a:lstStyle/>
          <a:p>
            <a:r>
              <a:rPr lang="fr-FR" dirty="0" smtClean="0"/>
              <a:t>Expression et Communications Écrite</a:t>
            </a:r>
            <a:br>
              <a:rPr lang="fr-FR" dirty="0" smtClean="0"/>
            </a:br>
            <a:r>
              <a:rPr lang="fr-FR" dirty="0" smtClean="0"/>
              <a:t/>
            </a:r>
            <a:br>
              <a:rPr lang="fr-FR" dirty="0" smtClean="0"/>
            </a:br>
            <a:r>
              <a:rPr lang="fr-FR" b="1" dirty="0"/>
              <a:t>R</a:t>
            </a:r>
            <a:r>
              <a:rPr lang="fr-FR" b="1" dirty="0" smtClean="0"/>
              <a:t>édaction </a:t>
            </a:r>
            <a:r>
              <a:rPr lang="fr-FR" b="1" dirty="0"/>
              <a:t>du rapport de stage</a:t>
            </a:r>
            <a:br>
              <a:rPr lang="fr-FR" b="1" dirty="0"/>
            </a:br>
            <a:r>
              <a:rPr lang="fr-FR" dirty="0" smtClean="0"/>
              <a:t> </a:t>
            </a:r>
            <a:endParaRPr lang="fr-FR" dirty="0"/>
          </a:p>
        </p:txBody>
      </p:sp>
      <p:sp>
        <p:nvSpPr>
          <p:cNvPr id="3" name="Sous-titre 2"/>
          <p:cNvSpPr>
            <a:spLocks noGrp="1"/>
          </p:cNvSpPr>
          <p:nvPr>
            <p:ph type="subTitle" idx="1"/>
          </p:nvPr>
        </p:nvSpPr>
        <p:spPr>
          <a:xfrm>
            <a:off x="7622769" y="5563842"/>
            <a:ext cx="4139739" cy="637453"/>
          </a:xfrm>
        </p:spPr>
        <p:txBody>
          <a:bodyPr>
            <a:normAutofit fontScale="77500" lnSpcReduction="20000"/>
          </a:bodyPr>
          <a:lstStyle/>
          <a:p>
            <a:r>
              <a:rPr lang="fr-FR" dirty="0" smtClean="0"/>
              <a:t>L3 : Géomètre Topographe</a:t>
            </a:r>
          </a:p>
          <a:p>
            <a:r>
              <a:rPr lang="fr-FR" dirty="0" smtClean="0"/>
              <a:t>2023- 2024</a:t>
            </a:r>
          </a:p>
        </p:txBody>
      </p:sp>
    </p:spTree>
    <p:extLst>
      <p:ext uri="{BB962C8B-B14F-4D97-AF65-F5344CB8AC3E}">
        <p14:creationId xmlns:p14="http://schemas.microsoft.com/office/powerpoint/2010/main" val="1475906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3331" y="335846"/>
            <a:ext cx="11518669" cy="5355312"/>
          </a:xfrm>
          <a:prstGeom prst="rect">
            <a:avLst/>
          </a:prstGeom>
        </p:spPr>
        <p:txBody>
          <a:bodyPr wrap="square">
            <a:spAutoFit/>
          </a:bodyPr>
          <a:lstStyle/>
          <a:p>
            <a:pPr marL="342900" indent="-342900">
              <a:buAutoNum type="arabicPeriod"/>
            </a:pPr>
            <a:r>
              <a:rPr lang="fr-FR" b="1" dirty="0" smtClean="0"/>
              <a:t>Instructions pour la rédaction du rapport de stage</a:t>
            </a:r>
          </a:p>
          <a:p>
            <a:endParaRPr lang="fr-FR" b="1" dirty="0" smtClean="0"/>
          </a:p>
          <a:p>
            <a:r>
              <a:rPr lang="fr-FR" b="1" dirty="0" smtClean="0"/>
              <a:t>1.1.	Sur le plan forme</a:t>
            </a:r>
          </a:p>
          <a:p>
            <a:r>
              <a:rPr lang="fr-FR" dirty="0" smtClean="0"/>
              <a:t>La longueur maximale du rapport : 20 pages</a:t>
            </a:r>
          </a:p>
          <a:p>
            <a:endParaRPr lang="fr-FR" dirty="0" smtClean="0"/>
          </a:p>
          <a:p>
            <a:r>
              <a:rPr lang="fr-FR" dirty="0" smtClean="0"/>
              <a:t>-Texte : </a:t>
            </a:r>
          </a:p>
          <a:p>
            <a:r>
              <a:rPr lang="fr-FR" dirty="0" smtClean="0"/>
              <a:t>•	Taille de la police de caractère: 12 points (Times New Roman)</a:t>
            </a:r>
          </a:p>
          <a:p>
            <a:r>
              <a:rPr lang="fr-FR" dirty="0" smtClean="0"/>
              <a:t>•	Marges: -Gauche: 2,5 cm. - Droite: 2,5 cm. - Haut: 2,5 cm. - Bas: 2,5 cm plus de la reliure : 0,5 cm</a:t>
            </a:r>
          </a:p>
          <a:p>
            <a:r>
              <a:rPr lang="fr-FR" dirty="0" smtClean="0"/>
              <a:t>•	</a:t>
            </a:r>
            <a:r>
              <a:rPr lang="fr-FR" dirty="0" err="1" smtClean="0"/>
              <a:t>Inter-lignes</a:t>
            </a:r>
            <a:r>
              <a:rPr lang="fr-FR" dirty="0" smtClean="0"/>
              <a:t> : 1,15</a:t>
            </a:r>
          </a:p>
          <a:p>
            <a:r>
              <a:rPr lang="fr-FR" dirty="0" smtClean="0"/>
              <a:t>•	Titres (gras, majuscule) et numérotés en chiffres romains (I, II, III, …..)</a:t>
            </a:r>
          </a:p>
          <a:p>
            <a:r>
              <a:rPr lang="fr-FR" dirty="0" smtClean="0"/>
              <a:t>•	Sous-titres (gras, minuscule) et numérotés en chiffres arabes (1, 2, 3 ….)</a:t>
            </a:r>
          </a:p>
          <a:p>
            <a:endParaRPr lang="fr-FR" dirty="0" smtClean="0"/>
          </a:p>
          <a:p>
            <a:r>
              <a:rPr lang="fr-FR" dirty="0" smtClean="0"/>
              <a:t>-Figures, tableaux et images : ils doivent être numérotés en chiffres arabes et appelés dans le texte par ordre numérique (numéro entre parenthèses) (exemple : (Fig. 1) ou (</a:t>
            </a:r>
            <a:r>
              <a:rPr lang="fr-FR" dirty="0" err="1" smtClean="0"/>
              <a:t>Tabl</a:t>
            </a:r>
            <a:r>
              <a:rPr lang="fr-FR" dirty="0" smtClean="0"/>
              <a:t>. 1)</a:t>
            </a:r>
          </a:p>
          <a:p>
            <a:endParaRPr lang="fr-FR" dirty="0" smtClean="0"/>
          </a:p>
          <a:p>
            <a:r>
              <a:rPr lang="fr-FR" b="1" dirty="0" smtClean="0"/>
              <a:t>1.2.	Sur le fond</a:t>
            </a:r>
          </a:p>
          <a:p>
            <a:endParaRPr lang="fr-FR" dirty="0" smtClean="0"/>
          </a:p>
          <a:p>
            <a:r>
              <a:rPr lang="fr-FR" dirty="0" smtClean="0"/>
              <a:t>A lire le texte ci-après</a:t>
            </a:r>
          </a:p>
          <a:p>
            <a:r>
              <a:rPr lang="fr-FR" dirty="0" smtClean="0"/>
              <a:t> </a:t>
            </a:r>
            <a:endParaRPr lang="fr-FR" dirty="0"/>
          </a:p>
        </p:txBody>
      </p:sp>
    </p:spTree>
    <p:extLst>
      <p:ext uri="{BB962C8B-B14F-4D97-AF65-F5344CB8AC3E}">
        <p14:creationId xmlns:p14="http://schemas.microsoft.com/office/powerpoint/2010/main" val="1362687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6131" y="277366"/>
            <a:ext cx="11380124" cy="7159139"/>
          </a:xfrm>
          <a:prstGeom prst="rect">
            <a:avLst/>
          </a:prstGeom>
        </p:spPr>
        <p:txBody>
          <a:bodyPr wrap="square">
            <a:spAutoFit/>
          </a:bodyPr>
          <a:lstStyle/>
          <a:p>
            <a:pPr algn="ctr">
              <a:lnSpc>
                <a:spcPct val="115000"/>
              </a:lnSpc>
              <a:spcAft>
                <a:spcPts val="0"/>
              </a:spcAft>
            </a:pPr>
            <a:endParaRPr lang="fr-FR" b="1" dirty="0" smtClean="0">
              <a:effectLst/>
              <a:latin typeface="Times New Roman" panose="02020603050405020304" pitchFamily="18" charset="0"/>
              <a:ea typeface="Caladea" panose="02040503050406030204" pitchFamily="18" charset="0"/>
              <a:cs typeface="Caladea" panose="02040503050406030204" pitchFamily="18" charset="0"/>
            </a:endParaRPr>
          </a:p>
          <a:p>
            <a:pPr algn="ctr">
              <a:lnSpc>
                <a:spcPct val="115000"/>
              </a:lnSpc>
              <a:spcAft>
                <a:spcPts val="0"/>
              </a:spcAft>
            </a:pPr>
            <a:r>
              <a:rPr lang="fr-FR" b="1" dirty="0" smtClean="0">
                <a:effectLst/>
                <a:latin typeface="Times New Roman" panose="02020603050405020304" pitchFamily="18" charset="0"/>
                <a:ea typeface="Caladea" panose="02040503050406030204" pitchFamily="18" charset="0"/>
                <a:cs typeface="Caladea" panose="02040503050406030204" pitchFamily="18" charset="0"/>
              </a:rPr>
              <a:t>Remerciements</a:t>
            </a:r>
            <a:endParaRPr lang="fr-FR" sz="16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b="1" dirty="0" smtClean="0">
                <a:effectLst/>
                <a:latin typeface="Times New Roman" panose="02020603050405020304" pitchFamily="18" charset="0"/>
                <a:ea typeface="Caladea" panose="02040503050406030204" pitchFamily="18" charset="0"/>
                <a:cs typeface="Caladea" panose="02040503050406030204" pitchFamily="18" charset="0"/>
              </a:rPr>
              <a:t> </a:t>
            </a:r>
            <a:endParaRPr lang="fr-FR" sz="1600" dirty="0" smtClean="0">
              <a:effectLst/>
              <a:latin typeface="Caladea" panose="02040503050406030204" pitchFamily="18" charset="0"/>
              <a:ea typeface="Caladea" panose="02040503050406030204" pitchFamily="18" charset="0"/>
              <a:cs typeface="Caladea" panose="02040503050406030204" pitchFamily="18" charset="0"/>
            </a:endParaRPr>
          </a:p>
          <a:p>
            <a:pPr algn="just">
              <a:lnSpc>
                <a:spcPct val="115000"/>
              </a:lnSpc>
              <a:spcAft>
                <a:spcPts val="1500"/>
              </a:spcAft>
            </a:pPr>
            <a:r>
              <a:rPr lang="fr-FR" dirty="0" smtClean="0">
                <a:solidFill>
                  <a:srgbClr val="21212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500"/>
              </a:spcAft>
            </a:pPr>
            <a:r>
              <a:rPr lang="fr-FR" dirty="0" smtClean="0">
                <a:solidFill>
                  <a:srgbClr val="212121"/>
                </a:solidFill>
                <a:effectLst/>
                <a:latin typeface="Times New Roman" panose="02020603050405020304" pitchFamily="18" charset="0"/>
                <a:ea typeface="Times New Roman" panose="02020603050405020304" pitchFamily="18" charset="0"/>
                <a:cs typeface="Arial" panose="020B0604020202020204" pitchFamily="34" charset="0"/>
              </a:rPr>
              <a:t>Les remerciements du rapport de stage permettent de mettre en valeur les personnes importantes de votre stage :</a:t>
            </a:r>
          </a:p>
          <a:p>
            <a:pPr algn="just">
              <a:lnSpc>
                <a:spcPct val="115000"/>
              </a:lnSpc>
              <a:spcAft>
                <a:spcPts val="1500"/>
              </a:spcAft>
            </a:pP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500"/>
              </a:spcAft>
            </a:pPr>
            <a:r>
              <a:rPr lang="fr-FR" dirty="0" smtClean="0">
                <a:solidFill>
                  <a:srgbClr val="212121"/>
                </a:solidFill>
                <a:effectLst/>
                <a:latin typeface="Times New Roman" panose="02020603050405020304" pitchFamily="18" charset="0"/>
                <a:ea typeface="Times New Roman" panose="02020603050405020304" pitchFamily="18" charset="0"/>
                <a:cs typeface="Arial" panose="020B0604020202020204" pitchFamily="34" charset="0"/>
              </a:rPr>
              <a:t>-Vous pouvez remercier, par exemple, la personne qui vous a aidé à trouver le stage. Vous le remerciez par politesse, car par réseau, quand on obtient un service ou si on échange une bonne idée : on remercie.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500"/>
              </a:spcAft>
            </a:pPr>
            <a:r>
              <a:rPr lang="fr-FR" dirty="0" smtClean="0">
                <a:solidFill>
                  <a:srgbClr val="212121"/>
                </a:solidFill>
                <a:effectLst/>
                <a:latin typeface="Times New Roman" panose="02020603050405020304" pitchFamily="18" charset="0"/>
                <a:ea typeface="Times New Roman" panose="02020603050405020304" pitchFamily="18" charset="0"/>
                <a:cs typeface="Arial" panose="020B0604020202020204" pitchFamily="34" charset="0"/>
              </a:rPr>
              <a:t>-Vous devez remercier votre maître de stage et votre tuteur académique. C’est obligatoire de les remercier.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500"/>
              </a:spcAft>
            </a:pPr>
            <a:r>
              <a:rPr lang="fr-FR" dirty="0" smtClean="0">
                <a:solidFill>
                  <a:srgbClr val="212121"/>
                </a:solidFill>
                <a:effectLst/>
                <a:latin typeface="Times New Roman" panose="02020603050405020304" pitchFamily="18" charset="0"/>
                <a:ea typeface="Times New Roman" panose="02020603050405020304" pitchFamily="18" charset="0"/>
                <a:cs typeface="Arial" panose="020B0604020202020204" pitchFamily="34" charset="0"/>
              </a:rPr>
              <a:t>-Ensuite vous pouvez remercier toute personne de l’organisme d’accueil avec qui vous avez pu échanger et qui vous ont appris des choses.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500"/>
              </a:spcAft>
            </a:pPr>
            <a:r>
              <a:rPr lang="fr-FR" dirty="0" smtClean="0">
                <a:solidFill>
                  <a:srgbClr val="212121"/>
                </a:solidFill>
                <a:effectLst/>
                <a:latin typeface="Times New Roman" panose="02020603050405020304" pitchFamily="18" charset="0"/>
                <a:ea typeface="Times New Roman" panose="02020603050405020304" pitchFamily="18" charset="0"/>
                <a:cs typeface="Arial" panose="020B0604020202020204" pitchFamily="34" charset="0"/>
              </a:rPr>
              <a:t>D'usage les remerciements de stage sont une partie assez courte, une demi page environ.</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500"/>
              </a:spcAft>
            </a:pPr>
            <a:r>
              <a:rPr lang="fr-FR" dirty="0" smtClean="0">
                <a:solidFill>
                  <a:srgbClr val="212121"/>
                </a:solidFill>
                <a:effectLst/>
                <a:latin typeface="Times New Roman" panose="02020603050405020304" pitchFamily="18" charset="0"/>
                <a:ea typeface="Times New Roman" panose="02020603050405020304" pitchFamily="18" charset="0"/>
                <a:cs typeface="Arial" panose="020B0604020202020204" pitchFamily="34" charset="0"/>
              </a:rPr>
              <a:t>Vous pouvez écrire en gras les noms des personnes citées pour les mettre encore plus en valeur.</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500"/>
              </a:spcAft>
            </a:pPr>
            <a:r>
              <a:rPr lang="fr-FR" dirty="0" smtClean="0">
                <a:solidFill>
                  <a:srgbClr val="212121"/>
                </a:solidFill>
                <a:effectLst/>
                <a:latin typeface="Times New Roman" panose="02020603050405020304" pitchFamily="18" charset="0"/>
                <a:ea typeface="Times New Roman" panose="02020603050405020304" pitchFamily="18" charset="0"/>
                <a:cs typeface="Arial" panose="020B0604020202020204" pitchFamily="34" charset="0"/>
              </a:rPr>
              <a:t>Dans tous les cas vous devez préciser les noms, prénoms et fonction des personnes citées, et leur apport vis à vis de votre stage.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dirty="0" smtClean="0">
                <a:solidFill>
                  <a:srgbClr val="212121"/>
                </a:solidFill>
                <a:effectLst/>
                <a:latin typeface="Times New Roman" panose="02020603050405020304" pitchFamily="18" charset="0"/>
                <a:ea typeface="Times New Roman" panose="02020603050405020304" pitchFamily="18" charset="0"/>
              </a:rPr>
              <a:t/>
            </a:r>
            <a:br>
              <a:rPr lang="fr-FR" dirty="0" smtClean="0">
                <a:solidFill>
                  <a:srgbClr val="212121"/>
                </a:solidFill>
                <a:effectLst/>
                <a:latin typeface="Times New Roman" panose="02020603050405020304" pitchFamily="18" charset="0"/>
                <a:ea typeface="Times New Roman" panose="02020603050405020304" pitchFamily="18" charset="0"/>
              </a:rPr>
            </a:br>
            <a:r>
              <a:rPr lang="fr-FR" dirty="0" smtClean="0">
                <a:solidFill>
                  <a:srgbClr val="21212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746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stretch>
            <a:fillRect/>
          </a:stretch>
        </p:blipFill>
        <p:spPr>
          <a:xfrm>
            <a:off x="1704108" y="266007"/>
            <a:ext cx="8113223" cy="6425738"/>
          </a:xfrm>
          <a:prstGeom prst="rect">
            <a:avLst/>
          </a:prstGeom>
        </p:spPr>
      </p:pic>
    </p:spTree>
    <p:extLst>
      <p:ext uri="{BB962C8B-B14F-4D97-AF65-F5344CB8AC3E}">
        <p14:creationId xmlns:p14="http://schemas.microsoft.com/office/powerpoint/2010/main" val="4033177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65759" y="-15019"/>
            <a:ext cx="11696007" cy="6746462"/>
          </a:xfrm>
          <a:prstGeom prst="rect">
            <a:avLst/>
          </a:prstGeom>
        </p:spPr>
        <p:txBody>
          <a:bodyPr wrap="square">
            <a:spAutoFit/>
          </a:bodyPr>
          <a:lstStyle/>
          <a:p>
            <a:pPr>
              <a:lnSpc>
                <a:spcPct val="115000"/>
              </a:lnSpc>
              <a:spcBef>
                <a:spcPts val="1200"/>
              </a:spcBef>
              <a:spcAft>
                <a:spcPts val="0"/>
              </a:spcAft>
            </a:pPr>
            <a:r>
              <a:rPr lang="fr-FR" sz="1400" b="1" kern="0"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Introduction</a:t>
            </a:r>
            <a:endParaRPr lang="fr-FR" sz="1400" b="1" kern="0" dirty="0" smtClean="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15000"/>
              </a:lnSpc>
            </a:pPr>
            <a:r>
              <a:rPr lang="fr-FR" sz="14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Annonce du stage (durée, lieu et secteur économique)</a:t>
            </a:r>
            <a:endParaRPr lang="fr-FR" sz="1400" b="1" dirty="0">
              <a:latin typeface="Times New Roman" panose="02020603050405020304" pitchFamily="18" charset="0"/>
              <a:ea typeface="Times New Roman" panose="020206030504050203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Du …  au …, j’ai effectué un stage au sein de l’organisme d’accueil … (situé à…), Wilaya de … . Au cours de ce stage au département/service …., j’ai pu m’intéresser à / développer / concevoir / observer … .</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 </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Plus largement, ce stage a été l’opportunité pour moi d’appréhender … (décrire ici les enseignements sur le secteur, le métier, les compétences découvertes, développées).</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 </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Au-delà d’enrichir mes connaissances sur … , ce stage m’a permis de comprendre dans quelle mesure (décrire ici quelle influence votre stage a eu dans votre futur parcours professionnel).</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pPr>
            <a:r>
              <a:rPr lang="fr-FR" sz="14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Bref descriptif de ’organisme d’accueil et du déroulement du stage</a:t>
            </a:r>
            <a:endParaRPr lang="fr-FR" sz="1400" b="1" dirty="0">
              <a:latin typeface="Times New Roman" panose="02020603050405020304" pitchFamily="18" charset="0"/>
              <a:ea typeface="Times New Roman" panose="020206030504050203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Mon stage au département/service … a consisté essentiellement en … (décrire les actions/activités principales que vous avez effectué)</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 </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Mon maître de stage étant (poste/fonction du maître de stage), j’ai pu apprendre dans d’excellentes conditions (décrire ici les grandes missions du maître de stage).</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pPr>
            <a:r>
              <a:rPr lang="fr-FR" sz="14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Problématique et objectifs du rapport [Analyse sectorielle]</a:t>
            </a:r>
            <a:endParaRPr lang="fr-FR" sz="1400" b="1" dirty="0">
              <a:latin typeface="Times New Roman" panose="02020603050405020304" pitchFamily="18" charset="0"/>
              <a:ea typeface="Times New Roman" panose="020206030504050203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Ce stage a donc été une opportunité pour moi de percevoir comment une entreprise/institution dans un secteur (décrire ici les caractéristiques du secteur : concurrence, évolution, historique, acteurs… et quelle stratégie l’entreprise/institution a choisie dans ce secteur. Ainsi que l’apport du département/service et du poste occupé dans cette stratégie…) </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 </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Ce stage m’a permis aussi de comprendre la problématique de … / de renforcer par la pratique mes connaissances théoriques / d’acquérir de nouvelles compétences, …</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pPr>
            <a:r>
              <a:rPr lang="fr-FR" sz="14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Annonce de plan</a:t>
            </a:r>
            <a:endParaRPr lang="fr-FR" sz="1400" b="1" dirty="0">
              <a:latin typeface="Times New Roman" panose="02020603050405020304" pitchFamily="18" charset="0"/>
              <a:ea typeface="Times New Roman" panose="02020603050405020304" pitchFamily="18" charset="0"/>
            </a:endParaRPr>
          </a:p>
          <a:p>
            <a:pPr>
              <a:lnSpc>
                <a:spcPct val="115000"/>
              </a:lnSpc>
              <a:spcAft>
                <a:spcPts val="0"/>
              </a:spcAft>
            </a:pPr>
            <a:r>
              <a:rPr lang="fr-FR" sz="1400" dirty="0" smtClean="0">
                <a:effectLst/>
                <a:latin typeface="Times New Roman" panose="02020603050405020304" pitchFamily="18" charset="0"/>
                <a:ea typeface="Caladea" panose="02040503050406030204" pitchFamily="18" charset="0"/>
                <a:cs typeface="Caladea" panose="02040503050406030204" pitchFamily="18" charset="0"/>
              </a:rPr>
              <a:t>En vue de rendre compte de manière fidèle et objectives des 4/8/12 semaines passés au sein de l’organisme d’accueil, il apparaît logique de présenter à titre préalable l’environnement socio-économique du stage, puis d’envisager le cadre du stage. Enfin, il sera précisé les différentes missions et tâches que j’ai pu effectuer au sein de l’organisme d’accueil et les nombreux apports que j’ai pu en tirer.</a:t>
            </a:r>
            <a:endParaRPr lang="fr-FR" sz="14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1500"/>
              </a:spcAft>
            </a:pPr>
            <a:r>
              <a:rPr lang="fr-FR" sz="1200" dirty="0" smtClean="0">
                <a:solidFill>
                  <a:srgbClr val="21212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67502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1069" y="159644"/>
            <a:ext cx="11671069" cy="6798913"/>
          </a:xfrm>
          <a:prstGeom prst="rect">
            <a:avLst/>
          </a:prstGeom>
        </p:spPr>
        <p:txBody>
          <a:bodyPr wrap="square">
            <a:spAutoFit/>
          </a:bodyPr>
          <a:lstStyle/>
          <a:p>
            <a:pPr>
              <a:lnSpc>
                <a:spcPct val="115000"/>
              </a:lnSpc>
              <a:spcBef>
                <a:spcPts val="1200"/>
              </a:spcBef>
              <a:spcAft>
                <a:spcPts val="0"/>
              </a:spcAft>
            </a:pPr>
            <a:r>
              <a:rPr lang="fr-FR" sz="1600" b="1" kern="0"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L’environnement économique du stage : </a:t>
            </a:r>
            <a:endParaRPr lang="fr-FR" sz="1600" b="1" kern="0" dirty="0" smtClean="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15000"/>
              </a:lnSpc>
            </a:pPr>
            <a:r>
              <a:rPr lang="fr-FR" sz="16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Le secteur : </a:t>
            </a:r>
            <a:endParaRPr lang="fr-FR" sz="1600" b="1" dirty="0">
              <a:latin typeface="Times New Roman" panose="02020603050405020304" pitchFamily="18" charset="0"/>
              <a:ea typeface="Times New Roman" panose="02020603050405020304" pitchFamily="18" charset="0"/>
            </a:endParaRPr>
          </a:p>
          <a:p>
            <a:pPr>
              <a:lnSpc>
                <a:spcPct val="115000"/>
              </a:lnSpc>
              <a:spcAft>
                <a:spcPts val="1500"/>
              </a:spcAft>
            </a:pPr>
            <a:r>
              <a:rPr lang="fr-FR" sz="1600" dirty="0" smtClean="0">
                <a:solidFill>
                  <a:srgbClr val="212121"/>
                </a:solidFill>
                <a:effectLst/>
                <a:latin typeface="Times New Roman" panose="02020603050405020304" pitchFamily="18" charset="0"/>
                <a:ea typeface="Times New Roman" panose="02020603050405020304" pitchFamily="18" charset="0"/>
                <a:cs typeface="Arial" panose="020B0604020202020204" pitchFamily="34" charset="0"/>
              </a:rPr>
              <a:t>Une courte présentation du secteur socio-économique de l’organisme d’accueil : entreprises publiques/privés activant dans le secteur de … , organisme publique qui dépend de la direction/ministère de …, bureau d’étude dans le secteur de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fr-FR" sz="16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L’organisme d’accueil par rapport au secteur</a:t>
            </a:r>
            <a:endParaRPr lang="fr-FR" sz="1600" b="1" dirty="0">
              <a:latin typeface="Times New Roman" panose="02020603050405020304" pitchFamily="18" charset="0"/>
              <a:ea typeface="Times New Roman" panose="02020603050405020304" pitchFamily="18" charset="0"/>
            </a:endParaRPr>
          </a:p>
          <a:p>
            <a:pPr algn="just">
              <a:lnSpc>
                <a:spcPct val="115000"/>
              </a:lnSpc>
              <a:spcAft>
                <a:spcPts val="0"/>
              </a:spcAft>
            </a:pPr>
            <a:r>
              <a:rPr lang="fr-FR" sz="1600" dirty="0" smtClean="0">
                <a:effectLst/>
                <a:latin typeface="Times New Roman" panose="02020603050405020304" pitchFamily="18" charset="0"/>
                <a:ea typeface="Caladea" panose="02040503050406030204" pitchFamily="18" charset="0"/>
                <a:cs typeface="Caladea" panose="02040503050406030204" pitchFamily="18" charset="0"/>
              </a:rPr>
              <a:t>Une courte présentation de l’organisme d’accueil, dans ses aspects sociaux, technicoéconomiques et organisationnels, sa position géographique, son historique, sa situation actuelle, ses missions, etc.</a:t>
            </a:r>
            <a:endParaRPr lang="fr-FR" sz="16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Bef>
                <a:spcPts val="1200"/>
              </a:spcBef>
              <a:spcAft>
                <a:spcPts val="0"/>
              </a:spcAft>
            </a:pPr>
            <a:r>
              <a:rPr lang="fr-FR" sz="1600" b="1" kern="0"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Le cadre du stage :</a:t>
            </a:r>
            <a:endParaRPr lang="fr-FR" sz="1600" b="1" kern="0" dirty="0" smtClean="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15000"/>
              </a:lnSpc>
            </a:pPr>
            <a:r>
              <a:rPr lang="fr-FR" sz="16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Description de la structure sociale de l’organisme d’accueil</a:t>
            </a:r>
            <a:endParaRPr lang="fr-FR" sz="1600" b="1" dirty="0">
              <a:latin typeface="Times New Roman" panose="02020603050405020304" pitchFamily="18" charset="0"/>
              <a:ea typeface="Times New Roman" panose="02020603050405020304" pitchFamily="18" charset="0"/>
            </a:endParaRPr>
          </a:p>
          <a:p>
            <a:pPr>
              <a:lnSpc>
                <a:spcPct val="115000"/>
              </a:lnSpc>
              <a:spcAft>
                <a:spcPts val="0"/>
              </a:spcAft>
            </a:pPr>
            <a:r>
              <a:rPr lang="fr-FR" sz="1600" spc="-20" dirty="0" smtClean="0">
                <a:effectLst/>
                <a:latin typeface="Times New Roman" panose="02020603050405020304" pitchFamily="18" charset="0"/>
                <a:ea typeface="Caladea" panose="02040503050406030204" pitchFamily="18" charset="0"/>
                <a:cs typeface="Caladea" panose="02040503050406030204" pitchFamily="18" charset="0"/>
              </a:rPr>
              <a:t>Description plus détaillée de l’organisme d’accueil : effectif / nombre d’employés, organigramme de l’organisme d’accueil, les différents départements/services, leurs missions et les relations entre eux etc.</a:t>
            </a:r>
            <a:endParaRPr lang="fr-FR" sz="16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pPr>
            <a:r>
              <a:rPr lang="fr-FR" sz="16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Fonctionnement du service</a:t>
            </a:r>
            <a:endParaRPr lang="fr-FR" sz="1600" b="1" dirty="0">
              <a:latin typeface="Times New Roman" panose="02020603050405020304" pitchFamily="18" charset="0"/>
              <a:ea typeface="Times New Roman" panose="02020603050405020304" pitchFamily="18" charset="0"/>
            </a:endParaRPr>
          </a:p>
          <a:p>
            <a:pPr>
              <a:lnSpc>
                <a:spcPct val="115000"/>
              </a:lnSpc>
              <a:spcAft>
                <a:spcPts val="0"/>
              </a:spcAft>
            </a:pPr>
            <a:r>
              <a:rPr lang="fr-FR" sz="1600" dirty="0" smtClean="0">
                <a:effectLst/>
                <a:latin typeface="Times New Roman" panose="02020603050405020304" pitchFamily="18" charset="0"/>
                <a:ea typeface="Caladea" panose="02040503050406030204" pitchFamily="18" charset="0"/>
                <a:cs typeface="Caladea" panose="02040503050406030204" pitchFamily="18" charset="0"/>
              </a:rPr>
              <a:t>Description du service dans lequel vous avez effectué votre stage, sa relation avec les autres services, sa mission, etc.</a:t>
            </a:r>
            <a:endParaRPr lang="fr-FR" sz="16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Bef>
                <a:spcPts val="1200"/>
              </a:spcBef>
              <a:spcAft>
                <a:spcPts val="0"/>
              </a:spcAft>
            </a:pPr>
            <a:r>
              <a:rPr lang="fr-FR" sz="1600" b="1" kern="0"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Les travaux effectués et les apports du stage</a:t>
            </a:r>
            <a:endParaRPr lang="fr-FR" sz="1600" b="1" kern="0" dirty="0" smtClean="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15000"/>
              </a:lnSpc>
            </a:pPr>
            <a:r>
              <a:rPr lang="fr-FR" sz="16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Le poste occupé</a:t>
            </a:r>
            <a:endParaRPr lang="fr-FR" sz="1600" b="1" dirty="0">
              <a:latin typeface="Times New Roman" panose="02020603050405020304" pitchFamily="18" charset="0"/>
              <a:ea typeface="Times New Roman" panose="02020603050405020304" pitchFamily="18" charset="0"/>
            </a:endParaRPr>
          </a:p>
          <a:p>
            <a:pPr>
              <a:lnSpc>
                <a:spcPct val="115000"/>
              </a:lnSpc>
              <a:spcAft>
                <a:spcPts val="0"/>
              </a:spcAft>
            </a:pPr>
            <a:r>
              <a:rPr lang="fr-FR" sz="1600" dirty="0" smtClean="0">
                <a:effectLst/>
                <a:latin typeface="Times New Roman" panose="02020603050405020304" pitchFamily="18" charset="0"/>
                <a:ea typeface="Caladea" panose="02040503050406030204" pitchFamily="18" charset="0"/>
                <a:cs typeface="Caladea" panose="02040503050406030204" pitchFamily="18" charset="0"/>
              </a:rPr>
              <a:t>Décrire le poste que vous occupiez dans le cadre de votre stage au sein de l’organisme d’accueil, la découverte du contexte professionnel</a:t>
            </a:r>
            <a:endParaRPr lang="fr-FR" sz="16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pPr>
            <a:r>
              <a:rPr lang="fr-FR" sz="16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Les outils mis à ma disposition</a:t>
            </a:r>
            <a:endParaRPr lang="fr-FR" sz="1600" b="1" dirty="0">
              <a:latin typeface="Times New Roman" panose="02020603050405020304" pitchFamily="18" charset="0"/>
              <a:ea typeface="Times New Roman" panose="02020603050405020304" pitchFamily="18" charset="0"/>
            </a:endParaRPr>
          </a:p>
          <a:p>
            <a:pPr>
              <a:lnSpc>
                <a:spcPct val="115000"/>
              </a:lnSpc>
              <a:spcAft>
                <a:spcPts val="0"/>
              </a:spcAft>
            </a:pPr>
            <a:r>
              <a:rPr lang="fr-FR" sz="1600" dirty="0" smtClean="0">
                <a:effectLst/>
                <a:latin typeface="Times New Roman" panose="02020603050405020304" pitchFamily="18" charset="0"/>
                <a:ea typeface="Caladea" panose="02040503050406030204" pitchFamily="18" charset="0"/>
                <a:cs typeface="Caladea" panose="02040503050406030204" pitchFamily="18" charset="0"/>
              </a:rPr>
              <a:t>Décrire (définition et mode d’utilisations) les outils qui étaient mis à votre disposition pour exercer les taches et missions liées au poste que vous occupiez</a:t>
            </a:r>
            <a:endParaRPr lang="fr-FR" sz="1600"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pPr>
            <a:r>
              <a:rPr lang="fr-FR" sz="16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Les missions du poste occupé</a:t>
            </a:r>
            <a:endParaRPr lang="fr-FR" sz="1600" b="1" dirty="0">
              <a:latin typeface="Times New Roman" panose="02020603050405020304" pitchFamily="18" charset="0"/>
              <a:ea typeface="Times New Roman" panose="02020603050405020304" pitchFamily="18" charset="0"/>
            </a:endParaRPr>
          </a:p>
          <a:p>
            <a:pPr>
              <a:lnSpc>
                <a:spcPct val="115000"/>
              </a:lnSpc>
              <a:spcAft>
                <a:spcPts val="0"/>
              </a:spcAft>
            </a:pPr>
            <a:r>
              <a:rPr lang="fr-FR" sz="1600" dirty="0" smtClean="0">
                <a:effectLst/>
                <a:latin typeface="Times New Roman" panose="02020603050405020304" pitchFamily="18" charset="0"/>
                <a:ea typeface="Caladea" panose="02040503050406030204" pitchFamily="18" charset="0"/>
                <a:cs typeface="Caladea" panose="02040503050406030204" pitchFamily="18" charset="0"/>
              </a:rPr>
              <a:t>Décrire les taches et missions qui vous ont été affectés dans l’organisme d’accueil, au poste que vous occupiez, décrire avec précision les différentes sortes d’activités qui vont été confiées,  les travaux de réalisation et/ou d’encadrement auxquels vous avez été associés. </a:t>
            </a:r>
            <a:endParaRPr lang="fr-FR" sz="1600" dirty="0">
              <a:effectLst/>
              <a:latin typeface="Caladea" panose="02040503050406030204" pitchFamily="18" charset="0"/>
              <a:ea typeface="Caladea" panose="02040503050406030204" pitchFamily="18" charset="0"/>
              <a:cs typeface="Caladea" panose="02040503050406030204" pitchFamily="18" charset="0"/>
            </a:endParaRPr>
          </a:p>
        </p:txBody>
      </p:sp>
    </p:spTree>
    <p:extLst>
      <p:ext uri="{BB962C8B-B14F-4D97-AF65-F5344CB8AC3E}">
        <p14:creationId xmlns:p14="http://schemas.microsoft.com/office/powerpoint/2010/main" val="1401293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817" y="355361"/>
            <a:ext cx="11895514" cy="5877506"/>
          </a:xfrm>
          <a:prstGeom prst="rect">
            <a:avLst/>
          </a:prstGeom>
        </p:spPr>
        <p:txBody>
          <a:bodyPr wrap="square">
            <a:spAutoFit/>
          </a:bodyPr>
          <a:lstStyle/>
          <a:p>
            <a:pPr>
              <a:lnSpc>
                <a:spcPct val="115000"/>
              </a:lnSpc>
            </a:pPr>
            <a:r>
              <a:rPr lang="fr-FR"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Les apports du stage</a:t>
            </a:r>
            <a:endParaRPr lang="fr-FR" b="1" dirty="0">
              <a:latin typeface="Times New Roman" panose="02020603050405020304" pitchFamily="18" charset="0"/>
              <a:ea typeface="Times New Roman" panose="02020603050405020304" pitchFamily="18" charset="0"/>
            </a:endParaRPr>
          </a:p>
          <a:p>
            <a:pPr>
              <a:lnSpc>
                <a:spcPct val="115000"/>
              </a:lnSpc>
              <a:spcBef>
                <a:spcPts val="200"/>
              </a:spcBef>
              <a:spcAft>
                <a:spcPts val="0"/>
              </a:spcAft>
            </a:pPr>
            <a:r>
              <a:rPr lang="fr-FR" b="1" dirty="0" smtClean="0">
                <a:solidFill>
                  <a:srgbClr val="1F3763"/>
                </a:solidFill>
                <a:effectLst/>
                <a:latin typeface="Times New Roman" panose="02020603050405020304" pitchFamily="18" charset="0"/>
                <a:ea typeface="Times New Roman" panose="02020603050405020304" pitchFamily="18" charset="0"/>
                <a:cs typeface="Times New Roman" panose="02020603050405020304" pitchFamily="18" charset="0"/>
              </a:rPr>
              <a:t>Compétences acquises</a:t>
            </a:r>
            <a:endParaRPr lang="fr-FR"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dirty="0" smtClean="0">
                <a:effectLst/>
                <a:latin typeface="Times New Roman" panose="02020603050405020304" pitchFamily="18" charset="0"/>
                <a:ea typeface="Caladea" panose="02040503050406030204" pitchFamily="18" charset="0"/>
                <a:cs typeface="Caladea" panose="02040503050406030204" pitchFamily="18" charset="0"/>
              </a:rPr>
              <a:t>Détailler ici les compétences que vous avez pu tirer, développer, mieux cerner lors de votre stage. L’ensemble des savoirs, savoir-faire tirés de l'expérience nécessaires à l'exercice du poste que vous avez occupé. </a:t>
            </a:r>
            <a:endParaRPr lang="fr-FR"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dirty="0" smtClean="0">
                <a:effectLst/>
                <a:latin typeface="Times New Roman" panose="02020603050405020304" pitchFamily="18" charset="0"/>
                <a:ea typeface="Caladea" panose="02040503050406030204" pitchFamily="18" charset="0"/>
                <a:cs typeface="Caladea" panose="02040503050406030204" pitchFamily="18" charset="0"/>
              </a:rPr>
              <a:t>Décrire éventuellement comment les connaissances acquises dans votre formation vous ont aidés à réaliser les activités liées à votre poste.</a:t>
            </a:r>
            <a:endParaRPr lang="fr-FR"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dirty="0" smtClean="0">
                <a:effectLst/>
                <a:latin typeface="Times New Roman" panose="02020603050405020304" pitchFamily="18" charset="0"/>
                <a:ea typeface="Caladea" panose="02040503050406030204" pitchFamily="18" charset="0"/>
                <a:cs typeface="Caladea" panose="02040503050406030204" pitchFamily="18" charset="0"/>
              </a:rPr>
              <a:t> </a:t>
            </a:r>
            <a:endParaRPr lang="fr-FR"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Bef>
                <a:spcPts val="200"/>
              </a:spcBef>
              <a:spcAft>
                <a:spcPts val="0"/>
              </a:spcAft>
            </a:pPr>
            <a:r>
              <a:rPr lang="fr-FR" b="1" dirty="0" smtClean="0">
                <a:solidFill>
                  <a:srgbClr val="1F3763"/>
                </a:solidFill>
                <a:effectLst/>
                <a:latin typeface="Times New Roman" panose="02020603050405020304" pitchFamily="18" charset="0"/>
                <a:ea typeface="Times New Roman" panose="02020603050405020304" pitchFamily="18" charset="0"/>
                <a:cs typeface="Times New Roman" panose="02020603050405020304" pitchFamily="18" charset="0"/>
              </a:rPr>
              <a:t>Difficultés rencontrées et solutions apportées</a:t>
            </a:r>
            <a:endParaRPr lang="fr-FR" b="1" dirty="0" smtClean="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fr-FR" dirty="0" smtClean="0">
                <a:effectLst/>
                <a:latin typeface="Times New Roman" panose="02020603050405020304" pitchFamily="18" charset="0"/>
                <a:ea typeface="Caladea" panose="02040503050406030204" pitchFamily="18" charset="0"/>
                <a:cs typeface="Caladea" panose="02040503050406030204" pitchFamily="18" charset="0"/>
              </a:rPr>
              <a:t> Décrire les difficultés que vous avez rencontrés durant l’exercice de de vos taches et fonctions : problèmes de communication, de formation, problèmes d’efficacité, mauvais résultats, non respect de délai…</a:t>
            </a:r>
            <a:endParaRPr lang="fr-FR"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dirty="0" smtClean="0">
                <a:effectLst/>
                <a:latin typeface="Times New Roman" panose="02020603050405020304" pitchFamily="18" charset="0"/>
                <a:ea typeface="Caladea" panose="02040503050406030204" pitchFamily="18" charset="0"/>
                <a:cs typeface="Caladea" panose="02040503050406030204" pitchFamily="18" charset="0"/>
              </a:rPr>
              <a:t> Décrire comment vous avez pu surmonter ses difficultés et comment votre formation vous a éventuellement servit dans votre stage.</a:t>
            </a:r>
            <a:endParaRPr lang="fr-FR"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spcAft>
                <a:spcPts val="0"/>
              </a:spcAft>
            </a:pPr>
            <a:r>
              <a:rPr lang="fr-FR" dirty="0" smtClean="0">
                <a:effectLst/>
                <a:latin typeface="Times New Roman" panose="02020603050405020304" pitchFamily="18" charset="0"/>
                <a:ea typeface="Caladea" panose="02040503050406030204" pitchFamily="18" charset="0"/>
                <a:cs typeface="Caladea" panose="02040503050406030204" pitchFamily="18" charset="0"/>
              </a:rPr>
              <a:t>Détailler ici les connaissances que vous auriez souhaité avoir dans votre formation pour faire face à vos taches quotidiennes dans l’organisme d’accueil.</a:t>
            </a:r>
            <a:endParaRPr lang="fr-FR" dirty="0" smtClean="0">
              <a:effectLst/>
              <a:latin typeface="Caladea" panose="02040503050406030204" pitchFamily="18" charset="0"/>
              <a:ea typeface="Caladea" panose="02040503050406030204" pitchFamily="18" charset="0"/>
              <a:cs typeface="Caladea" panose="02040503050406030204" pitchFamily="18" charset="0"/>
            </a:endParaRPr>
          </a:p>
          <a:p>
            <a:pPr>
              <a:lnSpc>
                <a:spcPct val="115000"/>
              </a:lnSpc>
            </a:pPr>
            <a:r>
              <a:rPr lang="fr-FR"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Conclusion</a:t>
            </a:r>
            <a:endParaRPr lang="fr-FR" b="1" dirty="0">
              <a:latin typeface="Times New Roman" panose="02020603050405020304" pitchFamily="18" charset="0"/>
              <a:ea typeface="Times New Roman" panose="02020603050405020304" pitchFamily="18" charset="0"/>
            </a:endParaRPr>
          </a:p>
          <a:p>
            <a:pPr>
              <a:lnSpc>
                <a:spcPct val="115000"/>
              </a:lnSpc>
              <a:spcAft>
                <a:spcPts val="0"/>
              </a:spcAft>
            </a:pPr>
            <a:r>
              <a:rPr lang="fr-FR" dirty="0" smtClean="0">
                <a:effectLst/>
                <a:latin typeface="Times New Roman" panose="02020603050405020304" pitchFamily="18" charset="0"/>
                <a:ea typeface="Caladea" panose="02040503050406030204" pitchFamily="18" charset="0"/>
                <a:cs typeface="Caladea" panose="02040503050406030204" pitchFamily="18" charset="0"/>
              </a:rPr>
              <a:t>La conclusion doit résumer bien sûr, dans une première partie, les principales idées fortes / enseignement de votre rapport de stage. Mais la conclusion permet aussi dans une deuxième partie de vous interroger sur la suite, sur l’avenir de l’organisme d’accueil, sur le service, et de mettre en perspective votre stage dans votre formation et dans projet professionnel.]</a:t>
            </a:r>
            <a:endParaRPr lang="fr-FR" dirty="0">
              <a:effectLst/>
              <a:latin typeface="Caladea" panose="02040503050406030204" pitchFamily="18" charset="0"/>
              <a:ea typeface="Caladea" panose="02040503050406030204" pitchFamily="18" charset="0"/>
              <a:cs typeface="Caladea" panose="02040503050406030204" pitchFamily="18" charset="0"/>
            </a:endParaRPr>
          </a:p>
        </p:txBody>
      </p:sp>
    </p:spTree>
    <p:extLst>
      <p:ext uri="{BB962C8B-B14F-4D97-AF65-F5344CB8AC3E}">
        <p14:creationId xmlns:p14="http://schemas.microsoft.com/office/powerpoint/2010/main" val="273826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3589" y="2243801"/>
            <a:ext cx="10515600" cy="1325563"/>
          </a:xfrm>
        </p:spPr>
        <p:txBody>
          <a:bodyPr>
            <a:normAutofit/>
          </a:bodyPr>
          <a:lstStyle/>
          <a:p>
            <a:r>
              <a:rPr lang="fr-FR" sz="6000" b="1" dirty="0" smtClean="0"/>
              <a:t>Le Poster</a:t>
            </a:r>
            <a:endParaRPr lang="fr-FR" sz="6000" b="1" dirty="0"/>
          </a:p>
        </p:txBody>
      </p:sp>
    </p:spTree>
    <p:extLst>
      <p:ext uri="{BB962C8B-B14F-4D97-AF65-F5344CB8AC3E}">
        <p14:creationId xmlns:p14="http://schemas.microsoft.com/office/powerpoint/2010/main" val="2127649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36"/>
          <p:cNvSpPr>
            <a:spLocks noChangeArrowheads="1"/>
          </p:cNvSpPr>
          <p:nvPr/>
        </p:nvSpPr>
        <p:spPr bwMode="auto">
          <a:xfrm>
            <a:off x="3670659" y="3097811"/>
            <a:ext cx="184731" cy="136640"/>
          </a:xfrm>
          <a:prstGeom prst="rect">
            <a:avLst/>
          </a:prstGeom>
          <a:noFill/>
          <a:ln w="9525">
            <a:noFill/>
            <a:miter lim="800000"/>
            <a:headEnd/>
            <a:tailEnd/>
          </a:ln>
        </p:spPr>
        <p:txBody>
          <a:bodyPr wrap="none" anchor="ctr">
            <a:spAutoFit/>
          </a:bodyPr>
          <a:lstStyle/>
          <a:p>
            <a:pPr eaLnBrk="1" hangingPunct="1"/>
            <a:endParaRPr lang="fr-FR" sz="288"/>
          </a:p>
        </p:txBody>
      </p:sp>
      <p:sp>
        <p:nvSpPr>
          <p:cNvPr id="2055" name="Rectangle 38"/>
          <p:cNvSpPr>
            <a:spLocks noChangeArrowheads="1"/>
          </p:cNvSpPr>
          <p:nvPr/>
        </p:nvSpPr>
        <p:spPr bwMode="auto">
          <a:xfrm>
            <a:off x="3764260" y="2860249"/>
            <a:ext cx="184731" cy="136640"/>
          </a:xfrm>
          <a:prstGeom prst="rect">
            <a:avLst/>
          </a:prstGeom>
          <a:noFill/>
          <a:ln w="9525">
            <a:noFill/>
            <a:miter lim="800000"/>
            <a:headEnd/>
            <a:tailEnd/>
          </a:ln>
        </p:spPr>
        <p:txBody>
          <a:bodyPr wrap="none" anchor="ctr">
            <a:spAutoFit/>
          </a:bodyPr>
          <a:lstStyle/>
          <a:p>
            <a:pPr eaLnBrk="1" hangingPunct="1"/>
            <a:endParaRPr lang="fr-FR" sz="288"/>
          </a:p>
        </p:txBody>
      </p:sp>
      <p:sp>
        <p:nvSpPr>
          <p:cNvPr id="2058" name="Rectangle 753"/>
          <p:cNvSpPr>
            <a:spLocks noChangeArrowheads="1"/>
          </p:cNvSpPr>
          <p:nvPr/>
        </p:nvSpPr>
        <p:spPr bwMode="auto">
          <a:xfrm>
            <a:off x="3670659" y="3066780"/>
            <a:ext cx="184731" cy="136640"/>
          </a:xfrm>
          <a:prstGeom prst="rect">
            <a:avLst/>
          </a:prstGeom>
          <a:noFill/>
          <a:ln w="9525">
            <a:noFill/>
            <a:miter lim="800000"/>
            <a:headEnd/>
            <a:tailEnd/>
          </a:ln>
        </p:spPr>
        <p:txBody>
          <a:bodyPr wrap="none" anchor="ctr">
            <a:spAutoFit/>
          </a:bodyPr>
          <a:lstStyle/>
          <a:p>
            <a:pPr eaLnBrk="1" hangingPunct="1"/>
            <a:endParaRPr lang="fr-FR" sz="288"/>
          </a:p>
        </p:txBody>
      </p:sp>
      <p:sp>
        <p:nvSpPr>
          <p:cNvPr id="2059" name="Rectangle 755"/>
          <p:cNvSpPr>
            <a:spLocks noChangeArrowheads="1"/>
          </p:cNvSpPr>
          <p:nvPr/>
        </p:nvSpPr>
        <p:spPr bwMode="auto">
          <a:xfrm>
            <a:off x="3670659" y="3066780"/>
            <a:ext cx="184731" cy="136640"/>
          </a:xfrm>
          <a:prstGeom prst="rect">
            <a:avLst/>
          </a:prstGeom>
          <a:noFill/>
          <a:ln w="9525">
            <a:noFill/>
            <a:miter lim="800000"/>
            <a:headEnd/>
            <a:tailEnd/>
          </a:ln>
        </p:spPr>
        <p:txBody>
          <a:bodyPr wrap="none" anchor="ctr">
            <a:spAutoFit/>
          </a:bodyPr>
          <a:lstStyle/>
          <a:p>
            <a:pPr eaLnBrk="1" hangingPunct="1"/>
            <a:endParaRPr lang="fr-FR" sz="288"/>
          </a:p>
        </p:txBody>
      </p:sp>
      <p:sp>
        <p:nvSpPr>
          <p:cNvPr id="2060" name="Rectangle 757"/>
          <p:cNvSpPr>
            <a:spLocks noChangeArrowheads="1"/>
          </p:cNvSpPr>
          <p:nvPr/>
        </p:nvSpPr>
        <p:spPr bwMode="auto">
          <a:xfrm>
            <a:off x="3670659" y="3066780"/>
            <a:ext cx="184731" cy="136640"/>
          </a:xfrm>
          <a:prstGeom prst="rect">
            <a:avLst/>
          </a:prstGeom>
          <a:noFill/>
          <a:ln w="9525">
            <a:noFill/>
            <a:miter lim="800000"/>
            <a:headEnd/>
            <a:tailEnd/>
          </a:ln>
        </p:spPr>
        <p:txBody>
          <a:bodyPr wrap="none" anchor="ctr">
            <a:spAutoFit/>
          </a:bodyPr>
          <a:lstStyle/>
          <a:p>
            <a:pPr eaLnBrk="1" hangingPunct="1"/>
            <a:endParaRPr lang="fr-FR" sz="288"/>
          </a:p>
        </p:txBody>
      </p:sp>
      <p:sp>
        <p:nvSpPr>
          <p:cNvPr id="2062" name="Text Box 775"/>
          <p:cNvSpPr txBox="1">
            <a:spLocks noChangeArrowheads="1"/>
          </p:cNvSpPr>
          <p:nvPr/>
        </p:nvSpPr>
        <p:spPr bwMode="auto">
          <a:xfrm>
            <a:off x="7509796" y="2234452"/>
            <a:ext cx="184731" cy="141577"/>
          </a:xfrm>
          <a:prstGeom prst="rect">
            <a:avLst/>
          </a:prstGeom>
          <a:noFill/>
          <a:ln w="9525">
            <a:noFill/>
            <a:miter lim="800000"/>
            <a:headEnd/>
            <a:tailEnd/>
          </a:ln>
        </p:spPr>
        <p:txBody>
          <a:bodyPr wrap="none">
            <a:spAutoFit/>
          </a:bodyPr>
          <a:lstStyle/>
          <a:p>
            <a:pPr defTabSz="677756"/>
            <a:endParaRPr lang="fr-FR" sz="320"/>
          </a:p>
        </p:txBody>
      </p:sp>
      <p:sp>
        <p:nvSpPr>
          <p:cNvPr id="2091" name="Rectangle 11"/>
          <p:cNvSpPr>
            <a:spLocks noChangeArrowheads="1"/>
          </p:cNvSpPr>
          <p:nvPr/>
        </p:nvSpPr>
        <p:spPr bwMode="auto">
          <a:xfrm>
            <a:off x="3918395" y="125648"/>
            <a:ext cx="83426" cy="91820"/>
          </a:xfrm>
          <a:prstGeom prst="rect">
            <a:avLst/>
          </a:prstGeom>
          <a:solidFill>
            <a:schemeClr val="bg1"/>
          </a:solidFill>
          <a:ln w="9525">
            <a:noFill/>
            <a:miter lim="800000"/>
            <a:headEnd/>
            <a:tailEnd/>
          </a:ln>
        </p:spPr>
        <p:txBody>
          <a:bodyPr wrap="none" anchor="ctr"/>
          <a:lstStyle/>
          <a:p>
            <a:pPr eaLnBrk="1" hangingPunct="1"/>
            <a:endParaRPr lang="fr-FR" sz="288"/>
          </a:p>
        </p:txBody>
      </p:sp>
      <p:sp>
        <p:nvSpPr>
          <p:cNvPr id="2050" name="Rectangle 2"/>
          <p:cNvSpPr>
            <a:spLocks noChangeArrowheads="1"/>
          </p:cNvSpPr>
          <p:nvPr/>
        </p:nvSpPr>
        <p:spPr bwMode="auto">
          <a:xfrm>
            <a:off x="3670659" y="-29550"/>
            <a:ext cx="29651" cy="59101"/>
          </a:xfrm>
          <a:prstGeom prst="rect">
            <a:avLst/>
          </a:prstGeom>
          <a:noFill/>
          <a:ln w="9525">
            <a:noFill/>
            <a:miter lim="800000"/>
            <a:headEnd/>
            <a:tailEnd/>
          </a:ln>
          <a:effectLst/>
        </p:spPr>
        <p:txBody>
          <a:bodyPr vert="horz" wrap="none" lIns="14650" tIns="7325" rIns="14650" bIns="7325" numCol="1" anchor="ctr" anchorCtr="0" compatLnSpc="1">
            <a:prstTxWarp prst="textNoShape">
              <a:avLst/>
            </a:prstTxWarp>
            <a:spAutoFit/>
          </a:bodyPr>
          <a:lstStyle/>
          <a:p>
            <a:endParaRPr lang="fr-FR" sz="288"/>
          </a:p>
        </p:txBody>
      </p:sp>
      <p:sp>
        <p:nvSpPr>
          <p:cNvPr id="394" name="Rectangle 765"/>
          <p:cNvSpPr>
            <a:spLocks noChangeArrowheads="1"/>
          </p:cNvSpPr>
          <p:nvPr/>
        </p:nvSpPr>
        <p:spPr bwMode="auto">
          <a:xfrm>
            <a:off x="3670659" y="3221937"/>
            <a:ext cx="2413133" cy="3326103"/>
          </a:xfrm>
          <a:prstGeom prst="rect">
            <a:avLst/>
          </a:prstGeom>
          <a:noFill/>
          <a:ln w="9525">
            <a:solidFill>
              <a:schemeClr val="tx1"/>
            </a:solidFill>
            <a:miter lim="800000"/>
            <a:headEnd/>
            <a:tailEnd/>
          </a:ln>
        </p:spPr>
        <p:txBody>
          <a:bodyPr wrap="square" anchor="ctr">
            <a:spAutoFit/>
          </a:bodyPr>
          <a:lstStyle/>
          <a:p>
            <a:pPr indent="28992"/>
            <a:endParaRPr lang="en-GB" sz="449" b="1" dirty="0"/>
          </a:p>
          <a:p>
            <a:r>
              <a:rPr lang="es-ES" sz="449" b="1" dirty="0">
                <a:latin typeface="Bodoni MT" pitchFamily="18" charset="0"/>
              </a:rPr>
              <a:t>I. INTRODUCTION</a:t>
            </a:r>
          </a:p>
          <a:p>
            <a:endParaRPr lang="es-ES" sz="352" b="1" dirty="0"/>
          </a:p>
          <a:p>
            <a:pPr algn="just"/>
            <a:r>
              <a:rPr lang="en-US" sz="417" dirty="0" err="1">
                <a:latin typeface="Bodoni MT" panose="02070603080606020203" pitchFamily="18" charset="0"/>
              </a:rPr>
              <a:t>Présentation</a:t>
            </a:r>
            <a:r>
              <a:rPr lang="en-US" sz="417" dirty="0">
                <a:latin typeface="Bodoni MT" panose="02070603080606020203" pitchFamily="18" charset="0"/>
              </a:rPr>
              <a:t> </a:t>
            </a:r>
            <a:r>
              <a:rPr lang="fr-FR" sz="417" dirty="0">
                <a:latin typeface="Bodoni MT" panose="02070603080606020203" pitchFamily="18" charset="0"/>
                <a:ea typeface="Calibri" panose="020F0502020204030204" pitchFamily="34" charset="0"/>
                <a:cs typeface="Arial" panose="020B0604020202020204" pitchFamily="34" charset="0"/>
              </a:rPr>
              <a:t>de l’organisme d’accueil, durée et objectifs du stage</a:t>
            </a:r>
            <a:endParaRPr lang="fr-FR" sz="417" dirty="0">
              <a:latin typeface="Bodoni MT" panose="02070603080606020203" pitchFamily="18" charset="0"/>
            </a:endParaRPr>
          </a:p>
          <a:p>
            <a:pPr algn="just"/>
            <a:endParaRPr lang="en-US" sz="417" dirty="0"/>
          </a:p>
          <a:p>
            <a:pPr algn="just"/>
            <a:endParaRPr lang="en-US" sz="417" b="1" dirty="0"/>
          </a:p>
          <a:p>
            <a:pPr algn="just"/>
            <a:endParaRPr lang="en-US" sz="417" b="1" dirty="0"/>
          </a:p>
          <a:p>
            <a:pPr algn="just"/>
            <a:endParaRPr lang="en-US" sz="417" b="1" dirty="0"/>
          </a:p>
          <a:p>
            <a:pPr algn="just"/>
            <a:endParaRPr lang="en-US" sz="417" b="1" dirty="0">
              <a:latin typeface="Bodoni MT" panose="02070603080606020203" pitchFamily="18" charset="0"/>
            </a:endParaRPr>
          </a:p>
          <a:p>
            <a:pPr algn="just"/>
            <a:endParaRPr lang="en-US" sz="417" b="1" dirty="0">
              <a:latin typeface="Bodoni MT" panose="02070603080606020203" pitchFamily="18" charset="0"/>
            </a:endParaRPr>
          </a:p>
          <a:p>
            <a:pPr algn="just"/>
            <a:endParaRPr lang="en-US" sz="417" b="1" dirty="0">
              <a:latin typeface="Bodoni MT" panose="02070603080606020203" pitchFamily="18" charset="0"/>
            </a:endParaRPr>
          </a:p>
          <a:p>
            <a:pPr algn="just"/>
            <a:endParaRPr lang="en-US" sz="417" b="1" dirty="0">
              <a:latin typeface="Bodoni MT" panose="02070603080606020203" pitchFamily="18" charset="0"/>
            </a:endParaRPr>
          </a:p>
          <a:p>
            <a:pPr algn="just"/>
            <a:endParaRPr lang="en-US" sz="417" b="1" dirty="0">
              <a:latin typeface="Bodoni MT" panose="02070603080606020203" pitchFamily="18" charset="0"/>
            </a:endParaRPr>
          </a:p>
          <a:p>
            <a:pPr algn="just"/>
            <a:endParaRPr lang="en-US" sz="417" b="1" dirty="0">
              <a:latin typeface="Bodoni MT" panose="02070603080606020203" pitchFamily="18" charset="0"/>
            </a:endParaRPr>
          </a:p>
          <a:p>
            <a:pPr algn="just"/>
            <a:endParaRPr lang="en-US" sz="417" b="1" dirty="0">
              <a:latin typeface="Bodoni MT" panose="02070603080606020203" pitchFamily="18" charset="0"/>
            </a:endParaRPr>
          </a:p>
          <a:p>
            <a:pPr algn="just"/>
            <a:endParaRPr lang="en-US" sz="417" b="1" dirty="0">
              <a:latin typeface="Bodoni MT" panose="02070603080606020203" pitchFamily="18" charset="0"/>
            </a:endParaRPr>
          </a:p>
          <a:p>
            <a:pPr algn="just"/>
            <a:endParaRPr lang="en-US" sz="417"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r>
              <a:rPr lang="es-ES" sz="449" b="1" dirty="0">
                <a:latin typeface="Bodoni MT" panose="02070603080606020203" pitchFamily="18" charset="0"/>
              </a:rPr>
              <a:t>II. TRAVAUX EFFECTUES</a:t>
            </a: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a:p>
            <a:pPr algn="just"/>
            <a:endParaRPr lang="es-ES" sz="449" b="1" dirty="0">
              <a:latin typeface="Bodoni MT" panose="02070603080606020203" pitchFamily="18" charset="0"/>
            </a:endParaRPr>
          </a:p>
        </p:txBody>
      </p:sp>
      <p:pic>
        <p:nvPicPr>
          <p:cNvPr id="93" name="Image 92"/>
          <p:cNvPicPr/>
          <p:nvPr/>
        </p:nvPicPr>
        <p:blipFill>
          <a:blip r:embed="rId3">
            <a:extLst>
              <a:ext uri="{28A0092B-C50C-407E-A947-70E740481C1C}">
                <a14:useLocalDpi xmlns:a14="http://schemas.microsoft.com/office/drawing/2010/main" val="0"/>
              </a:ext>
            </a:extLst>
          </a:blip>
          <a:srcRect/>
          <a:stretch>
            <a:fillRect/>
          </a:stretch>
        </p:blipFill>
        <p:spPr bwMode="auto">
          <a:xfrm>
            <a:off x="3918395" y="138283"/>
            <a:ext cx="386679" cy="571432"/>
          </a:xfrm>
          <a:prstGeom prst="rect">
            <a:avLst/>
          </a:prstGeom>
          <a:noFill/>
          <a:ln w="9525">
            <a:noFill/>
            <a:miter lim="800000"/>
            <a:headEnd/>
            <a:tailEnd/>
          </a:ln>
        </p:spPr>
      </p:pic>
      <p:grpSp>
        <p:nvGrpSpPr>
          <p:cNvPr id="12" name="Groupe 11"/>
          <p:cNvGrpSpPr/>
          <p:nvPr/>
        </p:nvGrpSpPr>
        <p:grpSpPr>
          <a:xfrm>
            <a:off x="3965678" y="1712556"/>
            <a:ext cx="1908810" cy="1395783"/>
            <a:chOff x="2037397" y="12341917"/>
            <a:chExt cx="8300638" cy="8711688"/>
          </a:xfrm>
        </p:grpSpPr>
        <p:grpSp>
          <p:nvGrpSpPr>
            <p:cNvPr id="9" name="Groupe 8"/>
            <p:cNvGrpSpPr/>
            <p:nvPr/>
          </p:nvGrpSpPr>
          <p:grpSpPr>
            <a:xfrm>
              <a:off x="2037397" y="12341917"/>
              <a:ext cx="8300638" cy="3208542"/>
              <a:chOff x="2040731" y="11865546"/>
              <a:chExt cx="8300638" cy="3208542"/>
            </a:xfrm>
          </p:grpSpPr>
          <p:sp>
            <p:nvSpPr>
              <p:cNvPr id="82" name="Rectangle 765"/>
              <p:cNvSpPr>
                <a:spLocks noChangeArrowheads="1"/>
              </p:cNvSpPr>
              <p:nvPr/>
            </p:nvSpPr>
            <p:spPr bwMode="auto">
              <a:xfrm>
                <a:off x="5676497" y="12237866"/>
                <a:ext cx="4664872" cy="2575698"/>
              </a:xfrm>
              <a:prstGeom prst="rect">
                <a:avLst/>
              </a:prstGeom>
              <a:noFill/>
              <a:ln w="9525">
                <a:noFill/>
                <a:miter lim="800000"/>
                <a:headEnd/>
                <a:tailEnd/>
              </a:ln>
            </p:spPr>
            <p:txBody>
              <a:bodyPr wrap="square" anchor="ctr">
                <a:spAutoFit/>
              </a:bodyPr>
              <a:lstStyle/>
              <a:p>
                <a:pPr indent="28992"/>
                <a:endParaRPr lang="en-GB" sz="449" b="1" dirty="0"/>
              </a:p>
              <a:p>
                <a:pPr algn="just"/>
                <a:r>
                  <a:rPr lang="fr-FR" sz="384" b="1" dirty="0">
                    <a:latin typeface="Bodoni MT" pitchFamily="18" charset="0"/>
                  </a:rPr>
                  <a:t>NOM et Prénom de l’étudiant (e)</a:t>
                </a:r>
              </a:p>
              <a:p>
                <a:pPr algn="just"/>
                <a:endParaRPr lang="fr-FR" sz="128" b="1" dirty="0">
                  <a:latin typeface="Bodoni MT" pitchFamily="18" charset="0"/>
                </a:endParaRPr>
              </a:p>
              <a:p>
                <a:pPr algn="just"/>
                <a:r>
                  <a:rPr lang="fr-FR" sz="384" b="1" dirty="0">
                    <a:latin typeface="Bodoni MT" pitchFamily="18" charset="0"/>
                  </a:rPr>
                  <a:t>E-Mail :</a:t>
                </a:r>
                <a:endParaRPr lang="fr-FR" sz="384" dirty="0">
                  <a:latin typeface="Bodoni MT" pitchFamily="18" charset="0"/>
                </a:endParaRPr>
              </a:p>
              <a:p>
                <a:pPr algn="just"/>
                <a:endParaRPr lang="fr-FR" sz="352" dirty="0"/>
              </a:p>
            </p:txBody>
          </p:sp>
          <p:sp>
            <p:nvSpPr>
              <p:cNvPr id="4" name="Rectangle 3"/>
              <p:cNvSpPr/>
              <p:nvPr/>
            </p:nvSpPr>
            <p:spPr bwMode="auto">
              <a:xfrm>
                <a:off x="2040731" y="11865546"/>
                <a:ext cx="3190875" cy="320854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14650" tIns="7325" rIns="14650" bIns="7325" numCol="1" rtlCol="0" anchor="t" anchorCtr="0" compatLnSpc="1">
                <a:prstTxWarp prst="textNoShape">
                  <a:avLst/>
                </a:prstTxWarp>
              </a:bodyPr>
              <a:lstStyle/>
              <a:p>
                <a:pPr defTabSz="677756" fontAlgn="base">
                  <a:spcBef>
                    <a:spcPct val="0"/>
                  </a:spcBef>
                  <a:spcAft>
                    <a:spcPct val="0"/>
                  </a:spcAft>
                </a:pPr>
                <a:endParaRPr lang="fr-FR" sz="1330">
                  <a:latin typeface="Arial" charset="0"/>
                  <a:cs typeface="Arial" charset="0"/>
                </a:endParaRPr>
              </a:p>
            </p:txBody>
          </p:sp>
          <p:sp>
            <p:nvSpPr>
              <p:cNvPr id="98" name="Rectangle 765"/>
              <p:cNvSpPr>
                <a:spLocks noChangeArrowheads="1"/>
              </p:cNvSpPr>
              <p:nvPr/>
            </p:nvSpPr>
            <p:spPr bwMode="auto">
              <a:xfrm>
                <a:off x="2869406" y="12110029"/>
                <a:ext cx="1838726" cy="2823826"/>
              </a:xfrm>
              <a:prstGeom prst="rect">
                <a:avLst/>
              </a:prstGeom>
              <a:noFill/>
              <a:ln w="9525">
                <a:noFill/>
                <a:miter lim="800000"/>
                <a:headEnd/>
                <a:tailEnd/>
              </a:ln>
            </p:spPr>
            <p:txBody>
              <a:bodyPr wrap="square" anchor="ctr">
                <a:spAutoFit/>
              </a:bodyPr>
              <a:lstStyle/>
              <a:p>
                <a:pPr indent="28992"/>
                <a:endParaRPr lang="en-GB" sz="449" b="1" dirty="0"/>
              </a:p>
              <a:p>
                <a:pPr algn="just"/>
                <a:r>
                  <a:rPr lang="fr-FR" sz="513" b="1" dirty="0">
                    <a:latin typeface="Bodoni MT" pitchFamily="18" charset="0"/>
                  </a:rPr>
                  <a:t>PHOTO</a:t>
                </a:r>
                <a:endParaRPr lang="fr-FR" sz="513" dirty="0">
                  <a:latin typeface="Bodoni MT" pitchFamily="18" charset="0"/>
                </a:endParaRPr>
              </a:p>
              <a:p>
                <a:pPr algn="just"/>
                <a:endParaRPr lang="fr-FR" sz="352" dirty="0"/>
              </a:p>
            </p:txBody>
          </p:sp>
        </p:grpSp>
        <p:grpSp>
          <p:nvGrpSpPr>
            <p:cNvPr id="103" name="Groupe 102"/>
            <p:cNvGrpSpPr/>
            <p:nvPr/>
          </p:nvGrpSpPr>
          <p:grpSpPr>
            <a:xfrm>
              <a:off x="2037397" y="15881214"/>
              <a:ext cx="8300638" cy="3208542"/>
              <a:chOff x="2040731" y="11865546"/>
              <a:chExt cx="8300638" cy="3208542"/>
            </a:xfrm>
          </p:grpSpPr>
          <p:sp>
            <p:nvSpPr>
              <p:cNvPr id="104" name="Rectangle 765"/>
              <p:cNvSpPr>
                <a:spLocks noChangeArrowheads="1"/>
              </p:cNvSpPr>
              <p:nvPr/>
            </p:nvSpPr>
            <p:spPr bwMode="auto">
              <a:xfrm>
                <a:off x="5676497" y="12237866"/>
                <a:ext cx="4664872" cy="2575698"/>
              </a:xfrm>
              <a:prstGeom prst="rect">
                <a:avLst/>
              </a:prstGeom>
              <a:noFill/>
              <a:ln w="9525">
                <a:noFill/>
                <a:miter lim="800000"/>
                <a:headEnd/>
                <a:tailEnd/>
              </a:ln>
            </p:spPr>
            <p:txBody>
              <a:bodyPr wrap="square" anchor="ctr">
                <a:spAutoFit/>
              </a:bodyPr>
              <a:lstStyle/>
              <a:p>
                <a:pPr indent="28992"/>
                <a:endParaRPr lang="en-GB" sz="449" b="1" dirty="0"/>
              </a:p>
              <a:p>
                <a:pPr algn="just"/>
                <a:r>
                  <a:rPr lang="fr-FR" sz="384" b="1" dirty="0">
                    <a:latin typeface="Bodoni MT" pitchFamily="18" charset="0"/>
                  </a:rPr>
                  <a:t>NOM et Prénom de l’étudiant (e)</a:t>
                </a:r>
              </a:p>
              <a:p>
                <a:pPr algn="just"/>
                <a:endParaRPr lang="fr-FR" sz="128" b="1" dirty="0">
                  <a:latin typeface="Bodoni MT" pitchFamily="18" charset="0"/>
                </a:endParaRPr>
              </a:p>
              <a:p>
                <a:pPr algn="just"/>
                <a:r>
                  <a:rPr lang="fr-FR" sz="384" b="1" dirty="0">
                    <a:latin typeface="Bodoni MT" pitchFamily="18" charset="0"/>
                  </a:rPr>
                  <a:t>E-Mail:</a:t>
                </a:r>
                <a:endParaRPr lang="fr-FR" sz="384" dirty="0">
                  <a:latin typeface="Bodoni MT" pitchFamily="18" charset="0"/>
                </a:endParaRPr>
              </a:p>
              <a:p>
                <a:pPr algn="just"/>
                <a:endParaRPr lang="fr-FR" sz="352" dirty="0"/>
              </a:p>
            </p:txBody>
          </p:sp>
          <p:sp>
            <p:nvSpPr>
              <p:cNvPr id="105" name="Rectangle 104"/>
              <p:cNvSpPr/>
              <p:nvPr/>
            </p:nvSpPr>
            <p:spPr bwMode="auto">
              <a:xfrm>
                <a:off x="2040731" y="11865546"/>
                <a:ext cx="3190875" cy="320854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14650" tIns="7325" rIns="14650" bIns="7325" numCol="1" rtlCol="0" anchor="t" anchorCtr="0" compatLnSpc="1">
                <a:prstTxWarp prst="textNoShape">
                  <a:avLst/>
                </a:prstTxWarp>
              </a:bodyPr>
              <a:lstStyle/>
              <a:p>
                <a:pPr defTabSz="677756" fontAlgn="base">
                  <a:spcBef>
                    <a:spcPct val="0"/>
                  </a:spcBef>
                  <a:spcAft>
                    <a:spcPct val="0"/>
                  </a:spcAft>
                </a:pPr>
                <a:endParaRPr lang="fr-FR" sz="1330">
                  <a:latin typeface="Arial" charset="0"/>
                  <a:cs typeface="Arial" charset="0"/>
                </a:endParaRPr>
              </a:p>
            </p:txBody>
          </p:sp>
          <p:sp>
            <p:nvSpPr>
              <p:cNvPr id="106" name="Rectangle 765"/>
              <p:cNvSpPr>
                <a:spLocks noChangeArrowheads="1"/>
              </p:cNvSpPr>
              <p:nvPr/>
            </p:nvSpPr>
            <p:spPr bwMode="auto">
              <a:xfrm>
                <a:off x="2869406" y="12110029"/>
                <a:ext cx="1838726" cy="2823826"/>
              </a:xfrm>
              <a:prstGeom prst="rect">
                <a:avLst/>
              </a:prstGeom>
              <a:noFill/>
              <a:ln w="9525">
                <a:noFill/>
                <a:miter lim="800000"/>
                <a:headEnd/>
                <a:tailEnd/>
              </a:ln>
            </p:spPr>
            <p:txBody>
              <a:bodyPr wrap="square" anchor="ctr">
                <a:spAutoFit/>
              </a:bodyPr>
              <a:lstStyle/>
              <a:p>
                <a:pPr indent="28992"/>
                <a:endParaRPr lang="en-GB" sz="449" b="1" dirty="0"/>
              </a:p>
              <a:p>
                <a:pPr algn="just"/>
                <a:r>
                  <a:rPr lang="fr-FR" sz="513" b="1" dirty="0">
                    <a:latin typeface="Bodoni MT" pitchFamily="18" charset="0"/>
                  </a:rPr>
                  <a:t>PHOTO</a:t>
                </a:r>
                <a:endParaRPr lang="fr-FR" sz="513" dirty="0">
                  <a:latin typeface="Bodoni MT" pitchFamily="18" charset="0"/>
                </a:endParaRPr>
              </a:p>
              <a:p>
                <a:pPr algn="just"/>
                <a:endParaRPr lang="fr-FR" sz="352" dirty="0"/>
              </a:p>
            </p:txBody>
          </p:sp>
        </p:grpSp>
        <p:sp>
          <p:nvSpPr>
            <p:cNvPr id="107" name="Rectangle 765"/>
            <p:cNvSpPr>
              <a:spLocks noChangeArrowheads="1"/>
            </p:cNvSpPr>
            <p:nvPr/>
          </p:nvSpPr>
          <p:spPr bwMode="auto">
            <a:xfrm>
              <a:off x="2037397" y="18846896"/>
              <a:ext cx="7762876" cy="2206709"/>
            </a:xfrm>
            <a:prstGeom prst="rect">
              <a:avLst/>
            </a:prstGeom>
            <a:noFill/>
            <a:ln w="9525">
              <a:noFill/>
              <a:miter lim="800000"/>
              <a:headEnd/>
              <a:tailEnd/>
            </a:ln>
          </p:spPr>
          <p:txBody>
            <a:bodyPr wrap="square" anchor="ctr">
              <a:spAutoFit/>
            </a:bodyPr>
            <a:lstStyle/>
            <a:p>
              <a:endParaRPr lang="es-ES" sz="417" b="1" dirty="0">
                <a:latin typeface="Bodoni MT" pitchFamily="18" charset="0"/>
              </a:endParaRPr>
            </a:p>
            <a:p>
              <a:r>
                <a:rPr lang="es-ES" sz="384" b="1" dirty="0">
                  <a:latin typeface="Bodoni MT" pitchFamily="18" charset="0"/>
                </a:rPr>
                <a:t>NOM et </a:t>
              </a:r>
              <a:r>
                <a:rPr lang="es-ES" sz="384" b="1" dirty="0" err="1">
                  <a:latin typeface="Bodoni MT" pitchFamily="18" charset="0"/>
                </a:rPr>
                <a:t>Prénom</a:t>
              </a:r>
              <a:r>
                <a:rPr lang="es-ES" sz="384" b="1" dirty="0">
                  <a:latin typeface="Bodoni MT" pitchFamily="18" charset="0"/>
                </a:rPr>
                <a:t> du maître de </a:t>
              </a:r>
              <a:r>
                <a:rPr lang="es-ES" sz="384" b="1" dirty="0" err="1">
                  <a:latin typeface="Bodoni MT" pitchFamily="18" charset="0"/>
                </a:rPr>
                <a:t>stage</a:t>
              </a:r>
              <a:r>
                <a:rPr lang="es-ES" sz="384" b="1" dirty="0">
                  <a:latin typeface="Bodoni MT" pitchFamily="18" charset="0"/>
                </a:rPr>
                <a:t> :</a:t>
              </a:r>
            </a:p>
            <a:p>
              <a:endParaRPr lang="es-ES" sz="128" b="1" dirty="0">
                <a:latin typeface="Bodoni MT" pitchFamily="18" charset="0"/>
              </a:endParaRPr>
            </a:p>
            <a:p>
              <a:r>
                <a:rPr lang="es-ES" sz="384" b="1" dirty="0">
                  <a:latin typeface="Bodoni MT" pitchFamily="18" charset="0"/>
                </a:rPr>
                <a:t>NOM et </a:t>
              </a:r>
              <a:r>
                <a:rPr lang="es-ES" sz="384" b="1" dirty="0" err="1">
                  <a:latin typeface="Bodoni MT" pitchFamily="18" charset="0"/>
                </a:rPr>
                <a:t>Prénom</a:t>
              </a:r>
              <a:r>
                <a:rPr lang="es-ES" sz="384" b="1" dirty="0">
                  <a:latin typeface="Bodoni MT" pitchFamily="18" charset="0"/>
                </a:rPr>
                <a:t> du </a:t>
              </a:r>
              <a:r>
                <a:rPr lang="es-ES" sz="384" b="1" dirty="0" err="1">
                  <a:latin typeface="Bodoni MT" pitchFamily="18" charset="0"/>
                </a:rPr>
                <a:t>titeur</a:t>
              </a:r>
              <a:r>
                <a:rPr lang="es-ES" sz="384" b="1" dirty="0">
                  <a:latin typeface="Bodoni MT" pitchFamily="18" charset="0"/>
                </a:rPr>
                <a:t> </a:t>
              </a:r>
              <a:r>
                <a:rPr lang="es-ES" sz="384" b="1" dirty="0" err="1">
                  <a:latin typeface="Bodoni MT" pitchFamily="18" charset="0"/>
                </a:rPr>
                <a:t>académique</a:t>
              </a:r>
              <a:r>
                <a:rPr lang="es-ES" sz="384" b="1" dirty="0">
                  <a:latin typeface="Bodoni MT" pitchFamily="18" charset="0"/>
                </a:rPr>
                <a:t>:</a:t>
              </a:r>
              <a:endParaRPr lang="fr-FR" sz="384" dirty="0">
                <a:latin typeface="Bodoni MT" pitchFamily="18" charset="0"/>
              </a:endParaRPr>
            </a:p>
            <a:p>
              <a:pPr algn="just"/>
              <a:r>
                <a:rPr lang="en-US" sz="384" dirty="0">
                  <a:latin typeface="Bodoni MT" pitchFamily="18" charset="0"/>
                </a:rPr>
                <a:t>	</a:t>
              </a:r>
              <a:endParaRPr lang="fr-FR" sz="384" dirty="0">
                <a:latin typeface="Bodoni MT" pitchFamily="18" charset="0"/>
              </a:endParaRPr>
            </a:p>
          </p:txBody>
        </p:sp>
      </p:grpSp>
      <p:grpSp>
        <p:nvGrpSpPr>
          <p:cNvPr id="5" name="Groupe 4"/>
          <p:cNvGrpSpPr/>
          <p:nvPr/>
        </p:nvGrpSpPr>
        <p:grpSpPr>
          <a:xfrm>
            <a:off x="3886824" y="130415"/>
            <a:ext cx="4658660" cy="1386870"/>
            <a:chOff x="1349176" y="813975"/>
            <a:chExt cx="27576860" cy="8656063"/>
          </a:xfrm>
        </p:grpSpPr>
        <p:sp>
          <p:nvSpPr>
            <p:cNvPr id="2081" name="Rectangle 533"/>
            <p:cNvSpPr>
              <a:spLocks noChangeArrowheads="1"/>
            </p:cNvSpPr>
            <p:nvPr/>
          </p:nvSpPr>
          <p:spPr bwMode="auto">
            <a:xfrm>
              <a:off x="1772764" y="6986782"/>
              <a:ext cx="25904030" cy="2483256"/>
            </a:xfrm>
            <a:prstGeom prst="rect">
              <a:avLst/>
            </a:prstGeom>
            <a:noFill/>
            <a:ln w="9525">
              <a:noFill/>
              <a:miter lim="800000"/>
              <a:headEnd/>
              <a:tailEnd/>
            </a:ln>
          </p:spPr>
          <p:txBody>
            <a:bodyPr wrap="square">
              <a:spAutoFit/>
            </a:bodyPr>
            <a:lstStyle/>
            <a:p>
              <a:pPr algn="ctr"/>
              <a:endParaRPr lang="en-US" sz="128" dirty="0"/>
            </a:p>
            <a:p>
              <a:pPr algn="ctr"/>
              <a:r>
                <a:rPr lang="en-US" sz="961" b="1" dirty="0">
                  <a:solidFill>
                    <a:srgbClr val="006600"/>
                  </a:solidFill>
                  <a:latin typeface="Arial Rounded MT Bold" pitchFamily="34" charset="0"/>
                </a:rPr>
                <a:t>Stage de </a:t>
              </a:r>
              <a:r>
                <a:rPr lang="en-US" sz="961" b="1" dirty="0" err="1">
                  <a:solidFill>
                    <a:srgbClr val="006600"/>
                  </a:solidFill>
                  <a:latin typeface="Arial Rounded MT Bold" pitchFamily="34" charset="0"/>
                </a:rPr>
                <a:t>M</a:t>
              </a:r>
              <a:r>
                <a:rPr lang="en-US" sz="961" b="1" dirty="0" err="1">
                  <a:solidFill>
                    <a:srgbClr val="006600"/>
                  </a:solidFill>
                  <a:latin typeface="Arial Rounded MT Bold" pitchFamily="34" charset="0"/>
                </a:rPr>
                <a:t>ise</a:t>
              </a:r>
              <a:r>
                <a:rPr lang="en-US" sz="961" b="1" dirty="0">
                  <a:solidFill>
                    <a:srgbClr val="006600"/>
                  </a:solidFill>
                  <a:latin typeface="Arial Rounded MT Bold" pitchFamily="34" charset="0"/>
                </a:rPr>
                <a:t> en Situation </a:t>
              </a:r>
              <a:r>
                <a:rPr lang="en-US" sz="961" b="1" dirty="0" err="1">
                  <a:solidFill>
                    <a:srgbClr val="006600"/>
                  </a:solidFill>
                  <a:latin typeface="Arial Rounded MT Bold" pitchFamily="34" charset="0"/>
                </a:rPr>
                <a:t>Professionnelle</a:t>
              </a:r>
              <a:r>
                <a:rPr lang="en-US" sz="961" b="1" dirty="0">
                  <a:solidFill>
                    <a:srgbClr val="006600"/>
                  </a:solidFill>
                  <a:latin typeface="Arial Rounded MT Bold" pitchFamily="34" charset="0"/>
                </a:rPr>
                <a:t> (M.S.P.)</a:t>
              </a:r>
              <a:endParaRPr lang="en-US" sz="961" b="1" dirty="0">
                <a:solidFill>
                  <a:srgbClr val="006600"/>
                </a:solidFill>
                <a:latin typeface="Arial Rounded MT Bold" pitchFamily="34" charset="0"/>
              </a:endParaRPr>
            </a:p>
            <a:p>
              <a:pPr algn="ctr"/>
              <a:endParaRPr lang="en-US" sz="256" dirty="0">
                <a:solidFill>
                  <a:srgbClr val="006600"/>
                </a:solidFill>
                <a:latin typeface="Arial Rounded MT Bold" pitchFamily="34" charset="0"/>
              </a:endParaRPr>
            </a:p>
            <a:p>
              <a:pPr algn="ctr"/>
              <a:r>
                <a:rPr lang="en-US" sz="641" b="1" dirty="0" err="1">
                  <a:solidFill>
                    <a:srgbClr val="006600"/>
                  </a:solidFill>
                  <a:latin typeface="Arial Rounded MT Bold" pitchFamily="34" charset="0"/>
                </a:rPr>
                <a:t>Spécialité</a:t>
              </a:r>
              <a:r>
                <a:rPr lang="en-US" sz="641" b="1" dirty="0">
                  <a:solidFill>
                    <a:srgbClr val="006600"/>
                  </a:solidFill>
                  <a:latin typeface="Arial Rounded MT Bold" pitchFamily="34" charset="0"/>
                </a:rPr>
                <a:t>: </a:t>
              </a:r>
              <a:r>
                <a:rPr lang="en-US" sz="641" b="1" dirty="0" err="1">
                  <a:solidFill>
                    <a:srgbClr val="006600"/>
                  </a:solidFill>
                  <a:latin typeface="Arial Rounded MT Bold" pitchFamily="34" charset="0"/>
                </a:rPr>
                <a:t>Géomètre</a:t>
              </a:r>
              <a:r>
                <a:rPr lang="en-US" sz="641" b="1" dirty="0">
                  <a:solidFill>
                    <a:srgbClr val="006600"/>
                  </a:solidFill>
                  <a:latin typeface="Arial Rounded MT Bold" pitchFamily="34" charset="0"/>
                </a:rPr>
                <a:t> </a:t>
              </a:r>
              <a:r>
                <a:rPr lang="en-US" sz="641" b="1" dirty="0" err="1">
                  <a:solidFill>
                    <a:srgbClr val="006600"/>
                  </a:solidFill>
                  <a:latin typeface="Arial Rounded MT Bold" pitchFamily="34" charset="0"/>
                </a:rPr>
                <a:t>Topographe</a:t>
              </a:r>
              <a:r>
                <a:rPr lang="en-US" sz="641" b="1">
                  <a:solidFill>
                    <a:srgbClr val="006600"/>
                  </a:solidFill>
                  <a:latin typeface="Arial Rounded MT Bold" pitchFamily="34" charset="0"/>
                </a:rPr>
                <a:t> (GT)</a:t>
              </a:r>
              <a:endParaRPr lang="en-US" sz="641" b="1" dirty="0">
                <a:solidFill>
                  <a:srgbClr val="006600"/>
                </a:solidFill>
                <a:latin typeface="Arial Rounded MT Bold" pitchFamily="34" charset="0"/>
              </a:endParaRPr>
            </a:p>
          </p:txBody>
        </p:sp>
        <p:grpSp>
          <p:nvGrpSpPr>
            <p:cNvPr id="3" name="Groupe 2"/>
            <p:cNvGrpSpPr/>
            <p:nvPr/>
          </p:nvGrpSpPr>
          <p:grpSpPr>
            <a:xfrm>
              <a:off x="1349176" y="813975"/>
              <a:ext cx="27576860" cy="5251054"/>
              <a:chOff x="1349176" y="813975"/>
              <a:chExt cx="27576860" cy="5251054"/>
            </a:xfrm>
          </p:grpSpPr>
          <p:grpSp>
            <p:nvGrpSpPr>
              <p:cNvPr id="16" name="Groupe 15"/>
              <p:cNvGrpSpPr/>
              <p:nvPr/>
            </p:nvGrpSpPr>
            <p:grpSpPr>
              <a:xfrm>
                <a:off x="25043606" y="1045210"/>
                <a:ext cx="3252311" cy="4822203"/>
                <a:chOff x="25043606" y="1045210"/>
                <a:chExt cx="3252311" cy="4822203"/>
              </a:xfrm>
            </p:grpSpPr>
            <p:sp>
              <p:nvSpPr>
                <p:cNvPr id="14" name="Ellipse 13"/>
                <p:cNvSpPr/>
                <p:nvPr/>
              </p:nvSpPr>
              <p:spPr bwMode="auto">
                <a:xfrm>
                  <a:off x="25043606" y="1045210"/>
                  <a:ext cx="3252311" cy="3204562"/>
                </a:xfrm>
                <a:prstGeom prst="ellipse">
                  <a:avLst/>
                </a:prstGeom>
                <a:solidFill>
                  <a:srgbClr val="FFFF00"/>
                </a:solidFill>
                <a:ln w="9525" cap="flat" cmpd="sng" algn="ctr">
                  <a:noFill/>
                  <a:prstDash val="solid"/>
                  <a:round/>
                  <a:headEnd type="none" w="med" len="med"/>
                  <a:tailEnd type="none" w="med" len="med"/>
                </a:ln>
                <a:effectLst/>
              </p:spPr>
              <p:txBody>
                <a:bodyPr vert="horz" wrap="square" lIns="14650" tIns="7325" rIns="14650" bIns="7325" numCol="1" rtlCol="0" anchor="t" anchorCtr="0" compatLnSpc="1">
                  <a:prstTxWarp prst="textNoShape">
                    <a:avLst/>
                  </a:prstTxWarp>
                </a:bodyPr>
                <a:lstStyle/>
                <a:p>
                  <a:pPr defTabSz="677756" fontAlgn="base">
                    <a:spcBef>
                      <a:spcPct val="0"/>
                    </a:spcBef>
                    <a:spcAft>
                      <a:spcPct val="0"/>
                    </a:spcAft>
                  </a:pPr>
                  <a:endParaRPr lang="fr-FR" sz="1330">
                    <a:latin typeface="Arial" charset="0"/>
                    <a:cs typeface="Arial" charset="0"/>
                  </a:endParaRPr>
                </a:p>
              </p:txBody>
            </p:sp>
            <p:sp>
              <p:nvSpPr>
                <p:cNvPr id="15" name="ZoneTexte 14"/>
                <p:cNvSpPr txBox="1"/>
                <p:nvPr/>
              </p:nvSpPr>
              <p:spPr>
                <a:xfrm>
                  <a:off x="25653207" y="1598868"/>
                  <a:ext cx="2362201" cy="4268545"/>
                </a:xfrm>
                <a:prstGeom prst="rect">
                  <a:avLst/>
                </a:prstGeom>
                <a:noFill/>
              </p:spPr>
              <p:txBody>
                <a:bodyPr wrap="square" rtlCol="0">
                  <a:spAutoFit/>
                </a:bodyPr>
                <a:lstStyle/>
                <a:p>
                  <a:r>
                    <a:rPr lang="fr-FR" sz="1922" b="1" dirty="0"/>
                    <a:t>L3</a:t>
                  </a:r>
                  <a:endParaRPr lang="fr-FR" sz="1922" b="1" dirty="0"/>
                </a:p>
              </p:txBody>
            </p:sp>
          </p:grpSp>
          <p:sp>
            <p:nvSpPr>
              <p:cNvPr id="2" name="Rectangle 1"/>
              <p:cNvSpPr/>
              <p:nvPr/>
            </p:nvSpPr>
            <p:spPr>
              <a:xfrm>
                <a:off x="1349176" y="813975"/>
                <a:ext cx="27576860" cy="5251054"/>
              </a:xfrm>
              <a:prstGeom prst="rect">
                <a:avLst/>
              </a:prstGeom>
            </p:spPr>
            <p:txBody>
              <a:bodyPr wrap="square">
                <a:spAutoFit/>
              </a:bodyPr>
              <a:lstStyle/>
              <a:p>
                <a:pPr algn="ctr">
                  <a:lnSpc>
                    <a:spcPct val="107000"/>
                  </a:lnSpc>
                </a:pPr>
                <a:r>
                  <a:rPr lang="ar-DZ" sz="1282" b="1" dirty="0">
                    <a:latin typeface="Calibri" panose="020F0502020204030204" pitchFamily="34" charset="0"/>
                    <a:ea typeface="Calibri" panose="020F0502020204030204" pitchFamily="34" charset="0"/>
                    <a:cs typeface="Arial" panose="020B0604020202020204" pitchFamily="34" charset="0"/>
                  </a:rPr>
                  <a:t>جامعة أبو بكر </a:t>
                </a:r>
                <a:r>
                  <a:rPr lang="ar-DZ" sz="1282" b="1" dirty="0" err="1">
                    <a:latin typeface="Calibri" panose="020F0502020204030204" pitchFamily="34" charset="0"/>
                    <a:ea typeface="Calibri" panose="020F0502020204030204" pitchFamily="34" charset="0"/>
                    <a:cs typeface="Arial" panose="020B0604020202020204" pitchFamily="34" charset="0"/>
                  </a:rPr>
                  <a:t>بلقايد</a:t>
                </a:r>
                <a:r>
                  <a:rPr lang="ar-DZ" sz="1282" b="1" dirty="0">
                    <a:latin typeface="Calibri" panose="020F0502020204030204" pitchFamily="34" charset="0"/>
                    <a:ea typeface="Calibri" panose="020F0502020204030204" pitchFamily="34" charset="0"/>
                    <a:cs typeface="Arial" panose="020B0604020202020204" pitchFamily="34" charset="0"/>
                  </a:rPr>
                  <a:t> تلمسان</a:t>
                </a:r>
                <a:endParaRPr lang="fr-FR" sz="1057"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fr-FR" sz="1153" dirty="0">
                    <a:latin typeface="Albertus Medium" panose="020E0602030304020304" pitchFamily="34" charset="0"/>
                    <a:ea typeface="Calibri" panose="020F0502020204030204" pitchFamily="34" charset="0"/>
                    <a:cs typeface="Arial" panose="020B0604020202020204" pitchFamily="34" charset="0"/>
                  </a:rPr>
                  <a:t>Université Abou </a:t>
                </a:r>
                <a:r>
                  <a:rPr lang="fr-FR" sz="1153" dirty="0" err="1">
                    <a:latin typeface="Albertus Medium" panose="020E0602030304020304" pitchFamily="34" charset="0"/>
                    <a:ea typeface="Calibri" panose="020F0502020204030204" pitchFamily="34" charset="0"/>
                    <a:cs typeface="Arial" panose="020B0604020202020204" pitchFamily="34" charset="0"/>
                  </a:rPr>
                  <a:t>Bekr-Belkaïd</a:t>
                </a:r>
                <a:endParaRPr lang="fr-FR" sz="1057"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fr-FR" sz="1153" dirty="0">
                    <a:latin typeface="Albertus Medium" panose="020E0602030304020304" pitchFamily="34" charset="0"/>
                    <a:ea typeface="Calibri" panose="020F0502020204030204" pitchFamily="34" charset="0"/>
                    <a:cs typeface="Arial" panose="020B0604020202020204" pitchFamily="34" charset="0"/>
                  </a:rPr>
                  <a:t>Institut </a:t>
                </a:r>
                <a:r>
                  <a:rPr lang="fr-FR" sz="1153" dirty="0">
                    <a:latin typeface="Albertus Medium" panose="020E0602030304020304" pitchFamily="34" charset="0"/>
                    <a:ea typeface="Calibri" panose="020F0502020204030204" pitchFamily="34" charset="0"/>
                    <a:cs typeface="Arial" panose="020B0604020202020204" pitchFamily="34" charset="0"/>
                  </a:rPr>
                  <a:t>des Sciences et Techniques </a:t>
                </a:r>
                <a:r>
                  <a:rPr lang="fr-FR" sz="1153" dirty="0">
                    <a:latin typeface="Albertus Medium" panose="020E0602030304020304" pitchFamily="34" charset="0"/>
                    <a:ea typeface="Calibri" panose="020F0502020204030204" pitchFamily="34" charset="0"/>
                    <a:cs typeface="Arial" panose="020B0604020202020204" pitchFamily="34" charset="0"/>
                  </a:rPr>
                  <a:t>Appliquées</a:t>
                </a:r>
              </a:p>
              <a:p>
                <a:pPr algn="ctr">
                  <a:lnSpc>
                    <a:spcPct val="107000"/>
                  </a:lnSpc>
                </a:pPr>
                <a:r>
                  <a:rPr lang="fr-FR" sz="961" dirty="0">
                    <a:latin typeface="Albertus Medium" panose="020E0602030304020304" pitchFamily="34" charset="0"/>
                    <a:ea typeface="Calibri" panose="020F0502020204030204" pitchFamily="34" charset="0"/>
                    <a:cs typeface="Arial" panose="020B0604020202020204" pitchFamily="34" charset="0"/>
                  </a:rPr>
                  <a:t>Département des sciences</a:t>
                </a:r>
                <a:endParaRPr lang="fr-FR" sz="961" dirty="0">
                  <a:latin typeface="Albertus Medium" panose="020E0602030304020304" pitchFamily="34" charset="0"/>
                  <a:ea typeface="Calibri" panose="020F0502020204030204" pitchFamily="34" charset="0"/>
                  <a:cs typeface="Arial" panose="020B0604020202020204" pitchFamily="34" charset="0"/>
                </a:endParaRPr>
              </a:p>
            </p:txBody>
          </p:sp>
        </p:grpSp>
        <p:sp>
          <p:nvSpPr>
            <p:cNvPr id="108" name="Zone de texte 2"/>
            <p:cNvSpPr txBox="1">
              <a:spLocks noChangeArrowheads="1"/>
            </p:cNvSpPr>
            <p:nvPr/>
          </p:nvSpPr>
          <p:spPr bwMode="auto">
            <a:xfrm>
              <a:off x="7998933" y="5930400"/>
              <a:ext cx="14693900" cy="619400"/>
            </a:xfrm>
            <a:prstGeom prst="rect">
              <a:avLst/>
            </a:prstGeom>
            <a:noFill/>
            <a:ln w="9525">
              <a:noFill/>
              <a:miter lim="800000"/>
              <a:headEnd/>
              <a:tailEnd/>
            </a:ln>
          </p:spPr>
          <p:txBody>
            <a:bodyPr rot="0" vert="horz" wrap="square" lIns="14650" tIns="7325" rIns="14650" bIns="7325" anchor="t" anchorCtr="0">
              <a:spAutoFit/>
            </a:bodyPr>
            <a:lstStyle/>
            <a:p>
              <a:pPr>
                <a:lnSpc>
                  <a:spcPct val="107000"/>
                </a:lnSpc>
                <a:spcAft>
                  <a:spcPts val="128"/>
                </a:spcAft>
              </a:pPr>
              <a:r>
                <a:rPr lang="fr-FR" sz="513" dirty="0">
                  <a:latin typeface="Albertus MT Lt" panose="020E0502030304020304" pitchFamily="34" charset="0"/>
                  <a:ea typeface="Calibri" panose="020F0502020204030204" pitchFamily="34" charset="0"/>
                  <a:cs typeface="Arial" panose="020B0604020202020204" pitchFamily="34" charset="0"/>
                </a:rPr>
                <a:t>Adresse : I.S.T.A, Pôle </a:t>
              </a:r>
              <a:r>
                <a:rPr lang="fr-FR" sz="513" dirty="0" err="1">
                  <a:latin typeface="Albertus MT Lt" panose="020E0502030304020304" pitchFamily="34" charset="0"/>
                  <a:ea typeface="Calibri" panose="020F0502020204030204" pitchFamily="34" charset="0"/>
                  <a:cs typeface="Arial" panose="020B0604020202020204" pitchFamily="34" charset="0"/>
                </a:rPr>
                <a:t>Kiffane</a:t>
              </a:r>
              <a:r>
                <a:rPr lang="fr-FR" sz="513" dirty="0">
                  <a:latin typeface="Albertus MT Lt" panose="020E0502030304020304" pitchFamily="34" charset="0"/>
                  <a:ea typeface="Calibri" panose="020F0502020204030204" pitchFamily="34" charset="0"/>
                  <a:cs typeface="Arial" panose="020B0604020202020204" pitchFamily="34" charset="0"/>
                </a:rPr>
                <a:t>, Hai </a:t>
              </a:r>
              <a:r>
                <a:rPr lang="fr-FR" sz="513" dirty="0" err="1">
                  <a:latin typeface="Albertus MT Lt" panose="020E0502030304020304" pitchFamily="34" charset="0"/>
                  <a:ea typeface="Calibri" panose="020F0502020204030204" pitchFamily="34" charset="0"/>
                  <a:cs typeface="Arial" panose="020B0604020202020204" pitchFamily="34" charset="0"/>
                </a:rPr>
                <a:t>Zitoun</a:t>
              </a:r>
              <a:r>
                <a:rPr lang="fr-FR" sz="513" dirty="0">
                  <a:latin typeface="Albertus MT Lt" panose="020E0502030304020304" pitchFamily="34" charset="0"/>
                  <a:ea typeface="Calibri" panose="020F0502020204030204" pitchFamily="34" charset="0"/>
                  <a:cs typeface="Arial" panose="020B0604020202020204" pitchFamily="34" charset="0"/>
                </a:rPr>
                <a:t>, Tlemcen 13000, Tél : </a:t>
              </a:r>
              <a:r>
                <a:rPr lang="fr-FR" sz="513" dirty="0">
                  <a:latin typeface="Albertus MT Lt" panose="020E0502030304020304" pitchFamily="34" charset="0"/>
                  <a:ea typeface="Calibri" panose="020F0502020204030204" pitchFamily="34" charset="0"/>
                  <a:cs typeface="Arial" panose="020B0604020202020204" pitchFamily="34" charset="0"/>
                </a:rPr>
                <a:t>213.43.27.24.72</a:t>
              </a:r>
              <a:endParaRPr lang="fr-FR" sz="513" dirty="0">
                <a:latin typeface="Calibri" panose="020F0502020204030204" pitchFamily="34" charset="0"/>
                <a:ea typeface="Calibri" panose="020F0502020204030204" pitchFamily="34" charset="0"/>
                <a:cs typeface="Arial" panose="020B0604020202020204" pitchFamily="34" charset="0"/>
              </a:endParaRPr>
            </a:p>
          </p:txBody>
        </p:sp>
      </p:grpSp>
      <p:sp>
        <p:nvSpPr>
          <p:cNvPr id="109" name="Rectangle 765"/>
          <p:cNvSpPr>
            <a:spLocks noChangeArrowheads="1"/>
          </p:cNvSpPr>
          <p:nvPr/>
        </p:nvSpPr>
        <p:spPr bwMode="auto">
          <a:xfrm>
            <a:off x="6155072" y="1826840"/>
            <a:ext cx="2092119" cy="3963136"/>
          </a:xfrm>
          <a:prstGeom prst="rect">
            <a:avLst/>
          </a:prstGeom>
          <a:noFill/>
          <a:ln w="9525">
            <a:solidFill>
              <a:schemeClr val="tx1"/>
            </a:solidFill>
            <a:miter lim="800000"/>
            <a:headEnd/>
            <a:tailEnd/>
          </a:ln>
        </p:spPr>
        <p:txBody>
          <a:bodyPr wrap="square" anchor="ctr">
            <a:spAutoFit/>
          </a:bodyPr>
          <a:lstStyle/>
          <a:p>
            <a:pPr indent="28992"/>
            <a:endParaRPr lang="en-GB" sz="449" b="1" dirty="0"/>
          </a:p>
          <a:p>
            <a:endParaRPr lang="es-ES" sz="449" b="1" dirty="0">
              <a:latin typeface="Bodoni MT" pitchFamily="18" charset="0"/>
            </a:endParaRPr>
          </a:p>
          <a:p>
            <a:r>
              <a:rPr lang="es-ES" sz="449" b="1" dirty="0">
                <a:latin typeface="Bodoni MT" pitchFamily="18" charset="0"/>
              </a:rPr>
              <a:t>III. COMPETENCES ACQUISES</a:t>
            </a: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r>
              <a:rPr lang="es-ES" sz="449" b="1" dirty="0">
                <a:latin typeface="Bodoni MT" pitchFamily="18" charset="0"/>
              </a:rPr>
              <a:t>IV. CONCLUSION</a:t>
            </a: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es-ES" sz="449" b="1" dirty="0">
              <a:latin typeface="Bodoni MT" pitchFamily="18" charset="0"/>
            </a:endParaRPr>
          </a:p>
          <a:p>
            <a:endParaRPr lang="fr-FR" sz="449" dirty="0"/>
          </a:p>
        </p:txBody>
      </p:sp>
    </p:spTree>
    <p:extLst>
      <p:ext uri="{BB962C8B-B14F-4D97-AF65-F5344CB8AC3E}">
        <p14:creationId xmlns:p14="http://schemas.microsoft.com/office/powerpoint/2010/main" val="4171708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254</Words>
  <Application>Microsoft Office PowerPoint</Application>
  <PresentationFormat>Grand écran</PresentationFormat>
  <Paragraphs>208</Paragraphs>
  <Slides>9</Slides>
  <Notes>1</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9</vt:i4>
      </vt:variant>
    </vt:vector>
  </HeadingPairs>
  <TitlesOfParts>
    <vt:vector size="19" baseType="lpstr">
      <vt:lpstr>Albertus Medium</vt:lpstr>
      <vt:lpstr>Albertus MT Lt</vt:lpstr>
      <vt:lpstr>Arial</vt:lpstr>
      <vt:lpstr>Arial Rounded MT Bold</vt:lpstr>
      <vt:lpstr>Bodoni MT</vt:lpstr>
      <vt:lpstr>Caladea</vt:lpstr>
      <vt:lpstr>Calibri</vt:lpstr>
      <vt:lpstr>Calibri Light</vt:lpstr>
      <vt:lpstr>Times New Roman</vt:lpstr>
      <vt:lpstr>Thème Office</vt:lpstr>
      <vt:lpstr>Expression et Communications Écrite  Rédaction du rapport de stage  </vt:lpstr>
      <vt:lpstr>Présentation PowerPoint</vt:lpstr>
      <vt:lpstr>Présentation PowerPoint</vt:lpstr>
      <vt:lpstr>Présentation PowerPoint</vt:lpstr>
      <vt:lpstr>Présentation PowerPoint</vt:lpstr>
      <vt:lpstr>Présentation PowerPoint</vt:lpstr>
      <vt:lpstr>Présentation PowerPoint</vt:lpstr>
      <vt:lpstr>Le Poster</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hadj moh</dc:creator>
  <cp:lastModifiedBy>hadj moh</cp:lastModifiedBy>
  <cp:revision>9</cp:revision>
  <dcterms:created xsi:type="dcterms:W3CDTF">2023-10-17T02:08:11Z</dcterms:created>
  <dcterms:modified xsi:type="dcterms:W3CDTF">2023-10-25T11:50:13Z</dcterms:modified>
</cp:coreProperties>
</file>