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00D7F3A-3997-48FC-AE51-52EB791D25CC}" type="datetimeFigureOut">
              <a:rPr lang="fr-FR" smtClean="0"/>
              <a:t>15/11/2023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236780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00D7F3A-3997-48FC-AE51-52EB791D25CC}" type="datetimeFigureOut">
              <a:rPr lang="fr-FR" smtClean="0"/>
              <a:t>15/11/2023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2586091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00D7F3A-3997-48FC-AE51-52EB791D25CC}" type="datetimeFigureOut">
              <a:rPr lang="fr-FR" smtClean="0"/>
              <a:t>15/11/2023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52891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00D7F3A-3997-48FC-AE51-52EB791D25CC}" type="datetimeFigureOut">
              <a:rPr lang="fr-FR" smtClean="0"/>
              <a:t>15/11/2023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359574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00D7F3A-3997-48FC-AE51-52EB791D25CC}" type="datetimeFigureOut">
              <a:rPr lang="fr-FR" smtClean="0"/>
              <a:t>15/11/2023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35327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00D7F3A-3997-48FC-AE51-52EB791D25CC}" type="datetimeFigureOut">
              <a:rPr lang="fr-FR" smtClean="0"/>
              <a:t>15/11/2023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186166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00D7F3A-3997-48FC-AE51-52EB791D25CC}" type="datetimeFigureOut">
              <a:rPr lang="fr-FR" smtClean="0"/>
              <a:t>15/11/2023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313352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00D7F3A-3997-48FC-AE51-52EB791D25CC}" type="datetimeFigureOut">
              <a:rPr lang="fr-FR" smtClean="0"/>
              <a:t>15/11/2023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82525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00D7F3A-3997-48FC-AE51-52EB791D25CC}" type="datetimeFigureOut">
              <a:rPr lang="fr-FR" smtClean="0"/>
              <a:t>15/11/2023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156707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00D7F3A-3997-48FC-AE51-52EB791D25CC}" type="datetimeFigureOut">
              <a:rPr lang="fr-FR" smtClean="0"/>
              <a:t>15/11/2023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150400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00D7F3A-3997-48FC-AE51-52EB791D25CC}" type="datetimeFigureOut">
              <a:rPr lang="fr-FR" smtClean="0"/>
              <a:t>15/11/2023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FD4EBBA-4EA0-4C47-9838-A87ECEB2C61E}" type="slidenum">
              <a:rPr lang="fr-FR" smtClean="0"/>
              <a:t>‹N°›</a:t>
            </a:fld>
            <a:endParaRPr lang="fr-FR"/>
          </a:p>
        </p:txBody>
      </p:sp>
    </p:spTree>
    <p:extLst>
      <p:ext uri="{BB962C8B-B14F-4D97-AF65-F5344CB8AC3E}">
        <p14:creationId xmlns:p14="http://schemas.microsoft.com/office/powerpoint/2010/main" val="1303616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D7F3A-3997-48FC-AE51-52EB791D25CC}" type="datetimeFigureOut">
              <a:rPr lang="fr-FR" smtClean="0"/>
              <a:t>15/11/2023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4EBBA-4EA0-4C47-9838-A87ECEB2C61E}" type="slidenum">
              <a:rPr lang="fr-FR" smtClean="0"/>
              <a:t>‹N°›</a:t>
            </a:fld>
            <a:endParaRPr lang="fr-FR"/>
          </a:p>
        </p:txBody>
      </p:sp>
    </p:spTree>
    <p:extLst>
      <p:ext uri="{BB962C8B-B14F-4D97-AF65-F5344CB8AC3E}">
        <p14:creationId xmlns:p14="http://schemas.microsoft.com/office/powerpoint/2010/main" val="3798850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unepie.org/pc/cp/understanding_cp/cp_industries.htm" TargetMode="External"/><Relationship Id="rId2" Type="http://schemas.openxmlformats.org/officeDocument/2006/relationships/hyperlink" Target="http://www.unu.edu/unupress/unupbooks/uu27se/uu27se00.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7200" b="1" dirty="0" smtClean="0"/>
              <a:t>Références</a:t>
            </a:r>
            <a:br>
              <a:rPr lang="fr-FR" sz="7200" b="1" dirty="0" smtClean="0"/>
            </a:br>
            <a:r>
              <a:rPr lang="fr-FR" sz="7200" b="1" dirty="0" smtClean="0"/>
              <a:t> Bibliographiques</a:t>
            </a:r>
            <a:endParaRPr lang="fr-FR" sz="7200" b="1" dirty="0"/>
          </a:p>
        </p:txBody>
      </p:sp>
    </p:spTree>
    <p:extLst>
      <p:ext uri="{BB962C8B-B14F-4D97-AF65-F5344CB8AC3E}">
        <p14:creationId xmlns:p14="http://schemas.microsoft.com/office/powerpoint/2010/main" val="3208272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References</a:t>
            </a:r>
            <a:r>
              <a:rPr lang="fr-FR" dirty="0" smtClean="0"/>
              <a:t/>
            </a:r>
            <a:br>
              <a:rPr lang="fr-FR" dirty="0" smtClean="0"/>
            </a:br>
            <a:endParaRPr lang="fr-FR" dirty="0"/>
          </a:p>
        </p:txBody>
      </p:sp>
      <p:sp>
        <p:nvSpPr>
          <p:cNvPr id="3" name="Espace réservé du contenu 2"/>
          <p:cNvSpPr>
            <a:spLocks noGrp="1"/>
          </p:cNvSpPr>
          <p:nvPr>
            <p:ph idx="1"/>
          </p:nvPr>
        </p:nvSpPr>
        <p:spPr>
          <a:xfrm>
            <a:off x="346509" y="1825625"/>
            <a:ext cx="11713946" cy="4351338"/>
          </a:xfrm>
        </p:spPr>
        <p:txBody>
          <a:bodyPr>
            <a:normAutofit fontScale="92500" lnSpcReduction="20000"/>
          </a:bodyPr>
          <a:lstStyle/>
          <a:p>
            <a:pPr marL="0" indent="0">
              <a:buNone/>
            </a:pPr>
            <a:r>
              <a:rPr lang="en-US" dirty="0" smtClean="0"/>
              <a:t>Use </a:t>
            </a:r>
            <a:r>
              <a:rPr lang="en-US" dirty="0"/>
              <a:t>the author/date system of references. In the text refer to the authors’ name (without initials) and year of publication. All publications cited in the text should be presented in a list of references following the text of the manuscript.</a:t>
            </a:r>
            <a:endParaRPr lang="fr-FR" dirty="0"/>
          </a:p>
          <a:p>
            <a:pPr marL="0" indent="0">
              <a:buNone/>
            </a:pPr>
            <a:r>
              <a:rPr lang="en-US" dirty="0"/>
              <a:t>1. Examples for a single author</a:t>
            </a:r>
            <a:endParaRPr lang="fr-FR" dirty="0"/>
          </a:p>
          <a:p>
            <a:pPr marL="0" indent="0">
              <a:buNone/>
            </a:pPr>
            <a:r>
              <a:rPr lang="en-US" dirty="0"/>
              <a:t>Peterson (1993) has shown that ……This is in agreement with the results obtained by several authors (Kramer, 1994; Smith, 1995; Brown, 1999)</a:t>
            </a:r>
            <a:endParaRPr lang="fr-FR" dirty="0"/>
          </a:p>
          <a:p>
            <a:pPr marL="0" indent="0">
              <a:buNone/>
            </a:pPr>
            <a:r>
              <a:rPr lang="en-US" dirty="0"/>
              <a:t>2. Examples for two authors</a:t>
            </a:r>
            <a:endParaRPr lang="fr-FR" dirty="0"/>
          </a:p>
          <a:p>
            <a:pPr marL="0" indent="0">
              <a:buNone/>
            </a:pPr>
            <a:r>
              <a:rPr lang="en-US" dirty="0"/>
              <a:t>Smith and White (1999) reported that…….This was later found to be incorrect (Amir and Ahmed, 2000)”.</a:t>
            </a:r>
            <a:endParaRPr lang="fr-FR" dirty="0"/>
          </a:p>
          <a:p>
            <a:pPr marL="0" indent="0">
              <a:buNone/>
            </a:pPr>
            <a:r>
              <a:rPr lang="en-US" dirty="0"/>
              <a:t>3. Examples for three or more authors </a:t>
            </a:r>
            <a:endParaRPr lang="fr-FR" dirty="0"/>
          </a:p>
          <a:p>
            <a:pPr marL="0" indent="0">
              <a:buNone/>
            </a:pPr>
            <a:r>
              <a:rPr lang="en-US" dirty="0"/>
              <a:t>Moore et al. (1990) stated that …..Similar results were reported recently (Smith et al., 2003).</a:t>
            </a:r>
            <a:endParaRPr lang="fr-FR" dirty="0"/>
          </a:p>
          <a:p>
            <a:endParaRPr lang="fr-FR" dirty="0"/>
          </a:p>
        </p:txBody>
      </p:sp>
    </p:spTree>
    <p:extLst>
      <p:ext uri="{BB962C8B-B14F-4D97-AF65-F5344CB8AC3E}">
        <p14:creationId xmlns:p14="http://schemas.microsoft.com/office/powerpoint/2010/main" val="2309708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a:t>The list of references should include only those cited in the manuscript and arranged alphabetically by authors’ names. Titles of journals should be given in full. ‘In press' can only be used to cite manuscripts actually accepted for publication in a journal. Citations such as ‘manuscript in preparation' or ‘manuscript submitted' are not permitted. Authors must provide Digital Object Identifier (DOI) number for all references. If there is no DOI for any reference, author may provide its URL/direct accessible web link for verification purpose. References without DOI or internet link are not acceptable.  The following format should be adhered to.</a:t>
            </a:r>
            <a:endParaRPr lang="fr-FR" dirty="0"/>
          </a:p>
          <a:p>
            <a:endParaRPr lang="fr-FR" dirty="0"/>
          </a:p>
        </p:txBody>
      </p:sp>
    </p:spTree>
    <p:extLst>
      <p:ext uri="{BB962C8B-B14F-4D97-AF65-F5344CB8AC3E}">
        <p14:creationId xmlns:p14="http://schemas.microsoft.com/office/powerpoint/2010/main" val="61897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8007" y="452388"/>
            <a:ext cx="11800573" cy="5724576"/>
          </a:xfrm>
        </p:spPr>
        <p:txBody>
          <a:bodyPr>
            <a:normAutofit lnSpcReduction="10000"/>
          </a:bodyPr>
          <a:lstStyle/>
          <a:p>
            <a:pPr marL="0" indent="0">
              <a:buNone/>
            </a:pPr>
            <a:r>
              <a:rPr lang="en-US" dirty="0"/>
              <a:t>1. Journal Papers</a:t>
            </a:r>
            <a:endParaRPr lang="fr-FR" dirty="0"/>
          </a:p>
          <a:p>
            <a:r>
              <a:rPr lang="en-US" b="1" dirty="0" err="1"/>
              <a:t>Calik</a:t>
            </a:r>
            <a:r>
              <a:rPr lang="en-US" b="1" dirty="0"/>
              <a:t> P. </a:t>
            </a:r>
            <a:r>
              <a:rPr lang="en-US" b="1" dirty="0" err="1"/>
              <a:t>Yilgora</a:t>
            </a:r>
            <a:r>
              <a:rPr lang="en-US" b="1" dirty="0"/>
              <a:t> P. </a:t>
            </a:r>
            <a:r>
              <a:rPr lang="en-US" b="1" dirty="0" err="1"/>
              <a:t>Ayhanb</a:t>
            </a:r>
            <a:r>
              <a:rPr lang="en-US" b="1" dirty="0"/>
              <a:t> P. </a:t>
            </a:r>
            <a:r>
              <a:rPr lang="en-US" b="1" dirty="0" err="1"/>
              <a:t>Demir</a:t>
            </a:r>
            <a:r>
              <a:rPr lang="en-US" b="1" dirty="0"/>
              <a:t> AS, 2004.</a:t>
            </a:r>
            <a:r>
              <a:rPr lang="en-US" dirty="0"/>
              <a:t> Oxygen transfer effects on recombinant </a:t>
            </a:r>
            <a:r>
              <a:rPr lang="en-US" dirty="0" err="1"/>
              <a:t>benzaldehydelyase</a:t>
            </a:r>
            <a:r>
              <a:rPr lang="en-US" dirty="0"/>
              <a:t> production. Chemical Engineering and Science, 59 (22-23): 5075-5083. DOI:10.1016/j.ces.2004.07.070</a:t>
            </a:r>
            <a:r>
              <a:rPr lang="en-US" dirty="0" smtClean="0"/>
              <a:t>.</a:t>
            </a:r>
          </a:p>
          <a:p>
            <a:endParaRPr lang="fr-FR" dirty="0"/>
          </a:p>
          <a:p>
            <a:pPr marL="0" indent="0">
              <a:buNone/>
            </a:pPr>
            <a:r>
              <a:rPr lang="en-US" dirty="0"/>
              <a:t>2. Text Book</a:t>
            </a:r>
            <a:endParaRPr lang="fr-FR" dirty="0"/>
          </a:p>
          <a:p>
            <a:r>
              <a:rPr lang="en-US" b="1" dirty="0" err="1"/>
              <a:t>Navabi</a:t>
            </a:r>
            <a:r>
              <a:rPr lang="en-US" b="1" dirty="0"/>
              <a:t> Z. 1998. </a:t>
            </a:r>
            <a:r>
              <a:rPr lang="en-US" dirty="0"/>
              <a:t>Analysis and Modeling of Digital Systems.2nd Ed. McGraw Hill, New York. ISBN: 0070464790, pp: 632</a:t>
            </a:r>
            <a:r>
              <a:rPr lang="en-US" dirty="0" smtClean="0"/>
              <a:t>.</a:t>
            </a:r>
          </a:p>
          <a:p>
            <a:endParaRPr lang="fr-FR" dirty="0"/>
          </a:p>
          <a:p>
            <a:pPr marL="0" indent="0">
              <a:buNone/>
            </a:pPr>
            <a:r>
              <a:rPr lang="en-US" dirty="0"/>
              <a:t>3. Book Chapter</a:t>
            </a:r>
            <a:endParaRPr lang="fr-FR" dirty="0"/>
          </a:p>
          <a:p>
            <a:r>
              <a:rPr lang="en-US" b="1" dirty="0"/>
              <a:t>Katz RH.1986</a:t>
            </a:r>
            <a:r>
              <a:rPr lang="en-US" dirty="0"/>
              <a:t>. Computer-Aided Design Databases. In: New Directions for Database Systems, </a:t>
            </a:r>
            <a:r>
              <a:rPr lang="en-US" dirty="0" err="1"/>
              <a:t>Ariav</a:t>
            </a:r>
            <a:r>
              <a:rPr lang="en-US" dirty="0"/>
              <a:t>, G. and J. Clifford, (Eds.), Intellect Books, Norwood, NJ, pp: 110-123. ISBN: 0893913448.</a:t>
            </a:r>
            <a:endParaRPr lang="fr-FR" dirty="0"/>
          </a:p>
          <a:p>
            <a:pPr marL="0" indent="0">
              <a:buNone/>
            </a:pPr>
            <a:endParaRPr lang="fr-FR" dirty="0" smtClean="0"/>
          </a:p>
        </p:txBody>
      </p:sp>
    </p:spTree>
    <p:extLst>
      <p:ext uri="{BB962C8B-B14F-4D97-AF65-F5344CB8AC3E}">
        <p14:creationId xmlns:p14="http://schemas.microsoft.com/office/powerpoint/2010/main" val="173840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9133" y="895149"/>
            <a:ext cx="11636943" cy="5281814"/>
          </a:xfrm>
        </p:spPr>
        <p:txBody>
          <a:bodyPr/>
          <a:lstStyle/>
          <a:p>
            <a:pPr marL="0" indent="0">
              <a:buNone/>
            </a:pPr>
            <a:r>
              <a:rPr lang="en-US" dirty="0"/>
              <a:t>4. Conference Proceedings </a:t>
            </a:r>
            <a:endParaRPr lang="fr-FR" dirty="0"/>
          </a:p>
          <a:p>
            <a:r>
              <a:rPr lang="en-US" dirty="0" err="1"/>
              <a:t>Magott</a:t>
            </a:r>
            <a:r>
              <a:rPr lang="en-US" dirty="0"/>
              <a:t>, J. and K. </a:t>
            </a:r>
            <a:r>
              <a:rPr lang="en-US" dirty="0" err="1"/>
              <a:t>Skudlarski</a:t>
            </a:r>
            <a:r>
              <a:rPr lang="en-US" dirty="0"/>
              <a:t>, 1989. Combining Generalized Stochastic Petri Nets and PERT Networks For The Performance Evaluation Of Concurrent Processes. Proceedings of the 3rd International Workshop on Petri Nets and Performance Models, Dec. 11-13, IEEE </a:t>
            </a:r>
            <a:r>
              <a:rPr lang="en-US" dirty="0" err="1"/>
              <a:t>Xplore</a:t>
            </a:r>
            <a:r>
              <a:rPr lang="en-US" dirty="0"/>
              <a:t> Press, Japan, pp: 249-256. DOI: 10.1109/PNPM.1989.68558.</a:t>
            </a:r>
            <a:endParaRPr lang="fr-FR" dirty="0"/>
          </a:p>
          <a:p>
            <a:pPr marL="0" indent="0">
              <a:buNone/>
            </a:pPr>
            <a:r>
              <a:rPr lang="en-US" dirty="0"/>
              <a:t>5. Government Publications</a:t>
            </a:r>
            <a:endParaRPr lang="fr-FR" dirty="0"/>
          </a:p>
          <a:p>
            <a:r>
              <a:rPr lang="en-US" dirty="0"/>
              <a:t>United Nations, 2001. Indicators of Sustainable Development: Guidelines and Methodologies. United Nations Press, New York, USA.</a:t>
            </a:r>
            <a:endParaRPr lang="fr-FR" dirty="0"/>
          </a:p>
          <a:p>
            <a:pPr marL="0" indent="0">
              <a:buNone/>
            </a:pPr>
            <a:endParaRPr lang="fr-FR" dirty="0"/>
          </a:p>
        </p:txBody>
      </p:sp>
    </p:spTree>
    <p:extLst>
      <p:ext uri="{BB962C8B-B14F-4D97-AF65-F5344CB8AC3E}">
        <p14:creationId xmlns:p14="http://schemas.microsoft.com/office/powerpoint/2010/main" val="3572779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629" y="924025"/>
            <a:ext cx="11627318" cy="5252938"/>
          </a:xfrm>
        </p:spPr>
        <p:txBody>
          <a:bodyPr>
            <a:normAutofit fontScale="92500" lnSpcReduction="20000"/>
          </a:bodyPr>
          <a:lstStyle/>
          <a:p>
            <a:pPr marL="0" indent="0">
              <a:buNone/>
            </a:pPr>
            <a:r>
              <a:rPr lang="en-US" dirty="0"/>
              <a:t>6. Online Publications</a:t>
            </a:r>
            <a:endParaRPr lang="fr-FR" dirty="0"/>
          </a:p>
          <a:p>
            <a:r>
              <a:rPr lang="en-US" dirty="0"/>
              <a:t>Lal, R., 1995. Sustainable Management of Soil Resources in the Humid </a:t>
            </a:r>
            <a:r>
              <a:rPr lang="en-US" dirty="0" err="1"/>
              <a:t>Tropics.United</a:t>
            </a:r>
            <a:r>
              <a:rPr lang="en-US" dirty="0"/>
              <a:t> Nations University Press, Tokyo, </a:t>
            </a:r>
            <a:r>
              <a:rPr lang="en-US" dirty="0" err="1"/>
              <a:t>Japan.</a:t>
            </a:r>
            <a:r>
              <a:rPr lang="en-US" u="sng" dirty="0" err="1">
                <a:hlinkClick r:id="rId2"/>
              </a:rPr>
              <a:t>http</a:t>
            </a:r>
            <a:r>
              <a:rPr lang="en-US" u="sng" dirty="0">
                <a:hlinkClick r:id="rId2"/>
              </a:rPr>
              <a:t>://www.unu.edu/unupress/unupbooks/uu27se/uu27se00.htm</a:t>
            </a:r>
            <a:r>
              <a:rPr lang="en-US" dirty="0"/>
              <a:t> (Accessed on March 17, 2011)</a:t>
            </a:r>
            <a:endParaRPr lang="fr-FR" dirty="0"/>
          </a:p>
          <a:p>
            <a:pPr marL="0" indent="0">
              <a:buNone/>
            </a:pPr>
            <a:r>
              <a:rPr lang="en-US" dirty="0"/>
              <a:t>7. Generic Website </a:t>
            </a:r>
            <a:endParaRPr lang="fr-FR" dirty="0"/>
          </a:p>
          <a:p>
            <a:r>
              <a:rPr lang="en-US" dirty="0"/>
              <a:t>UNEP, 2002.Cleaner Production Assessment in </a:t>
            </a:r>
            <a:r>
              <a:rPr lang="en-US" dirty="0" err="1"/>
              <a:t>Industries.Production</a:t>
            </a:r>
            <a:r>
              <a:rPr lang="en-US" dirty="0"/>
              <a:t> and Consumption </a:t>
            </a:r>
            <a:r>
              <a:rPr lang="en-US" dirty="0" err="1"/>
              <a:t>Branch.United</a:t>
            </a:r>
            <a:r>
              <a:rPr lang="en-US" dirty="0"/>
              <a:t> Nations Environment </a:t>
            </a:r>
            <a:r>
              <a:rPr lang="en-US" dirty="0" err="1"/>
              <a:t>Program.</a:t>
            </a:r>
            <a:r>
              <a:rPr lang="en-US" u="sng" dirty="0" err="1">
                <a:hlinkClick r:id="rId3"/>
              </a:rPr>
              <a:t>http</a:t>
            </a:r>
            <a:r>
              <a:rPr lang="en-US" u="sng" dirty="0">
                <a:hlinkClick r:id="rId3"/>
              </a:rPr>
              <a:t>://www.unepie.org/pc/cp/understanding_cp/cp_industries.htm</a:t>
            </a:r>
            <a:r>
              <a:rPr lang="en-US" dirty="0"/>
              <a:t> (Accessed on February 13, 2011)</a:t>
            </a:r>
            <a:endParaRPr lang="fr-FR" dirty="0"/>
          </a:p>
          <a:p>
            <a:pPr marL="0" indent="0">
              <a:buNone/>
            </a:pPr>
            <a:r>
              <a:rPr lang="en-US" dirty="0"/>
              <a:t>8. Theses </a:t>
            </a:r>
            <a:endParaRPr lang="fr-FR" dirty="0"/>
          </a:p>
          <a:p>
            <a:r>
              <a:rPr lang="en-US" dirty="0" err="1"/>
              <a:t>Alkoaik</a:t>
            </a:r>
            <a:r>
              <a:rPr lang="en-US" dirty="0"/>
              <a:t>, F., 2005.Fate of plant pathogens and pesticides during composting of greenhouse tomato plant residues. Unpublished dissertation in partial fulfillment of the requirements for the degree of Doctor of Philosophy, Dalhousie University, Halifax, Nova Scotia, Canada</a:t>
            </a:r>
            <a:endParaRPr lang="fr-FR" dirty="0"/>
          </a:p>
          <a:p>
            <a:endParaRPr lang="fr-FR" dirty="0"/>
          </a:p>
          <a:p>
            <a:endParaRPr lang="fr-FR" dirty="0"/>
          </a:p>
        </p:txBody>
      </p:sp>
    </p:spTree>
    <p:extLst>
      <p:ext uri="{BB962C8B-B14F-4D97-AF65-F5344CB8AC3E}">
        <p14:creationId xmlns:p14="http://schemas.microsoft.com/office/powerpoint/2010/main" val="350180950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578</Words>
  <Application>Microsoft Office PowerPoint</Application>
  <PresentationFormat>Grand écran</PresentationFormat>
  <Paragraphs>28</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Références  Bibliographiques</vt:lpstr>
      <vt:lpstr>References </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Références  Bibliographiques</dc:title>
  <dc:creator>hadj moh</dc:creator>
  <cp:lastModifiedBy>hadj moh</cp:lastModifiedBy>
  <cp:revision>1</cp:revision>
  <dcterms:created xsi:type="dcterms:W3CDTF">2023-11-15T09:28:12Z</dcterms:created>
  <dcterms:modified xsi:type="dcterms:W3CDTF">2023-11-15T09:36:58Z</dcterms:modified>
</cp:coreProperties>
</file>