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1" r:id="rId3"/>
    <p:sldId id="262" r:id="rId4"/>
    <p:sldId id="256" r:id="rId5"/>
    <p:sldId id="257" r:id="rId6"/>
    <p:sldId id="258" r:id="rId7"/>
    <p:sldId id="259" r:id="rId8"/>
    <p:sldId id="260"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FR"/>
          </a:p>
        </p:txBody>
      </p:sp>
      <p:sp>
        <p:nvSpPr>
          <p:cNvPr id="3" name="Sous-titr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a:p>
        </p:txBody>
      </p:sp>
      <p:sp>
        <p:nvSpPr>
          <p:cNvPr id="4" name="Espace réservé de la date 3"/>
          <p:cNvSpPr>
            <a:spLocks noGrp="1"/>
          </p:cNvSpPr>
          <p:nvPr>
            <p:ph type="dt" sz="half" idx="10"/>
          </p:nvPr>
        </p:nvSpPr>
        <p:spPr/>
        <p:txBody>
          <a:bodyPr/>
          <a:lstStyle/>
          <a:p>
            <a:fld id="{2E345A1D-6BE8-4B4A-B702-52CD6E4969E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2E345A1D-6BE8-4B4A-B702-52CD6E4969E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FR"/>
          </a:p>
        </p:txBody>
      </p:sp>
      <p:sp>
        <p:nvSpPr>
          <p:cNvPr id="3" name="Espace réservé du texte vertical 2"/>
          <p:cNvSpPr>
            <a:spLocks noGrp="1"/>
          </p:cNvSpPr>
          <p:nvPr>
            <p:ph type="body" orient="vert" idx="1" hasCustomPrompt="1"/>
          </p:nvPr>
        </p:nvSpPr>
        <p:spPr>
          <a:xfrm>
            <a:off x="838200" y="365125"/>
            <a:ext cx="7734300" cy="5811838"/>
          </a:xfrm>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2E345A1D-6BE8-4B4A-B702-52CD6E4969E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2"/>
          <p:cNvSpPr>
            <a:spLocks noGrp="1"/>
          </p:cNvSpPr>
          <p:nvPr>
            <p:ph type="body" idx="1"/>
          </p:nvPr>
        </p:nvSpPr>
        <p:spPr/>
        <p:txBody>
          <a:bodyPr/>
          <a:lstStyle/>
          <a:p>
            <a:pPr lvl="0"/>
            <a:r>
              <a:rPr lang="fr-FR" smtClean="0"/>
              <a:t>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345A1D-6BE8-4B4A-B702-52CD6E4969E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idx="1" hasCustomPrompt="1"/>
          </p:nvPr>
        </p:nvSpPr>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2E345A1D-6BE8-4B4A-B702-52CD6E4969E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FR"/>
          </a:p>
        </p:txBody>
      </p:sp>
      <p:sp>
        <p:nvSpPr>
          <p:cNvPr id="3" name="Espace réservé du texte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endParaRPr lang="fr-FR"/>
          </a:p>
        </p:txBody>
      </p:sp>
      <p:sp>
        <p:nvSpPr>
          <p:cNvPr id="4" name="Espace réservé de la date 3"/>
          <p:cNvSpPr>
            <a:spLocks noGrp="1"/>
          </p:cNvSpPr>
          <p:nvPr>
            <p:ph type="dt" sz="half" idx="10"/>
          </p:nvPr>
        </p:nvSpPr>
        <p:spPr/>
        <p:txBody>
          <a:bodyPr/>
          <a:lstStyle/>
          <a:p>
            <a:fld id="{2E345A1D-6BE8-4B4A-B702-52CD6E4969E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sz="half" idx="1" hasCustomPrompt="1"/>
          </p:nvPr>
        </p:nvSpPr>
        <p:spPr>
          <a:xfrm>
            <a:off x="838200" y="1825625"/>
            <a:ext cx="5181600" cy="4351338"/>
          </a:xfr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contenu 3"/>
          <p:cNvSpPr>
            <a:spLocks noGrp="1"/>
          </p:cNvSpPr>
          <p:nvPr>
            <p:ph sz="half" idx="2" hasCustomPrompt="1"/>
          </p:nvPr>
        </p:nvSpPr>
        <p:spPr>
          <a:xfrm>
            <a:off x="6172200" y="1825625"/>
            <a:ext cx="5181600" cy="4351338"/>
          </a:xfr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Espace réservé de la date 4"/>
          <p:cNvSpPr>
            <a:spLocks noGrp="1"/>
          </p:cNvSpPr>
          <p:nvPr>
            <p:ph type="dt" sz="half" idx="10"/>
          </p:nvPr>
        </p:nvSpPr>
        <p:spPr/>
        <p:txBody>
          <a:bodyPr/>
          <a:lstStyle/>
          <a:p>
            <a:fld id="{2E345A1D-6BE8-4B4A-B702-52CD6E4969E2}"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FR"/>
          </a:p>
        </p:txBody>
      </p:sp>
      <p:sp>
        <p:nvSpPr>
          <p:cNvPr id="3" name="Espace réservé du texte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4" name="Espace réservé du contenu 3"/>
          <p:cNvSpPr>
            <a:spLocks noGrp="1"/>
          </p:cNvSpPr>
          <p:nvPr>
            <p:ph sz="half" idx="2" hasCustomPrompt="1"/>
          </p:nvPr>
        </p:nvSpPr>
        <p:spPr>
          <a:xfrm>
            <a:off x="839788" y="2505075"/>
            <a:ext cx="5157787" cy="3684588"/>
          </a:xfr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Espace réservé du texte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6" name="Espace réservé du contenu 5"/>
          <p:cNvSpPr>
            <a:spLocks noGrp="1"/>
          </p:cNvSpPr>
          <p:nvPr>
            <p:ph sz="quarter" idx="4" hasCustomPrompt="1"/>
          </p:nvPr>
        </p:nvSpPr>
        <p:spPr>
          <a:xfrm>
            <a:off x="6172200" y="2505075"/>
            <a:ext cx="5183188" cy="3684588"/>
          </a:xfr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7" name="Espace réservé de la date 6"/>
          <p:cNvSpPr>
            <a:spLocks noGrp="1"/>
          </p:cNvSpPr>
          <p:nvPr>
            <p:ph type="dt" sz="half" idx="10"/>
          </p:nvPr>
        </p:nvSpPr>
        <p:spPr/>
        <p:txBody>
          <a:bodyPr/>
          <a:lstStyle/>
          <a:p>
            <a:fld id="{2E345A1D-6BE8-4B4A-B702-52CD6E4969E2}"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e la date 2"/>
          <p:cNvSpPr>
            <a:spLocks noGrp="1"/>
          </p:cNvSpPr>
          <p:nvPr>
            <p:ph type="dt" sz="half" idx="10"/>
          </p:nvPr>
        </p:nvSpPr>
        <p:spPr/>
        <p:txBody>
          <a:bodyPr/>
          <a:lstStyle/>
          <a:p>
            <a:fld id="{2E345A1D-6BE8-4B4A-B702-52CD6E4969E2}"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345A1D-6BE8-4B4A-B702-52CD6E4969E2}"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du conten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endParaRPr lang="fr-FR"/>
          </a:p>
        </p:txBody>
      </p:sp>
      <p:sp>
        <p:nvSpPr>
          <p:cNvPr id="5" name="Espace réservé de la date 4"/>
          <p:cNvSpPr>
            <a:spLocks noGrp="1"/>
          </p:cNvSpPr>
          <p:nvPr>
            <p:ph type="dt" sz="half" idx="10"/>
          </p:nvPr>
        </p:nvSpPr>
        <p:spPr/>
        <p:txBody>
          <a:bodyPr/>
          <a:lstStyle/>
          <a:p>
            <a:fld id="{2E345A1D-6BE8-4B4A-B702-52CD6E4969E2}"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endParaRPr lang="fr-FR"/>
          </a:p>
        </p:txBody>
      </p:sp>
      <p:sp>
        <p:nvSpPr>
          <p:cNvPr id="5" name="Espace réservé de la date 4"/>
          <p:cNvSpPr>
            <a:spLocks noGrp="1"/>
          </p:cNvSpPr>
          <p:nvPr>
            <p:ph type="dt" sz="half" idx="10"/>
          </p:nvPr>
        </p:nvSpPr>
        <p:spPr/>
        <p:txBody>
          <a:bodyPr/>
          <a:lstStyle/>
          <a:p>
            <a:fld id="{2E345A1D-6BE8-4B4A-B702-52CD6E4969E2}"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E1EC19-28CE-4D82-BC1E-EA3ADDBEE24E}"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45A1D-6BE8-4B4A-B702-52CD6E4969E2}" type="datetimeFigureOut">
              <a:rPr lang="fr-FR" smtClean="0"/>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1EC19-28CE-4D82-BC1E-EA3ADDBEE24E}"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re 3"/>
          <p:cNvSpPr>
            <a:spLocks noGrp="1"/>
          </p:cNvSpPr>
          <p:nvPr>
            <p:ph type="title"/>
          </p:nvPr>
        </p:nvSpPr>
        <p:spPr>
          <a:xfrm>
            <a:off x="838200" y="365125"/>
            <a:ext cx="10515600" cy="4130675"/>
          </a:xfrm>
        </p:spPr>
        <p:txBody>
          <a:bodyPr>
            <a:normAutofit/>
          </a:bodyPr>
          <a:p>
            <a:pPr algn="ctr"/>
            <a:r>
              <a:rPr lang="ar-DZ" altLang="fr-FR"/>
              <a:t>بسم الله الرحمن الرحيم والصلاة والسلام على أشرف المرسلين وبعد:</a:t>
            </a:r>
            <a:endParaRPr lang="ar-DZ" alt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re 3"/>
          <p:cNvSpPr>
            <a:spLocks noGrp="1"/>
          </p:cNvSpPr>
          <p:nvPr>
            <p:ph type="title"/>
          </p:nvPr>
        </p:nvSpPr>
        <p:spPr/>
        <p:txBody>
          <a:bodyPr>
            <a:normAutofit fontScale="90000"/>
          </a:bodyPr>
          <a:p>
            <a:pPr algn="ctr"/>
            <a:r>
              <a:rPr lang="ar-SA" b="1" dirty="0">
                <a:latin typeface="Arabic Typesetting" panose="03020402040406030203" charset="0"/>
                <a:cs typeface="Arabic Typesetting" panose="03020402040406030203" charset="0"/>
                <a:sym typeface="+mn-ea"/>
              </a:rPr>
              <a:t>جامعة أبي بكر </a:t>
            </a:r>
            <a:r>
              <a:rPr lang="ar-SA" b="1" dirty="0" err="1">
                <a:latin typeface="Arabic Typesetting" panose="03020402040406030203" charset="0"/>
                <a:cs typeface="Arabic Typesetting" panose="03020402040406030203" charset="0"/>
                <a:sym typeface="+mn-ea"/>
              </a:rPr>
              <a:t>بلقايد</a:t>
            </a:r>
            <a:r>
              <a:rPr lang="ar-SA" b="1" dirty="0">
                <a:latin typeface="Arabic Typesetting" panose="03020402040406030203" charset="0"/>
                <a:cs typeface="Arabic Typesetting" panose="03020402040406030203" charset="0"/>
                <a:sym typeface="+mn-ea"/>
              </a:rPr>
              <a:t>-تلمسان-كلية الآداب واللغات</a:t>
            </a:r>
            <a:br>
              <a:rPr lang="ar-SA" b="1" dirty="0">
                <a:latin typeface="Arabic Typesetting" panose="03020402040406030203" charset="0"/>
                <a:cs typeface="Arabic Typesetting" panose="03020402040406030203" charset="0"/>
                <a:sym typeface="+mn-ea"/>
              </a:rPr>
            </a:br>
            <a:r>
              <a:rPr lang="ar-SA" b="1" dirty="0">
                <a:latin typeface="Arabic Typesetting" panose="03020402040406030203" charset="0"/>
                <a:cs typeface="Arabic Typesetting" panose="03020402040406030203" charset="0"/>
                <a:sym typeface="+mn-ea"/>
              </a:rPr>
              <a:t>قسم اللغة والأدب العربي</a:t>
            </a:r>
            <a:endParaRPr lang="ar-SA" altLang="en-US" b="1" dirty="0">
              <a:latin typeface="Arabic Typesetting" panose="03020402040406030203" charset="0"/>
              <a:cs typeface="Arabic Typesetting" panose="03020402040406030203" charset="0"/>
              <a:sym typeface="+mn-ea"/>
            </a:endParaRPr>
          </a:p>
        </p:txBody>
      </p:sp>
      <p:sp>
        <p:nvSpPr>
          <p:cNvPr id="6" name="Espace réservé du contenu 5"/>
          <p:cNvSpPr>
            <a:spLocks noGrp="1"/>
          </p:cNvSpPr>
          <p:nvPr>
            <p:ph sz="half" idx="2"/>
          </p:nvPr>
        </p:nvSpPr>
        <p:spPr/>
        <p:txBody>
          <a:bodyPr>
            <a:normAutofit lnSpcReduction="10000"/>
          </a:bodyPr>
          <a:p>
            <a:pPr algn="ctr"/>
            <a:br>
              <a:rPr lang="en-US" dirty="0">
                <a:latin typeface="Arabic Typesetting" panose="03020402040406030203" charset="0"/>
                <a:cs typeface="Arabic Typesetting" panose="03020402040406030203" charset="0"/>
                <a:sym typeface="+mn-ea"/>
              </a:rPr>
            </a:br>
            <a:br>
              <a:rPr lang="en-US" sz="3600" dirty="0">
                <a:latin typeface="Arabic Typesetting" panose="03020402040406030203" charset="0"/>
                <a:cs typeface="Arabic Typesetting" panose="03020402040406030203" charset="0"/>
                <a:sym typeface="+mn-ea"/>
              </a:rPr>
            </a:br>
            <a:r>
              <a:rPr lang="ar-SA" sz="3600" b="1" dirty="0">
                <a:latin typeface="Arabic Typesetting" panose="03020402040406030203" charset="0"/>
                <a:cs typeface="Arabic Typesetting" panose="03020402040406030203" charset="0"/>
                <a:sym typeface="+mn-ea"/>
              </a:rPr>
              <a:t>محاضرات مقياس: </a:t>
            </a:r>
            <a:r>
              <a:rPr lang="ar-DZ" sz="3600" b="1" dirty="0">
                <a:latin typeface="Arabic Typesetting" panose="03020402040406030203" charset="0"/>
                <a:cs typeface="Arabic Typesetting" panose="03020402040406030203" charset="0"/>
                <a:sym typeface="+mn-ea"/>
              </a:rPr>
              <a:t>أخلاقيات المهنة/السنة الثانية ماستر/</a:t>
            </a:r>
            <a:endParaRPr lang="ar-DZ" sz="3600" b="1" dirty="0">
              <a:latin typeface="Arabic Typesetting" panose="03020402040406030203" charset="0"/>
              <a:cs typeface="Arabic Typesetting" panose="03020402040406030203" charset="0"/>
              <a:sym typeface="+mn-ea"/>
            </a:endParaRPr>
          </a:p>
          <a:p>
            <a:pPr marL="0" indent="0" algn="ctr">
              <a:buNone/>
            </a:pPr>
            <a:r>
              <a:rPr lang="ar-DZ" sz="3600" b="1" dirty="0">
                <a:latin typeface="Arabic Typesetting" panose="03020402040406030203" charset="0"/>
                <a:cs typeface="Arabic Typesetting" panose="03020402040406030203" charset="0"/>
                <a:sym typeface="+mn-ea"/>
              </a:rPr>
              <a:t>سد03/ أدب حديث ومعاصر/نقد حديث ومعاصر/لسانيات عربية/لسانيات تطبيقية</a:t>
            </a:r>
            <a:br>
              <a:rPr lang="en-US" sz="3600" dirty="0">
                <a:latin typeface="Arabic Typesetting" panose="03020402040406030203" charset="0"/>
                <a:cs typeface="Arabic Typesetting" panose="03020402040406030203" charset="0"/>
                <a:sym typeface="+mn-ea"/>
              </a:rPr>
            </a:br>
            <a:r>
              <a:rPr lang="ar-SA" sz="3600" b="1" dirty="0" err="1">
                <a:latin typeface="Arabic Typesetting" panose="03020402040406030203" charset="0"/>
                <a:cs typeface="Arabic Typesetting" panose="03020402040406030203" charset="0"/>
                <a:sym typeface="+mn-ea"/>
              </a:rPr>
              <a:t>د.بن</a:t>
            </a:r>
            <a:r>
              <a:rPr lang="ar-SA" sz="3600" b="1" dirty="0">
                <a:latin typeface="Arabic Typesetting" panose="03020402040406030203" charset="0"/>
                <a:cs typeface="Arabic Typesetting" panose="03020402040406030203" charset="0"/>
                <a:sym typeface="+mn-ea"/>
              </a:rPr>
              <a:t> معمر</a:t>
            </a:r>
            <a:endParaRPr lang="fr-FR" altLang="en-US" sz="3600">
              <a:latin typeface="Arabic Typesetting" panose="03020402040406030203" charset="0"/>
              <a:cs typeface="Arabic Typesetting" panose="03020402040406030203" charset="0"/>
            </a:endParaRPr>
          </a:p>
        </p:txBody>
      </p:sp>
      <p:pic>
        <p:nvPicPr>
          <p:cNvPr id="7" name="Espace réservé pour une image  10"/>
          <p:cNvPicPr>
            <a:picLocks noChangeAspect="1"/>
          </p:cNvPicPr>
          <p:nvPr>
            <p:ph sz="half" idx="1"/>
          </p:nvPr>
        </p:nvPicPr>
        <p:blipFill>
          <a:blip r:embed="rId1">
            <a:extLst>
              <a:ext uri="{28A0092B-C50C-407E-A947-70E740481C1C}">
                <a14:useLocalDpi xmlns:a14="http://schemas.microsoft.com/office/drawing/2010/main" val="0"/>
              </a:ext>
            </a:extLst>
          </a:blip>
          <a:srcRect l="14523" r="14523"/>
          <a:stretch>
            <a:fillRect/>
          </a:stretch>
        </p:blipFill>
        <p:spPr>
          <a:xfrm>
            <a:off x="1207135" y="2677795"/>
            <a:ext cx="3173730" cy="227584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altLang="fr-FR" dirty="0"/>
              <a:t>المحاضرة الخامسة:</a:t>
            </a:r>
            <a:endParaRPr lang="ar-DZ" altLang="fr-FR" dirty="0"/>
          </a:p>
        </p:txBody>
      </p:sp>
      <p:sp>
        <p:nvSpPr>
          <p:cNvPr id="3" name="Sous-titre 2"/>
          <p:cNvSpPr>
            <a:spLocks noGrp="1"/>
          </p:cNvSpPr>
          <p:nvPr>
            <p:ph type="subTitle" idx="1"/>
          </p:nvPr>
        </p:nvSpPr>
        <p:spPr>
          <a:xfrm>
            <a:off x="1524000" y="4194175"/>
            <a:ext cx="9144000" cy="1640840"/>
          </a:xfrm>
        </p:spPr>
        <p:txBody>
          <a:bodyPr/>
          <a:lstStyle/>
          <a:p>
            <a:r>
              <a:rPr lang="ar-DZ" sz="4400" dirty="0"/>
              <a:t>الفساد (مفهومه-أنواعه-خصائصه)</a:t>
            </a:r>
            <a:endParaRPr lang="ar-DZ" sz="4400" dirty="0">
              <a:latin typeface="Arabic Typesetting" panose="03020402040406030203" charset="0"/>
              <a:cs typeface="Arabic Typesetting" panose="03020402040406030203"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a:t>مفهوم الفساد:</a:t>
            </a:r>
            <a:endParaRPr lang="fr-FR" dirty="0"/>
          </a:p>
        </p:txBody>
      </p:sp>
      <p:sp>
        <p:nvSpPr>
          <p:cNvPr id="3" name="Espace réservé du contenu 2"/>
          <p:cNvSpPr>
            <a:spLocks noGrp="1"/>
          </p:cNvSpPr>
          <p:nvPr>
            <p:ph idx="1"/>
          </p:nvPr>
        </p:nvSpPr>
        <p:spPr/>
        <p:txBody>
          <a:bodyPr/>
          <a:lstStyle/>
          <a:p>
            <a:pPr algn="r"/>
            <a:r>
              <a:rPr lang="ar-DZ" dirty="0"/>
              <a:t>تشترك معاجم اللغة العربية على أن لفظة فساد المشتقة من الفعل ‘فسد) يقصد بها البطلان، فيقال فسد الشيء أي بطل واضمحل، ويراد به كذلك معنى الجذب والقحط، ويقصد به أيضا معنى أخذ المال ظلما</a:t>
            </a:r>
            <a:r>
              <a:rPr lang="ar-DZ"/>
              <a:t>، ومن معانيه أيضا التلف والعطب,</a:t>
            </a:r>
            <a:endParaRPr lang="ar-DZ"/>
          </a:p>
          <a:p>
            <a:pPr algn="r"/>
            <a:r>
              <a:rPr lang="ar-DZ" altLang="fr-FR" dirty="0"/>
              <a:t>ومن المنظور الاسلامي حمل معنى الخراب والخلل نحو قوله تعالى:( ظهر الفساد في البرّ والبحر بما كسبت أيدي الناس ليذيقهم بعض الذي عملوا لعلهم يرجعون)- الروم: 11-</a:t>
            </a:r>
            <a:endParaRPr lang="ar-DZ" altLang="fr-FR" dirty="0"/>
          </a:p>
          <a:p>
            <a:pPr algn="r"/>
            <a:r>
              <a:rPr lang="ar-DZ" altLang="fr-FR" dirty="0"/>
              <a:t>وحمل معنى المعاصي والذنوب نحو قوله تعالى:( اللذين طغوا في البلاد فأكثروا فيها الفساد)- الفجر: 16-ومعنى الطغيان والتجبر كما في قوله تعالى: ( للذين لا يريدون علوا في الأرض ولا فسادا) -القصص:-</a:t>
            </a:r>
            <a:endParaRPr lang="ar-DZ" altLang="fr-FR" dirty="0"/>
          </a:p>
          <a:p>
            <a:pPr algn="r"/>
            <a:endParaRPr lang="ar-DZ" alt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re 3"/>
          <p:cNvSpPr>
            <a:spLocks noGrp="1"/>
          </p:cNvSpPr>
          <p:nvPr>
            <p:ph type="title"/>
          </p:nvPr>
        </p:nvSpPr>
        <p:spPr/>
        <p:txBody>
          <a:bodyPr/>
          <a:p>
            <a:pPr algn="r"/>
            <a:r>
              <a:rPr lang="ar-DZ" altLang="fr-FR"/>
              <a:t>وفي الاصطلاح:</a:t>
            </a:r>
            <a:endParaRPr lang="ar-DZ" altLang="fr-FR"/>
          </a:p>
        </p:txBody>
      </p:sp>
      <p:sp>
        <p:nvSpPr>
          <p:cNvPr id="5" name="Espace réservé du contenu 4"/>
          <p:cNvSpPr>
            <a:spLocks noGrp="1"/>
          </p:cNvSpPr>
          <p:nvPr>
            <p:ph idx="1"/>
          </p:nvPr>
        </p:nvSpPr>
        <p:spPr/>
        <p:txBody>
          <a:bodyPr/>
          <a:p>
            <a:pPr algn="r"/>
            <a:r>
              <a:rPr lang="ar-DZ" altLang="fr-FR"/>
              <a:t>نجد عدة تعريفات نحو:</a:t>
            </a:r>
            <a:endParaRPr lang="ar-DZ" altLang="fr-FR"/>
          </a:p>
          <a:p>
            <a:pPr algn="r"/>
            <a:r>
              <a:rPr lang="ar-DZ" altLang="fr-FR"/>
              <a:t>1.الفساد هو كل سلوك منحرف مقرون بهدف معين يتمثل في المصلحة الشخصية على حساب المصلحة العامة.</a:t>
            </a:r>
            <a:endParaRPr lang="ar-DZ" altLang="fr-FR"/>
          </a:p>
          <a:p>
            <a:pPr algn="r"/>
            <a:r>
              <a:rPr lang="ar-DZ" altLang="fr-FR"/>
              <a:t>2.الفساد هو استغلال السلطة لأراض خاصة سواء في تجارة أو وظيفة أو إهدار المال العام أو التلاعب فيه سواء بطريق مباشر أو غير مباشر.</a:t>
            </a:r>
            <a:endParaRPr lang="ar-DZ" altLang="fr-FR"/>
          </a:p>
          <a:p>
            <a:pPr algn="r"/>
            <a:r>
              <a:rPr lang="ar-DZ" altLang="fr-FR"/>
              <a:t>3.الفساد هو سوء استخدام المنصب لأغراض شخصية على حساب العامة</a:t>
            </a:r>
            <a:endParaRPr lang="ar-DZ" alt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re 3"/>
          <p:cNvSpPr>
            <a:spLocks noGrp="1"/>
          </p:cNvSpPr>
          <p:nvPr>
            <p:ph type="title"/>
          </p:nvPr>
        </p:nvSpPr>
        <p:spPr/>
        <p:txBody>
          <a:bodyPr/>
          <a:p>
            <a:pPr algn="ctr"/>
            <a:r>
              <a:rPr lang="ar-DZ" altLang="fr-FR"/>
              <a:t>أنواع الفساد</a:t>
            </a:r>
            <a:endParaRPr lang="ar-DZ" altLang="fr-FR"/>
          </a:p>
        </p:txBody>
      </p:sp>
      <p:sp>
        <p:nvSpPr>
          <p:cNvPr id="5" name="Espace réservé du contenu 4"/>
          <p:cNvSpPr>
            <a:spLocks noGrp="1"/>
          </p:cNvSpPr>
          <p:nvPr>
            <p:ph idx="1"/>
          </p:nvPr>
        </p:nvSpPr>
        <p:spPr/>
        <p:txBody>
          <a:bodyPr>
            <a:normAutofit fontScale="70000"/>
          </a:bodyPr>
          <a:p>
            <a:pPr algn="r"/>
            <a:r>
              <a:rPr lang="ar-DZ" altLang="fr-FR"/>
              <a:t>1. من حيث الشكل نجد الفساد العرضي وهو يخص فردا بعينه بغض النظر عن علاقاته مع الآخرين، والفساد المؤسسي نسبة إلى المؤسسة وهذا النوع من الفساد ينمو وينتششر بفعل تخطيط شبكات متفرعة لها حماية، والفساد المنظم وهو أخطر الأنواع لكون وجود هياكل تخطيطية لها أساليبها وطرقها مدبرة من فئة قائمة بذلك، وفساد مؤقت يمكن للمؤسسة تجاوزه وتداركه ويخص مؤسسة بعينها دون غيرها.</a:t>
            </a:r>
            <a:endParaRPr lang="ar-DZ" altLang="fr-FR"/>
          </a:p>
          <a:p>
            <a:pPr algn="r"/>
            <a:r>
              <a:rPr lang="ar-DZ" altLang="fr-FR"/>
              <a:t>2.من حيث الأقسام : ونجد -الفساد الاجتماعي ويختلف من مجتمع إلى آخر ويظهر في اللامبالاة وانعدام الأخلاق وعدم احترام العلاقات والأدوار في المجتمع.</a:t>
            </a:r>
            <a:endParaRPr lang="ar-DZ" altLang="fr-FR"/>
          </a:p>
          <a:p>
            <a:pPr algn="r"/>
            <a:r>
              <a:rPr lang="ar-DZ" altLang="fr-FR"/>
              <a:t>-الفساد الأخلاقي: وهو مرتبط بالجوانب الدينية ومن مظاهره التوير والاختلاس المعنوي في العمل الفكري والثقافي.</a:t>
            </a:r>
            <a:endParaRPr lang="ar-DZ" altLang="fr-FR"/>
          </a:p>
          <a:p>
            <a:pPr algn="r"/>
            <a:r>
              <a:rPr lang="ar-DZ" altLang="fr-FR"/>
              <a:t>-الفساد الإداري ويظهر في تلك الانحرافات السلوكية نحو عدم احترام المواعيد وتحقيق المصالح الشخصية، وازدواجية تطبيق القوانين.</a:t>
            </a:r>
            <a:endParaRPr lang="ar-DZ" altLang="fr-FR"/>
          </a:p>
          <a:p>
            <a:pPr algn="r"/>
            <a:r>
              <a:rPr lang="ar-DZ" altLang="fr-FR"/>
              <a:t>-الفساد السياسي: ويتمثل في عدم استقرار النظم السياسية واستغلال النفودذ</a:t>
            </a:r>
            <a:endParaRPr lang="ar-DZ" altLang="fr-FR"/>
          </a:p>
          <a:p>
            <a:pPr algn="r"/>
            <a:r>
              <a:rPr lang="ar-DZ" altLang="fr-FR"/>
              <a:t>-الفساد المالي: وهو استباحة الاموال العامة أو الخاصة ومن مظاهره السرقة والربا</a:t>
            </a:r>
            <a:endParaRPr lang="ar-DZ" altLang="fr-FR"/>
          </a:p>
          <a:p>
            <a:pPr algn="r"/>
            <a:r>
              <a:rPr lang="ar-DZ" altLang="fr-FR"/>
              <a:t>-الفساد الاقتصادي نحو تبييض الأموال وتهريبات جمركية وصفقات ومساعدات خارجة عن أهدافها</a:t>
            </a:r>
            <a:endParaRPr lang="ar-DZ" alt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re 3"/>
          <p:cNvSpPr>
            <a:spLocks noGrp="1"/>
          </p:cNvSpPr>
          <p:nvPr>
            <p:ph type="title"/>
          </p:nvPr>
        </p:nvSpPr>
        <p:spPr/>
        <p:txBody>
          <a:bodyPr/>
          <a:p>
            <a:pPr algn="ctr"/>
            <a:r>
              <a:rPr lang="ar-DZ" altLang="fr-FR"/>
              <a:t>خصائص الفساد:</a:t>
            </a:r>
            <a:endParaRPr lang="ar-DZ" altLang="fr-FR"/>
          </a:p>
        </p:txBody>
      </p:sp>
      <p:sp>
        <p:nvSpPr>
          <p:cNvPr id="5" name="Espace réservé du contenu 4"/>
          <p:cNvSpPr>
            <a:spLocks noGrp="1"/>
          </p:cNvSpPr>
          <p:nvPr>
            <p:ph idx="1"/>
          </p:nvPr>
        </p:nvSpPr>
        <p:spPr/>
        <p:txBody>
          <a:bodyPr/>
          <a:p>
            <a:pPr algn="r"/>
            <a:r>
              <a:rPr lang="ar-DZ" altLang="fr-FR"/>
              <a:t>-الفساد يشكل خرقا وانتهاكا للواجبات الظيفية نتيجة ممارسات خاطئة</a:t>
            </a:r>
            <a:endParaRPr lang="ar-DZ" altLang="fr-FR"/>
          </a:p>
          <a:p>
            <a:pPr algn="r"/>
            <a:r>
              <a:rPr lang="ar-DZ" altLang="fr-FR"/>
              <a:t>-يتصف الفساد بالسرية وينطوي على التحايل والخديعة</a:t>
            </a:r>
            <a:endParaRPr lang="ar-DZ" altLang="fr-FR"/>
          </a:p>
          <a:p>
            <a:pPr algn="r"/>
            <a:r>
              <a:rPr lang="ar-DZ" altLang="fr-FR"/>
              <a:t>-عادة ما يشترك في الفساد أكثر من شخص واحد</a:t>
            </a:r>
            <a:endParaRPr lang="ar-DZ" altLang="fr-FR"/>
          </a:p>
          <a:p>
            <a:pPr algn="r"/>
            <a:r>
              <a:rPr lang="ar-DZ" altLang="fr-FR"/>
              <a:t>-يعد الفساد مظهرا من مظاهر التخلف مثل تأخير المعاملات وتغييب المهام</a:t>
            </a:r>
            <a:endParaRPr lang="ar-DZ" alt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2391</Words>
  <Application>WPS Presentation</Application>
  <PresentationFormat>Grand écran</PresentationFormat>
  <Paragraphs>42</Paragraphs>
  <Slides>7</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7</vt:i4>
      </vt:variant>
    </vt:vector>
  </HeadingPairs>
  <TitlesOfParts>
    <vt:vector size="21" baseType="lpstr">
      <vt:lpstr>Arial</vt:lpstr>
      <vt:lpstr>SimSun</vt:lpstr>
      <vt:lpstr>Wingdings</vt:lpstr>
      <vt:lpstr>Times New Roman</vt:lpstr>
      <vt:lpstr>Calibri Light</vt:lpstr>
      <vt:lpstr>Calibri</vt:lpstr>
      <vt:lpstr>Microsoft YaHei</vt:lpstr>
      <vt:lpstr>Arial Unicode MS</vt:lpstr>
      <vt:lpstr>Aldhabi</vt:lpstr>
      <vt:lpstr>AF_Jeddah</vt:lpstr>
      <vt:lpstr>Segoe Print</vt:lpstr>
      <vt:lpstr>Agency FB</vt:lpstr>
      <vt:lpstr>Arabic Typesetting</vt:lpstr>
      <vt:lpstr>Thème Office</vt:lpstr>
      <vt:lpstr>PowerPoint 演示文稿</vt:lpstr>
      <vt:lpstr>PowerPoint 演示文稿</vt:lpstr>
      <vt:lpstr>محاضرات مقياس أخلاقيات المهنة</vt:lpstr>
      <vt:lpstr>مفهوم الفساد:</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مقياس أخلاقيات المهنة</dc:title>
  <dc:creator>PC COM</dc:creator>
  <cp:lastModifiedBy>PC COM</cp:lastModifiedBy>
  <cp:revision>2</cp:revision>
  <dcterms:created xsi:type="dcterms:W3CDTF">2023-12-30T20:38:00Z</dcterms:created>
  <dcterms:modified xsi:type="dcterms:W3CDTF">2023-12-31T18:36:44Z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29A34204EED64545938235B99727D962_12</vt:lpwstr>
  </property>
  <property fmtid="{D5CDD505-2E9C-101B-9397-08002B2CF9AE}" pid="3" name="KSOProductBuildVer">
    <vt:lpwstr>1036-12.2.0.13359</vt:lpwstr>
  </property>
</Properties>
</file>