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76" r:id="rId2"/>
    <p:sldId id="329" r:id="rId3"/>
    <p:sldId id="377" r:id="rId4"/>
    <p:sldId id="330" r:id="rId5"/>
    <p:sldId id="331" r:id="rId6"/>
    <p:sldId id="340" r:id="rId7"/>
    <p:sldId id="341" r:id="rId8"/>
    <p:sldId id="342" r:id="rId9"/>
    <p:sldId id="344" r:id="rId10"/>
    <p:sldId id="345" r:id="rId11"/>
    <p:sldId id="343" r:id="rId12"/>
    <p:sldId id="332" r:id="rId13"/>
    <p:sldId id="333" r:id="rId14"/>
    <p:sldId id="339" r:id="rId15"/>
    <p:sldId id="334" r:id="rId16"/>
    <p:sldId id="335" r:id="rId17"/>
    <p:sldId id="336" r:id="rId18"/>
    <p:sldId id="337" r:id="rId19"/>
    <p:sldId id="338" r:id="rId20"/>
    <p:sldId id="259" r:id="rId21"/>
    <p:sldId id="260" r:id="rId22"/>
    <p:sldId id="320" r:id="rId23"/>
    <p:sldId id="324" r:id="rId24"/>
    <p:sldId id="354" r:id="rId25"/>
    <p:sldId id="355" r:id="rId26"/>
    <p:sldId id="356" r:id="rId27"/>
    <p:sldId id="357" r:id="rId28"/>
    <p:sldId id="358" r:id="rId29"/>
    <p:sldId id="380" r:id="rId30"/>
    <p:sldId id="374" r:id="rId31"/>
    <p:sldId id="375" r:id="rId32"/>
    <p:sldId id="359" r:id="rId33"/>
    <p:sldId id="382" r:id="rId34"/>
    <p:sldId id="383" r:id="rId35"/>
    <p:sldId id="384" r:id="rId36"/>
    <p:sldId id="381" r:id="rId37"/>
    <p:sldId id="360" r:id="rId38"/>
    <p:sldId id="361" r:id="rId39"/>
    <p:sldId id="362" r:id="rId40"/>
    <p:sldId id="363" r:id="rId41"/>
    <p:sldId id="364" r:id="rId42"/>
    <p:sldId id="351" r:id="rId43"/>
    <p:sldId id="352" r:id="rId44"/>
    <p:sldId id="353" r:id="rId45"/>
    <p:sldId id="346" r:id="rId46"/>
    <p:sldId id="347" r:id="rId47"/>
    <p:sldId id="348" r:id="rId48"/>
    <p:sldId id="349" r:id="rId49"/>
    <p:sldId id="322" r:id="rId50"/>
    <p:sldId id="365" r:id="rId51"/>
    <p:sldId id="326" r:id="rId52"/>
    <p:sldId id="379" r:id="rId53"/>
    <p:sldId id="378" r:id="rId54"/>
    <p:sldId id="390" r:id="rId55"/>
    <p:sldId id="386" r:id="rId56"/>
    <p:sldId id="387" r:id="rId57"/>
    <p:sldId id="388" r:id="rId58"/>
    <p:sldId id="389" r:id="rId59"/>
    <p:sldId id="368" r:id="rId60"/>
    <p:sldId id="391" r:id="rId61"/>
    <p:sldId id="392" r:id="rId62"/>
    <p:sldId id="393" r:id="rId63"/>
    <p:sldId id="385" r:id="rId64"/>
    <p:sldId id="396" r:id="rId65"/>
    <p:sldId id="395" r:id="rId66"/>
    <p:sldId id="394" r:id="rId67"/>
    <p:sldId id="369" r:id="rId68"/>
    <p:sldId id="372" r:id="rId69"/>
    <p:sldId id="373" r:id="rId70"/>
    <p:sldId id="370" r:id="rId71"/>
    <p:sldId id="397" r:id="rId72"/>
    <p:sldId id="398" r:id="rId73"/>
    <p:sldId id="399" r:id="rId74"/>
    <p:sldId id="400" r:id="rId75"/>
    <p:sldId id="401" r:id="rId76"/>
    <p:sldId id="402" r:id="rId77"/>
    <p:sldId id="403" r:id="rId78"/>
    <p:sldId id="404" r:id="rId7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0747" autoAdjust="0"/>
  </p:normalViewPr>
  <p:slideViewPr>
    <p:cSldViewPr>
      <p:cViewPr varScale="1">
        <p:scale>
          <a:sx n="78" d="100"/>
          <a:sy n="78" d="100"/>
        </p:scale>
        <p:origin x="-1146"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fr-FR" smtClean="0"/>
              <a:t>Modifiez le style du titre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3A77B5F7-695B-4CA1-B88C-ADFA617CC6BF}" type="datetimeFigureOut">
              <a:rPr lang="fr-FR" smtClean="0"/>
              <a:pPr/>
              <a:t>03/01/2024</a:t>
            </a:fld>
            <a:endParaRPr lang="fr-F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fr-F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A89B2DE8-45B8-489C-BFB3-76AEE7A11F25}" type="slidenum">
              <a:rPr lang="fr-FR" smtClean="0"/>
              <a:pPr/>
              <a:t>‹N°›</a:t>
            </a:fld>
            <a:endParaRPr lang="fr-F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3A77B5F7-695B-4CA1-B88C-ADFA617CC6BF}" type="datetimeFigureOut">
              <a:rPr lang="fr-FR" smtClean="0"/>
              <a:pPr/>
              <a:t>03/01/2024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89B2DE8-45B8-489C-BFB3-76AEE7A11F25}"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fr-FR" smtClean="0"/>
              <a:t>Modifiez le style du titre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3A77B5F7-695B-4CA1-B88C-ADFA617CC6BF}" type="datetimeFigureOut">
              <a:rPr lang="fr-FR" smtClean="0"/>
              <a:pPr/>
              <a:t>03/01/2024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89B2DE8-45B8-489C-BFB3-76AEE7A11F25}"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A77B5F7-695B-4CA1-B88C-ADFA617CC6BF}" type="datetimeFigureOut">
              <a:rPr lang="fr-FR" smtClean="0"/>
              <a:pPr/>
              <a:t>03/01/2024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89B2DE8-45B8-489C-BFB3-76AEE7A11F25}"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fr-FR" smtClean="0"/>
              <a:t>Modifiez le style du titre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3A77B5F7-695B-4CA1-B88C-ADFA617CC6BF}" type="datetimeFigureOut">
              <a:rPr lang="fr-FR" smtClean="0"/>
              <a:pPr/>
              <a:t>03/01/2024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89B2DE8-45B8-489C-BFB3-76AEE7A11F25}"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5" name="Date Placeholder 4"/>
          <p:cNvSpPr>
            <a:spLocks noGrp="1"/>
          </p:cNvSpPr>
          <p:nvPr>
            <p:ph type="dt" sz="half" idx="10"/>
          </p:nvPr>
        </p:nvSpPr>
        <p:spPr/>
        <p:txBody>
          <a:bodyPr/>
          <a:lstStyle/>
          <a:p>
            <a:fld id="{3A77B5F7-695B-4CA1-B88C-ADFA617CC6BF}" type="datetimeFigureOut">
              <a:rPr lang="fr-FR" smtClean="0"/>
              <a:pPr/>
              <a:t>03/01/2024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89B2DE8-45B8-489C-BFB3-76AEE7A11F25}" type="slidenum">
              <a:rPr lang="fr-FR" smtClean="0"/>
              <a:pPr/>
              <a:t>‹N°›</a:t>
            </a:fld>
            <a:endParaRPr lang="fr-FR"/>
          </a:p>
        </p:txBody>
      </p:sp>
      <p:sp>
        <p:nvSpPr>
          <p:cNvPr id="9" name="Content Placeholder 8"/>
          <p:cNvSpPr>
            <a:spLocks noGrp="1"/>
          </p:cNvSpPr>
          <p:nvPr>
            <p:ph sz="quarter" idx="13"/>
          </p:nvPr>
        </p:nvSpPr>
        <p:spPr>
          <a:xfrm>
            <a:off x="1042416" y="2313432"/>
            <a:ext cx="3419856" cy="349300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3A77B5F7-695B-4CA1-B88C-ADFA617CC6BF}" type="datetimeFigureOut">
              <a:rPr lang="fr-FR" smtClean="0"/>
              <a:pPr/>
              <a:t>03/01/2024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A89B2DE8-45B8-489C-BFB3-76AEE7A11F25}"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fld id="{3A77B5F7-695B-4CA1-B88C-ADFA617CC6BF}" type="datetimeFigureOut">
              <a:rPr lang="fr-FR" smtClean="0"/>
              <a:pPr/>
              <a:t>03/01/2024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A89B2DE8-45B8-489C-BFB3-76AEE7A11F25}"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77B5F7-695B-4CA1-B88C-ADFA617CC6BF}" type="datetimeFigureOut">
              <a:rPr lang="fr-FR" smtClean="0"/>
              <a:pPr/>
              <a:t>03/01/2024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A89B2DE8-45B8-489C-BFB3-76AEE7A11F25}"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A77B5F7-695B-4CA1-B88C-ADFA617CC6BF}" type="datetimeFigureOut">
              <a:rPr lang="fr-FR" smtClean="0"/>
              <a:pPr/>
              <a:t>03/01/2024</a:t>
            </a:fld>
            <a:endParaRPr lang="fr-FR"/>
          </a:p>
        </p:txBody>
      </p:sp>
      <p:sp>
        <p:nvSpPr>
          <p:cNvPr id="7" name="Slide Number Placeholder 6"/>
          <p:cNvSpPr>
            <a:spLocks noGrp="1"/>
          </p:cNvSpPr>
          <p:nvPr>
            <p:ph type="sldNum" sz="quarter" idx="12"/>
          </p:nvPr>
        </p:nvSpPr>
        <p:spPr/>
        <p:txBody>
          <a:bodyPr/>
          <a:lstStyle/>
          <a:p>
            <a:fld id="{A89B2DE8-45B8-489C-BFB3-76AEE7A11F25}" type="slidenum">
              <a:rPr lang="fr-FR" smtClean="0"/>
              <a:pPr/>
              <a:t>‹N°›</a:t>
            </a:fld>
            <a:endParaRPr lang="fr-FR"/>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fr-F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fr-FR" smtClean="0"/>
              <a:t>Modifiez le style du titre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fr-FR" smtClean="0"/>
              <a:t>Modifiez le style du titre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A77B5F7-695B-4CA1-B88C-ADFA617CC6BF}" type="datetimeFigureOut">
              <a:rPr lang="fr-FR" smtClean="0"/>
              <a:pPr/>
              <a:t>03/01/2024</a:t>
            </a:fld>
            <a:endParaRPr lang="fr-F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fr-FR"/>
          </a:p>
        </p:txBody>
      </p:sp>
      <p:sp>
        <p:nvSpPr>
          <p:cNvPr id="7" name="Slide Number Placeholder 6"/>
          <p:cNvSpPr>
            <a:spLocks noGrp="1"/>
          </p:cNvSpPr>
          <p:nvPr>
            <p:ph type="sldNum" sz="quarter" idx="12"/>
          </p:nvPr>
        </p:nvSpPr>
        <p:spPr/>
        <p:txBody>
          <a:bodyPr/>
          <a:lstStyle/>
          <a:p>
            <a:fld id="{A89B2DE8-45B8-489C-BFB3-76AEE7A11F25}"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fr-FR" smtClean="0"/>
              <a:t>Modifiez le style du titre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3A77B5F7-695B-4CA1-B88C-ADFA617CC6BF}" type="datetimeFigureOut">
              <a:rPr lang="fr-FR" smtClean="0"/>
              <a:pPr/>
              <a:t>03/01/2024</a:t>
            </a:fld>
            <a:endParaRPr lang="fr-FR"/>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fr-F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A89B2DE8-45B8-489C-BFB3-76AEE7A11F25}"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ar.wikipedia.org/wiki/%D9%81%D8%B6%D8%A9" TargetMode="External"/><Relationship Id="rId2" Type="http://schemas.openxmlformats.org/officeDocument/2006/relationships/hyperlink" Target="https://ar.wikipedia.org/wiki/%D8%B9%D9%85%D9%84%D8%A9" TargetMode="External"/><Relationship Id="rId1" Type="http://schemas.openxmlformats.org/officeDocument/2006/relationships/slideLayout" Target="../slideLayouts/slideLayout2.xml"/><Relationship Id="rId4" Type="http://schemas.openxmlformats.org/officeDocument/2006/relationships/hyperlink" Target="https://ar.wikipedia.org/wiki/%D9%86%D9%8A%D8%B1%D9%88%D9%86"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err="1" smtClean="0"/>
              <a:t>الاستاذةبراهيمي</a:t>
            </a:r>
            <a:r>
              <a:rPr lang="ar-DZ" dirty="0" smtClean="0"/>
              <a:t> </a:t>
            </a:r>
            <a:r>
              <a:rPr lang="ar-DZ" dirty="0" smtClean="0">
                <a:solidFill>
                  <a:srgbClr val="94C600"/>
                </a:solidFill>
              </a:rPr>
              <a:t>فايزة</a:t>
            </a:r>
            <a:endParaRPr lang="fr-FR" dirty="0"/>
          </a:p>
        </p:txBody>
      </p:sp>
      <p:sp>
        <p:nvSpPr>
          <p:cNvPr id="3" name="Espace réservé du contenu 2"/>
          <p:cNvSpPr>
            <a:spLocks noGrp="1"/>
          </p:cNvSpPr>
          <p:nvPr>
            <p:ph idx="1"/>
          </p:nvPr>
        </p:nvSpPr>
        <p:spPr/>
        <p:txBody>
          <a:bodyPr/>
          <a:lstStyle/>
          <a:p>
            <a:pPr algn="r"/>
            <a:r>
              <a:rPr lang="ar-DZ" dirty="0" smtClean="0"/>
              <a:t>السنة الثالثة</a:t>
            </a:r>
          </a:p>
          <a:p>
            <a:pPr algn="r"/>
            <a:endParaRPr lang="ar-DZ" dirty="0"/>
          </a:p>
          <a:p>
            <a:pPr algn="r"/>
            <a:r>
              <a:rPr lang="ar-DZ" dirty="0" smtClean="0"/>
              <a:t>مقياس الاثار القديمة</a:t>
            </a:r>
            <a:endParaRPr lang="fr-FR" dirty="0"/>
          </a:p>
        </p:txBody>
      </p:sp>
    </p:spTree>
    <p:extLst>
      <p:ext uri="{BB962C8B-B14F-4D97-AF65-F5344CB8AC3E}">
        <p14:creationId xmlns:p14="http://schemas.microsoft.com/office/powerpoint/2010/main" val="1592484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1097379"/>
            <a:ext cx="6777317" cy="4779893"/>
          </a:xfrm>
        </p:spPr>
        <p:txBody>
          <a:bodyPr/>
          <a:lstStyle/>
          <a:p>
            <a:pPr algn="r" rtl="1"/>
            <a:r>
              <a:rPr lang="ar-DZ" dirty="0"/>
              <a:t>أما الطريقة الثانية فهي طريقة الصب, و </a:t>
            </a:r>
            <a:r>
              <a:rPr lang="ar-DZ" dirty="0" smtClean="0"/>
              <a:t>تتم </a:t>
            </a:r>
            <a:r>
              <a:rPr lang="ar-DZ" dirty="0"/>
              <a:t>من </a:t>
            </a:r>
            <a:r>
              <a:rPr lang="ar-DZ" dirty="0" smtClean="0"/>
              <a:t>خلال </a:t>
            </a:r>
            <a:r>
              <a:rPr lang="ar-DZ" dirty="0"/>
              <a:t>سكب المعدن المصهور في قوالب تعطي القطعة النقدية شكلها و رسومها, و تظهر هذه التنقية على القطع النقدية التي يبدو و </a:t>
            </a:r>
            <a:r>
              <a:rPr lang="ar-DZ" dirty="0" smtClean="0"/>
              <a:t>سطحها </a:t>
            </a:r>
            <a:r>
              <a:rPr lang="ar-DZ" dirty="0"/>
              <a:t>أكثر سمكا من حوافها, و تعتبر النقود الرصاصية </a:t>
            </a:r>
            <a:r>
              <a:rPr lang="ar-DZ" dirty="0" err="1"/>
              <a:t>النوميدية</a:t>
            </a:r>
            <a:r>
              <a:rPr lang="ar-DZ" dirty="0"/>
              <a:t> أكبر كما من النقود المضروبة من باقي </a:t>
            </a:r>
            <a:r>
              <a:rPr lang="ar-DZ" dirty="0" smtClean="0"/>
              <a:t>المعادن</a:t>
            </a:r>
            <a:r>
              <a:rPr lang="ar-DZ" dirty="0"/>
              <a:t>, نظرا لوفرة معدن الرصاص, و كذا سهولة استخراجه و صهره و تحويله و طرقه </a:t>
            </a:r>
            <a:endParaRPr lang="fr-FR" dirty="0"/>
          </a:p>
        </p:txBody>
      </p:sp>
    </p:spTree>
    <p:extLst>
      <p:ext uri="{BB962C8B-B14F-4D97-AF65-F5344CB8AC3E}">
        <p14:creationId xmlns:p14="http://schemas.microsoft.com/office/powerpoint/2010/main" val="3971516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1556792"/>
            <a:ext cx="6777317" cy="4275837"/>
          </a:xfrm>
        </p:spPr>
        <p:txBody>
          <a:bodyPr/>
          <a:lstStyle/>
          <a:p>
            <a:pPr algn="r" rtl="1"/>
            <a:r>
              <a:rPr lang="ar-DZ" dirty="0"/>
              <a:t>و قد احتلت سيرتا العاصمة </a:t>
            </a:r>
            <a:r>
              <a:rPr lang="ar-DZ" dirty="0" err="1"/>
              <a:t>النوميدية</a:t>
            </a:r>
            <a:r>
              <a:rPr lang="ar-DZ" dirty="0"/>
              <a:t>, مكانة و أهمية كبيرة في الجانب </a:t>
            </a:r>
            <a:r>
              <a:rPr lang="ar-DZ" dirty="0" smtClean="0"/>
              <a:t>الاقتصادي </a:t>
            </a:r>
            <a:r>
              <a:rPr lang="ar-DZ" dirty="0"/>
              <a:t>و السياسي </a:t>
            </a:r>
            <a:r>
              <a:rPr lang="ar-DZ" dirty="0" smtClean="0"/>
              <a:t>دلت </a:t>
            </a:r>
            <a:r>
              <a:rPr lang="ar-DZ" dirty="0"/>
              <a:t>عليها القطع النقدية التي ضربت </a:t>
            </a:r>
            <a:r>
              <a:rPr lang="ar-DZ" dirty="0" err="1"/>
              <a:t>بإسم</a:t>
            </a:r>
            <a:r>
              <a:rPr lang="ar-DZ" dirty="0"/>
              <a:t> المدينة, فقد عثر على قطع نقدية التي ضربت </a:t>
            </a:r>
            <a:r>
              <a:rPr lang="ar-DZ" dirty="0" err="1"/>
              <a:t>باسمهافي</a:t>
            </a:r>
            <a:r>
              <a:rPr lang="ar-DZ" dirty="0"/>
              <a:t> موقع " </a:t>
            </a:r>
            <a:r>
              <a:rPr lang="ar-DZ" dirty="0" err="1"/>
              <a:t>تيديسي</a:t>
            </a:r>
            <a:r>
              <a:rPr lang="ar-DZ" dirty="0"/>
              <a:t>" بعضها كبير وأخرى متوسطة, منها سبع قطع عثر عليها سنة 1942 ,و قد </a:t>
            </a:r>
            <a:r>
              <a:rPr lang="ar-DZ" dirty="0" smtClean="0"/>
              <a:t>تعود </a:t>
            </a:r>
            <a:r>
              <a:rPr lang="ar-DZ" dirty="0"/>
              <a:t>هذه القطع النقدية إلى القرن </a:t>
            </a:r>
            <a:r>
              <a:rPr lang="ar-DZ" dirty="0" smtClean="0"/>
              <a:t>الأول ق.م</a:t>
            </a:r>
            <a:endParaRPr lang="fr-FR" dirty="0"/>
          </a:p>
        </p:txBody>
      </p:sp>
    </p:spTree>
    <p:extLst>
      <p:ext uri="{BB962C8B-B14F-4D97-AF65-F5344CB8AC3E}">
        <p14:creationId xmlns:p14="http://schemas.microsoft.com/office/powerpoint/2010/main" val="9994036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TIC\Desktop\tttt.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484" t="7764" r="21009"/>
          <a:stretch/>
        </p:blipFill>
        <p:spPr bwMode="auto">
          <a:xfrm>
            <a:off x="251521" y="836712"/>
            <a:ext cx="8064896" cy="576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3929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TIC\Desktop\yyyy.PNG"/>
          <p:cNvPicPr>
            <a:picLocks noChangeAspect="1" noChangeArrowheads="1"/>
          </p:cNvPicPr>
          <p:nvPr/>
        </p:nvPicPr>
        <p:blipFill rotWithShape="1">
          <a:blip r:embed="rId2">
            <a:extLst>
              <a:ext uri="{28A0092B-C50C-407E-A947-70E740481C1C}">
                <a14:useLocalDpi xmlns:a14="http://schemas.microsoft.com/office/drawing/2010/main" val="0"/>
              </a:ext>
            </a:extLst>
          </a:blip>
          <a:srcRect l="19371" t="32603" r="18427"/>
          <a:stretch/>
        </p:blipFill>
        <p:spPr bwMode="auto">
          <a:xfrm>
            <a:off x="179512" y="908720"/>
            <a:ext cx="8500464" cy="6177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7947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85" t="3024" b="-60583"/>
          <a:stretch/>
        </p:blipFill>
        <p:spPr bwMode="auto">
          <a:xfrm>
            <a:off x="0" y="174171"/>
            <a:ext cx="9753600" cy="16648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39298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TIC\Desktop\hh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624" y="-228600"/>
            <a:ext cx="936104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9814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TIC\Desktop\uu.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575" y="-228600"/>
            <a:ext cx="1301115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0068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TIC\Desktop\oo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575" y="-228600"/>
            <a:ext cx="1301115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793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TIC\Desktop\pp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575" y="-387424"/>
            <a:ext cx="1301115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456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TIC\Desktop\ii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575" y="-228600"/>
            <a:ext cx="1301115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442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908720"/>
            <a:ext cx="6777317" cy="4923909"/>
          </a:xfrm>
        </p:spPr>
        <p:style>
          <a:lnRef idx="2">
            <a:schemeClr val="accent2"/>
          </a:lnRef>
          <a:fillRef idx="1">
            <a:schemeClr val="lt1"/>
          </a:fillRef>
          <a:effectRef idx="0">
            <a:schemeClr val="accent2"/>
          </a:effectRef>
          <a:fontRef idx="minor">
            <a:schemeClr val="dk1"/>
          </a:fontRef>
        </p:style>
        <p:txBody>
          <a:bodyPr/>
          <a:lstStyle/>
          <a:p>
            <a:pPr algn="r" rtl="1"/>
            <a:r>
              <a:rPr lang="ar-DZ" dirty="0"/>
              <a:t>ومع نهاية القرن الخامس بداية القرن الرابع ق.م بدأت تظهر العملة في شمال إفريقيا, و فيما بين القرنين الر ابع و الثالث ق.م بدأت </a:t>
            </a:r>
            <a:r>
              <a:rPr lang="ar-DZ" dirty="0" err="1" smtClean="0"/>
              <a:t>نوميديا</a:t>
            </a:r>
            <a:r>
              <a:rPr lang="ar-DZ" dirty="0" smtClean="0"/>
              <a:t> </a:t>
            </a:r>
            <a:r>
              <a:rPr lang="ar-DZ" dirty="0"/>
              <a:t>في سك </a:t>
            </a:r>
            <a:r>
              <a:rPr lang="ar-DZ"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عملتها</a:t>
            </a:r>
            <a:r>
              <a:rPr lang="ar-DZ" dirty="0"/>
              <a:t> المحلية في و طنها, و كان ذلك وفق المعيار . حيث أشارت الدراسات السابقة إلى وجود مسكوكات قد ضربت في </a:t>
            </a:r>
            <a:r>
              <a:rPr lang="ar-DZ" dirty="0" err="1"/>
              <a:t>نو</a:t>
            </a:r>
            <a:r>
              <a:rPr lang="ar-DZ" dirty="0"/>
              <a:t> ميديا في كل من </a:t>
            </a:r>
            <a:r>
              <a:rPr lang="ar-DZ" dirty="0" smtClean="0"/>
              <a:t>سيقا </a:t>
            </a:r>
            <a:r>
              <a:rPr lang="ar-DZ" dirty="0"/>
              <a:t>و كرتا ولبدة و عنابة, ابتداء من القرن الثالث ق. م على النمط النظام </a:t>
            </a:r>
            <a:r>
              <a:rPr lang="ar-DZ" dirty="0" smtClean="0"/>
              <a:t>الإغريقي </a:t>
            </a:r>
            <a:r>
              <a:rPr lang="ar-DZ" dirty="0"/>
              <a:t>و استخدموا </a:t>
            </a:r>
            <a:r>
              <a:rPr lang="ar-DZ" dirty="0" smtClean="0"/>
              <a:t>فيه </a:t>
            </a:r>
            <a:r>
              <a:rPr lang="ar-DZ" dirty="0"/>
              <a:t>مادة النحاس والرصاص إلى </a:t>
            </a:r>
            <a:r>
              <a:rPr lang="ar-DZ" dirty="0" smtClean="0"/>
              <a:t>جانب </a:t>
            </a:r>
            <a:r>
              <a:rPr lang="ar-DZ" dirty="0"/>
              <a:t>الفضة </a:t>
            </a:r>
            <a:r>
              <a:rPr lang="ar-DZ" dirty="0" smtClean="0"/>
              <a:t>.</a:t>
            </a:r>
            <a:endParaRPr lang="fr-FR" dirty="0"/>
          </a:p>
        </p:txBody>
      </p:sp>
    </p:spTree>
    <p:extLst>
      <p:ext uri="{BB962C8B-B14F-4D97-AF65-F5344CB8AC3E}">
        <p14:creationId xmlns:p14="http://schemas.microsoft.com/office/powerpoint/2010/main" val="2925246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rtl="1"/>
            <a:r>
              <a:rPr lang="ar-DZ" dirty="0"/>
              <a:t>عملة الملوك:</a:t>
            </a:r>
            <a:endParaRPr lang="fr-FR" dirty="0"/>
          </a:p>
        </p:txBody>
      </p:sp>
      <p:sp>
        <p:nvSpPr>
          <p:cNvPr id="3" name="Espace réservé du contenu 2"/>
          <p:cNvSpPr>
            <a:spLocks noGrp="1"/>
          </p:cNvSpPr>
          <p:nvPr>
            <p:ph idx="1"/>
          </p:nvPr>
        </p:nvSpPr>
        <p:spPr/>
        <p:txBody>
          <a:bodyPr/>
          <a:lstStyle/>
          <a:p>
            <a:pPr algn="r" rtl="1"/>
            <a:r>
              <a:rPr lang="ar-DZ" dirty="0"/>
              <a:t>لقد ضرب ملوك </a:t>
            </a:r>
            <a:r>
              <a:rPr lang="ar-DZ" dirty="0" err="1"/>
              <a:t>نوميدية</a:t>
            </a:r>
            <a:r>
              <a:rPr lang="ar-DZ" dirty="0"/>
              <a:t> العملة باسمهم على معدن البر و نز و الرصاص، بظهور وجه الملك عليها، بينما على الظهر فيظهر عليها إما الحصان راكضا يمينا أو </a:t>
            </a:r>
            <a:r>
              <a:rPr lang="ar-DZ" dirty="0" err="1"/>
              <a:t>شماال</a:t>
            </a:r>
            <a:r>
              <a:rPr lang="ar-DZ" dirty="0"/>
              <a:t>، أو الفيل، مع رموز أخر ى مختلفة مثل )سنابل القمح، سعف النخيل، الصولجان، صور لمباني، قرص الشمس </a:t>
            </a:r>
            <a:r>
              <a:rPr lang="ar-DZ" dirty="0" smtClean="0"/>
              <a:t>وهلال </a:t>
            </a:r>
            <a:r>
              <a:rPr lang="ar-DZ" dirty="0"/>
              <a:t>...الخ(. أما عملة </a:t>
            </a:r>
            <a:r>
              <a:rPr lang="ar-DZ" dirty="0" err="1"/>
              <a:t>يوبا</a:t>
            </a:r>
            <a:r>
              <a:rPr lang="ar-DZ" dirty="0"/>
              <a:t> </a:t>
            </a:r>
            <a:r>
              <a:rPr lang="ar-DZ" dirty="0" smtClean="0"/>
              <a:t>الأول، </a:t>
            </a:r>
            <a:r>
              <a:rPr lang="ar-DZ" dirty="0"/>
              <a:t>كما ذكرنا سالفا، فاختلفت عن العملة </a:t>
            </a:r>
            <a:r>
              <a:rPr lang="ar-DZ" dirty="0" smtClean="0"/>
              <a:t>الأولى </a:t>
            </a:r>
            <a:r>
              <a:rPr lang="ar-DZ" dirty="0"/>
              <a:t>بإدخال معدن الفضة و الذهب كمادة للضرب و أدخل الكتابة </a:t>
            </a:r>
            <a:r>
              <a:rPr lang="ar-DZ" dirty="0" smtClean="0"/>
              <a:t>اللاتينية </a:t>
            </a:r>
            <a:r>
              <a:rPr lang="ar-DZ" dirty="0"/>
              <a:t>الي جانب الكتابة البو نية. </a:t>
            </a:r>
            <a:endParaRPr lang="fr-F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r" rtl="1"/>
            <a:r>
              <a:rPr lang="ar-DZ" dirty="0"/>
              <a:t>عملة المدن</a:t>
            </a:r>
            <a:endParaRPr lang="fr-FR" dirty="0"/>
          </a:p>
        </p:txBody>
      </p:sp>
      <p:sp>
        <p:nvSpPr>
          <p:cNvPr id="3" name="Espace réservé du contenu 2"/>
          <p:cNvSpPr>
            <a:spLocks noGrp="1"/>
          </p:cNvSpPr>
          <p:nvPr>
            <p:ph idx="1"/>
          </p:nvPr>
        </p:nvSpPr>
        <p:spPr/>
        <p:txBody>
          <a:bodyPr>
            <a:normAutofit fontScale="92500" lnSpcReduction="10000"/>
          </a:bodyPr>
          <a:lstStyle/>
          <a:p>
            <a:pPr algn="r" rtl="1"/>
            <a:r>
              <a:rPr lang="ar-DZ" dirty="0"/>
              <a:t>عواصم و المدن الكبرى </a:t>
            </a:r>
            <a:r>
              <a:rPr lang="ar-DZ" dirty="0" err="1"/>
              <a:t>النوميدية</a:t>
            </a:r>
            <a:r>
              <a:rPr lang="ar-DZ" dirty="0"/>
              <a:t> ضربت العملة باسمها مثل سيرتا، سيقا و </a:t>
            </a:r>
            <a:r>
              <a:rPr lang="ar-DZ" dirty="0" err="1"/>
              <a:t>هيبون</a:t>
            </a:r>
            <a:r>
              <a:rPr lang="ar-DZ" dirty="0"/>
              <a:t>. ضربت هذه العملة في أغلب </a:t>
            </a:r>
            <a:r>
              <a:rPr lang="ar-DZ" dirty="0" smtClean="0"/>
              <a:t>الأحيان </a:t>
            </a:r>
            <a:r>
              <a:rPr lang="ar-DZ" dirty="0"/>
              <a:t>من معدن البرونز و الرصاص ويظهر علي وجه أغلبها رأس </a:t>
            </a:r>
            <a:r>
              <a:rPr lang="ar-DZ" dirty="0" err="1"/>
              <a:t>اإللهة</a:t>
            </a:r>
            <a:r>
              <a:rPr lang="ar-DZ" dirty="0"/>
              <a:t> حامية المدينة المعروفة بإلهة ) ّ تيشي ( )</a:t>
            </a:r>
            <a:r>
              <a:rPr lang="fr-FR" dirty="0" err="1"/>
              <a:t>Tychée</a:t>
            </a:r>
            <a:r>
              <a:rPr lang="fr-FR" dirty="0"/>
              <a:t> )</a:t>
            </a:r>
            <a:r>
              <a:rPr lang="ar-DZ" dirty="0"/>
              <a:t>أما على الظهر تجسدت رموز مختلفة لثروات المدينة أو ما يجاورها، كسنابل القمح و عناقيد العنب و كذا سعف النخيل وتختلف عملة مدينة سيرتا عن </a:t>
            </a:r>
            <a:r>
              <a:rPr lang="ar-DZ" dirty="0" smtClean="0"/>
              <a:t>العملات الأخرى </a:t>
            </a:r>
            <a:r>
              <a:rPr lang="ar-DZ" dirty="0"/>
              <a:t>بظهور بوابة المدينة على ظهرها. و يكتب اسم المدينة إما على الوجه أو على ظهر العملة بالحروف </a:t>
            </a:r>
            <a:r>
              <a:rPr lang="ar-DZ" dirty="0" err="1"/>
              <a:t>البونية</a:t>
            </a:r>
            <a:r>
              <a:rPr lang="ar-DZ" dirty="0"/>
              <a:t> وأضاف </a:t>
            </a:r>
            <a:r>
              <a:rPr lang="ar-DZ" dirty="0" err="1"/>
              <a:t>يوبا</a:t>
            </a:r>
            <a:r>
              <a:rPr lang="ar-DZ" dirty="0"/>
              <a:t> </a:t>
            </a:r>
            <a:r>
              <a:rPr lang="ar-DZ" dirty="0" smtClean="0"/>
              <a:t>الأول </a:t>
            </a:r>
            <a:r>
              <a:rPr lang="ar-DZ" dirty="0"/>
              <a:t>الكتابة </a:t>
            </a:r>
            <a:r>
              <a:rPr lang="ar-DZ" dirty="0" smtClean="0"/>
              <a:t>اللاتينية عليه</a:t>
            </a:r>
            <a:endParaRPr lang="fr-F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1529427"/>
            <a:ext cx="6777317" cy="4347845"/>
          </a:xfrm>
        </p:spPr>
        <p:txBody>
          <a:bodyPr/>
          <a:lstStyle/>
          <a:p>
            <a:pPr algn="r"/>
            <a:r>
              <a:rPr lang="ar-DZ" dirty="0"/>
              <a:t>كما أن النقوش الليبية و </a:t>
            </a:r>
            <a:r>
              <a:rPr lang="ar-DZ" dirty="0" err="1"/>
              <a:t>البونية</a:t>
            </a:r>
            <a:r>
              <a:rPr lang="ar-DZ" dirty="0"/>
              <a:t> التي اكتشفت بهذه المنطقة هي بدورها سمحت لنا معرفة وفهم النظام الديني و السياسي و </a:t>
            </a:r>
            <a:r>
              <a:rPr lang="ar-DZ" dirty="0" smtClean="0"/>
              <a:t>الاجتماعي </a:t>
            </a:r>
            <a:r>
              <a:rPr lang="ar-DZ" dirty="0"/>
              <a:t>الذي كان سائدا لدى المجتمع </a:t>
            </a:r>
            <a:r>
              <a:rPr lang="ar-DZ" dirty="0" err="1"/>
              <a:t>النوميدي</a:t>
            </a:r>
            <a:r>
              <a:rPr lang="ar-DZ" dirty="0"/>
              <a:t> </a:t>
            </a:r>
            <a:r>
              <a:rPr lang="ar-DZ" dirty="0" smtClean="0"/>
              <a:t>)كالآلهة </a:t>
            </a:r>
            <a:r>
              <a:rPr lang="ar-DZ" dirty="0"/>
              <a:t>و المناصب السياسية، و هيئة </a:t>
            </a:r>
            <a:r>
              <a:rPr lang="ar-DZ" dirty="0" smtClean="0"/>
              <a:t>الحرفيين(. هذه </a:t>
            </a:r>
            <a:r>
              <a:rPr lang="ar-DZ" dirty="0"/>
              <a:t>الحقبة هي قوة الروابط </a:t>
            </a:r>
            <a:r>
              <a:rPr lang="ar-DZ" dirty="0" smtClean="0"/>
              <a:t>والمبادلات </a:t>
            </a:r>
            <a:r>
              <a:rPr lang="ar-DZ" dirty="0"/>
              <a:t>التي قامت بين الطرفين إن أهم ما </a:t>
            </a:r>
            <a:r>
              <a:rPr lang="ar-DZ" dirty="0" smtClean="0"/>
              <a:t>يميز </a:t>
            </a:r>
            <a:r>
              <a:rPr lang="ar-DZ" dirty="0" err="1"/>
              <a:t>النوميدي</a:t>
            </a:r>
            <a:r>
              <a:rPr lang="ar-DZ" dirty="0"/>
              <a:t> والبوني وعلى جميع المستويات من مظاهر الحياة، سواء في الروابط </a:t>
            </a:r>
            <a:r>
              <a:rPr lang="ar-DZ" dirty="0" smtClean="0"/>
              <a:t>الاجتماعية </a:t>
            </a:r>
            <a:r>
              <a:rPr lang="ar-DZ" dirty="0"/>
              <a:t>أو في اللغة والعقيدة </a:t>
            </a:r>
            <a:r>
              <a:rPr lang="ar-DZ" dirty="0" err="1" smtClean="0"/>
              <a:t>أوالعمارة</a:t>
            </a:r>
            <a:endParaRPr lang="fr-FR" dirty="0"/>
          </a:p>
        </p:txBody>
      </p:sp>
    </p:spTree>
    <p:extLst>
      <p:ext uri="{BB962C8B-B14F-4D97-AF65-F5344CB8AC3E}">
        <p14:creationId xmlns:p14="http://schemas.microsoft.com/office/powerpoint/2010/main" val="4048387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1340768"/>
            <a:ext cx="6777317" cy="4491861"/>
          </a:xfrm>
        </p:spPr>
        <p:txBody>
          <a:bodyPr/>
          <a:lstStyle/>
          <a:p>
            <a:pPr marL="0" indent="0" algn="just" rtl="1">
              <a:buNone/>
            </a:pPr>
            <a:r>
              <a:rPr lang="ar-DZ" dirty="0" err="1" smtClean="0"/>
              <a:t>لايد</a:t>
            </a:r>
            <a:r>
              <a:rPr lang="ar-DZ" dirty="0" smtClean="0"/>
              <a:t> من الإشارة </a:t>
            </a:r>
            <a:r>
              <a:rPr lang="ar-DZ" dirty="0"/>
              <a:t>إلى </a:t>
            </a:r>
            <a:r>
              <a:rPr lang="ar-DZ" dirty="0" smtClean="0"/>
              <a:t>أن المؤرخين </a:t>
            </a:r>
            <a:r>
              <a:rPr lang="ar-DZ" dirty="0"/>
              <a:t>القدامى </a:t>
            </a:r>
            <a:r>
              <a:rPr lang="ar-DZ" dirty="0" smtClean="0"/>
              <a:t>لـم </a:t>
            </a:r>
            <a:r>
              <a:rPr lang="ar-DZ" dirty="0"/>
              <a:t>يولوا </a:t>
            </a:r>
            <a:r>
              <a:rPr lang="ar-DZ" dirty="0" err="1" smtClean="0"/>
              <a:t>اهىتماما</a:t>
            </a:r>
            <a:r>
              <a:rPr lang="ar-DZ" dirty="0" smtClean="0"/>
              <a:t> للصنائع </a:t>
            </a:r>
            <a:r>
              <a:rPr lang="ar-DZ" dirty="0"/>
              <a:t>والنشاط الحرفي في </a:t>
            </a:r>
            <a:r>
              <a:rPr lang="ar-DZ" dirty="0" err="1"/>
              <a:t>نوميديا</a:t>
            </a:r>
            <a:r>
              <a:rPr lang="ar-DZ" dirty="0"/>
              <a:t>, بحيث </a:t>
            </a:r>
            <a:r>
              <a:rPr lang="ar-DZ" dirty="0" smtClean="0"/>
              <a:t>ظل </a:t>
            </a:r>
            <a:r>
              <a:rPr lang="ar-DZ" dirty="0"/>
              <a:t>النشاط الرعوي والزراعة, </a:t>
            </a:r>
            <a:r>
              <a:rPr lang="ar-DZ" dirty="0" smtClean="0"/>
              <a:t>هما الناطقان اللذان يستحوذان على أغلبية </a:t>
            </a:r>
            <a:r>
              <a:rPr lang="ar-DZ" dirty="0"/>
              <a:t>القوى </a:t>
            </a:r>
            <a:r>
              <a:rPr lang="ar-DZ" dirty="0" smtClean="0"/>
              <a:t>العاملة</a:t>
            </a:r>
            <a:r>
              <a:rPr lang="ar-DZ" dirty="0"/>
              <a:t>, </a:t>
            </a:r>
            <a:r>
              <a:rPr lang="ar-DZ" dirty="0" smtClean="0"/>
              <a:t>الأمر </a:t>
            </a:r>
            <a:r>
              <a:rPr lang="ar-DZ" dirty="0"/>
              <a:t>الذي </a:t>
            </a:r>
            <a:r>
              <a:rPr lang="ar-DZ" dirty="0" smtClean="0"/>
              <a:t>حتـم على الباحثين الاعتماد على </a:t>
            </a:r>
            <a:r>
              <a:rPr lang="ar-DZ" dirty="0"/>
              <a:t>الجانب </a:t>
            </a:r>
            <a:r>
              <a:rPr lang="ar-DZ" dirty="0" smtClean="0"/>
              <a:t>الأثري </a:t>
            </a:r>
            <a:r>
              <a:rPr lang="ar-DZ" dirty="0"/>
              <a:t>,حيث </a:t>
            </a:r>
            <a:r>
              <a:rPr lang="ar-DZ" dirty="0" smtClean="0"/>
              <a:t>أن </a:t>
            </a:r>
            <a:r>
              <a:rPr lang="ar-DZ" dirty="0"/>
              <a:t>البقايا </a:t>
            </a:r>
            <a:r>
              <a:rPr lang="ar-DZ" dirty="0" smtClean="0"/>
              <a:t>الأثرية تمكن من استكشاف </a:t>
            </a:r>
            <a:r>
              <a:rPr lang="ar-DZ" dirty="0"/>
              <a:t>وتنوع وتعدد </a:t>
            </a:r>
            <a:r>
              <a:rPr lang="ar-DZ" dirty="0" smtClean="0"/>
              <a:t>الحرف والصنائع </a:t>
            </a:r>
            <a:r>
              <a:rPr lang="ar-DZ" dirty="0"/>
              <a:t>في </a:t>
            </a:r>
            <a:r>
              <a:rPr lang="ar-DZ" dirty="0" err="1"/>
              <a:t>نوميديا</a:t>
            </a:r>
            <a:r>
              <a:rPr lang="ar-DZ" dirty="0"/>
              <a:t> </a:t>
            </a:r>
            <a:r>
              <a:rPr lang="ar-DZ" dirty="0" smtClean="0"/>
              <a:t>على وجه </a:t>
            </a:r>
            <a:r>
              <a:rPr lang="ar-DZ" dirty="0"/>
              <a:t>الخصوص, </a:t>
            </a:r>
            <a:endParaRPr lang="fr-FR" dirty="0"/>
          </a:p>
        </p:txBody>
      </p:sp>
    </p:spTree>
    <p:extLst>
      <p:ext uri="{BB962C8B-B14F-4D97-AF65-F5344CB8AC3E}">
        <p14:creationId xmlns:p14="http://schemas.microsoft.com/office/powerpoint/2010/main" val="856022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548680"/>
            <a:ext cx="8229600" cy="5577483"/>
          </a:xfrm>
        </p:spPr>
        <p:txBody>
          <a:bodyPr>
            <a:normAutofit/>
          </a:bodyPr>
          <a:lstStyle/>
          <a:p>
            <a:pPr algn="just" rtl="1"/>
            <a:r>
              <a:rPr lang="ar-DZ" dirty="0">
                <a:solidFill>
                  <a:schemeClr val="accent2"/>
                </a:solidFill>
              </a:rPr>
              <a:t>مميزات النظام النقدي </a:t>
            </a:r>
            <a:r>
              <a:rPr lang="ar-DZ" dirty="0" err="1">
                <a:solidFill>
                  <a:schemeClr val="accent2"/>
                </a:solidFill>
              </a:rPr>
              <a:t>النوميدي</a:t>
            </a:r>
            <a:r>
              <a:rPr lang="ar-DZ" dirty="0">
                <a:solidFill>
                  <a:schemeClr val="accent2"/>
                </a:solidFill>
              </a:rPr>
              <a:t> </a:t>
            </a:r>
            <a:r>
              <a:rPr lang="ar-DZ" dirty="0" smtClean="0">
                <a:solidFill>
                  <a:schemeClr val="accent2"/>
                </a:solidFill>
              </a:rPr>
              <a:t>–</a:t>
            </a:r>
          </a:p>
          <a:p>
            <a:pPr algn="just" rtl="1"/>
            <a:r>
              <a:rPr lang="ar-DZ" dirty="0" smtClean="0"/>
              <a:t> </a:t>
            </a:r>
            <a:r>
              <a:rPr lang="ar-DZ" dirty="0"/>
              <a:t>تميز النظام النقدي </a:t>
            </a:r>
            <a:r>
              <a:rPr lang="ar-DZ" dirty="0" err="1"/>
              <a:t>النوميدي</a:t>
            </a:r>
            <a:r>
              <a:rPr lang="ar-DZ" dirty="0"/>
              <a:t> بمجموعة من الخصائص والمميزات جعلته يختلف عن غيره من </a:t>
            </a:r>
            <a:r>
              <a:rPr lang="ar-DZ" dirty="0" smtClean="0"/>
              <a:t>الأنظمة </a:t>
            </a:r>
            <a:r>
              <a:rPr lang="ar-DZ" dirty="0"/>
              <a:t>في المجتمعات القديمة منها : - سكت المملكة </a:t>
            </a:r>
            <a:r>
              <a:rPr lang="ar-DZ" dirty="0" err="1"/>
              <a:t>النوميدية</a:t>
            </a:r>
            <a:r>
              <a:rPr lang="ar-DZ" dirty="0"/>
              <a:t> </a:t>
            </a:r>
            <a:r>
              <a:rPr lang="ar-DZ" dirty="0" smtClean="0"/>
              <a:t>عمالات </a:t>
            </a:r>
            <a:r>
              <a:rPr lang="ar-DZ" dirty="0"/>
              <a:t>بأسماء ملوكها </a:t>
            </a:r>
            <a:r>
              <a:rPr lang="ar-DZ" dirty="0" err="1"/>
              <a:t>النوميديين</a:t>
            </a:r>
            <a:r>
              <a:rPr lang="ar-DZ" dirty="0"/>
              <a:t> كما كان كذلك لبعض المدن عمالتها </a:t>
            </a:r>
            <a:r>
              <a:rPr lang="ar-DZ" dirty="0" smtClean="0"/>
              <a:t>أيضا </a:t>
            </a:r>
            <a:r>
              <a:rPr lang="ar-DZ" dirty="0"/>
              <a:t>مثل مدينة سيرتا و </a:t>
            </a:r>
            <a:r>
              <a:rPr lang="ar-DZ" dirty="0" err="1"/>
              <a:t>روسيكادا</a:t>
            </a:r>
            <a:r>
              <a:rPr lang="ar-DZ" dirty="0"/>
              <a:t>)سكيكدة( و أيول)شرشال( و صلداي)بجاية( </a:t>
            </a:r>
            <a:r>
              <a:rPr lang="ar-DZ" dirty="0" smtClean="0"/>
              <a:t>.</a:t>
            </a:r>
          </a:p>
          <a:p>
            <a:pPr algn="just" rtl="1"/>
            <a:r>
              <a:rPr lang="ar-DZ" dirty="0" smtClean="0"/>
              <a:t> </a:t>
            </a:r>
            <a:r>
              <a:rPr lang="ar-DZ" dirty="0"/>
              <a:t>- تضمنت نقود تلك المدن أسماء مكتوبة باللغة </a:t>
            </a:r>
            <a:r>
              <a:rPr lang="ar-DZ" dirty="0" err="1"/>
              <a:t>البونية</a:t>
            </a:r>
            <a:r>
              <a:rPr lang="ar-DZ" dirty="0"/>
              <a:t> أو </a:t>
            </a:r>
            <a:r>
              <a:rPr lang="ar-DZ" dirty="0" err="1"/>
              <a:t>البونية</a:t>
            </a:r>
            <a:r>
              <a:rPr lang="ar-DZ" dirty="0"/>
              <a:t> الحديثة أما الصور و الرموز التي حملتها تلك النقود فهي غالبا على الوجه صور </a:t>
            </a:r>
            <a:r>
              <a:rPr lang="ar-DZ" dirty="0" smtClean="0"/>
              <a:t>الآلهة </a:t>
            </a:r>
            <a:r>
              <a:rPr lang="ar-DZ" dirty="0"/>
              <a:t>حامية المدينة وعلى الظهر ثروات المدينة والمباني الهامة . - استخدم الملوك </a:t>
            </a:r>
            <a:r>
              <a:rPr lang="ar-DZ" dirty="0" err="1"/>
              <a:t>النوميد</a:t>
            </a:r>
            <a:r>
              <a:rPr lang="ar-DZ" dirty="0"/>
              <a:t> المواد المعدنية في صنع </a:t>
            </a:r>
            <a:r>
              <a:rPr lang="ar-DZ" dirty="0" smtClean="0"/>
              <a:t>مسكوكاتهم</a:t>
            </a:r>
            <a:endParaRPr lang="fr-FR" dirty="0"/>
          </a:p>
        </p:txBody>
      </p:sp>
    </p:spTree>
    <p:extLst>
      <p:ext uri="{BB962C8B-B14F-4D97-AF65-F5344CB8AC3E}">
        <p14:creationId xmlns:p14="http://schemas.microsoft.com/office/powerpoint/2010/main" val="2842803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sz="3200" dirty="0">
                <a:solidFill>
                  <a:schemeClr val="accent3"/>
                </a:solidFill>
                <a:ea typeface="+mn-ea"/>
                <a:cs typeface="Arial"/>
              </a:rPr>
              <a:t>لمحة في النظام النقدي الروماني</a:t>
            </a:r>
            <a:endParaRPr lang="fr-FR" dirty="0">
              <a:solidFill>
                <a:schemeClr val="accent3"/>
              </a:solidFill>
            </a:endParaRPr>
          </a:p>
        </p:txBody>
      </p:sp>
      <p:sp>
        <p:nvSpPr>
          <p:cNvPr id="3" name="Espace réservé du contenu 2"/>
          <p:cNvSpPr>
            <a:spLocks noGrp="1"/>
          </p:cNvSpPr>
          <p:nvPr>
            <p:ph idx="1"/>
          </p:nvPr>
        </p:nvSpPr>
        <p:spPr/>
        <p:txBody>
          <a:bodyPr/>
          <a:lstStyle/>
          <a:p>
            <a:pPr algn="r" rtl="1"/>
            <a:r>
              <a:rPr lang="ar-DZ" dirty="0" smtClean="0"/>
              <a:t>كان </a:t>
            </a:r>
            <a:r>
              <a:rPr lang="ar-DZ" dirty="0"/>
              <a:t>التبادل التجاري في شبه جزيرة ايطاليا قبل القرن الرابع قبل </a:t>
            </a:r>
            <a:r>
              <a:rPr lang="ar-DZ" dirty="0" smtClean="0"/>
              <a:t>الميلاد </a:t>
            </a:r>
            <a:r>
              <a:rPr lang="ar-DZ" dirty="0"/>
              <a:t>قائما على المقايضة </a:t>
            </a:r>
            <a:r>
              <a:rPr lang="ar-DZ" dirty="0" smtClean="0"/>
              <a:t> </a:t>
            </a:r>
            <a:r>
              <a:rPr lang="ar-DZ" dirty="0"/>
              <a:t>برؤوس الماشية , فالرومان لم يعرفوا أي نوع من العملة قبل هذه الفترة وكان التداول عندهم يتم وفق قواعد موحدة تقدر على أساسها قيمة </a:t>
            </a:r>
            <a:r>
              <a:rPr lang="ar-DZ" dirty="0" smtClean="0"/>
              <a:t>الأشياء </a:t>
            </a:r>
            <a:r>
              <a:rPr lang="ar-DZ" dirty="0"/>
              <a:t>في </a:t>
            </a:r>
            <a:r>
              <a:rPr lang="ar-DZ" dirty="0" smtClean="0"/>
              <a:t>المعاملات </a:t>
            </a:r>
            <a:r>
              <a:rPr lang="ar-DZ" dirty="0"/>
              <a:t>العامة والخاصة في التبادل أتبع هذا النظام البدائي </a:t>
            </a:r>
            <a:r>
              <a:rPr lang="ar-DZ" dirty="0" smtClean="0"/>
              <a:t>للمعاملات </a:t>
            </a:r>
            <a:r>
              <a:rPr lang="ar-DZ" dirty="0"/>
              <a:t>حتى منتصف القرن الخامس قبل </a:t>
            </a:r>
            <a:r>
              <a:rPr lang="ar-DZ" dirty="0" smtClean="0"/>
              <a:t>الميلاد </a:t>
            </a:r>
            <a:r>
              <a:rPr lang="ar-DZ" dirty="0"/>
              <a:t>لدى الرومان ثم خلفه نظام ابسط </a:t>
            </a:r>
            <a:r>
              <a:rPr lang="ar-DZ" dirty="0" smtClean="0"/>
              <a:t>للعملة</a:t>
            </a:r>
            <a:endParaRPr lang="fr-FR" dirty="0"/>
          </a:p>
        </p:txBody>
      </p:sp>
    </p:spTree>
    <p:extLst>
      <p:ext uri="{BB962C8B-B14F-4D97-AF65-F5344CB8AC3E}">
        <p14:creationId xmlns:p14="http://schemas.microsoft.com/office/powerpoint/2010/main" val="2315823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980728"/>
            <a:ext cx="6777317" cy="4851901"/>
          </a:xfrm>
        </p:spPr>
        <p:txBody>
          <a:bodyPr>
            <a:normAutofit fontScale="92500"/>
          </a:bodyPr>
          <a:lstStyle/>
          <a:p>
            <a:pPr algn="just" rtl="1"/>
            <a:r>
              <a:rPr lang="ar-DZ" dirty="0"/>
              <a:t>كانت النقود الرومانية في البداية مجرد كتل نحاسية خاما </a:t>
            </a:r>
            <a:r>
              <a:rPr lang="ar-DZ" dirty="0" smtClean="0"/>
              <a:t>الشكل </a:t>
            </a:r>
            <a:r>
              <a:rPr lang="ar-DZ" dirty="0"/>
              <a:t>و </a:t>
            </a:r>
            <a:r>
              <a:rPr lang="ar-DZ" dirty="0" smtClean="0"/>
              <a:t>الوزن تدل </a:t>
            </a:r>
            <a:r>
              <a:rPr lang="ar-DZ" dirty="0"/>
              <a:t>على قيمتها ثم ضربت عملة مرسومة في روما من معدن النحاس المخلوط بقليل من الرصاص في حوالي 311ق.م لتحل محل المقايضة بالمواشي, وكانت كل قطعة منها في شكل قضيب نحاسي </a:t>
            </a:r>
            <a:r>
              <a:rPr lang="ar-DZ" dirty="0" smtClean="0"/>
              <a:t>أو </a:t>
            </a:r>
            <a:r>
              <a:rPr lang="ar-DZ" dirty="0"/>
              <a:t>برونزي كقوالب الطوب كان وزنه في البداية 5 أو </a:t>
            </a:r>
            <a:r>
              <a:rPr lang="ar-DZ" dirty="0" smtClean="0"/>
              <a:t>6 </a:t>
            </a:r>
            <a:r>
              <a:rPr lang="ar-DZ" dirty="0"/>
              <a:t>أرطال غير معروف لم يستعمل الرومان معدن النحاس لوحده دوما في ضرب عمالتهم بل استعملوه أحيانا لوحده وأحيانا ممزوجا بمعادن أخرى وذلك تبعا لتوفره في مناجم الحكومة, فأطلق عليه اسم </a:t>
            </a:r>
            <a:r>
              <a:rPr lang="ar-DZ" dirty="0" err="1" smtClean="0"/>
              <a:t>اليتون</a:t>
            </a:r>
            <a:r>
              <a:rPr lang="ar-DZ" dirty="0" smtClean="0"/>
              <a:t> </a:t>
            </a:r>
            <a:r>
              <a:rPr lang="fr-FR" dirty="0" smtClean="0"/>
              <a:t>Laiton </a:t>
            </a:r>
            <a:r>
              <a:rPr lang="fr-FR" dirty="0"/>
              <a:t>) </a:t>
            </a:r>
            <a:r>
              <a:rPr lang="ar-DZ" dirty="0"/>
              <a:t>إذ تم مزجه بالزنك )ويسمى أيضا النحاس </a:t>
            </a:r>
            <a:r>
              <a:rPr lang="ar-DZ" dirty="0" smtClean="0"/>
              <a:t>الأصفر( </a:t>
            </a:r>
            <a:r>
              <a:rPr lang="ar-DZ" dirty="0"/>
              <a:t>و إذا أضيف للنحاس قليل من معدن نفيس) خاصة الفضة( يسمى </a:t>
            </a:r>
            <a:r>
              <a:rPr lang="ar-DZ" dirty="0" err="1"/>
              <a:t>البيلون</a:t>
            </a:r>
            <a:r>
              <a:rPr lang="ar-DZ" dirty="0"/>
              <a:t> )</a:t>
            </a:r>
            <a:r>
              <a:rPr lang="fr-FR" dirty="0"/>
              <a:t>Billon )</a:t>
            </a:r>
            <a:r>
              <a:rPr lang="ar-DZ" dirty="0"/>
              <a:t>وخلطه بمعدن القصدير وهو </a:t>
            </a:r>
            <a:r>
              <a:rPr lang="ar-DZ" dirty="0" smtClean="0"/>
              <a:t>الأكثر </a:t>
            </a:r>
            <a:r>
              <a:rPr lang="ar-DZ" dirty="0"/>
              <a:t>شيوعا </a:t>
            </a:r>
            <a:r>
              <a:rPr lang="ar-DZ" dirty="0" smtClean="0"/>
              <a:t>واستعمالا</a:t>
            </a:r>
            <a:endParaRPr lang="fr-FR" dirty="0"/>
          </a:p>
        </p:txBody>
      </p:sp>
    </p:spTree>
    <p:extLst>
      <p:ext uri="{BB962C8B-B14F-4D97-AF65-F5344CB8AC3E}">
        <p14:creationId xmlns:p14="http://schemas.microsoft.com/office/powerpoint/2010/main" val="3915475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332656"/>
            <a:ext cx="8229600" cy="5793507"/>
          </a:xfrm>
        </p:spPr>
        <p:txBody>
          <a:bodyPr>
            <a:normAutofit/>
          </a:bodyPr>
          <a:lstStyle/>
          <a:p>
            <a:pPr algn="just" rtl="1"/>
            <a:r>
              <a:rPr lang="ar-DZ" dirty="0"/>
              <a:t>ان ما اكد خصوبة ارض الجزائر خلال الاحتلال الروماني تلك العملات </a:t>
            </a:r>
            <a:r>
              <a:rPr lang="ar-DZ" dirty="0" err="1"/>
              <a:t>النقدیة</a:t>
            </a:r>
            <a:r>
              <a:rPr lang="ar-DZ" dirty="0"/>
              <a:t> التي كانت تحمل في ظهرها صورة امرأة تحمل السنبلة، الى جانب توفر هذه المادة </a:t>
            </a:r>
            <a:r>
              <a:rPr lang="ar-DZ" dirty="0" smtClean="0"/>
              <a:t>الأثرية </a:t>
            </a:r>
            <a:r>
              <a:rPr lang="ar-DZ" dirty="0"/>
              <a:t>في </a:t>
            </a:r>
            <a:r>
              <a:rPr lang="ar-DZ" dirty="0" err="1"/>
              <a:t>حفریاتنا</a:t>
            </a:r>
            <a:r>
              <a:rPr lang="ar-DZ" dirty="0"/>
              <a:t> وما تحتفظ به متاحفنا كما سبق القول من الكم الهائل من هذه الثروة تنم عن غنا الجزائر الاقتصادي ،مما </a:t>
            </a:r>
            <a:r>
              <a:rPr lang="ar-DZ" dirty="0" err="1"/>
              <a:t>یؤكدوصف</a:t>
            </a:r>
            <a:r>
              <a:rPr lang="ar-DZ" dirty="0"/>
              <a:t> - الرومان </a:t>
            </a:r>
            <a:r>
              <a:rPr lang="ar-DZ" dirty="0" err="1"/>
              <a:t>لإفریقیا</a:t>
            </a:r>
            <a:r>
              <a:rPr lang="ar-DZ" dirty="0"/>
              <a:t> ككل بانها </a:t>
            </a:r>
            <a:r>
              <a:rPr lang="ar-DZ" dirty="0" err="1"/>
              <a:t>خزینة</a:t>
            </a:r>
            <a:r>
              <a:rPr lang="ar-DZ" dirty="0"/>
              <a:t> </a:t>
            </a:r>
            <a:r>
              <a:rPr lang="ar-DZ" dirty="0" smtClean="0"/>
              <a:t>روما فقد </a:t>
            </a:r>
            <a:r>
              <a:rPr lang="ar-DZ" dirty="0"/>
              <a:t>شاع في عهد اغسطس ضرب العملة </a:t>
            </a:r>
            <a:r>
              <a:rPr lang="ar-DZ" dirty="0" err="1"/>
              <a:t>الذهبیةوالتنشیطات</a:t>
            </a:r>
            <a:r>
              <a:rPr lang="ar-DZ" dirty="0"/>
              <a:t> </a:t>
            </a:r>
            <a:r>
              <a:rPr lang="ar-DZ" dirty="0" err="1"/>
              <a:t>المالیة</a:t>
            </a:r>
            <a:r>
              <a:rPr lang="ar-DZ" dirty="0"/>
              <a:t> التي تهدف الى </a:t>
            </a:r>
            <a:r>
              <a:rPr lang="ar-DZ" dirty="0" err="1"/>
              <a:t>توطید</a:t>
            </a:r>
            <a:r>
              <a:rPr lang="ar-DZ" dirty="0"/>
              <a:t> الاستعمار الروماني في </a:t>
            </a:r>
            <a:r>
              <a:rPr lang="ar-DZ" dirty="0" err="1"/>
              <a:t>افریقیا</a:t>
            </a:r>
            <a:r>
              <a:rPr lang="ar-DZ" dirty="0"/>
              <a:t> ، </a:t>
            </a:r>
            <a:r>
              <a:rPr lang="ar-DZ" dirty="0" err="1"/>
              <a:t>بحیث</a:t>
            </a:r>
            <a:r>
              <a:rPr lang="ar-DZ" dirty="0"/>
              <a:t> اسكن بها ثلاثة الاف من قدماء العساكر الرومان واقطعهم الاراضي التي . نزع حقها </a:t>
            </a:r>
            <a:r>
              <a:rPr lang="ar-DZ" dirty="0" err="1"/>
              <a:t>وملكیتها</a:t>
            </a:r>
            <a:r>
              <a:rPr lang="ar-DZ" dirty="0"/>
              <a:t> من </a:t>
            </a:r>
            <a:r>
              <a:rPr lang="ar-DZ" dirty="0" err="1"/>
              <a:t>ایدي</a:t>
            </a:r>
            <a:r>
              <a:rPr lang="ar-DZ" dirty="0"/>
              <a:t> الاهالي، </a:t>
            </a:r>
            <a:r>
              <a:rPr lang="ar-DZ" dirty="0" err="1"/>
              <a:t>لتشویق</a:t>
            </a:r>
            <a:r>
              <a:rPr lang="ar-DZ" dirty="0"/>
              <a:t> </a:t>
            </a:r>
            <a:r>
              <a:rPr lang="ar-DZ" dirty="0" err="1"/>
              <a:t>الذین</a:t>
            </a:r>
            <a:r>
              <a:rPr lang="ar-DZ" dirty="0"/>
              <a:t> كانوا </a:t>
            </a:r>
            <a:r>
              <a:rPr lang="ar-DZ" dirty="0" err="1"/>
              <a:t>مترددین</a:t>
            </a:r>
            <a:r>
              <a:rPr lang="ar-DZ" dirty="0"/>
              <a:t> في القدوم الى </a:t>
            </a:r>
            <a:r>
              <a:rPr lang="ar-DZ" dirty="0" err="1"/>
              <a:t>افریقیا</a:t>
            </a:r>
            <a:r>
              <a:rPr lang="ar-DZ" dirty="0"/>
              <a:t> وترك أوربا *  كما ان اكثر ما ساعد العلماء في دراسة النقود </a:t>
            </a:r>
            <a:r>
              <a:rPr lang="ar-DZ" dirty="0" err="1"/>
              <a:t>الرومانیة</a:t>
            </a:r>
            <a:r>
              <a:rPr lang="ar-DZ" dirty="0"/>
              <a:t> هي الاسماء المرفقة بصورة الملك التي اعطت التطور الذي شهده النظام </a:t>
            </a:r>
            <a:r>
              <a:rPr lang="ar-DZ" dirty="0" smtClean="0"/>
              <a:t>الروماني</a:t>
            </a:r>
            <a:endParaRPr lang="fr-FR" dirty="0"/>
          </a:p>
        </p:txBody>
      </p:sp>
    </p:spTree>
    <p:extLst>
      <p:ext uri="{BB962C8B-B14F-4D97-AF65-F5344CB8AC3E}">
        <p14:creationId xmlns:p14="http://schemas.microsoft.com/office/powerpoint/2010/main" val="2911520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620688"/>
            <a:ext cx="8229600" cy="5505475"/>
          </a:xfrm>
        </p:spPr>
        <p:txBody>
          <a:bodyPr>
            <a:normAutofit fontScale="92500" lnSpcReduction="10000"/>
          </a:bodyPr>
          <a:lstStyle/>
          <a:p>
            <a:pPr algn="just" rtl="1"/>
            <a:r>
              <a:rPr lang="ar-DZ" dirty="0" err="1" smtClean="0"/>
              <a:t>يدأ</a:t>
            </a:r>
            <a:r>
              <a:rPr lang="ar-DZ" dirty="0" smtClean="0"/>
              <a:t> </a:t>
            </a:r>
            <a:r>
              <a:rPr lang="ar-DZ" dirty="0"/>
              <a:t>الرومان </a:t>
            </a:r>
            <a:r>
              <a:rPr lang="ar-DZ" dirty="0" smtClean="0"/>
              <a:t>تعاملاتهم </a:t>
            </a:r>
            <a:r>
              <a:rPr lang="ar-DZ" dirty="0"/>
              <a:t>النقدية بقطع من نحاس كبيرة الحجم يقتطع منها عند اللزوم المقدار الذي </a:t>
            </a:r>
            <a:r>
              <a:rPr lang="ar-DZ" dirty="0" err="1"/>
              <a:t>تتطلبه</a:t>
            </a:r>
            <a:r>
              <a:rPr lang="ar-DZ" dirty="0"/>
              <a:t> الصفقة التي يعقدونها وكانت تلك القطع تعرف </a:t>
            </a:r>
            <a:r>
              <a:rPr lang="ar-DZ" dirty="0" err="1"/>
              <a:t>بإسم</a:t>
            </a:r>
            <a:r>
              <a:rPr lang="ar-DZ" dirty="0"/>
              <a:t> آس</a:t>
            </a:r>
            <a:r>
              <a:rPr lang="fr-FR" dirty="0"/>
              <a:t>As. - </a:t>
            </a:r>
            <a:r>
              <a:rPr lang="ar-DZ" dirty="0"/>
              <a:t>يعود أساس أول نظام نقدي عرفه الرومان إلى القرن 15ق.م متأثرين بذلك بالحضارة </a:t>
            </a:r>
            <a:r>
              <a:rPr lang="ar-DZ" dirty="0" smtClean="0"/>
              <a:t>الإغريقية </a:t>
            </a:r>
            <a:r>
              <a:rPr lang="ar-DZ" dirty="0"/>
              <a:t>. - اعتبار </a:t>
            </a:r>
            <a:r>
              <a:rPr lang="ar-DZ" dirty="0" smtClean="0"/>
              <a:t>الآس </a:t>
            </a:r>
            <a:r>
              <a:rPr lang="ar-DZ" dirty="0"/>
              <a:t>وحدة للنقود وزنه الرطل يتجزأ إلى قطع صغيرة والقطعة إلى أجزاء و هي </a:t>
            </a:r>
            <a:r>
              <a:rPr lang="ar-DZ" dirty="0" smtClean="0"/>
              <a:t>الأوقية </a:t>
            </a:r>
            <a:r>
              <a:rPr lang="ar-DZ" dirty="0"/>
              <a:t>- ظهرت العملة الفضية عند الرومان تحت إكراه من الظروف </a:t>
            </a:r>
            <a:r>
              <a:rPr lang="ar-DZ" dirty="0" smtClean="0"/>
              <a:t>الاقتصادية </a:t>
            </a:r>
            <a:r>
              <a:rPr lang="ar-DZ" dirty="0"/>
              <a:t>فقد وجدوا أنفسهم أمام أمم </a:t>
            </a:r>
            <a:r>
              <a:rPr lang="ar-DZ" dirty="0" smtClean="0"/>
              <a:t>لا </a:t>
            </a:r>
            <a:r>
              <a:rPr lang="ar-DZ" dirty="0"/>
              <a:t>تريد التعامل بالنحاس معهم في التجارة . - ضربت روما أول عملة فضية جديدة حوالي سنة 903ق.م قيمتها تساوي عشر </a:t>
            </a:r>
            <a:r>
              <a:rPr lang="ar-DZ" dirty="0" err="1"/>
              <a:t>أسىت</a:t>
            </a:r>
            <a:r>
              <a:rPr lang="ar-DZ" dirty="0"/>
              <a:t> نحاسية وكان اسمها </a:t>
            </a:r>
            <a:r>
              <a:rPr lang="ar-DZ" dirty="0" err="1"/>
              <a:t>ديناريوس</a:t>
            </a:r>
            <a:r>
              <a:rPr lang="ar-DZ" dirty="0"/>
              <a:t> أي عشري استخدمت طوال خمسة قرون من زمن وكانت تتميز بالنقاء وكادت أن تكون من الفضة الخالصة . - تعرضت </a:t>
            </a:r>
            <a:r>
              <a:rPr lang="ar-DZ" dirty="0" smtClean="0"/>
              <a:t>العملات </a:t>
            </a:r>
            <a:r>
              <a:rPr lang="ar-DZ" dirty="0"/>
              <a:t>الفضية للعديد من </a:t>
            </a:r>
            <a:r>
              <a:rPr lang="ar-DZ" dirty="0" smtClean="0"/>
              <a:t>التعديلات </a:t>
            </a:r>
            <a:r>
              <a:rPr lang="ar-DZ" dirty="0"/>
              <a:t>و التخفيضات في نسبتها بسبب ضعف القوة الشرائية مما تسبب في نقص كبير ومتواصل في تداول </a:t>
            </a:r>
            <a:r>
              <a:rPr lang="ar-DZ" dirty="0" smtClean="0"/>
              <a:t>العملات الأفل</a:t>
            </a:r>
            <a:endParaRPr lang="fr-FR" dirty="0" smtClean="0"/>
          </a:p>
          <a:p>
            <a:pPr algn="just" rtl="1"/>
            <a:r>
              <a:rPr lang="ar-DZ" dirty="0" smtClean="0"/>
              <a:t> </a:t>
            </a:r>
            <a:r>
              <a:rPr lang="ar-DZ" dirty="0" err="1" smtClean="0"/>
              <a:t>قيمة</a:t>
            </a:r>
            <a:r>
              <a:rPr lang="ar-DZ" b="1" dirty="0" err="1"/>
              <a:t>ديناريوس</a:t>
            </a:r>
            <a:r>
              <a:rPr lang="ar-DZ" dirty="0"/>
              <a:t> (</a:t>
            </a:r>
            <a:r>
              <a:rPr lang="ar-DZ" dirty="0" err="1"/>
              <a:t>الجمع:</a:t>
            </a:r>
            <a:r>
              <a:rPr lang="ar-DZ" b="1" dirty="0" err="1"/>
              <a:t>ديناري</a:t>
            </a:r>
            <a:r>
              <a:rPr lang="ar-DZ" dirty="0"/>
              <a:t>) </a:t>
            </a:r>
            <a:r>
              <a:rPr lang="ar-DZ" dirty="0">
                <a:hlinkClick r:id="rId2" tooltip="عملة"/>
              </a:rPr>
              <a:t>عملة</a:t>
            </a:r>
            <a:r>
              <a:rPr lang="ar-DZ" dirty="0"/>
              <a:t> رومانية من الفضة سكت لأول مرة في عام 211 قبل الميلاد، وهي تزن 4.5 غرام من </a:t>
            </a:r>
            <a:r>
              <a:rPr lang="ar-DZ" dirty="0">
                <a:hlinkClick r:id="rId3" tooltip="فضة"/>
              </a:rPr>
              <a:t>الفضة</a:t>
            </a:r>
            <a:r>
              <a:rPr lang="ar-DZ" dirty="0"/>
              <a:t> لكن خفض هذا الوزن في عهد الإمبراطور </a:t>
            </a:r>
            <a:r>
              <a:rPr lang="ar-DZ" dirty="0">
                <a:hlinkClick r:id="rId4" tooltip="نيرون"/>
              </a:rPr>
              <a:t>نيرون</a:t>
            </a:r>
            <a:r>
              <a:rPr lang="ar-DZ" dirty="0"/>
              <a:t> ليصل إلى 3.9 </a:t>
            </a:r>
            <a:r>
              <a:rPr lang="ar-DZ" dirty="0" smtClean="0"/>
              <a:t>غرا</a:t>
            </a:r>
            <a:r>
              <a:rPr lang="ar-DZ" dirty="0"/>
              <a:t>م</a:t>
            </a:r>
            <a:endParaRPr lang="fr-FR" dirty="0"/>
          </a:p>
        </p:txBody>
      </p:sp>
    </p:spTree>
    <p:extLst>
      <p:ext uri="{BB962C8B-B14F-4D97-AF65-F5344CB8AC3E}">
        <p14:creationId xmlns:p14="http://schemas.microsoft.com/office/powerpoint/2010/main" val="3052845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268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rtl="1"/>
            <a:r>
              <a:rPr lang="ar-DZ" dirty="0" smtClean="0"/>
              <a:t>المسكوكات </a:t>
            </a:r>
            <a:r>
              <a:rPr lang="ar-DZ" dirty="0" err="1" smtClean="0"/>
              <a:t>النوميدية</a:t>
            </a:r>
            <a:endParaRPr lang="fr-FR" dirty="0"/>
          </a:p>
        </p:txBody>
      </p:sp>
      <p:sp>
        <p:nvSpPr>
          <p:cNvPr id="3" name="Espace réservé du contenu 2"/>
          <p:cNvSpPr>
            <a:spLocks noGrp="1"/>
          </p:cNvSpPr>
          <p:nvPr>
            <p:ph idx="1"/>
          </p:nvPr>
        </p:nvSpPr>
        <p:spPr/>
        <p:txBody>
          <a:bodyPr/>
          <a:lstStyle/>
          <a:p>
            <a:pPr marL="0" lvl="0" indent="0" algn="just" rtl="1">
              <a:spcBef>
                <a:spcPts val="0"/>
              </a:spcBef>
              <a:buClrTx/>
              <a:buSzTx/>
              <a:buNone/>
            </a:pPr>
            <a:r>
              <a:rPr lang="ar-DZ" sz="1800" dirty="0">
                <a:solidFill>
                  <a:prstClr val="black"/>
                </a:solidFill>
              </a:rPr>
              <a:t>يعد الملك </a:t>
            </a:r>
            <a:r>
              <a:rPr lang="ar-DZ" sz="1800" dirty="0" err="1">
                <a:solidFill>
                  <a:prstClr val="black"/>
                </a:solidFill>
              </a:rPr>
              <a:t>سيفاقس</a:t>
            </a:r>
            <a:r>
              <a:rPr lang="ar-DZ" sz="1800" dirty="0">
                <a:solidFill>
                  <a:prstClr val="black"/>
                </a:solidFill>
              </a:rPr>
              <a:t> أول ملك </a:t>
            </a:r>
            <a:r>
              <a:rPr lang="ar-DZ" sz="1800" dirty="0" err="1">
                <a:solidFill>
                  <a:prstClr val="black"/>
                </a:solidFill>
              </a:rPr>
              <a:t>نوميدي</a:t>
            </a:r>
            <a:r>
              <a:rPr lang="ar-DZ" sz="1800" dirty="0">
                <a:solidFill>
                  <a:prstClr val="black"/>
                </a:solidFill>
              </a:rPr>
              <a:t> ضرب عملة باسمه ثم يليه الملك </a:t>
            </a:r>
            <a:r>
              <a:rPr lang="ar-DZ" sz="1800" dirty="0" err="1">
                <a:solidFill>
                  <a:prstClr val="black"/>
                </a:solidFill>
              </a:rPr>
              <a:t>مسنيسا</a:t>
            </a:r>
            <a:r>
              <a:rPr lang="ar-DZ" sz="1800" dirty="0">
                <a:solidFill>
                  <a:prstClr val="black"/>
                </a:solidFill>
              </a:rPr>
              <a:t> ثم الملوك الذين حكموا من بعدهم . كانت عملة هولا الملوك كثيرة ضربت من معدن البرونز و الرصاص، و كتبوا عليها أسمائهم باللغة </a:t>
            </a:r>
            <a:r>
              <a:rPr lang="ar-DZ" sz="1800" dirty="0" err="1">
                <a:solidFill>
                  <a:prstClr val="black"/>
                </a:solidFill>
              </a:rPr>
              <a:t>البونية</a:t>
            </a:r>
            <a:r>
              <a:rPr lang="ar-DZ" sz="1800" dirty="0">
                <a:solidFill>
                  <a:prstClr val="black"/>
                </a:solidFill>
              </a:rPr>
              <a:t>. أما عملة </a:t>
            </a:r>
            <a:r>
              <a:rPr lang="ar-DZ" sz="1800" dirty="0" err="1">
                <a:solidFill>
                  <a:prstClr val="black"/>
                </a:solidFill>
              </a:rPr>
              <a:t>يوبا</a:t>
            </a:r>
            <a:r>
              <a:rPr lang="ar-DZ" sz="1800" dirty="0">
                <a:solidFill>
                  <a:prstClr val="black"/>
                </a:solidFill>
              </a:rPr>
              <a:t> الأول, فاختلفت عن العملة </a:t>
            </a:r>
            <a:r>
              <a:rPr lang="ar-DZ" sz="1800" dirty="0" err="1">
                <a:solidFill>
                  <a:prstClr val="black"/>
                </a:solidFill>
              </a:rPr>
              <a:t>النوميدية</a:t>
            </a:r>
            <a:r>
              <a:rPr lang="ar-DZ" sz="1800" dirty="0">
                <a:solidFill>
                  <a:prstClr val="black"/>
                </a:solidFill>
              </a:rPr>
              <a:t> الأولى باستعماله لمعدن الفضة و الذهب وبكتابته عليها </a:t>
            </a:r>
            <a:r>
              <a:rPr lang="ar-DZ" sz="1800" dirty="0" err="1">
                <a:solidFill>
                  <a:prstClr val="black"/>
                </a:solidFill>
              </a:rPr>
              <a:t>بالبونية</a:t>
            </a:r>
            <a:r>
              <a:rPr lang="ar-DZ" sz="1800" dirty="0">
                <a:solidFill>
                  <a:prstClr val="black"/>
                </a:solidFill>
              </a:rPr>
              <a:t> و اللاتينية. وظهر نوع آخرا من العملة، ضربت باسم العواصم وبعض المدن الكبرى. و بذلك يمكننا القول أن العملة </a:t>
            </a:r>
            <a:r>
              <a:rPr lang="ar-DZ" sz="1800" dirty="0" err="1">
                <a:solidFill>
                  <a:prstClr val="black"/>
                </a:solidFill>
              </a:rPr>
              <a:t>النوميدية</a:t>
            </a:r>
            <a:r>
              <a:rPr lang="ar-DZ" sz="1800" dirty="0">
                <a:solidFill>
                  <a:prstClr val="black"/>
                </a:solidFill>
              </a:rPr>
              <a:t> تنقسم إلى عملة الملوك و عملة المدن. عملة الملوك: لقد ضرب ملوك </a:t>
            </a:r>
            <a:r>
              <a:rPr lang="ar-DZ" sz="1800" dirty="0" err="1">
                <a:solidFill>
                  <a:prstClr val="black"/>
                </a:solidFill>
              </a:rPr>
              <a:t>نوميدية</a:t>
            </a:r>
            <a:r>
              <a:rPr lang="ar-DZ" sz="1800" dirty="0">
                <a:solidFill>
                  <a:prstClr val="black"/>
                </a:solidFill>
              </a:rPr>
              <a:t> العملة باسمهم على معدن البر و نز و الرصاص، بظهور وجه الملك عليها، </a:t>
            </a:r>
            <a:endParaRPr lang="fr-FR" dirty="0"/>
          </a:p>
        </p:txBody>
      </p:sp>
    </p:spTree>
    <p:extLst>
      <p:ext uri="{BB962C8B-B14F-4D97-AF65-F5344CB8AC3E}">
        <p14:creationId xmlns:p14="http://schemas.microsoft.com/office/powerpoint/2010/main" val="11827390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apture d’écran"/>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7704" y="1340768"/>
            <a:ext cx="5734851" cy="1676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5" descr="Capture d’écra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3825" y="3924300"/>
            <a:ext cx="6429375"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869771" y="3244334"/>
            <a:ext cx="3404457" cy="369332"/>
          </a:xfrm>
          <a:prstGeom prst="rect">
            <a:avLst/>
          </a:prstGeom>
        </p:spPr>
        <p:txBody>
          <a:bodyPr wrap="none">
            <a:spAutoFit/>
          </a:bodyPr>
          <a:lstStyle/>
          <a:p>
            <a:pPr algn="ctr" rtl="1"/>
            <a:r>
              <a:rPr lang="ar-DZ" b="1" dirty="0"/>
              <a:t>الآس سجناتوم289  ق م </a:t>
            </a:r>
            <a:r>
              <a:rPr lang="fr-FR" b="1" dirty="0"/>
              <a:t>(ROMANOM)</a:t>
            </a:r>
          </a:p>
        </p:txBody>
      </p:sp>
    </p:spTree>
    <p:extLst>
      <p:ext uri="{BB962C8B-B14F-4D97-AF65-F5344CB8AC3E}">
        <p14:creationId xmlns:p14="http://schemas.microsoft.com/office/powerpoint/2010/main" val="4115985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ar-DZ" dirty="0" err="1"/>
              <a:t>ديناريوس</a:t>
            </a:r>
            <a:r>
              <a:rPr lang="ar-DZ" dirty="0"/>
              <a:t> الفضي</a:t>
            </a:r>
            <a:r>
              <a:rPr lang="fr-FR" dirty="0"/>
              <a:t/>
            </a:r>
            <a:br>
              <a:rPr lang="fr-FR" dirty="0"/>
            </a:br>
            <a:endParaRPr lang="fr-FR" dirty="0"/>
          </a:p>
        </p:txBody>
      </p:sp>
      <p:pic>
        <p:nvPicPr>
          <p:cNvPr id="4" name="Espace réservé du contenu 3" descr="Capture d’écran"/>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042988" y="2486711"/>
            <a:ext cx="6777037" cy="3183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44894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fontScale="70000" lnSpcReduction="20000"/>
          </a:bodyPr>
          <a:lstStyle/>
          <a:p>
            <a:pPr algn="r" rtl="1"/>
            <a:r>
              <a:rPr lang="ar-DZ" dirty="0" err="1"/>
              <a:t>ختلطت</a:t>
            </a:r>
            <a:r>
              <a:rPr lang="ar-DZ" dirty="0"/>
              <a:t> </a:t>
            </a:r>
            <a:r>
              <a:rPr lang="ar-DZ" dirty="0" smtClean="0"/>
              <a:t>العملات </a:t>
            </a:r>
            <a:r>
              <a:rPr lang="ar-DZ" dirty="0"/>
              <a:t>البرونزية بالنحاس والزنك </a:t>
            </a:r>
            <a:r>
              <a:rPr lang="ar-DZ" dirty="0" smtClean="0"/>
              <a:t>وهي من عملة </a:t>
            </a:r>
            <a:r>
              <a:rPr lang="ar-DZ" dirty="0" err="1"/>
              <a:t>الفوليس</a:t>
            </a:r>
            <a:r>
              <a:rPr lang="ar-DZ" dirty="0"/>
              <a:t>: وكان يتم سكها من البرونز</a:t>
            </a:r>
            <a:r>
              <a:rPr lang="ar-DZ" dirty="0" smtClean="0"/>
              <a:t>.</a:t>
            </a:r>
          </a:p>
          <a:p>
            <a:pPr algn="r" rtl="1"/>
            <a:r>
              <a:rPr lang="ar-DZ" dirty="0"/>
              <a:t>عملة </a:t>
            </a:r>
            <a:r>
              <a:rPr lang="ar-DZ" dirty="0" err="1"/>
              <a:t>سيستريتيوس</a:t>
            </a:r>
            <a:r>
              <a:rPr lang="ar-DZ" dirty="0"/>
              <a:t>: وهي من العملات النادرة </a:t>
            </a:r>
            <a:r>
              <a:rPr lang="ar-DZ" dirty="0" err="1"/>
              <a:t>والباهضة</a:t>
            </a:r>
            <a:r>
              <a:rPr lang="ar-DZ" dirty="0"/>
              <a:t> الثمن وكان يتم سكها من البرونز</a:t>
            </a:r>
            <a:r>
              <a:rPr lang="ar-DZ" dirty="0" smtClean="0"/>
              <a:t>.</a:t>
            </a:r>
          </a:p>
          <a:p>
            <a:pPr algn="r" rtl="1"/>
            <a:r>
              <a:rPr lang="ar-DZ" dirty="0"/>
              <a:t>عملة </a:t>
            </a:r>
            <a:r>
              <a:rPr lang="ar-DZ" dirty="0" err="1"/>
              <a:t>ديوندز</a:t>
            </a:r>
            <a:r>
              <a:rPr lang="ar-DZ" dirty="0"/>
              <a:t>: كما سكت تلك العملة من البرونز أيضاً</a:t>
            </a:r>
            <a:br>
              <a:rPr lang="ar-DZ" dirty="0"/>
            </a:br>
            <a:endParaRPr lang="ar-DZ" dirty="0" smtClean="0"/>
          </a:p>
          <a:p>
            <a:pPr algn="r" rtl="1"/>
            <a:r>
              <a:rPr lang="ar-DZ" dirty="0" smtClean="0"/>
              <a:t>. </a:t>
            </a:r>
            <a:r>
              <a:rPr lang="ar-DZ" dirty="0"/>
              <a:t>- كانت تسمى </a:t>
            </a:r>
            <a:r>
              <a:rPr lang="ar-DZ" dirty="0" smtClean="0"/>
              <a:t>العملات </a:t>
            </a:r>
            <a:r>
              <a:rPr lang="ar-DZ" dirty="0"/>
              <a:t>الذهبية </a:t>
            </a:r>
            <a:r>
              <a:rPr lang="ar-DZ" dirty="0" err="1"/>
              <a:t>بأوريوس</a:t>
            </a:r>
            <a:r>
              <a:rPr lang="ar-DZ" dirty="0"/>
              <a:t> وهي تساوي 95 عملة فضية من </a:t>
            </a:r>
            <a:r>
              <a:rPr lang="ar-DZ" dirty="0" smtClean="0"/>
              <a:t>فئة الدينار</a:t>
            </a:r>
          </a:p>
          <a:p>
            <a:pPr algn="r" rtl="1"/>
            <a:r>
              <a:rPr lang="ar-DZ" dirty="0"/>
              <a:t>تميزت </a:t>
            </a:r>
            <a:r>
              <a:rPr lang="ar-DZ" dirty="0" smtClean="0"/>
              <a:t>العملات </a:t>
            </a:r>
            <a:r>
              <a:rPr lang="ar-DZ" dirty="0"/>
              <a:t>الذهبية بالقلة و </a:t>
            </a:r>
            <a:r>
              <a:rPr lang="ar-DZ" dirty="0" smtClean="0"/>
              <a:t>الندرة</a:t>
            </a:r>
          </a:p>
          <a:p>
            <a:pPr algn="r" rtl="1"/>
            <a:r>
              <a:rPr lang="ar-DZ" dirty="0" smtClean="0"/>
              <a:t>عملة </a:t>
            </a:r>
            <a:r>
              <a:rPr lang="ar-DZ" dirty="0" err="1"/>
              <a:t>الأوريوس</a:t>
            </a:r>
            <a:r>
              <a:rPr lang="ar-DZ" dirty="0"/>
              <a:t>: وتعتبر من أغلى العملات الرومانية وأكثرها ندرة، حيث كانت تزن سبعة غرامات من الذهب، وتم عرضها في المتاحف العالمية وتم عمل دراسات تاريخية عليها، ويتم سكها من الذهب.</a:t>
            </a:r>
            <a:br>
              <a:rPr lang="ar-DZ" dirty="0"/>
            </a:br>
            <a:endParaRPr lang="fr-FR" dirty="0"/>
          </a:p>
        </p:txBody>
      </p:sp>
    </p:spTree>
    <p:extLst>
      <p:ext uri="{BB962C8B-B14F-4D97-AF65-F5344CB8AC3E}">
        <p14:creationId xmlns:p14="http://schemas.microsoft.com/office/powerpoint/2010/main" val="27023384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490" y="620688"/>
            <a:ext cx="7024744" cy="1152128"/>
          </a:xfrm>
        </p:spPr>
        <p:txBody>
          <a:bodyPr>
            <a:normAutofit/>
          </a:bodyPr>
          <a:lstStyle/>
          <a:p>
            <a:pPr algn="r" rtl="1"/>
            <a:r>
              <a:rPr lang="ar-DZ" sz="1800" dirty="0">
                <a:solidFill>
                  <a:srgbClr val="94C600"/>
                </a:solidFill>
              </a:rPr>
              <a:t/>
            </a:r>
            <a:br>
              <a:rPr lang="ar-DZ" sz="1800" dirty="0">
                <a:solidFill>
                  <a:srgbClr val="94C600"/>
                </a:solidFill>
              </a:rPr>
            </a:br>
            <a:r>
              <a:rPr lang="ar-DZ" sz="1800" dirty="0">
                <a:solidFill>
                  <a:srgbClr val="94C600"/>
                </a:solidFill>
              </a:rPr>
              <a:t>فئات العملات الأكثر شيوعاً وأحجامهم القياسية أثناء العصور الرومانية.</a:t>
            </a:r>
            <a:endParaRPr lang="fr-FR" sz="1800" dirty="0"/>
          </a:p>
        </p:txBody>
      </p:sp>
      <p:pic>
        <p:nvPicPr>
          <p:cNvPr id="2050" name="Picture 2" descr="C:\Users\NTIC\Desktop\800px-Common_Roman_Coin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1916832"/>
            <a:ext cx="6768752" cy="43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2150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tarja</a:t>
            </a:r>
            <a:endParaRPr lang="fr-FR" dirty="0"/>
          </a:p>
        </p:txBody>
      </p:sp>
      <p:pic>
        <p:nvPicPr>
          <p:cNvPr id="3074" name="Picture 2" descr="C:\Users\NTIC\Desktop\غ.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429" t="21470" r="32900" b="25158"/>
          <a:stretch/>
        </p:blipFill>
        <p:spPr bwMode="auto">
          <a:xfrm>
            <a:off x="971600" y="2204864"/>
            <a:ext cx="6840760" cy="381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247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ar-DZ" dirty="0" err="1" smtClean="0"/>
              <a:t>ديناريوس</a:t>
            </a:r>
            <a:r>
              <a:rPr lang="ar-DZ" dirty="0" smtClean="0"/>
              <a:t> </a:t>
            </a:r>
            <a:r>
              <a:rPr lang="ar-DZ" dirty="0" err="1" smtClean="0"/>
              <a:t>لامبرطور</a:t>
            </a:r>
            <a:r>
              <a:rPr lang="ar-DZ" dirty="0" smtClean="0"/>
              <a:t> </a:t>
            </a:r>
            <a:r>
              <a:rPr lang="ar-DZ" dirty="0" err="1" smtClean="0"/>
              <a:t>طرجان</a:t>
            </a:r>
            <a:r>
              <a:rPr lang="ar-DZ" dirty="0" smtClean="0"/>
              <a:t> ومارس</a:t>
            </a:r>
            <a:endParaRPr lang="fr-FR" dirty="0"/>
          </a:p>
        </p:txBody>
      </p:sp>
      <p:pic>
        <p:nvPicPr>
          <p:cNvPr id="4098" name="Picture 2" descr="C:\Users\NTIC\Desktop\iii.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360" t="28279" r="34853" b="25850"/>
          <a:stretch/>
        </p:blipFill>
        <p:spPr bwMode="auto">
          <a:xfrm>
            <a:off x="1331640" y="2348880"/>
            <a:ext cx="6264696"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2170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NTIC\Desktop\8denari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484784"/>
            <a:ext cx="6768752"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3309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764704"/>
            <a:ext cx="8229600" cy="5361459"/>
          </a:xfrm>
        </p:spPr>
        <p:txBody>
          <a:bodyPr>
            <a:normAutofit/>
          </a:bodyPr>
          <a:lstStyle/>
          <a:p>
            <a:pPr algn="just" rtl="1"/>
            <a:r>
              <a:rPr lang="ar-DZ" dirty="0"/>
              <a:t>يرتبط تاريخ سك العملة الرومانية والتعامل بها بالتطور الذي شهدته مدينة روما وشبه الجزيرة </a:t>
            </a:r>
            <a:r>
              <a:rPr lang="ar-DZ" dirty="0" smtClean="0"/>
              <a:t>الإيطالية </a:t>
            </a:r>
            <a:r>
              <a:rPr lang="ar-DZ" dirty="0"/>
              <a:t>ويبدو أن توسع الرومان </a:t>
            </a:r>
            <a:r>
              <a:rPr lang="ar-DZ" dirty="0" smtClean="0"/>
              <a:t>وعلاقاتهم </a:t>
            </a:r>
            <a:r>
              <a:rPr lang="ar-DZ" dirty="0"/>
              <a:t>التجارية قد فرض عليهم أن يصدروا </a:t>
            </a:r>
            <a:r>
              <a:rPr lang="ar-DZ" dirty="0" smtClean="0"/>
              <a:t>عملات </a:t>
            </a:r>
            <a:r>
              <a:rPr lang="ar-DZ" dirty="0"/>
              <a:t>خاصة </a:t>
            </a:r>
            <a:r>
              <a:rPr lang="ar-DZ" dirty="0" smtClean="0"/>
              <a:t>بهم </a:t>
            </a:r>
            <a:r>
              <a:rPr lang="ar-DZ" dirty="0"/>
              <a:t>. فقد تدرجت النقود الرومانية من حيث أفضليتها في سوق التداول ومن حيث نوع المعدن المسكوكة منه أيضا إذ استعمل الرومان العملة النحاسية </a:t>
            </a:r>
            <a:r>
              <a:rPr lang="ar-DZ" dirty="0" smtClean="0"/>
              <a:t>البرونزية </a:t>
            </a:r>
            <a:r>
              <a:rPr lang="ar-DZ" dirty="0"/>
              <a:t>على نطاق واسع في شتى </a:t>
            </a:r>
            <a:r>
              <a:rPr lang="ar-DZ" dirty="0" smtClean="0"/>
              <a:t>المجلات </a:t>
            </a:r>
            <a:r>
              <a:rPr lang="ar-DZ" dirty="0"/>
              <a:t>وأنواع </a:t>
            </a:r>
            <a:r>
              <a:rPr lang="ar-DZ" dirty="0" smtClean="0"/>
              <a:t>المبادلات </a:t>
            </a:r>
            <a:r>
              <a:rPr lang="ar-DZ" dirty="0"/>
              <a:t>والحسابات </a:t>
            </a:r>
            <a:r>
              <a:rPr lang="ar-DZ" dirty="0" smtClean="0"/>
              <a:t>أولا, </a:t>
            </a:r>
            <a:r>
              <a:rPr lang="ar-DZ" dirty="0"/>
              <a:t>ثم النقود الفضية في عهد الجمهوري أما في العهد </a:t>
            </a:r>
            <a:r>
              <a:rPr lang="ar-DZ" dirty="0" smtClean="0"/>
              <a:t>الإمبراطوري </a:t>
            </a:r>
            <a:r>
              <a:rPr lang="ar-DZ" dirty="0"/>
              <a:t>فقد استعملت النقود البرونزية والفضية جنبا إلى جنب غير أن هذه </a:t>
            </a:r>
            <a:r>
              <a:rPr lang="ar-DZ" dirty="0" smtClean="0"/>
              <a:t>الأخيرة ظلت الأكثر </a:t>
            </a:r>
            <a:r>
              <a:rPr lang="ar-DZ" dirty="0"/>
              <a:t>شيوعا خاصة إبان القرن </a:t>
            </a:r>
            <a:r>
              <a:rPr lang="ar-DZ" dirty="0" smtClean="0"/>
              <a:t>الأول </a:t>
            </a:r>
            <a:r>
              <a:rPr lang="ar-DZ" dirty="0"/>
              <a:t>والثاني </a:t>
            </a:r>
            <a:r>
              <a:rPr lang="ar-DZ" dirty="0" smtClean="0"/>
              <a:t>الميلاديين </a:t>
            </a:r>
            <a:r>
              <a:rPr lang="ar-DZ" dirty="0"/>
              <a:t>في </a:t>
            </a:r>
            <a:r>
              <a:rPr lang="ar-DZ" dirty="0" smtClean="0"/>
              <a:t>المبادلات </a:t>
            </a:r>
            <a:r>
              <a:rPr lang="ar-DZ" dirty="0"/>
              <a:t>التجارية حتى عهد قسطنطين الكبير </a:t>
            </a:r>
            <a:r>
              <a:rPr lang="ar-DZ" dirty="0" smtClean="0"/>
              <a:t>الذي </a:t>
            </a:r>
            <a:r>
              <a:rPr lang="ar-DZ" dirty="0"/>
              <a:t>ذاع فيه </a:t>
            </a:r>
            <a:r>
              <a:rPr lang="ar-DZ" dirty="0" smtClean="0"/>
              <a:t>استعمال </a:t>
            </a:r>
            <a:r>
              <a:rPr lang="ar-DZ" dirty="0"/>
              <a:t>النقود الذهبية أكثر</a:t>
            </a:r>
            <a:endParaRPr lang="fr-FR" dirty="0"/>
          </a:p>
        </p:txBody>
      </p:sp>
    </p:spTree>
    <p:extLst>
      <p:ext uri="{BB962C8B-B14F-4D97-AF65-F5344CB8AC3E}">
        <p14:creationId xmlns:p14="http://schemas.microsoft.com/office/powerpoint/2010/main" val="9227298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836712"/>
            <a:ext cx="8229600" cy="5289451"/>
          </a:xfrm>
        </p:spPr>
        <p:txBody>
          <a:bodyPr/>
          <a:lstStyle/>
          <a:p>
            <a:pPr algn="just" rtl="1"/>
            <a:r>
              <a:rPr lang="ar-DZ" dirty="0"/>
              <a:t>لم يكتفي الرومان بتنويع مظهر عمالتهم </a:t>
            </a:r>
            <a:r>
              <a:rPr lang="ar-DZ" dirty="0" smtClean="0"/>
              <a:t>لتلائم </a:t>
            </a:r>
            <a:r>
              <a:rPr lang="ar-DZ" dirty="0"/>
              <a:t>أهدافهم السياسية والتجارية </a:t>
            </a:r>
            <a:r>
              <a:rPr lang="ar-DZ" dirty="0" smtClean="0"/>
              <a:t>غيرانهم تلاعبوا </a:t>
            </a:r>
            <a:r>
              <a:rPr lang="ar-DZ" dirty="0"/>
              <a:t>أيضا </a:t>
            </a:r>
            <a:r>
              <a:rPr lang="ar-DZ" dirty="0" smtClean="0"/>
              <a:t>في </a:t>
            </a:r>
            <a:r>
              <a:rPr lang="ar-DZ" dirty="0"/>
              <a:t>قيمتها لتتناسب مع احتياجات الدولة الرومانية التي بدأت استخدام عملتها في التبادل التجاري </a:t>
            </a:r>
            <a:r>
              <a:rPr lang="ar-DZ" dirty="0" smtClean="0"/>
              <a:t>في </a:t>
            </a:r>
            <a:r>
              <a:rPr lang="ar-DZ" dirty="0"/>
              <a:t>عام 928ق.م . استخدم الرومان النقود النحاسية في </a:t>
            </a:r>
            <a:r>
              <a:rPr lang="ar-DZ" dirty="0" smtClean="0"/>
              <a:t>تعاملاتهم </a:t>
            </a:r>
            <a:r>
              <a:rPr lang="ar-DZ" dirty="0"/>
              <a:t>و نتيجة التضخم </a:t>
            </a:r>
            <a:r>
              <a:rPr lang="ar-DZ" dirty="0" smtClean="0"/>
              <a:t>المالي)كثرة </a:t>
            </a:r>
            <a:r>
              <a:rPr lang="ar-DZ" dirty="0"/>
              <a:t>كمية النقود مع هبوط قدرتها </a:t>
            </a:r>
            <a:r>
              <a:rPr lang="ar-DZ" dirty="0" smtClean="0"/>
              <a:t>الشرائية </a:t>
            </a:r>
            <a:r>
              <a:rPr lang="ar-DZ" dirty="0"/>
              <a:t>قاموا باستخدام النقود البرونزية وبقيت الوحدة </a:t>
            </a:r>
            <a:r>
              <a:rPr lang="ar-DZ" dirty="0" smtClean="0"/>
              <a:t>الأساسية </a:t>
            </a:r>
            <a:r>
              <a:rPr lang="ar-DZ" dirty="0"/>
              <a:t>للتداول </a:t>
            </a:r>
            <a:r>
              <a:rPr lang="ar-DZ" dirty="0" smtClean="0"/>
              <a:t>منها </a:t>
            </a:r>
            <a:r>
              <a:rPr lang="ar-DZ" dirty="0"/>
              <a:t>في المبالغ الكبرى في ايطاليا و إلى جانب النقود الفضية </a:t>
            </a:r>
            <a:r>
              <a:rPr lang="ar-DZ" dirty="0" smtClean="0"/>
              <a:t>والذهبية</a:t>
            </a:r>
            <a:endParaRPr lang="fr-FR" dirty="0"/>
          </a:p>
        </p:txBody>
      </p:sp>
    </p:spTree>
    <p:extLst>
      <p:ext uri="{BB962C8B-B14F-4D97-AF65-F5344CB8AC3E}">
        <p14:creationId xmlns:p14="http://schemas.microsoft.com/office/powerpoint/2010/main" val="17799935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908720"/>
            <a:ext cx="6777317" cy="4923909"/>
          </a:xfrm>
        </p:spPr>
        <p:txBody>
          <a:bodyPr/>
          <a:lstStyle/>
          <a:p>
            <a:pPr algn="r" rtl="1"/>
            <a:r>
              <a:rPr lang="ar-DZ" dirty="0"/>
              <a:t>قامت روما بربط </a:t>
            </a:r>
            <a:r>
              <a:rPr lang="ar-DZ" dirty="0" smtClean="0"/>
              <a:t>اقتصادها بالاقتصاد </a:t>
            </a:r>
            <a:r>
              <a:rPr lang="ar-DZ" dirty="0" err="1"/>
              <a:t>النوميدي</a:t>
            </a:r>
            <a:r>
              <a:rPr lang="ar-DZ" dirty="0"/>
              <a:t> </a:t>
            </a:r>
            <a:r>
              <a:rPr lang="ar-DZ" dirty="0" smtClean="0"/>
              <a:t>لاتصالها </a:t>
            </a:r>
            <a:r>
              <a:rPr lang="ar-DZ" dirty="0"/>
              <a:t>بالمنطقة حيث أدخلت عملتها </a:t>
            </a:r>
            <a:r>
              <a:rPr lang="ar-DZ" dirty="0" smtClean="0"/>
              <a:t>لبلاد </a:t>
            </a:r>
            <a:r>
              <a:rPr lang="ar-DZ" dirty="0"/>
              <a:t>المغرب القديم وفرضت أسعارها على المملكة </a:t>
            </a:r>
            <a:r>
              <a:rPr lang="ar-DZ" dirty="0" err="1"/>
              <a:t>النوميدية</a:t>
            </a:r>
            <a:r>
              <a:rPr lang="ar-DZ" dirty="0"/>
              <a:t> الكبرى التي عرفت عملتها منذ عهد ملوكها سنة </a:t>
            </a:r>
            <a:r>
              <a:rPr lang="ar-DZ" dirty="0" smtClean="0"/>
              <a:t>46ق.م </a:t>
            </a:r>
            <a:r>
              <a:rPr lang="ar-DZ" dirty="0"/>
              <a:t>لكن رغم ذلك استمر استعمال العملة المحلية إلى جانب العملة الدخيلة ومادامت هناك </a:t>
            </a:r>
            <a:r>
              <a:rPr lang="ar-DZ" dirty="0" smtClean="0"/>
              <a:t>عملة </a:t>
            </a:r>
            <a:r>
              <a:rPr lang="ar-DZ" dirty="0"/>
              <a:t>فقد تبعها وجود أسعار</a:t>
            </a:r>
            <a:endParaRPr lang="fr-FR" dirty="0"/>
          </a:p>
        </p:txBody>
      </p:sp>
    </p:spTree>
    <p:extLst>
      <p:ext uri="{BB962C8B-B14F-4D97-AF65-F5344CB8AC3E}">
        <p14:creationId xmlns:p14="http://schemas.microsoft.com/office/powerpoint/2010/main" val="2798554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052736"/>
            <a:ext cx="8229600" cy="5073427"/>
          </a:xfrm>
        </p:spPr>
        <p:txBody>
          <a:bodyPr/>
          <a:lstStyle/>
          <a:p>
            <a:pPr algn="r" rtl="1"/>
            <a:r>
              <a:rPr lang="ar-DZ" dirty="0" smtClean="0"/>
              <a:t>حيث </a:t>
            </a:r>
            <a:r>
              <a:rPr lang="ar-DZ" dirty="0"/>
              <a:t>نجد أن سك </a:t>
            </a:r>
            <a:r>
              <a:rPr lang="ar-DZ" dirty="0" smtClean="0"/>
              <a:t>العملة </a:t>
            </a:r>
            <a:r>
              <a:rPr lang="ar-DZ" dirty="0" err="1"/>
              <a:t>النوميدية</a:t>
            </a:r>
            <a:r>
              <a:rPr lang="ar-DZ" dirty="0"/>
              <a:t> قد تضاعف, ابتداء من فترة حكم </a:t>
            </a:r>
            <a:r>
              <a:rPr lang="ar-DZ" dirty="0" err="1"/>
              <a:t>ماسينيسا</a:t>
            </a:r>
            <a:r>
              <a:rPr lang="ar-DZ" dirty="0"/>
              <a:t>, وهذا يؤكد أن </a:t>
            </a:r>
            <a:r>
              <a:rPr lang="ar-DZ" dirty="0" smtClean="0"/>
              <a:t>هذا </a:t>
            </a:r>
            <a:r>
              <a:rPr lang="ar-DZ" dirty="0"/>
              <a:t>الملك لم يكن أول حاكم </a:t>
            </a:r>
            <a:r>
              <a:rPr lang="ar-DZ" dirty="0" err="1"/>
              <a:t>نوميدي</a:t>
            </a:r>
            <a:r>
              <a:rPr lang="ar-DZ" dirty="0"/>
              <a:t> سك العملة , و </a:t>
            </a:r>
            <a:r>
              <a:rPr lang="ar-DZ" dirty="0" smtClean="0"/>
              <a:t>ان </a:t>
            </a:r>
            <a:r>
              <a:rPr lang="ar-DZ" dirty="0"/>
              <a:t>أقدم النقود </a:t>
            </a:r>
            <a:r>
              <a:rPr lang="ar-DZ" dirty="0" err="1"/>
              <a:t>النوميدية</a:t>
            </a:r>
            <a:r>
              <a:rPr lang="ar-DZ" dirty="0"/>
              <a:t> التي يمكن تأريخها تعود ا للملك "</a:t>
            </a:r>
            <a:r>
              <a:rPr lang="ar-DZ" dirty="0" err="1"/>
              <a:t>سيفاكس</a:t>
            </a:r>
            <a:r>
              <a:rPr lang="ar-DZ" dirty="0"/>
              <a:t>" وابنه فرمينا, و قد قاموا بهذا العمل في "</a:t>
            </a:r>
            <a:r>
              <a:rPr lang="ar-DZ" dirty="0" err="1"/>
              <a:t>ماسيسيليا</a:t>
            </a:r>
            <a:r>
              <a:rPr lang="ar-DZ" dirty="0"/>
              <a:t>" قبله منذ أواخر القرن الثالث قبل </a:t>
            </a:r>
            <a:r>
              <a:rPr lang="ar-DZ" dirty="0" smtClean="0"/>
              <a:t>الميلاد, </a:t>
            </a:r>
            <a:r>
              <a:rPr lang="ar-DZ" dirty="0"/>
              <a:t>أي بعد فترة قصيرة من لجوء قرطاج إلى سك عملتها في إفريقيا كبديل عن </a:t>
            </a:r>
            <a:r>
              <a:rPr lang="ar-DZ" dirty="0" smtClean="0"/>
              <a:t>صقلية.</a:t>
            </a:r>
            <a:endParaRPr lang="fr-FR" dirty="0"/>
          </a:p>
        </p:txBody>
      </p:sp>
    </p:spTree>
    <p:extLst>
      <p:ext uri="{BB962C8B-B14F-4D97-AF65-F5344CB8AC3E}">
        <p14:creationId xmlns:p14="http://schemas.microsoft.com/office/powerpoint/2010/main" val="19461165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764704"/>
            <a:ext cx="8229600" cy="5361459"/>
          </a:xfrm>
        </p:spPr>
        <p:txBody>
          <a:bodyPr>
            <a:normAutofit/>
          </a:bodyPr>
          <a:lstStyle/>
          <a:p>
            <a:pPr algn="just" rtl="1"/>
            <a:r>
              <a:rPr lang="ar-DZ" dirty="0"/>
              <a:t>احتل التجار الرومان مكان التجار </a:t>
            </a:r>
            <a:r>
              <a:rPr lang="ar-DZ" dirty="0" err="1"/>
              <a:t>القرطاجيون</a:t>
            </a:r>
            <a:r>
              <a:rPr lang="ar-DZ" dirty="0"/>
              <a:t> مركزين نشاطهم على المتاجرة في القمح </a:t>
            </a:r>
            <a:r>
              <a:rPr lang="ar-DZ" dirty="0" smtClean="0"/>
              <a:t>الإفريقي </a:t>
            </a:r>
            <a:r>
              <a:rPr lang="ar-DZ" dirty="0" err="1"/>
              <a:t>النوميدي</a:t>
            </a:r>
            <a:r>
              <a:rPr lang="ar-DZ" dirty="0"/>
              <a:t> المرغوب في </a:t>
            </a:r>
            <a:r>
              <a:rPr lang="ar-DZ" dirty="0" smtClean="0"/>
              <a:t>الأسواق الإيطالية وبلاد الإغريق </a:t>
            </a:r>
            <a:r>
              <a:rPr lang="ar-DZ" dirty="0"/>
              <a:t>واخذ عدد أولئك التجار يتزايد مع </a:t>
            </a:r>
            <a:r>
              <a:rPr lang="ar-DZ" dirty="0" smtClean="0"/>
              <a:t>الأيام </a:t>
            </a:r>
            <a:r>
              <a:rPr lang="ar-DZ" dirty="0"/>
              <a:t>وارتفعت منزلتهم في </a:t>
            </a:r>
            <a:r>
              <a:rPr lang="ar-DZ" dirty="0" smtClean="0"/>
              <a:t>الولاية </a:t>
            </a:r>
            <a:r>
              <a:rPr lang="ar-DZ" dirty="0"/>
              <a:t>وخارجها فأصبحوا يكونون طبقة ممتازة حتى أنهم توصلوا إلى التدخل في الشؤون السياسية الداخلية لمملكة </a:t>
            </a:r>
            <a:r>
              <a:rPr lang="ar-DZ" dirty="0" err="1"/>
              <a:t>نوميديا</a:t>
            </a:r>
            <a:r>
              <a:rPr lang="ar-DZ" dirty="0"/>
              <a:t> وشكلوا قوة دفاعية ضد أي زحف أو حملة على المدينة . استثمر الفرسان التجار الرومان أموالهم في مختلف </a:t>
            </a:r>
            <a:r>
              <a:rPr lang="ar-DZ" dirty="0" smtClean="0"/>
              <a:t>الأعمال </a:t>
            </a:r>
            <a:r>
              <a:rPr lang="ar-DZ" dirty="0"/>
              <a:t>المربحة وقد تحسنت مكانتهم المادية </a:t>
            </a:r>
            <a:r>
              <a:rPr lang="ar-DZ" dirty="0" smtClean="0"/>
              <a:t>والسياسية </a:t>
            </a:r>
            <a:r>
              <a:rPr lang="ar-DZ" dirty="0"/>
              <a:t>وأصبحوا يعرفون بأثرياء </a:t>
            </a:r>
            <a:r>
              <a:rPr lang="ar-DZ" dirty="0" smtClean="0"/>
              <a:t>التجار</a:t>
            </a:r>
            <a:endParaRPr lang="fr-FR" dirty="0"/>
          </a:p>
        </p:txBody>
      </p:sp>
    </p:spTree>
    <p:extLst>
      <p:ext uri="{BB962C8B-B14F-4D97-AF65-F5344CB8AC3E}">
        <p14:creationId xmlns:p14="http://schemas.microsoft.com/office/powerpoint/2010/main" val="709717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60648"/>
            <a:ext cx="8229600" cy="5865515"/>
          </a:xfrm>
        </p:spPr>
        <p:txBody>
          <a:bodyPr>
            <a:normAutofit/>
          </a:bodyPr>
          <a:lstStyle/>
          <a:p>
            <a:pPr algn="just" rtl="1"/>
            <a:r>
              <a:rPr lang="ar-DZ" dirty="0"/>
              <a:t>كما كان الحال بالنسبة للمكاييل </a:t>
            </a:r>
            <a:r>
              <a:rPr lang="ar-DZ" dirty="0" smtClean="0"/>
              <a:t>والأوزان </a:t>
            </a:r>
            <a:r>
              <a:rPr lang="ar-DZ" dirty="0"/>
              <a:t>ظلت العملة المحلية مستعملة في </a:t>
            </a:r>
            <a:r>
              <a:rPr lang="ar-DZ" dirty="0" err="1"/>
              <a:t>نوميديا</a:t>
            </a:r>
            <a:r>
              <a:rPr lang="ar-DZ" dirty="0"/>
              <a:t> بعد دخول الرومان على </a:t>
            </a:r>
            <a:r>
              <a:rPr lang="ar-DZ" dirty="0" smtClean="0"/>
              <a:t>بلاد </a:t>
            </a:r>
            <a:r>
              <a:rPr lang="ar-DZ" dirty="0"/>
              <a:t>المغرب القديم عبر مدنها و قراها مثلما كان في </a:t>
            </a:r>
            <a:r>
              <a:rPr lang="ar-DZ" dirty="0" smtClean="0"/>
              <a:t>تيبازة </a:t>
            </a:r>
            <a:r>
              <a:rPr lang="ar-DZ" dirty="0"/>
              <a:t>كما استعملت في المناطق الخارجة عن السلطة الرومانية . وقد اعتبر المؤرخين استمرار تداول العملة المحلية في </a:t>
            </a:r>
            <a:r>
              <a:rPr lang="ar-DZ" dirty="0" smtClean="0"/>
              <a:t>الولايات </a:t>
            </a:r>
            <a:r>
              <a:rPr lang="ar-DZ" dirty="0"/>
              <a:t>الرومانية إلى بعض الحقوق النقدية أتي سمحت بها روما ولم يكن هذا الموقف رفقا </a:t>
            </a:r>
            <a:r>
              <a:rPr lang="ar-DZ" dirty="0" smtClean="0"/>
              <a:t>بالأهالي </a:t>
            </a:r>
            <a:r>
              <a:rPr lang="ar-DZ" dirty="0"/>
              <a:t>الذين أخضعتهم لسلطانها </a:t>
            </a:r>
            <a:r>
              <a:rPr lang="ar-DZ" dirty="0" smtClean="0"/>
              <a:t>لكن </a:t>
            </a:r>
            <a:r>
              <a:rPr lang="ar-DZ" dirty="0"/>
              <a:t>روما كقوة مهيمنة كانت شديدة الحرص على إلغاء كل ما هو محلي يتعارض مع مصالحها وتعويضه بما هو روماني وباعتماد سياسة المراحل التي انتهجتها دوما في </a:t>
            </a:r>
            <a:r>
              <a:rPr lang="ar-DZ" dirty="0" smtClean="0"/>
              <a:t>توسعاتها </a:t>
            </a:r>
            <a:r>
              <a:rPr lang="ar-DZ" dirty="0"/>
              <a:t>تكون قد طبقت سياستها النقدية تدريجيا في المناطق </a:t>
            </a:r>
            <a:r>
              <a:rPr lang="ar-DZ" dirty="0" smtClean="0"/>
              <a:t>حديثة الاحتلال . </a:t>
            </a:r>
            <a:r>
              <a:rPr lang="ar-DZ" dirty="0"/>
              <a:t>إلى جانب العملة المحلية تداول السكان في </a:t>
            </a:r>
            <a:r>
              <a:rPr lang="ar-DZ" dirty="0" err="1"/>
              <a:t>نوميديا</a:t>
            </a:r>
            <a:r>
              <a:rPr lang="ar-DZ" dirty="0"/>
              <a:t> العملة الرومانية وبديهي أنها كانت أكثر انتشارا من العملة المحلية بحكم أن مجمل النشاطات التجارية في المنطقة استحوذ عليها الرومان .</a:t>
            </a:r>
            <a:endParaRPr lang="fr-FR" dirty="0"/>
          </a:p>
        </p:txBody>
      </p:sp>
    </p:spTree>
    <p:extLst>
      <p:ext uri="{BB962C8B-B14F-4D97-AF65-F5344CB8AC3E}">
        <p14:creationId xmlns:p14="http://schemas.microsoft.com/office/powerpoint/2010/main" val="4283190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608" y="476672"/>
            <a:ext cx="7024744" cy="1584176"/>
          </a:xfrm>
        </p:spPr>
        <p:txBody>
          <a:bodyPr>
            <a:normAutofit/>
          </a:bodyPr>
          <a:lstStyle/>
          <a:p>
            <a:pPr marL="342900" lvl="0" indent="-342900" algn="r" rtl="1">
              <a:spcBef>
                <a:spcPct val="20000"/>
              </a:spcBef>
            </a:pPr>
            <a:r>
              <a:rPr lang="ar-DZ" sz="3200" dirty="0" smtClean="0">
                <a:solidFill>
                  <a:schemeClr val="accent3"/>
                </a:solidFill>
                <a:cs typeface="Arial"/>
              </a:rPr>
              <a:t>المسكوكات </a:t>
            </a:r>
            <a:r>
              <a:rPr lang="ar-DZ" sz="3200" dirty="0" err="1">
                <a:solidFill>
                  <a:schemeClr val="accent3"/>
                </a:solidFill>
                <a:cs typeface="Arial"/>
              </a:rPr>
              <a:t>النوميدية</a:t>
            </a:r>
            <a:r>
              <a:rPr lang="ar-DZ" sz="3200" dirty="0">
                <a:solidFill>
                  <a:schemeClr val="accent3"/>
                </a:solidFill>
                <a:cs typeface="Arial"/>
              </a:rPr>
              <a:t> و دورها في تنمية الحركة التجارية </a:t>
            </a:r>
            <a:r>
              <a:rPr lang="ar-DZ" sz="3200" dirty="0" err="1">
                <a:solidFill>
                  <a:schemeClr val="accent3"/>
                </a:solidFill>
                <a:cs typeface="Arial"/>
              </a:rPr>
              <a:t>النوميدية</a:t>
            </a:r>
            <a:r>
              <a:rPr lang="fr-FR" sz="3200" dirty="0">
                <a:solidFill>
                  <a:schemeClr val="accent3"/>
                </a:solidFill>
              </a:rPr>
              <a:t/>
            </a:r>
            <a:br>
              <a:rPr lang="fr-FR" sz="3200" dirty="0">
                <a:solidFill>
                  <a:schemeClr val="accent3"/>
                </a:solidFill>
              </a:rPr>
            </a:br>
            <a:endParaRPr lang="fr-FR" sz="3200" dirty="0">
              <a:solidFill>
                <a:schemeClr val="accent3"/>
              </a:solidFill>
            </a:endParaRPr>
          </a:p>
        </p:txBody>
      </p:sp>
      <p:sp>
        <p:nvSpPr>
          <p:cNvPr id="3" name="Espace réservé du contenu 2"/>
          <p:cNvSpPr>
            <a:spLocks noGrp="1"/>
          </p:cNvSpPr>
          <p:nvPr>
            <p:ph idx="1"/>
          </p:nvPr>
        </p:nvSpPr>
        <p:spPr/>
        <p:txBody>
          <a:bodyPr>
            <a:normAutofit fontScale="92500"/>
          </a:bodyPr>
          <a:lstStyle/>
          <a:p>
            <a:pPr algn="r" rtl="1"/>
            <a:r>
              <a:rPr lang="ar-DZ" dirty="0"/>
              <a:t>ت</a:t>
            </a:r>
            <a:r>
              <a:rPr lang="ar-DZ" dirty="0" smtClean="0"/>
              <a:t>عود </a:t>
            </a:r>
            <a:r>
              <a:rPr lang="ar-DZ" dirty="0"/>
              <a:t>الحركة التجارية </a:t>
            </a:r>
            <a:r>
              <a:rPr lang="ar-DZ" dirty="0" smtClean="0"/>
              <a:t>ببلاد </a:t>
            </a:r>
            <a:r>
              <a:rPr lang="ar-DZ" dirty="0"/>
              <a:t>المغرب القديم إلى </a:t>
            </a:r>
            <a:r>
              <a:rPr lang="ar-DZ" dirty="0" smtClean="0"/>
              <a:t>الألف </a:t>
            </a:r>
            <a:r>
              <a:rPr lang="ar-DZ" dirty="0"/>
              <a:t>الثانية قبل </a:t>
            </a:r>
            <a:r>
              <a:rPr lang="ar-DZ" dirty="0" smtClean="0"/>
              <a:t>الميلاد, </a:t>
            </a:r>
            <a:r>
              <a:rPr lang="ar-DZ" dirty="0"/>
              <a:t>ونشطت أكثر مع المجيء الفينيقي إلى السواحل الغربية للبحر </a:t>
            </a:r>
            <a:r>
              <a:rPr lang="ar-DZ" dirty="0" smtClean="0"/>
              <a:t>الأبيض </a:t>
            </a:r>
            <a:r>
              <a:rPr lang="ar-DZ" dirty="0"/>
              <a:t>المتوسط بحثا عن أسواق جديدة وعن المعادن </a:t>
            </a:r>
            <a:r>
              <a:rPr lang="ar-DZ" dirty="0" smtClean="0"/>
              <a:t>والموارد الأولية, </a:t>
            </a:r>
            <a:r>
              <a:rPr lang="ar-DZ" dirty="0"/>
              <a:t>فنشأت بذلك عالقات تجارية بين السكان المحليين والوافدين الجدد .ومع نهاية القرن الثالث قبل </a:t>
            </a:r>
            <a:r>
              <a:rPr lang="ar-DZ" dirty="0" smtClean="0"/>
              <a:t>الميلاد وخلال القرن </a:t>
            </a:r>
            <a:r>
              <a:rPr lang="ar-DZ" dirty="0"/>
              <a:t>الثاني قبل </a:t>
            </a:r>
            <a:r>
              <a:rPr lang="ar-DZ" dirty="0" smtClean="0"/>
              <a:t>الميلاد </a:t>
            </a:r>
            <a:r>
              <a:rPr lang="ar-DZ" dirty="0"/>
              <a:t>عرفت الممالك الوطنية تطورا وازدهارا كبيرين تزامن ذلك مع توحيد المملكة </a:t>
            </a:r>
            <a:r>
              <a:rPr lang="ar-DZ" dirty="0" err="1"/>
              <a:t>النوميدية</a:t>
            </a:r>
            <a:r>
              <a:rPr lang="ar-DZ" dirty="0"/>
              <a:t> التي كانت عاصمتها كيرتا )قسنطينة( تحت حكم أشهر </a:t>
            </a:r>
            <a:r>
              <a:rPr lang="ar-DZ" dirty="0" smtClean="0"/>
              <a:t>الملوك </a:t>
            </a:r>
            <a:r>
              <a:rPr lang="ar-DZ" dirty="0" err="1"/>
              <a:t>النوميديين</a:t>
            </a:r>
            <a:r>
              <a:rPr lang="ar-DZ" dirty="0"/>
              <a:t> </a:t>
            </a:r>
            <a:r>
              <a:rPr lang="ar-DZ" dirty="0" err="1" smtClean="0"/>
              <a:t>ماسينيسا</a:t>
            </a:r>
            <a:endParaRPr lang="fr-FR" dirty="0"/>
          </a:p>
        </p:txBody>
      </p:sp>
    </p:spTree>
    <p:extLst>
      <p:ext uri="{BB962C8B-B14F-4D97-AF65-F5344CB8AC3E}">
        <p14:creationId xmlns:p14="http://schemas.microsoft.com/office/powerpoint/2010/main" val="32045613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04664"/>
            <a:ext cx="8229600" cy="5832648"/>
          </a:xfrm>
        </p:spPr>
        <p:txBody>
          <a:bodyPr>
            <a:normAutofit/>
          </a:bodyPr>
          <a:lstStyle/>
          <a:p>
            <a:pPr algn="r" rtl="1"/>
            <a:r>
              <a:rPr lang="ar-DZ" dirty="0" smtClean="0"/>
              <a:t>ادت قيام العملة </a:t>
            </a:r>
            <a:r>
              <a:rPr lang="ar-DZ" dirty="0" err="1" smtClean="0"/>
              <a:t>النوميدية</a:t>
            </a:r>
            <a:r>
              <a:rPr lang="ar-DZ" dirty="0" smtClean="0"/>
              <a:t> وتطوير نظامها دور اقتصادي كبير في عالم البحر الأبيض المتوسط نتج عنه قيام علاقات تجارية مع كل من قرطاجة و روما و بلاد اليونان . كان الملك </a:t>
            </a:r>
            <a:r>
              <a:rPr lang="ar-DZ" dirty="0" err="1" smtClean="0"/>
              <a:t>ماسينيسا</a:t>
            </a:r>
            <a:r>
              <a:rPr lang="ar-DZ" dirty="0" smtClean="0"/>
              <a:t> يتطلع كثيرا إلى إقامة علاقات خارجية مع القوى الكبرى على غرار الإغريق وقد تضاعف في عهده إصدار العملة </a:t>
            </a:r>
            <a:r>
              <a:rPr lang="ar-DZ" dirty="0" err="1" smtClean="0"/>
              <a:t>النوميدية</a:t>
            </a:r>
            <a:r>
              <a:rPr lang="ar-DZ" dirty="0" smtClean="0"/>
              <a:t> وهذا النمو في </a:t>
            </a:r>
            <a:r>
              <a:rPr lang="ar-DZ" dirty="0"/>
              <a:t>الكتلة </a:t>
            </a:r>
            <a:r>
              <a:rPr lang="ar-DZ" dirty="0" err="1"/>
              <a:t>النقديةلنوميدية</a:t>
            </a:r>
            <a:r>
              <a:rPr lang="ar-DZ" dirty="0"/>
              <a:t> دليل على </a:t>
            </a:r>
            <a:r>
              <a:rPr lang="ar-DZ" dirty="0" smtClean="0"/>
              <a:t>اقتصاد </a:t>
            </a:r>
            <a:r>
              <a:rPr lang="ar-DZ" i="1" dirty="0" err="1" smtClean="0"/>
              <a:t>مزدهر</a:t>
            </a:r>
            <a:r>
              <a:rPr lang="ar-DZ" dirty="0" err="1" smtClean="0"/>
              <a:t>قتصادياوتعامل</a:t>
            </a:r>
            <a:r>
              <a:rPr lang="ar-DZ" i="1" dirty="0" smtClean="0"/>
              <a:t> </a:t>
            </a:r>
            <a:r>
              <a:rPr lang="ar-DZ" dirty="0"/>
              <a:t>متطور ورغم إصدار قرطاج لعملتها التي سكت في صقلية ثم في قرطاج بعد ذلك, </a:t>
            </a:r>
            <a:r>
              <a:rPr lang="ar-DZ" dirty="0" smtClean="0"/>
              <a:t>الا </a:t>
            </a:r>
            <a:r>
              <a:rPr lang="ar-DZ" dirty="0"/>
              <a:t>أنها لك تكن رائجة في كل المملكة </a:t>
            </a:r>
            <a:r>
              <a:rPr lang="ar-DZ" dirty="0" err="1"/>
              <a:t>النوميدية</a:t>
            </a:r>
            <a:r>
              <a:rPr lang="ar-DZ" dirty="0"/>
              <a:t> و أن تداولها كان مقتصرا على المدن الليبية التي </a:t>
            </a:r>
            <a:r>
              <a:rPr lang="ar-DZ" dirty="0" smtClean="0"/>
              <a:t>ضمتها </a:t>
            </a:r>
            <a:r>
              <a:rPr lang="ar-DZ" dirty="0"/>
              <a:t>المملكة</a:t>
            </a:r>
            <a:endParaRPr lang="fr-FR" dirty="0"/>
          </a:p>
        </p:txBody>
      </p:sp>
    </p:spTree>
    <p:extLst>
      <p:ext uri="{BB962C8B-B14F-4D97-AF65-F5344CB8AC3E}">
        <p14:creationId xmlns:p14="http://schemas.microsoft.com/office/powerpoint/2010/main" val="4440041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052736"/>
            <a:ext cx="8229600" cy="5073427"/>
          </a:xfrm>
        </p:spPr>
        <p:txBody>
          <a:bodyPr/>
          <a:lstStyle/>
          <a:p>
            <a:pPr algn="r" rtl="1"/>
            <a:r>
              <a:rPr lang="ar-DZ" dirty="0" smtClean="0"/>
              <a:t>إن تحول الاقتصادي </a:t>
            </a:r>
            <a:r>
              <a:rPr lang="ar-DZ" dirty="0" err="1" smtClean="0"/>
              <a:t>النوميدي</a:t>
            </a:r>
            <a:r>
              <a:rPr lang="ar-DZ" dirty="0" smtClean="0"/>
              <a:t> من </a:t>
            </a:r>
            <a:r>
              <a:rPr lang="ar-DZ" dirty="0" err="1" smtClean="0"/>
              <a:t>إقتصاد</a:t>
            </a:r>
            <a:r>
              <a:rPr lang="ar-DZ" dirty="0" smtClean="0"/>
              <a:t> طبيعي إلى </a:t>
            </a:r>
            <a:r>
              <a:rPr lang="ar-DZ" dirty="0" err="1" smtClean="0"/>
              <a:t>إقتصاد</a:t>
            </a:r>
            <a:r>
              <a:rPr lang="ar-DZ" dirty="0" smtClean="0"/>
              <a:t> نقدي منذ القرن الثالث قبل الميلاد, أدى إلى تحول المعاملات التجارية إلى معاملات نقدية خاصة في المدن, الا أن نظام المقايضة لم يلغ تماما وظل مستمر بشكل أو بآخر في حال تدهور العملة أو وقوع تضخم وقد استمر تداول العملة النقدية </a:t>
            </a:r>
            <a:r>
              <a:rPr lang="ar-DZ" dirty="0" err="1" smtClean="0"/>
              <a:t>النوميدية</a:t>
            </a:r>
            <a:r>
              <a:rPr lang="ar-DZ" dirty="0" smtClean="0"/>
              <a:t> التي حملت رسمه الحصان الراكض فترات طويلة إلى القرن الاول بعد الميلاد على الأقل</a:t>
            </a:r>
            <a:endParaRPr lang="fr-FR" dirty="0"/>
          </a:p>
        </p:txBody>
      </p:sp>
    </p:spTree>
    <p:extLst>
      <p:ext uri="{BB962C8B-B14F-4D97-AF65-F5344CB8AC3E}">
        <p14:creationId xmlns:p14="http://schemas.microsoft.com/office/powerpoint/2010/main" val="42002190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980728"/>
            <a:ext cx="8229600" cy="5145435"/>
          </a:xfrm>
        </p:spPr>
        <p:txBody>
          <a:bodyPr>
            <a:normAutofit/>
          </a:bodyPr>
          <a:lstStyle/>
          <a:p>
            <a:pPr algn="r" rtl="1"/>
            <a:r>
              <a:rPr lang="ar-DZ" dirty="0" err="1">
                <a:solidFill>
                  <a:schemeClr val="accent3"/>
                </a:solidFill>
              </a:rPr>
              <a:t>أهمیــــة</a:t>
            </a:r>
            <a:r>
              <a:rPr lang="ar-DZ" dirty="0">
                <a:solidFill>
                  <a:schemeClr val="accent3"/>
                </a:solidFill>
              </a:rPr>
              <a:t> النقــــود </a:t>
            </a:r>
            <a:endParaRPr lang="fr-FR" dirty="0">
              <a:solidFill>
                <a:schemeClr val="accent3"/>
              </a:solidFill>
            </a:endParaRPr>
          </a:p>
          <a:p>
            <a:pPr algn="r" rtl="1"/>
            <a:r>
              <a:rPr lang="ar-DZ" dirty="0" smtClean="0"/>
              <a:t>تعتبر </a:t>
            </a:r>
            <a:r>
              <a:rPr lang="ar-DZ" dirty="0"/>
              <a:t>العملة من العناصر </a:t>
            </a:r>
            <a:r>
              <a:rPr lang="ar-DZ" dirty="0" smtClean="0"/>
              <a:t>الأساسية </a:t>
            </a:r>
            <a:r>
              <a:rPr lang="ar-DZ" dirty="0"/>
              <a:t>لحكم دولة ما او </a:t>
            </a:r>
            <a:r>
              <a:rPr lang="ar-DZ" dirty="0" smtClean="0"/>
              <a:t>إمبراطورية، </a:t>
            </a:r>
            <a:r>
              <a:rPr lang="ar-DZ" dirty="0"/>
              <a:t>ذلك لما لها من </a:t>
            </a:r>
            <a:r>
              <a:rPr lang="ar-DZ" dirty="0" smtClean="0"/>
              <a:t>أهمية </a:t>
            </a:r>
            <a:r>
              <a:rPr lang="ar-DZ" dirty="0" err="1"/>
              <a:t>تاریخیة</a:t>
            </a:r>
            <a:r>
              <a:rPr lang="ar-DZ" dirty="0"/>
              <a:t> </a:t>
            </a:r>
            <a:r>
              <a:rPr lang="ar-DZ" dirty="0" err="1"/>
              <a:t>واثریة</a:t>
            </a:r>
            <a:r>
              <a:rPr lang="ar-DZ" dirty="0"/>
              <a:t> مكنت </a:t>
            </a:r>
            <a:r>
              <a:rPr lang="ar-DZ" dirty="0" smtClean="0"/>
              <a:t>الباحثين </a:t>
            </a:r>
            <a:r>
              <a:rPr lang="ar-DZ" dirty="0" err="1"/>
              <a:t>والاثریین</a:t>
            </a:r>
            <a:r>
              <a:rPr lang="ar-DZ" dirty="0"/>
              <a:t> من الاطلاع والكشف عن جانب من جوانب الحضارة الغابرة ومن ذلك برزت </a:t>
            </a:r>
            <a:r>
              <a:rPr lang="ar-DZ" dirty="0" err="1"/>
              <a:t>اهمیتها</a:t>
            </a:r>
            <a:r>
              <a:rPr lang="ar-DZ" dirty="0"/>
              <a:t> </a:t>
            </a:r>
            <a:r>
              <a:rPr lang="ar-DZ" dirty="0" smtClean="0"/>
              <a:t>وتبين </a:t>
            </a:r>
            <a:r>
              <a:rPr lang="ar-DZ" dirty="0"/>
              <a:t>ان </a:t>
            </a:r>
            <a:r>
              <a:rPr lang="ar-DZ" dirty="0" err="1"/>
              <a:t>قیمتها</a:t>
            </a:r>
            <a:r>
              <a:rPr lang="ar-DZ" dirty="0"/>
              <a:t> لا تكمن في نوع مادتها فحسب بل تعدت الى درجة استعمالها وكثرة تداولها على مر </a:t>
            </a:r>
            <a:r>
              <a:rPr lang="ar-DZ" dirty="0" err="1"/>
              <a:t>السنین</a:t>
            </a:r>
            <a:r>
              <a:rPr lang="ar-DZ" dirty="0"/>
              <a:t>، فمن خلال الرموز والشعارات </a:t>
            </a:r>
            <a:r>
              <a:rPr lang="ar-DZ" dirty="0" err="1"/>
              <a:t>یمكن</a:t>
            </a:r>
            <a:r>
              <a:rPr lang="ar-DZ" dirty="0"/>
              <a:t> ان نفسر الاتجاهات </a:t>
            </a:r>
            <a:r>
              <a:rPr lang="ar-DZ" dirty="0" smtClean="0"/>
              <a:t>السياسة </a:t>
            </a:r>
            <a:r>
              <a:rPr lang="ar-DZ" dirty="0"/>
              <a:t>ومن هنا نقول ان النقود ذات </a:t>
            </a:r>
            <a:r>
              <a:rPr lang="ar-DZ" dirty="0" err="1"/>
              <a:t>اهمیة</a:t>
            </a:r>
            <a:r>
              <a:rPr lang="ar-DZ" dirty="0"/>
              <a:t> من </a:t>
            </a:r>
            <a:r>
              <a:rPr lang="ar-DZ" dirty="0" err="1"/>
              <a:t>الناحیة</a:t>
            </a:r>
            <a:r>
              <a:rPr lang="ar-DZ" dirty="0"/>
              <a:t> </a:t>
            </a:r>
            <a:r>
              <a:rPr lang="ar-DZ" dirty="0" smtClean="0"/>
              <a:t>السياسة </a:t>
            </a:r>
            <a:r>
              <a:rPr lang="ar-DZ" dirty="0"/>
              <a:t>فهي رمز الاستقلال والنفوذ لدولة ما وهذا من خلال فرض السك بشعارات </a:t>
            </a:r>
            <a:r>
              <a:rPr lang="ar-DZ" dirty="0" smtClean="0"/>
              <a:t>وألقاب التي </a:t>
            </a:r>
            <a:r>
              <a:rPr lang="ar-DZ" dirty="0"/>
              <a:t>تمنح الدولة عددا من </a:t>
            </a:r>
            <a:r>
              <a:rPr lang="ar-DZ" dirty="0" err="1"/>
              <a:t>المؤیدین</a:t>
            </a:r>
            <a:r>
              <a:rPr lang="ar-DZ" dirty="0"/>
              <a:t> ،اما من </a:t>
            </a:r>
            <a:r>
              <a:rPr lang="ar-DZ" dirty="0" err="1"/>
              <a:t>الناحیة</a:t>
            </a:r>
            <a:r>
              <a:rPr lang="ar-DZ" dirty="0"/>
              <a:t> </a:t>
            </a:r>
            <a:r>
              <a:rPr lang="ar-DZ" dirty="0" err="1"/>
              <a:t>الاقتصادیة</a:t>
            </a:r>
            <a:r>
              <a:rPr lang="ar-DZ" dirty="0"/>
              <a:t> فالدور الذي لعبته النقود في هذا الجانب دور </a:t>
            </a:r>
            <a:r>
              <a:rPr lang="ar-DZ" dirty="0" smtClean="0"/>
              <a:t>جدمهم فهي مقياس لتقيم </a:t>
            </a:r>
            <a:r>
              <a:rPr lang="ar-DZ" dirty="0"/>
              <a:t>السلع وهي </a:t>
            </a:r>
            <a:r>
              <a:rPr lang="ar-DZ" dirty="0" err="1"/>
              <a:t>وسیلة</a:t>
            </a:r>
            <a:r>
              <a:rPr lang="ar-DZ" dirty="0"/>
              <a:t> </a:t>
            </a:r>
            <a:r>
              <a:rPr lang="ar-DZ" dirty="0" smtClean="0"/>
              <a:t>لتحديد </a:t>
            </a:r>
            <a:r>
              <a:rPr lang="ar-DZ" dirty="0"/>
              <a:t>الاجور</a:t>
            </a:r>
            <a:endParaRPr lang="fr-FR" dirty="0"/>
          </a:p>
        </p:txBody>
      </p:sp>
    </p:spTree>
    <p:extLst>
      <p:ext uri="{BB962C8B-B14F-4D97-AF65-F5344CB8AC3E}">
        <p14:creationId xmlns:p14="http://schemas.microsoft.com/office/powerpoint/2010/main" val="401719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764704"/>
            <a:ext cx="8229600" cy="5361459"/>
          </a:xfrm>
        </p:spPr>
        <p:txBody>
          <a:bodyPr>
            <a:normAutofit/>
          </a:bodyPr>
          <a:lstStyle/>
          <a:p>
            <a:pPr algn="just" rtl="1"/>
            <a:r>
              <a:rPr lang="ar-DZ" dirty="0"/>
              <a:t>والضرائب ،كما ان وفرتها وثبات </a:t>
            </a:r>
            <a:r>
              <a:rPr lang="ar-DZ" dirty="0" err="1"/>
              <a:t>معاییرها</a:t>
            </a:r>
            <a:r>
              <a:rPr lang="ar-DZ" dirty="0"/>
              <a:t> </a:t>
            </a:r>
            <a:r>
              <a:rPr lang="ar-DZ" dirty="0" err="1"/>
              <a:t>یجعل</a:t>
            </a:r>
            <a:r>
              <a:rPr lang="ar-DZ" dirty="0"/>
              <a:t> منها مصدرا </a:t>
            </a:r>
            <a:r>
              <a:rPr lang="ar-DZ" dirty="0" err="1"/>
              <a:t>اقتصادیا</a:t>
            </a:r>
            <a:r>
              <a:rPr lang="ar-DZ" dirty="0"/>
              <a:t> </a:t>
            </a:r>
            <a:r>
              <a:rPr lang="ar-DZ" dirty="0" smtClean="0"/>
              <a:t>تدعم </a:t>
            </a:r>
            <a:r>
              <a:rPr lang="ar-DZ" dirty="0"/>
              <a:t>كل القطاعات من الزراعة والصناعة والتجارة </a:t>
            </a:r>
            <a:r>
              <a:rPr lang="ar-DZ" dirty="0" smtClean="0"/>
              <a:t>وتساعد </a:t>
            </a:r>
            <a:r>
              <a:rPr lang="ar-DZ" dirty="0"/>
              <a:t>على </a:t>
            </a:r>
            <a:r>
              <a:rPr lang="ar-DZ" dirty="0" smtClean="0"/>
              <a:t>تحسبن </a:t>
            </a:r>
            <a:r>
              <a:rPr lang="ar-DZ" dirty="0"/>
              <a:t>المستوى </a:t>
            </a:r>
            <a:r>
              <a:rPr lang="ar-DZ" dirty="0" err="1"/>
              <a:t>المعیشي</a:t>
            </a:r>
            <a:r>
              <a:rPr lang="ar-DZ" dirty="0"/>
              <a:t> ،كما ان النقود </a:t>
            </a:r>
            <a:r>
              <a:rPr lang="ar-DZ" dirty="0" err="1"/>
              <a:t>وسیلة</a:t>
            </a:r>
            <a:r>
              <a:rPr lang="ar-DZ" dirty="0"/>
              <a:t> </a:t>
            </a:r>
            <a:r>
              <a:rPr lang="ar-DZ" dirty="0" err="1"/>
              <a:t>اعلامیة</a:t>
            </a:r>
            <a:r>
              <a:rPr lang="ar-DZ" dirty="0"/>
              <a:t> واسعة تقوي الصلة </a:t>
            </a:r>
            <a:r>
              <a:rPr lang="ar-DZ" dirty="0" smtClean="0"/>
              <a:t>ببن </a:t>
            </a:r>
            <a:r>
              <a:rPr lang="ar-DZ" dirty="0"/>
              <a:t>الحاكم والشعب ،الى جانب انها تصور </a:t>
            </a:r>
            <a:r>
              <a:rPr lang="ar-DZ" dirty="0" err="1"/>
              <a:t>الحیاة</a:t>
            </a:r>
            <a:r>
              <a:rPr lang="ar-DZ" dirty="0"/>
              <a:t> </a:t>
            </a:r>
            <a:r>
              <a:rPr lang="ar-DZ" dirty="0" err="1"/>
              <a:t>الیومیة</a:t>
            </a:r>
            <a:r>
              <a:rPr lang="ar-DZ" dirty="0"/>
              <a:t> وتخلد </a:t>
            </a:r>
            <a:r>
              <a:rPr lang="ar-DZ" dirty="0" err="1"/>
              <a:t>الشخصیات</a:t>
            </a:r>
            <a:r>
              <a:rPr lang="ar-DZ" dirty="0"/>
              <a:t> البارزة والمناسبات الكبرى*كما ان النقود تعبر عن المستوى الفني لدولة ما من خلال ما تحمله من كتابات وزخارف وصور، بالإضافة الى مادة صنعها ومدى اتقانهاوهذا ما نلاحظه في المسكوكات </a:t>
            </a:r>
            <a:r>
              <a:rPr lang="ar-DZ" dirty="0" err="1"/>
              <a:t>الاسلامیة</a:t>
            </a:r>
            <a:r>
              <a:rPr lang="ar-DZ" dirty="0"/>
              <a:t> خاصة * </a:t>
            </a:r>
            <a:r>
              <a:rPr lang="ar-DZ" dirty="0" err="1"/>
              <a:t>حیث</a:t>
            </a:r>
            <a:r>
              <a:rPr lang="ar-DZ" dirty="0"/>
              <a:t> ان وحدات التعامل </a:t>
            </a:r>
            <a:r>
              <a:rPr lang="ar-DZ" dirty="0" err="1"/>
              <a:t>المعدنیة</a:t>
            </a:r>
            <a:r>
              <a:rPr lang="ar-DZ" dirty="0"/>
              <a:t> كانت اقلها ارباكا واكثرها نفعا ،</a:t>
            </a:r>
            <a:r>
              <a:rPr lang="ar-DZ" dirty="0" err="1"/>
              <a:t>بحیث</a:t>
            </a:r>
            <a:r>
              <a:rPr lang="ar-DZ" dirty="0"/>
              <a:t> </a:t>
            </a:r>
            <a:r>
              <a:rPr lang="ar-DZ" dirty="0" err="1"/>
              <a:t>یمكن</a:t>
            </a:r>
            <a:r>
              <a:rPr lang="ar-DZ" dirty="0"/>
              <a:t> </a:t>
            </a:r>
            <a:r>
              <a:rPr lang="ar-DZ" dirty="0" err="1"/>
              <a:t>تشكیلها</a:t>
            </a:r>
            <a:r>
              <a:rPr lang="ar-DZ" dirty="0"/>
              <a:t> لصنع ادوات واسلحة وحلي </a:t>
            </a:r>
            <a:r>
              <a:rPr lang="ar-DZ" dirty="0" err="1"/>
              <a:t>ویمكن</a:t>
            </a:r>
            <a:r>
              <a:rPr lang="ar-DZ" dirty="0"/>
              <a:t> تبادلها من </a:t>
            </a:r>
            <a:r>
              <a:rPr lang="ar-DZ" dirty="0" err="1"/>
              <a:t>جدید</a:t>
            </a:r>
            <a:r>
              <a:rPr lang="ar-DZ" dirty="0"/>
              <a:t> لشراء بضائع اخرى ومن ثم فضل التجار هذه </a:t>
            </a:r>
            <a:r>
              <a:rPr lang="ar-DZ" dirty="0" err="1"/>
              <a:t>الاخیرة</a:t>
            </a:r>
            <a:r>
              <a:rPr lang="ar-DZ" dirty="0"/>
              <a:t> ،اذ انها </a:t>
            </a:r>
            <a:r>
              <a:rPr lang="ar-DZ" dirty="0" smtClean="0"/>
              <a:t>سهلة </a:t>
            </a:r>
            <a:r>
              <a:rPr lang="ar-DZ" dirty="0"/>
              <a:t>الحمل </a:t>
            </a:r>
            <a:r>
              <a:rPr lang="ar-DZ" dirty="0" err="1"/>
              <a:t>ویمكن</a:t>
            </a:r>
            <a:r>
              <a:rPr lang="ar-DZ" dirty="0"/>
              <a:t> تجزئتها حسب الوزن والتعرف </a:t>
            </a:r>
            <a:r>
              <a:rPr lang="ar-DZ" dirty="0" smtClean="0"/>
              <a:t>عليها دون صعوبة.</a:t>
            </a:r>
            <a:endParaRPr lang="fr-FR" dirty="0"/>
          </a:p>
        </p:txBody>
      </p:sp>
    </p:spTree>
    <p:extLst>
      <p:ext uri="{BB962C8B-B14F-4D97-AF65-F5344CB8AC3E}">
        <p14:creationId xmlns:p14="http://schemas.microsoft.com/office/powerpoint/2010/main" val="40008341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0"/>
            <a:ext cx="8229600" cy="6126163"/>
          </a:xfrm>
        </p:spPr>
        <p:txBody>
          <a:bodyPr>
            <a:normAutofit/>
          </a:bodyPr>
          <a:lstStyle/>
          <a:p>
            <a:pPr algn="just" rtl="1"/>
            <a:r>
              <a:rPr lang="ar-DZ" dirty="0" err="1">
                <a:solidFill>
                  <a:schemeClr val="accent2"/>
                </a:solidFill>
              </a:rPr>
              <a:t>أهمیة</a:t>
            </a:r>
            <a:r>
              <a:rPr lang="ar-DZ" dirty="0">
                <a:solidFill>
                  <a:schemeClr val="accent2"/>
                </a:solidFill>
              </a:rPr>
              <a:t> القطع </a:t>
            </a:r>
            <a:r>
              <a:rPr lang="ar-DZ" dirty="0" err="1">
                <a:solidFill>
                  <a:schemeClr val="accent2"/>
                </a:solidFill>
              </a:rPr>
              <a:t>النقدیة</a:t>
            </a:r>
            <a:r>
              <a:rPr lang="ar-DZ" dirty="0">
                <a:solidFill>
                  <a:schemeClr val="accent2"/>
                </a:solidFill>
              </a:rPr>
              <a:t> في الدراسات </a:t>
            </a:r>
            <a:r>
              <a:rPr lang="ar-DZ" dirty="0" err="1">
                <a:solidFill>
                  <a:schemeClr val="accent2"/>
                </a:solidFill>
              </a:rPr>
              <a:t>الأثریة</a:t>
            </a:r>
            <a:r>
              <a:rPr lang="ar-DZ" dirty="0">
                <a:solidFill>
                  <a:schemeClr val="accent2"/>
                </a:solidFill>
              </a:rPr>
              <a:t> </a:t>
            </a:r>
            <a:r>
              <a:rPr lang="ar-DZ" dirty="0" err="1">
                <a:solidFill>
                  <a:schemeClr val="accent2"/>
                </a:solidFill>
              </a:rPr>
              <a:t>والتاریخیة</a:t>
            </a:r>
            <a:r>
              <a:rPr lang="ar-DZ" dirty="0">
                <a:solidFill>
                  <a:schemeClr val="accent2"/>
                </a:solidFill>
              </a:rPr>
              <a:t> </a:t>
            </a:r>
          </a:p>
          <a:p>
            <a:pPr algn="just" rtl="1"/>
            <a:r>
              <a:rPr lang="ar-DZ" dirty="0" smtClean="0"/>
              <a:t>تعد </a:t>
            </a:r>
            <a:r>
              <a:rPr lang="ar-DZ" dirty="0"/>
              <a:t>النقود </a:t>
            </a:r>
            <a:r>
              <a:rPr lang="ar-DZ" dirty="0" err="1"/>
              <a:t>وسیلة</a:t>
            </a:r>
            <a:r>
              <a:rPr lang="ar-DZ" dirty="0"/>
              <a:t> للمبادلات </a:t>
            </a:r>
            <a:r>
              <a:rPr lang="ar-DZ" dirty="0" err="1"/>
              <a:t>المالیة</a:t>
            </a:r>
            <a:r>
              <a:rPr lang="ar-DZ" dirty="0"/>
              <a:t> </a:t>
            </a:r>
            <a:r>
              <a:rPr lang="ar-DZ" dirty="0" err="1"/>
              <a:t>التجاریة</a:t>
            </a:r>
            <a:r>
              <a:rPr lang="ar-DZ" dirty="0"/>
              <a:t> </a:t>
            </a:r>
            <a:r>
              <a:rPr lang="ar-DZ" dirty="0" smtClean="0"/>
              <a:t>ببن </a:t>
            </a:r>
            <a:r>
              <a:rPr lang="ar-DZ" dirty="0"/>
              <a:t>الامم عبر العصور وتعاقب الحضارات على الارض ،وبظهور القطع </a:t>
            </a:r>
            <a:r>
              <a:rPr lang="ar-DZ" dirty="0" err="1"/>
              <a:t>النقدیة</a:t>
            </a:r>
            <a:r>
              <a:rPr lang="ar-DZ" dirty="0"/>
              <a:t> باختلاف معدنها او </a:t>
            </a:r>
            <a:r>
              <a:rPr lang="ar-DZ" dirty="0" err="1"/>
              <a:t>قیمتها</a:t>
            </a:r>
            <a:r>
              <a:rPr lang="ar-DZ" dirty="0"/>
              <a:t> </a:t>
            </a:r>
            <a:r>
              <a:rPr lang="ar-DZ" dirty="0" err="1"/>
              <a:t>المالیة</a:t>
            </a:r>
            <a:r>
              <a:rPr lang="ar-DZ" dirty="0"/>
              <a:t> زالت كل مظاهر </a:t>
            </a:r>
            <a:r>
              <a:rPr lang="ar-DZ" dirty="0" err="1"/>
              <a:t>المقایضة</a:t>
            </a:r>
            <a:r>
              <a:rPr lang="ar-DZ" dirty="0"/>
              <a:t> وبالتالي اصبحت هذه المادة ذات </a:t>
            </a:r>
            <a:r>
              <a:rPr lang="ar-DZ" dirty="0" err="1"/>
              <a:t>اهمیة</a:t>
            </a:r>
            <a:r>
              <a:rPr lang="ar-DZ" dirty="0"/>
              <a:t> في </a:t>
            </a:r>
            <a:r>
              <a:rPr lang="ar-DZ" dirty="0" err="1"/>
              <a:t>جمیع</a:t>
            </a:r>
            <a:r>
              <a:rPr lang="ar-DZ" dirty="0"/>
              <a:t> المجالات وسارت دراستها من اهم الدراسات </a:t>
            </a:r>
            <a:r>
              <a:rPr lang="ar-DZ" dirty="0" err="1"/>
              <a:t>الممیزة</a:t>
            </a:r>
            <a:r>
              <a:rPr lang="ar-DZ" dirty="0"/>
              <a:t> لدى علماء الاثار </a:t>
            </a:r>
            <a:r>
              <a:rPr lang="ar-DZ" dirty="0" err="1"/>
              <a:t>والتاریخ</a:t>
            </a:r>
            <a:r>
              <a:rPr lang="ar-DZ" dirty="0"/>
              <a:t> </a:t>
            </a:r>
            <a:r>
              <a:rPr lang="ar-DZ" dirty="0" err="1"/>
              <a:t>والاقتصادیین</a:t>
            </a:r>
            <a:r>
              <a:rPr lang="ar-DZ" dirty="0"/>
              <a:t> فمن خلالها بانت </a:t>
            </a:r>
            <a:r>
              <a:rPr lang="ar-DZ" dirty="0" err="1"/>
              <a:t>الكثیر</a:t>
            </a:r>
            <a:r>
              <a:rPr lang="ar-DZ" dirty="0"/>
              <a:t> من الحقائق </a:t>
            </a:r>
            <a:r>
              <a:rPr lang="ar-DZ" dirty="0" err="1"/>
              <a:t>التاریخیة</a:t>
            </a:r>
            <a:r>
              <a:rPr lang="ar-DZ" dirty="0"/>
              <a:t> </a:t>
            </a:r>
            <a:r>
              <a:rPr lang="ar-DZ" dirty="0" err="1"/>
              <a:t>والحضاریة</a:t>
            </a:r>
            <a:r>
              <a:rPr lang="ar-DZ" dirty="0"/>
              <a:t> ،</a:t>
            </a:r>
            <a:r>
              <a:rPr lang="ar-DZ" dirty="0" err="1"/>
              <a:t>حیث</a:t>
            </a:r>
            <a:r>
              <a:rPr lang="ar-DZ" dirty="0"/>
              <a:t> </a:t>
            </a:r>
            <a:r>
              <a:rPr lang="ar-DZ" dirty="0" err="1"/>
              <a:t>ینتج</a:t>
            </a:r>
            <a:r>
              <a:rPr lang="ar-DZ" dirty="0"/>
              <a:t> عن دراسة مثل هذه الشواهد </a:t>
            </a:r>
            <a:r>
              <a:rPr lang="ar-DZ" dirty="0" smtClean="0"/>
              <a:t>المعطيات الحضارية </a:t>
            </a:r>
            <a:r>
              <a:rPr lang="ar-DZ" dirty="0" err="1" smtClean="0"/>
              <a:t>التالیة</a:t>
            </a:r>
            <a:r>
              <a:rPr lang="ar-DZ" dirty="0" smtClean="0"/>
              <a:t>:</a:t>
            </a:r>
            <a:endParaRPr lang="fr-FR" dirty="0"/>
          </a:p>
        </p:txBody>
      </p:sp>
    </p:spTree>
    <p:extLst>
      <p:ext uri="{BB962C8B-B14F-4D97-AF65-F5344CB8AC3E}">
        <p14:creationId xmlns:p14="http://schemas.microsoft.com/office/powerpoint/2010/main" val="3745972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lnSpcReduction="10000"/>
          </a:bodyPr>
          <a:lstStyle/>
          <a:p>
            <a:pPr algn="r" rtl="1"/>
            <a:r>
              <a:rPr lang="ar-DZ" dirty="0" smtClean="0"/>
              <a:t>تعد </a:t>
            </a:r>
            <a:r>
              <a:rPr lang="ar-DZ" dirty="0"/>
              <a:t>السكة وثائق </a:t>
            </a:r>
            <a:r>
              <a:rPr lang="ar-DZ" dirty="0" err="1"/>
              <a:t>رسمیة</a:t>
            </a:r>
            <a:r>
              <a:rPr lang="ar-DZ" dirty="0"/>
              <a:t> في دراسة </a:t>
            </a:r>
            <a:r>
              <a:rPr lang="ar-DZ" dirty="0" err="1"/>
              <a:t>التاریخ</a:t>
            </a:r>
            <a:r>
              <a:rPr lang="ar-DZ" dirty="0"/>
              <a:t>  </a:t>
            </a:r>
            <a:r>
              <a:rPr lang="ar-DZ" dirty="0" smtClean="0"/>
              <a:t>·</a:t>
            </a:r>
          </a:p>
          <a:p>
            <a:pPr algn="r" rtl="1"/>
            <a:r>
              <a:rPr lang="ar-DZ" dirty="0" smtClean="0"/>
              <a:t> </a:t>
            </a:r>
            <a:r>
              <a:rPr lang="ar-DZ" dirty="0"/>
              <a:t>تعد السكة من اهم شارات الدولة  · </a:t>
            </a:r>
            <a:endParaRPr lang="ar-DZ" dirty="0" smtClean="0"/>
          </a:p>
          <a:p>
            <a:pPr algn="r" rtl="1"/>
            <a:r>
              <a:rPr lang="ar-DZ" dirty="0" smtClean="0"/>
              <a:t>تحمل </a:t>
            </a:r>
            <a:r>
              <a:rPr lang="ar-DZ" dirty="0"/>
              <a:t>السكة اسماء اهم الاباطرة والحكام والولاة والامراء والالقاب ومدن السك </a:t>
            </a:r>
            <a:r>
              <a:rPr lang="ar-DZ" dirty="0" err="1"/>
              <a:t>وتاریخ</a:t>
            </a:r>
            <a:r>
              <a:rPr lang="ar-DZ" dirty="0"/>
              <a:t> السك وحدود الدولة </a:t>
            </a:r>
            <a:r>
              <a:rPr lang="ar-DZ" dirty="0" err="1"/>
              <a:t>وغیرها</a:t>
            </a:r>
            <a:r>
              <a:rPr lang="ar-DZ" dirty="0"/>
              <a:t> </a:t>
            </a:r>
            <a:r>
              <a:rPr lang="ar-DZ" dirty="0" smtClean="0"/>
              <a:t> </a:t>
            </a:r>
            <a:r>
              <a:rPr lang="ar-DZ" dirty="0"/>
              <a:t>· تساعد السكة في معرفة دلالة </a:t>
            </a:r>
            <a:r>
              <a:rPr lang="ar-DZ" dirty="0" smtClean="0"/>
              <a:t>الرموز</a:t>
            </a:r>
          </a:p>
          <a:p>
            <a:pPr algn="r" rtl="1"/>
            <a:r>
              <a:rPr lang="ar-DZ" dirty="0" smtClean="0"/>
              <a:t> </a:t>
            </a:r>
            <a:r>
              <a:rPr lang="ar-DZ" dirty="0"/>
              <a:t>· التعرف على المراحل </a:t>
            </a:r>
            <a:r>
              <a:rPr lang="ar-DZ" dirty="0" smtClean="0"/>
              <a:t>الانتقالية </a:t>
            </a:r>
            <a:r>
              <a:rPr lang="ar-DZ" dirty="0"/>
              <a:t>من </a:t>
            </a:r>
            <a:r>
              <a:rPr lang="ar-DZ" dirty="0" smtClean="0"/>
              <a:t>التبعية </a:t>
            </a:r>
            <a:r>
              <a:rPr lang="ar-DZ" dirty="0"/>
              <a:t>والمبادلات والمعاملات بالنقود </a:t>
            </a:r>
            <a:r>
              <a:rPr lang="ar-DZ" dirty="0" err="1"/>
              <a:t>البیزنطیة</a:t>
            </a:r>
            <a:r>
              <a:rPr lang="ar-DZ" dirty="0"/>
              <a:t> الى </a:t>
            </a:r>
            <a:r>
              <a:rPr lang="ar-DZ" dirty="0" smtClean="0"/>
              <a:t>تعريب النقد والاستقلالية</a:t>
            </a:r>
            <a:endParaRPr lang="fr-FR" dirty="0"/>
          </a:p>
        </p:txBody>
      </p:sp>
    </p:spTree>
    <p:extLst>
      <p:ext uri="{BB962C8B-B14F-4D97-AF65-F5344CB8AC3E}">
        <p14:creationId xmlns:p14="http://schemas.microsoft.com/office/powerpoint/2010/main" val="14065012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1026" name="Picture 2" descr="C:\Users\NTIC\Documents\Capture.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3315" t="26858" r="28725" b="16701"/>
          <a:stretch/>
        </p:blipFill>
        <p:spPr bwMode="auto">
          <a:xfrm>
            <a:off x="899592" y="1340768"/>
            <a:ext cx="6696744"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756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908720"/>
            <a:ext cx="6777317" cy="4923909"/>
          </a:xfrm>
        </p:spPr>
        <p:txBody>
          <a:bodyPr>
            <a:normAutofit/>
          </a:bodyPr>
          <a:lstStyle/>
          <a:p>
            <a:pPr algn="r"/>
            <a:r>
              <a:rPr lang="ar-DZ" dirty="0"/>
              <a:t>كان الملك </a:t>
            </a:r>
            <a:r>
              <a:rPr lang="ar-DZ" dirty="0" err="1"/>
              <a:t>سيفاكس</a:t>
            </a:r>
            <a:r>
              <a:rPr lang="ar-DZ" dirty="0"/>
              <a:t> أثناء ذلك على </a:t>
            </a:r>
            <a:r>
              <a:rPr lang="ar-DZ" dirty="0" smtClean="0"/>
              <a:t>علاقة </a:t>
            </a:r>
            <a:r>
              <a:rPr lang="ar-DZ" dirty="0"/>
              <a:t>بإسبانيا ويبدوا أن قسما كبيرا من عملته </a:t>
            </a:r>
            <a:r>
              <a:rPr lang="ar-DZ" dirty="0" smtClean="0"/>
              <a:t>سكت </a:t>
            </a:r>
            <a:r>
              <a:rPr lang="ar-DZ" dirty="0"/>
              <a:t>هناك . لم يستخدم ملوك </a:t>
            </a:r>
            <a:r>
              <a:rPr lang="ar-DZ" dirty="0" err="1"/>
              <a:t>النوميد</a:t>
            </a:r>
            <a:r>
              <a:rPr lang="ar-DZ" dirty="0"/>
              <a:t> المعادن الثمينة في سك عمالتهم, و كانت معظمها مصنوعة من معادن رخيصة مثل الرصاص و النحاس, </a:t>
            </a:r>
            <a:r>
              <a:rPr lang="ar-DZ" dirty="0" err="1"/>
              <a:t>بإستثناء</a:t>
            </a:r>
            <a:r>
              <a:rPr lang="ar-DZ" dirty="0"/>
              <a:t> ثالث قطع فضية تنسب للملك فرمينا ابن </a:t>
            </a:r>
            <a:r>
              <a:rPr lang="ar-DZ" dirty="0" err="1"/>
              <a:t>سيفاكس</a:t>
            </a:r>
            <a:r>
              <a:rPr lang="ar-DZ" dirty="0"/>
              <a:t>, و ستة قطع نسبة للملك </a:t>
            </a:r>
            <a:r>
              <a:rPr lang="ar-DZ" dirty="0" err="1"/>
              <a:t>هيمبصال</a:t>
            </a:r>
            <a:r>
              <a:rPr lang="ar-DZ" dirty="0"/>
              <a:t> الثاني, و قطعتين ذهبيتين نسبة إلى الملك </a:t>
            </a:r>
            <a:r>
              <a:rPr lang="ar-DZ" dirty="0" err="1"/>
              <a:t>يوغرطة</a:t>
            </a:r>
            <a:r>
              <a:rPr lang="ar-DZ" dirty="0"/>
              <a:t> </a:t>
            </a:r>
            <a:r>
              <a:rPr lang="ar-DZ" dirty="0" smtClean="0"/>
              <a:t>. </a:t>
            </a:r>
            <a:r>
              <a:rPr lang="ar-DZ" dirty="0"/>
              <a:t>فالعملة </a:t>
            </a:r>
            <a:r>
              <a:rPr lang="ar-DZ" dirty="0" err="1"/>
              <a:t>النوميدية</a:t>
            </a:r>
            <a:r>
              <a:rPr lang="ar-DZ" dirty="0"/>
              <a:t> </a:t>
            </a:r>
            <a:r>
              <a:rPr lang="ar-DZ" dirty="0" smtClean="0"/>
              <a:t> </a:t>
            </a:r>
            <a:r>
              <a:rPr lang="ar-DZ" dirty="0"/>
              <a:t>مكتشفة التي تعود إلى فترة الممالك في مجملها مصنوعة من الفضة والرصاص </a:t>
            </a:r>
            <a:r>
              <a:rPr lang="ar-DZ" dirty="0" smtClean="0"/>
              <a:t>والبرونز</a:t>
            </a:r>
            <a:endParaRPr lang="fr-FR" dirty="0"/>
          </a:p>
        </p:txBody>
      </p:sp>
    </p:spTree>
    <p:extLst>
      <p:ext uri="{BB962C8B-B14F-4D97-AF65-F5344CB8AC3E}">
        <p14:creationId xmlns:p14="http://schemas.microsoft.com/office/powerpoint/2010/main" val="17824718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908720"/>
            <a:ext cx="6777317" cy="4923909"/>
          </a:xfrm>
        </p:spPr>
        <p:txBody>
          <a:bodyPr>
            <a:normAutofit/>
          </a:bodyPr>
          <a:lstStyle/>
          <a:p>
            <a:pPr lvl="0" algn="r" rtl="1"/>
            <a:r>
              <a:rPr lang="ar-DZ" dirty="0">
                <a:solidFill>
                  <a:srgbClr val="C0504D"/>
                </a:solidFill>
              </a:rPr>
              <a:t>دراسة العملة </a:t>
            </a:r>
            <a:r>
              <a:rPr lang="ar-DZ" dirty="0" err="1">
                <a:solidFill>
                  <a:srgbClr val="C0504D"/>
                </a:solidFill>
              </a:rPr>
              <a:t>الاثریة</a:t>
            </a:r>
            <a:r>
              <a:rPr lang="ar-DZ" dirty="0">
                <a:solidFill>
                  <a:srgbClr val="C0504D"/>
                </a:solidFill>
              </a:rPr>
              <a:t> </a:t>
            </a:r>
          </a:p>
          <a:p>
            <a:pPr lvl="0" algn="r" rtl="1"/>
            <a:r>
              <a:rPr lang="ar-DZ" dirty="0" err="1">
                <a:solidFill>
                  <a:prstClr val="black"/>
                </a:solidFill>
              </a:rPr>
              <a:t>یتم</a:t>
            </a:r>
            <a:r>
              <a:rPr lang="ar-DZ" dirty="0">
                <a:solidFill>
                  <a:prstClr val="black"/>
                </a:solidFill>
              </a:rPr>
              <a:t> دراسة العملات </a:t>
            </a:r>
            <a:r>
              <a:rPr lang="ar-DZ" dirty="0" err="1">
                <a:solidFill>
                  <a:prstClr val="black"/>
                </a:solidFill>
              </a:rPr>
              <a:t>النقدیة</a:t>
            </a:r>
            <a:r>
              <a:rPr lang="ar-DZ" dirty="0">
                <a:solidFill>
                  <a:prstClr val="black"/>
                </a:solidFill>
              </a:rPr>
              <a:t> </a:t>
            </a:r>
            <a:r>
              <a:rPr lang="ar-DZ" dirty="0" smtClean="0">
                <a:solidFill>
                  <a:prstClr val="black"/>
                </a:solidFill>
              </a:rPr>
              <a:t>الأثرية </a:t>
            </a:r>
            <a:r>
              <a:rPr lang="ar-DZ" dirty="0">
                <a:solidFill>
                  <a:prstClr val="black"/>
                </a:solidFill>
              </a:rPr>
              <a:t>من </a:t>
            </a:r>
            <a:r>
              <a:rPr lang="ar-DZ" dirty="0" smtClean="0">
                <a:solidFill>
                  <a:prstClr val="black"/>
                </a:solidFill>
              </a:rPr>
              <a:t>الناحية </a:t>
            </a:r>
            <a:r>
              <a:rPr lang="ar-DZ" dirty="0" err="1">
                <a:solidFill>
                  <a:prstClr val="black"/>
                </a:solidFill>
              </a:rPr>
              <a:t>التقنیة</a:t>
            </a:r>
            <a:r>
              <a:rPr lang="ar-DZ" dirty="0">
                <a:solidFill>
                  <a:prstClr val="black"/>
                </a:solidFill>
              </a:rPr>
              <a:t> انطلاقا من مادة الصنع وطرق الضرب </a:t>
            </a:r>
            <a:r>
              <a:rPr lang="ar-DZ" dirty="0" err="1">
                <a:solidFill>
                  <a:prstClr val="black"/>
                </a:solidFill>
              </a:rPr>
              <a:t>والتغیرات</a:t>
            </a:r>
            <a:r>
              <a:rPr lang="ar-DZ" dirty="0">
                <a:solidFill>
                  <a:prstClr val="black"/>
                </a:solidFill>
              </a:rPr>
              <a:t> التي </a:t>
            </a:r>
            <a:r>
              <a:rPr lang="ar-DZ" dirty="0" smtClean="0">
                <a:solidFill>
                  <a:prstClr val="black"/>
                </a:solidFill>
              </a:rPr>
              <a:t>طرأت </a:t>
            </a:r>
            <a:r>
              <a:rPr lang="ar-DZ" dirty="0">
                <a:solidFill>
                  <a:prstClr val="black"/>
                </a:solidFill>
              </a:rPr>
              <a:t>على الوزن والشكل من فترة الى اخرى ،ومن </a:t>
            </a:r>
            <a:r>
              <a:rPr lang="ar-DZ" dirty="0" err="1">
                <a:solidFill>
                  <a:prstClr val="black"/>
                </a:solidFill>
              </a:rPr>
              <a:t>الناحیة</a:t>
            </a:r>
            <a:r>
              <a:rPr lang="ar-DZ" dirty="0">
                <a:solidFill>
                  <a:prstClr val="black"/>
                </a:solidFill>
              </a:rPr>
              <a:t> </a:t>
            </a:r>
            <a:r>
              <a:rPr lang="ar-DZ" dirty="0" err="1">
                <a:solidFill>
                  <a:prstClr val="black"/>
                </a:solidFill>
              </a:rPr>
              <a:t>الفنیة</a:t>
            </a:r>
            <a:r>
              <a:rPr lang="ar-DZ" dirty="0">
                <a:solidFill>
                  <a:prstClr val="black"/>
                </a:solidFill>
              </a:rPr>
              <a:t> من خلال </a:t>
            </a:r>
            <a:r>
              <a:rPr lang="ar-DZ" dirty="0" err="1">
                <a:solidFill>
                  <a:prstClr val="black"/>
                </a:solidFill>
              </a:rPr>
              <a:t>تفكیك</a:t>
            </a:r>
            <a:r>
              <a:rPr lang="ar-DZ" dirty="0">
                <a:solidFill>
                  <a:prstClr val="black"/>
                </a:solidFill>
              </a:rPr>
              <a:t> الرموز والمشاهد مثل </a:t>
            </a:r>
            <a:r>
              <a:rPr lang="ar-DZ" dirty="0" err="1">
                <a:solidFill>
                  <a:prstClr val="black"/>
                </a:solidFill>
              </a:rPr>
              <a:t>الحربیة</a:t>
            </a:r>
            <a:r>
              <a:rPr lang="ar-DZ" dirty="0">
                <a:solidFill>
                  <a:prstClr val="black"/>
                </a:solidFill>
              </a:rPr>
              <a:t> مثلا والمباني وصور </a:t>
            </a:r>
            <a:r>
              <a:rPr lang="ar-DZ" dirty="0" err="1">
                <a:solidFill>
                  <a:prstClr val="black"/>
                </a:solidFill>
              </a:rPr>
              <a:t>الحاكمین</a:t>
            </a:r>
            <a:r>
              <a:rPr lang="ar-DZ" dirty="0">
                <a:solidFill>
                  <a:prstClr val="black"/>
                </a:solidFill>
              </a:rPr>
              <a:t> ،والتي من خلالها </a:t>
            </a:r>
            <a:r>
              <a:rPr lang="ar-DZ" dirty="0" err="1">
                <a:solidFill>
                  <a:prstClr val="black"/>
                </a:solidFill>
              </a:rPr>
              <a:t>یمكن</a:t>
            </a:r>
            <a:r>
              <a:rPr lang="ar-DZ" dirty="0">
                <a:solidFill>
                  <a:prstClr val="black"/>
                </a:solidFill>
              </a:rPr>
              <a:t> الكشف عن مختلف المظاهر </a:t>
            </a:r>
            <a:r>
              <a:rPr lang="ar-DZ" dirty="0" err="1">
                <a:solidFill>
                  <a:prstClr val="black"/>
                </a:solidFill>
              </a:rPr>
              <a:t>الحضاریة</a:t>
            </a:r>
            <a:r>
              <a:rPr lang="ar-DZ" dirty="0">
                <a:solidFill>
                  <a:prstClr val="black"/>
                </a:solidFill>
              </a:rPr>
              <a:t> </a:t>
            </a:r>
            <a:r>
              <a:rPr lang="ar-DZ" dirty="0" err="1">
                <a:solidFill>
                  <a:prstClr val="black"/>
                </a:solidFill>
              </a:rPr>
              <a:t>والاقتصادیة</a:t>
            </a:r>
            <a:r>
              <a:rPr lang="ar-DZ" dirty="0">
                <a:solidFill>
                  <a:prstClr val="black"/>
                </a:solidFill>
              </a:rPr>
              <a:t> </a:t>
            </a:r>
            <a:r>
              <a:rPr lang="ar-DZ" dirty="0" err="1">
                <a:solidFill>
                  <a:prstClr val="black"/>
                </a:solidFill>
              </a:rPr>
              <a:t>والسیاسیة</a:t>
            </a:r>
            <a:r>
              <a:rPr lang="ar-DZ" dirty="0">
                <a:solidFill>
                  <a:prstClr val="black"/>
                </a:solidFill>
              </a:rPr>
              <a:t> </a:t>
            </a:r>
            <a:r>
              <a:rPr lang="ar-DZ" dirty="0" err="1">
                <a:solidFill>
                  <a:prstClr val="black"/>
                </a:solidFill>
              </a:rPr>
              <a:t>والاجتماعیةلمجموعة</a:t>
            </a:r>
            <a:r>
              <a:rPr lang="ar-DZ" dirty="0">
                <a:solidFill>
                  <a:prstClr val="black"/>
                </a:solidFill>
              </a:rPr>
              <a:t> من الشعوب والمناطق وعلاقة التواصل </a:t>
            </a:r>
            <a:r>
              <a:rPr lang="ar-DZ" dirty="0" err="1">
                <a:solidFill>
                  <a:prstClr val="black"/>
                </a:solidFill>
              </a:rPr>
              <a:t>فیما</a:t>
            </a:r>
            <a:r>
              <a:rPr lang="ar-DZ" dirty="0">
                <a:solidFill>
                  <a:prstClr val="black"/>
                </a:solidFill>
              </a:rPr>
              <a:t> </a:t>
            </a:r>
            <a:r>
              <a:rPr lang="ar-DZ" dirty="0" err="1">
                <a:solidFill>
                  <a:prstClr val="black"/>
                </a:solidFill>
              </a:rPr>
              <a:t>بینها</a:t>
            </a:r>
            <a:endParaRPr lang="fr-FR" dirty="0">
              <a:solidFill>
                <a:prstClr val="black"/>
              </a:solidFill>
            </a:endParaRPr>
          </a:p>
          <a:p>
            <a:endParaRPr lang="fr-FR" dirty="0"/>
          </a:p>
        </p:txBody>
      </p:sp>
    </p:spTree>
    <p:extLst>
      <p:ext uri="{BB962C8B-B14F-4D97-AF65-F5344CB8AC3E}">
        <p14:creationId xmlns:p14="http://schemas.microsoft.com/office/powerpoint/2010/main" val="24378230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490" y="116632"/>
            <a:ext cx="7024744" cy="1368152"/>
          </a:xfrm>
        </p:spPr>
        <p:txBody>
          <a:bodyPr/>
          <a:lstStyle/>
          <a:p>
            <a:pPr algn="r"/>
            <a:r>
              <a:rPr lang="ar-DZ" dirty="0" smtClean="0"/>
              <a:t>الحلي</a:t>
            </a:r>
            <a:endParaRPr lang="fr-FR" dirty="0"/>
          </a:p>
        </p:txBody>
      </p:sp>
      <p:sp>
        <p:nvSpPr>
          <p:cNvPr id="3" name="Espace réservé du contenu 2"/>
          <p:cNvSpPr>
            <a:spLocks noGrp="1"/>
          </p:cNvSpPr>
          <p:nvPr>
            <p:ph idx="1"/>
          </p:nvPr>
        </p:nvSpPr>
        <p:spPr>
          <a:xfrm>
            <a:off x="1043492" y="1772816"/>
            <a:ext cx="6984892" cy="4392488"/>
          </a:xfrm>
        </p:spPr>
        <p:txBody>
          <a:bodyPr>
            <a:normAutofit fontScale="77500" lnSpcReduction="20000"/>
          </a:bodyPr>
          <a:lstStyle/>
          <a:p>
            <a:pPr algn="just" rtl="1"/>
            <a:r>
              <a:rPr lang="ar-DZ" sz="3000" dirty="0">
                <a:solidFill>
                  <a:prstClr val="black"/>
                </a:solidFill>
              </a:rPr>
              <a:t>الحلي: هي الأغراض والأدوات التي تستخدم لزينة من قبل النساء, كالأساور </a:t>
            </a:r>
            <a:r>
              <a:rPr lang="ar-DZ" sz="3000" dirty="0" smtClean="0">
                <a:solidFill>
                  <a:prstClr val="black"/>
                </a:solidFill>
              </a:rPr>
              <a:t>والعقود</a:t>
            </a:r>
            <a:r>
              <a:rPr lang="ar-DZ" sz="3000" dirty="0">
                <a:solidFill>
                  <a:prstClr val="black"/>
                </a:solidFill>
              </a:rPr>
              <a:t>, وغيرها, حيث اعتبر الحلي من بين الحاجيات الكمالية التي صنعها </a:t>
            </a:r>
            <a:r>
              <a:rPr lang="ar-DZ" sz="3000" dirty="0" smtClean="0">
                <a:solidFill>
                  <a:prstClr val="black"/>
                </a:solidFill>
              </a:rPr>
              <a:t>الإنسان </a:t>
            </a:r>
            <a:r>
              <a:rPr lang="ar-DZ" sz="3000" dirty="0">
                <a:solidFill>
                  <a:prstClr val="black"/>
                </a:solidFill>
              </a:rPr>
              <a:t>من مواد مختلفة, ويعتبر الحلي بصدق عن الحالة الاقتصادية والاجتماعية والدينية عند المجتمعات القديمة . تعود صناعة الحلي في المغرب القديـم إلى حضارات وعصور ما ق. ت ,فحلي الحضارة </a:t>
            </a:r>
            <a:r>
              <a:rPr lang="ar-DZ" sz="3000" dirty="0" err="1" smtClean="0">
                <a:solidFill>
                  <a:prstClr val="black"/>
                </a:solidFill>
              </a:rPr>
              <a:t>الايبرو</a:t>
            </a:r>
            <a:r>
              <a:rPr lang="ar-DZ" sz="3000" dirty="0" smtClean="0">
                <a:solidFill>
                  <a:prstClr val="black"/>
                </a:solidFill>
              </a:rPr>
              <a:t> </a:t>
            </a:r>
            <a:r>
              <a:rPr lang="ar-DZ" sz="3000" dirty="0">
                <a:solidFill>
                  <a:prstClr val="black"/>
                </a:solidFill>
              </a:rPr>
              <a:t>مغربية مثلا مصنوعة من العظام, ومن بينها العقود والتمائـم ,أما الحلي </a:t>
            </a:r>
            <a:r>
              <a:rPr lang="ar-DZ" sz="3000" dirty="0" err="1">
                <a:solidFill>
                  <a:prstClr val="black"/>
                </a:solidFill>
              </a:rPr>
              <a:t>القفصية</a:t>
            </a:r>
            <a:r>
              <a:rPr lang="ar-DZ" sz="3000" dirty="0">
                <a:solidFill>
                  <a:prstClr val="black"/>
                </a:solidFill>
              </a:rPr>
              <a:t> فصنع من قشر بيض النعام عقودا مزودة بثقوب لتعليقها , والمصادر التي تزودنا بمعلومات حول صناعة الحلي, والرسوم الصخر </a:t>
            </a:r>
            <a:r>
              <a:rPr lang="ar-DZ" sz="3000" dirty="0" err="1">
                <a:solidFill>
                  <a:prstClr val="black"/>
                </a:solidFill>
              </a:rPr>
              <a:t>ية</a:t>
            </a:r>
            <a:r>
              <a:rPr lang="ar-DZ" sz="3000" dirty="0">
                <a:solidFill>
                  <a:prstClr val="black"/>
                </a:solidFill>
              </a:rPr>
              <a:t> التي يظهر عليها أناس ً, وكذلك البقايا الأثرية </a:t>
            </a:r>
            <a:r>
              <a:rPr lang="ar-DZ" sz="3000" dirty="0" err="1">
                <a:solidFill>
                  <a:prstClr val="black"/>
                </a:solidFill>
              </a:rPr>
              <a:t>المتمثلمة</a:t>
            </a:r>
            <a:r>
              <a:rPr lang="ar-DZ" sz="3000" dirty="0">
                <a:solidFill>
                  <a:prstClr val="black"/>
                </a:solidFill>
              </a:rPr>
              <a:t> في اللقى التي عثر عليها </a:t>
            </a:r>
            <a:r>
              <a:rPr lang="ar-DZ" sz="3000" dirty="0" smtClean="0">
                <a:solidFill>
                  <a:prstClr val="black"/>
                </a:solidFill>
              </a:rPr>
              <a:t>في المقابر, التي </a:t>
            </a:r>
            <a:r>
              <a:rPr lang="ar-DZ" sz="3000" dirty="0">
                <a:solidFill>
                  <a:prstClr val="black"/>
                </a:solidFill>
              </a:rPr>
              <a:t>عثر </a:t>
            </a:r>
            <a:r>
              <a:rPr lang="ar-DZ" sz="3000" dirty="0" smtClean="0">
                <a:solidFill>
                  <a:prstClr val="black"/>
                </a:solidFill>
              </a:rPr>
              <a:t>عليها </a:t>
            </a:r>
            <a:r>
              <a:rPr lang="ar-DZ" sz="3000" dirty="0">
                <a:solidFill>
                  <a:prstClr val="black"/>
                </a:solidFill>
              </a:rPr>
              <a:t>قرب "قالمة" وقرب تبسة وضواحي </a:t>
            </a:r>
            <a:r>
              <a:rPr lang="ar-DZ" sz="3000" dirty="0" err="1" smtClean="0">
                <a:solidFill>
                  <a:prstClr val="black"/>
                </a:solidFill>
              </a:rPr>
              <a:t>قسنطبيةوقالمة</a:t>
            </a:r>
            <a:endParaRPr lang="fr-FR" dirty="0"/>
          </a:p>
        </p:txBody>
      </p:sp>
    </p:spTree>
    <p:extLst>
      <p:ext uri="{BB962C8B-B14F-4D97-AF65-F5344CB8AC3E}">
        <p14:creationId xmlns:p14="http://schemas.microsoft.com/office/powerpoint/2010/main" val="9316987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026" name="Picture 2" descr="C:\Users\NTIC\Desktop\Constantine-cameo.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9712" y="2348880"/>
            <a:ext cx="4608512" cy="4032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669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rtl="1"/>
            <a:r>
              <a:rPr lang="ar-DZ" dirty="0" err="1" smtClean="0"/>
              <a:t>طرازالملابس</a:t>
            </a:r>
            <a:r>
              <a:rPr lang="fr-FR" dirty="0" smtClean="0"/>
              <a:t> </a:t>
            </a:r>
            <a:r>
              <a:rPr lang="ar-DZ" dirty="0" smtClean="0"/>
              <a:t>في</a:t>
            </a:r>
            <a:r>
              <a:rPr lang="fr-FR" dirty="0" smtClean="0"/>
              <a:t> </a:t>
            </a:r>
            <a:r>
              <a:rPr lang="ar-DZ" dirty="0" err="1" smtClean="0"/>
              <a:t>افريفياالرومانية</a:t>
            </a:r>
            <a:endParaRPr lang="fr-FR" dirty="0"/>
          </a:p>
        </p:txBody>
      </p:sp>
      <p:sp>
        <p:nvSpPr>
          <p:cNvPr id="3" name="Espace réservé du contenu 2"/>
          <p:cNvSpPr>
            <a:spLocks noGrp="1"/>
          </p:cNvSpPr>
          <p:nvPr>
            <p:ph idx="1"/>
          </p:nvPr>
        </p:nvSpPr>
        <p:spPr>
          <a:xfrm>
            <a:off x="1043608" y="2636913"/>
            <a:ext cx="6777317" cy="3456384"/>
          </a:xfrm>
        </p:spPr>
        <p:txBody>
          <a:bodyPr>
            <a:normAutofit fontScale="77500" lnSpcReduction="20000"/>
          </a:bodyPr>
          <a:lstStyle/>
          <a:p>
            <a:pPr algn="r" rtl="1"/>
            <a:r>
              <a:rPr lang="ar-DZ" dirty="0"/>
              <a:t>امتازت حياة </a:t>
            </a:r>
            <a:r>
              <a:rPr lang="ar-DZ" dirty="0" err="1"/>
              <a:t>النوميديين</a:t>
            </a:r>
            <a:r>
              <a:rPr lang="ar-DZ" dirty="0"/>
              <a:t> بنمطها الحضري في زمن كان فيه سكان الجنوب البدو </a:t>
            </a:r>
            <a:r>
              <a:rPr lang="ar-DZ" dirty="0" err="1"/>
              <a:t>الجيتول</a:t>
            </a:r>
            <a:r>
              <a:rPr lang="ar-DZ" dirty="0"/>
              <a:t> يعيشون معيشة نصف بدوية من اجل التأقلم مع محيطهم ، و كان الحضر يعيشون خاصة في مساكن متفرقة خاصة و ان المناخ يفرض نوعا من الفلاحة و تربية الماشية الملائمة للبيئة المحيطة،  تميزت حياتهم حسب ما ذكره سترابون بالبساطة وكان لباسهم مصنوع من جلود الحيوانات خاصة الماعز و استخدموا الملابس النسيجية ابتداء من القرن الخامس عشر و الرابع عشرا.</a:t>
            </a:r>
          </a:p>
          <a:p>
            <a:pPr algn="r" rtl="1"/>
            <a:r>
              <a:rPr lang="ar-DZ" dirty="0"/>
              <a:t>اشتهر الليبيون بقوة بنيتهم و طول اعمارهم، حيث   توفرت ليبيا على قوة بشرية هائلة ، وهذا راجع الى ارتفاع الولادات التي وصفها </a:t>
            </a:r>
            <a:r>
              <a:rPr lang="ar-DZ" dirty="0" err="1"/>
              <a:t>قزال</a:t>
            </a:r>
            <a:r>
              <a:rPr lang="ar-DZ" dirty="0"/>
              <a:t>  (</a:t>
            </a:r>
            <a:r>
              <a:rPr lang="fr-FR" dirty="0"/>
              <a:t>Gsell. S) </a:t>
            </a:r>
            <a:r>
              <a:rPr lang="ar-DZ" dirty="0"/>
              <a:t>بالقوية والى أعمار السكان  الطويلة، فالليبيون و بشهادة هيرودوت هم اصح الناس جميعا، هذه الصحة التي تمتع بها </a:t>
            </a:r>
            <a:r>
              <a:rPr lang="ar-DZ" dirty="0" err="1"/>
              <a:t>النوميديون</a:t>
            </a:r>
            <a:r>
              <a:rPr lang="ar-DZ" dirty="0"/>
              <a:t> الذين يعتبرون جزءا من هذه الأمة الليبية.</a:t>
            </a:r>
          </a:p>
          <a:p>
            <a:endParaRPr lang="fr-FR" dirty="0"/>
          </a:p>
        </p:txBody>
      </p:sp>
    </p:spTree>
    <p:extLst>
      <p:ext uri="{BB962C8B-B14F-4D97-AF65-F5344CB8AC3E}">
        <p14:creationId xmlns:p14="http://schemas.microsoft.com/office/powerpoint/2010/main" val="6733071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spTree>
    <p:extLst>
      <p:ext uri="{BB962C8B-B14F-4D97-AF65-F5344CB8AC3E}">
        <p14:creationId xmlns:p14="http://schemas.microsoft.com/office/powerpoint/2010/main" val="34282735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lnSpcReduction="10000"/>
          </a:bodyPr>
          <a:lstStyle/>
          <a:p>
            <a:pPr algn="r" rtl="1"/>
            <a:r>
              <a:rPr lang="ar-DZ" dirty="0"/>
              <a:t>اللباس : يبدو أن سكان شمال إفريقيا عرفوا تنوعا كبيرا في اللباس ولعل هذا التنوع راجع </a:t>
            </a:r>
            <a:r>
              <a:rPr lang="ar-DZ" dirty="0" smtClean="0"/>
              <a:t>الانفتاح </a:t>
            </a:r>
            <a:r>
              <a:rPr lang="ar-DZ" dirty="0"/>
              <a:t>المنطقة لمختلف تأثيرات الموضات الشرقية والغربية التي جاءتها مع مختلف الحضارات </a:t>
            </a:r>
            <a:r>
              <a:rPr lang="ar-DZ" dirty="0" smtClean="0"/>
              <a:t>التي </a:t>
            </a:r>
            <a:r>
              <a:rPr lang="ar-DZ" dirty="0"/>
              <a:t>تعاملت واحتكت معها ، </a:t>
            </a:r>
            <a:r>
              <a:rPr lang="ar-DZ" dirty="0" smtClean="0"/>
              <a:t>ف  </a:t>
            </a:r>
            <a:r>
              <a:rPr lang="ar-DZ" dirty="0" err="1" smtClean="0"/>
              <a:t>باإلضافة</a:t>
            </a:r>
            <a:r>
              <a:rPr lang="ar-DZ" dirty="0" smtClean="0"/>
              <a:t> </a:t>
            </a:r>
            <a:r>
              <a:rPr lang="ar-DZ" dirty="0"/>
              <a:t>إلى اللباس المحلي والذي يتنوع بدوره من معاطف </a:t>
            </a:r>
            <a:r>
              <a:rPr lang="ar-DZ" dirty="0" err="1"/>
              <a:t>وجالبيب</a:t>
            </a:r>
            <a:r>
              <a:rPr lang="ar-DZ" dirty="0"/>
              <a:t> والبرانيس و </a:t>
            </a:r>
            <a:r>
              <a:rPr lang="ar-DZ" dirty="0" err="1"/>
              <a:t>قندورات</a:t>
            </a:r>
            <a:r>
              <a:rPr lang="ar-DZ" dirty="0"/>
              <a:t> نجد وفي فترة التواجد الروماني في المنطقة دخول ثياب جديدة </a:t>
            </a:r>
            <a:r>
              <a:rPr lang="ar-DZ" dirty="0" err="1"/>
              <a:t>كالتوجة</a:t>
            </a:r>
            <a:r>
              <a:rPr lang="ar-DZ" dirty="0"/>
              <a:t> الرومانية والتي تبناها السكان المحليون كلباس رسمي دون إهمال </a:t>
            </a:r>
            <a:r>
              <a:rPr lang="ar-DZ" dirty="0" err="1"/>
              <a:t>األلبسة</a:t>
            </a:r>
            <a:r>
              <a:rPr lang="ar-DZ" dirty="0"/>
              <a:t> التقليدية </a:t>
            </a:r>
            <a:r>
              <a:rPr lang="ar-DZ" dirty="0" smtClean="0"/>
              <a:t>الأخرى</a:t>
            </a:r>
            <a:endParaRPr lang="fr-FR" dirty="0"/>
          </a:p>
        </p:txBody>
      </p:sp>
    </p:spTree>
    <p:extLst>
      <p:ext uri="{BB962C8B-B14F-4D97-AF65-F5344CB8AC3E}">
        <p14:creationId xmlns:p14="http://schemas.microsoft.com/office/powerpoint/2010/main" val="31465876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1412776"/>
            <a:ext cx="6777317" cy="4419853"/>
          </a:xfrm>
        </p:spPr>
        <p:txBody>
          <a:bodyPr>
            <a:normAutofit/>
          </a:bodyPr>
          <a:lstStyle/>
          <a:p>
            <a:pPr algn="r"/>
            <a:r>
              <a:rPr lang="ar-DZ" dirty="0"/>
              <a:t>ويشكل اللباس على تنوعه هذا </a:t>
            </a:r>
            <a:r>
              <a:rPr lang="ar-DZ" dirty="0" smtClean="0"/>
              <a:t>عامل </a:t>
            </a:r>
            <a:r>
              <a:rPr lang="ar-DZ" dirty="0"/>
              <a:t>مهما في إظهار الطبيعة التي كانت سائدة في تلك </a:t>
            </a:r>
            <a:r>
              <a:rPr lang="ar-DZ" dirty="0" smtClean="0"/>
              <a:t>الفترة </a:t>
            </a:r>
            <a:r>
              <a:rPr lang="ar-DZ" dirty="0"/>
              <a:t>ونمط المعيشي </a:t>
            </a:r>
            <a:r>
              <a:rPr lang="ar-DZ" dirty="0" smtClean="0"/>
              <a:t>للأفراد </a:t>
            </a:r>
            <a:r>
              <a:rPr lang="ar-DZ" dirty="0"/>
              <a:t>وكذا استمرار </a:t>
            </a:r>
            <a:r>
              <a:rPr lang="ar-DZ" dirty="0" err="1"/>
              <a:t>ية</a:t>
            </a:r>
            <a:r>
              <a:rPr lang="ar-DZ" dirty="0"/>
              <a:t> العادات والتقاليد والطقوس </a:t>
            </a:r>
            <a:r>
              <a:rPr lang="ar-DZ" dirty="0" smtClean="0"/>
              <a:t>للإنسان </a:t>
            </a:r>
            <a:r>
              <a:rPr lang="ar-DZ" dirty="0"/>
              <a:t>المغاربي </a:t>
            </a:r>
            <a:r>
              <a:rPr lang="ar-DZ" dirty="0" smtClean="0"/>
              <a:t>كما </a:t>
            </a:r>
            <a:r>
              <a:rPr lang="ar-DZ" dirty="0"/>
              <a:t>يعكس </a:t>
            </a:r>
            <a:r>
              <a:rPr lang="ar-DZ" dirty="0" smtClean="0"/>
              <a:t>الاختلافات الاجتماعية </a:t>
            </a:r>
            <a:r>
              <a:rPr lang="ar-DZ" dirty="0"/>
              <a:t>والطبقية الموجودة في المجتمع ولقد ساعدتنا الشواهد </a:t>
            </a:r>
            <a:r>
              <a:rPr lang="ar-DZ" dirty="0" smtClean="0"/>
              <a:t>الأثرية </a:t>
            </a:r>
            <a:r>
              <a:rPr lang="ar-DZ" dirty="0"/>
              <a:t>المختلفة وهذا عن طريق تلك المشاهد التصويرية المنحوتة فيها في معرفة بالضبط نوعية وشكل اللباس وكذا تقاليد </a:t>
            </a:r>
            <a:r>
              <a:rPr lang="ar-DZ" dirty="0" smtClean="0"/>
              <a:t>الأزياء </a:t>
            </a:r>
            <a:r>
              <a:rPr lang="ar-DZ" dirty="0"/>
              <a:t>ومختلف الموضات السائدة في تلك </a:t>
            </a:r>
            <a:r>
              <a:rPr lang="ar-DZ" dirty="0" smtClean="0"/>
              <a:t>الفترة</a:t>
            </a:r>
            <a:endParaRPr lang="fr-FR" dirty="0"/>
          </a:p>
        </p:txBody>
      </p:sp>
    </p:spTree>
    <p:extLst>
      <p:ext uri="{BB962C8B-B14F-4D97-AF65-F5344CB8AC3E}">
        <p14:creationId xmlns:p14="http://schemas.microsoft.com/office/powerpoint/2010/main" val="21802038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algn="r" rtl="1"/>
            <a:r>
              <a:rPr lang="ar-DZ" dirty="0"/>
              <a:t>ويبدو أن هذا التنوع الحاصل مثل وجسد على معالمنا سواء على </a:t>
            </a:r>
            <a:r>
              <a:rPr lang="ar-DZ" dirty="0" err="1"/>
              <a:t>األنصاب</a:t>
            </a:r>
            <a:r>
              <a:rPr lang="ar-DZ" dirty="0"/>
              <a:t> أو على التوابيت حيث تبدو الثياب الممثلة متنوعة من </a:t>
            </a:r>
            <a:r>
              <a:rPr lang="ar-DZ" dirty="0" err="1" smtClean="0"/>
              <a:t>ملالبس</a:t>
            </a:r>
            <a:r>
              <a:rPr lang="ar-DZ" dirty="0" smtClean="0"/>
              <a:t> </a:t>
            </a:r>
            <a:r>
              <a:rPr lang="ar-DZ" dirty="0"/>
              <a:t>خاصة للرجال وأخرى خاصة بالنساء، وعامة الحرفي حاول تجسيدها بطريقة أكثر واقعية حيث </a:t>
            </a:r>
            <a:r>
              <a:rPr lang="ar-DZ" dirty="0" err="1"/>
              <a:t>إستخدم</a:t>
            </a:r>
            <a:r>
              <a:rPr lang="ar-DZ" dirty="0"/>
              <a:t> فيها خطوط محفورة في كل </a:t>
            </a:r>
            <a:r>
              <a:rPr lang="ar-DZ" dirty="0" smtClean="0"/>
              <a:t>الاتجاهات </a:t>
            </a:r>
            <a:r>
              <a:rPr lang="ar-DZ" dirty="0"/>
              <a:t>وهذا </a:t>
            </a:r>
            <a:r>
              <a:rPr lang="ar-DZ" dirty="0" smtClean="0"/>
              <a:t>إعطاء </a:t>
            </a:r>
            <a:r>
              <a:rPr lang="ar-DZ" dirty="0"/>
              <a:t>روح وحركة لثناياه و هذه </a:t>
            </a:r>
            <a:r>
              <a:rPr lang="ar-DZ" dirty="0" err="1"/>
              <a:t>األخيرة</a:t>
            </a:r>
            <a:r>
              <a:rPr lang="ar-DZ" dirty="0"/>
              <a:t> تارة تبدو عريضة واسعة تنزل في حالة </a:t>
            </a:r>
            <a:r>
              <a:rPr lang="ar-DZ" dirty="0" err="1"/>
              <a:t>إستقامة</a:t>
            </a:r>
            <a:r>
              <a:rPr lang="ar-DZ" dirty="0"/>
              <a:t> وتارة أخرى تبدو ضيقة ومنحنية </a:t>
            </a:r>
            <a:endParaRPr lang="fr-FR" dirty="0"/>
          </a:p>
        </p:txBody>
      </p:sp>
    </p:spTree>
    <p:extLst>
      <p:ext uri="{BB962C8B-B14F-4D97-AF65-F5344CB8AC3E}">
        <p14:creationId xmlns:p14="http://schemas.microsoft.com/office/powerpoint/2010/main" val="45857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fontScale="92500" lnSpcReduction="10000"/>
          </a:bodyPr>
          <a:lstStyle/>
          <a:p>
            <a:pPr rtl="1"/>
            <a:r>
              <a:rPr lang="ar-DZ" b="1" dirty="0"/>
              <a:t>كان الرومان المهتمين بالمكانة مغرمين بشكل خاص بالملابس الأرجوانية </a:t>
            </a:r>
            <a:r>
              <a:rPr lang="ar-DZ" b="1" dirty="0" err="1"/>
              <a:t>واحتفظو</a:t>
            </a:r>
            <a:r>
              <a:rPr lang="ar-DZ" b="1" dirty="0"/>
              <a:t> فيها </a:t>
            </a:r>
            <a:r>
              <a:rPr lang="ar-DZ" b="1" dirty="0" smtClean="0"/>
              <a:t>للنخبة. </a:t>
            </a:r>
            <a:r>
              <a:rPr lang="ar-DZ" b="1" dirty="0" err="1"/>
              <a:t>وانسمح</a:t>
            </a:r>
            <a:r>
              <a:rPr lang="ar-DZ" b="1" dirty="0"/>
              <a:t> </a:t>
            </a:r>
            <a:r>
              <a:rPr lang="ar-DZ" b="1" dirty="0" smtClean="0"/>
              <a:t>للعائلة </a:t>
            </a:r>
            <a:r>
              <a:rPr lang="ar-DZ" b="1" dirty="0"/>
              <a:t>الإمبراطورية والقضاة وبعض النخب بارتداء </a:t>
            </a:r>
            <a:r>
              <a:rPr lang="fr-FR" b="1" dirty="0" err="1"/>
              <a:t>toga</a:t>
            </a:r>
            <a:r>
              <a:rPr lang="fr-FR" b="1" dirty="0"/>
              <a:t> </a:t>
            </a:r>
            <a:r>
              <a:rPr lang="ar-DZ" b="1" dirty="0" smtClean="0"/>
              <a:t>اللي </a:t>
            </a:r>
            <a:r>
              <a:rPr lang="ar-DZ" b="1" dirty="0"/>
              <a:t>كان الو حدود أرجوانية ، وأحياناً </a:t>
            </a:r>
            <a:r>
              <a:rPr lang="ar-DZ" b="1" dirty="0" err="1"/>
              <a:t>ينسمح</a:t>
            </a:r>
            <a:r>
              <a:rPr lang="ar-DZ" b="1" dirty="0"/>
              <a:t> للجنرالات اللي </a:t>
            </a:r>
            <a:r>
              <a:rPr lang="ar-DZ" b="1" dirty="0" err="1"/>
              <a:t>بحتفلو</a:t>
            </a:r>
            <a:r>
              <a:rPr lang="ar-DZ" b="1" dirty="0"/>
              <a:t> بالنصر واللي كان يلبسوه أرجواني كامل بحدود ذهبية. </a:t>
            </a:r>
            <a:endParaRPr lang="ar-DZ" dirty="0"/>
          </a:p>
          <a:p>
            <a:pPr rtl="1"/>
            <a:r>
              <a:rPr lang="ar-DZ" b="1" dirty="0"/>
              <a:t/>
            </a:r>
            <a:br>
              <a:rPr lang="ar-DZ" b="1" dirty="0"/>
            </a:br>
            <a:endParaRPr lang="ar-DZ" dirty="0"/>
          </a:p>
          <a:p>
            <a:pPr rtl="1"/>
            <a:r>
              <a:rPr lang="ar-DZ" b="1" dirty="0"/>
              <a:t/>
            </a:r>
            <a:br>
              <a:rPr lang="ar-DZ" b="1" dirty="0"/>
            </a:br>
            <a:endParaRPr lang="ar-DZ" dirty="0"/>
          </a:p>
          <a:p>
            <a:endParaRPr lang="fr-FR" dirty="0"/>
          </a:p>
        </p:txBody>
      </p:sp>
    </p:spTree>
    <p:extLst>
      <p:ext uri="{BB962C8B-B14F-4D97-AF65-F5344CB8AC3E}">
        <p14:creationId xmlns:p14="http://schemas.microsoft.com/office/powerpoint/2010/main" val="5383930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rtl="1"/>
            <a:r>
              <a:rPr lang="fr-FR" dirty="0" err="1" smtClean="0"/>
              <a:t>palla</a:t>
            </a:r>
            <a:endParaRPr lang="fr-FR" dirty="0"/>
          </a:p>
        </p:txBody>
      </p:sp>
      <p:pic>
        <p:nvPicPr>
          <p:cNvPr id="1026" name="Picture 2" descr="C:\Users\NTIC\Desktop\Captureممم.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665" t="12330" r="21698" b="7533"/>
          <a:stretch/>
        </p:blipFill>
        <p:spPr bwMode="auto">
          <a:xfrm>
            <a:off x="1331640" y="1411906"/>
            <a:ext cx="5760640" cy="46805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0" y="3105835"/>
            <a:ext cx="4572000" cy="646331"/>
          </a:xfrm>
          <a:prstGeom prst="rect">
            <a:avLst/>
          </a:prstGeom>
        </p:spPr>
        <p:txBody>
          <a:bodyPr>
            <a:spAutoFit/>
          </a:bodyPr>
          <a:lstStyle/>
          <a:p>
            <a:r>
              <a:rPr lang="ar-DZ" dirty="0"/>
              <a:t>وهو عبارة عن قطعة قماش ّف الم </a:t>
            </a:r>
            <a:r>
              <a:rPr lang="ar-DZ" dirty="0" err="1"/>
              <a:t>أرة</a:t>
            </a:r>
            <a:r>
              <a:rPr lang="ar-DZ" dirty="0"/>
              <a:t> نفسها تل بها، وهو ضيق يربط في بعض </a:t>
            </a:r>
            <a:r>
              <a:rPr lang="ar-DZ" dirty="0" err="1"/>
              <a:t>األحيان</a:t>
            </a:r>
            <a:r>
              <a:rPr lang="ar-DZ" dirty="0"/>
              <a:t> بحزام، </a:t>
            </a:r>
            <a:endParaRPr lang="fr-FR" dirty="0"/>
          </a:p>
        </p:txBody>
      </p:sp>
    </p:spTree>
    <p:extLst>
      <p:ext uri="{BB962C8B-B14F-4D97-AF65-F5344CB8AC3E}">
        <p14:creationId xmlns:p14="http://schemas.microsoft.com/office/powerpoint/2010/main" val="28664794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692696"/>
            <a:ext cx="6777317" cy="5139933"/>
          </a:xfrm>
        </p:spPr>
        <p:txBody>
          <a:bodyPr/>
          <a:lstStyle/>
          <a:p>
            <a:pPr algn="just" rtl="1"/>
            <a:r>
              <a:rPr lang="ar-DZ" dirty="0"/>
              <a:t>أما بالنسبة لنقود </a:t>
            </a:r>
            <a:r>
              <a:rPr lang="ar-DZ" dirty="0" err="1"/>
              <a:t>إبنه</a:t>
            </a:r>
            <a:r>
              <a:rPr lang="ar-DZ" dirty="0"/>
              <a:t> فرمينا, فقد كانت كثيرة الشبه لنقود أبيه, ويبدو أنها ضربت في عهد الملك </a:t>
            </a:r>
            <a:r>
              <a:rPr lang="ar-DZ" dirty="0" err="1" smtClean="0"/>
              <a:t>سيفاكس</a:t>
            </a:r>
            <a:r>
              <a:rPr lang="ar-DZ" dirty="0"/>
              <a:t>, حيث يظهر فرمينا وهو صغير السن, ودون لحية, ألنها لم تنمو بعد . إن تنمية العملة وتداولها يعود للملك </a:t>
            </a:r>
            <a:r>
              <a:rPr lang="ar-DZ" dirty="0" err="1"/>
              <a:t>ماسينيسا</a:t>
            </a:r>
            <a:r>
              <a:rPr lang="ar-DZ" dirty="0"/>
              <a:t>, خاصة في القسم الشرقي الذي يعد أكثر تطورا </a:t>
            </a:r>
            <a:r>
              <a:rPr lang="ar-DZ" dirty="0" err="1"/>
              <a:t>وعمرانا,وبالتحديد</a:t>
            </a:r>
            <a:r>
              <a:rPr lang="ar-DZ" dirty="0"/>
              <a:t> في 7 منطقة سيرتا, كما وجدت في تونس وباقي جهات </a:t>
            </a:r>
            <a:r>
              <a:rPr lang="ar-DZ" dirty="0" smtClean="0"/>
              <a:t>الجزائر</a:t>
            </a:r>
            <a:endParaRPr lang="fr-FR" dirty="0"/>
          </a:p>
        </p:txBody>
      </p:sp>
    </p:spTree>
    <p:extLst>
      <p:ext uri="{BB962C8B-B14F-4D97-AF65-F5344CB8AC3E}">
        <p14:creationId xmlns:p14="http://schemas.microsoft.com/office/powerpoint/2010/main" val="30116068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836712"/>
            <a:ext cx="6777317" cy="4995917"/>
          </a:xfrm>
        </p:spPr>
        <p:txBody>
          <a:bodyPr>
            <a:normAutofit fontScale="92500" lnSpcReduction="10000"/>
          </a:bodyPr>
          <a:lstStyle/>
          <a:p>
            <a:pPr algn="r" rtl="1"/>
            <a:r>
              <a:rPr lang="ar-DZ" dirty="0" smtClean="0"/>
              <a:t>لم </a:t>
            </a:r>
            <a:r>
              <a:rPr lang="ar-DZ" dirty="0"/>
              <a:t>يكن من السهل تمييز الملابس الرومانية عن الملابس الإغريقية، لأن الأولى غالبًا مأخوذة من الثانية. كما أن الملابس الرومانية يظهر فيها التأثير الأجنبي من دول البحر المتوسط وغيرها نتيجة لكثرة الفتوحات والتي كان لها أكبر الأثر في تحولهم عن الطريقة التقليدية التي تعتمد على لف القماش حول الجسم، إلى الطريقة الحديثة التي تعتمد على التفصيل. وتدريجيًا فقدت الأزياء الرومانية ما كانت تتميز به من خطوط وثنيات تضفي على صاحبها جمالًا، وأصبح الرومانيون يعتمدون على الزينة المفرطة لإبراز جمالهم. </a:t>
            </a:r>
          </a:p>
          <a:p>
            <a:pPr algn="r" rtl="1"/>
            <a:r>
              <a:rPr lang="ar-DZ" dirty="0"/>
              <a:t>لقد ابتدع الرومان الرداء المعروف باسم </a:t>
            </a:r>
            <a:r>
              <a:rPr lang="ar-DZ" b="1" dirty="0" err="1"/>
              <a:t>الطوجة</a:t>
            </a:r>
            <a:r>
              <a:rPr lang="ar-DZ" b="1" dirty="0"/>
              <a:t>/</a:t>
            </a:r>
            <a:r>
              <a:rPr lang="ar-DZ" b="1" dirty="0" err="1"/>
              <a:t>التوجا</a:t>
            </a:r>
            <a:r>
              <a:rPr lang="ar-DZ" b="1" dirty="0"/>
              <a:t> (</a:t>
            </a:r>
            <a:r>
              <a:rPr lang="fr-FR" b="1" dirty="0" err="1"/>
              <a:t>Toga</a:t>
            </a:r>
            <a:r>
              <a:rPr lang="fr-FR" b="1" dirty="0"/>
              <a:t>)</a:t>
            </a:r>
            <a:r>
              <a:rPr lang="fr-FR" dirty="0"/>
              <a:t>. </a:t>
            </a:r>
            <a:r>
              <a:rPr lang="ar-DZ" dirty="0"/>
              <a:t>وهو رداء روماني بحت، ارتداه قادة الرومان في كل المناسبات التي انتصروا فيها، وقد اعتبرت </a:t>
            </a:r>
            <a:r>
              <a:rPr lang="ar-DZ" dirty="0" err="1"/>
              <a:t>التوجا</a:t>
            </a:r>
            <a:r>
              <a:rPr lang="ar-DZ" dirty="0"/>
              <a:t> هي الثوب الرئيس للملابس الخارجية التي ارتداها الرومان. وكان لون ثوب </a:t>
            </a:r>
            <a:r>
              <a:rPr lang="ar-DZ" dirty="0" err="1"/>
              <a:t>التوجا</a:t>
            </a:r>
            <a:r>
              <a:rPr lang="ar-DZ" dirty="0"/>
              <a:t> يحدد مكانة الشخص الروماني في المجتمع، </a:t>
            </a:r>
            <a:endParaRPr lang="fr-FR" dirty="0"/>
          </a:p>
        </p:txBody>
      </p:sp>
    </p:spTree>
    <p:extLst>
      <p:ext uri="{BB962C8B-B14F-4D97-AF65-F5344CB8AC3E}">
        <p14:creationId xmlns:p14="http://schemas.microsoft.com/office/powerpoint/2010/main" val="41186277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tunica</a:t>
            </a:r>
            <a:endParaRPr lang="fr-FR" dirty="0"/>
          </a:p>
        </p:txBody>
      </p:sp>
      <p:sp>
        <p:nvSpPr>
          <p:cNvPr id="3" name="Espace réservé du contenu 2"/>
          <p:cNvSpPr>
            <a:spLocks noGrp="1"/>
          </p:cNvSpPr>
          <p:nvPr>
            <p:ph idx="1"/>
          </p:nvPr>
        </p:nvSpPr>
        <p:spPr/>
        <p:txBody>
          <a:bodyPr>
            <a:normAutofit fontScale="92500"/>
          </a:bodyPr>
          <a:lstStyle/>
          <a:p>
            <a:pPr algn="r"/>
            <a:r>
              <a:rPr lang="ar-DZ" dirty="0"/>
              <a:t>قد ارتدت المرأة الرومانية </a:t>
            </a:r>
            <a:r>
              <a:rPr lang="ar-DZ" b="1" dirty="0" err="1" smtClean="0"/>
              <a:t>االتونيك</a:t>
            </a:r>
            <a:r>
              <a:rPr lang="ar-DZ" b="1" dirty="0" smtClean="0"/>
              <a:t> </a:t>
            </a:r>
            <a:r>
              <a:rPr lang="ar-DZ" b="1" dirty="0"/>
              <a:t>(</a:t>
            </a:r>
            <a:r>
              <a:rPr lang="fr-FR" b="1" dirty="0" err="1"/>
              <a:t>Tunica</a:t>
            </a:r>
            <a:r>
              <a:rPr lang="fr-FR" b="1" dirty="0"/>
              <a:t>)</a:t>
            </a:r>
            <a:r>
              <a:rPr lang="fr-FR" dirty="0"/>
              <a:t>، </a:t>
            </a:r>
            <a:r>
              <a:rPr lang="ar-DZ" dirty="0"/>
              <a:t>والذي كان الزي الرئيس للمرأة. وهو قميص في البداية كان بدون أكمام، ثم أصبح بأكمام طويلة تصل إلى الأقدام. يُلبس فوق الإزار الذي يغطي الأرداف وجزء يغطي الصدر. وقد اعتبرته النساء الرومانيات زيًا داخليًا، بينما اعتبرته الفقيرات منهن زيًا خارجيًا، واكثروا الفقراء من ارتداء </a:t>
            </a:r>
            <a:r>
              <a:rPr lang="ar-DZ" dirty="0" err="1"/>
              <a:t>التونيك</a:t>
            </a:r>
            <a:r>
              <a:rPr lang="ar-DZ" dirty="0"/>
              <a:t> وارتدوها وحدها لأنهم لم يستطيعوا شراء </a:t>
            </a:r>
            <a:r>
              <a:rPr lang="ar-DZ" dirty="0" err="1"/>
              <a:t>التوجا</a:t>
            </a:r>
            <a:r>
              <a:rPr lang="ar-DZ" dirty="0"/>
              <a:t>. وعادةً كان يلبس فضفاضًا بدون أحزمة أو أربطة عندما تكون المرأة في بيتها، فنجد أن زي المرأة يتكون من تونيك داخلي وتونيك خارجي.</a:t>
            </a:r>
            <a:endParaRPr lang="fr-FR" dirty="0"/>
          </a:p>
        </p:txBody>
      </p:sp>
    </p:spTree>
    <p:extLst>
      <p:ext uri="{BB962C8B-B14F-4D97-AF65-F5344CB8AC3E}">
        <p14:creationId xmlns:p14="http://schemas.microsoft.com/office/powerpoint/2010/main" val="8629306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stolla</a:t>
            </a:r>
            <a:endParaRPr lang="fr-FR" dirty="0"/>
          </a:p>
        </p:txBody>
      </p:sp>
      <p:sp>
        <p:nvSpPr>
          <p:cNvPr id="3" name="Espace réservé du contenu 2"/>
          <p:cNvSpPr>
            <a:spLocks noGrp="1"/>
          </p:cNvSpPr>
          <p:nvPr>
            <p:ph idx="1"/>
          </p:nvPr>
        </p:nvSpPr>
        <p:spPr/>
        <p:txBody>
          <a:bodyPr>
            <a:normAutofit/>
          </a:bodyPr>
          <a:lstStyle/>
          <a:p>
            <a:pPr algn="r" rtl="1"/>
            <a:r>
              <a:rPr lang="ar-DZ" dirty="0"/>
              <a:t>أما الزي المميز للمرأة الرومانية المتزوجة، فكان</a:t>
            </a:r>
            <a:r>
              <a:rPr lang="ar-DZ" b="1" dirty="0"/>
              <a:t> </a:t>
            </a:r>
            <a:r>
              <a:rPr lang="ar-DZ" b="1" dirty="0" err="1"/>
              <a:t>الستولا</a:t>
            </a:r>
            <a:r>
              <a:rPr lang="ar-DZ" b="1" dirty="0"/>
              <a:t>/</a:t>
            </a:r>
            <a:r>
              <a:rPr lang="ar-DZ" b="1" dirty="0" err="1"/>
              <a:t>الأستولا</a:t>
            </a:r>
            <a:r>
              <a:rPr lang="ar-DZ" b="1" dirty="0"/>
              <a:t> أو </a:t>
            </a:r>
            <a:r>
              <a:rPr lang="ar-DZ" b="1" dirty="0" smtClean="0"/>
              <a:t>(</a:t>
            </a:r>
            <a:r>
              <a:rPr lang="fr-FR" b="1" dirty="0" err="1"/>
              <a:t>Stola</a:t>
            </a:r>
            <a:r>
              <a:rPr lang="fr-FR" b="1" dirty="0"/>
              <a:t>)</a:t>
            </a:r>
            <a:r>
              <a:rPr lang="fr-FR" dirty="0"/>
              <a:t> </a:t>
            </a:r>
            <a:r>
              <a:rPr lang="ar-DZ" dirty="0"/>
              <a:t>وهو عبارة عن الزي الأيوني أو الدوري الإغريقي، وكان يُصنع من الصوف أو التيل أو الحرير. وكانت </a:t>
            </a:r>
            <a:r>
              <a:rPr lang="ar-DZ" dirty="0" err="1"/>
              <a:t>الستولا</a:t>
            </a:r>
            <a:r>
              <a:rPr lang="ar-DZ" dirty="0"/>
              <a:t> تُلبس فوق </a:t>
            </a:r>
            <a:r>
              <a:rPr lang="ar-DZ" dirty="0" smtClean="0"/>
              <a:t>ا </a:t>
            </a:r>
            <a:r>
              <a:rPr lang="ar-DZ" dirty="0"/>
              <a:t>أو </a:t>
            </a:r>
            <a:r>
              <a:rPr lang="ar-DZ" dirty="0" err="1"/>
              <a:t>التونيكا</a:t>
            </a:r>
            <a:r>
              <a:rPr lang="ar-DZ" dirty="0"/>
              <a:t>، وهي رداء عريضًا وطويلًا يكفي لتغطية </a:t>
            </a:r>
            <a:r>
              <a:rPr lang="ar-DZ" dirty="0" err="1"/>
              <a:t>التونيك</a:t>
            </a:r>
            <a:r>
              <a:rPr lang="ar-DZ" dirty="0"/>
              <a:t>، يثبت حول الجسم بالأحزمة، ويشكل منه طيات واسعة على الصدر. ونهاية </a:t>
            </a:r>
            <a:r>
              <a:rPr lang="ar-DZ" dirty="0" err="1"/>
              <a:t>الستولا</a:t>
            </a:r>
            <a:r>
              <a:rPr lang="ar-DZ" dirty="0"/>
              <a:t> تصل إلى مشط القدم، وأحيانًا كان يتم تثبيت </a:t>
            </a:r>
            <a:r>
              <a:rPr lang="ar-DZ" dirty="0" err="1"/>
              <a:t>الستولا</a:t>
            </a:r>
            <a:r>
              <a:rPr lang="ar-DZ" dirty="0"/>
              <a:t> على الأكتاف بواسطة الدبابيس أو </a:t>
            </a:r>
            <a:r>
              <a:rPr lang="ar-DZ" dirty="0" err="1"/>
              <a:t>البروشات</a:t>
            </a:r>
            <a:r>
              <a:rPr lang="ar-DZ" dirty="0"/>
              <a:t>.</a:t>
            </a:r>
          </a:p>
          <a:p>
            <a:endParaRPr lang="fr-FR" dirty="0"/>
          </a:p>
        </p:txBody>
      </p:sp>
    </p:spTree>
    <p:extLst>
      <p:ext uri="{BB962C8B-B14F-4D97-AF65-F5344CB8AC3E}">
        <p14:creationId xmlns:p14="http://schemas.microsoft.com/office/powerpoint/2010/main" val="27369825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normAutofit/>
          </a:bodyPr>
          <a:lstStyle/>
          <a:p>
            <a:pPr algn="r" rtl="1"/>
            <a:r>
              <a:rPr lang="ar-DZ" dirty="0"/>
              <a:t>وارتدت أيضًا المرأة الرومانية </a:t>
            </a:r>
            <a:r>
              <a:rPr lang="ar-DZ" b="1" dirty="0" smtClean="0"/>
              <a:t>(</a:t>
            </a:r>
            <a:r>
              <a:rPr lang="fr-FR" b="1" dirty="0" err="1"/>
              <a:t>Dalmatica</a:t>
            </a:r>
            <a:r>
              <a:rPr lang="fr-FR" b="1" dirty="0"/>
              <a:t>)</a:t>
            </a:r>
            <a:r>
              <a:rPr lang="fr-FR" dirty="0"/>
              <a:t> </a:t>
            </a:r>
            <a:r>
              <a:rPr lang="ar-DZ" dirty="0"/>
              <a:t>وهو زي مأخوذ من آسيا الصغرى، وكان يرتدى أيضًا فوق </a:t>
            </a:r>
            <a:r>
              <a:rPr lang="ar-DZ" dirty="0" err="1"/>
              <a:t>التونيك</a:t>
            </a:r>
            <a:r>
              <a:rPr lang="ar-DZ" dirty="0"/>
              <a:t>. وأهم ما يميزه هو الأكمام الواسعة والتي كانت غالبًا ما تزين بالأشرطة، وقد أحببته السيدات الرومانيات وشاع استعماله بينهما. كما استخدمته الطبقات الراقية، فكان يدل على ارتفاع شأن المرأة وقدرها. وكان يصل طول زي </a:t>
            </a:r>
            <a:r>
              <a:rPr lang="ar-DZ" dirty="0" err="1"/>
              <a:t>الدالماشيه</a:t>
            </a:r>
            <a:r>
              <a:rPr lang="ar-DZ" dirty="0"/>
              <a:t> إلى ما قبل الأرض بحوالي ٢٠ إلى ٢٥ سم تقريبًا، وعادةً لا يضم الوسط بحزام.</a:t>
            </a:r>
          </a:p>
          <a:p>
            <a:pPr algn="r"/>
            <a:endParaRPr lang="fr-FR" dirty="0"/>
          </a:p>
        </p:txBody>
      </p:sp>
    </p:spTree>
    <p:extLst>
      <p:ext uri="{BB962C8B-B14F-4D97-AF65-F5344CB8AC3E}">
        <p14:creationId xmlns:p14="http://schemas.microsoft.com/office/powerpoint/2010/main" val="168775379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fontScale="92500" lnSpcReduction="10000"/>
          </a:bodyPr>
          <a:lstStyle/>
          <a:p>
            <a:pPr algn="r"/>
            <a:r>
              <a:rPr lang="ar-DZ" dirty="0"/>
              <a:t>كانت أكثر الأنواع التي اقترن استعمالها مع الزي الخارجي، وأصبحت رداءً خارجيًا شائعًا يستعمل مع </a:t>
            </a:r>
            <a:r>
              <a:rPr lang="ar-DZ" dirty="0" smtClean="0"/>
              <a:t>ا </a:t>
            </a:r>
            <a:r>
              <a:rPr lang="ar-DZ" dirty="0"/>
              <a:t>ذي الكمين </a:t>
            </a:r>
            <a:r>
              <a:rPr lang="ar-DZ" dirty="0" err="1"/>
              <a:t>والأستولا</a:t>
            </a:r>
            <a:r>
              <a:rPr lang="ar-DZ" dirty="0"/>
              <a:t>، وكان النساء يفضلونه عن </a:t>
            </a:r>
            <a:r>
              <a:rPr lang="ar-DZ" dirty="0" err="1"/>
              <a:t>التوجا</a:t>
            </a:r>
            <a:r>
              <a:rPr lang="ar-DZ" dirty="0"/>
              <a:t>. وهي عباءة مستطيلة الشكل تشبه إلى حد كبير العباءة الإغريقية (</a:t>
            </a:r>
            <a:r>
              <a:rPr lang="fr-FR" dirty="0"/>
              <a:t>Himation)، </a:t>
            </a:r>
            <a:r>
              <a:rPr lang="ar-DZ" dirty="0"/>
              <a:t>يتم تمريرها فوق الكتف الأيسر ثم تلف من الخلف حول الجسم، ثم تمر تحت الذراع الأيمن حيث تتركه عاريًا ثم تلف مرة أخرى على الكتف الأيسر. أو تثبت باستعمال </a:t>
            </a:r>
            <a:r>
              <a:rPr lang="ar-DZ" dirty="0" err="1"/>
              <a:t>البروشات</a:t>
            </a:r>
            <a:r>
              <a:rPr lang="ar-DZ" dirty="0"/>
              <a:t> أو الدبابيس حيث يترك الذراع الأيمن حرًا، كما يغطى منتصف الذراع، ثم يمر تحت الذراع اليسرى، ويترك هذا الذراع أيضًا حرًا </a:t>
            </a:r>
            <a:r>
              <a:rPr lang="ar-DZ" dirty="0" err="1"/>
              <a:t>ى</a:t>
            </a:r>
            <a:r>
              <a:rPr lang="ar-DZ" dirty="0" err="1" smtClean="0"/>
              <a:t>أو</a:t>
            </a:r>
            <a:r>
              <a:rPr lang="ar-DZ" dirty="0" smtClean="0"/>
              <a:t> يغطى</a:t>
            </a:r>
            <a:endParaRPr lang="fr-FR" dirty="0"/>
          </a:p>
        </p:txBody>
      </p:sp>
    </p:spTree>
    <p:extLst>
      <p:ext uri="{BB962C8B-B14F-4D97-AF65-F5344CB8AC3E}">
        <p14:creationId xmlns:p14="http://schemas.microsoft.com/office/powerpoint/2010/main" val="31244840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dalmatica</a:t>
            </a:r>
            <a:endParaRPr lang="fr-FR" dirty="0"/>
          </a:p>
        </p:txBody>
      </p:sp>
      <p:pic>
        <p:nvPicPr>
          <p:cNvPr id="2050" name="Picture 2" descr="C:\Users\NTIC\Desktop\Dalamatikroemisch.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28156" y="2324100"/>
            <a:ext cx="2806700" cy="350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9323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1026" name="Picture 2" descr="C:\Users\NTIC\Desktop\toga.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6230" t="30711" r="11408" b="19594"/>
          <a:stretch/>
        </p:blipFill>
        <p:spPr bwMode="auto">
          <a:xfrm>
            <a:off x="1115616" y="1988840"/>
            <a:ext cx="7488832"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5387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fr-FR" dirty="0" err="1" smtClean="0"/>
              <a:t>stola</a:t>
            </a:r>
            <a:r>
              <a:rPr lang="ar-DZ" dirty="0" err="1" smtClean="0"/>
              <a:t>الاستولا</a:t>
            </a:r>
            <a:endParaRPr lang="fr-FR" dirty="0"/>
          </a:p>
        </p:txBody>
      </p:sp>
      <p:pic>
        <p:nvPicPr>
          <p:cNvPr id="2050" name="Picture 2" descr="C:\Users\NTIC\Desktop\Captureتتت.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6434" t="16083" r="31233" b="6968"/>
          <a:stretch/>
        </p:blipFill>
        <p:spPr bwMode="auto">
          <a:xfrm>
            <a:off x="1115616" y="2276872"/>
            <a:ext cx="6336704" cy="4032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2338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229600" cy="1143000"/>
          </a:xfrm>
        </p:spPr>
        <p:txBody>
          <a:bodyPr/>
          <a:lstStyle/>
          <a:p>
            <a:r>
              <a:rPr lang="fr-FR" dirty="0" err="1" smtClean="0"/>
              <a:t>stola</a:t>
            </a:r>
            <a:endParaRPr lang="fr-FR" dirty="0"/>
          </a:p>
        </p:txBody>
      </p:sp>
      <p:pic>
        <p:nvPicPr>
          <p:cNvPr id="4098" name="Picture 2" descr="C:\Users\NTIC\Desktop\c6ce30505f99326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124744"/>
            <a:ext cx="8208912" cy="561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0762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stola</a:t>
            </a:r>
            <a:endParaRPr lang="fr-FR" dirty="0"/>
          </a:p>
        </p:txBody>
      </p:sp>
      <p:pic>
        <p:nvPicPr>
          <p:cNvPr id="5122" name="Picture 2" descr="C:\Users\NTIC\Desktop\gg.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600200"/>
            <a:ext cx="7344815" cy="499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608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764704"/>
            <a:ext cx="8280920" cy="5544616"/>
          </a:xfrm>
        </p:spPr>
        <p:txBody>
          <a:bodyPr>
            <a:normAutofit lnSpcReduction="10000"/>
          </a:bodyPr>
          <a:lstStyle/>
          <a:p>
            <a:pPr algn="r" rtl="1"/>
            <a:r>
              <a:rPr lang="ar-DZ" dirty="0" smtClean="0"/>
              <a:t>قام </a:t>
            </a:r>
            <a:r>
              <a:rPr lang="ar-DZ" dirty="0"/>
              <a:t>الملك </a:t>
            </a:r>
            <a:r>
              <a:rPr lang="ar-DZ" dirty="0" err="1"/>
              <a:t>ماسينيسا</a:t>
            </a:r>
            <a:r>
              <a:rPr lang="ar-DZ" dirty="0"/>
              <a:t> </a:t>
            </a:r>
            <a:r>
              <a:rPr lang="ar-DZ" dirty="0" smtClean="0"/>
              <a:t>بتطويرها و </a:t>
            </a:r>
            <a:r>
              <a:rPr lang="ar-DZ" dirty="0"/>
              <a:t>حيث يظهر على وجه القطعة رأس الملك متجه إلى اليسار وملتحي, واضعا </a:t>
            </a:r>
            <a:r>
              <a:rPr lang="ar-DZ" dirty="0" smtClean="0"/>
              <a:t>إكليلا </a:t>
            </a:r>
            <a:r>
              <a:rPr lang="ar-DZ" dirty="0"/>
              <a:t>من ورق " </a:t>
            </a:r>
            <a:r>
              <a:rPr lang="ar-DZ" dirty="0" err="1"/>
              <a:t>الغار"و</a:t>
            </a:r>
            <a:r>
              <a:rPr lang="ar-DZ" dirty="0"/>
              <a:t> رقبته عارية وشعر مجعد, أما في ظهر العملة فيل يمشي إلى اليسار وتحت إطار مستطيل الشكل يحمل عبارة </a:t>
            </a:r>
            <a:r>
              <a:rPr lang="ar-DZ" dirty="0" err="1"/>
              <a:t>بونيقية</a:t>
            </a:r>
            <a:r>
              <a:rPr lang="ar-DZ" dirty="0"/>
              <a:t> غير كاملة )</a:t>
            </a:r>
            <a:r>
              <a:rPr lang="ar-DZ" dirty="0" err="1"/>
              <a:t>س_م_ن_س_ن</a:t>
            </a:r>
            <a:r>
              <a:rPr lang="ar-DZ" dirty="0" smtClean="0"/>
              <a:t>....( </a:t>
            </a:r>
            <a:r>
              <a:rPr lang="ar-DZ" dirty="0"/>
              <a:t>أما نقود ابنه </a:t>
            </a:r>
            <a:r>
              <a:rPr lang="ar-DZ" dirty="0" err="1"/>
              <a:t>ميكيبسا</a:t>
            </a:r>
            <a:r>
              <a:rPr lang="ar-DZ" dirty="0"/>
              <a:t> فقد حملت على وجه رأسه وهو ملتحي ومزين بشريط متجه نحو اليسار, وأمامه رمز </a:t>
            </a:r>
            <a:r>
              <a:rPr lang="ar-DZ" dirty="0" err="1"/>
              <a:t>بونيقي</a:t>
            </a:r>
            <a:r>
              <a:rPr lang="ar-DZ" dirty="0"/>
              <a:t>, أما فيما يخص الظهر, توجد . </a:t>
            </a:r>
            <a:r>
              <a:rPr lang="ar-DZ" dirty="0" smtClean="0"/>
              <a:t>صورة </a:t>
            </a:r>
            <a:r>
              <a:rPr lang="ar-DZ" dirty="0"/>
              <a:t>لحصان يركض إلى اليسار, وتحته الحرفان </a:t>
            </a:r>
            <a:r>
              <a:rPr lang="ar-DZ" dirty="0" err="1"/>
              <a:t>البونيقيان</a:t>
            </a:r>
            <a:r>
              <a:rPr lang="ar-DZ" dirty="0"/>
              <a:t> )</a:t>
            </a:r>
            <a:r>
              <a:rPr lang="ar-DZ" dirty="0" err="1"/>
              <a:t>م,ن</a:t>
            </a:r>
            <a:r>
              <a:rPr lang="ar-DZ" dirty="0"/>
              <a:t>( أما فيما يخص نقود الملك </a:t>
            </a:r>
            <a:r>
              <a:rPr lang="ar-DZ" dirty="0" err="1"/>
              <a:t>يوبا</a:t>
            </a:r>
            <a:r>
              <a:rPr lang="ar-DZ" dirty="0"/>
              <a:t> </a:t>
            </a:r>
            <a:r>
              <a:rPr lang="ar-DZ" dirty="0" smtClean="0"/>
              <a:t>الأول </a:t>
            </a:r>
            <a:r>
              <a:rPr lang="ar-DZ" dirty="0"/>
              <a:t>فقد و جدت قطع نقدية فضية عليها اسم الملك, و برونزية </a:t>
            </a:r>
            <a:r>
              <a:rPr lang="ar-DZ" dirty="0" smtClean="0"/>
              <a:t>تحمل </a:t>
            </a:r>
            <a:r>
              <a:rPr lang="ar-DZ" dirty="0"/>
              <a:t>كتابه باللغة </a:t>
            </a:r>
            <a:r>
              <a:rPr lang="ar-DZ" dirty="0" err="1"/>
              <a:t>البونيقية</a:t>
            </a:r>
            <a:r>
              <a:rPr lang="ar-DZ" dirty="0"/>
              <a:t>, و قد يبدوا أن بوبا </a:t>
            </a:r>
            <a:r>
              <a:rPr lang="ar-DZ" dirty="0" smtClean="0"/>
              <a:t>الأول </a:t>
            </a:r>
            <a:r>
              <a:rPr lang="ar-DZ" dirty="0"/>
              <a:t>قد سك نقود ذهبية, تمثل النصر ذو </a:t>
            </a:r>
            <a:r>
              <a:rPr lang="ar-DZ" dirty="0" smtClean="0"/>
              <a:t>الأجنحة </a:t>
            </a:r>
            <a:r>
              <a:rPr lang="ar-DZ" dirty="0"/>
              <a:t>. كما ظهر على وجه عملته </a:t>
            </a:r>
            <a:r>
              <a:rPr lang="ar-DZ" dirty="0" smtClean="0"/>
              <a:t>رأس الاه خامون </a:t>
            </a:r>
            <a:r>
              <a:rPr lang="ar-DZ" dirty="0"/>
              <a:t>إلى اليمين و هو ملتحي, و به قرنان و على ظهر العملة تظهر صورة فيل يمشي إلى اليمين, و فوقه كتابة </a:t>
            </a:r>
            <a:r>
              <a:rPr lang="ar-DZ" dirty="0" err="1"/>
              <a:t>بونيقية</a:t>
            </a:r>
            <a:r>
              <a:rPr lang="ar-DZ" dirty="0"/>
              <a:t> في سطرين,) </a:t>
            </a:r>
            <a:r>
              <a:rPr lang="ar-DZ" dirty="0" err="1"/>
              <a:t>يوبا</a:t>
            </a:r>
            <a:r>
              <a:rPr lang="ar-DZ" dirty="0"/>
              <a:t> </a:t>
            </a:r>
            <a:r>
              <a:rPr lang="ar-DZ" dirty="0" err="1"/>
              <a:t>حمملكة</a:t>
            </a:r>
            <a:r>
              <a:rPr lang="ar-DZ" dirty="0"/>
              <a:t>( مسبوقة </a:t>
            </a:r>
            <a:r>
              <a:rPr lang="ar-DZ" dirty="0" smtClean="0"/>
              <a:t>بحرف </a:t>
            </a:r>
            <a:r>
              <a:rPr lang="ar-DZ" dirty="0"/>
              <a:t>"س" بالفرنسية </a:t>
            </a:r>
            <a:endParaRPr lang="fr-FR" dirty="0"/>
          </a:p>
        </p:txBody>
      </p:sp>
    </p:spTree>
    <p:extLst>
      <p:ext uri="{BB962C8B-B14F-4D97-AF65-F5344CB8AC3E}">
        <p14:creationId xmlns:p14="http://schemas.microsoft.com/office/powerpoint/2010/main" val="26236343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err="1" smtClean="0"/>
              <a:t>توجة</a:t>
            </a:r>
            <a:r>
              <a:rPr lang="fr-FR" dirty="0" err="1" smtClean="0"/>
              <a:t>toga</a:t>
            </a:r>
            <a:endParaRPr lang="fr-FR" dirty="0"/>
          </a:p>
        </p:txBody>
      </p:sp>
      <p:pic>
        <p:nvPicPr>
          <p:cNvPr id="3074" name="Picture 2" descr="C:\Users\NTIC\Desktop\Capture.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5735" t="14428" r="28676" b="6555"/>
          <a:stretch/>
        </p:blipFill>
        <p:spPr bwMode="auto">
          <a:xfrm>
            <a:off x="1835696" y="2060848"/>
            <a:ext cx="5328591" cy="3541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2329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itaillecreux</a:t>
            </a:r>
            <a:endParaRPr lang="fr-FR" dirty="0"/>
          </a:p>
        </p:txBody>
      </p:sp>
      <p:pic>
        <p:nvPicPr>
          <p:cNvPr id="1026" name="Picture 2" descr="C:\Users\NTIC\Desktop\800px-Julie,_Intaille_CM.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62838" y="2324100"/>
            <a:ext cx="3337336" cy="350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7442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2050" name="Picture 2" descr="C:\Users\NTIC\Desktop\800px-Roman_-_Intaglio_of_a_Circus_with_a_Chariot_Race_-_Walters_42131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2420888"/>
            <a:ext cx="7128792"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9534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3074" name="Picture 2" descr="C:\Users\NTIC\Desktop\Intaille_romaine_en_jaspe_sanguin_avec_Abrasax_l'anguipède_à_tête_de_coq_alectrocéphale_et_les_noms_des_anges_magico-religieuse,_gnostiqu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1640" y="2324100"/>
            <a:ext cx="6912768" cy="3769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9463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098" name="Picture 2" descr="C:\Users\NTIC\Desktop\Incised_Carnelian_Intaglio_of_a_Pegasus,_Yale_University_Art_Gallery,_inv._1933.604_-_YDEA_-_3459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2324100"/>
            <a:ext cx="6336704" cy="3841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0222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camee</a:t>
            </a:r>
            <a:endParaRPr lang="fr-FR" dirty="0"/>
          </a:p>
        </p:txBody>
      </p:sp>
      <p:pic>
        <p:nvPicPr>
          <p:cNvPr id="5122" name="Picture 2" descr="C:\Users\NTIC\Desktop\Constantine-cameo.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2348880"/>
            <a:ext cx="6768752"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7389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6146" name="Picture 2" descr="C:\Users\NTIC\Desktop\800px-EB1911_Roman_Art_-_Gemma_Auguste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656" y="2324100"/>
            <a:ext cx="6192688" cy="3841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2262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a:t>
            </a:r>
            <a:endParaRPr lang="fr-FR" dirty="0"/>
          </a:p>
        </p:txBody>
      </p:sp>
      <p:pic>
        <p:nvPicPr>
          <p:cNvPr id="7170" name="Picture 2" descr="C:\Users\NTIC\Desktop\800px-Great_Cameo_of_France_CdM_Paris_Bab264_n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7704" y="2760026"/>
            <a:ext cx="5256584" cy="3477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8165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8194" name="Picture 2" descr="C:\Users\NTIC\Desktop\Augustus_kameo.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1640" y="2324100"/>
            <a:ext cx="5832648" cy="3913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891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92500"/>
          </a:bodyPr>
          <a:lstStyle/>
          <a:p>
            <a:pPr algn="r"/>
            <a:r>
              <a:rPr lang="ar-DZ" dirty="0"/>
              <a:t>أما فيما يخص عدم استخدام المعادن الثمينة في عصر الملك </a:t>
            </a:r>
            <a:r>
              <a:rPr lang="ar-DZ" dirty="0" err="1"/>
              <a:t>ماسينيسا</a:t>
            </a:r>
            <a:r>
              <a:rPr lang="ar-DZ" dirty="0"/>
              <a:t> </a:t>
            </a:r>
            <a:r>
              <a:rPr lang="ar-DZ" dirty="0" err="1" smtClean="0"/>
              <a:t>فهذالايرجع</a:t>
            </a:r>
            <a:r>
              <a:rPr lang="ar-DZ" dirty="0" smtClean="0"/>
              <a:t> </a:t>
            </a:r>
            <a:r>
              <a:rPr lang="ar-DZ" dirty="0"/>
              <a:t>إلى فقر </a:t>
            </a:r>
            <a:r>
              <a:rPr lang="ar-DZ" dirty="0" smtClean="0"/>
              <a:t>في </a:t>
            </a:r>
            <a:r>
              <a:rPr lang="ar-DZ" dirty="0"/>
              <a:t>ميزانية الدولة , فقد تميزت فترة حكمه بالتطور الحضاري و التجارة الداخلية, و تضاعفت الكمية النقود, إذا يعتبر هذا الملك هو المؤسس </a:t>
            </a:r>
            <a:endParaRPr lang="ar-DZ" dirty="0" smtClean="0"/>
          </a:p>
          <a:p>
            <a:pPr marL="0" indent="0" algn="r" rtl="1">
              <a:buNone/>
            </a:pPr>
            <a:r>
              <a:rPr lang="ar-DZ" dirty="0" smtClean="0"/>
              <a:t>   للنظام </a:t>
            </a:r>
            <a:r>
              <a:rPr lang="ar-DZ" dirty="0"/>
              <a:t>النقدي </a:t>
            </a:r>
            <a:r>
              <a:rPr lang="ar-DZ" dirty="0" err="1"/>
              <a:t>النوميدي</a:t>
            </a:r>
            <a:r>
              <a:rPr lang="ar-DZ" dirty="0"/>
              <a:t> و قد أطلق على اسم </a:t>
            </a:r>
            <a:r>
              <a:rPr lang="ar-DZ" dirty="0" smtClean="0"/>
              <a:t>نظامه</a:t>
            </a:r>
          </a:p>
          <a:p>
            <a:pPr marL="0" indent="0" algn="r" rtl="1">
              <a:buNone/>
            </a:pPr>
            <a:r>
              <a:rPr lang="ar-DZ" dirty="0" err="1"/>
              <a:t>ماسينيسا</a:t>
            </a:r>
            <a:r>
              <a:rPr lang="ar-DZ" dirty="0"/>
              <a:t>", و الذي يشكل القاعدة </a:t>
            </a:r>
            <a:r>
              <a:rPr lang="ar-DZ" dirty="0" smtClean="0"/>
              <a:t>الأساسية </a:t>
            </a:r>
            <a:r>
              <a:rPr lang="ar-DZ" dirty="0"/>
              <a:t>و </a:t>
            </a:r>
            <a:r>
              <a:rPr lang="ar-DZ" dirty="0" smtClean="0"/>
              <a:t>الأنظمة </a:t>
            </a:r>
            <a:r>
              <a:rPr lang="ar-DZ" dirty="0"/>
              <a:t>التي جاءت بعد ذلك إلى </a:t>
            </a:r>
            <a:r>
              <a:rPr lang="ar-DZ" dirty="0" smtClean="0"/>
              <a:t>الإصلاح </a:t>
            </a:r>
            <a:r>
              <a:rPr lang="ar-DZ" dirty="0"/>
              <a:t>النقدي </a:t>
            </a:r>
            <a:r>
              <a:rPr lang="ar-DZ" dirty="0" err="1" smtClean="0"/>
              <a:t>ليوبا</a:t>
            </a:r>
            <a:r>
              <a:rPr lang="ar-DZ" dirty="0" smtClean="0"/>
              <a:t> الاول</a:t>
            </a:r>
            <a:endParaRPr lang="fr-FR" dirty="0"/>
          </a:p>
        </p:txBody>
      </p:sp>
    </p:spTree>
    <p:extLst>
      <p:ext uri="{BB962C8B-B14F-4D97-AF65-F5344CB8AC3E}">
        <p14:creationId xmlns:p14="http://schemas.microsoft.com/office/powerpoint/2010/main" val="24731652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332656"/>
            <a:ext cx="8229600" cy="5793507"/>
          </a:xfrm>
        </p:spPr>
        <p:txBody>
          <a:bodyPr>
            <a:normAutofit/>
          </a:bodyPr>
          <a:lstStyle/>
          <a:p>
            <a:pPr marL="0" indent="0" algn="r" rtl="1">
              <a:buNone/>
            </a:pPr>
            <a:r>
              <a:rPr lang="ar-DZ" dirty="0"/>
              <a:t>إن سك العملة لم تكن بالعمل السهل, فقد تطلب مهارة و تحكما في تقنيات تشكيل المعادن </a:t>
            </a:r>
          </a:p>
          <a:p>
            <a:pPr marL="0" indent="0" algn="r" rtl="1">
              <a:buNone/>
            </a:pPr>
            <a:r>
              <a:rPr lang="ar-DZ" dirty="0"/>
              <a:t>و مزجها, من أجل الحصول على كم من القطع </a:t>
            </a:r>
            <a:r>
              <a:rPr lang="ar-DZ" dirty="0" smtClean="0"/>
              <a:t>الأولي </a:t>
            </a:r>
            <a:r>
              <a:rPr lang="ar-DZ" dirty="0"/>
              <a:t>من حيث </a:t>
            </a:r>
            <a:r>
              <a:rPr lang="ar-DZ" dirty="0" smtClean="0"/>
              <a:t>الأشكال</a:t>
            </a:r>
            <a:r>
              <a:rPr lang="ar-DZ" dirty="0">
                <a:solidFill>
                  <a:prstClr val="black"/>
                </a:solidFill>
              </a:rPr>
              <a:t> و الكتابات, ومن حيث الحجم و الوزن, و قد استخدم لسك العملة طريقتان, الأولى هي طريقة </a:t>
            </a:r>
            <a:r>
              <a:rPr lang="ar-DZ" dirty="0" smtClean="0">
                <a:solidFill>
                  <a:prstClr val="black"/>
                </a:solidFill>
              </a:rPr>
              <a:t>الطرق</a:t>
            </a:r>
            <a:endParaRPr lang="ar-DZ" dirty="0"/>
          </a:p>
          <a:p>
            <a:pPr marL="0" indent="0" algn="r" rtl="1">
              <a:buNone/>
            </a:pPr>
            <a:r>
              <a:rPr lang="ar-DZ" dirty="0"/>
              <a:t>حيث كان يتم ضرب القطعة المعدنية بالمطرقة, وكان يتم مزج معدن الرصاص المستعمل لسك العملة بفحم </a:t>
            </a:r>
            <a:r>
              <a:rPr lang="ar-DZ" dirty="0" err="1"/>
              <a:t>الانتيموان</a:t>
            </a:r>
            <a:r>
              <a:rPr lang="ar-DZ" dirty="0"/>
              <a:t> بورشات </a:t>
            </a:r>
            <a:r>
              <a:rPr lang="ar-DZ" dirty="0" err="1"/>
              <a:t>أرسكال</a:t>
            </a:r>
            <a:r>
              <a:rPr lang="ar-DZ" dirty="0"/>
              <a:t> القريبة من </a:t>
            </a:r>
            <a:r>
              <a:rPr lang="ar-DZ" dirty="0" err="1"/>
              <a:t>تيديس</a:t>
            </a:r>
            <a:r>
              <a:rPr lang="ar-DZ" dirty="0"/>
              <a:t>, و ذلك لكي يكتسب المعدن بعض </a:t>
            </a:r>
          </a:p>
          <a:p>
            <a:pPr marL="0" indent="0" algn="r" rtl="1">
              <a:buNone/>
            </a:pPr>
            <a:r>
              <a:rPr lang="ar-DZ" dirty="0" smtClean="0"/>
              <a:t>الصلبة </a:t>
            </a:r>
            <a:r>
              <a:rPr lang="ar-DZ" dirty="0"/>
              <a:t>و لتبقى حواف القطعة النقدية الرصاصية خالية من الشقوق التي تنتج عن </a:t>
            </a:r>
            <a:r>
              <a:rPr lang="ar-DZ" dirty="0" smtClean="0"/>
              <a:t>الضرب .</a:t>
            </a:r>
            <a:endParaRPr lang="ar-DZ" dirty="0"/>
          </a:p>
        </p:txBody>
      </p:sp>
    </p:spTree>
    <p:extLst>
      <p:ext uri="{BB962C8B-B14F-4D97-AF65-F5344CB8AC3E}">
        <p14:creationId xmlns:p14="http://schemas.microsoft.com/office/powerpoint/2010/main" val="160681785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3998</TotalTime>
  <Words>3889</Words>
  <Application>Microsoft Office PowerPoint</Application>
  <PresentationFormat>Affichage à l'écran (4:3)</PresentationFormat>
  <Paragraphs>95</Paragraphs>
  <Slides>78</Slides>
  <Notes>0</Notes>
  <HiddenSlides>0</HiddenSlides>
  <MMClips>0</MMClips>
  <ScaleCrop>false</ScaleCrop>
  <HeadingPairs>
    <vt:vector size="4" baseType="variant">
      <vt:variant>
        <vt:lpstr>Thème</vt:lpstr>
      </vt:variant>
      <vt:variant>
        <vt:i4>1</vt:i4>
      </vt:variant>
      <vt:variant>
        <vt:lpstr>Titres des diapositives</vt:lpstr>
      </vt:variant>
      <vt:variant>
        <vt:i4>78</vt:i4>
      </vt:variant>
    </vt:vector>
  </HeadingPairs>
  <TitlesOfParts>
    <vt:vector size="79" baseType="lpstr">
      <vt:lpstr>Austin</vt:lpstr>
      <vt:lpstr>الاستاذةبراهيمي فايزة</vt:lpstr>
      <vt:lpstr>Présentation PowerPoint</vt:lpstr>
      <vt:lpstr>المسكوكات النوميدية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عملة الملوك:</vt:lpstr>
      <vt:lpstr>عملة المدن</vt:lpstr>
      <vt:lpstr>Présentation PowerPoint</vt:lpstr>
      <vt:lpstr>Présentation PowerPoint</vt:lpstr>
      <vt:lpstr>Présentation PowerPoint</vt:lpstr>
      <vt:lpstr>لمحة في النظام النقدي الروماني</vt:lpstr>
      <vt:lpstr>Présentation PowerPoint</vt:lpstr>
      <vt:lpstr>Présentation PowerPoint</vt:lpstr>
      <vt:lpstr>Présentation PowerPoint</vt:lpstr>
      <vt:lpstr>Présentation PowerPoint</vt:lpstr>
      <vt:lpstr>Présentation PowerPoint</vt:lpstr>
      <vt:lpstr>ديناريوس الفضي </vt:lpstr>
      <vt:lpstr>Présentation PowerPoint</vt:lpstr>
      <vt:lpstr> فئات العملات الأكثر شيوعاً وأحجامهم القياسية أثناء العصور الرومانية.</vt:lpstr>
      <vt:lpstr>tarja</vt:lpstr>
      <vt:lpstr>ديناريوس لامبرطور طرجان ومارس</vt:lpstr>
      <vt:lpstr>Présentation PowerPoint</vt:lpstr>
      <vt:lpstr>Présentation PowerPoint</vt:lpstr>
      <vt:lpstr>Présentation PowerPoint</vt:lpstr>
      <vt:lpstr>Présentation PowerPoint</vt:lpstr>
      <vt:lpstr>Présentation PowerPoint</vt:lpstr>
      <vt:lpstr>Présentation PowerPoint</vt:lpstr>
      <vt:lpstr>المسكوكات النوميدية و دورها في تنمية الحركة التجارية النوميدية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الحلي</vt:lpstr>
      <vt:lpstr>Présentation PowerPoint</vt:lpstr>
      <vt:lpstr>طرازالملابس في افريفياالرومانية</vt:lpstr>
      <vt:lpstr>Présentation PowerPoint</vt:lpstr>
      <vt:lpstr>Présentation PowerPoint</vt:lpstr>
      <vt:lpstr>Présentation PowerPoint</vt:lpstr>
      <vt:lpstr>Présentation PowerPoint</vt:lpstr>
      <vt:lpstr>Présentation PowerPoint</vt:lpstr>
      <vt:lpstr>palla</vt:lpstr>
      <vt:lpstr>Présentation PowerPoint</vt:lpstr>
      <vt:lpstr>tunica</vt:lpstr>
      <vt:lpstr>stolla</vt:lpstr>
      <vt:lpstr>Présentation PowerPoint</vt:lpstr>
      <vt:lpstr>Présentation PowerPoint</vt:lpstr>
      <vt:lpstr>dalmatica</vt:lpstr>
      <vt:lpstr>Présentation PowerPoint</vt:lpstr>
      <vt:lpstr>stolaالاستولا</vt:lpstr>
      <vt:lpstr>stola</vt:lpstr>
      <vt:lpstr>stola</vt:lpstr>
      <vt:lpstr>توجةtoga</vt:lpstr>
      <vt:lpstr>itaillecreux</vt:lpstr>
      <vt:lpstr>Présentation PowerPoint</vt:lpstr>
      <vt:lpstr>Présentation PowerPoint</vt:lpstr>
      <vt:lpstr>Présentation PowerPoint</vt:lpstr>
      <vt:lpstr>camee</vt:lpstr>
      <vt:lpstr>Présentation PowerPoint</vt:lpstr>
      <vt:lpstr>ca</vt:lpstr>
      <vt:lpstr>Présentation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jean</dc:creator>
  <cp:lastModifiedBy>NTIC</cp:lastModifiedBy>
  <cp:revision>96</cp:revision>
  <dcterms:created xsi:type="dcterms:W3CDTF">2018-04-06T20:04:37Z</dcterms:created>
  <dcterms:modified xsi:type="dcterms:W3CDTF">2024-01-03T12:35:44Z</dcterms:modified>
</cp:coreProperties>
</file>