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831" r:id="rId2"/>
  </p:sldMasterIdLst>
  <p:notesMasterIdLst>
    <p:notesMasterId r:id="rId25"/>
  </p:notesMasterIdLst>
  <p:sldIdLst>
    <p:sldId id="271" r:id="rId3"/>
    <p:sldId id="273" r:id="rId4"/>
    <p:sldId id="289" r:id="rId5"/>
    <p:sldId id="284" r:id="rId6"/>
    <p:sldId id="285" r:id="rId7"/>
    <p:sldId id="286" r:id="rId8"/>
    <p:sldId id="287" r:id="rId9"/>
    <p:sldId id="278" r:id="rId10"/>
    <p:sldId id="260" r:id="rId11"/>
    <p:sldId id="261" r:id="rId12"/>
    <p:sldId id="262" r:id="rId13"/>
    <p:sldId id="263" r:id="rId14"/>
    <p:sldId id="264" r:id="rId15"/>
    <p:sldId id="266" r:id="rId16"/>
    <p:sldId id="267" r:id="rId17"/>
    <p:sldId id="268" r:id="rId18"/>
    <p:sldId id="269" r:id="rId19"/>
    <p:sldId id="291" r:id="rId20"/>
    <p:sldId id="290" r:id="rId21"/>
    <p:sldId id="292" r:id="rId22"/>
    <p:sldId id="293" r:id="rId23"/>
    <p:sldId id="294" r:id="rId24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34" autoAdjust="0"/>
  </p:normalViewPr>
  <p:slideViewPr>
    <p:cSldViewPr>
      <p:cViewPr>
        <p:scale>
          <a:sx n="100" d="100"/>
          <a:sy n="100" d="100"/>
        </p:scale>
        <p:origin x="874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C4E231F-DABF-4458-B650-14A74A6343EB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449AC52-87F9-4D02-9D4F-BB44331B0BB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75601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/>
              <a:t>L'étude conceptuelle Merise s'attache aux invariants de l'entreprise ou de l'organisme du point de vue du métier : </a:t>
            </a:r>
          </a:p>
          <a:p>
            <a:r>
              <a:rPr lang="fr-FR" altLang="fr-FR"/>
              <a:t>quels sont les activités, les métiers gérés par l'entreprise, quels sont les grands processus traités, de quoi parle-t-on en matière de données, quelles notions manipule-t-on ?... </a:t>
            </a:r>
          </a:p>
          <a:p>
            <a:r>
              <a:rPr lang="fr-FR" altLang="fr-FR"/>
              <a:t>et ce indépendamment des choix techniques (comment fait-on ?) </a:t>
            </a:r>
          </a:p>
          <a:p>
            <a:r>
              <a:rPr lang="fr-FR" altLang="fr-FR"/>
              <a:t>ou d’organisation (qui fait quoi ?) qui ne seront abordés que dans les niveaux suivants.</a:t>
            </a:r>
          </a:p>
          <a:p>
            <a:endParaRPr lang="fr-FR" altLang="fr-FR"/>
          </a:p>
          <a:p>
            <a:r>
              <a:rPr lang="fr-FR" altLang="fr-FR"/>
              <a:t>Comme son nom l'indique, l'étude d’organisation s'attache à préciser comment on organise les données de l'entreprise (MLD) et les tâches ou procédures (MLT). </a:t>
            </a:r>
          </a:p>
          <a:p>
            <a:r>
              <a:rPr lang="fr-FR" altLang="fr-FR"/>
              <a:t>Pour autant, les choix techniques d'implémentation, tant pour les données (choix d'un SGBD) que pour les traitements (logiciel, progiciel), ne seront effectués qu'au niveau suivant.</a:t>
            </a:r>
          </a:p>
          <a:p>
            <a:endParaRPr lang="fr-FR" altLang="fr-FR"/>
          </a:p>
          <a:p>
            <a:r>
              <a:rPr lang="fr-FR" altLang="fr-FR"/>
              <a:t>Les réponses apportées à ce dernier niveau permettent d'établir la manière concrète dont le système sera mis en place.</a:t>
            </a:r>
            <a:br>
              <a:rPr lang="fr-FR" altLang="fr-FR"/>
            </a:br>
            <a:endParaRPr lang="fr-FR" altLang="fr-FR"/>
          </a:p>
          <a:p>
            <a:endParaRPr lang="fr-FR" altLang="fr-FR"/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FCE414-FD5C-420C-B4EC-7107A521F1C4}" type="slidenum">
              <a:rPr lang="fr-FR" altLang="fr-FR" smtClean="0">
                <a:latin typeface="Calibri" panose="020F0502020204030204" pitchFamily="34" charset="0"/>
              </a:rPr>
              <a:pPr/>
              <a:t>8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748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  <p:sp>
        <p:nvSpPr>
          <p:cNvPr id="3584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45E568-781A-4807-A7EB-399EDC94B567}" type="slidenum">
              <a:rPr lang="fr-FR" altLang="fr-FR" smtClean="0"/>
              <a:pPr>
                <a:spcBef>
                  <a:spcPct val="0"/>
                </a:spcBef>
              </a:pPr>
              <a:t>14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41394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Ellipse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fr-FR"/>
              <a:t>Cliquez pour modifier le style des sous-titres du masque</a:t>
            </a:r>
            <a:endParaRPr lang="en-US"/>
          </a:p>
        </p:txBody>
      </p:sp>
      <p:sp>
        <p:nvSpPr>
          <p:cNvPr id="6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08D798-DA24-4158-AA7D-84C36C3D9B55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7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D1BA2-703C-4F5A-BA6D-7D4A2E06456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07472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DEB7A-5034-408A-B67F-39D4692DEC6F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E89AC-DABC-4C77-B26F-DEFC4A4F066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31772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7BA58-430E-4663-B00B-B1DC67872D5F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DD705-1B3F-41B8-BFF1-4E84E5B0BC1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563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fr-FR"/>
              <a:t>Cliquez pour modifier le style des sous-titres du masque</a:t>
            </a:r>
            <a:endParaRPr lang="en-US"/>
          </a:p>
        </p:txBody>
      </p:sp>
      <p:sp>
        <p:nvSpPr>
          <p:cNvPr id="6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/>
              <a:t>2007-2008</a:t>
            </a:r>
          </a:p>
        </p:txBody>
      </p:sp>
      <p:sp>
        <p:nvSpPr>
          <p:cNvPr id="7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/>
              <a:t>Y. Ouzrout</a:t>
            </a:r>
          </a:p>
        </p:txBody>
      </p:sp>
      <p:sp>
        <p:nvSpPr>
          <p:cNvPr id="8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E4DF6-ECF6-4AA4-A404-41BF4288A80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83530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2007-2008</a:t>
            </a:r>
          </a:p>
        </p:txBody>
      </p:sp>
      <p:sp>
        <p:nvSpPr>
          <p:cNvPr id="5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Y. Ouzrout</a:t>
            </a:r>
          </a:p>
        </p:txBody>
      </p:sp>
      <p:sp>
        <p:nvSpPr>
          <p:cNvPr id="6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FBB56-829C-4D0B-835C-3E5DC2BF671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316080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/>
              <a:t>2007-2008</a:t>
            </a:r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/>
              <a:t>Y. Ouzrout</a:t>
            </a:r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D7FA7-EBCF-4E52-8BE4-6A78D6CFED2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49529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2007-2008</a:t>
            </a:r>
          </a:p>
        </p:txBody>
      </p:sp>
      <p:sp>
        <p:nvSpPr>
          <p:cNvPr id="6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Y. Ouzrout</a:t>
            </a:r>
          </a:p>
        </p:txBody>
      </p:sp>
      <p:sp>
        <p:nvSpPr>
          <p:cNvPr id="7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2F7DE-FBC6-4C09-ACB8-04B0AB2402F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07082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2007-2008</a:t>
            </a:r>
          </a:p>
        </p:txBody>
      </p:sp>
      <p:sp>
        <p:nvSpPr>
          <p:cNvPr id="8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Y. Ouzrout</a:t>
            </a:r>
          </a:p>
        </p:txBody>
      </p:sp>
      <p:sp>
        <p:nvSpPr>
          <p:cNvPr id="9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2F8D4-0571-466D-A84B-C24BFAE4F05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31424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2007-2008</a:t>
            </a:r>
          </a:p>
        </p:txBody>
      </p:sp>
      <p:sp>
        <p:nvSpPr>
          <p:cNvPr id="4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Y. Ouzrout</a:t>
            </a:r>
          </a:p>
        </p:txBody>
      </p:sp>
      <p:sp>
        <p:nvSpPr>
          <p:cNvPr id="5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20F07-7D97-4BCA-94F3-294DE41F1B2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663218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/>
              <a:t>2007-2008</a:t>
            </a:r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/>
              <a:t>Y. Ouzrout</a:t>
            </a: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0F448-C3A7-43C5-BAE3-728DB8E01C0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421332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2007-2008</a:t>
            </a:r>
          </a:p>
        </p:txBody>
      </p:sp>
      <p:sp>
        <p:nvSpPr>
          <p:cNvPr id="6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Y. Ouzrout</a:t>
            </a:r>
          </a:p>
        </p:txBody>
      </p:sp>
      <p:sp>
        <p:nvSpPr>
          <p:cNvPr id="7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22829-4395-477F-A61B-EE56748EFD2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09439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5E939-4384-425B-8CC9-9E10920220D2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E9799-75A5-45AC-AA02-40B84611323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673915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eaLnBrk="1" fontAlgn="auto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None/>
              <a:defRPr/>
            </a:pPr>
            <a:endParaRPr lang="en-US" sz="3200">
              <a:solidFill>
                <a:prstClr val="black"/>
              </a:solidFill>
              <a:latin typeface="Gill Sans MT"/>
            </a:endParaRPr>
          </a:p>
        </p:txBody>
      </p:sp>
      <p:sp>
        <p:nvSpPr>
          <p:cNvPr id="6" name="Organigramme : Processu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rganigramme : Processu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/>
              <a:t>2007-2008</a:t>
            </a:r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/>
              <a:t>Y. Ouzrout</a:t>
            </a:r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C842C-CD3D-4B69-BCD5-D9EF9735AE3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520922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2007-2008</a:t>
            </a:r>
          </a:p>
        </p:txBody>
      </p:sp>
      <p:sp>
        <p:nvSpPr>
          <p:cNvPr id="5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Y. Ouzrout</a:t>
            </a:r>
          </a:p>
        </p:txBody>
      </p:sp>
      <p:sp>
        <p:nvSpPr>
          <p:cNvPr id="6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C261A-9432-4AC0-B31F-7ABD4F18B1C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691802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2007-2008</a:t>
            </a:r>
          </a:p>
        </p:txBody>
      </p:sp>
      <p:sp>
        <p:nvSpPr>
          <p:cNvPr id="5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Y. Ouzrout</a:t>
            </a:r>
          </a:p>
        </p:txBody>
      </p:sp>
      <p:sp>
        <p:nvSpPr>
          <p:cNvPr id="6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34AD6-D02E-49F2-A0FE-F930E088B91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61717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Ellipse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Ellipse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997EC5-9274-4A12-B9E4-1CBC5B8CD208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A8DBF-F07E-48AF-8A92-49EC2BAB72B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03072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C0949-130B-4F73-BD08-4EA2E48B231C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6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42279-7A09-415F-904F-60BFEF033FA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44397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D006E-9361-4909-AC18-3C20575253FB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8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8BA1F-8B1C-4E33-A32F-C330D0F787C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15302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3A7FD-6E30-4B80-9E7F-43C26BCCC63B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4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6A603-8EB4-42B6-8AAA-1F165E0BB26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71121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D0CA24-140C-4015-AB1B-13EE8BAF6870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1CCAE-881F-4DBC-9117-2591760B298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84657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C1847-81CB-4019-B0FB-68768EE158EB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6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5FAA0-CB8E-4DA6-8F55-A532923B728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49393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eaLnBrk="1" fontAlgn="auto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Organigramme : Processu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rganigramme : Processu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35F3FC-9A95-44A3-A553-24ACDE9ADE0E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AAB0-1B89-42E8-9D21-781AC8E8A7E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76717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Ellipse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1033" name="Espace réservé du texte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altLang="fr-FR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72F7331-230A-4EE6-88EB-AD41B37B0E8A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B5A788"/>
                </a:solidFill>
                <a:latin typeface="Gill Sans MT" panose="020B0502020104020203" pitchFamily="34" charset="0"/>
              </a:defRPr>
            </a:lvl1pPr>
          </a:lstStyle>
          <a:p>
            <a:pPr>
              <a:defRPr/>
            </a:pPr>
            <a:fld id="{A3B134DC-41C7-4369-BF0C-C684784FD7D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11" r:id="rId2"/>
    <p:sldLayoutId id="2147483926" r:id="rId3"/>
    <p:sldLayoutId id="2147483912" r:id="rId4"/>
    <p:sldLayoutId id="2147483913" r:id="rId5"/>
    <p:sldLayoutId id="2147483914" r:id="rId6"/>
    <p:sldLayoutId id="2147483927" r:id="rId7"/>
    <p:sldLayoutId id="2147483915" r:id="rId8"/>
    <p:sldLayoutId id="2147483928" r:id="rId9"/>
    <p:sldLayoutId id="2147483916" r:id="rId10"/>
    <p:sldLayoutId id="214748391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2057" name="Espace réservé du texte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altLang="fr-FR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E7DEC9">
                    <a:shade val="50000"/>
                    <a:satMod val="200000"/>
                  </a:srgbClr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fr-FR"/>
              <a:t>2007-2008</a:t>
            </a:r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E7DEC9">
                    <a:shade val="50000"/>
                    <a:satMod val="200000"/>
                  </a:srgb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r>
              <a:rPr lang="fr-FR"/>
              <a:t>Y. Ouzrout</a:t>
            </a:r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B5A788"/>
                </a:solidFill>
                <a:latin typeface="Gill Sans MT" panose="020B0502020104020203" pitchFamily="34" charset="0"/>
              </a:defRPr>
            </a:lvl1pPr>
          </a:lstStyle>
          <a:p>
            <a:pPr>
              <a:defRPr/>
            </a:pPr>
            <a:fld id="{38EEB55C-8611-4F16-BE72-8C22755C90C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18" r:id="rId2"/>
    <p:sldLayoutId id="2147483930" r:id="rId3"/>
    <p:sldLayoutId id="2147483919" r:id="rId4"/>
    <p:sldLayoutId id="2147483920" r:id="rId5"/>
    <p:sldLayoutId id="2147483921" r:id="rId6"/>
    <p:sldLayoutId id="2147483931" r:id="rId7"/>
    <p:sldLayoutId id="2147483922" r:id="rId8"/>
    <p:sldLayoutId id="2147483932" r:id="rId9"/>
    <p:sldLayoutId id="2147483923" r:id="rId10"/>
    <p:sldLayoutId id="214748392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77950" y="1484313"/>
            <a:ext cx="7215188" cy="24145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fr-FR" dirty="0">
                <a:solidFill>
                  <a:srgbClr val="002060"/>
                </a:solidFill>
              </a:rPr>
            </a:br>
            <a:r>
              <a:rPr lang="fr-F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 des systèmes d’information</a:t>
            </a:r>
            <a:br>
              <a:rPr lang="fr-F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750" y="4572000"/>
            <a:ext cx="6186488" cy="1143000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FR" dirty="0"/>
              <a:t>Dr. BETAOUAF Hichem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dirty="0"/>
              <a:t>Université Aboubakr </a:t>
            </a:r>
            <a:r>
              <a:rPr lang="fr-FR" dirty="0" err="1"/>
              <a:t>Belkaid</a:t>
            </a:r>
            <a:r>
              <a:rPr lang="fr-FR" dirty="0"/>
              <a:t> de Tlemcen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FR" dirty="0">
                <a:solidFill>
                  <a:srgbClr val="C00000"/>
                </a:solidFill>
              </a:rPr>
              <a:t>hichem.betaouaf@univ-tlemcen.dz</a:t>
            </a:r>
            <a:r>
              <a:rPr lang="fr-FR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r-FR" dirty="0"/>
          </a:p>
        </p:txBody>
      </p:sp>
      <p:sp>
        <p:nvSpPr>
          <p:cNvPr id="12292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CFDCE7D-0974-47CD-ADD6-D75811EBAC12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1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000125" y="1500188"/>
            <a:ext cx="7929563" cy="4800600"/>
          </a:xfrm>
        </p:spPr>
        <p:txBody>
          <a:bodyPr/>
          <a:lstStyle/>
          <a:p>
            <a:pPr eaLnBrk="1" hangingPunct="1"/>
            <a:r>
              <a:rPr lang="fr-FR" altLang="fr-FR" sz="2400"/>
              <a:t>Une fois le dictionnaire de données mis en place, </a:t>
            </a:r>
          </a:p>
          <a:p>
            <a:pPr eaLnBrk="1" hangingPunct="1"/>
            <a:r>
              <a:rPr lang="fr-FR" altLang="fr-FR" sz="2400"/>
              <a:t>il faut créer un </a:t>
            </a:r>
            <a:r>
              <a:rPr lang="fr-FR" altLang="fr-FR" sz="2400" b="1">
                <a:solidFill>
                  <a:srgbClr val="002060"/>
                </a:solidFill>
              </a:rPr>
              <a:t>dictionnaire simplifié</a:t>
            </a:r>
            <a:r>
              <a:rPr lang="fr-FR" altLang="fr-FR" sz="2400"/>
              <a:t>, duquel : </a:t>
            </a:r>
          </a:p>
          <a:p>
            <a:pPr lvl="1" eaLnBrk="1" hangingPunct="1"/>
            <a:r>
              <a:rPr lang="fr-FR" altLang="fr-FR" sz="2000"/>
              <a:t>les </a:t>
            </a:r>
            <a:r>
              <a:rPr lang="fr-FR" altLang="fr-FR" sz="2000" i="1"/>
              <a:t>champs calculés </a:t>
            </a:r>
            <a:r>
              <a:rPr lang="fr-FR" altLang="fr-FR" sz="2000"/>
              <a:t>sont ôtés. </a:t>
            </a:r>
          </a:p>
          <a:p>
            <a:pPr lvl="1" eaLnBrk="1" hangingPunct="1"/>
            <a:r>
              <a:rPr lang="fr-FR" altLang="fr-FR" sz="2000"/>
              <a:t>Il faut, aussi, enlever tous les champs redondants (un « </a:t>
            </a:r>
            <a:r>
              <a:rPr lang="fr-FR" altLang="fr-FR" sz="2000" i="1"/>
              <a:t>code article » et une « référence article » par exemple, qualifiant la même information). </a:t>
            </a:r>
          </a:p>
          <a:p>
            <a:pPr lvl="1" eaLnBrk="1" hangingPunct="1"/>
            <a:r>
              <a:rPr lang="fr-FR" altLang="fr-FR" sz="2000" i="1"/>
              <a:t>Il faut créer </a:t>
            </a:r>
            <a:r>
              <a:rPr lang="fr-FR" altLang="fr-FR" sz="2000" b="1" i="1"/>
              <a:t>des identifiants pour distinguer</a:t>
            </a:r>
            <a:r>
              <a:rPr lang="fr-FR" altLang="fr-FR" sz="2000" i="1"/>
              <a:t> chaque information de façon unique.</a:t>
            </a:r>
          </a:p>
          <a:p>
            <a:pPr lvl="1" eaLnBrk="1" hangingPunct="1">
              <a:buFont typeface="Verdana" panose="020B0604030504040204" pitchFamily="34" charset="0"/>
              <a:buNone/>
            </a:pPr>
            <a:endParaRPr lang="fr-FR" altLang="fr-FR" sz="2000" i="1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431925" y="142875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DD simplifié </a:t>
            </a:r>
          </a:p>
        </p:txBody>
      </p:sp>
      <p:sp>
        <p:nvSpPr>
          <p:cNvPr id="29700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9F2A673-2C64-461A-9261-4EA827C82CAD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31913" y="4949825"/>
            <a:ext cx="7312025" cy="1216025"/>
          </a:xfrm>
          <a:prstGeom prst="rect">
            <a:avLst/>
          </a:prstGeom>
          <a:ln w="25400">
            <a:solidFill>
              <a:schemeClr val="accent3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fr-FR">
                <a:latin typeface="Gill Sans MT" pitchFamily="34" charset="0"/>
              </a:rPr>
              <a:t>Le DD simplifié regroupe tous les champs non</a:t>
            </a:r>
          </a:p>
          <a:p>
            <a:pPr algn="ctr" eaLnBrk="1" hangingPunct="1">
              <a:defRPr/>
            </a:pPr>
            <a:r>
              <a:rPr lang="fr-FR">
                <a:latin typeface="Gill Sans MT" pitchFamily="34" charset="0"/>
              </a:rPr>
              <a:t>redondants à conserver dans le système d’information. Chaque champ possède un type de données. Il permet de créer ensuite</a:t>
            </a:r>
          </a:p>
          <a:p>
            <a:pPr algn="ctr" eaLnBrk="1" hangingPunct="1">
              <a:defRPr/>
            </a:pPr>
            <a:r>
              <a:rPr lang="fr-FR">
                <a:latin typeface="Gill Sans MT" pitchFamily="34" charset="0"/>
              </a:rPr>
              <a:t> </a:t>
            </a:r>
            <a:r>
              <a:rPr lang="fr-FR" b="1">
                <a:solidFill>
                  <a:srgbClr val="002060"/>
                </a:solidFill>
                <a:latin typeface="Gill Sans MT" pitchFamily="34" charset="0"/>
              </a:rPr>
              <a:t>la matrice des dépendances fonctionnelles.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Exemple-DD simplifié </a:t>
            </a:r>
          </a:p>
        </p:txBody>
      </p:sp>
      <p:sp>
        <p:nvSpPr>
          <p:cNvPr id="3072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altLang="fr-FR" sz="2400"/>
              <a:t>Dans l’exemple des notes étudiants, on ajoute donc,</a:t>
            </a:r>
          </a:p>
          <a:p>
            <a:pPr lvl="1" eaLnBrk="1" hangingPunct="1"/>
            <a:r>
              <a:rPr lang="fr-FR" altLang="fr-FR" sz="2000"/>
              <a:t>un </a:t>
            </a:r>
            <a:r>
              <a:rPr lang="fr-FR" altLang="fr-FR" sz="2000" b="1"/>
              <a:t>numéro d’étudiant </a:t>
            </a:r>
            <a:r>
              <a:rPr lang="fr-FR" altLang="fr-FR" sz="2000"/>
              <a:t>et un </a:t>
            </a:r>
            <a:r>
              <a:rPr lang="fr-FR" altLang="fr-FR" sz="2000" b="1"/>
              <a:t>code matière</a:t>
            </a:r>
            <a:r>
              <a:rPr lang="fr-FR" altLang="fr-FR" sz="2000"/>
              <a:t>.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fr-FR" altLang="fr-FR"/>
          </a:p>
        </p:txBody>
      </p:sp>
      <p:graphicFrame>
        <p:nvGraphicFramePr>
          <p:cNvPr id="16440" name="Group 56"/>
          <p:cNvGraphicFramePr>
            <a:graphicFrameLocks noGrp="1"/>
          </p:cNvGraphicFramePr>
          <p:nvPr/>
        </p:nvGraphicFramePr>
        <p:xfrm>
          <a:off x="1619250" y="2357438"/>
          <a:ext cx="6477000" cy="3902072"/>
        </p:xfrm>
        <a:graphic>
          <a:graphicData uri="http://schemas.openxmlformats.org/drawingml/2006/table">
            <a:tbl>
              <a:tblPr/>
              <a:tblGrid>
                <a:gridCol w="2232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5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85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itchFamily="34" charset="0"/>
                        </a:rPr>
                        <a:t>Données retenues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itchFamily="34" charset="0"/>
                        </a:rPr>
                        <a:t>Type de données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itchFamily="34" charset="0"/>
                        </a:rPr>
                        <a:t>commentaires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Nom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Alphanumérique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20 char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Prénom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Alphanumérique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20 char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1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Adresse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Alphanumérique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50 char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notes de chaque contrôle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Numérique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&gt;=0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1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moyennes par matière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Numérique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&gt;=0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6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moyenne générale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Numérique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&gt;=0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71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date contrôles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Date/Heure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71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sng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N°Etudiant 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Alphanumérique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Identifiant d’un étudiant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81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sng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CdeMatière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Alphanumérique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Identifiant d’une Matière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619250" y="5399088"/>
            <a:ext cx="6538913" cy="9286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0771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6EB4523-1931-4D82-B134-59BDD90B3BEE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19250" y="4264025"/>
            <a:ext cx="6535738" cy="7858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Règles de Gestion (RG)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14438" y="1500188"/>
            <a:ext cx="771525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altLang="fr-FR" sz="3000"/>
              <a:t>Une règle de gestion est une règle suivie par le </a:t>
            </a:r>
            <a:r>
              <a:rPr lang="fr-FR" altLang="fr-FR" sz="3000" b="1"/>
              <a:t>SI </a:t>
            </a:r>
            <a:r>
              <a:rPr lang="fr-FR" altLang="fr-FR" sz="3000"/>
              <a:t>de l’organisme étudié.</a:t>
            </a:r>
          </a:p>
          <a:p>
            <a:pPr eaLnBrk="1" hangingPunct="1">
              <a:lnSpc>
                <a:spcPct val="80000"/>
              </a:lnSpc>
            </a:pPr>
            <a:endParaRPr lang="fr-FR" altLang="fr-FR" sz="3000"/>
          </a:p>
          <a:p>
            <a:pPr eaLnBrk="1" hangingPunct="1">
              <a:lnSpc>
                <a:spcPct val="80000"/>
              </a:lnSpc>
            </a:pPr>
            <a:r>
              <a:rPr lang="fr-FR" altLang="fr-FR" sz="3000"/>
              <a:t>Elles permettent : </a:t>
            </a:r>
          </a:p>
          <a:p>
            <a:pPr lvl="1" eaLnBrk="1" hangingPunct="1">
              <a:lnSpc>
                <a:spcPct val="80000"/>
              </a:lnSpc>
            </a:pPr>
            <a:r>
              <a:rPr lang="fr-FR" altLang="fr-FR" sz="2600"/>
              <a:t>de définir les relations entres les données,</a:t>
            </a:r>
          </a:p>
          <a:p>
            <a:pPr lvl="1" eaLnBrk="1" hangingPunct="1">
              <a:lnSpc>
                <a:spcPct val="80000"/>
              </a:lnSpc>
            </a:pPr>
            <a:r>
              <a:rPr lang="fr-FR" altLang="fr-FR" sz="2600"/>
              <a:t>de restreindre les cas généraux,</a:t>
            </a:r>
          </a:p>
          <a:p>
            <a:pPr lvl="1" eaLnBrk="1" hangingPunct="1">
              <a:lnSpc>
                <a:spcPct val="80000"/>
              </a:lnSpc>
            </a:pPr>
            <a:r>
              <a:rPr lang="fr-FR" altLang="fr-FR" sz="2600"/>
              <a:t>…</a:t>
            </a:r>
          </a:p>
          <a:p>
            <a:pPr lvl="1" eaLnBrk="1" hangingPunct="1">
              <a:lnSpc>
                <a:spcPct val="80000"/>
              </a:lnSpc>
            </a:pPr>
            <a:r>
              <a:rPr lang="fr-FR" altLang="fr-FR" sz="2600" b="1">
                <a:solidFill>
                  <a:srgbClr val="002060"/>
                </a:solidFill>
              </a:rPr>
              <a:t>En bref, de lever l’ambiguïté, quand plusieurs solutions sont possibles. </a:t>
            </a:r>
          </a:p>
          <a:p>
            <a:pPr lvl="1" eaLnBrk="1" hangingPunct="1">
              <a:lnSpc>
                <a:spcPct val="80000"/>
              </a:lnSpc>
            </a:pPr>
            <a:endParaRPr lang="fr-FR" altLang="fr-FR" sz="2600"/>
          </a:p>
          <a:p>
            <a:pPr eaLnBrk="1" hangingPunct="1">
              <a:lnSpc>
                <a:spcPct val="80000"/>
              </a:lnSpc>
            </a:pPr>
            <a:r>
              <a:rPr lang="fr-FR" altLang="fr-FR" sz="3000"/>
              <a:t>Elles sont identifiées suite aux interviews menées auprès des utilisateurs…</a:t>
            </a:r>
          </a:p>
        </p:txBody>
      </p:sp>
      <p:sp>
        <p:nvSpPr>
          <p:cNvPr id="31748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7E2D376-8D2C-4233-B0BF-7062F7F62061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fr-FR" altLang="fr-FR" sz="1200">
              <a:solidFill>
                <a:srgbClr val="B5A78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38" y="214313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Exemples-RG</a:t>
            </a:r>
          </a:p>
        </p:txBody>
      </p:sp>
      <p:sp>
        <p:nvSpPr>
          <p:cNvPr id="32771" name="Espace réservé du contenu 2"/>
          <p:cNvSpPr>
            <a:spLocks noGrp="1"/>
          </p:cNvSpPr>
          <p:nvPr>
            <p:ph idx="1"/>
          </p:nvPr>
        </p:nvSpPr>
        <p:spPr>
          <a:xfrm>
            <a:off x="1214438" y="1447800"/>
            <a:ext cx="7497762" cy="48006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fr-FR" altLang="fr-FR"/>
              <a:t>Dans un SI de gestion d’une sociétés de vente, les règles peuvent être : </a:t>
            </a:r>
          </a:p>
          <a:p>
            <a:pPr lvl="1" eaLnBrk="1" hangingPunct="1"/>
            <a:r>
              <a:rPr lang="fr-FR" altLang="fr-FR"/>
              <a:t>La société ne veut avoir affaire qu’à un et un seul contact.</a:t>
            </a:r>
          </a:p>
          <a:p>
            <a:pPr lvl="1" eaLnBrk="1" hangingPunct="1"/>
            <a:r>
              <a:rPr lang="fr-FR" altLang="fr-FR"/>
              <a:t>Chaque catégorie référence logiquement plusieurs produits.</a:t>
            </a:r>
          </a:p>
          <a:p>
            <a:pPr lvl="1" eaLnBrk="1" hangingPunct="1"/>
            <a:r>
              <a:rPr lang="fr-FR" altLang="fr-FR"/>
              <a:t>Chaque commande peut contenir un ou plusieurs produits.</a:t>
            </a:r>
          </a:p>
          <a:p>
            <a:pPr lvl="1" eaLnBrk="1" hangingPunct="1"/>
            <a:r>
              <a:rPr lang="fr-FR" altLang="fr-FR"/>
              <a:t>Le prix de vente peut différer du prix unitaire.</a:t>
            </a:r>
          </a:p>
          <a:p>
            <a:pPr eaLnBrk="1" hangingPunct="1"/>
            <a:endParaRPr lang="fr-FR" altLang="fr-FR"/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36C6E3-CFEA-4663-B9F9-7D39F81C2DAB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fr-FR" altLang="fr-FR" sz="1200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14438" y="1447800"/>
            <a:ext cx="7678737" cy="4800600"/>
          </a:xfrm>
        </p:spPr>
        <p:txBody>
          <a:bodyPr/>
          <a:lstStyle/>
          <a:p>
            <a:pPr eaLnBrk="1" hangingPunct="1"/>
            <a:r>
              <a:rPr lang="fr-FR" altLang="fr-FR"/>
              <a:t>La MDF est une matrice dont,</a:t>
            </a:r>
          </a:p>
          <a:p>
            <a:pPr lvl="1" eaLnBrk="1" hangingPunct="1"/>
            <a:r>
              <a:rPr lang="fr-FR" altLang="fr-FR" i="1"/>
              <a:t>la première colonne</a:t>
            </a:r>
            <a:r>
              <a:rPr lang="fr-FR" altLang="fr-FR"/>
              <a:t> reprend tous les données du DD simplifié ;</a:t>
            </a:r>
          </a:p>
          <a:p>
            <a:pPr lvl="1" eaLnBrk="1" hangingPunct="1"/>
            <a:r>
              <a:rPr lang="fr-FR" altLang="fr-FR" i="1"/>
              <a:t>la deuxième colonne</a:t>
            </a:r>
            <a:r>
              <a:rPr lang="fr-FR" altLang="fr-FR"/>
              <a:t> numérote chaque donnée de un à n ;</a:t>
            </a:r>
          </a:p>
          <a:p>
            <a:pPr lvl="1" eaLnBrk="1" hangingPunct="1"/>
            <a:r>
              <a:rPr lang="fr-FR" altLang="fr-FR" i="1"/>
              <a:t>les colonnes qui suivent</a:t>
            </a:r>
            <a:r>
              <a:rPr lang="fr-FR" altLang="fr-FR"/>
              <a:t> dénotent les identifiants parmi les données. </a:t>
            </a:r>
          </a:p>
          <a:p>
            <a:pPr lvl="1" eaLnBrk="1" hangingPunct="1"/>
            <a:r>
              <a:rPr lang="fr-FR" altLang="fr-FR" b="1">
                <a:solidFill>
                  <a:srgbClr val="FF0000"/>
                </a:solidFill>
              </a:rPr>
              <a:t>Attention :</a:t>
            </a:r>
            <a:r>
              <a:rPr lang="fr-FR" altLang="fr-FR">
                <a:solidFill>
                  <a:srgbClr val="FF0000"/>
                </a:solidFill>
              </a:rPr>
              <a:t> des colonnes supplémentaires peuvent être ajoutées (selon le besoin).</a:t>
            </a:r>
          </a:p>
        </p:txBody>
      </p:sp>
      <p:sp>
        <p:nvSpPr>
          <p:cNvPr id="34819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EAC7F5A-424D-4E6D-8A77-60371A2DC1C0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7497763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La matrice de dépendances fonctionnelles…Comment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7497763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fr-FR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Exemple - MDF</a:t>
            </a:r>
          </a:p>
        </p:txBody>
      </p:sp>
      <p:sp>
        <p:nvSpPr>
          <p:cNvPr id="36867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C761EEA-4D94-4C83-A0F6-0ACDA05B1D56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graphicFrame>
        <p:nvGraphicFramePr>
          <p:cNvPr id="36868" name="Object 2"/>
          <p:cNvGraphicFramePr>
            <a:graphicFrameLocks noChangeAspect="1"/>
          </p:cNvGraphicFramePr>
          <p:nvPr/>
        </p:nvGraphicFramePr>
        <p:xfrm>
          <a:off x="2257425" y="1562100"/>
          <a:ext cx="6246813" cy="408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9" name="Feuille de calcul" r:id="rId3" imgW="7353490" imgH="4810316" progId="Excel.Sheet.12">
                  <p:embed/>
                </p:oleObj>
              </mc:Choice>
              <mc:Fallback>
                <p:oleObj name="Feuille de calcul" r:id="rId3" imgW="7353490" imgH="4810316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7425" y="1562100"/>
                        <a:ext cx="6246813" cy="408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Ellipse 7"/>
          <p:cNvSpPr/>
          <p:nvPr/>
        </p:nvSpPr>
        <p:spPr>
          <a:xfrm>
            <a:off x="4714875" y="1428750"/>
            <a:ext cx="428625" cy="3571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10" name="Connecteur droit avec flèche 9"/>
          <p:cNvCxnSpPr/>
          <p:nvPr/>
        </p:nvCxnSpPr>
        <p:spPr>
          <a:xfrm rot="10800000" flipV="1">
            <a:off x="4357688" y="1643063"/>
            <a:ext cx="357187" cy="21431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5357813" y="1428750"/>
            <a:ext cx="428625" cy="3571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18" name="Connecteur droit avec flèche 17"/>
          <p:cNvCxnSpPr/>
          <p:nvPr/>
        </p:nvCxnSpPr>
        <p:spPr>
          <a:xfrm rot="5400000">
            <a:off x="4071937" y="2000251"/>
            <a:ext cx="1643063" cy="107156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6057900" y="1428750"/>
            <a:ext cx="428625" cy="3571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20" name="Connecteur droit avec flèche 19"/>
          <p:cNvCxnSpPr/>
          <p:nvPr/>
        </p:nvCxnSpPr>
        <p:spPr>
          <a:xfrm rot="5400000">
            <a:off x="3957638" y="2185987"/>
            <a:ext cx="2643188" cy="170021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llipse 21"/>
          <p:cNvSpPr/>
          <p:nvPr/>
        </p:nvSpPr>
        <p:spPr>
          <a:xfrm>
            <a:off x="6643688" y="1500188"/>
            <a:ext cx="428625" cy="3571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23" name="Connecteur droit avec flèche 22"/>
          <p:cNvCxnSpPr/>
          <p:nvPr/>
        </p:nvCxnSpPr>
        <p:spPr>
          <a:xfrm rot="5400000">
            <a:off x="3964781" y="2250282"/>
            <a:ext cx="3214687" cy="2286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" grpId="0" animBg="1"/>
      <p:bldP spid="19" grpId="0" animBg="1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7497763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fr-FR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Exemple - MDF (suite)</a:t>
            </a:r>
          </a:p>
        </p:txBody>
      </p:sp>
      <p:sp>
        <p:nvSpPr>
          <p:cNvPr id="37891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C14C458-2E8C-4B5A-AF28-CD1A7221AFBF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sp>
        <p:nvSpPr>
          <p:cNvPr id="37892" name="Rectangle 12"/>
          <p:cNvSpPr>
            <a:spLocks noChangeArrowheads="1"/>
          </p:cNvSpPr>
          <p:nvPr/>
        </p:nvSpPr>
        <p:spPr bwMode="auto">
          <a:xfrm>
            <a:off x="1071563" y="1052513"/>
            <a:ext cx="83248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fr-FR" altLang="fr-FR" sz="1800"/>
              <a:t> Pour chaque identifiant, il faut se poser la question :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b="1"/>
              <a:t>  est ce qu’un attribut correspond une et une seule fois à cet identifiant ?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fr-FR" altLang="fr-FR" sz="1800" b="1"/>
              <a:t> </a:t>
            </a:r>
            <a:r>
              <a:rPr lang="fr-FR" altLang="fr-FR" sz="1800"/>
              <a:t>Si la réponse est « oui », on place un « </a:t>
            </a:r>
            <a:r>
              <a:rPr lang="fr-FR" altLang="fr-FR" sz="1800" b="1"/>
              <a:t>1 »</a:t>
            </a:r>
            <a:r>
              <a:rPr lang="fr-FR" altLang="fr-FR" sz="1800"/>
              <a:t> dans la colonne portant le numéro 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fr-FR" altLang="fr-FR" sz="1800"/>
              <a:t>  de l’identifiant.</a:t>
            </a:r>
          </a:p>
        </p:txBody>
      </p:sp>
      <p:sp>
        <p:nvSpPr>
          <p:cNvPr id="15" name="Ellipse 14"/>
          <p:cNvSpPr/>
          <p:nvPr/>
        </p:nvSpPr>
        <p:spPr>
          <a:xfrm>
            <a:off x="2000250" y="4786313"/>
            <a:ext cx="1785938" cy="2857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1643063" y="6215063"/>
            <a:ext cx="7000875" cy="338137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600" b="1"/>
              <a:t>Le prix de vente ne dépend pas uniquement de la référence produit   </a:t>
            </a:r>
          </a:p>
        </p:txBody>
      </p:sp>
      <p:cxnSp>
        <p:nvCxnSpPr>
          <p:cNvPr id="24" name="Forme 23"/>
          <p:cNvCxnSpPr>
            <a:stCxn id="16" idx="1"/>
            <a:endCxn id="15" idx="2"/>
          </p:cNvCxnSpPr>
          <p:nvPr/>
        </p:nvCxnSpPr>
        <p:spPr>
          <a:xfrm rot="10800000" flipH="1">
            <a:off x="1643063" y="4929188"/>
            <a:ext cx="357187" cy="1455737"/>
          </a:xfrm>
          <a:prstGeom prst="bentConnector3">
            <a:avLst>
              <a:gd name="adj1" fmla="val -64000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896" name="Object 4"/>
          <p:cNvGraphicFramePr>
            <a:graphicFrameLocks noChangeAspect="1"/>
          </p:cNvGraphicFramePr>
          <p:nvPr/>
        </p:nvGraphicFramePr>
        <p:xfrm>
          <a:off x="2111375" y="2354263"/>
          <a:ext cx="4953000" cy="376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9" name="Feuille de calcul" r:id="rId3" imgW="5829300" imgH="4429125" progId="Excel.Sheet.12">
                  <p:embed/>
                </p:oleObj>
              </mc:Choice>
              <mc:Fallback>
                <p:oleObj name="Feuille de calcul" r:id="rId3" imgW="5829300" imgH="4429125" progId="Excel.Sheet.1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1375" y="2354263"/>
                        <a:ext cx="4953000" cy="376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7497763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fr-FR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Exemple - MDF (suite et fin)</a:t>
            </a:r>
          </a:p>
        </p:txBody>
      </p:sp>
      <p:sp>
        <p:nvSpPr>
          <p:cNvPr id="3891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473C0A8-5A94-4E9E-BABF-D6FEA7A27D21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graphicFrame>
        <p:nvGraphicFramePr>
          <p:cNvPr id="38916" name="Object 2"/>
          <p:cNvGraphicFramePr>
            <a:graphicFrameLocks noChangeAspect="1"/>
          </p:cNvGraphicFramePr>
          <p:nvPr/>
        </p:nvGraphicFramePr>
        <p:xfrm>
          <a:off x="2116138" y="1878013"/>
          <a:ext cx="5810250" cy="373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9" name="Feuille de calcul" r:id="rId3" imgW="6705410" imgH="4314825" progId="Excel.Sheet.12">
                  <p:embed/>
                </p:oleObj>
              </mc:Choice>
              <mc:Fallback>
                <p:oleObj name="Feuille de calcul" r:id="rId3" imgW="6705410" imgH="4314825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6138" y="1878013"/>
                        <a:ext cx="5810250" cy="373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143000" y="996950"/>
            <a:ext cx="80724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fr-FR" altLang="fr-FR" sz="1800"/>
              <a:t> Le prix de vente dépend à la fois du produit et de la commande.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sym typeface="Wingdings" panose="05000000000000000000" pitchFamily="2" charset="2"/>
              </a:rPr>
              <a:t> </a:t>
            </a:r>
            <a:r>
              <a:rPr lang="fr-FR" altLang="fr-FR" sz="1800" b="1">
                <a:solidFill>
                  <a:srgbClr val="002060"/>
                </a:solidFill>
                <a:sym typeface="Wingdings" panose="05000000000000000000" pitchFamily="2" charset="2"/>
              </a:rPr>
              <a:t>Il faut rajouter une colonne avec les deux identifiants</a:t>
            </a:r>
            <a:r>
              <a:rPr lang="fr-FR" altLang="fr-FR" sz="1800" b="1">
                <a:sym typeface="Wingdings" panose="05000000000000000000" pitchFamily="2" charset="2"/>
              </a:rPr>
              <a:t>. </a:t>
            </a:r>
            <a:endParaRPr lang="fr-FR" altLang="fr-FR" sz="1800" b="1"/>
          </a:p>
        </p:txBody>
      </p:sp>
      <p:sp>
        <p:nvSpPr>
          <p:cNvPr id="9" name="Rectangle 8"/>
          <p:cNvSpPr/>
          <p:nvPr/>
        </p:nvSpPr>
        <p:spPr>
          <a:xfrm>
            <a:off x="7261225" y="1857375"/>
            <a:ext cx="728663" cy="3771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4" name="Flèche à angle droit 13"/>
          <p:cNvSpPr/>
          <p:nvPr/>
        </p:nvSpPr>
        <p:spPr>
          <a:xfrm flipV="1">
            <a:off x="7454900" y="1428750"/>
            <a:ext cx="357188" cy="35718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1214438" y="5643563"/>
            <a:ext cx="6350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800100" indent="-34290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fr-FR" altLang="fr-FR" sz="1800"/>
              <a:t> Trois </a:t>
            </a:r>
            <a:r>
              <a:rPr lang="fr-FR" altLang="fr-FR" sz="1800">
                <a:solidFill>
                  <a:srgbClr val="FF0000"/>
                </a:solidFill>
              </a:rPr>
              <a:t>liens logiques </a:t>
            </a:r>
            <a:r>
              <a:rPr lang="fr-FR" altLang="fr-FR" sz="1800"/>
              <a:t>apparaissent, deux simples et une complexe : </a:t>
            </a:r>
          </a:p>
          <a:p>
            <a:pPr lvl="1" eaLnBrk="1" hangingPunct="1">
              <a:spcBef>
                <a:spcPct val="0"/>
              </a:spcBef>
              <a:buClrTx/>
              <a:buFont typeface="Gill Sans MT" panose="020B0502020104020203" pitchFamily="34" charset="0"/>
              <a:buAutoNum type="arabicPeriod"/>
            </a:pPr>
            <a:r>
              <a:rPr lang="fr-FR" altLang="fr-FR" sz="1800"/>
              <a:t>entre une commande et un client ;</a:t>
            </a:r>
          </a:p>
          <a:p>
            <a:pPr lvl="1" eaLnBrk="1" hangingPunct="1">
              <a:spcBef>
                <a:spcPct val="0"/>
              </a:spcBef>
              <a:buClrTx/>
              <a:buFont typeface="Gill Sans MT" panose="020B0502020104020203" pitchFamily="34" charset="0"/>
              <a:buAutoNum type="arabicPeriod"/>
            </a:pPr>
            <a:r>
              <a:rPr lang="fr-FR" altLang="fr-FR" sz="1800"/>
              <a:t>entre un produit et un catalogue ;</a:t>
            </a:r>
          </a:p>
          <a:p>
            <a:pPr lvl="1" eaLnBrk="1" hangingPunct="1">
              <a:spcBef>
                <a:spcPct val="0"/>
              </a:spcBef>
              <a:buClrTx/>
              <a:buFont typeface="Gill Sans MT" panose="020B0502020104020203" pitchFamily="34" charset="0"/>
              <a:buAutoNum type="arabicPeriod"/>
            </a:pPr>
            <a:r>
              <a:rPr lang="fr-FR" altLang="fr-FR" sz="1800"/>
              <a:t>entre un produit et une commande.</a:t>
            </a:r>
          </a:p>
        </p:txBody>
      </p:sp>
      <p:sp>
        <p:nvSpPr>
          <p:cNvPr id="10" name="Ellipse 9"/>
          <p:cNvSpPr/>
          <p:nvPr/>
        </p:nvSpPr>
        <p:spPr>
          <a:xfrm>
            <a:off x="4714875" y="1928813"/>
            <a:ext cx="2500313" cy="4286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5286375" y="4429125"/>
            <a:ext cx="1419225" cy="4286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7251700" y="1884363"/>
            <a:ext cx="679450" cy="37147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/>
          <p:cNvSpPr txBox="1">
            <a:spLocks noChangeArrowheads="1"/>
          </p:cNvSpPr>
          <p:nvPr/>
        </p:nvSpPr>
        <p:spPr bwMode="auto">
          <a:xfrm>
            <a:off x="5857875" y="2214563"/>
            <a:ext cx="285750" cy="36988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b="1"/>
              <a:t>1</a:t>
            </a: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5786438" y="4773613"/>
            <a:ext cx="285750" cy="36988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b="1"/>
              <a:t>2</a:t>
            </a:r>
          </a:p>
        </p:txBody>
      </p:sp>
      <p:sp>
        <p:nvSpPr>
          <p:cNvPr id="17" name="ZoneTexte 16"/>
          <p:cNvSpPr txBox="1">
            <a:spLocks noChangeArrowheads="1"/>
          </p:cNvSpPr>
          <p:nvPr/>
        </p:nvSpPr>
        <p:spPr bwMode="auto">
          <a:xfrm>
            <a:off x="7456488" y="2571750"/>
            <a:ext cx="285750" cy="36988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b="1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5" grpId="0" animBg="1"/>
      <p:bldP spid="16" grpId="0" animBg="1"/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F15D5E-5B59-4971-867A-99CB2687F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Au travail !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7CCA223-B1C0-4BD7-B2DE-170C2395D2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1A94257-71A0-4664-96E6-9B83E4D83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A8DBF-F07E-48AF-8A92-49EC2BAB72BF}" type="slidenum">
              <a:rPr lang="fr-FR" altLang="fr-FR" smtClean="0"/>
              <a:pPr>
                <a:defRPr/>
              </a:pPr>
              <a:t>18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796274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7497763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fr-FR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Travail à faire…</a:t>
            </a:r>
          </a:p>
        </p:txBody>
      </p:sp>
      <p:sp>
        <p:nvSpPr>
          <p:cNvPr id="3891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473C0A8-5A94-4E9E-BABF-D6FEA7A27D21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187623" y="1700808"/>
            <a:ext cx="7426151" cy="384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r>
              <a:rPr lang="fr-FR" altLang="fr-FR" sz="1800" dirty="0"/>
              <a:t> </a:t>
            </a:r>
            <a:r>
              <a:rPr lang="fr-FR" dirty="0"/>
              <a:t>Pour chaque cas d’étude, il faut établir :</a:t>
            </a:r>
          </a:p>
          <a:p>
            <a:endParaRPr lang="fr-FR" dirty="0"/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Le </a:t>
            </a:r>
            <a:r>
              <a:rPr lang="fr-FR" dirty="0">
                <a:solidFill>
                  <a:srgbClr val="FF0000"/>
                </a:solidFill>
              </a:rPr>
              <a:t>Dictionnaire de Données (DD)</a:t>
            </a:r>
            <a:r>
              <a:rPr lang="fr-FR" dirty="0"/>
              <a:t>, puis le </a:t>
            </a:r>
            <a:r>
              <a:rPr lang="fr-FR" dirty="0">
                <a:solidFill>
                  <a:srgbClr val="00B050"/>
                </a:solidFill>
              </a:rPr>
              <a:t>DD simplifié</a:t>
            </a:r>
            <a:r>
              <a:rPr lang="fr-FR" dirty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fr-FR" dirty="0"/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La </a:t>
            </a:r>
            <a:r>
              <a:rPr lang="fr-FR" dirty="0">
                <a:solidFill>
                  <a:srgbClr val="0070C0"/>
                </a:solidFill>
              </a:rPr>
              <a:t>Matrice de Dépendances Fonctionnelles (MDF)</a:t>
            </a:r>
            <a:r>
              <a:rPr lang="fr-FR" dirty="0"/>
              <a:t>.</a:t>
            </a:r>
            <a:endParaRPr lang="fr-FR" altLang="fr-FR" sz="1800" b="1" dirty="0"/>
          </a:p>
        </p:txBody>
      </p:sp>
    </p:spTree>
    <p:extLst>
      <p:ext uri="{BB962C8B-B14F-4D97-AF65-F5344CB8AC3E}">
        <p14:creationId xmlns:p14="http://schemas.microsoft.com/office/powerpoint/2010/main" val="3820661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100" y="2600325"/>
            <a:ext cx="6400800" cy="2286000"/>
          </a:xfrm>
        </p:spPr>
        <p:txBody>
          <a:bodyPr/>
          <a:lstStyle/>
          <a:p>
            <a:pPr>
              <a:defRPr/>
            </a:pPr>
            <a:r>
              <a:rPr lang="fr-FR" dirty="0">
                <a:solidFill>
                  <a:schemeClr val="accent6"/>
                </a:solidFill>
              </a:rPr>
              <a:t>Méthode systémique (MERISE)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2578100" y="1066800"/>
            <a:ext cx="6400800" cy="1509713"/>
          </a:xfrm>
        </p:spPr>
        <p:txBody>
          <a:bodyPr/>
          <a:lstStyle/>
          <a:p>
            <a:pPr>
              <a:defRPr/>
            </a:pPr>
            <a:r>
              <a:rPr lang="fr-FR" dirty="0"/>
              <a:t>Chapitre 3</a:t>
            </a:r>
          </a:p>
        </p:txBody>
      </p:sp>
      <p:sp>
        <p:nvSpPr>
          <p:cNvPr id="1331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69490A-02CE-4796-96D4-DDB7EC0B4D5B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2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38" y="214313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Cas d’étude n°1</a:t>
            </a:r>
          </a:p>
        </p:txBody>
      </p:sp>
      <p:sp>
        <p:nvSpPr>
          <p:cNvPr id="32771" name="Espace réservé du contenu 2"/>
          <p:cNvSpPr>
            <a:spLocks noGrp="1"/>
          </p:cNvSpPr>
          <p:nvPr>
            <p:ph idx="1"/>
          </p:nvPr>
        </p:nvSpPr>
        <p:spPr>
          <a:xfrm>
            <a:off x="1214438" y="1333175"/>
            <a:ext cx="7497762" cy="4800600"/>
          </a:xfrm>
        </p:spPr>
        <p:txBody>
          <a:bodyPr/>
          <a:lstStyle/>
          <a:p>
            <a:pPr marL="90488" indent="-7938" algn="just" eaLnBrk="1" hangingPunct="1">
              <a:buFont typeface="Wingdings 2" panose="05020102010507070707" pitchFamily="18" charset="2"/>
              <a:buNone/>
            </a:pPr>
            <a:r>
              <a:rPr lang="fr-FR" altLang="fr-FR" sz="2400" dirty="0"/>
              <a:t>Nous voulons construire le système d'information d'une bibliothèque dont les caractéristiques principales sont les suivantes :</a:t>
            </a:r>
          </a:p>
          <a:p>
            <a:pPr marL="361950" lvl="1" algn="just" eaLnBrk="1" hangingPunct="1"/>
            <a:r>
              <a:rPr lang="fr-FR" altLang="fr-FR" sz="1800" dirty="0"/>
              <a:t>chaque lecteur a un numéro, un nom et une adresse ;</a:t>
            </a:r>
          </a:p>
          <a:p>
            <a:pPr marL="361950" lvl="1" algn="just" eaLnBrk="1" hangingPunct="1"/>
            <a:r>
              <a:rPr lang="fr-FR" altLang="fr-FR" sz="1800" dirty="0"/>
              <a:t>un lecteur peut être membre d'une société adhérente (identification) ;</a:t>
            </a:r>
          </a:p>
          <a:p>
            <a:pPr marL="361950" lvl="1" algn="just" eaLnBrk="1" hangingPunct="1"/>
            <a:r>
              <a:rPr lang="fr-FR" altLang="fr-FR" sz="1800" dirty="0"/>
              <a:t>un lecteur peut emprunter plusieurs livres (date retour) ;</a:t>
            </a:r>
          </a:p>
          <a:p>
            <a:pPr marL="361950" lvl="1" algn="just" eaLnBrk="1" hangingPunct="1"/>
            <a:r>
              <a:rPr lang="fr-FR" altLang="fr-FR" sz="1800" dirty="0"/>
              <a:t>un lecteur appartient à un type de lecteur ;</a:t>
            </a:r>
          </a:p>
          <a:p>
            <a:pPr marL="361950" lvl="1" algn="just" eaLnBrk="1" hangingPunct="1"/>
            <a:r>
              <a:rPr lang="fr-FR" altLang="fr-FR" sz="1800" dirty="0"/>
              <a:t>la durée du prêt dépend de la catégorie du livre ;</a:t>
            </a:r>
          </a:p>
          <a:p>
            <a:pPr marL="361950" lvl="1" algn="just" eaLnBrk="1" hangingPunct="1"/>
            <a:r>
              <a:rPr lang="fr-FR" altLang="fr-FR" sz="1800" dirty="0"/>
              <a:t>un livre est caractérisé par son numéro (nom auteur, éditeur, nombre exemplaire) ;</a:t>
            </a:r>
          </a:p>
          <a:p>
            <a:pPr marL="361950" lvl="1" algn="just" eaLnBrk="1" hangingPunct="1"/>
            <a:r>
              <a:rPr lang="fr-FR" altLang="fr-FR" sz="1800" dirty="0"/>
              <a:t>la catégorie se caractérise par un numéro (libellé), il en est de même pour le type de lecteur ;</a:t>
            </a:r>
          </a:p>
          <a:p>
            <a:pPr marL="361950" lvl="1" algn="just" eaLnBrk="1" hangingPunct="1"/>
            <a:r>
              <a:rPr lang="fr-FR" altLang="fr-FR" sz="1800" dirty="0"/>
              <a:t>une société adhérente possède un nom et une adresse, elle s'engage à envoyer 500 lecteurs.</a:t>
            </a:r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36C6E3-CFEA-4663-B9F9-7D39F81C2DAB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fr-FR" altLang="fr-FR" sz="1200">
              <a:solidFill>
                <a:srgbClr val="B5A7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6638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38" y="214313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Cas d’étude n°2</a:t>
            </a:r>
          </a:p>
        </p:txBody>
      </p:sp>
      <p:sp>
        <p:nvSpPr>
          <p:cNvPr id="32771" name="Espace réservé du contenu 2"/>
          <p:cNvSpPr>
            <a:spLocks noGrp="1"/>
          </p:cNvSpPr>
          <p:nvPr>
            <p:ph idx="1"/>
          </p:nvPr>
        </p:nvSpPr>
        <p:spPr>
          <a:xfrm>
            <a:off x="1214438" y="1333175"/>
            <a:ext cx="7497762" cy="4800600"/>
          </a:xfrm>
        </p:spPr>
        <p:txBody>
          <a:bodyPr/>
          <a:lstStyle/>
          <a:p>
            <a:pPr marL="90488" indent="-7938" algn="just" eaLnBrk="1" hangingPunct="1">
              <a:buFont typeface="Wingdings 2" panose="05020102010507070707" pitchFamily="18" charset="2"/>
              <a:buNone/>
            </a:pPr>
            <a:r>
              <a:rPr lang="fr-FR" altLang="fr-FR" sz="2400" dirty="0"/>
              <a:t>L’entreprise </a:t>
            </a:r>
            <a:r>
              <a:rPr lang="fr-FR" altLang="fr-FR" sz="2400" dirty="0" err="1"/>
              <a:t>MoMo</a:t>
            </a:r>
            <a:r>
              <a:rPr lang="fr-FR" altLang="fr-FR" sz="2400" dirty="0"/>
              <a:t>-Matelas décide d’informatiser la gestion de ses stocks ; pour cela elle décide de s’intéresser particulièrement aux informations suivantes :</a:t>
            </a:r>
          </a:p>
          <a:p>
            <a:pPr marL="361950" lvl="1" algn="just" eaLnBrk="1" hangingPunct="1"/>
            <a:r>
              <a:rPr lang="fr-FR" altLang="fr-FR" sz="1800" dirty="0"/>
              <a:t>Les commandes : référence, date commande, date livraison, référence produit, quantité commandée, quantité livrée, prix unitaire,…</a:t>
            </a:r>
          </a:p>
          <a:p>
            <a:pPr marL="361950" lvl="1" algn="just" eaLnBrk="1" hangingPunct="1"/>
            <a:r>
              <a:rPr lang="fr-FR" altLang="fr-FR" sz="1800" dirty="0"/>
              <a:t>Les clients : référence, raison sociale, adresse, tél., fax,…</a:t>
            </a:r>
          </a:p>
          <a:p>
            <a:pPr marL="361950" lvl="1" algn="just" eaLnBrk="1" hangingPunct="1"/>
            <a:r>
              <a:rPr lang="fr-FR" altLang="fr-FR" sz="1800" dirty="0"/>
              <a:t>Les magasins : désignation, adresse, capacité,…</a:t>
            </a:r>
          </a:p>
          <a:p>
            <a:pPr marL="361950" lvl="1" algn="just" eaLnBrk="1" hangingPunct="1"/>
            <a:r>
              <a:rPr lang="fr-FR" altLang="fr-FR" sz="1800" dirty="0"/>
              <a:t>Les produits : référence, désignation, prix unitaire,…</a:t>
            </a:r>
          </a:p>
          <a:p>
            <a:pPr marL="125412" lvl="1" indent="0" algn="just" eaLnBrk="1" hangingPunct="1">
              <a:buNone/>
            </a:pPr>
            <a:r>
              <a:rPr kumimoji="0" lang="fr-FR" alt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Les principales règles de gestion issues de l’analyse du fonctionnement de l’entreprise sont les suivantes :</a:t>
            </a:r>
            <a:endParaRPr lang="fr-FR" altLang="fr-FR" sz="1800" dirty="0"/>
          </a:p>
          <a:p>
            <a:pPr marL="361950" lvl="1" algn="just" eaLnBrk="1" hangingPunct="1"/>
            <a:r>
              <a:rPr lang="fr-FR" altLang="fr-FR" sz="1800" dirty="0"/>
              <a:t>Les clients peuvent passer plusieurs commandes.</a:t>
            </a:r>
          </a:p>
          <a:p>
            <a:pPr marL="361950" lvl="1" algn="just" eaLnBrk="1" hangingPunct="1"/>
            <a:r>
              <a:rPr lang="fr-FR" altLang="fr-FR" sz="1800" dirty="0"/>
              <a:t>Les produits peuvent être stockés dans des magasins différents ; ces magasins peuvent évidemment contenir différentes références produits.</a:t>
            </a:r>
          </a:p>
          <a:p>
            <a:pPr marL="361950" lvl="1" algn="just" eaLnBrk="1" hangingPunct="1"/>
            <a:r>
              <a:rPr lang="fr-FR" altLang="fr-FR" sz="1800" dirty="0"/>
              <a:t>Une commande particulière ne concerne qu’un seul produit.</a:t>
            </a:r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36C6E3-CFEA-4663-B9F9-7D39F81C2DAB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fr-FR" altLang="fr-FR" sz="1200">
              <a:solidFill>
                <a:srgbClr val="B5A7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2530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38" y="214313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Cas d’étude n°3</a:t>
            </a:r>
          </a:p>
        </p:txBody>
      </p:sp>
      <p:sp>
        <p:nvSpPr>
          <p:cNvPr id="32771" name="Espace réservé du contenu 2"/>
          <p:cNvSpPr>
            <a:spLocks noGrp="1"/>
          </p:cNvSpPr>
          <p:nvPr>
            <p:ph idx="1"/>
          </p:nvPr>
        </p:nvSpPr>
        <p:spPr>
          <a:xfrm>
            <a:off x="1214438" y="1333175"/>
            <a:ext cx="7497762" cy="4800600"/>
          </a:xfrm>
        </p:spPr>
        <p:txBody>
          <a:bodyPr/>
          <a:lstStyle/>
          <a:p>
            <a:pPr algn="just" eaLnBrk="1" hangingPunct="1"/>
            <a:r>
              <a:rPr lang="fr-FR" altLang="fr-FR" sz="1400" dirty="0"/>
              <a:t>Les deux brillantes diététiciennes pour animaux, Amel et Karima, ont décidé de s'installer à leur compte. Pour cela, elles définissent des régimes à suivre à toute catégorie ou type d'animaux, tortues de mer, de terre, lapin nain, chat...</a:t>
            </a:r>
          </a:p>
          <a:p>
            <a:pPr algn="just" eaLnBrk="1" hangingPunct="1"/>
            <a:r>
              <a:rPr lang="fr-FR" altLang="fr-FR" sz="1400" dirty="0"/>
              <a:t>Elles se sont aperçues que le plus difficile est de planifier les visites des animaux et leur périodicité. Les poissons ont vite tendance à grossir comme des diodons, alors que les gris du Gabon peuvent se laisser dépérir si personne ne leur porte attention.</a:t>
            </a:r>
          </a:p>
          <a:p>
            <a:pPr algn="just" eaLnBrk="1" hangingPunct="1"/>
            <a:r>
              <a:rPr lang="fr-FR" altLang="fr-FR" sz="1400" dirty="0"/>
              <a:t>Quand un nouvel animal fait appel à leurs services, leur secrétaire donne un rendez-vous en fonction du type d'animal (poisson, éléphant, </a:t>
            </a:r>
            <a:r>
              <a:rPr lang="fr-FR" altLang="fr-FR" sz="1400" dirty="0" err="1"/>
              <a:t>dahut</a:t>
            </a:r>
            <a:r>
              <a:rPr lang="fr-FR" altLang="fr-FR" sz="1400" dirty="0"/>
              <a:t>...). Ensuite, la périodicité est définie en fonction du régime donné, s'il nécessite un suivi serré ou non.</a:t>
            </a:r>
          </a:p>
          <a:p>
            <a:pPr algn="just" eaLnBrk="1" hangingPunct="1"/>
            <a:r>
              <a:rPr lang="fr-FR" altLang="fr-FR" sz="1400" dirty="0"/>
              <a:t>Après la prise de mesures (taille, poids, vue, tension) imposées par la MAT, la médecine animalière du travail, et d'autres au choix, elles déterminent le régime à suivre. Un régime est défini par la quantité d'aliments à ingérer : 100 g de carottes par jour maximum, un minimum de 3 œufs pour arriver à 1 000 kcal maximum, avec 300 de protéines, 400 de lipides et 300 de glucides. Elles ne prennent pas en compte les corrélations entre aliments.</a:t>
            </a:r>
          </a:p>
          <a:p>
            <a:pPr algn="just" eaLnBrk="1" hangingPunct="1"/>
            <a:r>
              <a:rPr lang="fr-FR" altLang="fr-FR" sz="1400" dirty="0"/>
              <a:t>Les hypothèses de volumes sont : un animal vient tous les 15 jours pendant les 6 premiers mois, ensuite une fois tous les 6 mois pendant 2 ans et 1 fois par an pendant 3 ans. Vingt cinq visites sont effectuées par jour et 10 mesures sont effectuées au maximum. Les régimes sont "lourds" au départ et changent une fois les 6 premiers mois, et ensuite deviennent "légers" et restent les mêmes. Ils concernent 15 aliments au total.</a:t>
            </a:r>
            <a:endParaRPr lang="fr-FR" altLang="fr-FR" sz="1100" dirty="0"/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36C6E3-CFEA-4663-B9F9-7D39F81C2DAB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fr-FR" altLang="fr-FR" sz="1200">
              <a:solidFill>
                <a:srgbClr val="B5A7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819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12332E-23F7-4B53-AB95-C2FC86490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Rappels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C97778B-4220-4AFB-8A3A-8773322357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C5A9CFA-3618-4E51-951F-CBE7C775C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FD7FA7-EBCF-4E52-8BE4-6A78D6CFED20}" type="slidenum">
              <a:rPr lang="fr-FR" altLang="fr-FR" smtClean="0"/>
              <a:pPr>
                <a:defRPr/>
              </a:pPr>
              <a:t>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60373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1071563" y="1428750"/>
            <a:ext cx="7786687" cy="4895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altLang="fr-FR" sz="3600"/>
              <a:t> MERISE (</a:t>
            </a:r>
            <a:r>
              <a:rPr lang="fr-FR" altLang="fr-FR" sz="3600" b="1" u="sng"/>
              <a:t>M</a:t>
            </a:r>
            <a:r>
              <a:rPr lang="fr-FR" altLang="fr-FR" sz="3600"/>
              <a:t>éthode d‘</a:t>
            </a:r>
            <a:r>
              <a:rPr lang="fr-FR" altLang="fr-FR" sz="3600" b="1" u="sng"/>
              <a:t>E</a:t>
            </a:r>
            <a:r>
              <a:rPr lang="fr-FR" altLang="fr-FR" sz="3600"/>
              <a:t>tude et de </a:t>
            </a:r>
            <a:r>
              <a:rPr lang="fr-FR" altLang="fr-FR" sz="3600" b="1" u="sng"/>
              <a:t>R</a:t>
            </a:r>
            <a:r>
              <a:rPr lang="fr-FR" altLang="fr-FR" sz="3600"/>
              <a:t>éalisation </a:t>
            </a:r>
            <a:r>
              <a:rPr lang="fr-FR" altLang="fr-FR" sz="3600" b="1" u="sng"/>
              <a:t>I</a:t>
            </a:r>
            <a:r>
              <a:rPr lang="fr-FR" altLang="fr-FR" sz="3600"/>
              <a:t>nformatique des </a:t>
            </a:r>
            <a:r>
              <a:rPr lang="fr-FR" altLang="fr-FR" sz="3600" b="1" u="sng"/>
              <a:t>S</a:t>
            </a:r>
            <a:r>
              <a:rPr lang="fr-FR" altLang="fr-FR" sz="3600"/>
              <a:t>ystèmes d'</a:t>
            </a:r>
            <a:r>
              <a:rPr lang="fr-FR" altLang="fr-FR" sz="3600" b="1" u="sng"/>
              <a:t>E</a:t>
            </a:r>
            <a:r>
              <a:rPr lang="fr-FR" altLang="fr-FR" sz="3600"/>
              <a:t>ntreprise) </a:t>
            </a:r>
            <a:r>
              <a:rPr lang="fr-FR" altLang="fr-FR"/>
              <a:t>[Tardieu,83]</a:t>
            </a:r>
          </a:p>
          <a:p>
            <a:pPr eaLnBrk="1" hangingPunct="1">
              <a:lnSpc>
                <a:spcPct val="90000"/>
              </a:lnSpc>
            </a:pPr>
            <a:endParaRPr lang="fr-FR" altLang="fr-FR" sz="3600"/>
          </a:p>
          <a:p>
            <a:pPr eaLnBrk="1" hangingPunct="1">
              <a:lnSpc>
                <a:spcPct val="90000"/>
              </a:lnSpc>
            </a:pPr>
            <a:r>
              <a:rPr lang="fr-FR" altLang="fr-FR" sz="3600"/>
              <a:t>La méthode est essentiellement française.</a:t>
            </a:r>
          </a:p>
          <a:p>
            <a:pPr eaLnBrk="1" hangingPunct="1">
              <a:lnSpc>
                <a:spcPct val="90000"/>
              </a:lnSpc>
            </a:pPr>
            <a:endParaRPr lang="fr-FR" altLang="fr-FR" sz="3600"/>
          </a:p>
          <a:p>
            <a:pPr eaLnBrk="1" hangingPunct="1">
              <a:lnSpc>
                <a:spcPct val="90000"/>
              </a:lnSpc>
            </a:pPr>
            <a:r>
              <a:rPr lang="fr-FR" altLang="fr-FR" sz="3600"/>
              <a:t>Démarche de construction de système d'information.</a:t>
            </a:r>
          </a:p>
        </p:txBody>
      </p:sp>
      <p:sp>
        <p:nvSpPr>
          <p:cNvPr id="14339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8410575" y="6181725"/>
            <a:ext cx="609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925697-531B-4E11-922A-46C1CEF4CA53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4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1071563" y="142875"/>
            <a:ext cx="7858125" cy="10715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fr-FR" sz="4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MERISE…C’est quoi ?</a:t>
            </a:r>
          </a:p>
        </p:txBody>
      </p:sp>
    </p:spTree>
    <p:extLst>
      <p:ext uri="{BB962C8B-B14F-4D97-AF65-F5344CB8AC3E}">
        <p14:creationId xmlns:p14="http://schemas.microsoft.com/office/powerpoint/2010/main" val="2589279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428750"/>
            <a:ext cx="7821613" cy="4786313"/>
          </a:xfrm>
        </p:spPr>
        <p:txBody>
          <a:bodyPr>
            <a:normAutofit fontScale="92500"/>
          </a:bodyPr>
          <a:lstStyle/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/>
              <a:t>La démarche de Merise se fait selon trois axes appelés cycles : 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r-FR" dirty="0"/>
          </a:p>
          <a:p>
            <a:pPr marL="884238" lvl="1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/>
              <a:t>Le cycle de vie : comment enchaîner les étapes,</a:t>
            </a:r>
          </a:p>
          <a:p>
            <a:pPr marL="884238" lvl="1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r-FR" dirty="0"/>
          </a:p>
          <a:p>
            <a:pPr marL="884238" lvl="1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/>
              <a:t>Le cycle d'abstraction : quels outils permettent de les mener,</a:t>
            </a:r>
          </a:p>
          <a:p>
            <a:pPr marL="884238" lvl="1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r-FR" dirty="0"/>
          </a:p>
          <a:p>
            <a:pPr marL="884238" lvl="1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/>
              <a:t>Le cycle de décision : quelles décisions sont à prendre au fil de celles-ci.</a:t>
            </a:r>
          </a:p>
        </p:txBody>
      </p:sp>
      <p:sp>
        <p:nvSpPr>
          <p:cNvPr id="17411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8410575" y="6181725"/>
            <a:ext cx="609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1F7685-9E39-4E8C-91B2-E6B012D81CE3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5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1071563" y="142875"/>
            <a:ext cx="7858125" cy="10715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fr-FR" sz="4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MERISE…3 cycles</a:t>
            </a:r>
          </a:p>
        </p:txBody>
      </p:sp>
    </p:spTree>
    <p:extLst>
      <p:ext uri="{BB962C8B-B14F-4D97-AF65-F5344CB8AC3E}">
        <p14:creationId xmlns:p14="http://schemas.microsoft.com/office/powerpoint/2010/main" val="4000323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428750"/>
            <a:ext cx="7821613" cy="4786313"/>
          </a:xfrm>
        </p:spPr>
        <p:txBody>
          <a:bodyPr>
            <a:normAutofit/>
          </a:bodyPr>
          <a:lstStyle/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/>
              <a:t>Comporte trois grandes périodes:</a:t>
            </a:r>
          </a:p>
          <a:p>
            <a:pPr marL="884238" lvl="1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/>
              <a:t>La </a:t>
            </a:r>
            <a:r>
              <a:rPr lang="fr-FR" dirty="0">
                <a:solidFill>
                  <a:srgbClr val="00B050"/>
                </a:solidFill>
              </a:rPr>
              <a:t>conception</a:t>
            </a:r>
            <a:r>
              <a:rPr lang="fr-FR" dirty="0"/>
              <a:t> : période d'étude de l'existant puis du système à mettre en place,</a:t>
            </a:r>
          </a:p>
          <a:p>
            <a:pPr marL="884238" lvl="1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/>
              <a:t>La </a:t>
            </a:r>
            <a:r>
              <a:rPr lang="fr-FR" dirty="0">
                <a:solidFill>
                  <a:srgbClr val="FFC000"/>
                </a:solidFill>
              </a:rPr>
              <a:t>réalisation</a:t>
            </a:r>
            <a:r>
              <a:rPr lang="fr-FR" dirty="0"/>
              <a:t> : recouvre la mise en œuvre et l'exploitation,</a:t>
            </a:r>
          </a:p>
          <a:p>
            <a:pPr marL="884238" lvl="1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/>
              <a:t>La </a:t>
            </a:r>
            <a:r>
              <a:rPr lang="fr-FR" dirty="0">
                <a:solidFill>
                  <a:srgbClr val="FF0000"/>
                </a:solidFill>
              </a:rPr>
              <a:t>maintenance</a:t>
            </a:r>
            <a:r>
              <a:rPr lang="fr-FR" dirty="0"/>
              <a:t> : devra permettre au système d'évoluer et de s'adapter aux modifications de l'environnement et aux nouveaux objectifs pendant une certaine durée de vie et ensuite il devra laisser la place à un nouveau système.</a:t>
            </a:r>
          </a:p>
        </p:txBody>
      </p:sp>
      <p:sp>
        <p:nvSpPr>
          <p:cNvPr id="17411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8410575" y="6181725"/>
            <a:ext cx="609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1F7685-9E39-4E8C-91B2-E6B012D81CE3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6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1071563" y="142875"/>
            <a:ext cx="7858125" cy="10715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fr-FR" sz="4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MERISE…Cycle de vie</a:t>
            </a:r>
          </a:p>
        </p:txBody>
      </p:sp>
    </p:spTree>
    <p:extLst>
      <p:ext uri="{BB962C8B-B14F-4D97-AF65-F5344CB8AC3E}">
        <p14:creationId xmlns:p14="http://schemas.microsoft.com/office/powerpoint/2010/main" val="195944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428750"/>
            <a:ext cx="7821613" cy="4786313"/>
          </a:xfrm>
        </p:spPr>
        <p:txBody>
          <a:bodyPr>
            <a:normAutofit fontScale="92500" lnSpcReduction="20000"/>
          </a:bodyPr>
          <a:lstStyle/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/>
              <a:t>Tout au long de l'étude et de la maintenance, des décisions sont à prendre, très générales d'abord puis de plus en plus détaillées.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r-FR" dirty="0"/>
          </a:p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/>
              <a:t>Les décisions globales sont prises par la direction générale mais, à chaque niveau, chacun doit être consulté.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r-FR" dirty="0"/>
          </a:p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>
                <a:solidFill>
                  <a:srgbClr val="FF0000"/>
                </a:solidFill>
              </a:rPr>
              <a:t>Exemple</a:t>
            </a:r>
            <a:r>
              <a:rPr lang="fr-FR" dirty="0"/>
              <a:t> : La décision d'organiser un écran d'une certaine manière ne doit pas se faire sans l'accord de celui qui passera ses heures à utiliser cet écran.</a:t>
            </a:r>
          </a:p>
        </p:txBody>
      </p:sp>
      <p:sp>
        <p:nvSpPr>
          <p:cNvPr id="17411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8410575" y="6181725"/>
            <a:ext cx="609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1F7685-9E39-4E8C-91B2-E6B012D81CE3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7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1071563" y="142875"/>
            <a:ext cx="7858125" cy="10715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fr-FR" sz="4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MERISE…Cycle de décision</a:t>
            </a:r>
          </a:p>
        </p:txBody>
      </p:sp>
    </p:spTree>
    <p:extLst>
      <p:ext uri="{BB962C8B-B14F-4D97-AF65-F5344CB8AC3E}">
        <p14:creationId xmlns:p14="http://schemas.microsoft.com/office/powerpoint/2010/main" val="1027509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43000" y="1416050"/>
            <a:ext cx="2500313" cy="64293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>
                <a:solidFill>
                  <a:srgbClr val="FFFF00"/>
                </a:solidFill>
              </a:rPr>
              <a:t>Système d’information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>
                <a:solidFill>
                  <a:srgbClr val="FFFF00"/>
                </a:solidFill>
              </a:rPr>
              <a:t>manuel</a:t>
            </a:r>
          </a:p>
        </p:txBody>
      </p:sp>
      <p:sp>
        <p:nvSpPr>
          <p:cNvPr id="9" name="Rectangle 8"/>
          <p:cNvSpPr/>
          <p:nvPr/>
        </p:nvSpPr>
        <p:spPr>
          <a:xfrm>
            <a:off x="1143000" y="2273300"/>
            <a:ext cx="2500313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/>
              <a:t>Expression des Besoins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43000" y="3130550"/>
            <a:ext cx="2500313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/>
              <a:t>Modèle Conceptuel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43000" y="3987800"/>
            <a:ext cx="2500313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/>
              <a:t>Modèle Organisationnel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43000" y="4845050"/>
            <a:ext cx="2500313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/>
              <a:t>Modèle Opérationnel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43000" y="5702300"/>
            <a:ext cx="2500313" cy="64293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>
                <a:solidFill>
                  <a:srgbClr val="FFFF00"/>
                </a:solidFill>
              </a:rPr>
              <a:t>Système d’information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>
                <a:solidFill>
                  <a:srgbClr val="FFFF00"/>
                </a:solidFill>
              </a:rPr>
              <a:t>automatique</a:t>
            </a:r>
          </a:p>
        </p:txBody>
      </p:sp>
      <p:cxnSp>
        <p:nvCxnSpPr>
          <p:cNvPr id="16" name="Connecteur droit avec flèche 15"/>
          <p:cNvCxnSpPr>
            <a:stCxn id="8" idx="2"/>
            <a:endCxn id="9" idx="0"/>
          </p:cNvCxnSpPr>
          <p:nvPr/>
        </p:nvCxnSpPr>
        <p:spPr>
          <a:xfrm rot="5400000">
            <a:off x="2286001" y="2165350"/>
            <a:ext cx="214312" cy="158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>
            <a:stCxn id="9" idx="2"/>
            <a:endCxn id="10" idx="0"/>
          </p:cNvCxnSpPr>
          <p:nvPr/>
        </p:nvCxnSpPr>
        <p:spPr>
          <a:xfrm rot="5400000">
            <a:off x="2285207" y="3023394"/>
            <a:ext cx="215900" cy="158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>
            <a:stCxn id="10" idx="2"/>
            <a:endCxn id="11" idx="0"/>
          </p:cNvCxnSpPr>
          <p:nvPr/>
        </p:nvCxnSpPr>
        <p:spPr>
          <a:xfrm rot="5400000">
            <a:off x="2286000" y="3881438"/>
            <a:ext cx="214313" cy="158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stCxn id="11" idx="2"/>
            <a:endCxn id="12" idx="0"/>
          </p:cNvCxnSpPr>
          <p:nvPr/>
        </p:nvCxnSpPr>
        <p:spPr>
          <a:xfrm rot="5400000">
            <a:off x="2286000" y="4738688"/>
            <a:ext cx="214313" cy="158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stCxn id="12" idx="2"/>
            <a:endCxn id="14" idx="0"/>
          </p:cNvCxnSpPr>
          <p:nvPr/>
        </p:nvCxnSpPr>
        <p:spPr>
          <a:xfrm rot="5400000">
            <a:off x="2286000" y="5595938"/>
            <a:ext cx="214313" cy="158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500563" y="1773238"/>
            <a:ext cx="4429125" cy="928687"/>
          </a:xfrm>
          <a:prstGeom prst="wedgeRectCallout">
            <a:avLst>
              <a:gd name="adj1" fmla="val -69429"/>
              <a:gd name="adj2" fmla="val 3789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b="1" dirty="0"/>
              <a:t>Recueil des informations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/>
              <a:t>Délimiter le système.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/>
              <a:t>…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500563" y="2844800"/>
            <a:ext cx="4429125" cy="642938"/>
          </a:xfrm>
          <a:prstGeom prst="wedgeRectCallout">
            <a:avLst>
              <a:gd name="adj1" fmla="val -69223"/>
              <a:gd name="adj2" fmla="val 3756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/>
              <a:t>Construire les </a:t>
            </a:r>
            <a:r>
              <a:rPr lang="fr-FR" b="1" dirty="0"/>
              <a:t>MCD</a:t>
            </a:r>
            <a:r>
              <a:rPr lang="fr-FR" dirty="0"/>
              <a:t> et </a:t>
            </a:r>
            <a:r>
              <a:rPr lang="fr-FR" b="1" dirty="0"/>
              <a:t>MCT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500563" y="3702050"/>
            <a:ext cx="4429125" cy="642938"/>
          </a:xfrm>
          <a:prstGeom prst="wedgeRectCallout">
            <a:avLst>
              <a:gd name="adj1" fmla="val -69223"/>
              <a:gd name="adj2" fmla="val 3756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/>
              <a:t>Construire les </a:t>
            </a:r>
            <a:r>
              <a:rPr lang="fr-FR" b="1" dirty="0"/>
              <a:t>MLD</a:t>
            </a:r>
            <a:r>
              <a:rPr lang="fr-FR" dirty="0"/>
              <a:t> et </a:t>
            </a:r>
            <a:r>
              <a:rPr lang="fr-FR" b="1" dirty="0"/>
              <a:t>MLT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500563" y="4559300"/>
            <a:ext cx="4429125" cy="642938"/>
          </a:xfrm>
          <a:prstGeom prst="wedgeRectCallout">
            <a:avLst>
              <a:gd name="adj1" fmla="val -69223"/>
              <a:gd name="adj2" fmla="val 3756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/>
              <a:t>Construire (entre autres) les </a:t>
            </a:r>
            <a:r>
              <a:rPr lang="fr-FR" b="1" dirty="0"/>
              <a:t>MPD,MOT</a:t>
            </a:r>
            <a:r>
              <a:rPr lang="fr-FR" dirty="0"/>
              <a:t>…</a:t>
            </a:r>
          </a:p>
        </p:txBody>
      </p:sp>
      <p:sp>
        <p:nvSpPr>
          <p:cNvPr id="18449" name="Espace réservé du numéro de diapositive 33"/>
          <p:cNvSpPr>
            <a:spLocks noGrp="1"/>
          </p:cNvSpPr>
          <p:nvPr>
            <p:ph type="sldNum" sz="quarter" idx="12"/>
          </p:nvPr>
        </p:nvSpPr>
        <p:spPr bwMode="auto">
          <a:xfrm>
            <a:off x="8405813" y="6116638"/>
            <a:ext cx="609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09075DD-BE47-4059-B655-C8B271483DFE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8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sp>
        <p:nvSpPr>
          <p:cNvPr id="20" name="AutoShape 5"/>
          <p:cNvSpPr>
            <a:spLocks noChangeArrowheads="1"/>
          </p:cNvSpPr>
          <p:nvPr/>
        </p:nvSpPr>
        <p:spPr bwMode="auto">
          <a:xfrm>
            <a:off x="1071563" y="142875"/>
            <a:ext cx="7858125" cy="10715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fr-FR" sz="4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MERISE…Cycle d’abstraction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u contenu 1"/>
          <p:cNvSpPr>
            <a:spLocks noGrp="1"/>
          </p:cNvSpPr>
          <p:nvPr>
            <p:ph idx="1"/>
          </p:nvPr>
        </p:nvSpPr>
        <p:spPr>
          <a:xfrm>
            <a:off x="1214438" y="1500188"/>
            <a:ext cx="7715250" cy="4800600"/>
          </a:xfrm>
        </p:spPr>
        <p:txBody>
          <a:bodyPr/>
          <a:lstStyle/>
          <a:p>
            <a:pPr eaLnBrk="1" hangingPunct="1"/>
            <a:r>
              <a:rPr lang="fr-FR" altLang="fr-FR" dirty="0"/>
              <a:t>Exemple : Dans un SI de gestion des notes des étudiants, les données retenues peuvent être :</a:t>
            </a:r>
          </a:p>
          <a:p>
            <a:pPr lvl="1" eaLnBrk="1" hangingPunct="1"/>
            <a:endParaRPr lang="fr-FR" altLang="fr-FR" sz="2000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431925" y="142875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Dictionnaire de données</a:t>
            </a:r>
          </a:p>
        </p:txBody>
      </p:sp>
      <p:graphicFrame>
        <p:nvGraphicFramePr>
          <p:cNvPr id="14380" name="Group 44"/>
          <p:cNvGraphicFramePr>
            <a:graphicFrameLocks noGrp="1"/>
          </p:cNvGraphicFramePr>
          <p:nvPr/>
        </p:nvGraphicFramePr>
        <p:xfrm>
          <a:off x="2000250" y="3143250"/>
          <a:ext cx="6096000" cy="3240089"/>
        </p:xfrm>
        <a:graphic>
          <a:graphicData uri="http://schemas.openxmlformats.org/drawingml/2006/table">
            <a:tbl>
              <a:tblPr/>
              <a:tblGrid>
                <a:gridCol w="2284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9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itchFamily="34" charset="0"/>
                        </a:rPr>
                        <a:t>Données retenues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itchFamily="34" charset="0"/>
                        </a:rPr>
                        <a:t>Type de données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itchFamily="34" charset="0"/>
                        </a:rPr>
                        <a:t>commentaires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Nom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Alphanumérique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20 char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Prénom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Alphanumérique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20 char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1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Adresse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Alphanumérique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50 char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notes de chaque contrôle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Numérique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&gt;=0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moyennes par matière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Numérique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&gt;=0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6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moyenne générale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Numérique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&gt;=0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7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date contrôles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Date/Heure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8714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41EC1A9-017D-4CE4-87A1-054F548C0DF8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fr-FR" altLang="fr-FR" sz="1200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Bleu vert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olstice">
  <a:themeElements>
    <a:clrScheme name="Bleu vert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1585</TotalTime>
  <Words>1692</Words>
  <Application>Microsoft Office PowerPoint</Application>
  <PresentationFormat>Affichage à l'écran (4:3)</PresentationFormat>
  <Paragraphs>218</Paragraphs>
  <Slides>22</Slides>
  <Notes>2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30" baseType="lpstr">
      <vt:lpstr>Arial</vt:lpstr>
      <vt:lpstr>Calibri</vt:lpstr>
      <vt:lpstr>Gill Sans MT</vt:lpstr>
      <vt:lpstr>Verdana</vt:lpstr>
      <vt:lpstr>Wingdings 2</vt:lpstr>
      <vt:lpstr>Solstice</vt:lpstr>
      <vt:lpstr>1_Solstice</vt:lpstr>
      <vt:lpstr>Feuille de calcul</vt:lpstr>
      <vt:lpstr> Management des systèmes d’information </vt:lpstr>
      <vt:lpstr>Méthode systémique (MERISE)</vt:lpstr>
      <vt:lpstr>Rappels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Dictionnaire de données</vt:lpstr>
      <vt:lpstr>DD simplifié </vt:lpstr>
      <vt:lpstr>Exemple-DD simplifié </vt:lpstr>
      <vt:lpstr>Règles de Gestion (RG)</vt:lpstr>
      <vt:lpstr>Exemples-RG</vt:lpstr>
      <vt:lpstr>La matrice de dépendances fonctionnelles…Comment ?</vt:lpstr>
      <vt:lpstr>Exemple - MDF</vt:lpstr>
      <vt:lpstr>Exemple - MDF (suite)</vt:lpstr>
      <vt:lpstr>Exemple - MDF (suite et fin)</vt:lpstr>
      <vt:lpstr>Au travail !</vt:lpstr>
      <vt:lpstr>Travail à faire…</vt:lpstr>
      <vt:lpstr>Cas d’étude n°1</vt:lpstr>
      <vt:lpstr>Cas d’étude n°2</vt:lpstr>
      <vt:lpstr>Cas d’étude n°3</vt:lpstr>
    </vt:vector>
  </TitlesOfParts>
  <Company>ufr-segmi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Initiation à la conception des systèmes d'informations. Cours  N°1 :  Expression des besoins.</dc:title>
  <dc:creator>Soheib baarir</dc:creator>
  <cp:lastModifiedBy>Betaouaf Hichem</cp:lastModifiedBy>
  <cp:revision>110</cp:revision>
  <dcterms:created xsi:type="dcterms:W3CDTF">2010-01-26T15:45:36Z</dcterms:created>
  <dcterms:modified xsi:type="dcterms:W3CDTF">2023-03-14T12:00:52Z</dcterms:modified>
</cp:coreProperties>
</file>