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32B7C-5C68-496A-BC94-4E95CF1066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0A3745-A635-431F-985B-32975B250E52}">
      <dgm:prSet phldrT="[Texte]"/>
      <dgm:spPr/>
      <dgm:t>
        <a:bodyPr/>
        <a:lstStyle/>
        <a:p>
          <a:r>
            <a:rPr lang="en-GB" dirty="0" smtClean="0"/>
            <a:t>Literature </a:t>
          </a:r>
          <a:endParaRPr lang="en-GB" dirty="0"/>
        </a:p>
      </dgm:t>
    </dgm:pt>
    <dgm:pt modelId="{B3BAD6A4-43CB-4DEE-AACE-46691B7EBD32}" type="parTrans" cxnId="{562E6327-BF3E-4AFF-9431-437FF187D7AF}">
      <dgm:prSet/>
      <dgm:spPr/>
      <dgm:t>
        <a:bodyPr/>
        <a:lstStyle/>
        <a:p>
          <a:endParaRPr lang="en-GB"/>
        </a:p>
      </dgm:t>
    </dgm:pt>
    <dgm:pt modelId="{540913D1-192F-48CC-A71C-02C0C0B3B858}" type="sibTrans" cxnId="{562E6327-BF3E-4AFF-9431-437FF187D7AF}">
      <dgm:prSet/>
      <dgm:spPr/>
      <dgm:t>
        <a:bodyPr/>
        <a:lstStyle/>
        <a:p>
          <a:endParaRPr lang="en-GB"/>
        </a:p>
      </dgm:t>
    </dgm:pt>
    <dgm:pt modelId="{60354080-2C44-421B-A8D0-B271D294F9ED}">
      <dgm:prSet phldrT="[Texte]"/>
      <dgm:spPr/>
      <dgm:t>
        <a:bodyPr/>
        <a:lstStyle/>
        <a:p>
          <a:r>
            <a:rPr lang="en-GB" dirty="0" smtClean="0"/>
            <a:t>Poetry </a:t>
          </a:r>
          <a:endParaRPr lang="en-GB" dirty="0"/>
        </a:p>
      </dgm:t>
    </dgm:pt>
    <dgm:pt modelId="{827D5ECD-87FD-46F1-84ED-0E727455CD9A}" type="parTrans" cxnId="{81CA8B12-AE0C-4F3B-9F78-6CD01742D0B2}">
      <dgm:prSet/>
      <dgm:spPr/>
      <dgm:t>
        <a:bodyPr/>
        <a:lstStyle/>
        <a:p>
          <a:endParaRPr lang="en-GB"/>
        </a:p>
      </dgm:t>
    </dgm:pt>
    <dgm:pt modelId="{922509E7-C211-4659-B997-B4D09AB1848E}" type="sibTrans" cxnId="{81CA8B12-AE0C-4F3B-9F78-6CD01742D0B2}">
      <dgm:prSet/>
      <dgm:spPr/>
      <dgm:t>
        <a:bodyPr/>
        <a:lstStyle/>
        <a:p>
          <a:endParaRPr lang="en-GB"/>
        </a:p>
      </dgm:t>
    </dgm:pt>
    <dgm:pt modelId="{667DDD8C-DF63-4329-BDC0-02C0E3A9345B}">
      <dgm:prSet phldrT="[Texte]"/>
      <dgm:spPr/>
      <dgm:t>
        <a:bodyPr/>
        <a:lstStyle/>
        <a:p>
          <a:r>
            <a:rPr lang="en-GB" dirty="0" smtClean="0"/>
            <a:t>Drama</a:t>
          </a:r>
          <a:endParaRPr lang="en-GB" dirty="0"/>
        </a:p>
      </dgm:t>
    </dgm:pt>
    <dgm:pt modelId="{CB43819A-B5EB-497D-A1FC-C030B76B3D99}" type="parTrans" cxnId="{1C18CFFC-85A1-44CF-B14E-BD9B7B5CB826}">
      <dgm:prSet/>
      <dgm:spPr/>
      <dgm:t>
        <a:bodyPr/>
        <a:lstStyle/>
        <a:p>
          <a:endParaRPr lang="en-GB"/>
        </a:p>
      </dgm:t>
    </dgm:pt>
    <dgm:pt modelId="{8168F4D8-0340-4B2E-8AFC-0422C81FDB2D}" type="sibTrans" cxnId="{1C18CFFC-85A1-44CF-B14E-BD9B7B5CB826}">
      <dgm:prSet/>
      <dgm:spPr/>
      <dgm:t>
        <a:bodyPr/>
        <a:lstStyle/>
        <a:p>
          <a:endParaRPr lang="en-GB"/>
        </a:p>
      </dgm:t>
    </dgm:pt>
    <dgm:pt modelId="{405B38BE-D0C5-4B6D-B158-68477607631A}">
      <dgm:prSet phldrT="[Texte]"/>
      <dgm:spPr/>
      <dgm:t>
        <a:bodyPr/>
        <a:lstStyle/>
        <a:p>
          <a:r>
            <a:rPr lang="en-GB" dirty="0" smtClean="0"/>
            <a:t>Prose </a:t>
          </a:r>
          <a:endParaRPr lang="en-GB" dirty="0"/>
        </a:p>
      </dgm:t>
    </dgm:pt>
    <dgm:pt modelId="{9461A5A2-BE32-4F08-AB46-986A322E39D3}" type="parTrans" cxnId="{4AF4C667-FE64-4EAA-85FF-4CBCA77BD4D7}">
      <dgm:prSet/>
      <dgm:spPr/>
      <dgm:t>
        <a:bodyPr/>
        <a:lstStyle/>
        <a:p>
          <a:endParaRPr lang="en-GB"/>
        </a:p>
      </dgm:t>
    </dgm:pt>
    <dgm:pt modelId="{27379D06-FEB6-4AF6-8317-8A574F99DB69}" type="sibTrans" cxnId="{4AF4C667-FE64-4EAA-85FF-4CBCA77BD4D7}">
      <dgm:prSet/>
      <dgm:spPr/>
      <dgm:t>
        <a:bodyPr/>
        <a:lstStyle/>
        <a:p>
          <a:endParaRPr lang="en-GB"/>
        </a:p>
      </dgm:t>
    </dgm:pt>
    <dgm:pt modelId="{462C7B59-9EC6-4738-B60B-E6F5A3DD0538}" type="pres">
      <dgm:prSet presAssocID="{1C732B7C-5C68-496A-BC94-4E95CF1066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1A66A49-C600-4662-81D3-90FDB5D67EC5}" type="pres">
      <dgm:prSet presAssocID="{D40A3745-A635-431F-985B-32975B250E52}" presName="hierRoot1" presStyleCnt="0">
        <dgm:presLayoutVars>
          <dgm:hierBranch val="init"/>
        </dgm:presLayoutVars>
      </dgm:prSet>
      <dgm:spPr/>
    </dgm:pt>
    <dgm:pt modelId="{15582FE5-E7CE-4F34-ABB1-68E31F38A0F2}" type="pres">
      <dgm:prSet presAssocID="{D40A3745-A635-431F-985B-32975B250E52}" presName="rootComposite1" presStyleCnt="0"/>
      <dgm:spPr/>
    </dgm:pt>
    <dgm:pt modelId="{D2698661-74D4-45CB-ABDC-BD7C3B606F00}" type="pres">
      <dgm:prSet presAssocID="{D40A3745-A635-431F-985B-32975B250E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DC68DAF-6B68-4120-A45C-6F06C53095A4}" type="pres">
      <dgm:prSet presAssocID="{D40A3745-A635-431F-985B-32975B250E5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33BD162-5156-415B-9554-A26866A55689}" type="pres">
      <dgm:prSet presAssocID="{D40A3745-A635-431F-985B-32975B250E52}" presName="hierChild2" presStyleCnt="0"/>
      <dgm:spPr/>
    </dgm:pt>
    <dgm:pt modelId="{B20DD9C3-10D2-4FC6-BBD8-751D8AE61E97}" type="pres">
      <dgm:prSet presAssocID="{827D5ECD-87FD-46F1-84ED-0E727455CD9A}" presName="Name37" presStyleLbl="parChTrans1D2" presStyleIdx="0" presStyleCnt="3"/>
      <dgm:spPr/>
      <dgm:t>
        <a:bodyPr/>
        <a:lstStyle/>
        <a:p>
          <a:endParaRPr lang="en-GB"/>
        </a:p>
      </dgm:t>
    </dgm:pt>
    <dgm:pt modelId="{9DA2762E-9EBD-431D-A6A3-5A4EB252C14D}" type="pres">
      <dgm:prSet presAssocID="{60354080-2C44-421B-A8D0-B271D294F9ED}" presName="hierRoot2" presStyleCnt="0">
        <dgm:presLayoutVars>
          <dgm:hierBranch val="init"/>
        </dgm:presLayoutVars>
      </dgm:prSet>
      <dgm:spPr/>
    </dgm:pt>
    <dgm:pt modelId="{D07C12CD-C2C6-4E7D-A5EE-DCFFD0F007A1}" type="pres">
      <dgm:prSet presAssocID="{60354080-2C44-421B-A8D0-B271D294F9ED}" presName="rootComposite" presStyleCnt="0"/>
      <dgm:spPr/>
    </dgm:pt>
    <dgm:pt modelId="{B48904AF-3F16-41C6-88E0-3E334CB21E59}" type="pres">
      <dgm:prSet presAssocID="{60354080-2C44-421B-A8D0-B271D294F9E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D9246D6-9B24-4E13-9DD2-CC5526AF00D4}" type="pres">
      <dgm:prSet presAssocID="{60354080-2C44-421B-A8D0-B271D294F9ED}" presName="rootConnector" presStyleLbl="node2" presStyleIdx="0" presStyleCnt="3"/>
      <dgm:spPr/>
      <dgm:t>
        <a:bodyPr/>
        <a:lstStyle/>
        <a:p>
          <a:endParaRPr lang="en-GB"/>
        </a:p>
      </dgm:t>
    </dgm:pt>
    <dgm:pt modelId="{95F0ECF0-E5FD-4AA3-84DB-361531CEF1CB}" type="pres">
      <dgm:prSet presAssocID="{60354080-2C44-421B-A8D0-B271D294F9ED}" presName="hierChild4" presStyleCnt="0"/>
      <dgm:spPr/>
    </dgm:pt>
    <dgm:pt modelId="{0E9E9CED-D612-456D-9965-B25FBA65BC8E}" type="pres">
      <dgm:prSet presAssocID="{60354080-2C44-421B-A8D0-B271D294F9ED}" presName="hierChild5" presStyleCnt="0"/>
      <dgm:spPr/>
    </dgm:pt>
    <dgm:pt modelId="{048BBDB8-DB3F-450F-BB45-718A7664D69D}" type="pres">
      <dgm:prSet presAssocID="{CB43819A-B5EB-497D-A1FC-C030B76B3D99}" presName="Name37" presStyleLbl="parChTrans1D2" presStyleIdx="1" presStyleCnt="3"/>
      <dgm:spPr/>
      <dgm:t>
        <a:bodyPr/>
        <a:lstStyle/>
        <a:p>
          <a:endParaRPr lang="en-GB"/>
        </a:p>
      </dgm:t>
    </dgm:pt>
    <dgm:pt modelId="{1929B848-ADE9-4345-AD94-7A29F500117B}" type="pres">
      <dgm:prSet presAssocID="{667DDD8C-DF63-4329-BDC0-02C0E3A9345B}" presName="hierRoot2" presStyleCnt="0">
        <dgm:presLayoutVars>
          <dgm:hierBranch val="init"/>
        </dgm:presLayoutVars>
      </dgm:prSet>
      <dgm:spPr/>
    </dgm:pt>
    <dgm:pt modelId="{65C92675-AE41-4497-B8BD-6169A1B0A934}" type="pres">
      <dgm:prSet presAssocID="{667DDD8C-DF63-4329-BDC0-02C0E3A9345B}" presName="rootComposite" presStyleCnt="0"/>
      <dgm:spPr/>
    </dgm:pt>
    <dgm:pt modelId="{510DA288-A10F-4068-825E-10469B534025}" type="pres">
      <dgm:prSet presAssocID="{667DDD8C-DF63-4329-BDC0-02C0E3A934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C31876-611C-437D-8DB0-AB1A8E5A786F}" type="pres">
      <dgm:prSet presAssocID="{667DDD8C-DF63-4329-BDC0-02C0E3A9345B}" presName="rootConnector" presStyleLbl="node2" presStyleIdx="1" presStyleCnt="3"/>
      <dgm:spPr/>
      <dgm:t>
        <a:bodyPr/>
        <a:lstStyle/>
        <a:p>
          <a:endParaRPr lang="en-GB"/>
        </a:p>
      </dgm:t>
    </dgm:pt>
    <dgm:pt modelId="{82AD59C6-E442-425E-BF06-D6FAE952BBF4}" type="pres">
      <dgm:prSet presAssocID="{667DDD8C-DF63-4329-BDC0-02C0E3A9345B}" presName="hierChild4" presStyleCnt="0"/>
      <dgm:spPr/>
    </dgm:pt>
    <dgm:pt modelId="{E4CECF0F-2B37-4DDC-A193-43FC71858DDC}" type="pres">
      <dgm:prSet presAssocID="{667DDD8C-DF63-4329-BDC0-02C0E3A9345B}" presName="hierChild5" presStyleCnt="0"/>
      <dgm:spPr/>
    </dgm:pt>
    <dgm:pt modelId="{A12FCDB7-BF32-4E82-A13A-9A3D04199EB9}" type="pres">
      <dgm:prSet presAssocID="{9461A5A2-BE32-4F08-AB46-986A322E39D3}" presName="Name37" presStyleLbl="parChTrans1D2" presStyleIdx="2" presStyleCnt="3"/>
      <dgm:spPr/>
      <dgm:t>
        <a:bodyPr/>
        <a:lstStyle/>
        <a:p>
          <a:endParaRPr lang="en-GB"/>
        </a:p>
      </dgm:t>
    </dgm:pt>
    <dgm:pt modelId="{E0669BFC-EE4C-41A7-97BF-75890A77C982}" type="pres">
      <dgm:prSet presAssocID="{405B38BE-D0C5-4B6D-B158-68477607631A}" presName="hierRoot2" presStyleCnt="0">
        <dgm:presLayoutVars>
          <dgm:hierBranch val="init"/>
        </dgm:presLayoutVars>
      </dgm:prSet>
      <dgm:spPr/>
    </dgm:pt>
    <dgm:pt modelId="{FDF59D10-58A6-4BC4-8AEC-7901A6F6A4E8}" type="pres">
      <dgm:prSet presAssocID="{405B38BE-D0C5-4B6D-B158-68477607631A}" presName="rootComposite" presStyleCnt="0"/>
      <dgm:spPr/>
    </dgm:pt>
    <dgm:pt modelId="{E9AD5496-8BA5-439B-817D-4D8B360E1069}" type="pres">
      <dgm:prSet presAssocID="{405B38BE-D0C5-4B6D-B158-68477607631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14C1C6-EC2D-4450-BA2E-BF8627F22DCC}" type="pres">
      <dgm:prSet presAssocID="{405B38BE-D0C5-4B6D-B158-68477607631A}" presName="rootConnector" presStyleLbl="node2" presStyleIdx="2" presStyleCnt="3"/>
      <dgm:spPr/>
      <dgm:t>
        <a:bodyPr/>
        <a:lstStyle/>
        <a:p>
          <a:endParaRPr lang="en-GB"/>
        </a:p>
      </dgm:t>
    </dgm:pt>
    <dgm:pt modelId="{72FCAFCF-AF08-4080-A3A9-10198E52A43F}" type="pres">
      <dgm:prSet presAssocID="{405B38BE-D0C5-4B6D-B158-68477607631A}" presName="hierChild4" presStyleCnt="0"/>
      <dgm:spPr/>
    </dgm:pt>
    <dgm:pt modelId="{B5818977-3CC0-4931-8330-EFD140BD4934}" type="pres">
      <dgm:prSet presAssocID="{405B38BE-D0C5-4B6D-B158-68477607631A}" presName="hierChild5" presStyleCnt="0"/>
      <dgm:spPr/>
    </dgm:pt>
    <dgm:pt modelId="{B32846CC-F182-41D7-BE47-8BA6419FD382}" type="pres">
      <dgm:prSet presAssocID="{D40A3745-A635-431F-985B-32975B250E52}" presName="hierChild3" presStyleCnt="0"/>
      <dgm:spPr/>
    </dgm:pt>
  </dgm:ptLst>
  <dgm:cxnLst>
    <dgm:cxn modelId="{B78067E1-1655-4201-9C61-94BE3BE0B653}" type="presOf" srcId="{405B38BE-D0C5-4B6D-B158-68477607631A}" destId="{9214C1C6-EC2D-4450-BA2E-BF8627F22DCC}" srcOrd="1" destOrd="0" presId="urn:microsoft.com/office/officeart/2005/8/layout/orgChart1"/>
    <dgm:cxn modelId="{60824BF3-F743-41AE-90EC-96299B2BAE26}" type="presOf" srcId="{60354080-2C44-421B-A8D0-B271D294F9ED}" destId="{BD9246D6-9B24-4E13-9DD2-CC5526AF00D4}" srcOrd="1" destOrd="0" presId="urn:microsoft.com/office/officeart/2005/8/layout/orgChart1"/>
    <dgm:cxn modelId="{467F0503-D657-4701-855F-6C905298351C}" type="presOf" srcId="{60354080-2C44-421B-A8D0-B271D294F9ED}" destId="{B48904AF-3F16-41C6-88E0-3E334CB21E59}" srcOrd="0" destOrd="0" presId="urn:microsoft.com/office/officeart/2005/8/layout/orgChart1"/>
    <dgm:cxn modelId="{CB62F5BE-EC2E-4FA4-9D0F-A0BD668A8F80}" type="presOf" srcId="{D40A3745-A635-431F-985B-32975B250E52}" destId="{D2698661-74D4-45CB-ABDC-BD7C3B606F00}" srcOrd="0" destOrd="0" presId="urn:microsoft.com/office/officeart/2005/8/layout/orgChart1"/>
    <dgm:cxn modelId="{B76B209C-FEBB-4BF7-B01C-A3071C33A80A}" type="presOf" srcId="{9461A5A2-BE32-4F08-AB46-986A322E39D3}" destId="{A12FCDB7-BF32-4E82-A13A-9A3D04199EB9}" srcOrd="0" destOrd="0" presId="urn:microsoft.com/office/officeart/2005/8/layout/orgChart1"/>
    <dgm:cxn modelId="{C7D0140E-AFB4-4CBF-BBC7-7CF577BD27BF}" type="presOf" srcId="{827D5ECD-87FD-46F1-84ED-0E727455CD9A}" destId="{B20DD9C3-10D2-4FC6-BBD8-751D8AE61E97}" srcOrd="0" destOrd="0" presId="urn:microsoft.com/office/officeart/2005/8/layout/orgChart1"/>
    <dgm:cxn modelId="{562E6327-BF3E-4AFF-9431-437FF187D7AF}" srcId="{1C732B7C-5C68-496A-BC94-4E95CF106690}" destId="{D40A3745-A635-431F-985B-32975B250E52}" srcOrd="0" destOrd="0" parTransId="{B3BAD6A4-43CB-4DEE-AACE-46691B7EBD32}" sibTransId="{540913D1-192F-48CC-A71C-02C0C0B3B858}"/>
    <dgm:cxn modelId="{64562AE9-A3ED-43AE-941F-C3BE7D594EB7}" type="presOf" srcId="{D40A3745-A635-431F-985B-32975B250E52}" destId="{BDC68DAF-6B68-4120-A45C-6F06C53095A4}" srcOrd="1" destOrd="0" presId="urn:microsoft.com/office/officeart/2005/8/layout/orgChart1"/>
    <dgm:cxn modelId="{8EFEE504-BBC6-41F8-8F1B-78DED684D71F}" type="presOf" srcId="{667DDD8C-DF63-4329-BDC0-02C0E3A9345B}" destId="{510DA288-A10F-4068-825E-10469B534025}" srcOrd="0" destOrd="0" presId="urn:microsoft.com/office/officeart/2005/8/layout/orgChart1"/>
    <dgm:cxn modelId="{1C18CFFC-85A1-44CF-B14E-BD9B7B5CB826}" srcId="{D40A3745-A635-431F-985B-32975B250E52}" destId="{667DDD8C-DF63-4329-BDC0-02C0E3A9345B}" srcOrd="1" destOrd="0" parTransId="{CB43819A-B5EB-497D-A1FC-C030B76B3D99}" sibTransId="{8168F4D8-0340-4B2E-8AFC-0422C81FDB2D}"/>
    <dgm:cxn modelId="{30BB620B-A856-48DE-90F5-FE31B5CE659D}" type="presOf" srcId="{667DDD8C-DF63-4329-BDC0-02C0E3A9345B}" destId="{13C31876-611C-437D-8DB0-AB1A8E5A786F}" srcOrd="1" destOrd="0" presId="urn:microsoft.com/office/officeart/2005/8/layout/orgChart1"/>
    <dgm:cxn modelId="{4AF4C667-FE64-4EAA-85FF-4CBCA77BD4D7}" srcId="{D40A3745-A635-431F-985B-32975B250E52}" destId="{405B38BE-D0C5-4B6D-B158-68477607631A}" srcOrd="2" destOrd="0" parTransId="{9461A5A2-BE32-4F08-AB46-986A322E39D3}" sibTransId="{27379D06-FEB6-4AF6-8317-8A574F99DB69}"/>
    <dgm:cxn modelId="{AFF674DE-6FBA-4E2B-9C6B-2F3B625C772B}" type="presOf" srcId="{CB43819A-B5EB-497D-A1FC-C030B76B3D99}" destId="{048BBDB8-DB3F-450F-BB45-718A7664D69D}" srcOrd="0" destOrd="0" presId="urn:microsoft.com/office/officeart/2005/8/layout/orgChart1"/>
    <dgm:cxn modelId="{81CA8B12-AE0C-4F3B-9F78-6CD01742D0B2}" srcId="{D40A3745-A635-431F-985B-32975B250E52}" destId="{60354080-2C44-421B-A8D0-B271D294F9ED}" srcOrd="0" destOrd="0" parTransId="{827D5ECD-87FD-46F1-84ED-0E727455CD9A}" sibTransId="{922509E7-C211-4659-B997-B4D09AB1848E}"/>
    <dgm:cxn modelId="{4B813B27-8AF8-4771-87B5-DC513991DC2D}" type="presOf" srcId="{405B38BE-D0C5-4B6D-B158-68477607631A}" destId="{E9AD5496-8BA5-439B-817D-4D8B360E1069}" srcOrd="0" destOrd="0" presId="urn:microsoft.com/office/officeart/2005/8/layout/orgChart1"/>
    <dgm:cxn modelId="{CD3C5A71-ABE3-4AF2-86D8-C546708A5948}" type="presOf" srcId="{1C732B7C-5C68-496A-BC94-4E95CF106690}" destId="{462C7B59-9EC6-4738-B60B-E6F5A3DD0538}" srcOrd="0" destOrd="0" presId="urn:microsoft.com/office/officeart/2005/8/layout/orgChart1"/>
    <dgm:cxn modelId="{A05CBB42-7D36-44D3-92FF-45F7110D102C}" type="presParOf" srcId="{462C7B59-9EC6-4738-B60B-E6F5A3DD0538}" destId="{41A66A49-C600-4662-81D3-90FDB5D67EC5}" srcOrd="0" destOrd="0" presId="urn:microsoft.com/office/officeart/2005/8/layout/orgChart1"/>
    <dgm:cxn modelId="{C6F104E1-A8E5-4E3A-951E-895C0EB44C5C}" type="presParOf" srcId="{41A66A49-C600-4662-81D3-90FDB5D67EC5}" destId="{15582FE5-E7CE-4F34-ABB1-68E31F38A0F2}" srcOrd="0" destOrd="0" presId="urn:microsoft.com/office/officeart/2005/8/layout/orgChart1"/>
    <dgm:cxn modelId="{017F44AD-0C01-45CE-8590-B4D847317A3F}" type="presParOf" srcId="{15582FE5-E7CE-4F34-ABB1-68E31F38A0F2}" destId="{D2698661-74D4-45CB-ABDC-BD7C3B606F00}" srcOrd="0" destOrd="0" presId="urn:microsoft.com/office/officeart/2005/8/layout/orgChart1"/>
    <dgm:cxn modelId="{FA62B79F-D4B0-4BF5-9932-C94928C3F579}" type="presParOf" srcId="{15582FE5-E7CE-4F34-ABB1-68E31F38A0F2}" destId="{BDC68DAF-6B68-4120-A45C-6F06C53095A4}" srcOrd="1" destOrd="0" presId="urn:microsoft.com/office/officeart/2005/8/layout/orgChart1"/>
    <dgm:cxn modelId="{BCB55CBC-9269-437B-AE33-578993F85B68}" type="presParOf" srcId="{41A66A49-C600-4662-81D3-90FDB5D67EC5}" destId="{E33BD162-5156-415B-9554-A26866A55689}" srcOrd="1" destOrd="0" presId="urn:microsoft.com/office/officeart/2005/8/layout/orgChart1"/>
    <dgm:cxn modelId="{37B1013E-2360-4B03-BE60-7C6C1E29B517}" type="presParOf" srcId="{E33BD162-5156-415B-9554-A26866A55689}" destId="{B20DD9C3-10D2-4FC6-BBD8-751D8AE61E97}" srcOrd="0" destOrd="0" presId="urn:microsoft.com/office/officeart/2005/8/layout/orgChart1"/>
    <dgm:cxn modelId="{FE052483-2715-4B9F-8230-C75425881023}" type="presParOf" srcId="{E33BD162-5156-415B-9554-A26866A55689}" destId="{9DA2762E-9EBD-431D-A6A3-5A4EB252C14D}" srcOrd="1" destOrd="0" presId="urn:microsoft.com/office/officeart/2005/8/layout/orgChart1"/>
    <dgm:cxn modelId="{15BF7957-FFBA-4283-A5DD-83A63791B4A5}" type="presParOf" srcId="{9DA2762E-9EBD-431D-A6A3-5A4EB252C14D}" destId="{D07C12CD-C2C6-4E7D-A5EE-DCFFD0F007A1}" srcOrd="0" destOrd="0" presId="urn:microsoft.com/office/officeart/2005/8/layout/orgChart1"/>
    <dgm:cxn modelId="{A06BC916-F5D6-4344-8AD0-B1F43A653A12}" type="presParOf" srcId="{D07C12CD-C2C6-4E7D-A5EE-DCFFD0F007A1}" destId="{B48904AF-3F16-41C6-88E0-3E334CB21E59}" srcOrd="0" destOrd="0" presId="urn:microsoft.com/office/officeart/2005/8/layout/orgChart1"/>
    <dgm:cxn modelId="{DD82DBC8-8FEE-441E-908A-74F4FBD3DFD0}" type="presParOf" srcId="{D07C12CD-C2C6-4E7D-A5EE-DCFFD0F007A1}" destId="{BD9246D6-9B24-4E13-9DD2-CC5526AF00D4}" srcOrd="1" destOrd="0" presId="urn:microsoft.com/office/officeart/2005/8/layout/orgChart1"/>
    <dgm:cxn modelId="{F4D08443-943F-4183-8F5A-2D477446A3E3}" type="presParOf" srcId="{9DA2762E-9EBD-431D-A6A3-5A4EB252C14D}" destId="{95F0ECF0-E5FD-4AA3-84DB-361531CEF1CB}" srcOrd="1" destOrd="0" presId="urn:microsoft.com/office/officeart/2005/8/layout/orgChart1"/>
    <dgm:cxn modelId="{CEF7F0A8-02BB-44FA-B0E7-F18AB8588D62}" type="presParOf" srcId="{9DA2762E-9EBD-431D-A6A3-5A4EB252C14D}" destId="{0E9E9CED-D612-456D-9965-B25FBA65BC8E}" srcOrd="2" destOrd="0" presId="urn:microsoft.com/office/officeart/2005/8/layout/orgChart1"/>
    <dgm:cxn modelId="{F41D6B1A-AB26-4CE5-BB62-9CCC16CAF4A7}" type="presParOf" srcId="{E33BD162-5156-415B-9554-A26866A55689}" destId="{048BBDB8-DB3F-450F-BB45-718A7664D69D}" srcOrd="2" destOrd="0" presId="urn:microsoft.com/office/officeart/2005/8/layout/orgChart1"/>
    <dgm:cxn modelId="{C853035A-1433-4FB3-B43B-4579FE3A1193}" type="presParOf" srcId="{E33BD162-5156-415B-9554-A26866A55689}" destId="{1929B848-ADE9-4345-AD94-7A29F500117B}" srcOrd="3" destOrd="0" presId="urn:microsoft.com/office/officeart/2005/8/layout/orgChart1"/>
    <dgm:cxn modelId="{DD5E5B3E-99E1-46C3-A929-574D8716D915}" type="presParOf" srcId="{1929B848-ADE9-4345-AD94-7A29F500117B}" destId="{65C92675-AE41-4497-B8BD-6169A1B0A934}" srcOrd="0" destOrd="0" presId="urn:microsoft.com/office/officeart/2005/8/layout/orgChart1"/>
    <dgm:cxn modelId="{30E39B8F-1A4B-44F8-BB72-BCDFF17167F4}" type="presParOf" srcId="{65C92675-AE41-4497-B8BD-6169A1B0A934}" destId="{510DA288-A10F-4068-825E-10469B534025}" srcOrd="0" destOrd="0" presId="urn:microsoft.com/office/officeart/2005/8/layout/orgChart1"/>
    <dgm:cxn modelId="{24ED2152-40D9-420C-AC3D-29F0136BFBF4}" type="presParOf" srcId="{65C92675-AE41-4497-B8BD-6169A1B0A934}" destId="{13C31876-611C-437D-8DB0-AB1A8E5A786F}" srcOrd="1" destOrd="0" presId="urn:microsoft.com/office/officeart/2005/8/layout/orgChart1"/>
    <dgm:cxn modelId="{502EA3F2-29CD-458E-B915-BA049AE52E7F}" type="presParOf" srcId="{1929B848-ADE9-4345-AD94-7A29F500117B}" destId="{82AD59C6-E442-425E-BF06-D6FAE952BBF4}" srcOrd="1" destOrd="0" presId="urn:microsoft.com/office/officeart/2005/8/layout/orgChart1"/>
    <dgm:cxn modelId="{27C5A4C5-0E4A-4185-9C45-C4029C8E62D8}" type="presParOf" srcId="{1929B848-ADE9-4345-AD94-7A29F500117B}" destId="{E4CECF0F-2B37-4DDC-A193-43FC71858DDC}" srcOrd="2" destOrd="0" presId="urn:microsoft.com/office/officeart/2005/8/layout/orgChart1"/>
    <dgm:cxn modelId="{4C20C3D1-BB0B-44CE-8090-FA4B0CF0FEFA}" type="presParOf" srcId="{E33BD162-5156-415B-9554-A26866A55689}" destId="{A12FCDB7-BF32-4E82-A13A-9A3D04199EB9}" srcOrd="4" destOrd="0" presId="urn:microsoft.com/office/officeart/2005/8/layout/orgChart1"/>
    <dgm:cxn modelId="{5D979217-8CBA-42BF-8E7A-9048CAC8341C}" type="presParOf" srcId="{E33BD162-5156-415B-9554-A26866A55689}" destId="{E0669BFC-EE4C-41A7-97BF-75890A77C982}" srcOrd="5" destOrd="0" presId="urn:microsoft.com/office/officeart/2005/8/layout/orgChart1"/>
    <dgm:cxn modelId="{87E253D3-A506-4326-9F55-96FA59F7993F}" type="presParOf" srcId="{E0669BFC-EE4C-41A7-97BF-75890A77C982}" destId="{FDF59D10-58A6-4BC4-8AEC-7901A6F6A4E8}" srcOrd="0" destOrd="0" presId="urn:microsoft.com/office/officeart/2005/8/layout/orgChart1"/>
    <dgm:cxn modelId="{D635BDD3-25BE-4964-870C-624C3B272A9E}" type="presParOf" srcId="{FDF59D10-58A6-4BC4-8AEC-7901A6F6A4E8}" destId="{E9AD5496-8BA5-439B-817D-4D8B360E1069}" srcOrd="0" destOrd="0" presId="urn:microsoft.com/office/officeart/2005/8/layout/orgChart1"/>
    <dgm:cxn modelId="{8E0F8E40-AFF7-40B1-AE1E-AEAF0A6D2FB8}" type="presParOf" srcId="{FDF59D10-58A6-4BC4-8AEC-7901A6F6A4E8}" destId="{9214C1C6-EC2D-4450-BA2E-BF8627F22DCC}" srcOrd="1" destOrd="0" presId="urn:microsoft.com/office/officeart/2005/8/layout/orgChart1"/>
    <dgm:cxn modelId="{EADDA588-D218-4A71-93B2-17807C0D337A}" type="presParOf" srcId="{E0669BFC-EE4C-41A7-97BF-75890A77C982}" destId="{72FCAFCF-AF08-4080-A3A9-10198E52A43F}" srcOrd="1" destOrd="0" presId="urn:microsoft.com/office/officeart/2005/8/layout/orgChart1"/>
    <dgm:cxn modelId="{153FE9F8-67B9-4EC3-85B0-17E4D84E1C80}" type="presParOf" srcId="{E0669BFC-EE4C-41A7-97BF-75890A77C982}" destId="{B5818977-3CC0-4931-8330-EFD140BD4934}" srcOrd="2" destOrd="0" presId="urn:microsoft.com/office/officeart/2005/8/layout/orgChart1"/>
    <dgm:cxn modelId="{3F27CDA9-F5D8-4CC3-BCE9-91338883D5E0}" type="presParOf" srcId="{41A66A49-C600-4662-81D3-90FDB5D67EC5}" destId="{B32846CC-F182-41D7-BE47-8BA6419FD3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FCDB7-BF32-4E82-A13A-9A3D04199EB9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BBDB8-DB3F-450F-BB45-718A7664D69D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DD9C3-10D2-4FC6-BBD8-751D8AE61E97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98661-74D4-45CB-ABDC-BD7C3B606F00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Literature </a:t>
          </a:r>
          <a:endParaRPr lang="en-GB" sz="4000" kern="1200" dirty="0"/>
        </a:p>
      </dsp:txBody>
      <dsp:txXfrm>
        <a:off x="2875855" y="1271678"/>
        <a:ext cx="2376289" cy="1188144"/>
      </dsp:txXfrm>
    </dsp:sp>
    <dsp:sp modelId="{B48904AF-3F16-41C6-88E0-3E334CB21E59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Poetry </a:t>
          </a:r>
          <a:endParaRPr lang="en-GB" sz="4000" kern="1200" dirty="0"/>
        </a:p>
      </dsp:txBody>
      <dsp:txXfrm>
        <a:off x="545" y="2958843"/>
        <a:ext cx="2376289" cy="1188144"/>
      </dsp:txXfrm>
    </dsp:sp>
    <dsp:sp modelId="{510DA288-A10F-4068-825E-10469B534025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Drama</a:t>
          </a:r>
          <a:endParaRPr lang="en-GB" sz="4000" kern="1200" dirty="0"/>
        </a:p>
      </dsp:txBody>
      <dsp:txXfrm>
        <a:off x="2875855" y="2958843"/>
        <a:ext cx="2376289" cy="1188144"/>
      </dsp:txXfrm>
    </dsp:sp>
    <dsp:sp modelId="{E9AD5496-8BA5-439B-817D-4D8B360E1069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Prose </a:t>
          </a:r>
          <a:endParaRPr lang="en-GB" sz="4000" kern="1200" dirty="0"/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93766"/>
            <a:ext cx="8825658" cy="332958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>
                <a:solidFill>
                  <a:srgbClr val="EBEBEB"/>
                </a:solidFill>
              </a:rPr>
              <a:t>FAD Literature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Lecture Two: Poetry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Dr, </a:t>
            </a:r>
            <a:r>
              <a:rPr lang="en-GB" sz="2800" b="1" dirty="0" err="1" smtClean="0"/>
              <a:t>Amel</a:t>
            </a:r>
            <a:r>
              <a:rPr lang="en-GB" sz="2800" b="1" dirty="0" smtClean="0"/>
              <a:t> RAHMOUNI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97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Sonnet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Italian origins </a:t>
            </a:r>
          </a:p>
          <a:p>
            <a:r>
              <a:rPr lang="en-GB" dirty="0" smtClean="0"/>
              <a:t>Love subjects, agony of lovers </a:t>
            </a:r>
          </a:p>
          <a:p>
            <a:r>
              <a:rPr lang="en-GB" dirty="0" smtClean="0"/>
              <a:t>Transmitted to Britain during Renaissance</a:t>
            </a:r>
          </a:p>
          <a:p>
            <a:r>
              <a:rPr lang="en-GB" dirty="0" smtClean="0"/>
              <a:t>Since 17</a:t>
            </a:r>
            <a:r>
              <a:rPr lang="en-GB" baseline="30000" dirty="0" smtClean="0"/>
              <a:t>th</a:t>
            </a:r>
            <a:r>
              <a:rPr lang="en-GB" dirty="0" smtClean="0"/>
              <a:t> century, it started treating war, religion, and </a:t>
            </a:r>
            <a:r>
              <a:rPr lang="en-GB" dirty="0"/>
              <a:t>chaos </a:t>
            </a:r>
            <a:r>
              <a:rPr lang="en-GB" dirty="0" smtClean="0"/>
              <a:t>(Milton, John Donne, Brooke, and Owen) </a:t>
            </a:r>
          </a:p>
          <a:p>
            <a:r>
              <a:rPr lang="en-GB" dirty="0" smtClean="0"/>
              <a:t>Well known poets: William Shakespeare, </a:t>
            </a:r>
            <a:r>
              <a:rPr lang="en-GB" dirty="0"/>
              <a:t>Edmund Spenser, and Michael </a:t>
            </a:r>
            <a:r>
              <a:rPr lang="en-GB" dirty="0" smtClean="0"/>
              <a:t>Drayton (they followed Petrarch)</a:t>
            </a:r>
          </a:p>
          <a:p>
            <a:r>
              <a:rPr lang="en-GB" dirty="0" smtClean="0"/>
              <a:t>Written in fourteen lines that differ in stanza form according to poets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types of sonnets 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313" y="1593669"/>
            <a:ext cx="4396338" cy="887593"/>
          </a:xfrm>
        </p:spPr>
        <p:txBody>
          <a:bodyPr/>
          <a:lstStyle/>
          <a:p>
            <a:r>
              <a:rPr lang="en-US" sz="2800" b="1" dirty="0"/>
              <a:t>Petrarchan </a:t>
            </a:r>
            <a:r>
              <a:rPr lang="en-US" sz="2800" b="1" dirty="0" smtClean="0"/>
              <a:t>(Italian sonnet)</a:t>
            </a:r>
            <a:endParaRPr lang="en-GB" sz="2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Two stanzas:</a:t>
            </a:r>
          </a:p>
          <a:p>
            <a:r>
              <a:rPr lang="en-GB" dirty="0" smtClean="0"/>
              <a:t>An octave (8lines) </a:t>
            </a:r>
            <a:endParaRPr lang="en-GB" dirty="0"/>
          </a:p>
          <a:p>
            <a:r>
              <a:rPr lang="en-GB" dirty="0"/>
              <a:t>a sestet (6lines)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77073" y="1593669"/>
            <a:ext cx="5199784" cy="807788"/>
          </a:xfrm>
        </p:spPr>
        <p:txBody>
          <a:bodyPr/>
          <a:lstStyle/>
          <a:p>
            <a:r>
              <a:rPr lang="en-GB" sz="2800" b="1" dirty="0" smtClean="0"/>
              <a:t>Shakespearean (Elizabethan, English Sonnet)</a:t>
            </a:r>
            <a:endParaRPr lang="en-GB" sz="28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three quatrains </a:t>
            </a:r>
            <a:r>
              <a:rPr lang="en-GB" dirty="0" smtClean="0"/>
              <a:t> (4 lines each)</a:t>
            </a:r>
          </a:p>
          <a:p>
            <a:r>
              <a:rPr lang="en-GB" dirty="0" smtClean="0"/>
              <a:t>An ending couplet (2 lines)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2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0"/>
            <a:ext cx="10509568" cy="6766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Shall I compare thee to a summer’s day?</a:t>
            </a:r>
          </a:p>
          <a:p>
            <a:pPr marL="0" indent="0">
              <a:buNone/>
            </a:pPr>
            <a:r>
              <a:rPr lang="en-US" dirty="0"/>
              <a:t>Thou art more lovely and more temperate:</a:t>
            </a:r>
          </a:p>
          <a:p>
            <a:pPr marL="0" indent="0">
              <a:buNone/>
            </a:pPr>
            <a:r>
              <a:rPr lang="en-US" dirty="0"/>
              <a:t>Rough winds do shake the darling buds of May,</a:t>
            </a:r>
          </a:p>
          <a:p>
            <a:pPr marL="0" indent="0">
              <a:buNone/>
            </a:pPr>
            <a:r>
              <a:rPr lang="en-US" dirty="0"/>
              <a:t>And summer’s lease hath all too short a date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Sometime too hot the eye of heaven shines,</a:t>
            </a:r>
          </a:p>
          <a:p>
            <a:pPr marL="0" indent="0">
              <a:buNone/>
            </a:pPr>
            <a:r>
              <a:rPr lang="en-US" dirty="0"/>
              <a:t>And often is his gold complexion </a:t>
            </a:r>
            <a:r>
              <a:rPr lang="en-US" dirty="0" err="1"/>
              <a:t>dimm'd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And every fair from fair sometime declines,</a:t>
            </a:r>
          </a:p>
          <a:p>
            <a:pPr marL="0" indent="0">
              <a:buNone/>
            </a:pPr>
            <a:r>
              <a:rPr lang="en-US" dirty="0"/>
              <a:t>By chance or nature’s changing course </a:t>
            </a:r>
            <a:r>
              <a:rPr lang="en-US" dirty="0" err="1"/>
              <a:t>untrimm'd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thy eternal summer shall not fade,</a:t>
            </a:r>
          </a:p>
          <a:p>
            <a:pPr marL="0" indent="0">
              <a:buNone/>
            </a:pPr>
            <a:r>
              <a:rPr lang="en-US" dirty="0"/>
              <a:t>Nor lose possession of that fair thou </a:t>
            </a:r>
            <a:r>
              <a:rPr lang="en-US" dirty="0" err="1"/>
              <a:t>ow’st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Nor shall death brag thou </a:t>
            </a:r>
            <a:r>
              <a:rPr lang="en-US" dirty="0" err="1"/>
              <a:t>wander’st</a:t>
            </a:r>
            <a:r>
              <a:rPr lang="en-US" dirty="0"/>
              <a:t> in his shade,</a:t>
            </a:r>
          </a:p>
          <a:p>
            <a:pPr marL="0" indent="0">
              <a:buNone/>
            </a:pPr>
            <a:r>
              <a:rPr lang="en-US" dirty="0"/>
              <a:t>When in eternal lines to time thou </a:t>
            </a:r>
            <a:r>
              <a:rPr lang="en-US" dirty="0" err="1"/>
              <a:t>grow’st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So long as men can breathe or eyes can see,</a:t>
            </a:r>
          </a:p>
          <a:p>
            <a:pPr marL="0" indent="0">
              <a:buNone/>
            </a:pPr>
            <a:r>
              <a:rPr lang="en-US" dirty="0"/>
              <a:t>   So long lives this, and this gives life to thee.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83162" y="2844671"/>
            <a:ext cx="29129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Shakespeare </a:t>
            </a:r>
          </a:p>
          <a:p>
            <a:pPr algn="ctr"/>
            <a:r>
              <a:rPr lang="fr-FR" sz="3200" b="1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Sonnet 18</a:t>
            </a:r>
            <a:endParaRPr lang="fr-FR" sz="32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9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8548" y="481149"/>
            <a:ext cx="4396338" cy="576262"/>
          </a:xfrm>
        </p:spPr>
        <p:txBody>
          <a:bodyPr/>
          <a:lstStyle/>
          <a:p>
            <a:r>
              <a:rPr lang="en-GB" sz="3200" b="1" dirty="0" smtClean="0"/>
              <a:t>SATIRE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7567" y="1587136"/>
            <a:ext cx="5564776" cy="5114109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Attack, </a:t>
            </a:r>
            <a:r>
              <a:rPr lang="en-GB" sz="2400" dirty="0" err="1" smtClean="0"/>
              <a:t>insult,criticise</a:t>
            </a:r>
            <a:r>
              <a:rPr lang="en-GB" sz="2400" dirty="0" smtClean="0"/>
              <a:t> 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b="1" dirty="0" err="1" smtClean="0">
                <a:solidFill>
                  <a:schemeClr val="accent3"/>
                </a:solidFill>
              </a:rPr>
              <a:t>Humor</a:t>
            </a:r>
            <a:r>
              <a:rPr lang="en-GB" sz="2400" b="1" dirty="0">
                <a:solidFill>
                  <a:schemeClr val="accent3"/>
                </a:solidFill>
              </a:rPr>
              <a:t>, irony, or sarcasm </a:t>
            </a:r>
            <a:r>
              <a:rPr lang="en-GB" sz="2400" dirty="0" smtClean="0"/>
              <a:t>to express follies and vices of society and people 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Not an expression of pleasure, but of </a:t>
            </a:r>
            <a:r>
              <a:rPr lang="en-GB" sz="2400" b="1" dirty="0" smtClean="0">
                <a:solidFill>
                  <a:schemeClr val="accent3"/>
                </a:solidFill>
              </a:rPr>
              <a:t>anger </a:t>
            </a:r>
          </a:p>
          <a:p>
            <a:pPr algn="just"/>
            <a:r>
              <a:rPr lang="en-US" sz="2400" dirty="0"/>
              <a:t>E.g. Alfred Lord Tennyson’s </a:t>
            </a:r>
            <a:r>
              <a:rPr lang="en-US" sz="2400" b="1" dirty="0"/>
              <a:t>Sea Dreams</a:t>
            </a:r>
            <a:r>
              <a:rPr lang="en-US" sz="2400" dirty="0"/>
              <a:t> and Byron George’s </a:t>
            </a:r>
            <a:r>
              <a:rPr lang="en-US" sz="2400" b="1" dirty="0"/>
              <a:t>The Vision of Judgment</a:t>
            </a:r>
            <a:endParaRPr lang="en-GB" sz="24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98631" y="481149"/>
            <a:ext cx="4396339" cy="576262"/>
          </a:xfrm>
        </p:spPr>
        <p:txBody>
          <a:bodyPr/>
          <a:lstStyle/>
          <a:p>
            <a:r>
              <a:rPr lang="en-GB" sz="2800" b="1" dirty="0" smtClean="0"/>
              <a:t>PASTORAL </a:t>
            </a:r>
            <a:endParaRPr lang="en-GB" sz="28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98631" y="1587136"/>
            <a:ext cx="5527312" cy="5270863"/>
          </a:xfrm>
        </p:spPr>
        <p:txBody>
          <a:bodyPr>
            <a:normAutofit/>
          </a:bodyPr>
          <a:lstStyle/>
          <a:p>
            <a:r>
              <a:rPr lang="en-US" sz="2400" dirty="0"/>
              <a:t>("Pastor" is Latin for "shepherd."</a:t>
            </a:r>
            <a:endParaRPr lang="en-GB" sz="2400" dirty="0" smtClean="0"/>
          </a:p>
          <a:p>
            <a:r>
              <a:rPr lang="en-GB" sz="2400" dirty="0" smtClean="0"/>
              <a:t>Origins: the </a:t>
            </a:r>
            <a:r>
              <a:rPr lang="en-GB" sz="2400" dirty="0"/>
              <a:t>Greek poet </a:t>
            </a:r>
            <a:r>
              <a:rPr lang="en-GB" sz="2400" dirty="0" smtClean="0"/>
              <a:t>Theocritus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US" sz="2400" dirty="0"/>
              <a:t>an urban poet's nostalgic image of the peace and simplicity of the life of shepherds and other rural folk in an idealized natural setting in contrast to city life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E.g</a:t>
            </a:r>
            <a:r>
              <a:rPr lang="en-US" sz="2400" dirty="0" smtClean="0"/>
              <a:t>. Christopher </a:t>
            </a:r>
            <a:r>
              <a:rPr lang="en-US" sz="2400" dirty="0"/>
              <a:t>Marlowe's </a:t>
            </a:r>
            <a:r>
              <a:rPr lang="en-US" sz="2400" b="1" dirty="0"/>
              <a:t>The Passionate Shepherd to His Love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698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 Poetry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634" y="2052918"/>
            <a:ext cx="9710219" cy="4195481"/>
          </a:xfrm>
        </p:spPr>
        <p:txBody>
          <a:bodyPr/>
          <a:lstStyle/>
          <a:p>
            <a:r>
              <a:rPr lang="en-GB" dirty="0" smtClean="0"/>
              <a:t>Tells a </a:t>
            </a:r>
            <a:r>
              <a:rPr lang="en-GB" b="1" dirty="0" smtClean="0">
                <a:solidFill>
                  <a:schemeClr val="accent3"/>
                </a:solidFill>
              </a:rPr>
              <a:t>story </a:t>
            </a:r>
          </a:p>
          <a:p>
            <a:r>
              <a:rPr lang="en-GB" dirty="0" smtClean="0"/>
              <a:t>The poet plays the role of a </a:t>
            </a:r>
            <a:r>
              <a:rPr lang="en-GB" b="1" dirty="0" smtClean="0">
                <a:solidFill>
                  <a:schemeClr val="accent3"/>
                </a:solidFill>
              </a:rPr>
              <a:t>narrator in a fictional work</a:t>
            </a:r>
          </a:p>
          <a:p>
            <a:r>
              <a:rPr lang="en-GB" dirty="0" smtClean="0"/>
              <a:t>Detailed events of a story (a plot)</a:t>
            </a:r>
          </a:p>
          <a:p>
            <a:r>
              <a:rPr lang="en-US" dirty="0" smtClean="0"/>
              <a:t>It “survives </a:t>
            </a:r>
            <a:r>
              <a:rPr lang="en-US" dirty="0"/>
              <a:t>only in a written form, had originated and evolved as oral-formulaic poetry” (Abrams, 1999, p. 200) </a:t>
            </a:r>
            <a:endParaRPr lang="en-GB" dirty="0" smtClean="0"/>
          </a:p>
          <a:p>
            <a:r>
              <a:rPr lang="en-US" dirty="0"/>
              <a:t>transmitted by singers or </a:t>
            </a:r>
            <a:r>
              <a:rPr lang="en-US" dirty="0" smtClean="0"/>
              <a:t>reciters</a:t>
            </a:r>
          </a:p>
          <a:p>
            <a:r>
              <a:rPr lang="en-US" dirty="0" smtClean="0"/>
              <a:t>Topics: Love, heroic stories,,,,</a:t>
            </a:r>
          </a:p>
          <a:p>
            <a:r>
              <a:rPr lang="en-US" dirty="0" smtClean="0"/>
              <a:t>It has many types, most important ones are the </a:t>
            </a:r>
            <a:r>
              <a:rPr lang="en-US" b="1" dirty="0" smtClean="0">
                <a:solidFill>
                  <a:schemeClr val="accent3"/>
                </a:solidFill>
              </a:rPr>
              <a:t>epic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chemeClr val="accent3"/>
                </a:solidFill>
              </a:rPr>
              <a:t>ballad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Epic Poems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b="1" dirty="0" smtClean="0">
                <a:solidFill>
                  <a:srgbClr val="FFFF00"/>
                </a:solidFill>
              </a:rPr>
              <a:t>very long </a:t>
            </a:r>
            <a:r>
              <a:rPr lang="en-GB" dirty="0" smtClean="0"/>
              <a:t>imaginative poem</a:t>
            </a:r>
          </a:p>
          <a:p>
            <a:r>
              <a:rPr lang="en-GB" dirty="0" smtClean="0"/>
              <a:t>Well elaborated and </a:t>
            </a:r>
            <a:r>
              <a:rPr lang="en-GB" b="1" dirty="0" smtClean="0">
                <a:solidFill>
                  <a:srgbClr val="FFFF00"/>
                </a:solidFill>
              </a:rPr>
              <a:t>detailed</a:t>
            </a:r>
            <a:r>
              <a:rPr lang="en-GB" dirty="0" smtClean="0"/>
              <a:t> in events and themes </a:t>
            </a:r>
          </a:p>
          <a:p>
            <a:r>
              <a:rPr lang="en-GB" dirty="0" smtClean="0"/>
              <a:t>Describes a place, people along </a:t>
            </a:r>
            <a:r>
              <a:rPr lang="en-GB" b="1" dirty="0" smtClean="0">
                <a:solidFill>
                  <a:srgbClr val="FFFF00"/>
                </a:solidFill>
              </a:rPr>
              <a:t>very long periods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High and difficult </a:t>
            </a:r>
            <a:r>
              <a:rPr lang="en-GB" dirty="0" smtClean="0"/>
              <a:t>linguistic style </a:t>
            </a:r>
          </a:p>
          <a:p>
            <a:r>
              <a:rPr lang="en-GB" dirty="0"/>
              <a:t>C</a:t>
            </a:r>
            <a:r>
              <a:rPr lang="en-GB" dirty="0" smtClean="0"/>
              <a:t>haracters might </a:t>
            </a:r>
            <a:r>
              <a:rPr lang="en-GB" dirty="0"/>
              <a:t>be </a:t>
            </a:r>
            <a:r>
              <a:rPr lang="en-GB" b="1" dirty="0">
                <a:solidFill>
                  <a:srgbClr val="FFFF00"/>
                </a:solidFill>
              </a:rPr>
              <a:t>supernatural and mythical </a:t>
            </a:r>
            <a:r>
              <a:rPr lang="en-GB" dirty="0" smtClean="0"/>
              <a:t>creatures</a:t>
            </a:r>
          </a:p>
          <a:p>
            <a:r>
              <a:rPr lang="en-GB" dirty="0"/>
              <a:t>Examples: Milton’s </a:t>
            </a:r>
            <a:r>
              <a:rPr lang="en-GB" b="1" dirty="0"/>
              <a:t>Paradise Lost</a:t>
            </a:r>
            <a:r>
              <a:rPr lang="en-GB" dirty="0"/>
              <a:t>, Virgil’s </a:t>
            </a:r>
            <a:r>
              <a:rPr lang="en-GB" b="1" dirty="0"/>
              <a:t>Aeneid</a:t>
            </a:r>
            <a:r>
              <a:rPr lang="en-GB" dirty="0"/>
              <a:t>, Homer’s </a:t>
            </a:r>
            <a:r>
              <a:rPr lang="en-GB" b="1" dirty="0"/>
              <a:t>The Iliad</a:t>
            </a:r>
            <a:r>
              <a:rPr lang="en-GB" dirty="0"/>
              <a:t>, and Dante’s </a:t>
            </a:r>
            <a:r>
              <a:rPr lang="en-GB" b="1" dirty="0"/>
              <a:t>Divine Comedy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BALLAD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571" y="1152982"/>
            <a:ext cx="11064240" cy="5548263"/>
          </a:xfrm>
        </p:spPr>
        <p:txBody>
          <a:bodyPr>
            <a:normAutofit/>
          </a:bodyPr>
          <a:lstStyle/>
          <a:p>
            <a:r>
              <a:rPr lang="en-GB" dirty="0" smtClean="0"/>
              <a:t>Short narrative </a:t>
            </a:r>
          </a:p>
          <a:p>
            <a:r>
              <a:rPr lang="en-US" b="1" dirty="0"/>
              <a:t>originally</a:t>
            </a:r>
            <a:r>
              <a:rPr lang="en-US" dirty="0"/>
              <a:t> a traditional song of an </a:t>
            </a:r>
            <a:r>
              <a:rPr lang="en-US" b="1" dirty="0"/>
              <a:t>anonymous creator </a:t>
            </a:r>
            <a:r>
              <a:rPr lang="en-US" dirty="0"/>
              <a:t>that is orally transmitted among </a:t>
            </a:r>
            <a:r>
              <a:rPr lang="en-US" dirty="0" smtClean="0"/>
              <a:t>people</a:t>
            </a:r>
          </a:p>
          <a:p>
            <a:r>
              <a:rPr lang="en-US" dirty="0" err="1"/>
              <a:t>Krappe</a:t>
            </a:r>
            <a:r>
              <a:rPr lang="en-US" dirty="0"/>
              <a:t> (1930) as “lyric poems with a melody which originated </a:t>
            </a:r>
            <a:r>
              <a:rPr lang="en-US" b="1" dirty="0"/>
              <a:t>anonymously</a:t>
            </a:r>
            <a:r>
              <a:rPr lang="en-US" dirty="0"/>
              <a:t> among unlettered folk in times past and remained in the currency for a considerable time” (quoted in Pound,1945, p. 217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Modern Ballads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FF00"/>
                </a:solidFill>
              </a:rPr>
              <a:t>direct and simple </a:t>
            </a:r>
            <a:r>
              <a:rPr lang="en-US" dirty="0" smtClean="0"/>
              <a:t>style, deal with </a:t>
            </a:r>
            <a:r>
              <a:rPr lang="en-US" b="1" dirty="0" smtClean="0">
                <a:solidFill>
                  <a:srgbClr val="FFFF00"/>
                </a:solidFill>
              </a:rPr>
              <a:t>everyday life </a:t>
            </a:r>
            <a:r>
              <a:rPr lang="en-US" dirty="0" smtClean="0"/>
              <a:t>(comedies and tragedies), written in </a:t>
            </a:r>
            <a:r>
              <a:rPr lang="en-US" b="1" dirty="0" smtClean="0">
                <a:solidFill>
                  <a:srgbClr val="FFFF00"/>
                </a:solidFill>
              </a:rPr>
              <a:t>four or five-line stanza</a:t>
            </a:r>
          </a:p>
          <a:p>
            <a:r>
              <a:rPr lang="en-US" dirty="0" smtClean="0"/>
              <a:t>Most important English Ballads are: </a:t>
            </a: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dirty="0"/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John Keats,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Belle Dame sans Merci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Edward Arlington Robinson,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Richard Cory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William Butler Yeats,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Fiddler of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Dooney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Limerick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/>
              <a:t>A type </a:t>
            </a:r>
            <a:r>
              <a:rPr lang="en-US" sz="2800" b="1" dirty="0"/>
              <a:t>of usually </a:t>
            </a:r>
            <a:r>
              <a:rPr lang="en-US" sz="2800" b="1" dirty="0">
                <a:solidFill>
                  <a:srgbClr val="FFFF00"/>
                </a:solidFill>
              </a:rPr>
              <a:t>narrative poetry </a:t>
            </a:r>
            <a:r>
              <a:rPr lang="en-US" sz="2800" b="1" dirty="0"/>
              <a:t>used for bringing </a:t>
            </a:r>
            <a:r>
              <a:rPr lang="en-US" sz="2800" b="1" dirty="0">
                <a:solidFill>
                  <a:srgbClr val="FFFF00"/>
                </a:solidFill>
              </a:rPr>
              <a:t>fun</a:t>
            </a:r>
            <a:r>
              <a:rPr lang="en-US" sz="2800" b="1" dirty="0"/>
              <a:t> through </a:t>
            </a:r>
            <a:r>
              <a:rPr lang="en-US" sz="2800" b="1" dirty="0">
                <a:solidFill>
                  <a:srgbClr val="FFFF00"/>
                </a:solidFill>
              </a:rPr>
              <a:t>jokes</a:t>
            </a:r>
            <a:r>
              <a:rPr lang="en-US" sz="2800" b="1" dirty="0"/>
              <a:t> and vulgar funny anecdotes. It is a humorous poem of </a:t>
            </a:r>
            <a:r>
              <a:rPr lang="en-US" sz="2800" b="1" dirty="0">
                <a:solidFill>
                  <a:srgbClr val="FFFF00"/>
                </a:solidFill>
              </a:rPr>
              <a:t>five </a:t>
            </a:r>
            <a:r>
              <a:rPr lang="en-US" sz="2800" b="1" dirty="0" smtClean="0">
                <a:solidFill>
                  <a:srgbClr val="FFFF00"/>
                </a:solidFill>
              </a:rPr>
              <a:t>lines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0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77537492"/>
              </p:ext>
            </p:extLst>
          </p:nvPr>
        </p:nvGraphicFramePr>
        <p:xfrm>
          <a:off x="2254070" y="8372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26308" y="263323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Literary</a:t>
            </a:r>
            <a:r>
              <a:rPr lang="fr-F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Genres 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7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79" y="485393"/>
            <a:ext cx="5394960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POETRY</a:t>
            </a:r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385" y="2366444"/>
            <a:ext cx="731976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Definition</a:t>
            </a:r>
            <a:endParaRPr lang="fr-F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Characteristics</a:t>
            </a: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Types of </a:t>
            </a: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poetry</a:t>
            </a: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Lyrical</a:t>
            </a: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Poetry</a:t>
            </a: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Narrative </a:t>
            </a:r>
            <a:r>
              <a:rPr lang="fr-F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poetry</a:t>
            </a:r>
            <a:r>
              <a:rPr lang="fr-F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</a:p>
          <a:p>
            <a:pPr algn="ctr"/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9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03" y="1412838"/>
            <a:ext cx="11586754" cy="4195481"/>
          </a:xfrm>
        </p:spPr>
        <p:txBody>
          <a:bodyPr>
            <a:noAutofit/>
          </a:bodyPr>
          <a:lstStyle/>
          <a:p>
            <a:r>
              <a:rPr lang="en-GB" sz="2800" dirty="0" smtClean="0"/>
              <a:t>Ancient (predates other genres)</a:t>
            </a:r>
          </a:p>
          <a:p>
            <a:r>
              <a:rPr lang="en-GB" sz="2800" dirty="0" smtClean="0"/>
              <a:t>Verse (lines) with a given structure </a:t>
            </a:r>
          </a:p>
          <a:p>
            <a:r>
              <a:rPr lang="en-GB" sz="2800" dirty="0" smtClean="0"/>
              <a:t>Sounds musical </a:t>
            </a:r>
          </a:p>
          <a:p>
            <a:r>
              <a:rPr lang="en-GB" sz="2800" dirty="0" smtClean="0"/>
              <a:t>Emotional and imaginative 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tory telling</a:t>
            </a:r>
          </a:p>
          <a:p>
            <a:r>
              <a:rPr lang="en-GB" sz="2800" dirty="0" smtClean="0"/>
              <a:t>Beauty of </a:t>
            </a:r>
            <a:r>
              <a:rPr lang="en-GB" sz="2800" dirty="0" smtClean="0"/>
              <a:t>language </a:t>
            </a:r>
            <a:endParaRPr lang="en-GB" sz="2800" dirty="0" smtClean="0"/>
          </a:p>
          <a:p>
            <a:r>
              <a:rPr lang="en-US" sz="2800" dirty="0"/>
              <a:t>“poetry uses elements such as </a:t>
            </a:r>
            <a:r>
              <a:rPr lang="en-US" sz="2800" b="1" dirty="0">
                <a:solidFill>
                  <a:srgbClr val="FFFF00"/>
                </a:solidFill>
              </a:rPr>
              <a:t>sound</a:t>
            </a:r>
            <a:r>
              <a:rPr lang="en-US" sz="2800" dirty="0"/>
              <a:t> patterns, </a:t>
            </a:r>
            <a:r>
              <a:rPr lang="en-US" sz="2800" b="1" dirty="0">
                <a:solidFill>
                  <a:srgbClr val="FFFF00"/>
                </a:solidFill>
              </a:rPr>
              <a:t>verse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FF00"/>
                </a:solidFill>
              </a:rPr>
              <a:t>meter</a:t>
            </a:r>
            <a:r>
              <a:rPr lang="en-US" sz="2800" dirty="0"/>
              <a:t>, rhetorical </a:t>
            </a:r>
            <a:r>
              <a:rPr lang="en-US" sz="2800" b="1" dirty="0">
                <a:solidFill>
                  <a:srgbClr val="FFFF00"/>
                </a:solidFill>
              </a:rPr>
              <a:t>devices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b="1" dirty="0">
                <a:solidFill>
                  <a:srgbClr val="FFFF00"/>
                </a:solidFill>
              </a:rPr>
              <a:t>style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b="1" dirty="0">
                <a:solidFill>
                  <a:srgbClr val="FFFF00"/>
                </a:solidFill>
              </a:rPr>
              <a:t>stanza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form or </a:t>
            </a:r>
            <a:r>
              <a:rPr lang="en-US" sz="2800" b="1" dirty="0">
                <a:solidFill>
                  <a:srgbClr val="FFFF00"/>
                </a:solidFill>
              </a:rPr>
              <a:t>imagery</a:t>
            </a:r>
            <a:r>
              <a:rPr lang="en-US" sz="2800" dirty="0"/>
              <a:t> more frequently than other types of text” (</a:t>
            </a:r>
            <a:r>
              <a:rPr lang="en-US" sz="2800" dirty="0" err="1"/>
              <a:t>Lethbridge</a:t>
            </a:r>
            <a:r>
              <a:rPr lang="en-US" sz="2800" dirty="0"/>
              <a:t> &amp;</a:t>
            </a:r>
            <a:r>
              <a:rPr lang="en-US" sz="2800" dirty="0" err="1"/>
              <a:t>Mildorf</a:t>
            </a:r>
            <a:r>
              <a:rPr lang="en-US" sz="2800" dirty="0"/>
              <a:t>, p. 142).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20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 of poetry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FFFF00"/>
                </a:solidFill>
              </a:rPr>
              <a:t>Short</a:t>
            </a:r>
            <a:r>
              <a:rPr lang="en-GB" dirty="0" smtClean="0"/>
              <a:t> (with exceptions such as epic poems)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FFFF00"/>
                </a:solidFill>
              </a:rPr>
              <a:t>Condense</a:t>
            </a:r>
            <a:r>
              <a:rPr lang="en-GB" dirty="0" smtClean="0"/>
              <a:t> expression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FFFF00"/>
                </a:solidFill>
              </a:rPr>
              <a:t>Subjective</a:t>
            </a:r>
            <a:r>
              <a:rPr lang="en-GB" dirty="0"/>
              <a:t> </a:t>
            </a:r>
            <a:r>
              <a:rPr lang="en-GB" dirty="0" smtClean="0"/>
              <a:t>(mainly lyrical poems like sonnets, with exception of Narrative poetry)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FFFF00"/>
                </a:solidFill>
              </a:rPr>
              <a:t>Musicality</a:t>
            </a:r>
            <a:r>
              <a:rPr lang="en-GB" dirty="0" smtClean="0"/>
              <a:t> (songlike)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FFFF00"/>
                </a:solidFill>
              </a:rPr>
              <a:t>Distinct language </a:t>
            </a:r>
            <a:r>
              <a:rPr lang="en-GB" dirty="0" smtClean="0"/>
              <a:t>(excellent, ambiguous, beautiful)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FFFF00"/>
                </a:solidFill>
              </a:rPr>
              <a:t>artistic aesthetic form 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(stanza, form poems, meter, open form)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113084"/>
            <a:ext cx="9404723" cy="1400530"/>
          </a:xfrm>
        </p:spPr>
        <p:txBody>
          <a:bodyPr/>
          <a:lstStyle/>
          <a:p>
            <a:r>
              <a:rPr lang="en-GB" dirty="0" smtClean="0"/>
              <a:t>Types of poetry 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3312" y="1797821"/>
            <a:ext cx="4396338" cy="5762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Lyrical Poetry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Elegy </a:t>
            </a:r>
          </a:p>
          <a:p>
            <a:r>
              <a:rPr lang="en-GB" sz="3200" dirty="0" smtClean="0"/>
              <a:t>Ode </a:t>
            </a:r>
          </a:p>
          <a:p>
            <a:r>
              <a:rPr lang="en-GB" sz="3200" dirty="0" smtClean="0"/>
              <a:t>Sonnet</a:t>
            </a:r>
          </a:p>
          <a:p>
            <a:r>
              <a:rPr lang="en-GB" sz="3200" dirty="0" smtClean="0"/>
              <a:t>Satire </a:t>
            </a:r>
          </a:p>
          <a:p>
            <a:r>
              <a:rPr lang="en-GB" sz="3200" dirty="0" smtClean="0"/>
              <a:t>Pastoral </a:t>
            </a:r>
            <a:endParaRPr lang="en-GB" sz="32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73844" y="1776050"/>
            <a:ext cx="4396339" cy="57626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Narrative Poetry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73844" y="2658291"/>
            <a:ext cx="4396339" cy="37417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Epic Poem </a:t>
            </a:r>
          </a:p>
          <a:p>
            <a:r>
              <a:rPr lang="en-GB" sz="3200" dirty="0" smtClean="0"/>
              <a:t>Ballad </a:t>
            </a:r>
          </a:p>
          <a:p>
            <a:r>
              <a:rPr lang="en-GB" sz="3200" dirty="0" smtClean="0"/>
              <a:t>Limerick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86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Lyrical poetry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Relatively brief  </a:t>
            </a:r>
          </a:p>
          <a:p>
            <a:r>
              <a:rPr lang="en-GB" dirty="0" smtClean="0"/>
              <a:t>Does not tell a story </a:t>
            </a:r>
          </a:p>
          <a:p>
            <a:r>
              <a:rPr lang="en-GB" dirty="0"/>
              <a:t>D</a:t>
            </a:r>
            <a:r>
              <a:rPr lang="en-GB" dirty="0" smtClean="0"/>
              <a:t>isplays the poet’s feelings and reflections </a:t>
            </a:r>
          </a:p>
          <a:p>
            <a:r>
              <a:rPr lang="en-GB" dirty="0" smtClean="0"/>
              <a:t>Previously associated with the </a:t>
            </a:r>
            <a:r>
              <a:rPr lang="en-GB" b="1" i="1" dirty="0" smtClean="0">
                <a:solidFill>
                  <a:srgbClr val="FFFF00"/>
                </a:solidFill>
              </a:rPr>
              <a:t>lyre</a:t>
            </a:r>
          </a:p>
          <a:p>
            <a:r>
              <a:rPr lang="en-GB" dirty="0" smtClean="0"/>
              <a:t>It includes many subgenres  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069771"/>
            <a:ext cx="2926079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èche vers le bas 4"/>
          <p:cNvSpPr/>
          <p:nvPr/>
        </p:nvSpPr>
        <p:spPr>
          <a:xfrm>
            <a:off x="3108960" y="4650377"/>
            <a:ext cx="1397726" cy="146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3"/>
          <p:cNvSpPr/>
          <p:nvPr/>
        </p:nvSpPr>
        <p:spPr>
          <a:xfrm>
            <a:off x="666202" y="418011"/>
            <a:ext cx="9666515" cy="26517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/>
              <a:t>ELEGY</a:t>
            </a:r>
            <a:r>
              <a:rPr lang="en-GB" dirty="0" smtClean="0"/>
              <a:t>: </a:t>
            </a:r>
            <a:r>
              <a:rPr lang="en-US" dirty="0"/>
              <a:t>“</a:t>
            </a:r>
            <a:r>
              <a:rPr lang="en-US" sz="3200" dirty="0"/>
              <a:t>a formal and sustained </a:t>
            </a:r>
            <a:r>
              <a:rPr lang="en-US" sz="3200" b="1" dirty="0">
                <a:solidFill>
                  <a:srgbClr val="FFFF00"/>
                </a:solidFill>
              </a:rPr>
              <a:t>lament</a:t>
            </a:r>
            <a:r>
              <a:rPr lang="en-US" sz="3200" dirty="0"/>
              <a:t> in </a:t>
            </a:r>
            <a:r>
              <a:rPr lang="en-US" sz="3200" dirty="0">
                <a:solidFill>
                  <a:srgbClr val="FFFF00"/>
                </a:solidFill>
              </a:rPr>
              <a:t>verse</a:t>
            </a:r>
            <a:r>
              <a:rPr lang="en-US" sz="3200" dirty="0"/>
              <a:t> for the </a:t>
            </a:r>
            <a:r>
              <a:rPr lang="en-US" sz="3200" b="1" dirty="0">
                <a:solidFill>
                  <a:srgbClr val="FFFF00"/>
                </a:solidFill>
              </a:rPr>
              <a:t>death</a:t>
            </a:r>
            <a:r>
              <a:rPr lang="en-US" sz="3200" dirty="0"/>
              <a:t> of a particular person, usually ending in a </a:t>
            </a:r>
            <a:r>
              <a:rPr lang="en-US" sz="3200" b="1" dirty="0">
                <a:solidFill>
                  <a:srgbClr val="FFFF00"/>
                </a:solidFill>
              </a:rPr>
              <a:t>consolation</a:t>
            </a:r>
            <a:r>
              <a:rPr lang="en-US" dirty="0"/>
              <a:t>” (Abrams, 1999, p. 72)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287383" y="182879"/>
            <a:ext cx="10045334" cy="61787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ODE</a:t>
            </a:r>
            <a:endParaRPr lang="en-GB" sz="3200" dirty="0">
              <a:solidFill>
                <a:srgbClr val="FFFF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/>
              <a:t>Long lyric poem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/>
              <a:t>Expresses feelings of nobility and dignity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/>
              <a:t>Very high style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/>
              <a:t>sounds like a song (ornamented with sound patterns and figures of speech)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GB" sz="2800" dirty="0" smtClean="0"/>
              <a:t>Most important examples: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W</a:t>
            </a:r>
            <a:r>
              <a:rPr lang="en-US" sz="2800" dirty="0"/>
              <a:t>. Wordsworth’s </a:t>
            </a:r>
            <a:r>
              <a:rPr lang="en-US" sz="2800" b="1" dirty="0"/>
              <a:t>Hymn to Duty</a:t>
            </a:r>
            <a:r>
              <a:rPr lang="en-US" sz="2800" dirty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Keats</a:t>
            </a:r>
            <a:r>
              <a:rPr lang="en-US" sz="2800" dirty="0"/>
              <a:t>’ </a:t>
            </a:r>
            <a:r>
              <a:rPr lang="en-US" sz="2800" b="1" dirty="0"/>
              <a:t>Ode to a Grecian Urn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Percy Bysshe </a:t>
            </a:r>
            <a:r>
              <a:rPr lang="en-US" sz="2800" dirty="0" smtClean="0"/>
              <a:t>Shelley’s </a:t>
            </a:r>
            <a:r>
              <a:rPr lang="en-US" sz="2800" b="1" dirty="0"/>
              <a:t>Ode, to the West </a:t>
            </a:r>
            <a:r>
              <a:rPr lang="en-US" sz="2800" b="1" dirty="0" smtClean="0"/>
              <a:t>Wind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William Wordsworth’s </a:t>
            </a:r>
            <a:r>
              <a:rPr lang="en-US" sz="2800" b="1" dirty="0"/>
              <a:t>Ode: Intimations of Immortality.</a:t>
            </a:r>
            <a:endParaRPr lang="en-GB" sz="2800" b="1" dirty="0" smtClean="0"/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4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94" y="587829"/>
            <a:ext cx="4911635" cy="60742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833564"/>
            <a:ext cx="5982788" cy="5238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08423" y="1603275"/>
            <a:ext cx="262563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0" i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Ode On A </a:t>
            </a:r>
            <a:r>
              <a:rPr lang="fr-FR" sz="4400" b="0" i="1" cap="none" spc="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Grecian</a:t>
            </a:r>
            <a:r>
              <a:rPr lang="fr-FR" sz="4400" b="0" i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4400" b="0" i="1" cap="none" spc="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Urn</a:t>
            </a:r>
            <a:r>
              <a:rPr lang="fr-FR" sz="44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by John Keats</a:t>
            </a:r>
            <a:endParaRPr lang="fr-FR" sz="44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7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3228</TotalTime>
  <Words>894</Words>
  <Application>Microsoft Office PowerPoint</Application>
  <PresentationFormat>Grand écran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Aldhabi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 FAD Literature Lecture Two: Poetry</vt:lpstr>
      <vt:lpstr>Présentation PowerPoint</vt:lpstr>
      <vt:lpstr>Présentation PowerPoint</vt:lpstr>
      <vt:lpstr>DEFINITION </vt:lpstr>
      <vt:lpstr>Characteristics of poetry </vt:lpstr>
      <vt:lpstr>Types of poetry </vt:lpstr>
      <vt:lpstr>1 Lyrical poetry </vt:lpstr>
      <vt:lpstr>Présentation PowerPoint</vt:lpstr>
      <vt:lpstr>Présentation PowerPoint</vt:lpstr>
      <vt:lpstr>Sonnet </vt:lpstr>
      <vt:lpstr>Two types of sonnets </vt:lpstr>
      <vt:lpstr>Présentation PowerPoint</vt:lpstr>
      <vt:lpstr>Présentation PowerPoint</vt:lpstr>
      <vt:lpstr>Narrative Poetry </vt:lpstr>
      <vt:lpstr>Epic Poems </vt:lpstr>
      <vt:lpstr>BALLAD </vt:lpstr>
      <vt:lpstr>Limerick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 Literature Lecture Two: Types of Literature</dc:title>
  <dc:creator>Compte Microsoft</dc:creator>
  <cp:lastModifiedBy>Compte Microsoft</cp:lastModifiedBy>
  <cp:revision>23</cp:revision>
  <dcterms:created xsi:type="dcterms:W3CDTF">2023-12-23T16:52:56Z</dcterms:created>
  <dcterms:modified xsi:type="dcterms:W3CDTF">2024-03-25T16:14:25Z</dcterms:modified>
</cp:coreProperties>
</file>