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28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302901"/>
            <a:ext cx="7477601" cy="2874645"/>
          </a:xfrm>
          <a:prstGeom prst="rect">
            <a:avLst/>
          </a:prstGeom>
          <a:noFill/>
          <a:ln/>
        </p:spPr>
        <p:txBody>
          <a:bodyPr wrap="square" rtlCol="0" anchor="t"/>
          <a:lstStyle/>
          <a:p>
            <a:pPr marL="0" indent="0">
              <a:lnSpc>
                <a:spcPts val="7545"/>
              </a:lnSpc>
              <a:buNone/>
            </a:pPr>
            <a:r>
              <a:rPr lang="en-US" sz="6036" dirty="0">
                <a:solidFill>
                  <a:srgbClr val="FFFFFF"/>
                </a:solidFill>
                <a:latin typeface="Fraunces" pitchFamily="34" charset="0"/>
                <a:ea typeface="Fraunces" pitchFamily="34" charset="-122"/>
                <a:cs typeface="Fraunces" pitchFamily="34" charset="-120"/>
              </a:rPr>
              <a:t>Introduction to Research Methodology</a:t>
            </a:r>
            <a:endParaRPr lang="en-US" sz="6036" dirty="0"/>
          </a:p>
        </p:txBody>
      </p:sp>
      <p:sp>
        <p:nvSpPr>
          <p:cNvPr id="6" name="Text 3"/>
          <p:cNvSpPr/>
          <p:nvPr/>
        </p:nvSpPr>
        <p:spPr>
          <a:xfrm>
            <a:off x="833199" y="4510802"/>
            <a:ext cx="7477601"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 Research methodology is the systematic process of conducting research to explore, understand, and find solutions to complex problems. It involves defining research objectives, selecting appropriate methods, collecting and analyzing data, and drawing meaningful conclusions.</a:t>
            </a:r>
            <a:endParaRPr lang="en-US" sz="1750" dirty="0"/>
          </a:p>
        </p:txBody>
      </p:sp>
      <p:sp>
        <p:nvSpPr>
          <p:cNvPr id="7" name="Shape 4"/>
          <p:cNvSpPr/>
          <p:nvPr/>
        </p:nvSpPr>
        <p:spPr>
          <a:xfrm>
            <a:off x="833199" y="6554391"/>
            <a:ext cx="355402" cy="355402"/>
          </a:xfrm>
          <a:prstGeom prst="roundRect">
            <a:avLst>
              <a:gd name="adj" fmla="val 25726039"/>
            </a:avLst>
          </a:prstGeom>
          <a:solidFill>
            <a:srgbClr val="A401A0"/>
          </a:solidFill>
          <a:ln w="7620">
            <a:solidFill>
              <a:srgbClr val="FFFFFF"/>
            </a:solidFill>
            <a:prstDash val="solid"/>
          </a:ln>
        </p:spPr>
      </p:sp>
      <p:sp>
        <p:nvSpPr>
          <p:cNvPr id="8" name="Text 5"/>
          <p:cNvSpPr/>
          <p:nvPr/>
        </p:nvSpPr>
        <p:spPr>
          <a:xfrm>
            <a:off x="920115" y="6658928"/>
            <a:ext cx="181451"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Epilogue" pitchFamily="34" charset="0"/>
                <a:ea typeface="Epilogue" pitchFamily="34" charset="-122"/>
                <a:cs typeface="Epilogue" pitchFamily="34" charset="-120"/>
              </a:rPr>
              <a:t>da</a:t>
            </a:r>
            <a:endParaRPr lang="en-US" sz="1152" dirty="0"/>
          </a:p>
        </p:txBody>
      </p:sp>
      <p:sp>
        <p:nvSpPr>
          <p:cNvPr id="9" name="Text 6"/>
          <p:cNvSpPr/>
          <p:nvPr/>
        </p:nvSpPr>
        <p:spPr>
          <a:xfrm>
            <a:off x="4882857" y="71029"/>
            <a:ext cx="1814513" cy="388858"/>
          </a:xfrm>
          <a:prstGeom prst="rect">
            <a:avLst/>
          </a:prstGeom>
          <a:noFill/>
          <a:ln/>
        </p:spPr>
        <p:txBody>
          <a:bodyPr wrap="none" rtlCol="0" anchor="t"/>
          <a:lstStyle/>
          <a:p>
            <a:pPr marL="0" indent="0" algn="l">
              <a:lnSpc>
                <a:spcPts val="3062"/>
              </a:lnSpc>
              <a:buNone/>
            </a:pPr>
            <a:r>
              <a:rPr lang="en-US" sz="2187" b="1" dirty="0" smtClean="0">
                <a:solidFill>
                  <a:srgbClr val="EBECEF"/>
                </a:solidFill>
                <a:latin typeface="Epilogue" pitchFamily="34" charset="0"/>
                <a:ea typeface="Epilogue" pitchFamily="34" charset="-122"/>
                <a:cs typeface="Epilogue" pitchFamily="34" charset="-120"/>
              </a:rPr>
              <a:t> Professor. Zakia DJEBBARI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1693307"/>
            <a:ext cx="555498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Defining Research</a:t>
            </a:r>
            <a:endParaRPr lang="en-US" sz="4374" dirty="0"/>
          </a:p>
        </p:txBody>
      </p:sp>
      <p:sp>
        <p:nvSpPr>
          <p:cNvPr id="6" name="Shape 3"/>
          <p:cNvSpPr/>
          <p:nvPr/>
        </p:nvSpPr>
        <p:spPr>
          <a:xfrm>
            <a:off x="4490799" y="2894528"/>
            <a:ext cx="499943" cy="499943"/>
          </a:xfrm>
          <a:prstGeom prst="roundRect">
            <a:avLst>
              <a:gd name="adj" fmla="val 20000"/>
            </a:avLst>
          </a:prstGeom>
          <a:solidFill>
            <a:srgbClr val="283157"/>
          </a:solidFill>
          <a:ln w="7620">
            <a:solidFill>
              <a:srgbClr val="414A70"/>
            </a:solidFill>
            <a:prstDash val="solid"/>
          </a:ln>
        </p:spPr>
      </p:sp>
      <p:sp>
        <p:nvSpPr>
          <p:cNvPr id="7" name="Text 4"/>
          <p:cNvSpPr/>
          <p:nvPr/>
        </p:nvSpPr>
        <p:spPr>
          <a:xfrm>
            <a:off x="4664273" y="2936200"/>
            <a:ext cx="152876"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8" name="Text 5"/>
          <p:cNvSpPr/>
          <p:nvPr/>
        </p:nvSpPr>
        <p:spPr>
          <a:xfrm>
            <a:off x="5212913" y="2970848"/>
            <a:ext cx="3261122"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Systematic Investigation</a:t>
            </a:r>
            <a:endParaRPr lang="en-US" sz="2187" dirty="0"/>
          </a:p>
        </p:txBody>
      </p:sp>
      <p:sp>
        <p:nvSpPr>
          <p:cNvPr id="9" name="Text 6"/>
          <p:cNvSpPr/>
          <p:nvPr/>
        </p:nvSpPr>
        <p:spPr>
          <a:xfrm>
            <a:off x="5212913" y="3451265"/>
            <a:ext cx="3820001"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Research is a structured and methodical process of gathering information to expand knowledge and understanding.</a:t>
            </a:r>
            <a:endParaRPr lang="en-US" sz="1750" dirty="0"/>
          </a:p>
        </p:txBody>
      </p:sp>
      <p:sp>
        <p:nvSpPr>
          <p:cNvPr id="10" name="Shape 7"/>
          <p:cNvSpPr/>
          <p:nvPr/>
        </p:nvSpPr>
        <p:spPr>
          <a:xfrm>
            <a:off x="9255085" y="2894528"/>
            <a:ext cx="499943" cy="499943"/>
          </a:xfrm>
          <a:prstGeom prst="roundRect">
            <a:avLst>
              <a:gd name="adj" fmla="val 20000"/>
            </a:avLst>
          </a:prstGeom>
          <a:solidFill>
            <a:srgbClr val="283157"/>
          </a:solidFill>
          <a:ln w="7620">
            <a:solidFill>
              <a:srgbClr val="414A70"/>
            </a:solidFill>
            <a:prstDash val="solid"/>
          </a:ln>
        </p:spPr>
      </p:sp>
      <p:sp>
        <p:nvSpPr>
          <p:cNvPr id="11" name="Text 8"/>
          <p:cNvSpPr/>
          <p:nvPr/>
        </p:nvSpPr>
        <p:spPr>
          <a:xfrm>
            <a:off x="9404033" y="2936200"/>
            <a:ext cx="202049"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2" name="Text 9"/>
          <p:cNvSpPr/>
          <p:nvPr/>
        </p:nvSpPr>
        <p:spPr>
          <a:xfrm>
            <a:off x="9977199" y="2970848"/>
            <a:ext cx="3370659"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Discovering New Insights</a:t>
            </a:r>
            <a:endParaRPr lang="en-US" sz="2187" dirty="0"/>
          </a:p>
        </p:txBody>
      </p:sp>
      <p:sp>
        <p:nvSpPr>
          <p:cNvPr id="13" name="Text 10"/>
          <p:cNvSpPr/>
          <p:nvPr/>
        </p:nvSpPr>
        <p:spPr>
          <a:xfrm>
            <a:off x="9977199" y="3451265"/>
            <a:ext cx="3820001"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Through research, we can uncover new concepts, theories, and solutions to address various challenges.</a:t>
            </a:r>
            <a:endParaRPr lang="en-US" sz="1750" dirty="0"/>
          </a:p>
        </p:txBody>
      </p:sp>
      <p:sp>
        <p:nvSpPr>
          <p:cNvPr id="14" name="Shape 11"/>
          <p:cNvSpPr/>
          <p:nvPr/>
        </p:nvSpPr>
        <p:spPr>
          <a:xfrm>
            <a:off x="4490799" y="5268635"/>
            <a:ext cx="499943" cy="499943"/>
          </a:xfrm>
          <a:prstGeom prst="roundRect">
            <a:avLst>
              <a:gd name="adj" fmla="val 20000"/>
            </a:avLst>
          </a:prstGeom>
          <a:solidFill>
            <a:srgbClr val="283157"/>
          </a:solidFill>
          <a:ln w="7620">
            <a:solidFill>
              <a:srgbClr val="414A70"/>
            </a:solidFill>
            <a:prstDash val="solid"/>
          </a:ln>
        </p:spPr>
      </p:sp>
      <p:sp>
        <p:nvSpPr>
          <p:cNvPr id="15" name="Text 12"/>
          <p:cNvSpPr/>
          <p:nvPr/>
        </p:nvSpPr>
        <p:spPr>
          <a:xfrm>
            <a:off x="4648676" y="5310307"/>
            <a:ext cx="184071"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6" name="Text 13"/>
          <p:cNvSpPr/>
          <p:nvPr/>
        </p:nvSpPr>
        <p:spPr>
          <a:xfrm>
            <a:off x="5212913" y="5344954"/>
            <a:ext cx="348103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Evidence-Based Approach</a:t>
            </a:r>
            <a:endParaRPr lang="en-US" sz="2187" dirty="0"/>
          </a:p>
        </p:txBody>
      </p:sp>
      <p:sp>
        <p:nvSpPr>
          <p:cNvPr id="17" name="Text 14"/>
          <p:cNvSpPr/>
          <p:nvPr/>
        </p:nvSpPr>
        <p:spPr>
          <a:xfrm>
            <a:off x="5212913" y="5825371"/>
            <a:ext cx="858428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Research relies on data and facts to draw conclusions, rather than relying on assumptions or personal biases.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2037993" y="2039064"/>
            <a:ext cx="555498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Types of Research</a:t>
            </a:r>
            <a:endParaRPr lang="en-US" sz="4374" dirty="0"/>
          </a:p>
        </p:txBody>
      </p:sp>
      <p:sp>
        <p:nvSpPr>
          <p:cNvPr id="5" name="Text 3"/>
          <p:cNvSpPr/>
          <p:nvPr/>
        </p:nvSpPr>
        <p:spPr>
          <a:xfrm>
            <a:off x="2037993" y="3288863"/>
            <a:ext cx="2777490" cy="347186"/>
          </a:xfrm>
          <a:prstGeom prst="rect">
            <a:avLst/>
          </a:prstGeom>
          <a:noFill/>
          <a:ln/>
        </p:spPr>
        <p:txBody>
          <a:bodyPr wrap="none" rtlCol="0" anchor="t"/>
          <a:lstStyle/>
          <a:p>
            <a:pPr marL="0" indent="0">
              <a:lnSpc>
                <a:spcPts val="2734"/>
              </a:lnSpc>
              <a:buNone/>
            </a:pPr>
            <a:r>
              <a:rPr lang="en-US" sz="2187" dirty="0">
                <a:solidFill>
                  <a:srgbClr val="FFFFFF"/>
                </a:solidFill>
                <a:latin typeface="Fraunces" pitchFamily="34" charset="0"/>
                <a:ea typeface="Fraunces" pitchFamily="34" charset="-122"/>
                <a:cs typeface="Fraunces" pitchFamily="34" charset="-120"/>
              </a:rPr>
              <a:t>Qualitative Research</a:t>
            </a:r>
            <a:endParaRPr lang="en-US" sz="2187" dirty="0"/>
          </a:p>
        </p:txBody>
      </p:sp>
      <p:sp>
        <p:nvSpPr>
          <p:cNvPr id="6" name="Text 4"/>
          <p:cNvSpPr/>
          <p:nvPr/>
        </p:nvSpPr>
        <p:spPr>
          <a:xfrm>
            <a:off x="2037993" y="3858220"/>
            <a:ext cx="3156347"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Focuses on understanding human behavior, experiences, and opinions through methods like interviews, focus groups, and observations.</a:t>
            </a:r>
            <a:endParaRPr lang="en-US" sz="1750" dirty="0"/>
          </a:p>
        </p:txBody>
      </p:sp>
      <p:sp>
        <p:nvSpPr>
          <p:cNvPr id="7" name="Text 5"/>
          <p:cNvSpPr/>
          <p:nvPr/>
        </p:nvSpPr>
        <p:spPr>
          <a:xfrm>
            <a:off x="5743932" y="3288863"/>
            <a:ext cx="2945606" cy="347186"/>
          </a:xfrm>
          <a:prstGeom prst="rect">
            <a:avLst/>
          </a:prstGeom>
          <a:noFill/>
          <a:ln/>
        </p:spPr>
        <p:txBody>
          <a:bodyPr wrap="none" rtlCol="0" anchor="t"/>
          <a:lstStyle/>
          <a:p>
            <a:pPr marL="0" indent="0">
              <a:lnSpc>
                <a:spcPts val="2734"/>
              </a:lnSpc>
              <a:buNone/>
            </a:pPr>
            <a:r>
              <a:rPr lang="en-US" sz="2187" dirty="0">
                <a:solidFill>
                  <a:srgbClr val="FFFFFF"/>
                </a:solidFill>
                <a:latin typeface="Fraunces" pitchFamily="34" charset="0"/>
                <a:ea typeface="Fraunces" pitchFamily="34" charset="-122"/>
                <a:cs typeface="Fraunces" pitchFamily="34" charset="-120"/>
              </a:rPr>
              <a:t>Quantitative Research</a:t>
            </a:r>
            <a:endParaRPr lang="en-US" sz="2187" dirty="0"/>
          </a:p>
        </p:txBody>
      </p:sp>
      <p:sp>
        <p:nvSpPr>
          <p:cNvPr id="8" name="Text 6"/>
          <p:cNvSpPr/>
          <p:nvPr/>
        </p:nvSpPr>
        <p:spPr>
          <a:xfrm>
            <a:off x="5743932" y="3858220"/>
            <a:ext cx="3156347"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Emphasizes numerical data and statistical analysis to test hypotheses and identify patterns and trends.</a:t>
            </a:r>
            <a:endParaRPr lang="en-US" sz="1750" dirty="0"/>
          </a:p>
        </p:txBody>
      </p:sp>
      <p:sp>
        <p:nvSpPr>
          <p:cNvPr id="9" name="Text 7"/>
          <p:cNvSpPr/>
          <p:nvPr/>
        </p:nvSpPr>
        <p:spPr>
          <a:xfrm>
            <a:off x="9449872" y="3288863"/>
            <a:ext cx="2777490" cy="347186"/>
          </a:xfrm>
          <a:prstGeom prst="rect">
            <a:avLst/>
          </a:prstGeom>
          <a:noFill/>
          <a:ln/>
        </p:spPr>
        <p:txBody>
          <a:bodyPr wrap="none" rtlCol="0" anchor="t"/>
          <a:lstStyle/>
          <a:p>
            <a:pPr marL="0" indent="0">
              <a:lnSpc>
                <a:spcPts val="2734"/>
              </a:lnSpc>
              <a:buNone/>
            </a:pPr>
            <a:r>
              <a:rPr lang="en-US" sz="2187" dirty="0">
                <a:solidFill>
                  <a:srgbClr val="FFFFFF"/>
                </a:solidFill>
                <a:latin typeface="Fraunces" pitchFamily="34" charset="0"/>
                <a:ea typeface="Fraunces" pitchFamily="34" charset="-122"/>
                <a:cs typeface="Fraunces" pitchFamily="34" charset="-120"/>
              </a:rPr>
              <a:t>Mixed Methods</a:t>
            </a:r>
            <a:endParaRPr lang="en-US" sz="2187" dirty="0"/>
          </a:p>
        </p:txBody>
      </p:sp>
      <p:sp>
        <p:nvSpPr>
          <p:cNvPr id="10" name="Text 8"/>
          <p:cNvSpPr/>
          <p:nvPr/>
        </p:nvSpPr>
        <p:spPr>
          <a:xfrm>
            <a:off x="9449872" y="3858220"/>
            <a:ext cx="3156347"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Combines both qualitative and quantitative approaches to provide a more comprehensive understanding of a research problem.</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925473"/>
            <a:ext cx="555498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Research Process</a:t>
            </a:r>
            <a:endParaRPr lang="en-US" sz="4374" dirty="0"/>
          </a:p>
        </p:txBody>
      </p:sp>
      <p:sp>
        <p:nvSpPr>
          <p:cNvPr id="6" name="Shape 3"/>
          <p:cNvSpPr/>
          <p:nvPr/>
        </p:nvSpPr>
        <p:spPr>
          <a:xfrm>
            <a:off x="4801910" y="1953101"/>
            <a:ext cx="44410" cy="5351026"/>
          </a:xfrm>
          <a:prstGeom prst="roundRect">
            <a:avLst>
              <a:gd name="adj" fmla="val 225151"/>
            </a:avLst>
          </a:prstGeom>
          <a:solidFill>
            <a:srgbClr val="414A70"/>
          </a:solidFill>
          <a:ln/>
        </p:spPr>
      </p:sp>
      <p:sp>
        <p:nvSpPr>
          <p:cNvPr id="7" name="Shape 4"/>
          <p:cNvSpPr/>
          <p:nvPr/>
        </p:nvSpPr>
        <p:spPr>
          <a:xfrm>
            <a:off x="5074027" y="2354401"/>
            <a:ext cx="777597" cy="44410"/>
          </a:xfrm>
          <a:prstGeom prst="roundRect">
            <a:avLst>
              <a:gd name="adj" fmla="val 225151"/>
            </a:avLst>
          </a:prstGeom>
          <a:solidFill>
            <a:srgbClr val="414A70"/>
          </a:solidFill>
          <a:ln/>
        </p:spPr>
      </p:sp>
      <p:sp>
        <p:nvSpPr>
          <p:cNvPr id="8" name="Shape 5"/>
          <p:cNvSpPr/>
          <p:nvPr/>
        </p:nvSpPr>
        <p:spPr>
          <a:xfrm>
            <a:off x="4574084" y="2126694"/>
            <a:ext cx="499943" cy="499943"/>
          </a:xfrm>
          <a:prstGeom prst="roundRect">
            <a:avLst>
              <a:gd name="adj" fmla="val 20000"/>
            </a:avLst>
          </a:prstGeom>
          <a:solidFill>
            <a:srgbClr val="283157"/>
          </a:solidFill>
          <a:ln w="7620">
            <a:solidFill>
              <a:srgbClr val="414A70"/>
            </a:solidFill>
            <a:prstDash val="solid"/>
          </a:ln>
        </p:spPr>
      </p:sp>
      <p:sp>
        <p:nvSpPr>
          <p:cNvPr id="9" name="Text 6"/>
          <p:cNvSpPr/>
          <p:nvPr/>
        </p:nvSpPr>
        <p:spPr>
          <a:xfrm>
            <a:off x="4747558" y="2168366"/>
            <a:ext cx="152876"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10" name="Text 7"/>
          <p:cNvSpPr/>
          <p:nvPr/>
        </p:nvSpPr>
        <p:spPr>
          <a:xfrm>
            <a:off x="6046113" y="2175272"/>
            <a:ext cx="2777490" cy="347186"/>
          </a:xfrm>
          <a:prstGeom prst="rect">
            <a:avLst/>
          </a:prstGeom>
          <a:noFill/>
          <a:ln/>
        </p:spPr>
        <p:txBody>
          <a:bodyPr wrap="none" rtlCol="0" anchor="t"/>
          <a:lstStyle/>
          <a:p>
            <a:pPr marL="0" indent="0" algn="l">
              <a:lnSpc>
                <a:spcPts val="2734"/>
              </a:lnSpc>
              <a:buNone/>
            </a:pPr>
            <a:r>
              <a:rPr lang="en-US" sz="2187" dirty="0">
                <a:solidFill>
                  <a:srgbClr val="EBECEF"/>
                </a:solidFill>
                <a:latin typeface="Fraunces" pitchFamily="34" charset="0"/>
                <a:ea typeface="Fraunces" pitchFamily="34" charset="-122"/>
                <a:cs typeface="Fraunces" pitchFamily="34" charset="-120"/>
              </a:rPr>
              <a:t>Identify the Problem</a:t>
            </a:r>
            <a:endParaRPr lang="en-US" sz="2187" dirty="0"/>
          </a:p>
        </p:txBody>
      </p:sp>
      <p:sp>
        <p:nvSpPr>
          <p:cNvPr id="11" name="Text 8"/>
          <p:cNvSpPr/>
          <p:nvPr/>
        </p:nvSpPr>
        <p:spPr>
          <a:xfrm>
            <a:off x="6046113" y="2655689"/>
            <a:ext cx="7751088" cy="710803"/>
          </a:xfrm>
          <a:prstGeom prst="rect">
            <a:avLst/>
          </a:prstGeom>
          <a:noFill/>
          <a:ln/>
        </p:spPr>
        <p:txBody>
          <a:bodyPr wrap="square" rtlCol="0" anchor="t"/>
          <a:lstStyle/>
          <a:p>
            <a:pPr marL="0" indent="0" algn="l">
              <a:lnSpc>
                <a:spcPts val="2799"/>
              </a:lnSpc>
              <a:buNone/>
            </a:pPr>
            <a:r>
              <a:rPr lang="en-US" sz="1750" dirty="0">
                <a:solidFill>
                  <a:srgbClr val="EBECEF"/>
                </a:solidFill>
                <a:latin typeface="Epilogue" pitchFamily="34" charset="0"/>
                <a:ea typeface="Epilogue" pitchFamily="34" charset="-122"/>
                <a:cs typeface="Epilogue" pitchFamily="34" charset="-120"/>
              </a:rPr>
              <a:t>Clearly define the research question or the issue that needs to be investigated.</a:t>
            </a:r>
            <a:endParaRPr lang="en-US" sz="1750" dirty="0"/>
          </a:p>
        </p:txBody>
      </p:sp>
      <p:sp>
        <p:nvSpPr>
          <p:cNvPr id="12" name="Shape 9"/>
          <p:cNvSpPr/>
          <p:nvPr/>
        </p:nvSpPr>
        <p:spPr>
          <a:xfrm>
            <a:off x="5074027" y="4212134"/>
            <a:ext cx="777597" cy="44410"/>
          </a:xfrm>
          <a:prstGeom prst="roundRect">
            <a:avLst>
              <a:gd name="adj" fmla="val 225151"/>
            </a:avLst>
          </a:prstGeom>
          <a:solidFill>
            <a:srgbClr val="414A70"/>
          </a:solidFill>
          <a:ln/>
        </p:spPr>
      </p:sp>
      <p:sp>
        <p:nvSpPr>
          <p:cNvPr id="13" name="Shape 10"/>
          <p:cNvSpPr/>
          <p:nvPr/>
        </p:nvSpPr>
        <p:spPr>
          <a:xfrm>
            <a:off x="4574084" y="3984427"/>
            <a:ext cx="499943" cy="499943"/>
          </a:xfrm>
          <a:prstGeom prst="roundRect">
            <a:avLst>
              <a:gd name="adj" fmla="val 20000"/>
            </a:avLst>
          </a:prstGeom>
          <a:solidFill>
            <a:srgbClr val="283157"/>
          </a:solidFill>
          <a:ln w="7620">
            <a:solidFill>
              <a:srgbClr val="414A70"/>
            </a:solidFill>
            <a:prstDash val="solid"/>
          </a:ln>
        </p:spPr>
      </p:sp>
      <p:sp>
        <p:nvSpPr>
          <p:cNvPr id="14" name="Text 11"/>
          <p:cNvSpPr/>
          <p:nvPr/>
        </p:nvSpPr>
        <p:spPr>
          <a:xfrm>
            <a:off x="4723031" y="4026098"/>
            <a:ext cx="202049"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5" name="Text 12"/>
          <p:cNvSpPr/>
          <p:nvPr/>
        </p:nvSpPr>
        <p:spPr>
          <a:xfrm>
            <a:off x="6046113" y="4033004"/>
            <a:ext cx="3766185" cy="347186"/>
          </a:xfrm>
          <a:prstGeom prst="rect">
            <a:avLst/>
          </a:prstGeom>
          <a:noFill/>
          <a:ln/>
        </p:spPr>
        <p:txBody>
          <a:bodyPr wrap="none" rtlCol="0" anchor="t"/>
          <a:lstStyle/>
          <a:p>
            <a:pPr marL="0" indent="0" algn="l">
              <a:lnSpc>
                <a:spcPts val="2734"/>
              </a:lnSpc>
              <a:buNone/>
            </a:pPr>
            <a:r>
              <a:rPr lang="en-US" sz="2187" dirty="0">
                <a:solidFill>
                  <a:srgbClr val="EBECEF"/>
                </a:solidFill>
                <a:latin typeface="Fraunces" pitchFamily="34" charset="0"/>
                <a:ea typeface="Fraunces" pitchFamily="34" charset="-122"/>
                <a:cs typeface="Fraunces" pitchFamily="34" charset="-120"/>
              </a:rPr>
              <a:t>Conduct a Literature Review</a:t>
            </a:r>
            <a:endParaRPr lang="en-US" sz="2187" dirty="0"/>
          </a:p>
        </p:txBody>
      </p:sp>
      <p:sp>
        <p:nvSpPr>
          <p:cNvPr id="16" name="Text 13"/>
          <p:cNvSpPr/>
          <p:nvPr/>
        </p:nvSpPr>
        <p:spPr>
          <a:xfrm>
            <a:off x="6046113" y="4513421"/>
            <a:ext cx="7751088" cy="710803"/>
          </a:xfrm>
          <a:prstGeom prst="rect">
            <a:avLst/>
          </a:prstGeom>
          <a:noFill/>
          <a:ln/>
        </p:spPr>
        <p:txBody>
          <a:bodyPr wrap="square" rtlCol="0" anchor="t"/>
          <a:lstStyle/>
          <a:p>
            <a:pPr marL="0" indent="0" algn="l">
              <a:lnSpc>
                <a:spcPts val="2799"/>
              </a:lnSpc>
              <a:buNone/>
            </a:pPr>
            <a:r>
              <a:rPr lang="en-US" sz="1750" dirty="0">
                <a:solidFill>
                  <a:srgbClr val="EBECEF"/>
                </a:solidFill>
                <a:latin typeface="Epilogue" pitchFamily="34" charset="0"/>
                <a:ea typeface="Epilogue" pitchFamily="34" charset="-122"/>
                <a:cs typeface="Epilogue" pitchFamily="34" charset="-120"/>
              </a:rPr>
              <a:t>Explore existing knowledge and research on the topic to understand the current state of the field.</a:t>
            </a:r>
            <a:endParaRPr lang="en-US" sz="1750" dirty="0"/>
          </a:p>
        </p:txBody>
      </p:sp>
      <p:sp>
        <p:nvSpPr>
          <p:cNvPr id="17" name="Shape 14"/>
          <p:cNvSpPr/>
          <p:nvPr/>
        </p:nvSpPr>
        <p:spPr>
          <a:xfrm>
            <a:off x="5074027" y="6069866"/>
            <a:ext cx="777597" cy="44410"/>
          </a:xfrm>
          <a:prstGeom prst="roundRect">
            <a:avLst>
              <a:gd name="adj" fmla="val 225151"/>
            </a:avLst>
          </a:prstGeom>
          <a:solidFill>
            <a:srgbClr val="414A70"/>
          </a:solidFill>
          <a:ln/>
        </p:spPr>
      </p:sp>
      <p:sp>
        <p:nvSpPr>
          <p:cNvPr id="18" name="Shape 15"/>
          <p:cNvSpPr/>
          <p:nvPr/>
        </p:nvSpPr>
        <p:spPr>
          <a:xfrm>
            <a:off x="4574084" y="5842159"/>
            <a:ext cx="499943" cy="499943"/>
          </a:xfrm>
          <a:prstGeom prst="roundRect">
            <a:avLst>
              <a:gd name="adj" fmla="val 20000"/>
            </a:avLst>
          </a:prstGeom>
          <a:solidFill>
            <a:srgbClr val="283157"/>
          </a:solidFill>
          <a:ln w="7620">
            <a:solidFill>
              <a:srgbClr val="414A70"/>
            </a:solidFill>
            <a:prstDash val="solid"/>
          </a:ln>
        </p:spPr>
      </p:sp>
      <p:sp>
        <p:nvSpPr>
          <p:cNvPr id="19" name="Text 16"/>
          <p:cNvSpPr/>
          <p:nvPr/>
        </p:nvSpPr>
        <p:spPr>
          <a:xfrm>
            <a:off x="4731960" y="5883831"/>
            <a:ext cx="184071"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20" name="Text 17"/>
          <p:cNvSpPr/>
          <p:nvPr/>
        </p:nvSpPr>
        <p:spPr>
          <a:xfrm>
            <a:off x="6046113" y="5890736"/>
            <a:ext cx="2777490" cy="347186"/>
          </a:xfrm>
          <a:prstGeom prst="rect">
            <a:avLst/>
          </a:prstGeom>
          <a:noFill/>
          <a:ln/>
        </p:spPr>
        <p:txBody>
          <a:bodyPr wrap="none" rtlCol="0" anchor="t"/>
          <a:lstStyle/>
          <a:p>
            <a:pPr marL="0" indent="0" algn="l">
              <a:lnSpc>
                <a:spcPts val="2734"/>
              </a:lnSpc>
              <a:buNone/>
            </a:pPr>
            <a:r>
              <a:rPr lang="en-US" sz="2187" dirty="0">
                <a:solidFill>
                  <a:srgbClr val="EBECEF"/>
                </a:solidFill>
                <a:latin typeface="Fraunces" pitchFamily="34" charset="0"/>
                <a:ea typeface="Fraunces" pitchFamily="34" charset="-122"/>
                <a:cs typeface="Fraunces" pitchFamily="34" charset="-120"/>
              </a:rPr>
              <a:t>Design the Study</a:t>
            </a:r>
            <a:endParaRPr lang="en-US" sz="2187" dirty="0"/>
          </a:p>
        </p:txBody>
      </p:sp>
      <p:sp>
        <p:nvSpPr>
          <p:cNvPr id="21" name="Text 18"/>
          <p:cNvSpPr/>
          <p:nvPr/>
        </p:nvSpPr>
        <p:spPr>
          <a:xfrm>
            <a:off x="6046113" y="6371153"/>
            <a:ext cx="7751088" cy="710803"/>
          </a:xfrm>
          <a:prstGeom prst="rect">
            <a:avLst/>
          </a:prstGeom>
          <a:noFill/>
          <a:ln/>
        </p:spPr>
        <p:txBody>
          <a:bodyPr wrap="square" rtlCol="0" anchor="t"/>
          <a:lstStyle/>
          <a:p>
            <a:pPr marL="0" indent="0" algn="l">
              <a:lnSpc>
                <a:spcPts val="2799"/>
              </a:lnSpc>
              <a:buNone/>
            </a:pPr>
            <a:r>
              <a:rPr lang="en-US" sz="1750" dirty="0">
                <a:solidFill>
                  <a:srgbClr val="EBECEF"/>
                </a:solidFill>
                <a:latin typeface="Epilogue" pitchFamily="34" charset="0"/>
                <a:ea typeface="Epilogue" pitchFamily="34" charset="-122"/>
                <a:cs typeface="Epilogue" pitchFamily="34" charset="-120"/>
              </a:rPr>
              <a:t>Determine the appropriate research methodology, data collection techniques, and analysis methods.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2037993" y="1428155"/>
            <a:ext cx="555498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Research Design</a:t>
            </a:r>
            <a:endParaRPr lang="en-US" sz="4374" dirty="0"/>
          </a:p>
        </p:txBody>
      </p:sp>
      <p:sp>
        <p:nvSpPr>
          <p:cNvPr id="5" name="Shape 3"/>
          <p:cNvSpPr/>
          <p:nvPr/>
        </p:nvSpPr>
        <p:spPr>
          <a:xfrm>
            <a:off x="2037993" y="2566868"/>
            <a:ext cx="5166122" cy="2006203"/>
          </a:xfrm>
          <a:prstGeom prst="roundRect">
            <a:avLst>
              <a:gd name="adj" fmla="val 4984"/>
            </a:avLst>
          </a:prstGeom>
          <a:solidFill>
            <a:srgbClr val="283157"/>
          </a:solidFill>
          <a:ln w="7620">
            <a:solidFill>
              <a:srgbClr val="414A70"/>
            </a:solidFill>
            <a:prstDash val="solid"/>
          </a:ln>
        </p:spPr>
      </p:sp>
      <p:sp>
        <p:nvSpPr>
          <p:cNvPr id="6" name="Text 4"/>
          <p:cNvSpPr/>
          <p:nvPr/>
        </p:nvSpPr>
        <p:spPr>
          <a:xfrm>
            <a:off x="2267783" y="2796659"/>
            <a:ext cx="277749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Exploratory</a:t>
            </a:r>
            <a:endParaRPr lang="en-US" sz="2187" dirty="0"/>
          </a:p>
        </p:txBody>
      </p:sp>
      <p:sp>
        <p:nvSpPr>
          <p:cNvPr id="7" name="Text 5"/>
          <p:cNvSpPr/>
          <p:nvPr/>
        </p:nvSpPr>
        <p:spPr>
          <a:xfrm>
            <a:off x="2267783" y="3277076"/>
            <a:ext cx="4706541"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Investigates a new or poorly understood phenomenon to identify potential ideas and insights.</a:t>
            </a:r>
            <a:endParaRPr lang="en-US" sz="1750" dirty="0"/>
          </a:p>
        </p:txBody>
      </p:sp>
      <p:sp>
        <p:nvSpPr>
          <p:cNvPr id="8" name="Shape 6"/>
          <p:cNvSpPr/>
          <p:nvPr/>
        </p:nvSpPr>
        <p:spPr>
          <a:xfrm>
            <a:off x="7426285" y="2566868"/>
            <a:ext cx="5166122" cy="2006203"/>
          </a:xfrm>
          <a:prstGeom prst="roundRect">
            <a:avLst>
              <a:gd name="adj" fmla="val 4984"/>
            </a:avLst>
          </a:prstGeom>
          <a:solidFill>
            <a:srgbClr val="283157"/>
          </a:solidFill>
          <a:ln w="7620">
            <a:solidFill>
              <a:srgbClr val="414A70"/>
            </a:solidFill>
            <a:prstDash val="solid"/>
          </a:ln>
        </p:spPr>
      </p:sp>
      <p:sp>
        <p:nvSpPr>
          <p:cNvPr id="9" name="Text 7"/>
          <p:cNvSpPr/>
          <p:nvPr/>
        </p:nvSpPr>
        <p:spPr>
          <a:xfrm>
            <a:off x="7656076" y="2796659"/>
            <a:ext cx="277749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Descriptive</a:t>
            </a:r>
            <a:endParaRPr lang="en-US" sz="2187" dirty="0"/>
          </a:p>
        </p:txBody>
      </p:sp>
      <p:sp>
        <p:nvSpPr>
          <p:cNvPr id="10" name="Text 8"/>
          <p:cNvSpPr/>
          <p:nvPr/>
        </p:nvSpPr>
        <p:spPr>
          <a:xfrm>
            <a:off x="7656076" y="3277076"/>
            <a:ext cx="4706541"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Aims to describe the characteristics, behaviors, or attitudes of a specific population or phenomenon.</a:t>
            </a:r>
            <a:endParaRPr lang="en-US" sz="1750" dirty="0"/>
          </a:p>
        </p:txBody>
      </p:sp>
      <p:sp>
        <p:nvSpPr>
          <p:cNvPr id="11" name="Shape 9"/>
          <p:cNvSpPr/>
          <p:nvPr/>
        </p:nvSpPr>
        <p:spPr>
          <a:xfrm>
            <a:off x="2037993" y="4795242"/>
            <a:ext cx="5166122" cy="2006203"/>
          </a:xfrm>
          <a:prstGeom prst="roundRect">
            <a:avLst>
              <a:gd name="adj" fmla="val 4984"/>
            </a:avLst>
          </a:prstGeom>
          <a:solidFill>
            <a:srgbClr val="283157"/>
          </a:solidFill>
          <a:ln w="7620">
            <a:solidFill>
              <a:srgbClr val="414A70"/>
            </a:solidFill>
            <a:prstDash val="solid"/>
          </a:ln>
        </p:spPr>
      </p:sp>
      <p:sp>
        <p:nvSpPr>
          <p:cNvPr id="12" name="Text 10"/>
          <p:cNvSpPr/>
          <p:nvPr/>
        </p:nvSpPr>
        <p:spPr>
          <a:xfrm>
            <a:off x="2267783" y="5025033"/>
            <a:ext cx="277749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Explanatory</a:t>
            </a:r>
            <a:endParaRPr lang="en-US" sz="2187" dirty="0"/>
          </a:p>
        </p:txBody>
      </p:sp>
      <p:sp>
        <p:nvSpPr>
          <p:cNvPr id="13" name="Text 11"/>
          <p:cNvSpPr/>
          <p:nvPr/>
        </p:nvSpPr>
        <p:spPr>
          <a:xfrm>
            <a:off x="2267783" y="5505450"/>
            <a:ext cx="4706541"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Examines the relationships between variables to understand the underlying causes and mechanisms.</a:t>
            </a:r>
            <a:endParaRPr lang="en-US" sz="1750" dirty="0"/>
          </a:p>
        </p:txBody>
      </p:sp>
      <p:sp>
        <p:nvSpPr>
          <p:cNvPr id="14" name="Shape 12"/>
          <p:cNvSpPr/>
          <p:nvPr/>
        </p:nvSpPr>
        <p:spPr>
          <a:xfrm>
            <a:off x="7426285" y="4795242"/>
            <a:ext cx="5166122" cy="2006203"/>
          </a:xfrm>
          <a:prstGeom prst="roundRect">
            <a:avLst>
              <a:gd name="adj" fmla="val 4984"/>
            </a:avLst>
          </a:prstGeom>
          <a:solidFill>
            <a:srgbClr val="283157"/>
          </a:solidFill>
          <a:ln w="7620">
            <a:solidFill>
              <a:srgbClr val="414A70"/>
            </a:solidFill>
            <a:prstDash val="solid"/>
          </a:ln>
        </p:spPr>
      </p:sp>
      <p:sp>
        <p:nvSpPr>
          <p:cNvPr id="15" name="Text 13"/>
          <p:cNvSpPr/>
          <p:nvPr/>
        </p:nvSpPr>
        <p:spPr>
          <a:xfrm>
            <a:off x="7656076" y="5025033"/>
            <a:ext cx="277749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Evaluative</a:t>
            </a:r>
            <a:endParaRPr lang="en-US" sz="2187" dirty="0"/>
          </a:p>
        </p:txBody>
      </p:sp>
      <p:sp>
        <p:nvSpPr>
          <p:cNvPr id="16" name="Text 14"/>
          <p:cNvSpPr/>
          <p:nvPr/>
        </p:nvSpPr>
        <p:spPr>
          <a:xfrm>
            <a:off x="7656076" y="5505450"/>
            <a:ext cx="4706541"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Assesses the effectiveness, efficiency, or impact of a particular program, intervention, or policy.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2037993" y="1850231"/>
            <a:ext cx="6502122"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Data Collection Methods</a:t>
            </a:r>
            <a:endParaRPr lang="en-US" sz="4374" dirty="0"/>
          </a:p>
        </p:txBody>
      </p:sp>
      <p:pic>
        <p:nvPicPr>
          <p:cNvPr id="5" name="Image 0" descr="preencoded.png"/>
          <p:cNvPicPr>
            <a:picLocks noChangeAspect="1"/>
          </p:cNvPicPr>
          <p:nvPr/>
        </p:nvPicPr>
        <p:blipFill>
          <a:blip r:embed="rId3"/>
          <a:stretch>
            <a:fillRect/>
          </a:stretch>
        </p:blipFill>
        <p:spPr>
          <a:xfrm>
            <a:off x="2037993" y="2988945"/>
            <a:ext cx="555427" cy="555427"/>
          </a:xfrm>
          <a:prstGeom prst="rect">
            <a:avLst/>
          </a:prstGeom>
        </p:spPr>
      </p:pic>
      <p:sp>
        <p:nvSpPr>
          <p:cNvPr id="6" name="Text 3"/>
          <p:cNvSpPr/>
          <p:nvPr/>
        </p:nvSpPr>
        <p:spPr>
          <a:xfrm>
            <a:off x="2037993" y="3766542"/>
            <a:ext cx="2388632" cy="347186"/>
          </a:xfrm>
          <a:prstGeom prst="rect">
            <a:avLst/>
          </a:prstGeom>
          <a:noFill/>
          <a:ln/>
        </p:spPr>
        <p:txBody>
          <a:bodyPr wrap="none" rtlCol="0" anchor="t"/>
          <a:lstStyle/>
          <a:p>
            <a:pPr marL="0" indent="0" algn="l">
              <a:lnSpc>
                <a:spcPts val="2734"/>
              </a:lnSpc>
              <a:buNone/>
            </a:pPr>
            <a:r>
              <a:rPr lang="en-US" sz="2187" dirty="0">
                <a:solidFill>
                  <a:srgbClr val="EBECEF"/>
                </a:solidFill>
                <a:latin typeface="Fraunces" pitchFamily="34" charset="0"/>
                <a:ea typeface="Fraunces" pitchFamily="34" charset="-122"/>
                <a:cs typeface="Fraunces" pitchFamily="34" charset="-120"/>
              </a:rPr>
              <a:t>Surveys</a:t>
            </a:r>
            <a:endParaRPr lang="en-US" sz="2187" dirty="0"/>
          </a:p>
        </p:txBody>
      </p:sp>
      <p:sp>
        <p:nvSpPr>
          <p:cNvPr id="7" name="Text 4"/>
          <p:cNvSpPr/>
          <p:nvPr/>
        </p:nvSpPr>
        <p:spPr>
          <a:xfrm>
            <a:off x="2037993" y="4246959"/>
            <a:ext cx="2388632" cy="1421606"/>
          </a:xfrm>
          <a:prstGeom prst="rect">
            <a:avLst/>
          </a:prstGeom>
          <a:noFill/>
          <a:ln/>
        </p:spPr>
        <p:txBody>
          <a:bodyPr wrap="square" rtlCol="0" anchor="t"/>
          <a:lstStyle/>
          <a:p>
            <a:pPr marL="0" indent="0" algn="l">
              <a:lnSpc>
                <a:spcPts val="2799"/>
              </a:lnSpc>
              <a:buNone/>
            </a:pPr>
            <a:r>
              <a:rPr lang="en-US" sz="1750" dirty="0">
                <a:solidFill>
                  <a:srgbClr val="EBECEF"/>
                </a:solidFill>
                <a:latin typeface="Epilogue" pitchFamily="34" charset="0"/>
                <a:ea typeface="Epilogue" pitchFamily="34" charset="-122"/>
                <a:cs typeface="Epilogue" pitchFamily="34" charset="-120"/>
              </a:rPr>
              <a:t>Gather data through questionnaires, either online or in-person.</a:t>
            </a:r>
            <a:endParaRPr lang="en-US" sz="1750" dirty="0"/>
          </a:p>
        </p:txBody>
      </p:sp>
      <p:pic>
        <p:nvPicPr>
          <p:cNvPr id="8" name="Image 1" descr="preencoded.png"/>
          <p:cNvPicPr>
            <a:picLocks noChangeAspect="1"/>
          </p:cNvPicPr>
          <p:nvPr/>
        </p:nvPicPr>
        <p:blipFill>
          <a:blip r:embed="rId4"/>
          <a:stretch>
            <a:fillRect/>
          </a:stretch>
        </p:blipFill>
        <p:spPr>
          <a:xfrm>
            <a:off x="4759881" y="2988945"/>
            <a:ext cx="555427" cy="555427"/>
          </a:xfrm>
          <a:prstGeom prst="rect">
            <a:avLst/>
          </a:prstGeom>
        </p:spPr>
      </p:pic>
      <p:sp>
        <p:nvSpPr>
          <p:cNvPr id="9" name="Text 5"/>
          <p:cNvSpPr/>
          <p:nvPr/>
        </p:nvSpPr>
        <p:spPr>
          <a:xfrm>
            <a:off x="4759881" y="3766542"/>
            <a:ext cx="2388632" cy="347186"/>
          </a:xfrm>
          <a:prstGeom prst="rect">
            <a:avLst/>
          </a:prstGeom>
          <a:noFill/>
          <a:ln/>
        </p:spPr>
        <p:txBody>
          <a:bodyPr wrap="none" rtlCol="0" anchor="t"/>
          <a:lstStyle/>
          <a:p>
            <a:pPr marL="0" indent="0" algn="l">
              <a:lnSpc>
                <a:spcPts val="2734"/>
              </a:lnSpc>
              <a:buNone/>
            </a:pPr>
            <a:r>
              <a:rPr lang="en-US" sz="2187" dirty="0">
                <a:solidFill>
                  <a:srgbClr val="EBECEF"/>
                </a:solidFill>
                <a:latin typeface="Fraunces" pitchFamily="34" charset="0"/>
                <a:ea typeface="Fraunces" pitchFamily="34" charset="-122"/>
                <a:cs typeface="Fraunces" pitchFamily="34" charset="-120"/>
              </a:rPr>
              <a:t>Interviews</a:t>
            </a:r>
            <a:endParaRPr lang="en-US" sz="2187" dirty="0"/>
          </a:p>
        </p:txBody>
      </p:sp>
      <p:sp>
        <p:nvSpPr>
          <p:cNvPr id="10" name="Text 6"/>
          <p:cNvSpPr/>
          <p:nvPr/>
        </p:nvSpPr>
        <p:spPr>
          <a:xfrm>
            <a:off x="4759881" y="4246959"/>
            <a:ext cx="2388632" cy="1777008"/>
          </a:xfrm>
          <a:prstGeom prst="rect">
            <a:avLst/>
          </a:prstGeom>
          <a:noFill/>
          <a:ln/>
        </p:spPr>
        <p:txBody>
          <a:bodyPr wrap="square" rtlCol="0" anchor="t"/>
          <a:lstStyle/>
          <a:p>
            <a:pPr marL="0" indent="0" algn="l">
              <a:lnSpc>
                <a:spcPts val="2799"/>
              </a:lnSpc>
              <a:buNone/>
            </a:pPr>
            <a:r>
              <a:rPr lang="en-US" sz="1750" dirty="0">
                <a:solidFill>
                  <a:srgbClr val="EBECEF"/>
                </a:solidFill>
                <a:latin typeface="Epilogue" pitchFamily="34" charset="0"/>
                <a:ea typeface="Epilogue" pitchFamily="34" charset="-122"/>
                <a:cs typeface="Epilogue" pitchFamily="34" charset="-120"/>
              </a:rPr>
              <a:t>Conduct in-depth, one-on-one conversations to gather detailed information.</a:t>
            </a:r>
            <a:endParaRPr lang="en-US" sz="1750" dirty="0"/>
          </a:p>
        </p:txBody>
      </p:sp>
      <p:pic>
        <p:nvPicPr>
          <p:cNvPr id="11" name="Image 2" descr="preencoded.png"/>
          <p:cNvPicPr>
            <a:picLocks noChangeAspect="1"/>
          </p:cNvPicPr>
          <p:nvPr/>
        </p:nvPicPr>
        <p:blipFill>
          <a:blip r:embed="rId5"/>
          <a:stretch>
            <a:fillRect/>
          </a:stretch>
        </p:blipFill>
        <p:spPr>
          <a:xfrm>
            <a:off x="7481768" y="2988945"/>
            <a:ext cx="555427" cy="555427"/>
          </a:xfrm>
          <a:prstGeom prst="rect">
            <a:avLst/>
          </a:prstGeom>
        </p:spPr>
      </p:pic>
      <p:sp>
        <p:nvSpPr>
          <p:cNvPr id="12" name="Text 7"/>
          <p:cNvSpPr/>
          <p:nvPr/>
        </p:nvSpPr>
        <p:spPr>
          <a:xfrm>
            <a:off x="7481768" y="3766542"/>
            <a:ext cx="2388632" cy="347186"/>
          </a:xfrm>
          <a:prstGeom prst="rect">
            <a:avLst/>
          </a:prstGeom>
          <a:noFill/>
          <a:ln/>
        </p:spPr>
        <p:txBody>
          <a:bodyPr wrap="none" rtlCol="0" anchor="t"/>
          <a:lstStyle/>
          <a:p>
            <a:pPr marL="0" indent="0" algn="l">
              <a:lnSpc>
                <a:spcPts val="2734"/>
              </a:lnSpc>
              <a:buNone/>
            </a:pPr>
            <a:r>
              <a:rPr lang="en-US" sz="2187" dirty="0">
                <a:solidFill>
                  <a:srgbClr val="EBECEF"/>
                </a:solidFill>
                <a:latin typeface="Fraunces" pitchFamily="34" charset="0"/>
                <a:ea typeface="Fraunces" pitchFamily="34" charset="-122"/>
                <a:cs typeface="Fraunces" pitchFamily="34" charset="-120"/>
              </a:rPr>
              <a:t>Observation</a:t>
            </a:r>
            <a:endParaRPr lang="en-US" sz="2187" dirty="0"/>
          </a:p>
        </p:txBody>
      </p:sp>
      <p:sp>
        <p:nvSpPr>
          <p:cNvPr id="13" name="Text 8"/>
          <p:cNvSpPr/>
          <p:nvPr/>
        </p:nvSpPr>
        <p:spPr>
          <a:xfrm>
            <a:off x="7481768" y="4246959"/>
            <a:ext cx="2388632" cy="2132409"/>
          </a:xfrm>
          <a:prstGeom prst="rect">
            <a:avLst/>
          </a:prstGeom>
          <a:noFill/>
          <a:ln/>
        </p:spPr>
        <p:txBody>
          <a:bodyPr wrap="square" rtlCol="0" anchor="t"/>
          <a:lstStyle/>
          <a:p>
            <a:pPr marL="0" indent="0" algn="l">
              <a:lnSpc>
                <a:spcPts val="2799"/>
              </a:lnSpc>
              <a:buNone/>
            </a:pPr>
            <a:r>
              <a:rPr lang="en-US" sz="1750" dirty="0">
                <a:solidFill>
                  <a:srgbClr val="EBECEF"/>
                </a:solidFill>
                <a:latin typeface="Epilogue" pitchFamily="34" charset="0"/>
                <a:ea typeface="Epilogue" pitchFamily="34" charset="-122"/>
                <a:cs typeface="Epilogue" pitchFamily="34" charset="-120"/>
              </a:rPr>
              <a:t>Systematically observe and record behaviors, interactions, or events in their natural setting.</a:t>
            </a:r>
            <a:endParaRPr lang="en-US" sz="1750" dirty="0"/>
          </a:p>
        </p:txBody>
      </p:sp>
      <p:pic>
        <p:nvPicPr>
          <p:cNvPr id="14" name="Image 3" descr="preencoded.png"/>
          <p:cNvPicPr>
            <a:picLocks noChangeAspect="1"/>
          </p:cNvPicPr>
          <p:nvPr/>
        </p:nvPicPr>
        <p:blipFill>
          <a:blip r:embed="rId6"/>
          <a:stretch>
            <a:fillRect/>
          </a:stretch>
        </p:blipFill>
        <p:spPr>
          <a:xfrm>
            <a:off x="10203656" y="2988945"/>
            <a:ext cx="555427" cy="555427"/>
          </a:xfrm>
          <a:prstGeom prst="rect">
            <a:avLst/>
          </a:prstGeom>
        </p:spPr>
      </p:pic>
      <p:sp>
        <p:nvSpPr>
          <p:cNvPr id="15" name="Text 9"/>
          <p:cNvSpPr/>
          <p:nvPr/>
        </p:nvSpPr>
        <p:spPr>
          <a:xfrm>
            <a:off x="10203656" y="3766542"/>
            <a:ext cx="2388751" cy="694373"/>
          </a:xfrm>
          <a:prstGeom prst="rect">
            <a:avLst/>
          </a:prstGeom>
          <a:noFill/>
          <a:ln/>
        </p:spPr>
        <p:txBody>
          <a:bodyPr wrap="square" rtlCol="0" anchor="t"/>
          <a:lstStyle/>
          <a:p>
            <a:pPr marL="0" indent="0" algn="l">
              <a:lnSpc>
                <a:spcPts val="2734"/>
              </a:lnSpc>
              <a:buNone/>
            </a:pPr>
            <a:r>
              <a:rPr lang="en-US" sz="2187" dirty="0">
                <a:solidFill>
                  <a:srgbClr val="EBECEF"/>
                </a:solidFill>
                <a:latin typeface="Fraunces" pitchFamily="34" charset="0"/>
                <a:ea typeface="Fraunces" pitchFamily="34" charset="-122"/>
                <a:cs typeface="Fraunces" pitchFamily="34" charset="-120"/>
              </a:rPr>
              <a:t>Document Analysis</a:t>
            </a:r>
            <a:endParaRPr lang="en-US" sz="2187" dirty="0"/>
          </a:p>
        </p:txBody>
      </p:sp>
      <p:sp>
        <p:nvSpPr>
          <p:cNvPr id="16" name="Text 10"/>
          <p:cNvSpPr/>
          <p:nvPr/>
        </p:nvSpPr>
        <p:spPr>
          <a:xfrm>
            <a:off x="10203656" y="4594146"/>
            <a:ext cx="2388751" cy="1777008"/>
          </a:xfrm>
          <a:prstGeom prst="rect">
            <a:avLst/>
          </a:prstGeom>
          <a:noFill/>
          <a:ln/>
        </p:spPr>
        <p:txBody>
          <a:bodyPr wrap="square" rtlCol="0" anchor="t"/>
          <a:lstStyle/>
          <a:p>
            <a:pPr marL="0" indent="0" algn="l">
              <a:lnSpc>
                <a:spcPts val="2799"/>
              </a:lnSpc>
              <a:buNone/>
            </a:pPr>
            <a:r>
              <a:rPr lang="en-US" sz="1750" dirty="0">
                <a:solidFill>
                  <a:srgbClr val="EBECEF"/>
                </a:solidFill>
                <a:latin typeface="Epilogue" pitchFamily="34" charset="0"/>
                <a:ea typeface="Epilogue" pitchFamily="34" charset="-122"/>
                <a:cs typeface="Epilogue" pitchFamily="34" charset="-120"/>
              </a:rPr>
              <a:t>Examine and interpret various forms of written, visual, or electronic records.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30553"/>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0" y="0"/>
            <a:ext cx="14630400" cy="2516505"/>
          </a:xfrm>
          <a:prstGeom prst="rect">
            <a:avLst/>
          </a:prstGeom>
        </p:spPr>
      </p:pic>
      <p:sp>
        <p:nvSpPr>
          <p:cNvPr id="5" name="Text 2"/>
          <p:cNvSpPr/>
          <p:nvPr/>
        </p:nvSpPr>
        <p:spPr>
          <a:xfrm>
            <a:off x="2533769" y="3070027"/>
            <a:ext cx="6152078" cy="629007"/>
          </a:xfrm>
          <a:prstGeom prst="rect">
            <a:avLst/>
          </a:prstGeom>
          <a:noFill/>
          <a:ln/>
        </p:spPr>
        <p:txBody>
          <a:bodyPr wrap="none" rtlCol="0" anchor="t"/>
          <a:lstStyle/>
          <a:p>
            <a:pPr marL="0" indent="0">
              <a:lnSpc>
                <a:spcPts val="4954"/>
              </a:lnSpc>
              <a:buNone/>
            </a:pPr>
            <a:r>
              <a:rPr lang="en-US" sz="3963" dirty="0">
                <a:solidFill>
                  <a:srgbClr val="FFFFFF"/>
                </a:solidFill>
                <a:latin typeface="Fraunces" pitchFamily="34" charset="0"/>
                <a:ea typeface="Fraunces" pitchFamily="34" charset="-122"/>
                <a:cs typeface="Fraunces" pitchFamily="34" charset="-120"/>
              </a:rPr>
              <a:t>Data Analysis Techniques</a:t>
            </a:r>
            <a:endParaRPr lang="en-US" sz="3963" dirty="0"/>
          </a:p>
        </p:txBody>
      </p:sp>
      <p:pic>
        <p:nvPicPr>
          <p:cNvPr id="6" name="Image 1" descr="preencoded.png"/>
          <p:cNvPicPr>
            <a:picLocks noChangeAspect="1"/>
          </p:cNvPicPr>
          <p:nvPr/>
        </p:nvPicPr>
        <p:blipFill>
          <a:blip r:embed="rId4"/>
          <a:stretch>
            <a:fillRect/>
          </a:stretch>
        </p:blipFill>
        <p:spPr>
          <a:xfrm>
            <a:off x="2533769" y="4000976"/>
            <a:ext cx="3187541" cy="805220"/>
          </a:xfrm>
          <a:prstGeom prst="rect">
            <a:avLst/>
          </a:prstGeom>
        </p:spPr>
      </p:pic>
      <p:sp>
        <p:nvSpPr>
          <p:cNvPr id="7" name="Text 3"/>
          <p:cNvSpPr/>
          <p:nvPr/>
        </p:nvSpPr>
        <p:spPr>
          <a:xfrm>
            <a:off x="2734985" y="5108138"/>
            <a:ext cx="2516505" cy="314563"/>
          </a:xfrm>
          <a:prstGeom prst="rect">
            <a:avLst/>
          </a:prstGeom>
          <a:noFill/>
          <a:ln/>
        </p:spPr>
        <p:txBody>
          <a:bodyPr wrap="none" rtlCol="0" anchor="t"/>
          <a:lstStyle/>
          <a:p>
            <a:pPr marL="0" indent="0" algn="l">
              <a:lnSpc>
                <a:spcPts val="2477"/>
              </a:lnSpc>
              <a:buNone/>
            </a:pPr>
            <a:r>
              <a:rPr lang="en-US" sz="1982" dirty="0">
                <a:solidFill>
                  <a:srgbClr val="EBECEF"/>
                </a:solidFill>
                <a:latin typeface="Fraunces" pitchFamily="34" charset="0"/>
                <a:ea typeface="Fraunces" pitchFamily="34" charset="-122"/>
                <a:cs typeface="Fraunces" pitchFamily="34" charset="-120"/>
              </a:rPr>
              <a:t>Descriptive Analysis</a:t>
            </a:r>
            <a:endParaRPr lang="en-US" sz="1982" dirty="0"/>
          </a:p>
        </p:txBody>
      </p:sp>
      <p:sp>
        <p:nvSpPr>
          <p:cNvPr id="8" name="Text 4"/>
          <p:cNvSpPr/>
          <p:nvPr/>
        </p:nvSpPr>
        <p:spPr>
          <a:xfrm>
            <a:off x="2734985" y="5543431"/>
            <a:ext cx="2785110" cy="1610320"/>
          </a:xfrm>
          <a:prstGeom prst="rect">
            <a:avLst/>
          </a:prstGeom>
          <a:noFill/>
          <a:ln/>
        </p:spPr>
        <p:txBody>
          <a:bodyPr wrap="square" rtlCol="0" anchor="t"/>
          <a:lstStyle/>
          <a:p>
            <a:pPr marL="0" indent="0" algn="l">
              <a:lnSpc>
                <a:spcPts val="2536"/>
              </a:lnSpc>
              <a:buNone/>
            </a:pPr>
            <a:r>
              <a:rPr lang="en-US" sz="1585" dirty="0">
                <a:solidFill>
                  <a:srgbClr val="EBECEF"/>
                </a:solidFill>
                <a:latin typeface="Epilogue" pitchFamily="34" charset="0"/>
                <a:ea typeface="Epilogue" pitchFamily="34" charset="-122"/>
                <a:cs typeface="Epilogue" pitchFamily="34" charset="-120"/>
              </a:rPr>
              <a:t>Summarize and describe the characteristics of the data, such as measures of central tendency and dispersion.</a:t>
            </a:r>
            <a:endParaRPr lang="en-US" sz="1585" dirty="0"/>
          </a:p>
        </p:txBody>
      </p:sp>
      <p:pic>
        <p:nvPicPr>
          <p:cNvPr id="9" name="Image 2" descr="preencoded.png"/>
          <p:cNvPicPr>
            <a:picLocks noChangeAspect="1"/>
          </p:cNvPicPr>
          <p:nvPr/>
        </p:nvPicPr>
        <p:blipFill>
          <a:blip r:embed="rId5"/>
          <a:stretch>
            <a:fillRect/>
          </a:stretch>
        </p:blipFill>
        <p:spPr>
          <a:xfrm>
            <a:off x="5721310" y="4000976"/>
            <a:ext cx="3187541" cy="805220"/>
          </a:xfrm>
          <a:prstGeom prst="rect">
            <a:avLst/>
          </a:prstGeom>
        </p:spPr>
      </p:pic>
      <p:sp>
        <p:nvSpPr>
          <p:cNvPr id="10" name="Text 5"/>
          <p:cNvSpPr/>
          <p:nvPr/>
        </p:nvSpPr>
        <p:spPr>
          <a:xfrm>
            <a:off x="5922526" y="5108138"/>
            <a:ext cx="2516505" cy="314563"/>
          </a:xfrm>
          <a:prstGeom prst="rect">
            <a:avLst/>
          </a:prstGeom>
          <a:noFill/>
          <a:ln/>
        </p:spPr>
        <p:txBody>
          <a:bodyPr wrap="none" rtlCol="0" anchor="t"/>
          <a:lstStyle/>
          <a:p>
            <a:pPr marL="0" indent="0" algn="l">
              <a:lnSpc>
                <a:spcPts val="2477"/>
              </a:lnSpc>
              <a:buNone/>
            </a:pPr>
            <a:r>
              <a:rPr lang="en-US" sz="1982" dirty="0">
                <a:solidFill>
                  <a:srgbClr val="EBECEF"/>
                </a:solidFill>
                <a:latin typeface="Fraunces" pitchFamily="34" charset="0"/>
                <a:ea typeface="Fraunces" pitchFamily="34" charset="-122"/>
                <a:cs typeface="Fraunces" pitchFamily="34" charset="-120"/>
              </a:rPr>
              <a:t>Inferential Analysis</a:t>
            </a:r>
            <a:endParaRPr lang="en-US" sz="1982" dirty="0"/>
          </a:p>
        </p:txBody>
      </p:sp>
      <p:sp>
        <p:nvSpPr>
          <p:cNvPr id="11" name="Text 6"/>
          <p:cNvSpPr/>
          <p:nvPr/>
        </p:nvSpPr>
        <p:spPr>
          <a:xfrm>
            <a:off x="5922526" y="5543431"/>
            <a:ext cx="2785110" cy="1932384"/>
          </a:xfrm>
          <a:prstGeom prst="rect">
            <a:avLst/>
          </a:prstGeom>
          <a:noFill/>
          <a:ln/>
        </p:spPr>
        <p:txBody>
          <a:bodyPr wrap="square" rtlCol="0" anchor="t"/>
          <a:lstStyle/>
          <a:p>
            <a:pPr marL="0" indent="0" algn="l">
              <a:lnSpc>
                <a:spcPts val="2536"/>
              </a:lnSpc>
              <a:buNone/>
            </a:pPr>
            <a:r>
              <a:rPr lang="en-US" sz="1585" dirty="0">
                <a:solidFill>
                  <a:srgbClr val="EBECEF"/>
                </a:solidFill>
                <a:latin typeface="Epilogue" pitchFamily="34" charset="0"/>
                <a:ea typeface="Epilogue" pitchFamily="34" charset="-122"/>
                <a:cs typeface="Epilogue" pitchFamily="34" charset="-120"/>
              </a:rPr>
              <a:t>Draw conclusions about the population based on sample data, using statistical techniques like regression or hypothesis testing.</a:t>
            </a:r>
            <a:endParaRPr lang="en-US" sz="1585" dirty="0"/>
          </a:p>
        </p:txBody>
      </p:sp>
      <p:pic>
        <p:nvPicPr>
          <p:cNvPr id="12" name="Image 3" descr="preencoded.png"/>
          <p:cNvPicPr>
            <a:picLocks noChangeAspect="1"/>
          </p:cNvPicPr>
          <p:nvPr/>
        </p:nvPicPr>
        <p:blipFill>
          <a:blip r:embed="rId6"/>
          <a:stretch>
            <a:fillRect/>
          </a:stretch>
        </p:blipFill>
        <p:spPr>
          <a:xfrm>
            <a:off x="8908852" y="4000976"/>
            <a:ext cx="3187660" cy="805220"/>
          </a:xfrm>
          <a:prstGeom prst="rect">
            <a:avLst/>
          </a:prstGeom>
        </p:spPr>
      </p:pic>
      <p:sp>
        <p:nvSpPr>
          <p:cNvPr id="13" name="Text 7"/>
          <p:cNvSpPr/>
          <p:nvPr/>
        </p:nvSpPr>
        <p:spPr>
          <a:xfrm>
            <a:off x="9110067" y="5108138"/>
            <a:ext cx="2516505" cy="314563"/>
          </a:xfrm>
          <a:prstGeom prst="rect">
            <a:avLst/>
          </a:prstGeom>
          <a:noFill/>
          <a:ln/>
        </p:spPr>
        <p:txBody>
          <a:bodyPr wrap="none" rtlCol="0" anchor="t"/>
          <a:lstStyle/>
          <a:p>
            <a:pPr marL="0" indent="0" algn="l">
              <a:lnSpc>
                <a:spcPts val="2477"/>
              </a:lnSpc>
              <a:buNone/>
            </a:pPr>
            <a:r>
              <a:rPr lang="en-US" sz="1982" dirty="0">
                <a:solidFill>
                  <a:srgbClr val="EBECEF"/>
                </a:solidFill>
                <a:latin typeface="Fraunces" pitchFamily="34" charset="0"/>
                <a:ea typeface="Fraunces" pitchFamily="34" charset="-122"/>
                <a:cs typeface="Fraunces" pitchFamily="34" charset="-120"/>
              </a:rPr>
              <a:t>Content Analysis</a:t>
            </a:r>
            <a:endParaRPr lang="en-US" sz="1982" dirty="0"/>
          </a:p>
        </p:txBody>
      </p:sp>
      <p:sp>
        <p:nvSpPr>
          <p:cNvPr id="14" name="Text 8"/>
          <p:cNvSpPr/>
          <p:nvPr/>
        </p:nvSpPr>
        <p:spPr>
          <a:xfrm>
            <a:off x="9110067" y="5543431"/>
            <a:ext cx="2785229" cy="1610320"/>
          </a:xfrm>
          <a:prstGeom prst="rect">
            <a:avLst/>
          </a:prstGeom>
          <a:noFill/>
          <a:ln/>
        </p:spPr>
        <p:txBody>
          <a:bodyPr wrap="square" rtlCol="0" anchor="t"/>
          <a:lstStyle/>
          <a:p>
            <a:pPr marL="0" indent="0" algn="l">
              <a:lnSpc>
                <a:spcPts val="2536"/>
              </a:lnSpc>
              <a:buNone/>
            </a:pPr>
            <a:r>
              <a:rPr lang="en-US" sz="1585" dirty="0">
                <a:solidFill>
                  <a:srgbClr val="EBECEF"/>
                </a:solidFill>
                <a:latin typeface="Epilogue" pitchFamily="34" charset="0"/>
                <a:ea typeface="Epilogue" pitchFamily="34" charset="-122"/>
                <a:cs typeface="Epilogue" pitchFamily="34" charset="-120"/>
              </a:rPr>
              <a:t>Systematically identify and categorize patterns, themes, or meanings in qualitative data, such as interviews or documents.</a:t>
            </a:r>
            <a:endParaRPr lang="en-US" sz="158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2037993" y="1282422"/>
            <a:ext cx="9233535"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Ethical Considerations in Research</a:t>
            </a:r>
            <a:endParaRPr lang="en-US" sz="4374" dirty="0"/>
          </a:p>
        </p:txBody>
      </p:sp>
      <p:sp>
        <p:nvSpPr>
          <p:cNvPr id="5" name="Shape 3"/>
          <p:cNvSpPr/>
          <p:nvPr/>
        </p:nvSpPr>
        <p:spPr>
          <a:xfrm>
            <a:off x="2037993" y="2594729"/>
            <a:ext cx="499943" cy="499943"/>
          </a:xfrm>
          <a:prstGeom prst="roundRect">
            <a:avLst>
              <a:gd name="adj" fmla="val 20000"/>
            </a:avLst>
          </a:prstGeom>
          <a:solidFill>
            <a:srgbClr val="283157"/>
          </a:solidFill>
          <a:ln w="7620">
            <a:solidFill>
              <a:srgbClr val="414A70"/>
            </a:solidFill>
            <a:prstDash val="solid"/>
          </a:ln>
        </p:spPr>
      </p:sp>
      <p:sp>
        <p:nvSpPr>
          <p:cNvPr id="6" name="Text 4"/>
          <p:cNvSpPr/>
          <p:nvPr/>
        </p:nvSpPr>
        <p:spPr>
          <a:xfrm>
            <a:off x="2211467" y="2636401"/>
            <a:ext cx="152876"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2760107" y="2671048"/>
            <a:ext cx="277749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Informed Consent</a:t>
            </a:r>
            <a:endParaRPr lang="en-US" sz="2187" dirty="0"/>
          </a:p>
        </p:txBody>
      </p:sp>
      <p:sp>
        <p:nvSpPr>
          <p:cNvPr id="8" name="Text 6"/>
          <p:cNvSpPr/>
          <p:nvPr/>
        </p:nvSpPr>
        <p:spPr>
          <a:xfrm>
            <a:off x="2760107" y="3151465"/>
            <a:ext cx="444400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Ensure participants understand the purpose, risks, and benefits of the study and voluntarily agree to participate.</a:t>
            </a:r>
            <a:endParaRPr lang="en-US" sz="1750" dirty="0"/>
          </a:p>
        </p:txBody>
      </p:sp>
      <p:sp>
        <p:nvSpPr>
          <p:cNvPr id="9" name="Shape 7"/>
          <p:cNvSpPr/>
          <p:nvPr/>
        </p:nvSpPr>
        <p:spPr>
          <a:xfrm>
            <a:off x="7426285" y="2594729"/>
            <a:ext cx="499943" cy="499943"/>
          </a:xfrm>
          <a:prstGeom prst="roundRect">
            <a:avLst>
              <a:gd name="adj" fmla="val 20000"/>
            </a:avLst>
          </a:prstGeom>
          <a:solidFill>
            <a:srgbClr val="283157"/>
          </a:solidFill>
          <a:ln w="7620">
            <a:solidFill>
              <a:srgbClr val="414A70"/>
            </a:solidFill>
            <a:prstDash val="solid"/>
          </a:ln>
        </p:spPr>
      </p:sp>
      <p:sp>
        <p:nvSpPr>
          <p:cNvPr id="10" name="Text 8"/>
          <p:cNvSpPr/>
          <p:nvPr/>
        </p:nvSpPr>
        <p:spPr>
          <a:xfrm>
            <a:off x="7575233" y="2636401"/>
            <a:ext cx="202049"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8148399" y="2671048"/>
            <a:ext cx="362081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Confidentiality and Privacy</a:t>
            </a:r>
            <a:endParaRPr lang="en-US" sz="2187" dirty="0"/>
          </a:p>
        </p:txBody>
      </p:sp>
      <p:sp>
        <p:nvSpPr>
          <p:cNvPr id="12" name="Text 10"/>
          <p:cNvSpPr/>
          <p:nvPr/>
        </p:nvSpPr>
        <p:spPr>
          <a:xfrm>
            <a:off x="8148399" y="3151465"/>
            <a:ext cx="4444008"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Protect the privacy of research participants and ensure the confidentiality of their personal information.</a:t>
            </a:r>
            <a:endParaRPr lang="en-US" sz="1750" dirty="0"/>
          </a:p>
        </p:txBody>
      </p:sp>
      <p:sp>
        <p:nvSpPr>
          <p:cNvPr id="13" name="Shape 11"/>
          <p:cNvSpPr/>
          <p:nvPr/>
        </p:nvSpPr>
        <p:spPr>
          <a:xfrm>
            <a:off x="2037993" y="4968835"/>
            <a:ext cx="499943" cy="499943"/>
          </a:xfrm>
          <a:prstGeom prst="roundRect">
            <a:avLst>
              <a:gd name="adj" fmla="val 20000"/>
            </a:avLst>
          </a:prstGeom>
          <a:solidFill>
            <a:srgbClr val="283157"/>
          </a:solidFill>
          <a:ln w="7620">
            <a:solidFill>
              <a:srgbClr val="414A70"/>
            </a:solidFill>
            <a:prstDash val="solid"/>
          </a:ln>
        </p:spPr>
      </p:sp>
      <p:sp>
        <p:nvSpPr>
          <p:cNvPr id="14" name="Text 12"/>
          <p:cNvSpPr/>
          <p:nvPr/>
        </p:nvSpPr>
        <p:spPr>
          <a:xfrm>
            <a:off x="2195870" y="5010507"/>
            <a:ext cx="184071"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5" name="Text 13"/>
          <p:cNvSpPr/>
          <p:nvPr/>
        </p:nvSpPr>
        <p:spPr>
          <a:xfrm>
            <a:off x="2760107" y="5045154"/>
            <a:ext cx="277749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Minimize Harm</a:t>
            </a:r>
            <a:endParaRPr lang="en-US" sz="2187" dirty="0"/>
          </a:p>
        </p:txBody>
      </p:sp>
      <p:sp>
        <p:nvSpPr>
          <p:cNvPr id="16" name="Text 14"/>
          <p:cNvSpPr/>
          <p:nvPr/>
        </p:nvSpPr>
        <p:spPr>
          <a:xfrm>
            <a:off x="2760107" y="5525572"/>
            <a:ext cx="4444008"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Identify and mitigate potential risks to participants, both physical and psychological, and avoid causing any harm.</a:t>
            </a:r>
            <a:endParaRPr lang="en-US" sz="1750" dirty="0"/>
          </a:p>
        </p:txBody>
      </p:sp>
      <p:sp>
        <p:nvSpPr>
          <p:cNvPr id="17" name="Shape 15"/>
          <p:cNvSpPr/>
          <p:nvPr/>
        </p:nvSpPr>
        <p:spPr>
          <a:xfrm>
            <a:off x="7426285" y="4968835"/>
            <a:ext cx="499943" cy="499943"/>
          </a:xfrm>
          <a:prstGeom prst="roundRect">
            <a:avLst>
              <a:gd name="adj" fmla="val 20000"/>
            </a:avLst>
          </a:prstGeom>
          <a:solidFill>
            <a:srgbClr val="283157"/>
          </a:solidFill>
          <a:ln w="7620">
            <a:solidFill>
              <a:srgbClr val="414A70"/>
            </a:solidFill>
            <a:prstDash val="solid"/>
          </a:ln>
        </p:spPr>
      </p:sp>
      <p:sp>
        <p:nvSpPr>
          <p:cNvPr id="18" name="Text 16"/>
          <p:cNvSpPr/>
          <p:nvPr/>
        </p:nvSpPr>
        <p:spPr>
          <a:xfrm>
            <a:off x="7574280" y="5010507"/>
            <a:ext cx="203835"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19" name="Text 17"/>
          <p:cNvSpPr/>
          <p:nvPr/>
        </p:nvSpPr>
        <p:spPr>
          <a:xfrm>
            <a:off x="8148399" y="5045154"/>
            <a:ext cx="324183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Integrity and Objectivity</a:t>
            </a:r>
            <a:endParaRPr lang="en-US" sz="2187" dirty="0"/>
          </a:p>
        </p:txBody>
      </p:sp>
      <p:sp>
        <p:nvSpPr>
          <p:cNvPr id="20" name="Text 18"/>
          <p:cNvSpPr/>
          <p:nvPr/>
        </p:nvSpPr>
        <p:spPr>
          <a:xfrm>
            <a:off x="8148399" y="5525572"/>
            <a:ext cx="444400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Maintain the highest standards of honesty, transparency, and objectivity in the research process and findings.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527</Words>
  <Application>Microsoft Office PowerPoint</Application>
  <PresentationFormat>Personnalisé</PresentationFormat>
  <Paragraphs>77</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Epilogue</vt:lpstr>
      <vt:lpstr>Fraunces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Djeb Zakia</cp:lastModifiedBy>
  <cp:revision>2</cp:revision>
  <dcterms:created xsi:type="dcterms:W3CDTF">2024-05-15T09:03:35Z</dcterms:created>
  <dcterms:modified xsi:type="dcterms:W3CDTF">2024-05-15T17:11:26Z</dcterms:modified>
</cp:coreProperties>
</file>