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Source Sans Pro" charset="1" panose="020B0503030403020204"/>
      <p:regular r:id="rId15"/>
    </p:embeddedFont>
    <p:embeddedFont>
      <p:font typeface="Dynamo Medium" charset="1" panose="020B060402020A080404"/>
      <p:regular r:id="rId16"/>
    </p:embeddedFont>
    <p:embeddedFont>
      <p:font typeface="Source Sans Pro Bold" charset="1" panose="020B07030304030202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jpeg" Type="http://schemas.openxmlformats.org/officeDocument/2006/relationships/image"/><Relationship Id="rId5"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448197" y="2398023"/>
            <a:ext cx="10522735" cy="5490954"/>
          </a:xfrm>
          <a:custGeom>
            <a:avLst/>
            <a:gdLst/>
            <a:ahLst/>
            <a:cxnLst/>
            <a:rect r="r" b="b" t="t" l="l"/>
            <a:pathLst>
              <a:path h="5490954" w="10522735">
                <a:moveTo>
                  <a:pt x="0" y="0"/>
                </a:moveTo>
                <a:lnTo>
                  <a:pt x="10522734" y="0"/>
                </a:lnTo>
                <a:lnTo>
                  <a:pt x="10522734" y="5490954"/>
                </a:lnTo>
                <a:lnTo>
                  <a:pt x="0" y="54909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46849" y="-754555"/>
            <a:ext cx="11434572" cy="11434527"/>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0" t="0" r="0" b="0"/>
              </a:stretch>
            </a:blipFill>
          </p:spPr>
        </p:sp>
      </p:grpSp>
      <p:grpSp>
        <p:nvGrpSpPr>
          <p:cNvPr name="Group 5" id="5"/>
          <p:cNvGrpSpPr/>
          <p:nvPr/>
        </p:nvGrpSpPr>
        <p:grpSpPr>
          <a:xfrm rot="0">
            <a:off x="3182432" y="8559223"/>
            <a:ext cx="7009358" cy="1398154"/>
            <a:chOff x="0" y="0"/>
            <a:chExt cx="9345810" cy="1864205"/>
          </a:xfrm>
        </p:grpSpPr>
        <p:grpSp>
          <p:nvGrpSpPr>
            <p:cNvPr name="Group 6" id="6"/>
            <p:cNvGrpSpPr/>
            <p:nvPr/>
          </p:nvGrpSpPr>
          <p:grpSpPr>
            <a:xfrm rot="0">
              <a:off x="0" y="0"/>
              <a:ext cx="9345810" cy="1546271"/>
              <a:chOff x="0" y="0"/>
              <a:chExt cx="1250766" cy="206940"/>
            </a:xfrm>
          </p:grpSpPr>
          <p:sp>
            <p:nvSpPr>
              <p:cNvPr name="Freeform 7" id="7"/>
              <p:cNvSpPr/>
              <p:nvPr/>
            </p:nvSpPr>
            <p:spPr>
              <a:xfrm flipH="false" flipV="false" rot="0">
                <a:off x="18844" y="0"/>
                <a:ext cx="1213078" cy="206940"/>
              </a:xfrm>
              <a:custGeom>
                <a:avLst/>
                <a:gdLst/>
                <a:ahLst/>
                <a:cxnLst/>
                <a:rect r="r" b="b" t="t" l="l"/>
                <a:pathLst>
                  <a:path h="206940" w="1213078">
                    <a:moveTo>
                      <a:pt x="218760" y="0"/>
                    </a:moveTo>
                    <a:lnTo>
                      <a:pt x="1197518" y="0"/>
                    </a:lnTo>
                    <a:cubicBezTo>
                      <a:pt x="1203332" y="0"/>
                      <a:pt x="1208579" y="3488"/>
                      <a:pt x="1210829" y="8850"/>
                    </a:cubicBezTo>
                    <a:cubicBezTo>
                      <a:pt x="1213078" y="14212"/>
                      <a:pt x="1211891" y="20399"/>
                      <a:pt x="1207817" y="24548"/>
                    </a:cubicBezTo>
                    <a:lnTo>
                      <a:pt x="1052827" y="182392"/>
                    </a:lnTo>
                    <a:cubicBezTo>
                      <a:pt x="1037408" y="198094"/>
                      <a:pt x="1016325" y="206940"/>
                      <a:pt x="994318" y="206940"/>
                    </a:cubicBezTo>
                    <a:lnTo>
                      <a:pt x="15560" y="206940"/>
                    </a:lnTo>
                    <a:cubicBezTo>
                      <a:pt x="9746" y="206940"/>
                      <a:pt x="4499" y="203452"/>
                      <a:pt x="2249" y="198090"/>
                    </a:cubicBezTo>
                    <a:cubicBezTo>
                      <a:pt x="0" y="192728"/>
                      <a:pt x="1187" y="186541"/>
                      <a:pt x="5261" y="182392"/>
                    </a:cubicBezTo>
                    <a:lnTo>
                      <a:pt x="160251" y="24548"/>
                    </a:lnTo>
                    <a:cubicBezTo>
                      <a:pt x="175670" y="8846"/>
                      <a:pt x="196753" y="0"/>
                      <a:pt x="218760" y="0"/>
                    </a:cubicBezTo>
                    <a:close/>
                  </a:path>
                </a:pathLst>
              </a:custGeom>
              <a:solidFill>
                <a:srgbClr val="3275C5"/>
              </a:solidFill>
            </p:spPr>
          </p:sp>
          <p:sp>
            <p:nvSpPr>
              <p:cNvPr name="TextBox 8" id="8"/>
              <p:cNvSpPr txBox="true"/>
              <p:nvPr/>
            </p:nvSpPr>
            <p:spPr>
              <a:xfrm>
                <a:off x="101600" y="19050"/>
                <a:ext cx="1047566" cy="187890"/>
              </a:xfrm>
              <a:prstGeom prst="rect">
                <a:avLst/>
              </a:prstGeom>
            </p:spPr>
            <p:txBody>
              <a:bodyPr anchor="ctr" rtlCol="false" tIns="50800" lIns="50800" bIns="50800" rIns="50800"/>
              <a:lstStyle/>
              <a:p>
                <a:pPr algn="ctr">
                  <a:lnSpc>
                    <a:spcPts val="1993"/>
                  </a:lnSpc>
                </a:pPr>
              </a:p>
            </p:txBody>
          </p:sp>
        </p:grpSp>
        <p:grpSp>
          <p:nvGrpSpPr>
            <p:cNvPr name="Group 9" id="9"/>
            <p:cNvGrpSpPr/>
            <p:nvPr/>
          </p:nvGrpSpPr>
          <p:grpSpPr>
            <a:xfrm rot="0">
              <a:off x="4451974" y="1170495"/>
              <a:ext cx="4192850" cy="693710"/>
              <a:chOff x="0" y="0"/>
              <a:chExt cx="1250766" cy="206940"/>
            </a:xfrm>
          </p:grpSpPr>
          <p:sp>
            <p:nvSpPr>
              <p:cNvPr name="Freeform 10" id="10"/>
              <p:cNvSpPr/>
              <p:nvPr/>
            </p:nvSpPr>
            <p:spPr>
              <a:xfrm flipH="false" flipV="false" rot="0">
                <a:off x="22107" y="0"/>
                <a:ext cx="1206553" cy="206940"/>
              </a:xfrm>
              <a:custGeom>
                <a:avLst/>
                <a:gdLst/>
                <a:ahLst/>
                <a:cxnLst/>
                <a:rect r="r" b="b" t="t" l="l"/>
                <a:pathLst>
                  <a:path h="206940" w="1206553">
                    <a:moveTo>
                      <a:pt x="221454" y="0"/>
                    </a:moveTo>
                    <a:lnTo>
                      <a:pt x="1188298" y="0"/>
                    </a:lnTo>
                    <a:cubicBezTo>
                      <a:pt x="1195119" y="0"/>
                      <a:pt x="1201274" y="4093"/>
                      <a:pt x="1203913" y="10382"/>
                    </a:cubicBezTo>
                    <a:cubicBezTo>
                      <a:pt x="1206552" y="16672"/>
                      <a:pt x="1205160" y="23932"/>
                      <a:pt x="1200381" y="28799"/>
                    </a:cubicBezTo>
                    <a:lnTo>
                      <a:pt x="1053737" y="178141"/>
                    </a:lnTo>
                    <a:cubicBezTo>
                      <a:pt x="1035649" y="196563"/>
                      <a:pt x="1010915" y="206940"/>
                      <a:pt x="985098" y="206940"/>
                    </a:cubicBezTo>
                    <a:lnTo>
                      <a:pt x="18254" y="206940"/>
                    </a:lnTo>
                    <a:cubicBezTo>
                      <a:pt x="11433" y="206940"/>
                      <a:pt x="5278" y="202848"/>
                      <a:pt x="2639" y="196558"/>
                    </a:cubicBezTo>
                    <a:cubicBezTo>
                      <a:pt x="0" y="190268"/>
                      <a:pt x="1392" y="183008"/>
                      <a:pt x="6171" y="178141"/>
                    </a:cubicBezTo>
                    <a:lnTo>
                      <a:pt x="152815" y="28799"/>
                    </a:lnTo>
                    <a:cubicBezTo>
                      <a:pt x="170903" y="10377"/>
                      <a:pt x="195637" y="0"/>
                      <a:pt x="221454" y="0"/>
                    </a:cubicBezTo>
                    <a:close/>
                  </a:path>
                </a:pathLst>
              </a:custGeom>
              <a:solidFill>
                <a:srgbClr val="64CAF4"/>
              </a:solidFill>
            </p:spPr>
          </p:sp>
          <p:sp>
            <p:nvSpPr>
              <p:cNvPr name="TextBox 11" id="11"/>
              <p:cNvSpPr txBox="true"/>
              <p:nvPr/>
            </p:nvSpPr>
            <p:spPr>
              <a:xfrm>
                <a:off x="101600" y="19050"/>
                <a:ext cx="1047566" cy="187890"/>
              </a:xfrm>
              <a:prstGeom prst="rect">
                <a:avLst/>
              </a:prstGeom>
            </p:spPr>
            <p:txBody>
              <a:bodyPr anchor="ctr" rtlCol="false" tIns="50800" lIns="50800" bIns="50800" rIns="50800"/>
              <a:lstStyle/>
              <a:p>
                <a:pPr algn="ctr">
                  <a:lnSpc>
                    <a:spcPts val="1993"/>
                  </a:lnSpc>
                </a:pPr>
              </a:p>
            </p:txBody>
          </p:sp>
        </p:grpSp>
      </p:grpSp>
      <p:grpSp>
        <p:nvGrpSpPr>
          <p:cNvPr name="Group 12" id="12"/>
          <p:cNvGrpSpPr/>
          <p:nvPr/>
        </p:nvGrpSpPr>
        <p:grpSpPr>
          <a:xfrm rot="0">
            <a:off x="8909240" y="1005824"/>
            <a:ext cx="4593733" cy="459373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EFF"/>
            </a:solidFill>
          </p:spPr>
        </p:sp>
        <p:sp>
          <p:nvSpPr>
            <p:cNvPr name="TextBox 14" id="14"/>
            <p:cNvSpPr txBox="true"/>
            <p:nvPr/>
          </p:nvSpPr>
          <p:spPr>
            <a:xfrm>
              <a:off x="76200" y="95250"/>
              <a:ext cx="660400" cy="641350"/>
            </a:xfrm>
            <a:prstGeom prst="rect">
              <a:avLst/>
            </a:prstGeom>
          </p:spPr>
          <p:txBody>
            <a:bodyPr anchor="ctr" rtlCol="false" tIns="52498" lIns="52498" bIns="52498" rIns="52498"/>
            <a:lstStyle/>
            <a:p>
              <a:pPr algn="ctr">
                <a:lnSpc>
                  <a:spcPts val="1993"/>
                </a:lnSpc>
              </a:pPr>
            </a:p>
          </p:txBody>
        </p:sp>
      </p:grpSp>
      <p:grpSp>
        <p:nvGrpSpPr>
          <p:cNvPr name="Group 15" id="15"/>
          <p:cNvGrpSpPr/>
          <p:nvPr/>
        </p:nvGrpSpPr>
        <p:grpSpPr>
          <a:xfrm rot="0">
            <a:off x="9586742" y="1294530"/>
            <a:ext cx="4305044" cy="4305027"/>
            <a:chOff x="0" y="0"/>
            <a:chExt cx="6350000" cy="6349975"/>
          </a:xfrm>
        </p:grpSpPr>
        <p:sp>
          <p:nvSpPr>
            <p:cNvPr name="Freeform 16" id="16"/>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23185" t="0" r="-26907" b="0"/>
              </a:stretch>
            </a:blipFill>
          </p:spPr>
        </p:sp>
      </p:grpSp>
      <p:sp>
        <p:nvSpPr>
          <p:cNvPr name="TextBox 17" id="17"/>
          <p:cNvSpPr txBox="true"/>
          <p:nvPr/>
        </p:nvSpPr>
        <p:spPr>
          <a:xfrm rot="-60000">
            <a:off x="2418541" y="3005724"/>
            <a:ext cx="7004506" cy="1177286"/>
          </a:xfrm>
          <a:prstGeom prst="rect">
            <a:avLst/>
          </a:prstGeom>
        </p:spPr>
        <p:txBody>
          <a:bodyPr anchor="t" rtlCol="false" tIns="0" lIns="0" bIns="0" rIns="0">
            <a:spAutoFit/>
          </a:bodyPr>
          <a:lstStyle/>
          <a:p>
            <a:pPr algn="r" rtl="true">
              <a:lnSpc>
                <a:spcPts val="9660"/>
              </a:lnSpc>
            </a:pPr>
            <a:r>
              <a:rPr lang="ar-EG" sz="6900">
                <a:solidFill>
                  <a:srgbClr val="64CAF4"/>
                </a:solidFill>
                <a:latin typeface="Source Sans Pro"/>
                <a:ea typeface="Source Sans Pro"/>
                <a:cs typeface="Source Sans Pro"/>
                <a:sym typeface="Source Sans Pro"/>
                <a:rtl val="true"/>
              </a:rPr>
              <a:t>المحاضرة الأولى</a:t>
            </a:r>
          </a:p>
        </p:txBody>
      </p:sp>
      <p:sp>
        <p:nvSpPr>
          <p:cNvPr name="TextBox 18" id="18"/>
          <p:cNvSpPr txBox="true"/>
          <p:nvPr/>
        </p:nvSpPr>
        <p:spPr>
          <a:xfrm rot="0">
            <a:off x="7967377" y="7967847"/>
            <a:ext cx="3238729" cy="588010"/>
          </a:xfrm>
          <a:prstGeom prst="rect">
            <a:avLst/>
          </a:prstGeom>
        </p:spPr>
        <p:txBody>
          <a:bodyPr anchor="t" rtlCol="false" tIns="0" lIns="0" bIns="0" rIns="0">
            <a:spAutoFit/>
          </a:bodyPr>
          <a:lstStyle/>
          <a:p>
            <a:pPr algn="ctr" rtl="true">
              <a:lnSpc>
                <a:spcPts val="4519"/>
              </a:lnSpc>
            </a:pPr>
            <a:r>
              <a:rPr lang="ar-EG" sz="3999">
                <a:solidFill>
                  <a:srgbClr val="64CAF4"/>
                </a:solidFill>
                <a:latin typeface="Dynamo Medium"/>
                <a:ea typeface="Dynamo Medium"/>
                <a:cs typeface="Dynamo Medium"/>
                <a:sym typeface="Dynamo Medium"/>
                <a:rtl val="true"/>
              </a:rPr>
              <a:t>من اعداد:</a:t>
            </a:r>
          </a:p>
        </p:txBody>
      </p:sp>
      <p:sp>
        <p:nvSpPr>
          <p:cNvPr name="TextBox 19" id="19"/>
          <p:cNvSpPr txBox="true"/>
          <p:nvPr/>
        </p:nvSpPr>
        <p:spPr>
          <a:xfrm rot="0">
            <a:off x="4809823" y="8593956"/>
            <a:ext cx="4622964" cy="629666"/>
          </a:xfrm>
          <a:prstGeom prst="rect">
            <a:avLst/>
          </a:prstGeom>
        </p:spPr>
        <p:txBody>
          <a:bodyPr anchor="t" rtlCol="false" tIns="0" lIns="0" bIns="0" rIns="0">
            <a:spAutoFit/>
          </a:bodyPr>
          <a:lstStyle/>
          <a:p>
            <a:pPr algn="ctr" rtl="true">
              <a:lnSpc>
                <a:spcPts val="4972"/>
              </a:lnSpc>
            </a:pPr>
            <a:r>
              <a:rPr lang="ar-EG" b="true" sz="4400">
                <a:solidFill>
                  <a:srgbClr val="FCFEFF"/>
                </a:solidFill>
                <a:latin typeface="Source Sans Pro Bold"/>
                <a:ea typeface="Source Sans Pro Bold"/>
                <a:cs typeface="Source Sans Pro Bold"/>
                <a:sym typeface="Source Sans Pro Bold"/>
                <a:rtl val="true"/>
              </a:rPr>
              <a:t>د. هواري احلام</a:t>
            </a:r>
          </a:p>
        </p:txBody>
      </p:sp>
      <p:sp>
        <p:nvSpPr>
          <p:cNvPr name="TextBox 20" id="20"/>
          <p:cNvSpPr txBox="true"/>
          <p:nvPr/>
        </p:nvSpPr>
        <p:spPr>
          <a:xfrm rot="-60000">
            <a:off x="1046590" y="4536295"/>
            <a:ext cx="9124982" cy="2396486"/>
          </a:xfrm>
          <a:prstGeom prst="rect">
            <a:avLst/>
          </a:prstGeom>
        </p:spPr>
        <p:txBody>
          <a:bodyPr anchor="t" rtlCol="false" tIns="0" lIns="0" bIns="0" rIns="0">
            <a:spAutoFit/>
          </a:bodyPr>
          <a:lstStyle/>
          <a:p>
            <a:pPr algn="ctr" rtl="true">
              <a:lnSpc>
                <a:spcPts val="9660"/>
              </a:lnSpc>
            </a:pPr>
            <a:r>
              <a:rPr lang="ar-EG" b="true" sz="6900">
                <a:solidFill>
                  <a:srgbClr val="3275C5"/>
                </a:solidFill>
                <a:latin typeface="Source Sans Pro Bold"/>
                <a:ea typeface="Source Sans Pro Bold"/>
                <a:cs typeface="Source Sans Pro Bold"/>
                <a:sym typeface="Source Sans Pro Bold"/>
                <a:rtl val="true"/>
              </a:rPr>
              <a:t>مدخل مفاهيمي لادارة التغيير التنظيمي</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3167692"/>
            <a:ext cx="4012555" cy="5398056"/>
            <a:chOff x="0" y="0"/>
            <a:chExt cx="14160500" cy="19050000"/>
          </a:xfrm>
        </p:grpSpPr>
        <p:sp>
          <p:nvSpPr>
            <p:cNvPr name="Freeform 3" id="3"/>
            <p:cNvSpPr/>
            <p:nvPr/>
          </p:nvSpPr>
          <p:spPr>
            <a:xfrm flipH="true" flipV="false" rot="0">
              <a:off x="1248918" y="3146933"/>
              <a:ext cx="10725785" cy="12979655"/>
            </a:xfrm>
            <a:custGeom>
              <a:avLst/>
              <a:gdLst/>
              <a:ahLst/>
              <a:cxnLst/>
              <a:rect r="r" b="b" t="t" l="l"/>
              <a:pathLst>
                <a:path h="12979655" w="10725785">
                  <a:moveTo>
                    <a:pt x="1968373" y="12979655"/>
                  </a:moveTo>
                  <a:lnTo>
                    <a:pt x="8757412" y="12979655"/>
                  </a:lnTo>
                  <a:cubicBezTo>
                    <a:pt x="9844532" y="12979655"/>
                    <a:pt x="10725785" y="12098402"/>
                    <a:pt x="10725785" y="11011282"/>
                  </a:cubicBezTo>
                  <a:lnTo>
                    <a:pt x="10725785" y="1968373"/>
                  </a:lnTo>
                  <a:cubicBezTo>
                    <a:pt x="10725785" y="881253"/>
                    <a:pt x="9844532" y="0"/>
                    <a:pt x="8757412" y="0"/>
                  </a:cubicBezTo>
                  <a:lnTo>
                    <a:pt x="1968373" y="0"/>
                  </a:lnTo>
                  <a:cubicBezTo>
                    <a:pt x="881253" y="0"/>
                    <a:pt x="0" y="881253"/>
                    <a:pt x="0" y="1968373"/>
                  </a:cubicBezTo>
                  <a:lnTo>
                    <a:pt x="0" y="11011407"/>
                  </a:lnTo>
                  <a:cubicBezTo>
                    <a:pt x="127" y="12098402"/>
                    <a:pt x="881380" y="12979655"/>
                    <a:pt x="1968373" y="12979655"/>
                  </a:cubicBezTo>
                  <a:close/>
                </a:path>
              </a:pathLst>
            </a:custGeom>
            <a:blipFill>
              <a:blip r:embed="rId2"/>
              <a:stretch>
                <a:fillRect l="-40816" t="0" r="-40816" b="0"/>
              </a:stretch>
            </a:blipFill>
          </p:spPr>
        </p:sp>
        <p:sp>
          <p:nvSpPr>
            <p:cNvPr name="Freeform 4" id="4"/>
            <p:cNvSpPr/>
            <p:nvPr/>
          </p:nvSpPr>
          <p:spPr>
            <a:xfrm flipH="false" flipV="false" rot="0">
              <a:off x="0" y="0"/>
              <a:ext cx="14160500" cy="19050000"/>
            </a:xfrm>
            <a:custGeom>
              <a:avLst/>
              <a:gdLst/>
              <a:ahLst/>
              <a:cxnLst/>
              <a:rect r="r" b="b" t="t" l="l"/>
              <a:pathLst>
                <a:path h="19050000" w="14160500">
                  <a:moveTo>
                    <a:pt x="14160500" y="19050000"/>
                  </a:moveTo>
                  <a:lnTo>
                    <a:pt x="0" y="19050000"/>
                  </a:lnTo>
                  <a:lnTo>
                    <a:pt x="0" y="0"/>
                  </a:lnTo>
                  <a:lnTo>
                    <a:pt x="14160500" y="0"/>
                  </a:lnTo>
                  <a:lnTo>
                    <a:pt x="14160500" y="19050000"/>
                  </a:lnTo>
                  <a:close/>
                </a:path>
              </a:pathLst>
            </a:custGeom>
            <a:blipFill>
              <a:blip r:embed="rId3"/>
              <a:stretch>
                <a:fillRect l="-28" t="0" r="-28" b="0"/>
              </a:stretch>
            </a:blipFill>
          </p:spPr>
        </p:sp>
      </p:grpSp>
      <p:sp>
        <p:nvSpPr>
          <p:cNvPr name="Freeform 5" id="5"/>
          <p:cNvSpPr/>
          <p:nvPr/>
        </p:nvSpPr>
        <p:spPr>
          <a:xfrm flipH="false" flipV="false" rot="-2561783">
            <a:off x="-2150393" y="-1597808"/>
            <a:ext cx="6000674" cy="4342306"/>
          </a:xfrm>
          <a:custGeom>
            <a:avLst/>
            <a:gdLst/>
            <a:ahLst/>
            <a:cxnLst/>
            <a:rect r="r" b="b" t="t" l="l"/>
            <a:pathLst>
              <a:path h="4342306" w="6000674">
                <a:moveTo>
                  <a:pt x="0" y="0"/>
                </a:moveTo>
                <a:lnTo>
                  <a:pt x="6000674" y="0"/>
                </a:lnTo>
                <a:lnTo>
                  <a:pt x="6000674" y="4342306"/>
                </a:lnTo>
                <a:lnTo>
                  <a:pt x="0" y="4342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7616117">
            <a:off x="14754144" y="7087147"/>
            <a:ext cx="6000674" cy="4342306"/>
          </a:xfrm>
          <a:custGeom>
            <a:avLst/>
            <a:gdLst/>
            <a:ahLst/>
            <a:cxnLst/>
            <a:rect r="r" b="b" t="t" l="l"/>
            <a:pathLst>
              <a:path h="4342306" w="6000674">
                <a:moveTo>
                  <a:pt x="0" y="0"/>
                </a:moveTo>
                <a:lnTo>
                  <a:pt x="6000675" y="0"/>
                </a:lnTo>
                <a:lnTo>
                  <a:pt x="6000675" y="4342306"/>
                </a:lnTo>
                <a:lnTo>
                  <a:pt x="0" y="4342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4106643" y="807545"/>
            <a:ext cx="13574695" cy="8586184"/>
          </a:xfrm>
          <a:prstGeom prst="rect">
            <a:avLst/>
          </a:prstGeom>
        </p:spPr>
        <p:txBody>
          <a:bodyPr anchor="t" rtlCol="false" tIns="0" lIns="0" bIns="0" rIns="0">
            <a:spAutoFit/>
          </a:bodyPr>
          <a:lstStyle/>
          <a:p>
            <a:pPr algn="ctr" rtl="true">
              <a:lnSpc>
                <a:spcPts val="6315"/>
              </a:lnSpc>
            </a:pPr>
            <a:r>
              <a:rPr lang="ar-EG" b="true" sz="4511">
                <a:solidFill>
                  <a:srgbClr val="1A1B25"/>
                </a:solidFill>
                <a:latin typeface="Source Sans Pro Bold"/>
                <a:ea typeface="Source Sans Pro Bold"/>
                <a:cs typeface="Source Sans Pro Bold"/>
                <a:sym typeface="Source Sans Pro Bold"/>
                <a:rtl val="true"/>
              </a:rPr>
              <a:t>مقدمة:</a:t>
            </a:r>
          </a:p>
          <a:p>
            <a:pPr algn="just" rtl="true">
              <a:lnSpc>
                <a:spcPts val="4775"/>
              </a:lnSpc>
            </a:pPr>
            <a:r>
              <a:rPr lang="ar-EG" b="true" sz="3411">
                <a:solidFill>
                  <a:srgbClr val="3275C5"/>
                </a:solidFill>
                <a:latin typeface="Source Sans Pro Bold"/>
                <a:ea typeface="Source Sans Pro Bold"/>
                <a:cs typeface="Source Sans Pro Bold"/>
                <a:sym typeface="Source Sans Pro Bold"/>
                <a:rtl val="true"/>
              </a:rPr>
              <a:t>إ</a:t>
            </a:r>
            <a:r>
              <a:rPr lang="ar-EG" b="true" sz="3411">
                <a:solidFill>
                  <a:srgbClr val="000000"/>
                </a:solidFill>
                <a:latin typeface="Source Sans Pro Bold"/>
                <a:ea typeface="Source Sans Pro Bold"/>
                <a:cs typeface="Source Sans Pro Bold"/>
                <a:sym typeface="Source Sans Pro Bold"/>
                <a:rtl val="true"/>
              </a:rPr>
              <a:t>ن الشيء الثابت في هذا الوجود ان كل شيء متغير، وان قانون التغيير هو الّذي يحكم هذا الكون منذ الازل فمن منا لا يتغير يوما بعد يوم، فلا يوجد من يقف في حالة ثابتة فالديناميكية هي السمة الرئيسية للحياة، ولهذا لابد من الجزم بان التغيير هو الحقيقة الوحيدة في حياتنا وبالتالي علينا السعي من أجل التكيف والتأقلم مع هذا المحيط المتغير لكي لا نشعر بانّنا غرباء عنه.</a:t>
            </a:r>
          </a:p>
          <a:p>
            <a:pPr algn="just" rtl="true">
              <a:lnSpc>
                <a:spcPts val="4775"/>
              </a:lnSpc>
            </a:pPr>
            <a:r>
              <a:rPr lang="ar-EG" b="true" sz="3411">
                <a:solidFill>
                  <a:srgbClr val="000000"/>
                </a:solidFill>
                <a:latin typeface="Source Sans Pro Bold"/>
                <a:ea typeface="Source Sans Pro Bold"/>
                <a:cs typeface="Source Sans Pro Bold"/>
                <a:sym typeface="Source Sans Pro Bold"/>
                <a:rtl val="true"/>
              </a:rPr>
              <a:t>ولعل الشيء الّي يدفع بالمنظمات إلى تبني تغيير داخلي والّذي يسمى بالتغيير التنظيمي هو التغيير الّذي يحدث في البيئة الخارجية بغية التكيف معها، ولهذا للتغيير أسس وقواعد يقوم عليها وكذا مراحل يتبعها، وأشكال يتفرع لها، وعوامل ومتطلبات لابد من توفرها لإنجاحه، ورغم أهمية وضرورة التغيير للمنظمات لتتعايش مع محيطها وتحافظ على استمرارها إلاّ أنّه في غالب الأحيان يصطدم بمقاومة حادة من طرف أفراد المنظمة بسبب دوافع ومبررات متعددة منها: نفسية، مادية، معنوية... </a:t>
            </a:r>
          </a:p>
          <a:p>
            <a:pPr algn="ctr" rtl="true">
              <a:lnSpc>
                <a:spcPts val="4775"/>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2732255" y="-611740"/>
            <a:ext cx="12796393" cy="5839809"/>
          </a:xfrm>
          <a:custGeom>
            <a:avLst/>
            <a:gdLst/>
            <a:ahLst/>
            <a:cxnLst/>
            <a:rect r="r" b="b" t="t" l="l"/>
            <a:pathLst>
              <a:path h="5839809" w="12796393">
                <a:moveTo>
                  <a:pt x="0" y="0"/>
                </a:moveTo>
                <a:lnTo>
                  <a:pt x="12796393" y="0"/>
                </a:lnTo>
                <a:lnTo>
                  <a:pt x="12796393" y="5839809"/>
                </a:lnTo>
                <a:lnTo>
                  <a:pt x="0" y="5839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153189" y="610981"/>
            <a:ext cx="3890325" cy="3642591"/>
            <a:chOff x="0" y="0"/>
            <a:chExt cx="5709949" cy="5346343"/>
          </a:xfrm>
        </p:grpSpPr>
        <p:sp>
          <p:nvSpPr>
            <p:cNvPr name="Freeform 4" id="4"/>
            <p:cNvSpPr/>
            <p:nvPr/>
          </p:nvSpPr>
          <p:spPr>
            <a:xfrm flipH="false" flipV="false" rot="0">
              <a:off x="0" y="0"/>
              <a:ext cx="5709949" cy="5346343"/>
            </a:xfrm>
            <a:custGeom>
              <a:avLst/>
              <a:gdLst/>
              <a:ahLst/>
              <a:cxnLst/>
              <a:rect r="r" b="b" t="t" l="l"/>
              <a:pathLst>
                <a:path h="5346343" w="5709949">
                  <a:moveTo>
                    <a:pt x="4282461" y="0"/>
                  </a:moveTo>
                  <a:lnTo>
                    <a:pt x="1427487" y="0"/>
                  </a:lnTo>
                  <a:lnTo>
                    <a:pt x="0" y="2673171"/>
                  </a:lnTo>
                  <a:lnTo>
                    <a:pt x="1427487" y="5346343"/>
                  </a:lnTo>
                  <a:lnTo>
                    <a:pt x="4282462" y="5346343"/>
                  </a:lnTo>
                  <a:lnTo>
                    <a:pt x="5709949" y="2673171"/>
                  </a:lnTo>
                  <a:close/>
                </a:path>
              </a:pathLst>
            </a:custGeom>
            <a:blipFill>
              <a:blip r:embed="rId4"/>
              <a:stretch>
                <a:fillRect l="-20267" t="0" r="-20267" b="0"/>
              </a:stretch>
            </a:blipFill>
          </p:spPr>
        </p:sp>
      </p:grpSp>
      <p:sp>
        <p:nvSpPr>
          <p:cNvPr name="Freeform 5" id="5"/>
          <p:cNvSpPr/>
          <p:nvPr/>
        </p:nvSpPr>
        <p:spPr>
          <a:xfrm flipH="false" flipV="false" rot="-10800000">
            <a:off x="12592738" y="-611740"/>
            <a:ext cx="5871820" cy="3280879"/>
          </a:xfrm>
          <a:custGeom>
            <a:avLst/>
            <a:gdLst/>
            <a:ahLst/>
            <a:cxnLst/>
            <a:rect r="r" b="b" t="t" l="l"/>
            <a:pathLst>
              <a:path h="3280879" w="5871820">
                <a:moveTo>
                  <a:pt x="0" y="0"/>
                </a:moveTo>
                <a:lnTo>
                  <a:pt x="5871820" y="0"/>
                </a:lnTo>
                <a:lnTo>
                  <a:pt x="5871820" y="3280880"/>
                </a:lnTo>
                <a:lnTo>
                  <a:pt x="0" y="3280880"/>
                </a:lnTo>
                <a:lnTo>
                  <a:pt x="0" y="0"/>
                </a:lnTo>
                <a:close/>
              </a:path>
            </a:pathLst>
          </a:custGeom>
          <a:blipFill>
            <a:blip r:embed="rId5">
              <a:alphaModFix amt="69000"/>
            </a:blip>
            <a:stretch>
              <a:fillRect l="0" t="0" r="0" b="0"/>
            </a:stretch>
          </a:blipFill>
        </p:spPr>
      </p:sp>
      <p:sp>
        <p:nvSpPr>
          <p:cNvPr name="TextBox 6" id="6"/>
          <p:cNvSpPr txBox="true"/>
          <p:nvPr/>
        </p:nvSpPr>
        <p:spPr>
          <a:xfrm rot="0">
            <a:off x="366888" y="4853646"/>
            <a:ext cx="17554224" cy="2089151"/>
          </a:xfrm>
          <a:prstGeom prst="rect">
            <a:avLst/>
          </a:prstGeom>
        </p:spPr>
        <p:txBody>
          <a:bodyPr anchor="t" rtlCol="false" tIns="0" lIns="0" bIns="0" rIns="0">
            <a:spAutoFit/>
          </a:bodyPr>
          <a:lstStyle/>
          <a:p>
            <a:pPr algn="just" rtl="true">
              <a:lnSpc>
                <a:spcPts val="5599"/>
              </a:lnSpc>
            </a:pPr>
            <a:r>
              <a:rPr lang="ar-EG" b="true" sz="3999" spc="15">
                <a:solidFill>
                  <a:srgbClr val="000000"/>
                </a:solidFill>
                <a:latin typeface="Source Sans Pro Bold"/>
                <a:ea typeface="Source Sans Pro Bold"/>
                <a:cs typeface="Source Sans Pro Bold"/>
                <a:sym typeface="Source Sans Pro Bold"/>
                <a:rtl val="true"/>
              </a:rPr>
              <a:t>لقد تطرق التعديد من الباحثين إلى تعريف التغيير التنظيم، وهذا إن دل على شيء فيدل أهمية التغيير في المنظمات والاهتمام الكبير الموجه له على :</a:t>
            </a:r>
          </a:p>
          <a:p>
            <a:pPr algn="just">
              <a:lnSpc>
                <a:spcPts val="5599"/>
              </a:lnSpc>
            </a:pPr>
          </a:p>
        </p:txBody>
      </p:sp>
      <p:sp>
        <p:nvSpPr>
          <p:cNvPr name="Freeform 7" id="7"/>
          <p:cNvSpPr/>
          <p:nvPr/>
        </p:nvSpPr>
        <p:spPr>
          <a:xfrm flipH="true" flipV="true" rot="-10800000">
            <a:off x="-203655" y="7617860"/>
            <a:ext cx="5871820" cy="3280879"/>
          </a:xfrm>
          <a:custGeom>
            <a:avLst/>
            <a:gdLst/>
            <a:ahLst/>
            <a:cxnLst/>
            <a:rect r="r" b="b" t="t" l="l"/>
            <a:pathLst>
              <a:path h="3280879" w="5871820">
                <a:moveTo>
                  <a:pt x="5871820" y="3280880"/>
                </a:moveTo>
                <a:lnTo>
                  <a:pt x="0" y="3280880"/>
                </a:lnTo>
                <a:lnTo>
                  <a:pt x="0" y="0"/>
                </a:lnTo>
                <a:lnTo>
                  <a:pt x="5871820" y="0"/>
                </a:lnTo>
                <a:lnTo>
                  <a:pt x="5871820" y="3280880"/>
                </a:lnTo>
                <a:close/>
              </a:path>
            </a:pathLst>
          </a:custGeom>
          <a:blipFill>
            <a:blip r:embed="rId5">
              <a:alphaModFix amt="69000"/>
            </a:blip>
            <a:stretch>
              <a:fillRect l="0" t="0" r="0" b="0"/>
            </a:stretch>
          </a:blipFill>
        </p:spPr>
      </p:sp>
      <p:sp>
        <p:nvSpPr>
          <p:cNvPr name="TextBox 8" id="8"/>
          <p:cNvSpPr txBox="true"/>
          <p:nvPr/>
        </p:nvSpPr>
        <p:spPr>
          <a:xfrm rot="-60000">
            <a:off x="8272723" y="1749520"/>
            <a:ext cx="7004506" cy="778504"/>
          </a:xfrm>
          <a:prstGeom prst="rect">
            <a:avLst/>
          </a:prstGeom>
        </p:spPr>
        <p:txBody>
          <a:bodyPr anchor="t" rtlCol="false" tIns="0" lIns="0" bIns="0" rIns="0">
            <a:spAutoFit/>
          </a:bodyPr>
          <a:lstStyle/>
          <a:p>
            <a:pPr algn="r" rtl="true">
              <a:lnSpc>
                <a:spcPts val="6440"/>
              </a:lnSpc>
            </a:pPr>
            <a:r>
              <a:rPr lang="en-US" b="true" sz="4600">
                <a:solidFill>
                  <a:srgbClr val="000000"/>
                </a:solidFill>
                <a:latin typeface="Source Sans Pro Bold"/>
                <a:ea typeface="Source Sans Pro Bold"/>
                <a:cs typeface="Source Sans Pro Bold"/>
                <a:sym typeface="Source Sans Pro Bold"/>
              </a:rPr>
              <a:t>1</a:t>
            </a:r>
            <a:r>
              <a:rPr lang="ar-EG" b="true" sz="4600">
                <a:solidFill>
                  <a:srgbClr val="000000"/>
                </a:solidFill>
                <a:latin typeface="Source Sans Pro Bold"/>
                <a:ea typeface="Source Sans Pro Bold"/>
                <a:cs typeface="Source Sans Pro Bold"/>
                <a:sym typeface="Source Sans Pro Bold"/>
                <a:rtl val="true"/>
              </a:rPr>
              <a:t>-تعريف التغيير التنظيمي:</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366888" y="-807542"/>
            <a:ext cx="18288000" cy="4655127"/>
          </a:xfrm>
          <a:custGeom>
            <a:avLst/>
            <a:gdLst/>
            <a:ahLst/>
            <a:cxnLst/>
            <a:rect r="r" b="b" t="t" l="l"/>
            <a:pathLst>
              <a:path h="4655127" w="18288000">
                <a:moveTo>
                  <a:pt x="0" y="0"/>
                </a:moveTo>
                <a:lnTo>
                  <a:pt x="18288000" y="0"/>
                </a:lnTo>
                <a:lnTo>
                  <a:pt x="18288000" y="4655127"/>
                </a:lnTo>
                <a:lnTo>
                  <a:pt x="0" y="46551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3444" y="1780855"/>
            <a:ext cx="17921112" cy="7986177"/>
          </a:xfrm>
          <a:prstGeom prst="rect">
            <a:avLst/>
          </a:prstGeom>
        </p:spPr>
        <p:txBody>
          <a:bodyPr anchor="t" rtlCol="false" tIns="0" lIns="0" bIns="0" rIns="0">
            <a:spAutoFit/>
          </a:bodyPr>
          <a:lstStyle/>
          <a:p>
            <a:pPr algn="just" rtl="true">
              <a:lnSpc>
                <a:spcPts val="6416"/>
              </a:lnSpc>
            </a:pPr>
            <a:r>
              <a:rPr lang="ar-EG" sz="4583" spc="18">
                <a:solidFill>
                  <a:srgbClr val="000000"/>
                </a:solidFill>
                <a:latin typeface="Source Sans Pro"/>
                <a:ea typeface="Source Sans Pro"/>
                <a:cs typeface="Source Sans Pro"/>
                <a:sym typeface="Source Sans Pro"/>
                <a:rtl val="true"/>
              </a:rPr>
              <a:t>_عرف كل من اندرو ومارك (</a:t>
            </a:r>
            <a:r>
              <a:rPr lang="en-US" sz="4583" spc="18">
                <a:solidFill>
                  <a:srgbClr val="000000"/>
                </a:solidFill>
                <a:latin typeface="Source Sans Pro"/>
                <a:ea typeface="Source Sans Pro"/>
                <a:cs typeface="Source Sans Pro"/>
                <a:sym typeface="Source Sans Pro"/>
              </a:rPr>
              <a:t>Andro et Mark</a:t>
            </a:r>
            <a:r>
              <a:rPr lang="ar-EG" sz="4583" spc="18">
                <a:solidFill>
                  <a:srgbClr val="000000"/>
                </a:solidFill>
                <a:latin typeface="Source Sans Pro"/>
                <a:ea typeface="Source Sans Pro"/>
                <a:cs typeface="Source Sans Pro"/>
                <a:sym typeface="Source Sans Pro"/>
                <a:rtl val="true"/>
              </a:rPr>
              <a:t>) التغيير التنظيمي بأنّه:" عملية تسعى إلى زيادة الفعالية التنظيمية عن طريق توحيد حاجات الأفراد للنمو والتطور مع الاهداف التنظيمية باستخدام معارف وأساليب من العلوم السلوكية"</a:t>
            </a:r>
          </a:p>
          <a:p>
            <a:pPr algn="just" rtl="true">
              <a:lnSpc>
                <a:spcPts val="6416"/>
              </a:lnSpc>
            </a:pPr>
            <a:r>
              <a:rPr lang="ar-EG" sz="4583" spc="18">
                <a:solidFill>
                  <a:srgbClr val="000000"/>
                </a:solidFill>
                <a:latin typeface="Source Sans Pro"/>
                <a:ea typeface="Source Sans Pro"/>
                <a:cs typeface="Source Sans Pro"/>
                <a:sym typeface="Source Sans Pro"/>
                <a:rtl val="true"/>
              </a:rPr>
              <a:t>_</a:t>
            </a:r>
            <a:r>
              <a:rPr lang="ar-EG" sz="4583" spc="18">
                <a:solidFill>
                  <a:srgbClr val="000000"/>
                </a:solidFill>
                <a:latin typeface="Source Sans Pro"/>
                <a:ea typeface="Source Sans Pro"/>
                <a:cs typeface="Source Sans Pro"/>
                <a:sym typeface="Source Sans Pro"/>
                <a:rtl val="true"/>
              </a:rPr>
              <a:t>كما عرفه فرنك وبيل (</a:t>
            </a:r>
            <a:r>
              <a:rPr lang="en-US" sz="4583" spc="18">
                <a:solidFill>
                  <a:srgbClr val="000000"/>
                </a:solidFill>
                <a:latin typeface="Source Sans Pro"/>
                <a:ea typeface="Source Sans Pro"/>
                <a:cs typeface="Source Sans Pro"/>
                <a:sym typeface="Source Sans Pro"/>
              </a:rPr>
              <a:t>French et Bell</a:t>
            </a:r>
            <a:r>
              <a:rPr lang="ar-EG" sz="4583" spc="18">
                <a:solidFill>
                  <a:srgbClr val="000000"/>
                </a:solidFill>
                <a:latin typeface="Source Sans Pro"/>
                <a:ea typeface="Source Sans Pro"/>
                <a:cs typeface="Source Sans Pro"/>
                <a:sym typeface="Source Sans Pro"/>
                <a:rtl val="true"/>
              </a:rPr>
              <a:t>) أنّهك جهد طويل المدى يدار ويدعم من قبل الادارة العليا لتطوير الرؤية المستقبلية للمنظمة، والتمكين والتعلم وحل المشكلات من خلال العمليات الجماعية المستمرة لإدارة المنظمة مع التركيز على فرق العمل والنظريات السلوكية والبحث العلمي وتغيير ثقافة المنظمة في سبيل التحسين المستمر لقدرتها من خلال مشاركة وتعاون العمال فيها لتحقيق رسالتها وأهدافها"</a:t>
            </a:r>
          </a:p>
          <a:p>
            <a:pPr algn="just">
              <a:lnSpc>
                <a:spcPts val="5717"/>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751090" y="1897973"/>
            <a:ext cx="10511830" cy="6491055"/>
          </a:xfrm>
          <a:custGeom>
            <a:avLst/>
            <a:gdLst/>
            <a:ahLst/>
            <a:cxnLst/>
            <a:rect r="r" b="b" t="t" l="l"/>
            <a:pathLst>
              <a:path h="6491055" w="10511830">
                <a:moveTo>
                  <a:pt x="0" y="0"/>
                </a:moveTo>
                <a:lnTo>
                  <a:pt x="10511830" y="0"/>
                </a:lnTo>
                <a:lnTo>
                  <a:pt x="10511830" y="6491054"/>
                </a:lnTo>
                <a:lnTo>
                  <a:pt x="0" y="6491054"/>
                </a:lnTo>
                <a:lnTo>
                  <a:pt x="0" y="0"/>
                </a:lnTo>
                <a:close/>
              </a:path>
            </a:pathLst>
          </a:custGeom>
          <a:blipFill>
            <a:blip r:embed="rId2"/>
            <a:stretch>
              <a:fillRect l="0" t="0" r="0" b="0"/>
            </a:stretch>
          </a:blipFill>
        </p:spPr>
      </p:sp>
      <p:sp>
        <p:nvSpPr>
          <p:cNvPr name="TextBox 3" id="3"/>
          <p:cNvSpPr txBox="true"/>
          <p:nvPr/>
        </p:nvSpPr>
        <p:spPr>
          <a:xfrm rot="0">
            <a:off x="766847" y="381862"/>
            <a:ext cx="17242997" cy="10790108"/>
          </a:xfrm>
          <a:prstGeom prst="rect">
            <a:avLst/>
          </a:prstGeom>
        </p:spPr>
        <p:txBody>
          <a:bodyPr anchor="t" rtlCol="false" tIns="0" lIns="0" bIns="0" rIns="0">
            <a:spAutoFit/>
          </a:bodyPr>
          <a:lstStyle/>
          <a:p>
            <a:pPr algn="just" rtl="true">
              <a:lnSpc>
                <a:spcPts val="6763"/>
              </a:lnSpc>
            </a:pPr>
            <a:r>
              <a:rPr lang="ar-EG" sz="4831" spc="19">
                <a:solidFill>
                  <a:srgbClr val="000000"/>
                </a:solidFill>
                <a:latin typeface="Source Sans Pro"/>
                <a:ea typeface="Source Sans Pro"/>
                <a:cs typeface="Source Sans Pro"/>
                <a:sym typeface="Source Sans Pro"/>
                <a:rtl val="true"/>
              </a:rPr>
              <a:t>_وعرفه شومبيتر  (</a:t>
            </a:r>
            <a:r>
              <a:rPr lang="en-US" sz="4831" spc="19">
                <a:solidFill>
                  <a:srgbClr val="000000"/>
                </a:solidFill>
                <a:latin typeface="Source Sans Pro"/>
                <a:ea typeface="Source Sans Pro"/>
                <a:cs typeface="Source Sans Pro"/>
                <a:sym typeface="Source Sans Pro"/>
              </a:rPr>
              <a:t>Schumpeter</a:t>
            </a:r>
            <a:r>
              <a:rPr lang="ar-EG" sz="4831" spc="19">
                <a:solidFill>
                  <a:srgbClr val="000000"/>
                </a:solidFill>
                <a:latin typeface="Source Sans Pro"/>
                <a:ea typeface="Source Sans Pro"/>
                <a:cs typeface="Source Sans Pro"/>
                <a:sym typeface="Source Sans Pro"/>
                <a:rtl val="true"/>
              </a:rPr>
              <a:t>)بأنّه: "عملية ارتقاء تنظيمي تسمح بالانتقال من حالة إلى حالة أفضل داخل المنظمة" أي أنّ المنظمة أثناء قيامها بعملية التغيير التنظيمي تنتقل عبر سلسلة من المراحل تقفز بها من وضع حالي غلى وضع آخر منشود.</a:t>
            </a:r>
          </a:p>
          <a:p>
            <a:pPr algn="just" rtl="true">
              <a:lnSpc>
                <a:spcPts val="6763"/>
              </a:lnSpc>
            </a:pPr>
            <a:r>
              <a:rPr lang="ar-EG" sz="4831" spc="19">
                <a:solidFill>
                  <a:srgbClr val="000000"/>
                </a:solidFill>
                <a:latin typeface="Source Sans Pro"/>
                <a:ea typeface="Source Sans Pro"/>
                <a:cs typeface="Source Sans Pro"/>
                <a:sym typeface="Source Sans Pro"/>
                <a:rtl val="true"/>
              </a:rPr>
              <a:t>_</a:t>
            </a:r>
            <a:r>
              <a:rPr lang="ar-EG" sz="4831" spc="19">
                <a:solidFill>
                  <a:srgbClr val="000000"/>
                </a:solidFill>
                <a:latin typeface="Source Sans Pro"/>
                <a:ea typeface="Source Sans Pro"/>
                <a:cs typeface="Source Sans Pro"/>
                <a:sym typeface="Source Sans Pro"/>
                <a:rtl val="true"/>
              </a:rPr>
              <a:t>ويرى أولفيي (</a:t>
            </a:r>
            <a:r>
              <a:rPr lang="en-US" sz="4831" spc="19">
                <a:solidFill>
                  <a:srgbClr val="000000"/>
                </a:solidFill>
                <a:latin typeface="Source Sans Pro"/>
                <a:ea typeface="Source Sans Pro"/>
                <a:cs typeface="Source Sans Pro"/>
                <a:sym typeface="Source Sans Pro"/>
              </a:rPr>
              <a:t>Olivier</a:t>
            </a:r>
            <a:r>
              <a:rPr lang="ar-EG" sz="4831" spc="19">
                <a:solidFill>
                  <a:srgbClr val="000000"/>
                </a:solidFill>
                <a:latin typeface="Source Sans Pro"/>
                <a:ea typeface="Source Sans Pro"/>
                <a:cs typeface="Source Sans Pro"/>
                <a:sym typeface="Source Sans Pro"/>
                <a:rtl val="true"/>
              </a:rPr>
              <a:t>) وزملاءه أنّه:" ظاهرة لا مفر منها في حياة المنظمات، تحمل معها استحداث أوضاع تنظيمية (الهيكل التنظيمي)، وأساليب إدارية (الثقافة التنظيمية) وتأثير ذلك على أعضاءها سواء كانوا مدراء أو موظفين" </a:t>
            </a:r>
          </a:p>
          <a:p>
            <a:pPr algn="just" rtl="true">
              <a:lnSpc>
                <a:spcPts val="6203"/>
              </a:lnSpc>
            </a:pPr>
            <a:r>
              <a:rPr lang="ar-EG" sz="4431" spc="17">
                <a:solidFill>
                  <a:srgbClr val="000000"/>
                </a:solidFill>
                <a:latin typeface="Source Sans Pro"/>
                <a:ea typeface="Source Sans Pro"/>
                <a:cs typeface="Source Sans Pro"/>
                <a:sym typeface="Source Sans Pro"/>
                <a:rtl val="true"/>
              </a:rPr>
              <a:t>_وعرفه جيلهان </a:t>
            </a:r>
            <a:r>
              <a:rPr lang="en-US" sz="4431" spc="17">
                <a:solidFill>
                  <a:srgbClr val="000000"/>
                </a:solidFill>
                <a:latin typeface="Source Sans Pro"/>
                <a:ea typeface="Source Sans Pro"/>
                <a:cs typeface="Source Sans Pro"/>
                <a:sym typeface="Source Sans Pro"/>
              </a:rPr>
              <a:t>Guilhan</a:t>
            </a:r>
            <a:r>
              <a:rPr lang="ar-EG" sz="4431" spc="17">
                <a:solidFill>
                  <a:srgbClr val="000000"/>
                </a:solidFill>
                <a:latin typeface="Source Sans Pro"/>
                <a:ea typeface="Source Sans Pro"/>
                <a:cs typeface="Source Sans Pro"/>
                <a:sym typeface="Source Sans Pro"/>
                <a:rtl val="true"/>
              </a:rPr>
              <a:t>)) أنّه:" كلّ تعديل في هيكل المؤسسة أو سلوكات أفرادها، وذلك من أجل التكيف مع المحيط أو هو كلّ فعل ارادي من طرف مدراء المنظمات بهدف ضمان استمرارية وتطور المنظمة في محيطها الخارجي"</a:t>
            </a:r>
          </a:p>
          <a:p>
            <a:pPr algn="just" rtl="true">
              <a:lnSpc>
                <a:spcPts val="6763"/>
              </a:lnSpc>
            </a:pPr>
          </a:p>
          <a:p>
            <a:pPr algn="just">
              <a:lnSpc>
                <a:spcPts val="6025"/>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0">
            <a:off x="3002783" y="4420667"/>
            <a:ext cx="1281730" cy="1223470"/>
          </a:xfrm>
          <a:custGeom>
            <a:avLst/>
            <a:gdLst/>
            <a:ahLst/>
            <a:cxnLst/>
            <a:rect r="r" b="b" t="t" l="l"/>
            <a:pathLst>
              <a:path h="1223470" w="1281730">
                <a:moveTo>
                  <a:pt x="0" y="0"/>
                </a:moveTo>
                <a:lnTo>
                  <a:pt x="1281731" y="0"/>
                </a:lnTo>
                <a:lnTo>
                  <a:pt x="1281731" y="1223470"/>
                </a:lnTo>
                <a:lnTo>
                  <a:pt x="0" y="12234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489971" y="3543112"/>
            <a:ext cx="1251359" cy="1251359"/>
          </a:xfrm>
          <a:custGeom>
            <a:avLst/>
            <a:gdLst/>
            <a:ahLst/>
            <a:cxnLst/>
            <a:rect r="r" b="b" t="t" l="l"/>
            <a:pathLst>
              <a:path h="1251359" w="1251359">
                <a:moveTo>
                  <a:pt x="0" y="0"/>
                </a:moveTo>
                <a:lnTo>
                  <a:pt x="1251360" y="0"/>
                </a:lnTo>
                <a:lnTo>
                  <a:pt x="1251360" y="1251359"/>
                </a:lnTo>
                <a:lnTo>
                  <a:pt x="0" y="12513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001535" y="4551860"/>
            <a:ext cx="1312104" cy="1183279"/>
          </a:xfrm>
          <a:custGeom>
            <a:avLst/>
            <a:gdLst/>
            <a:ahLst/>
            <a:cxnLst/>
            <a:rect r="r" b="b" t="t" l="l"/>
            <a:pathLst>
              <a:path h="1183279" w="1312104">
                <a:moveTo>
                  <a:pt x="0" y="0"/>
                </a:moveTo>
                <a:lnTo>
                  <a:pt x="1312104" y="0"/>
                </a:lnTo>
                <a:lnTo>
                  <a:pt x="1312104" y="1183280"/>
                </a:lnTo>
                <a:lnTo>
                  <a:pt x="0" y="11832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4006574" y="-369454"/>
            <a:ext cx="7009358" cy="1159703"/>
            <a:chOff x="0" y="0"/>
            <a:chExt cx="1250766" cy="206940"/>
          </a:xfrm>
        </p:grpSpPr>
        <p:sp>
          <p:nvSpPr>
            <p:cNvPr name="Freeform 6" id="6"/>
            <p:cNvSpPr/>
            <p:nvPr/>
          </p:nvSpPr>
          <p:spPr>
            <a:xfrm flipH="false" flipV="false" rot="0">
              <a:off x="11494" y="0"/>
              <a:ext cx="1227777" cy="206940"/>
            </a:xfrm>
            <a:custGeom>
              <a:avLst/>
              <a:gdLst/>
              <a:ahLst/>
              <a:cxnLst/>
              <a:rect r="r" b="b" t="t" l="l"/>
              <a:pathLst>
                <a:path h="206940" w="1227777">
                  <a:moveTo>
                    <a:pt x="212692" y="0"/>
                  </a:moveTo>
                  <a:lnTo>
                    <a:pt x="1218286" y="0"/>
                  </a:lnTo>
                  <a:cubicBezTo>
                    <a:pt x="1221833" y="0"/>
                    <a:pt x="1225033" y="2128"/>
                    <a:pt x="1226405" y="5398"/>
                  </a:cubicBezTo>
                  <a:cubicBezTo>
                    <a:pt x="1227778" y="8669"/>
                    <a:pt x="1227054" y="12443"/>
                    <a:pt x="1224569" y="14974"/>
                  </a:cubicBezTo>
                  <a:lnTo>
                    <a:pt x="1050775" y="191966"/>
                  </a:lnTo>
                  <a:cubicBezTo>
                    <a:pt x="1041370" y="201544"/>
                    <a:pt x="1028510" y="206940"/>
                    <a:pt x="1015086" y="206940"/>
                  </a:cubicBezTo>
                  <a:lnTo>
                    <a:pt x="9492" y="206940"/>
                  </a:lnTo>
                  <a:cubicBezTo>
                    <a:pt x="5945" y="206940"/>
                    <a:pt x="2745" y="204812"/>
                    <a:pt x="1373" y="201542"/>
                  </a:cubicBezTo>
                  <a:cubicBezTo>
                    <a:pt x="0" y="198271"/>
                    <a:pt x="724" y="194497"/>
                    <a:pt x="3209" y="191966"/>
                  </a:cubicBezTo>
                  <a:lnTo>
                    <a:pt x="177003" y="14974"/>
                  </a:lnTo>
                  <a:cubicBezTo>
                    <a:pt x="186408" y="5396"/>
                    <a:pt x="199268" y="0"/>
                    <a:pt x="212692" y="0"/>
                  </a:cubicBezTo>
                  <a:close/>
                </a:path>
              </a:pathLst>
            </a:custGeom>
            <a:solidFill>
              <a:srgbClr val="3275C5"/>
            </a:solidFill>
          </p:spPr>
        </p:sp>
        <p:sp>
          <p:nvSpPr>
            <p:cNvPr name="TextBox 7" id="7"/>
            <p:cNvSpPr txBox="true"/>
            <p:nvPr/>
          </p:nvSpPr>
          <p:spPr>
            <a:xfrm>
              <a:off x="101600" y="19050"/>
              <a:ext cx="1047566" cy="187890"/>
            </a:xfrm>
            <a:prstGeom prst="rect">
              <a:avLst/>
            </a:prstGeom>
          </p:spPr>
          <p:txBody>
            <a:bodyPr anchor="ctr" rtlCol="false" tIns="83282" lIns="83282" bIns="83282" rIns="83282"/>
            <a:lstStyle/>
            <a:p>
              <a:pPr algn="ctr">
                <a:lnSpc>
                  <a:spcPts val="1993"/>
                </a:lnSpc>
              </a:pPr>
            </a:p>
          </p:txBody>
        </p:sp>
      </p:grpSp>
      <p:grpSp>
        <p:nvGrpSpPr>
          <p:cNvPr name="Group 8" id="8"/>
          <p:cNvGrpSpPr/>
          <p:nvPr/>
        </p:nvGrpSpPr>
        <p:grpSpPr>
          <a:xfrm rot="0">
            <a:off x="-1748459" y="508418"/>
            <a:ext cx="3144637" cy="520282"/>
            <a:chOff x="0" y="0"/>
            <a:chExt cx="1250766" cy="206940"/>
          </a:xfrm>
        </p:grpSpPr>
        <p:sp>
          <p:nvSpPr>
            <p:cNvPr name="Freeform 9" id="9"/>
            <p:cNvSpPr/>
            <p:nvPr/>
          </p:nvSpPr>
          <p:spPr>
            <a:xfrm flipH="false" flipV="false" rot="0">
              <a:off x="13485" y="0"/>
              <a:ext cx="1223797" cy="206940"/>
            </a:xfrm>
            <a:custGeom>
              <a:avLst/>
              <a:gdLst/>
              <a:ahLst/>
              <a:cxnLst/>
              <a:rect r="r" b="b" t="t" l="l"/>
              <a:pathLst>
                <a:path h="206940" w="1223797">
                  <a:moveTo>
                    <a:pt x="214334" y="0"/>
                  </a:moveTo>
                  <a:lnTo>
                    <a:pt x="1212662" y="0"/>
                  </a:lnTo>
                  <a:cubicBezTo>
                    <a:pt x="1216822" y="0"/>
                    <a:pt x="1220577" y="2496"/>
                    <a:pt x="1222187" y="6333"/>
                  </a:cubicBezTo>
                  <a:cubicBezTo>
                    <a:pt x="1223796" y="10170"/>
                    <a:pt x="1222947" y="14598"/>
                    <a:pt x="1220032" y="17567"/>
                  </a:cubicBezTo>
                  <a:lnTo>
                    <a:pt x="1051330" y="189373"/>
                  </a:lnTo>
                  <a:cubicBezTo>
                    <a:pt x="1040297" y="200610"/>
                    <a:pt x="1025210" y="206940"/>
                    <a:pt x="1009462" y="206940"/>
                  </a:cubicBezTo>
                  <a:lnTo>
                    <a:pt x="11134" y="206940"/>
                  </a:lnTo>
                  <a:cubicBezTo>
                    <a:pt x="6974" y="206940"/>
                    <a:pt x="3219" y="204444"/>
                    <a:pt x="1609" y="200607"/>
                  </a:cubicBezTo>
                  <a:cubicBezTo>
                    <a:pt x="0" y="196770"/>
                    <a:pt x="849" y="192342"/>
                    <a:pt x="3764" y="189373"/>
                  </a:cubicBezTo>
                  <a:lnTo>
                    <a:pt x="172466" y="17567"/>
                  </a:lnTo>
                  <a:cubicBezTo>
                    <a:pt x="183499" y="6330"/>
                    <a:pt x="198586" y="0"/>
                    <a:pt x="214334" y="0"/>
                  </a:cubicBezTo>
                  <a:close/>
                </a:path>
              </a:pathLst>
            </a:custGeom>
            <a:solidFill>
              <a:srgbClr val="64CAF4"/>
            </a:solidFill>
          </p:spPr>
        </p:sp>
        <p:sp>
          <p:nvSpPr>
            <p:cNvPr name="TextBox 10" id="10"/>
            <p:cNvSpPr txBox="true"/>
            <p:nvPr/>
          </p:nvSpPr>
          <p:spPr>
            <a:xfrm>
              <a:off x="101600" y="19050"/>
              <a:ext cx="1047566" cy="187890"/>
            </a:xfrm>
            <a:prstGeom prst="rect">
              <a:avLst/>
            </a:prstGeom>
          </p:spPr>
          <p:txBody>
            <a:bodyPr anchor="ctr" rtlCol="false" tIns="83282" lIns="83282" bIns="83282" rIns="83282"/>
            <a:lstStyle/>
            <a:p>
              <a:pPr algn="ctr">
                <a:lnSpc>
                  <a:spcPts val="1993"/>
                </a:lnSpc>
              </a:pPr>
            </a:p>
          </p:txBody>
        </p:sp>
      </p:grpSp>
      <p:grpSp>
        <p:nvGrpSpPr>
          <p:cNvPr name="Group 11" id="11"/>
          <p:cNvGrpSpPr/>
          <p:nvPr/>
        </p:nvGrpSpPr>
        <p:grpSpPr>
          <a:xfrm rot="0">
            <a:off x="14410002" y="-369454"/>
            <a:ext cx="7009358" cy="1138013"/>
            <a:chOff x="0" y="0"/>
            <a:chExt cx="812800" cy="131963"/>
          </a:xfrm>
        </p:grpSpPr>
        <p:sp>
          <p:nvSpPr>
            <p:cNvPr name="Freeform 12" id="12"/>
            <p:cNvSpPr/>
            <p:nvPr/>
          </p:nvSpPr>
          <p:spPr>
            <a:xfrm flipH="false" flipV="false" rot="0">
              <a:off x="14243" y="0"/>
              <a:ext cx="784313" cy="131963"/>
            </a:xfrm>
            <a:custGeom>
              <a:avLst/>
              <a:gdLst/>
              <a:ahLst/>
              <a:cxnLst/>
              <a:rect r="r" b="b" t="t" l="l"/>
              <a:pathLst>
                <a:path h="131963" w="784313">
                  <a:moveTo>
                    <a:pt x="574371" y="0"/>
                  </a:moveTo>
                  <a:lnTo>
                    <a:pt x="6743" y="0"/>
                  </a:lnTo>
                  <a:cubicBezTo>
                    <a:pt x="3990" y="0"/>
                    <a:pt x="1564" y="1811"/>
                    <a:pt x="782" y="4451"/>
                  </a:cubicBezTo>
                  <a:cubicBezTo>
                    <a:pt x="0" y="7091"/>
                    <a:pt x="1048" y="9930"/>
                    <a:pt x="3357" y="11430"/>
                  </a:cubicBezTo>
                  <a:lnTo>
                    <a:pt x="171357" y="120533"/>
                  </a:lnTo>
                  <a:cubicBezTo>
                    <a:pt x="182844" y="127993"/>
                    <a:pt x="196246" y="131963"/>
                    <a:pt x="209943" y="131963"/>
                  </a:cubicBezTo>
                  <a:lnTo>
                    <a:pt x="777571" y="131963"/>
                  </a:lnTo>
                  <a:cubicBezTo>
                    <a:pt x="780324" y="131963"/>
                    <a:pt x="782750" y="130152"/>
                    <a:pt x="783532" y="127512"/>
                  </a:cubicBezTo>
                  <a:cubicBezTo>
                    <a:pt x="784314" y="124873"/>
                    <a:pt x="783266" y="122033"/>
                    <a:pt x="780957" y="120533"/>
                  </a:cubicBezTo>
                  <a:lnTo>
                    <a:pt x="612957" y="11430"/>
                  </a:lnTo>
                  <a:cubicBezTo>
                    <a:pt x="601470" y="3970"/>
                    <a:pt x="588068" y="0"/>
                    <a:pt x="574371" y="0"/>
                  </a:cubicBezTo>
                  <a:close/>
                </a:path>
              </a:pathLst>
            </a:custGeom>
            <a:solidFill>
              <a:srgbClr val="3275C5"/>
            </a:solidFill>
          </p:spPr>
        </p:sp>
        <p:sp>
          <p:nvSpPr>
            <p:cNvPr name="TextBox 13" id="13"/>
            <p:cNvSpPr txBox="true"/>
            <p:nvPr/>
          </p:nvSpPr>
          <p:spPr>
            <a:xfrm>
              <a:off x="101600" y="19050"/>
              <a:ext cx="609600" cy="112913"/>
            </a:xfrm>
            <a:prstGeom prst="rect">
              <a:avLst/>
            </a:prstGeom>
          </p:spPr>
          <p:txBody>
            <a:bodyPr anchor="ctr" rtlCol="false" tIns="83282" lIns="83282" bIns="83282" rIns="83282"/>
            <a:lstStyle/>
            <a:p>
              <a:pPr algn="ctr">
                <a:lnSpc>
                  <a:spcPts val="1993"/>
                </a:lnSpc>
              </a:pPr>
            </a:p>
          </p:txBody>
        </p:sp>
      </p:grpSp>
      <p:grpSp>
        <p:nvGrpSpPr>
          <p:cNvPr name="Group 14" id="14"/>
          <p:cNvGrpSpPr/>
          <p:nvPr/>
        </p:nvGrpSpPr>
        <p:grpSpPr>
          <a:xfrm rot="0">
            <a:off x="16629956" y="508418"/>
            <a:ext cx="3144637" cy="520282"/>
            <a:chOff x="0" y="0"/>
            <a:chExt cx="812800" cy="134478"/>
          </a:xfrm>
        </p:grpSpPr>
        <p:sp>
          <p:nvSpPr>
            <p:cNvPr name="Freeform 15" id="15"/>
            <p:cNvSpPr/>
            <p:nvPr/>
          </p:nvSpPr>
          <p:spPr>
            <a:xfrm flipH="false" flipV="false" rot="0">
              <a:off x="26532" y="0"/>
              <a:ext cx="759735" cy="134478"/>
            </a:xfrm>
            <a:custGeom>
              <a:avLst/>
              <a:gdLst/>
              <a:ahLst/>
              <a:cxnLst/>
              <a:rect r="r" b="b" t="t" l="l"/>
              <a:pathLst>
                <a:path h="134478" w="759735">
                  <a:moveTo>
                    <a:pt x="543677" y="0"/>
                  </a:moveTo>
                  <a:lnTo>
                    <a:pt x="12859" y="0"/>
                  </a:lnTo>
                  <a:cubicBezTo>
                    <a:pt x="7628" y="0"/>
                    <a:pt x="3015" y="3429"/>
                    <a:pt x="1508" y="8438"/>
                  </a:cubicBezTo>
                  <a:cubicBezTo>
                    <a:pt x="0" y="13447"/>
                    <a:pt x="1955" y="18853"/>
                    <a:pt x="6317" y="21740"/>
                  </a:cubicBezTo>
                  <a:lnTo>
                    <a:pt x="143819" y="112739"/>
                  </a:lnTo>
                  <a:cubicBezTo>
                    <a:pt x="165244" y="126918"/>
                    <a:pt x="190367" y="134478"/>
                    <a:pt x="216059" y="134478"/>
                  </a:cubicBezTo>
                  <a:lnTo>
                    <a:pt x="746877" y="134478"/>
                  </a:lnTo>
                  <a:cubicBezTo>
                    <a:pt x="752108" y="134478"/>
                    <a:pt x="756721" y="131049"/>
                    <a:pt x="758228" y="126040"/>
                  </a:cubicBezTo>
                  <a:cubicBezTo>
                    <a:pt x="759736" y="121031"/>
                    <a:pt x="757781" y="115626"/>
                    <a:pt x="753419" y="112739"/>
                  </a:cubicBezTo>
                  <a:lnTo>
                    <a:pt x="615917" y="21740"/>
                  </a:lnTo>
                  <a:cubicBezTo>
                    <a:pt x="594492" y="7561"/>
                    <a:pt x="569369" y="0"/>
                    <a:pt x="543677" y="0"/>
                  </a:cubicBezTo>
                  <a:close/>
                </a:path>
              </a:pathLst>
            </a:custGeom>
            <a:solidFill>
              <a:srgbClr val="64CAF4"/>
            </a:solidFill>
          </p:spPr>
        </p:sp>
        <p:sp>
          <p:nvSpPr>
            <p:cNvPr name="TextBox 16" id="16"/>
            <p:cNvSpPr txBox="true"/>
            <p:nvPr/>
          </p:nvSpPr>
          <p:spPr>
            <a:xfrm>
              <a:off x="101600" y="19050"/>
              <a:ext cx="609600" cy="115428"/>
            </a:xfrm>
            <a:prstGeom prst="rect">
              <a:avLst/>
            </a:prstGeom>
          </p:spPr>
          <p:txBody>
            <a:bodyPr anchor="ctr" rtlCol="false" tIns="83282" lIns="83282" bIns="83282" rIns="83282"/>
            <a:lstStyle/>
            <a:p>
              <a:pPr algn="ctr">
                <a:lnSpc>
                  <a:spcPts val="1993"/>
                </a:lnSpc>
              </a:pPr>
            </a:p>
          </p:txBody>
        </p:sp>
      </p:grpSp>
      <p:sp>
        <p:nvSpPr>
          <p:cNvPr name="TextBox 17" id="17"/>
          <p:cNvSpPr txBox="true"/>
          <p:nvPr/>
        </p:nvSpPr>
        <p:spPr>
          <a:xfrm rot="0">
            <a:off x="0" y="1630034"/>
            <a:ext cx="18009845" cy="8822798"/>
          </a:xfrm>
          <a:prstGeom prst="rect">
            <a:avLst/>
          </a:prstGeom>
        </p:spPr>
        <p:txBody>
          <a:bodyPr anchor="t" rtlCol="false" tIns="0" lIns="0" bIns="0" rIns="0">
            <a:spAutoFit/>
          </a:bodyPr>
          <a:lstStyle/>
          <a:p>
            <a:pPr algn="just" rtl="true">
              <a:lnSpc>
                <a:spcPts val="7064"/>
              </a:lnSpc>
            </a:pPr>
            <a:r>
              <a:rPr lang="ar-EG" sz="5045" spc="121">
                <a:solidFill>
                  <a:srgbClr val="000000"/>
                </a:solidFill>
                <a:latin typeface="Source Sans Pro"/>
                <a:ea typeface="Source Sans Pro"/>
                <a:cs typeface="Source Sans Pro"/>
                <a:sym typeface="Source Sans Pro"/>
                <a:rtl val="true"/>
              </a:rPr>
              <a:t> ويعرفه كومييرس( (</a:t>
            </a:r>
            <a:r>
              <a:rPr lang="en-US" sz="5045" spc="121">
                <a:solidFill>
                  <a:srgbClr val="000000"/>
                </a:solidFill>
                <a:latin typeface="Source Sans Pro"/>
                <a:ea typeface="Source Sans Pro"/>
                <a:cs typeface="Source Sans Pro"/>
                <a:sym typeface="Source Sans Pro"/>
              </a:rPr>
              <a:t>Commeiras</a:t>
            </a:r>
            <a:r>
              <a:rPr lang="ar-EG" sz="5045" spc="121">
                <a:solidFill>
                  <a:srgbClr val="000000"/>
                </a:solidFill>
                <a:latin typeface="Source Sans Pro"/>
                <a:ea typeface="Source Sans Pro"/>
                <a:cs typeface="Source Sans Pro"/>
                <a:sym typeface="Source Sans Pro"/>
                <a:rtl val="true"/>
              </a:rPr>
              <a:t> أنّه:" المرور من واقع حالي إلى واقع مرغوب فيه، من وضعية اصلية محكوم عليها أنّها غير ملائمة إلى أخرى أكثر ملائمة وتستجيب أحسن لشروط الواقع الجديد أو الآمال الجديدة للأفراد المعنيين، يعيد النظر في توزيع السلطة وبالتالي اسناد المسؤوليات، يغير في تنظيم العمل، يفرض قواعد جديدة ويشترط توفي كفاءات وسلوكيات وتصرفات مختلفة، بالإضافة إلى كونه يؤدي إلى المقاومة"   </a:t>
            </a:r>
          </a:p>
          <a:p>
            <a:pPr algn="just" rtl="true">
              <a:lnSpc>
                <a:spcPts val="7064"/>
              </a:lnSpc>
            </a:pPr>
          </a:p>
          <a:p>
            <a:pPr algn="just" rtl="true">
              <a:lnSpc>
                <a:spcPts val="7064"/>
              </a:lnSpc>
            </a:pPr>
          </a:p>
          <a:p>
            <a:pPr algn="just">
              <a:lnSpc>
                <a:spcPts val="6293"/>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2561783">
            <a:off x="-2150393" y="-1597808"/>
            <a:ext cx="6000674" cy="4342306"/>
          </a:xfrm>
          <a:custGeom>
            <a:avLst/>
            <a:gdLst/>
            <a:ahLst/>
            <a:cxnLst/>
            <a:rect r="r" b="b" t="t" l="l"/>
            <a:pathLst>
              <a:path h="4342306" w="6000674">
                <a:moveTo>
                  <a:pt x="0" y="0"/>
                </a:moveTo>
                <a:lnTo>
                  <a:pt x="6000674" y="0"/>
                </a:lnTo>
                <a:lnTo>
                  <a:pt x="6000674"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616117">
            <a:off x="14754144" y="7087147"/>
            <a:ext cx="6000674" cy="4342306"/>
          </a:xfrm>
          <a:custGeom>
            <a:avLst/>
            <a:gdLst/>
            <a:ahLst/>
            <a:cxnLst/>
            <a:rect r="r" b="b" t="t" l="l"/>
            <a:pathLst>
              <a:path h="4342306" w="6000674">
                <a:moveTo>
                  <a:pt x="0" y="0"/>
                </a:moveTo>
                <a:lnTo>
                  <a:pt x="6000675" y="0"/>
                </a:lnTo>
                <a:lnTo>
                  <a:pt x="6000675" y="4342306"/>
                </a:lnTo>
                <a:lnTo>
                  <a:pt x="0" y="43423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33329" y="382845"/>
            <a:ext cx="17783006" cy="11243248"/>
          </a:xfrm>
          <a:prstGeom prst="rect">
            <a:avLst/>
          </a:prstGeom>
        </p:spPr>
        <p:txBody>
          <a:bodyPr anchor="t" rtlCol="false" tIns="0" lIns="0" bIns="0" rIns="0">
            <a:spAutoFit/>
          </a:bodyPr>
          <a:lstStyle/>
          <a:p>
            <a:pPr algn="just" rtl="true">
              <a:lnSpc>
                <a:spcPts val="7882"/>
              </a:lnSpc>
            </a:pPr>
            <a:r>
              <a:rPr lang="ar-EG" sz="4835" spc="116">
                <a:solidFill>
                  <a:srgbClr val="000000"/>
                </a:solidFill>
                <a:latin typeface="Source Sans Pro"/>
                <a:ea typeface="Source Sans Pro"/>
                <a:cs typeface="Source Sans Pro"/>
                <a:sym typeface="Source Sans Pro"/>
                <a:rtl val="true"/>
              </a:rPr>
              <a:t>_ويري أحمد زايد أنّ التغيير التنظيمي هو:" هو التغيير الّذي يهدف إلى تعديل سياسات الإدارة أو أي عنصر من عناصر العمل التنظيمي، فهو يحدث تغيير الأفراد العاملين إمّا باستبدالهم وغمّا برفع وتنمية مهاراتهم من خلال التدريب وتطبيق قواعد المكافئات الجزاءات التنظيمية، تغيير في الانظمة والاجراءات وتطوير الأنظمة بهدف تخفيض الوقت والجهد والموارد المستخدمة لأداء الأعمال التنظيمية وصولا إلى كفاءة عالية"</a:t>
            </a:r>
          </a:p>
          <a:p>
            <a:pPr algn="just" rtl="true">
              <a:lnSpc>
                <a:spcPts val="7156"/>
              </a:lnSpc>
            </a:pPr>
            <a:r>
              <a:rPr lang="ar-EG" sz="4835" spc="116">
                <a:solidFill>
                  <a:srgbClr val="000000"/>
                </a:solidFill>
                <a:latin typeface="Source Sans Pro"/>
                <a:ea typeface="Source Sans Pro"/>
                <a:cs typeface="Source Sans Pro"/>
                <a:sym typeface="Source Sans Pro"/>
                <a:rtl val="true"/>
              </a:rPr>
              <a:t>_ويعرفه الشماع وحمود على أنّه:" عبارة عن حركة الانتقال الجذري أو التدريجي من واقع راهن إلى حالة جديدة تختلف عن سابقاتها، أو عن حالة قائمة، وقد يتضمن التغيير تحسين أو تطوير طبيعة العمل أو نشاط المنظمة لغرض تحقيق الاهداف بصورة أفضل"</a:t>
            </a:r>
          </a:p>
          <a:p>
            <a:pPr algn="just" rtl="true">
              <a:lnSpc>
                <a:spcPts val="6769"/>
              </a:lnSpc>
            </a:pPr>
          </a:p>
          <a:p>
            <a:pPr algn="just">
              <a:lnSpc>
                <a:spcPts val="6031"/>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false" rot="-1780280">
            <a:off x="-1340224" y="-2572471"/>
            <a:ext cx="8627188" cy="5144941"/>
          </a:xfrm>
          <a:custGeom>
            <a:avLst/>
            <a:gdLst/>
            <a:ahLst/>
            <a:cxnLst/>
            <a:rect r="r" b="b" t="t" l="l"/>
            <a:pathLst>
              <a:path h="5144941" w="8627188">
                <a:moveTo>
                  <a:pt x="0" y="0"/>
                </a:moveTo>
                <a:lnTo>
                  <a:pt x="8627188" y="0"/>
                </a:lnTo>
                <a:lnTo>
                  <a:pt x="8627188" y="5144942"/>
                </a:lnTo>
                <a:lnTo>
                  <a:pt x="0" y="51449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820853">
            <a:off x="11232533" y="7572586"/>
            <a:ext cx="8627188" cy="5144941"/>
          </a:xfrm>
          <a:custGeom>
            <a:avLst/>
            <a:gdLst/>
            <a:ahLst/>
            <a:cxnLst/>
            <a:rect r="r" b="b" t="t" l="l"/>
            <a:pathLst>
              <a:path h="5144941" w="8627188">
                <a:moveTo>
                  <a:pt x="0" y="0"/>
                </a:moveTo>
                <a:lnTo>
                  <a:pt x="8627188" y="0"/>
                </a:lnTo>
                <a:lnTo>
                  <a:pt x="8627188" y="5144941"/>
                </a:lnTo>
                <a:lnTo>
                  <a:pt x="0" y="5144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1468109"/>
            <a:ext cx="18009845" cy="7517522"/>
          </a:xfrm>
          <a:prstGeom prst="rect">
            <a:avLst/>
          </a:prstGeom>
        </p:spPr>
        <p:txBody>
          <a:bodyPr anchor="t" rtlCol="false" tIns="0" lIns="0" bIns="0" rIns="0">
            <a:spAutoFit/>
          </a:bodyPr>
          <a:lstStyle/>
          <a:p>
            <a:pPr algn="just" rtl="true">
              <a:lnSpc>
                <a:spcPts val="8779"/>
              </a:lnSpc>
            </a:pPr>
            <a:r>
              <a:rPr lang="ar-EG" sz="5045" spc="121">
                <a:solidFill>
                  <a:srgbClr val="000000"/>
                </a:solidFill>
                <a:latin typeface="Source Sans Pro"/>
                <a:ea typeface="Source Sans Pro"/>
                <a:cs typeface="Source Sans Pro"/>
                <a:sym typeface="Source Sans Pro"/>
                <a:rtl val="true"/>
              </a:rPr>
              <a:t>ويمكننا تعريف التغيير التنظيمي بأنّه عملية أو نشاط مقصود ومستمر يهدف إلى احداث تحول في جميع أو في بعض عناصر المنظمة (الهيكل، الثقافة، العمال، النظام التقني، النظام الاعلامي، نظام التسيير،......</a:t>
            </a:r>
          </a:p>
          <a:p>
            <a:pPr algn="just" rtl="true">
              <a:lnSpc>
                <a:spcPts val="8779"/>
              </a:lnSpc>
            </a:pPr>
            <a:r>
              <a:rPr lang="ar-EG" sz="5045" spc="121">
                <a:solidFill>
                  <a:srgbClr val="000000"/>
                </a:solidFill>
                <a:latin typeface="Source Sans Pro"/>
                <a:ea typeface="Source Sans Pro"/>
                <a:cs typeface="Source Sans Pro"/>
                <a:sym typeface="Source Sans Pro"/>
                <a:rtl val="true"/>
              </a:rPr>
              <a:t>ويكون هذا التغيير عبر مراحل معينة وأدوات معينة وذلك لتحسين قدرات وكفاءات المنظمة والانتقال بها من الوضع الحالي إلى الوضع المنشود.</a:t>
            </a:r>
          </a:p>
          <a:p>
            <a:pPr algn="just">
              <a:lnSpc>
                <a:spcPts val="6383"/>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CFEFF"/>
        </a:solidFill>
      </p:bgPr>
    </p:bg>
    <p:spTree>
      <p:nvGrpSpPr>
        <p:cNvPr id="1" name=""/>
        <p:cNvGrpSpPr/>
        <p:nvPr/>
      </p:nvGrpSpPr>
      <p:grpSpPr>
        <a:xfrm>
          <a:off x="0" y="0"/>
          <a:ext cx="0" cy="0"/>
          <a:chOff x="0" y="0"/>
          <a:chExt cx="0" cy="0"/>
        </a:xfrm>
      </p:grpSpPr>
      <p:sp>
        <p:nvSpPr>
          <p:cNvPr name="Freeform 2" id="2"/>
          <p:cNvSpPr/>
          <p:nvPr/>
        </p:nvSpPr>
        <p:spPr>
          <a:xfrm flipH="false" flipV="true" rot="5400000">
            <a:off x="11351324" y="2398023"/>
            <a:ext cx="10522735" cy="5490954"/>
          </a:xfrm>
          <a:custGeom>
            <a:avLst/>
            <a:gdLst/>
            <a:ahLst/>
            <a:cxnLst/>
            <a:rect r="r" b="b" t="t" l="l"/>
            <a:pathLst>
              <a:path h="5490954" w="10522735">
                <a:moveTo>
                  <a:pt x="0" y="5490954"/>
                </a:moveTo>
                <a:lnTo>
                  <a:pt x="10522735" y="5490954"/>
                </a:lnTo>
                <a:lnTo>
                  <a:pt x="10522735" y="0"/>
                </a:lnTo>
                <a:lnTo>
                  <a:pt x="0" y="0"/>
                </a:lnTo>
                <a:lnTo>
                  <a:pt x="0" y="5490954"/>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262586" y="-573763"/>
            <a:ext cx="11434572" cy="11434527"/>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0" t="0" r="-50093" b="0"/>
              </a:stretch>
            </a:blipFill>
          </p:spPr>
        </p:sp>
      </p:grpSp>
      <p:grpSp>
        <p:nvGrpSpPr>
          <p:cNvPr name="Group 5" id="5"/>
          <p:cNvGrpSpPr/>
          <p:nvPr/>
        </p:nvGrpSpPr>
        <p:grpSpPr>
          <a:xfrm rot="0">
            <a:off x="3875583" y="4940839"/>
            <a:ext cx="5114123" cy="5114123"/>
            <a:chOff x="0" y="0"/>
            <a:chExt cx="6818831" cy="6818831"/>
          </a:xfrm>
        </p:grpSpPr>
        <p:grpSp>
          <p:nvGrpSpPr>
            <p:cNvPr name="Group 6" id="6"/>
            <p:cNvGrpSpPr/>
            <p:nvPr/>
          </p:nvGrpSpPr>
          <p:grpSpPr>
            <a:xfrm rot="0">
              <a:off x="0" y="0"/>
              <a:ext cx="6818831" cy="681883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EFF"/>
              </a:solidFill>
            </p:spPr>
          </p:sp>
          <p:sp>
            <p:nvSpPr>
              <p:cNvPr name="TextBox 8" id="8"/>
              <p:cNvSpPr txBox="true"/>
              <p:nvPr/>
            </p:nvSpPr>
            <p:spPr>
              <a:xfrm>
                <a:off x="76200" y="95250"/>
                <a:ext cx="660400" cy="641350"/>
              </a:xfrm>
              <a:prstGeom prst="rect">
                <a:avLst/>
              </a:prstGeom>
            </p:spPr>
            <p:txBody>
              <a:bodyPr anchor="ctr" rtlCol="false" tIns="52498" lIns="52498" bIns="52498" rIns="52498"/>
              <a:lstStyle/>
              <a:p>
                <a:pPr algn="ctr">
                  <a:lnSpc>
                    <a:spcPts val="1993"/>
                  </a:lnSpc>
                </a:pPr>
              </a:p>
            </p:txBody>
          </p:sp>
        </p:grpSp>
        <p:grpSp>
          <p:nvGrpSpPr>
            <p:cNvPr name="Group 9" id="9"/>
            <p:cNvGrpSpPr/>
            <p:nvPr/>
          </p:nvGrpSpPr>
          <p:grpSpPr>
            <a:xfrm rot="0">
              <a:off x="203869" y="214274"/>
              <a:ext cx="6390308" cy="6390283"/>
              <a:chOff x="0" y="0"/>
              <a:chExt cx="6350000" cy="6349975"/>
            </a:xfrm>
          </p:grpSpPr>
          <p:sp>
            <p:nvSpPr>
              <p:cNvPr name="Freeform 10" id="10"/>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22332" t="0" r="-22332" b="0"/>
                </a:stretch>
              </a:blipFill>
            </p:spPr>
          </p:sp>
        </p:grpSp>
      </p:grpSp>
      <p:sp>
        <p:nvSpPr>
          <p:cNvPr name="TextBox 11" id="11"/>
          <p:cNvSpPr txBox="true"/>
          <p:nvPr/>
        </p:nvSpPr>
        <p:spPr>
          <a:xfrm rot="0">
            <a:off x="7635904" y="3070798"/>
            <a:ext cx="8340859" cy="1434442"/>
          </a:xfrm>
          <a:prstGeom prst="rect">
            <a:avLst/>
          </a:prstGeom>
        </p:spPr>
        <p:txBody>
          <a:bodyPr anchor="t" rtlCol="false" tIns="0" lIns="0" bIns="0" rIns="0">
            <a:spAutoFit/>
          </a:bodyPr>
          <a:lstStyle/>
          <a:p>
            <a:pPr algn="r" rtl="true">
              <a:lnSpc>
                <a:spcPts val="11761"/>
              </a:lnSpc>
            </a:pPr>
            <a:r>
              <a:rPr lang="ar-EG" b="true" sz="8400" spc="33">
                <a:solidFill>
                  <a:srgbClr val="56AAF0"/>
                </a:solidFill>
                <a:latin typeface="Dynamo Medium"/>
                <a:ea typeface="Dynamo Medium"/>
                <a:cs typeface="Dynamo Medium"/>
                <a:sym typeface="Dynamo Medium"/>
                <a:rtl val="true"/>
              </a:rPr>
              <a:t>شكرا على حسن المتابعة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DAGUsXMMrkI</dc:identifier>
  <dcterms:modified xsi:type="dcterms:W3CDTF">2011-08-01T06:04:30Z</dcterms:modified>
  <cp:revision>1</cp:revision>
  <dc:title>المحاضرة الأولى</dc:title>
</cp:coreProperties>
</file>