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Quattrocento" panose="02020502030000000404" pitchFamily="18" charset="0"/>
      <p:regular r:id="rId13"/>
      <p:bold r:id="rId14"/>
    </p:embeddedFont>
    <p:embeddedFont>
      <p:font typeface="Quattrocento Bold" panose="02020802030000000404" pitchFamily="18" charset="0"/>
      <p:bold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66"/>
    <a:srgbClr val="00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63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43204" y="304799"/>
            <a:ext cx="4887992" cy="7002355"/>
          </a:xfrm>
          <a:prstGeom prst="rect">
            <a:avLst/>
          </a:prstGeom>
        </p:spPr>
      </p:pic>
      <p:sp>
        <p:nvSpPr>
          <p:cNvPr id="4" name="Text 0"/>
          <p:cNvSpPr/>
          <p:nvPr/>
        </p:nvSpPr>
        <p:spPr>
          <a:xfrm>
            <a:off x="837724" y="1929646"/>
            <a:ext cx="7468553" cy="1408033"/>
          </a:xfrm>
          <a:prstGeom prst="rect">
            <a:avLst/>
          </a:prstGeom>
          <a:noFill/>
          <a:ln/>
        </p:spPr>
        <p:txBody>
          <a:bodyPr wrap="square" lIns="0" tIns="0" rIns="0" bIns="0" rtlCol="0" anchor="t"/>
          <a:lstStyle/>
          <a:p>
            <a:pPr marL="0" indent="0">
              <a:lnSpc>
                <a:spcPts val="5500"/>
              </a:lnSpc>
              <a:buNone/>
            </a:pPr>
            <a:r>
              <a:rPr lang="en-US" sz="4400" b="1" dirty="0">
                <a:solidFill>
                  <a:srgbClr val="FFC000"/>
                </a:solidFill>
                <a:latin typeface="Quattrocento" pitchFamily="34" charset="0"/>
                <a:ea typeface="Quattrocento" pitchFamily="34" charset="-122"/>
                <a:cs typeface="Quattrocento" pitchFamily="34" charset="-120"/>
              </a:rPr>
              <a:t>Nucleic Acids: The Building Blocks of Life</a:t>
            </a:r>
            <a:endParaRPr lang="en-US" sz="4400" b="1" dirty="0">
              <a:solidFill>
                <a:srgbClr val="FFC000"/>
              </a:solidFill>
            </a:endParaRPr>
          </a:p>
        </p:txBody>
      </p:sp>
      <p:sp>
        <p:nvSpPr>
          <p:cNvPr id="5" name="Text 1"/>
          <p:cNvSpPr/>
          <p:nvPr/>
        </p:nvSpPr>
        <p:spPr>
          <a:xfrm>
            <a:off x="837724" y="3696653"/>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Nucleic acids are the fundamental biomolecules that store and transmit genetic information in living organisms. They play a crucial role in the complex processes that sustain life, from cellular function to heredity. This introduction will explore the structure and significance of the two main types of nucleic acids: DNA and RNA.</a:t>
            </a:r>
            <a:endParaRPr lang="en-US" sz="1850" dirty="0"/>
          </a:p>
        </p:txBody>
      </p:sp>
      <p:sp>
        <p:nvSpPr>
          <p:cNvPr id="8" name="Text 4"/>
          <p:cNvSpPr/>
          <p:nvPr/>
        </p:nvSpPr>
        <p:spPr>
          <a:xfrm>
            <a:off x="11969100" y="7307155"/>
            <a:ext cx="2568535" cy="418862"/>
          </a:xfrm>
          <a:prstGeom prst="rect">
            <a:avLst/>
          </a:prstGeom>
          <a:solidFill>
            <a:srgbClr val="006666"/>
          </a:solidFill>
          <a:ln/>
        </p:spPr>
        <p:txBody>
          <a:bodyPr wrap="none" lIns="0" tIns="0" rIns="0" bIns="0" rtlCol="0" anchor="t"/>
          <a:lstStyle/>
          <a:p>
            <a:pPr marL="0" indent="0" algn="ctr">
              <a:lnSpc>
                <a:spcPts val="3250"/>
              </a:lnSpc>
              <a:buNone/>
            </a:pPr>
            <a:r>
              <a:rPr lang="en-US" sz="2350" b="1" dirty="0">
                <a:solidFill>
                  <a:schemeClr val="bg1"/>
                </a:solidFill>
                <a:latin typeface="Quattrocento Bold" pitchFamily="34" charset="0"/>
                <a:ea typeface="Quattrocento Bold" pitchFamily="34" charset="-122"/>
                <a:cs typeface="Quattrocento Bold" pitchFamily="34" charset="-120"/>
              </a:rPr>
              <a:t>by </a:t>
            </a:r>
            <a:r>
              <a:rPr lang="en-US" sz="2350" b="1" dirty="0" err="1">
                <a:solidFill>
                  <a:schemeClr val="bg1"/>
                </a:solidFill>
                <a:latin typeface="Quattrocento Bold" pitchFamily="34" charset="0"/>
                <a:ea typeface="Quattrocento Bold" pitchFamily="34" charset="-122"/>
                <a:cs typeface="Quattrocento Bold" pitchFamily="34" charset="-120"/>
              </a:rPr>
              <a:t>Mouderas</a:t>
            </a:r>
            <a:r>
              <a:rPr lang="en-US" sz="2350" b="1" dirty="0">
                <a:solidFill>
                  <a:schemeClr val="bg1"/>
                </a:solidFill>
                <a:latin typeface="Quattrocento Bold" pitchFamily="34" charset="0"/>
                <a:ea typeface="Quattrocento Bold" pitchFamily="34" charset="-122"/>
                <a:cs typeface="Quattrocento Bold" pitchFamily="34" charset="-120"/>
              </a:rPr>
              <a:t> F</a:t>
            </a:r>
            <a:r>
              <a:rPr lang="en-US" sz="2350" b="1" dirty="0">
                <a:solidFill>
                  <a:srgbClr val="006666"/>
                </a:solidFill>
                <a:latin typeface="Quattrocento Bold" pitchFamily="34" charset="0"/>
                <a:ea typeface="Quattrocento Bold" pitchFamily="34" charset="-122"/>
                <a:cs typeface="Quattrocento Bold" pitchFamily="34" charset="-120"/>
              </a:rPr>
              <a:t>.</a:t>
            </a:r>
            <a:endParaRPr lang="en-US" sz="2350" dirty="0">
              <a:solidFill>
                <a:srgbClr val="006666"/>
              </a:solidFill>
            </a:endParaRPr>
          </a:p>
        </p:txBody>
      </p:sp>
      <p:sp>
        <p:nvSpPr>
          <p:cNvPr id="9" name="ZoneTexte 8">
            <a:extLst>
              <a:ext uri="{FF2B5EF4-FFF2-40B4-BE49-F238E27FC236}">
                <a16:creationId xmlns:a16="http://schemas.microsoft.com/office/drawing/2014/main" id="{41899905-E0A6-7FA0-371D-CEC736353EE9}"/>
              </a:ext>
            </a:extLst>
          </p:cNvPr>
          <p:cNvSpPr txBox="1"/>
          <p:nvPr/>
        </p:nvSpPr>
        <p:spPr>
          <a:xfrm>
            <a:off x="11969100" y="7726017"/>
            <a:ext cx="2568535" cy="503583"/>
          </a:xfrm>
          <a:prstGeom prst="rect">
            <a:avLst/>
          </a:prstGeom>
          <a:solidFill>
            <a:srgbClr val="006666"/>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8999459" y="92765"/>
            <a:ext cx="5630941" cy="8133889"/>
          </a:xfrm>
          <a:prstGeom prst="rect">
            <a:avLst/>
          </a:prstGeom>
        </p:spPr>
      </p:pic>
      <p:sp>
        <p:nvSpPr>
          <p:cNvPr id="4" name="Text 0"/>
          <p:cNvSpPr/>
          <p:nvPr/>
        </p:nvSpPr>
        <p:spPr>
          <a:xfrm>
            <a:off x="767239" y="917734"/>
            <a:ext cx="7609523" cy="1289685"/>
          </a:xfrm>
          <a:prstGeom prst="rect">
            <a:avLst/>
          </a:prstGeom>
          <a:noFill/>
          <a:ln/>
        </p:spPr>
        <p:txBody>
          <a:bodyPr wrap="square" lIns="0" tIns="0" rIns="0" bIns="0" rtlCol="0" anchor="t"/>
          <a:lstStyle/>
          <a:p>
            <a:pPr marL="0" indent="0">
              <a:lnSpc>
                <a:spcPts val="5050"/>
              </a:lnSpc>
              <a:buNone/>
            </a:pPr>
            <a:r>
              <a:rPr lang="en-US" sz="4050" dirty="0">
                <a:solidFill>
                  <a:srgbClr val="0070C0"/>
                </a:solidFill>
                <a:latin typeface="Quattrocento" pitchFamily="34" charset="0"/>
                <a:ea typeface="Quattrocento" pitchFamily="34" charset="-122"/>
                <a:cs typeface="Quattrocento" pitchFamily="34" charset="-120"/>
              </a:rPr>
              <a:t>The Importance of DNA in Biological Processes</a:t>
            </a:r>
            <a:endParaRPr lang="en-US" sz="4050" dirty="0">
              <a:solidFill>
                <a:srgbClr val="0070C0"/>
              </a:solidFill>
            </a:endParaRPr>
          </a:p>
        </p:txBody>
      </p:sp>
      <p:sp>
        <p:nvSpPr>
          <p:cNvPr id="5" name="Shape 1"/>
          <p:cNvSpPr/>
          <p:nvPr/>
        </p:nvSpPr>
        <p:spPr>
          <a:xfrm>
            <a:off x="767239" y="2782848"/>
            <a:ext cx="493276" cy="493276"/>
          </a:xfrm>
          <a:prstGeom prst="roundRect">
            <a:avLst>
              <a:gd name="adj" fmla="val 6667"/>
            </a:avLst>
          </a:prstGeom>
          <a:solidFill>
            <a:srgbClr val="315251"/>
          </a:solidFill>
          <a:ln/>
        </p:spPr>
      </p:sp>
      <p:sp>
        <p:nvSpPr>
          <p:cNvPr id="6" name="Text 2"/>
          <p:cNvSpPr/>
          <p:nvPr/>
        </p:nvSpPr>
        <p:spPr>
          <a:xfrm>
            <a:off x="959048" y="2874645"/>
            <a:ext cx="109657" cy="309563"/>
          </a:xfrm>
          <a:prstGeom prst="rect">
            <a:avLst/>
          </a:prstGeom>
          <a:noFill/>
          <a:ln/>
        </p:spPr>
        <p:txBody>
          <a:bodyPr wrap="none" lIns="0" tIns="0" rIns="0" bIns="0" rtlCol="0" anchor="t"/>
          <a:lstStyle/>
          <a:p>
            <a:pPr marL="0" indent="0" algn="ctr">
              <a:lnSpc>
                <a:spcPts val="2400"/>
              </a:lnSpc>
              <a:buNone/>
            </a:pPr>
            <a:r>
              <a:rPr lang="en-US" sz="2400" dirty="0">
                <a:solidFill>
                  <a:srgbClr val="F9EEE7"/>
                </a:solidFill>
                <a:latin typeface="Quattrocento" pitchFamily="34" charset="0"/>
                <a:ea typeface="Quattrocento" pitchFamily="34" charset="-122"/>
                <a:cs typeface="Quattrocento" pitchFamily="34" charset="-120"/>
              </a:rPr>
              <a:t>1</a:t>
            </a:r>
            <a:endParaRPr lang="en-US" sz="2400" dirty="0"/>
          </a:p>
        </p:txBody>
      </p:sp>
      <p:sp>
        <p:nvSpPr>
          <p:cNvPr id="7" name="Text 3"/>
          <p:cNvSpPr/>
          <p:nvPr/>
        </p:nvSpPr>
        <p:spPr>
          <a:xfrm>
            <a:off x="1479709" y="2782848"/>
            <a:ext cx="2579251" cy="322302"/>
          </a:xfrm>
          <a:prstGeom prst="rect">
            <a:avLst/>
          </a:prstGeom>
          <a:noFill/>
          <a:ln/>
        </p:spPr>
        <p:txBody>
          <a:bodyPr wrap="none" lIns="0" tIns="0" rIns="0" bIns="0" rtlCol="0" anchor="t"/>
          <a:lstStyle/>
          <a:p>
            <a:pPr marL="0" indent="0">
              <a:lnSpc>
                <a:spcPts val="2500"/>
              </a:lnSpc>
              <a:buNone/>
            </a:pPr>
            <a:r>
              <a:rPr lang="en-US" sz="2000" dirty="0">
                <a:solidFill>
                  <a:srgbClr val="0070C0"/>
                </a:solidFill>
                <a:latin typeface="Quattrocento" pitchFamily="34" charset="0"/>
                <a:ea typeface="Quattrocento" pitchFamily="34" charset="-122"/>
                <a:cs typeface="Quattrocento" pitchFamily="34" charset="-120"/>
              </a:rPr>
              <a:t>Cell Function</a:t>
            </a:r>
            <a:endParaRPr lang="en-US" sz="2000" dirty="0">
              <a:solidFill>
                <a:srgbClr val="0070C0"/>
              </a:solidFill>
            </a:endParaRPr>
          </a:p>
        </p:txBody>
      </p:sp>
      <p:sp>
        <p:nvSpPr>
          <p:cNvPr id="8" name="Text 4"/>
          <p:cNvSpPr/>
          <p:nvPr/>
        </p:nvSpPr>
        <p:spPr>
          <a:xfrm>
            <a:off x="1479709" y="3236595"/>
            <a:ext cx="2982754" cy="2103834"/>
          </a:xfrm>
          <a:prstGeom prst="rect">
            <a:avLst/>
          </a:prstGeom>
          <a:noFill/>
          <a:ln/>
        </p:spPr>
        <p:txBody>
          <a:bodyPr wrap="square" lIns="0" tIns="0" rIns="0" bIns="0" rtlCol="0" anchor="t"/>
          <a:lstStyle/>
          <a:p>
            <a:pPr marL="0" indent="0">
              <a:lnSpc>
                <a:spcPts val="2750"/>
              </a:lnSpc>
              <a:buNone/>
            </a:pPr>
            <a:r>
              <a:rPr lang="en-US" sz="1700" dirty="0">
                <a:latin typeface="Quattrocento" pitchFamily="34" charset="0"/>
                <a:ea typeface="Quattrocento" pitchFamily="34" charset="-122"/>
                <a:cs typeface="Quattrocento" pitchFamily="34" charset="-120"/>
              </a:rPr>
              <a:t>DNA provides the genetic instructions for the synthesis of proteins, which are essential for the growth, development, and proper functioning of all living cells.</a:t>
            </a:r>
            <a:endParaRPr lang="en-US" sz="1700" dirty="0"/>
          </a:p>
        </p:txBody>
      </p:sp>
      <p:sp>
        <p:nvSpPr>
          <p:cNvPr id="9" name="Shape 5"/>
          <p:cNvSpPr/>
          <p:nvPr/>
        </p:nvSpPr>
        <p:spPr>
          <a:xfrm>
            <a:off x="4681657" y="2782848"/>
            <a:ext cx="493276" cy="493276"/>
          </a:xfrm>
          <a:prstGeom prst="roundRect">
            <a:avLst>
              <a:gd name="adj" fmla="val 6667"/>
            </a:avLst>
          </a:prstGeom>
          <a:solidFill>
            <a:srgbClr val="315251"/>
          </a:solidFill>
          <a:ln/>
        </p:spPr>
      </p:sp>
      <p:sp>
        <p:nvSpPr>
          <p:cNvPr id="10" name="Text 6"/>
          <p:cNvSpPr/>
          <p:nvPr/>
        </p:nvSpPr>
        <p:spPr>
          <a:xfrm>
            <a:off x="4845248" y="2874645"/>
            <a:ext cx="165973" cy="309563"/>
          </a:xfrm>
          <a:prstGeom prst="rect">
            <a:avLst/>
          </a:prstGeom>
          <a:noFill/>
          <a:ln/>
        </p:spPr>
        <p:txBody>
          <a:bodyPr wrap="none" lIns="0" tIns="0" rIns="0" bIns="0" rtlCol="0" anchor="t"/>
          <a:lstStyle/>
          <a:p>
            <a:pPr marL="0" indent="0" algn="ctr">
              <a:lnSpc>
                <a:spcPts val="2400"/>
              </a:lnSpc>
              <a:buNone/>
            </a:pPr>
            <a:r>
              <a:rPr lang="en-US" sz="2400" dirty="0">
                <a:solidFill>
                  <a:srgbClr val="F9EEE7"/>
                </a:solidFill>
                <a:latin typeface="Quattrocento" pitchFamily="34" charset="0"/>
                <a:ea typeface="Quattrocento" pitchFamily="34" charset="-122"/>
                <a:cs typeface="Quattrocento" pitchFamily="34" charset="-120"/>
              </a:rPr>
              <a:t>2</a:t>
            </a:r>
            <a:endParaRPr lang="en-US" sz="2400" dirty="0"/>
          </a:p>
        </p:txBody>
      </p:sp>
      <p:sp>
        <p:nvSpPr>
          <p:cNvPr id="11" name="Text 7"/>
          <p:cNvSpPr/>
          <p:nvPr/>
        </p:nvSpPr>
        <p:spPr>
          <a:xfrm>
            <a:off x="5394127" y="2782848"/>
            <a:ext cx="2675215" cy="322302"/>
          </a:xfrm>
          <a:prstGeom prst="rect">
            <a:avLst/>
          </a:prstGeom>
          <a:noFill/>
          <a:ln/>
        </p:spPr>
        <p:txBody>
          <a:bodyPr wrap="none" lIns="0" tIns="0" rIns="0" bIns="0" rtlCol="0" anchor="t"/>
          <a:lstStyle/>
          <a:p>
            <a:pPr>
              <a:lnSpc>
                <a:spcPts val="2500"/>
              </a:lnSpc>
            </a:pPr>
            <a:r>
              <a:rPr lang="en-US" sz="2000" dirty="0">
                <a:solidFill>
                  <a:srgbClr val="0070C0"/>
                </a:solidFill>
                <a:latin typeface="Quattrocento" pitchFamily="34" charset="0"/>
              </a:rPr>
              <a:t>Heredity and Evolution</a:t>
            </a:r>
          </a:p>
        </p:txBody>
      </p:sp>
      <p:sp>
        <p:nvSpPr>
          <p:cNvPr id="12" name="Text 8"/>
          <p:cNvSpPr/>
          <p:nvPr/>
        </p:nvSpPr>
        <p:spPr>
          <a:xfrm>
            <a:off x="5394127" y="3236595"/>
            <a:ext cx="2982754" cy="2103834"/>
          </a:xfrm>
          <a:prstGeom prst="rect">
            <a:avLst/>
          </a:prstGeom>
          <a:noFill/>
          <a:ln/>
        </p:spPr>
        <p:txBody>
          <a:bodyPr wrap="square" lIns="0" tIns="0" rIns="0" bIns="0" rtlCol="0" anchor="t"/>
          <a:lstStyle/>
          <a:p>
            <a:pPr marL="0" indent="0">
              <a:lnSpc>
                <a:spcPts val="2750"/>
              </a:lnSpc>
              <a:buNone/>
            </a:pPr>
            <a:r>
              <a:rPr lang="en-US" sz="1700" dirty="0">
                <a:latin typeface="Quattrocento" pitchFamily="34" charset="0"/>
                <a:ea typeface="Quattrocento" pitchFamily="34" charset="-122"/>
                <a:cs typeface="Quattrocento" pitchFamily="34" charset="-120"/>
              </a:rPr>
              <a:t>The accurate transmission of genetic information from one generation to the next is crucial for the inheritance of traits and the evolution of species over time.</a:t>
            </a:r>
            <a:endParaRPr lang="en-US" sz="1700" dirty="0"/>
          </a:p>
        </p:txBody>
      </p:sp>
      <p:sp>
        <p:nvSpPr>
          <p:cNvPr id="13" name="Shape 9"/>
          <p:cNvSpPr/>
          <p:nvPr/>
        </p:nvSpPr>
        <p:spPr>
          <a:xfrm>
            <a:off x="767239" y="5806202"/>
            <a:ext cx="493276" cy="493276"/>
          </a:xfrm>
          <a:prstGeom prst="roundRect">
            <a:avLst>
              <a:gd name="adj" fmla="val 6667"/>
            </a:avLst>
          </a:prstGeom>
          <a:solidFill>
            <a:srgbClr val="315251"/>
          </a:solidFill>
          <a:ln/>
        </p:spPr>
      </p:sp>
      <p:sp>
        <p:nvSpPr>
          <p:cNvPr id="14" name="Text 10"/>
          <p:cNvSpPr/>
          <p:nvPr/>
        </p:nvSpPr>
        <p:spPr>
          <a:xfrm>
            <a:off x="929640" y="5897999"/>
            <a:ext cx="168354" cy="309563"/>
          </a:xfrm>
          <a:prstGeom prst="rect">
            <a:avLst/>
          </a:prstGeom>
          <a:noFill/>
          <a:ln/>
        </p:spPr>
        <p:txBody>
          <a:bodyPr wrap="none" lIns="0" tIns="0" rIns="0" bIns="0" rtlCol="0" anchor="t"/>
          <a:lstStyle/>
          <a:p>
            <a:pPr marL="0" indent="0" algn="ctr">
              <a:lnSpc>
                <a:spcPts val="2400"/>
              </a:lnSpc>
              <a:buNone/>
            </a:pPr>
            <a:r>
              <a:rPr lang="en-US" sz="2400" dirty="0">
                <a:solidFill>
                  <a:srgbClr val="F9EEE7"/>
                </a:solidFill>
                <a:latin typeface="Quattrocento" pitchFamily="34" charset="0"/>
                <a:ea typeface="Quattrocento" pitchFamily="34" charset="-122"/>
                <a:cs typeface="Quattrocento" pitchFamily="34" charset="-120"/>
              </a:rPr>
              <a:t>3</a:t>
            </a:r>
            <a:endParaRPr lang="en-US" sz="2400" dirty="0"/>
          </a:p>
        </p:txBody>
      </p:sp>
      <p:sp>
        <p:nvSpPr>
          <p:cNvPr id="15" name="Text 11"/>
          <p:cNvSpPr/>
          <p:nvPr/>
        </p:nvSpPr>
        <p:spPr>
          <a:xfrm>
            <a:off x="1479709" y="5806202"/>
            <a:ext cx="3304937" cy="322302"/>
          </a:xfrm>
          <a:prstGeom prst="rect">
            <a:avLst/>
          </a:prstGeom>
          <a:noFill/>
          <a:ln/>
        </p:spPr>
        <p:txBody>
          <a:bodyPr wrap="none" lIns="0" tIns="0" rIns="0" bIns="0" rtlCol="0" anchor="t"/>
          <a:lstStyle/>
          <a:p>
            <a:pPr indent="0">
              <a:lnSpc>
                <a:spcPts val="2500"/>
              </a:lnSpc>
              <a:buNone/>
            </a:pPr>
            <a:r>
              <a:rPr lang="en-US" sz="2000" dirty="0">
                <a:solidFill>
                  <a:srgbClr val="0070C0"/>
                </a:solidFill>
                <a:latin typeface="Quattrocento" pitchFamily="34" charset="0"/>
              </a:rPr>
              <a:t>Biotechnology and Medicine</a:t>
            </a:r>
          </a:p>
        </p:txBody>
      </p:sp>
      <p:sp>
        <p:nvSpPr>
          <p:cNvPr id="16" name="Text 12"/>
          <p:cNvSpPr/>
          <p:nvPr/>
        </p:nvSpPr>
        <p:spPr>
          <a:xfrm>
            <a:off x="1479709" y="6259949"/>
            <a:ext cx="6897053" cy="1051917"/>
          </a:xfrm>
          <a:prstGeom prst="rect">
            <a:avLst/>
          </a:prstGeom>
          <a:noFill/>
          <a:ln/>
        </p:spPr>
        <p:txBody>
          <a:bodyPr wrap="square" lIns="0" tIns="0" rIns="0" bIns="0" rtlCol="0" anchor="t"/>
          <a:lstStyle/>
          <a:p>
            <a:pPr marL="0" indent="0">
              <a:lnSpc>
                <a:spcPts val="2750"/>
              </a:lnSpc>
              <a:buNone/>
            </a:pPr>
            <a:r>
              <a:rPr lang="en-US" sz="1700" dirty="0">
                <a:latin typeface="Quattrocento" pitchFamily="34" charset="0"/>
                <a:ea typeface="Quattrocento" pitchFamily="34" charset="-122"/>
                <a:cs typeface="Quattrocento" pitchFamily="34" charset="-120"/>
              </a:rPr>
              <a:t>The study and manipulation of DNA have led to advancements in fields such as genetic engineering, forensics, personalized medicine, and the development of diagnostic tools and therapies.</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34616"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8433338" y="-145773"/>
            <a:ext cx="6166783" cy="8375374"/>
          </a:xfrm>
          <a:prstGeom prst="rect">
            <a:avLst/>
          </a:prstGeom>
        </p:spPr>
      </p:pic>
      <p:sp>
        <p:nvSpPr>
          <p:cNvPr id="4" name="Text 0"/>
          <p:cNvSpPr/>
          <p:nvPr/>
        </p:nvSpPr>
        <p:spPr>
          <a:xfrm>
            <a:off x="755213" y="766524"/>
            <a:ext cx="6625352" cy="634722"/>
          </a:xfrm>
          <a:prstGeom prst="rect">
            <a:avLst/>
          </a:prstGeom>
          <a:noFill/>
          <a:ln/>
        </p:spPr>
        <p:txBody>
          <a:bodyPr wrap="none" lIns="0" tIns="0" rIns="0" bIns="0" rtlCol="0" anchor="t"/>
          <a:lstStyle/>
          <a:p>
            <a:pPr marL="0" indent="0">
              <a:lnSpc>
                <a:spcPts val="4950"/>
              </a:lnSpc>
              <a:buNone/>
            </a:pPr>
            <a:r>
              <a:rPr lang="en-US" sz="4400" b="1" dirty="0">
                <a:solidFill>
                  <a:srgbClr val="FFC000"/>
                </a:solidFill>
                <a:latin typeface="Quattrocento" pitchFamily="34" charset="0"/>
              </a:rPr>
              <a:t>The Essence of Nucleic Acids</a:t>
            </a:r>
          </a:p>
        </p:txBody>
      </p:sp>
      <p:sp>
        <p:nvSpPr>
          <p:cNvPr id="5" name="Shape 1"/>
          <p:cNvSpPr/>
          <p:nvPr/>
        </p:nvSpPr>
        <p:spPr>
          <a:xfrm>
            <a:off x="755213" y="1967627"/>
            <a:ext cx="485537" cy="485537"/>
          </a:xfrm>
          <a:prstGeom prst="roundRect">
            <a:avLst>
              <a:gd name="adj" fmla="val 6667"/>
            </a:avLst>
          </a:prstGeom>
          <a:solidFill>
            <a:srgbClr val="315251"/>
          </a:solidFill>
          <a:ln/>
        </p:spPr>
      </p:sp>
      <p:sp>
        <p:nvSpPr>
          <p:cNvPr id="6" name="Text 2"/>
          <p:cNvSpPr/>
          <p:nvPr/>
        </p:nvSpPr>
        <p:spPr>
          <a:xfrm>
            <a:off x="944047" y="2057995"/>
            <a:ext cx="107871" cy="304681"/>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1</a:t>
            </a:r>
            <a:endParaRPr lang="en-US" sz="2350" dirty="0"/>
          </a:p>
        </p:txBody>
      </p:sp>
      <p:sp>
        <p:nvSpPr>
          <p:cNvPr id="7" name="Text 3"/>
          <p:cNvSpPr/>
          <p:nvPr/>
        </p:nvSpPr>
        <p:spPr>
          <a:xfrm>
            <a:off x="1456492" y="1967627"/>
            <a:ext cx="2776299" cy="317302"/>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What are Nucleic Acids?</a:t>
            </a:r>
            <a:endParaRPr lang="en-US" sz="1950" dirty="0"/>
          </a:p>
        </p:txBody>
      </p:sp>
      <p:sp>
        <p:nvSpPr>
          <p:cNvPr id="8" name="Text 4"/>
          <p:cNvSpPr/>
          <p:nvPr/>
        </p:nvSpPr>
        <p:spPr>
          <a:xfrm>
            <a:off x="1456492" y="2414349"/>
            <a:ext cx="3007638" cy="2762250"/>
          </a:xfrm>
          <a:prstGeom prst="rect">
            <a:avLst/>
          </a:prstGeom>
          <a:noFill/>
          <a:ln/>
        </p:spPr>
        <p:txBody>
          <a:bodyPr wrap="square" lIns="0" tIns="0" rIns="0" bIns="0" rtlCol="0" anchor="t"/>
          <a:lstStyle/>
          <a:p>
            <a:pPr marL="0" indent="0">
              <a:lnSpc>
                <a:spcPts val="2700"/>
              </a:lnSpc>
              <a:buNone/>
            </a:pPr>
            <a:r>
              <a:rPr lang="en-US" sz="1650" dirty="0">
                <a:solidFill>
                  <a:srgbClr val="F9EEE7"/>
                </a:solidFill>
                <a:latin typeface="Quattrocento" pitchFamily="34" charset="0"/>
                <a:ea typeface="Quattrocento" pitchFamily="34" charset="-122"/>
                <a:cs typeface="Quattrocento" pitchFamily="34" charset="-120"/>
              </a:rPr>
              <a:t>Nucleic acids are large, complex biomolecules composed of smaller units called nucleotides. They are responsible for storing, transmitting, and expressing genetic information within cells.</a:t>
            </a:r>
            <a:endParaRPr lang="en-US" sz="1650" dirty="0"/>
          </a:p>
        </p:txBody>
      </p:sp>
      <p:sp>
        <p:nvSpPr>
          <p:cNvPr id="9" name="Shape 5"/>
          <p:cNvSpPr/>
          <p:nvPr/>
        </p:nvSpPr>
        <p:spPr>
          <a:xfrm>
            <a:off x="4679871" y="1967627"/>
            <a:ext cx="485537" cy="485537"/>
          </a:xfrm>
          <a:prstGeom prst="roundRect">
            <a:avLst>
              <a:gd name="adj" fmla="val 6667"/>
            </a:avLst>
          </a:prstGeom>
          <a:solidFill>
            <a:srgbClr val="315251"/>
          </a:solidFill>
          <a:ln/>
        </p:spPr>
      </p:sp>
      <p:sp>
        <p:nvSpPr>
          <p:cNvPr id="10" name="Text 6"/>
          <p:cNvSpPr/>
          <p:nvPr/>
        </p:nvSpPr>
        <p:spPr>
          <a:xfrm>
            <a:off x="4840962" y="2057995"/>
            <a:ext cx="163354" cy="304681"/>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2</a:t>
            </a:r>
            <a:endParaRPr lang="en-US" sz="2350" dirty="0"/>
          </a:p>
        </p:txBody>
      </p:sp>
      <p:sp>
        <p:nvSpPr>
          <p:cNvPr id="11" name="Text 7"/>
          <p:cNvSpPr/>
          <p:nvPr/>
        </p:nvSpPr>
        <p:spPr>
          <a:xfrm>
            <a:off x="5381149" y="1967627"/>
            <a:ext cx="2538770" cy="317302"/>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Two Main Types</a:t>
            </a:r>
            <a:endParaRPr lang="en-US" sz="1950" dirty="0"/>
          </a:p>
        </p:txBody>
      </p:sp>
      <p:sp>
        <p:nvSpPr>
          <p:cNvPr id="12" name="Text 8"/>
          <p:cNvSpPr/>
          <p:nvPr/>
        </p:nvSpPr>
        <p:spPr>
          <a:xfrm>
            <a:off x="5381149" y="2414349"/>
            <a:ext cx="3007638" cy="2762250"/>
          </a:xfrm>
          <a:prstGeom prst="rect">
            <a:avLst/>
          </a:prstGeom>
          <a:noFill/>
          <a:ln/>
        </p:spPr>
        <p:txBody>
          <a:bodyPr wrap="square" lIns="0" tIns="0" rIns="0" bIns="0" rtlCol="0" anchor="t"/>
          <a:lstStyle/>
          <a:p>
            <a:pPr marL="0" indent="0">
              <a:lnSpc>
                <a:spcPts val="2700"/>
              </a:lnSpc>
              <a:buNone/>
            </a:pPr>
            <a:r>
              <a:rPr lang="en-US" sz="1650" dirty="0">
                <a:solidFill>
                  <a:srgbClr val="F9EEE7"/>
                </a:solidFill>
                <a:latin typeface="Quattrocento" pitchFamily="34" charset="0"/>
                <a:ea typeface="Quattrocento" pitchFamily="34" charset="-122"/>
                <a:cs typeface="Quattrocento" pitchFamily="34" charset="-120"/>
              </a:rPr>
              <a:t>The two primary types of nucleic acids are DNA (deoxyribonucleic acid) and RNA (ribonucleic acid). DNA is the genetic material that stores hereditary information, while RNA plays a central role in protein synthesis.</a:t>
            </a:r>
            <a:endParaRPr lang="en-US" sz="1650" dirty="0"/>
          </a:p>
        </p:txBody>
      </p:sp>
      <p:sp>
        <p:nvSpPr>
          <p:cNvPr id="13" name="Shape 9"/>
          <p:cNvSpPr/>
          <p:nvPr/>
        </p:nvSpPr>
        <p:spPr>
          <a:xfrm>
            <a:off x="755213" y="5635109"/>
            <a:ext cx="485537" cy="485537"/>
          </a:xfrm>
          <a:prstGeom prst="roundRect">
            <a:avLst>
              <a:gd name="adj" fmla="val 6667"/>
            </a:avLst>
          </a:prstGeom>
          <a:solidFill>
            <a:srgbClr val="315251"/>
          </a:solidFill>
          <a:ln/>
        </p:spPr>
      </p:sp>
      <p:sp>
        <p:nvSpPr>
          <p:cNvPr id="14" name="Text 10"/>
          <p:cNvSpPr/>
          <p:nvPr/>
        </p:nvSpPr>
        <p:spPr>
          <a:xfrm>
            <a:off x="915114" y="5725477"/>
            <a:ext cx="165735" cy="304681"/>
          </a:xfrm>
          <a:prstGeom prst="rect">
            <a:avLst/>
          </a:prstGeom>
          <a:noFill/>
          <a:ln/>
        </p:spPr>
        <p:txBody>
          <a:bodyPr wrap="none" lIns="0" tIns="0" rIns="0" bIns="0" rtlCol="0" anchor="t"/>
          <a:lstStyle/>
          <a:p>
            <a:pPr marL="0" indent="0" algn="ctr">
              <a:lnSpc>
                <a:spcPts val="2350"/>
              </a:lnSpc>
              <a:buNone/>
            </a:pPr>
            <a:r>
              <a:rPr lang="en-US" sz="2350" dirty="0">
                <a:solidFill>
                  <a:srgbClr val="F9EEE7"/>
                </a:solidFill>
                <a:latin typeface="Quattrocento" pitchFamily="34" charset="0"/>
                <a:ea typeface="Quattrocento" pitchFamily="34" charset="-122"/>
                <a:cs typeface="Quattrocento" pitchFamily="34" charset="-120"/>
              </a:rPr>
              <a:t>3</a:t>
            </a:r>
            <a:endParaRPr lang="en-US" sz="2350" dirty="0"/>
          </a:p>
        </p:txBody>
      </p:sp>
      <p:sp>
        <p:nvSpPr>
          <p:cNvPr id="15" name="Text 11"/>
          <p:cNvSpPr/>
          <p:nvPr/>
        </p:nvSpPr>
        <p:spPr>
          <a:xfrm>
            <a:off x="1456492" y="5635109"/>
            <a:ext cx="2538770" cy="317302"/>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Crucial Functions</a:t>
            </a:r>
            <a:endParaRPr lang="en-US" sz="1950" dirty="0"/>
          </a:p>
        </p:txBody>
      </p:sp>
      <p:sp>
        <p:nvSpPr>
          <p:cNvPr id="16" name="Text 12"/>
          <p:cNvSpPr/>
          <p:nvPr/>
        </p:nvSpPr>
        <p:spPr>
          <a:xfrm>
            <a:off x="1456492" y="6081832"/>
            <a:ext cx="6932295" cy="1381125"/>
          </a:xfrm>
          <a:prstGeom prst="rect">
            <a:avLst/>
          </a:prstGeom>
          <a:noFill/>
          <a:ln/>
        </p:spPr>
        <p:txBody>
          <a:bodyPr wrap="square" lIns="0" tIns="0" rIns="0" bIns="0" rtlCol="0" anchor="t"/>
          <a:lstStyle/>
          <a:p>
            <a:pPr marL="0" indent="0">
              <a:lnSpc>
                <a:spcPts val="2700"/>
              </a:lnSpc>
              <a:buNone/>
            </a:pPr>
            <a:r>
              <a:rPr lang="en-US" sz="1650" dirty="0">
                <a:solidFill>
                  <a:srgbClr val="F9EEE7"/>
                </a:solidFill>
                <a:latin typeface="Quattrocento" pitchFamily="34" charset="0"/>
                <a:ea typeface="Quattrocento" pitchFamily="34" charset="-122"/>
                <a:cs typeface="Quattrocento" pitchFamily="34" charset="-120"/>
              </a:rPr>
              <a:t>Nucleic acids are essential for the growth, development, and reproduction of all living organisms. They allow cells to replicate, transcribe, and translate genetic information into the proteins that carry out life's processes.</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719739"/>
            <a:ext cx="5632490" cy="704017"/>
          </a:xfrm>
          <a:prstGeom prst="rect">
            <a:avLst/>
          </a:prstGeom>
          <a:noFill/>
          <a:ln/>
        </p:spPr>
        <p:txBody>
          <a:bodyPr wrap="none" lIns="0" tIns="0" rIns="0" bIns="0" rtlCol="0" anchor="t"/>
          <a:lstStyle/>
          <a:p>
            <a:pPr marL="0" indent="0">
              <a:lnSpc>
                <a:spcPts val="5500"/>
              </a:lnSpc>
              <a:buNone/>
            </a:pPr>
            <a:r>
              <a:rPr lang="en-US" sz="4400" b="1" dirty="0">
                <a:solidFill>
                  <a:srgbClr val="FFC000"/>
                </a:solidFill>
                <a:latin typeface="Quattrocento" pitchFamily="34" charset="0"/>
              </a:rPr>
              <a:t>The Structure of DNA</a:t>
            </a:r>
          </a:p>
        </p:txBody>
      </p:sp>
      <p:sp>
        <p:nvSpPr>
          <p:cNvPr id="3" name="Text 1"/>
          <p:cNvSpPr/>
          <p:nvPr/>
        </p:nvSpPr>
        <p:spPr>
          <a:xfrm>
            <a:off x="837724" y="302204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Nucleotides</a:t>
            </a:r>
            <a:endParaRPr lang="en-US" sz="2200" dirty="0"/>
          </a:p>
        </p:txBody>
      </p:sp>
      <p:sp>
        <p:nvSpPr>
          <p:cNvPr id="4" name="Text 2"/>
          <p:cNvSpPr/>
          <p:nvPr/>
        </p:nvSpPr>
        <p:spPr>
          <a:xfrm>
            <a:off x="837724" y="3613309"/>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The basic building blocks of DNA are nucleotides, which consist of three components: a nitrogenous base, a sugar (deoxyribose), and a phosphate group. The sequence of these nucleotides encodes the genetic information.</a:t>
            </a:r>
            <a:endParaRPr lang="en-US" sz="1850" dirty="0"/>
          </a:p>
        </p:txBody>
      </p:sp>
      <p:sp>
        <p:nvSpPr>
          <p:cNvPr id="5" name="Text 3"/>
          <p:cNvSpPr/>
          <p:nvPr/>
        </p:nvSpPr>
        <p:spPr>
          <a:xfrm>
            <a:off x="5357813" y="3022044"/>
            <a:ext cx="2822258"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Polynucleotide Chains</a:t>
            </a:r>
            <a:endParaRPr lang="en-US" sz="2200" dirty="0"/>
          </a:p>
        </p:txBody>
      </p:sp>
      <p:sp>
        <p:nvSpPr>
          <p:cNvPr id="6" name="Text 4"/>
          <p:cNvSpPr/>
          <p:nvPr/>
        </p:nvSpPr>
        <p:spPr>
          <a:xfrm>
            <a:off x="5357813" y="3613309"/>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DNA molecules are composed of two polynucleotide chains that wind around each other, forming the iconic double helix structure. These chains are held together by hydrogen bonds between the complementary base pairs.</a:t>
            </a:r>
            <a:endParaRPr lang="en-US" sz="1850" dirty="0"/>
          </a:p>
        </p:txBody>
      </p:sp>
      <p:sp>
        <p:nvSpPr>
          <p:cNvPr id="7" name="Text 5"/>
          <p:cNvSpPr/>
          <p:nvPr/>
        </p:nvSpPr>
        <p:spPr>
          <a:xfrm>
            <a:off x="9877901" y="302204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Genetic Coding</a:t>
            </a:r>
            <a:endParaRPr lang="en-US" sz="2200" dirty="0"/>
          </a:p>
        </p:txBody>
      </p:sp>
      <p:sp>
        <p:nvSpPr>
          <p:cNvPr id="8" name="Text 6"/>
          <p:cNvSpPr/>
          <p:nvPr/>
        </p:nvSpPr>
        <p:spPr>
          <a:xfrm>
            <a:off x="9877901" y="3613309"/>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The specific sequence of nucleotides in a DNA molecule serves as the genetic code, providing the instructions for the synthesis of proteins and the regulation of cellular activities.</a:t>
            </a:r>
            <a:endParaRPr lang="en-US" sz="1850" dirty="0"/>
          </a:p>
        </p:txBody>
      </p:sp>
      <p:sp>
        <p:nvSpPr>
          <p:cNvPr id="9" name="Text 4">
            <a:extLst>
              <a:ext uri="{FF2B5EF4-FFF2-40B4-BE49-F238E27FC236}">
                <a16:creationId xmlns:a16="http://schemas.microsoft.com/office/drawing/2014/main" id="{B7FC924B-3138-28BC-BBCF-020AE9E8EC77}"/>
              </a:ext>
            </a:extLst>
          </p:cNvPr>
          <p:cNvSpPr/>
          <p:nvPr/>
        </p:nvSpPr>
        <p:spPr>
          <a:xfrm>
            <a:off x="11986471" y="7307155"/>
            <a:ext cx="2568535" cy="418862"/>
          </a:xfrm>
          <a:prstGeom prst="rect">
            <a:avLst/>
          </a:prstGeom>
          <a:solidFill>
            <a:srgbClr val="000000"/>
          </a:solidFill>
          <a:ln/>
        </p:spPr>
        <p:txBody>
          <a:bodyPr wrap="none" lIns="0" tIns="0" rIns="0" bIns="0" rtlCol="0" anchor="t"/>
          <a:lstStyle/>
          <a:p>
            <a:pPr marL="0" indent="0" algn="ctr">
              <a:lnSpc>
                <a:spcPts val="3250"/>
              </a:lnSpc>
              <a:buNone/>
            </a:pPr>
            <a:r>
              <a:rPr lang="en-US" sz="2350" b="1" dirty="0">
                <a:solidFill>
                  <a:schemeClr val="bg1"/>
                </a:solidFill>
                <a:latin typeface="Quattrocento Bold" pitchFamily="34" charset="0"/>
                <a:ea typeface="Quattrocento Bold" pitchFamily="34" charset="-122"/>
                <a:cs typeface="Quattrocento Bold" pitchFamily="34" charset="-120"/>
              </a:rPr>
              <a:t>by </a:t>
            </a:r>
            <a:r>
              <a:rPr lang="en-US" sz="2350" b="1" dirty="0" err="1">
                <a:solidFill>
                  <a:schemeClr val="bg1"/>
                </a:solidFill>
                <a:latin typeface="Quattrocento Bold" pitchFamily="34" charset="0"/>
                <a:ea typeface="Quattrocento Bold" pitchFamily="34" charset="-122"/>
                <a:cs typeface="Quattrocento Bold" pitchFamily="34" charset="-120"/>
              </a:rPr>
              <a:t>Mouderas</a:t>
            </a:r>
            <a:r>
              <a:rPr lang="en-US" sz="2350" b="1" dirty="0">
                <a:solidFill>
                  <a:schemeClr val="bg1"/>
                </a:solidFill>
                <a:latin typeface="Quattrocento Bold" pitchFamily="34" charset="0"/>
                <a:ea typeface="Quattrocento Bold" pitchFamily="34" charset="-122"/>
                <a:cs typeface="Quattrocento Bold" pitchFamily="34" charset="-120"/>
              </a:rPr>
              <a:t> F</a:t>
            </a:r>
            <a:r>
              <a:rPr lang="en-US" sz="2350" b="1" dirty="0">
                <a:solidFill>
                  <a:srgbClr val="006666"/>
                </a:solidFill>
                <a:latin typeface="Quattrocento Bold" pitchFamily="34" charset="0"/>
                <a:ea typeface="Quattrocento Bold" pitchFamily="34" charset="-122"/>
                <a:cs typeface="Quattrocento Bold" pitchFamily="34" charset="-120"/>
              </a:rPr>
              <a:t>.</a:t>
            </a:r>
            <a:endParaRPr lang="en-US" sz="2350" dirty="0">
              <a:solidFill>
                <a:srgbClr val="006666"/>
              </a:solidFill>
            </a:endParaRPr>
          </a:p>
        </p:txBody>
      </p:sp>
      <p:sp>
        <p:nvSpPr>
          <p:cNvPr id="13" name="ZoneTexte 12">
            <a:extLst>
              <a:ext uri="{FF2B5EF4-FFF2-40B4-BE49-F238E27FC236}">
                <a16:creationId xmlns:a16="http://schemas.microsoft.com/office/drawing/2014/main" id="{AA7D3777-81AB-0E46-6CC7-D99497C3C8D7}"/>
              </a:ext>
            </a:extLst>
          </p:cNvPr>
          <p:cNvSpPr txBox="1"/>
          <p:nvPr/>
        </p:nvSpPr>
        <p:spPr>
          <a:xfrm>
            <a:off x="12739458" y="7739270"/>
            <a:ext cx="1815548" cy="490330"/>
          </a:xfrm>
          <a:prstGeom prst="rect">
            <a:avLst/>
          </a:prstGeom>
          <a:solidFill>
            <a:srgbClr val="003300"/>
          </a:solidFill>
        </p:spPr>
        <p:txBody>
          <a:bodyPr wrap="square" rtlCol="0">
            <a:spAutoFit/>
          </a:bodyPr>
          <a:lstStyle/>
          <a:p>
            <a:endParaRPr lang="fr-FR" dirty="0"/>
          </a:p>
        </p:txBody>
      </p:sp>
      <p:sp>
        <p:nvSpPr>
          <p:cNvPr id="14" name="Text 4">
            <a:extLst>
              <a:ext uri="{FF2B5EF4-FFF2-40B4-BE49-F238E27FC236}">
                <a16:creationId xmlns:a16="http://schemas.microsoft.com/office/drawing/2014/main" id="{FE23691E-9972-56CA-48DE-1269204737A1}"/>
              </a:ext>
            </a:extLst>
          </p:cNvPr>
          <p:cNvSpPr/>
          <p:nvPr/>
        </p:nvSpPr>
        <p:spPr>
          <a:xfrm>
            <a:off x="11969100" y="7307155"/>
            <a:ext cx="2568535" cy="418862"/>
          </a:xfrm>
          <a:prstGeom prst="rect">
            <a:avLst/>
          </a:prstGeom>
          <a:solidFill>
            <a:srgbClr val="006666"/>
          </a:solidFill>
          <a:ln/>
        </p:spPr>
        <p:txBody>
          <a:bodyPr wrap="none" lIns="0" tIns="0" rIns="0" bIns="0" rtlCol="0" anchor="t"/>
          <a:lstStyle/>
          <a:p>
            <a:pPr marL="0" indent="0" algn="ctr">
              <a:lnSpc>
                <a:spcPts val="3250"/>
              </a:lnSpc>
              <a:buNone/>
            </a:pPr>
            <a:r>
              <a:rPr lang="en-US" sz="2350" b="1" dirty="0">
                <a:solidFill>
                  <a:schemeClr val="bg1"/>
                </a:solidFill>
                <a:latin typeface="Quattrocento Bold" pitchFamily="34" charset="0"/>
                <a:ea typeface="Quattrocento Bold" pitchFamily="34" charset="-122"/>
                <a:cs typeface="Quattrocento Bold" pitchFamily="34" charset="-120"/>
              </a:rPr>
              <a:t>by </a:t>
            </a:r>
            <a:r>
              <a:rPr lang="en-US" sz="2350" b="1" dirty="0" err="1">
                <a:solidFill>
                  <a:schemeClr val="bg1"/>
                </a:solidFill>
                <a:latin typeface="Quattrocento Bold" pitchFamily="34" charset="0"/>
                <a:ea typeface="Quattrocento Bold" pitchFamily="34" charset="-122"/>
                <a:cs typeface="Quattrocento Bold" pitchFamily="34" charset="-120"/>
              </a:rPr>
              <a:t>Mouderas</a:t>
            </a:r>
            <a:r>
              <a:rPr lang="en-US" sz="2350" b="1" dirty="0">
                <a:solidFill>
                  <a:schemeClr val="bg1"/>
                </a:solidFill>
                <a:latin typeface="Quattrocento Bold" pitchFamily="34" charset="0"/>
                <a:ea typeface="Quattrocento Bold" pitchFamily="34" charset="-122"/>
                <a:cs typeface="Quattrocento Bold" pitchFamily="34" charset="-120"/>
              </a:rPr>
              <a:t> F</a:t>
            </a:r>
            <a:r>
              <a:rPr lang="en-US" sz="2350" b="1" dirty="0">
                <a:solidFill>
                  <a:srgbClr val="006666"/>
                </a:solidFill>
                <a:latin typeface="Quattrocento Bold" pitchFamily="34" charset="0"/>
                <a:ea typeface="Quattrocento Bold" pitchFamily="34" charset="-122"/>
                <a:cs typeface="Quattrocento Bold" pitchFamily="34" charset="-120"/>
              </a:rPr>
              <a:t>.</a:t>
            </a:r>
            <a:endParaRPr lang="en-US" sz="2350" dirty="0">
              <a:solidFill>
                <a:srgbClr val="006666"/>
              </a:solidFill>
            </a:endParaRPr>
          </a:p>
        </p:txBody>
      </p:sp>
      <p:sp>
        <p:nvSpPr>
          <p:cNvPr id="15" name="ZoneTexte 14">
            <a:extLst>
              <a:ext uri="{FF2B5EF4-FFF2-40B4-BE49-F238E27FC236}">
                <a16:creationId xmlns:a16="http://schemas.microsoft.com/office/drawing/2014/main" id="{1E50B2CD-8146-5B3E-2F75-107EF8FDD4B7}"/>
              </a:ext>
            </a:extLst>
          </p:cNvPr>
          <p:cNvSpPr txBox="1"/>
          <p:nvPr/>
        </p:nvSpPr>
        <p:spPr>
          <a:xfrm>
            <a:off x="11969100" y="7726017"/>
            <a:ext cx="2568535" cy="503583"/>
          </a:xfrm>
          <a:prstGeom prst="rect">
            <a:avLst/>
          </a:prstGeom>
          <a:solidFill>
            <a:srgbClr val="006666"/>
          </a:solidFill>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3999" y="-4167"/>
            <a:ext cx="5486400" cy="8229600"/>
          </a:xfrm>
          <a:prstGeom prst="rect">
            <a:avLst/>
          </a:prstGeom>
        </p:spPr>
      </p:pic>
      <p:pic>
        <p:nvPicPr>
          <p:cNvPr id="3" name="Image 1" descr="preencoded.png"/>
          <p:cNvPicPr>
            <a:picLocks noChangeAspect="1"/>
          </p:cNvPicPr>
          <p:nvPr/>
        </p:nvPicPr>
        <p:blipFill>
          <a:blip r:embed="rId4"/>
          <a:stretch>
            <a:fillRect/>
          </a:stretch>
        </p:blipFill>
        <p:spPr>
          <a:xfrm>
            <a:off x="8421886" y="4168"/>
            <a:ext cx="6131777" cy="8221266"/>
          </a:xfrm>
          <a:prstGeom prst="rect">
            <a:avLst/>
          </a:prstGeom>
        </p:spPr>
      </p:pic>
      <p:sp>
        <p:nvSpPr>
          <p:cNvPr id="4" name="Text 0"/>
          <p:cNvSpPr/>
          <p:nvPr/>
        </p:nvSpPr>
        <p:spPr>
          <a:xfrm>
            <a:off x="722114" y="705445"/>
            <a:ext cx="5974080" cy="606862"/>
          </a:xfrm>
          <a:prstGeom prst="rect">
            <a:avLst/>
          </a:prstGeom>
          <a:noFill/>
          <a:ln/>
        </p:spPr>
        <p:txBody>
          <a:bodyPr wrap="none" lIns="0" tIns="0" rIns="0" bIns="0" rtlCol="0" anchor="t"/>
          <a:lstStyle/>
          <a:p>
            <a:pPr marL="0" indent="0">
              <a:lnSpc>
                <a:spcPts val="4750"/>
              </a:lnSpc>
              <a:buNone/>
            </a:pPr>
            <a:r>
              <a:rPr lang="en-US" sz="3800" dirty="0">
                <a:solidFill>
                  <a:srgbClr val="FFD9BE"/>
                </a:solidFill>
                <a:latin typeface="Quattrocento" pitchFamily="34" charset="0"/>
                <a:ea typeface="Quattrocento" pitchFamily="34" charset="-122"/>
                <a:cs typeface="Quattrocento" pitchFamily="34" charset="-120"/>
              </a:rPr>
              <a:t>The Double Helix Structure</a:t>
            </a:r>
            <a:endParaRPr lang="en-US" sz="3800" dirty="0"/>
          </a:p>
        </p:txBody>
      </p:sp>
      <p:sp>
        <p:nvSpPr>
          <p:cNvPr id="5" name="Shape 1"/>
          <p:cNvSpPr/>
          <p:nvPr/>
        </p:nvSpPr>
        <p:spPr>
          <a:xfrm>
            <a:off x="1020128" y="1621750"/>
            <a:ext cx="22860" cy="5902285"/>
          </a:xfrm>
          <a:prstGeom prst="roundRect">
            <a:avLst>
              <a:gd name="adj" fmla="val 135393"/>
            </a:avLst>
          </a:prstGeom>
          <a:solidFill>
            <a:srgbClr val="4A6B6A"/>
          </a:solidFill>
          <a:ln/>
        </p:spPr>
      </p:sp>
      <p:sp>
        <p:nvSpPr>
          <p:cNvPr id="6" name="Shape 2"/>
          <p:cNvSpPr/>
          <p:nvPr/>
        </p:nvSpPr>
        <p:spPr>
          <a:xfrm>
            <a:off x="1240810" y="2074426"/>
            <a:ext cx="722114" cy="22860"/>
          </a:xfrm>
          <a:prstGeom prst="roundRect">
            <a:avLst>
              <a:gd name="adj" fmla="val 135393"/>
            </a:avLst>
          </a:prstGeom>
          <a:solidFill>
            <a:srgbClr val="4A6B6A"/>
          </a:solidFill>
          <a:ln/>
        </p:spPr>
      </p:sp>
      <p:sp>
        <p:nvSpPr>
          <p:cNvPr id="7" name="Shape 3"/>
          <p:cNvSpPr/>
          <p:nvPr/>
        </p:nvSpPr>
        <p:spPr>
          <a:xfrm>
            <a:off x="799445" y="1853803"/>
            <a:ext cx="464225" cy="464225"/>
          </a:xfrm>
          <a:prstGeom prst="roundRect">
            <a:avLst>
              <a:gd name="adj" fmla="val 6667"/>
            </a:avLst>
          </a:prstGeom>
          <a:solidFill>
            <a:srgbClr val="315251"/>
          </a:solidFill>
          <a:ln/>
        </p:spPr>
      </p:sp>
      <p:sp>
        <p:nvSpPr>
          <p:cNvPr id="8" name="Text 4"/>
          <p:cNvSpPr/>
          <p:nvPr/>
        </p:nvSpPr>
        <p:spPr>
          <a:xfrm>
            <a:off x="979944" y="1940243"/>
            <a:ext cx="103108" cy="29134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1</a:t>
            </a:r>
            <a:endParaRPr lang="en-US" sz="2250" dirty="0"/>
          </a:p>
        </p:txBody>
      </p:sp>
      <p:sp>
        <p:nvSpPr>
          <p:cNvPr id="9" name="Text 5"/>
          <p:cNvSpPr/>
          <p:nvPr/>
        </p:nvSpPr>
        <p:spPr>
          <a:xfrm>
            <a:off x="2166342" y="1828086"/>
            <a:ext cx="2427446" cy="303371"/>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Discovery</a:t>
            </a:r>
            <a:endParaRPr lang="en-US" sz="1900" dirty="0"/>
          </a:p>
        </p:txBody>
      </p:sp>
      <p:sp>
        <p:nvSpPr>
          <p:cNvPr id="10" name="Text 6"/>
          <p:cNvSpPr/>
          <p:nvPr/>
        </p:nvSpPr>
        <p:spPr>
          <a:xfrm>
            <a:off x="2166342" y="2255163"/>
            <a:ext cx="6255544" cy="990124"/>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The iconic double helix structure of DNA was first proposed by James Watson and Francis Crick in 1953, based on their groundbreaking work and the findings of other scientists.</a:t>
            </a:r>
            <a:endParaRPr lang="en-US" sz="1600" dirty="0"/>
          </a:p>
        </p:txBody>
      </p:sp>
      <p:sp>
        <p:nvSpPr>
          <p:cNvPr id="11" name="Shape 7"/>
          <p:cNvSpPr/>
          <p:nvPr/>
        </p:nvSpPr>
        <p:spPr>
          <a:xfrm>
            <a:off x="1240810" y="4110633"/>
            <a:ext cx="722114" cy="22860"/>
          </a:xfrm>
          <a:prstGeom prst="roundRect">
            <a:avLst>
              <a:gd name="adj" fmla="val 135393"/>
            </a:avLst>
          </a:prstGeom>
          <a:solidFill>
            <a:srgbClr val="4A6B6A"/>
          </a:solidFill>
          <a:ln/>
        </p:spPr>
      </p:sp>
      <p:sp>
        <p:nvSpPr>
          <p:cNvPr id="12" name="Shape 8"/>
          <p:cNvSpPr/>
          <p:nvPr/>
        </p:nvSpPr>
        <p:spPr>
          <a:xfrm>
            <a:off x="799445" y="3890010"/>
            <a:ext cx="464225" cy="464225"/>
          </a:xfrm>
          <a:prstGeom prst="roundRect">
            <a:avLst>
              <a:gd name="adj" fmla="val 6667"/>
            </a:avLst>
          </a:prstGeom>
          <a:solidFill>
            <a:srgbClr val="315251"/>
          </a:solidFill>
          <a:ln/>
        </p:spPr>
      </p:sp>
      <p:sp>
        <p:nvSpPr>
          <p:cNvPr id="13" name="Text 9"/>
          <p:cNvSpPr/>
          <p:nvPr/>
        </p:nvSpPr>
        <p:spPr>
          <a:xfrm>
            <a:off x="953393" y="3976449"/>
            <a:ext cx="156210" cy="29134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2</a:t>
            </a:r>
            <a:endParaRPr lang="en-US" sz="2250" dirty="0"/>
          </a:p>
        </p:txBody>
      </p:sp>
      <p:sp>
        <p:nvSpPr>
          <p:cNvPr id="14" name="Text 10"/>
          <p:cNvSpPr/>
          <p:nvPr/>
        </p:nvSpPr>
        <p:spPr>
          <a:xfrm>
            <a:off x="2166342" y="3864293"/>
            <a:ext cx="2427446" cy="303371"/>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Antiparallel Strands</a:t>
            </a:r>
            <a:endParaRPr lang="en-US" sz="1900" dirty="0"/>
          </a:p>
        </p:txBody>
      </p:sp>
      <p:sp>
        <p:nvSpPr>
          <p:cNvPr id="15" name="Text 11"/>
          <p:cNvSpPr/>
          <p:nvPr/>
        </p:nvSpPr>
        <p:spPr>
          <a:xfrm>
            <a:off x="2166342" y="4291370"/>
            <a:ext cx="6255544" cy="990124"/>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The two DNA strands run in opposite directions, with the sugar-phosphate backbones on the outside and the nitrogenous bases on the inside, forming the characteristic double helix.</a:t>
            </a:r>
            <a:endParaRPr lang="en-US" sz="1600" dirty="0"/>
          </a:p>
        </p:txBody>
      </p:sp>
      <p:sp>
        <p:nvSpPr>
          <p:cNvPr id="16" name="Shape 12"/>
          <p:cNvSpPr/>
          <p:nvPr/>
        </p:nvSpPr>
        <p:spPr>
          <a:xfrm>
            <a:off x="1240810" y="6146840"/>
            <a:ext cx="722114" cy="22860"/>
          </a:xfrm>
          <a:prstGeom prst="roundRect">
            <a:avLst>
              <a:gd name="adj" fmla="val 135393"/>
            </a:avLst>
          </a:prstGeom>
          <a:solidFill>
            <a:srgbClr val="4A6B6A"/>
          </a:solidFill>
          <a:ln/>
        </p:spPr>
      </p:sp>
      <p:sp>
        <p:nvSpPr>
          <p:cNvPr id="17" name="Shape 13"/>
          <p:cNvSpPr/>
          <p:nvPr/>
        </p:nvSpPr>
        <p:spPr>
          <a:xfrm>
            <a:off x="799445" y="5926217"/>
            <a:ext cx="464225" cy="464225"/>
          </a:xfrm>
          <a:prstGeom prst="roundRect">
            <a:avLst>
              <a:gd name="adj" fmla="val 6667"/>
            </a:avLst>
          </a:prstGeom>
          <a:solidFill>
            <a:srgbClr val="315251"/>
          </a:solidFill>
          <a:ln/>
        </p:spPr>
      </p:sp>
      <p:sp>
        <p:nvSpPr>
          <p:cNvPr id="18" name="Text 14"/>
          <p:cNvSpPr/>
          <p:nvPr/>
        </p:nvSpPr>
        <p:spPr>
          <a:xfrm>
            <a:off x="952321" y="6012656"/>
            <a:ext cx="158472" cy="291346"/>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3</a:t>
            </a:r>
            <a:endParaRPr lang="en-US" sz="2250" dirty="0"/>
          </a:p>
        </p:txBody>
      </p:sp>
      <p:sp>
        <p:nvSpPr>
          <p:cNvPr id="19" name="Text 15"/>
          <p:cNvSpPr/>
          <p:nvPr/>
        </p:nvSpPr>
        <p:spPr>
          <a:xfrm>
            <a:off x="2166342" y="5900499"/>
            <a:ext cx="2427446" cy="303371"/>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Base Pairing</a:t>
            </a:r>
            <a:endParaRPr lang="en-US" sz="1900" dirty="0"/>
          </a:p>
        </p:txBody>
      </p:sp>
      <p:sp>
        <p:nvSpPr>
          <p:cNvPr id="20" name="Text 16"/>
          <p:cNvSpPr/>
          <p:nvPr/>
        </p:nvSpPr>
        <p:spPr>
          <a:xfrm>
            <a:off x="2166342" y="6327577"/>
            <a:ext cx="6255544" cy="990124"/>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The nitrogenous bases on the two strands are paired in a specific manner: adenine (A) pairs with thymine (T), and guanine (G) pairs with cytosine (C), stabilizing the double helix structure.</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14630401" cy="8229600"/>
          </a:xfrm>
          <a:prstGeom prst="rect">
            <a:avLst/>
          </a:prstGeom>
        </p:spPr>
      </p:pic>
      <p:pic>
        <p:nvPicPr>
          <p:cNvPr id="3" name="Image 1" descr="preencoded.png"/>
          <p:cNvPicPr>
            <a:picLocks noChangeAspect="1"/>
          </p:cNvPicPr>
          <p:nvPr/>
        </p:nvPicPr>
        <p:blipFill>
          <a:blip r:embed="rId4"/>
          <a:stretch>
            <a:fillRect/>
          </a:stretch>
        </p:blipFill>
        <p:spPr>
          <a:xfrm>
            <a:off x="266105" y="1497330"/>
            <a:ext cx="4954072" cy="5234821"/>
          </a:xfrm>
          <a:prstGeom prst="rect">
            <a:avLst/>
          </a:prstGeom>
        </p:spPr>
      </p:pic>
      <p:sp>
        <p:nvSpPr>
          <p:cNvPr id="4" name="Text 0"/>
          <p:cNvSpPr/>
          <p:nvPr/>
        </p:nvSpPr>
        <p:spPr>
          <a:xfrm>
            <a:off x="6231493" y="966549"/>
            <a:ext cx="6984921" cy="626031"/>
          </a:xfrm>
          <a:prstGeom prst="rect">
            <a:avLst/>
          </a:prstGeom>
          <a:noFill/>
          <a:ln/>
        </p:spPr>
        <p:txBody>
          <a:bodyPr wrap="none" lIns="0" tIns="0" rIns="0" bIns="0" rtlCol="0" anchor="t"/>
          <a:lstStyle/>
          <a:p>
            <a:pPr marL="0" indent="0">
              <a:lnSpc>
                <a:spcPts val="4900"/>
              </a:lnSpc>
              <a:buNone/>
            </a:pPr>
            <a:r>
              <a:rPr lang="en-US" sz="3900" b="1" dirty="0">
                <a:solidFill>
                  <a:srgbClr val="00B0F0"/>
                </a:solidFill>
                <a:latin typeface="Quattrocento" pitchFamily="34" charset="0"/>
                <a:ea typeface="Quattrocento" pitchFamily="34" charset="-122"/>
                <a:cs typeface="Quattrocento" pitchFamily="34" charset="-120"/>
              </a:rPr>
              <a:t>The Complementary Base Pairs</a:t>
            </a:r>
            <a:endParaRPr lang="en-US" sz="3900" b="1" dirty="0">
              <a:solidFill>
                <a:srgbClr val="00B0F0"/>
              </a:solidFill>
            </a:endParaRPr>
          </a:p>
        </p:txBody>
      </p:sp>
      <p:sp>
        <p:nvSpPr>
          <p:cNvPr id="5" name="Shape 1"/>
          <p:cNvSpPr/>
          <p:nvPr/>
        </p:nvSpPr>
        <p:spPr>
          <a:xfrm>
            <a:off x="6231493" y="1911906"/>
            <a:ext cx="3720465" cy="2569131"/>
          </a:xfrm>
          <a:prstGeom prst="roundRect">
            <a:avLst>
              <a:gd name="adj" fmla="val 1243"/>
            </a:avLst>
          </a:prstGeom>
          <a:solidFill>
            <a:srgbClr val="315251"/>
          </a:solidFill>
          <a:ln/>
        </p:spPr>
      </p:sp>
      <p:sp>
        <p:nvSpPr>
          <p:cNvPr id="6" name="Text 2"/>
          <p:cNvSpPr/>
          <p:nvPr/>
        </p:nvSpPr>
        <p:spPr>
          <a:xfrm>
            <a:off x="6444377" y="2124789"/>
            <a:ext cx="2504480" cy="313134"/>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Adenine (A)</a:t>
            </a:r>
            <a:endParaRPr lang="en-US" sz="1950" dirty="0"/>
          </a:p>
        </p:txBody>
      </p:sp>
      <p:sp>
        <p:nvSpPr>
          <p:cNvPr id="7" name="Text 3"/>
          <p:cNvSpPr/>
          <p:nvPr/>
        </p:nvSpPr>
        <p:spPr>
          <a:xfrm>
            <a:off x="6444377" y="2565559"/>
            <a:ext cx="3294698" cy="1702594"/>
          </a:xfrm>
          <a:prstGeom prst="rect">
            <a:avLst/>
          </a:prstGeom>
          <a:noFill/>
          <a:ln/>
        </p:spPr>
        <p:txBody>
          <a:bodyPr wrap="square" lIns="0" tIns="0" rIns="0" bIns="0" rtlCol="0" anchor="t"/>
          <a:lstStyle/>
          <a:p>
            <a:pPr marL="0" indent="0">
              <a:lnSpc>
                <a:spcPts val="2650"/>
              </a:lnSpc>
              <a:buNone/>
            </a:pPr>
            <a:r>
              <a:rPr lang="en-US" sz="1650" dirty="0">
                <a:solidFill>
                  <a:srgbClr val="F9EEE7"/>
                </a:solidFill>
                <a:latin typeface="Quattrocento" pitchFamily="34" charset="0"/>
                <a:ea typeface="Quattrocento" pitchFamily="34" charset="-122"/>
                <a:cs typeface="Quattrocento" pitchFamily="34" charset="-120"/>
              </a:rPr>
              <a:t>Adenine is one of the four nitrogenous bases found in DNA. It forms a complementary base pair with thymine (T) through two hydrogen bonds.</a:t>
            </a:r>
            <a:endParaRPr lang="en-US" sz="1650" dirty="0"/>
          </a:p>
        </p:txBody>
      </p:sp>
      <p:sp>
        <p:nvSpPr>
          <p:cNvPr id="8" name="Shape 4"/>
          <p:cNvSpPr/>
          <p:nvPr/>
        </p:nvSpPr>
        <p:spPr>
          <a:xfrm>
            <a:off x="10164842" y="1911906"/>
            <a:ext cx="3720465" cy="2569131"/>
          </a:xfrm>
          <a:prstGeom prst="roundRect">
            <a:avLst>
              <a:gd name="adj" fmla="val 1243"/>
            </a:avLst>
          </a:prstGeom>
          <a:solidFill>
            <a:srgbClr val="315251"/>
          </a:solidFill>
          <a:ln/>
        </p:spPr>
      </p:sp>
      <p:sp>
        <p:nvSpPr>
          <p:cNvPr id="9" name="Text 5"/>
          <p:cNvSpPr/>
          <p:nvPr/>
        </p:nvSpPr>
        <p:spPr>
          <a:xfrm>
            <a:off x="10377726" y="2124789"/>
            <a:ext cx="2504480" cy="313134"/>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Thymine (T)</a:t>
            </a:r>
            <a:endParaRPr lang="en-US" sz="1950" dirty="0"/>
          </a:p>
        </p:txBody>
      </p:sp>
      <p:sp>
        <p:nvSpPr>
          <p:cNvPr id="10" name="Text 6"/>
          <p:cNvSpPr/>
          <p:nvPr/>
        </p:nvSpPr>
        <p:spPr>
          <a:xfrm>
            <a:off x="10377726" y="2565559"/>
            <a:ext cx="3294698" cy="1702594"/>
          </a:xfrm>
          <a:prstGeom prst="rect">
            <a:avLst/>
          </a:prstGeom>
          <a:noFill/>
          <a:ln/>
        </p:spPr>
        <p:txBody>
          <a:bodyPr wrap="square" lIns="0" tIns="0" rIns="0" bIns="0" rtlCol="0" anchor="t"/>
          <a:lstStyle/>
          <a:p>
            <a:pPr marL="0" indent="0">
              <a:lnSpc>
                <a:spcPts val="2650"/>
              </a:lnSpc>
              <a:buNone/>
            </a:pPr>
            <a:r>
              <a:rPr lang="en-US" sz="1650" dirty="0">
                <a:solidFill>
                  <a:srgbClr val="F9EEE7"/>
                </a:solidFill>
                <a:latin typeface="Quattrocento" pitchFamily="34" charset="0"/>
                <a:ea typeface="Quattrocento" pitchFamily="34" charset="-122"/>
                <a:cs typeface="Quattrocento" pitchFamily="34" charset="-120"/>
              </a:rPr>
              <a:t>Thymine is the complementary base to adenine (A) in the DNA double helix. The two bases are held together by two hydrogen bonds.</a:t>
            </a:r>
            <a:endParaRPr lang="en-US" sz="1650" dirty="0"/>
          </a:p>
        </p:txBody>
      </p:sp>
      <p:sp>
        <p:nvSpPr>
          <p:cNvPr id="11" name="Shape 7"/>
          <p:cNvSpPr/>
          <p:nvPr/>
        </p:nvSpPr>
        <p:spPr>
          <a:xfrm>
            <a:off x="6231493" y="4693920"/>
            <a:ext cx="3720465" cy="2569131"/>
          </a:xfrm>
          <a:prstGeom prst="roundRect">
            <a:avLst>
              <a:gd name="adj" fmla="val 1243"/>
            </a:avLst>
          </a:prstGeom>
          <a:solidFill>
            <a:srgbClr val="315251"/>
          </a:solidFill>
          <a:ln/>
        </p:spPr>
      </p:sp>
      <p:sp>
        <p:nvSpPr>
          <p:cNvPr id="12" name="Text 8"/>
          <p:cNvSpPr/>
          <p:nvPr/>
        </p:nvSpPr>
        <p:spPr>
          <a:xfrm>
            <a:off x="6444377" y="4906804"/>
            <a:ext cx="2504480" cy="313134"/>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Guanine (G)</a:t>
            </a:r>
            <a:endParaRPr lang="en-US" sz="1950" dirty="0"/>
          </a:p>
        </p:txBody>
      </p:sp>
      <p:sp>
        <p:nvSpPr>
          <p:cNvPr id="13" name="Text 9"/>
          <p:cNvSpPr/>
          <p:nvPr/>
        </p:nvSpPr>
        <p:spPr>
          <a:xfrm>
            <a:off x="6444377" y="5347573"/>
            <a:ext cx="3294698" cy="1702594"/>
          </a:xfrm>
          <a:prstGeom prst="rect">
            <a:avLst/>
          </a:prstGeom>
          <a:noFill/>
          <a:ln/>
        </p:spPr>
        <p:txBody>
          <a:bodyPr wrap="square" lIns="0" tIns="0" rIns="0" bIns="0" rtlCol="0" anchor="t"/>
          <a:lstStyle/>
          <a:p>
            <a:pPr marL="0" indent="0">
              <a:lnSpc>
                <a:spcPts val="2650"/>
              </a:lnSpc>
              <a:buNone/>
            </a:pPr>
            <a:r>
              <a:rPr lang="en-US" sz="1650" dirty="0">
                <a:solidFill>
                  <a:srgbClr val="F9EEE7"/>
                </a:solidFill>
                <a:latin typeface="Quattrocento" pitchFamily="34" charset="0"/>
                <a:ea typeface="Quattrocento" pitchFamily="34" charset="-122"/>
                <a:cs typeface="Quattrocento" pitchFamily="34" charset="-120"/>
              </a:rPr>
              <a:t>Guanine is another nitrogenous base in DNA. It forms a complementary base pair with cytosine (C) through three hydrogen bonds.</a:t>
            </a:r>
            <a:endParaRPr lang="en-US" sz="1650" dirty="0"/>
          </a:p>
        </p:txBody>
      </p:sp>
      <p:sp>
        <p:nvSpPr>
          <p:cNvPr id="14" name="Shape 10"/>
          <p:cNvSpPr/>
          <p:nvPr/>
        </p:nvSpPr>
        <p:spPr>
          <a:xfrm>
            <a:off x="10164842" y="4693920"/>
            <a:ext cx="3720465" cy="2569131"/>
          </a:xfrm>
          <a:prstGeom prst="roundRect">
            <a:avLst>
              <a:gd name="adj" fmla="val 1243"/>
            </a:avLst>
          </a:prstGeom>
          <a:solidFill>
            <a:srgbClr val="315251"/>
          </a:solidFill>
          <a:ln/>
        </p:spPr>
      </p:sp>
      <p:sp>
        <p:nvSpPr>
          <p:cNvPr id="15" name="Text 11"/>
          <p:cNvSpPr/>
          <p:nvPr/>
        </p:nvSpPr>
        <p:spPr>
          <a:xfrm>
            <a:off x="10377726" y="4906804"/>
            <a:ext cx="2504480" cy="313134"/>
          </a:xfrm>
          <a:prstGeom prst="rect">
            <a:avLst/>
          </a:prstGeom>
          <a:noFill/>
          <a:ln/>
        </p:spPr>
        <p:txBody>
          <a:bodyPr wrap="none" lIns="0" tIns="0" rIns="0" bIns="0" rtlCol="0" anchor="t"/>
          <a:lstStyle/>
          <a:p>
            <a:pPr marL="0" indent="0">
              <a:lnSpc>
                <a:spcPts val="2450"/>
              </a:lnSpc>
              <a:buNone/>
            </a:pPr>
            <a:r>
              <a:rPr lang="en-US" sz="1950" dirty="0">
                <a:solidFill>
                  <a:srgbClr val="F9EEE7"/>
                </a:solidFill>
                <a:latin typeface="Quattrocento" pitchFamily="34" charset="0"/>
                <a:ea typeface="Quattrocento" pitchFamily="34" charset="-122"/>
                <a:cs typeface="Quattrocento" pitchFamily="34" charset="-120"/>
              </a:rPr>
              <a:t>Cytosine (C)</a:t>
            </a:r>
            <a:endParaRPr lang="en-US" sz="1950" dirty="0"/>
          </a:p>
        </p:txBody>
      </p:sp>
      <p:sp>
        <p:nvSpPr>
          <p:cNvPr id="16" name="Text 12"/>
          <p:cNvSpPr/>
          <p:nvPr/>
        </p:nvSpPr>
        <p:spPr>
          <a:xfrm>
            <a:off x="10377726" y="5347573"/>
            <a:ext cx="3294698" cy="1702594"/>
          </a:xfrm>
          <a:prstGeom prst="rect">
            <a:avLst/>
          </a:prstGeom>
          <a:noFill/>
          <a:ln/>
        </p:spPr>
        <p:txBody>
          <a:bodyPr wrap="square" lIns="0" tIns="0" rIns="0" bIns="0" rtlCol="0" anchor="t"/>
          <a:lstStyle/>
          <a:p>
            <a:pPr marL="0" indent="0">
              <a:lnSpc>
                <a:spcPts val="2650"/>
              </a:lnSpc>
              <a:buNone/>
            </a:pPr>
            <a:r>
              <a:rPr lang="en-US" sz="1650" dirty="0">
                <a:solidFill>
                  <a:srgbClr val="F9EEE7"/>
                </a:solidFill>
                <a:latin typeface="Quattrocento" pitchFamily="34" charset="0"/>
                <a:ea typeface="Quattrocento" pitchFamily="34" charset="-122"/>
                <a:cs typeface="Quattrocento" pitchFamily="34" charset="-120"/>
              </a:rPr>
              <a:t>Cytosine is the complementary base to guanine (G) in the DNA double helix. The two bases are held together by three hydrogen bonds.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78553" y="2645093"/>
            <a:ext cx="5017175" cy="2939296"/>
          </a:xfrm>
          <a:prstGeom prst="rect">
            <a:avLst/>
          </a:prstGeom>
        </p:spPr>
      </p:pic>
      <p:sp>
        <p:nvSpPr>
          <p:cNvPr id="4" name="Text 0"/>
          <p:cNvSpPr/>
          <p:nvPr/>
        </p:nvSpPr>
        <p:spPr>
          <a:xfrm>
            <a:off x="180582" y="483296"/>
            <a:ext cx="9732717" cy="1104186"/>
          </a:xfrm>
          <a:prstGeom prst="rect">
            <a:avLst/>
          </a:prstGeom>
          <a:noFill/>
          <a:ln/>
        </p:spPr>
        <p:txBody>
          <a:bodyPr wrap="square" lIns="0" tIns="0" rIns="0" bIns="0" rtlCol="0" anchor="t"/>
          <a:lstStyle/>
          <a:p>
            <a:pPr marL="0" indent="0">
              <a:lnSpc>
                <a:spcPts val="4300"/>
              </a:lnSpc>
              <a:buNone/>
            </a:pPr>
            <a:r>
              <a:rPr lang="en-US" sz="4400" b="1" dirty="0">
                <a:solidFill>
                  <a:srgbClr val="FFC000"/>
                </a:solidFill>
                <a:latin typeface="Quattrocento" pitchFamily="34" charset="0"/>
              </a:rPr>
              <a:t>DNA Replication: The Copying of Genetic Information</a:t>
            </a:r>
          </a:p>
        </p:txBody>
      </p:sp>
      <p:sp>
        <p:nvSpPr>
          <p:cNvPr id="5" name="Shape 1"/>
          <p:cNvSpPr/>
          <p:nvPr/>
        </p:nvSpPr>
        <p:spPr>
          <a:xfrm>
            <a:off x="927021" y="2122527"/>
            <a:ext cx="22860" cy="5370195"/>
          </a:xfrm>
          <a:prstGeom prst="roundRect">
            <a:avLst>
              <a:gd name="adj" fmla="val 123174"/>
            </a:avLst>
          </a:prstGeom>
          <a:solidFill>
            <a:srgbClr val="4A6B6A"/>
          </a:solidFill>
          <a:ln/>
        </p:spPr>
      </p:sp>
      <p:sp>
        <p:nvSpPr>
          <p:cNvPr id="6" name="Shape 2"/>
          <p:cNvSpPr/>
          <p:nvPr/>
        </p:nvSpPr>
        <p:spPr>
          <a:xfrm>
            <a:off x="1126748" y="2533293"/>
            <a:ext cx="656987" cy="22860"/>
          </a:xfrm>
          <a:prstGeom prst="roundRect">
            <a:avLst>
              <a:gd name="adj" fmla="val 123174"/>
            </a:avLst>
          </a:prstGeom>
          <a:solidFill>
            <a:srgbClr val="4A6B6A"/>
          </a:solidFill>
          <a:ln/>
        </p:spPr>
      </p:sp>
      <p:sp>
        <p:nvSpPr>
          <p:cNvPr id="7" name="Shape 3"/>
          <p:cNvSpPr/>
          <p:nvPr/>
        </p:nvSpPr>
        <p:spPr>
          <a:xfrm>
            <a:off x="727293" y="2333625"/>
            <a:ext cx="422315" cy="422315"/>
          </a:xfrm>
          <a:prstGeom prst="roundRect">
            <a:avLst>
              <a:gd name="adj" fmla="val 6667"/>
            </a:avLst>
          </a:prstGeom>
          <a:solidFill>
            <a:srgbClr val="315251"/>
          </a:solidFill>
          <a:ln/>
        </p:spPr>
      </p:sp>
      <p:sp>
        <p:nvSpPr>
          <p:cNvPr id="8" name="Text 4"/>
          <p:cNvSpPr/>
          <p:nvPr/>
        </p:nvSpPr>
        <p:spPr>
          <a:xfrm>
            <a:off x="891480" y="2412206"/>
            <a:ext cx="93821" cy="265033"/>
          </a:xfrm>
          <a:prstGeom prst="rect">
            <a:avLst/>
          </a:prstGeom>
          <a:noFill/>
          <a:ln/>
        </p:spPr>
        <p:txBody>
          <a:bodyPr wrap="none" lIns="0" tIns="0" rIns="0" bIns="0" rtlCol="0" anchor="t"/>
          <a:lstStyle/>
          <a:p>
            <a:pPr marL="0" indent="0" algn="ctr">
              <a:lnSpc>
                <a:spcPts val="2050"/>
              </a:lnSpc>
              <a:buNone/>
            </a:pPr>
            <a:r>
              <a:rPr lang="en-US" sz="2050" dirty="0">
                <a:solidFill>
                  <a:srgbClr val="F9EEE7"/>
                </a:solidFill>
                <a:latin typeface="Quattrocento" pitchFamily="34" charset="0"/>
                <a:ea typeface="Quattrocento" pitchFamily="34" charset="-122"/>
                <a:cs typeface="Quattrocento" pitchFamily="34" charset="-120"/>
              </a:rPr>
              <a:t>1</a:t>
            </a:r>
            <a:endParaRPr lang="en-US" sz="2050" dirty="0"/>
          </a:p>
        </p:txBody>
      </p:sp>
      <p:sp>
        <p:nvSpPr>
          <p:cNvPr id="9" name="Text 5"/>
          <p:cNvSpPr/>
          <p:nvPr/>
        </p:nvSpPr>
        <p:spPr>
          <a:xfrm>
            <a:off x="1970842" y="2310170"/>
            <a:ext cx="2208371" cy="275987"/>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Unwinding</a:t>
            </a:r>
            <a:endParaRPr lang="en-US" sz="1700" dirty="0"/>
          </a:p>
        </p:txBody>
      </p:sp>
      <p:sp>
        <p:nvSpPr>
          <p:cNvPr id="10" name="Text 6"/>
          <p:cNvSpPr/>
          <p:nvPr/>
        </p:nvSpPr>
        <p:spPr>
          <a:xfrm>
            <a:off x="1970842" y="2698671"/>
            <a:ext cx="6516172" cy="901184"/>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During DNA replication, the double helix structure unwinds, allowing the two strands to separate and serve as templates for the synthesis of new, complementary strands.</a:t>
            </a:r>
            <a:endParaRPr lang="en-US" sz="1450" dirty="0"/>
          </a:p>
        </p:txBody>
      </p:sp>
      <p:sp>
        <p:nvSpPr>
          <p:cNvPr id="11" name="Shape 7"/>
          <p:cNvSpPr/>
          <p:nvPr/>
        </p:nvSpPr>
        <p:spPr>
          <a:xfrm>
            <a:off x="1126748" y="4385905"/>
            <a:ext cx="656987" cy="22860"/>
          </a:xfrm>
          <a:prstGeom prst="roundRect">
            <a:avLst>
              <a:gd name="adj" fmla="val 123174"/>
            </a:avLst>
          </a:prstGeom>
          <a:solidFill>
            <a:srgbClr val="4A6B6A"/>
          </a:solidFill>
          <a:ln/>
        </p:spPr>
      </p:sp>
      <p:sp>
        <p:nvSpPr>
          <p:cNvPr id="12" name="Shape 8"/>
          <p:cNvSpPr/>
          <p:nvPr/>
        </p:nvSpPr>
        <p:spPr>
          <a:xfrm>
            <a:off x="727293" y="4186238"/>
            <a:ext cx="422315" cy="422315"/>
          </a:xfrm>
          <a:prstGeom prst="roundRect">
            <a:avLst>
              <a:gd name="adj" fmla="val 6667"/>
            </a:avLst>
          </a:prstGeom>
          <a:solidFill>
            <a:srgbClr val="315251"/>
          </a:solidFill>
          <a:ln/>
        </p:spPr>
      </p:sp>
      <p:sp>
        <p:nvSpPr>
          <p:cNvPr id="13" name="Text 9"/>
          <p:cNvSpPr/>
          <p:nvPr/>
        </p:nvSpPr>
        <p:spPr>
          <a:xfrm>
            <a:off x="867430" y="4264819"/>
            <a:ext cx="142042" cy="265033"/>
          </a:xfrm>
          <a:prstGeom prst="rect">
            <a:avLst/>
          </a:prstGeom>
          <a:noFill/>
          <a:ln/>
        </p:spPr>
        <p:txBody>
          <a:bodyPr wrap="none" lIns="0" tIns="0" rIns="0" bIns="0" rtlCol="0" anchor="t"/>
          <a:lstStyle/>
          <a:p>
            <a:pPr marL="0" indent="0" algn="ctr">
              <a:lnSpc>
                <a:spcPts val="2050"/>
              </a:lnSpc>
              <a:buNone/>
            </a:pPr>
            <a:r>
              <a:rPr lang="en-US" sz="2050" dirty="0">
                <a:solidFill>
                  <a:srgbClr val="F9EEE7"/>
                </a:solidFill>
                <a:latin typeface="Quattrocento" pitchFamily="34" charset="0"/>
                <a:ea typeface="Quattrocento" pitchFamily="34" charset="-122"/>
                <a:cs typeface="Quattrocento" pitchFamily="34" charset="-120"/>
              </a:rPr>
              <a:t>2</a:t>
            </a:r>
            <a:endParaRPr lang="en-US" sz="2050" dirty="0"/>
          </a:p>
        </p:txBody>
      </p:sp>
      <p:sp>
        <p:nvSpPr>
          <p:cNvPr id="14" name="Text 10"/>
          <p:cNvSpPr/>
          <p:nvPr/>
        </p:nvSpPr>
        <p:spPr>
          <a:xfrm>
            <a:off x="1970842" y="4162782"/>
            <a:ext cx="2609255" cy="275987"/>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Complementary Synthesis</a:t>
            </a:r>
            <a:endParaRPr lang="en-US" sz="1700" dirty="0"/>
          </a:p>
        </p:txBody>
      </p:sp>
      <p:sp>
        <p:nvSpPr>
          <p:cNvPr id="15" name="Text 11"/>
          <p:cNvSpPr/>
          <p:nvPr/>
        </p:nvSpPr>
        <p:spPr>
          <a:xfrm>
            <a:off x="1970842" y="4551283"/>
            <a:ext cx="6516172" cy="901184"/>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Enzymes called DNA polymerases then read the template strands and assemble new polynucleotide chains, with each new strand complementary to the original template.</a:t>
            </a:r>
            <a:endParaRPr lang="en-US" sz="1450" dirty="0"/>
          </a:p>
        </p:txBody>
      </p:sp>
      <p:sp>
        <p:nvSpPr>
          <p:cNvPr id="16" name="Shape 12"/>
          <p:cNvSpPr/>
          <p:nvPr/>
        </p:nvSpPr>
        <p:spPr>
          <a:xfrm>
            <a:off x="1126748" y="6238518"/>
            <a:ext cx="656987" cy="22860"/>
          </a:xfrm>
          <a:prstGeom prst="roundRect">
            <a:avLst>
              <a:gd name="adj" fmla="val 123174"/>
            </a:avLst>
          </a:prstGeom>
          <a:solidFill>
            <a:srgbClr val="4A6B6A"/>
          </a:solidFill>
          <a:ln/>
        </p:spPr>
      </p:sp>
      <p:sp>
        <p:nvSpPr>
          <p:cNvPr id="17" name="Shape 13"/>
          <p:cNvSpPr/>
          <p:nvPr/>
        </p:nvSpPr>
        <p:spPr>
          <a:xfrm>
            <a:off x="727293" y="6038850"/>
            <a:ext cx="422315" cy="422315"/>
          </a:xfrm>
          <a:prstGeom prst="roundRect">
            <a:avLst>
              <a:gd name="adj" fmla="val 6667"/>
            </a:avLst>
          </a:prstGeom>
          <a:solidFill>
            <a:srgbClr val="315251"/>
          </a:solidFill>
          <a:ln/>
        </p:spPr>
      </p:sp>
      <p:sp>
        <p:nvSpPr>
          <p:cNvPr id="18" name="Text 14"/>
          <p:cNvSpPr/>
          <p:nvPr/>
        </p:nvSpPr>
        <p:spPr>
          <a:xfrm>
            <a:off x="866358" y="6117431"/>
            <a:ext cx="144185" cy="265033"/>
          </a:xfrm>
          <a:prstGeom prst="rect">
            <a:avLst/>
          </a:prstGeom>
          <a:noFill/>
          <a:ln/>
        </p:spPr>
        <p:txBody>
          <a:bodyPr wrap="none" lIns="0" tIns="0" rIns="0" bIns="0" rtlCol="0" anchor="t"/>
          <a:lstStyle/>
          <a:p>
            <a:pPr marL="0" indent="0" algn="ctr">
              <a:lnSpc>
                <a:spcPts val="2050"/>
              </a:lnSpc>
              <a:buNone/>
            </a:pPr>
            <a:r>
              <a:rPr lang="en-US" sz="2050" dirty="0">
                <a:solidFill>
                  <a:srgbClr val="F9EEE7"/>
                </a:solidFill>
                <a:latin typeface="Quattrocento" pitchFamily="34" charset="0"/>
                <a:ea typeface="Quattrocento" pitchFamily="34" charset="-122"/>
                <a:cs typeface="Quattrocento" pitchFamily="34" charset="-120"/>
              </a:rPr>
              <a:t>3</a:t>
            </a:r>
            <a:endParaRPr lang="en-US" sz="2050" dirty="0"/>
          </a:p>
        </p:txBody>
      </p:sp>
      <p:sp>
        <p:nvSpPr>
          <p:cNvPr id="19" name="Text 15"/>
          <p:cNvSpPr/>
          <p:nvPr/>
        </p:nvSpPr>
        <p:spPr>
          <a:xfrm>
            <a:off x="1970842" y="6015395"/>
            <a:ext cx="2940844" cy="275987"/>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Semiconservative Replication</a:t>
            </a:r>
            <a:endParaRPr lang="en-US" sz="1700" dirty="0"/>
          </a:p>
        </p:txBody>
      </p:sp>
      <p:sp>
        <p:nvSpPr>
          <p:cNvPr id="20" name="Text 16"/>
          <p:cNvSpPr/>
          <p:nvPr/>
        </p:nvSpPr>
        <p:spPr>
          <a:xfrm>
            <a:off x="1970842" y="6403896"/>
            <a:ext cx="6516172" cy="901184"/>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The resulting DNA molecules are "semiconservative," meaning that each new molecule contains one original strand and one newly synthesized strand, ensuring the accurate transmission of genetic information.</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
            <a:ext cx="14630400" cy="8335617"/>
          </a:xfrm>
          <a:prstGeom prst="rect">
            <a:avLst/>
          </a:prstGeom>
        </p:spPr>
      </p:pic>
      <p:pic>
        <p:nvPicPr>
          <p:cNvPr id="3" name="Image 1" descr="preencoded.png"/>
          <p:cNvPicPr>
            <a:picLocks noChangeAspect="1"/>
          </p:cNvPicPr>
          <p:nvPr/>
        </p:nvPicPr>
        <p:blipFill>
          <a:blip r:embed="rId4"/>
          <a:stretch>
            <a:fillRect/>
          </a:stretch>
        </p:blipFill>
        <p:spPr>
          <a:xfrm>
            <a:off x="5732859" y="263604"/>
            <a:ext cx="3164681" cy="2109787"/>
          </a:xfrm>
          <a:prstGeom prst="rect">
            <a:avLst/>
          </a:prstGeom>
        </p:spPr>
      </p:pic>
      <p:sp>
        <p:nvSpPr>
          <p:cNvPr id="4" name="Text 0"/>
          <p:cNvSpPr/>
          <p:nvPr/>
        </p:nvSpPr>
        <p:spPr>
          <a:xfrm>
            <a:off x="738307" y="3217069"/>
            <a:ext cx="10653593" cy="620435"/>
          </a:xfrm>
          <a:prstGeom prst="rect">
            <a:avLst/>
          </a:prstGeom>
          <a:noFill/>
          <a:ln/>
        </p:spPr>
        <p:txBody>
          <a:bodyPr wrap="none" lIns="0" tIns="0" rIns="0" bIns="0" rtlCol="0" anchor="t"/>
          <a:lstStyle/>
          <a:p>
            <a:pPr>
              <a:lnSpc>
                <a:spcPts val="2400"/>
              </a:lnSpc>
            </a:pPr>
            <a:r>
              <a:rPr lang="en-US" sz="1950" b="1" dirty="0">
                <a:solidFill>
                  <a:srgbClr val="00B0F0"/>
                </a:solidFill>
                <a:latin typeface="Quattrocento" pitchFamily="34" charset="0"/>
              </a:rPr>
              <a:t>From DNA to RNA: The Process of Transcription</a:t>
            </a:r>
          </a:p>
        </p:txBody>
      </p:sp>
      <p:pic>
        <p:nvPicPr>
          <p:cNvPr id="5" name="Image 2" descr="preencoded.png"/>
          <p:cNvPicPr>
            <a:picLocks noChangeAspect="1"/>
          </p:cNvPicPr>
          <p:nvPr/>
        </p:nvPicPr>
        <p:blipFill>
          <a:blip r:embed="rId5"/>
          <a:stretch>
            <a:fillRect/>
          </a:stretch>
        </p:blipFill>
        <p:spPr>
          <a:xfrm>
            <a:off x="738307" y="4153853"/>
            <a:ext cx="4384596" cy="843796"/>
          </a:xfrm>
          <a:prstGeom prst="rect">
            <a:avLst/>
          </a:prstGeom>
        </p:spPr>
      </p:pic>
      <p:sp>
        <p:nvSpPr>
          <p:cNvPr id="6" name="Text 1"/>
          <p:cNvSpPr/>
          <p:nvPr/>
        </p:nvSpPr>
        <p:spPr>
          <a:xfrm>
            <a:off x="949166" y="5313998"/>
            <a:ext cx="2481858" cy="310277"/>
          </a:xfrm>
          <a:prstGeom prst="rect">
            <a:avLst/>
          </a:prstGeom>
          <a:noFill/>
          <a:ln/>
        </p:spPr>
        <p:txBody>
          <a:bodyPr wrap="none" lIns="0" tIns="0" rIns="0" bIns="0" rtlCol="0" anchor="t"/>
          <a:lstStyle/>
          <a:p>
            <a:pPr marL="0" indent="0" algn="l">
              <a:lnSpc>
                <a:spcPts val="2400"/>
              </a:lnSpc>
              <a:buNone/>
            </a:pPr>
            <a:r>
              <a:rPr lang="en-US" sz="1950" dirty="0">
                <a:solidFill>
                  <a:srgbClr val="00B0F0"/>
                </a:solidFill>
                <a:latin typeface="Quattrocento" pitchFamily="34" charset="0"/>
                <a:ea typeface="Quattrocento" pitchFamily="34" charset="-122"/>
                <a:cs typeface="Quattrocento" pitchFamily="34" charset="-120"/>
              </a:rPr>
              <a:t>DNA Template</a:t>
            </a:r>
            <a:endParaRPr lang="en-US" sz="1950" dirty="0">
              <a:solidFill>
                <a:srgbClr val="00B0F0"/>
              </a:solidFill>
            </a:endParaRPr>
          </a:p>
        </p:txBody>
      </p:sp>
      <p:sp>
        <p:nvSpPr>
          <p:cNvPr id="7" name="Text 2"/>
          <p:cNvSpPr/>
          <p:nvPr/>
        </p:nvSpPr>
        <p:spPr>
          <a:xfrm>
            <a:off x="949166" y="5750838"/>
            <a:ext cx="3962876" cy="1350169"/>
          </a:xfrm>
          <a:prstGeom prst="rect">
            <a:avLst/>
          </a:prstGeom>
          <a:noFill/>
          <a:ln/>
        </p:spPr>
        <p:txBody>
          <a:bodyPr wrap="square" lIns="0" tIns="0" rIns="0" bIns="0" rtlCol="0" anchor="t"/>
          <a:lstStyle/>
          <a:p>
            <a:pPr marL="0" indent="0" algn="l">
              <a:lnSpc>
                <a:spcPts val="2650"/>
              </a:lnSpc>
              <a:buNone/>
            </a:pPr>
            <a:r>
              <a:rPr lang="en-US" sz="1650" dirty="0">
                <a:latin typeface="Quattrocento" pitchFamily="34" charset="0"/>
                <a:ea typeface="Quattrocento" pitchFamily="34" charset="-122"/>
                <a:cs typeface="Quattrocento" pitchFamily="34" charset="-120"/>
              </a:rPr>
              <a:t>The genetic information stored in a specific DNA sequence serves as the template for the synthesis of a complementary RNA molecule.</a:t>
            </a:r>
            <a:endParaRPr lang="en-US" sz="1650" dirty="0"/>
          </a:p>
        </p:txBody>
      </p:sp>
      <p:pic>
        <p:nvPicPr>
          <p:cNvPr id="8" name="Image 3" descr="preencoded.png"/>
          <p:cNvPicPr>
            <a:picLocks noChangeAspect="1"/>
          </p:cNvPicPr>
          <p:nvPr/>
        </p:nvPicPr>
        <p:blipFill>
          <a:blip r:embed="rId6"/>
          <a:stretch>
            <a:fillRect/>
          </a:stretch>
        </p:blipFill>
        <p:spPr>
          <a:xfrm>
            <a:off x="5122902" y="4153853"/>
            <a:ext cx="4384596" cy="843796"/>
          </a:xfrm>
          <a:prstGeom prst="rect">
            <a:avLst/>
          </a:prstGeom>
        </p:spPr>
      </p:pic>
      <p:sp>
        <p:nvSpPr>
          <p:cNvPr id="9" name="Text 3"/>
          <p:cNvSpPr/>
          <p:nvPr/>
        </p:nvSpPr>
        <p:spPr>
          <a:xfrm>
            <a:off x="5333762" y="5313998"/>
            <a:ext cx="2481858" cy="310277"/>
          </a:xfrm>
          <a:prstGeom prst="rect">
            <a:avLst/>
          </a:prstGeom>
          <a:noFill/>
          <a:ln/>
        </p:spPr>
        <p:txBody>
          <a:bodyPr wrap="none" lIns="0" tIns="0" rIns="0" bIns="0" rtlCol="0" anchor="t"/>
          <a:lstStyle/>
          <a:p>
            <a:pPr marL="0" indent="0" algn="l">
              <a:lnSpc>
                <a:spcPts val="2400"/>
              </a:lnSpc>
              <a:buNone/>
            </a:pPr>
            <a:r>
              <a:rPr lang="en-US" sz="1950" dirty="0">
                <a:solidFill>
                  <a:srgbClr val="00B0F0"/>
                </a:solidFill>
                <a:latin typeface="Quattrocento" pitchFamily="34" charset="0"/>
              </a:rPr>
              <a:t>RNA Polymerase</a:t>
            </a:r>
          </a:p>
        </p:txBody>
      </p:sp>
      <p:sp>
        <p:nvSpPr>
          <p:cNvPr id="10" name="Text 4"/>
          <p:cNvSpPr/>
          <p:nvPr/>
        </p:nvSpPr>
        <p:spPr>
          <a:xfrm>
            <a:off x="5333762" y="5750838"/>
            <a:ext cx="3962876" cy="1687711"/>
          </a:xfrm>
          <a:prstGeom prst="rect">
            <a:avLst/>
          </a:prstGeom>
          <a:noFill/>
          <a:ln/>
        </p:spPr>
        <p:txBody>
          <a:bodyPr wrap="square" lIns="0" tIns="0" rIns="0" bIns="0" rtlCol="0" anchor="t"/>
          <a:lstStyle/>
          <a:p>
            <a:pPr marL="0" indent="0" algn="l">
              <a:lnSpc>
                <a:spcPts val="2650"/>
              </a:lnSpc>
              <a:buNone/>
            </a:pPr>
            <a:r>
              <a:rPr lang="en-US" sz="1650" dirty="0">
                <a:latin typeface="Quattrocento" pitchFamily="34" charset="0"/>
                <a:ea typeface="Quattrocento" pitchFamily="34" charset="-122"/>
                <a:cs typeface="Quattrocento" pitchFamily="34" charset="-120"/>
              </a:rPr>
              <a:t>The enzyme RNA polymerase reads the DNA template and assembles a single-stranded RNA molecule, known as a messenger RNA (mRNA), which carries the genetic instructions.</a:t>
            </a:r>
            <a:endParaRPr lang="en-US" sz="1650" dirty="0"/>
          </a:p>
        </p:txBody>
      </p:sp>
      <p:pic>
        <p:nvPicPr>
          <p:cNvPr id="11" name="Image 4" descr="preencoded.png"/>
          <p:cNvPicPr>
            <a:picLocks noChangeAspect="1"/>
          </p:cNvPicPr>
          <p:nvPr/>
        </p:nvPicPr>
        <p:blipFill>
          <a:blip r:embed="rId7"/>
          <a:stretch>
            <a:fillRect/>
          </a:stretch>
        </p:blipFill>
        <p:spPr>
          <a:xfrm>
            <a:off x="9507498" y="4153853"/>
            <a:ext cx="4384596" cy="843796"/>
          </a:xfrm>
          <a:prstGeom prst="rect">
            <a:avLst/>
          </a:prstGeom>
        </p:spPr>
      </p:pic>
      <p:sp>
        <p:nvSpPr>
          <p:cNvPr id="12" name="Text 5"/>
          <p:cNvSpPr/>
          <p:nvPr/>
        </p:nvSpPr>
        <p:spPr>
          <a:xfrm>
            <a:off x="9718358" y="5313998"/>
            <a:ext cx="2481858" cy="310277"/>
          </a:xfrm>
          <a:prstGeom prst="rect">
            <a:avLst/>
          </a:prstGeom>
          <a:noFill/>
          <a:ln/>
        </p:spPr>
        <p:txBody>
          <a:bodyPr wrap="none" lIns="0" tIns="0" rIns="0" bIns="0" rtlCol="0" anchor="t"/>
          <a:lstStyle/>
          <a:p>
            <a:pPr marL="0" indent="0" algn="l">
              <a:lnSpc>
                <a:spcPts val="2400"/>
              </a:lnSpc>
              <a:buNone/>
            </a:pPr>
            <a:r>
              <a:rPr lang="en-US" sz="1950" dirty="0">
                <a:solidFill>
                  <a:srgbClr val="00B0F0"/>
                </a:solidFill>
                <a:latin typeface="Quattrocento" pitchFamily="34" charset="0"/>
              </a:rPr>
              <a:t>Transcription</a:t>
            </a:r>
          </a:p>
        </p:txBody>
      </p:sp>
      <p:sp>
        <p:nvSpPr>
          <p:cNvPr id="13" name="Text 6"/>
          <p:cNvSpPr/>
          <p:nvPr/>
        </p:nvSpPr>
        <p:spPr>
          <a:xfrm>
            <a:off x="9718358" y="5750838"/>
            <a:ext cx="3962876" cy="1687711"/>
          </a:xfrm>
          <a:prstGeom prst="rect">
            <a:avLst/>
          </a:prstGeom>
          <a:noFill/>
          <a:ln/>
        </p:spPr>
        <p:txBody>
          <a:bodyPr wrap="square" lIns="0" tIns="0" rIns="0" bIns="0" rtlCol="0" anchor="t"/>
          <a:lstStyle/>
          <a:p>
            <a:pPr marL="0" indent="0" algn="l">
              <a:lnSpc>
                <a:spcPts val="2650"/>
              </a:lnSpc>
              <a:buNone/>
            </a:pPr>
            <a:r>
              <a:rPr lang="en-US" sz="1650" dirty="0">
                <a:latin typeface="Quattrocento" pitchFamily="34" charset="0"/>
                <a:ea typeface="Quattrocento" pitchFamily="34" charset="-122"/>
                <a:cs typeface="Quattrocento" pitchFamily="34" charset="-120"/>
              </a:rPr>
              <a:t>The process of transcription converts the genetic information from DNA into a portable, intermediate form (mRNA) that can be used for protein synthesis in the cell.</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314"/>
          </a:xfrm>
          <a:prstGeom prst="rect">
            <a:avLst/>
          </a:prstGeom>
        </p:spPr>
      </p:pic>
      <p:pic>
        <p:nvPicPr>
          <p:cNvPr id="3" name="Image 1" descr="preencoded.png"/>
          <p:cNvPicPr>
            <a:picLocks noChangeAspect="1"/>
          </p:cNvPicPr>
          <p:nvPr/>
        </p:nvPicPr>
        <p:blipFill>
          <a:blip r:embed="rId4"/>
          <a:stretch>
            <a:fillRect/>
          </a:stretch>
        </p:blipFill>
        <p:spPr>
          <a:xfrm>
            <a:off x="9402366" y="1630323"/>
            <a:ext cx="4969669" cy="4969669"/>
          </a:xfrm>
          <a:prstGeom prst="rect">
            <a:avLst/>
          </a:prstGeom>
        </p:spPr>
      </p:pic>
      <p:sp>
        <p:nvSpPr>
          <p:cNvPr id="4" name="Text 0"/>
          <p:cNvSpPr/>
          <p:nvPr/>
        </p:nvSpPr>
        <p:spPr>
          <a:xfrm>
            <a:off x="723424" y="568404"/>
            <a:ext cx="7697153" cy="1215866"/>
          </a:xfrm>
          <a:prstGeom prst="rect">
            <a:avLst/>
          </a:prstGeom>
          <a:noFill/>
          <a:ln/>
        </p:spPr>
        <p:txBody>
          <a:bodyPr wrap="square" lIns="0" tIns="0" rIns="0" bIns="0" rtlCol="0" anchor="t"/>
          <a:lstStyle/>
          <a:p>
            <a:pPr marL="0" indent="0">
              <a:lnSpc>
                <a:spcPts val="4750"/>
              </a:lnSpc>
              <a:buNone/>
            </a:pPr>
            <a:r>
              <a:rPr lang="en-US" sz="4400" b="1" dirty="0">
                <a:solidFill>
                  <a:srgbClr val="FFC000"/>
                </a:solidFill>
                <a:latin typeface="Quattrocento" pitchFamily="34" charset="0"/>
              </a:rPr>
              <a:t>From RNA to Protein: The Process of Translation</a:t>
            </a:r>
          </a:p>
        </p:txBody>
      </p:sp>
      <p:pic>
        <p:nvPicPr>
          <p:cNvPr id="5" name="Image 2" descr="preencoded.png"/>
          <p:cNvPicPr>
            <a:picLocks noChangeAspect="1"/>
          </p:cNvPicPr>
          <p:nvPr/>
        </p:nvPicPr>
        <p:blipFill>
          <a:blip r:embed="rId5"/>
          <a:stretch>
            <a:fillRect/>
          </a:stretch>
        </p:blipFill>
        <p:spPr>
          <a:xfrm>
            <a:off x="723424" y="2094309"/>
            <a:ext cx="516731" cy="516731"/>
          </a:xfrm>
          <a:prstGeom prst="rect">
            <a:avLst/>
          </a:prstGeom>
        </p:spPr>
      </p:pic>
      <p:sp>
        <p:nvSpPr>
          <p:cNvPr id="6" name="Text 1"/>
          <p:cNvSpPr/>
          <p:nvPr/>
        </p:nvSpPr>
        <p:spPr>
          <a:xfrm>
            <a:off x="723424" y="2817733"/>
            <a:ext cx="2431733" cy="30384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Ribosome</a:t>
            </a:r>
            <a:endParaRPr lang="en-US" sz="1900" dirty="0"/>
          </a:p>
        </p:txBody>
      </p:sp>
      <p:sp>
        <p:nvSpPr>
          <p:cNvPr id="7" name="Text 2"/>
          <p:cNvSpPr/>
          <p:nvPr/>
        </p:nvSpPr>
        <p:spPr>
          <a:xfrm>
            <a:off x="723424" y="3245525"/>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Ribosomes are the cellular structures responsible for the synthesis of proteins, using the instructions provided by the mRNA molecule.</a:t>
            </a:r>
            <a:endParaRPr lang="en-US" sz="1600" dirty="0"/>
          </a:p>
        </p:txBody>
      </p:sp>
      <p:pic>
        <p:nvPicPr>
          <p:cNvPr id="8" name="Image 3" descr="preencoded.png"/>
          <p:cNvPicPr>
            <a:picLocks noChangeAspect="1"/>
          </p:cNvPicPr>
          <p:nvPr/>
        </p:nvPicPr>
        <p:blipFill>
          <a:blip r:embed="rId6"/>
          <a:stretch>
            <a:fillRect/>
          </a:stretch>
        </p:blipFill>
        <p:spPr>
          <a:xfrm>
            <a:off x="4727019" y="2094309"/>
            <a:ext cx="516731" cy="516731"/>
          </a:xfrm>
          <a:prstGeom prst="rect">
            <a:avLst/>
          </a:prstGeom>
        </p:spPr>
      </p:pic>
      <p:sp>
        <p:nvSpPr>
          <p:cNvPr id="9" name="Text 3"/>
          <p:cNvSpPr/>
          <p:nvPr/>
        </p:nvSpPr>
        <p:spPr>
          <a:xfrm>
            <a:off x="4727019" y="2817733"/>
            <a:ext cx="2431733" cy="30384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Transfer RNA (tRNA)</a:t>
            </a:r>
            <a:endParaRPr lang="en-US" sz="1900" dirty="0"/>
          </a:p>
        </p:txBody>
      </p:sp>
      <p:sp>
        <p:nvSpPr>
          <p:cNvPr id="10" name="Text 4"/>
          <p:cNvSpPr/>
          <p:nvPr/>
        </p:nvSpPr>
        <p:spPr>
          <a:xfrm>
            <a:off x="4727019" y="3245525"/>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tRNA molecules carry specific amino acids to the ribosome, where they are assembled into a polypeptide chain according to the genetic code.</a:t>
            </a:r>
            <a:endParaRPr lang="en-US" sz="1600" dirty="0"/>
          </a:p>
        </p:txBody>
      </p:sp>
      <p:pic>
        <p:nvPicPr>
          <p:cNvPr id="11" name="Image 4" descr="preencoded.png"/>
          <p:cNvPicPr>
            <a:picLocks noChangeAspect="1"/>
          </p:cNvPicPr>
          <p:nvPr/>
        </p:nvPicPr>
        <p:blipFill>
          <a:blip r:embed="rId7"/>
          <a:stretch>
            <a:fillRect/>
          </a:stretch>
        </p:blipFill>
        <p:spPr>
          <a:xfrm>
            <a:off x="723424" y="5188148"/>
            <a:ext cx="516731" cy="516731"/>
          </a:xfrm>
          <a:prstGeom prst="rect">
            <a:avLst/>
          </a:prstGeom>
        </p:spPr>
      </p:pic>
      <p:sp>
        <p:nvSpPr>
          <p:cNvPr id="12" name="Text 5"/>
          <p:cNvSpPr/>
          <p:nvPr/>
        </p:nvSpPr>
        <p:spPr>
          <a:xfrm>
            <a:off x="723424" y="5911572"/>
            <a:ext cx="2431733" cy="30384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Peptide Bonds</a:t>
            </a:r>
            <a:endParaRPr lang="en-US" sz="1900" dirty="0"/>
          </a:p>
        </p:txBody>
      </p:sp>
      <p:sp>
        <p:nvSpPr>
          <p:cNvPr id="13" name="Text 6"/>
          <p:cNvSpPr/>
          <p:nvPr/>
        </p:nvSpPr>
        <p:spPr>
          <a:xfrm>
            <a:off x="723424" y="6339364"/>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amino acids brought by tRNA are linked together by peptide bonds, forming the final protein molecule that will carry out cellular functions.</a:t>
            </a:r>
            <a:endParaRPr lang="en-US" sz="1600" dirty="0"/>
          </a:p>
        </p:txBody>
      </p:sp>
      <p:pic>
        <p:nvPicPr>
          <p:cNvPr id="14" name="Image 5" descr="preencoded.png"/>
          <p:cNvPicPr>
            <a:picLocks noChangeAspect="1"/>
          </p:cNvPicPr>
          <p:nvPr/>
        </p:nvPicPr>
        <p:blipFill>
          <a:blip r:embed="rId8"/>
          <a:stretch>
            <a:fillRect/>
          </a:stretch>
        </p:blipFill>
        <p:spPr>
          <a:xfrm>
            <a:off x="4727019" y="5188148"/>
            <a:ext cx="516731" cy="516731"/>
          </a:xfrm>
          <a:prstGeom prst="rect">
            <a:avLst/>
          </a:prstGeom>
        </p:spPr>
      </p:pic>
      <p:sp>
        <p:nvSpPr>
          <p:cNvPr id="15" name="Text 7"/>
          <p:cNvSpPr/>
          <p:nvPr/>
        </p:nvSpPr>
        <p:spPr>
          <a:xfrm>
            <a:off x="4727019" y="5911572"/>
            <a:ext cx="2431733" cy="303848"/>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Protein Folding</a:t>
            </a:r>
            <a:endParaRPr lang="en-US" sz="1900" dirty="0"/>
          </a:p>
        </p:txBody>
      </p:sp>
      <p:sp>
        <p:nvSpPr>
          <p:cNvPr id="16" name="Text 8"/>
          <p:cNvSpPr/>
          <p:nvPr/>
        </p:nvSpPr>
        <p:spPr>
          <a:xfrm>
            <a:off x="4727019" y="6339364"/>
            <a:ext cx="3693557" cy="132254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polypeptide chain then undergoes folding to assume its three-dimensional structure, which is crucial for the protein's function.</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1911191"/>
            <a:ext cx="8605242" cy="704017"/>
          </a:xfrm>
          <a:prstGeom prst="rect">
            <a:avLst/>
          </a:prstGeom>
          <a:noFill/>
          <a:ln/>
        </p:spPr>
        <p:txBody>
          <a:bodyPr wrap="none" lIns="0" tIns="0" rIns="0" bIns="0" rtlCol="0" anchor="t"/>
          <a:lstStyle/>
          <a:p>
            <a:pPr marL="0" indent="0">
              <a:lnSpc>
                <a:spcPts val="5500"/>
              </a:lnSpc>
              <a:buNone/>
            </a:pPr>
            <a:r>
              <a:rPr lang="en-US" sz="4400" b="1" dirty="0">
                <a:solidFill>
                  <a:srgbClr val="FFC000"/>
                </a:solidFill>
                <a:latin typeface="Quattrocento" pitchFamily="34" charset="0"/>
              </a:rPr>
              <a:t>Genetic Information and Heredity</a:t>
            </a:r>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Genetic Information</a:t>
            </a:r>
            <a:endParaRPr lang="en-US" sz="2200" dirty="0"/>
          </a:p>
        </p:txBody>
      </p:sp>
      <p:sp>
        <p:nvSpPr>
          <p:cNvPr id="4" name="Text 2"/>
          <p:cNvSpPr/>
          <p:nvPr/>
        </p:nvSpPr>
        <p:spPr>
          <a:xfrm>
            <a:off x="837724" y="3804761"/>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The unique sequence of nucleotides in a DNA molecule encodes the genetic information that determines an organism's physical characteristics and biological functions.</a:t>
            </a:r>
            <a:endParaRPr lang="en-US" sz="1850" dirty="0"/>
          </a:p>
        </p:txBody>
      </p:sp>
      <p:sp>
        <p:nvSpPr>
          <p:cNvPr id="5" name="Text 3"/>
          <p:cNvSpPr/>
          <p:nvPr/>
        </p:nvSpPr>
        <p:spPr>
          <a:xfrm>
            <a:off x="5357813"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Inheritance</a:t>
            </a:r>
            <a:endParaRPr lang="en-US" sz="2200" dirty="0"/>
          </a:p>
        </p:txBody>
      </p:sp>
      <p:sp>
        <p:nvSpPr>
          <p:cNvPr id="6" name="Text 4"/>
          <p:cNvSpPr/>
          <p:nvPr/>
        </p:nvSpPr>
        <p:spPr>
          <a:xfrm>
            <a:off x="5357813" y="3804761"/>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During cell division and reproduction, DNA is replicated and passed on to daughter cells and offspring, ensuring the continuity of genetic information and the transmission of hereditary traits.</a:t>
            </a:r>
            <a:endParaRPr lang="en-US" sz="1850" dirty="0"/>
          </a:p>
        </p:txBody>
      </p:sp>
      <p:sp>
        <p:nvSpPr>
          <p:cNvPr id="7" name="Text 5"/>
          <p:cNvSpPr/>
          <p:nvPr/>
        </p:nvSpPr>
        <p:spPr>
          <a:xfrm>
            <a:off x="9877901"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Genetic Diversity</a:t>
            </a:r>
            <a:endParaRPr lang="en-US" sz="2200" dirty="0"/>
          </a:p>
        </p:txBody>
      </p:sp>
      <p:sp>
        <p:nvSpPr>
          <p:cNvPr id="8" name="Text 6"/>
          <p:cNvSpPr/>
          <p:nvPr/>
        </p:nvSpPr>
        <p:spPr>
          <a:xfrm>
            <a:off x="9877901" y="3804761"/>
            <a:ext cx="3928586" cy="2298144"/>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Variations in the DNA sequence, such as mutations, contribute to the genetic diversity within a population, allowing organisms to adapt to changing environmental conditions.</a:t>
            </a:r>
            <a:endParaRPr lang="en-US" sz="1850" dirty="0"/>
          </a:p>
        </p:txBody>
      </p:sp>
      <p:sp>
        <p:nvSpPr>
          <p:cNvPr id="9" name="Text 4">
            <a:extLst>
              <a:ext uri="{FF2B5EF4-FFF2-40B4-BE49-F238E27FC236}">
                <a16:creationId xmlns:a16="http://schemas.microsoft.com/office/drawing/2014/main" id="{FDF58B06-3652-381B-DEB8-AF1F1513E791}"/>
              </a:ext>
            </a:extLst>
          </p:cNvPr>
          <p:cNvSpPr/>
          <p:nvPr/>
        </p:nvSpPr>
        <p:spPr>
          <a:xfrm>
            <a:off x="11982351" y="7307155"/>
            <a:ext cx="2568535" cy="418862"/>
          </a:xfrm>
          <a:prstGeom prst="rect">
            <a:avLst/>
          </a:prstGeom>
          <a:solidFill>
            <a:srgbClr val="006666"/>
          </a:solidFill>
          <a:ln/>
        </p:spPr>
        <p:txBody>
          <a:bodyPr wrap="none" lIns="0" tIns="0" rIns="0" bIns="0" rtlCol="0" anchor="t"/>
          <a:lstStyle/>
          <a:p>
            <a:pPr marL="0" indent="0" algn="ctr">
              <a:lnSpc>
                <a:spcPts val="3250"/>
              </a:lnSpc>
              <a:buNone/>
            </a:pPr>
            <a:r>
              <a:rPr lang="en-US" sz="2350" b="1" dirty="0">
                <a:solidFill>
                  <a:schemeClr val="bg1"/>
                </a:solidFill>
                <a:latin typeface="Quattrocento Bold" pitchFamily="34" charset="0"/>
                <a:ea typeface="Quattrocento Bold" pitchFamily="34" charset="-122"/>
                <a:cs typeface="Quattrocento Bold" pitchFamily="34" charset="-120"/>
              </a:rPr>
              <a:t>by </a:t>
            </a:r>
            <a:r>
              <a:rPr lang="en-US" sz="2350" b="1" dirty="0" err="1">
                <a:solidFill>
                  <a:schemeClr val="bg1"/>
                </a:solidFill>
                <a:latin typeface="Quattrocento Bold" pitchFamily="34" charset="0"/>
                <a:ea typeface="Quattrocento Bold" pitchFamily="34" charset="-122"/>
                <a:cs typeface="Quattrocento Bold" pitchFamily="34" charset="-120"/>
              </a:rPr>
              <a:t>Mouderas</a:t>
            </a:r>
            <a:r>
              <a:rPr lang="en-US" sz="2350" b="1" dirty="0">
                <a:solidFill>
                  <a:schemeClr val="bg1"/>
                </a:solidFill>
                <a:latin typeface="Quattrocento Bold" pitchFamily="34" charset="0"/>
                <a:ea typeface="Quattrocento Bold" pitchFamily="34" charset="-122"/>
                <a:cs typeface="Quattrocento Bold" pitchFamily="34" charset="-120"/>
              </a:rPr>
              <a:t> F</a:t>
            </a:r>
            <a:r>
              <a:rPr lang="en-US" sz="2350" b="1" dirty="0">
                <a:solidFill>
                  <a:srgbClr val="006666"/>
                </a:solidFill>
                <a:latin typeface="Quattrocento Bold" pitchFamily="34" charset="0"/>
                <a:ea typeface="Quattrocento Bold" pitchFamily="34" charset="-122"/>
                <a:cs typeface="Quattrocento Bold" pitchFamily="34" charset="-120"/>
              </a:rPr>
              <a:t>.</a:t>
            </a:r>
            <a:endParaRPr lang="en-US" sz="2350" dirty="0">
              <a:solidFill>
                <a:srgbClr val="006666"/>
              </a:solidFill>
            </a:endParaRPr>
          </a:p>
        </p:txBody>
      </p:sp>
      <p:sp>
        <p:nvSpPr>
          <p:cNvPr id="10" name="ZoneTexte 9">
            <a:extLst>
              <a:ext uri="{FF2B5EF4-FFF2-40B4-BE49-F238E27FC236}">
                <a16:creationId xmlns:a16="http://schemas.microsoft.com/office/drawing/2014/main" id="{3C4EDD1E-5C52-1872-2B61-37AC9D5B5701}"/>
              </a:ext>
            </a:extLst>
          </p:cNvPr>
          <p:cNvSpPr txBox="1"/>
          <p:nvPr/>
        </p:nvSpPr>
        <p:spPr>
          <a:xfrm>
            <a:off x="11969100" y="7726017"/>
            <a:ext cx="2568535" cy="503583"/>
          </a:xfrm>
          <a:prstGeom prst="rect">
            <a:avLst/>
          </a:prstGeom>
          <a:solidFill>
            <a:srgbClr val="006666"/>
          </a:solidFill>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1067</Words>
  <Application>Microsoft Office PowerPoint</Application>
  <PresentationFormat>Personnalisé</PresentationFormat>
  <Paragraphs>95</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Quattrocento Bold</vt:lpstr>
      <vt:lpstr>Quattrocento</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2</cp:revision>
  <dcterms:created xsi:type="dcterms:W3CDTF">2024-10-22T22:03:31Z</dcterms:created>
  <dcterms:modified xsi:type="dcterms:W3CDTF">2024-11-08T15:45:23Z</dcterms:modified>
</cp:coreProperties>
</file>