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315" r:id="rId2"/>
    <p:sldId id="379" r:id="rId3"/>
    <p:sldId id="415" r:id="rId4"/>
    <p:sldId id="416" r:id="rId5"/>
    <p:sldId id="417" r:id="rId6"/>
    <p:sldId id="418" r:id="rId7"/>
    <p:sldId id="380" r:id="rId8"/>
    <p:sldId id="397" r:id="rId9"/>
    <p:sldId id="396" r:id="rId10"/>
    <p:sldId id="368" r:id="rId11"/>
    <p:sldId id="398" r:id="rId12"/>
    <p:sldId id="373" r:id="rId13"/>
    <p:sldId id="382" r:id="rId14"/>
    <p:sldId id="381" r:id="rId15"/>
    <p:sldId id="386" r:id="rId16"/>
    <p:sldId id="383" r:id="rId17"/>
    <p:sldId id="387" r:id="rId18"/>
    <p:sldId id="404" r:id="rId19"/>
    <p:sldId id="399" r:id="rId20"/>
    <p:sldId id="385" r:id="rId21"/>
    <p:sldId id="400" r:id="rId22"/>
    <p:sldId id="402" r:id="rId23"/>
    <p:sldId id="389" r:id="rId24"/>
    <p:sldId id="388" r:id="rId25"/>
    <p:sldId id="409" r:id="rId26"/>
    <p:sldId id="410" r:id="rId27"/>
    <p:sldId id="411" r:id="rId28"/>
    <p:sldId id="395" r:id="rId2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73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18DF8F-6CCB-4811-A788-F8156A6FB5A0}" type="datetimeFigureOut">
              <a:rPr lang="fr-FR" smtClean="0"/>
              <a:t>05/11/2024</a:t>
            </a:fld>
            <a:endParaRPr lang="fr-F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48EA7F-6029-49D2-928D-DD2DE518B374}" type="slidenum">
              <a:rPr lang="fr-FR" smtClean="0"/>
              <a:t>‹N°›</a:t>
            </a:fld>
            <a:endParaRPr lang="fr-FR"/>
          </a:p>
        </p:txBody>
      </p:sp>
    </p:spTree>
    <p:extLst>
      <p:ext uri="{BB962C8B-B14F-4D97-AF65-F5344CB8AC3E}">
        <p14:creationId xmlns:p14="http://schemas.microsoft.com/office/powerpoint/2010/main" val="2213024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0" i="0" dirty="0">
                <a:solidFill>
                  <a:srgbClr val="656B6F"/>
                </a:solidFill>
                <a:effectLst/>
                <a:latin typeface="Nunito sans"/>
              </a:rPr>
              <a:t>mais cela peut mener également à l’intrapreneuriat (capacité collective et organisationnelle pour encourager et accompagner la prise d’initiatives, à tous niveaux dans une entreprise) ainsi qu’à une plus grande employabilité (capacité d'évoluer de façon autonome à l'intérieur du marché du travail, de façon à réaliser, de manière durable, par l'emploi, le potentiel qu'on a en soi…). </a:t>
            </a:r>
            <a:endParaRPr lang="fr-FR" dirty="0"/>
          </a:p>
        </p:txBody>
      </p:sp>
      <p:sp>
        <p:nvSpPr>
          <p:cNvPr id="4" name="Espace réservé du numéro de diapositive 3"/>
          <p:cNvSpPr>
            <a:spLocks noGrp="1"/>
          </p:cNvSpPr>
          <p:nvPr>
            <p:ph type="sldNum" sz="quarter" idx="5"/>
          </p:nvPr>
        </p:nvSpPr>
        <p:spPr/>
        <p:txBody>
          <a:bodyPr/>
          <a:lstStyle/>
          <a:p>
            <a:fld id="{B755AF50-39FE-428E-8BFF-88EF9C4014D0}" type="slidenum">
              <a:rPr lang="fr-FR" smtClean="0"/>
              <a:pPr/>
              <a:t>7</a:t>
            </a:fld>
            <a:endParaRPr lang="fr-FR"/>
          </a:p>
        </p:txBody>
      </p:sp>
    </p:spTree>
    <p:extLst>
      <p:ext uri="{BB962C8B-B14F-4D97-AF65-F5344CB8AC3E}">
        <p14:creationId xmlns:p14="http://schemas.microsoft.com/office/powerpoint/2010/main" val="15726585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B755AF50-39FE-428E-8BFF-88EF9C4014D0}" type="slidenum">
              <a:rPr lang="fr-FR" smtClean="0"/>
              <a:pPr/>
              <a:t>14</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Dans les nouvelle théorie</a:t>
            </a:r>
            <a:r>
              <a:rPr lang="fr-FR" baseline="0" dirty="0"/>
              <a:t> économique, les chercheures ont donné une importance au </a:t>
            </a:r>
            <a:r>
              <a:rPr lang="fr-FR" baseline="0" dirty="0" err="1"/>
              <a:t>entrepreune</a:t>
            </a:r>
            <a:r>
              <a:rPr lang="fr-FR" baseline="0" dirty="0"/>
              <a:t> , il ont définie comme toute femme qui </a:t>
            </a:r>
            <a:endParaRPr lang="fr-FR" dirty="0"/>
          </a:p>
        </p:txBody>
      </p:sp>
      <p:sp>
        <p:nvSpPr>
          <p:cNvPr id="4" name="Espace réservé du numéro de diapositive 3"/>
          <p:cNvSpPr>
            <a:spLocks noGrp="1"/>
          </p:cNvSpPr>
          <p:nvPr>
            <p:ph type="sldNum" sz="quarter" idx="10"/>
          </p:nvPr>
        </p:nvSpPr>
        <p:spPr/>
        <p:txBody>
          <a:bodyPr/>
          <a:lstStyle/>
          <a:p>
            <a:fld id="{B755AF50-39FE-428E-8BFF-88EF9C4014D0}" type="slidenum">
              <a:rPr lang="fr-FR" smtClean="0"/>
              <a:pPr/>
              <a:t>20</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 l’esprit entrepreneurial consiste essentiellement en une volonté d’agir pour créer du changement, de la nouveauté, pour fixer des buts et réaliser des projets.</a:t>
            </a:r>
          </a:p>
          <a:p>
            <a:endParaRPr lang="fr-FR" dirty="0"/>
          </a:p>
        </p:txBody>
      </p:sp>
      <p:sp>
        <p:nvSpPr>
          <p:cNvPr id="4" name="Espace réservé du numéro de diapositive 3"/>
          <p:cNvSpPr>
            <a:spLocks noGrp="1"/>
          </p:cNvSpPr>
          <p:nvPr>
            <p:ph type="sldNum" sz="quarter" idx="10"/>
          </p:nvPr>
        </p:nvSpPr>
        <p:spPr/>
        <p:txBody>
          <a:bodyPr/>
          <a:lstStyle/>
          <a:p>
            <a:fld id="{B755AF50-39FE-428E-8BFF-88EF9C4014D0}" type="slidenum">
              <a:rPr lang="fr-FR" smtClean="0"/>
              <a:pPr/>
              <a:t>26</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Vous avez remarquer</a:t>
            </a:r>
            <a:r>
              <a:rPr lang="fr-FR" baseline="0" dirty="0"/>
              <a:t> que l’</a:t>
            </a:r>
            <a:r>
              <a:rPr lang="fr-FR" baseline="0" dirty="0" err="1"/>
              <a:t>algérie</a:t>
            </a:r>
            <a:r>
              <a:rPr lang="fr-FR" baseline="0" dirty="0"/>
              <a:t> cherche a introduire à sensibiliser  le concept </a:t>
            </a:r>
            <a:r>
              <a:rPr lang="fr-FR" baseline="0" dirty="0" err="1"/>
              <a:t>entreprenarit</a:t>
            </a:r>
            <a:r>
              <a:rPr lang="fr-FR" baseline="0" dirty="0"/>
              <a:t> dans les jeune </a:t>
            </a:r>
            <a:r>
              <a:rPr lang="fr-FR" baseline="0" dirty="0" err="1"/>
              <a:t>dimplomé</a:t>
            </a:r>
            <a:r>
              <a:rPr lang="fr-FR" baseline="0" dirty="0"/>
              <a:t> , alors pourquoi </a:t>
            </a:r>
            <a:endParaRPr lang="fr-FR" dirty="0"/>
          </a:p>
        </p:txBody>
      </p:sp>
      <p:sp>
        <p:nvSpPr>
          <p:cNvPr id="4" name="Espace réservé du numéro de diapositive 3"/>
          <p:cNvSpPr>
            <a:spLocks noGrp="1"/>
          </p:cNvSpPr>
          <p:nvPr>
            <p:ph type="sldNum" sz="quarter" idx="10"/>
          </p:nvPr>
        </p:nvSpPr>
        <p:spPr/>
        <p:txBody>
          <a:bodyPr/>
          <a:lstStyle/>
          <a:p>
            <a:fld id="{B755AF50-39FE-428E-8BFF-88EF9C4014D0}" type="slidenum">
              <a:rPr lang="fr-FR" smtClean="0"/>
              <a:pPr/>
              <a:t>28</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80B4C-6551-0C53-553C-C7D48CFAC4F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r-FR"/>
          </a:p>
        </p:txBody>
      </p:sp>
      <p:sp>
        <p:nvSpPr>
          <p:cNvPr id="3" name="Subtitle 2">
            <a:extLst>
              <a:ext uri="{FF2B5EF4-FFF2-40B4-BE49-F238E27FC236}">
                <a16:creationId xmlns:a16="http://schemas.microsoft.com/office/drawing/2014/main" id="{3ABBA01B-F013-AAD8-9F31-A90CFF5B3D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r-FR"/>
          </a:p>
        </p:txBody>
      </p:sp>
      <p:sp>
        <p:nvSpPr>
          <p:cNvPr id="4" name="Date Placeholder 3">
            <a:extLst>
              <a:ext uri="{FF2B5EF4-FFF2-40B4-BE49-F238E27FC236}">
                <a16:creationId xmlns:a16="http://schemas.microsoft.com/office/drawing/2014/main" id="{5B26D224-EAC5-1BF4-DA08-A164C8C9396D}"/>
              </a:ext>
            </a:extLst>
          </p:cNvPr>
          <p:cNvSpPr>
            <a:spLocks noGrp="1"/>
          </p:cNvSpPr>
          <p:nvPr>
            <p:ph type="dt" sz="half" idx="10"/>
          </p:nvPr>
        </p:nvSpPr>
        <p:spPr/>
        <p:txBody>
          <a:bodyPr/>
          <a:lstStyle/>
          <a:p>
            <a:fld id="{068C55CD-57EF-43C2-B520-139FE0E6C58D}" type="datetimeFigureOut">
              <a:rPr lang="fr-FR" smtClean="0"/>
              <a:t>05/11/2024</a:t>
            </a:fld>
            <a:endParaRPr lang="fr-FR"/>
          </a:p>
        </p:txBody>
      </p:sp>
      <p:sp>
        <p:nvSpPr>
          <p:cNvPr id="5" name="Footer Placeholder 4">
            <a:extLst>
              <a:ext uri="{FF2B5EF4-FFF2-40B4-BE49-F238E27FC236}">
                <a16:creationId xmlns:a16="http://schemas.microsoft.com/office/drawing/2014/main" id="{BA5BB90A-2B46-84C8-F1B4-75C43F6F7EBB}"/>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B44E81C2-D141-3648-CE4B-4064F5C4764E}"/>
              </a:ext>
            </a:extLst>
          </p:cNvPr>
          <p:cNvSpPr>
            <a:spLocks noGrp="1"/>
          </p:cNvSpPr>
          <p:nvPr>
            <p:ph type="sldNum" sz="quarter" idx="12"/>
          </p:nvPr>
        </p:nvSpPr>
        <p:spPr/>
        <p:txBody>
          <a:bodyPr/>
          <a:lstStyle/>
          <a:p>
            <a:fld id="{19BF2295-D3CB-48B4-8040-381D02193ED6}" type="slidenum">
              <a:rPr lang="fr-FR" smtClean="0"/>
              <a:t>‹N°›</a:t>
            </a:fld>
            <a:endParaRPr lang="fr-FR"/>
          </a:p>
        </p:txBody>
      </p:sp>
    </p:spTree>
    <p:extLst>
      <p:ext uri="{BB962C8B-B14F-4D97-AF65-F5344CB8AC3E}">
        <p14:creationId xmlns:p14="http://schemas.microsoft.com/office/powerpoint/2010/main" val="21603672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E56A9-E782-1556-621F-68FE1A73AE6A}"/>
              </a:ext>
            </a:extLst>
          </p:cNvPr>
          <p:cNvSpPr>
            <a:spLocks noGrp="1"/>
          </p:cNvSpPr>
          <p:nvPr>
            <p:ph type="title"/>
          </p:nvPr>
        </p:nvSpPr>
        <p:spPr/>
        <p:txBody>
          <a:bodyPr/>
          <a:lstStyle/>
          <a:p>
            <a:r>
              <a:rPr lang="en-US"/>
              <a:t>Click to edit Master title style</a:t>
            </a:r>
            <a:endParaRPr lang="fr-FR"/>
          </a:p>
        </p:txBody>
      </p:sp>
      <p:sp>
        <p:nvSpPr>
          <p:cNvPr id="3" name="Vertical Text Placeholder 2">
            <a:extLst>
              <a:ext uri="{FF2B5EF4-FFF2-40B4-BE49-F238E27FC236}">
                <a16:creationId xmlns:a16="http://schemas.microsoft.com/office/drawing/2014/main" id="{D993CDBF-7D4E-37C8-3E08-86FBCFD6F48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B1F6F2F5-1A7A-1018-E912-1CE0984D609E}"/>
              </a:ext>
            </a:extLst>
          </p:cNvPr>
          <p:cNvSpPr>
            <a:spLocks noGrp="1"/>
          </p:cNvSpPr>
          <p:nvPr>
            <p:ph type="dt" sz="half" idx="10"/>
          </p:nvPr>
        </p:nvSpPr>
        <p:spPr/>
        <p:txBody>
          <a:bodyPr/>
          <a:lstStyle/>
          <a:p>
            <a:fld id="{068C55CD-57EF-43C2-B520-139FE0E6C58D}" type="datetimeFigureOut">
              <a:rPr lang="fr-FR" smtClean="0"/>
              <a:t>05/11/2024</a:t>
            </a:fld>
            <a:endParaRPr lang="fr-FR"/>
          </a:p>
        </p:txBody>
      </p:sp>
      <p:sp>
        <p:nvSpPr>
          <p:cNvPr id="5" name="Footer Placeholder 4">
            <a:extLst>
              <a:ext uri="{FF2B5EF4-FFF2-40B4-BE49-F238E27FC236}">
                <a16:creationId xmlns:a16="http://schemas.microsoft.com/office/drawing/2014/main" id="{BC8173B4-5168-9D2D-011B-ABA26F92D010}"/>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9DBA483B-110D-A6AF-2AB1-886A32691BCD}"/>
              </a:ext>
            </a:extLst>
          </p:cNvPr>
          <p:cNvSpPr>
            <a:spLocks noGrp="1"/>
          </p:cNvSpPr>
          <p:nvPr>
            <p:ph type="sldNum" sz="quarter" idx="12"/>
          </p:nvPr>
        </p:nvSpPr>
        <p:spPr/>
        <p:txBody>
          <a:bodyPr/>
          <a:lstStyle/>
          <a:p>
            <a:fld id="{19BF2295-D3CB-48B4-8040-381D02193ED6}" type="slidenum">
              <a:rPr lang="fr-FR" smtClean="0"/>
              <a:t>‹N°›</a:t>
            </a:fld>
            <a:endParaRPr lang="fr-FR"/>
          </a:p>
        </p:txBody>
      </p:sp>
    </p:spTree>
    <p:extLst>
      <p:ext uri="{BB962C8B-B14F-4D97-AF65-F5344CB8AC3E}">
        <p14:creationId xmlns:p14="http://schemas.microsoft.com/office/powerpoint/2010/main" val="3300013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269F43C-220F-8866-A9C5-CC25574458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fr-FR"/>
          </a:p>
        </p:txBody>
      </p:sp>
      <p:sp>
        <p:nvSpPr>
          <p:cNvPr id="3" name="Vertical Text Placeholder 2">
            <a:extLst>
              <a:ext uri="{FF2B5EF4-FFF2-40B4-BE49-F238E27FC236}">
                <a16:creationId xmlns:a16="http://schemas.microsoft.com/office/drawing/2014/main" id="{C7FC52E2-48FB-5F38-129A-C89577AF758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A8D1B517-B37E-225C-FA65-F954009DAFD0}"/>
              </a:ext>
            </a:extLst>
          </p:cNvPr>
          <p:cNvSpPr>
            <a:spLocks noGrp="1"/>
          </p:cNvSpPr>
          <p:nvPr>
            <p:ph type="dt" sz="half" idx="10"/>
          </p:nvPr>
        </p:nvSpPr>
        <p:spPr/>
        <p:txBody>
          <a:bodyPr/>
          <a:lstStyle/>
          <a:p>
            <a:fld id="{068C55CD-57EF-43C2-B520-139FE0E6C58D}" type="datetimeFigureOut">
              <a:rPr lang="fr-FR" smtClean="0"/>
              <a:t>05/11/2024</a:t>
            </a:fld>
            <a:endParaRPr lang="fr-FR"/>
          </a:p>
        </p:txBody>
      </p:sp>
      <p:sp>
        <p:nvSpPr>
          <p:cNvPr id="5" name="Footer Placeholder 4">
            <a:extLst>
              <a:ext uri="{FF2B5EF4-FFF2-40B4-BE49-F238E27FC236}">
                <a16:creationId xmlns:a16="http://schemas.microsoft.com/office/drawing/2014/main" id="{CF2A3B3D-8F4D-4EDC-65BC-10CA7328A6F3}"/>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61510AE8-255E-AB49-A8BB-F32A253C6D89}"/>
              </a:ext>
            </a:extLst>
          </p:cNvPr>
          <p:cNvSpPr>
            <a:spLocks noGrp="1"/>
          </p:cNvSpPr>
          <p:nvPr>
            <p:ph type="sldNum" sz="quarter" idx="12"/>
          </p:nvPr>
        </p:nvSpPr>
        <p:spPr/>
        <p:txBody>
          <a:bodyPr/>
          <a:lstStyle/>
          <a:p>
            <a:fld id="{19BF2295-D3CB-48B4-8040-381D02193ED6}" type="slidenum">
              <a:rPr lang="fr-FR" smtClean="0"/>
              <a:t>‹N°›</a:t>
            </a:fld>
            <a:endParaRPr lang="fr-FR"/>
          </a:p>
        </p:txBody>
      </p:sp>
    </p:spTree>
    <p:extLst>
      <p:ext uri="{BB962C8B-B14F-4D97-AF65-F5344CB8AC3E}">
        <p14:creationId xmlns:p14="http://schemas.microsoft.com/office/powerpoint/2010/main" val="2476496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5440C-D0F1-A133-E7F8-7716B477413A}"/>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id="{24037DFF-67CB-011B-1FC3-229DFA2178F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3B73614D-2ACF-308F-74C1-C599D7D3E34C}"/>
              </a:ext>
            </a:extLst>
          </p:cNvPr>
          <p:cNvSpPr>
            <a:spLocks noGrp="1"/>
          </p:cNvSpPr>
          <p:nvPr>
            <p:ph type="dt" sz="half" idx="10"/>
          </p:nvPr>
        </p:nvSpPr>
        <p:spPr/>
        <p:txBody>
          <a:bodyPr/>
          <a:lstStyle/>
          <a:p>
            <a:fld id="{068C55CD-57EF-43C2-B520-139FE0E6C58D}" type="datetimeFigureOut">
              <a:rPr lang="fr-FR" smtClean="0"/>
              <a:t>05/11/2024</a:t>
            </a:fld>
            <a:endParaRPr lang="fr-FR"/>
          </a:p>
        </p:txBody>
      </p:sp>
      <p:sp>
        <p:nvSpPr>
          <p:cNvPr id="5" name="Footer Placeholder 4">
            <a:extLst>
              <a:ext uri="{FF2B5EF4-FFF2-40B4-BE49-F238E27FC236}">
                <a16:creationId xmlns:a16="http://schemas.microsoft.com/office/drawing/2014/main" id="{7F14A79E-A956-6701-18E1-4469E2CF23F7}"/>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492832D4-99A7-D613-24D7-5BB86C48FC06}"/>
              </a:ext>
            </a:extLst>
          </p:cNvPr>
          <p:cNvSpPr>
            <a:spLocks noGrp="1"/>
          </p:cNvSpPr>
          <p:nvPr>
            <p:ph type="sldNum" sz="quarter" idx="12"/>
          </p:nvPr>
        </p:nvSpPr>
        <p:spPr/>
        <p:txBody>
          <a:bodyPr/>
          <a:lstStyle/>
          <a:p>
            <a:fld id="{19BF2295-D3CB-48B4-8040-381D02193ED6}" type="slidenum">
              <a:rPr lang="fr-FR" smtClean="0"/>
              <a:t>‹N°›</a:t>
            </a:fld>
            <a:endParaRPr lang="fr-FR"/>
          </a:p>
        </p:txBody>
      </p:sp>
    </p:spTree>
    <p:extLst>
      <p:ext uri="{BB962C8B-B14F-4D97-AF65-F5344CB8AC3E}">
        <p14:creationId xmlns:p14="http://schemas.microsoft.com/office/powerpoint/2010/main" val="638416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7ADA9-0218-A00F-83BA-2F001EE6691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r-FR"/>
          </a:p>
        </p:txBody>
      </p:sp>
      <p:sp>
        <p:nvSpPr>
          <p:cNvPr id="3" name="Text Placeholder 2">
            <a:extLst>
              <a:ext uri="{FF2B5EF4-FFF2-40B4-BE49-F238E27FC236}">
                <a16:creationId xmlns:a16="http://schemas.microsoft.com/office/drawing/2014/main" id="{E7188E71-A559-F411-CD05-7A13B61151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3A045BB-B1C4-B39A-A083-787BFCCD3408}"/>
              </a:ext>
            </a:extLst>
          </p:cNvPr>
          <p:cNvSpPr>
            <a:spLocks noGrp="1"/>
          </p:cNvSpPr>
          <p:nvPr>
            <p:ph type="dt" sz="half" idx="10"/>
          </p:nvPr>
        </p:nvSpPr>
        <p:spPr/>
        <p:txBody>
          <a:bodyPr/>
          <a:lstStyle/>
          <a:p>
            <a:fld id="{068C55CD-57EF-43C2-B520-139FE0E6C58D}" type="datetimeFigureOut">
              <a:rPr lang="fr-FR" smtClean="0"/>
              <a:t>05/11/2024</a:t>
            </a:fld>
            <a:endParaRPr lang="fr-FR"/>
          </a:p>
        </p:txBody>
      </p:sp>
      <p:sp>
        <p:nvSpPr>
          <p:cNvPr id="5" name="Footer Placeholder 4">
            <a:extLst>
              <a:ext uri="{FF2B5EF4-FFF2-40B4-BE49-F238E27FC236}">
                <a16:creationId xmlns:a16="http://schemas.microsoft.com/office/drawing/2014/main" id="{092D0C29-3233-279B-350B-04C4B35829A3}"/>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EE2E9104-2F3C-BDD5-CB4F-805F7DCEB5B5}"/>
              </a:ext>
            </a:extLst>
          </p:cNvPr>
          <p:cNvSpPr>
            <a:spLocks noGrp="1"/>
          </p:cNvSpPr>
          <p:nvPr>
            <p:ph type="sldNum" sz="quarter" idx="12"/>
          </p:nvPr>
        </p:nvSpPr>
        <p:spPr/>
        <p:txBody>
          <a:bodyPr/>
          <a:lstStyle/>
          <a:p>
            <a:fld id="{19BF2295-D3CB-48B4-8040-381D02193ED6}" type="slidenum">
              <a:rPr lang="fr-FR" smtClean="0"/>
              <a:t>‹N°›</a:t>
            </a:fld>
            <a:endParaRPr lang="fr-FR"/>
          </a:p>
        </p:txBody>
      </p:sp>
    </p:spTree>
    <p:extLst>
      <p:ext uri="{BB962C8B-B14F-4D97-AF65-F5344CB8AC3E}">
        <p14:creationId xmlns:p14="http://schemas.microsoft.com/office/powerpoint/2010/main" val="906510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54219-41FB-506A-F1D6-4F8E69F392B6}"/>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id="{B12D5B69-05EF-87C3-F99D-EED56C3A344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Content Placeholder 3">
            <a:extLst>
              <a:ext uri="{FF2B5EF4-FFF2-40B4-BE49-F238E27FC236}">
                <a16:creationId xmlns:a16="http://schemas.microsoft.com/office/drawing/2014/main" id="{AC1D3B85-8544-FEB8-1481-8E41DD53D4F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Date Placeholder 4">
            <a:extLst>
              <a:ext uri="{FF2B5EF4-FFF2-40B4-BE49-F238E27FC236}">
                <a16:creationId xmlns:a16="http://schemas.microsoft.com/office/drawing/2014/main" id="{01CD999C-6487-5507-3061-AA6C0B5B8C1B}"/>
              </a:ext>
            </a:extLst>
          </p:cNvPr>
          <p:cNvSpPr>
            <a:spLocks noGrp="1"/>
          </p:cNvSpPr>
          <p:nvPr>
            <p:ph type="dt" sz="half" idx="10"/>
          </p:nvPr>
        </p:nvSpPr>
        <p:spPr/>
        <p:txBody>
          <a:bodyPr/>
          <a:lstStyle/>
          <a:p>
            <a:fld id="{068C55CD-57EF-43C2-B520-139FE0E6C58D}" type="datetimeFigureOut">
              <a:rPr lang="fr-FR" smtClean="0"/>
              <a:t>05/11/2024</a:t>
            </a:fld>
            <a:endParaRPr lang="fr-FR"/>
          </a:p>
        </p:txBody>
      </p:sp>
      <p:sp>
        <p:nvSpPr>
          <p:cNvPr id="6" name="Footer Placeholder 5">
            <a:extLst>
              <a:ext uri="{FF2B5EF4-FFF2-40B4-BE49-F238E27FC236}">
                <a16:creationId xmlns:a16="http://schemas.microsoft.com/office/drawing/2014/main" id="{444947DE-1560-8FB4-A057-11E9E72B015E}"/>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1D7F7502-D0AA-3DD2-4DCF-F520AF55BAE3}"/>
              </a:ext>
            </a:extLst>
          </p:cNvPr>
          <p:cNvSpPr>
            <a:spLocks noGrp="1"/>
          </p:cNvSpPr>
          <p:nvPr>
            <p:ph type="sldNum" sz="quarter" idx="12"/>
          </p:nvPr>
        </p:nvSpPr>
        <p:spPr/>
        <p:txBody>
          <a:bodyPr/>
          <a:lstStyle/>
          <a:p>
            <a:fld id="{19BF2295-D3CB-48B4-8040-381D02193ED6}" type="slidenum">
              <a:rPr lang="fr-FR" smtClean="0"/>
              <a:t>‹N°›</a:t>
            </a:fld>
            <a:endParaRPr lang="fr-FR"/>
          </a:p>
        </p:txBody>
      </p:sp>
    </p:spTree>
    <p:extLst>
      <p:ext uri="{BB962C8B-B14F-4D97-AF65-F5344CB8AC3E}">
        <p14:creationId xmlns:p14="http://schemas.microsoft.com/office/powerpoint/2010/main" val="3998462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3EF2D-D6DC-0CF5-6D49-57DAC28E9FCD}"/>
              </a:ext>
            </a:extLst>
          </p:cNvPr>
          <p:cNvSpPr>
            <a:spLocks noGrp="1"/>
          </p:cNvSpPr>
          <p:nvPr>
            <p:ph type="title"/>
          </p:nvPr>
        </p:nvSpPr>
        <p:spPr>
          <a:xfrm>
            <a:off x="839788" y="365125"/>
            <a:ext cx="10515600" cy="1325563"/>
          </a:xfrm>
        </p:spPr>
        <p:txBody>
          <a:bodyPr/>
          <a:lstStyle/>
          <a:p>
            <a:r>
              <a:rPr lang="en-US"/>
              <a:t>Click to edit Master title style</a:t>
            </a:r>
            <a:endParaRPr lang="fr-FR"/>
          </a:p>
        </p:txBody>
      </p:sp>
      <p:sp>
        <p:nvSpPr>
          <p:cNvPr id="3" name="Text Placeholder 2">
            <a:extLst>
              <a:ext uri="{FF2B5EF4-FFF2-40B4-BE49-F238E27FC236}">
                <a16:creationId xmlns:a16="http://schemas.microsoft.com/office/drawing/2014/main" id="{0626D216-9507-18FB-3B8A-EE1998DD53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36AAD8-1647-B3DA-4F9C-ABF50EDE27E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Text Placeholder 4">
            <a:extLst>
              <a:ext uri="{FF2B5EF4-FFF2-40B4-BE49-F238E27FC236}">
                <a16:creationId xmlns:a16="http://schemas.microsoft.com/office/drawing/2014/main" id="{91846E63-AC33-D872-D217-27D8115838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4C357F8-C655-CD3A-6816-DDD1B85CDA8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Date Placeholder 6">
            <a:extLst>
              <a:ext uri="{FF2B5EF4-FFF2-40B4-BE49-F238E27FC236}">
                <a16:creationId xmlns:a16="http://schemas.microsoft.com/office/drawing/2014/main" id="{9922F9CD-6116-0A26-20D4-D6932C5E7204}"/>
              </a:ext>
            </a:extLst>
          </p:cNvPr>
          <p:cNvSpPr>
            <a:spLocks noGrp="1"/>
          </p:cNvSpPr>
          <p:nvPr>
            <p:ph type="dt" sz="half" idx="10"/>
          </p:nvPr>
        </p:nvSpPr>
        <p:spPr/>
        <p:txBody>
          <a:bodyPr/>
          <a:lstStyle/>
          <a:p>
            <a:fld id="{068C55CD-57EF-43C2-B520-139FE0E6C58D}" type="datetimeFigureOut">
              <a:rPr lang="fr-FR" smtClean="0"/>
              <a:t>05/11/2024</a:t>
            </a:fld>
            <a:endParaRPr lang="fr-FR"/>
          </a:p>
        </p:txBody>
      </p:sp>
      <p:sp>
        <p:nvSpPr>
          <p:cNvPr id="8" name="Footer Placeholder 7">
            <a:extLst>
              <a:ext uri="{FF2B5EF4-FFF2-40B4-BE49-F238E27FC236}">
                <a16:creationId xmlns:a16="http://schemas.microsoft.com/office/drawing/2014/main" id="{502EBD07-7145-FCB1-FAE4-BECDCA4069A3}"/>
              </a:ext>
            </a:extLst>
          </p:cNvPr>
          <p:cNvSpPr>
            <a:spLocks noGrp="1"/>
          </p:cNvSpPr>
          <p:nvPr>
            <p:ph type="ftr" sz="quarter" idx="11"/>
          </p:nvPr>
        </p:nvSpPr>
        <p:spPr/>
        <p:txBody>
          <a:bodyPr/>
          <a:lstStyle/>
          <a:p>
            <a:endParaRPr lang="fr-FR"/>
          </a:p>
        </p:txBody>
      </p:sp>
      <p:sp>
        <p:nvSpPr>
          <p:cNvPr id="9" name="Slide Number Placeholder 8">
            <a:extLst>
              <a:ext uri="{FF2B5EF4-FFF2-40B4-BE49-F238E27FC236}">
                <a16:creationId xmlns:a16="http://schemas.microsoft.com/office/drawing/2014/main" id="{855AA8C3-D00E-5157-C2C8-8E7895E6C207}"/>
              </a:ext>
            </a:extLst>
          </p:cNvPr>
          <p:cNvSpPr>
            <a:spLocks noGrp="1"/>
          </p:cNvSpPr>
          <p:nvPr>
            <p:ph type="sldNum" sz="quarter" idx="12"/>
          </p:nvPr>
        </p:nvSpPr>
        <p:spPr/>
        <p:txBody>
          <a:bodyPr/>
          <a:lstStyle/>
          <a:p>
            <a:fld id="{19BF2295-D3CB-48B4-8040-381D02193ED6}" type="slidenum">
              <a:rPr lang="fr-FR" smtClean="0"/>
              <a:t>‹N°›</a:t>
            </a:fld>
            <a:endParaRPr lang="fr-FR"/>
          </a:p>
        </p:txBody>
      </p:sp>
    </p:spTree>
    <p:extLst>
      <p:ext uri="{BB962C8B-B14F-4D97-AF65-F5344CB8AC3E}">
        <p14:creationId xmlns:p14="http://schemas.microsoft.com/office/powerpoint/2010/main" val="243949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9155B-E728-D192-996A-A28C542B68A0}"/>
              </a:ext>
            </a:extLst>
          </p:cNvPr>
          <p:cNvSpPr>
            <a:spLocks noGrp="1"/>
          </p:cNvSpPr>
          <p:nvPr>
            <p:ph type="title"/>
          </p:nvPr>
        </p:nvSpPr>
        <p:spPr/>
        <p:txBody>
          <a:bodyPr/>
          <a:lstStyle/>
          <a:p>
            <a:r>
              <a:rPr lang="en-US"/>
              <a:t>Click to edit Master title style</a:t>
            </a:r>
            <a:endParaRPr lang="fr-FR"/>
          </a:p>
        </p:txBody>
      </p:sp>
      <p:sp>
        <p:nvSpPr>
          <p:cNvPr id="3" name="Date Placeholder 2">
            <a:extLst>
              <a:ext uri="{FF2B5EF4-FFF2-40B4-BE49-F238E27FC236}">
                <a16:creationId xmlns:a16="http://schemas.microsoft.com/office/drawing/2014/main" id="{6BA5F496-77FC-1916-7BD8-280CD1970127}"/>
              </a:ext>
            </a:extLst>
          </p:cNvPr>
          <p:cNvSpPr>
            <a:spLocks noGrp="1"/>
          </p:cNvSpPr>
          <p:nvPr>
            <p:ph type="dt" sz="half" idx="10"/>
          </p:nvPr>
        </p:nvSpPr>
        <p:spPr/>
        <p:txBody>
          <a:bodyPr/>
          <a:lstStyle/>
          <a:p>
            <a:fld id="{068C55CD-57EF-43C2-B520-139FE0E6C58D}" type="datetimeFigureOut">
              <a:rPr lang="fr-FR" smtClean="0"/>
              <a:t>05/11/2024</a:t>
            </a:fld>
            <a:endParaRPr lang="fr-FR"/>
          </a:p>
        </p:txBody>
      </p:sp>
      <p:sp>
        <p:nvSpPr>
          <p:cNvPr id="4" name="Footer Placeholder 3">
            <a:extLst>
              <a:ext uri="{FF2B5EF4-FFF2-40B4-BE49-F238E27FC236}">
                <a16:creationId xmlns:a16="http://schemas.microsoft.com/office/drawing/2014/main" id="{BEE317C1-A6E7-7167-DF76-457154F378FD}"/>
              </a:ext>
            </a:extLst>
          </p:cNvPr>
          <p:cNvSpPr>
            <a:spLocks noGrp="1"/>
          </p:cNvSpPr>
          <p:nvPr>
            <p:ph type="ftr" sz="quarter" idx="11"/>
          </p:nvPr>
        </p:nvSpPr>
        <p:spPr/>
        <p:txBody>
          <a:bodyPr/>
          <a:lstStyle/>
          <a:p>
            <a:endParaRPr lang="fr-FR"/>
          </a:p>
        </p:txBody>
      </p:sp>
      <p:sp>
        <p:nvSpPr>
          <p:cNvPr id="5" name="Slide Number Placeholder 4">
            <a:extLst>
              <a:ext uri="{FF2B5EF4-FFF2-40B4-BE49-F238E27FC236}">
                <a16:creationId xmlns:a16="http://schemas.microsoft.com/office/drawing/2014/main" id="{AB9B7115-2053-DAF7-D52D-60CC74BA07C7}"/>
              </a:ext>
            </a:extLst>
          </p:cNvPr>
          <p:cNvSpPr>
            <a:spLocks noGrp="1"/>
          </p:cNvSpPr>
          <p:nvPr>
            <p:ph type="sldNum" sz="quarter" idx="12"/>
          </p:nvPr>
        </p:nvSpPr>
        <p:spPr/>
        <p:txBody>
          <a:bodyPr/>
          <a:lstStyle/>
          <a:p>
            <a:fld id="{19BF2295-D3CB-48B4-8040-381D02193ED6}" type="slidenum">
              <a:rPr lang="fr-FR" smtClean="0"/>
              <a:t>‹N°›</a:t>
            </a:fld>
            <a:endParaRPr lang="fr-FR"/>
          </a:p>
        </p:txBody>
      </p:sp>
    </p:spTree>
    <p:extLst>
      <p:ext uri="{BB962C8B-B14F-4D97-AF65-F5344CB8AC3E}">
        <p14:creationId xmlns:p14="http://schemas.microsoft.com/office/powerpoint/2010/main" val="2660605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CA017C-1DDE-63F3-8044-B9DB06B5F471}"/>
              </a:ext>
            </a:extLst>
          </p:cNvPr>
          <p:cNvSpPr>
            <a:spLocks noGrp="1"/>
          </p:cNvSpPr>
          <p:nvPr>
            <p:ph type="dt" sz="half" idx="10"/>
          </p:nvPr>
        </p:nvSpPr>
        <p:spPr/>
        <p:txBody>
          <a:bodyPr/>
          <a:lstStyle/>
          <a:p>
            <a:fld id="{068C55CD-57EF-43C2-B520-139FE0E6C58D}" type="datetimeFigureOut">
              <a:rPr lang="fr-FR" smtClean="0"/>
              <a:t>05/11/2024</a:t>
            </a:fld>
            <a:endParaRPr lang="fr-FR"/>
          </a:p>
        </p:txBody>
      </p:sp>
      <p:sp>
        <p:nvSpPr>
          <p:cNvPr id="3" name="Footer Placeholder 2">
            <a:extLst>
              <a:ext uri="{FF2B5EF4-FFF2-40B4-BE49-F238E27FC236}">
                <a16:creationId xmlns:a16="http://schemas.microsoft.com/office/drawing/2014/main" id="{0AA571A4-B14A-4DA2-6EE2-3638E0B4EDC1}"/>
              </a:ext>
            </a:extLst>
          </p:cNvPr>
          <p:cNvSpPr>
            <a:spLocks noGrp="1"/>
          </p:cNvSpPr>
          <p:nvPr>
            <p:ph type="ftr" sz="quarter" idx="11"/>
          </p:nvPr>
        </p:nvSpPr>
        <p:spPr/>
        <p:txBody>
          <a:bodyPr/>
          <a:lstStyle/>
          <a:p>
            <a:endParaRPr lang="fr-FR"/>
          </a:p>
        </p:txBody>
      </p:sp>
      <p:sp>
        <p:nvSpPr>
          <p:cNvPr id="4" name="Slide Number Placeholder 3">
            <a:extLst>
              <a:ext uri="{FF2B5EF4-FFF2-40B4-BE49-F238E27FC236}">
                <a16:creationId xmlns:a16="http://schemas.microsoft.com/office/drawing/2014/main" id="{FB72F950-27C9-D70C-05B9-3203AABEB82E}"/>
              </a:ext>
            </a:extLst>
          </p:cNvPr>
          <p:cNvSpPr>
            <a:spLocks noGrp="1"/>
          </p:cNvSpPr>
          <p:nvPr>
            <p:ph type="sldNum" sz="quarter" idx="12"/>
          </p:nvPr>
        </p:nvSpPr>
        <p:spPr/>
        <p:txBody>
          <a:bodyPr/>
          <a:lstStyle/>
          <a:p>
            <a:fld id="{19BF2295-D3CB-48B4-8040-381D02193ED6}" type="slidenum">
              <a:rPr lang="fr-FR" smtClean="0"/>
              <a:t>‹N°›</a:t>
            </a:fld>
            <a:endParaRPr lang="fr-FR"/>
          </a:p>
        </p:txBody>
      </p:sp>
    </p:spTree>
    <p:extLst>
      <p:ext uri="{BB962C8B-B14F-4D97-AF65-F5344CB8AC3E}">
        <p14:creationId xmlns:p14="http://schemas.microsoft.com/office/powerpoint/2010/main" val="3998020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69150-A141-B41F-C0CF-F36D57D2BCC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Content Placeholder 2">
            <a:extLst>
              <a:ext uri="{FF2B5EF4-FFF2-40B4-BE49-F238E27FC236}">
                <a16:creationId xmlns:a16="http://schemas.microsoft.com/office/drawing/2014/main" id="{427AD6C7-AB34-B888-773B-6FEC9382A76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Text Placeholder 3">
            <a:extLst>
              <a:ext uri="{FF2B5EF4-FFF2-40B4-BE49-F238E27FC236}">
                <a16:creationId xmlns:a16="http://schemas.microsoft.com/office/drawing/2014/main" id="{54E5B126-A8E3-7C27-6265-41C6C6FA43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BA6A15E-763F-925C-8698-D4CDDDD718D5}"/>
              </a:ext>
            </a:extLst>
          </p:cNvPr>
          <p:cNvSpPr>
            <a:spLocks noGrp="1"/>
          </p:cNvSpPr>
          <p:nvPr>
            <p:ph type="dt" sz="half" idx="10"/>
          </p:nvPr>
        </p:nvSpPr>
        <p:spPr/>
        <p:txBody>
          <a:bodyPr/>
          <a:lstStyle/>
          <a:p>
            <a:fld id="{068C55CD-57EF-43C2-B520-139FE0E6C58D}" type="datetimeFigureOut">
              <a:rPr lang="fr-FR" smtClean="0"/>
              <a:t>05/11/2024</a:t>
            </a:fld>
            <a:endParaRPr lang="fr-FR"/>
          </a:p>
        </p:txBody>
      </p:sp>
      <p:sp>
        <p:nvSpPr>
          <p:cNvPr id="6" name="Footer Placeholder 5">
            <a:extLst>
              <a:ext uri="{FF2B5EF4-FFF2-40B4-BE49-F238E27FC236}">
                <a16:creationId xmlns:a16="http://schemas.microsoft.com/office/drawing/2014/main" id="{B8A5FD68-D081-C0C3-54DA-113F24B8EF90}"/>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4DD524DC-ED58-49C3-541D-0CDF578D661F}"/>
              </a:ext>
            </a:extLst>
          </p:cNvPr>
          <p:cNvSpPr>
            <a:spLocks noGrp="1"/>
          </p:cNvSpPr>
          <p:nvPr>
            <p:ph type="sldNum" sz="quarter" idx="12"/>
          </p:nvPr>
        </p:nvSpPr>
        <p:spPr/>
        <p:txBody>
          <a:bodyPr/>
          <a:lstStyle/>
          <a:p>
            <a:fld id="{19BF2295-D3CB-48B4-8040-381D02193ED6}" type="slidenum">
              <a:rPr lang="fr-FR" smtClean="0"/>
              <a:t>‹N°›</a:t>
            </a:fld>
            <a:endParaRPr lang="fr-FR"/>
          </a:p>
        </p:txBody>
      </p:sp>
    </p:spTree>
    <p:extLst>
      <p:ext uri="{BB962C8B-B14F-4D97-AF65-F5344CB8AC3E}">
        <p14:creationId xmlns:p14="http://schemas.microsoft.com/office/powerpoint/2010/main" val="3696368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6A85E-419B-3067-9BAB-234A0D14FD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Picture Placeholder 2">
            <a:extLst>
              <a:ext uri="{FF2B5EF4-FFF2-40B4-BE49-F238E27FC236}">
                <a16:creationId xmlns:a16="http://schemas.microsoft.com/office/drawing/2014/main" id="{99F0C00E-8B54-81F7-39E1-7618A3D218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a:extLst>
              <a:ext uri="{FF2B5EF4-FFF2-40B4-BE49-F238E27FC236}">
                <a16:creationId xmlns:a16="http://schemas.microsoft.com/office/drawing/2014/main" id="{91A7AE19-BE02-8352-A929-E79B8D9249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58B8033-E647-49ED-0F02-ACA489FA8A55}"/>
              </a:ext>
            </a:extLst>
          </p:cNvPr>
          <p:cNvSpPr>
            <a:spLocks noGrp="1"/>
          </p:cNvSpPr>
          <p:nvPr>
            <p:ph type="dt" sz="half" idx="10"/>
          </p:nvPr>
        </p:nvSpPr>
        <p:spPr/>
        <p:txBody>
          <a:bodyPr/>
          <a:lstStyle/>
          <a:p>
            <a:fld id="{068C55CD-57EF-43C2-B520-139FE0E6C58D}" type="datetimeFigureOut">
              <a:rPr lang="fr-FR" smtClean="0"/>
              <a:t>05/11/2024</a:t>
            </a:fld>
            <a:endParaRPr lang="fr-FR"/>
          </a:p>
        </p:txBody>
      </p:sp>
      <p:sp>
        <p:nvSpPr>
          <p:cNvPr id="6" name="Footer Placeholder 5">
            <a:extLst>
              <a:ext uri="{FF2B5EF4-FFF2-40B4-BE49-F238E27FC236}">
                <a16:creationId xmlns:a16="http://schemas.microsoft.com/office/drawing/2014/main" id="{6C6F4A5D-668C-4ABF-E620-7C9FDBB4366B}"/>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3E9F3F0C-100B-BC70-4211-7F622F2032D4}"/>
              </a:ext>
            </a:extLst>
          </p:cNvPr>
          <p:cNvSpPr>
            <a:spLocks noGrp="1"/>
          </p:cNvSpPr>
          <p:nvPr>
            <p:ph type="sldNum" sz="quarter" idx="12"/>
          </p:nvPr>
        </p:nvSpPr>
        <p:spPr/>
        <p:txBody>
          <a:bodyPr/>
          <a:lstStyle/>
          <a:p>
            <a:fld id="{19BF2295-D3CB-48B4-8040-381D02193ED6}" type="slidenum">
              <a:rPr lang="fr-FR" smtClean="0"/>
              <a:t>‹N°›</a:t>
            </a:fld>
            <a:endParaRPr lang="fr-FR"/>
          </a:p>
        </p:txBody>
      </p:sp>
    </p:spTree>
    <p:extLst>
      <p:ext uri="{BB962C8B-B14F-4D97-AF65-F5344CB8AC3E}">
        <p14:creationId xmlns:p14="http://schemas.microsoft.com/office/powerpoint/2010/main" val="2179986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025B69-DB06-E5F6-2270-E74AEEB754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r-FR"/>
          </a:p>
        </p:txBody>
      </p:sp>
      <p:sp>
        <p:nvSpPr>
          <p:cNvPr id="3" name="Text Placeholder 2">
            <a:extLst>
              <a:ext uri="{FF2B5EF4-FFF2-40B4-BE49-F238E27FC236}">
                <a16:creationId xmlns:a16="http://schemas.microsoft.com/office/drawing/2014/main" id="{71074201-2030-80CD-F021-E21FDA43502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22371B6E-E668-0AA8-D4C2-04C48618415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8C55CD-57EF-43C2-B520-139FE0E6C58D}" type="datetimeFigureOut">
              <a:rPr lang="fr-FR" smtClean="0"/>
              <a:t>05/11/2024</a:t>
            </a:fld>
            <a:endParaRPr lang="fr-FR"/>
          </a:p>
        </p:txBody>
      </p:sp>
      <p:sp>
        <p:nvSpPr>
          <p:cNvPr id="5" name="Footer Placeholder 4">
            <a:extLst>
              <a:ext uri="{FF2B5EF4-FFF2-40B4-BE49-F238E27FC236}">
                <a16:creationId xmlns:a16="http://schemas.microsoft.com/office/drawing/2014/main" id="{E4DC901F-93B2-8351-BD35-94598F4F617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a:extLst>
              <a:ext uri="{FF2B5EF4-FFF2-40B4-BE49-F238E27FC236}">
                <a16:creationId xmlns:a16="http://schemas.microsoft.com/office/drawing/2014/main" id="{46464FF7-0B3F-96DE-296B-C406FAFF35F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BF2295-D3CB-48B4-8040-381D02193ED6}" type="slidenum">
              <a:rPr lang="fr-FR" smtClean="0"/>
              <a:t>‹N°›</a:t>
            </a:fld>
            <a:endParaRPr lang="fr-FR"/>
          </a:p>
        </p:txBody>
      </p:sp>
    </p:spTree>
    <p:extLst>
      <p:ext uri="{BB962C8B-B14F-4D97-AF65-F5344CB8AC3E}">
        <p14:creationId xmlns:p14="http://schemas.microsoft.com/office/powerpoint/2010/main" val="23456789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52596" y="2357430"/>
            <a:ext cx="5429288" cy="2286016"/>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t>Chapitre 3 : l’entreprenariat </a:t>
            </a:r>
          </a:p>
        </p:txBody>
      </p:sp>
      <p:pic>
        <p:nvPicPr>
          <p:cNvPr id="1026" name="Picture 2"/>
          <p:cNvPicPr>
            <a:picLocks noChangeAspect="1" noChangeArrowheads="1"/>
          </p:cNvPicPr>
          <p:nvPr/>
        </p:nvPicPr>
        <p:blipFill>
          <a:blip r:embed="rId2" cstate="print"/>
          <a:srcRect/>
          <a:stretch>
            <a:fillRect/>
          </a:stretch>
        </p:blipFill>
        <p:spPr bwMode="auto">
          <a:xfrm>
            <a:off x="7667636" y="0"/>
            <a:ext cx="3000364" cy="6858000"/>
          </a:xfrm>
          <a:prstGeom prst="rect">
            <a:avLst/>
          </a:prstGeom>
          <a:noFill/>
          <a:ln w="9525">
            <a:noFill/>
            <a:miter lim="800000"/>
            <a:headEnd/>
            <a:tailEnd/>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38282" y="714356"/>
            <a:ext cx="8229600" cy="4325112"/>
          </a:xfrm>
        </p:spPr>
        <p:txBody>
          <a:bodyPr>
            <a:normAutofit fontScale="70000" lnSpcReduction="20000"/>
          </a:bodyPr>
          <a:lstStyle/>
          <a:p>
            <a:r>
              <a:rPr lang="fr-FR" b="1" dirty="0"/>
              <a:t>Principales caractéristiques entrepreneuriales</a:t>
            </a:r>
            <a:r>
              <a:rPr lang="fr-FR" dirty="0"/>
              <a:t>:</a:t>
            </a:r>
          </a:p>
          <a:p>
            <a:pPr>
              <a:buNone/>
            </a:pPr>
            <a:r>
              <a:rPr lang="fr-FR" dirty="0"/>
              <a:t> • Désir d’accomplissement</a:t>
            </a:r>
          </a:p>
          <a:p>
            <a:pPr>
              <a:buNone/>
            </a:pPr>
            <a:r>
              <a:rPr lang="fr-FR" dirty="0"/>
              <a:t> • Recherche du pouvoir </a:t>
            </a:r>
          </a:p>
          <a:p>
            <a:pPr>
              <a:buNone/>
            </a:pPr>
            <a:r>
              <a:rPr lang="fr-FR" dirty="0"/>
              <a:t>• L’autonomie </a:t>
            </a:r>
          </a:p>
          <a:p>
            <a:pPr>
              <a:buNone/>
            </a:pPr>
            <a:r>
              <a:rPr lang="fr-FR" dirty="0"/>
              <a:t>• La confiance en soi </a:t>
            </a:r>
          </a:p>
          <a:p>
            <a:pPr>
              <a:buNone/>
            </a:pPr>
            <a:r>
              <a:rPr lang="fr-FR" dirty="0"/>
              <a:t>• Haut niveau d’énergie et de dynamisme </a:t>
            </a:r>
          </a:p>
          <a:p>
            <a:pPr>
              <a:buNone/>
            </a:pPr>
            <a:r>
              <a:rPr lang="fr-FR" dirty="0"/>
              <a:t>• Persévérance malgré les obstacles </a:t>
            </a:r>
          </a:p>
          <a:p>
            <a:pPr>
              <a:buNone/>
            </a:pPr>
            <a:r>
              <a:rPr lang="fr-FR" dirty="0"/>
              <a:t>• Tolérance au stress </a:t>
            </a:r>
          </a:p>
          <a:p>
            <a:pPr>
              <a:buNone/>
            </a:pPr>
            <a:r>
              <a:rPr lang="fr-FR" dirty="0"/>
              <a:t>• Capable de faire face à la concurrence </a:t>
            </a:r>
          </a:p>
          <a:p>
            <a:pPr>
              <a:buNone/>
            </a:pPr>
            <a:r>
              <a:rPr lang="fr-FR" dirty="0"/>
              <a:t>• Personne orientée vers l’action </a:t>
            </a:r>
          </a:p>
          <a:p>
            <a:pPr>
              <a:buNone/>
            </a:pPr>
            <a:r>
              <a:rPr lang="fr-FR" dirty="0"/>
              <a:t>• Innovateur </a:t>
            </a:r>
          </a:p>
          <a:p>
            <a:pPr>
              <a:buNone/>
            </a:pPr>
            <a:r>
              <a:rPr lang="fr-FR" dirty="0"/>
              <a:t>• Capacité de concevoir des projets, de conceptualiser et de se projeter dans l’avenir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rcRect/>
          <a:stretch>
            <a:fillRect/>
          </a:stretch>
        </p:blipFill>
        <p:spPr bwMode="auto">
          <a:xfrm>
            <a:off x="5167306" y="3714752"/>
            <a:ext cx="2209800" cy="2076450"/>
          </a:xfrm>
          <a:prstGeom prst="rect">
            <a:avLst/>
          </a:prstGeom>
          <a:noFill/>
          <a:ln w="9525">
            <a:noFill/>
            <a:miter lim="800000"/>
            <a:headEnd/>
            <a:tailEnd/>
          </a:ln>
          <a:effectLst/>
        </p:spPr>
      </p:pic>
      <p:sp>
        <p:nvSpPr>
          <p:cNvPr id="6" name="Bulle ronde 5"/>
          <p:cNvSpPr/>
          <p:nvPr/>
        </p:nvSpPr>
        <p:spPr>
          <a:xfrm>
            <a:off x="6453190" y="1714488"/>
            <a:ext cx="3857652" cy="1714512"/>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Que veux dire un entrepreneur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809720" y="1500174"/>
            <a:ext cx="8229600" cy="5000660"/>
          </a:xfrm>
        </p:spPr>
        <p:txBody>
          <a:bodyPr>
            <a:normAutofit/>
          </a:bodyPr>
          <a:lstStyle/>
          <a:p>
            <a:r>
              <a:rPr lang="fr-FR" sz="2500" dirty="0"/>
              <a:t>l’acte d’entreprendre: « est entrepreneur </a:t>
            </a:r>
            <a:r>
              <a:rPr lang="fr-FR" sz="2500" dirty="0">
                <a:solidFill>
                  <a:srgbClr val="FF0000"/>
                </a:solidFill>
              </a:rPr>
              <a:t>» celui qui entreprend quelque chose. </a:t>
            </a:r>
          </a:p>
          <a:p>
            <a:r>
              <a:rPr lang="fr-FR" sz="2500" dirty="0"/>
              <a:t>La seconde voit dans l’entrepreneur «</a:t>
            </a:r>
            <a:r>
              <a:rPr lang="fr-FR" sz="2500" dirty="0">
                <a:solidFill>
                  <a:srgbClr val="FF0000"/>
                </a:solidFill>
              </a:rPr>
              <a:t>une personne qui se charge de l’exécution d’un travail ».</a:t>
            </a:r>
          </a:p>
          <a:p>
            <a:endParaRPr lang="fr-FR" sz="2500" dirty="0">
              <a:solidFill>
                <a:srgbClr val="FF0000"/>
              </a:solidFill>
            </a:endParaRPr>
          </a:p>
          <a:p>
            <a:endParaRPr lang="fr-FR" sz="2500" dirty="0">
              <a:solidFill>
                <a:srgbClr val="FF0000"/>
              </a:solidFill>
            </a:endParaRPr>
          </a:p>
          <a:p>
            <a:endParaRPr lang="fr-FR" sz="2500" dirty="0">
              <a:solidFill>
                <a:srgbClr val="FF0000"/>
              </a:solidFill>
            </a:endParaRPr>
          </a:p>
          <a:p>
            <a:r>
              <a:rPr lang="fr-FR" sz="2500" b="1" dirty="0"/>
              <a:t>Définition économique </a:t>
            </a:r>
          </a:p>
          <a:p>
            <a:r>
              <a:rPr lang="fr-FR" sz="2500" dirty="0"/>
              <a:t>«toute personne qui dirige une entreprise pour son propre compte, et qui met en œuvre les divers facteurs de production (agents naturels, capital, travail), en vue de vendre des produits ou des services ».</a:t>
            </a:r>
            <a:endParaRPr lang="fr-FR" sz="2500" dirty="0">
              <a:solidFill>
                <a:srgbClr val="FF0000"/>
              </a:solidFill>
            </a:endParaRPr>
          </a:p>
        </p:txBody>
      </p:sp>
      <p:sp>
        <p:nvSpPr>
          <p:cNvPr id="4" name="ZoneTexte 3"/>
          <p:cNvSpPr txBox="1"/>
          <p:nvPr/>
        </p:nvSpPr>
        <p:spPr>
          <a:xfrm>
            <a:off x="1524000" y="428605"/>
            <a:ext cx="5857884" cy="584775"/>
          </a:xfrm>
          <a:prstGeom prst="rect">
            <a:avLst/>
          </a:prstGeom>
          <a:noFill/>
        </p:spPr>
        <p:txBody>
          <a:bodyPr wrap="square" rtlCol="0">
            <a:spAutoFit/>
          </a:bodyPr>
          <a:lstStyle/>
          <a:p>
            <a:r>
              <a:rPr lang="fr-FR" sz="3200" dirty="0"/>
              <a:t>Définition selon le petit Robert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1738282" y="812660"/>
            <a:ext cx="8534400" cy="758952"/>
          </a:xfrm>
        </p:spPr>
        <p:txBody>
          <a:bodyPr>
            <a:noAutofit/>
          </a:bodyPr>
          <a:lstStyle/>
          <a:p>
            <a:br>
              <a:rPr lang="fr-FR" sz="2800" b="1" dirty="0"/>
            </a:br>
            <a:br>
              <a:rPr lang="fr-FR" sz="2800" b="1" dirty="0"/>
            </a:br>
            <a:br>
              <a:rPr lang="fr-FR" sz="2800" b="1" dirty="0"/>
            </a:br>
            <a:br>
              <a:rPr lang="fr-FR" sz="2800" b="1" dirty="0"/>
            </a:br>
            <a:br>
              <a:rPr lang="fr-FR" sz="2800" b="1" dirty="0"/>
            </a:br>
            <a:br>
              <a:rPr lang="fr-FR" sz="2800" b="1" dirty="0"/>
            </a:br>
            <a:br>
              <a:rPr lang="fr-FR" sz="2800" b="1" dirty="0"/>
            </a:br>
            <a:br>
              <a:rPr lang="fr-FR" sz="2800" b="1" dirty="0"/>
            </a:br>
            <a:endParaRPr lang="fr-FR" sz="2800" b="1" dirty="0"/>
          </a:p>
        </p:txBody>
      </p:sp>
      <p:sp>
        <p:nvSpPr>
          <p:cNvPr id="101379" name="Rectangle 3"/>
          <p:cNvSpPr>
            <a:spLocks noGrp="1" noChangeArrowheads="1"/>
          </p:cNvSpPr>
          <p:nvPr>
            <p:ph idx="1"/>
          </p:nvPr>
        </p:nvSpPr>
        <p:spPr>
          <a:xfrm>
            <a:off x="1524000" y="1643051"/>
            <a:ext cx="8820150" cy="4525963"/>
          </a:xfrm>
        </p:spPr>
        <p:txBody>
          <a:bodyPr>
            <a:normAutofit/>
          </a:bodyPr>
          <a:lstStyle/>
          <a:p>
            <a:pPr algn="just">
              <a:lnSpc>
                <a:spcPct val="150000"/>
              </a:lnSpc>
            </a:pPr>
            <a:r>
              <a:rPr lang="fr-FR" sz="2500" b="1" dirty="0"/>
              <a:t>Un entrepreneur est une personne qui veut et qui est capable de transformer une idée ou une invention en une innovation réussie. </a:t>
            </a:r>
          </a:p>
        </p:txBody>
      </p:sp>
      <p:sp>
        <p:nvSpPr>
          <p:cNvPr id="6" name="Espace réservé du numéro de diapositive 5"/>
          <p:cNvSpPr>
            <a:spLocks noGrp="1"/>
          </p:cNvSpPr>
          <p:nvPr>
            <p:ph type="sldNum" sz="quarter" idx="12"/>
          </p:nvPr>
        </p:nvSpPr>
        <p:spPr/>
        <p:txBody>
          <a:bodyPr/>
          <a:lstStyle/>
          <a:p>
            <a:fld id="{2ADBB898-2BDF-4DA7-A70C-74298DBACBD6}" type="slidenum">
              <a:rPr lang="fr-FR"/>
              <a:pPr/>
              <a:t>13</a:t>
            </a:fld>
            <a:endParaRPr lang="fr-FR"/>
          </a:p>
        </p:txBody>
      </p:sp>
      <p:sp>
        <p:nvSpPr>
          <p:cNvPr id="5" name="Rectangle 4"/>
          <p:cNvSpPr/>
          <p:nvPr/>
        </p:nvSpPr>
        <p:spPr>
          <a:xfrm>
            <a:off x="2024034" y="857232"/>
            <a:ext cx="7786742" cy="369332"/>
          </a:xfrm>
          <a:prstGeom prst="rect">
            <a:avLst/>
          </a:prstGeom>
        </p:spPr>
        <p:txBody>
          <a:bodyPr wrap="square">
            <a:spAutoFit/>
          </a:bodyPr>
          <a:lstStyle/>
          <a:p>
            <a:r>
              <a:rPr lang="fr-FR" b="1" dirty="0"/>
              <a:t>Pour l’économiste Joseph Schumpeter :</a:t>
            </a:r>
            <a:endParaRPr lang="fr-FR" dirty="0"/>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nodeType="withEffect">
                                  <p:stCondLst>
                                    <p:cond delay="0"/>
                                  </p:stCondLst>
                                  <p:childTnLst>
                                    <p:set>
                                      <p:cBhvr>
                                        <p:cTn id="6" dur="1" fill="hold">
                                          <p:stCondLst>
                                            <p:cond delay="0"/>
                                          </p:stCondLst>
                                        </p:cTn>
                                        <p:tgtEl>
                                          <p:spTgt spid="101379">
                                            <p:txEl>
                                              <p:pRg st="0" end="0"/>
                                            </p:txEl>
                                          </p:spTgt>
                                        </p:tgtEl>
                                        <p:attrNameLst>
                                          <p:attrName>style.visibility</p:attrName>
                                        </p:attrNameLst>
                                      </p:cBhvr>
                                      <p:to>
                                        <p:strVal val="visible"/>
                                      </p:to>
                                    </p:set>
                                    <p:animEffect transition="in" filter="fade">
                                      <p:cBhvr>
                                        <p:cTn id="7" dur="770" decel="100000"/>
                                        <p:tgtEl>
                                          <p:spTgt spid="101379">
                                            <p:txEl>
                                              <p:pRg st="0" end="0"/>
                                            </p:txEl>
                                          </p:spTgt>
                                        </p:tgtEl>
                                      </p:cBhvr>
                                    </p:animEffect>
                                    <p:animScale>
                                      <p:cBhvr>
                                        <p:cTn id="8" dur="770" decel="100000"/>
                                        <p:tgtEl>
                                          <p:spTgt spid="101379">
                                            <p:txEl>
                                              <p:pRg st="0" end="0"/>
                                            </p:txEl>
                                          </p:spTgt>
                                        </p:tgtEl>
                                      </p:cBhvr>
                                      <p:from x="10000" y="10000"/>
                                      <p:to x="200000" y="450000"/>
                                    </p:animScale>
                                    <p:animScale>
                                      <p:cBhvr>
                                        <p:cTn id="9" dur="1230" accel="100000" fill="hold">
                                          <p:stCondLst>
                                            <p:cond delay="770"/>
                                          </p:stCondLst>
                                        </p:cTn>
                                        <p:tgtEl>
                                          <p:spTgt spid="101379">
                                            <p:txEl>
                                              <p:pRg st="0" end="0"/>
                                            </p:txEl>
                                          </p:spTgt>
                                        </p:tgtEl>
                                      </p:cBhvr>
                                      <p:from x="200000" y="450000"/>
                                      <p:to x="100000" y="100000"/>
                                    </p:animScale>
                                    <p:set>
                                      <p:cBhvr>
                                        <p:cTn id="10" dur="770" fill="hold"/>
                                        <p:tgtEl>
                                          <p:spTgt spid="101379">
                                            <p:txEl>
                                              <p:pRg st="0" end="0"/>
                                            </p:txEl>
                                          </p:spTgt>
                                        </p:tgtEl>
                                        <p:attrNameLst>
                                          <p:attrName>ppt_x</p:attrName>
                                        </p:attrNameLst>
                                      </p:cBhvr>
                                      <p:to>
                                        <p:strVal val="(0.5)"/>
                                      </p:to>
                                    </p:set>
                                    <p:anim from="(0.5)" to="(#ppt_x)" calcmode="lin" valueType="num">
                                      <p:cBhvr>
                                        <p:cTn id="11" dur="1230" accel="100000" fill="hold">
                                          <p:stCondLst>
                                            <p:cond delay="770"/>
                                          </p:stCondLst>
                                        </p:cTn>
                                        <p:tgtEl>
                                          <p:spTgt spid="101379">
                                            <p:txEl>
                                              <p:pRg st="0" end="0"/>
                                            </p:txEl>
                                          </p:spTgt>
                                        </p:tgtEl>
                                        <p:attrNameLst>
                                          <p:attrName>ppt_x</p:attrName>
                                        </p:attrNameLst>
                                      </p:cBhvr>
                                    </p:anim>
                                    <p:set>
                                      <p:cBhvr>
                                        <p:cTn id="12" dur="770" fill="hold"/>
                                        <p:tgtEl>
                                          <p:spTgt spid="101379">
                                            <p:txEl>
                                              <p:pRg st="0" end="0"/>
                                            </p:txEl>
                                          </p:spTgt>
                                        </p:tgtEl>
                                        <p:attrNameLst>
                                          <p:attrName>ppt_y</p:attrName>
                                        </p:attrNameLst>
                                      </p:cBhvr>
                                      <p:to>
                                        <p:strVal val="(#ppt_y+0.4)"/>
                                      </p:to>
                                    </p:set>
                                    <p:anim from="(#ppt_y+0.4)" to="(#ppt_y)" calcmode="lin" valueType="num">
                                      <p:cBhvr>
                                        <p:cTn id="13" dur="1230" accel="100000" fill="hold">
                                          <p:stCondLst>
                                            <p:cond delay="770"/>
                                          </p:stCondLst>
                                        </p:cTn>
                                        <p:tgtEl>
                                          <p:spTgt spid="101379">
                                            <p:txEl>
                                              <p:pRg st="0" end="0"/>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Espace réservé du contenu 2"/>
          <p:cNvSpPr>
            <a:spLocks noGrp="1"/>
          </p:cNvSpPr>
          <p:nvPr>
            <p:ph idx="1"/>
          </p:nvPr>
        </p:nvSpPr>
        <p:spPr>
          <a:xfrm>
            <a:off x="2024034" y="357166"/>
            <a:ext cx="8358246" cy="6000750"/>
          </a:xfrm>
        </p:spPr>
        <p:txBody>
          <a:bodyPr/>
          <a:lstStyle/>
          <a:p>
            <a:pPr eaLnBrk="1" hangingPunct="1">
              <a:buNone/>
            </a:pPr>
            <a:endParaRPr lang="fr-FR" dirty="0">
              <a:solidFill>
                <a:srgbClr val="0070C0"/>
              </a:solidFill>
            </a:endParaRPr>
          </a:p>
          <a:p>
            <a:pPr eaLnBrk="1" hangingPunct="1">
              <a:buNone/>
            </a:pPr>
            <a:r>
              <a:rPr lang="fr-FR" dirty="0">
                <a:solidFill>
                  <a:srgbClr val="0070C0"/>
                </a:solidFill>
              </a:rPr>
              <a:t>L’entrepreneur </a:t>
            </a:r>
            <a:endParaRPr lang="fr-FR" dirty="0"/>
          </a:p>
          <a:p>
            <a:pPr eaLnBrk="1" hangingPunct="1">
              <a:buNone/>
            </a:pPr>
            <a:endParaRPr lang="fr-FR" dirty="0"/>
          </a:p>
          <a:p>
            <a:pPr eaLnBrk="1" hangingPunct="1"/>
            <a:r>
              <a:rPr lang="fr-FR" sz="1600" dirty="0"/>
              <a:t>  une personne qui identifie une opportunité dans son environnement et l’exploite en créant  une entreprise.</a:t>
            </a:r>
          </a:p>
          <a:p>
            <a:pPr eaLnBrk="1" hangingPunct="1"/>
            <a:r>
              <a:rPr lang="fr-FR" sz="1600" dirty="0"/>
              <a:t> C’est quelqu’un qui assument les risques et qui met en œuvre des moyens financiers, humains et matériels pour réaliser des profits. </a:t>
            </a:r>
          </a:p>
          <a:p>
            <a:pPr eaLnBrk="1" hangingPunct="1"/>
            <a:r>
              <a:rPr lang="fr-FR" sz="1600" dirty="0"/>
              <a:t>Il est un agent de changement, un innovateur et un créateur de la valeur ajoutée</a:t>
            </a:r>
            <a:r>
              <a:rPr lang="fr-FR" dirty="0"/>
              <a:t>.</a:t>
            </a:r>
          </a:p>
          <a:p>
            <a:pPr eaLnBrk="1" hangingPunct="1"/>
            <a:endParaRPr lang="fr-FR" dirty="0"/>
          </a:p>
          <a:p>
            <a:pPr eaLnBrk="1" hangingPunct="1"/>
            <a:endParaRPr lang="fr-FR" dirty="0"/>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1000"/>
                                  </p:stCondLst>
                                  <p:childTnLst>
                                    <p:set>
                                      <p:cBhvr>
                                        <p:cTn id="6" dur="1" fill="hold">
                                          <p:stCondLst>
                                            <p:cond delay="0"/>
                                          </p:stCondLst>
                                        </p:cTn>
                                        <p:tgtEl>
                                          <p:spTgt spid="46082">
                                            <p:txEl>
                                              <p:pRg st="3" end="3"/>
                                            </p:txEl>
                                          </p:spTgt>
                                        </p:tgtEl>
                                        <p:attrNameLst>
                                          <p:attrName>style.visibility</p:attrName>
                                        </p:attrNameLst>
                                      </p:cBhvr>
                                      <p:to>
                                        <p:strVal val="visible"/>
                                      </p:to>
                                    </p:set>
                                  </p:childTnLst>
                                </p:cTn>
                              </p:par>
                              <p:par>
                                <p:cTn id="7" presetID="1" presetClass="entr" presetSubtype="0" fill="hold" nodeType="withEffect">
                                  <p:stCondLst>
                                    <p:cond delay="10000"/>
                                  </p:stCondLst>
                                  <p:childTnLst>
                                    <p:set>
                                      <p:cBhvr>
                                        <p:cTn id="8" dur="1" fill="hold">
                                          <p:stCondLst>
                                            <p:cond delay="0"/>
                                          </p:stCondLst>
                                        </p:cTn>
                                        <p:tgtEl>
                                          <p:spTgt spid="46082">
                                            <p:txEl>
                                              <p:pRg st="4" end="4"/>
                                            </p:txEl>
                                          </p:spTgt>
                                        </p:tgtEl>
                                        <p:attrNameLst>
                                          <p:attrName>style.visibility</p:attrName>
                                        </p:attrNameLst>
                                      </p:cBhvr>
                                      <p:to>
                                        <p:strVal val="visible"/>
                                      </p:to>
                                    </p:set>
                                  </p:childTnLst>
                                </p:cTn>
                              </p:par>
                              <p:par>
                                <p:cTn id="9" presetID="1" presetClass="entr" presetSubtype="0" fill="hold" nodeType="withEffect">
                                  <p:stCondLst>
                                    <p:cond delay="18000"/>
                                  </p:stCondLst>
                                  <p:childTnLst>
                                    <p:set>
                                      <p:cBhvr>
                                        <p:cTn id="10" dur="1" fill="hold">
                                          <p:stCondLst>
                                            <p:cond delay="0"/>
                                          </p:stCondLst>
                                        </p:cTn>
                                        <p:tgtEl>
                                          <p:spTgt spid="4608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9" name="Rectangle 3"/>
          <p:cNvSpPr>
            <a:spLocks noGrp="1" noChangeArrowheads="1"/>
          </p:cNvSpPr>
          <p:nvPr>
            <p:ph idx="1"/>
          </p:nvPr>
        </p:nvSpPr>
        <p:spPr>
          <a:xfrm>
            <a:off x="1981200" y="692151"/>
            <a:ext cx="8686800" cy="5434013"/>
          </a:xfrm>
        </p:spPr>
        <p:txBody>
          <a:bodyPr>
            <a:normAutofit/>
          </a:bodyPr>
          <a:lstStyle/>
          <a:p>
            <a:pPr>
              <a:buNone/>
            </a:pPr>
            <a:r>
              <a:rPr lang="fr-FR" b="1" dirty="0">
                <a:solidFill>
                  <a:schemeClr val="bg1">
                    <a:lumMod val="50000"/>
                  </a:schemeClr>
                </a:solidFill>
              </a:rPr>
              <a:t>Les qualité de l’entrepreneur</a:t>
            </a:r>
            <a:r>
              <a:rPr lang="fr-FR" dirty="0"/>
              <a:t> </a:t>
            </a:r>
          </a:p>
          <a:p>
            <a:endParaRPr lang="fr-FR" dirty="0"/>
          </a:p>
          <a:p>
            <a:r>
              <a:rPr lang="fr-FR" sz="1800" dirty="0"/>
              <a:t>L’Entrepreneur est créatif et autonome.</a:t>
            </a:r>
          </a:p>
          <a:p>
            <a:endParaRPr lang="fr-FR" sz="1100" dirty="0"/>
          </a:p>
          <a:p>
            <a:r>
              <a:rPr lang="fr-FR" sz="1800" dirty="0"/>
              <a:t>Il a pleinement </a:t>
            </a:r>
            <a:r>
              <a:rPr lang="fr-FR" sz="1800"/>
              <a:t>le se</a:t>
            </a:r>
          </a:p>
          <a:p>
            <a:r>
              <a:rPr lang="fr-FR" sz="1800"/>
              <a:t>ns </a:t>
            </a:r>
            <a:r>
              <a:rPr lang="fr-FR" sz="1800" dirty="0"/>
              <a:t>des responsabilités.</a:t>
            </a:r>
          </a:p>
          <a:p>
            <a:endParaRPr lang="fr-FR" sz="1400" dirty="0"/>
          </a:p>
          <a:p>
            <a:r>
              <a:rPr lang="fr-FR" sz="1800" dirty="0"/>
              <a:t>Ses capacités de travail en mode projet et de gestion, son dynamisme, ses aptitudes commerciales et relationnelles </a:t>
            </a:r>
          </a:p>
          <a:p>
            <a:pPr lvl="4"/>
            <a:endParaRPr lang="fr-FR" dirty="0"/>
          </a:p>
        </p:txBody>
      </p:sp>
      <p:sp>
        <p:nvSpPr>
          <p:cNvPr id="6" name="Espace réservé du numéro de diapositive 5"/>
          <p:cNvSpPr>
            <a:spLocks noGrp="1"/>
          </p:cNvSpPr>
          <p:nvPr>
            <p:ph type="sldNum" sz="quarter" idx="12"/>
          </p:nvPr>
        </p:nvSpPr>
        <p:spPr/>
        <p:txBody>
          <a:bodyPr/>
          <a:lstStyle/>
          <a:p>
            <a:fld id="{AAB83241-39F6-49B0-8AD0-BA5D2F8DF361}" type="slidenum">
              <a:rPr lang="fr-FR"/>
              <a:pPr/>
              <a:t>15</a:t>
            </a:fld>
            <a:endParaRPr lang="fr-F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nodeType="withEffect">
                                  <p:stCondLst>
                                    <p:cond delay="2000"/>
                                  </p:stCondLst>
                                  <p:childTnLst>
                                    <p:set>
                                      <p:cBhvr>
                                        <p:cTn id="6" dur="1" fill="hold">
                                          <p:stCondLst>
                                            <p:cond delay="0"/>
                                          </p:stCondLst>
                                        </p:cTn>
                                        <p:tgtEl>
                                          <p:spTgt spid="86019">
                                            <p:txEl>
                                              <p:pRg st="2" end="2"/>
                                            </p:txEl>
                                          </p:spTgt>
                                        </p:tgtEl>
                                        <p:attrNameLst>
                                          <p:attrName>style.visibility</p:attrName>
                                        </p:attrNameLst>
                                      </p:cBhvr>
                                      <p:to>
                                        <p:strVal val="visible"/>
                                      </p:to>
                                    </p:set>
                                    <p:animEffect transition="in" filter="fade">
                                      <p:cBhvr>
                                        <p:cTn id="7" dur="770" decel="100000"/>
                                        <p:tgtEl>
                                          <p:spTgt spid="86019">
                                            <p:txEl>
                                              <p:pRg st="2" end="2"/>
                                            </p:txEl>
                                          </p:spTgt>
                                        </p:tgtEl>
                                      </p:cBhvr>
                                    </p:animEffect>
                                    <p:animScale>
                                      <p:cBhvr>
                                        <p:cTn id="8" dur="770" decel="100000"/>
                                        <p:tgtEl>
                                          <p:spTgt spid="86019">
                                            <p:txEl>
                                              <p:pRg st="2" end="2"/>
                                            </p:txEl>
                                          </p:spTgt>
                                        </p:tgtEl>
                                      </p:cBhvr>
                                      <p:from x="10000" y="10000"/>
                                      <p:to x="200000" y="450000"/>
                                    </p:animScale>
                                    <p:animScale>
                                      <p:cBhvr>
                                        <p:cTn id="9" dur="1230" accel="100000" fill="hold">
                                          <p:stCondLst>
                                            <p:cond delay="770"/>
                                          </p:stCondLst>
                                        </p:cTn>
                                        <p:tgtEl>
                                          <p:spTgt spid="86019">
                                            <p:txEl>
                                              <p:pRg st="2" end="2"/>
                                            </p:txEl>
                                          </p:spTgt>
                                        </p:tgtEl>
                                      </p:cBhvr>
                                      <p:from x="200000" y="450000"/>
                                      <p:to x="100000" y="100000"/>
                                    </p:animScale>
                                    <p:set>
                                      <p:cBhvr>
                                        <p:cTn id="10" dur="770" fill="hold"/>
                                        <p:tgtEl>
                                          <p:spTgt spid="86019">
                                            <p:txEl>
                                              <p:pRg st="2" end="2"/>
                                            </p:txEl>
                                          </p:spTgt>
                                        </p:tgtEl>
                                        <p:attrNameLst>
                                          <p:attrName>ppt_x</p:attrName>
                                        </p:attrNameLst>
                                      </p:cBhvr>
                                      <p:to>
                                        <p:strVal val="(0.5)"/>
                                      </p:to>
                                    </p:set>
                                    <p:anim from="(0.5)" to="(#ppt_x)" calcmode="lin" valueType="num">
                                      <p:cBhvr>
                                        <p:cTn id="11" dur="1230" accel="100000" fill="hold">
                                          <p:stCondLst>
                                            <p:cond delay="770"/>
                                          </p:stCondLst>
                                        </p:cTn>
                                        <p:tgtEl>
                                          <p:spTgt spid="86019">
                                            <p:txEl>
                                              <p:pRg st="2" end="2"/>
                                            </p:txEl>
                                          </p:spTgt>
                                        </p:tgtEl>
                                        <p:attrNameLst>
                                          <p:attrName>ppt_x</p:attrName>
                                        </p:attrNameLst>
                                      </p:cBhvr>
                                    </p:anim>
                                    <p:set>
                                      <p:cBhvr>
                                        <p:cTn id="12" dur="770" fill="hold"/>
                                        <p:tgtEl>
                                          <p:spTgt spid="86019">
                                            <p:txEl>
                                              <p:pRg st="2" end="2"/>
                                            </p:txEl>
                                          </p:spTgt>
                                        </p:tgtEl>
                                        <p:attrNameLst>
                                          <p:attrName>ppt_y</p:attrName>
                                        </p:attrNameLst>
                                      </p:cBhvr>
                                      <p:to>
                                        <p:strVal val="(#ppt_y+0.4)"/>
                                      </p:to>
                                    </p:set>
                                    <p:anim from="(#ppt_y+0.4)" to="(#ppt_y)" calcmode="lin" valueType="num">
                                      <p:cBhvr>
                                        <p:cTn id="13" dur="1230" accel="100000" fill="hold">
                                          <p:stCondLst>
                                            <p:cond delay="770"/>
                                          </p:stCondLst>
                                        </p:cTn>
                                        <p:tgtEl>
                                          <p:spTgt spid="86019">
                                            <p:txEl>
                                              <p:pRg st="2" end="2"/>
                                            </p:txEl>
                                          </p:spTgt>
                                        </p:tgtEl>
                                        <p:attrNameLst>
                                          <p:attrName>ppt_y</p:attrName>
                                        </p:attrNameLst>
                                      </p:cBhvr>
                                    </p:anim>
                                  </p:childTnLst>
                                </p:cTn>
                              </p:par>
                              <p:par>
                                <p:cTn id="14" presetID="51" presetClass="entr" presetSubtype="0" fill="hold" nodeType="withEffect">
                                  <p:stCondLst>
                                    <p:cond delay="5000"/>
                                  </p:stCondLst>
                                  <p:childTnLst>
                                    <p:set>
                                      <p:cBhvr>
                                        <p:cTn id="15" dur="1" fill="hold">
                                          <p:stCondLst>
                                            <p:cond delay="0"/>
                                          </p:stCondLst>
                                        </p:cTn>
                                        <p:tgtEl>
                                          <p:spTgt spid="86019">
                                            <p:txEl>
                                              <p:pRg st="4" end="4"/>
                                            </p:txEl>
                                          </p:spTgt>
                                        </p:tgtEl>
                                        <p:attrNameLst>
                                          <p:attrName>style.visibility</p:attrName>
                                        </p:attrNameLst>
                                      </p:cBhvr>
                                      <p:to>
                                        <p:strVal val="visible"/>
                                      </p:to>
                                    </p:set>
                                    <p:animEffect transition="in" filter="fade">
                                      <p:cBhvr>
                                        <p:cTn id="16" dur="770" decel="100000"/>
                                        <p:tgtEl>
                                          <p:spTgt spid="86019">
                                            <p:txEl>
                                              <p:pRg st="4" end="4"/>
                                            </p:txEl>
                                          </p:spTgt>
                                        </p:tgtEl>
                                      </p:cBhvr>
                                    </p:animEffect>
                                    <p:animScale>
                                      <p:cBhvr>
                                        <p:cTn id="17" dur="770" decel="100000"/>
                                        <p:tgtEl>
                                          <p:spTgt spid="86019">
                                            <p:txEl>
                                              <p:pRg st="4" end="4"/>
                                            </p:txEl>
                                          </p:spTgt>
                                        </p:tgtEl>
                                      </p:cBhvr>
                                      <p:from x="10000" y="10000"/>
                                      <p:to x="200000" y="450000"/>
                                    </p:animScale>
                                    <p:animScale>
                                      <p:cBhvr>
                                        <p:cTn id="18" dur="1230" accel="100000" fill="hold">
                                          <p:stCondLst>
                                            <p:cond delay="770"/>
                                          </p:stCondLst>
                                        </p:cTn>
                                        <p:tgtEl>
                                          <p:spTgt spid="86019">
                                            <p:txEl>
                                              <p:pRg st="4" end="4"/>
                                            </p:txEl>
                                          </p:spTgt>
                                        </p:tgtEl>
                                      </p:cBhvr>
                                      <p:from x="200000" y="450000"/>
                                      <p:to x="100000" y="100000"/>
                                    </p:animScale>
                                    <p:set>
                                      <p:cBhvr>
                                        <p:cTn id="19" dur="770" fill="hold"/>
                                        <p:tgtEl>
                                          <p:spTgt spid="86019">
                                            <p:txEl>
                                              <p:pRg st="4" end="4"/>
                                            </p:txEl>
                                          </p:spTgt>
                                        </p:tgtEl>
                                        <p:attrNameLst>
                                          <p:attrName>ppt_x</p:attrName>
                                        </p:attrNameLst>
                                      </p:cBhvr>
                                      <p:to>
                                        <p:strVal val="(0.5)"/>
                                      </p:to>
                                    </p:set>
                                    <p:anim from="(0.5)" to="(#ppt_x)" calcmode="lin" valueType="num">
                                      <p:cBhvr>
                                        <p:cTn id="20" dur="1230" accel="100000" fill="hold">
                                          <p:stCondLst>
                                            <p:cond delay="770"/>
                                          </p:stCondLst>
                                        </p:cTn>
                                        <p:tgtEl>
                                          <p:spTgt spid="86019">
                                            <p:txEl>
                                              <p:pRg st="4" end="4"/>
                                            </p:txEl>
                                          </p:spTgt>
                                        </p:tgtEl>
                                        <p:attrNameLst>
                                          <p:attrName>ppt_x</p:attrName>
                                        </p:attrNameLst>
                                      </p:cBhvr>
                                    </p:anim>
                                    <p:set>
                                      <p:cBhvr>
                                        <p:cTn id="21" dur="770" fill="hold"/>
                                        <p:tgtEl>
                                          <p:spTgt spid="86019">
                                            <p:txEl>
                                              <p:pRg st="4" end="4"/>
                                            </p:txEl>
                                          </p:spTgt>
                                        </p:tgtEl>
                                        <p:attrNameLst>
                                          <p:attrName>ppt_y</p:attrName>
                                        </p:attrNameLst>
                                      </p:cBhvr>
                                      <p:to>
                                        <p:strVal val="(#ppt_y+0.4)"/>
                                      </p:to>
                                    </p:set>
                                    <p:anim from="(#ppt_y+0.4)" to="(#ppt_y)" calcmode="lin" valueType="num">
                                      <p:cBhvr>
                                        <p:cTn id="22" dur="1230" accel="100000" fill="hold">
                                          <p:stCondLst>
                                            <p:cond delay="770"/>
                                          </p:stCondLst>
                                        </p:cTn>
                                        <p:tgtEl>
                                          <p:spTgt spid="86019">
                                            <p:txEl>
                                              <p:pRg st="4" end="4"/>
                                            </p:txEl>
                                          </p:spTgt>
                                        </p:tgtEl>
                                        <p:attrNameLst>
                                          <p:attrName>ppt_y</p:attrName>
                                        </p:attrNameLst>
                                      </p:cBhvr>
                                    </p:anim>
                                  </p:childTnLst>
                                </p:cTn>
                              </p:par>
                              <p:par>
                                <p:cTn id="23" presetID="51" presetClass="entr" presetSubtype="0" fill="hold" nodeType="withEffect">
                                  <p:stCondLst>
                                    <p:cond delay="5000"/>
                                  </p:stCondLst>
                                  <p:childTnLst>
                                    <p:set>
                                      <p:cBhvr>
                                        <p:cTn id="24" dur="1" fill="hold">
                                          <p:stCondLst>
                                            <p:cond delay="0"/>
                                          </p:stCondLst>
                                        </p:cTn>
                                        <p:tgtEl>
                                          <p:spTgt spid="86019">
                                            <p:txEl>
                                              <p:pRg st="5" end="5"/>
                                            </p:txEl>
                                          </p:spTgt>
                                        </p:tgtEl>
                                        <p:attrNameLst>
                                          <p:attrName>style.visibility</p:attrName>
                                        </p:attrNameLst>
                                      </p:cBhvr>
                                      <p:to>
                                        <p:strVal val="visible"/>
                                      </p:to>
                                    </p:set>
                                    <p:animEffect transition="in" filter="fade">
                                      <p:cBhvr>
                                        <p:cTn id="25" dur="770" decel="100000"/>
                                        <p:tgtEl>
                                          <p:spTgt spid="86019">
                                            <p:txEl>
                                              <p:pRg st="5" end="5"/>
                                            </p:txEl>
                                          </p:spTgt>
                                        </p:tgtEl>
                                      </p:cBhvr>
                                    </p:animEffect>
                                    <p:animScale>
                                      <p:cBhvr>
                                        <p:cTn id="26" dur="770" decel="100000"/>
                                        <p:tgtEl>
                                          <p:spTgt spid="86019">
                                            <p:txEl>
                                              <p:pRg st="5" end="5"/>
                                            </p:txEl>
                                          </p:spTgt>
                                        </p:tgtEl>
                                      </p:cBhvr>
                                      <p:from x="10000" y="10000"/>
                                      <p:to x="200000" y="450000"/>
                                    </p:animScale>
                                    <p:animScale>
                                      <p:cBhvr>
                                        <p:cTn id="27" dur="1230" accel="100000" fill="hold">
                                          <p:stCondLst>
                                            <p:cond delay="770"/>
                                          </p:stCondLst>
                                        </p:cTn>
                                        <p:tgtEl>
                                          <p:spTgt spid="86019">
                                            <p:txEl>
                                              <p:pRg st="5" end="5"/>
                                            </p:txEl>
                                          </p:spTgt>
                                        </p:tgtEl>
                                      </p:cBhvr>
                                      <p:from x="200000" y="450000"/>
                                      <p:to x="100000" y="100000"/>
                                    </p:animScale>
                                    <p:set>
                                      <p:cBhvr>
                                        <p:cTn id="28" dur="770" fill="hold"/>
                                        <p:tgtEl>
                                          <p:spTgt spid="86019">
                                            <p:txEl>
                                              <p:pRg st="5" end="5"/>
                                            </p:txEl>
                                          </p:spTgt>
                                        </p:tgtEl>
                                        <p:attrNameLst>
                                          <p:attrName>ppt_x</p:attrName>
                                        </p:attrNameLst>
                                      </p:cBhvr>
                                      <p:to>
                                        <p:strVal val="(0.5)"/>
                                      </p:to>
                                    </p:set>
                                    <p:anim from="(0.5)" to="(#ppt_x)" calcmode="lin" valueType="num">
                                      <p:cBhvr>
                                        <p:cTn id="29" dur="1230" accel="100000" fill="hold">
                                          <p:stCondLst>
                                            <p:cond delay="770"/>
                                          </p:stCondLst>
                                        </p:cTn>
                                        <p:tgtEl>
                                          <p:spTgt spid="86019">
                                            <p:txEl>
                                              <p:pRg st="5" end="5"/>
                                            </p:txEl>
                                          </p:spTgt>
                                        </p:tgtEl>
                                        <p:attrNameLst>
                                          <p:attrName>ppt_x</p:attrName>
                                        </p:attrNameLst>
                                      </p:cBhvr>
                                    </p:anim>
                                    <p:set>
                                      <p:cBhvr>
                                        <p:cTn id="30" dur="770" fill="hold"/>
                                        <p:tgtEl>
                                          <p:spTgt spid="86019">
                                            <p:txEl>
                                              <p:pRg st="5" end="5"/>
                                            </p:txEl>
                                          </p:spTgt>
                                        </p:tgtEl>
                                        <p:attrNameLst>
                                          <p:attrName>ppt_y</p:attrName>
                                        </p:attrNameLst>
                                      </p:cBhvr>
                                      <p:to>
                                        <p:strVal val="(#ppt_y+0.4)"/>
                                      </p:to>
                                    </p:set>
                                    <p:anim from="(#ppt_y+0.4)" to="(#ppt_y)" calcmode="lin" valueType="num">
                                      <p:cBhvr>
                                        <p:cTn id="31" dur="1230" accel="100000" fill="hold">
                                          <p:stCondLst>
                                            <p:cond delay="770"/>
                                          </p:stCondLst>
                                        </p:cTn>
                                        <p:tgtEl>
                                          <p:spTgt spid="86019">
                                            <p:txEl>
                                              <p:pRg st="5" end="5"/>
                                            </p:txEl>
                                          </p:spTgt>
                                        </p:tgtEl>
                                        <p:attrNameLst>
                                          <p:attrName>ppt_y</p:attrName>
                                        </p:attrNameLst>
                                      </p:cBhvr>
                                    </p:anim>
                                  </p:childTnLst>
                                </p:cTn>
                              </p:par>
                              <p:par>
                                <p:cTn id="32" presetID="51" presetClass="entr" presetSubtype="0" fill="hold" nodeType="withEffect">
                                  <p:stCondLst>
                                    <p:cond delay="7000"/>
                                  </p:stCondLst>
                                  <p:childTnLst>
                                    <p:set>
                                      <p:cBhvr>
                                        <p:cTn id="33" dur="1" fill="hold">
                                          <p:stCondLst>
                                            <p:cond delay="0"/>
                                          </p:stCondLst>
                                        </p:cTn>
                                        <p:tgtEl>
                                          <p:spTgt spid="86019">
                                            <p:txEl>
                                              <p:pRg st="7" end="7"/>
                                            </p:txEl>
                                          </p:spTgt>
                                        </p:tgtEl>
                                        <p:attrNameLst>
                                          <p:attrName>style.visibility</p:attrName>
                                        </p:attrNameLst>
                                      </p:cBhvr>
                                      <p:to>
                                        <p:strVal val="visible"/>
                                      </p:to>
                                    </p:set>
                                    <p:animEffect transition="in" filter="fade">
                                      <p:cBhvr>
                                        <p:cTn id="34" dur="770" decel="100000"/>
                                        <p:tgtEl>
                                          <p:spTgt spid="86019">
                                            <p:txEl>
                                              <p:pRg st="7" end="7"/>
                                            </p:txEl>
                                          </p:spTgt>
                                        </p:tgtEl>
                                      </p:cBhvr>
                                    </p:animEffect>
                                    <p:animScale>
                                      <p:cBhvr>
                                        <p:cTn id="35" dur="770" decel="100000"/>
                                        <p:tgtEl>
                                          <p:spTgt spid="86019">
                                            <p:txEl>
                                              <p:pRg st="7" end="7"/>
                                            </p:txEl>
                                          </p:spTgt>
                                        </p:tgtEl>
                                      </p:cBhvr>
                                      <p:from x="10000" y="10000"/>
                                      <p:to x="200000" y="450000"/>
                                    </p:animScale>
                                    <p:animScale>
                                      <p:cBhvr>
                                        <p:cTn id="36" dur="1230" accel="100000" fill="hold">
                                          <p:stCondLst>
                                            <p:cond delay="770"/>
                                          </p:stCondLst>
                                        </p:cTn>
                                        <p:tgtEl>
                                          <p:spTgt spid="86019">
                                            <p:txEl>
                                              <p:pRg st="7" end="7"/>
                                            </p:txEl>
                                          </p:spTgt>
                                        </p:tgtEl>
                                      </p:cBhvr>
                                      <p:from x="200000" y="450000"/>
                                      <p:to x="100000" y="100000"/>
                                    </p:animScale>
                                    <p:set>
                                      <p:cBhvr>
                                        <p:cTn id="37" dur="770" fill="hold"/>
                                        <p:tgtEl>
                                          <p:spTgt spid="86019">
                                            <p:txEl>
                                              <p:pRg st="7" end="7"/>
                                            </p:txEl>
                                          </p:spTgt>
                                        </p:tgtEl>
                                        <p:attrNameLst>
                                          <p:attrName>ppt_x</p:attrName>
                                        </p:attrNameLst>
                                      </p:cBhvr>
                                      <p:to>
                                        <p:strVal val="(0.5)"/>
                                      </p:to>
                                    </p:set>
                                    <p:anim from="(0.5)" to="(#ppt_x)" calcmode="lin" valueType="num">
                                      <p:cBhvr>
                                        <p:cTn id="38" dur="1230" accel="100000" fill="hold">
                                          <p:stCondLst>
                                            <p:cond delay="770"/>
                                          </p:stCondLst>
                                        </p:cTn>
                                        <p:tgtEl>
                                          <p:spTgt spid="86019">
                                            <p:txEl>
                                              <p:pRg st="7" end="7"/>
                                            </p:txEl>
                                          </p:spTgt>
                                        </p:tgtEl>
                                        <p:attrNameLst>
                                          <p:attrName>ppt_x</p:attrName>
                                        </p:attrNameLst>
                                      </p:cBhvr>
                                    </p:anim>
                                    <p:set>
                                      <p:cBhvr>
                                        <p:cTn id="39" dur="770" fill="hold"/>
                                        <p:tgtEl>
                                          <p:spTgt spid="86019">
                                            <p:txEl>
                                              <p:pRg st="7" end="7"/>
                                            </p:txEl>
                                          </p:spTgt>
                                        </p:tgtEl>
                                        <p:attrNameLst>
                                          <p:attrName>ppt_y</p:attrName>
                                        </p:attrNameLst>
                                      </p:cBhvr>
                                      <p:to>
                                        <p:strVal val="(#ppt_y+0.4)"/>
                                      </p:to>
                                    </p:set>
                                    <p:anim from="(#ppt_y+0.4)" to="(#ppt_y)" calcmode="lin" valueType="num">
                                      <p:cBhvr>
                                        <p:cTn id="40" dur="1230" accel="100000" fill="hold">
                                          <p:stCondLst>
                                            <p:cond delay="770"/>
                                          </p:stCondLst>
                                        </p:cTn>
                                        <p:tgtEl>
                                          <p:spTgt spid="86019">
                                            <p:txEl>
                                              <p:pRg st="7" end="7"/>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A45501F-19CF-4E5A-A9BC-E13003054402}"/>
              </a:ext>
            </a:extLst>
          </p:cNvPr>
          <p:cNvSpPr>
            <a:spLocks noGrp="1"/>
          </p:cNvSpPr>
          <p:nvPr>
            <p:ph type="title"/>
          </p:nvPr>
        </p:nvSpPr>
        <p:spPr>
          <a:xfrm>
            <a:off x="1981200" y="692696"/>
            <a:ext cx="8229600" cy="1066800"/>
          </a:xfrm>
        </p:spPr>
        <p:txBody>
          <a:bodyPr>
            <a:normAutofit fontScale="90000"/>
          </a:bodyPr>
          <a:lstStyle/>
          <a:p>
            <a:r>
              <a:rPr lang="fr-FR" dirty="0"/>
              <a:t>Quels sont les compétences d’un entrepreneur </a:t>
            </a:r>
          </a:p>
        </p:txBody>
      </p:sp>
      <p:sp>
        <p:nvSpPr>
          <p:cNvPr id="3" name="Espace réservé du contenu 2">
            <a:extLst>
              <a:ext uri="{FF2B5EF4-FFF2-40B4-BE49-F238E27FC236}">
                <a16:creationId xmlns:a16="http://schemas.microsoft.com/office/drawing/2014/main" id="{ECEAD026-ADE3-4500-BAD9-570A4124E0EC}"/>
              </a:ext>
            </a:extLst>
          </p:cNvPr>
          <p:cNvSpPr>
            <a:spLocks noGrp="1"/>
          </p:cNvSpPr>
          <p:nvPr>
            <p:ph idx="1"/>
          </p:nvPr>
        </p:nvSpPr>
        <p:spPr>
          <a:xfrm>
            <a:off x="1981200" y="1856943"/>
            <a:ext cx="8229600" cy="4325112"/>
          </a:xfrm>
        </p:spPr>
        <p:txBody>
          <a:bodyPr>
            <a:normAutofit/>
          </a:bodyPr>
          <a:lstStyle/>
          <a:p>
            <a:pPr algn="l" fontAlgn="base">
              <a:buFont typeface="Arial" panose="020B0604020202020204" pitchFamily="34" charset="0"/>
              <a:buChar char="•"/>
            </a:pPr>
            <a:r>
              <a:rPr lang="fr-FR" sz="1600" i="0" dirty="0">
                <a:effectLst/>
                <a:latin typeface="Open Sans"/>
              </a:rPr>
              <a:t>La créativité : L’entrepreneur doit être capable d’innover en permanence afin de promouvoir l’activité de son entreprise et rester compétitif face à la concurrence</a:t>
            </a:r>
          </a:p>
          <a:p>
            <a:pPr algn="l" fontAlgn="base">
              <a:buFont typeface="Arial" panose="020B0604020202020204" pitchFamily="34" charset="0"/>
              <a:buChar char="•"/>
            </a:pPr>
            <a:r>
              <a:rPr lang="fr-FR" sz="1600" i="0" dirty="0">
                <a:effectLst/>
                <a:latin typeface="Open Sans"/>
              </a:rPr>
              <a:t>La rigueur : Il doit également être rigoureux pouvoir organiser et gérer son équipe.</a:t>
            </a:r>
          </a:p>
          <a:p>
            <a:pPr algn="l" fontAlgn="base">
              <a:buFont typeface="Arial" panose="020B0604020202020204" pitchFamily="34" charset="0"/>
              <a:buChar char="•"/>
            </a:pPr>
            <a:r>
              <a:rPr lang="fr-FR" sz="1600" i="0" dirty="0">
                <a:effectLst/>
                <a:latin typeface="Open Sans"/>
              </a:rPr>
              <a:t>L’humilité : Il doit avoir le recul nécessaire et être capable de se mettre en question</a:t>
            </a:r>
          </a:p>
          <a:p>
            <a:pPr algn="l" fontAlgn="base">
              <a:buFont typeface="Arial" panose="020B0604020202020204" pitchFamily="34" charset="0"/>
              <a:buChar char="•"/>
            </a:pPr>
            <a:r>
              <a:rPr lang="fr-FR" sz="1600" i="0" dirty="0">
                <a:effectLst/>
                <a:latin typeface="Open Sans"/>
              </a:rPr>
              <a:t>Confiance en soi : Etant le garant de l’image de l’entreprise, il doit afficher une assurance et être le premier à croire au succès de son entreprise</a:t>
            </a:r>
          </a:p>
          <a:p>
            <a:pPr algn="l" fontAlgn="base">
              <a:buFont typeface="Arial" panose="020B0604020202020204" pitchFamily="34" charset="0"/>
              <a:buChar char="•"/>
            </a:pPr>
            <a:r>
              <a:rPr lang="fr-FR" sz="1600" i="0" dirty="0">
                <a:effectLst/>
                <a:latin typeface="Open Sans"/>
              </a:rPr>
              <a:t>Le Leadership : Il doit être un bon leader, avoir une force de persuasion et faire adhérer son entourage à ses idées</a:t>
            </a:r>
            <a:r>
              <a:rPr lang="fr-FR" sz="1600" b="0" i="0" dirty="0">
                <a:solidFill>
                  <a:srgbClr val="666666"/>
                </a:solidFill>
                <a:effectLst/>
                <a:latin typeface="Open Sans"/>
              </a:rPr>
              <a:t>.</a:t>
            </a:r>
          </a:p>
          <a:p>
            <a:endParaRPr lang="fr-FR" sz="1050" dirty="0"/>
          </a:p>
        </p:txBody>
      </p:sp>
    </p:spTree>
    <p:extLst>
      <p:ext uri="{BB962C8B-B14F-4D97-AF65-F5344CB8AC3E}">
        <p14:creationId xmlns:p14="http://schemas.microsoft.com/office/powerpoint/2010/main" val="34229865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25752" y="669784"/>
            <a:ext cx="8534400" cy="758952"/>
          </a:xfrm>
        </p:spPr>
        <p:txBody>
          <a:bodyPr>
            <a:normAutofit fontScale="90000"/>
          </a:bodyPr>
          <a:lstStyle/>
          <a:p>
            <a:r>
              <a:rPr lang="fr-FR"/>
              <a:t>Les compétences d’un entrepreneur</a:t>
            </a:r>
            <a:br>
              <a:rPr lang="fr-FR"/>
            </a:br>
            <a:endParaRPr lang="fr-FR" dirty="0"/>
          </a:p>
        </p:txBody>
      </p:sp>
      <p:sp>
        <p:nvSpPr>
          <p:cNvPr id="3" name="Espace réservé du contenu 2"/>
          <p:cNvSpPr>
            <a:spLocks noGrp="1"/>
          </p:cNvSpPr>
          <p:nvPr>
            <p:ph idx="1"/>
          </p:nvPr>
        </p:nvSpPr>
        <p:spPr>
          <a:xfrm>
            <a:off x="1738282" y="1285860"/>
            <a:ext cx="8929718" cy="4325112"/>
          </a:xfrm>
        </p:spPr>
        <p:txBody>
          <a:bodyPr>
            <a:noAutofit/>
          </a:bodyPr>
          <a:lstStyle/>
          <a:p>
            <a:pPr>
              <a:buNone/>
            </a:pPr>
            <a:r>
              <a:rPr lang="fr-FR" sz="1800" dirty="0"/>
              <a:t>On peut distinguer entre trois catégories de compétences :</a:t>
            </a:r>
          </a:p>
          <a:p>
            <a:pPr>
              <a:buNone/>
            </a:pPr>
            <a:endParaRPr lang="fr-FR" sz="1800" dirty="0"/>
          </a:p>
          <a:p>
            <a:r>
              <a:rPr lang="fr-FR" sz="1800" dirty="0"/>
              <a:t>les compétences entrepreneuriales (identifier et prendre avantage des opportunités, travailler intensément); </a:t>
            </a:r>
          </a:p>
          <a:p>
            <a:endParaRPr lang="fr-FR" sz="1800" dirty="0"/>
          </a:p>
          <a:p>
            <a:r>
              <a:rPr lang="fr-FR" sz="1800" dirty="0"/>
              <a:t>les compétences managériales (coordonner les intérêts et les activités de l’entreprise, diriger les individus, se positionner dans un réseau d’affaires); </a:t>
            </a:r>
          </a:p>
          <a:p>
            <a:endParaRPr lang="fr-FR" sz="1800" dirty="0"/>
          </a:p>
          <a:p>
            <a:r>
              <a:rPr lang="fr-FR" sz="1800" dirty="0"/>
              <a:t>les compétences technico-fonctionnelles (utiliser les outils, les procédures et les techniques spécialisées)</a:t>
            </a:r>
          </a:p>
        </p:txBody>
      </p:sp>
    </p:spTree>
  </p:cSld>
  <p:clrMapOvr>
    <a:masterClrMapping/>
  </p:clrMapOvr>
  <p:transition advClick="0" advTm="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200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1200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2200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38282" y="714356"/>
            <a:ext cx="8929718" cy="4325112"/>
          </a:xfrm>
        </p:spPr>
        <p:txBody>
          <a:bodyPr>
            <a:normAutofit/>
          </a:bodyPr>
          <a:lstStyle/>
          <a:p>
            <a:r>
              <a:rPr lang="fr-FR" u="sng" dirty="0"/>
              <a:t>Les déterminants motivationnels de l’entrepreneur</a:t>
            </a:r>
            <a:endParaRPr lang="fr-FR" b="1" u="sng" dirty="0">
              <a:solidFill>
                <a:schemeClr val="accent4"/>
              </a:solidFill>
            </a:endParaRPr>
          </a:p>
          <a:p>
            <a:endParaRPr lang="fr-FR" b="1" dirty="0">
              <a:solidFill>
                <a:schemeClr val="accent4"/>
              </a:solidFill>
            </a:endParaRPr>
          </a:p>
          <a:p>
            <a:r>
              <a:rPr lang="fr-FR" b="1" dirty="0"/>
              <a:t>a</a:t>
            </a:r>
            <a:r>
              <a:rPr lang="fr-FR" dirty="0"/>
              <a:t>. </a:t>
            </a:r>
            <a:r>
              <a:rPr lang="fr-FR" b="1" dirty="0"/>
              <a:t>L'accomplissement personnel</a:t>
            </a:r>
          </a:p>
          <a:p>
            <a:r>
              <a:rPr lang="fr-FR" dirty="0"/>
              <a:t> </a:t>
            </a:r>
            <a:r>
              <a:rPr lang="fr-FR" b="1" dirty="0">
                <a:solidFill>
                  <a:schemeClr val="accent4"/>
                </a:solidFill>
              </a:rPr>
              <a:t>b. L'indépendance personnelle</a:t>
            </a:r>
          </a:p>
          <a:p>
            <a:r>
              <a:rPr lang="fr-FR" b="1" dirty="0">
                <a:solidFill>
                  <a:schemeClr val="accent4"/>
                </a:solidFill>
              </a:rPr>
              <a:t>c. Les motivations d'ordre familial </a:t>
            </a:r>
          </a:p>
          <a:p>
            <a:r>
              <a:rPr lang="fr-FR" b="1" dirty="0">
                <a:solidFill>
                  <a:schemeClr val="accent4"/>
                </a:solidFill>
              </a:rPr>
              <a:t>d. Les motivations d’ordre financier</a:t>
            </a:r>
          </a:p>
          <a:p>
            <a:endParaRPr lang="fr-FR" b="1" dirty="0"/>
          </a:p>
          <a:p>
            <a:pPr>
              <a:buNone/>
            </a:pPr>
            <a:r>
              <a:rPr lang="fr-FR" dirty="0"/>
              <a:t>.</a:t>
            </a:r>
          </a:p>
        </p:txBody>
      </p:sp>
    </p:spTree>
  </p:cSld>
  <p:clrMapOvr>
    <a:masterClrMapping/>
  </p:clrMapOvr>
  <p:transition advClick="0"/>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4024299" y="4000504"/>
            <a:ext cx="2847975" cy="1600200"/>
          </a:xfrm>
          <a:prstGeom prst="rect">
            <a:avLst/>
          </a:prstGeom>
          <a:noFill/>
          <a:ln w="9525">
            <a:noFill/>
            <a:miter lim="800000"/>
            <a:headEnd/>
            <a:tailEnd/>
          </a:ln>
          <a:effectLst/>
        </p:spPr>
      </p:pic>
      <p:sp>
        <p:nvSpPr>
          <p:cNvPr id="5" name="Bulle ronde 4"/>
          <p:cNvSpPr/>
          <p:nvPr/>
        </p:nvSpPr>
        <p:spPr>
          <a:xfrm>
            <a:off x="6310314" y="2571744"/>
            <a:ext cx="3357586" cy="1285884"/>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C’est quoi une entrepreneure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u contenu 2"/>
          <p:cNvSpPr>
            <a:spLocks noGrp="1"/>
          </p:cNvSpPr>
          <p:nvPr>
            <p:ph idx="1"/>
          </p:nvPr>
        </p:nvSpPr>
        <p:spPr>
          <a:xfrm>
            <a:off x="1666846" y="357188"/>
            <a:ext cx="8786873" cy="5214952"/>
          </a:xfrm>
        </p:spPr>
        <p:txBody>
          <a:bodyPr>
            <a:noAutofit/>
          </a:bodyPr>
          <a:lstStyle/>
          <a:p>
            <a:pPr algn="just" eaLnBrk="1" hangingPunct="1">
              <a:buFont typeface="Wingdings 2" pitchFamily="18" charset="2"/>
              <a:buNone/>
            </a:pPr>
            <a:r>
              <a:rPr lang="fr-FR" sz="2400" b="1" dirty="0">
                <a:solidFill>
                  <a:srgbClr val="00B050"/>
                </a:solidFill>
              </a:rPr>
              <a:t>Définition:</a:t>
            </a:r>
            <a:endParaRPr lang="fr-FR" sz="2400" dirty="0"/>
          </a:p>
          <a:p>
            <a:pPr algn="just" eaLnBrk="1" hangingPunct="1">
              <a:lnSpc>
                <a:spcPct val="220000"/>
              </a:lnSpc>
              <a:buFont typeface="Wingdings 2" pitchFamily="18" charset="2"/>
              <a:buNone/>
            </a:pPr>
            <a:r>
              <a:rPr lang="fr-FR" sz="2400" dirty="0"/>
              <a:t>L’entrepreneuriat peut se définir comme étant une activité qui implique la découverte, l’évaluation et l’exploitation d’opportunités dont le but introduire de nouveaux biens et services, de nouvelles structures d’organisation, de nouveaux marchés, processus et matériaux par des moyens qui n’existaient pas auparavant </a:t>
            </a:r>
          </a:p>
          <a:p>
            <a:pPr algn="just" eaLnBrk="1" hangingPunct="1">
              <a:buFont typeface="Wingdings 2" pitchFamily="18" charset="2"/>
              <a:buNone/>
            </a:pPr>
            <a:br>
              <a:rPr lang="fr-FR" sz="2400" dirty="0"/>
            </a:br>
            <a:endParaRPr lang="fr-FR" sz="2400" dirty="0"/>
          </a:p>
          <a:p>
            <a:pPr algn="just" eaLnBrk="1" hangingPunct="1"/>
            <a:endParaRPr lang="fr-FR" sz="2400" dirty="0"/>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13000"/>
                                  </p:stCondLst>
                                  <p:childTnLst>
                                    <p:set>
                                      <p:cBhvr>
                                        <p:cTn id="6" dur="1" fill="hold">
                                          <p:stCondLst>
                                            <p:cond delay="0"/>
                                          </p:stCondLst>
                                        </p:cTn>
                                        <p:tgtEl>
                                          <p:spTgt spid="3891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38282" y="857232"/>
            <a:ext cx="8229600" cy="1066800"/>
          </a:xfrm>
        </p:spPr>
        <p:txBody>
          <a:bodyPr/>
          <a:lstStyle/>
          <a:p>
            <a:r>
              <a:rPr lang="fr-FR" dirty="0"/>
              <a:t>l’entrepreneure </a:t>
            </a:r>
          </a:p>
        </p:txBody>
      </p:sp>
      <p:sp>
        <p:nvSpPr>
          <p:cNvPr id="3" name="Espace réservé du contenu 2"/>
          <p:cNvSpPr>
            <a:spLocks noGrp="1"/>
          </p:cNvSpPr>
          <p:nvPr>
            <p:ph idx="1"/>
          </p:nvPr>
        </p:nvSpPr>
        <p:spPr/>
        <p:txBody>
          <a:bodyPr>
            <a:normAutofit/>
          </a:bodyPr>
          <a:lstStyle/>
          <a:p>
            <a:r>
              <a:rPr lang="fr-FR" dirty="0"/>
              <a:t> c’est cette femme qui cherche l’épanouissement personnel, l’autonomie financière et la maitrise de son existence grâce au lancement et à la gestion de sa propre entreprise (</a:t>
            </a:r>
            <a:r>
              <a:rPr lang="fr-FR" dirty="0" err="1"/>
              <a:t>Belcourt</a:t>
            </a:r>
            <a:r>
              <a:rPr lang="fr-FR" dirty="0"/>
              <a:t> et </a:t>
            </a:r>
            <a:r>
              <a:rPr lang="fr-FR" i="1" dirty="0"/>
              <a:t>al.,</a:t>
            </a:r>
            <a:r>
              <a:rPr lang="fr-FR" dirty="0"/>
              <a:t> 1991 cité par </a:t>
            </a:r>
            <a:r>
              <a:rPr lang="fr-FR" dirty="0" err="1"/>
              <a:t>Bouzekraoui</a:t>
            </a:r>
            <a:r>
              <a:rPr lang="fr-FR" dirty="0"/>
              <a:t> 2014) ; </a:t>
            </a: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400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952596" y="1071546"/>
            <a:ext cx="8229600" cy="4896616"/>
          </a:xfrm>
        </p:spPr>
        <p:txBody>
          <a:bodyPr>
            <a:noAutofit/>
          </a:bodyPr>
          <a:lstStyle/>
          <a:p>
            <a:r>
              <a:rPr lang="fr-FR" sz="2400" dirty="0"/>
              <a:t>Une entrepreneure est une femme qui seule ou avec des partenaires a fondé, acheté ou accepté en héritage une entreprise, qui en assume les responsabilités financières, administratives et sociales et qui participe à sa gestion courante (</a:t>
            </a:r>
            <a:r>
              <a:rPr lang="fr-FR" sz="2400" b="1" dirty="0"/>
              <a:t>Dina Lavoie, 1988</a:t>
            </a:r>
            <a:r>
              <a:rPr lang="fr-FR" sz="2400" dirty="0"/>
              <a:t>)</a:t>
            </a:r>
          </a:p>
          <a:p>
            <a:pPr marL="0" indent="0">
              <a:buNone/>
            </a:pPr>
            <a:endParaRPr lang="fr-FR" sz="2400" dirty="0"/>
          </a:p>
          <a:p>
            <a:r>
              <a:rPr lang="fr-FR" sz="2400" dirty="0"/>
              <a:t>Une personne qui prend des risques financiers pour créer ou acquérir une entreprise , et qui dirige de manière innovante et créatrice en développent de nouveaux produits et en conquérant des nouveaux marchés (</a:t>
            </a:r>
            <a:r>
              <a:rPr lang="fr-FR" sz="2400" b="1" dirty="0"/>
              <a:t>Fillion 1997</a:t>
            </a:r>
            <a:r>
              <a:rPr lang="fr-FR" sz="2400" dirty="0"/>
              <a:t>)</a:t>
            </a:r>
          </a:p>
          <a:p>
            <a:pPr marL="0" indent="0">
              <a:buNone/>
            </a:pPr>
            <a:endParaRPr lang="fr-FR" sz="2400" dirty="0"/>
          </a:p>
          <a:p>
            <a:r>
              <a:rPr lang="fr-FR" sz="2400" dirty="0"/>
              <a:t>Femme entrepreneure = la femme qui possède et dirige une entreprise</a:t>
            </a:r>
          </a:p>
          <a:p>
            <a:endParaRPr lang="fr-FR" sz="2400" dirty="0"/>
          </a:p>
        </p:txBody>
      </p:sp>
      <p:sp>
        <p:nvSpPr>
          <p:cNvPr id="4" name="ZoneTexte 3"/>
          <p:cNvSpPr txBox="1"/>
          <p:nvPr/>
        </p:nvSpPr>
        <p:spPr>
          <a:xfrm>
            <a:off x="2309786" y="500042"/>
            <a:ext cx="2286016" cy="400110"/>
          </a:xfrm>
          <a:prstGeom prst="rect">
            <a:avLst/>
          </a:prstGeom>
          <a:noFill/>
        </p:spPr>
        <p:txBody>
          <a:bodyPr wrap="square" rtlCol="0">
            <a:spAutoFit/>
          </a:bodyPr>
          <a:lstStyle/>
          <a:p>
            <a:r>
              <a:rPr lang="fr-FR" sz="2000" b="1" dirty="0">
                <a:solidFill>
                  <a:srgbClr val="FF0000"/>
                </a:solidFill>
              </a:rPr>
              <a:t>Définition :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09720" y="500042"/>
            <a:ext cx="8229600" cy="1066800"/>
          </a:xfrm>
        </p:spPr>
        <p:txBody>
          <a:bodyPr>
            <a:normAutofit fontScale="90000"/>
          </a:bodyPr>
          <a:lstStyle/>
          <a:p>
            <a:r>
              <a:rPr lang="fr-FR" dirty="0"/>
              <a:t>Les motivations d’entreprendre chez l’entrepreneure </a:t>
            </a:r>
          </a:p>
        </p:txBody>
      </p:sp>
      <p:sp>
        <p:nvSpPr>
          <p:cNvPr id="4" name="Rectangle 2"/>
          <p:cNvSpPr>
            <a:spLocks noChangeArrowheads="1"/>
          </p:cNvSpPr>
          <p:nvPr/>
        </p:nvSpPr>
        <p:spPr bwMode="auto">
          <a:xfrm>
            <a:off x="5473445" y="2199420"/>
            <a:ext cx="4598127" cy="400110"/>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algn="ctr" fontAlgn="base">
              <a:spcBef>
                <a:spcPct val="0"/>
              </a:spcBef>
              <a:spcAft>
                <a:spcPct val="0"/>
              </a:spcAft>
            </a:pPr>
            <a:r>
              <a:rPr lang="fr-FR" sz="2000" dirty="0">
                <a:solidFill>
                  <a:srgbClr val="000000"/>
                </a:solidFill>
                <a:effectLst>
                  <a:reflection blurRad="6350" stA="60000" endA="900" endPos="58000" dir="5400000" sy="-100000" algn="bl" rotWithShape="0"/>
                </a:effectLst>
                <a:latin typeface="Helvetica"/>
                <a:ea typeface="Times New Roman" pitchFamily="18" charset="0"/>
                <a:cs typeface="Times New Roman" pitchFamily="18" charset="0"/>
              </a:rPr>
              <a:t>Besoin d</a:t>
            </a:r>
            <a:r>
              <a:rPr lang="fr-FR" sz="2000" dirty="0">
                <a:solidFill>
                  <a:srgbClr val="000000"/>
                </a:solidFill>
                <a:effectLst>
                  <a:reflection blurRad="6350" stA="60000" endA="900" endPos="58000" dir="5400000" sy="-100000" algn="bl" rotWithShape="0"/>
                </a:effectLst>
                <a:latin typeface="Calibri"/>
                <a:ea typeface="Times New Roman" pitchFamily="18" charset="0"/>
                <a:cs typeface="Times New Roman" pitchFamily="18" charset="0"/>
              </a:rPr>
              <a:t>’</a:t>
            </a:r>
            <a:r>
              <a:rPr lang="fr-FR" sz="2000" dirty="0">
                <a:solidFill>
                  <a:srgbClr val="000000"/>
                </a:solidFill>
                <a:effectLst>
                  <a:reflection blurRad="6350" stA="60000" endA="900" endPos="58000" dir="5400000" sy="-100000" algn="bl" rotWithShape="0"/>
                </a:effectLst>
                <a:latin typeface="Helvetica"/>
                <a:ea typeface="Times New Roman" pitchFamily="18" charset="0"/>
                <a:cs typeface="Times New Roman" pitchFamily="18" charset="0"/>
              </a:rPr>
              <a:t>autonomie </a:t>
            </a:r>
            <a:endParaRPr lang="fr-FR" sz="4800" dirty="0">
              <a:solidFill>
                <a:schemeClr val="tx1"/>
              </a:solidFill>
              <a:effectLst>
                <a:reflection blurRad="6350" stA="60000" endA="900" endPos="58000" dir="5400000" sy="-100000" algn="bl" rotWithShape="0"/>
              </a:effectLst>
              <a:latin typeface="Arial" pitchFamily="34" charset="0"/>
              <a:cs typeface="Arial" pitchFamily="34" charset="0"/>
            </a:endParaRPr>
          </a:p>
        </p:txBody>
      </p:sp>
      <p:sp>
        <p:nvSpPr>
          <p:cNvPr id="5" name="Rectangle 3"/>
          <p:cNvSpPr>
            <a:spLocks noChangeArrowheads="1"/>
          </p:cNvSpPr>
          <p:nvPr/>
        </p:nvSpPr>
        <p:spPr bwMode="auto">
          <a:xfrm>
            <a:off x="1881158" y="2970131"/>
            <a:ext cx="4611188" cy="400110"/>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algn="ctr" fontAlgn="base">
              <a:spcBef>
                <a:spcPct val="0"/>
              </a:spcBef>
              <a:spcAft>
                <a:spcPct val="0"/>
              </a:spcAft>
            </a:pPr>
            <a:r>
              <a:rPr lang="fr-FR" sz="2000" dirty="0">
                <a:solidFill>
                  <a:srgbClr val="000000"/>
                </a:solidFill>
                <a:effectLst>
                  <a:reflection blurRad="6350" stA="60000" endA="900" endPos="58000" dir="5400000" sy="-100000" algn="bl" rotWithShape="0"/>
                </a:effectLst>
                <a:latin typeface="Helvetica"/>
                <a:ea typeface="Times New Roman" pitchFamily="18" charset="0"/>
                <a:cs typeface="Times New Roman" pitchFamily="18" charset="0"/>
              </a:rPr>
              <a:t>Besoin d’accomplissement</a:t>
            </a:r>
          </a:p>
        </p:txBody>
      </p:sp>
      <p:sp>
        <p:nvSpPr>
          <p:cNvPr id="6" name="Rectangle 4"/>
          <p:cNvSpPr>
            <a:spLocks noChangeArrowheads="1"/>
          </p:cNvSpPr>
          <p:nvPr/>
        </p:nvSpPr>
        <p:spPr bwMode="auto">
          <a:xfrm>
            <a:off x="5695511" y="3897592"/>
            <a:ext cx="4598126" cy="400110"/>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algn="ctr" fontAlgn="base">
              <a:spcBef>
                <a:spcPct val="0"/>
              </a:spcBef>
              <a:spcAft>
                <a:spcPct val="0"/>
              </a:spcAft>
              <a:buFontTx/>
              <a:buChar char="•"/>
            </a:pPr>
            <a:r>
              <a:rPr lang="fr-FR" sz="2000" dirty="0">
                <a:solidFill>
                  <a:srgbClr val="000000"/>
                </a:solidFill>
                <a:effectLst>
                  <a:reflection blurRad="6350" stA="60000" endA="900" endPos="58000" dir="5400000" sy="-100000" algn="bl" rotWithShape="0"/>
                </a:effectLst>
                <a:latin typeface="Helvetica"/>
                <a:ea typeface="Times New Roman" pitchFamily="18" charset="0"/>
                <a:cs typeface="Times New Roman" pitchFamily="18" charset="0"/>
              </a:rPr>
              <a:t>Besoin de reconnaissance</a:t>
            </a:r>
          </a:p>
        </p:txBody>
      </p:sp>
      <p:sp>
        <p:nvSpPr>
          <p:cNvPr id="7" name="Rectangle 5"/>
          <p:cNvSpPr>
            <a:spLocks noChangeArrowheads="1"/>
          </p:cNvSpPr>
          <p:nvPr/>
        </p:nvSpPr>
        <p:spPr bwMode="auto">
          <a:xfrm>
            <a:off x="2207730" y="4655240"/>
            <a:ext cx="4624252" cy="400110"/>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algn="ctr" fontAlgn="base">
              <a:spcBef>
                <a:spcPct val="0"/>
              </a:spcBef>
              <a:spcAft>
                <a:spcPct val="0"/>
              </a:spcAft>
              <a:buFontTx/>
              <a:buChar char="•"/>
            </a:pPr>
            <a:r>
              <a:rPr lang="fr-FR" sz="2000" dirty="0">
                <a:solidFill>
                  <a:srgbClr val="000000"/>
                </a:solidFill>
                <a:effectLst>
                  <a:reflection blurRad="6350" stA="60000" endA="900" endPos="58000" dir="5400000" sy="-100000" algn="bl" rotWithShape="0"/>
                </a:effectLst>
                <a:latin typeface="Helvetica"/>
                <a:ea typeface="Times New Roman" pitchFamily="18" charset="0"/>
                <a:cs typeface="Times New Roman" pitchFamily="18" charset="0"/>
              </a:rPr>
              <a:t>Besoin de défis personnels </a:t>
            </a:r>
          </a:p>
        </p:txBody>
      </p:sp>
      <p:sp>
        <p:nvSpPr>
          <p:cNvPr id="8" name="Rectangle 7"/>
          <p:cNvSpPr>
            <a:spLocks noChangeArrowheads="1"/>
          </p:cNvSpPr>
          <p:nvPr/>
        </p:nvSpPr>
        <p:spPr bwMode="auto">
          <a:xfrm>
            <a:off x="2299171" y="6457914"/>
            <a:ext cx="5617029" cy="400110"/>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algn="ctr" fontAlgn="base">
              <a:spcBef>
                <a:spcPct val="0"/>
              </a:spcBef>
              <a:spcAft>
                <a:spcPct val="0"/>
              </a:spcAft>
              <a:buFontTx/>
              <a:buChar char="•"/>
            </a:pPr>
            <a:r>
              <a:rPr lang="fr-FR" sz="2000" dirty="0">
                <a:solidFill>
                  <a:srgbClr val="000000"/>
                </a:solidFill>
                <a:effectLst>
                  <a:reflection blurRad="6350" stA="60000" endA="900" endPos="58000" dir="5400000" sy="-100000" algn="bl" rotWithShape="0"/>
                </a:effectLst>
                <a:latin typeface="Helvetica"/>
                <a:ea typeface="Times New Roman" pitchFamily="18" charset="0"/>
                <a:cs typeface="Times New Roman" pitchFamily="18" charset="0"/>
              </a:rPr>
              <a:t>Plafonnement</a:t>
            </a:r>
            <a:r>
              <a:rPr lang="fr-FR" sz="900" dirty="0">
                <a:solidFill>
                  <a:srgbClr val="000000"/>
                </a:solidFill>
                <a:latin typeface="Helvetica" charset="0"/>
                <a:ea typeface="Times New Roman" pitchFamily="18" charset="0"/>
                <a:cs typeface="Times New Roman" pitchFamily="18" charset="0"/>
              </a:rPr>
              <a:t> </a:t>
            </a:r>
            <a:r>
              <a:rPr lang="fr-FR" sz="2000" dirty="0">
                <a:solidFill>
                  <a:srgbClr val="000000"/>
                </a:solidFill>
                <a:effectLst>
                  <a:reflection blurRad="6350" stA="60000" endA="900" endPos="58000" dir="5400000" sy="-100000" algn="bl" rotWithShape="0"/>
                </a:effectLst>
                <a:latin typeface="Helvetica"/>
                <a:ea typeface="Times New Roman" pitchFamily="18" charset="0"/>
                <a:cs typeface="Times New Roman" pitchFamily="18" charset="0"/>
              </a:rPr>
              <a:t>de carrière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Espace réservé du contenu 2"/>
          <p:cNvSpPr>
            <a:spLocks noGrp="1"/>
          </p:cNvSpPr>
          <p:nvPr>
            <p:ph idx="1"/>
          </p:nvPr>
        </p:nvSpPr>
        <p:spPr>
          <a:xfrm>
            <a:off x="1738282" y="785794"/>
            <a:ext cx="8786874" cy="5500726"/>
          </a:xfrm>
        </p:spPr>
        <p:txBody>
          <a:bodyPr>
            <a:normAutofit/>
          </a:bodyPr>
          <a:lstStyle/>
          <a:p>
            <a:pPr algn="ctr" eaLnBrk="1" hangingPunct="1">
              <a:buNone/>
            </a:pPr>
            <a:r>
              <a:rPr lang="fr-FR" sz="2400" b="1" dirty="0">
                <a:solidFill>
                  <a:srgbClr val="00B0F0"/>
                </a:solidFill>
              </a:rPr>
              <a:t>Les typologies de l’entrepreneuriat</a:t>
            </a:r>
          </a:p>
          <a:p>
            <a:pPr eaLnBrk="1" hangingPunct="1"/>
            <a:endParaRPr lang="fr-FR" sz="2400" b="1" dirty="0">
              <a:solidFill>
                <a:srgbClr val="00B0F0"/>
              </a:solidFill>
            </a:endParaRPr>
          </a:p>
          <a:p>
            <a:pPr fontAlgn="base"/>
            <a:r>
              <a:rPr lang="fr-FR" sz="2400" dirty="0"/>
              <a:t>L’entrepreneur expert, </a:t>
            </a:r>
          </a:p>
          <a:p>
            <a:pPr fontAlgn="base"/>
            <a:r>
              <a:rPr lang="fr-FR" sz="2400" dirty="0"/>
              <a:t>L’entrepreneur militant, </a:t>
            </a:r>
          </a:p>
          <a:p>
            <a:pPr fontAlgn="base"/>
            <a:r>
              <a:rPr lang="fr-FR" sz="2400" dirty="0"/>
              <a:t>L’entrepreneur opportuniste, </a:t>
            </a:r>
          </a:p>
          <a:p>
            <a:pPr fontAlgn="base"/>
            <a:r>
              <a:rPr lang="fr-FR" sz="2400" dirty="0"/>
              <a:t>L’entrepreneur créatif,.</a:t>
            </a:r>
          </a:p>
          <a:p>
            <a:pPr eaLnBrk="1" hangingPunct="1"/>
            <a:endParaRPr lang="fr-FR" sz="2400" b="1" dirty="0">
              <a:solidFill>
                <a:srgbClr val="00B0F0"/>
              </a:solidFill>
            </a:endParaRPr>
          </a:p>
          <a:p>
            <a:pPr eaLnBrk="1" hangingPunct="1"/>
            <a:endParaRPr lang="fr-FR" sz="2400" b="1" dirty="0">
              <a:solidFill>
                <a:srgbClr val="00B0F0"/>
              </a:solidFill>
            </a:endParaRPr>
          </a:p>
          <a:p>
            <a:pPr eaLnBrk="1" hangingPunct="1"/>
            <a:endParaRPr lang="fr-FR" sz="2200" dirty="0"/>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403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4034">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4034">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403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Espace réservé du contenu 2"/>
          <p:cNvSpPr>
            <a:spLocks noGrp="1"/>
          </p:cNvSpPr>
          <p:nvPr>
            <p:ph idx="1"/>
          </p:nvPr>
        </p:nvSpPr>
        <p:spPr>
          <a:xfrm>
            <a:off x="2166911" y="642962"/>
            <a:ext cx="7862887" cy="6215063"/>
          </a:xfrm>
        </p:spPr>
        <p:txBody>
          <a:bodyPr>
            <a:normAutofit/>
          </a:bodyPr>
          <a:lstStyle/>
          <a:p>
            <a:pPr algn="ctr" eaLnBrk="1" hangingPunct="1">
              <a:buNone/>
            </a:pPr>
            <a:r>
              <a:rPr lang="fr-FR" sz="2400" b="1" dirty="0">
                <a:solidFill>
                  <a:srgbClr val="00B0F0"/>
                </a:solidFill>
              </a:rPr>
              <a:t>Les étapes de processus d’entreprenariat</a:t>
            </a:r>
          </a:p>
          <a:p>
            <a:pPr eaLnBrk="1" hangingPunct="1"/>
            <a:endParaRPr lang="fr-FR" sz="2400" b="1" dirty="0">
              <a:solidFill>
                <a:srgbClr val="00B0F0"/>
              </a:solidFill>
            </a:endParaRPr>
          </a:p>
          <a:p>
            <a:pPr eaLnBrk="1" hangingPunct="1">
              <a:buFont typeface="Wingdings 2" pitchFamily="18" charset="2"/>
              <a:buNone/>
            </a:pPr>
            <a:r>
              <a:rPr lang="fr-FR" sz="1800" dirty="0"/>
              <a:t>Le processus entrepreneurial comporte deux aspects nécessaires : trouver le besoin et le satisfaire. Ce processus comporte les quatre étapes suivantes :</a:t>
            </a:r>
          </a:p>
          <a:p>
            <a:pPr eaLnBrk="1" hangingPunct="1">
              <a:buFont typeface="Wingdings 2" pitchFamily="18" charset="2"/>
              <a:buNone/>
            </a:pPr>
            <a:r>
              <a:rPr lang="fr-FR" sz="1800" u="sng" dirty="0">
                <a:solidFill>
                  <a:schemeClr val="accent1"/>
                </a:solidFill>
              </a:rPr>
              <a:t>1.La réflexion : </a:t>
            </a:r>
            <a:endParaRPr lang="fr-FR" sz="1800" dirty="0"/>
          </a:p>
          <a:p>
            <a:pPr eaLnBrk="1" hangingPunct="1">
              <a:buFont typeface="Wingdings 2" pitchFamily="18" charset="2"/>
              <a:buNone/>
            </a:pPr>
            <a:r>
              <a:rPr lang="fr-FR" sz="1800" u="sng" dirty="0">
                <a:solidFill>
                  <a:schemeClr val="accent1"/>
                </a:solidFill>
              </a:rPr>
              <a:t>2.La planification :</a:t>
            </a:r>
          </a:p>
          <a:p>
            <a:pPr>
              <a:buNone/>
            </a:pPr>
            <a:r>
              <a:rPr lang="fr-FR" sz="1800" u="sng" dirty="0">
                <a:solidFill>
                  <a:schemeClr val="accent1"/>
                </a:solidFill>
                <a:latin typeface="Arial" charset="0"/>
                <a:cs typeface="Arial" charset="0"/>
              </a:rPr>
              <a:t>3.La mise en œuvre : </a:t>
            </a:r>
            <a:r>
              <a:rPr lang="fr-FR" sz="1800" dirty="0">
                <a:latin typeface="Arial" charset="0"/>
                <a:cs typeface="Arial" charset="0"/>
              </a:rPr>
              <a:t>.</a:t>
            </a:r>
          </a:p>
          <a:p>
            <a:pPr>
              <a:buNone/>
            </a:pPr>
            <a:r>
              <a:rPr lang="fr-FR" sz="1800" u="sng" dirty="0">
                <a:solidFill>
                  <a:schemeClr val="accent1"/>
                </a:solidFill>
                <a:latin typeface="Arial" charset="0"/>
                <a:cs typeface="Arial" charset="0"/>
              </a:rPr>
              <a:t>4.L’évaluation : </a:t>
            </a:r>
            <a:r>
              <a:rPr lang="fr-FR" sz="1800" dirty="0">
                <a:latin typeface="Arial" charset="0"/>
                <a:cs typeface="Arial" charset="0"/>
              </a:rPr>
              <a:t> </a:t>
            </a:r>
          </a:p>
          <a:p>
            <a:pPr eaLnBrk="1" hangingPunct="1"/>
            <a:endParaRPr lang="fr-FR" sz="1800" dirty="0"/>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4000"/>
                                  </p:stCondLst>
                                  <p:childTnLst>
                                    <p:set>
                                      <p:cBhvr>
                                        <p:cTn id="6" dur="1" fill="hold">
                                          <p:stCondLst>
                                            <p:cond delay="0"/>
                                          </p:stCondLst>
                                        </p:cTn>
                                        <p:tgtEl>
                                          <p:spTgt spid="41986">
                                            <p:txEl>
                                              <p:pRg st="3" end="3"/>
                                            </p:txEl>
                                          </p:spTgt>
                                        </p:tgtEl>
                                        <p:attrNameLst>
                                          <p:attrName>style.visibility</p:attrName>
                                        </p:attrNameLst>
                                      </p:cBhvr>
                                      <p:to>
                                        <p:strVal val="visible"/>
                                      </p:to>
                                    </p:set>
                                  </p:childTnLst>
                                </p:cTn>
                              </p:par>
                              <p:par>
                                <p:cTn id="7" presetID="1" presetClass="entr" presetSubtype="0" fill="hold" nodeType="withEffect">
                                  <p:stCondLst>
                                    <p:cond delay="13500"/>
                                  </p:stCondLst>
                                  <p:childTnLst>
                                    <p:set>
                                      <p:cBhvr>
                                        <p:cTn id="8" dur="1" fill="hold">
                                          <p:stCondLst>
                                            <p:cond delay="0"/>
                                          </p:stCondLst>
                                        </p:cTn>
                                        <p:tgtEl>
                                          <p:spTgt spid="41986">
                                            <p:txEl>
                                              <p:pRg st="4" end="4"/>
                                            </p:txEl>
                                          </p:spTgt>
                                        </p:tgtEl>
                                        <p:attrNameLst>
                                          <p:attrName>style.visibility</p:attrName>
                                        </p:attrNameLst>
                                      </p:cBhvr>
                                      <p:to>
                                        <p:strVal val="visible"/>
                                      </p:to>
                                    </p:set>
                                  </p:childTnLst>
                                </p:cTn>
                              </p:par>
                              <p:par>
                                <p:cTn id="9" presetID="1" presetClass="entr" presetSubtype="0" fill="hold" nodeType="withEffect">
                                  <p:stCondLst>
                                    <p:cond delay="26000"/>
                                  </p:stCondLst>
                                  <p:childTnLst>
                                    <p:set>
                                      <p:cBhvr>
                                        <p:cTn id="10" dur="1" fill="hold">
                                          <p:stCondLst>
                                            <p:cond delay="0"/>
                                          </p:stCondLst>
                                        </p:cTn>
                                        <p:tgtEl>
                                          <p:spTgt spid="41986">
                                            <p:txEl>
                                              <p:pRg st="5" end="5"/>
                                            </p:txEl>
                                          </p:spTgt>
                                        </p:tgtEl>
                                        <p:attrNameLst>
                                          <p:attrName>style.visibility</p:attrName>
                                        </p:attrNameLst>
                                      </p:cBhvr>
                                      <p:to>
                                        <p:strVal val="visible"/>
                                      </p:to>
                                    </p:set>
                                  </p:childTnLst>
                                </p:cTn>
                              </p:par>
                              <p:par>
                                <p:cTn id="11" presetID="1" presetClass="entr" presetSubtype="0" fill="hold" nodeType="withEffect">
                                  <p:stCondLst>
                                    <p:cond delay="34000"/>
                                  </p:stCondLst>
                                  <p:childTnLst>
                                    <p:set>
                                      <p:cBhvr>
                                        <p:cTn id="12" dur="1" fill="hold">
                                          <p:stCondLst>
                                            <p:cond delay="0"/>
                                          </p:stCondLst>
                                        </p:cTn>
                                        <p:tgtEl>
                                          <p:spTgt spid="4198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24000" y="285728"/>
            <a:ext cx="8229600" cy="1066800"/>
          </a:xfrm>
        </p:spPr>
        <p:txBody>
          <a:bodyPr>
            <a:normAutofit fontScale="90000"/>
          </a:bodyPr>
          <a:lstStyle/>
          <a:p>
            <a:r>
              <a:rPr lang="fr-FR" dirty="0"/>
              <a:t>Culture d’entreprenariat </a:t>
            </a:r>
            <a:br>
              <a:rPr lang="fr-FR" dirty="0"/>
            </a:br>
            <a:endParaRPr lang="fr-FR" dirty="0"/>
          </a:p>
        </p:txBody>
      </p:sp>
      <p:sp>
        <p:nvSpPr>
          <p:cNvPr id="3" name="Espace réservé du contenu 2"/>
          <p:cNvSpPr>
            <a:spLocks noGrp="1"/>
          </p:cNvSpPr>
          <p:nvPr>
            <p:ph idx="1"/>
          </p:nvPr>
        </p:nvSpPr>
        <p:spPr>
          <a:xfrm>
            <a:off x="1809720" y="1714488"/>
            <a:ext cx="8229600" cy="4325112"/>
          </a:xfrm>
        </p:spPr>
        <p:txBody>
          <a:bodyPr>
            <a:normAutofit fontScale="92500" lnSpcReduction="10000"/>
          </a:bodyPr>
          <a:lstStyle/>
          <a:p>
            <a:r>
              <a:rPr lang="fr-FR" dirty="0">
                <a:solidFill>
                  <a:srgbClr val="FF0000"/>
                </a:solidFill>
              </a:rPr>
              <a:t> définition </a:t>
            </a:r>
            <a:r>
              <a:rPr lang="fr-FR" dirty="0"/>
              <a:t>: </a:t>
            </a:r>
          </a:p>
          <a:p>
            <a:r>
              <a:rPr lang="fr-FR" dirty="0"/>
              <a:t>La culture est définie comme étant un ensemble d’informations partagé et transmis entre des individus et des générations d’individus.</a:t>
            </a:r>
          </a:p>
          <a:p>
            <a:r>
              <a:rPr lang="fr-FR" dirty="0"/>
              <a:t> </a:t>
            </a:r>
            <a:r>
              <a:rPr lang="fr-FR" b="1" dirty="0">
                <a:solidFill>
                  <a:srgbClr val="FF0000"/>
                </a:solidFill>
              </a:rPr>
              <a:t>culture d’entreprise </a:t>
            </a:r>
            <a:r>
              <a:rPr lang="fr-FR" dirty="0"/>
              <a:t>:</a:t>
            </a:r>
          </a:p>
          <a:p>
            <a:r>
              <a:rPr lang="fr-FR" dirty="0"/>
              <a:t>un ensemble de valeurs, croyances et attitudes communément partagées dans la société et étayant la notion de ’manière de vivre’ entrepreneuriale désirable et favorisant la poursuite d’un comportement entrepreneurial effectif par des individus ou groupes d’individus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solidFill>
                  <a:srgbClr val="FF0000"/>
                </a:solidFill>
              </a:rPr>
              <a:t>La culture entrepreneuriale </a:t>
            </a:r>
            <a:r>
              <a:rPr lang="fr-FR" dirty="0"/>
              <a:t>serait en effet constituée de qualités et d’attitudes exprimant la volonté d’entreprendre et de s’engager pleinement dans ce que l’on veut faire et mener à terme</a:t>
            </a:r>
          </a:p>
          <a:p>
            <a:r>
              <a:rPr lang="fr-FR" dirty="0"/>
              <a:t>La culture entrepreneuriale, un antidote contre la pauvreté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38282" y="500042"/>
            <a:ext cx="8929718" cy="4325112"/>
          </a:xfrm>
        </p:spPr>
        <p:txBody>
          <a:bodyPr>
            <a:noAutofit/>
          </a:bodyPr>
          <a:lstStyle/>
          <a:p>
            <a:r>
              <a:rPr lang="fr-FR" sz="2400" u="sng" dirty="0"/>
              <a:t>Les raisons Parmi les raisons de promouvoir la culture entrepreneuriale dans un pays </a:t>
            </a:r>
            <a:r>
              <a:rPr lang="fr-FR" sz="2400" dirty="0"/>
              <a:t>: </a:t>
            </a:r>
          </a:p>
          <a:p>
            <a:r>
              <a:rPr lang="fr-FR" sz="2400" dirty="0"/>
              <a:t>– Stimuler la compétitivité, l’innovation, la productivité et la croissance économique ;</a:t>
            </a:r>
          </a:p>
          <a:p>
            <a:r>
              <a:rPr lang="fr-FR" sz="2400" dirty="0"/>
              <a:t>– Améliorer la capacité des individus à vivre avec l’incertitude et à répondre positivement au changement. </a:t>
            </a:r>
          </a:p>
          <a:p>
            <a:r>
              <a:rPr lang="fr-FR" sz="2400" dirty="0"/>
              <a:t>– Rattraper un retard . </a:t>
            </a:r>
          </a:p>
          <a:p>
            <a:r>
              <a:rPr lang="fr-FR" sz="2400" dirty="0"/>
              <a:t>.– Valoriser la richesse et son rôle dans le développement économique et social. </a:t>
            </a:r>
          </a:p>
          <a:p>
            <a:r>
              <a:rPr lang="fr-FR" sz="2400" dirty="0"/>
              <a:t>– Prendre en charge des initiatives de promotion à moyen et long terme, car le secteur privé est peu enclin à le faire.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Espace réservé du contenu 2"/>
          <p:cNvSpPr>
            <a:spLocks noGrp="1"/>
          </p:cNvSpPr>
          <p:nvPr>
            <p:ph idx="1"/>
          </p:nvPr>
        </p:nvSpPr>
        <p:spPr>
          <a:xfrm>
            <a:off x="1981200" y="1285860"/>
            <a:ext cx="8472518" cy="5288676"/>
          </a:xfrm>
        </p:spPr>
        <p:txBody>
          <a:bodyPr/>
          <a:lstStyle/>
          <a:p>
            <a:pPr eaLnBrk="1" hangingPunct="1">
              <a:buNone/>
            </a:pPr>
            <a:endParaRPr lang="fr-FR" sz="2000" dirty="0"/>
          </a:p>
          <a:p>
            <a:r>
              <a:rPr lang="fr-FR" sz="2000" dirty="0"/>
              <a:t>Diffuser l’esprit d’entreprendre auprès des jeunes </a:t>
            </a:r>
          </a:p>
          <a:p>
            <a:pPr eaLnBrk="1" hangingPunct="1"/>
            <a:r>
              <a:rPr lang="fr-FR" sz="2000" dirty="0"/>
              <a:t>Rattraper un retard par rapport à d’autres pays en matière de création d’entreprise</a:t>
            </a:r>
          </a:p>
          <a:p>
            <a:pPr eaLnBrk="1" hangingPunct="1"/>
            <a:r>
              <a:rPr lang="fr-FR" sz="2000" dirty="0"/>
              <a:t>Renforcer la création des entreprises et par conséquent la création d’emploi</a:t>
            </a:r>
          </a:p>
          <a:p>
            <a:pPr eaLnBrk="1" hangingPunct="1"/>
            <a:r>
              <a:rPr lang="fr-FR" sz="2000" dirty="0"/>
              <a:t>Stimuler la compétitive ,l’innovation, la production et la croissance économique</a:t>
            </a:r>
          </a:p>
        </p:txBody>
      </p:sp>
      <p:sp>
        <p:nvSpPr>
          <p:cNvPr id="4" name="ZoneTexte 3"/>
          <p:cNvSpPr txBox="1"/>
          <p:nvPr/>
        </p:nvSpPr>
        <p:spPr>
          <a:xfrm>
            <a:off x="2024034" y="357166"/>
            <a:ext cx="7929618" cy="1446550"/>
          </a:xfrm>
          <a:prstGeom prst="rect">
            <a:avLst/>
          </a:prstGeom>
          <a:noFill/>
        </p:spPr>
        <p:txBody>
          <a:bodyPr wrap="square" rtlCol="0">
            <a:spAutoFit/>
          </a:bodyPr>
          <a:lstStyle/>
          <a:p>
            <a:br>
              <a:rPr lang="fr-FR" sz="4400" dirty="0"/>
            </a:br>
            <a:endParaRPr lang="fr-FR" sz="4400" dirty="0"/>
          </a:p>
        </p:txBody>
      </p:sp>
      <p:sp>
        <p:nvSpPr>
          <p:cNvPr id="6" name="ZoneTexte 5"/>
          <p:cNvSpPr txBox="1"/>
          <p:nvPr/>
        </p:nvSpPr>
        <p:spPr>
          <a:xfrm>
            <a:off x="2738414" y="714356"/>
            <a:ext cx="6357982" cy="523220"/>
          </a:xfrm>
          <a:prstGeom prst="rect">
            <a:avLst/>
          </a:prstGeom>
          <a:noFill/>
        </p:spPr>
        <p:txBody>
          <a:bodyPr wrap="square" rtlCol="0">
            <a:spAutoFit/>
          </a:bodyPr>
          <a:lstStyle/>
          <a:p>
            <a:r>
              <a:rPr lang="fr-FR" sz="2800" b="1" dirty="0"/>
              <a:t>l’entreprenariat en Algérie </a:t>
            </a: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nodeType="withEffect">
                                  <p:stCondLst>
                                    <p:cond delay="900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770" decel="100000"/>
                                        <p:tgtEl>
                                          <p:spTgt spid="4">
                                            <p:txEl>
                                              <p:pRg st="0" end="0"/>
                                            </p:txEl>
                                          </p:spTgt>
                                        </p:tgtEl>
                                      </p:cBhvr>
                                    </p:animEffect>
                                    <p:animScale>
                                      <p:cBhvr>
                                        <p:cTn id="8" dur="770" decel="100000"/>
                                        <p:tgtEl>
                                          <p:spTgt spid="4">
                                            <p:txEl>
                                              <p:pRg st="0" end="0"/>
                                            </p:txEl>
                                          </p:spTgt>
                                        </p:tgtEl>
                                      </p:cBhvr>
                                      <p:from x="10000" y="10000"/>
                                      <p:to x="200000" y="450000"/>
                                    </p:animScale>
                                    <p:animScale>
                                      <p:cBhvr>
                                        <p:cTn id="9" dur="1230" accel="100000" fill="hold">
                                          <p:stCondLst>
                                            <p:cond delay="770"/>
                                          </p:stCondLst>
                                        </p:cTn>
                                        <p:tgtEl>
                                          <p:spTgt spid="4">
                                            <p:txEl>
                                              <p:pRg st="0" end="0"/>
                                            </p:txEl>
                                          </p:spTgt>
                                        </p:tgtEl>
                                      </p:cBhvr>
                                      <p:from x="200000" y="450000"/>
                                      <p:to x="100000" y="100000"/>
                                    </p:animScale>
                                    <p:set>
                                      <p:cBhvr>
                                        <p:cTn id="10" dur="770" fill="hold"/>
                                        <p:tgtEl>
                                          <p:spTgt spid="4">
                                            <p:txEl>
                                              <p:pRg st="0" end="0"/>
                                            </p:txEl>
                                          </p:spTgt>
                                        </p:tgtEl>
                                        <p:attrNameLst>
                                          <p:attrName>ppt_x</p:attrName>
                                        </p:attrNameLst>
                                      </p:cBhvr>
                                      <p:to>
                                        <p:strVal val="(0.5)"/>
                                      </p:to>
                                    </p:set>
                                    <p:anim from="(0.5)" to="(#ppt_x)" calcmode="lin" valueType="num">
                                      <p:cBhvr>
                                        <p:cTn id="11" dur="1230" accel="100000" fill="hold">
                                          <p:stCondLst>
                                            <p:cond delay="770"/>
                                          </p:stCondLst>
                                        </p:cTn>
                                        <p:tgtEl>
                                          <p:spTgt spid="4">
                                            <p:txEl>
                                              <p:pRg st="0" end="0"/>
                                            </p:txEl>
                                          </p:spTgt>
                                        </p:tgtEl>
                                        <p:attrNameLst>
                                          <p:attrName>ppt_x</p:attrName>
                                        </p:attrNameLst>
                                      </p:cBhvr>
                                    </p:anim>
                                    <p:set>
                                      <p:cBhvr>
                                        <p:cTn id="12" dur="770" fill="hold"/>
                                        <p:tgtEl>
                                          <p:spTgt spid="4">
                                            <p:txEl>
                                              <p:pRg st="0" end="0"/>
                                            </p:txEl>
                                          </p:spTgt>
                                        </p:tgtEl>
                                        <p:attrNameLst>
                                          <p:attrName>ppt_y</p:attrName>
                                        </p:attrNameLst>
                                      </p:cBhvr>
                                      <p:to>
                                        <p:strVal val="(#ppt_y+0.4)"/>
                                      </p:to>
                                    </p:set>
                                    <p:anim from="(#ppt_y+0.4)" to="(#ppt_y)" calcmode="lin" valueType="num">
                                      <p:cBhvr>
                                        <p:cTn id="13" dur="1230" accel="100000" fill="hold">
                                          <p:stCondLst>
                                            <p:cond delay="770"/>
                                          </p:stCondLst>
                                        </p:cTn>
                                        <p:tgtEl>
                                          <p:spTgt spid="4">
                                            <p:txEl>
                                              <p:pRg st="0" end="0"/>
                                            </p:txEl>
                                          </p:spTgt>
                                        </p:tgtEl>
                                        <p:attrNameLst>
                                          <p:attrName>ppt_y</p:attrName>
                                        </p:attrNameLst>
                                      </p:cBhvr>
                                    </p:anim>
                                  </p:childTnLst>
                                </p:cTn>
                              </p:par>
                              <p:par>
                                <p:cTn id="14" presetID="51" presetClass="entr" presetSubtype="0" fill="hold" nodeType="withEffect">
                                  <p:stCondLst>
                                    <p:cond delay="15000"/>
                                  </p:stCondLst>
                                  <p:childTnLst>
                                    <p:set>
                                      <p:cBhvr>
                                        <p:cTn id="15" dur="1" fill="hold">
                                          <p:stCondLst>
                                            <p:cond delay="0"/>
                                          </p:stCondLst>
                                        </p:cTn>
                                        <p:tgtEl>
                                          <p:spTgt spid="40963">
                                            <p:txEl>
                                              <p:pRg st="2" end="2"/>
                                            </p:txEl>
                                          </p:spTgt>
                                        </p:tgtEl>
                                        <p:attrNameLst>
                                          <p:attrName>style.visibility</p:attrName>
                                        </p:attrNameLst>
                                      </p:cBhvr>
                                      <p:to>
                                        <p:strVal val="visible"/>
                                      </p:to>
                                    </p:set>
                                    <p:animEffect transition="in" filter="fade">
                                      <p:cBhvr>
                                        <p:cTn id="16" dur="770" decel="100000"/>
                                        <p:tgtEl>
                                          <p:spTgt spid="40963">
                                            <p:txEl>
                                              <p:pRg st="2" end="2"/>
                                            </p:txEl>
                                          </p:spTgt>
                                        </p:tgtEl>
                                      </p:cBhvr>
                                    </p:animEffect>
                                    <p:animScale>
                                      <p:cBhvr>
                                        <p:cTn id="17" dur="770" decel="100000"/>
                                        <p:tgtEl>
                                          <p:spTgt spid="40963">
                                            <p:txEl>
                                              <p:pRg st="2" end="2"/>
                                            </p:txEl>
                                          </p:spTgt>
                                        </p:tgtEl>
                                      </p:cBhvr>
                                      <p:from x="10000" y="10000"/>
                                      <p:to x="200000" y="450000"/>
                                    </p:animScale>
                                    <p:animScale>
                                      <p:cBhvr>
                                        <p:cTn id="18" dur="1230" accel="100000" fill="hold">
                                          <p:stCondLst>
                                            <p:cond delay="770"/>
                                          </p:stCondLst>
                                        </p:cTn>
                                        <p:tgtEl>
                                          <p:spTgt spid="40963">
                                            <p:txEl>
                                              <p:pRg st="2" end="2"/>
                                            </p:txEl>
                                          </p:spTgt>
                                        </p:tgtEl>
                                      </p:cBhvr>
                                      <p:from x="200000" y="450000"/>
                                      <p:to x="100000" y="100000"/>
                                    </p:animScale>
                                    <p:set>
                                      <p:cBhvr>
                                        <p:cTn id="19" dur="770" fill="hold"/>
                                        <p:tgtEl>
                                          <p:spTgt spid="40963">
                                            <p:txEl>
                                              <p:pRg st="2" end="2"/>
                                            </p:txEl>
                                          </p:spTgt>
                                        </p:tgtEl>
                                        <p:attrNameLst>
                                          <p:attrName>ppt_x</p:attrName>
                                        </p:attrNameLst>
                                      </p:cBhvr>
                                      <p:to>
                                        <p:strVal val="(0.5)"/>
                                      </p:to>
                                    </p:set>
                                    <p:anim from="(0.5)" to="(#ppt_x)" calcmode="lin" valueType="num">
                                      <p:cBhvr>
                                        <p:cTn id="20" dur="1230" accel="100000" fill="hold">
                                          <p:stCondLst>
                                            <p:cond delay="770"/>
                                          </p:stCondLst>
                                        </p:cTn>
                                        <p:tgtEl>
                                          <p:spTgt spid="40963">
                                            <p:txEl>
                                              <p:pRg st="2" end="2"/>
                                            </p:txEl>
                                          </p:spTgt>
                                        </p:tgtEl>
                                        <p:attrNameLst>
                                          <p:attrName>ppt_x</p:attrName>
                                        </p:attrNameLst>
                                      </p:cBhvr>
                                    </p:anim>
                                    <p:set>
                                      <p:cBhvr>
                                        <p:cTn id="21" dur="770" fill="hold"/>
                                        <p:tgtEl>
                                          <p:spTgt spid="40963">
                                            <p:txEl>
                                              <p:pRg st="2" end="2"/>
                                            </p:txEl>
                                          </p:spTgt>
                                        </p:tgtEl>
                                        <p:attrNameLst>
                                          <p:attrName>ppt_y</p:attrName>
                                        </p:attrNameLst>
                                      </p:cBhvr>
                                      <p:to>
                                        <p:strVal val="(#ppt_y+0.4)"/>
                                      </p:to>
                                    </p:set>
                                    <p:anim from="(#ppt_y+0.4)" to="(#ppt_y)" calcmode="lin" valueType="num">
                                      <p:cBhvr>
                                        <p:cTn id="22" dur="1230" accel="100000" fill="hold">
                                          <p:stCondLst>
                                            <p:cond delay="770"/>
                                          </p:stCondLst>
                                        </p:cTn>
                                        <p:tgtEl>
                                          <p:spTgt spid="40963">
                                            <p:txEl>
                                              <p:pRg st="2" end="2"/>
                                            </p:txEl>
                                          </p:spTgt>
                                        </p:tgtEl>
                                        <p:attrNameLst>
                                          <p:attrName>ppt_y</p:attrName>
                                        </p:attrNameLst>
                                      </p:cBhvr>
                                    </p:anim>
                                  </p:childTnLst>
                                </p:cTn>
                              </p:par>
                              <p:par>
                                <p:cTn id="23" presetID="51" presetClass="entr" presetSubtype="0" fill="hold" nodeType="withEffect">
                                  <p:stCondLst>
                                    <p:cond delay="15000"/>
                                  </p:stCondLst>
                                  <p:childTnLst>
                                    <p:set>
                                      <p:cBhvr>
                                        <p:cTn id="24" dur="1" fill="hold">
                                          <p:stCondLst>
                                            <p:cond delay="0"/>
                                          </p:stCondLst>
                                        </p:cTn>
                                        <p:tgtEl>
                                          <p:spTgt spid="40963">
                                            <p:txEl>
                                              <p:pRg st="1" end="1"/>
                                            </p:txEl>
                                          </p:spTgt>
                                        </p:tgtEl>
                                        <p:attrNameLst>
                                          <p:attrName>style.visibility</p:attrName>
                                        </p:attrNameLst>
                                      </p:cBhvr>
                                      <p:to>
                                        <p:strVal val="visible"/>
                                      </p:to>
                                    </p:set>
                                    <p:animEffect transition="in" filter="fade">
                                      <p:cBhvr>
                                        <p:cTn id="25" dur="770" decel="100000"/>
                                        <p:tgtEl>
                                          <p:spTgt spid="40963">
                                            <p:txEl>
                                              <p:pRg st="1" end="1"/>
                                            </p:txEl>
                                          </p:spTgt>
                                        </p:tgtEl>
                                      </p:cBhvr>
                                    </p:animEffect>
                                    <p:animScale>
                                      <p:cBhvr>
                                        <p:cTn id="26" dur="770" decel="100000"/>
                                        <p:tgtEl>
                                          <p:spTgt spid="40963">
                                            <p:txEl>
                                              <p:pRg st="1" end="1"/>
                                            </p:txEl>
                                          </p:spTgt>
                                        </p:tgtEl>
                                      </p:cBhvr>
                                      <p:from x="10000" y="10000"/>
                                      <p:to x="200000" y="450000"/>
                                    </p:animScale>
                                    <p:animScale>
                                      <p:cBhvr>
                                        <p:cTn id="27" dur="1230" accel="100000" fill="hold">
                                          <p:stCondLst>
                                            <p:cond delay="770"/>
                                          </p:stCondLst>
                                        </p:cTn>
                                        <p:tgtEl>
                                          <p:spTgt spid="40963">
                                            <p:txEl>
                                              <p:pRg st="1" end="1"/>
                                            </p:txEl>
                                          </p:spTgt>
                                        </p:tgtEl>
                                      </p:cBhvr>
                                      <p:from x="200000" y="450000"/>
                                      <p:to x="100000" y="100000"/>
                                    </p:animScale>
                                    <p:set>
                                      <p:cBhvr>
                                        <p:cTn id="28" dur="770" fill="hold"/>
                                        <p:tgtEl>
                                          <p:spTgt spid="40963">
                                            <p:txEl>
                                              <p:pRg st="1" end="1"/>
                                            </p:txEl>
                                          </p:spTgt>
                                        </p:tgtEl>
                                        <p:attrNameLst>
                                          <p:attrName>ppt_x</p:attrName>
                                        </p:attrNameLst>
                                      </p:cBhvr>
                                      <p:to>
                                        <p:strVal val="(0.5)"/>
                                      </p:to>
                                    </p:set>
                                    <p:anim from="(0.5)" to="(#ppt_x)" calcmode="lin" valueType="num">
                                      <p:cBhvr>
                                        <p:cTn id="29" dur="1230" accel="100000" fill="hold">
                                          <p:stCondLst>
                                            <p:cond delay="770"/>
                                          </p:stCondLst>
                                        </p:cTn>
                                        <p:tgtEl>
                                          <p:spTgt spid="40963">
                                            <p:txEl>
                                              <p:pRg st="1" end="1"/>
                                            </p:txEl>
                                          </p:spTgt>
                                        </p:tgtEl>
                                        <p:attrNameLst>
                                          <p:attrName>ppt_x</p:attrName>
                                        </p:attrNameLst>
                                      </p:cBhvr>
                                    </p:anim>
                                    <p:set>
                                      <p:cBhvr>
                                        <p:cTn id="30" dur="770" fill="hold"/>
                                        <p:tgtEl>
                                          <p:spTgt spid="40963">
                                            <p:txEl>
                                              <p:pRg st="1" end="1"/>
                                            </p:txEl>
                                          </p:spTgt>
                                        </p:tgtEl>
                                        <p:attrNameLst>
                                          <p:attrName>ppt_y</p:attrName>
                                        </p:attrNameLst>
                                      </p:cBhvr>
                                      <p:to>
                                        <p:strVal val="(#ppt_y+0.4)"/>
                                      </p:to>
                                    </p:set>
                                    <p:anim from="(#ppt_y+0.4)" to="(#ppt_y)" calcmode="lin" valueType="num">
                                      <p:cBhvr>
                                        <p:cTn id="31" dur="1230" accel="100000" fill="hold">
                                          <p:stCondLst>
                                            <p:cond delay="770"/>
                                          </p:stCondLst>
                                        </p:cTn>
                                        <p:tgtEl>
                                          <p:spTgt spid="40963">
                                            <p:txEl>
                                              <p:pRg st="1" end="1"/>
                                            </p:txEl>
                                          </p:spTgt>
                                        </p:tgtEl>
                                        <p:attrNameLst>
                                          <p:attrName>ppt_y</p:attrName>
                                        </p:attrNameLst>
                                      </p:cBhvr>
                                    </p:anim>
                                  </p:childTnLst>
                                </p:cTn>
                              </p:par>
                              <p:par>
                                <p:cTn id="32" presetID="51" presetClass="entr" presetSubtype="0" fill="hold" nodeType="withEffect">
                                  <p:stCondLst>
                                    <p:cond delay="20000"/>
                                  </p:stCondLst>
                                  <p:childTnLst>
                                    <p:set>
                                      <p:cBhvr>
                                        <p:cTn id="33" dur="1" fill="hold">
                                          <p:stCondLst>
                                            <p:cond delay="0"/>
                                          </p:stCondLst>
                                        </p:cTn>
                                        <p:tgtEl>
                                          <p:spTgt spid="40963">
                                            <p:txEl>
                                              <p:pRg st="3" end="3"/>
                                            </p:txEl>
                                          </p:spTgt>
                                        </p:tgtEl>
                                        <p:attrNameLst>
                                          <p:attrName>style.visibility</p:attrName>
                                        </p:attrNameLst>
                                      </p:cBhvr>
                                      <p:to>
                                        <p:strVal val="visible"/>
                                      </p:to>
                                    </p:set>
                                    <p:animEffect transition="in" filter="fade">
                                      <p:cBhvr>
                                        <p:cTn id="34" dur="770" decel="100000"/>
                                        <p:tgtEl>
                                          <p:spTgt spid="40963">
                                            <p:txEl>
                                              <p:pRg st="3" end="3"/>
                                            </p:txEl>
                                          </p:spTgt>
                                        </p:tgtEl>
                                      </p:cBhvr>
                                    </p:animEffect>
                                    <p:animScale>
                                      <p:cBhvr>
                                        <p:cTn id="35" dur="770" decel="100000"/>
                                        <p:tgtEl>
                                          <p:spTgt spid="40963">
                                            <p:txEl>
                                              <p:pRg st="3" end="3"/>
                                            </p:txEl>
                                          </p:spTgt>
                                        </p:tgtEl>
                                      </p:cBhvr>
                                      <p:from x="10000" y="10000"/>
                                      <p:to x="200000" y="450000"/>
                                    </p:animScale>
                                    <p:animScale>
                                      <p:cBhvr>
                                        <p:cTn id="36" dur="1230" accel="100000" fill="hold">
                                          <p:stCondLst>
                                            <p:cond delay="770"/>
                                          </p:stCondLst>
                                        </p:cTn>
                                        <p:tgtEl>
                                          <p:spTgt spid="40963">
                                            <p:txEl>
                                              <p:pRg st="3" end="3"/>
                                            </p:txEl>
                                          </p:spTgt>
                                        </p:tgtEl>
                                      </p:cBhvr>
                                      <p:from x="200000" y="450000"/>
                                      <p:to x="100000" y="100000"/>
                                    </p:animScale>
                                    <p:set>
                                      <p:cBhvr>
                                        <p:cTn id="37" dur="770" fill="hold"/>
                                        <p:tgtEl>
                                          <p:spTgt spid="40963">
                                            <p:txEl>
                                              <p:pRg st="3" end="3"/>
                                            </p:txEl>
                                          </p:spTgt>
                                        </p:tgtEl>
                                        <p:attrNameLst>
                                          <p:attrName>ppt_x</p:attrName>
                                        </p:attrNameLst>
                                      </p:cBhvr>
                                      <p:to>
                                        <p:strVal val="(0.5)"/>
                                      </p:to>
                                    </p:set>
                                    <p:anim from="(0.5)" to="(#ppt_x)" calcmode="lin" valueType="num">
                                      <p:cBhvr>
                                        <p:cTn id="38" dur="1230" accel="100000" fill="hold">
                                          <p:stCondLst>
                                            <p:cond delay="770"/>
                                          </p:stCondLst>
                                        </p:cTn>
                                        <p:tgtEl>
                                          <p:spTgt spid="40963">
                                            <p:txEl>
                                              <p:pRg st="3" end="3"/>
                                            </p:txEl>
                                          </p:spTgt>
                                        </p:tgtEl>
                                        <p:attrNameLst>
                                          <p:attrName>ppt_x</p:attrName>
                                        </p:attrNameLst>
                                      </p:cBhvr>
                                    </p:anim>
                                    <p:set>
                                      <p:cBhvr>
                                        <p:cTn id="39" dur="770" fill="hold"/>
                                        <p:tgtEl>
                                          <p:spTgt spid="40963">
                                            <p:txEl>
                                              <p:pRg st="3" end="3"/>
                                            </p:txEl>
                                          </p:spTgt>
                                        </p:tgtEl>
                                        <p:attrNameLst>
                                          <p:attrName>ppt_y</p:attrName>
                                        </p:attrNameLst>
                                      </p:cBhvr>
                                      <p:to>
                                        <p:strVal val="(#ppt_y+0.4)"/>
                                      </p:to>
                                    </p:set>
                                    <p:anim from="(#ppt_y+0.4)" to="(#ppt_y)" calcmode="lin" valueType="num">
                                      <p:cBhvr>
                                        <p:cTn id="40" dur="1230" accel="100000" fill="hold">
                                          <p:stCondLst>
                                            <p:cond delay="770"/>
                                          </p:stCondLst>
                                        </p:cTn>
                                        <p:tgtEl>
                                          <p:spTgt spid="40963">
                                            <p:txEl>
                                              <p:pRg st="3" end="3"/>
                                            </p:txEl>
                                          </p:spTgt>
                                        </p:tgtEl>
                                        <p:attrNameLst>
                                          <p:attrName>ppt_y</p:attrName>
                                        </p:attrNameLst>
                                      </p:cBhvr>
                                    </p:anim>
                                  </p:childTnLst>
                                </p:cTn>
                              </p:par>
                              <p:par>
                                <p:cTn id="41" presetID="51" presetClass="entr" presetSubtype="0" fill="hold" nodeType="withEffect">
                                  <p:stCondLst>
                                    <p:cond delay="26000"/>
                                  </p:stCondLst>
                                  <p:childTnLst>
                                    <p:set>
                                      <p:cBhvr>
                                        <p:cTn id="42" dur="1" fill="hold">
                                          <p:stCondLst>
                                            <p:cond delay="0"/>
                                          </p:stCondLst>
                                        </p:cTn>
                                        <p:tgtEl>
                                          <p:spTgt spid="40963">
                                            <p:txEl>
                                              <p:pRg st="4" end="4"/>
                                            </p:txEl>
                                          </p:spTgt>
                                        </p:tgtEl>
                                        <p:attrNameLst>
                                          <p:attrName>style.visibility</p:attrName>
                                        </p:attrNameLst>
                                      </p:cBhvr>
                                      <p:to>
                                        <p:strVal val="visible"/>
                                      </p:to>
                                    </p:set>
                                    <p:animEffect transition="in" filter="fade">
                                      <p:cBhvr>
                                        <p:cTn id="43" dur="770" decel="100000"/>
                                        <p:tgtEl>
                                          <p:spTgt spid="40963">
                                            <p:txEl>
                                              <p:pRg st="4" end="4"/>
                                            </p:txEl>
                                          </p:spTgt>
                                        </p:tgtEl>
                                      </p:cBhvr>
                                    </p:animEffect>
                                    <p:animScale>
                                      <p:cBhvr>
                                        <p:cTn id="44" dur="770" decel="100000"/>
                                        <p:tgtEl>
                                          <p:spTgt spid="40963">
                                            <p:txEl>
                                              <p:pRg st="4" end="4"/>
                                            </p:txEl>
                                          </p:spTgt>
                                        </p:tgtEl>
                                      </p:cBhvr>
                                      <p:from x="10000" y="10000"/>
                                      <p:to x="200000" y="450000"/>
                                    </p:animScale>
                                    <p:animScale>
                                      <p:cBhvr>
                                        <p:cTn id="45" dur="1230" accel="100000" fill="hold">
                                          <p:stCondLst>
                                            <p:cond delay="770"/>
                                          </p:stCondLst>
                                        </p:cTn>
                                        <p:tgtEl>
                                          <p:spTgt spid="40963">
                                            <p:txEl>
                                              <p:pRg st="4" end="4"/>
                                            </p:txEl>
                                          </p:spTgt>
                                        </p:tgtEl>
                                      </p:cBhvr>
                                      <p:from x="200000" y="450000"/>
                                      <p:to x="100000" y="100000"/>
                                    </p:animScale>
                                    <p:set>
                                      <p:cBhvr>
                                        <p:cTn id="46" dur="770" fill="hold"/>
                                        <p:tgtEl>
                                          <p:spTgt spid="40963">
                                            <p:txEl>
                                              <p:pRg st="4" end="4"/>
                                            </p:txEl>
                                          </p:spTgt>
                                        </p:tgtEl>
                                        <p:attrNameLst>
                                          <p:attrName>ppt_x</p:attrName>
                                        </p:attrNameLst>
                                      </p:cBhvr>
                                      <p:to>
                                        <p:strVal val="(0.5)"/>
                                      </p:to>
                                    </p:set>
                                    <p:anim from="(0.5)" to="(#ppt_x)" calcmode="lin" valueType="num">
                                      <p:cBhvr>
                                        <p:cTn id="47" dur="1230" accel="100000" fill="hold">
                                          <p:stCondLst>
                                            <p:cond delay="770"/>
                                          </p:stCondLst>
                                        </p:cTn>
                                        <p:tgtEl>
                                          <p:spTgt spid="40963">
                                            <p:txEl>
                                              <p:pRg st="4" end="4"/>
                                            </p:txEl>
                                          </p:spTgt>
                                        </p:tgtEl>
                                        <p:attrNameLst>
                                          <p:attrName>ppt_x</p:attrName>
                                        </p:attrNameLst>
                                      </p:cBhvr>
                                    </p:anim>
                                    <p:set>
                                      <p:cBhvr>
                                        <p:cTn id="48" dur="770" fill="hold"/>
                                        <p:tgtEl>
                                          <p:spTgt spid="40963">
                                            <p:txEl>
                                              <p:pRg st="4" end="4"/>
                                            </p:txEl>
                                          </p:spTgt>
                                        </p:tgtEl>
                                        <p:attrNameLst>
                                          <p:attrName>ppt_y</p:attrName>
                                        </p:attrNameLst>
                                      </p:cBhvr>
                                      <p:to>
                                        <p:strVal val="(#ppt_y+0.4)"/>
                                      </p:to>
                                    </p:set>
                                    <p:anim from="(#ppt_y+0.4)" to="(#ppt_y)" calcmode="lin" valueType="num">
                                      <p:cBhvr>
                                        <p:cTn id="49" dur="1230" accel="100000" fill="hold">
                                          <p:stCondLst>
                                            <p:cond delay="770"/>
                                          </p:stCondLst>
                                        </p:cTn>
                                        <p:tgtEl>
                                          <p:spTgt spid="40963">
                                            <p:txEl>
                                              <p:pRg st="4" end="4"/>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EE6F27-0C14-4024-9ECD-FA94A42AF158}"/>
              </a:ext>
            </a:extLst>
          </p:cNvPr>
          <p:cNvSpPr>
            <a:spLocks noGrp="1"/>
          </p:cNvSpPr>
          <p:nvPr>
            <p:ph type="title"/>
          </p:nvPr>
        </p:nvSpPr>
        <p:spPr/>
        <p:txBody>
          <a:bodyPr/>
          <a:lstStyle/>
          <a:p>
            <a:r>
              <a:rPr lang="fr-FR" dirty="0"/>
              <a:t>Définition de l’entreprenariat </a:t>
            </a:r>
          </a:p>
        </p:txBody>
      </p:sp>
      <p:sp>
        <p:nvSpPr>
          <p:cNvPr id="3" name="Espace réservé du contenu 2">
            <a:extLst>
              <a:ext uri="{FF2B5EF4-FFF2-40B4-BE49-F238E27FC236}">
                <a16:creationId xmlns:a16="http://schemas.microsoft.com/office/drawing/2014/main" id="{AB0F0013-3F4D-4F06-93D8-EAA2F9E15E53}"/>
              </a:ext>
            </a:extLst>
          </p:cNvPr>
          <p:cNvSpPr>
            <a:spLocks noGrp="1"/>
          </p:cNvSpPr>
          <p:nvPr>
            <p:ph idx="1"/>
          </p:nvPr>
        </p:nvSpPr>
        <p:spPr/>
        <p:txBody>
          <a:bodyPr/>
          <a:lstStyle/>
          <a:p>
            <a:r>
              <a:rPr lang="fr-FR" dirty="0"/>
              <a:t>En  1734 : Richard Cantillon : Les hommes d'affaires sont des salariés à revenu non fixe qui paient des coûts connus de production mais gagnent des revenus incertains,</a:t>
            </a:r>
          </a:p>
          <a:p>
            <a:endParaRPr lang="fr-FR" dirty="0"/>
          </a:p>
        </p:txBody>
      </p:sp>
      <p:sp>
        <p:nvSpPr>
          <p:cNvPr id="4" name="Rectangle 1">
            <a:extLst>
              <a:ext uri="{FF2B5EF4-FFF2-40B4-BE49-F238E27FC236}">
                <a16:creationId xmlns:a16="http://schemas.microsoft.com/office/drawing/2014/main" id="{51FE2B13-6A5B-4666-8F09-F42A1E966C15}"/>
              </a:ext>
            </a:extLst>
          </p:cNvPr>
          <p:cNvSpPr>
            <a:spLocks noChangeArrowheads="1"/>
          </p:cNvSpPr>
          <p:nvPr/>
        </p:nvSpPr>
        <p:spPr bwMode="auto">
          <a:xfrm>
            <a:off x="2608264" y="94277190"/>
            <a:ext cx="5476179" cy="52322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fr-FR" altLang="fr-FR" sz="1000">
                <a:solidFill>
                  <a:srgbClr val="000000"/>
                </a:solidFill>
                <a:latin typeface="Times" panose="02020603050405020304" pitchFamily="18" charset="0"/>
              </a:rPr>
              <a:t>1803 : Jean-Baptiste Say : Un homme d'affaires est un agent économique qui réunit tous les moyens de</a:t>
            </a:r>
            <a:endParaRPr lang="fr-FR" altLang="fr-FR" sz="800"/>
          </a:p>
          <a:p>
            <a:endParaRPr lang="fr-FR" altLang="fr-FR"/>
          </a:p>
        </p:txBody>
      </p:sp>
      <p:sp>
        <p:nvSpPr>
          <p:cNvPr id="5" name="Rectangle 2">
            <a:extLst>
              <a:ext uri="{FF2B5EF4-FFF2-40B4-BE49-F238E27FC236}">
                <a16:creationId xmlns:a16="http://schemas.microsoft.com/office/drawing/2014/main" id="{24455AD8-10E4-4655-9736-4AE50D200AD0}"/>
              </a:ext>
            </a:extLst>
          </p:cNvPr>
          <p:cNvSpPr>
            <a:spLocks noChangeArrowheads="1"/>
          </p:cNvSpPr>
          <p:nvPr/>
        </p:nvSpPr>
        <p:spPr bwMode="auto">
          <a:xfrm>
            <a:off x="2608264" y="94447053"/>
            <a:ext cx="5149167" cy="52322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fr-FR" altLang="fr-FR" sz="1000">
                <a:solidFill>
                  <a:srgbClr val="000000"/>
                </a:solidFill>
                <a:latin typeface="Times" panose="02020603050405020304" pitchFamily="18" charset="0"/>
              </a:rPr>
              <a:t>terre de production de l'un, le travail d'un autre et le capital d'un autre encore et produit ainsi une</a:t>
            </a:r>
            <a:endParaRPr lang="fr-FR" altLang="fr-FR" sz="800"/>
          </a:p>
          <a:p>
            <a:endParaRPr lang="fr-FR" altLang="fr-FR"/>
          </a:p>
        </p:txBody>
      </p:sp>
      <p:sp>
        <p:nvSpPr>
          <p:cNvPr id="6" name="Rectangle 3">
            <a:extLst>
              <a:ext uri="{FF2B5EF4-FFF2-40B4-BE49-F238E27FC236}">
                <a16:creationId xmlns:a16="http://schemas.microsoft.com/office/drawing/2014/main" id="{5CF38344-D5A5-47AE-8296-A9EE92FE9897}"/>
              </a:ext>
            </a:extLst>
          </p:cNvPr>
          <p:cNvSpPr>
            <a:spLocks noChangeArrowheads="1"/>
          </p:cNvSpPr>
          <p:nvPr/>
        </p:nvSpPr>
        <p:spPr bwMode="auto">
          <a:xfrm>
            <a:off x="2608263" y="94616915"/>
            <a:ext cx="5477782" cy="52322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fr-FR" altLang="fr-FR" sz="1000">
                <a:solidFill>
                  <a:srgbClr val="000000"/>
                </a:solidFill>
                <a:latin typeface="Times" panose="02020603050405020304" pitchFamily="18" charset="0"/>
              </a:rPr>
              <a:t>marchandise . En vendant la marchandise sur le marché, il paie le loyer de la terre, le salaire du travail,</a:t>
            </a:r>
            <a:endParaRPr lang="fr-FR" altLang="fr-FR" sz="800"/>
          </a:p>
          <a:p>
            <a:endParaRPr lang="fr-FR" altLang="fr-FR"/>
          </a:p>
        </p:txBody>
      </p:sp>
      <p:sp>
        <p:nvSpPr>
          <p:cNvPr id="7" name="Rectangle 4">
            <a:extLst>
              <a:ext uri="{FF2B5EF4-FFF2-40B4-BE49-F238E27FC236}">
                <a16:creationId xmlns:a16="http://schemas.microsoft.com/office/drawing/2014/main" id="{B4684DD9-C9AF-472A-9B6C-85B371BEA51B}"/>
              </a:ext>
            </a:extLst>
          </p:cNvPr>
          <p:cNvSpPr>
            <a:spLocks noChangeArrowheads="1"/>
          </p:cNvSpPr>
          <p:nvPr/>
        </p:nvSpPr>
        <p:spPr bwMode="auto">
          <a:xfrm>
            <a:off x="2608263" y="94786778"/>
            <a:ext cx="5737468" cy="52322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fr-FR" altLang="fr-FR" sz="1000">
                <a:solidFill>
                  <a:srgbClr val="000000"/>
                </a:solidFill>
                <a:latin typeface="Times" panose="02020603050405020304" pitchFamily="18" charset="0"/>
              </a:rPr>
              <a:t>intérêts sur le capital et ce qui reste est son profit. Il déplace des ressources économiques hors d'une zone de</a:t>
            </a:r>
            <a:endParaRPr lang="fr-FR" altLang="fr-FR" sz="800"/>
          </a:p>
          <a:p>
            <a:endParaRPr lang="fr-FR" altLang="fr-FR"/>
          </a:p>
        </p:txBody>
      </p:sp>
      <p:sp>
        <p:nvSpPr>
          <p:cNvPr id="8" name="Rectangle 5">
            <a:extLst>
              <a:ext uri="{FF2B5EF4-FFF2-40B4-BE49-F238E27FC236}">
                <a16:creationId xmlns:a16="http://schemas.microsoft.com/office/drawing/2014/main" id="{8F3CB20F-A196-47A3-8204-D489C65617AD}"/>
              </a:ext>
            </a:extLst>
          </p:cNvPr>
          <p:cNvSpPr>
            <a:spLocks noChangeArrowheads="1"/>
          </p:cNvSpPr>
          <p:nvPr/>
        </p:nvSpPr>
        <p:spPr bwMode="auto">
          <a:xfrm>
            <a:off x="2608264" y="95093553"/>
            <a:ext cx="4305987" cy="24622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eaLnBrk="0" fontAlgn="base" hangingPunct="0">
              <a:spcBef>
                <a:spcPct val="0"/>
              </a:spcBef>
              <a:spcAft>
                <a:spcPct val="0"/>
              </a:spcAft>
            </a:pPr>
            <a:r>
              <a:rPr lang="fr-FR" altLang="fr-FR" sz="1000">
                <a:solidFill>
                  <a:srgbClr val="000000"/>
                </a:solidFill>
                <a:latin typeface="Times" panose="02020603050405020304" pitchFamily="18" charset="0"/>
              </a:rPr>
              <a:t>plus bas et dans une zone de productivité plus élevée et de rendement plus élevé</a:t>
            </a:r>
            <a:endParaRPr lang="fr-FR" altLang="fr-FR">
              <a:latin typeface="Arial" panose="020B0604020202020204" pitchFamily="34" charset="0"/>
            </a:endParaRPr>
          </a:p>
        </p:txBody>
      </p:sp>
    </p:spTree>
    <p:extLst>
      <p:ext uri="{BB962C8B-B14F-4D97-AF65-F5344CB8AC3E}">
        <p14:creationId xmlns:p14="http://schemas.microsoft.com/office/powerpoint/2010/main" val="3284785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a:extLst>
              <a:ext uri="{FF2B5EF4-FFF2-40B4-BE49-F238E27FC236}">
                <a16:creationId xmlns:a16="http://schemas.microsoft.com/office/drawing/2014/main" id="{E72C942B-5C02-438D-B6B9-A9A9EA8F1121}"/>
              </a:ext>
            </a:extLst>
          </p:cNvPr>
          <p:cNvSpPr txBox="1">
            <a:spLocks noGrp="1"/>
          </p:cNvSpPr>
          <p:nvPr>
            <p:ph idx="1"/>
          </p:nvPr>
        </p:nvSpPr>
        <p:spPr>
          <a:xfrm>
            <a:off x="1981200" y="980728"/>
            <a:ext cx="8229600" cy="3970318"/>
          </a:xfrm>
          <a:prstGeom prst="rect">
            <a:avLst/>
          </a:prstGeom>
          <a:noFill/>
        </p:spPr>
        <p:txBody>
          <a:bodyPr wrap="square">
            <a:spAutoFit/>
          </a:bodyPr>
          <a:lstStyle/>
          <a:p>
            <a:r>
              <a:rPr lang="fr-FR" dirty="0"/>
              <a:t> en 1803 : Jean-Baptiste Say : Un homme d'affaires est un agent économique qui réunit tous les moyens de terre de production de l'un, le travail d'un autre et le capital d'un autre encore et produit ainsi une marchandise . En vendant la marchandise sur le marché, il paie le loyer de la terre, le salaire du travail, intérêts sur le capital et ce qui reste est son profit. Il déplace des ressources économiques hors d'une zone de plus bas et dans une zone de productivité plus élevée et de rendement plus élevé</a:t>
            </a:r>
          </a:p>
        </p:txBody>
      </p:sp>
    </p:spTree>
    <p:extLst>
      <p:ext uri="{BB962C8B-B14F-4D97-AF65-F5344CB8AC3E}">
        <p14:creationId xmlns:p14="http://schemas.microsoft.com/office/powerpoint/2010/main" val="3409712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706CEC4-30CE-4FDE-BDC3-514CEDEC2DA3}"/>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4AB53D9F-4BD7-49E3-AC9A-154EEEC56345}"/>
              </a:ext>
            </a:extLst>
          </p:cNvPr>
          <p:cNvSpPr>
            <a:spLocks noGrp="1"/>
          </p:cNvSpPr>
          <p:nvPr>
            <p:ph idx="1"/>
          </p:nvPr>
        </p:nvSpPr>
        <p:spPr/>
        <p:txBody>
          <a:bodyPr/>
          <a:lstStyle/>
          <a:p>
            <a:pPr marL="0" indent="0">
              <a:buNone/>
            </a:pPr>
            <a:r>
              <a:rPr lang="fr-FR" dirty="0"/>
              <a:t>Schumpeter : les hommes d'affaires sont des innovateurs qui utilisent un processus pour briser le statu quo </a:t>
            </a:r>
            <a:r>
              <a:rPr lang="fr-FR" dirty="0" err="1"/>
              <a:t>deles</a:t>
            </a:r>
            <a:r>
              <a:rPr lang="fr-FR" dirty="0"/>
              <a:t> marchandises et services existants, pour mettre en place de nouvelles marchandises, de nouveaux services</a:t>
            </a:r>
          </a:p>
        </p:txBody>
      </p:sp>
      <p:sp>
        <p:nvSpPr>
          <p:cNvPr id="4" name="Rectangle 1">
            <a:extLst>
              <a:ext uri="{FF2B5EF4-FFF2-40B4-BE49-F238E27FC236}">
                <a16:creationId xmlns:a16="http://schemas.microsoft.com/office/drawing/2014/main" id="{3D2CCF43-4F82-4070-8F56-751739B24CBE}"/>
              </a:ext>
            </a:extLst>
          </p:cNvPr>
          <p:cNvSpPr>
            <a:spLocks noChangeArrowheads="1"/>
          </p:cNvSpPr>
          <p:nvPr/>
        </p:nvSpPr>
        <p:spPr bwMode="auto">
          <a:xfrm>
            <a:off x="2608263" y="95124915"/>
            <a:ext cx="6152646" cy="52322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fr-FR" altLang="fr-FR" sz="1000">
                <a:solidFill>
                  <a:srgbClr val="000000"/>
                </a:solidFill>
                <a:latin typeface="Times" panose="02020603050405020304" pitchFamily="18" charset="0"/>
              </a:rPr>
              <a:t>1934 : Schumpeter : les hommes d'affaires sont des innovateurs qui utilisent un processus pour briser le statu quo de</a:t>
            </a:r>
            <a:endParaRPr lang="fr-FR" altLang="fr-FR" sz="800"/>
          </a:p>
          <a:p>
            <a:endParaRPr lang="fr-FR" altLang="fr-FR"/>
          </a:p>
        </p:txBody>
      </p:sp>
      <p:sp>
        <p:nvSpPr>
          <p:cNvPr id="5" name="Rectangle 2">
            <a:extLst>
              <a:ext uri="{FF2B5EF4-FFF2-40B4-BE49-F238E27FC236}">
                <a16:creationId xmlns:a16="http://schemas.microsoft.com/office/drawing/2014/main" id="{16F5C64D-7B9F-4177-B2FB-EA4C8AAEC136}"/>
              </a:ext>
            </a:extLst>
          </p:cNvPr>
          <p:cNvSpPr>
            <a:spLocks noChangeArrowheads="1"/>
          </p:cNvSpPr>
          <p:nvPr/>
        </p:nvSpPr>
        <p:spPr bwMode="auto">
          <a:xfrm>
            <a:off x="2608263" y="95433278"/>
            <a:ext cx="5808000" cy="24622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eaLnBrk="0" fontAlgn="base" hangingPunct="0">
              <a:spcBef>
                <a:spcPct val="0"/>
              </a:spcBef>
              <a:spcAft>
                <a:spcPct val="0"/>
              </a:spcAft>
            </a:pPr>
            <a:r>
              <a:rPr lang="fr-FR" altLang="fr-FR" sz="1000">
                <a:solidFill>
                  <a:srgbClr val="000000"/>
                </a:solidFill>
                <a:latin typeface="Times" panose="02020603050405020304" pitchFamily="18" charset="0"/>
              </a:rPr>
              <a:t>les marchandises et services existants, pour mettre en place de nouvelles marchandises, de nouveaux services</a:t>
            </a:r>
            <a:endParaRPr lang="fr-FR" altLang="fr-FR">
              <a:latin typeface="Arial" panose="020B0604020202020204" pitchFamily="34" charset="0"/>
            </a:endParaRPr>
          </a:p>
        </p:txBody>
      </p:sp>
      <p:sp>
        <p:nvSpPr>
          <p:cNvPr id="6" name="Rectangle 3">
            <a:extLst>
              <a:ext uri="{FF2B5EF4-FFF2-40B4-BE49-F238E27FC236}">
                <a16:creationId xmlns:a16="http://schemas.microsoft.com/office/drawing/2014/main" id="{BBF0C47C-3666-420C-BCBB-CFD802AB79AD}"/>
              </a:ext>
            </a:extLst>
          </p:cNvPr>
          <p:cNvSpPr>
            <a:spLocks noChangeArrowheads="1"/>
          </p:cNvSpPr>
          <p:nvPr/>
        </p:nvSpPr>
        <p:spPr bwMode="auto">
          <a:xfrm>
            <a:off x="2760663" y="95277315"/>
            <a:ext cx="6152646" cy="52322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fr-FR" altLang="fr-FR" sz="1000">
                <a:solidFill>
                  <a:srgbClr val="000000"/>
                </a:solidFill>
                <a:latin typeface="Times" panose="02020603050405020304" pitchFamily="18" charset="0"/>
              </a:rPr>
              <a:t>1934 : Schumpeter : les hommes d'affaires sont des innovateurs qui utilisent un processus pour briser le statu quo de</a:t>
            </a:r>
            <a:endParaRPr lang="fr-FR" altLang="fr-FR" sz="800"/>
          </a:p>
          <a:p>
            <a:endParaRPr lang="fr-FR" altLang="fr-FR"/>
          </a:p>
        </p:txBody>
      </p:sp>
      <p:sp>
        <p:nvSpPr>
          <p:cNvPr id="7" name="Rectangle 4">
            <a:extLst>
              <a:ext uri="{FF2B5EF4-FFF2-40B4-BE49-F238E27FC236}">
                <a16:creationId xmlns:a16="http://schemas.microsoft.com/office/drawing/2014/main" id="{EF6AF43A-284D-4431-B55E-89062F5EB0F9}"/>
              </a:ext>
            </a:extLst>
          </p:cNvPr>
          <p:cNvSpPr>
            <a:spLocks noChangeArrowheads="1"/>
          </p:cNvSpPr>
          <p:nvPr/>
        </p:nvSpPr>
        <p:spPr bwMode="auto">
          <a:xfrm>
            <a:off x="2760663" y="95585678"/>
            <a:ext cx="5808000" cy="24622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eaLnBrk="0" fontAlgn="base" hangingPunct="0">
              <a:spcBef>
                <a:spcPct val="0"/>
              </a:spcBef>
              <a:spcAft>
                <a:spcPct val="0"/>
              </a:spcAft>
            </a:pPr>
            <a:r>
              <a:rPr lang="fr-FR" altLang="fr-FR" sz="1000">
                <a:solidFill>
                  <a:srgbClr val="000000"/>
                </a:solidFill>
                <a:latin typeface="Times" panose="02020603050405020304" pitchFamily="18" charset="0"/>
              </a:rPr>
              <a:t>les marchandises et services existants, pour mettre en place de nouvelles marchandises, de nouveaux services</a:t>
            </a:r>
            <a:endParaRPr lang="fr-FR" altLang="fr-FR">
              <a:latin typeface="Arial" panose="020B0604020202020204" pitchFamily="34" charset="0"/>
            </a:endParaRPr>
          </a:p>
        </p:txBody>
      </p:sp>
    </p:spTree>
    <p:extLst>
      <p:ext uri="{BB962C8B-B14F-4D97-AF65-F5344CB8AC3E}">
        <p14:creationId xmlns:p14="http://schemas.microsoft.com/office/powerpoint/2010/main" val="2337184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9E67A94-9B7E-4F3C-BEA4-A26C4D00F965}"/>
              </a:ext>
            </a:extLst>
          </p:cNvPr>
          <p:cNvSpPr>
            <a:spLocks noGrp="1"/>
          </p:cNvSpPr>
          <p:nvPr>
            <p:ph idx="1"/>
          </p:nvPr>
        </p:nvSpPr>
        <p:spPr>
          <a:xfrm>
            <a:off x="379828" y="908720"/>
            <a:ext cx="11985674" cy="4394800"/>
          </a:xfrm>
        </p:spPr>
        <p:txBody>
          <a:bodyPr>
            <a:normAutofit/>
          </a:bodyPr>
          <a:lstStyle/>
          <a:p>
            <a:r>
              <a:rPr lang="fr-FR" dirty="0"/>
              <a:t>David McClelland : Un homme d'affaires est une personne avec un grand besoin d'accomplissement [N-</a:t>
            </a:r>
            <a:r>
              <a:rPr lang="fr-FR" dirty="0" err="1"/>
              <a:t>Ach</a:t>
            </a:r>
            <a:r>
              <a:rPr lang="fr-FR" dirty="0"/>
              <a:t>].Il est énergique et prend des risques modérés.</a:t>
            </a:r>
          </a:p>
          <a:p>
            <a:r>
              <a:rPr lang="fr-FR" dirty="0"/>
              <a:t>Peter Drucker : Un homme d'affaires cherche le changement, y répond et exploite Opportunités. L'innovation est un outil spécifique d'un homme d'affaires donc un homme d'affaires efficace convertit une source en ressource</a:t>
            </a:r>
          </a:p>
        </p:txBody>
      </p:sp>
    </p:spTree>
    <p:extLst>
      <p:ext uri="{BB962C8B-B14F-4D97-AF65-F5344CB8AC3E}">
        <p14:creationId xmlns:p14="http://schemas.microsoft.com/office/powerpoint/2010/main" val="539983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06DF31-D4F5-40A8-9B46-D45C22D484B4}"/>
              </a:ext>
            </a:extLst>
          </p:cNvPr>
          <p:cNvSpPr>
            <a:spLocks noGrp="1"/>
          </p:cNvSpPr>
          <p:nvPr>
            <p:ph type="title"/>
          </p:nvPr>
        </p:nvSpPr>
        <p:spPr>
          <a:xfrm>
            <a:off x="1970755" y="692696"/>
            <a:ext cx="8229600" cy="1066800"/>
          </a:xfrm>
        </p:spPr>
        <p:txBody>
          <a:bodyPr/>
          <a:lstStyle/>
          <a:p>
            <a:r>
              <a:rPr lang="fr-FR" dirty="0"/>
              <a:t>L’entreprenariat </a:t>
            </a:r>
          </a:p>
        </p:txBody>
      </p:sp>
      <p:sp>
        <p:nvSpPr>
          <p:cNvPr id="3" name="Espace réservé du contenu 2">
            <a:extLst>
              <a:ext uri="{FF2B5EF4-FFF2-40B4-BE49-F238E27FC236}">
                <a16:creationId xmlns:a16="http://schemas.microsoft.com/office/drawing/2014/main" id="{53068EFB-5CD8-419A-B77F-671F4FF1CF01}"/>
              </a:ext>
            </a:extLst>
          </p:cNvPr>
          <p:cNvSpPr>
            <a:spLocks noGrp="1"/>
          </p:cNvSpPr>
          <p:nvPr>
            <p:ph idx="1"/>
          </p:nvPr>
        </p:nvSpPr>
        <p:spPr>
          <a:xfrm>
            <a:off x="1775520" y="1628800"/>
            <a:ext cx="8640960" cy="4325112"/>
          </a:xfrm>
        </p:spPr>
        <p:txBody>
          <a:bodyPr>
            <a:normAutofit/>
          </a:bodyPr>
          <a:lstStyle/>
          <a:p>
            <a:r>
              <a:rPr lang="fr-FR" b="1" i="0" dirty="0">
                <a:solidFill>
                  <a:srgbClr val="FF0000"/>
                </a:solidFill>
                <a:effectLst/>
                <a:latin typeface="Nunito sans"/>
              </a:rPr>
              <a:t>Au sens strict, </a:t>
            </a:r>
            <a:r>
              <a:rPr lang="fr-FR" b="0" i="0" dirty="0">
                <a:solidFill>
                  <a:srgbClr val="656B6F"/>
                </a:solidFill>
                <a:effectLst/>
                <a:latin typeface="Nunito sans"/>
              </a:rPr>
              <a:t>l’entrepreneuriat est l'action de créer de la richesse et/ou de l'emploi par la </a:t>
            </a:r>
            <a:r>
              <a:rPr lang="fr-FR" b="1" i="0" dirty="0">
                <a:solidFill>
                  <a:srgbClr val="656B6F"/>
                </a:solidFill>
                <a:effectLst/>
                <a:latin typeface="Nunito sans"/>
              </a:rPr>
              <a:t>création ou la reprise d'une entreprise</a:t>
            </a:r>
            <a:r>
              <a:rPr lang="fr-FR" b="0" i="0" dirty="0">
                <a:solidFill>
                  <a:srgbClr val="656B6F"/>
                </a:solidFill>
                <a:effectLst/>
                <a:latin typeface="Nunito sans"/>
              </a:rPr>
              <a:t>. </a:t>
            </a:r>
          </a:p>
          <a:p>
            <a:r>
              <a:rPr lang="fr-FR" b="1" i="0" dirty="0">
                <a:solidFill>
                  <a:srgbClr val="FF0000"/>
                </a:solidFill>
                <a:effectLst/>
                <a:latin typeface="Nunito sans"/>
              </a:rPr>
              <a:t>Au sens large</a:t>
            </a:r>
            <a:r>
              <a:rPr lang="fr-FR" b="1" i="0" dirty="0">
                <a:solidFill>
                  <a:srgbClr val="656B6F"/>
                </a:solidFill>
                <a:effectLst/>
                <a:latin typeface="Nunito sans"/>
              </a:rPr>
              <a:t>, l’entrepreneuriat</a:t>
            </a:r>
            <a:r>
              <a:rPr lang="fr-FR" b="0" i="0" dirty="0">
                <a:solidFill>
                  <a:srgbClr val="656B6F"/>
                </a:solidFill>
                <a:effectLst/>
                <a:latin typeface="Nunito sans"/>
              </a:rPr>
              <a:t> est la capacité de concrétiser une idée, de se mettre en projet, ce qui peut mener, entre autres, à la création d’une entreprise, </a:t>
            </a:r>
            <a:endParaRPr lang="fr-FR" dirty="0"/>
          </a:p>
        </p:txBody>
      </p:sp>
    </p:spTree>
    <p:extLst>
      <p:ext uri="{BB962C8B-B14F-4D97-AF65-F5344CB8AC3E}">
        <p14:creationId xmlns:p14="http://schemas.microsoft.com/office/powerpoint/2010/main" val="3325134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09720" y="571480"/>
            <a:ext cx="8229600" cy="1066800"/>
          </a:xfrm>
        </p:spPr>
        <p:txBody>
          <a:bodyPr/>
          <a:lstStyle/>
          <a:p>
            <a:r>
              <a:rPr lang="fr-FR" dirty="0"/>
              <a:t>L’ENTREPRENARIAT </a:t>
            </a:r>
          </a:p>
        </p:txBody>
      </p:sp>
      <p:sp>
        <p:nvSpPr>
          <p:cNvPr id="3" name="Espace réservé du contenu 2"/>
          <p:cNvSpPr>
            <a:spLocks noGrp="1"/>
          </p:cNvSpPr>
          <p:nvPr>
            <p:ph idx="1"/>
          </p:nvPr>
        </p:nvSpPr>
        <p:spPr/>
        <p:txBody>
          <a:bodyPr/>
          <a:lstStyle/>
          <a:p>
            <a:pPr>
              <a:defRPr/>
            </a:pPr>
            <a:r>
              <a:rPr lang="fr-CA" dirty="0"/>
              <a:t>Découverte d’occasions d’affaires (besoin, aspirations et problèmes) et la collecte des ressources nécessaire à la création d’une entreprise florissante.</a:t>
            </a:r>
          </a:p>
          <a:p>
            <a:pPr>
              <a:defRPr/>
            </a:pPr>
            <a:r>
              <a:rPr lang="fr-CA" dirty="0"/>
              <a:t>Repose sur la découverte d’un créneau dans le marché.</a:t>
            </a:r>
          </a:p>
          <a:p>
            <a:pPr>
              <a:defRPr/>
            </a:pPr>
            <a:r>
              <a:rPr lang="fr-CA" dirty="0"/>
              <a:t>Important pour le bien-être de la société.</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24000" y="285728"/>
            <a:ext cx="8229600" cy="1066800"/>
          </a:xfrm>
        </p:spPr>
        <p:txBody>
          <a:bodyPr/>
          <a:lstStyle/>
          <a:p>
            <a:r>
              <a:rPr lang="fr-CA" altLang="fr-FR" u="sng" dirty="0"/>
              <a:t>L’</a:t>
            </a:r>
            <a:r>
              <a:rPr lang="fr-CA" altLang="fr-FR" u="sng" dirty="0" err="1"/>
              <a:t>intrapreneuriat</a:t>
            </a:r>
            <a:r>
              <a:rPr lang="fr-CA" altLang="fr-FR" u="sng" dirty="0"/>
              <a:t>  ?????</a:t>
            </a:r>
            <a:endParaRPr lang="fr-FR" dirty="0"/>
          </a:p>
        </p:txBody>
      </p:sp>
      <p:sp>
        <p:nvSpPr>
          <p:cNvPr id="3" name="Espace réservé du contenu 2"/>
          <p:cNvSpPr>
            <a:spLocks noGrp="1"/>
          </p:cNvSpPr>
          <p:nvPr>
            <p:ph idx="1"/>
          </p:nvPr>
        </p:nvSpPr>
        <p:spPr/>
        <p:txBody>
          <a:bodyPr/>
          <a:lstStyle/>
          <a:p>
            <a:pPr>
              <a:defRPr/>
            </a:pPr>
            <a:r>
              <a:rPr lang="fr-CA" altLang="fr-FR" u="sng" dirty="0"/>
              <a:t>L’</a:t>
            </a:r>
            <a:r>
              <a:rPr lang="fr-CA" altLang="fr-FR" u="sng" dirty="0" err="1"/>
              <a:t>intrapreneuriat</a:t>
            </a:r>
            <a:r>
              <a:rPr lang="fr-CA" altLang="fr-FR" dirty="0"/>
              <a:t> est un entrepreneuriat qu’on trouve au sein d’une société ou d’une entreprise. ( par exemple pour un nouveau produit, service ou méthode)</a:t>
            </a:r>
          </a:p>
          <a:p>
            <a:pPr>
              <a:defRPr/>
            </a:pPr>
            <a:r>
              <a:rPr lang="fr-CA" altLang="fr-FR" dirty="0"/>
              <a:t>On récompense l’innovation et la créativité des employés par </a:t>
            </a:r>
            <a:r>
              <a:rPr lang="fr-CA" altLang="fr-FR" u="sng" dirty="0"/>
              <a:t>l’</a:t>
            </a:r>
            <a:r>
              <a:rPr lang="fr-CA" altLang="fr-FR" u="sng" dirty="0" err="1"/>
              <a:t>intrapreneuriat</a:t>
            </a:r>
            <a:r>
              <a:rPr lang="fr-CA" altLang="fr-FR" u="sng" dirty="0"/>
              <a:t>.</a:t>
            </a:r>
          </a:p>
          <a:p>
            <a:pPr>
              <a:defRPr/>
            </a:pPr>
            <a:r>
              <a:rPr lang="fr-CA" altLang="fr-FR" dirty="0"/>
              <a:t>Créer un service de garderie pour les enfants des employés de l’entreprise, un gym, une cafétéria… sont des exemples d</a:t>
            </a:r>
            <a:r>
              <a:rPr lang="fr-CA" altLang="fr-FR" u="sng" dirty="0"/>
              <a:t>’</a:t>
            </a:r>
            <a:r>
              <a:rPr lang="fr-CA" altLang="fr-FR" u="sng" dirty="0" err="1"/>
              <a:t>intrapreneuriat</a:t>
            </a:r>
            <a:r>
              <a:rPr lang="fr-CA" altLang="fr-FR" dirty="0"/>
              <a:t>.</a:t>
            </a:r>
          </a:p>
          <a:p>
            <a:endParaRPr lang="fr-F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TotalTime>
  <Words>1711</Words>
  <Application>Microsoft Office PowerPoint</Application>
  <PresentationFormat>Grand écran</PresentationFormat>
  <Paragraphs>150</Paragraphs>
  <Slides>28</Slides>
  <Notes>5</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28</vt:i4>
      </vt:variant>
    </vt:vector>
  </HeadingPairs>
  <TitlesOfParts>
    <vt:vector size="37" baseType="lpstr">
      <vt:lpstr>Arial</vt:lpstr>
      <vt:lpstr>Calibri</vt:lpstr>
      <vt:lpstr>Calibri Light</vt:lpstr>
      <vt:lpstr>Helvetica</vt:lpstr>
      <vt:lpstr>Nunito sans</vt:lpstr>
      <vt:lpstr>Open Sans</vt:lpstr>
      <vt:lpstr>Times</vt:lpstr>
      <vt:lpstr>Wingdings 2</vt:lpstr>
      <vt:lpstr>Office Theme</vt:lpstr>
      <vt:lpstr>Présentation PowerPoint</vt:lpstr>
      <vt:lpstr>Présentation PowerPoint</vt:lpstr>
      <vt:lpstr>Définition de l’entreprenariat </vt:lpstr>
      <vt:lpstr>Présentation PowerPoint</vt:lpstr>
      <vt:lpstr>Présentation PowerPoint</vt:lpstr>
      <vt:lpstr>Présentation PowerPoint</vt:lpstr>
      <vt:lpstr>L’entreprenariat </vt:lpstr>
      <vt:lpstr>L’ENTREPRENARIAT </vt:lpstr>
      <vt:lpstr>L’intrapreneuriat  ?????</vt:lpstr>
      <vt:lpstr>Présentation PowerPoint</vt:lpstr>
      <vt:lpstr>Présentation PowerPoint</vt:lpstr>
      <vt:lpstr>Présentation PowerPoint</vt:lpstr>
      <vt:lpstr>        </vt:lpstr>
      <vt:lpstr>Présentation PowerPoint</vt:lpstr>
      <vt:lpstr>Présentation PowerPoint</vt:lpstr>
      <vt:lpstr>Quels sont les compétences d’un entrepreneur </vt:lpstr>
      <vt:lpstr>Les compétences d’un entrepreneur </vt:lpstr>
      <vt:lpstr>Présentation PowerPoint</vt:lpstr>
      <vt:lpstr>Présentation PowerPoint</vt:lpstr>
      <vt:lpstr>l’entrepreneure </vt:lpstr>
      <vt:lpstr>Présentation PowerPoint</vt:lpstr>
      <vt:lpstr>Les motivations d’entreprendre chez l’entrepreneure </vt:lpstr>
      <vt:lpstr>Présentation PowerPoint</vt:lpstr>
      <vt:lpstr>Présentation PowerPoint</vt:lpstr>
      <vt:lpstr>Culture d’entreprenariat  </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Benyettou Samia</dc:creator>
  <cp:lastModifiedBy>SAMIA RAHMOUN</cp:lastModifiedBy>
  <cp:revision>4</cp:revision>
  <cp:lastPrinted>2024-11-05T08:27:47Z</cp:lastPrinted>
  <dcterms:created xsi:type="dcterms:W3CDTF">2022-12-11T21:35:31Z</dcterms:created>
  <dcterms:modified xsi:type="dcterms:W3CDTF">2024-11-05T08:28:50Z</dcterms:modified>
</cp:coreProperties>
</file>