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76" r:id="rId2"/>
    <p:sldId id="430" r:id="rId3"/>
    <p:sldId id="431" r:id="rId4"/>
    <p:sldId id="432" r:id="rId5"/>
    <p:sldId id="433" r:id="rId6"/>
    <p:sldId id="434" r:id="rId7"/>
    <p:sldId id="329" r:id="rId8"/>
    <p:sldId id="377" r:id="rId9"/>
    <p:sldId id="414" r:id="rId10"/>
    <p:sldId id="415" r:id="rId11"/>
    <p:sldId id="435" r:id="rId12"/>
    <p:sldId id="330" r:id="rId13"/>
    <p:sldId id="331" r:id="rId14"/>
    <p:sldId id="340" r:id="rId15"/>
    <p:sldId id="416" r:id="rId16"/>
    <p:sldId id="341" r:id="rId17"/>
    <p:sldId id="342" r:id="rId18"/>
    <p:sldId id="344" r:id="rId19"/>
    <p:sldId id="345" r:id="rId20"/>
    <p:sldId id="343" r:id="rId21"/>
    <p:sldId id="332" r:id="rId22"/>
    <p:sldId id="333" r:id="rId23"/>
    <p:sldId id="339" r:id="rId24"/>
    <p:sldId id="334" r:id="rId25"/>
    <p:sldId id="335" r:id="rId26"/>
    <p:sldId id="336" r:id="rId27"/>
    <p:sldId id="337" r:id="rId28"/>
    <p:sldId id="338" r:id="rId29"/>
    <p:sldId id="259" r:id="rId30"/>
    <p:sldId id="436" r:id="rId31"/>
    <p:sldId id="437" r:id="rId32"/>
    <p:sldId id="440" r:id="rId33"/>
    <p:sldId id="442" r:id="rId34"/>
    <p:sldId id="438" r:id="rId35"/>
    <p:sldId id="443" r:id="rId36"/>
    <p:sldId id="260" r:id="rId37"/>
    <p:sldId id="320" r:id="rId38"/>
    <p:sldId id="324" r:id="rId39"/>
    <p:sldId id="354" r:id="rId40"/>
    <p:sldId id="439" r:id="rId41"/>
    <p:sldId id="355" r:id="rId42"/>
    <p:sldId id="356" r:id="rId43"/>
    <p:sldId id="357" r:id="rId44"/>
    <p:sldId id="358" r:id="rId45"/>
    <p:sldId id="374" r:id="rId46"/>
    <p:sldId id="375" r:id="rId47"/>
    <p:sldId id="359" r:id="rId48"/>
    <p:sldId id="417" r:id="rId49"/>
    <p:sldId id="405" r:id="rId50"/>
    <p:sldId id="406" r:id="rId51"/>
    <p:sldId id="407" r:id="rId52"/>
    <p:sldId id="382" r:id="rId53"/>
    <p:sldId id="383" r:id="rId54"/>
    <p:sldId id="384" r:id="rId55"/>
    <p:sldId id="381" r:id="rId56"/>
    <p:sldId id="360" r:id="rId57"/>
    <p:sldId id="361" r:id="rId58"/>
    <p:sldId id="362" r:id="rId59"/>
    <p:sldId id="363" r:id="rId60"/>
    <p:sldId id="364" r:id="rId61"/>
    <p:sldId id="351" r:id="rId62"/>
    <p:sldId id="352" r:id="rId63"/>
    <p:sldId id="353" r:id="rId64"/>
    <p:sldId id="346" r:id="rId65"/>
    <p:sldId id="347" r:id="rId66"/>
    <p:sldId id="348" r:id="rId67"/>
    <p:sldId id="349" r:id="rId68"/>
    <p:sldId id="441" r:id="rId69"/>
    <p:sldId id="322" r:id="rId70"/>
    <p:sldId id="365" r:id="rId71"/>
    <p:sldId id="326" r:id="rId72"/>
    <p:sldId id="379" r:id="rId73"/>
    <p:sldId id="378" r:id="rId74"/>
    <p:sldId id="413" r:id="rId75"/>
    <p:sldId id="408" r:id="rId76"/>
    <p:sldId id="409" r:id="rId77"/>
    <p:sldId id="410" r:id="rId78"/>
    <p:sldId id="411" r:id="rId79"/>
    <p:sldId id="412" r:id="rId80"/>
    <p:sldId id="386" r:id="rId81"/>
    <p:sldId id="387" r:id="rId82"/>
    <p:sldId id="388" r:id="rId83"/>
    <p:sldId id="418" r:id="rId84"/>
    <p:sldId id="389" r:id="rId85"/>
    <p:sldId id="368" r:id="rId86"/>
    <p:sldId id="391" r:id="rId87"/>
    <p:sldId id="419" r:id="rId88"/>
    <p:sldId id="424" r:id="rId89"/>
    <p:sldId id="425" r:id="rId90"/>
    <p:sldId id="420" r:id="rId91"/>
    <p:sldId id="392" r:id="rId92"/>
    <p:sldId id="421" r:id="rId93"/>
    <p:sldId id="428" r:id="rId94"/>
    <p:sldId id="393" r:id="rId95"/>
    <p:sldId id="429" r:id="rId96"/>
    <p:sldId id="422" r:id="rId97"/>
    <p:sldId id="426" r:id="rId98"/>
    <p:sldId id="427" r:id="rId99"/>
    <p:sldId id="423" r:id="rId100"/>
    <p:sldId id="385" r:id="rId101"/>
    <p:sldId id="396" r:id="rId102"/>
    <p:sldId id="395" r:id="rId103"/>
    <p:sldId id="394" r:id="rId104"/>
    <p:sldId id="369" r:id="rId105"/>
    <p:sldId id="372" r:id="rId106"/>
    <p:sldId id="373" r:id="rId107"/>
    <p:sldId id="370" r:id="rId108"/>
    <p:sldId id="397" r:id="rId109"/>
    <p:sldId id="398" r:id="rId110"/>
    <p:sldId id="399" r:id="rId111"/>
    <p:sldId id="400" r:id="rId112"/>
    <p:sldId id="401" r:id="rId113"/>
    <p:sldId id="402" r:id="rId114"/>
    <p:sldId id="403" r:id="rId115"/>
    <p:sldId id="404" r:id="rId11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0747" autoAdjust="0"/>
  </p:normalViewPr>
  <p:slideViewPr>
    <p:cSldViewPr>
      <p:cViewPr>
        <p:scale>
          <a:sx n="75" d="100"/>
          <a:sy n="75" d="100"/>
        </p:scale>
        <p:origin x="-123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fr-FR" smtClean="0"/>
              <a:t>Modifiez le style du titre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3A77B5F7-695B-4CA1-B88C-ADFA617CC6BF}" type="datetimeFigureOut">
              <a:rPr lang="fr-FR" smtClean="0"/>
              <a:pPr/>
              <a:t>07/12/2024</a:t>
            </a:fld>
            <a:endParaRPr lang="fr-F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fr-F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A89B2DE8-45B8-489C-BFB3-76AEE7A11F25}" type="slidenum">
              <a:rPr lang="fr-FR" smtClean="0"/>
              <a:pPr/>
              <a:t>‹N°›</a:t>
            </a:fld>
            <a:endParaRPr lang="fr-F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A77B5F7-695B-4CA1-B88C-ADFA617CC6BF}" type="datetimeFigureOut">
              <a:rPr lang="fr-FR" smtClean="0"/>
              <a:pPr/>
              <a:t>07/12/2024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9B2DE8-45B8-489C-BFB3-76AEE7A11F2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fr-FR" smtClean="0"/>
              <a:t>Modifiez le style du titre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A77B5F7-695B-4CA1-B88C-ADFA617CC6BF}" type="datetimeFigureOut">
              <a:rPr lang="fr-FR" smtClean="0"/>
              <a:pPr/>
              <a:t>07/12/2024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9B2DE8-45B8-489C-BFB3-76AEE7A11F25}"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A77B5F7-695B-4CA1-B88C-ADFA617CC6BF}" type="datetimeFigureOut">
              <a:rPr lang="fr-FR" smtClean="0"/>
              <a:pPr/>
              <a:t>07/12/2024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9B2DE8-45B8-489C-BFB3-76AEE7A11F25}"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fr-FR" smtClean="0"/>
              <a:t>Modifiez le style du titre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3A77B5F7-695B-4CA1-B88C-ADFA617CC6BF}" type="datetimeFigureOut">
              <a:rPr lang="fr-FR" smtClean="0"/>
              <a:pPr/>
              <a:t>07/12/2024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9B2DE8-45B8-489C-BFB3-76AEE7A11F2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5" name="Date Placeholder 4"/>
          <p:cNvSpPr>
            <a:spLocks noGrp="1"/>
          </p:cNvSpPr>
          <p:nvPr>
            <p:ph type="dt" sz="half" idx="10"/>
          </p:nvPr>
        </p:nvSpPr>
        <p:spPr/>
        <p:txBody>
          <a:bodyPr/>
          <a:lstStyle/>
          <a:p>
            <a:fld id="{3A77B5F7-695B-4CA1-B88C-ADFA617CC6BF}" type="datetimeFigureOut">
              <a:rPr lang="fr-FR" smtClean="0"/>
              <a:pPr/>
              <a:t>07/12/2024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89B2DE8-45B8-489C-BFB3-76AEE7A11F25}" type="slidenum">
              <a:rPr lang="fr-FR" smtClean="0"/>
              <a:pPr/>
              <a:t>‹N°›</a:t>
            </a:fld>
            <a:endParaRPr lang="fr-FR"/>
          </a:p>
        </p:txBody>
      </p:sp>
      <p:sp>
        <p:nvSpPr>
          <p:cNvPr id="9" name="Content Placeholder 8"/>
          <p:cNvSpPr>
            <a:spLocks noGrp="1"/>
          </p:cNvSpPr>
          <p:nvPr>
            <p:ph sz="quarter" idx="13"/>
          </p:nvPr>
        </p:nvSpPr>
        <p:spPr>
          <a:xfrm>
            <a:off x="1042416" y="2313432"/>
            <a:ext cx="3419856" cy="349300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3A77B5F7-695B-4CA1-B88C-ADFA617CC6BF}" type="datetimeFigureOut">
              <a:rPr lang="fr-FR" smtClean="0"/>
              <a:pPr/>
              <a:t>07/12/2024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89B2DE8-45B8-489C-BFB3-76AEE7A11F2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3A77B5F7-695B-4CA1-B88C-ADFA617CC6BF}" type="datetimeFigureOut">
              <a:rPr lang="fr-FR" smtClean="0"/>
              <a:pPr/>
              <a:t>07/12/2024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89B2DE8-45B8-489C-BFB3-76AEE7A11F2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7B5F7-695B-4CA1-B88C-ADFA617CC6BF}" type="datetimeFigureOut">
              <a:rPr lang="fr-FR" smtClean="0"/>
              <a:pPr/>
              <a:t>07/12/2024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89B2DE8-45B8-489C-BFB3-76AEE7A11F2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A77B5F7-695B-4CA1-B88C-ADFA617CC6BF}" type="datetimeFigureOut">
              <a:rPr lang="fr-FR" smtClean="0"/>
              <a:pPr/>
              <a:t>07/12/2024</a:t>
            </a:fld>
            <a:endParaRPr lang="fr-FR"/>
          </a:p>
        </p:txBody>
      </p:sp>
      <p:sp>
        <p:nvSpPr>
          <p:cNvPr id="7" name="Slide Number Placeholder 6"/>
          <p:cNvSpPr>
            <a:spLocks noGrp="1"/>
          </p:cNvSpPr>
          <p:nvPr>
            <p:ph type="sldNum" sz="quarter" idx="12"/>
          </p:nvPr>
        </p:nvSpPr>
        <p:spPr/>
        <p:txBody>
          <a:bodyPr/>
          <a:lstStyle/>
          <a:p>
            <a:fld id="{A89B2DE8-45B8-489C-BFB3-76AEE7A11F25}" type="slidenum">
              <a:rPr lang="fr-FR" smtClean="0"/>
              <a:pPr/>
              <a:t>‹N°›</a:t>
            </a:fld>
            <a:endParaRPr lang="fr-F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fr-F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fr-FR" smtClean="0"/>
              <a:t>Modifiez le style du titre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fr-FR" smtClean="0"/>
              <a:t>Modifiez le style du titre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A77B5F7-695B-4CA1-B88C-ADFA617CC6BF}" type="datetimeFigureOut">
              <a:rPr lang="fr-FR" smtClean="0"/>
              <a:pPr/>
              <a:t>07/12/2024</a:t>
            </a:fld>
            <a:endParaRPr lang="fr-F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fr-FR"/>
          </a:p>
        </p:txBody>
      </p:sp>
      <p:sp>
        <p:nvSpPr>
          <p:cNvPr id="7" name="Slide Number Placeholder 6"/>
          <p:cNvSpPr>
            <a:spLocks noGrp="1"/>
          </p:cNvSpPr>
          <p:nvPr>
            <p:ph type="sldNum" sz="quarter" idx="12"/>
          </p:nvPr>
        </p:nvSpPr>
        <p:spPr/>
        <p:txBody>
          <a:bodyPr/>
          <a:lstStyle/>
          <a:p>
            <a:fld id="{A89B2DE8-45B8-489C-BFB3-76AEE7A11F2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3A77B5F7-695B-4CA1-B88C-ADFA617CC6BF}" type="datetimeFigureOut">
              <a:rPr lang="fr-FR" smtClean="0"/>
              <a:pPr/>
              <a:t>07/12/2024</a:t>
            </a:fld>
            <a:endParaRPr lang="fr-F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fr-F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A89B2DE8-45B8-489C-BFB3-76AEE7A11F2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fr.wikipedia.org/wiki/As_(monnaie)" TargetMode="External"/><Relationship Id="rId3" Type="http://schemas.openxmlformats.org/officeDocument/2006/relationships/hyperlink" Target="https://fr.wikipedia.org/wiki/Monnaie_romaine" TargetMode="External"/><Relationship Id="rId7" Type="http://schemas.openxmlformats.org/officeDocument/2006/relationships/hyperlink" Target="https://fr.wikipedia.org/wiki/IIIe_si%C3%A8cle_av._J.-C." TargetMode="External"/><Relationship Id="rId2" Type="http://schemas.openxmlformats.org/officeDocument/2006/relationships/hyperlink" Target="https://fr.wikipedia.org/wiki/Latin" TargetMode="External"/><Relationship Id="rId1" Type="http://schemas.openxmlformats.org/officeDocument/2006/relationships/slideLayout" Target="../slideLayouts/slideLayout2.xml"/><Relationship Id="rId6" Type="http://schemas.openxmlformats.org/officeDocument/2006/relationships/hyperlink" Target="https://fr.wikipedia.org/wiki/Argent" TargetMode="External"/><Relationship Id="rId5" Type="http://schemas.openxmlformats.org/officeDocument/2006/relationships/hyperlink" Target="https://fr.wikipedia.org/wiki/Rome_antique" TargetMode="External"/><Relationship Id="rId4" Type="http://schemas.openxmlformats.org/officeDocument/2006/relationships/hyperlink" Target="https://fr.wikipedia.org/wiki/Syst%C3%A8me_mon%C3%A9taire" TargetMode="External"/><Relationship Id="rId9" Type="http://schemas.openxmlformats.org/officeDocument/2006/relationships/hyperlink" Target="https://fr.wikipedia.org/wiki/Guerres_puniques"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ar.wikipedia.org/wiki/%D9%81%D8%B6%D8%A9" TargetMode="External"/><Relationship Id="rId2" Type="http://schemas.openxmlformats.org/officeDocument/2006/relationships/hyperlink" Target="https://ar.wikipedia.org/wiki/%D8%B9%D9%85%D9%84%D8%A9" TargetMode="External"/><Relationship Id="rId1" Type="http://schemas.openxmlformats.org/officeDocument/2006/relationships/slideLayout" Target="../slideLayouts/slideLayout2.xml"/><Relationship Id="rId4" Type="http://schemas.openxmlformats.org/officeDocument/2006/relationships/hyperlink" Target="https://ar.wikipedia.org/wiki/%D9%86%D9%8A%D8%B1%D9%88%D9%86"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err="1" smtClean="0"/>
              <a:t>الاستاذةبراهيمي</a:t>
            </a:r>
            <a:r>
              <a:rPr lang="ar-DZ" dirty="0" smtClean="0"/>
              <a:t> </a:t>
            </a:r>
            <a:r>
              <a:rPr lang="ar-DZ" dirty="0" smtClean="0">
                <a:solidFill>
                  <a:srgbClr val="94C600"/>
                </a:solidFill>
              </a:rPr>
              <a:t>فايزة</a:t>
            </a:r>
            <a:endParaRPr lang="fr-FR" dirty="0"/>
          </a:p>
        </p:txBody>
      </p:sp>
      <p:sp>
        <p:nvSpPr>
          <p:cNvPr id="3" name="Espace réservé du contenu 2"/>
          <p:cNvSpPr>
            <a:spLocks noGrp="1"/>
          </p:cNvSpPr>
          <p:nvPr>
            <p:ph idx="1"/>
          </p:nvPr>
        </p:nvSpPr>
        <p:spPr/>
        <p:txBody>
          <a:bodyPr/>
          <a:lstStyle/>
          <a:p>
            <a:pPr algn="r"/>
            <a:r>
              <a:rPr lang="ar-DZ" dirty="0" smtClean="0"/>
              <a:t>السنة الثالثة</a:t>
            </a:r>
          </a:p>
          <a:p>
            <a:pPr algn="r"/>
            <a:endParaRPr lang="ar-DZ" dirty="0"/>
          </a:p>
          <a:p>
            <a:pPr algn="r"/>
            <a:r>
              <a:rPr lang="ar-DZ" dirty="0" smtClean="0"/>
              <a:t>مقياس الاثار القديمة</a:t>
            </a:r>
            <a:endParaRPr lang="fr-FR" dirty="0"/>
          </a:p>
        </p:txBody>
      </p:sp>
    </p:spTree>
    <p:extLst>
      <p:ext uri="{BB962C8B-B14F-4D97-AF65-F5344CB8AC3E}">
        <p14:creationId xmlns:p14="http://schemas.microsoft.com/office/powerpoint/2010/main" val="15924840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836712"/>
            <a:ext cx="7560956" cy="5400600"/>
          </a:xfrm>
        </p:spPr>
        <p:txBody>
          <a:bodyPr>
            <a:normAutofit fontScale="92500" lnSpcReduction="10000"/>
          </a:bodyPr>
          <a:lstStyle/>
          <a:p>
            <a:pPr marL="68580" indent="0" algn="just" rtl="1">
              <a:buNone/>
            </a:pPr>
            <a:r>
              <a:rPr lang="ar-DZ" dirty="0" err="1">
                <a:solidFill>
                  <a:srgbClr val="000000"/>
                </a:solidFill>
                <a:latin typeface="Damascus"/>
              </a:rPr>
              <a:t>سـيفاقس</a:t>
            </a:r>
            <a:r>
              <a:rPr lang="ar-DZ" dirty="0">
                <a:solidFill>
                  <a:srgbClr val="000000"/>
                </a:solidFill>
                <a:latin typeface="AdobeArabic-Regular"/>
              </a:rPr>
              <a:t>: </a:t>
            </a:r>
            <a:r>
              <a:rPr lang="ar-DZ" dirty="0" smtClean="0">
                <a:solidFill>
                  <a:srgbClr val="000000"/>
                </a:solidFill>
                <a:latin typeface="Damascus"/>
              </a:rPr>
              <a:t>الـذي </a:t>
            </a:r>
            <a:r>
              <a:rPr lang="ar-DZ" dirty="0">
                <a:solidFill>
                  <a:srgbClr val="000000"/>
                </a:solidFill>
                <a:latin typeface="Damascus"/>
              </a:rPr>
              <a:t>أصبـح أول ملـك </a:t>
            </a:r>
            <a:r>
              <a:rPr lang="ar-DZ" dirty="0" err="1">
                <a:solidFill>
                  <a:srgbClr val="000000"/>
                </a:solidFill>
                <a:latin typeface="Damascus"/>
              </a:rPr>
              <a:t>لنوميديـا</a:t>
            </a:r>
            <a:r>
              <a:rPr lang="ar-DZ" dirty="0">
                <a:solidFill>
                  <a:srgbClr val="000000"/>
                </a:solidFill>
                <a:latin typeface="Damascus"/>
              </a:rPr>
              <a:t> الموحـدة وكانـت لـه عاصمتـان </a:t>
            </a:r>
            <a:r>
              <a:rPr lang="ar-DZ" dirty="0" err="1" smtClean="0">
                <a:solidFill>
                  <a:srgbClr val="000000"/>
                </a:solidFill>
                <a:latin typeface="Damascus"/>
              </a:rPr>
              <a:t>سـيقا</a:t>
            </a:r>
            <a:r>
              <a:rPr lang="ar-DZ" dirty="0" err="1" smtClean="0">
                <a:solidFill>
                  <a:srgbClr val="000000"/>
                </a:solidFill>
                <a:latin typeface="AdobeArabic-Regular"/>
              </a:rPr>
              <a:t>"</a:t>
            </a:r>
            <a:r>
              <a:rPr lang="ar-DZ" dirty="0" err="1" smtClean="0">
                <a:solidFill>
                  <a:srgbClr val="000000"/>
                </a:solidFill>
                <a:latin typeface="Damascus"/>
              </a:rPr>
              <a:t>بالقرب</a:t>
            </a:r>
            <a:r>
              <a:rPr lang="ar-DZ" dirty="0" smtClean="0">
                <a:solidFill>
                  <a:srgbClr val="000000"/>
                </a:solidFill>
                <a:latin typeface="Damascus"/>
              </a:rPr>
              <a:t> مـن </a:t>
            </a:r>
            <a:r>
              <a:rPr lang="ar-DZ" dirty="0">
                <a:solidFill>
                  <a:srgbClr val="000000"/>
                </a:solidFill>
                <a:latin typeface="Damascus"/>
              </a:rPr>
              <a:t>وادي </a:t>
            </a:r>
            <a:r>
              <a:rPr lang="ar-DZ" dirty="0" err="1">
                <a:solidFill>
                  <a:srgbClr val="000000"/>
                </a:solidFill>
                <a:latin typeface="Damascus"/>
              </a:rPr>
              <a:t>تافنـا</a:t>
            </a:r>
            <a:r>
              <a:rPr lang="ar-DZ" dirty="0">
                <a:solidFill>
                  <a:srgbClr val="000000"/>
                </a:solidFill>
                <a:latin typeface="AdobeArabic-Regular"/>
              </a:rPr>
              <a:t>" </a:t>
            </a:r>
            <a:r>
              <a:rPr lang="ar-DZ" dirty="0">
                <a:solidFill>
                  <a:srgbClr val="000000"/>
                </a:solidFill>
                <a:latin typeface="Damascus"/>
              </a:rPr>
              <a:t>و </a:t>
            </a:r>
            <a:r>
              <a:rPr lang="ar-DZ" dirty="0">
                <a:solidFill>
                  <a:srgbClr val="000000"/>
                </a:solidFill>
                <a:latin typeface="AdobeArabic-Regular"/>
              </a:rPr>
              <a:t>"</a:t>
            </a:r>
            <a:r>
              <a:rPr lang="ar-DZ" dirty="0">
                <a:solidFill>
                  <a:srgbClr val="000000"/>
                </a:solidFill>
                <a:latin typeface="Damascus"/>
              </a:rPr>
              <a:t>قرطن</a:t>
            </a:r>
            <a:r>
              <a:rPr lang="ar-DZ" dirty="0">
                <a:solidFill>
                  <a:srgbClr val="000000"/>
                </a:solidFill>
                <a:latin typeface="AdobeArabic-Regular"/>
              </a:rPr>
              <a:t>-</a:t>
            </a:r>
            <a:r>
              <a:rPr lang="ar-DZ" dirty="0">
                <a:solidFill>
                  <a:srgbClr val="000000"/>
                </a:solidFill>
                <a:latin typeface="Damascus"/>
              </a:rPr>
              <a:t>سـرت</a:t>
            </a:r>
            <a:r>
              <a:rPr lang="ar-DZ" dirty="0">
                <a:solidFill>
                  <a:srgbClr val="000000"/>
                </a:solidFill>
                <a:latin typeface="AdobeArabic-Regular"/>
              </a:rPr>
              <a:t>" </a:t>
            </a:r>
            <a:r>
              <a:rPr lang="ar-DZ" dirty="0">
                <a:solidFill>
                  <a:srgbClr val="000000"/>
                </a:solidFill>
                <a:latin typeface="Damascus"/>
              </a:rPr>
              <a:t>قسـنطينة </a:t>
            </a:r>
            <a:r>
              <a:rPr lang="ar-DZ" dirty="0" smtClean="0">
                <a:solidFill>
                  <a:srgbClr val="000000"/>
                </a:solidFill>
                <a:latin typeface="Damascus"/>
              </a:rPr>
              <a:t>,ولكـن </a:t>
            </a:r>
            <a:r>
              <a:rPr lang="ar-DZ" dirty="0">
                <a:solidFill>
                  <a:srgbClr val="000000"/>
                </a:solidFill>
                <a:latin typeface="Damascus"/>
              </a:rPr>
              <a:t>حكـم </a:t>
            </a:r>
            <a:r>
              <a:rPr lang="ar-DZ" dirty="0" err="1">
                <a:solidFill>
                  <a:srgbClr val="000000"/>
                </a:solidFill>
                <a:latin typeface="Damascus"/>
              </a:rPr>
              <a:t>سـيفاقس</a:t>
            </a:r>
            <a:r>
              <a:rPr lang="ar-DZ" dirty="0">
                <a:solidFill>
                  <a:srgbClr val="000000"/>
                </a:solidFill>
                <a:latin typeface="Damascus"/>
              </a:rPr>
              <a:t> لم يعمـر طويلا. كما أنه يجدر الذكر </a:t>
            </a:r>
            <a:r>
              <a:rPr lang="ar-DZ" dirty="0" smtClean="0">
                <a:solidFill>
                  <a:srgbClr val="000000"/>
                </a:solidFill>
                <a:latin typeface="Damascus"/>
              </a:rPr>
              <a:t>أن النصـوص </a:t>
            </a:r>
            <a:r>
              <a:rPr lang="ar-DZ" dirty="0">
                <a:solidFill>
                  <a:srgbClr val="000000"/>
                </a:solidFill>
                <a:latin typeface="Damascus"/>
              </a:rPr>
              <a:t>المتعلقـة بتاريـخ حكـم فتـرة هـذا الملـك شـحيحة لا تفـي بغـرض </a:t>
            </a:r>
            <a:r>
              <a:rPr lang="ar-DZ" dirty="0" err="1">
                <a:solidFill>
                  <a:srgbClr val="000000"/>
                </a:solidFill>
                <a:latin typeface="Damascus"/>
              </a:rPr>
              <a:t>الباحث.مـا</a:t>
            </a:r>
            <a:r>
              <a:rPr lang="ar-DZ" dirty="0">
                <a:solidFill>
                  <a:srgbClr val="000000"/>
                </a:solidFill>
                <a:latin typeface="Damascus"/>
              </a:rPr>
              <a:t> عـدا بعـض </a:t>
            </a:r>
            <a:r>
              <a:rPr lang="ar-DZ" dirty="0" smtClean="0">
                <a:solidFill>
                  <a:srgbClr val="000000"/>
                </a:solidFill>
                <a:latin typeface="Damascus"/>
              </a:rPr>
              <a:t>الاشـارات فـي </a:t>
            </a:r>
            <a:r>
              <a:rPr lang="ar-DZ" dirty="0">
                <a:solidFill>
                  <a:srgbClr val="000000"/>
                </a:solidFill>
                <a:latin typeface="Damascus"/>
              </a:rPr>
              <a:t>بعـض المصـادر التـي ذكـرت أنـه وتـزوج مـن </a:t>
            </a:r>
            <a:r>
              <a:rPr lang="ar-DZ" dirty="0" err="1">
                <a:solidFill>
                  <a:srgbClr val="000000"/>
                </a:solidFill>
                <a:latin typeface="Damascus"/>
              </a:rPr>
              <a:t>سوفونسـبا</a:t>
            </a:r>
            <a:r>
              <a:rPr lang="ar-DZ" dirty="0">
                <a:solidFill>
                  <a:srgbClr val="000000"/>
                </a:solidFill>
                <a:latin typeface="Damascus"/>
              </a:rPr>
              <a:t> كمـا كان حليفـا للرومـان ثـم </a:t>
            </a:r>
            <a:r>
              <a:rPr lang="ar-DZ" dirty="0" err="1" smtClean="0">
                <a:solidFill>
                  <a:srgbClr val="000000"/>
                </a:solidFill>
                <a:latin typeface="Damascus"/>
              </a:rPr>
              <a:t>قرطاج.ودخـل</a:t>
            </a:r>
            <a:r>
              <a:rPr lang="ar-DZ" dirty="0" smtClean="0">
                <a:solidFill>
                  <a:srgbClr val="000000"/>
                </a:solidFill>
                <a:latin typeface="Damascus"/>
              </a:rPr>
              <a:t> قصـر </a:t>
            </a:r>
            <a:r>
              <a:rPr lang="ar-DZ" dirty="0">
                <a:solidFill>
                  <a:srgbClr val="000000"/>
                </a:solidFill>
                <a:latin typeface="Damascus"/>
              </a:rPr>
              <a:t>قرطن</a:t>
            </a:r>
            <a:r>
              <a:rPr lang="ar-DZ" dirty="0">
                <a:solidFill>
                  <a:srgbClr val="000000"/>
                </a:solidFill>
                <a:latin typeface="AdobeArabic-Regular"/>
              </a:rPr>
              <a:t>-</a:t>
            </a:r>
            <a:r>
              <a:rPr lang="ar-DZ" dirty="0">
                <a:solidFill>
                  <a:srgbClr val="000000"/>
                </a:solidFill>
                <a:latin typeface="Damascus"/>
              </a:rPr>
              <a:t>سـرت .اضافـة إلـى أنـه يعـد أول ملـوك </a:t>
            </a:r>
            <a:r>
              <a:rPr lang="ar-DZ" dirty="0" err="1">
                <a:solidFill>
                  <a:srgbClr val="000000"/>
                </a:solidFill>
                <a:latin typeface="Damascus"/>
              </a:rPr>
              <a:t>نوميديـة</a:t>
            </a:r>
            <a:r>
              <a:rPr lang="ar-DZ" dirty="0">
                <a:solidFill>
                  <a:srgbClr val="000000"/>
                </a:solidFill>
                <a:latin typeface="Damascus"/>
              </a:rPr>
              <a:t> الموحـدة و أول مـن ضـرب العملـة مـن </a:t>
            </a:r>
            <a:r>
              <a:rPr lang="ar-DZ" dirty="0" smtClean="0">
                <a:solidFill>
                  <a:srgbClr val="000000"/>
                </a:solidFill>
                <a:latin typeface="Damascus"/>
              </a:rPr>
              <a:t>معـدن البرونـز </a:t>
            </a:r>
            <a:r>
              <a:rPr lang="ar-DZ" dirty="0">
                <a:solidFill>
                  <a:srgbClr val="000000"/>
                </a:solidFill>
                <a:latin typeface="Damascus"/>
              </a:rPr>
              <a:t>باسـمه </a:t>
            </a:r>
            <a:r>
              <a:rPr lang="ar-DZ" dirty="0" smtClean="0">
                <a:solidFill>
                  <a:srgbClr val="000000"/>
                </a:solidFill>
                <a:latin typeface="Damascus"/>
              </a:rPr>
              <a:t>كملـك</a:t>
            </a:r>
            <a:r>
              <a:rPr lang="fr-FR" dirty="0" smtClean="0">
                <a:solidFill>
                  <a:srgbClr val="000000"/>
                </a:solidFill>
                <a:latin typeface="Damascus"/>
              </a:rPr>
              <a:t> </a:t>
            </a:r>
            <a:r>
              <a:rPr lang="ar-DZ" dirty="0" smtClean="0">
                <a:solidFill>
                  <a:srgbClr val="000000"/>
                </a:solidFill>
                <a:latin typeface="Damascus"/>
              </a:rPr>
              <a:t>وظهـر </a:t>
            </a:r>
            <a:r>
              <a:rPr lang="ar-DZ" dirty="0">
                <a:solidFill>
                  <a:srgbClr val="000000"/>
                </a:solidFill>
                <a:latin typeface="Damascus"/>
              </a:rPr>
              <a:t>ت صورتـه علـى وجههـا و علـى رأسـه شـريط و شـعره مفتـول و بذقـن دائـري </a:t>
            </a:r>
            <a:r>
              <a:rPr lang="ar-DZ" dirty="0" smtClean="0">
                <a:solidFill>
                  <a:srgbClr val="000000"/>
                </a:solidFill>
                <a:latin typeface="Damascus"/>
              </a:rPr>
              <a:t>وعلـى </a:t>
            </a:r>
            <a:r>
              <a:rPr lang="ar-DZ" dirty="0" err="1" smtClean="0">
                <a:solidFill>
                  <a:srgbClr val="000000"/>
                </a:solidFill>
                <a:latin typeface="Damascus"/>
              </a:rPr>
              <a:t>الظهرالحصـان</a:t>
            </a:r>
            <a:r>
              <a:rPr lang="ar-DZ" dirty="0" smtClean="0">
                <a:solidFill>
                  <a:srgbClr val="000000"/>
                </a:solidFill>
                <a:latin typeface="Damascus"/>
              </a:rPr>
              <a:t> يركـض </a:t>
            </a:r>
            <a:r>
              <a:rPr lang="ar-DZ" dirty="0">
                <a:solidFill>
                  <a:srgbClr val="000000"/>
                </a:solidFill>
                <a:latin typeface="Damascus"/>
              </a:rPr>
              <a:t>لليسـار وعليـه فـارس يرتـدي برنسـا يخفـق مـن سـرعة ركـض الفـرس وعليهـا كتابـة </a:t>
            </a:r>
            <a:r>
              <a:rPr lang="ar-DZ" dirty="0" err="1" smtClean="0">
                <a:solidFill>
                  <a:srgbClr val="000000"/>
                </a:solidFill>
                <a:latin typeface="Damascus"/>
              </a:rPr>
              <a:t>بونيقيـةبالحـروف</a:t>
            </a:r>
            <a:r>
              <a:rPr lang="ar-DZ" dirty="0" smtClean="0">
                <a:solidFill>
                  <a:srgbClr val="000000"/>
                </a:solidFill>
                <a:latin typeface="Damascus"/>
              </a:rPr>
              <a:t> </a:t>
            </a:r>
            <a:r>
              <a:rPr lang="ar-DZ" dirty="0">
                <a:solidFill>
                  <a:srgbClr val="000000"/>
                </a:solidFill>
                <a:latin typeface="Damascus"/>
              </a:rPr>
              <a:t>التالية </a:t>
            </a:r>
            <a:r>
              <a:rPr lang="ar-DZ" dirty="0">
                <a:solidFill>
                  <a:srgbClr val="000000"/>
                </a:solidFill>
                <a:latin typeface="AdobeArabic-Regular"/>
              </a:rPr>
              <a:t>:</a:t>
            </a:r>
            <a:br>
              <a:rPr lang="ar-DZ" dirty="0">
                <a:solidFill>
                  <a:srgbClr val="000000"/>
                </a:solidFill>
                <a:latin typeface="AdobeArabic-Regular"/>
              </a:rPr>
            </a:br>
            <a:r>
              <a:rPr lang="ar-DZ" dirty="0">
                <a:solidFill>
                  <a:srgbClr val="000000"/>
                </a:solidFill>
                <a:latin typeface="AdobeArabic-Regular"/>
              </a:rPr>
              <a:t>" </a:t>
            </a:r>
            <a:r>
              <a:rPr lang="ar-DZ" dirty="0">
                <a:solidFill>
                  <a:srgbClr val="000000"/>
                </a:solidFill>
                <a:latin typeface="Damascus"/>
              </a:rPr>
              <a:t>س . ف . ك </a:t>
            </a:r>
            <a:r>
              <a:rPr lang="ar-DZ" dirty="0">
                <a:solidFill>
                  <a:srgbClr val="000000"/>
                </a:solidFill>
                <a:latin typeface="AdobeArabic-Regular"/>
              </a:rPr>
              <a:t>- </a:t>
            </a:r>
            <a:r>
              <a:rPr lang="ar-DZ" dirty="0">
                <a:solidFill>
                  <a:srgbClr val="000000"/>
                </a:solidFill>
                <a:latin typeface="Damascus"/>
              </a:rPr>
              <a:t>ح . م . م . ل . ك . ت </a:t>
            </a:r>
            <a:r>
              <a:rPr lang="ar-DZ" dirty="0">
                <a:solidFill>
                  <a:srgbClr val="000000"/>
                </a:solidFill>
                <a:latin typeface="AdobeArabic-Regular"/>
              </a:rPr>
              <a:t>" </a:t>
            </a:r>
            <a:r>
              <a:rPr lang="ar-DZ" dirty="0">
                <a:solidFill>
                  <a:srgbClr val="000000"/>
                </a:solidFill>
                <a:latin typeface="Damascus"/>
              </a:rPr>
              <a:t>. معنا هــا ســيفا قس ملــك </a:t>
            </a:r>
            <a:r>
              <a:rPr lang="ar-DZ" dirty="0"/>
              <a:t/>
            </a:r>
            <a:br>
              <a:rPr lang="ar-DZ" dirty="0"/>
            </a:br>
            <a:endParaRPr lang="fr-FR" dirty="0"/>
          </a:p>
        </p:txBody>
      </p:sp>
    </p:spTree>
    <p:extLst>
      <p:ext uri="{BB962C8B-B14F-4D97-AF65-F5344CB8AC3E}">
        <p14:creationId xmlns:p14="http://schemas.microsoft.com/office/powerpoint/2010/main" val="147510033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124744"/>
            <a:ext cx="6777317" cy="5040560"/>
          </a:xfrm>
        </p:spPr>
        <p:txBody>
          <a:bodyPr>
            <a:normAutofit/>
          </a:bodyPr>
          <a:lstStyle/>
          <a:p>
            <a:pPr algn="just" rtl="1"/>
            <a:r>
              <a:rPr lang="ar-DZ" sz="2800" dirty="0"/>
              <a:t>وارتدت أيضًا المرأة الرومانية </a:t>
            </a:r>
            <a:r>
              <a:rPr lang="ar-DZ" sz="2800" b="1" dirty="0" smtClean="0"/>
              <a:t>(</a:t>
            </a:r>
            <a:r>
              <a:rPr lang="fr-FR" sz="2800" b="1" dirty="0" err="1"/>
              <a:t>Dalmatica</a:t>
            </a:r>
            <a:r>
              <a:rPr lang="fr-FR" sz="2800" b="1" dirty="0"/>
              <a:t>)</a:t>
            </a:r>
            <a:r>
              <a:rPr lang="fr-FR" sz="2800" dirty="0"/>
              <a:t> </a:t>
            </a:r>
            <a:r>
              <a:rPr lang="ar-DZ" sz="2800" dirty="0"/>
              <a:t>وهو زي مأخوذ من آسيا الصغرى، وكان يرتدى أيضًا فوق </a:t>
            </a:r>
            <a:r>
              <a:rPr lang="ar-DZ" sz="2800" dirty="0" err="1"/>
              <a:t>التونيك</a:t>
            </a:r>
            <a:r>
              <a:rPr lang="ar-DZ" sz="2800" dirty="0"/>
              <a:t>. وأهم ما يميزه هو الأكمام الواسعة والتي كانت غالبًا ما تزين بالأشرطة، وقد أحببته السيدات الرومانيات وشاع استعماله بينهما. كما استخدمته الطبقات الراقية، فكان يدل على ارتفاع شأن المرأة وقدرها. </a:t>
            </a:r>
          </a:p>
          <a:p>
            <a:pPr algn="r"/>
            <a:endParaRPr lang="fr-FR" dirty="0"/>
          </a:p>
        </p:txBody>
      </p:sp>
    </p:spTree>
    <p:extLst>
      <p:ext uri="{BB962C8B-B14F-4D97-AF65-F5344CB8AC3E}">
        <p14:creationId xmlns:p14="http://schemas.microsoft.com/office/powerpoint/2010/main" val="168775379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1560" y="1124744"/>
            <a:ext cx="7920880" cy="5544616"/>
          </a:xfrm>
        </p:spPr>
        <p:txBody>
          <a:bodyPr>
            <a:noAutofit/>
          </a:bodyPr>
          <a:lstStyle/>
          <a:p>
            <a:pPr algn="just"/>
            <a:r>
              <a:rPr lang="ar-DZ" sz="2800" dirty="0"/>
              <a:t>كانت أكثر الأنواع التي اقترن استعمالها مع الزي الخارجي، وأصبحت رداءً خارجيًا شائعًا يستعمل مع </a:t>
            </a:r>
            <a:r>
              <a:rPr lang="ar-DZ" sz="2800" dirty="0" smtClean="0"/>
              <a:t>ا </a:t>
            </a:r>
            <a:r>
              <a:rPr lang="ar-DZ" sz="2800" dirty="0"/>
              <a:t>ذي الكمين </a:t>
            </a:r>
            <a:r>
              <a:rPr lang="ar-DZ" sz="2800" dirty="0" err="1" smtClean="0"/>
              <a:t>الأستولا</a:t>
            </a:r>
            <a:r>
              <a:rPr lang="ar-DZ" sz="2800" dirty="0"/>
              <a:t>، وكان النساء يفضلونه عن </a:t>
            </a:r>
            <a:r>
              <a:rPr lang="ar-DZ" sz="2800" dirty="0" err="1"/>
              <a:t>التوجا</a:t>
            </a:r>
            <a:r>
              <a:rPr lang="ar-DZ" sz="2800" dirty="0"/>
              <a:t>. وهي عباءة مستطيلة الشكل تشبه إلى حد كبير العباءة الإغريقية </a:t>
            </a:r>
            <a:r>
              <a:rPr lang="ar-DZ" sz="2800" dirty="0" smtClean="0"/>
              <a:t>(</a:t>
            </a:r>
            <a:r>
              <a:rPr lang="fr-FR" sz="2800" dirty="0" smtClean="0"/>
              <a:t>، </a:t>
            </a:r>
            <a:r>
              <a:rPr lang="ar-DZ" sz="2800" dirty="0"/>
              <a:t>يتم تمريرها فوق الكتف الأيسر ثم تلف من الخلف حول الجسم، ثم تمر تحت الذراع الأيمن حيث تتركه عاريًا ثم تلف مرة أخرى على الكتف الأيسر. أو تثبت باستعمال </a:t>
            </a:r>
            <a:r>
              <a:rPr lang="ar-DZ" sz="2800" dirty="0" err="1"/>
              <a:t>البروشات</a:t>
            </a:r>
            <a:r>
              <a:rPr lang="ar-DZ" sz="2800" dirty="0"/>
              <a:t> أو الدبابيس حيث يترك الذراع الأيمن حرًا، كما يغطى منتصف الذراع، ثم يمر تحت الذراع اليسرى، ويترك هذا الذراع أيضًا حرًا </a:t>
            </a:r>
            <a:r>
              <a:rPr lang="ar-DZ" sz="2800" dirty="0" err="1"/>
              <a:t>ى</a:t>
            </a:r>
            <a:r>
              <a:rPr lang="ar-DZ" sz="2800" dirty="0" err="1" smtClean="0"/>
              <a:t>أو</a:t>
            </a:r>
            <a:r>
              <a:rPr lang="ar-DZ" sz="2800" dirty="0" smtClean="0"/>
              <a:t> يغطى</a:t>
            </a:r>
            <a:endParaRPr lang="fr-FR" sz="2800" dirty="0"/>
          </a:p>
        </p:txBody>
      </p:sp>
    </p:spTree>
    <p:extLst>
      <p:ext uri="{BB962C8B-B14F-4D97-AF65-F5344CB8AC3E}">
        <p14:creationId xmlns:p14="http://schemas.microsoft.com/office/powerpoint/2010/main" val="312448402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dalmatica</a:t>
            </a:r>
            <a:endParaRPr lang="fr-FR" dirty="0"/>
          </a:p>
        </p:txBody>
      </p:sp>
      <p:pic>
        <p:nvPicPr>
          <p:cNvPr id="2050" name="Picture 2" descr="C:\Users\NTIC\Desktop\Dalamatikroemisch.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28156" y="2324100"/>
            <a:ext cx="2806700" cy="350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9323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err="1" smtClean="0"/>
              <a:t>التوجة</a:t>
            </a:r>
            <a:endParaRPr lang="fr-FR" dirty="0"/>
          </a:p>
        </p:txBody>
      </p:sp>
      <p:pic>
        <p:nvPicPr>
          <p:cNvPr id="1026" name="Picture 2" descr="C:\Users\NTIC\Desktop\toga.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230" t="30711" r="11408" b="19594"/>
          <a:stretch/>
        </p:blipFill>
        <p:spPr bwMode="auto">
          <a:xfrm>
            <a:off x="1115616" y="1988840"/>
            <a:ext cx="7488832"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5387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fr-FR" dirty="0" err="1" smtClean="0"/>
              <a:t>stola</a:t>
            </a:r>
            <a:r>
              <a:rPr lang="ar-DZ" dirty="0" err="1" smtClean="0"/>
              <a:t>الاستولا</a:t>
            </a:r>
            <a:endParaRPr lang="fr-FR" dirty="0"/>
          </a:p>
        </p:txBody>
      </p:sp>
      <p:pic>
        <p:nvPicPr>
          <p:cNvPr id="2050" name="Picture 2" descr="C:\Users\NTIC\Desktop\Captureتتت.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434" t="16083" r="31233" b="6968"/>
          <a:stretch/>
        </p:blipFill>
        <p:spPr bwMode="auto">
          <a:xfrm>
            <a:off x="1115616" y="2276872"/>
            <a:ext cx="6336704" cy="403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23380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1143000"/>
          </a:xfrm>
        </p:spPr>
        <p:txBody>
          <a:bodyPr/>
          <a:lstStyle/>
          <a:p>
            <a:r>
              <a:rPr lang="fr-FR" dirty="0" err="1" smtClean="0"/>
              <a:t>stola</a:t>
            </a:r>
            <a:endParaRPr lang="fr-FR" dirty="0"/>
          </a:p>
        </p:txBody>
      </p:sp>
      <p:pic>
        <p:nvPicPr>
          <p:cNvPr id="4098" name="Picture 2" descr="C:\Users\NTIC\Desktop\c6ce30505f99326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124744"/>
            <a:ext cx="8208912"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07626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stola</a:t>
            </a:r>
            <a:endParaRPr lang="fr-FR" dirty="0"/>
          </a:p>
        </p:txBody>
      </p:sp>
      <p:pic>
        <p:nvPicPr>
          <p:cNvPr id="5122" name="Picture 2" descr="C:\Users\NTIC\Desktop\g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600200"/>
            <a:ext cx="7344815" cy="499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60831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err="1" smtClean="0"/>
              <a:t>توجة</a:t>
            </a:r>
            <a:r>
              <a:rPr lang="fr-FR" dirty="0" err="1" smtClean="0"/>
              <a:t>toga</a:t>
            </a:r>
            <a:endParaRPr lang="fr-FR" dirty="0"/>
          </a:p>
        </p:txBody>
      </p:sp>
      <p:pic>
        <p:nvPicPr>
          <p:cNvPr id="3074" name="Picture 2" descr="C:\Users\NTIC\Desktop\Capture.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735" t="14428" r="28676" b="6555"/>
          <a:stretch/>
        </p:blipFill>
        <p:spPr bwMode="auto">
          <a:xfrm>
            <a:off x="1835696" y="2060848"/>
            <a:ext cx="5328591" cy="354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23298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itaillecreux</a:t>
            </a:r>
            <a:endParaRPr lang="fr-FR" dirty="0"/>
          </a:p>
        </p:txBody>
      </p:sp>
      <p:pic>
        <p:nvPicPr>
          <p:cNvPr id="1026" name="Picture 2" descr="C:\Users\NTIC\Desktop\800px-Julie,_Intaille_C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62838" y="2324100"/>
            <a:ext cx="3337336" cy="350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74420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2050" name="Picture 2" descr="C:\Users\NTIC\Desktop\800px-Roman_-_Intaglio_of_a_Circus_with_a_Chariot_Race_-_Walters_42131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2420888"/>
            <a:ext cx="7128792"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953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412776"/>
            <a:ext cx="6777317" cy="4419853"/>
          </a:xfrm>
        </p:spPr>
        <p:txBody>
          <a:bodyPr/>
          <a:lstStyle/>
          <a:p>
            <a:pPr algn="r"/>
            <a:r>
              <a:rPr lang="ar-DZ" dirty="0">
                <a:solidFill>
                  <a:srgbClr val="3E3D2D"/>
                </a:solidFill>
              </a:rPr>
              <a:t>أما بالنسبة لنقود </a:t>
            </a:r>
            <a:r>
              <a:rPr lang="ar-DZ" dirty="0" err="1">
                <a:solidFill>
                  <a:srgbClr val="3E3D2D"/>
                </a:solidFill>
              </a:rPr>
              <a:t>إبنه</a:t>
            </a:r>
            <a:r>
              <a:rPr lang="ar-DZ" dirty="0">
                <a:solidFill>
                  <a:srgbClr val="3E3D2D"/>
                </a:solidFill>
              </a:rPr>
              <a:t> فرمينا, فقد كانت كثيرة الشبه لنقود أبيه, ويبدو أنها ضربت في عهد الملك </a:t>
            </a:r>
            <a:r>
              <a:rPr lang="ar-DZ" dirty="0" err="1">
                <a:solidFill>
                  <a:srgbClr val="3E3D2D"/>
                </a:solidFill>
              </a:rPr>
              <a:t>سيفاكس</a:t>
            </a:r>
            <a:r>
              <a:rPr lang="ar-DZ" dirty="0">
                <a:solidFill>
                  <a:srgbClr val="3E3D2D"/>
                </a:solidFill>
              </a:rPr>
              <a:t>, حيث يظهر فرمينا وهو صغير السن, </a:t>
            </a:r>
            <a:r>
              <a:rPr lang="ar-DZ" dirty="0" smtClean="0">
                <a:solidFill>
                  <a:srgbClr val="3E3D2D"/>
                </a:solidFill>
              </a:rPr>
              <a:t>ودون </a:t>
            </a:r>
            <a:r>
              <a:rPr lang="ar-DZ" dirty="0">
                <a:solidFill>
                  <a:srgbClr val="3E3D2D"/>
                </a:solidFill>
              </a:rPr>
              <a:t>لحية, ألنها لم تنمو بعد</a:t>
            </a:r>
            <a:endParaRPr lang="fr-FR" dirty="0"/>
          </a:p>
        </p:txBody>
      </p:sp>
    </p:spTree>
    <p:extLst>
      <p:ext uri="{BB962C8B-B14F-4D97-AF65-F5344CB8AC3E}">
        <p14:creationId xmlns:p14="http://schemas.microsoft.com/office/powerpoint/2010/main" val="100904097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074" name="Picture 2" descr="C:\Users\NTIC\Desktop\Intaille_romaine_en_jaspe_sanguin_avec_Abrasax_l'anguipède_à_tête_de_coq_alectrocéphale_et_les_noms_des_anges_magico-religieuse,_gnostiqu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2324100"/>
            <a:ext cx="6912768" cy="3769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94633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098" name="Picture 2" descr="C:\Users\NTIC\Desktop\Incised_Carnelian_Intaglio_of_a_Pegasus,_Yale_University_Art_Gallery,_inv._1933.604_-_YDEA_-_3459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2324100"/>
            <a:ext cx="6336704" cy="384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02226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camee</a:t>
            </a:r>
            <a:endParaRPr lang="fr-FR" dirty="0"/>
          </a:p>
        </p:txBody>
      </p:sp>
      <p:pic>
        <p:nvPicPr>
          <p:cNvPr id="5122" name="Picture 2" descr="C:\Users\NTIC\Desktop\Constantine-came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2348880"/>
            <a:ext cx="6768752"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73891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146" name="Picture 2" descr="C:\Users\NTIC\Desktop\800px-EB1911_Roman_Art_-_Gemma_Auguste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2324100"/>
            <a:ext cx="6192688" cy="384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2624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a:t>
            </a:r>
            <a:endParaRPr lang="fr-FR" dirty="0"/>
          </a:p>
        </p:txBody>
      </p:sp>
      <p:pic>
        <p:nvPicPr>
          <p:cNvPr id="7170" name="Picture 2" descr="C:\Users\NTIC\Desktop\800px-Great_Cameo_of_France_CdM_Paris_Bab264_n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704" y="2760026"/>
            <a:ext cx="5256584" cy="3477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81652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8194" name="Picture 2" descr="C:\Users\NTIC\Desktop\Augustus_kame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2324100"/>
            <a:ext cx="5832648" cy="3913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891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052736"/>
            <a:ext cx="8229600" cy="5073427"/>
          </a:xfrm>
        </p:spPr>
        <p:txBody>
          <a:bodyPr/>
          <a:lstStyle/>
          <a:p>
            <a:pPr algn="r" rtl="1"/>
            <a:r>
              <a:rPr lang="ar-DZ" dirty="0" smtClean="0"/>
              <a:t>حيث </a:t>
            </a:r>
            <a:r>
              <a:rPr lang="ar-DZ" dirty="0"/>
              <a:t>نجد أن سك </a:t>
            </a:r>
            <a:r>
              <a:rPr lang="ar-DZ" dirty="0" smtClean="0"/>
              <a:t>العملة </a:t>
            </a:r>
            <a:r>
              <a:rPr lang="ar-DZ" dirty="0" err="1"/>
              <a:t>النوميدية</a:t>
            </a:r>
            <a:r>
              <a:rPr lang="ar-DZ" dirty="0"/>
              <a:t> قد تضاعف, ابتداء من فترة حكم </a:t>
            </a:r>
            <a:r>
              <a:rPr lang="ar-DZ" dirty="0" err="1"/>
              <a:t>ماسينيسا</a:t>
            </a:r>
            <a:r>
              <a:rPr lang="ar-DZ" dirty="0"/>
              <a:t>, وهذا يؤكد أن </a:t>
            </a:r>
            <a:r>
              <a:rPr lang="ar-DZ" dirty="0" smtClean="0"/>
              <a:t>هذا </a:t>
            </a:r>
            <a:r>
              <a:rPr lang="ar-DZ" dirty="0"/>
              <a:t>الملك لم يكن أول حاكم </a:t>
            </a:r>
            <a:r>
              <a:rPr lang="ar-DZ" dirty="0" err="1"/>
              <a:t>نوميدي</a:t>
            </a:r>
            <a:r>
              <a:rPr lang="ar-DZ" dirty="0"/>
              <a:t> سك العملة , و </a:t>
            </a:r>
            <a:r>
              <a:rPr lang="ar-DZ" dirty="0" smtClean="0"/>
              <a:t>ان </a:t>
            </a:r>
            <a:r>
              <a:rPr lang="ar-DZ" dirty="0"/>
              <a:t>أقدم النقود </a:t>
            </a:r>
            <a:r>
              <a:rPr lang="ar-DZ" dirty="0" err="1"/>
              <a:t>النوميدية</a:t>
            </a:r>
            <a:r>
              <a:rPr lang="ar-DZ" dirty="0"/>
              <a:t> التي يمكن تأريخها تعود ا للملك "</a:t>
            </a:r>
            <a:r>
              <a:rPr lang="ar-DZ" dirty="0" err="1"/>
              <a:t>سيفاكس</a:t>
            </a:r>
            <a:r>
              <a:rPr lang="ar-DZ" dirty="0"/>
              <a:t>" وابنه فرمينا, و قد قاموا بهذا العمل في "</a:t>
            </a:r>
            <a:r>
              <a:rPr lang="ar-DZ" dirty="0" err="1"/>
              <a:t>ماسيسيليا</a:t>
            </a:r>
            <a:r>
              <a:rPr lang="ar-DZ" dirty="0"/>
              <a:t>" قبله منذ أواخر القرن الثالث قبل </a:t>
            </a:r>
            <a:r>
              <a:rPr lang="ar-DZ" dirty="0" smtClean="0"/>
              <a:t>الميلاد, </a:t>
            </a:r>
            <a:r>
              <a:rPr lang="ar-DZ" dirty="0"/>
              <a:t>أي بعد فترة قصيرة من لجوء قرطاج إلى سك عملتها في إفريقيا كبديل عن </a:t>
            </a:r>
            <a:r>
              <a:rPr lang="ar-DZ" dirty="0" smtClean="0"/>
              <a:t>صقلية.</a:t>
            </a:r>
            <a:endParaRPr lang="fr-FR" dirty="0"/>
          </a:p>
        </p:txBody>
      </p:sp>
    </p:spTree>
    <p:extLst>
      <p:ext uri="{BB962C8B-B14F-4D97-AF65-F5344CB8AC3E}">
        <p14:creationId xmlns:p14="http://schemas.microsoft.com/office/powerpoint/2010/main" val="19461165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71600" y="1025371"/>
            <a:ext cx="6777317" cy="4923909"/>
          </a:xfrm>
        </p:spPr>
        <p:txBody>
          <a:bodyPr>
            <a:normAutofit/>
          </a:bodyPr>
          <a:lstStyle/>
          <a:p>
            <a:pPr algn="r"/>
            <a:r>
              <a:rPr lang="ar-DZ" dirty="0"/>
              <a:t>كان الملك </a:t>
            </a:r>
            <a:r>
              <a:rPr lang="ar-DZ" dirty="0" err="1"/>
              <a:t>سيفاكس</a:t>
            </a:r>
            <a:r>
              <a:rPr lang="ar-DZ" dirty="0"/>
              <a:t> أثناء ذلك على </a:t>
            </a:r>
            <a:r>
              <a:rPr lang="ar-DZ" dirty="0" smtClean="0"/>
              <a:t>علاقة </a:t>
            </a:r>
            <a:r>
              <a:rPr lang="ar-DZ" dirty="0"/>
              <a:t>بإسبانيا ويبدوا أن قسما كبيرا من عملته </a:t>
            </a:r>
            <a:r>
              <a:rPr lang="ar-DZ" dirty="0" smtClean="0"/>
              <a:t>سكت </a:t>
            </a:r>
            <a:r>
              <a:rPr lang="ar-DZ" dirty="0"/>
              <a:t>هناك . لم يستخدم ملوك </a:t>
            </a:r>
            <a:r>
              <a:rPr lang="ar-DZ" dirty="0" err="1"/>
              <a:t>النوميد</a:t>
            </a:r>
            <a:r>
              <a:rPr lang="ar-DZ" dirty="0"/>
              <a:t> المعادن الثمينة في سك عمالتهم, و كانت معظمها مصنوعة من معادن رخيصة مثل الرصاص و النحاس, </a:t>
            </a:r>
            <a:r>
              <a:rPr lang="ar-DZ" dirty="0" err="1"/>
              <a:t>بإستثناء</a:t>
            </a:r>
            <a:r>
              <a:rPr lang="ar-DZ" dirty="0"/>
              <a:t> ثالث قطع فضية تنسب للملك فرمينا ابن </a:t>
            </a:r>
            <a:r>
              <a:rPr lang="ar-DZ" dirty="0" err="1"/>
              <a:t>سيفاكس</a:t>
            </a:r>
            <a:r>
              <a:rPr lang="ar-DZ" dirty="0"/>
              <a:t>, و ستة قطع نسبة للملك </a:t>
            </a:r>
            <a:r>
              <a:rPr lang="ar-DZ" dirty="0" err="1"/>
              <a:t>هيمبصال</a:t>
            </a:r>
            <a:r>
              <a:rPr lang="ar-DZ" dirty="0"/>
              <a:t> الثاني, و قطعتين ذهبيتين نسبة إلى الملك </a:t>
            </a:r>
            <a:r>
              <a:rPr lang="ar-DZ" dirty="0" err="1"/>
              <a:t>يوغرطة</a:t>
            </a:r>
            <a:r>
              <a:rPr lang="ar-DZ" dirty="0"/>
              <a:t> </a:t>
            </a:r>
            <a:r>
              <a:rPr lang="ar-DZ" dirty="0" smtClean="0"/>
              <a:t>. </a:t>
            </a:r>
            <a:r>
              <a:rPr lang="ar-DZ" dirty="0"/>
              <a:t>فالعملة </a:t>
            </a:r>
            <a:r>
              <a:rPr lang="ar-DZ" dirty="0" err="1"/>
              <a:t>النوميدية</a:t>
            </a:r>
            <a:r>
              <a:rPr lang="ar-DZ" dirty="0"/>
              <a:t> </a:t>
            </a:r>
            <a:r>
              <a:rPr lang="ar-DZ" dirty="0" smtClean="0"/>
              <a:t> </a:t>
            </a:r>
            <a:r>
              <a:rPr lang="ar-DZ" dirty="0"/>
              <a:t>مكتشفة التي تعود إلى فترة الممالك في مجملها مصنوعة من الفضة والرصاص </a:t>
            </a:r>
            <a:r>
              <a:rPr lang="ar-DZ" dirty="0" smtClean="0"/>
              <a:t>والبرونز</a:t>
            </a:r>
            <a:endParaRPr lang="fr-FR" dirty="0"/>
          </a:p>
        </p:txBody>
      </p:sp>
    </p:spTree>
    <p:extLst>
      <p:ext uri="{BB962C8B-B14F-4D97-AF65-F5344CB8AC3E}">
        <p14:creationId xmlns:p14="http://schemas.microsoft.com/office/powerpoint/2010/main" val="1782471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692696"/>
            <a:ext cx="6777317" cy="5139933"/>
          </a:xfrm>
        </p:spPr>
        <p:txBody>
          <a:bodyPr/>
          <a:lstStyle/>
          <a:p>
            <a:pPr algn="just" rtl="1"/>
            <a:r>
              <a:rPr lang="ar-DZ" dirty="0" smtClean="0"/>
              <a:t>. </a:t>
            </a:r>
            <a:r>
              <a:rPr lang="ar-DZ" dirty="0"/>
              <a:t>إن تنمية العملة وتداولها يعود للملك </a:t>
            </a:r>
            <a:r>
              <a:rPr lang="ar-DZ" dirty="0" err="1"/>
              <a:t>ماسينيسا</a:t>
            </a:r>
            <a:r>
              <a:rPr lang="ar-DZ" dirty="0"/>
              <a:t>, خاصة في القسم الشرقي الذي يعد أكثر تطورا </a:t>
            </a:r>
            <a:r>
              <a:rPr lang="ar-DZ" dirty="0" err="1"/>
              <a:t>وعمرانا,وبالتحديد</a:t>
            </a:r>
            <a:r>
              <a:rPr lang="ar-DZ" dirty="0"/>
              <a:t> </a:t>
            </a:r>
            <a:r>
              <a:rPr lang="ar-DZ" dirty="0" smtClean="0"/>
              <a:t>في </a:t>
            </a:r>
            <a:r>
              <a:rPr lang="ar-DZ" dirty="0"/>
              <a:t>منطقة سيرتا, كما وجدت في تونس وباقي جهات </a:t>
            </a:r>
            <a:r>
              <a:rPr lang="ar-DZ" dirty="0" smtClean="0"/>
              <a:t>الجزائر</a:t>
            </a:r>
            <a:endParaRPr lang="fr-FR" dirty="0"/>
          </a:p>
        </p:txBody>
      </p:sp>
    </p:spTree>
    <p:extLst>
      <p:ext uri="{BB962C8B-B14F-4D97-AF65-F5344CB8AC3E}">
        <p14:creationId xmlns:p14="http://schemas.microsoft.com/office/powerpoint/2010/main" val="3011606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764704"/>
            <a:ext cx="7632964" cy="5472608"/>
          </a:xfrm>
        </p:spPr>
        <p:txBody>
          <a:bodyPr>
            <a:noAutofit/>
          </a:bodyPr>
          <a:lstStyle/>
          <a:p>
            <a:pPr algn="r" rtl="1"/>
            <a:r>
              <a:rPr lang="ar-DZ" sz="2000" dirty="0" err="1" smtClean="0">
                <a:solidFill>
                  <a:srgbClr val="000000"/>
                </a:solidFill>
                <a:latin typeface="Damascus"/>
              </a:rPr>
              <a:t>ماسينيســا</a:t>
            </a:r>
            <a:r>
              <a:rPr lang="ar-DZ" sz="2000" dirty="0" smtClean="0">
                <a:solidFill>
                  <a:srgbClr val="000000"/>
                </a:solidFill>
                <a:latin typeface="Damascus"/>
              </a:rPr>
              <a:t> </a:t>
            </a:r>
            <a:r>
              <a:rPr lang="ar-DZ" sz="2000" dirty="0">
                <a:solidFill>
                  <a:srgbClr val="000000"/>
                </a:solidFill>
                <a:latin typeface="AdobeArabic-Regular"/>
              </a:rPr>
              <a:t>148 – 203</a:t>
            </a:r>
            <a:r>
              <a:rPr lang="ar-DZ" sz="2000" dirty="0">
                <a:solidFill>
                  <a:srgbClr val="000000"/>
                </a:solidFill>
                <a:latin typeface="Damascus"/>
              </a:rPr>
              <a:t>ق</a:t>
            </a:r>
            <a:r>
              <a:rPr lang="ar-DZ" sz="2000" dirty="0">
                <a:solidFill>
                  <a:srgbClr val="000000"/>
                </a:solidFill>
                <a:latin typeface="AdobeArabic-Regular"/>
              </a:rPr>
              <a:t>-</a:t>
            </a:r>
            <a:r>
              <a:rPr lang="ar-DZ" sz="2000" dirty="0">
                <a:solidFill>
                  <a:srgbClr val="000000"/>
                </a:solidFill>
                <a:latin typeface="Damascus"/>
              </a:rPr>
              <a:t>م ملــك </a:t>
            </a:r>
            <a:r>
              <a:rPr lang="ar-DZ" sz="2000" dirty="0" err="1">
                <a:solidFill>
                  <a:srgbClr val="000000"/>
                </a:solidFill>
                <a:latin typeface="Damascus"/>
              </a:rPr>
              <a:t>نوميديــة</a:t>
            </a:r>
            <a:r>
              <a:rPr lang="ar-DZ" sz="2000" dirty="0">
                <a:solidFill>
                  <a:srgbClr val="000000"/>
                </a:solidFill>
                <a:latin typeface="Damascus"/>
              </a:rPr>
              <a:t> الموحــدة دخــل قصــر قرطن</a:t>
            </a:r>
            <a:r>
              <a:rPr lang="ar-DZ" sz="2000" dirty="0">
                <a:solidFill>
                  <a:srgbClr val="000000"/>
                </a:solidFill>
                <a:latin typeface="AdobeArabic-Regular"/>
              </a:rPr>
              <a:t>-</a:t>
            </a:r>
            <a:r>
              <a:rPr lang="ar-DZ" sz="2000" dirty="0">
                <a:solidFill>
                  <a:srgbClr val="000000"/>
                </a:solidFill>
                <a:latin typeface="Damascus"/>
              </a:rPr>
              <a:t>ســرت ســنة </a:t>
            </a:r>
            <a:r>
              <a:rPr lang="ar-DZ" sz="2000" dirty="0">
                <a:solidFill>
                  <a:srgbClr val="000000"/>
                </a:solidFill>
                <a:latin typeface="AdobeArabic-Regular"/>
              </a:rPr>
              <a:t>203</a:t>
            </a:r>
            <a:r>
              <a:rPr lang="ar-DZ" sz="2000" dirty="0">
                <a:solidFill>
                  <a:srgbClr val="000000"/>
                </a:solidFill>
                <a:latin typeface="Damascus"/>
              </a:rPr>
              <a:t>ق</a:t>
            </a:r>
            <a:r>
              <a:rPr lang="ar-DZ" sz="2000" dirty="0">
                <a:solidFill>
                  <a:srgbClr val="000000"/>
                </a:solidFill>
                <a:latin typeface="AdobeArabic-Regular"/>
              </a:rPr>
              <a:t>-</a:t>
            </a:r>
            <a:r>
              <a:rPr lang="ar-DZ" sz="2000" dirty="0">
                <a:solidFill>
                  <a:srgbClr val="000000"/>
                </a:solidFill>
                <a:latin typeface="Damascus"/>
              </a:rPr>
              <a:t>م</a:t>
            </a:r>
            <a:r>
              <a:rPr lang="ar-DZ" sz="2000" dirty="0">
                <a:solidFill>
                  <a:srgbClr val="000000"/>
                </a:solidFill>
                <a:latin typeface="AdobeArabic-Regular"/>
              </a:rPr>
              <a:t>, </a:t>
            </a:r>
            <a:r>
              <a:rPr lang="ar-DZ" sz="2000" dirty="0">
                <a:solidFill>
                  <a:srgbClr val="000000"/>
                </a:solidFill>
                <a:latin typeface="Damascus"/>
              </a:rPr>
              <a:t>وكــرس جهــده</a:t>
            </a:r>
            <a:br>
              <a:rPr lang="ar-DZ" sz="2000" dirty="0">
                <a:solidFill>
                  <a:srgbClr val="000000"/>
                </a:solidFill>
                <a:latin typeface="Damascus"/>
              </a:rPr>
            </a:br>
            <a:r>
              <a:rPr lang="ar-DZ" sz="2000" dirty="0">
                <a:solidFill>
                  <a:srgbClr val="000000"/>
                </a:solidFill>
                <a:latin typeface="Damascus"/>
              </a:rPr>
              <a:t>لاســترجاع أراضــي أبائــه و أجــداده، التــي ســلبت منهــم تحــت شــعار إفريقيــا </a:t>
            </a:r>
            <a:r>
              <a:rPr lang="ar-DZ" sz="2000" dirty="0" err="1">
                <a:solidFill>
                  <a:srgbClr val="000000"/>
                </a:solidFill>
                <a:latin typeface="Damascus"/>
              </a:rPr>
              <a:t>للأفارقــة</a:t>
            </a:r>
            <a:r>
              <a:rPr lang="ar-DZ" sz="2000" dirty="0">
                <a:solidFill>
                  <a:srgbClr val="000000"/>
                </a:solidFill>
                <a:latin typeface="Damascus"/>
              </a:rPr>
              <a:t>،</a:t>
            </a:r>
            <a:br>
              <a:rPr lang="ar-DZ" sz="2000" dirty="0">
                <a:solidFill>
                  <a:srgbClr val="000000"/>
                </a:solidFill>
                <a:latin typeface="Damascus"/>
              </a:rPr>
            </a:br>
            <a:r>
              <a:rPr lang="ar-DZ" sz="2000" dirty="0">
                <a:solidFill>
                  <a:srgbClr val="000000"/>
                </a:solidFill>
                <a:latin typeface="Damascus"/>
              </a:rPr>
              <a:t>حكـم أطـول فتـرة دامـت سـتة وخمسـين سـنة مـا بـين </a:t>
            </a:r>
            <a:r>
              <a:rPr lang="ar-DZ" sz="2000" dirty="0">
                <a:solidFill>
                  <a:srgbClr val="000000"/>
                </a:solidFill>
                <a:latin typeface="AdobeArabic-Regular"/>
              </a:rPr>
              <a:t>203-148</a:t>
            </a:r>
            <a:r>
              <a:rPr lang="ar-DZ" sz="2000" dirty="0">
                <a:solidFill>
                  <a:srgbClr val="000000"/>
                </a:solidFill>
                <a:latin typeface="Damascus"/>
              </a:rPr>
              <a:t>ق</a:t>
            </a:r>
            <a:r>
              <a:rPr lang="ar-DZ" sz="2000" dirty="0">
                <a:solidFill>
                  <a:srgbClr val="000000"/>
                </a:solidFill>
                <a:latin typeface="AdobeArabic-Regular"/>
              </a:rPr>
              <a:t>-</a:t>
            </a:r>
            <a:r>
              <a:rPr lang="ar-DZ" sz="2000" dirty="0">
                <a:solidFill>
                  <a:srgbClr val="000000"/>
                </a:solidFill>
                <a:latin typeface="Damascus"/>
              </a:rPr>
              <a:t>م. وعرفـت </a:t>
            </a:r>
            <a:r>
              <a:rPr lang="ar-DZ" sz="2000" dirty="0" err="1">
                <a:solidFill>
                  <a:srgbClr val="000000"/>
                </a:solidFill>
                <a:latin typeface="Damascus"/>
              </a:rPr>
              <a:t>نوميديـا</a:t>
            </a:r>
            <a:r>
              <a:rPr lang="ar-DZ" sz="2000" dirty="0">
                <a:solidFill>
                  <a:srgbClr val="000000"/>
                </a:solidFill>
                <a:latin typeface="Damascus"/>
              </a:rPr>
              <a:t> في عهـده اسـتقرارا </a:t>
            </a:r>
            <a:r>
              <a:rPr lang="ar-DZ" sz="2000" dirty="0" err="1" smtClean="0">
                <a:solidFill>
                  <a:srgbClr val="000000"/>
                </a:solidFill>
                <a:latin typeface="Damascus"/>
              </a:rPr>
              <a:t>حضاريافـي</a:t>
            </a:r>
            <a:r>
              <a:rPr lang="ar-DZ" sz="2000" dirty="0" smtClean="0">
                <a:solidFill>
                  <a:srgbClr val="000000"/>
                </a:solidFill>
                <a:latin typeface="Damascus"/>
              </a:rPr>
              <a:t> </a:t>
            </a:r>
            <a:r>
              <a:rPr lang="ar-DZ" sz="2000" dirty="0">
                <a:solidFill>
                  <a:srgbClr val="000000"/>
                </a:solidFill>
                <a:latin typeface="Damascus"/>
              </a:rPr>
              <a:t>عـدة جوانـب . وكانـت لـه علاقـات خارجيـة مـع عـدة مـدن إغريقيـة و مناطـق مختلفـة مـن العالـم القديـم ،</a:t>
            </a:r>
            <a:r>
              <a:rPr lang="ar-DZ" sz="2000" dirty="0" smtClean="0">
                <a:solidFill>
                  <a:srgbClr val="000000"/>
                </a:solidFill>
                <a:latin typeface="Damascus"/>
              </a:rPr>
              <a:t>مـن  فـارس </a:t>
            </a:r>
            <a:r>
              <a:rPr lang="ar-DZ" sz="2000" dirty="0">
                <a:solidFill>
                  <a:srgbClr val="000000"/>
                </a:solidFill>
                <a:latin typeface="Damascus"/>
              </a:rPr>
              <a:t>شـرقا إلـي </a:t>
            </a:r>
            <a:r>
              <a:rPr lang="ar-DZ" sz="2000" dirty="0" err="1">
                <a:solidFill>
                  <a:srgbClr val="000000"/>
                </a:solidFill>
                <a:latin typeface="Damascus"/>
              </a:rPr>
              <a:t>ابيريـا</a:t>
            </a:r>
            <a:r>
              <a:rPr lang="ar-DZ" sz="2000" dirty="0">
                <a:solidFill>
                  <a:srgbClr val="000000"/>
                </a:solidFill>
                <a:latin typeface="Damascus"/>
              </a:rPr>
              <a:t> </a:t>
            </a:r>
            <a:r>
              <a:rPr lang="ar-DZ" sz="2000" dirty="0" err="1">
                <a:solidFill>
                  <a:srgbClr val="000000"/>
                </a:solidFill>
                <a:latin typeface="Damascus"/>
              </a:rPr>
              <a:t>غربا.وكانـت</a:t>
            </a:r>
            <a:r>
              <a:rPr lang="ar-DZ" sz="2000" dirty="0">
                <a:solidFill>
                  <a:srgbClr val="000000"/>
                </a:solidFill>
                <a:latin typeface="Damascus"/>
              </a:rPr>
              <a:t> الموانـئ </a:t>
            </a:r>
            <a:r>
              <a:rPr lang="ar-DZ" sz="2000" dirty="0" err="1">
                <a:solidFill>
                  <a:srgbClr val="000000"/>
                </a:solidFill>
                <a:latin typeface="Damascus"/>
              </a:rPr>
              <a:t>النوميديـة</a:t>
            </a:r>
            <a:r>
              <a:rPr lang="ar-DZ" sz="2000" dirty="0">
                <a:solidFill>
                  <a:srgbClr val="000000"/>
                </a:solidFill>
                <a:latin typeface="Damascus"/>
              </a:rPr>
              <a:t> فـي عهـده تصـدر بعـض المـواد الأوليـة كأخشـاب </a:t>
            </a:r>
            <a:r>
              <a:rPr lang="ar-DZ" sz="2000" dirty="0" err="1" smtClean="0">
                <a:solidFill>
                  <a:srgbClr val="000000"/>
                </a:solidFill>
                <a:latin typeface="Damascus"/>
              </a:rPr>
              <a:t>العرعـارو</a:t>
            </a:r>
            <a:r>
              <a:rPr lang="ar-DZ" sz="2000" dirty="0" smtClean="0">
                <a:solidFill>
                  <a:srgbClr val="000000"/>
                </a:solidFill>
                <a:latin typeface="Damascus"/>
              </a:rPr>
              <a:t> </a:t>
            </a:r>
            <a:r>
              <a:rPr lang="ar-DZ" sz="2000" dirty="0">
                <a:solidFill>
                  <a:srgbClr val="000000"/>
                </a:solidFill>
                <a:latin typeface="Damascus"/>
              </a:rPr>
              <a:t>الحيوانـات المفترسـة، والقمـح والشـعير إلـى مختلـف المناطـق مـن البحـر الابيـض المتوسـط.</a:t>
            </a:r>
            <a:br>
              <a:rPr lang="ar-DZ" sz="2000" dirty="0">
                <a:solidFill>
                  <a:srgbClr val="000000"/>
                </a:solidFill>
                <a:latin typeface="Damascus"/>
              </a:rPr>
            </a:br>
            <a:r>
              <a:rPr lang="ar-DZ" sz="2000" dirty="0" smtClean="0">
                <a:solidFill>
                  <a:srgbClr val="000000"/>
                </a:solidFill>
                <a:latin typeface="Damascus"/>
              </a:rPr>
              <a:t>سك </a:t>
            </a:r>
            <a:r>
              <a:rPr lang="ar-DZ" sz="2000" dirty="0">
                <a:solidFill>
                  <a:srgbClr val="000000"/>
                </a:solidFill>
                <a:latin typeface="Damascus"/>
              </a:rPr>
              <a:t>العملة باسمه من البرونز وعليها كتابة داخل إطار منقوشة بأحرف </a:t>
            </a:r>
            <a:r>
              <a:rPr lang="ar-DZ" sz="2000" dirty="0" err="1">
                <a:solidFill>
                  <a:srgbClr val="000000"/>
                </a:solidFill>
                <a:latin typeface="Damascus"/>
              </a:rPr>
              <a:t>بونيقية</a:t>
            </a:r>
            <a:r>
              <a:rPr lang="ar-DZ" sz="2000" dirty="0">
                <a:solidFill>
                  <a:srgbClr val="000000"/>
                </a:solidFill>
                <a:latin typeface="Damascus"/>
              </a:rPr>
              <a:t> </a:t>
            </a:r>
            <a:r>
              <a:rPr lang="ar-DZ" sz="2000" dirty="0" err="1">
                <a:solidFill>
                  <a:srgbClr val="000000"/>
                </a:solidFill>
                <a:latin typeface="Damascus"/>
              </a:rPr>
              <a:t>كالأتي</a:t>
            </a:r>
            <a:r>
              <a:rPr lang="ar-DZ" sz="2000" dirty="0">
                <a:solidFill>
                  <a:srgbClr val="000000"/>
                </a:solidFill>
                <a:latin typeface="Damascus"/>
              </a:rPr>
              <a:t/>
            </a:r>
            <a:br>
              <a:rPr lang="ar-DZ" sz="2000" dirty="0">
                <a:solidFill>
                  <a:srgbClr val="000000"/>
                </a:solidFill>
                <a:latin typeface="Damascus"/>
              </a:rPr>
            </a:br>
            <a:r>
              <a:rPr lang="ar-DZ" sz="2000" dirty="0">
                <a:solidFill>
                  <a:srgbClr val="000000"/>
                </a:solidFill>
                <a:latin typeface="AdobeArabic-Regular"/>
              </a:rPr>
              <a:t>"</a:t>
            </a:r>
            <a:r>
              <a:rPr lang="ar-DZ" sz="2000" dirty="0" err="1">
                <a:solidFill>
                  <a:srgbClr val="000000"/>
                </a:solidFill>
                <a:latin typeface="Damascus"/>
              </a:rPr>
              <a:t>م.س.ن.س.ن</a:t>
            </a:r>
            <a:r>
              <a:rPr lang="ar-DZ" sz="2000" dirty="0" err="1">
                <a:solidFill>
                  <a:srgbClr val="000000"/>
                </a:solidFill>
                <a:latin typeface="AdobeArabic-Regular"/>
              </a:rPr>
              <a:t>-</a:t>
            </a:r>
            <a:r>
              <a:rPr lang="ar-DZ" sz="2000" dirty="0" err="1">
                <a:solidFill>
                  <a:srgbClr val="000000"/>
                </a:solidFill>
                <a:latin typeface="Damascus"/>
              </a:rPr>
              <a:t>ح.م.ل.ك.ت</a:t>
            </a:r>
            <a:r>
              <a:rPr lang="ar-DZ" sz="2000" dirty="0">
                <a:solidFill>
                  <a:srgbClr val="000000"/>
                </a:solidFill>
                <a:latin typeface="AdobeArabic-Regular"/>
              </a:rPr>
              <a:t>"</a:t>
            </a:r>
            <a:r>
              <a:rPr lang="ar-DZ" sz="2000" dirty="0">
                <a:solidFill>
                  <a:srgbClr val="000000"/>
                </a:solidFill>
                <a:latin typeface="Damascus"/>
              </a:rPr>
              <a:t>. وعلـى الظهـر تحمـل صورتـه متوجـا بشـريط وشـعره مفتـول وبدقـن دائـري </a:t>
            </a:r>
            <a:r>
              <a:rPr lang="ar-DZ" sz="2000" dirty="0" err="1" smtClean="0">
                <a:solidFill>
                  <a:srgbClr val="000000"/>
                </a:solidFill>
                <a:latin typeface="Damascus"/>
              </a:rPr>
              <a:t>وعلـىوجههـا</a:t>
            </a:r>
            <a:r>
              <a:rPr lang="ar-DZ" sz="2000" dirty="0" smtClean="0">
                <a:solidFill>
                  <a:srgbClr val="000000"/>
                </a:solidFill>
                <a:latin typeface="Damascus"/>
              </a:rPr>
              <a:t> </a:t>
            </a:r>
            <a:r>
              <a:rPr lang="ar-DZ" sz="2000" dirty="0">
                <a:solidFill>
                  <a:srgbClr val="000000"/>
                </a:solidFill>
                <a:latin typeface="Damascus"/>
              </a:rPr>
              <a:t>الآخـر صـورة لفيـل يمشـي</a:t>
            </a:r>
            <a:r>
              <a:rPr lang="ar-DZ" sz="2000" dirty="0"/>
              <a:t> </a:t>
            </a:r>
            <a:br>
              <a:rPr lang="ar-DZ" sz="2000" dirty="0"/>
            </a:br>
            <a:endParaRPr lang="fr-FR" sz="2000" dirty="0"/>
          </a:p>
        </p:txBody>
      </p:sp>
    </p:spTree>
    <p:extLst>
      <p:ext uri="{BB962C8B-B14F-4D97-AF65-F5344CB8AC3E}">
        <p14:creationId xmlns:p14="http://schemas.microsoft.com/office/powerpoint/2010/main" val="22750655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764704"/>
            <a:ext cx="8280920" cy="5544616"/>
          </a:xfrm>
        </p:spPr>
        <p:txBody>
          <a:bodyPr>
            <a:normAutofit lnSpcReduction="10000"/>
          </a:bodyPr>
          <a:lstStyle/>
          <a:p>
            <a:pPr algn="r" rtl="1"/>
            <a:r>
              <a:rPr lang="ar-DZ" dirty="0" smtClean="0"/>
              <a:t>قام </a:t>
            </a:r>
            <a:r>
              <a:rPr lang="ar-DZ" dirty="0"/>
              <a:t>الملك </a:t>
            </a:r>
            <a:r>
              <a:rPr lang="ar-DZ" dirty="0" err="1"/>
              <a:t>ماسينيسا</a:t>
            </a:r>
            <a:r>
              <a:rPr lang="ar-DZ" dirty="0"/>
              <a:t> </a:t>
            </a:r>
            <a:r>
              <a:rPr lang="ar-DZ" dirty="0" smtClean="0"/>
              <a:t>بتطويرها و </a:t>
            </a:r>
            <a:r>
              <a:rPr lang="ar-DZ" dirty="0"/>
              <a:t>حيث يظهر على وجه القطعة رأس الملك متجه إلى اليسار وملتحي, واضعا </a:t>
            </a:r>
            <a:r>
              <a:rPr lang="ar-DZ" dirty="0" smtClean="0"/>
              <a:t>إكليلا </a:t>
            </a:r>
            <a:r>
              <a:rPr lang="ar-DZ" dirty="0"/>
              <a:t>من ورق " </a:t>
            </a:r>
            <a:r>
              <a:rPr lang="ar-DZ" dirty="0" err="1"/>
              <a:t>الغار"و</a:t>
            </a:r>
            <a:r>
              <a:rPr lang="ar-DZ" dirty="0"/>
              <a:t> رقبته عارية وشعر مجعد, أما في ظهر العملة فيل يمشي إلى اليسار وتحت إطار مستطيل الشكل يحمل عبارة </a:t>
            </a:r>
            <a:r>
              <a:rPr lang="ar-DZ" dirty="0" err="1"/>
              <a:t>بونيقية</a:t>
            </a:r>
            <a:r>
              <a:rPr lang="ar-DZ" dirty="0"/>
              <a:t> غير كاملة )</a:t>
            </a:r>
            <a:r>
              <a:rPr lang="ar-DZ" dirty="0" err="1"/>
              <a:t>س_م_ن_س_ن</a:t>
            </a:r>
            <a:r>
              <a:rPr lang="ar-DZ" dirty="0" smtClean="0"/>
              <a:t>....( </a:t>
            </a:r>
            <a:r>
              <a:rPr lang="ar-DZ" dirty="0"/>
              <a:t>أما نقود ابنه </a:t>
            </a:r>
            <a:r>
              <a:rPr lang="ar-DZ" dirty="0" err="1"/>
              <a:t>ميكيبسا</a:t>
            </a:r>
            <a:r>
              <a:rPr lang="ar-DZ" dirty="0"/>
              <a:t> فقد حملت على وجه رأسه وهو ملتحي ومزين بشريط متجه نحو اليسار, وأمامه رمز </a:t>
            </a:r>
            <a:r>
              <a:rPr lang="ar-DZ" dirty="0" err="1"/>
              <a:t>بونيقي</a:t>
            </a:r>
            <a:r>
              <a:rPr lang="ar-DZ" dirty="0"/>
              <a:t>, أما فيما يخص الظهر, توجد . </a:t>
            </a:r>
            <a:r>
              <a:rPr lang="ar-DZ" dirty="0" smtClean="0"/>
              <a:t>صورة </a:t>
            </a:r>
            <a:r>
              <a:rPr lang="ar-DZ" dirty="0"/>
              <a:t>لحصان يركض إلى اليسار, وتحته الحرفان </a:t>
            </a:r>
            <a:r>
              <a:rPr lang="ar-DZ" dirty="0" err="1"/>
              <a:t>البونيقيان</a:t>
            </a:r>
            <a:r>
              <a:rPr lang="ar-DZ" dirty="0"/>
              <a:t> )</a:t>
            </a:r>
            <a:r>
              <a:rPr lang="ar-DZ" dirty="0" err="1"/>
              <a:t>م,ن</a:t>
            </a:r>
            <a:r>
              <a:rPr lang="ar-DZ" dirty="0"/>
              <a:t>( أما فيما يخص نقود الملك </a:t>
            </a:r>
            <a:r>
              <a:rPr lang="ar-DZ" dirty="0" err="1"/>
              <a:t>يوبا</a:t>
            </a:r>
            <a:r>
              <a:rPr lang="ar-DZ" dirty="0"/>
              <a:t> </a:t>
            </a:r>
            <a:r>
              <a:rPr lang="ar-DZ" dirty="0" smtClean="0"/>
              <a:t>الأول </a:t>
            </a:r>
            <a:r>
              <a:rPr lang="ar-DZ" dirty="0"/>
              <a:t>فقد و جدت قطع نقدية فضية عليها اسم الملك, و برونزية </a:t>
            </a:r>
            <a:r>
              <a:rPr lang="ar-DZ" dirty="0" smtClean="0"/>
              <a:t>تحمل </a:t>
            </a:r>
            <a:r>
              <a:rPr lang="ar-DZ" dirty="0"/>
              <a:t>كتابه باللغة </a:t>
            </a:r>
            <a:r>
              <a:rPr lang="ar-DZ" dirty="0" err="1"/>
              <a:t>البونيقية</a:t>
            </a:r>
            <a:r>
              <a:rPr lang="ar-DZ" dirty="0"/>
              <a:t>, و قد يبدوا أن بوبا </a:t>
            </a:r>
            <a:r>
              <a:rPr lang="ar-DZ" dirty="0" smtClean="0"/>
              <a:t>الأول </a:t>
            </a:r>
            <a:r>
              <a:rPr lang="ar-DZ" dirty="0"/>
              <a:t>قد سك نقود ذهبية, تمثل النصر ذو </a:t>
            </a:r>
            <a:r>
              <a:rPr lang="ar-DZ" dirty="0" smtClean="0"/>
              <a:t>الأجنحة </a:t>
            </a:r>
            <a:r>
              <a:rPr lang="ar-DZ" dirty="0"/>
              <a:t>. كما ظهر على وجه عملته </a:t>
            </a:r>
            <a:r>
              <a:rPr lang="ar-DZ" dirty="0" smtClean="0"/>
              <a:t>رأس الاه خامون </a:t>
            </a:r>
            <a:r>
              <a:rPr lang="ar-DZ" dirty="0"/>
              <a:t>إلى اليمين و هو ملتحي, و به قرنان و على ظهر العملة تظهر صورة فيل يمشي إلى اليمين, و فوقه كتابة </a:t>
            </a:r>
            <a:r>
              <a:rPr lang="ar-DZ" dirty="0" err="1"/>
              <a:t>بونيقية</a:t>
            </a:r>
            <a:r>
              <a:rPr lang="ar-DZ" dirty="0"/>
              <a:t> في سطرين,) </a:t>
            </a:r>
            <a:r>
              <a:rPr lang="ar-DZ" dirty="0" err="1"/>
              <a:t>يوبا</a:t>
            </a:r>
            <a:r>
              <a:rPr lang="ar-DZ" dirty="0"/>
              <a:t> </a:t>
            </a:r>
            <a:r>
              <a:rPr lang="ar-DZ" dirty="0" err="1"/>
              <a:t>حمملكة</a:t>
            </a:r>
            <a:r>
              <a:rPr lang="ar-DZ" dirty="0"/>
              <a:t>( مسبوقة </a:t>
            </a:r>
            <a:r>
              <a:rPr lang="ar-DZ" dirty="0" smtClean="0"/>
              <a:t>بحرف </a:t>
            </a:r>
            <a:r>
              <a:rPr lang="ar-DZ" dirty="0"/>
              <a:t>"س" بالفرنسية </a:t>
            </a:r>
            <a:endParaRPr lang="fr-FR" dirty="0"/>
          </a:p>
        </p:txBody>
      </p:sp>
    </p:spTree>
    <p:extLst>
      <p:ext uri="{BB962C8B-B14F-4D97-AF65-F5344CB8AC3E}">
        <p14:creationId xmlns:p14="http://schemas.microsoft.com/office/powerpoint/2010/main" val="2623634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097379"/>
            <a:ext cx="6777317" cy="4779893"/>
          </a:xfrm>
        </p:spPr>
        <p:txBody>
          <a:bodyPr>
            <a:normAutofit/>
          </a:bodyPr>
          <a:lstStyle/>
          <a:p>
            <a:pPr algn="just"/>
            <a:r>
              <a:rPr lang="ar-DZ" dirty="0"/>
              <a:t>أما فيما يخص عدم استخدام المعادن الثمينة في عصر الملك </a:t>
            </a:r>
            <a:r>
              <a:rPr lang="ar-DZ" dirty="0" err="1"/>
              <a:t>ماسينيسا</a:t>
            </a:r>
            <a:r>
              <a:rPr lang="ar-DZ" dirty="0"/>
              <a:t> </a:t>
            </a:r>
            <a:r>
              <a:rPr lang="ar-DZ" dirty="0" smtClean="0"/>
              <a:t>فهذا </a:t>
            </a:r>
            <a:r>
              <a:rPr lang="ar-DZ" dirty="0" err="1" smtClean="0"/>
              <a:t>لايرجع</a:t>
            </a:r>
            <a:r>
              <a:rPr lang="ar-DZ" dirty="0" smtClean="0"/>
              <a:t> </a:t>
            </a:r>
            <a:r>
              <a:rPr lang="ar-DZ" dirty="0"/>
              <a:t>إلى فقر </a:t>
            </a:r>
            <a:r>
              <a:rPr lang="ar-DZ" dirty="0" smtClean="0"/>
              <a:t>في </a:t>
            </a:r>
            <a:r>
              <a:rPr lang="ar-DZ" dirty="0"/>
              <a:t>ميزانية الدولة , فقد تميزت فترة حكمه بالتطور الحضاري و التجارة الداخلية, و تضاعفت الكمية النقود, إذا يعتبر هذا الملك هو المؤسس </a:t>
            </a:r>
            <a:r>
              <a:rPr lang="ar-DZ" dirty="0" smtClean="0"/>
              <a:t> للنظام </a:t>
            </a:r>
            <a:r>
              <a:rPr lang="ar-DZ" dirty="0"/>
              <a:t>النقدي </a:t>
            </a:r>
            <a:r>
              <a:rPr lang="ar-DZ" dirty="0" err="1"/>
              <a:t>النوميدي</a:t>
            </a:r>
            <a:r>
              <a:rPr lang="ar-DZ" dirty="0"/>
              <a:t> و قد أطلق على اسم </a:t>
            </a:r>
            <a:r>
              <a:rPr lang="ar-DZ" dirty="0" smtClean="0"/>
              <a:t>نظامه</a:t>
            </a:r>
          </a:p>
          <a:p>
            <a:pPr marL="0" indent="0" algn="just" rtl="1">
              <a:buNone/>
            </a:pPr>
            <a:r>
              <a:rPr lang="ar-DZ" dirty="0" err="1"/>
              <a:t>ماسينيسا</a:t>
            </a:r>
            <a:r>
              <a:rPr lang="ar-DZ" dirty="0"/>
              <a:t>", و الذي يشكل القاعدة </a:t>
            </a:r>
            <a:r>
              <a:rPr lang="ar-DZ" dirty="0" smtClean="0"/>
              <a:t>الأساسية </a:t>
            </a:r>
            <a:r>
              <a:rPr lang="ar-DZ" dirty="0"/>
              <a:t>و </a:t>
            </a:r>
            <a:r>
              <a:rPr lang="ar-DZ" dirty="0" smtClean="0"/>
              <a:t>الأنظمة </a:t>
            </a:r>
            <a:r>
              <a:rPr lang="ar-DZ" dirty="0"/>
              <a:t>التي جاءت بعد ذلك إلى </a:t>
            </a:r>
            <a:r>
              <a:rPr lang="ar-DZ" dirty="0" smtClean="0"/>
              <a:t>الإصلاح </a:t>
            </a:r>
            <a:r>
              <a:rPr lang="ar-DZ" dirty="0"/>
              <a:t>النقدي </a:t>
            </a:r>
            <a:r>
              <a:rPr lang="ar-DZ" dirty="0" err="1" smtClean="0"/>
              <a:t>ليوبا</a:t>
            </a:r>
            <a:r>
              <a:rPr lang="ar-DZ" dirty="0" smtClean="0"/>
              <a:t> الاول</a:t>
            </a:r>
            <a:endParaRPr lang="fr-FR" dirty="0"/>
          </a:p>
        </p:txBody>
      </p:sp>
    </p:spTree>
    <p:extLst>
      <p:ext uri="{BB962C8B-B14F-4D97-AF65-F5344CB8AC3E}">
        <p14:creationId xmlns:p14="http://schemas.microsoft.com/office/powerpoint/2010/main" val="2473165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32656"/>
            <a:ext cx="8229600" cy="5793507"/>
          </a:xfrm>
        </p:spPr>
        <p:txBody>
          <a:bodyPr>
            <a:noAutofit/>
          </a:bodyPr>
          <a:lstStyle/>
          <a:p>
            <a:pPr marL="0" indent="0" algn="just" rtl="1">
              <a:buNone/>
            </a:pPr>
            <a:r>
              <a:rPr lang="ar-DZ" sz="3200" dirty="0"/>
              <a:t>إن سك العملة لم تكن بالعمل السهل, فقد تطلب مهارة و تحكما في تقنيات تشكيل المعادن </a:t>
            </a:r>
          </a:p>
          <a:p>
            <a:pPr marL="0" indent="0" algn="just" rtl="1">
              <a:buNone/>
            </a:pPr>
            <a:r>
              <a:rPr lang="ar-DZ" sz="3200" dirty="0"/>
              <a:t>و مزجها, من أجل الحصول على كم من القطع </a:t>
            </a:r>
            <a:r>
              <a:rPr lang="ar-DZ" sz="3200" dirty="0" smtClean="0"/>
              <a:t>الأولي </a:t>
            </a:r>
            <a:r>
              <a:rPr lang="ar-DZ" sz="3200" dirty="0"/>
              <a:t>من حيث </a:t>
            </a:r>
            <a:r>
              <a:rPr lang="ar-DZ" sz="3200" dirty="0" smtClean="0"/>
              <a:t>الأشكال</a:t>
            </a:r>
            <a:r>
              <a:rPr lang="ar-DZ" sz="3200" dirty="0">
                <a:solidFill>
                  <a:prstClr val="black"/>
                </a:solidFill>
              </a:rPr>
              <a:t> و الكتابات, ومن حيث الحجم و الوزن, و قد استخدم لسك العملة طريقتان, الأولى هي طريقة </a:t>
            </a:r>
            <a:r>
              <a:rPr lang="ar-DZ" sz="3200" dirty="0" smtClean="0">
                <a:solidFill>
                  <a:prstClr val="black"/>
                </a:solidFill>
              </a:rPr>
              <a:t>الطرق</a:t>
            </a:r>
            <a:r>
              <a:rPr lang="ar-DZ" sz="3200" dirty="0"/>
              <a:t> </a:t>
            </a:r>
            <a:r>
              <a:rPr lang="ar-DZ" sz="3200" dirty="0" smtClean="0"/>
              <a:t>حيث </a:t>
            </a:r>
            <a:r>
              <a:rPr lang="ar-DZ" sz="3200" dirty="0"/>
              <a:t>كان يتم ضرب القطعة المعدنية بالمطرقة, وكان يتم مزج معدن الرصاص المستعمل لسك العملة بفحم </a:t>
            </a:r>
            <a:r>
              <a:rPr lang="ar-DZ" sz="3200" dirty="0" err="1"/>
              <a:t>الانتيموان</a:t>
            </a:r>
            <a:r>
              <a:rPr lang="ar-DZ" sz="3200" dirty="0"/>
              <a:t> بورشات </a:t>
            </a:r>
            <a:r>
              <a:rPr lang="ar-DZ" sz="3200" dirty="0" err="1"/>
              <a:t>أرسكال</a:t>
            </a:r>
            <a:r>
              <a:rPr lang="ar-DZ" sz="3200" dirty="0"/>
              <a:t> القريبة من </a:t>
            </a:r>
            <a:r>
              <a:rPr lang="ar-DZ" sz="3200" dirty="0" err="1"/>
              <a:t>تيديس</a:t>
            </a:r>
            <a:r>
              <a:rPr lang="ar-DZ" sz="3200" dirty="0"/>
              <a:t>, و ذلك لكي يكتسب المعدن بعض </a:t>
            </a:r>
            <a:r>
              <a:rPr lang="ar-DZ" sz="3200" dirty="0" smtClean="0"/>
              <a:t>الصلابة </a:t>
            </a:r>
            <a:r>
              <a:rPr lang="ar-DZ" sz="3200" dirty="0"/>
              <a:t>و لتبقى حواف القطعة النقدية الرصاصية خالية من الشقوق التي تنتج عن </a:t>
            </a:r>
            <a:r>
              <a:rPr lang="ar-DZ" sz="3200" dirty="0" smtClean="0"/>
              <a:t>الضرب .</a:t>
            </a:r>
            <a:endParaRPr lang="ar-DZ" sz="3200" dirty="0"/>
          </a:p>
        </p:txBody>
      </p:sp>
    </p:spTree>
    <p:extLst>
      <p:ext uri="{BB962C8B-B14F-4D97-AF65-F5344CB8AC3E}">
        <p14:creationId xmlns:p14="http://schemas.microsoft.com/office/powerpoint/2010/main" val="16068178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097379"/>
            <a:ext cx="7560956" cy="5139933"/>
          </a:xfrm>
        </p:spPr>
        <p:txBody>
          <a:bodyPr>
            <a:normAutofit/>
          </a:bodyPr>
          <a:lstStyle/>
          <a:p>
            <a:pPr algn="just" rtl="1"/>
            <a:r>
              <a:rPr lang="ar-DZ" sz="2800" dirty="0"/>
              <a:t>أما الطريقة الثانية فهي طريقة الصب, و </a:t>
            </a:r>
            <a:r>
              <a:rPr lang="ar-DZ" sz="2800" dirty="0" smtClean="0"/>
              <a:t>تتم </a:t>
            </a:r>
            <a:r>
              <a:rPr lang="ar-DZ" sz="2800" dirty="0"/>
              <a:t>من </a:t>
            </a:r>
            <a:r>
              <a:rPr lang="ar-DZ" sz="2800" dirty="0" smtClean="0"/>
              <a:t>خلال </a:t>
            </a:r>
            <a:r>
              <a:rPr lang="ar-DZ" sz="2800" dirty="0"/>
              <a:t>سكب المعدن المصهور في قوالب تعطي القطعة النقدية شكلها و رسومها, و تظهر هذه </a:t>
            </a:r>
            <a:r>
              <a:rPr lang="ar-DZ" sz="2800" dirty="0" smtClean="0"/>
              <a:t>التقنية </a:t>
            </a:r>
            <a:r>
              <a:rPr lang="ar-DZ" sz="2800" dirty="0"/>
              <a:t>على القطع النقدية التي يبدو </a:t>
            </a:r>
            <a:r>
              <a:rPr lang="ar-DZ" sz="2800" dirty="0" smtClean="0"/>
              <a:t>سطحها </a:t>
            </a:r>
            <a:r>
              <a:rPr lang="ar-DZ" sz="2800" dirty="0"/>
              <a:t>أكثر سمكا من حوافها, و تعتبر النقود الرصاصية </a:t>
            </a:r>
            <a:r>
              <a:rPr lang="ar-DZ" sz="2800" dirty="0" err="1"/>
              <a:t>النوميدية</a:t>
            </a:r>
            <a:r>
              <a:rPr lang="ar-DZ" sz="2800" dirty="0"/>
              <a:t> أكبر </a:t>
            </a:r>
            <a:r>
              <a:rPr lang="ar-DZ" sz="2800" dirty="0" smtClean="0"/>
              <a:t>من </a:t>
            </a:r>
            <a:r>
              <a:rPr lang="ar-DZ" sz="2800" dirty="0"/>
              <a:t>النقود المضروبة من باقي </a:t>
            </a:r>
            <a:r>
              <a:rPr lang="ar-DZ" sz="2800" dirty="0" smtClean="0"/>
              <a:t>المعادن</a:t>
            </a:r>
            <a:r>
              <a:rPr lang="ar-DZ" sz="2800" dirty="0"/>
              <a:t>, نظرا لوفرة معدن الرصاص, و كذا سهولة استخراجه و صهره و تحويله و طرقه </a:t>
            </a:r>
            <a:endParaRPr lang="fr-FR" sz="2800" dirty="0"/>
          </a:p>
        </p:txBody>
      </p:sp>
    </p:spTree>
    <p:extLst>
      <p:ext uri="{BB962C8B-B14F-4D97-AF65-F5344CB8AC3E}">
        <p14:creationId xmlns:p14="http://schemas.microsoft.com/office/powerpoint/2010/main" val="39715164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1052736"/>
            <a:ext cx="7848872" cy="5805264"/>
          </a:xfrm>
        </p:spPr>
        <p:txBody>
          <a:bodyPr>
            <a:noAutofit/>
          </a:bodyPr>
          <a:lstStyle/>
          <a:p>
            <a:pPr algn="r" rtl="1"/>
            <a:r>
              <a:rPr lang="ar-DZ" sz="3200" dirty="0" smtClean="0">
                <a:solidFill>
                  <a:schemeClr val="accent3"/>
                </a:solidFill>
                <a:latin typeface="Traditional Arabic" pitchFamily="18" charset="-78"/>
                <a:cs typeface="Traditional Arabic" pitchFamily="18" charset="-78"/>
              </a:rPr>
              <a:t>مملكة </a:t>
            </a:r>
            <a:r>
              <a:rPr lang="ar-DZ" sz="3200" dirty="0" err="1">
                <a:solidFill>
                  <a:schemeClr val="accent3"/>
                </a:solidFill>
                <a:latin typeface="Traditional Arabic" pitchFamily="18" charset="-78"/>
                <a:cs typeface="Traditional Arabic" pitchFamily="18" charset="-78"/>
              </a:rPr>
              <a:t>نوميديا</a:t>
            </a:r>
            <a:r>
              <a:rPr lang="ar-DZ" sz="3200" dirty="0">
                <a:solidFill>
                  <a:schemeClr val="accent3"/>
                </a:solidFill>
                <a:latin typeface="Traditional Arabic" pitchFamily="18" charset="-78"/>
                <a:cs typeface="Traditional Arabic" pitchFamily="18" charset="-78"/>
              </a:rPr>
              <a:t> </a:t>
            </a:r>
            <a:r>
              <a:rPr lang="ar-DZ" sz="3200" dirty="0" smtClean="0">
                <a:solidFill>
                  <a:schemeClr val="accent3"/>
                </a:solidFill>
                <a:latin typeface="Traditional Arabic" pitchFamily="18" charset="-78"/>
                <a:cs typeface="Traditional Arabic" pitchFamily="18" charset="-78"/>
              </a:rPr>
              <a:t>(218</a:t>
            </a:r>
            <a:r>
              <a:rPr lang="ar-DZ" sz="3200" b="1" dirty="0" smtClean="0">
                <a:solidFill>
                  <a:schemeClr val="accent3"/>
                </a:solidFill>
                <a:latin typeface="Traditional Arabic" pitchFamily="18" charset="-78"/>
                <a:cs typeface="Traditional Arabic" pitchFamily="18" charset="-78"/>
              </a:rPr>
              <a:t> </a:t>
            </a:r>
            <a:r>
              <a:rPr lang="ar-DZ" sz="3200" b="1" dirty="0" smtClean="0">
                <a:solidFill>
                  <a:srgbClr val="000000"/>
                </a:solidFill>
                <a:latin typeface="Traditional Arabic" pitchFamily="18" charset="-78"/>
                <a:cs typeface="Traditional Arabic" pitchFamily="18" charset="-78"/>
              </a:rPr>
              <a:t>– </a:t>
            </a:r>
            <a:r>
              <a:rPr lang="ar-DZ" sz="3200" b="1" dirty="0" smtClean="0">
                <a:solidFill>
                  <a:schemeClr val="accent3"/>
                </a:solidFill>
                <a:latin typeface="Traditional Arabic" pitchFamily="18" charset="-78"/>
                <a:cs typeface="Traditional Arabic" pitchFamily="18" charset="-78"/>
              </a:rPr>
              <a:t>46</a:t>
            </a:r>
            <a:r>
              <a:rPr lang="ar-DZ" sz="3200" dirty="0" smtClean="0">
                <a:solidFill>
                  <a:schemeClr val="accent3"/>
                </a:solidFill>
                <a:latin typeface="Traditional Arabic" pitchFamily="18" charset="-78"/>
                <a:cs typeface="Traditional Arabic" pitchFamily="18" charset="-78"/>
              </a:rPr>
              <a:t>ق.م) </a:t>
            </a:r>
            <a:r>
              <a:rPr lang="ar-DZ" sz="3200" dirty="0">
                <a:solidFill>
                  <a:schemeClr val="accent3"/>
                </a:solidFill>
                <a:latin typeface="Traditional Arabic" pitchFamily="18" charset="-78"/>
                <a:cs typeface="Traditional Arabic" pitchFamily="18" charset="-78"/>
              </a:rPr>
              <a:t>ومجالها الجغرافي</a:t>
            </a:r>
            <a:r>
              <a:rPr lang="ar-DZ" sz="3200" dirty="0">
                <a:solidFill>
                  <a:srgbClr val="000000"/>
                </a:solidFill>
                <a:latin typeface="Traditional Arabic" pitchFamily="18" charset="-78"/>
                <a:cs typeface="Traditional Arabic" pitchFamily="18" charset="-78"/>
              </a:rPr>
              <a:t>:</a:t>
            </a:r>
            <a:br>
              <a:rPr lang="ar-DZ" sz="3200" dirty="0">
                <a:solidFill>
                  <a:srgbClr val="000000"/>
                </a:solidFill>
                <a:latin typeface="Traditional Arabic" pitchFamily="18" charset="-78"/>
                <a:cs typeface="Traditional Arabic" pitchFamily="18" charset="-78"/>
              </a:rPr>
            </a:br>
            <a:r>
              <a:rPr lang="ar-DZ" sz="3200" dirty="0">
                <a:solidFill>
                  <a:srgbClr val="000000"/>
                </a:solidFill>
                <a:latin typeface="Traditional Arabic" pitchFamily="18" charset="-78"/>
                <a:cs typeface="Traditional Arabic" pitchFamily="18" charset="-78"/>
              </a:rPr>
              <a:t>تشير المصادر وذلك منذ الربع الأخير من القرن الثالث قبل</a:t>
            </a:r>
            <a:br>
              <a:rPr lang="ar-DZ" sz="3200" dirty="0">
                <a:solidFill>
                  <a:srgbClr val="000000"/>
                </a:solidFill>
                <a:latin typeface="Traditional Arabic" pitchFamily="18" charset="-78"/>
                <a:cs typeface="Traditional Arabic" pitchFamily="18" charset="-78"/>
              </a:rPr>
            </a:br>
            <a:r>
              <a:rPr lang="ar-DZ" sz="3200" dirty="0">
                <a:solidFill>
                  <a:srgbClr val="000000"/>
                </a:solidFill>
                <a:latin typeface="Traditional Arabic" pitchFamily="18" charset="-78"/>
                <a:cs typeface="Traditional Arabic" pitchFamily="18" charset="-78"/>
              </a:rPr>
              <a:t>الميلاد( 218ق.م) إلى وجود ثلاثة ممالك مستقلة هي مملكة </a:t>
            </a:r>
            <a:r>
              <a:rPr lang="ar-DZ" sz="3200" dirty="0" err="1">
                <a:solidFill>
                  <a:srgbClr val="000000"/>
                </a:solidFill>
                <a:latin typeface="Traditional Arabic" pitchFamily="18" charset="-78"/>
                <a:cs typeface="Traditional Arabic" pitchFamily="18" charset="-78"/>
              </a:rPr>
              <a:t>موريطانيا</a:t>
            </a:r>
            <a:r>
              <a:rPr lang="ar-DZ" sz="3200" dirty="0">
                <a:solidFill>
                  <a:srgbClr val="000000"/>
                </a:solidFill>
                <a:latin typeface="Traditional Arabic" pitchFamily="18" charset="-78"/>
                <a:cs typeface="Traditional Arabic" pitchFamily="18" charset="-78"/>
              </a:rPr>
              <a:t>،</a:t>
            </a:r>
            <a:br>
              <a:rPr lang="ar-DZ" sz="3200" dirty="0">
                <a:solidFill>
                  <a:srgbClr val="000000"/>
                </a:solidFill>
                <a:latin typeface="Traditional Arabic" pitchFamily="18" charset="-78"/>
                <a:cs typeface="Traditional Arabic" pitchFamily="18" charset="-78"/>
              </a:rPr>
            </a:br>
            <a:r>
              <a:rPr lang="ar-DZ" sz="3200" dirty="0">
                <a:solidFill>
                  <a:srgbClr val="000000"/>
                </a:solidFill>
                <a:latin typeface="Traditional Arabic" pitchFamily="18" charset="-78"/>
                <a:cs typeface="Traditional Arabic" pitchFamily="18" charset="-78"/>
              </a:rPr>
              <a:t>مملكة </a:t>
            </a:r>
            <a:r>
              <a:rPr lang="ar-DZ" sz="3200" dirty="0" err="1">
                <a:solidFill>
                  <a:srgbClr val="000000"/>
                </a:solidFill>
                <a:latin typeface="Traditional Arabic" pitchFamily="18" charset="-78"/>
                <a:cs typeface="Traditional Arabic" pitchFamily="18" charset="-78"/>
              </a:rPr>
              <a:t>الماسييل</a:t>
            </a:r>
            <a:r>
              <a:rPr lang="ar-DZ" sz="3200" dirty="0">
                <a:solidFill>
                  <a:srgbClr val="000000"/>
                </a:solidFill>
                <a:latin typeface="Traditional Arabic" pitchFamily="18" charset="-78"/>
                <a:cs typeface="Traditional Arabic" pitchFamily="18" charset="-78"/>
              </a:rPr>
              <a:t> ومملكة </a:t>
            </a:r>
            <a:r>
              <a:rPr lang="ar-DZ" sz="3200" dirty="0" err="1">
                <a:solidFill>
                  <a:srgbClr val="000000"/>
                </a:solidFill>
                <a:latin typeface="Traditional Arabic" pitchFamily="18" charset="-78"/>
                <a:cs typeface="Traditional Arabic" pitchFamily="18" charset="-78"/>
              </a:rPr>
              <a:t>الماسيل</a:t>
            </a:r>
            <a:r>
              <a:rPr lang="ar-DZ" sz="3200" dirty="0">
                <a:solidFill>
                  <a:srgbClr val="000000"/>
                </a:solidFill>
                <a:latin typeface="Traditional Arabic" pitchFamily="18" charset="-78"/>
                <a:cs typeface="Traditional Arabic" pitchFamily="18" charset="-78"/>
              </a:rPr>
              <a:t> </a:t>
            </a:r>
            <a:r>
              <a:rPr lang="ar-DZ" sz="3200" dirty="0" smtClean="0">
                <a:solidFill>
                  <a:srgbClr val="000000"/>
                </a:solidFill>
                <a:latin typeface="Traditional Arabic" pitchFamily="18" charset="-78"/>
                <a:cs typeface="Traditional Arabic" pitchFamily="18" charset="-78"/>
              </a:rPr>
              <a:t>هاتان </a:t>
            </a:r>
            <a:r>
              <a:rPr lang="ar-DZ" sz="3200" dirty="0">
                <a:solidFill>
                  <a:srgbClr val="000000"/>
                </a:solidFill>
                <a:latin typeface="Traditional Arabic" pitchFamily="18" charset="-78"/>
                <a:cs typeface="Traditional Arabic" pitchFamily="18" charset="-78"/>
              </a:rPr>
              <a:t>المملكتان </a:t>
            </a:r>
            <a:r>
              <a:rPr lang="ar-DZ" sz="3200" dirty="0" smtClean="0">
                <a:solidFill>
                  <a:srgbClr val="000000"/>
                </a:solidFill>
                <a:latin typeface="Traditional Arabic" pitchFamily="18" charset="-78"/>
                <a:cs typeface="Traditional Arabic" pitchFamily="18" charset="-78"/>
              </a:rPr>
              <a:t>اللتان أصبحتا </a:t>
            </a:r>
            <a:r>
              <a:rPr lang="ar-DZ" sz="3200" dirty="0">
                <a:solidFill>
                  <a:srgbClr val="000000"/>
                </a:solidFill>
                <a:latin typeface="Traditional Arabic" pitchFamily="18" charset="-78"/>
                <a:cs typeface="Traditional Arabic" pitchFamily="18" charset="-78"/>
              </a:rPr>
              <a:t>تعرفان بمملكة </a:t>
            </a:r>
            <a:r>
              <a:rPr lang="ar-DZ" sz="3200" dirty="0" err="1">
                <a:solidFill>
                  <a:srgbClr val="000000"/>
                </a:solidFill>
                <a:latin typeface="Traditional Arabic" pitchFamily="18" charset="-78"/>
                <a:cs typeface="Traditional Arabic" pitchFamily="18" charset="-78"/>
              </a:rPr>
              <a:t>نوميديا</a:t>
            </a:r>
            <a:r>
              <a:rPr lang="ar-DZ" sz="3200" dirty="0">
                <a:solidFill>
                  <a:srgbClr val="000000"/>
                </a:solidFill>
                <a:latin typeface="Traditional Arabic" pitchFamily="18" charset="-78"/>
                <a:cs typeface="Traditional Arabic" pitchFamily="18" charset="-78"/>
              </a:rPr>
              <a:t> بعد توحيدهما من قبل الملك </a:t>
            </a:r>
            <a:r>
              <a:rPr lang="ar-DZ" sz="3200" dirty="0" err="1">
                <a:solidFill>
                  <a:srgbClr val="000000"/>
                </a:solidFill>
                <a:latin typeface="Traditional Arabic" pitchFamily="18" charset="-78"/>
                <a:cs typeface="Traditional Arabic" pitchFamily="18" charset="-78"/>
              </a:rPr>
              <a:t>الماسيسيلي</a:t>
            </a:r>
            <a:r>
              <a:rPr lang="ar-DZ" sz="3200" dirty="0">
                <a:solidFill>
                  <a:srgbClr val="000000"/>
                </a:solidFill>
                <a:latin typeface="Traditional Arabic" pitchFamily="18" charset="-78"/>
                <a:cs typeface="Traditional Arabic" pitchFamily="18" charset="-78"/>
              </a:rPr>
              <a:t/>
            </a:r>
            <a:br>
              <a:rPr lang="ar-DZ" sz="3200" dirty="0">
                <a:solidFill>
                  <a:srgbClr val="000000"/>
                </a:solidFill>
                <a:latin typeface="Traditional Arabic" pitchFamily="18" charset="-78"/>
                <a:cs typeface="Traditional Arabic" pitchFamily="18" charset="-78"/>
              </a:rPr>
            </a:br>
            <a:r>
              <a:rPr lang="ar-DZ" sz="3200" dirty="0" err="1">
                <a:solidFill>
                  <a:srgbClr val="000000"/>
                </a:solidFill>
                <a:latin typeface="Traditional Arabic" pitchFamily="18" charset="-78"/>
                <a:cs typeface="Traditional Arabic" pitchFamily="18" charset="-78"/>
              </a:rPr>
              <a:t>صيفاقس</a:t>
            </a:r>
            <a:r>
              <a:rPr lang="ar-DZ" sz="3200" dirty="0">
                <a:solidFill>
                  <a:srgbClr val="000000"/>
                </a:solidFill>
                <a:latin typeface="Traditional Arabic" pitchFamily="18" charset="-78"/>
                <a:cs typeface="Traditional Arabic" pitchFamily="18" charset="-78"/>
              </a:rPr>
              <a:t> "" </a:t>
            </a:r>
            <a:r>
              <a:rPr lang="fr-FR" sz="3200" dirty="0">
                <a:solidFill>
                  <a:srgbClr val="000000"/>
                </a:solidFill>
                <a:latin typeface="Traditional Arabic" pitchFamily="18" charset="-78"/>
                <a:cs typeface="Traditional Arabic" pitchFamily="18" charset="-78"/>
              </a:rPr>
              <a:t>Syphax</a:t>
            </a:r>
            <a:r>
              <a:rPr lang="ar-DZ" sz="3200" dirty="0">
                <a:solidFill>
                  <a:srgbClr val="000000"/>
                </a:solidFill>
                <a:latin typeface="Traditional Arabic" pitchFamily="18" charset="-78"/>
                <a:cs typeface="Traditional Arabic" pitchFamily="18" charset="-78"/>
              </a:rPr>
              <a:t>سنة 205ق.م ،ثم من بعده الملك </a:t>
            </a:r>
            <a:r>
              <a:rPr lang="ar-DZ" sz="3200" dirty="0" err="1">
                <a:solidFill>
                  <a:srgbClr val="000000"/>
                </a:solidFill>
                <a:latin typeface="Traditional Arabic" pitchFamily="18" charset="-78"/>
                <a:cs typeface="Traditional Arabic" pitchFamily="18" charset="-78"/>
              </a:rPr>
              <a:t>الماسيلي</a:t>
            </a:r>
            <a:r>
              <a:rPr lang="ar-DZ" sz="3200" dirty="0">
                <a:solidFill>
                  <a:srgbClr val="000000"/>
                </a:solidFill>
                <a:latin typeface="Traditional Arabic" pitchFamily="18" charset="-78"/>
                <a:cs typeface="Traditional Arabic" pitchFamily="18" charset="-78"/>
              </a:rPr>
              <a:t> </a:t>
            </a:r>
            <a:r>
              <a:rPr lang="ar-DZ" sz="3200" dirty="0" err="1" smtClean="0">
                <a:solidFill>
                  <a:srgbClr val="000000"/>
                </a:solidFill>
                <a:latin typeface="Traditional Arabic" pitchFamily="18" charset="-78"/>
                <a:cs typeface="Traditional Arabic" pitchFamily="18" charset="-78"/>
              </a:rPr>
              <a:t>ماسينيسا</a:t>
            </a:r>
            <a:r>
              <a:rPr lang="ar-DZ" sz="3200" dirty="0" smtClean="0">
                <a:solidFill>
                  <a:srgbClr val="000000"/>
                </a:solidFill>
                <a:latin typeface="Traditional Arabic" pitchFamily="18" charset="-78"/>
                <a:cs typeface="Traditional Arabic" pitchFamily="18" charset="-78"/>
              </a:rPr>
              <a:t>" </a:t>
            </a:r>
            <a:r>
              <a:rPr lang="ar-DZ" sz="3200" dirty="0">
                <a:solidFill>
                  <a:srgbClr val="000000"/>
                </a:solidFill>
                <a:latin typeface="Traditional Arabic" pitchFamily="18" charset="-78"/>
                <a:cs typeface="Traditional Arabic" pitchFamily="18" charset="-78"/>
              </a:rPr>
              <a:t>"</a:t>
            </a:r>
            <a:r>
              <a:rPr lang="fr-FR" sz="3200" dirty="0">
                <a:solidFill>
                  <a:srgbClr val="000000"/>
                </a:solidFill>
                <a:latin typeface="Traditional Arabic" pitchFamily="18" charset="-78"/>
                <a:cs typeface="Traditional Arabic" pitchFamily="18" charset="-78"/>
              </a:rPr>
              <a:t>Massinissa</a:t>
            </a:r>
            <a:r>
              <a:rPr lang="ar-DZ" sz="3200" dirty="0">
                <a:solidFill>
                  <a:srgbClr val="000000"/>
                </a:solidFill>
                <a:latin typeface="Traditional Arabic" pitchFamily="18" charset="-78"/>
                <a:cs typeface="Traditional Arabic" pitchFamily="18" charset="-78"/>
              </a:rPr>
              <a:t>حوالي سنة 200ق.م، قبل إعادة تقسيمها مجددا من </a:t>
            </a:r>
            <a:r>
              <a:rPr lang="ar-DZ" sz="3200" dirty="0" smtClean="0">
                <a:solidFill>
                  <a:srgbClr val="000000"/>
                </a:solidFill>
                <a:latin typeface="Traditional Arabic" pitchFamily="18" charset="-78"/>
                <a:cs typeface="Traditional Arabic" pitchFamily="18" charset="-78"/>
              </a:rPr>
              <a:t>قبل السلطات </a:t>
            </a:r>
            <a:r>
              <a:rPr lang="ar-DZ" sz="3200" dirty="0">
                <a:solidFill>
                  <a:srgbClr val="000000"/>
                </a:solidFill>
                <a:latin typeface="Traditional Arabic" pitchFamily="18" charset="-78"/>
                <a:cs typeface="Traditional Arabic" pitchFamily="18" charset="-78"/>
              </a:rPr>
              <a:t>الرومانية في سنة 116ق.م إلى مملكتين هما </a:t>
            </a:r>
            <a:r>
              <a:rPr lang="ar-DZ" sz="3200" dirty="0" err="1">
                <a:solidFill>
                  <a:srgbClr val="000000"/>
                </a:solidFill>
                <a:latin typeface="Traditional Arabic" pitchFamily="18" charset="-78"/>
                <a:cs typeface="Traditional Arabic" pitchFamily="18" charset="-78"/>
              </a:rPr>
              <a:t>نوميديا</a:t>
            </a:r>
            <a:r>
              <a:rPr lang="ar-DZ" sz="3200" dirty="0">
                <a:solidFill>
                  <a:srgbClr val="000000"/>
                </a:solidFill>
                <a:latin typeface="Traditional Arabic" pitchFamily="18" charset="-78"/>
                <a:cs typeface="Traditional Arabic" pitchFamily="18" charset="-78"/>
              </a:rPr>
              <a:t> </a:t>
            </a:r>
            <a:r>
              <a:rPr lang="ar-DZ" sz="3200" dirty="0" smtClean="0">
                <a:solidFill>
                  <a:srgbClr val="000000"/>
                </a:solidFill>
                <a:latin typeface="Traditional Arabic" pitchFamily="18" charset="-78"/>
                <a:cs typeface="Traditional Arabic" pitchFamily="18" charset="-78"/>
              </a:rPr>
              <a:t>الغربية </a:t>
            </a:r>
            <a:r>
              <a:rPr lang="ar-DZ" sz="3200" dirty="0" err="1" smtClean="0">
                <a:solidFill>
                  <a:srgbClr val="000000"/>
                </a:solidFill>
                <a:latin typeface="Traditional Arabic" pitchFamily="18" charset="-78"/>
                <a:cs typeface="Traditional Arabic" pitchFamily="18" charset="-78"/>
              </a:rPr>
              <a:t>ونوميديا</a:t>
            </a:r>
            <a:r>
              <a:rPr lang="ar-DZ" sz="3200" dirty="0" smtClean="0">
                <a:solidFill>
                  <a:srgbClr val="000000"/>
                </a:solidFill>
                <a:latin typeface="Traditional Arabic" pitchFamily="18" charset="-78"/>
                <a:cs typeface="Traditional Arabic" pitchFamily="18" charset="-78"/>
              </a:rPr>
              <a:t> الشرقية</a:t>
            </a:r>
            <a:r>
              <a:rPr lang="fr-FR" sz="3200" dirty="0">
                <a:latin typeface="Traditional Arabic" pitchFamily="18" charset="-78"/>
                <a:cs typeface="Traditional Arabic" pitchFamily="18" charset="-78"/>
              </a:rPr>
              <a:t/>
            </a:r>
            <a:br>
              <a:rPr lang="fr-FR" sz="3200" dirty="0">
                <a:latin typeface="Traditional Arabic" pitchFamily="18" charset="-78"/>
                <a:cs typeface="Traditional Arabic" pitchFamily="18" charset="-78"/>
              </a:rPr>
            </a:br>
            <a:endParaRPr lang="fr-FR" sz="3200" dirty="0">
              <a:latin typeface="Traditional Arabic" pitchFamily="18" charset="-78"/>
              <a:cs typeface="Traditional Arabic" pitchFamily="18" charset="-78"/>
            </a:endParaRPr>
          </a:p>
        </p:txBody>
      </p:sp>
    </p:spTree>
    <p:extLst>
      <p:ext uri="{BB962C8B-B14F-4D97-AF65-F5344CB8AC3E}">
        <p14:creationId xmlns:p14="http://schemas.microsoft.com/office/powerpoint/2010/main" val="634013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764704"/>
            <a:ext cx="7200916" cy="5256584"/>
          </a:xfrm>
        </p:spPr>
        <p:txBody>
          <a:bodyPr>
            <a:noAutofit/>
          </a:bodyPr>
          <a:lstStyle/>
          <a:p>
            <a:pPr algn="just" rtl="1"/>
            <a:r>
              <a:rPr lang="ar-DZ" sz="3200" dirty="0"/>
              <a:t>و قد احتلت سيرتا العاصمة </a:t>
            </a:r>
            <a:r>
              <a:rPr lang="ar-DZ" sz="3200" dirty="0" err="1"/>
              <a:t>النوميدية</a:t>
            </a:r>
            <a:r>
              <a:rPr lang="ar-DZ" sz="3200" dirty="0"/>
              <a:t>, مكانة و أهمية كبيرة في الجانب </a:t>
            </a:r>
            <a:r>
              <a:rPr lang="ar-DZ" sz="3200" dirty="0" smtClean="0"/>
              <a:t>الاقتصادي </a:t>
            </a:r>
            <a:r>
              <a:rPr lang="ar-DZ" sz="3200" dirty="0"/>
              <a:t>و السياسي </a:t>
            </a:r>
            <a:r>
              <a:rPr lang="ar-DZ" sz="3200" dirty="0" smtClean="0"/>
              <a:t>دلت </a:t>
            </a:r>
            <a:r>
              <a:rPr lang="ar-DZ" sz="3200" dirty="0"/>
              <a:t>عليها القطع النقدية التي ضربت </a:t>
            </a:r>
            <a:r>
              <a:rPr lang="ar-DZ" sz="3200" dirty="0" err="1"/>
              <a:t>بإسم</a:t>
            </a:r>
            <a:r>
              <a:rPr lang="ar-DZ" sz="3200" dirty="0"/>
              <a:t> المدينة, فقد عثر على قطع نقدية التي ضربت </a:t>
            </a:r>
            <a:r>
              <a:rPr lang="ar-DZ" sz="3200" dirty="0" err="1"/>
              <a:t>باسمهافي</a:t>
            </a:r>
            <a:r>
              <a:rPr lang="ar-DZ" sz="3200" dirty="0"/>
              <a:t> موقع " </a:t>
            </a:r>
            <a:r>
              <a:rPr lang="ar-DZ" sz="3200" dirty="0" err="1"/>
              <a:t>تيديسي</a:t>
            </a:r>
            <a:r>
              <a:rPr lang="ar-DZ" sz="3200" dirty="0"/>
              <a:t>" بعضها كبير وأخرى متوسطة, منها سبع قطع عثر عليها سنة 1942 ,و قد </a:t>
            </a:r>
            <a:r>
              <a:rPr lang="ar-DZ" sz="3200" dirty="0" smtClean="0"/>
              <a:t>تعود </a:t>
            </a:r>
            <a:r>
              <a:rPr lang="ar-DZ" sz="3200" dirty="0"/>
              <a:t>هذه القطع النقدية إلى القرن </a:t>
            </a:r>
            <a:r>
              <a:rPr lang="ar-DZ" sz="3200" dirty="0" smtClean="0"/>
              <a:t>الأول ق.م</a:t>
            </a:r>
            <a:endParaRPr lang="fr-FR" sz="3200" dirty="0"/>
          </a:p>
        </p:txBody>
      </p:sp>
    </p:spTree>
    <p:extLst>
      <p:ext uri="{BB962C8B-B14F-4D97-AF65-F5344CB8AC3E}">
        <p14:creationId xmlns:p14="http://schemas.microsoft.com/office/powerpoint/2010/main" val="999403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TIC\Desktop\tttt.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484" t="7764" r="21009"/>
          <a:stretch/>
        </p:blipFill>
        <p:spPr bwMode="auto">
          <a:xfrm>
            <a:off x="251521" y="836712"/>
            <a:ext cx="8064896"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3929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TIC\Desktop\yyyy.PNG"/>
          <p:cNvPicPr>
            <a:picLocks noChangeAspect="1" noChangeArrowheads="1"/>
          </p:cNvPicPr>
          <p:nvPr/>
        </p:nvPicPr>
        <p:blipFill rotWithShape="1">
          <a:blip r:embed="rId2">
            <a:extLst>
              <a:ext uri="{28A0092B-C50C-407E-A947-70E740481C1C}">
                <a14:useLocalDpi xmlns:a14="http://schemas.microsoft.com/office/drawing/2010/main" val="0"/>
              </a:ext>
            </a:extLst>
          </a:blip>
          <a:srcRect l="19371" t="32603" r="18427"/>
          <a:stretch/>
        </p:blipFill>
        <p:spPr bwMode="auto">
          <a:xfrm>
            <a:off x="179512" y="908720"/>
            <a:ext cx="8500464" cy="617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7947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5" t="3024" b="-60583"/>
          <a:stretch/>
        </p:blipFill>
        <p:spPr bwMode="auto">
          <a:xfrm>
            <a:off x="0" y="174171"/>
            <a:ext cx="9753600" cy="16648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9298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TIC\Desktop\hh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624" y="-228600"/>
            <a:ext cx="936104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9814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TIC\Desktop\u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28600"/>
            <a:ext cx="1301115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0068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TIC\Desktop\oo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28600"/>
            <a:ext cx="1301115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7937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TIC\Desktop\pp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387424"/>
            <a:ext cx="1301115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4566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TIC\Desktop\ii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28600"/>
            <a:ext cx="1301115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442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1027664"/>
            <a:ext cx="7024744" cy="601136"/>
          </a:xfrm>
        </p:spPr>
        <p:txBody>
          <a:bodyPr>
            <a:normAutofit fontScale="90000"/>
          </a:bodyPr>
          <a:lstStyle/>
          <a:p>
            <a:pPr algn="r" rtl="1"/>
            <a:r>
              <a:rPr lang="ar-DZ" dirty="0"/>
              <a:t>عملة الملوك:</a:t>
            </a:r>
            <a:endParaRPr lang="fr-FR" dirty="0"/>
          </a:p>
        </p:txBody>
      </p:sp>
      <p:sp>
        <p:nvSpPr>
          <p:cNvPr id="3" name="Espace réservé du contenu 2"/>
          <p:cNvSpPr>
            <a:spLocks noGrp="1"/>
          </p:cNvSpPr>
          <p:nvPr>
            <p:ph idx="1"/>
          </p:nvPr>
        </p:nvSpPr>
        <p:spPr>
          <a:xfrm>
            <a:off x="1043492" y="1772816"/>
            <a:ext cx="7416940" cy="4464496"/>
          </a:xfrm>
        </p:spPr>
        <p:txBody>
          <a:bodyPr>
            <a:normAutofit/>
          </a:bodyPr>
          <a:lstStyle/>
          <a:p>
            <a:pPr algn="r" rtl="1"/>
            <a:r>
              <a:rPr lang="ar-DZ" sz="2800" dirty="0"/>
              <a:t>لقد ضرب ملوك </a:t>
            </a:r>
            <a:r>
              <a:rPr lang="ar-DZ" sz="2800" dirty="0" err="1"/>
              <a:t>نوميدية</a:t>
            </a:r>
            <a:r>
              <a:rPr lang="ar-DZ" sz="2800" dirty="0"/>
              <a:t> العملة باسمهم على معدن البر و نز و الرصاص، بظهور وجه الملك عليها، بينما على الظهر فيظهر عليها إما الحصان راكضا يمينا أو </a:t>
            </a:r>
            <a:r>
              <a:rPr lang="ar-DZ" sz="2800" dirty="0" smtClean="0"/>
              <a:t>شمالا، </a:t>
            </a:r>
            <a:r>
              <a:rPr lang="ar-DZ" sz="2800" dirty="0"/>
              <a:t>أو الفيل، مع رموز أخر ى مختلفة مثل )سنابل القمح، سعف النخيل، الصولجان، صور لمباني، قرص الشمس </a:t>
            </a:r>
            <a:r>
              <a:rPr lang="ar-DZ" sz="2800" dirty="0" smtClean="0"/>
              <a:t>وهلال </a:t>
            </a:r>
            <a:r>
              <a:rPr lang="ar-DZ" sz="2800" dirty="0"/>
              <a:t>...الخ(. أما عملة </a:t>
            </a:r>
            <a:r>
              <a:rPr lang="ar-DZ" sz="2800" dirty="0" err="1"/>
              <a:t>يوبا</a:t>
            </a:r>
            <a:r>
              <a:rPr lang="ar-DZ" sz="2800" dirty="0"/>
              <a:t> </a:t>
            </a:r>
            <a:r>
              <a:rPr lang="ar-DZ" sz="2800" dirty="0" smtClean="0"/>
              <a:t>الأول، </a:t>
            </a:r>
            <a:r>
              <a:rPr lang="ar-DZ" sz="2800" dirty="0"/>
              <a:t>كما ذكرنا سالفا، فاختلفت عن العملة </a:t>
            </a:r>
            <a:r>
              <a:rPr lang="ar-DZ" sz="2800" dirty="0" smtClean="0"/>
              <a:t>الأولى </a:t>
            </a:r>
            <a:r>
              <a:rPr lang="ar-DZ" sz="2800" dirty="0"/>
              <a:t>بإدخال معدن الفضة و الذهب كمادة للضرب و أدخل الكتابة </a:t>
            </a:r>
            <a:r>
              <a:rPr lang="ar-DZ" sz="2800" dirty="0" smtClean="0"/>
              <a:t>اللاتينية </a:t>
            </a:r>
            <a:r>
              <a:rPr lang="ar-DZ" sz="2800" dirty="0"/>
              <a:t>الي جانب الكتابة البو نية. </a:t>
            </a:r>
            <a:endParaRPr lang="fr-FR"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576" y="1052736"/>
            <a:ext cx="7560840" cy="5256584"/>
          </a:xfrm>
        </p:spPr>
        <p:txBody>
          <a:bodyPr>
            <a:noAutofit/>
          </a:bodyPr>
          <a:lstStyle/>
          <a:p>
            <a:pPr algn="r" rtl="1"/>
            <a:r>
              <a:rPr lang="ar-DZ" sz="2800" dirty="0">
                <a:solidFill>
                  <a:schemeClr val="accent3"/>
                </a:solidFill>
                <a:latin typeface="Traditional Arabic" pitchFamily="18" charset="-78"/>
                <a:cs typeface="Traditional Arabic" pitchFamily="18" charset="-78"/>
              </a:rPr>
              <a:t>مملكة </a:t>
            </a:r>
            <a:r>
              <a:rPr lang="ar-DZ" sz="2800" dirty="0" err="1">
                <a:solidFill>
                  <a:schemeClr val="accent3"/>
                </a:solidFill>
                <a:latin typeface="Traditional Arabic" pitchFamily="18" charset="-78"/>
                <a:cs typeface="Traditional Arabic" pitchFamily="18" charset="-78"/>
              </a:rPr>
              <a:t>الماسيسيل</a:t>
            </a:r>
            <a:r>
              <a:rPr lang="ar-DZ" sz="2800" dirty="0">
                <a:solidFill>
                  <a:srgbClr val="000000"/>
                </a:solidFill>
                <a:latin typeface="Traditional Arabic" pitchFamily="18" charset="-78"/>
                <a:cs typeface="Traditional Arabic" pitchFamily="18" charset="-78"/>
              </a:rPr>
              <a:t>:</a:t>
            </a:r>
            <a:br>
              <a:rPr lang="ar-DZ" sz="2800" dirty="0">
                <a:solidFill>
                  <a:srgbClr val="000000"/>
                </a:solidFill>
                <a:latin typeface="Traditional Arabic" pitchFamily="18" charset="-78"/>
                <a:cs typeface="Traditional Arabic" pitchFamily="18" charset="-78"/>
              </a:rPr>
            </a:br>
            <a:r>
              <a:rPr lang="ar-DZ" sz="2800" dirty="0">
                <a:solidFill>
                  <a:srgbClr val="000000"/>
                </a:solidFill>
                <a:latin typeface="Traditional Arabic" pitchFamily="18" charset="-78"/>
                <a:cs typeface="Traditional Arabic" pitchFamily="18" charset="-78"/>
              </a:rPr>
              <a:t>ضمت هذه المملكة وسط وغرب الجزائر وكانت أراضيها </a:t>
            </a:r>
            <a:r>
              <a:rPr lang="ar-DZ" sz="2800" dirty="0" smtClean="0">
                <a:solidFill>
                  <a:srgbClr val="000000"/>
                </a:solidFill>
                <a:latin typeface="Traditional Arabic" pitchFamily="18" charset="-78"/>
                <a:cs typeface="Traditional Arabic" pitchFamily="18" charset="-78"/>
              </a:rPr>
              <a:t>خلال القرن </a:t>
            </a:r>
            <a:r>
              <a:rPr lang="ar-DZ" sz="2800" dirty="0">
                <a:solidFill>
                  <a:srgbClr val="000000"/>
                </a:solidFill>
                <a:latin typeface="Traditional Arabic" pitchFamily="18" charset="-78"/>
                <a:cs typeface="Traditional Arabic" pitchFamily="18" charset="-78"/>
              </a:rPr>
              <a:t>الثالث قبل الميلاد تمتد من وادي ملوية ) (</a:t>
            </a:r>
            <a:r>
              <a:rPr lang="fr-FR" sz="2800" dirty="0" err="1">
                <a:solidFill>
                  <a:srgbClr val="000000"/>
                </a:solidFill>
                <a:latin typeface="Traditional Arabic" pitchFamily="18" charset="-78"/>
                <a:cs typeface="Traditional Arabic" pitchFamily="18" charset="-78"/>
              </a:rPr>
              <a:t>Mulucha</a:t>
            </a:r>
            <a:r>
              <a:rPr lang="fr-FR" sz="2800" dirty="0">
                <a:solidFill>
                  <a:srgbClr val="000000"/>
                </a:solidFill>
                <a:latin typeface="Traditional Arabic" pitchFamily="18" charset="-78"/>
                <a:cs typeface="Traditional Arabic" pitchFamily="18" charset="-78"/>
              </a:rPr>
              <a:t> </a:t>
            </a:r>
            <a:r>
              <a:rPr lang="fr-FR" sz="2800" dirty="0" err="1">
                <a:solidFill>
                  <a:srgbClr val="000000"/>
                </a:solidFill>
                <a:latin typeface="Traditional Arabic" pitchFamily="18" charset="-78"/>
                <a:cs typeface="Traditional Arabic" pitchFamily="18" charset="-78"/>
              </a:rPr>
              <a:t>Flumen</a:t>
            </a:r>
            <a:r>
              <a:rPr lang="ar-DZ" sz="2800" dirty="0" err="1" smtClean="0">
                <a:solidFill>
                  <a:srgbClr val="000000"/>
                </a:solidFill>
                <a:latin typeface="Traditional Arabic" pitchFamily="18" charset="-78"/>
                <a:cs typeface="Traditional Arabic" pitchFamily="18" charset="-78"/>
              </a:rPr>
              <a:t>غرباإلى</a:t>
            </a:r>
            <a:r>
              <a:rPr lang="ar-DZ" sz="2800" dirty="0" smtClean="0">
                <a:solidFill>
                  <a:srgbClr val="000000"/>
                </a:solidFill>
                <a:latin typeface="Traditional Arabic" pitchFamily="18" charset="-78"/>
                <a:cs typeface="Traditional Arabic" pitchFamily="18" charset="-78"/>
              </a:rPr>
              <a:t> </a:t>
            </a:r>
            <a:r>
              <a:rPr lang="ar-DZ" sz="2800" dirty="0">
                <a:solidFill>
                  <a:srgbClr val="000000"/>
                </a:solidFill>
                <a:latin typeface="Traditional Arabic" pitchFamily="18" charset="-78"/>
                <a:cs typeface="Traditional Arabic" pitchFamily="18" charset="-78"/>
              </a:rPr>
              <a:t>رأس </a:t>
            </a:r>
            <a:r>
              <a:rPr lang="ar-DZ" sz="2800" dirty="0" err="1">
                <a:solidFill>
                  <a:srgbClr val="000000"/>
                </a:solidFill>
                <a:latin typeface="Traditional Arabic" pitchFamily="18" charset="-78"/>
                <a:cs typeface="Traditional Arabic" pitchFamily="18" charset="-78"/>
              </a:rPr>
              <a:t>بوغارون</a:t>
            </a:r>
            <a:r>
              <a:rPr lang="ar-DZ" sz="2800" dirty="0">
                <a:solidFill>
                  <a:srgbClr val="000000"/>
                </a:solidFill>
                <a:latin typeface="Traditional Arabic" pitchFamily="18" charset="-78"/>
                <a:cs typeface="Traditional Arabic" pitchFamily="18" charset="-78"/>
              </a:rPr>
              <a:t> ( (</a:t>
            </a:r>
            <a:r>
              <a:rPr lang="fr-FR" sz="2800" dirty="0" err="1">
                <a:solidFill>
                  <a:srgbClr val="000000"/>
                </a:solidFill>
                <a:latin typeface="Traditional Arabic" pitchFamily="18" charset="-78"/>
                <a:cs typeface="Traditional Arabic" pitchFamily="18" charset="-78"/>
              </a:rPr>
              <a:t>Promontorium</a:t>
            </a:r>
            <a:r>
              <a:rPr lang="fr-FR" sz="2800" dirty="0">
                <a:solidFill>
                  <a:srgbClr val="000000"/>
                </a:solidFill>
                <a:latin typeface="Traditional Arabic" pitchFamily="18" charset="-78"/>
                <a:cs typeface="Traditional Arabic" pitchFamily="18" charset="-78"/>
              </a:rPr>
              <a:t> </a:t>
            </a:r>
            <a:r>
              <a:rPr lang="fr-FR" sz="2800" dirty="0" err="1">
                <a:solidFill>
                  <a:srgbClr val="000000"/>
                </a:solidFill>
                <a:latin typeface="Traditional Arabic" pitchFamily="18" charset="-78"/>
                <a:cs typeface="Traditional Arabic" pitchFamily="18" charset="-78"/>
              </a:rPr>
              <a:t>Metagonium</a:t>
            </a:r>
            <a:r>
              <a:rPr lang="ar-DZ" sz="2800" dirty="0">
                <a:solidFill>
                  <a:srgbClr val="000000"/>
                </a:solidFill>
                <a:latin typeface="Traditional Arabic" pitchFamily="18" charset="-78"/>
                <a:cs typeface="Traditional Arabic" pitchFamily="18" charset="-78"/>
              </a:rPr>
              <a:t>شرقا </a:t>
            </a:r>
            <a:r>
              <a:rPr lang="ar-DZ" sz="2800" dirty="0" smtClean="0">
                <a:solidFill>
                  <a:srgbClr val="000000"/>
                </a:solidFill>
                <a:latin typeface="Traditional Arabic" pitchFamily="18" charset="-78"/>
                <a:cs typeface="Traditional Arabic" pitchFamily="18" charset="-78"/>
              </a:rPr>
              <a:t>والواقع شمال </a:t>
            </a:r>
            <a:r>
              <a:rPr lang="ar-DZ" sz="2800" dirty="0">
                <a:solidFill>
                  <a:srgbClr val="000000"/>
                </a:solidFill>
                <a:latin typeface="Traditional Arabic" pitchFamily="18" charset="-78"/>
                <a:cs typeface="Traditional Arabic" pitchFamily="18" charset="-78"/>
              </a:rPr>
              <a:t>شرق مدينة قسنطينة ) ، (</a:t>
            </a:r>
            <a:r>
              <a:rPr lang="fr-FR" sz="2800" dirty="0">
                <a:solidFill>
                  <a:srgbClr val="000000"/>
                </a:solidFill>
                <a:latin typeface="Traditional Arabic" pitchFamily="18" charset="-78"/>
                <a:cs typeface="Traditional Arabic" pitchFamily="18" charset="-78"/>
              </a:rPr>
              <a:t>Cirta</a:t>
            </a:r>
            <a:r>
              <a:rPr lang="ar-DZ" sz="2800" dirty="0">
                <a:solidFill>
                  <a:srgbClr val="000000"/>
                </a:solidFill>
                <a:latin typeface="Traditional Arabic" pitchFamily="18" charset="-78"/>
                <a:cs typeface="Traditional Arabic" pitchFamily="18" charset="-78"/>
              </a:rPr>
              <a:t>وتوسعت حدود هذه المملكة </a:t>
            </a:r>
            <a:r>
              <a:rPr lang="ar-DZ" sz="2800" dirty="0" smtClean="0">
                <a:solidFill>
                  <a:srgbClr val="000000"/>
                </a:solidFill>
                <a:latin typeface="Traditional Arabic" pitchFamily="18" charset="-78"/>
                <a:cs typeface="Traditional Arabic" pitchFamily="18" charset="-78"/>
              </a:rPr>
              <a:t>سنة 205ق.م </a:t>
            </a:r>
            <a:r>
              <a:rPr lang="ar-DZ" sz="2800" dirty="0">
                <a:solidFill>
                  <a:srgbClr val="000000"/>
                </a:solidFill>
                <a:latin typeface="Traditional Arabic" pitchFamily="18" charset="-78"/>
                <a:cs typeface="Traditional Arabic" pitchFamily="18" charset="-78"/>
              </a:rPr>
              <a:t>باتجاه الشرق إلى غاية الكاف ) (</a:t>
            </a:r>
            <a:r>
              <a:rPr lang="fr-FR" sz="2800" dirty="0" err="1">
                <a:solidFill>
                  <a:srgbClr val="000000"/>
                </a:solidFill>
                <a:latin typeface="Traditional Arabic" pitchFamily="18" charset="-78"/>
                <a:cs typeface="Traditional Arabic" pitchFamily="18" charset="-78"/>
              </a:rPr>
              <a:t>Sicca</a:t>
            </a:r>
            <a:r>
              <a:rPr lang="fr-FR" sz="2800" dirty="0">
                <a:solidFill>
                  <a:srgbClr val="000000"/>
                </a:solidFill>
                <a:latin typeface="Traditional Arabic" pitchFamily="18" charset="-78"/>
                <a:cs typeface="Traditional Arabic" pitchFamily="18" charset="-78"/>
              </a:rPr>
              <a:t> </a:t>
            </a:r>
            <a:r>
              <a:rPr lang="fr-FR" sz="2800" dirty="0" err="1">
                <a:solidFill>
                  <a:srgbClr val="000000"/>
                </a:solidFill>
                <a:latin typeface="Traditional Arabic" pitchFamily="18" charset="-78"/>
                <a:cs typeface="Traditional Arabic" pitchFamily="18" charset="-78"/>
              </a:rPr>
              <a:t>Veneria</a:t>
            </a:r>
            <a:r>
              <a:rPr lang="ar-DZ" sz="2800" dirty="0">
                <a:solidFill>
                  <a:srgbClr val="000000"/>
                </a:solidFill>
                <a:latin typeface="Traditional Arabic" pitchFamily="18" charset="-78"/>
                <a:cs typeface="Traditional Arabic" pitchFamily="18" charset="-78"/>
              </a:rPr>
              <a:t>نتيجة </a:t>
            </a:r>
            <a:r>
              <a:rPr lang="ar-DZ" sz="2800" dirty="0" smtClean="0">
                <a:solidFill>
                  <a:srgbClr val="000000"/>
                </a:solidFill>
                <a:latin typeface="Traditional Arabic" pitchFamily="18" charset="-78"/>
                <a:cs typeface="Traditional Arabic" pitchFamily="18" charset="-78"/>
              </a:rPr>
              <a:t>احتلال</a:t>
            </a:r>
            <a:r>
              <a:rPr lang="fr-FR" sz="2800" dirty="0" smtClean="0">
                <a:solidFill>
                  <a:srgbClr val="000000"/>
                </a:solidFill>
                <a:latin typeface="Traditional Arabic" pitchFamily="18" charset="-78"/>
                <a:cs typeface="Traditional Arabic" pitchFamily="18" charset="-78"/>
              </a:rPr>
              <a:t> </a:t>
            </a:r>
            <a:r>
              <a:rPr lang="ar-DZ" sz="2800" dirty="0" smtClean="0">
                <a:solidFill>
                  <a:srgbClr val="000000"/>
                </a:solidFill>
                <a:latin typeface="Traditional Arabic" pitchFamily="18" charset="-78"/>
                <a:cs typeface="Traditional Arabic" pitchFamily="18" charset="-78"/>
              </a:rPr>
              <a:t>ملكها </a:t>
            </a:r>
            <a:r>
              <a:rPr lang="ar-DZ" sz="2800" dirty="0" err="1">
                <a:solidFill>
                  <a:srgbClr val="000000"/>
                </a:solidFill>
                <a:latin typeface="Traditional Arabic" pitchFamily="18" charset="-78"/>
                <a:cs typeface="Traditional Arabic" pitchFamily="18" charset="-78"/>
              </a:rPr>
              <a:t>صيفاقس</a:t>
            </a:r>
            <a:r>
              <a:rPr lang="ar-DZ" sz="2800" dirty="0">
                <a:solidFill>
                  <a:srgbClr val="000000"/>
                </a:solidFill>
                <a:latin typeface="Traditional Arabic" pitchFamily="18" charset="-78"/>
                <a:cs typeface="Traditional Arabic" pitchFamily="18" charset="-78"/>
              </a:rPr>
              <a:t>" "</a:t>
            </a:r>
            <a:r>
              <a:rPr lang="fr-FR" sz="2800" dirty="0">
                <a:solidFill>
                  <a:srgbClr val="000000"/>
                </a:solidFill>
                <a:latin typeface="Traditional Arabic" pitchFamily="18" charset="-78"/>
                <a:cs typeface="Traditional Arabic" pitchFamily="18" charset="-78"/>
              </a:rPr>
              <a:t>Syphax</a:t>
            </a:r>
            <a:r>
              <a:rPr lang="ar-DZ" sz="2800" dirty="0">
                <a:solidFill>
                  <a:srgbClr val="000000"/>
                </a:solidFill>
                <a:latin typeface="Traditional Arabic" pitchFamily="18" charset="-78"/>
                <a:cs typeface="Traditional Arabic" pitchFamily="18" charset="-78"/>
              </a:rPr>
              <a:t>لأراضي مملكة </a:t>
            </a:r>
            <a:r>
              <a:rPr lang="ar-DZ" sz="2800" dirty="0" err="1">
                <a:solidFill>
                  <a:srgbClr val="000000"/>
                </a:solidFill>
                <a:latin typeface="Traditional Arabic" pitchFamily="18" charset="-78"/>
                <a:cs typeface="Traditional Arabic" pitchFamily="18" charset="-78"/>
              </a:rPr>
              <a:t>الماسيل</a:t>
            </a:r>
            <a:r>
              <a:rPr lang="ar-DZ" sz="2800" dirty="0">
                <a:solidFill>
                  <a:srgbClr val="000000"/>
                </a:solidFill>
                <a:latin typeface="Traditional Arabic" pitchFamily="18" charset="-78"/>
                <a:cs typeface="Traditional Arabic" pitchFamily="18" charset="-78"/>
              </a:rPr>
              <a:t> المجاورة، وبلغت</a:t>
            </a:r>
            <a:r>
              <a:rPr lang="ar-DZ" sz="2800" dirty="0">
                <a:latin typeface="Traditional Arabic" pitchFamily="18" charset="-78"/>
                <a:cs typeface="Traditional Arabic" pitchFamily="18" charset="-78"/>
              </a:rPr>
              <a:t> </a:t>
            </a:r>
            <a:r>
              <a:rPr lang="ar-DZ" sz="2800" dirty="0">
                <a:solidFill>
                  <a:srgbClr val="000000"/>
                </a:solidFill>
                <a:latin typeface="Traditional Arabic" pitchFamily="18" charset="-78"/>
                <a:cs typeface="Traditional Arabic" pitchFamily="18" charset="-78"/>
              </a:rPr>
              <a:t>حدودها الجنوبية مدينة </a:t>
            </a:r>
            <a:r>
              <a:rPr lang="ar-DZ" sz="2800" dirty="0" smtClean="0">
                <a:solidFill>
                  <a:srgbClr val="000000"/>
                </a:solidFill>
                <a:latin typeface="Traditional Arabic" pitchFamily="18" charset="-78"/>
                <a:cs typeface="Traditional Arabic" pitchFamily="18" charset="-78"/>
              </a:rPr>
              <a:t>مداوروش </a:t>
            </a:r>
            <a:r>
              <a:rPr lang="ar-DZ" sz="2800" dirty="0">
                <a:solidFill>
                  <a:srgbClr val="000000"/>
                </a:solidFill>
                <a:latin typeface="Traditional Arabic" pitchFamily="18" charset="-78"/>
                <a:cs typeface="Traditional Arabic" pitchFamily="18" charset="-78"/>
              </a:rPr>
              <a:t>(</a:t>
            </a:r>
            <a:r>
              <a:rPr lang="fr-FR" sz="2800" dirty="0" err="1" smtClean="0">
                <a:solidFill>
                  <a:srgbClr val="000000"/>
                </a:solidFill>
                <a:latin typeface="Traditional Arabic" pitchFamily="18" charset="-78"/>
                <a:cs typeface="Traditional Arabic" pitchFamily="18" charset="-78"/>
              </a:rPr>
              <a:t>Madauros</a:t>
            </a:r>
            <a:r>
              <a:rPr lang="ar-DZ" sz="2800" dirty="0" smtClean="0">
                <a:solidFill>
                  <a:srgbClr val="000000"/>
                </a:solidFill>
                <a:latin typeface="Traditional Arabic" pitchFamily="18" charset="-78"/>
                <a:cs typeface="Traditional Arabic" pitchFamily="18" charset="-78"/>
              </a:rPr>
              <a:t>وترتب </a:t>
            </a:r>
            <a:r>
              <a:rPr lang="ar-DZ" sz="2800" dirty="0">
                <a:solidFill>
                  <a:srgbClr val="000000"/>
                </a:solidFill>
                <a:latin typeface="Traditional Arabic" pitchFamily="18" charset="-78"/>
                <a:cs typeface="Traditional Arabic" pitchFamily="18" charset="-78"/>
              </a:rPr>
              <a:t>عن وقوف هذا الملك إلى جانب الدولة </a:t>
            </a:r>
            <a:r>
              <a:rPr lang="ar-DZ" sz="2800" dirty="0" err="1">
                <a:solidFill>
                  <a:srgbClr val="000000"/>
                </a:solidFill>
                <a:latin typeface="Traditional Arabic" pitchFamily="18" charset="-78"/>
                <a:cs typeface="Traditional Arabic" pitchFamily="18" charset="-78"/>
              </a:rPr>
              <a:t>القرطاجية</a:t>
            </a:r>
            <a:r>
              <a:rPr lang="ar-DZ" sz="2800" dirty="0">
                <a:solidFill>
                  <a:srgbClr val="000000"/>
                </a:solidFill>
                <a:latin typeface="Traditional Arabic" pitchFamily="18" charset="-78"/>
                <a:cs typeface="Traditional Arabic" pitchFamily="18" charset="-78"/>
              </a:rPr>
              <a:t> في </a:t>
            </a:r>
            <a:r>
              <a:rPr lang="ar-DZ" sz="2800" dirty="0" smtClean="0">
                <a:solidFill>
                  <a:srgbClr val="000000"/>
                </a:solidFill>
                <a:latin typeface="Traditional Arabic" pitchFamily="18" charset="-78"/>
                <a:cs typeface="Traditional Arabic" pitchFamily="18" charset="-78"/>
              </a:rPr>
              <a:t>الحرب </a:t>
            </a:r>
            <a:r>
              <a:rPr lang="ar-DZ" sz="2800" dirty="0" err="1" smtClean="0">
                <a:solidFill>
                  <a:srgbClr val="000000"/>
                </a:solidFill>
                <a:latin typeface="Traditional Arabic" pitchFamily="18" charset="-78"/>
                <a:cs typeface="Traditional Arabic" pitchFamily="18" charset="-78"/>
              </a:rPr>
              <a:t>البونية</a:t>
            </a:r>
            <a:r>
              <a:rPr lang="ar-DZ" sz="2800" dirty="0" smtClean="0">
                <a:solidFill>
                  <a:srgbClr val="000000"/>
                </a:solidFill>
                <a:latin typeface="Traditional Arabic" pitchFamily="18" charset="-78"/>
                <a:cs typeface="Traditional Arabic" pitchFamily="18" charset="-78"/>
              </a:rPr>
              <a:t> </a:t>
            </a:r>
            <a:r>
              <a:rPr lang="ar-DZ" sz="2800" dirty="0">
                <a:solidFill>
                  <a:srgbClr val="000000"/>
                </a:solidFill>
                <a:latin typeface="Traditional Arabic" pitchFamily="18" charset="-78"/>
                <a:cs typeface="Traditional Arabic" pitchFamily="18" charset="-78"/>
              </a:rPr>
              <a:t>الثانية ( 201-218ق.م) </a:t>
            </a:r>
            <a:r>
              <a:rPr lang="ar-DZ" sz="2800" dirty="0" smtClean="0">
                <a:solidFill>
                  <a:srgbClr val="000000"/>
                </a:solidFill>
                <a:latin typeface="Traditional Arabic" pitchFamily="18" charset="-78"/>
                <a:cs typeface="Traditional Arabic" pitchFamily="18" charset="-78"/>
              </a:rPr>
              <a:t> وكان  لهذا آثار </a:t>
            </a:r>
            <a:r>
              <a:rPr lang="ar-DZ" sz="2800" dirty="0">
                <a:solidFill>
                  <a:srgbClr val="000000"/>
                </a:solidFill>
                <a:latin typeface="Traditional Arabic" pitchFamily="18" charset="-78"/>
                <a:cs typeface="Traditional Arabic" pitchFamily="18" charset="-78"/>
              </a:rPr>
              <a:t>سلبية على مملكته، حيث </a:t>
            </a:r>
            <a:r>
              <a:rPr lang="ar-DZ" sz="2800" dirty="0" smtClean="0">
                <a:solidFill>
                  <a:srgbClr val="000000"/>
                </a:solidFill>
                <a:latin typeface="Traditional Arabic" pitchFamily="18" charset="-78"/>
                <a:cs typeface="Traditional Arabic" pitchFamily="18" charset="-78"/>
              </a:rPr>
              <a:t>استطاع</a:t>
            </a:r>
            <a:r>
              <a:rPr lang="fr-FR" sz="2800" dirty="0" smtClean="0">
                <a:solidFill>
                  <a:srgbClr val="000000"/>
                </a:solidFill>
                <a:latin typeface="Traditional Arabic" pitchFamily="18" charset="-78"/>
                <a:cs typeface="Traditional Arabic" pitchFamily="18" charset="-78"/>
              </a:rPr>
              <a:t> </a:t>
            </a:r>
            <a:r>
              <a:rPr lang="ar-DZ" sz="2800" dirty="0" smtClean="0">
                <a:solidFill>
                  <a:srgbClr val="000000"/>
                </a:solidFill>
                <a:latin typeface="Traditional Arabic" pitchFamily="18" charset="-78"/>
                <a:cs typeface="Traditional Arabic" pitchFamily="18" charset="-78"/>
              </a:rPr>
              <a:t>الأمير </a:t>
            </a:r>
            <a:r>
              <a:rPr lang="ar-DZ" sz="2800" dirty="0" err="1">
                <a:solidFill>
                  <a:srgbClr val="000000"/>
                </a:solidFill>
                <a:latin typeface="Traditional Arabic" pitchFamily="18" charset="-78"/>
                <a:cs typeface="Traditional Arabic" pitchFamily="18" charset="-78"/>
              </a:rPr>
              <a:t>النوميدي</a:t>
            </a:r>
            <a:r>
              <a:rPr lang="ar-DZ" sz="2800" dirty="0">
                <a:solidFill>
                  <a:srgbClr val="000000"/>
                </a:solidFill>
                <a:latin typeface="Traditional Arabic" pitchFamily="18" charset="-78"/>
                <a:cs typeface="Traditional Arabic" pitchFamily="18" charset="-78"/>
              </a:rPr>
              <a:t> </a:t>
            </a:r>
            <a:r>
              <a:rPr lang="ar-DZ" sz="2800" dirty="0" err="1">
                <a:solidFill>
                  <a:srgbClr val="000000"/>
                </a:solidFill>
                <a:latin typeface="Traditional Arabic" pitchFamily="18" charset="-78"/>
                <a:cs typeface="Traditional Arabic" pitchFamily="18" charset="-78"/>
              </a:rPr>
              <a:t>ماسينيسا</a:t>
            </a:r>
            <a:r>
              <a:rPr lang="ar-DZ" sz="2800" dirty="0">
                <a:solidFill>
                  <a:srgbClr val="000000"/>
                </a:solidFill>
                <a:latin typeface="Traditional Arabic" pitchFamily="18" charset="-78"/>
                <a:cs typeface="Traditional Arabic" pitchFamily="18" charset="-78"/>
              </a:rPr>
              <a:t> " "</a:t>
            </a:r>
            <a:r>
              <a:rPr lang="fr-FR" sz="2800" dirty="0">
                <a:solidFill>
                  <a:srgbClr val="000000"/>
                </a:solidFill>
                <a:latin typeface="Traditional Arabic" pitchFamily="18" charset="-78"/>
                <a:cs typeface="Traditional Arabic" pitchFamily="18" charset="-78"/>
              </a:rPr>
              <a:t>Massinissa</a:t>
            </a:r>
            <a:r>
              <a:rPr lang="ar-DZ" sz="2800" dirty="0">
                <a:solidFill>
                  <a:srgbClr val="000000"/>
                </a:solidFill>
                <a:latin typeface="Traditional Arabic" pitchFamily="18" charset="-78"/>
                <a:cs typeface="Traditional Arabic" pitchFamily="18" charset="-78"/>
              </a:rPr>
              <a:t>حليف الرومان في سنة </a:t>
            </a:r>
            <a:r>
              <a:rPr lang="ar-DZ" sz="2800" dirty="0" smtClean="0">
                <a:solidFill>
                  <a:srgbClr val="000000"/>
                </a:solidFill>
                <a:latin typeface="Traditional Arabic" pitchFamily="18" charset="-78"/>
                <a:cs typeface="Traditional Arabic" pitchFamily="18" charset="-78"/>
              </a:rPr>
              <a:t>203ق.م </a:t>
            </a:r>
            <a:r>
              <a:rPr lang="ar-DZ" sz="2800" dirty="0">
                <a:solidFill>
                  <a:srgbClr val="000000"/>
                </a:solidFill>
                <a:latin typeface="Traditional Arabic" pitchFamily="18" charset="-78"/>
                <a:cs typeface="Traditional Arabic" pitchFamily="18" charset="-78"/>
              </a:rPr>
              <a:t>استرجاع مملكته، وتمكن حوالي سنة 200ق.م من غزو </a:t>
            </a:r>
            <a:r>
              <a:rPr lang="ar-DZ" sz="2800" dirty="0" smtClean="0">
                <a:solidFill>
                  <a:srgbClr val="000000"/>
                </a:solidFill>
                <a:latin typeface="Traditional Arabic" pitchFamily="18" charset="-78"/>
                <a:cs typeface="Traditional Arabic" pitchFamily="18" charset="-78"/>
              </a:rPr>
              <a:t>أراضي مملكة </a:t>
            </a:r>
            <a:r>
              <a:rPr lang="ar-DZ" sz="2800" dirty="0" err="1" smtClean="0">
                <a:solidFill>
                  <a:srgbClr val="000000"/>
                </a:solidFill>
                <a:latin typeface="Traditional Arabic" pitchFamily="18" charset="-78"/>
                <a:cs typeface="Traditional Arabic" pitchFamily="18" charset="-78"/>
              </a:rPr>
              <a:t>الماسيسيل</a:t>
            </a:r>
            <a:r>
              <a:rPr lang="ar-DZ" sz="2800" dirty="0" smtClean="0">
                <a:solidFill>
                  <a:srgbClr val="000000"/>
                </a:solidFill>
                <a:latin typeface="Traditional Arabic" pitchFamily="18" charset="-78"/>
                <a:cs typeface="Traditional Arabic" pitchFamily="18" charset="-78"/>
              </a:rPr>
              <a:t>.</a:t>
            </a:r>
            <a:r>
              <a:rPr lang="ar-DZ" sz="2800" dirty="0" smtClean="0">
                <a:latin typeface="Traditional Arabic" pitchFamily="18" charset="-78"/>
                <a:cs typeface="Traditional Arabic" pitchFamily="18" charset="-78"/>
              </a:rPr>
              <a:t> </a:t>
            </a:r>
            <a:r>
              <a:rPr lang="ar-DZ" sz="2800" dirty="0">
                <a:latin typeface="Traditional Arabic" pitchFamily="18" charset="-78"/>
                <a:cs typeface="Traditional Arabic" pitchFamily="18" charset="-78"/>
              </a:rPr>
              <a:t/>
            </a:r>
            <a:br>
              <a:rPr lang="ar-DZ" sz="2800" dirty="0">
                <a:latin typeface="Traditional Arabic" pitchFamily="18" charset="-78"/>
                <a:cs typeface="Traditional Arabic" pitchFamily="18" charset="-78"/>
              </a:rPr>
            </a:br>
            <a:r>
              <a:rPr lang="ar-DZ" sz="2800" dirty="0">
                <a:latin typeface="Traditional Arabic" pitchFamily="18" charset="-78"/>
                <a:cs typeface="Traditional Arabic" pitchFamily="18" charset="-78"/>
              </a:rPr>
              <a:t/>
            </a:r>
            <a:br>
              <a:rPr lang="ar-DZ" sz="2800" dirty="0">
                <a:latin typeface="Traditional Arabic" pitchFamily="18" charset="-78"/>
                <a:cs typeface="Traditional Arabic" pitchFamily="18" charset="-78"/>
              </a:rPr>
            </a:br>
            <a:endParaRPr lang="fr-FR" sz="2800" dirty="0">
              <a:latin typeface="Traditional Arabic" pitchFamily="18" charset="-78"/>
              <a:cs typeface="Traditional Arabic" pitchFamily="18" charset="-78"/>
            </a:endParaRPr>
          </a:p>
        </p:txBody>
      </p:sp>
    </p:spTree>
    <p:extLst>
      <p:ext uri="{BB962C8B-B14F-4D97-AF65-F5344CB8AC3E}">
        <p14:creationId xmlns:p14="http://schemas.microsoft.com/office/powerpoint/2010/main" val="6826017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764704"/>
            <a:ext cx="7344932" cy="5067925"/>
          </a:xfrm>
        </p:spPr>
        <p:txBody>
          <a:bodyPr>
            <a:noAutofit/>
          </a:bodyPr>
          <a:lstStyle/>
          <a:p>
            <a:pPr algn="just" rtl="1"/>
            <a:r>
              <a:rPr lang="ar-DZ" sz="2800" dirty="0">
                <a:solidFill>
                  <a:srgbClr val="000000"/>
                </a:solidFill>
                <a:latin typeface="Traditional Arabic" pitchFamily="18" charset="-78"/>
                <a:cs typeface="Traditional Arabic" pitchFamily="18" charset="-78"/>
              </a:rPr>
              <a:t>لم يخلو وجه هذه العملات من كتابة أسماء هؤلاء الملوك باللغة</a:t>
            </a:r>
            <a:br>
              <a:rPr lang="ar-DZ" sz="2800" dirty="0">
                <a:solidFill>
                  <a:srgbClr val="000000"/>
                </a:solidFill>
                <a:latin typeface="Traditional Arabic" pitchFamily="18" charset="-78"/>
                <a:cs typeface="Traditional Arabic" pitchFamily="18" charset="-78"/>
              </a:rPr>
            </a:br>
            <a:r>
              <a:rPr lang="ar-DZ" sz="2800" dirty="0" err="1">
                <a:solidFill>
                  <a:srgbClr val="000000"/>
                </a:solidFill>
                <a:latin typeface="Traditional Arabic" pitchFamily="18" charset="-78"/>
                <a:cs typeface="Traditional Arabic" pitchFamily="18" charset="-78"/>
              </a:rPr>
              <a:t>البونية</a:t>
            </a:r>
            <a:r>
              <a:rPr lang="ar-DZ" sz="2800" dirty="0">
                <a:solidFill>
                  <a:srgbClr val="000000"/>
                </a:solidFill>
                <a:latin typeface="Traditional Arabic" pitchFamily="18" charset="-78"/>
                <a:cs typeface="Traditional Arabic" pitchFamily="18" charset="-78"/>
              </a:rPr>
              <a:t> بصيغة مختصرة في حرفين يمثلان الحرف الأول والأخير من</a:t>
            </a:r>
            <a:br>
              <a:rPr lang="ar-DZ" sz="2800" dirty="0">
                <a:solidFill>
                  <a:srgbClr val="000000"/>
                </a:solidFill>
                <a:latin typeface="Traditional Arabic" pitchFamily="18" charset="-78"/>
                <a:cs typeface="Traditional Arabic" pitchFamily="18" charset="-78"/>
              </a:rPr>
            </a:br>
            <a:r>
              <a:rPr lang="ar-DZ" sz="2800" dirty="0">
                <a:solidFill>
                  <a:srgbClr val="000000"/>
                </a:solidFill>
                <a:latin typeface="Traditional Arabic" pitchFamily="18" charset="-78"/>
                <a:cs typeface="Traditional Arabic" pitchFamily="18" charset="-78"/>
              </a:rPr>
              <a:t>أسمائهم مثل حرفي </a:t>
            </a:r>
            <a:r>
              <a:rPr lang="ar-DZ" sz="2800" dirty="0" err="1">
                <a:solidFill>
                  <a:srgbClr val="000000"/>
                </a:solidFill>
                <a:latin typeface="Traditional Arabic" pitchFamily="18" charset="-78"/>
                <a:cs typeface="Traditional Arabic" pitchFamily="18" charset="-78"/>
              </a:rPr>
              <a:t>م.ن</a:t>
            </a:r>
            <a:r>
              <a:rPr lang="ar-DZ" sz="2800" dirty="0">
                <a:solidFill>
                  <a:srgbClr val="000000"/>
                </a:solidFill>
                <a:latin typeface="Traditional Arabic" pitchFamily="18" charset="-78"/>
                <a:cs typeface="Traditional Arabic" pitchFamily="18" charset="-78"/>
              </a:rPr>
              <a:t> " "</a:t>
            </a:r>
            <a:r>
              <a:rPr lang="fr-FR" sz="2800" dirty="0">
                <a:solidFill>
                  <a:srgbClr val="000000"/>
                </a:solidFill>
                <a:latin typeface="Traditional Arabic" pitchFamily="18" charset="-78"/>
                <a:cs typeface="Traditional Arabic" pitchFamily="18" charset="-78"/>
              </a:rPr>
              <a:t>M.N</a:t>
            </a:r>
            <a:r>
              <a:rPr lang="ar-DZ" sz="2800" dirty="0">
                <a:solidFill>
                  <a:srgbClr val="000000"/>
                </a:solidFill>
                <a:latin typeface="Traditional Arabic" pitchFamily="18" charset="-78"/>
                <a:cs typeface="Traditional Arabic" pitchFamily="18" charset="-78"/>
              </a:rPr>
              <a:t>للإشارة للملك </a:t>
            </a:r>
            <a:r>
              <a:rPr lang="ar-DZ" sz="2800" dirty="0" err="1">
                <a:solidFill>
                  <a:srgbClr val="000000"/>
                </a:solidFill>
                <a:latin typeface="Traditional Arabic" pitchFamily="18" charset="-78"/>
                <a:cs typeface="Traditional Arabic" pitchFamily="18" charset="-78"/>
              </a:rPr>
              <a:t>ماسنيسا</a:t>
            </a:r>
            <a:r>
              <a:rPr lang="ar-DZ" sz="2800" dirty="0">
                <a:solidFill>
                  <a:srgbClr val="000000"/>
                </a:solidFill>
                <a:latin typeface="Traditional Arabic" pitchFamily="18" charset="-78"/>
                <a:cs typeface="Traditional Arabic" pitchFamily="18" charset="-78"/>
              </a:rPr>
              <a:t/>
            </a:r>
            <a:br>
              <a:rPr lang="ar-DZ" sz="2800" dirty="0">
                <a:solidFill>
                  <a:srgbClr val="000000"/>
                </a:solidFill>
                <a:latin typeface="Traditional Arabic" pitchFamily="18" charset="-78"/>
                <a:cs typeface="Traditional Arabic" pitchFamily="18" charset="-78"/>
              </a:rPr>
            </a:br>
            <a:r>
              <a:rPr lang="ar-DZ" sz="2800" dirty="0">
                <a:solidFill>
                  <a:srgbClr val="000000"/>
                </a:solidFill>
                <a:latin typeface="Traditional Arabic" pitchFamily="18" charset="-78"/>
                <a:cs typeface="Traditional Arabic" pitchFamily="18" charset="-78"/>
              </a:rPr>
              <a:t>" "</a:t>
            </a:r>
            <a:r>
              <a:rPr lang="fr-FR" sz="2800" dirty="0">
                <a:solidFill>
                  <a:srgbClr val="000000"/>
                </a:solidFill>
                <a:latin typeface="Traditional Arabic" pitchFamily="18" charset="-78"/>
                <a:cs typeface="Traditional Arabic" pitchFamily="18" charset="-78"/>
              </a:rPr>
              <a:t>Massinissa</a:t>
            </a:r>
            <a:r>
              <a:rPr lang="ar-DZ" sz="2800" dirty="0">
                <a:solidFill>
                  <a:srgbClr val="000000"/>
                </a:solidFill>
                <a:latin typeface="Traditional Arabic" pitchFamily="18" charset="-78"/>
                <a:cs typeface="Traditional Arabic" pitchFamily="18" charset="-78"/>
              </a:rPr>
              <a:t>أو ابنه </a:t>
            </a:r>
            <a:r>
              <a:rPr lang="ar-DZ" sz="2800" dirty="0" err="1">
                <a:solidFill>
                  <a:srgbClr val="000000"/>
                </a:solidFill>
                <a:latin typeface="Traditional Arabic" pitchFamily="18" charset="-78"/>
                <a:cs typeface="Traditional Arabic" pitchFamily="18" charset="-78"/>
              </a:rPr>
              <a:t>مكيبسا</a:t>
            </a:r>
            <a:r>
              <a:rPr lang="ar-DZ" sz="2800" dirty="0">
                <a:solidFill>
                  <a:srgbClr val="000000"/>
                </a:solidFill>
                <a:latin typeface="Traditional Arabic" pitchFamily="18" charset="-78"/>
                <a:cs typeface="Traditional Arabic" pitchFamily="18" charset="-78"/>
              </a:rPr>
              <a:t> "،"</a:t>
            </a:r>
            <a:r>
              <a:rPr lang="fr-FR" sz="2800" dirty="0">
                <a:solidFill>
                  <a:srgbClr val="000000"/>
                </a:solidFill>
                <a:latin typeface="Traditional Arabic" pitchFamily="18" charset="-78"/>
                <a:cs typeface="Traditional Arabic" pitchFamily="18" charset="-78"/>
              </a:rPr>
              <a:t>Micipsa</a:t>
            </a:r>
            <a:r>
              <a:rPr lang="ar-DZ" sz="2800" dirty="0">
                <a:solidFill>
                  <a:srgbClr val="000000"/>
                </a:solidFill>
                <a:latin typeface="Traditional Arabic" pitchFamily="18" charset="-78"/>
                <a:cs typeface="Traditional Arabic" pitchFamily="18" charset="-78"/>
              </a:rPr>
              <a:t>وحرفي </a:t>
            </a:r>
            <a:r>
              <a:rPr lang="ar-DZ" sz="2800" dirty="0" err="1">
                <a:solidFill>
                  <a:srgbClr val="000000"/>
                </a:solidFill>
                <a:latin typeface="Traditional Arabic" pitchFamily="18" charset="-78"/>
                <a:cs typeface="Traditional Arabic" pitchFamily="18" charset="-78"/>
              </a:rPr>
              <a:t>غ.ن</a:t>
            </a:r>
            <a:r>
              <a:rPr lang="ar-DZ" sz="2800" dirty="0">
                <a:solidFill>
                  <a:srgbClr val="000000"/>
                </a:solidFill>
                <a:latin typeface="Traditional Arabic" pitchFamily="18" charset="-78"/>
                <a:cs typeface="Traditional Arabic" pitchFamily="18" charset="-78"/>
              </a:rPr>
              <a:t> " "</a:t>
            </a:r>
            <a:r>
              <a:rPr lang="fr-FR" sz="2800" dirty="0">
                <a:solidFill>
                  <a:srgbClr val="000000"/>
                </a:solidFill>
                <a:latin typeface="Traditional Arabic" pitchFamily="18" charset="-78"/>
                <a:cs typeface="Traditional Arabic" pitchFamily="18" charset="-78"/>
              </a:rPr>
              <a:t>G.N</a:t>
            </a:r>
            <a:r>
              <a:rPr lang="ar-DZ" sz="2800" dirty="0" err="1" smtClean="0">
                <a:solidFill>
                  <a:srgbClr val="000000"/>
                </a:solidFill>
                <a:latin typeface="Traditional Arabic" pitchFamily="18" charset="-78"/>
                <a:cs typeface="Traditional Arabic" pitchFamily="18" charset="-78"/>
              </a:rPr>
              <a:t>الدالةعلى</a:t>
            </a:r>
            <a:r>
              <a:rPr lang="ar-DZ" sz="2800" dirty="0" smtClean="0">
                <a:solidFill>
                  <a:srgbClr val="000000"/>
                </a:solidFill>
                <a:latin typeface="Traditional Arabic" pitchFamily="18" charset="-78"/>
                <a:cs typeface="Traditional Arabic" pitchFamily="18" charset="-78"/>
              </a:rPr>
              <a:t> </a:t>
            </a:r>
            <a:r>
              <a:rPr lang="ar-DZ" sz="2800" dirty="0">
                <a:solidFill>
                  <a:srgbClr val="000000"/>
                </a:solidFill>
                <a:latin typeface="Traditional Arabic" pitchFamily="18" charset="-78"/>
                <a:cs typeface="Traditional Arabic" pitchFamily="18" charset="-78"/>
              </a:rPr>
              <a:t>اسم الملكين </a:t>
            </a:r>
            <a:r>
              <a:rPr lang="ar-DZ" sz="2800" dirty="0" err="1">
                <a:solidFill>
                  <a:srgbClr val="000000"/>
                </a:solidFill>
                <a:latin typeface="Traditional Arabic" pitchFamily="18" charset="-78"/>
                <a:cs typeface="Traditional Arabic" pitchFamily="18" charset="-78"/>
              </a:rPr>
              <a:t>غولوسة</a:t>
            </a:r>
            <a:r>
              <a:rPr lang="ar-DZ" sz="2800" dirty="0">
                <a:solidFill>
                  <a:srgbClr val="000000"/>
                </a:solidFill>
                <a:latin typeface="Traditional Arabic" pitchFamily="18" charset="-78"/>
                <a:cs typeface="Traditional Arabic" pitchFamily="18" charset="-78"/>
              </a:rPr>
              <a:t> " "</a:t>
            </a:r>
            <a:r>
              <a:rPr lang="fr-FR" sz="2800" dirty="0" err="1">
                <a:solidFill>
                  <a:srgbClr val="000000"/>
                </a:solidFill>
                <a:latin typeface="Traditional Arabic" pitchFamily="18" charset="-78"/>
                <a:cs typeface="Traditional Arabic" pitchFamily="18" charset="-78"/>
              </a:rPr>
              <a:t>Gulussa</a:t>
            </a:r>
            <a:r>
              <a:rPr lang="ar-DZ" sz="2800" dirty="0" err="1">
                <a:solidFill>
                  <a:srgbClr val="000000"/>
                </a:solidFill>
                <a:latin typeface="Traditional Arabic" pitchFamily="18" charset="-78"/>
                <a:cs typeface="Traditional Arabic" pitchFamily="18" charset="-78"/>
              </a:rPr>
              <a:t>وغودا</a:t>
            </a:r>
            <a:r>
              <a:rPr lang="ar-DZ" sz="2800" dirty="0">
                <a:solidFill>
                  <a:srgbClr val="000000"/>
                </a:solidFill>
                <a:latin typeface="Traditional Arabic" pitchFamily="18" charset="-78"/>
                <a:cs typeface="Traditional Arabic" pitchFamily="18" charset="-78"/>
              </a:rPr>
              <a:t>" ،"</a:t>
            </a:r>
            <a:r>
              <a:rPr lang="fr-FR" sz="2800" dirty="0" err="1">
                <a:solidFill>
                  <a:srgbClr val="000000"/>
                </a:solidFill>
                <a:latin typeface="Traditional Arabic" pitchFamily="18" charset="-78"/>
                <a:cs typeface="Traditional Arabic" pitchFamily="18" charset="-78"/>
              </a:rPr>
              <a:t>Gauda</a:t>
            </a:r>
            <a:r>
              <a:rPr lang="ar-DZ" sz="2800" dirty="0" smtClean="0">
                <a:solidFill>
                  <a:srgbClr val="000000"/>
                </a:solidFill>
                <a:latin typeface="Traditional Arabic" pitchFamily="18" charset="-78"/>
                <a:cs typeface="Traditional Arabic" pitchFamily="18" charset="-78"/>
              </a:rPr>
              <a:t>وحرفي</a:t>
            </a:r>
            <a:r>
              <a:rPr lang="fr-FR" sz="2800" dirty="0" smtClean="0">
                <a:solidFill>
                  <a:srgbClr val="000000"/>
                </a:solidFill>
                <a:latin typeface="Traditional Arabic" pitchFamily="18" charset="-78"/>
                <a:cs typeface="Traditional Arabic" pitchFamily="18" charset="-78"/>
              </a:rPr>
              <a:t> </a:t>
            </a:r>
            <a:r>
              <a:rPr lang="ar-DZ" sz="2800" dirty="0" err="1" smtClean="0">
                <a:solidFill>
                  <a:srgbClr val="000000"/>
                </a:solidFill>
                <a:latin typeface="Traditional Arabic" pitchFamily="18" charset="-78"/>
                <a:cs typeface="Traditional Arabic" pitchFamily="18" charset="-78"/>
              </a:rPr>
              <a:t>أ.ل</a:t>
            </a:r>
            <a:r>
              <a:rPr lang="ar-DZ" sz="2800" dirty="0">
                <a:solidFill>
                  <a:srgbClr val="000000"/>
                </a:solidFill>
                <a:latin typeface="Traditional Arabic" pitchFamily="18" charset="-78"/>
                <a:cs typeface="Traditional Arabic" pitchFamily="18" charset="-78"/>
              </a:rPr>
              <a:t>" "</a:t>
            </a:r>
            <a:r>
              <a:rPr lang="fr-FR" sz="2800" dirty="0">
                <a:solidFill>
                  <a:srgbClr val="000000"/>
                </a:solidFill>
                <a:latin typeface="Traditional Arabic" pitchFamily="18" charset="-78"/>
                <a:cs typeface="Traditional Arabic" pitchFamily="18" charset="-78"/>
              </a:rPr>
              <a:t>A.L</a:t>
            </a:r>
            <a:r>
              <a:rPr lang="ar-DZ" sz="2800" dirty="0">
                <a:solidFill>
                  <a:srgbClr val="000000"/>
                </a:solidFill>
                <a:latin typeface="Traditional Arabic" pitchFamily="18" charset="-78"/>
                <a:cs typeface="Traditional Arabic" pitchFamily="18" charset="-78"/>
              </a:rPr>
              <a:t>الذي يختزل اسم الملك </a:t>
            </a:r>
            <a:r>
              <a:rPr lang="ar-DZ" sz="2800" dirty="0" err="1">
                <a:solidFill>
                  <a:srgbClr val="000000"/>
                </a:solidFill>
                <a:latin typeface="Traditional Arabic" pitchFamily="18" charset="-78"/>
                <a:cs typeface="Traditional Arabic" pitchFamily="18" charset="-78"/>
              </a:rPr>
              <a:t>أذربعل</a:t>
            </a:r>
            <a:r>
              <a:rPr lang="ar-DZ" sz="2800" dirty="0">
                <a:solidFill>
                  <a:srgbClr val="000000"/>
                </a:solidFill>
                <a:latin typeface="Traditional Arabic" pitchFamily="18" charset="-78"/>
                <a:cs typeface="Traditional Arabic" pitchFamily="18" charset="-78"/>
              </a:rPr>
              <a:t> </a:t>
            </a:r>
            <a:r>
              <a:rPr lang="ar-DZ" sz="2800" dirty="0" smtClean="0">
                <a:solidFill>
                  <a:srgbClr val="000000"/>
                </a:solidFill>
                <a:latin typeface="Traditional Arabic" pitchFamily="18" charset="-78"/>
                <a:cs typeface="Traditional Arabic" pitchFamily="18" charset="-78"/>
              </a:rPr>
              <a:t>"</a:t>
            </a:r>
            <a:r>
              <a:rPr lang="fr-FR" sz="2800" dirty="0" smtClean="0">
                <a:solidFill>
                  <a:srgbClr val="000000"/>
                </a:solidFill>
                <a:latin typeface="Traditional Arabic" pitchFamily="18" charset="-78"/>
                <a:cs typeface="Traditional Arabic" pitchFamily="18" charset="-78"/>
              </a:rPr>
              <a:t>Adherbal</a:t>
            </a:r>
            <a:r>
              <a:rPr lang="fr-FR" sz="2800" dirty="0">
                <a:solidFill>
                  <a:srgbClr val="000000"/>
                </a:solidFill>
                <a:latin typeface="Traditional Arabic" pitchFamily="18" charset="-78"/>
                <a:cs typeface="Traditional Arabic" pitchFamily="18" charset="-78"/>
              </a:rPr>
              <a:t/>
            </a:r>
            <a:br>
              <a:rPr lang="fr-FR" sz="2800" dirty="0">
                <a:solidFill>
                  <a:srgbClr val="000000"/>
                </a:solidFill>
                <a:latin typeface="Traditional Arabic" pitchFamily="18" charset="-78"/>
                <a:cs typeface="Traditional Arabic" pitchFamily="18" charset="-78"/>
              </a:rPr>
            </a:br>
            <a:r>
              <a:rPr lang="ar-DZ" sz="2800" dirty="0" smtClean="0">
                <a:solidFill>
                  <a:srgbClr val="000000"/>
                </a:solidFill>
                <a:latin typeface="Traditional Arabic" pitchFamily="18" charset="-78"/>
                <a:cs typeface="Traditional Arabic" pitchFamily="18" charset="-78"/>
              </a:rPr>
              <a:t>ونستثني </a:t>
            </a:r>
            <a:r>
              <a:rPr lang="ar-DZ" sz="2800" dirty="0">
                <a:solidFill>
                  <a:srgbClr val="000000"/>
                </a:solidFill>
                <a:latin typeface="Traditional Arabic" pitchFamily="18" charset="-78"/>
                <a:cs typeface="Traditional Arabic" pitchFamily="18" charset="-78"/>
              </a:rPr>
              <a:t>من ذلك نقود الملك </a:t>
            </a:r>
            <a:r>
              <a:rPr lang="ar-DZ" sz="2800" dirty="0" err="1">
                <a:solidFill>
                  <a:srgbClr val="000000"/>
                </a:solidFill>
                <a:latin typeface="Traditional Arabic" pitchFamily="18" charset="-78"/>
                <a:cs typeface="Traditional Arabic" pitchFamily="18" charset="-78"/>
              </a:rPr>
              <a:t>ماسنيسسا</a:t>
            </a:r>
            <a:r>
              <a:rPr lang="ar-DZ" sz="2800" dirty="0">
                <a:solidFill>
                  <a:srgbClr val="000000"/>
                </a:solidFill>
                <a:latin typeface="Traditional Arabic" pitchFamily="18" charset="-78"/>
                <a:cs typeface="Traditional Arabic" pitchFamily="18" charset="-78"/>
              </a:rPr>
              <a:t> ""</a:t>
            </a:r>
            <a:r>
              <a:rPr lang="fr-FR" sz="2800" dirty="0">
                <a:solidFill>
                  <a:srgbClr val="000000"/>
                </a:solidFill>
                <a:latin typeface="Traditional Arabic" pitchFamily="18" charset="-78"/>
                <a:cs typeface="Traditional Arabic" pitchFamily="18" charset="-78"/>
              </a:rPr>
              <a:t>Massinissa</a:t>
            </a:r>
            <a:br>
              <a:rPr lang="fr-FR" sz="2800" dirty="0">
                <a:solidFill>
                  <a:srgbClr val="000000"/>
                </a:solidFill>
                <a:latin typeface="Traditional Arabic" pitchFamily="18" charset="-78"/>
                <a:cs typeface="Traditional Arabic" pitchFamily="18" charset="-78"/>
              </a:rPr>
            </a:br>
            <a:r>
              <a:rPr lang="ar-DZ" sz="2800" dirty="0">
                <a:solidFill>
                  <a:srgbClr val="000000"/>
                </a:solidFill>
                <a:latin typeface="Traditional Arabic" pitchFamily="18" charset="-78"/>
                <a:cs typeface="Traditional Arabic" pitchFamily="18" charset="-78"/>
              </a:rPr>
              <a:t>التي نقش عليها اسمه بصيغة كاملة وردت بلفظة م س ن س ن </a:t>
            </a:r>
            <a:r>
              <a:rPr lang="ar-DZ" sz="2800" dirty="0" smtClean="0">
                <a:solidFill>
                  <a:srgbClr val="000000"/>
                </a:solidFill>
                <a:latin typeface="Traditional Arabic" pitchFamily="18" charset="-78"/>
                <a:cs typeface="Traditional Arabic" pitchFamily="18" charset="-78"/>
              </a:rPr>
              <a:t>"</a:t>
            </a:r>
            <a:r>
              <a:rPr lang="fr-FR" sz="2800" dirty="0">
                <a:latin typeface="Traditional Arabic" pitchFamily="18" charset="-78"/>
                <a:cs typeface="Traditional Arabic" pitchFamily="18" charset="-78"/>
              </a:rPr>
              <a:t/>
            </a:r>
            <a:br>
              <a:rPr lang="fr-FR" sz="2800" dirty="0">
                <a:latin typeface="Traditional Arabic" pitchFamily="18" charset="-78"/>
                <a:cs typeface="Traditional Arabic" pitchFamily="18" charset="-78"/>
              </a:rPr>
            </a:br>
            <a:r>
              <a:rPr lang="fr-FR" sz="2800" dirty="0" smtClean="0">
                <a:latin typeface="Traditional Arabic" pitchFamily="18" charset="-78"/>
                <a:cs typeface="Traditional Arabic" pitchFamily="18" charset="-78"/>
              </a:rPr>
              <a:t>MSNSN</a:t>
            </a:r>
            <a:r>
              <a:rPr lang="fr-FR" sz="2800" dirty="0" smtClean="0">
                <a:solidFill>
                  <a:srgbClr val="000000"/>
                </a:solidFill>
                <a:latin typeface="Times New Roman"/>
              </a:rPr>
              <a:t> </a:t>
            </a:r>
            <a:r>
              <a:rPr lang="fr-FR" sz="2800" dirty="0"/>
              <a:t/>
            </a:r>
            <a:br>
              <a:rPr lang="fr-FR" sz="2800" dirty="0"/>
            </a:br>
            <a:endParaRPr lang="fr-FR" sz="2800" dirty="0">
              <a:latin typeface="Traditional Arabic" pitchFamily="18" charset="-78"/>
              <a:cs typeface="Traditional Arabic" pitchFamily="18" charset="-78"/>
            </a:endParaRPr>
          </a:p>
        </p:txBody>
      </p:sp>
    </p:spTree>
    <p:extLst>
      <p:ext uri="{BB962C8B-B14F-4D97-AF65-F5344CB8AC3E}">
        <p14:creationId xmlns:p14="http://schemas.microsoft.com/office/powerpoint/2010/main" val="7290919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404664"/>
            <a:ext cx="7560956" cy="5688632"/>
          </a:xfrm>
        </p:spPr>
        <p:txBody>
          <a:bodyPr>
            <a:normAutofit/>
          </a:bodyPr>
          <a:lstStyle/>
          <a:p>
            <a:pPr algn="r" rtl="1"/>
            <a:r>
              <a:rPr lang="ar-DZ" dirty="0">
                <a:solidFill>
                  <a:srgbClr val="000000"/>
                </a:solidFill>
                <a:latin typeface="Rateb lotusb22"/>
              </a:rPr>
              <a:t>وكانت هذه الأسماء في غالب الأحيان تتبع باللقب الملكي </a:t>
            </a:r>
            <a:r>
              <a:rPr lang="ar-DZ" dirty="0" err="1">
                <a:solidFill>
                  <a:srgbClr val="000000"/>
                </a:solidFill>
                <a:latin typeface="Rateb lotusb22"/>
              </a:rPr>
              <a:t>ه.م</a:t>
            </a:r>
            <a:r>
              <a:rPr lang="ar-DZ" dirty="0">
                <a:solidFill>
                  <a:srgbClr val="000000"/>
                </a:solidFill>
                <a:latin typeface="Rateb lotusb22"/>
              </a:rPr>
              <a:t> م </a:t>
            </a:r>
            <a:r>
              <a:rPr lang="ar-DZ" dirty="0" smtClean="0">
                <a:solidFill>
                  <a:srgbClr val="000000"/>
                </a:solidFill>
                <a:latin typeface="Rateb lotusb22"/>
              </a:rPr>
              <a:t>ل</a:t>
            </a:r>
            <a:r>
              <a:rPr lang="fr-FR" dirty="0" smtClean="0">
                <a:solidFill>
                  <a:srgbClr val="000000"/>
                </a:solidFill>
                <a:latin typeface="Rateb lotusb22"/>
              </a:rPr>
              <a:t> </a:t>
            </a:r>
            <a:r>
              <a:rPr lang="ar-DZ" dirty="0" smtClean="0">
                <a:solidFill>
                  <a:srgbClr val="000000"/>
                </a:solidFill>
                <a:latin typeface="Rateb lotusb22"/>
              </a:rPr>
              <a:t>ك </a:t>
            </a:r>
            <a:r>
              <a:rPr lang="ar-DZ" sz="2000" dirty="0">
                <a:solidFill>
                  <a:srgbClr val="000000"/>
                </a:solidFill>
                <a:latin typeface="Times New Roman"/>
              </a:rPr>
              <a:t>" "</a:t>
            </a:r>
            <a:r>
              <a:rPr lang="fr-FR" sz="2000" dirty="0">
                <a:solidFill>
                  <a:srgbClr val="000000"/>
                </a:solidFill>
                <a:latin typeface="Times New Roman"/>
              </a:rPr>
              <a:t>H M </a:t>
            </a:r>
            <a:r>
              <a:rPr lang="fr-FR" sz="2000" dirty="0" err="1">
                <a:solidFill>
                  <a:srgbClr val="000000"/>
                </a:solidFill>
                <a:latin typeface="Times New Roman"/>
              </a:rPr>
              <a:t>M</a:t>
            </a:r>
            <a:r>
              <a:rPr lang="fr-FR" sz="2000" dirty="0">
                <a:solidFill>
                  <a:srgbClr val="000000"/>
                </a:solidFill>
                <a:latin typeface="Times New Roman"/>
              </a:rPr>
              <a:t> L KT</a:t>
            </a:r>
            <a:r>
              <a:rPr lang="ar-DZ" dirty="0">
                <a:solidFill>
                  <a:srgbClr val="000000"/>
                </a:solidFill>
                <a:latin typeface="Rateb lotusb22"/>
              </a:rPr>
              <a:t>الذي عادة ما كان يختصر في حرفين هما</a:t>
            </a:r>
            <a:br>
              <a:rPr lang="ar-DZ" dirty="0">
                <a:solidFill>
                  <a:srgbClr val="000000"/>
                </a:solidFill>
                <a:latin typeface="Rateb lotusb22"/>
              </a:rPr>
            </a:br>
            <a:r>
              <a:rPr lang="fr-FR" dirty="0" smtClean="0">
                <a:solidFill>
                  <a:srgbClr val="000000"/>
                </a:solidFill>
                <a:latin typeface="Times New Roman"/>
              </a:rPr>
              <a:t> </a:t>
            </a:r>
            <a:r>
              <a:rPr lang="fr-FR" sz="2000" dirty="0">
                <a:solidFill>
                  <a:srgbClr val="000000"/>
                </a:solidFill>
                <a:latin typeface="Times New Roman"/>
              </a:rPr>
              <a:t>"H.T"</a:t>
            </a:r>
            <a:r>
              <a:rPr lang="ar-DZ" dirty="0" err="1" smtClean="0">
                <a:solidFill>
                  <a:srgbClr val="000000"/>
                </a:solidFill>
                <a:latin typeface="Rateb lotusb22"/>
              </a:rPr>
              <a:t>ه.ت</a:t>
            </a:r>
            <a:r>
              <a:rPr lang="fr-FR" dirty="0" smtClean="0">
                <a:solidFill>
                  <a:srgbClr val="000000"/>
                </a:solidFill>
                <a:latin typeface="Rateb lotusb22"/>
              </a:rPr>
              <a:t> </a:t>
            </a:r>
            <a:r>
              <a:rPr lang="ar-DZ" dirty="0" smtClean="0">
                <a:solidFill>
                  <a:srgbClr val="000000"/>
                </a:solidFill>
                <a:latin typeface="Rateb lotusb22"/>
              </a:rPr>
              <a:t>باستثناء </a:t>
            </a:r>
            <a:r>
              <a:rPr lang="ar-DZ" dirty="0">
                <a:solidFill>
                  <a:srgbClr val="000000"/>
                </a:solidFill>
                <a:latin typeface="Rateb lotusb22"/>
              </a:rPr>
              <a:t>بعض نقود الملك </a:t>
            </a:r>
            <a:r>
              <a:rPr lang="ar-DZ" dirty="0" err="1">
                <a:solidFill>
                  <a:srgbClr val="000000"/>
                </a:solidFill>
                <a:latin typeface="Rateb lotusb22"/>
              </a:rPr>
              <a:t>يوبا</a:t>
            </a:r>
            <a:r>
              <a:rPr lang="ar-DZ" dirty="0">
                <a:solidFill>
                  <a:srgbClr val="000000"/>
                </a:solidFill>
                <a:latin typeface="Rateb lotusb22"/>
              </a:rPr>
              <a:t> الأول </a:t>
            </a:r>
            <a:r>
              <a:rPr lang="ar-DZ" sz="2000" dirty="0">
                <a:solidFill>
                  <a:srgbClr val="000000"/>
                </a:solidFill>
                <a:latin typeface="Times New Roman"/>
              </a:rPr>
              <a:t>" "</a:t>
            </a:r>
            <a:r>
              <a:rPr lang="fr-FR" sz="2000" dirty="0" err="1">
                <a:solidFill>
                  <a:srgbClr val="000000"/>
                </a:solidFill>
                <a:latin typeface="Times New Roman"/>
              </a:rPr>
              <a:t>Iuba</a:t>
            </a:r>
            <a:r>
              <a:rPr lang="fr-FR" sz="2000" dirty="0">
                <a:solidFill>
                  <a:srgbClr val="000000"/>
                </a:solidFill>
                <a:latin typeface="Times New Roman"/>
              </a:rPr>
              <a:t> I</a:t>
            </a:r>
            <a:r>
              <a:rPr lang="ar-DZ" dirty="0">
                <a:solidFill>
                  <a:srgbClr val="000000"/>
                </a:solidFill>
                <a:latin typeface="Rateb lotusb22"/>
              </a:rPr>
              <a:t>التي نقش </a:t>
            </a:r>
            <a:r>
              <a:rPr lang="ar-DZ" dirty="0">
                <a:solidFill>
                  <a:srgbClr val="000000"/>
                </a:solidFill>
                <a:latin typeface="Traditional Arabic" pitchFamily="18" charset="-78"/>
                <a:cs typeface="Traditional Arabic" pitchFamily="18" charset="-78"/>
              </a:rPr>
              <a:t>عليها</a:t>
            </a:r>
            <a:r>
              <a:rPr lang="ar-DZ" dirty="0">
                <a:solidFill>
                  <a:srgbClr val="000000"/>
                </a:solidFill>
                <a:latin typeface="Rateb lotusb22"/>
              </a:rPr>
              <a:t> </a:t>
            </a:r>
            <a:r>
              <a:rPr lang="ar-DZ" dirty="0" smtClean="0">
                <a:solidFill>
                  <a:srgbClr val="000000"/>
                </a:solidFill>
                <a:latin typeface="Rateb lotusb22"/>
              </a:rPr>
              <a:t>اسمه</a:t>
            </a:r>
            <a:r>
              <a:rPr lang="fr-FR" dirty="0" smtClean="0">
                <a:solidFill>
                  <a:srgbClr val="000000"/>
                </a:solidFill>
                <a:latin typeface="Rateb lotusb22"/>
              </a:rPr>
              <a:t> </a:t>
            </a:r>
            <a:r>
              <a:rPr lang="ar-DZ" dirty="0" smtClean="0">
                <a:solidFill>
                  <a:srgbClr val="000000"/>
                </a:solidFill>
                <a:latin typeface="Rateb lotusb22"/>
              </a:rPr>
              <a:t>باللاتينية </a:t>
            </a:r>
            <a:r>
              <a:rPr lang="ar-DZ" dirty="0">
                <a:solidFill>
                  <a:srgbClr val="000000"/>
                </a:solidFill>
                <a:latin typeface="Rateb lotusb22"/>
              </a:rPr>
              <a:t>بعبارة راكس </a:t>
            </a:r>
            <a:r>
              <a:rPr lang="ar-DZ" dirty="0" err="1">
                <a:solidFill>
                  <a:srgbClr val="000000"/>
                </a:solidFill>
                <a:latin typeface="Rateb lotusb22"/>
              </a:rPr>
              <a:t>يوبا</a:t>
            </a:r>
            <a:r>
              <a:rPr lang="ar-DZ" dirty="0">
                <a:solidFill>
                  <a:srgbClr val="000000"/>
                </a:solidFill>
                <a:latin typeface="Rateb lotusb22"/>
              </a:rPr>
              <a:t> </a:t>
            </a:r>
            <a:r>
              <a:rPr lang="ar-DZ" sz="2000" dirty="0">
                <a:solidFill>
                  <a:srgbClr val="000000"/>
                </a:solidFill>
                <a:latin typeface="Times New Roman"/>
              </a:rPr>
              <a:t>" " </a:t>
            </a:r>
            <a:r>
              <a:rPr lang="fr-FR" sz="2000" dirty="0">
                <a:solidFill>
                  <a:srgbClr val="000000"/>
                </a:solidFill>
                <a:latin typeface="Times New Roman"/>
              </a:rPr>
              <a:t>Rex </a:t>
            </a:r>
            <a:r>
              <a:rPr lang="fr-FR" sz="2000" dirty="0" err="1">
                <a:solidFill>
                  <a:srgbClr val="000000"/>
                </a:solidFill>
                <a:latin typeface="Times New Roman"/>
              </a:rPr>
              <a:t>Iuba</a:t>
            </a:r>
            <a:r>
              <a:rPr lang="ar-DZ" dirty="0">
                <a:solidFill>
                  <a:srgbClr val="000000"/>
                </a:solidFill>
                <a:latin typeface="Rateb lotusb22"/>
              </a:rPr>
              <a:t>بمعنى الملك </a:t>
            </a:r>
            <a:r>
              <a:rPr lang="ar-DZ" dirty="0" err="1" smtClean="0">
                <a:solidFill>
                  <a:srgbClr val="000000"/>
                </a:solidFill>
                <a:latin typeface="Rateb lotusb22"/>
              </a:rPr>
              <a:t>يوبا</a:t>
            </a:r>
            <a:r>
              <a:rPr lang="fr-FR" sz="2000" dirty="0">
                <a:solidFill>
                  <a:srgbClr val="202122"/>
                </a:solidFill>
                <a:latin typeface="Arial"/>
              </a:rPr>
              <a:t> e </a:t>
            </a:r>
            <a:r>
              <a:rPr lang="fr-FR" sz="2000" b="1" dirty="0">
                <a:solidFill>
                  <a:srgbClr val="202122"/>
                </a:solidFill>
                <a:latin typeface="Arial"/>
              </a:rPr>
              <a:t>denier</a:t>
            </a:r>
            <a:r>
              <a:rPr lang="fr-FR" sz="2000" dirty="0">
                <a:solidFill>
                  <a:srgbClr val="202122"/>
                </a:solidFill>
                <a:latin typeface="Arial"/>
              </a:rPr>
              <a:t> ou </a:t>
            </a:r>
            <a:r>
              <a:rPr lang="fr-FR" sz="2000" b="1" dirty="0">
                <a:solidFill>
                  <a:srgbClr val="202122"/>
                </a:solidFill>
                <a:latin typeface="Arial"/>
              </a:rPr>
              <a:t>denier </a:t>
            </a:r>
            <a:r>
              <a:rPr lang="fr-FR" sz="2000" b="1" dirty="0" smtClean="0">
                <a:solidFill>
                  <a:srgbClr val="202122"/>
                </a:solidFill>
                <a:latin typeface="Arial"/>
              </a:rPr>
              <a:t>romain</a:t>
            </a:r>
            <a:endParaRPr lang="ar-DZ" sz="2000" b="1" dirty="0" smtClean="0">
              <a:solidFill>
                <a:srgbClr val="202122"/>
              </a:solidFill>
              <a:latin typeface="Arial"/>
            </a:endParaRPr>
          </a:p>
          <a:p>
            <a:pPr algn="r" rtl="1"/>
            <a:r>
              <a:rPr lang="fr-FR" sz="2000" dirty="0" smtClean="0">
                <a:solidFill>
                  <a:srgbClr val="202122"/>
                </a:solidFill>
                <a:latin typeface="Arial"/>
              </a:rPr>
              <a:t>,</a:t>
            </a:r>
          </a:p>
          <a:p>
            <a:pPr algn="r" rtl="1"/>
            <a:r>
              <a:rPr lang="fr-FR" sz="2000" dirty="0" smtClean="0">
                <a:solidFill>
                  <a:srgbClr val="202122"/>
                </a:solidFill>
                <a:latin typeface="Arial"/>
              </a:rPr>
              <a:t> </a:t>
            </a:r>
            <a:r>
              <a:rPr lang="fr-FR" sz="2000" dirty="0">
                <a:solidFill>
                  <a:srgbClr val="202122"/>
                </a:solidFill>
                <a:latin typeface="Arial"/>
              </a:rPr>
              <a:t>du </a:t>
            </a:r>
            <a:r>
              <a:rPr lang="fr-FR" sz="2000" dirty="0">
                <a:latin typeface="Arial"/>
                <a:hlinkClick r:id="rId2" tooltip="Latin"/>
              </a:rPr>
              <a:t>latin</a:t>
            </a:r>
            <a:r>
              <a:rPr lang="fr-FR" sz="2000" dirty="0">
                <a:solidFill>
                  <a:srgbClr val="202122"/>
                </a:solidFill>
                <a:latin typeface="Arial"/>
              </a:rPr>
              <a:t> </a:t>
            </a:r>
            <a:r>
              <a:rPr lang="fr-FR" sz="2000" i="1" dirty="0" err="1">
                <a:solidFill>
                  <a:srgbClr val="202122"/>
                </a:solidFill>
                <a:latin typeface="Arial"/>
              </a:rPr>
              <a:t>denarius</a:t>
            </a:r>
            <a:r>
              <a:rPr lang="fr-FR" sz="2000" dirty="0">
                <a:solidFill>
                  <a:srgbClr val="202122"/>
                </a:solidFill>
                <a:latin typeface="Arial"/>
              </a:rPr>
              <a:t> (pluriel : </a:t>
            </a:r>
            <a:r>
              <a:rPr lang="fr-FR" sz="2000" i="1" dirty="0" err="1">
                <a:solidFill>
                  <a:srgbClr val="202122"/>
                </a:solidFill>
                <a:latin typeface="Arial"/>
              </a:rPr>
              <a:t>denarii</a:t>
            </a:r>
            <a:r>
              <a:rPr lang="fr-FR" sz="2000" dirty="0">
                <a:solidFill>
                  <a:srgbClr val="202122"/>
                </a:solidFill>
                <a:latin typeface="Arial"/>
              </a:rPr>
              <a:t>), est l'une des </a:t>
            </a:r>
            <a:r>
              <a:rPr lang="fr-FR" sz="2000" dirty="0">
                <a:latin typeface="Arial"/>
                <a:hlinkClick r:id="rId3" tooltip="Monnaie romaine"/>
              </a:rPr>
              <a:t>monnaies</a:t>
            </a:r>
            <a:r>
              <a:rPr lang="fr-FR" sz="2000" dirty="0">
                <a:solidFill>
                  <a:srgbClr val="202122"/>
                </a:solidFill>
                <a:latin typeface="Arial"/>
              </a:rPr>
              <a:t> de base du </a:t>
            </a:r>
            <a:r>
              <a:rPr lang="fr-FR" sz="2000" dirty="0">
                <a:latin typeface="Arial"/>
                <a:hlinkClick r:id="rId4" tooltip="Système monétaire"/>
              </a:rPr>
              <a:t>système monétaire</a:t>
            </a:r>
            <a:r>
              <a:rPr lang="fr-FR" sz="2000" dirty="0">
                <a:solidFill>
                  <a:srgbClr val="202122"/>
                </a:solidFill>
                <a:latin typeface="Arial"/>
              </a:rPr>
              <a:t> </a:t>
            </a:r>
            <a:r>
              <a:rPr lang="fr-FR" sz="2000" dirty="0">
                <a:latin typeface="Arial"/>
                <a:hlinkClick r:id="rId5" tooltip="Rome antique"/>
              </a:rPr>
              <a:t>romain</a:t>
            </a:r>
            <a:r>
              <a:rPr lang="fr-FR" sz="2000" dirty="0">
                <a:solidFill>
                  <a:srgbClr val="202122"/>
                </a:solidFill>
                <a:latin typeface="Arial"/>
              </a:rPr>
              <a:t>. Il s'agissait d'une pièce d'</a:t>
            </a:r>
            <a:r>
              <a:rPr lang="fr-FR" sz="2000" dirty="0">
                <a:latin typeface="Arial"/>
                <a:hlinkClick r:id="rId6" tooltip="Argent"/>
              </a:rPr>
              <a:t>argent</a:t>
            </a:r>
            <a:r>
              <a:rPr lang="fr-FR" sz="2000" dirty="0">
                <a:solidFill>
                  <a:srgbClr val="202122"/>
                </a:solidFill>
                <a:latin typeface="Arial"/>
              </a:rPr>
              <a:t>, d'un poids d'environ 3 à 4 g selon les époques. Les premiers deniers romains apparaissent à la fin du </a:t>
            </a:r>
            <a:r>
              <a:rPr lang="fr-FR" sz="2000" cap="small" dirty="0" err="1">
                <a:latin typeface="Arial"/>
                <a:hlinkClick r:id="rId7" tooltip="IIIe siècle av. J.-C."/>
              </a:rPr>
              <a:t>iii</a:t>
            </a:r>
            <a:r>
              <a:rPr lang="fr-FR" sz="2000" baseline="30000" dirty="0" err="1">
                <a:latin typeface="Arial"/>
                <a:hlinkClick r:id="rId7" tooltip="IIIe siècle av. J.-C."/>
              </a:rPr>
              <a:t>e</a:t>
            </a:r>
            <a:r>
              <a:rPr lang="fr-FR" sz="2000" dirty="0">
                <a:latin typeface="Arial"/>
                <a:hlinkClick r:id="rId7" tooltip="IIIe siècle av. J.-C."/>
              </a:rPr>
              <a:t> siècle av. J.-C.</a:t>
            </a:r>
            <a:r>
              <a:rPr lang="fr-FR" sz="2000" dirty="0">
                <a:solidFill>
                  <a:srgbClr val="202122"/>
                </a:solidFill>
                <a:latin typeface="Arial"/>
              </a:rPr>
              <a:t>, à la suite de la dévaluation de l'</a:t>
            </a:r>
            <a:r>
              <a:rPr lang="fr-FR" sz="2000" dirty="0">
                <a:latin typeface="Arial"/>
                <a:hlinkClick r:id="rId8" tooltip="As (monnaie)"/>
              </a:rPr>
              <a:t>as</a:t>
            </a:r>
            <a:r>
              <a:rPr lang="fr-FR" sz="2000" dirty="0">
                <a:solidFill>
                  <a:srgbClr val="202122"/>
                </a:solidFill>
                <a:latin typeface="Arial"/>
              </a:rPr>
              <a:t> à cause des </a:t>
            </a:r>
            <a:r>
              <a:rPr lang="fr-FR" sz="2000" dirty="0">
                <a:latin typeface="Arial"/>
                <a:hlinkClick r:id="rId9" tooltip="Guerres puniques"/>
              </a:rPr>
              <a:t>guerres puniques</a:t>
            </a:r>
            <a:r>
              <a:rPr lang="fr-FR" sz="2000" dirty="0">
                <a:solidFill>
                  <a:srgbClr val="202122"/>
                </a:solidFill>
                <a:latin typeface="Arial"/>
              </a:rPr>
              <a:t>.</a:t>
            </a:r>
            <a:r>
              <a:rPr lang="fr-FR" sz="2000" dirty="0">
                <a:solidFill>
                  <a:srgbClr val="000000"/>
                </a:solidFill>
                <a:latin typeface="Times New Roman"/>
              </a:rPr>
              <a:t/>
            </a:r>
            <a:br>
              <a:rPr lang="fr-FR" sz="2000" dirty="0">
                <a:solidFill>
                  <a:srgbClr val="000000"/>
                </a:solidFill>
                <a:latin typeface="Times New Roman"/>
              </a:rPr>
            </a:br>
            <a:r>
              <a:rPr lang="fr-FR" sz="2800" dirty="0">
                <a:solidFill>
                  <a:srgbClr val="000000"/>
                </a:solidFill>
                <a:latin typeface="Sakkal Majalla"/>
              </a:rPr>
              <a:t>.</a:t>
            </a:r>
            <a:r>
              <a:rPr lang="fr-FR" dirty="0"/>
              <a:t> </a:t>
            </a:r>
            <a:br>
              <a:rPr lang="fr-FR" dirty="0"/>
            </a:br>
            <a:endParaRPr lang="fr-FR" dirty="0"/>
          </a:p>
        </p:txBody>
      </p:sp>
    </p:spTree>
    <p:extLst>
      <p:ext uri="{BB962C8B-B14F-4D97-AF65-F5344CB8AC3E}">
        <p14:creationId xmlns:p14="http://schemas.microsoft.com/office/powerpoint/2010/main" val="14456494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TIC\Documents\Capturegggg.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8643" t="17424" r="27803" b="20676"/>
          <a:stretch/>
        </p:blipFill>
        <p:spPr bwMode="auto">
          <a:xfrm>
            <a:off x="683568" y="476672"/>
            <a:ext cx="7416824"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6677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476672"/>
            <a:ext cx="7024744" cy="1152128"/>
          </a:xfrm>
        </p:spPr>
        <p:txBody>
          <a:bodyPr>
            <a:normAutofit fontScale="90000"/>
          </a:bodyPr>
          <a:lstStyle/>
          <a:p>
            <a:pPr algn="ctr"/>
            <a:r>
              <a:rPr lang="ar-DZ" dirty="0" err="1" smtClean="0"/>
              <a:t>يوبا</a:t>
            </a:r>
            <a:r>
              <a:rPr lang="ar-DZ" dirty="0" smtClean="0"/>
              <a:t> الاول اخر </a:t>
            </a:r>
            <a:r>
              <a:rPr lang="ar-DZ" dirty="0" err="1" smtClean="0"/>
              <a:t>نوميديا</a:t>
            </a:r>
            <a:r>
              <a:rPr lang="ar-DZ" dirty="0" smtClean="0"/>
              <a:t> الشرقية توفي في معركة زاما 46 ق.م </a:t>
            </a:r>
            <a:endParaRPr lang="fr-FR" dirty="0"/>
          </a:p>
        </p:txBody>
      </p:sp>
      <p:pic>
        <p:nvPicPr>
          <p:cNvPr id="1026" name="Picture 2" descr="C:\Users\NTIC\Documents\cccnn.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1523" t="17376" r="34897" b="24344"/>
          <a:stretch/>
        </p:blipFill>
        <p:spPr bwMode="auto">
          <a:xfrm>
            <a:off x="1619672" y="1484784"/>
            <a:ext cx="5904656" cy="432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6188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1560" y="404664"/>
            <a:ext cx="7992888" cy="5904656"/>
          </a:xfrm>
        </p:spPr>
        <p:txBody>
          <a:bodyPr>
            <a:normAutofit/>
          </a:bodyPr>
          <a:lstStyle/>
          <a:p>
            <a:pPr algn="just" rtl="1"/>
            <a:r>
              <a:rPr lang="ar-DZ" dirty="0">
                <a:solidFill>
                  <a:srgbClr val="000000"/>
                </a:solidFill>
                <a:latin typeface="Traditional Arabic" pitchFamily="18" charset="-78"/>
                <a:cs typeface="Traditional Arabic" pitchFamily="18" charset="-78"/>
              </a:rPr>
              <a:t>ضمت أغلب رسومات هذه النقود على وجهها صور ملوكها</a:t>
            </a:r>
            <a:br>
              <a:rPr lang="ar-DZ" dirty="0">
                <a:solidFill>
                  <a:srgbClr val="000000"/>
                </a:solidFill>
                <a:latin typeface="Traditional Arabic" pitchFamily="18" charset="-78"/>
                <a:cs typeface="Traditional Arabic" pitchFamily="18" charset="-78"/>
              </a:rPr>
            </a:br>
            <a:r>
              <a:rPr lang="ar-DZ" dirty="0">
                <a:solidFill>
                  <a:srgbClr val="000000"/>
                </a:solidFill>
                <a:latin typeface="Traditional Arabic" pitchFamily="18" charset="-78"/>
                <a:cs typeface="Traditional Arabic" pitchFamily="18" charset="-78"/>
              </a:rPr>
              <a:t>متوجين باستثناء بعض نقود الملكين </a:t>
            </a:r>
            <a:r>
              <a:rPr lang="ar-DZ" dirty="0" err="1">
                <a:solidFill>
                  <a:srgbClr val="000000"/>
                </a:solidFill>
                <a:latin typeface="Traditional Arabic" pitchFamily="18" charset="-78"/>
                <a:cs typeface="Traditional Arabic" pitchFamily="18" charset="-78"/>
              </a:rPr>
              <a:t>همبصال</a:t>
            </a:r>
            <a:r>
              <a:rPr lang="ar-DZ" dirty="0">
                <a:solidFill>
                  <a:srgbClr val="000000"/>
                </a:solidFill>
                <a:latin typeface="Traditional Arabic" pitchFamily="18" charset="-78"/>
                <a:cs typeface="Traditional Arabic" pitchFamily="18" charset="-78"/>
              </a:rPr>
              <a:t> الثاني " "</a:t>
            </a:r>
            <a:r>
              <a:rPr lang="fr-FR" dirty="0" err="1">
                <a:solidFill>
                  <a:srgbClr val="000000"/>
                </a:solidFill>
                <a:latin typeface="Traditional Arabic" pitchFamily="18" charset="-78"/>
                <a:cs typeface="Traditional Arabic" pitchFamily="18" charset="-78"/>
              </a:rPr>
              <a:t>Hiempsal</a:t>
            </a:r>
            <a:r>
              <a:rPr lang="fr-FR" dirty="0">
                <a:solidFill>
                  <a:srgbClr val="000000"/>
                </a:solidFill>
                <a:latin typeface="Traditional Arabic" pitchFamily="18" charset="-78"/>
                <a:cs typeface="Traditional Arabic" pitchFamily="18" charset="-78"/>
              </a:rPr>
              <a:t> II</a:t>
            </a:r>
            <a:r>
              <a:rPr lang="ar-DZ" dirty="0">
                <a:solidFill>
                  <a:srgbClr val="000000"/>
                </a:solidFill>
                <a:latin typeface="Traditional Arabic" pitchFamily="18" charset="-78"/>
                <a:cs typeface="Traditional Arabic" pitchFamily="18" charset="-78"/>
              </a:rPr>
              <a:t>التي</a:t>
            </a:r>
            <a:br>
              <a:rPr lang="ar-DZ" dirty="0">
                <a:solidFill>
                  <a:srgbClr val="000000"/>
                </a:solidFill>
                <a:latin typeface="Traditional Arabic" pitchFamily="18" charset="-78"/>
                <a:cs typeface="Traditional Arabic" pitchFamily="18" charset="-78"/>
              </a:rPr>
            </a:br>
            <a:r>
              <a:rPr lang="ar-DZ" dirty="0">
                <a:solidFill>
                  <a:srgbClr val="000000"/>
                </a:solidFill>
                <a:latin typeface="Traditional Arabic" pitchFamily="18" charset="-78"/>
                <a:cs typeface="Traditional Arabic" pitchFamily="18" charset="-78"/>
              </a:rPr>
              <a:t>نحت على بعضها جذع مجنح لمعبودة " لنصر" متوجة وعلى بعضها الآخر</a:t>
            </a:r>
            <a:br>
              <a:rPr lang="ar-DZ" dirty="0">
                <a:solidFill>
                  <a:srgbClr val="000000"/>
                </a:solidFill>
                <a:latin typeface="Traditional Arabic" pitchFamily="18" charset="-78"/>
                <a:cs typeface="Traditional Arabic" pitchFamily="18" charset="-78"/>
              </a:rPr>
            </a:br>
            <a:r>
              <a:rPr lang="ar-DZ" dirty="0">
                <a:solidFill>
                  <a:srgbClr val="000000"/>
                </a:solidFill>
                <a:latin typeface="Traditional Arabic" pitchFamily="18" charset="-78"/>
                <a:cs typeface="Traditional Arabic" pitchFamily="18" charset="-78"/>
              </a:rPr>
              <a:t>صورة رأس متوج بتاج من السنابل، ربما أنه يرمز بحسب عالم</a:t>
            </a:r>
            <a:br>
              <a:rPr lang="ar-DZ" dirty="0">
                <a:solidFill>
                  <a:srgbClr val="000000"/>
                </a:solidFill>
                <a:latin typeface="Traditional Arabic" pitchFamily="18" charset="-78"/>
                <a:cs typeface="Traditional Arabic" pitchFamily="18" charset="-78"/>
              </a:rPr>
            </a:br>
            <a:r>
              <a:rPr lang="ar-DZ" dirty="0">
                <a:solidFill>
                  <a:srgbClr val="000000"/>
                </a:solidFill>
                <a:latin typeface="Traditional Arabic" pitchFamily="18" charset="-78"/>
                <a:cs typeface="Traditional Arabic" pitchFamily="18" charset="-78"/>
              </a:rPr>
              <a:t>المسكوكات الفرنسي جون </a:t>
            </a:r>
            <a:r>
              <a:rPr lang="ar-DZ" dirty="0" err="1">
                <a:solidFill>
                  <a:srgbClr val="000000"/>
                </a:solidFill>
                <a:latin typeface="Traditional Arabic" pitchFamily="18" charset="-78"/>
                <a:cs typeface="Traditional Arabic" pitchFamily="18" charset="-78"/>
              </a:rPr>
              <a:t>مازار</a:t>
            </a:r>
            <a:r>
              <a:rPr lang="ar-DZ" dirty="0">
                <a:solidFill>
                  <a:srgbClr val="000000"/>
                </a:solidFill>
                <a:latin typeface="Traditional Arabic" pitchFamily="18" charset="-78"/>
                <a:cs typeface="Traditional Arabic" pitchFamily="18" charset="-78"/>
              </a:rPr>
              <a:t> " "</a:t>
            </a:r>
            <a:r>
              <a:rPr lang="fr-FR" dirty="0" err="1">
                <a:solidFill>
                  <a:srgbClr val="000000"/>
                </a:solidFill>
                <a:latin typeface="Traditional Arabic" pitchFamily="18" charset="-78"/>
                <a:cs typeface="Traditional Arabic" pitchFamily="18" charset="-78"/>
              </a:rPr>
              <a:t>J.Mazard</a:t>
            </a:r>
            <a:r>
              <a:rPr lang="ar-DZ" dirty="0">
                <a:solidFill>
                  <a:srgbClr val="000000"/>
                </a:solidFill>
                <a:latin typeface="Traditional Arabic" pitchFamily="18" charset="-78"/>
                <a:cs typeface="Traditional Arabic" pitchFamily="18" charset="-78"/>
              </a:rPr>
              <a:t>لمعبودة الحبوب الإغريقية</a:t>
            </a:r>
            <a:r>
              <a:rPr lang="ar-DZ" dirty="0">
                <a:latin typeface="Traditional Arabic" pitchFamily="18" charset="-78"/>
                <a:cs typeface="Traditional Arabic" pitchFamily="18" charset="-78"/>
              </a:rPr>
              <a:t> </a:t>
            </a:r>
            <a:endParaRPr lang="fr-FR" dirty="0" smtClean="0">
              <a:latin typeface="Traditional Arabic" pitchFamily="18" charset="-78"/>
              <a:cs typeface="Traditional Arabic" pitchFamily="18" charset="-78"/>
            </a:endParaRPr>
          </a:p>
          <a:p>
            <a:pPr algn="just" rtl="1"/>
            <a:r>
              <a:rPr lang="ar-DZ" dirty="0">
                <a:solidFill>
                  <a:srgbClr val="000000"/>
                </a:solidFill>
                <a:latin typeface="Traditional Arabic" pitchFamily="18" charset="-78"/>
                <a:cs typeface="Traditional Arabic" pitchFamily="18" charset="-78"/>
              </a:rPr>
              <a:t>ونقود الملك </a:t>
            </a:r>
            <a:r>
              <a:rPr lang="ar-DZ" dirty="0" err="1">
                <a:solidFill>
                  <a:srgbClr val="000000"/>
                </a:solidFill>
                <a:latin typeface="Traditional Arabic" pitchFamily="18" charset="-78"/>
                <a:cs typeface="Traditional Arabic" pitchFamily="18" charset="-78"/>
              </a:rPr>
              <a:t>يوبا</a:t>
            </a:r>
            <a:r>
              <a:rPr lang="ar-DZ" dirty="0">
                <a:solidFill>
                  <a:srgbClr val="000000"/>
                </a:solidFill>
                <a:latin typeface="Traditional Arabic" pitchFamily="18" charset="-78"/>
                <a:cs typeface="Traditional Arabic" pitchFamily="18" charset="-78"/>
              </a:rPr>
              <a:t> </a:t>
            </a:r>
            <a:r>
              <a:rPr lang="ar-DZ" dirty="0" smtClean="0">
                <a:solidFill>
                  <a:srgbClr val="000000"/>
                </a:solidFill>
                <a:latin typeface="Traditional Arabic" pitchFamily="18" charset="-78"/>
                <a:cs typeface="Traditional Arabic" pitchFamily="18" charset="-78"/>
              </a:rPr>
              <a:t>الأول</a:t>
            </a:r>
            <a:r>
              <a:rPr lang="fr-FR" dirty="0" smtClean="0">
                <a:solidFill>
                  <a:srgbClr val="000000"/>
                </a:solidFill>
                <a:latin typeface="Traditional Arabic" pitchFamily="18" charset="-78"/>
                <a:cs typeface="Traditional Arabic" pitchFamily="18" charset="-78"/>
              </a:rPr>
              <a:t>,</a:t>
            </a:r>
            <a:r>
              <a:rPr lang="ar-DZ" dirty="0" smtClean="0">
                <a:solidFill>
                  <a:srgbClr val="000000"/>
                </a:solidFill>
                <a:latin typeface="Traditional Arabic" pitchFamily="18" charset="-78"/>
                <a:cs typeface="Traditional Arabic" pitchFamily="18" charset="-78"/>
              </a:rPr>
              <a:t>التي </a:t>
            </a:r>
            <a:r>
              <a:rPr lang="ar-DZ" dirty="0">
                <a:solidFill>
                  <a:srgbClr val="000000"/>
                </a:solidFill>
                <a:latin typeface="Traditional Arabic" pitchFamily="18" charset="-78"/>
                <a:cs typeface="Traditional Arabic" pitchFamily="18" charset="-78"/>
              </a:rPr>
              <a:t>يظهر على بعضها إما رأس المعبود بعل حامون "،" </a:t>
            </a:r>
            <a:r>
              <a:rPr lang="fr-FR" dirty="0" err="1" smtClean="0">
                <a:solidFill>
                  <a:srgbClr val="000000"/>
                </a:solidFill>
                <a:latin typeface="Traditional Arabic" pitchFamily="18" charset="-78"/>
                <a:cs typeface="Traditional Arabic" pitchFamily="18" charset="-78"/>
              </a:rPr>
              <a:t>BaalHammon</a:t>
            </a:r>
            <a:r>
              <a:rPr lang="ar-DZ" dirty="0" smtClean="0">
                <a:solidFill>
                  <a:srgbClr val="000000"/>
                </a:solidFill>
                <a:latin typeface="Traditional Arabic" pitchFamily="18" charset="-78"/>
                <a:cs typeface="Traditional Arabic" pitchFamily="18" charset="-78"/>
              </a:rPr>
              <a:t>أو </a:t>
            </a:r>
            <a:r>
              <a:rPr lang="ar-DZ" dirty="0">
                <a:solidFill>
                  <a:srgbClr val="000000"/>
                </a:solidFill>
                <a:latin typeface="Traditional Arabic" pitchFamily="18" charset="-78"/>
                <a:cs typeface="Traditional Arabic" pitchFamily="18" charset="-78"/>
              </a:rPr>
              <a:t>رأس المعبودة </a:t>
            </a:r>
            <a:r>
              <a:rPr lang="ar-DZ" dirty="0" err="1">
                <a:solidFill>
                  <a:srgbClr val="000000"/>
                </a:solidFill>
                <a:latin typeface="Traditional Arabic" pitchFamily="18" charset="-78"/>
                <a:cs typeface="Traditional Arabic" pitchFamily="18" charset="-78"/>
              </a:rPr>
              <a:t>أفريكا</a:t>
            </a:r>
            <a:r>
              <a:rPr lang="ar-DZ" dirty="0">
                <a:solidFill>
                  <a:srgbClr val="000000"/>
                </a:solidFill>
                <a:latin typeface="Traditional Arabic" pitchFamily="18" charset="-78"/>
                <a:cs typeface="Traditional Arabic" pitchFamily="18" charset="-78"/>
              </a:rPr>
              <a:t>" ،"</a:t>
            </a:r>
            <a:r>
              <a:rPr lang="fr-FR" dirty="0" err="1" smtClean="0">
                <a:solidFill>
                  <a:srgbClr val="000000"/>
                </a:solidFill>
                <a:latin typeface="Traditional Arabic" pitchFamily="18" charset="-78"/>
                <a:cs typeface="Traditional Arabic" pitchFamily="18" charset="-78"/>
              </a:rPr>
              <a:t>Africa</a:t>
            </a:r>
            <a:endParaRPr lang="fr-FR" dirty="0" smtClean="0">
              <a:solidFill>
                <a:srgbClr val="000000"/>
              </a:solidFill>
              <a:latin typeface="Traditional Arabic" pitchFamily="18" charset="-78"/>
              <a:cs typeface="Traditional Arabic" pitchFamily="18" charset="-78"/>
            </a:endParaRPr>
          </a:p>
          <a:p>
            <a:pPr algn="just" rtl="1"/>
            <a:r>
              <a:rPr lang="ar-DZ" dirty="0">
                <a:solidFill>
                  <a:srgbClr val="000000"/>
                </a:solidFill>
                <a:latin typeface="Traditional Arabic" pitchFamily="18" charset="-78"/>
                <a:cs typeface="Traditional Arabic" pitchFamily="18" charset="-78"/>
              </a:rPr>
              <a:t>ونقش على ظهر أغلب هذه العملات صور الحصـان الذي يعدو</a:t>
            </a:r>
            <a:br>
              <a:rPr lang="ar-DZ" dirty="0">
                <a:solidFill>
                  <a:srgbClr val="000000"/>
                </a:solidFill>
                <a:latin typeface="Traditional Arabic" pitchFamily="18" charset="-78"/>
                <a:cs typeface="Traditional Arabic" pitchFamily="18" charset="-78"/>
              </a:rPr>
            </a:br>
            <a:r>
              <a:rPr lang="ar-DZ" dirty="0">
                <a:solidFill>
                  <a:srgbClr val="000000"/>
                </a:solidFill>
                <a:latin typeface="Traditional Arabic" pitchFamily="18" charset="-78"/>
                <a:cs typeface="Traditional Arabic" pitchFamily="18" charset="-78"/>
              </a:rPr>
              <a:t>في وضعيات واتجاهات مخـتلفة، بينما نقش على عدد محدود منها صور</a:t>
            </a:r>
            <a:br>
              <a:rPr lang="ar-DZ" dirty="0">
                <a:solidFill>
                  <a:srgbClr val="000000"/>
                </a:solidFill>
                <a:latin typeface="Traditional Arabic" pitchFamily="18" charset="-78"/>
                <a:cs typeface="Traditional Arabic" pitchFamily="18" charset="-78"/>
              </a:rPr>
            </a:br>
            <a:r>
              <a:rPr lang="ar-DZ" dirty="0" smtClean="0">
                <a:solidFill>
                  <a:srgbClr val="000000"/>
                </a:solidFill>
                <a:latin typeface="Traditional Arabic" pitchFamily="18" charset="-78"/>
                <a:cs typeface="Traditional Arabic" pitchFamily="18" charset="-78"/>
              </a:rPr>
              <a:t>لفيل </a:t>
            </a:r>
            <a:r>
              <a:rPr lang="ar-DZ" dirty="0">
                <a:solidFill>
                  <a:srgbClr val="000000"/>
                </a:solidFill>
                <a:latin typeface="Traditional Arabic" pitchFamily="18" charset="-78"/>
                <a:cs typeface="Traditional Arabic" pitchFamily="18" charset="-78"/>
              </a:rPr>
              <a:t>أو </a:t>
            </a:r>
            <a:r>
              <a:rPr lang="ar-DZ" dirty="0" smtClean="0">
                <a:solidFill>
                  <a:srgbClr val="000000"/>
                </a:solidFill>
                <a:latin typeface="Traditional Arabic" pitchFamily="18" charset="-78"/>
                <a:cs typeface="Traditional Arabic" pitchFamily="18" charset="-78"/>
              </a:rPr>
              <a:t>أسد</a:t>
            </a:r>
            <a:r>
              <a:rPr lang="fr-FR" dirty="0" smtClean="0">
                <a:solidFill>
                  <a:srgbClr val="000000"/>
                </a:solidFill>
                <a:latin typeface="Traditional Arabic" pitchFamily="18" charset="-78"/>
                <a:cs typeface="Traditional Arabic" pitchFamily="18" charset="-78"/>
              </a:rPr>
              <a:t> </a:t>
            </a:r>
            <a:r>
              <a:rPr lang="ar-DZ" dirty="0" smtClean="0">
                <a:solidFill>
                  <a:srgbClr val="000000"/>
                </a:solidFill>
                <a:latin typeface="Traditional Arabic" pitchFamily="18" charset="-78"/>
                <a:cs typeface="Traditional Arabic" pitchFamily="18" charset="-78"/>
              </a:rPr>
              <a:t>غير </a:t>
            </a:r>
            <a:r>
              <a:rPr lang="ar-DZ" dirty="0">
                <a:solidFill>
                  <a:srgbClr val="000000"/>
                </a:solidFill>
                <a:latin typeface="Traditional Arabic" pitchFamily="18" charset="-78"/>
                <a:cs typeface="Traditional Arabic" pitchFamily="18" charset="-78"/>
              </a:rPr>
              <a:t>أنه ابتداء من عهد الملك </a:t>
            </a:r>
            <a:r>
              <a:rPr lang="ar-DZ" dirty="0" err="1">
                <a:solidFill>
                  <a:srgbClr val="000000"/>
                </a:solidFill>
                <a:latin typeface="Traditional Arabic" pitchFamily="18" charset="-78"/>
                <a:cs typeface="Traditional Arabic" pitchFamily="18" charset="-78"/>
              </a:rPr>
              <a:t>يوبا</a:t>
            </a:r>
            <a:r>
              <a:rPr lang="ar-DZ" dirty="0">
                <a:solidFill>
                  <a:srgbClr val="000000"/>
                </a:solidFill>
                <a:latin typeface="Traditional Arabic" pitchFamily="18" charset="-78"/>
                <a:cs typeface="Traditional Arabic" pitchFamily="18" charset="-78"/>
              </a:rPr>
              <a:t> الأول </a:t>
            </a:r>
            <a:r>
              <a:rPr lang="ar-DZ" sz="2800" dirty="0">
                <a:solidFill>
                  <a:srgbClr val="000000"/>
                </a:solidFill>
                <a:latin typeface="Traditional Arabic" pitchFamily="18" charset="-78"/>
                <a:cs typeface="Traditional Arabic" pitchFamily="18" charset="-78"/>
              </a:rPr>
              <a:t>" "</a:t>
            </a:r>
            <a:r>
              <a:rPr lang="fr-FR" sz="2000" dirty="0" err="1">
                <a:solidFill>
                  <a:srgbClr val="000000"/>
                </a:solidFill>
                <a:latin typeface="Traditional Arabic" pitchFamily="18" charset="-78"/>
                <a:cs typeface="Traditional Arabic" pitchFamily="18" charset="-78"/>
              </a:rPr>
              <a:t>Iuba</a:t>
            </a:r>
            <a:r>
              <a:rPr lang="fr-FR" sz="2000" dirty="0">
                <a:solidFill>
                  <a:srgbClr val="000000"/>
                </a:solidFill>
                <a:latin typeface="Traditional Arabic" pitchFamily="18" charset="-78"/>
                <a:cs typeface="Traditional Arabic" pitchFamily="18" charset="-78"/>
              </a:rPr>
              <a:t> I</a:t>
            </a:r>
            <a:r>
              <a:rPr lang="ar-DZ" dirty="0">
                <a:solidFill>
                  <a:srgbClr val="000000"/>
                </a:solidFill>
                <a:latin typeface="Traditional Arabic" pitchFamily="18" charset="-78"/>
                <a:cs typeface="Traditional Arabic" pitchFamily="18" charset="-78"/>
              </a:rPr>
              <a:t>أظهرت نقود</a:t>
            </a:r>
            <a:br>
              <a:rPr lang="ar-DZ" dirty="0">
                <a:solidFill>
                  <a:srgbClr val="000000"/>
                </a:solidFill>
                <a:latin typeface="Traditional Arabic" pitchFamily="18" charset="-78"/>
                <a:cs typeface="Traditional Arabic" pitchFamily="18" charset="-78"/>
              </a:rPr>
            </a:br>
            <a:r>
              <a:rPr lang="ar-DZ" dirty="0">
                <a:solidFill>
                  <a:srgbClr val="000000"/>
                </a:solidFill>
                <a:latin typeface="Traditional Arabic" pitchFamily="18" charset="-78"/>
                <a:cs typeface="Traditional Arabic" pitchFamily="18" charset="-78"/>
              </a:rPr>
              <a:t>هؤلاء الملوك صور لمنشآت عمرانية كصورة القصر التي نقشت على</a:t>
            </a:r>
            <a:br>
              <a:rPr lang="ar-DZ" dirty="0">
                <a:solidFill>
                  <a:srgbClr val="000000"/>
                </a:solidFill>
                <a:latin typeface="Traditional Arabic" pitchFamily="18" charset="-78"/>
                <a:cs typeface="Traditional Arabic" pitchFamily="18" charset="-78"/>
              </a:rPr>
            </a:br>
            <a:r>
              <a:rPr lang="ar-DZ" dirty="0">
                <a:solidFill>
                  <a:srgbClr val="000000"/>
                </a:solidFill>
                <a:latin typeface="Traditional Arabic" pitchFamily="18" charset="-78"/>
                <a:cs typeface="Traditional Arabic" pitchFamily="18" charset="-78"/>
              </a:rPr>
              <a:t>إحدى النقود التي أصدرها هذا الملك</a:t>
            </a:r>
            <a:r>
              <a:rPr lang="ar-DZ" dirty="0">
                <a:latin typeface="Traditional Arabic" pitchFamily="18" charset="-78"/>
                <a:cs typeface="Traditional Arabic" pitchFamily="18" charset="-78"/>
              </a:rPr>
              <a:t> </a:t>
            </a:r>
            <a:br>
              <a:rPr lang="ar-DZ" dirty="0">
                <a:latin typeface="Traditional Arabic" pitchFamily="18" charset="-78"/>
                <a:cs typeface="Traditional Arabic" pitchFamily="18" charset="-78"/>
              </a:rPr>
            </a:br>
            <a:endParaRPr lang="fr-FR" dirty="0">
              <a:latin typeface="Traditional Arabic" pitchFamily="18" charset="-78"/>
              <a:cs typeface="Traditional Arabic" pitchFamily="18" charset="-78"/>
            </a:endParaRPr>
          </a:p>
        </p:txBody>
      </p:sp>
    </p:spTree>
    <p:extLst>
      <p:ext uri="{BB962C8B-B14F-4D97-AF65-F5344CB8AC3E}">
        <p14:creationId xmlns:p14="http://schemas.microsoft.com/office/powerpoint/2010/main" val="9936208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476672"/>
            <a:ext cx="7240650" cy="936104"/>
          </a:xfrm>
        </p:spPr>
        <p:txBody>
          <a:bodyPr/>
          <a:lstStyle/>
          <a:p>
            <a:r>
              <a:rPr lang="ar-DZ" dirty="0" smtClean="0"/>
              <a:t>متوج بسنابل القمح</a:t>
            </a:r>
            <a:endParaRPr lang="fr-FR" dirty="0"/>
          </a:p>
        </p:txBody>
      </p:sp>
      <p:pic>
        <p:nvPicPr>
          <p:cNvPr id="3074" name="Picture 2" descr="C:\Users\NTIC\Documents\ttttttttttt.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7747" t="32941" r="19052" b="25792"/>
          <a:stretch/>
        </p:blipFill>
        <p:spPr bwMode="auto">
          <a:xfrm>
            <a:off x="1043608" y="1412776"/>
            <a:ext cx="7200800"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2059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548680"/>
            <a:ext cx="7024744" cy="792088"/>
          </a:xfrm>
        </p:spPr>
        <p:txBody>
          <a:bodyPr>
            <a:noAutofit/>
          </a:bodyPr>
          <a:lstStyle/>
          <a:p>
            <a:pPr algn="r" rtl="1"/>
            <a:r>
              <a:rPr lang="ar-DZ" dirty="0"/>
              <a:t>عملة المدن</a:t>
            </a:r>
            <a:endParaRPr lang="fr-FR" dirty="0"/>
          </a:p>
        </p:txBody>
      </p:sp>
      <p:sp>
        <p:nvSpPr>
          <p:cNvPr id="3" name="Espace réservé du contenu 2"/>
          <p:cNvSpPr>
            <a:spLocks noGrp="1"/>
          </p:cNvSpPr>
          <p:nvPr>
            <p:ph idx="1"/>
          </p:nvPr>
        </p:nvSpPr>
        <p:spPr>
          <a:xfrm>
            <a:off x="1043492" y="1628800"/>
            <a:ext cx="7128908" cy="4680520"/>
          </a:xfrm>
        </p:spPr>
        <p:txBody>
          <a:bodyPr>
            <a:normAutofit fontScale="92500"/>
          </a:bodyPr>
          <a:lstStyle/>
          <a:p>
            <a:pPr algn="just" rtl="1"/>
            <a:r>
              <a:rPr lang="ar-DZ" dirty="0"/>
              <a:t>عواصم و المدن الكبرى </a:t>
            </a:r>
            <a:r>
              <a:rPr lang="ar-DZ" dirty="0" err="1"/>
              <a:t>النوميدية</a:t>
            </a:r>
            <a:r>
              <a:rPr lang="ar-DZ" dirty="0"/>
              <a:t> ضربت العملة باسمها مثل سيرتا، سيقا و </a:t>
            </a:r>
            <a:r>
              <a:rPr lang="ar-DZ" dirty="0" err="1"/>
              <a:t>هيبون</a:t>
            </a:r>
            <a:r>
              <a:rPr lang="ar-DZ" dirty="0"/>
              <a:t>. ضربت هذه العملة في أغلب </a:t>
            </a:r>
            <a:r>
              <a:rPr lang="ar-DZ" dirty="0" smtClean="0"/>
              <a:t>الأحيان </a:t>
            </a:r>
            <a:r>
              <a:rPr lang="ar-DZ" dirty="0"/>
              <a:t>من معدن البرونز و الرصاص ويظهر علي وجه أغلبها رأس </a:t>
            </a:r>
            <a:r>
              <a:rPr lang="ar-DZ" dirty="0" smtClean="0"/>
              <a:t>الآلهة </a:t>
            </a:r>
            <a:r>
              <a:rPr lang="ar-DZ" dirty="0"/>
              <a:t>حامية المدينة المعروفة </a:t>
            </a:r>
            <a:r>
              <a:rPr lang="ar-DZ" dirty="0" smtClean="0"/>
              <a:t>بإلهةّ </a:t>
            </a:r>
            <a:r>
              <a:rPr lang="ar-DZ" dirty="0"/>
              <a:t>تيشي </a:t>
            </a:r>
            <a:r>
              <a:rPr lang="ar-DZ" i="1" dirty="0" smtClean="0">
                <a:solidFill>
                  <a:srgbClr val="000000"/>
                </a:solidFill>
                <a:latin typeface="Rateb lotusb22"/>
              </a:rPr>
              <a:t>الإله </a:t>
            </a:r>
            <a:r>
              <a:rPr lang="ar-DZ" i="1" dirty="0">
                <a:solidFill>
                  <a:srgbClr val="000000"/>
                </a:solidFill>
                <a:latin typeface="Rateb lotusb22"/>
              </a:rPr>
              <a:t>الإغريقي </a:t>
            </a:r>
            <a:r>
              <a:rPr lang="ar-DZ" i="1" dirty="0" err="1">
                <a:solidFill>
                  <a:srgbClr val="000000"/>
                </a:solidFill>
                <a:latin typeface="Rateb lotusb22"/>
              </a:rPr>
              <a:t>ديسكوراس</a:t>
            </a:r>
            <a:r>
              <a:rPr lang="ar-DZ" i="1" dirty="0">
                <a:solidFill>
                  <a:srgbClr val="000000"/>
                </a:solidFill>
                <a:latin typeface="Rateb lotusb22"/>
              </a:rPr>
              <a:t> </a:t>
            </a:r>
            <a:r>
              <a:rPr lang="ar-DZ" sz="2800" dirty="0">
                <a:solidFill>
                  <a:srgbClr val="000000"/>
                </a:solidFill>
                <a:latin typeface="Sakkal Majalla"/>
              </a:rPr>
              <a:t>" "</a:t>
            </a:r>
            <a:r>
              <a:rPr lang="fr-FR" sz="2000" dirty="0" err="1">
                <a:solidFill>
                  <a:srgbClr val="000000"/>
                </a:solidFill>
                <a:latin typeface="Times New Roman"/>
              </a:rPr>
              <a:t>Discures</a:t>
            </a:r>
            <a:r>
              <a:rPr lang="ar-DZ" i="1" dirty="0">
                <a:solidFill>
                  <a:srgbClr val="000000"/>
                </a:solidFill>
                <a:latin typeface="Rateb lotusb22"/>
              </a:rPr>
              <a:t>حامي مدينة </a:t>
            </a:r>
            <a:r>
              <a:rPr lang="ar-DZ" i="1" dirty="0" err="1">
                <a:solidFill>
                  <a:srgbClr val="000000"/>
                </a:solidFill>
                <a:latin typeface="Rateb lotusb22"/>
              </a:rPr>
              <a:t>روسيكاد</a:t>
            </a:r>
            <a:r>
              <a:rPr lang="ar-DZ" i="1" dirty="0">
                <a:solidFill>
                  <a:srgbClr val="000000"/>
                </a:solidFill>
                <a:latin typeface="Rateb lotusb22"/>
              </a:rPr>
              <a:t/>
            </a:r>
            <a:br>
              <a:rPr lang="ar-DZ" i="1" dirty="0">
                <a:solidFill>
                  <a:srgbClr val="000000"/>
                </a:solidFill>
                <a:latin typeface="Rateb lotusb22"/>
              </a:rPr>
            </a:br>
            <a:r>
              <a:rPr lang="ar-DZ" i="1" dirty="0" smtClean="0">
                <a:solidFill>
                  <a:srgbClr val="000000"/>
                </a:solidFill>
                <a:latin typeface="Rateb lotusb22"/>
              </a:rPr>
              <a:t>الربة </a:t>
            </a:r>
            <a:r>
              <a:rPr lang="ar-DZ" i="1" dirty="0">
                <a:solidFill>
                  <a:srgbClr val="000000"/>
                </a:solidFill>
                <a:latin typeface="Rateb lotusb22"/>
              </a:rPr>
              <a:t>المصرية </a:t>
            </a:r>
            <a:r>
              <a:rPr lang="ar-DZ" i="1" dirty="0" smtClean="0">
                <a:solidFill>
                  <a:srgbClr val="000000"/>
                </a:solidFill>
                <a:latin typeface="Rateb lotusb22"/>
              </a:rPr>
              <a:t>إيزيس </a:t>
            </a:r>
            <a:r>
              <a:rPr lang="ar-DZ" sz="2000" dirty="0" smtClean="0">
                <a:solidFill>
                  <a:srgbClr val="000000"/>
                </a:solidFill>
                <a:latin typeface="Times New Roman"/>
              </a:rPr>
              <a:t>حامية مدينة </a:t>
            </a:r>
            <a:r>
              <a:rPr lang="ar-DZ" sz="2000" dirty="0" err="1" smtClean="0">
                <a:solidFill>
                  <a:srgbClr val="000000"/>
                </a:solidFill>
                <a:latin typeface="Times New Roman"/>
              </a:rPr>
              <a:t>ايول</a:t>
            </a:r>
            <a:r>
              <a:rPr lang="ar-DZ" dirty="0"/>
              <a:t/>
            </a:r>
            <a:br>
              <a:rPr lang="ar-DZ" dirty="0"/>
            </a:br>
            <a:r>
              <a:rPr lang="ar-DZ" dirty="0"/>
              <a:t> </a:t>
            </a:r>
            <a:r>
              <a:rPr lang="fr-FR" dirty="0" err="1" smtClean="0"/>
              <a:t>Tychée</a:t>
            </a:r>
            <a:r>
              <a:rPr lang="fr-FR" dirty="0" smtClean="0"/>
              <a:t> </a:t>
            </a:r>
            <a:r>
              <a:rPr lang="fr-FR" dirty="0"/>
              <a:t>)</a:t>
            </a:r>
            <a:r>
              <a:rPr lang="ar-DZ" dirty="0"/>
              <a:t>أما على الظهر تجسدت رموز مختلفة لثروات المدينة أو ما يجاورها، كسنابل القمح و عناقيد العنب و كذا سعف النخيل وتختلف عملة مدينة سيرتا عن </a:t>
            </a:r>
            <a:r>
              <a:rPr lang="ar-DZ" dirty="0" smtClean="0"/>
              <a:t>العملات الأخرى </a:t>
            </a:r>
            <a:r>
              <a:rPr lang="ar-DZ" dirty="0"/>
              <a:t>بظهور بوابة المدينة على ظهرها. و يكتب اسم المدينة إما على الوجه أو على ظهر العملة بالحروف </a:t>
            </a:r>
            <a:r>
              <a:rPr lang="ar-DZ" dirty="0" err="1"/>
              <a:t>البونية</a:t>
            </a:r>
            <a:r>
              <a:rPr lang="ar-DZ" dirty="0"/>
              <a:t> وأضاف </a:t>
            </a:r>
            <a:r>
              <a:rPr lang="ar-DZ" dirty="0" err="1"/>
              <a:t>يوبا</a:t>
            </a:r>
            <a:r>
              <a:rPr lang="ar-DZ" dirty="0"/>
              <a:t> </a:t>
            </a:r>
            <a:r>
              <a:rPr lang="ar-DZ" dirty="0" smtClean="0"/>
              <a:t>الأول </a:t>
            </a:r>
            <a:r>
              <a:rPr lang="ar-DZ" dirty="0"/>
              <a:t>الكتابة </a:t>
            </a:r>
            <a:r>
              <a:rPr lang="ar-DZ" dirty="0" smtClean="0"/>
              <a:t>اللاتينية عليه</a:t>
            </a:r>
            <a:endParaRPr lang="fr-F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529427"/>
            <a:ext cx="6777317" cy="4923909"/>
          </a:xfrm>
        </p:spPr>
        <p:txBody>
          <a:bodyPr>
            <a:noAutofit/>
          </a:bodyPr>
          <a:lstStyle/>
          <a:p>
            <a:pPr algn="just" rtl="1"/>
            <a:r>
              <a:rPr lang="ar-DZ" sz="2800" dirty="0"/>
              <a:t>كما أن النقوش الليبية و </a:t>
            </a:r>
            <a:r>
              <a:rPr lang="ar-DZ" sz="2800" dirty="0" err="1"/>
              <a:t>البونية</a:t>
            </a:r>
            <a:r>
              <a:rPr lang="ar-DZ" sz="2800" dirty="0"/>
              <a:t> التي اكتشفت بهذه المنطقة هي بدورها سمحت لنا معرفة وفهم النظام الديني و السياسي و </a:t>
            </a:r>
            <a:r>
              <a:rPr lang="ar-DZ" sz="2800" dirty="0" smtClean="0"/>
              <a:t>الاجتماعي </a:t>
            </a:r>
            <a:r>
              <a:rPr lang="ar-DZ" sz="2800" dirty="0"/>
              <a:t>الذي كان سائدا لدى المجتمع </a:t>
            </a:r>
            <a:r>
              <a:rPr lang="ar-DZ" sz="2800" dirty="0" err="1"/>
              <a:t>النوميدي</a:t>
            </a:r>
            <a:r>
              <a:rPr lang="ar-DZ" sz="2800" dirty="0"/>
              <a:t> </a:t>
            </a:r>
            <a:r>
              <a:rPr lang="ar-DZ" sz="2800" dirty="0" smtClean="0"/>
              <a:t>)كالآلهة </a:t>
            </a:r>
            <a:r>
              <a:rPr lang="ar-DZ" sz="2800" dirty="0"/>
              <a:t>و المناصب السياسية، و هيئة </a:t>
            </a:r>
            <a:r>
              <a:rPr lang="ar-DZ" sz="2800" dirty="0" smtClean="0"/>
              <a:t>الحرفيين(. هذه </a:t>
            </a:r>
            <a:r>
              <a:rPr lang="ar-DZ" sz="2800" dirty="0"/>
              <a:t>الحقبة هي قوة الروابط </a:t>
            </a:r>
            <a:r>
              <a:rPr lang="ar-DZ" sz="2800" dirty="0" smtClean="0"/>
              <a:t>والمبادلات </a:t>
            </a:r>
            <a:r>
              <a:rPr lang="ar-DZ" sz="2800" dirty="0"/>
              <a:t>التي قامت بين الطرفين إن أهم ما </a:t>
            </a:r>
            <a:r>
              <a:rPr lang="ar-DZ" sz="2800" dirty="0" smtClean="0"/>
              <a:t>يميز </a:t>
            </a:r>
            <a:r>
              <a:rPr lang="ar-DZ" sz="2800" dirty="0" err="1"/>
              <a:t>النوميدي</a:t>
            </a:r>
            <a:r>
              <a:rPr lang="ar-DZ" sz="2800" dirty="0"/>
              <a:t> والبوني وعلى جميع المستويات من مظاهر الحياة، سواء في الروابط </a:t>
            </a:r>
            <a:r>
              <a:rPr lang="ar-DZ" sz="2800" dirty="0" smtClean="0"/>
              <a:t>الاجتماعية </a:t>
            </a:r>
            <a:r>
              <a:rPr lang="ar-DZ" sz="2800" dirty="0"/>
              <a:t>أو في اللغة والعقيدة </a:t>
            </a:r>
            <a:r>
              <a:rPr lang="ar-DZ" sz="2800" dirty="0" err="1" smtClean="0"/>
              <a:t>أوالعمارة</a:t>
            </a:r>
            <a:endParaRPr lang="fr-FR" sz="2800" dirty="0"/>
          </a:p>
        </p:txBody>
      </p:sp>
    </p:spTree>
    <p:extLst>
      <p:ext uri="{BB962C8B-B14F-4D97-AF65-F5344CB8AC3E}">
        <p14:creationId xmlns:p14="http://schemas.microsoft.com/office/powerpoint/2010/main" val="40483870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340768"/>
            <a:ext cx="6777317" cy="4491861"/>
          </a:xfrm>
        </p:spPr>
        <p:txBody>
          <a:bodyPr>
            <a:normAutofit/>
          </a:bodyPr>
          <a:lstStyle/>
          <a:p>
            <a:pPr marL="0" indent="0" algn="just" rtl="1">
              <a:buNone/>
            </a:pPr>
            <a:r>
              <a:rPr lang="ar-DZ" sz="2800" dirty="0" err="1" smtClean="0"/>
              <a:t>لايد</a:t>
            </a:r>
            <a:r>
              <a:rPr lang="ar-DZ" sz="2800" dirty="0" smtClean="0"/>
              <a:t> من الإشارة </a:t>
            </a:r>
            <a:r>
              <a:rPr lang="ar-DZ" sz="2800" dirty="0"/>
              <a:t>إلى </a:t>
            </a:r>
            <a:r>
              <a:rPr lang="ar-DZ" sz="2800" dirty="0" smtClean="0"/>
              <a:t>أن المؤرخين </a:t>
            </a:r>
            <a:r>
              <a:rPr lang="ar-DZ" sz="2800" dirty="0"/>
              <a:t>القدامى </a:t>
            </a:r>
            <a:r>
              <a:rPr lang="ar-DZ" sz="2800" dirty="0" smtClean="0"/>
              <a:t>لـم </a:t>
            </a:r>
            <a:r>
              <a:rPr lang="ar-DZ" sz="2800" dirty="0"/>
              <a:t>يولوا </a:t>
            </a:r>
            <a:r>
              <a:rPr lang="ar-DZ" sz="2800" dirty="0" err="1" smtClean="0"/>
              <a:t>اهىتماما</a:t>
            </a:r>
            <a:r>
              <a:rPr lang="ar-DZ" sz="2800" dirty="0" smtClean="0"/>
              <a:t> للصنائع </a:t>
            </a:r>
            <a:r>
              <a:rPr lang="ar-DZ" sz="2800" dirty="0"/>
              <a:t>والنشاط الحرفي في </a:t>
            </a:r>
            <a:r>
              <a:rPr lang="ar-DZ" sz="2800" dirty="0" err="1"/>
              <a:t>نوميديا</a:t>
            </a:r>
            <a:r>
              <a:rPr lang="ar-DZ" sz="2800" dirty="0"/>
              <a:t>, بحيث </a:t>
            </a:r>
            <a:r>
              <a:rPr lang="ar-DZ" sz="2800" dirty="0" smtClean="0"/>
              <a:t>ظل </a:t>
            </a:r>
            <a:r>
              <a:rPr lang="ar-DZ" sz="2800" dirty="0"/>
              <a:t>النشاط الرعوي والزراعة, </a:t>
            </a:r>
            <a:r>
              <a:rPr lang="ar-DZ" sz="2800" dirty="0" smtClean="0"/>
              <a:t>هما الناطقان اللذان يستحوذان على أغلبية </a:t>
            </a:r>
            <a:r>
              <a:rPr lang="ar-DZ" sz="2800" dirty="0"/>
              <a:t>القوى </a:t>
            </a:r>
            <a:r>
              <a:rPr lang="ar-DZ" sz="2800" dirty="0" smtClean="0"/>
              <a:t>العاملة</a:t>
            </a:r>
            <a:r>
              <a:rPr lang="ar-DZ" sz="2800" dirty="0"/>
              <a:t>, </a:t>
            </a:r>
            <a:r>
              <a:rPr lang="ar-DZ" sz="2800" dirty="0" smtClean="0"/>
              <a:t>الأمر </a:t>
            </a:r>
            <a:r>
              <a:rPr lang="ar-DZ" sz="2800" dirty="0"/>
              <a:t>الذي </a:t>
            </a:r>
            <a:r>
              <a:rPr lang="ar-DZ" sz="2800" dirty="0" smtClean="0"/>
              <a:t>حتـم على الباحثين الاعتماد على </a:t>
            </a:r>
            <a:r>
              <a:rPr lang="ar-DZ" sz="2800" dirty="0"/>
              <a:t>الجانب </a:t>
            </a:r>
            <a:r>
              <a:rPr lang="ar-DZ" sz="2800" dirty="0" smtClean="0"/>
              <a:t>الأثري </a:t>
            </a:r>
            <a:r>
              <a:rPr lang="ar-DZ" sz="2800" dirty="0"/>
              <a:t>,حيث </a:t>
            </a:r>
            <a:r>
              <a:rPr lang="ar-DZ" sz="2800" dirty="0" smtClean="0"/>
              <a:t>أن </a:t>
            </a:r>
            <a:r>
              <a:rPr lang="ar-DZ" sz="2800" dirty="0"/>
              <a:t>البقايا </a:t>
            </a:r>
            <a:r>
              <a:rPr lang="ar-DZ" sz="2800" dirty="0" smtClean="0"/>
              <a:t>الأثرية تمكن من استكشاف </a:t>
            </a:r>
            <a:r>
              <a:rPr lang="ar-DZ" sz="2800" dirty="0"/>
              <a:t>وتنوع وتعدد </a:t>
            </a:r>
            <a:r>
              <a:rPr lang="ar-DZ" sz="2800" dirty="0" smtClean="0"/>
              <a:t>الحرف والصنائع </a:t>
            </a:r>
            <a:r>
              <a:rPr lang="ar-DZ" sz="2800" dirty="0"/>
              <a:t>في </a:t>
            </a:r>
            <a:r>
              <a:rPr lang="ar-DZ" sz="2800" dirty="0" err="1"/>
              <a:t>نوميديا</a:t>
            </a:r>
            <a:r>
              <a:rPr lang="ar-DZ" sz="2800" dirty="0"/>
              <a:t> </a:t>
            </a:r>
            <a:r>
              <a:rPr lang="ar-DZ" sz="2800" dirty="0" smtClean="0"/>
              <a:t>على وجه </a:t>
            </a:r>
            <a:r>
              <a:rPr lang="ar-DZ" sz="2800" dirty="0"/>
              <a:t>الخصوص, </a:t>
            </a:r>
            <a:endParaRPr lang="fr-FR" sz="2800" dirty="0"/>
          </a:p>
        </p:txBody>
      </p:sp>
    </p:spTree>
    <p:extLst>
      <p:ext uri="{BB962C8B-B14F-4D97-AF65-F5344CB8AC3E}">
        <p14:creationId xmlns:p14="http://schemas.microsoft.com/office/powerpoint/2010/main" val="8560229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normAutofit/>
          </a:bodyPr>
          <a:lstStyle/>
          <a:p>
            <a:pPr algn="just" rtl="1"/>
            <a:r>
              <a:rPr lang="ar-DZ" dirty="0">
                <a:solidFill>
                  <a:schemeClr val="accent2"/>
                </a:solidFill>
              </a:rPr>
              <a:t>مميزات النظام النقدي </a:t>
            </a:r>
            <a:r>
              <a:rPr lang="ar-DZ" dirty="0" err="1">
                <a:solidFill>
                  <a:schemeClr val="accent2"/>
                </a:solidFill>
              </a:rPr>
              <a:t>النوميدي</a:t>
            </a:r>
            <a:r>
              <a:rPr lang="ar-DZ" dirty="0">
                <a:solidFill>
                  <a:schemeClr val="accent2"/>
                </a:solidFill>
              </a:rPr>
              <a:t> </a:t>
            </a:r>
            <a:r>
              <a:rPr lang="ar-DZ" dirty="0" smtClean="0">
                <a:solidFill>
                  <a:schemeClr val="accent2"/>
                </a:solidFill>
              </a:rPr>
              <a:t>–</a:t>
            </a:r>
          </a:p>
          <a:p>
            <a:pPr algn="just" rtl="1"/>
            <a:r>
              <a:rPr lang="ar-DZ" sz="2800" dirty="0" smtClean="0"/>
              <a:t> </a:t>
            </a:r>
            <a:r>
              <a:rPr lang="ar-DZ" sz="2800" dirty="0"/>
              <a:t>تميز النظام النقدي </a:t>
            </a:r>
            <a:r>
              <a:rPr lang="ar-DZ" sz="2800" dirty="0" err="1"/>
              <a:t>النوميدي</a:t>
            </a:r>
            <a:r>
              <a:rPr lang="ar-DZ" sz="2800" dirty="0"/>
              <a:t> بمجموعة من الخصائص والمميزات جعلته يختلف عن غيره من </a:t>
            </a:r>
            <a:r>
              <a:rPr lang="ar-DZ" sz="2800" dirty="0" smtClean="0"/>
              <a:t>الأنظمة </a:t>
            </a:r>
            <a:r>
              <a:rPr lang="ar-DZ" sz="2800" dirty="0"/>
              <a:t>في المجتمعات القديمة منها : - سكت المملكة </a:t>
            </a:r>
            <a:r>
              <a:rPr lang="ar-DZ" sz="2800" dirty="0" err="1"/>
              <a:t>النوميدية</a:t>
            </a:r>
            <a:r>
              <a:rPr lang="ar-DZ" sz="2800" dirty="0"/>
              <a:t> </a:t>
            </a:r>
            <a:r>
              <a:rPr lang="ar-DZ" sz="2800" dirty="0" smtClean="0"/>
              <a:t>عمالات </a:t>
            </a:r>
            <a:r>
              <a:rPr lang="ar-DZ" sz="2800" dirty="0"/>
              <a:t>بأسماء ملوكها </a:t>
            </a:r>
            <a:r>
              <a:rPr lang="ar-DZ" sz="2800" dirty="0" err="1"/>
              <a:t>النوميديين</a:t>
            </a:r>
            <a:r>
              <a:rPr lang="ar-DZ" sz="2800" dirty="0"/>
              <a:t> كما كان كذلك لبعض المدن عمالتها </a:t>
            </a:r>
            <a:r>
              <a:rPr lang="ar-DZ" sz="2800" dirty="0" smtClean="0"/>
              <a:t>أيضا </a:t>
            </a:r>
            <a:r>
              <a:rPr lang="ar-DZ" sz="2800" dirty="0"/>
              <a:t>مثل مدينة سيرتا و </a:t>
            </a:r>
            <a:r>
              <a:rPr lang="ar-DZ" sz="2800" dirty="0" err="1"/>
              <a:t>روسيكادا</a:t>
            </a:r>
            <a:r>
              <a:rPr lang="ar-DZ" sz="2800" dirty="0"/>
              <a:t>)سكيكدة( و أيول)شرشال( و صلداي)بجاية( </a:t>
            </a:r>
            <a:r>
              <a:rPr lang="ar-DZ" sz="2800" dirty="0" smtClean="0"/>
              <a:t>.</a:t>
            </a:r>
          </a:p>
          <a:p>
            <a:pPr algn="just" rtl="1"/>
            <a:r>
              <a:rPr lang="ar-DZ" dirty="0" smtClean="0"/>
              <a:t> </a:t>
            </a:r>
            <a:r>
              <a:rPr lang="ar-DZ" dirty="0"/>
              <a:t>- تضمنت نقود تلك المدن أسماء مكتوبة باللغة </a:t>
            </a:r>
            <a:r>
              <a:rPr lang="ar-DZ" dirty="0" err="1"/>
              <a:t>البونية</a:t>
            </a:r>
            <a:r>
              <a:rPr lang="ar-DZ" dirty="0"/>
              <a:t> أو </a:t>
            </a:r>
            <a:r>
              <a:rPr lang="ar-DZ" dirty="0" err="1"/>
              <a:t>البونية</a:t>
            </a:r>
            <a:r>
              <a:rPr lang="ar-DZ" dirty="0"/>
              <a:t> الحديثة أما الصور و الرموز التي حملتها تلك النقود فهي غالبا على الوجه صور </a:t>
            </a:r>
            <a:r>
              <a:rPr lang="ar-DZ" dirty="0" smtClean="0"/>
              <a:t>الآلهة </a:t>
            </a:r>
            <a:r>
              <a:rPr lang="ar-DZ" dirty="0"/>
              <a:t>حامية المدينة وعلى الظهر ثروات المدينة والمباني الهامة . - استخدم الملوك </a:t>
            </a:r>
            <a:r>
              <a:rPr lang="ar-DZ" dirty="0" err="1"/>
              <a:t>النوميد</a:t>
            </a:r>
            <a:r>
              <a:rPr lang="ar-DZ" dirty="0"/>
              <a:t> المواد المعدنية في صنع </a:t>
            </a:r>
            <a:r>
              <a:rPr lang="ar-DZ" dirty="0" smtClean="0"/>
              <a:t>مسكوكاتهم</a:t>
            </a:r>
            <a:endParaRPr lang="fr-FR" dirty="0"/>
          </a:p>
        </p:txBody>
      </p:sp>
    </p:spTree>
    <p:extLst>
      <p:ext uri="{BB962C8B-B14F-4D97-AF65-F5344CB8AC3E}">
        <p14:creationId xmlns:p14="http://schemas.microsoft.com/office/powerpoint/2010/main" val="2842803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268760"/>
            <a:ext cx="6777317" cy="4563869"/>
          </a:xfrm>
        </p:spPr>
        <p:txBody>
          <a:bodyPr>
            <a:noAutofit/>
          </a:bodyPr>
          <a:lstStyle/>
          <a:p>
            <a:pPr algn="just" rtl="1"/>
            <a:r>
              <a:rPr lang="ar-DZ" sz="3600" dirty="0">
                <a:solidFill>
                  <a:srgbClr val="000000"/>
                </a:solidFill>
                <a:latin typeface="Traditional Arabic" pitchFamily="18" charset="-78"/>
                <a:cs typeface="Traditional Arabic" pitchFamily="18" charset="-78"/>
              </a:rPr>
              <a:t>تميزت الملكية الوراثية في هذه المملكة بانحصار الحكم في </a:t>
            </a:r>
            <a:r>
              <a:rPr lang="ar-DZ" sz="3600" dirty="0" smtClean="0">
                <a:solidFill>
                  <a:srgbClr val="000000"/>
                </a:solidFill>
                <a:latin typeface="Traditional Arabic" pitchFamily="18" charset="-78"/>
                <a:cs typeface="Traditional Arabic" pitchFamily="18" charset="-78"/>
              </a:rPr>
              <a:t>الأسرة</a:t>
            </a:r>
            <a:r>
              <a:rPr lang="fr-FR" sz="3600" dirty="0" smtClean="0">
                <a:solidFill>
                  <a:srgbClr val="000000"/>
                </a:solidFill>
                <a:latin typeface="Traditional Arabic" pitchFamily="18" charset="-78"/>
                <a:cs typeface="Traditional Arabic" pitchFamily="18" charset="-78"/>
              </a:rPr>
              <a:t> </a:t>
            </a:r>
            <a:r>
              <a:rPr lang="ar-DZ" sz="3600" dirty="0" smtClean="0">
                <a:solidFill>
                  <a:srgbClr val="000000"/>
                </a:solidFill>
                <a:latin typeface="Traditional Arabic" pitchFamily="18" charset="-78"/>
                <a:cs typeface="Traditional Arabic" pitchFamily="18" charset="-78"/>
              </a:rPr>
              <a:t>الملكية </a:t>
            </a:r>
            <a:r>
              <a:rPr lang="ar-DZ" sz="3600" dirty="0">
                <a:solidFill>
                  <a:srgbClr val="000000"/>
                </a:solidFill>
                <a:latin typeface="Traditional Arabic" pitchFamily="18" charset="-78"/>
                <a:cs typeface="Traditional Arabic" pitchFamily="18" charset="-78"/>
              </a:rPr>
              <a:t>مع إشراك الأبناء في الملك في حياة آبائهم، بحيث أوحى </a:t>
            </a:r>
            <a:r>
              <a:rPr lang="ar-DZ" sz="3600" dirty="0" smtClean="0">
                <a:solidFill>
                  <a:srgbClr val="000000"/>
                </a:solidFill>
                <a:latin typeface="Traditional Arabic" pitchFamily="18" charset="-78"/>
                <a:cs typeface="Traditional Arabic" pitchFamily="18" charset="-78"/>
              </a:rPr>
              <a:t>التشابه</a:t>
            </a:r>
            <a:r>
              <a:rPr lang="fr-FR" sz="3600" dirty="0" smtClean="0">
                <a:solidFill>
                  <a:srgbClr val="000000"/>
                </a:solidFill>
                <a:latin typeface="Traditional Arabic" pitchFamily="18" charset="-78"/>
                <a:cs typeface="Traditional Arabic" pitchFamily="18" charset="-78"/>
              </a:rPr>
              <a:t> </a:t>
            </a:r>
            <a:r>
              <a:rPr lang="ar-DZ" sz="3600" dirty="0" smtClean="0">
                <a:solidFill>
                  <a:srgbClr val="000000"/>
                </a:solidFill>
                <a:latin typeface="Traditional Arabic" pitchFamily="18" charset="-78"/>
                <a:cs typeface="Traditional Arabic" pitchFamily="18" charset="-78"/>
              </a:rPr>
              <a:t>الموجود </a:t>
            </a:r>
            <a:r>
              <a:rPr lang="ar-DZ" sz="3600" dirty="0">
                <a:solidFill>
                  <a:srgbClr val="000000"/>
                </a:solidFill>
                <a:latin typeface="Traditional Arabic" pitchFamily="18" charset="-78"/>
                <a:cs typeface="Traditional Arabic" pitchFamily="18" charset="-78"/>
              </a:rPr>
              <a:t>بين النقود التي ضربها فرمينا " "</a:t>
            </a:r>
            <a:r>
              <a:rPr lang="fr-FR" sz="3600" dirty="0" err="1">
                <a:solidFill>
                  <a:srgbClr val="000000"/>
                </a:solidFill>
                <a:latin typeface="Traditional Arabic" pitchFamily="18" charset="-78"/>
                <a:cs typeface="Traditional Arabic" pitchFamily="18" charset="-78"/>
              </a:rPr>
              <a:t>Vermina</a:t>
            </a:r>
            <a:r>
              <a:rPr lang="ar-DZ" sz="3600" dirty="0">
                <a:solidFill>
                  <a:srgbClr val="000000"/>
                </a:solidFill>
                <a:latin typeface="Traditional Arabic" pitchFamily="18" charset="-78"/>
                <a:cs typeface="Traditional Arabic" pitchFamily="18" charset="-78"/>
              </a:rPr>
              <a:t>وتلك التي </a:t>
            </a:r>
            <a:r>
              <a:rPr lang="ar-DZ" sz="3600" dirty="0" smtClean="0">
                <a:solidFill>
                  <a:srgbClr val="000000"/>
                </a:solidFill>
                <a:latin typeface="Traditional Arabic" pitchFamily="18" charset="-78"/>
                <a:cs typeface="Traditional Arabic" pitchFamily="18" charset="-78"/>
              </a:rPr>
              <a:t>أصدرها</a:t>
            </a:r>
            <a:r>
              <a:rPr lang="fr-FR" sz="3600" dirty="0" smtClean="0">
                <a:solidFill>
                  <a:srgbClr val="000000"/>
                </a:solidFill>
                <a:latin typeface="Traditional Arabic" pitchFamily="18" charset="-78"/>
                <a:cs typeface="Traditional Arabic" pitchFamily="18" charset="-78"/>
              </a:rPr>
              <a:t>"Syphax"</a:t>
            </a:r>
            <a:r>
              <a:rPr lang="ar-DZ" sz="3600" dirty="0">
                <a:solidFill>
                  <a:srgbClr val="000000"/>
                </a:solidFill>
                <a:latin typeface="Traditional Arabic" pitchFamily="18" charset="-78"/>
                <a:cs typeface="Traditional Arabic" pitchFamily="18" charset="-78"/>
              </a:rPr>
              <a:t>والده </a:t>
            </a:r>
            <a:r>
              <a:rPr lang="ar-DZ" sz="3600" dirty="0" err="1" smtClean="0">
                <a:solidFill>
                  <a:srgbClr val="000000"/>
                </a:solidFill>
                <a:latin typeface="Traditional Arabic" pitchFamily="18" charset="-78"/>
                <a:cs typeface="Traditional Arabic" pitchFamily="18" charset="-78"/>
              </a:rPr>
              <a:t>صيفاقس</a:t>
            </a:r>
            <a:r>
              <a:rPr lang="fr-FR" sz="3600" dirty="0" smtClean="0">
                <a:solidFill>
                  <a:srgbClr val="000000"/>
                </a:solidFill>
                <a:latin typeface="Traditional Arabic" pitchFamily="18" charset="-78"/>
                <a:cs typeface="Traditional Arabic" pitchFamily="18" charset="-78"/>
              </a:rPr>
              <a:t>  </a:t>
            </a:r>
            <a:r>
              <a:rPr lang="ar-DZ" sz="3600" dirty="0" smtClean="0">
                <a:solidFill>
                  <a:srgbClr val="000000"/>
                </a:solidFill>
                <a:latin typeface="Traditional Arabic" pitchFamily="18" charset="-78"/>
                <a:cs typeface="Traditional Arabic" pitchFamily="18" charset="-78"/>
              </a:rPr>
              <a:t>بفرضية </a:t>
            </a:r>
            <a:r>
              <a:rPr lang="ar-DZ" sz="3600" dirty="0">
                <a:solidFill>
                  <a:srgbClr val="000000"/>
                </a:solidFill>
                <a:latin typeface="Traditional Arabic" pitchFamily="18" charset="-78"/>
                <a:cs typeface="Traditional Arabic" pitchFamily="18" charset="-78"/>
              </a:rPr>
              <a:t>مفادها، أنها سكت في حياة هذا الأخير ، وأن فرمينا أشرك </a:t>
            </a:r>
            <a:r>
              <a:rPr lang="ar-DZ" sz="3600" dirty="0" smtClean="0">
                <a:solidFill>
                  <a:srgbClr val="000000"/>
                </a:solidFill>
                <a:latin typeface="Traditional Arabic" pitchFamily="18" charset="-78"/>
                <a:cs typeface="Traditional Arabic" pitchFamily="18" charset="-78"/>
              </a:rPr>
              <a:t>في الحكم </a:t>
            </a:r>
            <a:r>
              <a:rPr lang="ar-DZ" sz="3600" dirty="0">
                <a:solidFill>
                  <a:srgbClr val="000000"/>
                </a:solidFill>
                <a:latin typeface="Traditional Arabic" pitchFamily="18" charset="-78"/>
                <a:cs typeface="Traditional Arabic" pitchFamily="18" charset="-78"/>
              </a:rPr>
              <a:t>تهيئة لممارسته، كما كان لهذا الملك ابن ثاني، غير أنه لا </a:t>
            </a:r>
            <a:r>
              <a:rPr lang="ar-DZ" sz="3600" dirty="0" smtClean="0">
                <a:solidFill>
                  <a:srgbClr val="000000"/>
                </a:solidFill>
                <a:latin typeface="Traditional Arabic" pitchFamily="18" charset="-78"/>
                <a:cs typeface="Traditional Arabic" pitchFamily="18" charset="-78"/>
              </a:rPr>
              <a:t>توجد</a:t>
            </a:r>
            <a:r>
              <a:rPr lang="fr-FR" sz="3600" dirty="0" smtClean="0">
                <a:solidFill>
                  <a:srgbClr val="000000"/>
                </a:solidFill>
                <a:latin typeface="Traditional Arabic" pitchFamily="18" charset="-78"/>
                <a:cs typeface="Traditional Arabic" pitchFamily="18" charset="-78"/>
              </a:rPr>
              <a:t> </a:t>
            </a:r>
            <a:r>
              <a:rPr lang="ar-DZ" sz="3600" dirty="0" smtClean="0">
                <a:solidFill>
                  <a:srgbClr val="000000"/>
                </a:solidFill>
                <a:latin typeface="Traditional Arabic" pitchFamily="18" charset="-78"/>
                <a:cs typeface="Traditional Arabic" pitchFamily="18" charset="-78"/>
              </a:rPr>
              <a:t>معطيات </a:t>
            </a:r>
            <a:r>
              <a:rPr lang="ar-DZ" sz="3600" dirty="0">
                <a:solidFill>
                  <a:srgbClr val="000000"/>
                </a:solidFill>
                <a:latin typeface="Traditional Arabic" pitchFamily="18" charset="-78"/>
                <a:cs typeface="Traditional Arabic" pitchFamily="18" charset="-78"/>
              </a:rPr>
              <a:t>تشير إلى إشراكه في الملك</a:t>
            </a:r>
            <a:r>
              <a:rPr lang="ar-DZ" sz="3600" dirty="0">
                <a:latin typeface="Traditional Arabic" pitchFamily="18" charset="-78"/>
                <a:cs typeface="Traditional Arabic" pitchFamily="18" charset="-78"/>
              </a:rPr>
              <a:t> </a:t>
            </a:r>
            <a:br>
              <a:rPr lang="ar-DZ" sz="3600" dirty="0">
                <a:latin typeface="Traditional Arabic" pitchFamily="18" charset="-78"/>
                <a:cs typeface="Traditional Arabic" pitchFamily="18" charset="-78"/>
              </a:rPr>
            </a:br>
            <a:endParaRPr lang="fr-FR" sz="3600" dirty="0">
              <a:latin typeface="Traditional Arabic" pitchFamily="18" charset="-78"/>
              <a:cs typeface="Traditional Arabic" pitchFamily="18" charset="-78"/>
            </a:endParaRPr>
          </a:p>
        </p:txBody>
      </p:sp>
    </p:spTree>
    <p:extLst>
      <p:ext uri="{BB962C8B-B14F-4D97-AF65-F5344CB8AC3E}">
        <p14:creationId xmlns:p14="http://schemas.microsoft.com/office/powerpoint/2010/main" val="3263428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99592" y="1196752"/>
            <a:ext cx="7560840" cy="5184576"/>
          </a:xfrm>
        </p:spPr>
        <p:txBody>
          <a:bodyPr>
            <a:normAutofit lnSpcReduction="10000"/>
          </a:bodyPr>
          <a:lstStyle/>
          <a:p>
            <a:pPr algn="just" rtl="1"/>
            <a:r>
              <a:rPr lang="ar-DZ" sz="2800" dirty="0">
                <a:solidFill>
                  <a:srgbClr val="000000"/>
                </a:solidFill>
                <a:latin typeface="Traditional Arabic" pitchFamily="18" charset="-78"/>
                <a:cs typeface="Traditional Arabic" pitchFamily="18" charset="-78"/>
              </a:rPr>
              <a:t>ستعمل ملوك </a:t>
            </a:r>
            <a:r>
              <a:rPr lang="ar-DZ" sz="2800" dirty="0" err="1">
                <a:solidFill>
                  <a:srgbClr val="000000"/>
                </a:solidFill>
                <a:latin typeface="Traditional Arabic" pitchFamily="18" charset="-78"/>
                <a:cs typeface="Traditional Arabic" pitchFamily="18" charset="-78"/>
              </a:rPr>
              <a:t>نوميديا</a:t>
            </a:r>
            <a:r>
              <a:rPr lang="ar-DZ" sz="2800" dirty="0">
                <a:solidFill>
                  <a:srgbClr val="000000"/>
                </a:solidFill>
                <a:latin typeface="Traditional Arabic" pitchFamily="18" charset="-78"/>
                <a:cs typeface="Traditional Arabic" pitchFamily="18" charset="-78"/>
              </a:rPr>
              <a:t> معادن مختلفة لضرب نقودهم، بحيث</a:t>
            </a:r>
            <a:br>
              <a:rPr lang="ar-DZ" sz="2800" dirty="0">
                <a:solidFill>
                  <a:srgbClr val="000000"/>
                </a:solidFill>
                <a:latin typeface="Traditional Arabic" pitchFamily="18" charset="-78"/>
                <a:cs typeface="Traditional Arabic" pitchFamily="18" charset="-78"/>
              </a:rPr>
            </a:br>
            <a:r>
              <a:rPr lang="ar-DZ" sz="2800" dirty="0">
                <a:solidFill>
                  <a:srgbClr val="000000"/>
                </a:solidFill>
                <a:latin typeface="Traditional Arabic" pitchFamily="18" charset="-78"/>
                <a:cs typeface="Traditional Arabic" pitchFamily="18" charset="-78"/>
              </a:rPr>
              <a:t>استعملت العملة النحاسية بشكل خاص في ميدان التجارة الداخلية، إلا</a:t>
            </a:r>
            <a:br>
              <a:rPr lang="ar-DZ" sz="2800" dirty="0">
                <a:solidFill>
                  <a:srgbClr val="000000"/>
                </a:solidFill>
                <a:latin typeface="Traditional Arabic" pitchFamily="18" charset="-78"/>
                <a:cs typeface="Traditional Arabic" pitchFamily="18" charset="-78"/>
              </a:rPr>
            </a:br>
            <a:r>
              <a:rPr lang="ar-DZ" sz="2800" dirty="0">
                <a:solidFill>
                  <a:srgbClr val="000000"/>
                </a:solidFill>
                <a:latin typeface="Traditional Arabic" pitchFamily="18" charset="-78"/>
                <a:cs typeface="Traditional Arabic" pitchFamily="18" charset="-78"/>
              </a:rPr>
              <a:t>أن ندرة مناجم معدن النحاس بالمملكة قد أثر على كمية النقود</a:t>
            </a:r>
            <a:br>
              <a:rPr lang="ar-DZ" sz="2800" dirty="0">
                <a:solidFill>
                  <a:srgbClr val="000000"/>
                </a:solidFill>
                <a:latin typeface="Traditional Arabic" pitchFamily="18" charset="-78"/>
                <a:cs typeface="Traditional Arabic" pitchFamily="18" charset="-78"/>
              </a:rPr>
            </a:br>
            <a:r>
              <a:rPr lang="ar-DZ" sz="2800" dirty="0">
                <a:solidFill>
                  <a:srgbClr val="000000"/>
                </a:solidFill>
                <a:latin typeface="Traditional Arabic" pitchFamily="18" charset="-78"/>
                <a:cs typeface="Traditional Arabic" pitchFamily="18" charset="-78"/>
              </a:rPr>
              <a:t>المضروبة، في حين اقتصر تداول النقود الرصاصية على التبادل التجاري</a:t>
            </a:r>
            <a:br>
              <a:rPr lang="ar-DZ" sz="2800" dirty="0">
                <a:solidFill>
                  <a:srgbClr val="000000"/>
                </a:solidFill>
                <a:latin typeface="Traditional Arabic" pitchFamily="18" charset="-78"/>
                <a:cs typeface="Traditional Arabic" pitchFamily="18" charset="-78"/>
              </a:rPr>
            </a:br>
            <a:r>
              <a:rPr lang="ar-DZ" sz="2800" dirty="0">
                <a:solidFill>
                  <a:srgbClr val="000000"/>
                </a:solidFill>
                <a:latin typeface="Traditional Arabic" pitchFamily="18" charset="-78"/>
                <a:cs typeface="Traditional Arabic" pitchFamily="18" charset="-78"/>
              </a:rPr>
              <a:t>المحلي الذي لم يتجاوز في عمومه منطقة إصدار هذه العملة، وإن امتد</a:t>
            </a:r>
            <a:br>
              <a:rPr lang="ar-DZ" sz="2800" dirty="0">
                <a:solidFill>
                  <a:srgbClr val="000000"/>
                </a:solidFill>
                <a:latin typeface="Traditional Arabic" pitchFamily="18" charset="-78"/>
                <a:cs typeface="Traditional Arabic" pitchFamily="18" charset="-78"/>
              </a:rPr>
            </a:br>
            <a:r>
              <a:rPr lang="ar-DZ" sz="2800" dirty="0">
                <a:solidFill>
                  <a:srgbClr val="000000"/>
                </a:solidFill>
                <a:latin typeface="Traditional Arabic" pitchFamily="18" charset="-78"/>
                <a:cs typeface="Traditional Arabic" pitchFamily="18" charset="-78"/>
              </a:rPr>
              <a:t>جريانها لمناطق أخرى فهولا يتعدى المدن القريبة، وكانت العملة</a:t>
            </a:r>
            <a:br>
              <a:rPr lang="ar-DZ" sz="2800" dirty="0">
                <a:solidFill>
                  <a:srgbClr val="000000"/>
                </a:solidFill>
                <a:latin typeface="Traditional Arabic" pitchFamily="18" charset="-78"/>
                <a:cs typeface="Traditional Arabic" pitchFamily="18" charset="-78"/>
              </a:rPr>
            </a:br>
            <a:r>
              <a:rPr lang="ar-DZ" sz="2800" dirty="0">
                <a:solidFill>
                  <a:srgbClr val="000000"/>
                </a:solidFill>
                <a:latin typeface="Traditional Arabic" pitchFamily="18" charset="-78"/>
                <a:cs typeface="Traditional Arabic" pitchFamily="18" charset="-78"/>
              </a:rPr>
              <a:t>الرصاصية متوفرة بكميات كبيرة جدا، وذلك راجع لكثرة مناجم</a:t>
            </a:r>
            <a:r>
              <a:rPr lang="ar-DZ" sz="2800" dirty="0">
                <a:latin typeface="Traditional Arabic" pitchFamily="18" charset="-78"/>
                <a:cs typeface="Traditional Arabic" pitchFamily="18" charset="-78"/>
              </a:rPr>
              <a:t> </a:t>
            </a:r>
            <a:br>
              <a:rPr lang="ar-DZ" sz="2800" dirty="0">
                <a:latin typeface="Traditional Arabic" pitchFamily="18" charset="-78"/>
                <a:cs typeface="Traditional Arabic" pitchFamily="18" charset="-78"/>
              </a:rPr>
            </a:br>
            <a:r>
              <a:rPr lang="ar-DZ" sz="2800" dirty="0">
                <a:solidFill>
                  <a:srgbClr val="000000"/>
                </a:solidFill>
                <a:latin typeface="Traditional Arabic" pitchFamily="18" charset="-78"/>
                <a:cs typeface="Traditional Arabic" pitchFamily="18" charset="-78"/>
              </a:rPr>
              <a:t>الرصاص التي وجدت في عدد من المدن </a:t>
            </a:r>
            <a:r>
              <a:rPr lang="ar-DZ" sz="2800" dirty="0" err="1">
                <a:solidFill>
                  <a:srgbClr val="000000"/>
                </a:solidFill>
                <a:latin typeface="Traditional Arabic" pitchFamily="18" charset="-78"/>
                <a:cs typeface="Traditional Arabic" pitchFamily="18" charset="-78"/>
              </a:rPr>
              <a:t>النوميدية</a:t>
            </a:r>
            <a:r>
              <a:rPr lang="ar-DZ" sz="2800" dirty="0">
                <a:solidFill>
                  <a:srgbClr val="000000"/>
                </a:solidFill>
                <a:latin typeface="Traditional Arabic" pitchFamily="18" charset="-78"/>
                <a:cs typeface="Traditional Arabic" pitchFamily="18" charset="-78"/>
              </a:rPr>
              <a:t> </a:t>
            </a:r>
            <a:r>
              <a:rPr lang="ar-DZ" sz="2800" dirty="0" smtClean="0">
                <a:solidFill>
                  <a:srgbClr val="000000"/>
                </a:solidFill>
                <a:latin typeface="Traditional Arabic" pitchFamily="18" charset="-78"/>
                <a:cs typeface="Traditional Arabic" pitchFamily="18" charset="-78"/>
              </a:rPr>
              <a:t>,</a:t>
            </a:r>
            <a:r>
              <a:rPr lang="fr-FR" sz="2800" dirty="0">
                <a:solidFill>
                  <a:srgbClr val="000000"/>
                </a:solidFill>
                <a:latin typeface="Traditional Arabic" pitchFamily="18" charset="-78"/>
                <a:cs typeface="Traditional Arabic" pitchFamily="18" charset="-78"/>
              </a:rPr>
              <a:t/>
            </a:r>
            <a:br>
              <a:rPr lang="fr-FR" sz="2800" dirty="0">
                <a:solidFill>
                  <a:srgbClr val="000000"/>
                </a:solidFill>
                <a:latin typeface="Traditional Arabic" pitchFamily="18" charset="-78"/>
                <a:cs typeface="Traditional Arabic" pitchFamily="18" charset="-78"/>
              </a:rPr>
            </a:br>
            <a:r>
              <a:rPr lang="ar-DZ" sz="2800" dirty="0" smtClean="0">
                <a:solidFill>
                  <a:srgbClr val="000000"/>
                </a:solidFill>
                <a:latin typeface="Traditional Arabic" pitchFamily="18" charset="-78"/>
                <a:cs typeface="Traditional Arabic" pitchFamily="18" charset="-78"/>
              </a:rPr>
              <a:t>ولتوفر </a:t>
            </a:r>
            <a:r>
              <a:rPr lang="ar-DZ" sz="2800" dirty="0">
                <a:solidFill>
                  <a:srgbClr val="000000"/>
                </a:solidFill>
                <a:latin typeface="Traditional Arabic" pitchFamily="18" charset="-78"/>
                <a:cs typeface="Traditional Arabic" pitchFamily="18" charset="-78"/>
              </a:rPr>
              <a:t>هذا المعدن على مزايا عديدة شجعت على </a:t>
            </a:r>
            <a:r>
              <a:rPr lang="ar-DZ" sz="2800" dirty="0" smtClean="0">
                <a:solidFill>
                  <a:srgbClr val="000000"/>
                </a:solidFill>
                <a:latin typeface="Traditional Arabic" pitchFamily="18" charset="-78"/>
                <a:cs typeface="Traditional Arabic" pitchFamily="18" charset="-78"/>
              </a:rPr>
              <a:t>اللجوء</a:t>
            </a:r>
            <a:r>
              <a:rPr lang="fr-FR" sz="2800" dirty="0" smtClean="0">
                <a:solidFill>
                  <a:srgbClr val="000000"/>
                </a:solidFill>
                <a:latin typeface="Traditional Arabic" pitchFamily="18" charset="-78"/>
                <a:cs typeface="Traditional Arabic" pitchFamily="18" charset="-78"/>
              </a:rPr>
              <a:t> </a:t>
            </a:r>
            <a:r>
              <a:rPr lang="ar-DZ" sz="2800" dirty="0" smtClean="0">
                <a:solidFill>
                  <a:srgbClr val="000000"/>
                </a:solidFill>
                <a:latin typeface="Traditional Arabic" pitchFamily="18" charset="-78"/>
                <a:cs typeface="Traditional Arabic" pitchFamily="18" charset="-78"/>
              </a:rPr>
              <a:t>إلى </a:t>
            </a:r>
            <a:r>
              <a:rPr lang="ar-DZ" sz="2800" dirty="0">
                <a:solidFill>
                  <a:srgbClr val="000000"/>
                </a:solidFill>
                <a:latin typeface="Traditional Arabic" pitchFamily="18" charset="-78"/>
                <a:cs typeface="Traditional Arabic" pitchFamily="18" charset="-78"/>
              </a:rPr>
              <a:t>استخدامه كسهولة استخراجه وصهره </a:t>
            </a:r>
            <a:r>
              <a:rPr lang="ar-DZ" sz="2800" dirty="0" smtClean="0">
                <a:solidFill>
                  <a:srgbClr val="000000"/>
                </a:solidFill>
                <a:latin typeface="Traditional Arabic" pitchFamily="18" charset="-78"/>
                <a:cs typeface="Traditional Arabic" pitchFamily="18" charset="-78"/>
              </a:rPr>
              <a:t>وتحويله</a:t>
            </a:r>
            <a:r>
              <a:rPr lang="fr-FR" sz="2800" dirty="0" smtClean="0">
                <a:solidFill>
                  <a:srgbClr val="000000"/>
                </a:solidFill>
                <a:latin typeface="Traditional Arabic" pitchFamily="18" charset="-78"/>
                <a:cs typeface="Traditional Arabic" pitchFamily="18" charset="-78"/>
              </a:rPr>
              <a:t> </a:t>
            </a:r>
            <a:r>
              <a:rPr lang="ar-DZ" sz="2800" dirty="0" smtClean="0">
                <a:solidFill>
                  <a:srgbClr val="000000"/>
                </a:solidFill>
                <a:latin typeface="Traditional Arabic" pitchFamily="18" charset="-78"/>
                <a:cs typeface="Traditional Arabic" pitchFamily="18" charset="-78"/>
              </a:rPr>
              <a:t>بينما </a:t>
            </a:r>
            <a:r>
              <a:rPr lang="ar-DZ" sz="2800" dirty="0">
                <a:solidFill>
                  <a:srgbClr val="000000"/>
                </a:solidFill>
                <a:latin typeface="Traditional Arabic" pitchFamily="18" charset="-78"/>
                <a:cs typeface="Traditional Arabic" pitchFamily="18" charset="-78"/>
              </a:rPr>
              <a:t>كانت </a:t>
            </a:r>
            <a:r>
              <a:rPr lang="ar-DZ" sz="2800" dirty="0" smtClean="0">
                <a:solidFill>
                  <a:srgbClr val="000000"/>
                </a:solidFill>
                <a:latin typeface="Traditional Arabic" pitchFamily="18" charset="-78"/>
                <a:cs typeface="Traditional Arabic" pitchFamily="18" charset="-78"/>
              </a:rPr>
              <a:t>النقود</a:t>
            </a:r>
            <a:r>
              <a:rPr lang="fr-FR" sz="2800" dirty="0">
                <a:solidFill>
                  <a:srgbClr val="000000"/>
                </a:solidFill>
                <a:latin typeface="Traditional Arabic" pitchFamily="18" charset="-78"/>
                <a:cs typeface="Traditional Arabic" pitchFamily="18" charset="-78"/>
              </a:rPr>
              <a:t/>
            </a:r>
            <a:br>
              <a:rPr lang="fr-FR" sz="2800" dirty="0">
                <a:solidFill>
                  <a:srgbClr val="000000"/>
                </a:solidFill>
                <a:latin typeface="Traditional Arabic" pitchFamily="18" charset="-78"/>
                <a:cs typeface="Traditional Arabic" pitchFamily="18" charset="-78"/>
              </a:rPr>
            </a:br>
            <a:r>
              <a:rPr lang="ar-DZ" sz="2800" dirty="0">
                <a:solidFill>
                  <a:srgbClr val="000000"/>
                </a:solidFill>
                <a:latin typeface="Traditional Arabic" pitchFamily="18" charset="-78"/>
                <a:cs typeface="Traditional Arabic" pitchFamily="18" charset="-78"/>
              </a:rPr>
              <a:t>الفضية والذهبية تستعمل للتبادل في ميدان التجارة الخارجية</a:t>
            </a:r>
            <a:r>
              <a:rPr lang="ar-DZ" sz="2800" dirty="0">
                <a:latin typeface="Traditional Arabic" pitchFamily="18" charset="-78"/>
                <a:cs typeface="Traditional Arabic" pitchFamily="18" charset="-78"/>
              </a:rPr>
              <a:t> </a:t>
            </a:r>
            <a:br>
              <a:rPr lang="ar-DZ" sz="2800" dirty="0">
                <a:latin typeface="Traditional Arabic" pitchFamily="18" charset="-78"/>
                <a:cs typeface="Traditional Arabic" pitchFamily="18" charset="-78"/>
              </a:rPr>
            </a:br>
            <a:endParaRPr lang="fr-FR" sz="2800" dirty="0">
              <a:latin typeface="Traditional Arabic" pitchFamily="18" charset="-78"/>
              <a:cs typeface="Traditional Arabic" pitchFamily="18" charset="-78"/>
            </a:endParaRPr>
          </a:p>
        </p:txBody>
      </p:sp>
    </p:spTree>
    <p:extLst>
      <p:ext uri="{BB962C8B-B14F-4D97-AF65-F5344CB8AC3E}">
        <p14:creationId xmlns:p14="http://schemas.microsoft.com/office/powerpoint/2010/main" val="3046360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764704"/>
            <a:ext cx="7024744" cy="576064"/>
          </a:xfrm>
        </p:spPr>
        <p:txBody>
          <a:bodyPr>
            <a:normAutofit fontScale="90000"/>
          </a:bodyPr>
          <a:lstStyle/>
          <a:p>
            <a:pPr algn="r"/>
            <a:r>
              <a:rPr lang="ar-DZ" sz="3200" dirty="0">
                <a:solidFill>
                  <a:schemeClr val="accent3"/>
                </a:solidFill>
                <a:ea typeface="+mn-ea"/>
                <a:cs typeface="Arial"/>
              </a:rPr>
              <a:t>لمحة في النظام النقدي الروماني</a:t>
            </a:r>
            <a:endParaRPr lang="fr-FR" dirty="0">
              <a:solidFill>
                <a:schemeClr val="accent3"/>
              </a:solidFill>
            </a:endParaRPr>
          </a:p>
        </p:txBody>
      </p:sp>
      <p:sp>
        <p:nvSpPr>
          <p:cNvPr id="3" name="Espace réservé du contenu 2"/>
          <p:cNvSpPr>
            <a:spLocks noGrp="1"/>
          </p:cNvSpPr>
          <p:nvPr>
            <p:ph idx="1"/>
          </p:nvPr>
        </p:nvSpPr>
        <p:spPr>
          <a:xfrm>
            <a:off x="1043492" y="1340768"/>
            <a:ext cx="7344932" cy="4896544"/>
          </a:xfrm>
        </p:spPr>
        <p:txBody>
          <a:bodyPr>
            <a:noAutofit/>
          </a:bodyPr>
          <a:lstStyle/>
          <a:p>
            <a:pPr algn="r" rtl="1"/>
            <a:r>
              <a:rPr lang="ar-DZ" sz="2800" dirty="0" smtClean="0"/>
              <a:t>كان </a:t>
            </a:r>
            <a:r>
              <a:rPr lang="ar-DZ" sz="2800" dirty="0"/>
              <a:t>التبادل التجاري في شبه جزيرة ايطاليا قبل القرن الرابع قبل </a:t>
            </a:r>
            <a:r>
              <a:rPr lang="ar-DZ" sz="2800" dirty="0" smtClean="0"/>
              <a:t>الميلاد </a:t>
            </a:r>
            <a:r>
              <a:rPr lang="ar-DZ" sz="2800" dirty="0"/>
              <a:t>قائما على المقايضة </a:t>
            </a:r>
            <a:r>
              <a:rPr lang="ar-DZ" sz="2800" dirty="0" smtClean="0"/>
              <a:t> </a:t>
            </a:r>
            <a:r>
              <a:rPr lang="ar-DZ" sz="2800" dirty="0"/>
              <a:t>برؤوس الماشية , فالرومان لم يعرفوا أي نوع من العملة قبل هذه الفترة وكان التداول عندهم يتم وفق قواعد موحدة تقدر على أساسها قيمة </a:t>
            </a:r>
            <a:r>
              <a:rPr lang="ar-DZ" sz="2800" dirty="0" smtClean="0"/>
              <a:t>الأشياء </a:t>
            </a:r>
            <a:r>
              <a:rPr lang="ar-DZ" sz="2800" dirty="0"/>
              <a:t>في </a:t>
            </a:r>
            <a:r>
              <a:rPr lang="ar-DZ" sz="2800" dirty="0" smtClean="0"/>
              <a:t>المعاملات </a:t>
            </a:r>
            <a:r>
              <a:rPr lang="ar-DZ" sz="2800" dirty="0"/>
              <a:t>العامة والخاصة في التبادل أتبع هذا النظام البدائي </a:t>
            </a:r>
            <a:r>
              <a:rPr lang="ar-DZ" sz="2800" dirty="0" smtClean="0"/>
              <a:t>للمعاملات </a:t>
            </a:r>
            <a:r>
              <a:rPr lang="ar-DZ" sz="2800" dirty="0"/>
              <a:t>حتى منتصف القرن الخامس قبل </a:t>
            </a:r>
            <a:r>
              <a:rPr lang="ar-DZ" sz="2800" dirty="0" smtClean="0"/>
              <a:t>الميلاد </a:t>
            </a:r>
            <a:r>
              <a:rPr lang="ar-DZ" sz="2800" dirty="0"/>
              <a:t>لدى الرومان ثم خلفه نظام ابسط </a:t>
            </a:r>
            <a:r>
              <a:rPr lang="ar-DZ" sz="2800" dirty="0" smtClean="0"/>
              <a:t>للعملة</a:t>
            </a:r>
            <a:endParaRPr lang="fr-FR" sz="2800" dirty="0"/>
          </a:p>
        </p:txBody>
      </p:sp>
    </p:spTree>
    <p:extLst>
      <p:ext uri="{BB962C8B-B14F-4D97-AF65-F5344CB8AC3E}">
        <p14:creationId xmlns:p14="http://schemas.microsoft.com/office/powerpoint/2010/main" val="23158235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980728"/>
            <a:ext cx="6777317" cy="4851901"/>
          </a:xfrm>
        </p:spPr>
        <p:txBody>
          <a:bodyPr>
            <a:normAutofit fontScale="92500"/>
          </a:bodyPr>
          <a:lstStyle/>
          <a:p>
            <a:pPr algn="just" rtl="1"/>
            <a:r>
              <a:rPr lang="ar-DZ" dirty="0"/>
              <a:t>كانت النقود الرومانية في البداية مجرد كتل نحاسية خاما </a:t>
            </a:r>
            <a:r>
              <a:rPr lang="ar-DZ" dirty="0" smtClean="0"/>
              <a:t>الشكل </a:t>
            </a:r>
            <a:r>
              <a:rPr lang="ar-DZ" dirty="0"/>
              <a:t>و </a:t>
            </a:r>
            <a:r>
              <a:rPr lang="ar-DZ" dirty="0" smtClean="0"/>
              <a:t>الوزن تدل </a:t>
            </a:r>
            <a:r>
              <a:rPr lang="ar-DZ" dirty="0"/>
              <a:t>على قيمتها ثم ضربت عملة مرسومة في روما من معدن النحاس المخلوط بقليل من الرصاص في حوالي 311ق.م لتحل محل المقايضة بالمواشي, وكانت كل قطعة منها في شكل قضيب نحاسي </a:t>
            </a:r>
            <a:r>
              <a:rPr lang="ar-DZ" dirty="0" smtClean="0"/>
              <a:t>أو </a:t>
            </a:r>
            <a:r>
              <a:rPr lang="ar-DZ" dirty="0"/>
              <a:t>برونزي كقوالب الطوب كان وزنه في البداية 5 أو </a:t>
            </a:r>
            <a:r>
              <a:rPr lang="ar-DZ" dirty="0" smtClean="0"/>
              <a:t>6 </a:t>
            </a:r>
            <a:r>
              <a:rPr lang="ar-DZ" dirty="0"/>
              <a:t>أرطال </a:t>
            </a:r>
            <a:r>
              <a:rPr lang="ar-DZ" dirty="0" smtClean="0"/>
              <a:t>لم </a:t>
            </a:r>
            <a:r>
              <a:rPr lang="ar-DZ" dirty="0"/>
              <a:t>يستعمل الرومان معدن النحاس لوحده دوما في ضرب عمالتهم بل استعملوه أحيانا لوحده وأحيانا ممزوجا بمعادن أخرى وذلك تبعا لتوفره في مناجم الحكومة, فأطلق عليه اسم </a:t>
            </a:r>
            <a:r>
              <a:rPr lang="ar-DZ" dirty="0" err="1" smtClean="0"/>
              <a:t>اليتون</a:t>
            </a:r>
            <a:r>
              <a:rPr lang="ar-DZ" dirty="0" smtClean="0"/>
              <a:t> </a:t>
            </a:r>
            <a:r>
              <a:rPr lang="fr-FR" dirty="0" smtClean="0"/>
              <a:t>Laiton </a:t>
            </a:r>
            <a:r>
              <a:rPr lang="fr-FR" dirty="0"/>
              <a:t>) </a:t>
            </a:r>
            <a:r>
              <a:rPr lang="ar-DZ" dirty="0"/>
              <a:t>إذ تم مزجه بالزنك )ويسمى أيضا النحاس </a:t>
            </a:r>
            <a:r>
              <a:rPr lang="ar-DZ" dirty="0" smtClean="0"/>
              <a:t>الأصفر( </a:t>
            </a:r>
            <a:r>
              <a:rPr lang="ar-DZ" dirty="0"/>
              <a:t>و إذا أضيف للنحاس قليل من معدن نفيس) خاصة الفضة( يسمى </a:t>
            </a:r>
            <a:r>
              <a:rPr lang="ar-DZ" dirty="0" err="1"/>
              <a:t>البيلون</a:t>
            </a:r>
            <a:r>
              <a:rPr lang="ar-DZ" dirty="0"/>
              <a:t> )</a:t>
            </a:r>
            <a:r>
              <a:rPr lang="fr-FR" dirty="0"/>
              <a:t>Billon )</a:t>
            </a:r>
            <a:r>
              <a:rPr lang="ar-DZ" dirty="0"/>
              <a:t>وخلطه بمعدن القصدير وهو </a:t>
            </a:r>
            <a:r>
              <a:rPr lang="ar-DZ" dirty="0" smtClean="0"/>
              <a:t>الأكثر </a:t>
            </a:r>
            <a:r>
              <a:rPr lang="ar-DZ" dirty="0"/>
              <a:t>شيوعا </a:t>
            </a:r>
            <a:r>
              <a:rPr lang="ar-DZ" dirty="0" smtClean="0"/>
              <a:t>واستعمالا</a:t>
            </a:r>
            <a:endParaRPr lang="fr-FR" dirty="0"/>
          </a:p>
        </p:txBody>
      </p:sp>
    </p:spTree>
    <p:extLst>
      <p:ext uri="{BB962C8B-B14F-4D97-AF65-F5344CB8AC3E}">
        <p14:creationId xmlns:p14="http://schemas.microsoft.com/office/powerpoint/2010/main" val="39154756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332656"/>
            <a:ext cx="8147248" cy="7128792"/>
          </a:xfrm>
        </p:spPr>
        <p:txBody>
          <a:bodyPr>
            <a:noAutofit/>
          </a:bodyPr>
          <a:lstStyle/>
          <a:p>
            <a:pPr algn="just" rtl="1"/>
            <a:endParaRPr lang="ar-DZ" dirty="0" smtClean="0"/>
          </a:p>
          <a:p>
            <a:pPr algn="just" rtl="1"/>
            <a:endParaRPr lang="ar-DZ" dirty="0"/>
          </a:p>
          <a:p>
            <a:pPr algn="just" rtl="1"/>
            <a:r>
              <a:rPr lang="ar-DZ" dirty="0" smtClean="0"/>
              <a:t>ان </a:t>
            </a:r>
            <a:r>
              <a:rPr lang="ar-DZ" dirty="0"/>
              <a:t>ما اكد خصوبة ارض الجزائر خلال الاحتلال الروماني تلك العملات </a:t>
            </a:r>
            <a:r>
              <a:rPr lang="ar-DZ" dirty="0" err="1"/>
              <a:t>النقدیة</a:t>
            </a:r>
            <a:r>
              <a:rPr lang="ar-DZ" dirty="0"/>
              <a:t> التي كانت تحمل في ظهرها صورة امرأة تحمل السنبلة، الى جانب توفر هذه المادة </a:t>
            </a:r>
            <a:r>
              <a:rPr lang="ar-DZ" dirty="0" smtClean="0"/>
              <a:t>الأثرية </a:t>
            </a:r>
            <a:r>
              <a:rPr lang="ar-DZ" dirty="0"/>
              <a:t>في </a:t>
            </a:r>
            <a:r>
              <a:rPr lang="ar-DZ" dirty="0" err="1"/>
              <a:t>حفریاتنا</a:t>
            </a:r>
            <a:r>
              <a:rPr lang="ar-DZ" dirty="0"/>
              <a:t> وما تحتفظ به متاحفنا كما سبق القول من الكم الهائل من هذه الثروة تنم عن غنا الجزائر الاقتصادي ،مما </a:t>
            </a:r>
            <a:r>
              <a:rPr lang="ar-DZ" dirty="0" err="1"/>
              <a:t>یؤكدوصف</a:t>
            </a:r>
            <a:r>
              <a:rPr lang="ar-DZ" dirty="0"/>
              <a:t> - الرومان </a:t>
            </a:r>
            <a:r>
              <a:rPr lang="ar-DZ" dirty="0" err="1"/>
              <a:t>لإفریقیا</a:t>
            </a:r>
            <a:r>
              <a:rPr lang="ar-DZ" dirty="0"/>
              <a:t> ككل بانها </a:t>
            </a:r>
            <a:r>
              <a:rPr lang="ar-DZ" dirty="0" err="1"/>
              <a:t>خزینة</a:t>
            </a:r>
            <a:r>
              <a:rPr lang="ar-DZ" dirty="0"/>
              <a:t> </a:t>
            </a:r>
            <a:r>
              <a:rPr lang="ar-DZ" dirty="0" smtClean="0"/>
              <a:t>روما فقد </a:t>
            </a:r>
            <a:r>
              <a:rPr lang="ar-DZ" dirty="0"/>
              <a:t>شاع في عهد اغسطس ضرب العملة </a:t>
            </a:r>
            <a:r>
              <a:rPr lang="ar-DZ" dirty="0" err="1"/>
              <a:t>الذهبیةوالتنشیطات</a:t>
            </a:r>
            <a:r>
              <a:rPr lang="ar-DZ" dirty="0"/>
              <a:t> </a:t>
            </a:r>
            <a:r>
              <a:rPr lang="ar-DZ" dirty="0" err="1"/>
              <a:t>المالیة</a:t>
            </a:r>
            <a:r>
              <a:rPr lang="ar-DZ" dirty="0"/>
              <a:t> التي تهدف الى </a:t>
            </a:r>
            <a:r>
              <a:rPr lang="ar-DZ" dirty="0" err="1"/>
              <a:t>توطید</a:t>
            </a:r>
            <a:r>
              <a:rPr lang="ar-DZ" dirty="0"/>
              <a:t> الاستعمار الروماني في </a:t>
            </a:r>
            <a:r>
              <a:rPr lang="ar-DZ" dirty="0" err="1"/>
              <a:t>افریقیا</a:t>
            </a:r>
            <a:r>
              <a:rPr lang="ar-DZ" dirty="0"/>
              <a:t> ، </a:t>
            </a:r>
            <a:r>
              <a:rPr lang="ar-DZ" dirty="0" err="1"/>
              <a:t>بحیث</a:t>
            </a:r>
            <a:r>
              <a:rPr lang="ar-DZ" dirty="0"/>
              <a:t> اسكن بها ثلاثة الاف من قدماء العساكر الرومان واقطعهم الاراضي التي . نزع حقها </a:t>
            </a:r>
            <a:r>
              <a:rPr lang="ar-DZ" dirty="0" err="1"/>
              <a:t>وملكیتها</a:t>
            </a:r>
            <a:r>
              <a:rPr lang="ar-DZ" dirty="0"/>
              <a:t> من </a:t>
            </a:r>
            <a:r>
              <a:rPr lang="ar-DZ" dirty="0" err="1"/>
              <a:t>ایدي</a:t>
            </a:r>
            <a:r>
              <a:rPr lang="ar-DZ" dirty="0"/>
              <a:t> الاهالي، </a:t>
            </a:r>
            <a:r>
              <a:rPr lang="ar-DZ" dirty="0" err="1"/>
              <a:t>لتشویق</a:t>
            </a:r>
            <a:r>
              <a:rPr lang="ar-DZ" dirty="0"/>
              <a:t> </a:t>
            </a:r>
            <a:r>
              <a:rPr lang="ar-DZ" dirty="0" err="1"/>
              <a:t>الذین</a:t>
            </a:r>
            <a:r>
              <a:rPr lang="ar-DZ" dirty="0"/>
              <a:t> كانوا </a:t>
            </a:r>
            <a:r>
              <a:rPr lang="ar-DZ" dirty="0" err="1"/>
              <a:t>مترددین</a:t>
            </a:r>
            <a:r>
              <a:rPr lang="ar-DZ" dirty="0"/>
              <a:t> في القدوم الى </a:t>
            </a:r>
            <a:r>
              <a:rPr lang="ar-DZ" dirty="0" err="1"/>
              <a:t>افریقیا</a:t>
            </a:r>
            <a:r>
              <a:rPr lang="ar-DZ" dirty="0"/>
              <a:t> وترك أوربا *  كما ان اكثر ما ساعد العلماء في دراسة النقود </a:t>
            </a:r>
            <a:r>
              <a:rPr lang="ar-DZ" dirty="0" err="1"/>
              <a:t>الرومانیة</a:t>
            </a:r>
            <a:r>
              <a:rPr lang="ar-DZ" dirty="0"/>
              <a:t> هي الاسماء المرفقة بصورة الملك التي اعطت التطور الذي شهده النظام </a:t>
            </a:r>
            <a:r>
              <a:rPr lang="ar-DZ" dirty="0" smtClean="0"/>
              <a:t>الروماني</a:t>
            </a:r>
            <a:endParaRPr lang="fr-FR" dirty="0"/>
          </a:p>
        </p:txBody>
      </p:sp>
    </p:spTree>
    <p:extLst>
      <p:ext uri="{BB962C8B-B14F-4D97-AF65-F5344CB8AC3E}">
        <p14:creationId xmlns:p14="http://schemas.microsoft.com/office/powerpoint/2010/main" val="29115206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20688"/>
            <a:ext cx="8229600" cy="5505475"/>
          </a:xfrm>
        </p:spPr>
        <p:txBody>
          <a:bodyPr>
            <a:normAutofit fontScale="92500" lnSpcReduction="10000"/>
          </a:bodyPr>
          <a:lstStyle/>
          <a:p>
            <a:pPr algn="just" rtl="1"/>
            <a:r>
              <a:rPr lang="ar-DZ" dirty="0" err="1" smtClean="0"/>
              <a:t>يدأ</a:t>
            </a:r>
            <a:r>
              <a:rPr lang="ar-DZ" dirty="0" smtClean="0"/>
              <a:t> </a:t>
            </a:r>
            <a:r>
              <a:rPr lang="ar-DZ" dirty="0"/>
              <a:t>الرومان </a:t>
            </a:r>
            <a:r>
              <a:rPr lang="ar-DZ" dirty="0" smtClean="0"/>
              <a:t>تعاملاتهم </a:t>
            </a:r>
            <a:r>
              <a:rPr lang="ar-DZ" dirty="0"/>
              <a:t>النقدية بقطع من نحاس كبيرة الحجم يقتطع منها عند اللزوم المقدار الذي </a:t>
            </a:r>
            <a:r>
              <a:rPr lang="ar-DZ" dirty="0" err="1"/>
              <a:t>تتطلبه</a:t>
            </a:r>
            <a:r>
              <a:rPr lang="ar-DZ" dirty="0"/>
              <a:t> الصفقة التي يعقدونها وكانت تلك القطع تعرف </a:t>
            </a:r>
            <a:r>
              <a:rPr lang="ar-DZ" dirty="0" err="1"/>
              <a:t>بإسم</a:t>
            </a:r>
            <a:r>
              <a:rPr lang="ar-DZ" dirty="0"/>
              <a:t> آس</a:t>
            </a:r>
            <a:r>
              <a:rPr lang="fr-FR" dirty="0"/>
              <a:t>As. - </a:t>
            </a:r>
            <a:r>
              <a:rPr lang="ar-DZ" dirty="0"/>
              <a:t>يعود أساس أول نظام نقدي عرفه الرومان إلى القرن 15ق.م متأثرين بذلك بالحضارة </a:t>
            </a:r>
            <a:r>
              <a:rPr lang="ar-DZ" dirty="0" smtClean="0"/>
              <a:t>الإغريقية </a:t>
            </a:r>
            <a:r>
              <a:rPr lang="ar-DZ" dirty="0"/>
              <a:t>. - اعتبار </a:t>
            </a:r>
            <a:r>
              <a:rPr lang="ar-DZ" dirty="0" smtClean="0"/>
              <a:t>الآس </a:t>
            </a:r>
            <a:r>
              <a:rPr lang="ar-DZ" dirty="0"/>
              <a:t>وحدة للنقود وزنه الرطل يتجزأ إلى قطع صغيرة والقطعة إلى أجزاء و هي </a:t>
            </a:r>
            <a:r>
              <a:rPr lang="ar-DZ" dirty="0" smtClean="0"/>
              <a:t>الأوقية </a:t>
            </a:r>
            <a:r>
              <a:rPr lang="ar-DZ" dirty="0"/>
              <a:t>- ظهرت العملة الفضية عند الرومان تحت إكراه من الظروف </a:t>
            </a:r>
            <a:r>
              <a:rPr lang="ar-DZ" dirty="0" smtClean="0"/>
              <a:t>الاقتصادية </a:t>
            </a:r>
            <a:r>
              <a:rPr lang="ar-DZ" dirty="0"/>
              <a:t>فقد وجدوا أنفسهم أمام أمم </a:t>
            </a:r>
            <a:r>
              <a:rPr lang="ar-DZ" dirty="0" smtClean="0"/>
              <a:t>لا </a:t>
            </a:r>
            <a:r>
              <a:rPr lang="ar-DZ" dirty="0"/>
              <a:t>تريد التعامل بالنحاس معهم في التجارة . - ضربت روما أول عملة فضية جديدة حوالي سنة 903ق.م قيمتها تساوي عشر </a:t>
            </a:r>
            <a:r>
              <a:rPr lang="ar-DZ" dirty="0" err="1"/>
              <a:t>أسىت</a:t>
            </a:r>
            <a:r>
              <a:rPr lang="ar-DZ" dirty="0"/>
              <a:t> نحاسية وكان اسمها </a:t>
            </a:r>
            <a:r>
              <a:rPr lang="ar-DZ" dirty="0" err="1"/>
              <a:t>ديناريوس</a:t>
            </a:r>
            <a:r>
              <a:rPr lang="ar-DZ" dirty="0"/>
              <a:t> أي عشري استخدمت طوال خمسة قرون من زمن وكانت تتميز بالنقاء وكادت أن تكون من الفضة الخالصة . - تعرضت </a:t>
            </a:r>
            <a:r>
              <a:rPr lang="ar-DZ" dirty="0" smtClean="0"/>
              <a:t>العملات </a:t>
            </a:r>
            <a:r>
              <a:rPr lang="ar-DZ" dirty="0"/>
              <a:t>الفضية للعديد من </a:t>
            </a:r>
            <a:r>
              <a:rPr lang="ar-DZ" dirty="0" smtClean="0"/>
              <a:t>التعديلات </a:t>
            </a:r>
            <a:r>
              <a:rPr lang="ar-DZ" dirty="0"/>
              <a:t>و التخفيضات في نسبتها بسبب ضعف القوة الشرائية مما تسبب في نقص كبير ومتواصل في تداول </a:t>
            </a:r>
            <a:r>
              <a:rPr lang="ar-DZ" dirty="0" smtClean="0"/>
              <a:t>العملات الأفل</a:t>
            </a:r>
            <a:endParaRPr lang="fr-FR" dirty="0" smtClean="0"/>
          </a:p>
          <a:p>
            <a:pPr algn="just" rtl="1"/>
            <a:r>
              <a:rPr lang="ar-DZ" dirty="0" smtClean="0"/>
              <a:t> </a:t>
            </a:r>
            <a:r>
              <a:rPr lang="ar-DZ" dirty="0" err="1" smtClean="0"/>
              <a:t>قيمة</a:t>
            </a:r>
            <a:r>
              <a:rPr lang="ar-DZ" b="1" dirty="0" err="1"/>
              <a:t>ديناريوس</a:t>
            </a:r>
            <a:r>
              <a:rPr lang="ar-DZ" dirty="0"/>
              <a:t> (</a:t>
            </a:r>
            <a:r>
              <a:rPr lang="ar-DZ" dirty="0" err="1"/>
              <a:t>الجمع:</a:t>
            </a:r>
            <a:r>
              <a:rPr lang="ar-DZ" b="1" dirty="0" err="1"/>
              <a:t>ديناري</a:t>
            </a:r>
            <a:r>
              <a:rPr lang="ar-DZ" dirty="0"/>
              <a:t>) </a:t>
            </a:r>
            <a:r>
              <a:rPr lang="ar-DZ" dirty="0">
                <a:hlinkClick r:id="rId2" tooltip="عملة"/>
              </a:rPr>
              <a:t>عملة</a:t>
            </a:r>
            <a:r>
              <a:rPr lang="ar-DZ" dirty="0"/>
              <a:t> رومانية من الفضة سكت لأول مرة في عام 211 قبل الميلاد، وهي تزن 4.5 غرام من </a:t>
            </a:r>
            <a:r>
              <a:rPr lang="ar-DZ" dirty="0">
                <a:hlinkClick r:id="rId3" tooltip="فضة"/>
              </a:rPr>
              <a:t>الفضة</a:t>
            </a:r>
            <a:r>
              <a:rPr lang="ar-DZ" dirty="0"/>
              <a:t> لكن خفض هذا الوزن في عهد الإمبراطور </a:t>
            </a:r>
            <a:r>
              <a:rPr lang="ar-DZ" dirty="0">
                <a:hlinkClick r:id="rId4" tooltip="نيرون"/>
              </a:rPr>
              <a:t>نيرون</a:t>
            </a:r>
            <a:r>
              <a:rPr lang="ar-DZ" dirty="0"/>
              <a:t> ليصل إلى 3.9 </a:t>
            </a:r>
            <a:r>
              <a:rPr lang="ar-DZ" dirty="0" smtClean="0"/>
              <a:t>غرا</a:t>
            </a:r>
            <a:r>
              <a:rPr lang="ar-DZ" dirty="0"/>
              <a:t>م</a:t>
            </a:r>
            <a:endParaRPr lang="fr-FR" dirty="0"/>
          </a:p>
        </p:txBody>
      </p:sp>
    </p:spTree>
    <p:extLst>
      <p:ext uri="{BB962C8B-B14F-4D97-AF65-F5344CB8AC3E}">
        <p14:creationId xmlns:p14="http://schemas.microsoft.com/office/powerpoint/2010/main" val="30528456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pture d’écran"/>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704" y="1340768"/>
            <a:ext cx="5734851" cy="167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5"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3924300"/>
            <a:ext cx="64293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69771" y="3244334"/>
            <a:ext cx="3404457" cy="369332"/>
          </a:xfrm>
          <a:prstGeom prst="rect">
            <a:avLst/>
          </a:prstGeom>
        </p:spPr>
        <p:txBody>
          <a:bodyPr wrap="none">
            <a:spAutoFit/>
          </a:bodyPr>
          <a:lstStyle/>
          <a:p>
            <a:pPr algn="ctr" rtl="1"/>
            <a:r>
              <a:rPr lang="ar-DZ" b="1" dirty="0"/>
              <a:t>الآس سجناتوم289  ق م </a:t>
            </a:r>
            <a:r>
              <a:rPr lang="fr-FR" b="1" dirty="0"/>
              <a:t>(ROMANOM)</a:t>
            </a:r>
          </a:p>
        </p:txBody>
      </p:sp>
    </p:spTree>
    <p:extLst>
      <p:ext uri="{BB962C8B-B14F-4D97-AF65-F5344CB8AC3E}">
        <p14:creationId xmlns:p14="http://schemas.microsoft.com/office/powerpoint/2010/main" val="41159854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ar-DZ" dirty="0" err="1"/>
              <a:t>ديناريوس</a:t>
            </a:r>
            <a:r>
              <a:rPr lang="ar-DZ" dirty="0"/>
              <a:t> الفضي</a:t>
            </a:r>
            <a:r>
              <a:rPr lang="fr-FR" dirty="0"/>
              <a:t/>
            </a:r>
            <a:br>
              <a:rPr lang="fr-FR" dirty="0"/>
            </a:br>
            <a:endParaRPr lang="fr-FR" dirty="0"/>
          </a:p>
        </p:txBody>
      </p:sp>
      <p:pic>
        <p:nvPicPr>
          <p:cNvPr id="4" name="Espace réservé du contenu 3" descr="Capture d’écran"/>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042988" y="2486711"/>
            <a:ext cx="6777037" cy="318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4894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908720"/>
            <a:ext cx="7272924" cy="5616624"/>
          </a:xfrm>
        </p:spPr>
        <p:txBody>
          <a:bodyPr>
            <a:normAutofit fontScale="85000" lnSpcReduction="20000"/>
          </a:bodyPr>
          <a:lstStyle/>
          <a:p>
            <a:pPr algn="r" rtl="1"/>
            <a:r>
              <a:rPr lang="ar-DZ" sz="2900" dirty="0" err="1"/>
              <a:t>ختلطت</a:t>
            </a:r>
            <a:r>
              <a:rPr lang="ar-DZ" sz="2900" dirty="0"/>
              <a:t> </a:t>
            </a:r>
            <a:r>
              <a:rPr lang="ar-DZ" sz="2900" dirty="0" smtClean="0"/>
              <a:t>العملات </a:t>
            </a:r>
            <a:r>
              <a:rPr lang="ar-DZ" sz="2900" dirty="0"/>
              <a:t>البرونزية بالنحاس والزنك </a:t>
            </a:r>
            <a:r>
              <a:rPr lang="ar-DZ" sz="2900" dirty="0" smtClean="0"/>
              <a:t>وهي من عملة </a:t>
            </a:r>
            <a:r>
              <a:rPr lang="ar-DZ" sz="2900" dirty="0" err="1"/>
              <a:t>الفوليس</a:t>
            </a:r>
            <a:r>
              <a:rPr lang="ar-DZ" sz="2900" dirty="0"/>
              <a:t>: وكان يتم سكها من البرونز</a:t>
            </a:r>
            <a:r>
              <a:rPr lang="ar-DZ" sz="2900" dirty="0" smtClean="0"/>
              <a:t>.</a:t>
            </a:r>
          </a:p>
          <a:p>
            <a:pPr algn="r" rtl="1"/>
            <a:r>
              <a:rPr lang="ar-DZ" sz="2900" dirty="0"/>
              <a:t>عملة </a:t>
            </a:r>
            <a:r>
              <a:rPr lang="ar-DZ" sz="2900" dirty="0" err="1"/>
              <a:t>سيستريتيوس</a:t>
            </a:r>
            <a:r>
              <a:rPr lang="ar-DZ" sz="2900" dirty="0"/>
              <a:t>: وهي من العملات النادرة </a:t>
            </a:r>
            <a:r>
              <a:rPr lang="ar-DZ" sz="2900" dirty="0" err="1"/>
              <a:t>والباهضة</a:t>
            </a:r>
            <a:r>
              <a:rPr lang="ar-DZ" sz="2900" dirty="0"/>
              <a:t> الثمن وكان يتم سكها من البرونز</a:t>
            </a:r>
            <a:r>
              <a:rPr lang="ar-DZ" sz="2900" dirty="0" smtClean="0"/>
              <a:t>.</a:t>
            </a:r>
            <a:r>
              <a:rPr lang="ar-DZ" sz="2900" dirty="0">
                <a:solidFill>
                  <a:srgbClr val="333333"/>
                </a:solidFill>
                <a:latin typeface="DroidArabicKufi-Regular"/>
              </a:rPr>
              <a:t> صدرت عملة </a:t>
            </a:r>
            <a:r>
              <a:rPr lang="ar-DZ" sz="2900" dirty="0" err="1">
                <a:solidFill>
                  <a:srgbClr val="333333"/>
                </a:solidFill>
                <a:latin typeface="DroidArabicKufi-Regular"/>
              </a:rPr>
              <a:t>سيسترتيوس</a:t>
            </a:r>
            <a:r>
              <a:rPr lang="ar-DZ" sz="2900" dirty="0">
                <a:solidFill>
                  <a:srgbClr val="333333"/>
                </a:solidFill>
                <a:latin typeface="DroidArabicKufi-Regular"/>
              </a:rPr>
              <a:t> حوالي عام 135م، وصممت هذه العملة لتظهر صورة </a:t>
            </a:r>
            <a:r>
              <a:rPr lang="ar-DZ" sz="2900" dirty="0" err="1">
                <a:solidFill>
                  <a:srgbClr val="333333"/>
                </a:solidFill>
                <a:latin typeface="DroidArabicKufi-Regular"/>
              </a:rPr>
              <a:t>هادريان</a:t>
            </a:r>
            <a:r>
              <a:rPr lang="ar-DZ" sz="2900" dirty="0">
                <a:solidFill>
                  <a:srgbClr val="333333"/>
                </a:solidFill>
                <a:latin typeface="DroidArabicKufi-Regular"/>
              </a:rPr>
              <a:t> على أحد جانبيها، بينما تظهر صورة لآلهة السلام الرومانية على الجانب الآخر،</a:t>
            </a:r>
            <a:r>
              <a:rPr lang="ar-DZ" sz="2900" dirty="0"/>
              <a:t/>
            </a:r>
            <a:br>
              <a:rPr lang="ar-DZ" sz="2900" dirty="0"/>
            </a:br>
            <a:r>
              <a:rPr lang="ar-DZ" sz="2900" dirty="0"/>
              <a:t/>
            </a:r>
            <a:br>
              <a:rPr lang="ar-DZ" sz="2900" dirty="0"/>
            </a:br>
            <a:r>
              <a:rPr lang="ar-DZ" sz="2900" dirty="0" smtClean="0"/>
              <a:t>عملة </a:t>
            </a:r>
            <a:r>
              <a:rPr lang="ar-DZ" sz="2900" dirty="0" err="1"/>
              <a:t>ديوندز</a:t>
            </a:r>
            <a:r>
              <a:rPr lang="ar-DZ" sz="2900" dirty="0"/>
              <a:t>: كما سكت تلك العملة من البرونز أيضاً</a:t>
            </a:r>
            <a:br>
              <a:rPr lang="ar-DZ" sz="2900" dirty="0"/>
            </a:br>
            <a:endParaRPr lang="ar-DZ" sz="2900" dirty="0" smtClean="0"/>
          </a:p>
          <a:p>
            <a:pPr algn="r" rtl="1"/>
            <a:r>
              <a:rPr lang="ar-DZ" sz="2900" dirty="0" smtClean="0"/>
              <a:t>. </a:t>
            </a:r>
            <a:r>
              <a:rPr lang="ar-DZ" sz="2900" dirty="0"/>
              <a:t>- كانت تسمى </a:t>
            </a:r>
            <a:r>
              <a:rPr lang="ar-DZ" sz="2900" dirty="0" smtClean="0"/>
              <a:t>العملات </a:t>
            </a:r>
            <a:r>
              <a:rPr lang="ar-DZ" sz="2900" dirty="0"/>
              <a:t>الذهبية </a:t>
            </a:r>
            <a:r>
              <a:rPr lang="ar-DZ" sz="2900" dirty="0" err="1"/>
              <a:t>بأوريوس</a:t>
            </a:r>
            <a:r>
              <a:rPr lang="ar-DZ" sz="2900" dirty="0"/>
              <a:t> وهي تساوي 95 عملة فضية من </a:t>
            </a:r>
            <a:r>
              <a:rPr lang="ar-DZ" sz="2900" dirty="0" smtClean="0"/>
              <a:t>فئة الدينار</a:t>
            </a:r>
          </a:p>
          <a:p>
            <a:pPr algn="r" rtl="1"/>
            <a:r>
              <a:rPr lang="ar-DZ" sz="2900" dirty="0"/>
              <a:t>تميزت </a:t>
            </a:r>
            <a:r>
              <a:rPr lang="ar-DZ" sz="2900" dirty="0" smtClean="0"/>
              <a:t>العملات </a:t>
            </a:r>
            <a:r>
              <a:rPr lang="ar-DZ" sz="2900" dirty="0"/>
              <a:t>الذهبية بالقلة و </a:t>
            </a:r>
            <a:r>
              <a:rPr lang="ar-DZ" sz="2900" dirty="0" smtClean="0"/>
              <a:t>الندرة</a:t>
            </a:r>
          </a:p>
          <a:p>
            <a:pPr algn="r" rtl="1"/>
            <a:r>
              <a:rPr lang="ar-DZ" dirty="0"/>
              <a:t/>
            </a:r>
            <a:br>
              <a:rPr lang="ar-DZ" dirty="0"/>
            </a:br>
            <a:endParaRPr lang="fr-FR" dirty="0"/>
          </a:p>
        </p:txBody>
      </p:sp>
    </p:spTree>
    <p:extLst>
      <p:ext uri="{BB962C8B-B14F-4D97-AF65-F5344CB8AC3E}">
        <p14:creationId xmlns:p14="http://schemas.microsoft.com/office/powerpoint/2010/main" val="27023384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980728"/>
            <a:ext cx="6777317" cy="4851901"/>
          </a:xfrm>
        </p:spPr>
        <p:txBody>
          <a:bodyPr/>
          <a:lstStyle/>
          <a:p>
            <a:pPr lvl="0" algn="just" rtl="1">
              <a:buClr>
                <a:srgbClr val="94C600"/>
              </a:buClr>
            </a:pPr>
            <a:r>
              <a:rPr lang="ar-DZ" dirty="0">
                <a:solidFill>
                  <a:srgbClr val="3E3D2D"/>
                </a:solidFill>
              </a:rPr>
              <a:t>عملة </a:t>
            </a:r>
            <a:r>
              <a:rPr lang="ar-DZ" dirty="0" err="1">
                <a:solidFill>
                  <a:srgbClr val="3E3D2D"/>
                </a:solidFill>
              </a:rPr>
              <a:t>الأوريوس</a:t>
            </a:r>
            <a:r>
              <a:rPr lang="ar-DZ" dirty="0">
                <a:solidFill>
                  <a:srgbClr val="3E3D2D"/>
                </a:solidFill>
              </a:rPr>
              <a:t>: وتعتبر من أغلى العملات الرومانية وأكثرها ندرة، حيث كانت تزن سبعة غرامات من الذهب، وتم عرضها في المتاحف العالمية وتم عمل دراسات تاريخية عليها، ويتم سكها من الذهب.</a:t>
            </a:r>
            <a:endParaRPr lang="fr-FR" dirty="0">
              <a:solidFill>
                <a:srgbClr val="3E3D2D"/>
              </a:solidFill>
            </a:endParaRPr>
          </a:p>
          <a:p>
            <a:pPr lvl="0" algn="just" rtl="1">
              <a:buClr>
                <a:srgbClr val="94C600"/>
              </a:buClr>
            </a:pPr>
            <a:r>
              <a:rPr lang="ar-DZ" dirty="0" err="1">
                <a:solidFill>
                  <a:srgbClr val="333333"/>
                </a:solidFill>
                <a:latin typeface="DroidArabicKufi-Regular"/>
              </a:rPr>
              <a:t>أوريوس</a:t>
            </a:r>
            <a:r>
              <a:rPr lang="ar-DZ" dirty="0">
                <a:solidFill>
                  <a:srgbClr val="333333"/>
                </a:solidFill>
                <a:latin typeface="DroidArabicKufi-Regular"/>
              </a:rPr>
              <a:t> (</a:t>
            </a:r>
            <a:r>
              <a:rPr lang="fr-FR" dirty="0">
                <a:solidFill>
                  <a:srgbClr val="333333"/>
                </a:solidFill>
                <a:latin typeface="DroidArabicKufi-Regular"/>
              </a:rPr>
              <a:t>Aureus) </a:t>
            </a:r>
            <a:r>
              <a:rPr lang="ar-DZ" dirty="0">
                <a:solidFill>
                  <a:srgbClr val="333333"/>
                </a:solidFill>
                <a:latin typeface="DroidArabicKufi-Regular"/>
              </a:rPr>
              <a:t>وهي إحدى العمل الذهبية للإمبراطورية الرومانية، وتُعد من أغلى العملات الرومانية، وصدرت هذه العملة لأول مرة حوالي عام 46 ق.م، وذلك في عهد يوليوس قيصر، وعلى الرغم من انخفاض وزن هذه العملة إلا أن محتواها من الذهب كان مرتفعًا، إلا أنه تم التوقف عن تداول هذه العملة في عهد قسطنطين </a:t>
            </a:r>
            <a:r>
              <a:rPr lang="ar-DZ" dirty="0" smtClean="0">
                <a:solidFill>
                  <a:srgbClr val="333333"/>
                </a:solidFill>
                <a:latin typeface="DroidArabicKufi-Regular"/>
              </a:rPr>
              <a:t>الكبير</a:t>
            </a:r>
            <a:r>
              <a:rPr lang="ar-DZ" dirty="0">
                <a:solidFill>
                  <a:srgbClr val="3E3D2D"/>
                </a:solidFill>
              </a:rPr>
              <a:t/>
            </a:r>
            <a:br>
              <a:rPr lang="ar-DZ" dirty="0">
                <a:solidFill>
                  <a:srgbClr val="3E3D2D"/>
                </a:solidFill>
              </a:rPr>
            </a:br>
            <a:endParaRPr lang="fr-FR" dirty="0"/>
          </a:p>
        </p:txBody>
      </p:sp>
    </p:spTree>
    <p:extLst>
      <p:ext uri="{BB962C8B-B14F-4D97-AF65-F5344CB8AC3E}">
        <p14:creationId xmlns:p14="http://schemas.microsoft.com/office/powerpoint/2010/main" val="4061084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124744"/>
            <a:ext cx="6777317" cy="4707885"/>
          </a:xfrm>
        </p:spPr>
        <p:txBody>
          <a:bodyPr>
            <a:normAutofit/>
          </a:bodyPr>
          <a:lstStyle/>
          <a:p>
            <a:pPr algn="r"/>
            <a:r>
              <a:rPr lang="ar-DZ" dirty="0" err="1">
                <a:solidFill>
                  <a:srgbClr val="333333"/>
                </a:solidFill>
                <a:latin typeface="DroidArabicKufi-Regular"/>
              </a:rPr>
              <a:t>نتونينيانوس</a:t>
            </a:r>
            <a:r>
              <a:rPr lang="ar-DZ" dirty="0">
                <a:solidFill>
                  <a:srgbClr val="333333"/>
                </a:solidFill>
                <a:latin typeface="DroidArabicKufi-Regular"/>
              </a:rPr>
              <a:t> (</a:t>
            </a:r>
            <a:r>
              <a:rPr lang="fr-FR" dirty="0" err="1">
                <a:solidFill>
                  <a:srgbClr val="333333"/>
                </a:solidFill>
                <a:latin typeface="DroidArabicKufi-Regular"/>
              </a:rPr>
              <a:t>Antoninianus</a:t>
            </a:r>
            <a:r>
              <a:rPr lang="fr-FR" dirty="0">
                <a:solidFill>
                  <a:srgbClr val="333333"/>
                </a:solidFill>
                <a:latin typeface="DroidArabicKufi-Regular"/>
              </a:rPr>
              <a:t>) </a:t>
            </a:r>
            <a:r>
              <a:rPr lang="ar-DZ" dirty="0">
                <a:solidFill>
                  <a:srgbClr val="333333"/>
                </a:solidFill>
                <a:latin typeface="DroidArabicKufi-Regular"/>
              </a:rPr>
              <a:t>تعد </a:t>
            </a:r>
            <a:r>
              <a:rPr lang="ar-DZ" dirty="0" err="1">
                <a:solidFill>
                  <a:srgbClr val="333333"/>
                </a:solidFill>
                <a:latin typeface="DroidArabicKufi-Regular"/>
              </a:rPr>
              <a:t>أنتونينيانوس</a:t>
            </a:r>
            <a:r>
              <a:rPr lang="ar-DZ" dirty="0">
                <a:solidFill>
                  <a:srgbClr val="333333"/>
                </a:solidFill>
                <a:latin typeface="DroidArabicKufi-Regular"/>
              </a:rPr>
              <a:t> إحدى العمل الفضية الرومانية، حيث أصدرت العملة </a:t>
            </a:r>
            <a:r>
              <a:rPr lang="ar-DZ" dirty="0" err="1">
                <a:solidFill>
                  <a:srgbClr val="333333"/>
                </a:solidFill>
                <a:latin typeface="DroidArabicKufi-Regular"/>
              </a:rPr>
              <a:t>أنتونينيانوس</a:t>
            </a:r>
            <a:r>
              <a:rPr lang="ar-DZ" dirty="0">
                <a:solidFill>
                  <a:srgbClr val="333333"/>
                </a:solidFill>
                <a:latin typeface="DroidArabicKufi-Regular"/>
              </a:rPr>
              <a:t> من قبل </a:t>
            </a:r>
            <a:r>
              <a:rPr lang="ar-DZ" dirty="0" err="1">
                <a:solidFill>
                  <a:srgbClr val="333333"/>
                </a:solidFill>
                <a:latin typeface="DroidArabicKufi-Regular"/>
              </a:rPr>
              <a:t>أوريليوس</a:t>
            </a:r>
            <a:r>
              <a:rPr lang="ar-DZ" dirty="0">
                <a:solidFill>
                  <a:srgbClr val="333333"/>
                </a:solidFill>
                <a:latin typeface="DroidArabicKufi-Regular"/>
              </a:rPr>
              <a:t> </a:t>
            </a:r>
            <a:r>
              <a:rPr lang="ar-DZ" dirty="0" err="1">
                <a:solidFill>
                  <a:srgbClr val="333333"/>
                </a:solidFill>
                <a:latin typeface="DroidArabicKufi-Regular"/>
              </a:rPr>
              <a:t>أنتونينوس</a:t>
            </a:r>
            <a:r>
              <a:rPr lang="ar-DZ" dirty="0">
                <a:solidFill>
                  <a:srgbClr val="333333"/>
                </a:solidFill>
                <a:latin typeface="DroidArabicKufi-Regular"/>
              </a:rPr>
              <a:t> لأول مرة حوالي عام 211 م، وسميت على اسمه، وصممت هذه العملة لتظهر إمبراطورًا يرتدي تاجًا مشعًا على رأسه، ولكن اختفت هذه العملة من التداول في عهد قسطنطين الكبير</a:t>
            </a:r>
            <a:r>
              <a:rPr lang="ar-DZ" dirty="0" smtClean="0">
                <a:solidFill>
                  <a:srgbClr val="333333"/>
                </a:solidFill>
                <a:latin typeface="DroidArabicKufi-Regular"/>
              </a:rPr>
              <a:t>.</a:t>
            </a:r>
            <a:r>
              <a:rPr lang="ar-DZ" dirty="0"/>
              <a:t/>
            </a:r>
            <a:br>
              <a:rPr lang="ar-DZ" dirty="0"/>
            </a:br>
            <a:r>
              <a:rPr lang="ar-DZ" dirty="0"/>
              <a:t/>
            </a:r>
            <a:br>
              <a:rPr lang="ar-DZ" dirty="0"/>
            </a:br>
            <a:endParaRPr lang="fr-FR" dirty="0"/>
          </a:p>
        </p:txBody>
      </p:sp>
    </p:spTree>
    <p:extLst>
      <p:ext uri="{BB962C8B-B14F-4D97-AF65-F5344CB8AC3E}">
        <p14:creationId xmlns:p14="http://schemas.microsoft.com/office/powerpoint/2010/main" val="2761038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908720"/>
            <a:ext cx="6777317" cy="4923909"/>
          </a:xfrm>
        </p:spPr>
        <p:txBody>
          <a:bodyPr>
            <a:noAutofit/>
          </a:bodyPr>
          <a:lstStyle/>
          <a:p>
            <a:pPr algn="just" rtl="1"/>
            <a:r>
              <a:rPr lang="ar-DZ" sz="2800" dirty="0" smtClean="0">
                <a:solidFill>
                  <a:schemeClr val="accent3"/>
                </a:solidFill>
                <a:latin typeface="Traditional Arabic" pitchFamily="18" charset="-78"/>
                <a:cs typeface="Traditional Arabic" pitchFamily="18" charset="-78"/>
              </a:rPr>
              <a:t>مملكة</a:t>
            </a:r>
            <a:r>
              <a:rPr lang="fr-FR" sz="2800" dirty="0" smtClean="0">
                <a:solidFill>
                  <a:schemeClr val="accent3"/>
                </a:solidFill>
                <a:latin typeface="Traditional Arabic" pitchFamily="18" charset="-78"/>
                <a:cs typeface="Traditional Arabic" pitchFamily="18" charset="-78"/>
              </a:rPr>
              <a:t> </a:t>
            </a:r>
            <a:r>
              <a:rPr lang="ar-DZ" sz="2800" dirty="0" smtClean="0">
                <a:solidFill>
                  <a:schemeClr val="accent3"/>
                </a:solidFill>
                <a:latin typeface="Traditional Arabic" pitchFamily="18" charset="-78"/>
                <a:cs typeface="Traditional Arabic" pitchFamily="18" charset="-78"/>
              </a:rPr>
              <a:t> </a:t>
            </a:r>
            <a:r>
              <a:rPr lang="ar-DZ" sz="2800" dirty="0" err="1">
                <a:solidFill>
                  <a:schemeClr val="accent3"/>
                </a:solidFill>
                <a:latin typeface="Traditional Arabic" pitchFamily="18" charset="-78"/>
                <a:cs typeface="Traditional Arabic" pitchFamily="18" charset="-78"/>
              </a:rPr>
              <a:t>الماسيل</a:t>
            </a:r>
            <a:r>
              <a:rPr lang="ar-DZ" sz="2800" dirty="0">
                <a:solidFill>
                  <a:srgbClr val="000000"/>
                </a:solidFill>
                <a:latin typeface="Traditional Arabic" pitchFamily="18" charset="-78"/>
                <a:cs typeface="Traditional Arabic" pitchFamily="18" charset="-78"/>
              </a:rPr>
              <a:t>:</a:t>
            </a:r>
            <a:br>
              <a:rPr lang="ar-DZ" sz="2800" dirty="0">
                <a:solidFill>
                  <a:srgbClr val="000000"/>
                </a:solidFill>
                <a:latin typeface="Traditional Arabic" pitchFamily="18" charset="-78"/>
                <a:cs typeface="Traditional Arabic" pitchFamily="18" charset="-78"/>
              </a:rPr>
            </a:br>
            <a:r>
              <a:rPr lang="ar-DZ" sz="2800" dirty="0">
                <a:solidFill>
                  <a:srgbClr val="000000"/>
                </a:solidFill>
                <a:latin typeface="Traditional Arabic" pitchFamily="18" charset="-78"/>
                <a:cs typeface="Traditional Arabic" pitchFamily="18" charset="-78"/>
              </a:rPr>
              <a:t>شملت هذه المملكة شرق (الجزائر( وغرب )تونس(، وكانت تنحصر</a:t>
            </a:r>
            <a:br>
              <a:rPr lang="ar-DZ" sz="2800" dirty="0">
                <a:solidFill>
                  <a:srgbClr val="000000"/>
                </a:solidFill>
                <a:latin typeface="Traditional Arabic" pitchFamily="18" charset="-78"/>
                <a:cs typeface="Traditional Arabic" pitchFamily="18" charset="-78"/>
              </a:rPr>
            </a:br>
            <a:r>
              <a:rPr lang="ar-DZ" sz="2800" dirty="0">
                <a:solidFill>
                  <a:srgbClr val="000000"/>
                </a:solidFill>
                <a:latin typeface="Traditional Arabic" pitchFamily="18" charset="-78"/>
                <a:cs typeface="Traditional Arabic" pitchFamily="18" charset="-78"/>
              </a:rPr>
              <a:t>خلال القرن الثالث قبل الميلاد بين أراضي </a:t>
            </a:r>
            <a:r>
              <a:rPr lang="ar-DZ" sz="2800" dirty="0" err="1">
                <a:solidFill>
                  <a:srgbClr val="000000"/>
                </a:solidFill>
                <a:latin typeface="Traditional Arabic" pitchFamily="18" charset="-78"/>
                <a:cs typeface="Traditional Arabic" pitchFamily="18" charset="-78"/>
              </a:rPr>
              <a:t>القرطاجيين</a:t>
            </a:r>
            <a:r>
              <a:rPr lang="ar-DZ" sz="2800" dirty="0">
                <a:solidFill>
                  <a:srgbClr val="000000"/>
                </a:solidFill>
                <a:latin typeface="Traditional Arabic" pitchFamily="18" charset="-78"/>
                <a:cs typeface="Traditional Arabic" pitchFamily="18" charset="-78"/>
              </a:rPr>
              <a:t> شرقا ورأس</a:t>
            </a:r>
            <a:br>
              <a:rPr lang="ar-DZ" sz="2800" dirty="0">
                <a:solidFill>
                  <a:srgbClr val="000000"/>
                </a:solidFill>
                <a:latin typeface="Traditional Arabic" pitchFamily="18" charset="-78"/>
                <a:cs typeface="Traditional Arabic" pitchFamily="18" charset="-78"/>
              </a:rPr>
            </a:br>
            <a:r>
              <a:rPr lang="ar-DZ" sz="2800" dirty="0" err="1">
                <a:solidFill>
                  <a:srgbClr val="000000"/>
                </a:solidFill>
                <a:latin typeface="Traditional Arabic" pitchFamily="18" charset="-78"/>
                <a:cs typeface="Traditional Arabic" pitchFamily="18" charset="-78"/>
              </a:rPr>
              <a:t>بوغارون</a:t>
            </a:r>
            <a:r>
              <a:rPr lang="ar-DZ" sz="2800" dirty="0">
                <a:solidFill>
                  <a:srgbClr val="000000"/>
                </a:solidFill>
                <a:latin typeface="Traditional Arabic" pitchFamily="18" charset="-78"/>
                <a:cs typeface="Traditional Arabic" pitchFamily="18" charset="-78"/>
              </a:rPr>
              <a:t> ) (</a:t>
            </a:r>
            <a:r>
              <a:rPr lang="fr-FR" sz="2800" dirty="0" err="1">
                <a:solidFill>
                  <a:srgbClr val="000000"/>
                </a:solidFill>
                <a:latin typeface="Traditional Arabic" pitchFamily="18" charset="-78"/>
                <a:cs typeface="Traditional Arabic" pitchFamily="18" charset="-78"/>
              </a:rPr>
              <a:t>Metagonium</a:t>
            </a:r>
            <a:r>
              <a:rPr lang="fr-FR" sz="2800" dirty="0">
                <a:solidFill>
                  <a:srgbClr val="000000"/>
                </a:solidFill>
                <a:latin typeface="Traditional Arabic" pitchFamily="18" charset="-78"/>
                <a:cs typeface="Traditional Arabic" pitchFamily="18" charset="-78"/>
              </a:rPr>
              <a:t> </a:t>
            </a:r>
            <a:r>
              <a:rPr lang="fr-FR" sz="2800" dirty="0" err="1">
                <a:solidFill>
                  <a:srgbClr val="000000"/>
                </a:solidFill>
                <a:latin typeface="Traditional Arabic" pitchFamily="18" charset="-78"/>
                <a:cs typeface="Traditional Arabic" pitchFamily="18" charset="-78"/>
              </a:rPr>
              <a:t>promontorium</a:t>
            </a:r>
            <a:r>
              <a:rPr lang="ar-DZ" sz="2800" dirty="0">
                <a:solidFill>
                  <a:srgbClr val="000000"/>
                </a:solidFill>
                <a:latin typeface="Traditional Arabic" pitchFamily="18" charset="-78"/>
                <a:cs typeface="Traditional Arabic" pitchFamily="18" charset="-78"/>
              </a:rPr>
              <a:t>غربا وأراضي قبائل </a:t>
            </a:r>
            <a:r>
              <a:rPr lang="ar-DZ" sz="2800" dirty="0" err="1" smtClean="0">
                <a:solidFill>
                  <a:srgbClr val="000000"/>
                </a:solidFill>
                <a:latin typeface="Traditional Arabic" pitchFamily="18" charset="-78"/>
                <a:cs typeface="Traditional Arabic" pitchFamily="18" charset="-78"/>
              </a:rPr>
              <a:t>الجيتول</a:t>
            </a:r>
            <a:r>
              <a:rPr lang="fr-FR" sz="2800" dirty="0" smtClean="0">
                <a:solidFill>
                  <a:srgbClr val="000000"/>
                </a:solidFill>
                <a:latin typeface="Traditional Arabic" pitchFamily="18" charset="-78"/>
                <a:cs typeface="Traditional Arabic" pitchFamily="18" charset="-78"/>
              </a:rPr>
              <a:t> </a:t>
            </a:r>
            <a:r>
              <a:rPr lang="ar-DZ" sz="2800" dirty="0" smtClean="0">
                <a:solidFill>
                  <a:srgbClr val="000000"/>
                </a:solidFill>
                <a:latin typeface="Traditional Arabic" pitchFamily="18" charset="-78"/>
                <a:cs typeface="Traditional Arabic" pitchFamily="18" charset="-78"/>
              </a:rPr>
              <a:t>جنوبا</a:t>
            </a:r>
            <a:r>
              <a:rPr lang="ar-DZ" sz="2800" dirty="0">
                <a:solidFill>
                  <a:srgbClr val="000000"/>
                </a:solidFill>
                <a:latin typeface="Traditional Arabic" pitchFamily="18" charset="-78"/>
                <a:cs typeface="Traditional Arabic" pitchFamily="18" charset="-78"/>
              </a:rPr>
              <a:t>، وامتدت حدودها في عهد ملكها </a:t>
            </a:r>
            <a:r>
              <a:rPr lang="ar-DZ" sz="2800" dirty="0" err="1">
                <a:solidFill>
                  <a:srgbClr val="000000"/>
                </a:solidFill>
                <a:latin typeface="Traditional Arabic" pitchFamily="18" charset="-78"/>
                <a:cs typeface="Traditional Arabic" pitchFamily="18" charset="-78"/>
              </a:rPr>
              <a:t>ماسينيسا</a:t>
            </a:r>
            <a:r>
              <a:rPr lang="ar-DZ" sz="2800" dirty="0">
                <a:solidFill>
                  <a:srgbClr val="000000"/>
                </a:solidFill>
                <a:latin typeface="Traditional Arabic" pitchFamily="18" charset="-78"/>
                <a:cs typeface="Traditional Arabic" pitchFamily="18" charset="-78"/>
              </a:rPr>
              <a:t> " "</a:t>
            </a:r>
            <a:r>
              <a:rPr lang="fr-FR" sz="2800" dirty="0">
                <a:solidFill>
                  <a:srgbClr val="000000"/>
                </a:solidFill>
                <a:latin typeface="Traditional Arabic" pitchFamily="18" charset="-78"/>
                <a:cs typeface="Traditional Arabic" pitchFamily="18" charset="-78"/>
              </a:rPr>
              <a:t>Massinissa</a:t>
            </a:r>
            <a:r>
              <a:rPr lang="ar-DZ" sz="2800" dirty="0" smtClean="0">
                <a:solidFill>
                  <a:srgbClr val="000000"/>
                </a:solidFill>
                <a:latin typeface="Traditional Arabic" pitchFamily="18" charset="-78"/>
                <a:cs typeface="Traditional Arabic" pitchFamily="18" charset="-78"/>
              </a:rPr>
              <a:t>إلى</a:t>
            </a:r>
            <a:r>
              <a:rPr lang="fr-FR" sz="2800" dirty="0" smtClean="0">
                <a:solidFill>
                  <a:srgbClr val="000000"/>
                </a:solidFill>
                <a:latin typeface="Traditional Arabic" pitchFamily="18" charset="-78"/>
                <a:cs typeface="Traditional Arabic" pitchFamily="18" charset="-78"/>
              </a:rPr>
              <a:t> </a:t>
            </a:r>
            <a:r>
              <a:rPr lang="ar-DZ" sz="2800" dirty="0" smtClean="0">
                <a:solidFill>
                  <a:srgbClr val="000000"/>
                </a:solidFill>
                <a:latin typeface="Traditional Arabic" pitchFamily="18" charset="-78"/>
                <a:cs typeface="Traditional Arabic" pitchFamily="18" charset="-78"/>
              </a:rPr>
              <a:t>وادي </a:t>
            </a:r>
            <a:r>
              <a:rPr lang="ar-DZ" sz="2800" dirty="0">
                <a:solidFill>
                  <a:srgbClr val="000000"/>
                </a:solidFill>
                <a:latin typeface="Traditional Arabic" pitchFamily="18" charset="-78"/>
                <a:cs typeface="Traditional Arabic" pitchFamily="18" charset="-78"/>
              </a:rPr>
              <a:t>ملوية ) (</a:t>
            </a:r>
            <a:r>
              <a:rPr lang="fr-FR" sz="2800" dirty="0" err="1">
                <a:solidFill>
                  <a:srgbClr val="000000"/>
                </a:solidFill>
                <a:latin typeface="Traditional Arabic" pitchFamily="18" charset="-78"/>
                <a:cs typeface="Traditional Arabic" pitchFamily="18" charset="-78"/>
              </a:rPr>
              <a:t>Mulucha</a:t>
            </a:r>
            <a:r>
              <a:rPr lang="fr-FR" sz="2800" dirty="0">
                <a:solidFill>
                  <a:srgbClr val="000000"/>
                </a:solidFill>
                <a:latin typeface="Traditional Arabic" pitchFamily="18" charset="-78"/>
                <a:cs typeface="Traditional Arabic" pitchFamily="18" charset="-78"/>
              </a:rPr>
              <a:t> </a:t>
            </a:r>
            <a:r>
              <a:rPr lang="fr-FR" sz="2800" dirty="0" err="1">
                <a:solidFill>
                  <a:srgbClr val="000000"/>
                </a:solidFill>
                <a:latin typeface="Traditional Arabic" pitchFamily="18" charset="-78"/>
                <a:cs typeface="Traditional Arabic" pitchFamily="18" charset="-78"/>
              </a:rPr>
              <a:t>Flumen</a:t>
            </a:r>
            <a:r>
              <a:rPr lang="ar-DZ" sz="2800" dirty="0">
                <a:solidFill>
                  <a:srgbClr val="000000"/>
                </a:solidFill>
                <a:latin typeface="Traditional Arabic" pitchFamily="18" charset="-78"/>
                <a:cs typeface="Traditional Arabic" pitchFamily="18" charset="-78"/>
              </a:rPr>
              <a:t>غربا </a:t>
            </a:r>
            <a:r>
              <a:rPr lang="ar-DZ" sz="2800" dirty="0" err="1" smtClean="0">
                <a:solidFill>
                  <a:srgbClr val="000000"/>
                </a:solidFill>
                <a:latin typeface="Traditional Arabic" pitchFamily="18" charset="-78"/>
                <a:cs typeface="Traditional Arabic" pitchFamily="18" charset="-78"/>
              </a:rPr>
              <a:t>وقامونية</a:t>
            </a:r>
            <a:r>
              <a:rPr lang="ar-DZ" sz="2800" dirty="0" smtClean="0">
                <a:solidFill>
                  <a:srgbClr val="000000"/>
                </a:solidFill>
                <a:latin typeface="Traditional Arabic" pitchFamily="18" charset="-78"/>
                <a:cs typeface="Traditional Arabic" pitchFamily="18" charset="-78"/>
              </a:rPr>
              <a:t>(</a:t>
            </a:r>
            <a:r>
              <a:rPr lang="fr-FR" sz="2800" dirty="0" err="1">
                <a:solidFill>
                  <a:srgbClr val="000000"/>
                </a:solidFill>
                <a:latin typeface="Traditional Arabic" pitchFamily="18" charset="-78"/>
                <a:cs typeface="Traditional Arabic" pitchFamily="18" charset="-78"/>
              </a:rPr>
              <a:t>Tusca</a:t>
            </a:r>
            <a:r>
              <a:rPr lang="ar-DZ" sz="2800" dirty="0">
                <a:solidFill>
                  <a:srgbClr val="000000"/>
                </a:solidFill>
                <a:latin typeface="Traditional Arabic" pitchFamily="18" charset="-78"/>
                <a:cs typeface="Traditional Arabic" pitchFamily="18" charset="-78"/>
              </a:rPr>
              <a:t>شرقا ومدينة</a:t>
            </a:r>
            <a:r>
              <a:rPr lang="ar-DZ" sz="2800" dirty="0">
                <a:latin typeface="Traditional Arabic" pitchFamily="18" charset="-78"/>
                <a:cs typeface="Traditional Arabic" pitchFamily="18" charset="-78"/>
              </a:rPr>
              <a:t> </a:t>
            </a:r>
            <a:r>
              <a:rPr lang="ar-DZ" sz="2800" dirty="0">
                <a:solidFill>
                  <a:srgbClr val="000000"/>
                </a:solidFill>
                <a:latin typeface="Traditional Arabic" pitchFamily="18" charset="-78"/>
                <a:cs typeface="Traditional Arabic" pitchFamily="18" charset="-78"/>
              </a:rPr>
              <a:t>لبدة ) </a:t>
            </a:r>
            <a:r>
              <a:rPr lang="ar-DZ" sz="2800" dirty="0" smtClean="0">
                <a:solidFill>
                  <a:srgbClr val="000000"/>
                </a:solidFill>
                <a:latin typeface="Traditional Arabic" pitchFamily="18" charset="-78"/>
                <a:cs typeface="Traditional Arabic" pitchFamily="18" charset="-78"/>
              </a:rPr>
              <a:t>طرابلس(</a:t>
            </a:r>
            <a:r>
              <a:rPr lang="fr-FR" sz="2800" dirty="0">
                <a:solidFill>
                  <a:srgbClr val="000000"/>
                </a:solidFill>
                <a:latin typeface="Traditional Arabic" pitchFamily="18" charset="-78"/>
                <a:cs typeface="Traditional Arabic" pitchFamily="18" charset="-78"/>
              </a:rPr>
              <a:t>Leptis Magna</a:t>
            </a:r>
            <a:r>
              <a:rPr lang="ar-DZ" sz="2800" dirty="0">
                <a:solidFill>
                  <a:srgbClr val="000000"/>
                </a:solidFill>
                <a:latin typeface="Traditional Arabic" pitchFamily="18" charset="-78"/>
                <a:cs typeface="Traditional Arabic" pitchFamily="18" charset="-78"/>
              </a:rPr>
              <a:t>باتجاه الجنوب الشرقي مشكلة بذلك نطاق </a:t>
            </a:r>
            <a:r>
              <a:rPr lang="ar-DZ" sz="2800" dirty="0" smtClean="0">
                <a:solidFill>
                  <a:srgbClr val="000000"/>
                </a:solidFill>
                <a:latin typeface="Traditional Arabic" pitchFamily="18" charset="-78"/>
                <a:cs typeface="Traditional Arabic" pitchFamily="18" charset="-78"/>
              </a:rPr>
              <a:t>مملكة</a:t>
            </a:r>
            <a:r>
              <a:rPr lang="fr-FR" sz="2800" dirty="0" smtClean="0">
                <a:solidFill>
                  <a:srgbClr val="000000"/>
                </a:solidFill>
                <a:latin typeface="Traditional Arabic" pitchFamily="18" charset="-78"/>
                <a:cs typeface="Traditional Arabic" pitchFamily="18" charset="-78"/>
              </a:rPr>
              <a:t> </a:t>
            </a:r>
            <a:r>
              <a:rPr lang="ar-DZ" sz="2800" dirty="0" err="1" smtClean="0">
                <a:solidFill>
                  <a:srgbClr val="000000"/>
                </a:solidFill>
                <a:latin typeface="Traditional Arabic" pitchFamily="18" charset="-78"/>
                <a:cs typeface="Traditional Arabic" pitchFamily="18" charset="-78"/>
              </a:rPr>
              <a:t>نوميديا</a:t>
            </a:r>
            <a:r>
              <a:rPr lang="ar-DZ" sz="2800" dirty="0" smtClean="0">
                <a:solidFill>
                  <a:srgbClr val="000000"/>
                </a:solidFill>
                <a:latin typeface="Traditional Arabic" pitchFamily="18" charset="-78"/>
                <a:cs typeface="Traditional Arabic" pitchFamily="18" charset="-78"/>
              </a:rPr>
              <a:t> الموحدة</a:t>
            </a:r>
            <a:r>
              <a:rPr lang="fr-FR" sz="2800" dirty="0" smtClean="0">
                <a:solidFill>
                  <a:srgbClr val="000000"/>
                </a:solidFill>
                <a:latin typeface="Traditional Arabic" pitchFamily="18" charset="-78"/>
                <a:cs typeface="Traditional Arabic" pitchFamily="18" charset="-78"/>
              </a:rPr>
              <a:t>,</a:t>
            </a:r>
            <a:r>
              <a:rPr lang="fr-FR" sz="2800" dirty="0">
                <a:latin typeface="Traditional Arabic" pitchFamily="18" charset="-78"/>
                <a:cs typeface="Traditional Arabic" pitchFamily="18" charset="-78"/>
              </a:rPr>
              <a:t/>
            </a:r>
            <a:br>
              <a:rPr lang="fr-FR" sz="2800" dirty="0">
                <a:latin typeface="Traditional Arabic" pitchFamily="18" charset="-78"/>
                <a:cs typeface="Traditional Arabic" pitchFamily="18" charset="-78"/>
              </a:rPr>
            </a:br>
            <a:r>
              <a:rPr lang="ar-DZ" sz="2800" dirty="0">
                <a:latin typeface="Traditional Arabic" pitchFamily="18" charset="-78"/>
                <a:cs typeface="Traditional Arabic" pitchFamily="18" charset="-78"/>
              </a:rPr>
              <a:t/>
            </a:r>
            <a:br>
              <a:rPr lang="ar-DZ" sz="2800" dirty="0">
                <a:latin typeface="Traditional Arabic" pitchFamily="18" charset="-78"/>
                <a:cs typeface="Traditional Arabic" pitchFamily="18" charset="-78"/>
              </a:rPr>
            </a:br>
            <a:endParaRPr lang="fr-FR" sz="2800" dirty="0">
              <a:latin typeface="Traditional Arabic" pitchFamily="18" charset="-78"/>
              <a:cs typeface="Traditional Arabic" pitchFamily="18" charset="-78"/>
            </a:endParaRPr>
          </a:p>
        </p:txBody>
      </p:sp>
    </p:spTree>
    <p:extLst>
      <p:ext uri="{BB962C8B-B14F-4D97-AF65-F5344CB8AC3E}">
        <p14:creationId xmlns:p14="http://schemas.microsoft.com/office/powerpoint/2010/main" val="39867006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196752"/>
            <a:ext cx="6777317" cy="4635877"/>
          </a:xfrm>
        </p:spPr>
        <p:txBody>
          <a:bodyPr>
            <a:normAutofit/>
          </a:bodyPr>
          <a:lstStyle/>
          <a:p>
            <a:pPr algn="just" rtl="1"/>
            <a:r>
              <a:rPr lang="ar-DZ" sz="2800" dirty="0" err="1">
                <a:solidFill>
                  <a:srgbClr val="333333"/>
                </a:solidFill>
                <a:latin typeface="DroidArabicKufi-Regular"/>
              </a:rPr>
              <a:t>فوليس</a:t>
            </a:r>
            <a:r>
              <a:rPr lang="ar-DZ" sz="2800" dirty="0">
                <a:solidFill>
                  <a:srgbClr val="333333"/>
                </a:solidFill>
                <a:latin typeface="DroidArabicKufi-Regular"/>
              </a:rPr>
              <a:t> (</a:t>
            </a:r>
            <a:r>
              <a:rPr lang="fr-FR" sz="2800" dirty="0" err="1">
                <a:solidFill>
                  <a:srgbClr val="333333"/>
                </a:solidFill>
                <a:latin typeface="DroidArabicKufi-Regular"/>
              </a:rPr>
              <a:t>Follis</a:t>
            </a:r>
            <a:r>
              <a:rPr lang="fr-FR" sz="2800" dirty="0">
                <a:solidFill>
                  <a:srgbClr val="333333"/>
                </a:solidFill>
                <a:latin typeface="DroidArabicKufi-Regular"/>
              </a:rPr>
              <a:t>) </a:t>
            </a:r>
            <a:r>
              <a:rPr lang="ar-DZ" sz="2800" dirty="0">
                <a:solidFill>
                  <a:srgbClr val="333333"/>
                </a:solidFill>
                <a:latin typeface="DroidArabicKufi-Regular"/>
              </a:rPr>
              <a:t>كان الإمبراطور </a:t>
            </a:r>
            <a:r>
              <a:rPr lang="ar-DZ" sz="2800" dirty="0" err="1">
                <a:solidFill>
                  <a:srgbClr val="333333"/>
                </a:solidFill>
                <a:latin typeface="DroidArabicKufi-Regular"/>
              </a:rPr>
              <a:t>دقلديانوس</a:t>
            </a:r>
            <a:r>
              <a:rPr lang="ar-DZ" sz="2800" dirty="0">
                <a:solidFill>
                  <a:srgbClr val="333333"/>
                </a:solidFill>
                <a:latin typeface="DroidArabicKufi-Regular"/>
              </a:rPr>
              <a:t> أول من قام بصك العملة </a:t>
            </a:r>
            <a:r>
              <a:rPr lang="ar-DZ" sz="2800" dirty="0" err="1">
                <a:solidFill>
                  <a:srgbClr val="333333"/>
                </a:solidFill>
                <a:latin typeface="DroidArabicKufi-Regular"/>
              </a:rPr>
              <a:t>فوليس</a:t>
            </a:r>
            <a:r>
              <a:rPr lang="ar-DZ" sz="2800" dirty="0">
                <a:solidFill>
                  <a:srgbClr val="333333"/>
                </a:solidFill>
                <a:latin typeface="DroidArabicKufi-Regular"/>
              </a:rPr>
              <a:t> حوالي عام 294م، وكانت هذه العملة تصنع باستخدام البرونز مع كمية بسيطة من الفضة، ونتيجةً للفوضى التي عمت في الإمبراطورية الرومانية في ذلك الوقت، خضعت هذه العملة لتغيرات سريعة بسبب إنقاص حجمها ووزنها.</a:t>
            </a:r>
            <a:r>
              <a:rPr lang="ar-DZ" sz="2800" dirty="0"/>
              <a:t/>
            </a:r>
            <a:br>
              <a:rPr lang="ar-DZ" sz="2800" dirty="0"/>
            </a:br>
            <a:r>
              <a:rPr lang="ar-DZ" sz="2800" dirty="0"/>
              <a:t/>
            </a:r>
            <a:br>
              <a:rPr lang="ar-DZ" sz="2800" dirty="0"/>
            </a:br>
            <a:endParaRPr lang="fr-FR" sz="2800" dirty="0"/>
          </a:p>
        </p:txBody>
      </p:sp>
    </p:spTree>
    <p:extLst>
      <p:ext uri="{BB962C8B-B14F-4D97-AF65-F5344CB8AC3E}">
        <p14:creationId xmlns:p14="http://schemas.microsoft.com/office/powerpoint/2010/main" val="34373043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TIC\Downloads\Maximien_Galère,_nummus,_Héraclée,_Tétrarchie,_Genio_Populi_Roman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196752"/>
            <a:ext cx="8604448" cy="445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3517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620688"/>
            <a:ext cx="7024744" cy="1152128"/>
          </a:xfrm>
        </p:spPr>
        <p:txBody>
          <a:bodyPr>
            <a:normAutofit/>
          </a:bodyPr>
          <a:lstStyle/>
          <a:p>
            <a:pPr algn="r" rtl="1"/>
            <a:r>
              <a:rPr lang="ar-DZ" sz="1800" dirty="0">
                <a:solidFill>
                  <a:srgbClr val="94C600"/>
                </a:solidFill>
              </a:rPr>
              <a:t/>
            </a:r>
            <a:br>
              <a:rPr lang="ar-DZ" sz="1800" dirty="0">
                <a:solidFill>
                  <a:srgbClr val="94C600"/>
                </a:solidFill>
              </a:rPr>
            </a:br>
            <a:r>
              <a:rPr lang="ar-DZ" sz="1800" dirty="0">
                <a:solidFill>
                  <a:srgbClr val="94C600"/>
                </a:solidFill>
              </a:rPr>
              <a:t>فئات العملات الأكثر شيوعاً وأحجامهم القياسية أثناء العصور الرومانية.</a:t>
            </a:r>
            <a:endParaRPr lang="fr-FR" sz="1800" dirty="0"/>
          </a:p>
        </p:txBody>
      </p:sp>
      <p:pic>
        <p:nvPicPr>
          <p:cNvPr id="2050" name="Picture 2" descr="C:\Users\NTIC\Desktop\800px-Common_Roman_Coin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916832"/>
            <a:ext cx="6768752"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2150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3074" name="Picture 2" descr="C:\Users\NTIC\Desktop\غ.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29" t="21470" r="32900" b="25158"/>
          <a:stretch/>
        </p:blipFill>
        <p:spPr bwMode="auto">
          <a:xfrm>
            <a:off x="971600" y="2204864"/>
            <a:ext cx="6840760"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2470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ar-DZ" dirty="0" err="1" smtClean="0"/>
              <a:t>ديناريوس</a:t>
            </a:r>
            <a:r>
              <a:rPr lang="ar-DZ" dirty="0" smtClean="0"/>
              <a:t> </a:t>
            </a:r>
            <a:r>
              <a:rPr lang="ar-DZ" dirty="0" err="1" smtClean="0"/>
              <a:t>لامبرطور</a:t>
            </a:r>
            <a:r>
              <a:rPr lang="ar-DZ" dirty="0" smtClean="0"/>
              <a:t> </a:t>
            </a:r>
            <a:r>
              <a:rPr lang="ar-DZ" dirty="0" err="1" smtClean="0"/>
              <a:t>طرجان</a:t>
            </a:r>
            <a:r>
              <a:rPr lang="ar-DZ" dirty="0" smtClean="0"/>
              <a:t> ومارس</a:t>
            </a:r>
            <a:endParaRPr lang="fr-FR" dirty="0"/>
          </a:p>
        </p:txBody>
      </p:sp>
      <p:pic>
        <p:nvPicPr>
          <p:cNvPr id="4098" name="Picture 2" descr="C:\Users\NTIC\Desktop\iii.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360" t="28279" r="34853" b="25850"/>
          <a:stretch/>
        </p:blipFill>
        <p:spPr bwMode="auto">
          <a:xfrm>
            <a:off x="1331640" y="2348880"/>
            <a:ext cx="6264696"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2170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TIC\Desktop\8denar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84784"/>
            <a:ext cx="6768752"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3309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normAutofit/>
          </a:bodyPr>
          <a:lstStyle/>
          <a:p>
            <a:pPr algn="just" rtl="1"/>
            <a:r>
              <a:rPr lang="ar-DZ" dirty="0">
                <a:solidFill>
                  <a:schemeClr val="tx1"/>
                </a:solidFill>
              </a:rPr>
              <a:t>يرتبط تاريخ سك العملة الرومانية والتعامل بها بالتطور الذي شهدته مدينة روما وشبه الجزيرة </a:t>
            </a:r>
            <a:r>
              <a:rPr lang="ar-DZ" dirty="0" smtClean="0">
                <a:solidFill>
                  <a:schemeClr val="tx1"/>
                </a:solidFill>
              </a:rPr>
              <a:t>الإيطالية </a:t>
            </a:r>
            <a:r>
              <a:rPr lang="ar-DZ" dirty="0">
                <a:solidFill>
                  <a:schemeClr val="tx1"/>
                </a:solidFill>
              </a:rPr>
              <a:t>ويبدو أن توسع الرومان </a:t>
            </a:r>
            <a:r>
              <a:rPr lang="ar-DZ" dirty="0" smtClean="0">
                <a:solidFill>
                  <a:schemeClr val="tx1"/>
                </a:solidFill>
              </a:rPr>
              <a:t>وعلاقاتهم </a:t>
            </a:r>
            <a:r>
              <a:rPr lang="ar-DZ" dirty="0">
                <a:solidFill>
                  <a:schemeClr val="tx1"/>
                </a:solidFill>
              </a:rPr>
              <a:t>التجارية قد فرض عليهم أن يصدروا </a:t>
            </a:r>
            <a:r>
              <a:rPr lang="ar-DZ" dirty="0" smtClean="0">
                <a:solidFill>
                  <a:schemeClr val="tx1"/>
                </a:solidFill>
              </a:rPr>
              <a:t>عملات </a:t>
            </a:r>
            <a:r>
              <a:rPr lang="ar-DZ" dirty="0">
                <a:solidFill>
                  <a:schemeClr val="tx1"/>
                </a:solidFill>
              </a:rPr>
              <a:t>خاصة </a:t>
            </a:r>
            <a:r>
              <a:rPr lang="ar-DZ" dirty="0" smtClean="0">
                <a:solidFill>
                  <a:schemeClr val="tx1"/>
                </a:solidFill>
              </a:rPr>
              <a:t>بهم </a:t>
            </a:r>
            <a:r>
              <a:rPr lang="ar-DZ" dirty="0">
                <a:solidFill>
                  <a:schemeClr val="tx1"/>
                </a:solidFill>
              </a:rPr>
              <a:t>. فقد تدرجت النقود الرومانية من حيث أفضليتها في سوق التداول ومن حيث نوع المعدن المسكوكة منه أيضا إذ استعمل الرومان العملة النحاسية </a:t>
            </a:r>
            <a:r>
              <a:rPr lang="ar-DZ" dirty="0" smtClean="0">
                <a:solidFill>
                  <a:schemeClr val="tx1"/>
                </a:solidFill>
              </a:rPr>
              <a:t>البرونزية </a:t>
            </a:r>
            <a:r>
              <a:rPr lang="ar-DZ" dirty="0">
                <a:solidFill>
                  <a:schemeClr val="tx1"/>
                </a:solidFill>
              </a:rPr>
              <a:t>على نطاق واسع في شتى </a:t>
            </a:r>
            <a:r>
              <a:rPr lang="ar-DZ" dirty="0" smtClean="0">
                <a:solidFill>
                  <a:schemeClr val="tx1"/>
                </a:solidFill>
              </a:rPr>
              <a:t>المجلات </a:t>
            </a:r>
            <a:r>
              <a:rPr lang="ar-DZ" dirty="0">
                <a:solidFill>
                  <a:schemeClr val="tx1"/>
                </a:solidFill>
              </a:rPr>
              <a:t>وأنواع </a:t>
            </a:r>
            <a:r>
              <a:rPr lang="ar-DZ" dirty="0" smtClean="0">
                <a:solidFill>
                  <a:schemeClr val="tx1"/>
                </a:solidFill>
              </a:rPr>
              <a:t>المبادلات </a:t>
            </a:r>
            <a:r>
              <a:rPr lang="ar-DZ" dirty="0">
                <a:solidFill>
                  <a:schemeClr val="tx1"/>
                </a:solidFill>
              </a:rPr>
              <a:t>والحسابات </a:t>
            </a:r>
            <a:r>
              <a:rPr lang="ar-DZ" dirty="0" smtClean="0">
                <a:solidFill>
                  <a:schemeClr val="tx1"/>
                </a:solidFill>
              </a:rPr>
              <a:t>أولا, </a:t>
            </a:r>
            <a:r>
              <a:rPr lang="ar-DZ" dirty="0">
                <a:solidFill>
                  <a:schemeClr val="tx1"/>
                </a:solidFill>
              </a:rPr>
              <a:t>ثم النقود الفضية في عهد الجمهوري أما في العهد </a:t>
            </a:r>
            <a:r>
              <a:rPr lang="ar-DZ" dirty="0" smtClean="0">
                <a:solidFill>
                  <a:schemeClr val="tx1"/>
                </a:solidFill>
              </a:rPr>
              <a:t>الإمبراطوري </a:t>
            </a:r>
            <a:r>
              <a:rPr lang="ar-DZ" dirty="0">
                <a:solidFill>
                  <a:schemeClr val="tx1"/>
                </a:solidFill>
              </a:rPr>
              <a:t>فقد استعملت النقود البرونزية والفضية جنبا إلى جنب غير أن هذه </a:t>
            </a:r>
            <a:r>
              <a:rPr lang="ar-DZ" dirty="0" smtClean="0">
                <a:solidFill>
                  <a:schemeClr val="tx1"/>
                </a:solidFill>
              </a:rPr>
              <a:t>الأخيرة ظلت الأكثر </a:t>
            </a:r>
            <a:r>
              <a:rPr lang="ar-DZ" dirty="0">
                <a:solidFill>
                  <a:schemeClr val="tx1"/>
                </a:solidFill>
              </a:rPr>
              <a:t>شيوعا خاصة إبان القرن </a:t>
            </a:r>
            <a:r>
              <a:rPr lang="ar-DZ" dirty="0" smtClean="0">
                <a:solidFill>
                  <a:schemeClr val="tx1"/>
                </a:solidFill>
              </a:rPr>
              <a:t>الأول </a:t>
            </a:r>
            <a:r>
              <a:rPr lang="ar-DZ" dirty="0">
                <a:solidFill>
                  <a:schemeClr val="tx1"/>
                </a:solidFill>
              </a:rPr>
              <a:t>والثاني </a:t>
            </a:r>
            <a:r>
              <a:rPr lang="ar-DZ" dirty="0" smtClean="0">
                <a:solidFill>
                  <a:schemeClr val="tx1"/>
                </a:solidFill>
              </a:rPr>
              <a:t>الميلاديين </a:t>
            </a:r>
            <a:r>
              <a:rPr lang="ar-DZ" dirty="0">
                <a:solidFill>
                  <a:schemeClr val="tx1"/>
                </a:solidFill>
              </a:rPr>
              <a:t>في </a:t>
            </a:r>
            <a:r>
              <a:rPr lang="ar-DZ" dirty="0" smtClean="0">
                <a:solidFill>
                  <a:schemeClr val="tx1"/>
                </a:solidFill>
              </a:rPr>
              <a:t>المبادلات </a:t>
            </a:r>
            <a:r>
              <a:rPr lang="ar-DZ" dirty="0">
                <a:solidFill>
                  <a:schemeClr val="tx1"/>
                </a:solidFill>
              </a:rPr>
              <a:t>التجارية حتى عهد قسطنطين الكبير </a:t>
            </a:r>
            <a:r>
              <a:rPr lang="ar-DZ" dirty="0" smtClean="0">
                <a:solidFill>
                  <a:schemeClr val="tx1"/>
                </a:solidFill>
              </a:rPr>
              <a:t>الذي </a:t>
            </a:r>
            <a:r>
              <a:rPr lang="ar-DZ" dirty="0">
                <a:solidFill>
                  <a:schemeClr val="tx1"/>
                </a:solidFill>
              </a:rPr>
              <a:t>ذاع فيه </a:t>
            </a:r>
            <a:r>
              <a:rPr lang="ar-DZ" dirty="0" smtClean="0">
                <a:solidFill>
                  <a:schemeClr val="tx1"/>
                </a:solidFill>
              </a:rPr>
              <a:t>استعمال </a:t>
            </a:r>
            <a:r>
              <a:rPr lang="ar-DZ" dirty="0">
                <a:solidFill>
                  <a:schemeClr val="tx1"/>
                </a:solidFill>
              </a:rPr>
              <a:t>النقود الذهبية أكثر</a:t>
            </a:r>
            <a:endParaRPr lang="fr-FR" dirty="0">
              <a:solidFill>
                <a:schemeClr val="tx1"/>
              </a:solidFill>
            </a:endParaRPr>
          </a:p>
        </p:txBody>
      </p:sp>
    </p:spTree>
    <p:extLst>
      <p:ext uri="{BB962C8B-B14F-4D97-AF65-F5344CB8AC3E}">
        <p14:creationId xmlns:p14="http://schemas.microsoft.com/office/powerpoint/2010/main" val="9227298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36712"/>
            <a:ext cx="8229600" cy="5289451"/>
          </a:xfrm>
        </p:spPr>
        <p:txBody>
          <a:bodyPr/>
          <a:lstStyle/>
          <a:p>
            <a:pPr algn="just" rtl="1"/>
            <a:r>
              <a:rPr lang="ar-DZ" dirty="0"/>
              <a:t>لم يكتفي الرومان بتنويع مظهر عمالتهم </a:t>
            </a:r>
            <a:r>
              <a:rPr lang="ar-DZ" dirty="0" smtClean="0"/>
              <a:t>لتلائم </a:t>
            </a:r>
            <a:r>
              <a:rPr lang="ar-DZ" dirty="0"/>
              <a:t>أهدافهم السياسية والتجارية </a:t>
            </a:r>
            <a:r>
              <a:rPr lang="ar-DZ" dirty="0" smtClean="0"/>
              <a:t>غيرانهم تلاعبوا </a:t>
            </a:r>
            <a:r>
              <a:rPr lang="ar-DZ" dirty="0"/>
              <a:t>أيضا </a:t>
            </a:r>
            <a:r>
              <a:rPr lang="ar-DZ" dirty="0" smtClean="0"/>
              <a:t>في </a:t>
            </a:r>
            <a:r>
              <a:rPr lang="ar-DZ" dirty="0"/>
              <a:t>قيمتها لتتناسب مع احتياجات الدولة الرومانية التي بدأت استخدام عملتها في التبادل التجاري </a:t>
            </a:r>
            <a:r>
              <a:rPr lang="ar-DZ" dirty="0" smtClean="0"/>
              <a:t>في </a:t>
            </a:r>
            <a:r>
              <a:rPr lang="ar-DZ" dirty="0"/>
              <a:t>عام 928ق.م . استخدم الرومان النقود النحاسية في </a:t>
            </a:r>
            <a:r>
              <a:rPr lang="ar-DZ" dirty="0" smtClean="0"/>
              <a:t>تعاملاتهم </a:t>
            </a:r>
            <a:r>
              <a:rPr lang="ar-DZ" dirty="0"/>
              <a:t>و نتيجة التضخم </a:t>
            </a:r>
            <a:r>
              <a:rPr lang="ar-DZ" dirty="0" smtClean="0"/>
              <a:t>المالي)كثرة </a:t>
            </a:r>
            <a:r>
              <a:rPr lang="ar-DZ" dirty="0"/>
              <a:t>كمية النقود مع هبوط قدرتها </a:t>
            </a:r>
            <a:r>
              <a:rPr lang="ar-DZ" dirty="0" smtClean="0"/>
              <a:t>الشرائية </a:t>
            </a:r>
            <a:r>
              <a:rPr lang="ar-DZ" dirty="0"/>
              <a:t>قاموا باستخدام النقود البرونزية وبقيت الوحدة </a:t>
            </a:r>
            <a:r>
              <a:rPr lang="ar-DZ" dirty="0" smtClean="0"/>
              <a:t>الأساسية </a:t>
            </a:r>
            <a:r>
              <a:rPr lang="ar-DZ" dirty="0"/>
              <a:t>للتداول </a:t>
            </a:r>
            <a:r>
              <a:rPr lang="ar-DZ" dirty="0" smtClean="0"/>
              <a:t>منها </a:t>
            </a:r>
            <a:r>
              <a:rPr lang="ar-DZ" dirty="0"/>
              <a:t>في المبالغ الكبرى في ايطاليا و إلى جانب النقود الفضية </a:t>
            </a:r>
            <a:r>
              <a:rPr lang="ar-DZ" dirty="0" smtClean="0"/>
              <a:t>والذهبية</a:t>
            </a:r>
            <a:endParaRPr lang="fr-FR" dirty="0"/>
          </a:p>
        </p:txBody>
      </p:sp>
    </p:spTree>
    <p:extLst>
      <p:ext uri="{BB962C8B-B14F-4D97-AF65-F5344CB8AC3E}">
        <p14:creationId xmlns:p14="http://schemas.microsoft.com/office/powerpoint/2010/main" val="17799935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908720"/>
            <a:ext cx="6777317" cy="4923909"/>
          </a:xfrm>
        </p:spPr>
        <p:txBody>
          <a:bodyPr/>
          <a:lstStyle/>
          <a:p>
            <a:pPr algn="r" rtl="1"/>
            <a:r>
              <a:rPr lang="ar-DZ" dirty="0"/>
              <a:t>قامت روما بربط </a:t>
            </a:r>
            <a:r>
              <a:rPr lang="ar-DZ" dirty="0" smtClean="0"/>
              <a:t>اقتصادها بالاقتصاد </a:t>
            </a:r>
            <a:r>
              <a:rPr lang="ar-DZ" dirty="0" err="1"/>
              <a:t>النوميدي</a:t>
            </a:r>
            <a:r>
              <a:rPr lang="ar-DZ" dirty="0"/>
              <a:t> </a:t>
            </a:r>
            <a:r>
              <a:rPr lang="ar-DZ" dirty="0" smtClean="0"/>
              <a:t>لاتصالها </a:t>
            </a:r>
            <a:r>
              <a:rPr lang="ar-DZ" dirty="0"/>
              <a:t>بالمنطقة حيث أدخلت عملتها </a:t>
            </a:r>
            <a:r>
              <a:rPr lang="ar-DZ" dirty="0" smtClean="0"/>
              <a:t>لبلاد </a:t>
            </a:r>
            <a:r>
              <a:rPr lang="ar-DZ" dirty="0"/>
              <a:t>المغرب القديم وفرضت أسعارها على المملكة </a:t>
            </a:r>
            <a:r>
              <a:rPr lang="ar-DZ" dirty="0" err="1"/>
              <a:t>النوميدية</a:t>
            </a:r>
            <a:r>
              <a:rPr lang="ar-DZ" dirty="0"/>
              <a:t> الكبرى التي عرفت عملتها منذ عهد ملوكها سنة </a:t>
            </a:r>
            <a:r>
              <a:rPr lang="ar-DZ" dirty="0" smtClean="0"/>
              <a:t>46ق.م </a:t>
            </a:r>
            <a:r>
              <a:rPr lang="ar-DZ" dirty="0"/>
              <a:t>لكن رغم ذلك استمر استعمال العملة المحلية إلى جانب العملة الدخيلة ومادامت هناك </a:t>
            </a:r>
            <a:r>
              <a:rPr lang="ar-DZ" dirty="0" smtClean="0"/>
              <a:t>عملة </a:t>
            </a:r>
            <a:r>
              <a:rPr lang="ar-DZ" dirty="0"/>
              <a:t>فقد تبعها وجود أسعار</a:t>
            </a:r>
            <a:endParaRPr lang="fr-FR" dirty="0"/>
          </a:p>
        </p:txBody>
      </p:sp>
    </p:spTree>
    <p:extLst>
      <p:ext uri="{BB962C8B-B14F-4D97-AF65-F5344CB8AC3E}">
        <p14:creationId xmlns:p14="http://schemas.microsoft.com/office/powerpoint/2010/main" val="27985549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normAutofit/>
          </a:bodyPr>
          <a:lstStyle/>
          <a:p>
            <a:pPr algn="just" rtl="1"/>
            <a:r>
              <a:rPr lang="ar-DZ" dirty="0"/>
              <a:t>احتل التجار الرومان مكان التجار </a:t>
            </a:r>
            <a:r>
              <a:rPr lang="ar-DZ" dirty="0" err="1"/>
              <a:t>القرطاجيون</a:t>
            </a:r>
            <a:r>
              <a:rPr lang="ar-DZ" dirty="0"/>
              <a:t> مركزين نشاطهم على المتاجرة في القمح </a:t>
            </a:r>
            <a:r>
              <a:rPr lang="ar-DZ" dirty="0" smtClean="0"/>
              <a:t>الإفريقي </a:t>
            </a:r>
            <a:r>
              <a:rPr lang="ar-DZ" dirty="0" err="1"/>
              <a:t>النوميدي</a:t>
            </a:r>
            <a:r>
              <a:rPr lang="ar-DZ" dirty="0"/>
              <a:t> المرغوب في </a:t>
            </a:r>
            <a:r>
              <a:rPr lang="ar-DZ" dirty="0" smtClean="0"/>
              <a:t>الأسواق الإيطالية وبلاد الإغريق </a:t>
            </a:r>
            <a:r>
              <a:rPr lang="ar-DZ" dirty="0"/>
              <a:t>واخذ عدد أولئك التجار يتزايد مع </a:t>
            </a:r>
            <a:r>
              <a:rPr lang="ar-DZ" dirty="0" smtClean="0"/>
              <a:t>الأيام </a:t>
            </a:r>
            <a:r>
              <a:rPr lang="ar-DZ" dirty="0"/>
              <a:t>وارتفعت منزلتهم في </a:t>
            </a:r>
            <a:r>
              <a:rPr lang="ar-DZ" dirty="0" smtClean="0"/>
              <a:t>الولاية </a:t>
            </a:r>
            <a:r>
              <a:rPr lang="ar-DZ" dirty="0"/>
              <a:t>وخارجها فأصبحوا يكونون طبقة ممتازة حتى أنهم توصلوا إلى التدخل في الشؤون السياسية الداخلية لمملكة </a:t>
            </a:r>
            <a:r>
              <a:rPr lang="ar-DZ" dirty="0" err="1"/>
              <a:t>نوميديا</a:t>
            </a:r>
            <a:r>
              <a:rPr lang="ar-DZ" dirty="0"/>
              <a:t> وشكلوا قوة دفاعية ضد أي زحف أو حملة على المدينة . استثمر الفرسان التجار الرومان أموالهم في مختلف </a:t>
            </a:r>
            <a:r>
              <a:rPr lang="ar-DZ" dirty="0" smtClean="0"/>
              <a:t>الأعمال </a:t>
            </a:r>
            <a:r>
              <a:rPr lang="ar-DZ" dirty="0"/>
              <a:t>المربحة وقد تحسنت مكانتهم المادية </a:t>
            </a:r>
            <a:r>
              <a:rPr lang="ar-DZ" dirty="0" smtClean="0"/>
              <a:t>والسياسية </a:t>
            </a:r>
            <a:r>
              <a:rPr lang="ar-DZ" dirty="0"/>
              <a:t>وأصبحوا يعرفون بأثرياء </a:t>
            </a:r>
            <a:r>
              <a:rPr lang="ar-DZ" dirty="0" smtClean="0"/>
              <a:t>التجار</a:t>
            </a:r>
            <a:endParaRPr lang="fr-FR" dirty="0"/>
          </a:p>
        </p:txBody>
      </p:sp>
    </p:spTree>
    <p:extLst>
      <p:ext uri="{BB962C8B-B14F-4D97-AF65-F5344CB8AC3E}">
        <p14:creationId xmlns:p14="http://schemas.microsoft.com/office/powerpoint/2010/main" val="7097177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332656"/>
            <a:ext cx="7848988" cy="6408712"/>
          </a:xfrm>
        </p:spPr>
        <p:txBody>
          <a:bodyPr>
            <a:noAutofit/>
          </a:bodyPr>
          <a:lstStyle/>
          <a:p>
            <a:pPr algn="just" rtl="1"/>
            <a:r>
              <a:rPr lang="ar-DZ" dirty="0">
                <a:solidFill>
                  <a:srgbClr val="000000"/>
                </a:solidFill>
                <a:latin typeface="Rateb lotusb22"/>
              </a:rPr>
              <a:t>فقدت هذه المملكة مرتين أجزاء من أراضيها، الأولى كانت في </a:t>
            </a:r>
            <a:r>
              <a:rPr lang="ar-DZ" dirty="0" smtClean="0">
                <a:solidFill>
                  <a:srgbClr val="000000"/>
                </a:solidFill>
                <a:latin typeface="Rateb lotusb22"/>
              </a:rPr>
              <a:t>سنة</a:t>
            </a:r>
            <a:r>
              <a:rPr lang="ar-DZ" dirty="0" smtClean="0">
                <a:solidFill>
                  <a:srgbClr val="000000"/>
                </a:solidFill>
                <a:latin typeface="Sakkal Majalla"/>
              </a:rPr>
              <a:t>105</a:t>
            </a:r>
            <a:r>
              <a:rPr lang="ar-DZ" dirty="0" smtClean="0">
                <a:solidFill>
                  <a:srgbClr val="000000"/>
                </a:solidFill>
                <a:latin typeface="Rateb lotusb22"/>
              </a:rPr>
              <a:t>ق.م </a:t>
            </a:r>
            <a:r>
              <a:rPr lang="ar-DZ" dirty="0">
                <a:solidFill>
                  <a:srgbClr val="000000"/>
                </a:solidFill>
                <a:latin typeface="Rateb lotusb22"/>
              </a:rPr>
              <a:t>بحيث منح الرومان ثلثها الغربي للملك </a:t>
            </a:r>
            <a:r>
              <a:rPr lang="ar-DZ" dirty="0" err="1">
                <a:solidFill>
                  <a:srgbClr val="000000"/>
                </a:solidFill>
                <a:latin typeface="Rateb lotusb22"/>
              </a:rPr>
              <a:t>الموريطاني</a:t>
            </a:r>
            <a:r>
              <a:rPr lang="ar-DZ" dirty="0">
                <a:solidFill>
                  <a:srgbClr val="000000"/>
                </a:solidFill>
                <a:latin typeface="Rateb lotusb22"/>
              </a:rPr>
              <a:t> </a:t>
            </a:r>
            <a:r>
              <a:rPr lang="ar-DZ" dirty="0" err="1" smtClean="0">
                <a:solidFill>
                  <a:srgbClr val="000000"/>
                </a:solidFill>
                <a:latin typeface="Rateb lotusb22"/>
              </a:rPr>
              <a:t>بوخوس</a:t>
            </a:r>
            <a:r>
              <a:rPr lang="fr-FR" dirty="0" smtClean="0">
                <a:solidFill>
                  <a:srgbClr val="000000"/>
                </a:solidFill>
                <a:latin typeface="Rateb lotusb22"/>
              </a:rPr>
              <a:t> </a:t>
            </a:r>
            <a:r>
              <a:rPr lang="ar-DZ" dirty="0" smtClean="0">
                <a:solidFill>
                  <a:srgbClr val="000000"/>
                </a:solidFill>
                <a:latin typeface="Rateb lotusb22"/>
              </a:rPr>
              <a:t>الأول</a:t>
            </a:r>
            <a:r>
              <a:rPr lang="ar-DZ" dirty="0" smtClean="0">
                <a:solidFill>
                  <a:srgbClr val="000000"/>
                </a:solidFill>
                <a:latin typeface="Sakkal Majalla"/>
              </a:rPr>
              <a:t>-</a:t>
            </a:r>
            <a:r>
              <a:rPr lang="ar-DZ" dirty="0" smtClean="0">
                <a:solidFill>
                  <a:srgbClr val="000000"/>
                </a:solidFill>
                <a:latin typeface="Times New Roman"/>
              </a:rPr>
              <a:t>" </a:t>
            </a:r>
            <a:r>
              <a:rPr lang="fr-FR" dirty="0" err="1">
                <a:solidFill>
                  <a:srgbClr val="000000"/>
                </a:solidFill>
                <a:latin typeface="Times New Roman"/>
              </a:rPr>
              <a:t>Bocchus</a:t>
            </a:r>
            <a:r>
              <a:rPr lang="fr-FR" dirty="0">
                <a:solidFill>
                  <a:srgbClr val="000000"/>
                </a:solidFill>
                <a:latin typeface="Times New Roman"/>
              </a:rPr>
              <a:t> I</a:t>
            </a:r>
            <a:r>
              <a:rPr lang="ar-DZ" dirty="0">
                <a:solidFill>
                  <a:srgbClr val="000000"/>
                </a:solidFill>
                <a:latin typeface="Rateb lotusb22"/>
              </a:rPr>
              <a:t>واختلف المؤرخون في تحديد هذا الثلث بين </a:t>
            </a:r>
            <a:r>
              <a:rPr lang="ar-DZ" dirty="0" err="1" smtClean="0">
                <a:solidFill>
                  <a:srgbClr val="000000"/>
                </a:solidFill>
                <a:latin typeface="Rateb lotusb22"/>
              </a:rPr>
              <a:t>يعتقدأن</a:t>
            </a:r>
            <a:r>
              <a:rPr lang="ar-DZ" dirty="0" smtClean="0">
                <a:solidFill>
                  <a:srgbClr val="000000"/>
                </a:solidFill>
                <a:latin typeface="Rateb lotusb22"/>
              </a:rPr>
              <a:t> </a:t>
            </a:r>
            <a:r>
              <a:rPr lang="ar-DZ" dirty="0">
                <a:solidFill>
                  <a:srgbClr val="000000"/>
                </a:solidFill>
                <a:latin typeface="Rateb lotusb22"/>
              </a:rPr>
              <a:t>حدودها الغربية تقلصت إلى وادي شلف </a:t>
            </a:r>
            <a:r>
              <a:rPr lang="ar-DZ" dirty="0">
                <a:solidFill>
                  <a:srgbClr val="000000"/>
                </a:solidFill>
                <a:latin typeface="Times New Roman"/>
              </a:rPr>
              <a:t>) </a:t>
            </a:r>
            <a:r>
              <a:rPr lang="ar-DZ" dirty="0">
                <a:solidFill>
                  <a:srgbClr val="000000"/>
                </a:solidFill>
                <a:latin typeface="Sakkal Majalla"/>
              </a:rPr>
              <a:t>،</a:t>
            </a:r>
            <a:r>
              <a:rPr lang="ar-DZ" dirty="0">
                <a:solidFill>
                  <a:srgbClr val="000000"/>
                </a:solidFill>
                <a:latin typeface="Times New Roman"/>
              </a:rPr>
              <a:t>(</a:t>
            </a:r>
            <a:r>
              <a:rPr lang="fr-FR" dirty="0" err="1">
                <a:solidFill>
                  <a:srgbClr val="000000"/>
                </a:solidFill>
                <a:latin typeface="Times New Roman"/>
              </a:rPr>
              <a:t>Chylimath</a:t>
            </a:r>
            <a:r>
              <a:rPr lang="fr-FR" dirty="0">
                <a:solidFill>
                  <a:srgbClr val="000000"/>
                </a:solidFill>
                <a:latin typeface="Times New Roman"/>
              </a:rPr>
              <a:t> </a:t>
            </a:r>
            <a:r>
              <a:rPr lang="fr-FR" dirty="0" err="1">
                <a:solidFill>
                  <a:srgbClr val="000000"/>
                </a:solidFill>
                <a:latin typeface="Times New Roman"/>
              </a:rPr>
              <a:t>Flumen</a:t>
            </a:r>
            <a:r>
              <a:rPr lang="ar-DZ" dirty="0" smtClean="0">
                <a:solidFill>
                  <a:srgbClr val="000000"/>
                </a:solidFill>
                <a:latin typeface="Rateb lotusb22"/>
              </a:rPr>
              <a:t>وبين من </a:t>
            </a:r>
            <a:r>
              <a:rPr lang="ar-DZ" dirty="0">
                <a:solidFill>
                  <a:srgbClr val="000000"/>
                </a:solidFill>
                <a:latin typeface="Rateb lotusb22"/>
              </a:rPr>
              <a:t>يفترض أنها بلغت وادي </a:t>
            </a:r>
            <a:r>
              <a:rPr lang="ar-DZ" dirty="0" err="1">
                <a:solidFill>
                  <a:srgbClr val="000000"/>
                </a:solidFill>
                <a:latin typeface="Rateb lotusb22"/>
              </a:rPr>
              <a:t>الصومام</a:t>
            </a:r>
            <a:r>
              <a:rPr lang="ar-DZ" dirty="0">
                <a:solidFill>
                  <a:srgbClr val="000000"/>
                </a:solidFill>
                <a:latin typeface="Times New Roman"/>
              </a:rPr>
              <a:t>) </a:t>
            </a:r>
            <a:r>
              <a:rPr lang="fr-FR" dirty="0" smtClean="0">
                <a:solidFill>
                  <a:srgbClr val="000000"/>
                </a:solidFill>
                <a:latin typeface="Times New Roman"/>
              </a:rPr>
              <a:t>-</a:t>
            </a:r>
            <a:r>
              <a:rPr lang="ar-DZ" dirty="0" smtClean="0">
                <a:solidFill>
                  <a:srgbClr val="000000"/>
                </a:solidFill>
                <a:latin typeface="Rateb lotusb22"/>
              </a:rPr>
              <a:t>والثانية </a:t>
            </a:r>
            <a:r>
              <a:rPr lang="ar-DZ" dirty="0">
                <a:solidFill>
                  <a:srgbClr val="000000"/>
                </a:solidFill>
                <a:latin typeface="Rateb lotusb22"/>
              </a:rPr>
              <a:t>عقب انهزام ملكها </a:t>
            </a:r>
            <a:r>
              <a:rPr lang="ar-DZ" dirty="0" err="1">
                <a:solidFill>
                  <a:srgbClr val="000000"/>
                </a:solidFill>
                <a:latin typeface="Rateb lotusb22"/>
              </a:rPr>
              <a:t>يوبا</a:t>
            </a:r>
            <a:r>
              <a:rPr lang="ar-DZ" dirty="0">
                <a:solidFill>
                  <a:srgbClr val="000000"/>
                </a:solidFill>
                <a:latin typeface="Rateb lotusb22"/>
              </a:rPr>
              <a:t> الأول </a:t>
            </a:r>
            <a:r>
              <a:rPr lang="ar-DZ" dirty="0">
                <a:solidFill>
                  <a:srgbClr val="000000"/>
                </a:solidFill>
                <a:latin typeface="Times New Roman"/>
              </a:rPr>
              <a:t>" "</a:t>
            </a:r>
            <a:r>
              <a:rPr lang="fr-FR" dirty="0" err="1">
                <a:solidFill>
                  <a:srgbClr val="000000"/>
                </a:solidFill>
                <a:latin typeface="Times New Roman"/>
              </a:rPr>
              <a:t>Iuba</a:t>
            </a:r>
            <a:r>
              <a:rPr lang="fr-FR" dirty="0">
                <a:solidFill>
                  <a:srgbClr val="000000"/>
                </a:solidFill>
                <a:latin typeface="Times New Roman"/>
              </a:rPr>
              <a:t> I</a:t>
            </a:r>
            <a:r>
              <a:rPr lang="ar-DZ" dirty="0">
                <a:solidFill>
                  <a:srgbClr val="000000"/>
                </a:solidFill>
                <a:latin typeface="Rateb lotusb22"/>
              </a:rPr>
              <a:t>أمام الرومان </a:t>
            </a:r>
            <a:r>
              <a:rPr lang="ar-DZ" dirty="0" smtClean="0">
                <a:solidFill>
                  <a:srgbClr val="000000"/>
                </a:solidFill>
                <a:latin typeface="Rateb lotusb22"/>
              </a:rPr>
              <a:t>سنة</a:t>
            </a:r>
            <a:r>
              <a:rPr lang="ar-DZ" dirty="0" smtClean="0">
                <a:solidFill>
                  <a:srgbClr val="000000"/>
                </a:solidFill>
                <a:latin typeface="Sakkal Majalla"/>
              </a:rPr>
              <a:t>46ق.م</a:t>
            </a:r>
            <a:r>
              <a:rPr lang="ar-DZ" dirty="0">
                <a:solidFill>
                  <a:srgbClr val="000000"/>
                </a:solidFill>
                <a:latin typeface="Sakkal Majalla"/>
              </a:rPr>
              <a:t>، </a:t>
            </a:r>
            <a:r>
              <a:rPr lang="ar-DZ" dirty="0">
                <a:solidFill>
                  <a:srgbClr val="000000"/>
                </a:solidFill>
                <a:latin typeface="Rateb lotusb22"/>
              </a:rPr>
              <a:t>حيث حصل الملك </a:t>
            </a:r>
            <a:r>
              <a:rPr lang="ar-DZ" dirty="0" err="1">
                <a:solidFill>
                  <a:srgbClr val="000000"/>
                </a:solidFill>
                <a:latin typeface="Rateb lotusb22"/>
              </a:rPr>
              <a:t>الموريطاني</a:t>
            </a:r>
            <a:r>
              <a:rPr lang="ar-DZ" dirty="0">
                <a:solidFill>
                  <a:srgbClr val="000000"/>
                </a:solidFill>
                <a:latin typeface="Rateb lotusb22"/>
              </a:rPr>
              <a:t> </a:t>
            </a:r>
            <a:r>
              <a:rPr lang="ar-DZ" dirty="0" err="1">
                <a:solidFill>
                  <a:srgbClr val="000000"/>
                </a:solidFill>
                <a:latin typeface="Rateb lotusb22"/>
              </a:rPr>
              <a:t>بوخوس</a:t>
            </a:r>
            <a:r>
              <a:rPr lang="ar-DZ" dirty="0">
                <a:solidFill>
                  <a:srgbClr val="000000"/>
                </a:solidFill>
                <a:latin typeface="Rateb lotusb22"/>
              </a:rPr>
              <a:t> الثاني </a:t>
            </a:r>
            <a:r>
              <a:rPr lang="ar-DZ" dirty="0">
                <a:solidFill>
                  <a:srgbClr val="000000"/>
                </a:solidFill>
                <a:latin typeface="Times New Roman"/>
              </a:rPr>
              <a:t>" </a:t>
            </a:r>
            <a:r>
              <a:rPr lang="fr-FR" dirty="0" err="1" smtClean="0">
                <a:solidFill>
                  <a:srgbClr val="000000"/>
                </a:solidFill>
                <a:latin typeface="Times New Roman"/>
              </a:rPr>
              <a:t>BocchusII</a:t>
            </a:r>
            <a:r>
              <a:rPr lang="ar-DZ" dirty="0">
                <a:solidFill>
                  <a:srgbClr val="000000"/>
                </a:solidFill>
                <a:latin typeface="Rateb lotusb22"/>
              </a:rPr>
              <a:t>على الجزء الغربي من المملكة وتحصل زعيم المرتزقة </a:t>
            </a:r>
            <a:r>
              <a:rPr lang="ar-DZ" dirty="0" err="1">
                <a:solidFill>
                  <a:srgbClr val="000000"/>
                </a:solidFill>
                <a:latin typeface="Rateb lotusb22"/>
              </a:rPr>
              <a:t>ستيوس</a:t>
            </a:r>
            <a:r>
              <a:rPr lang="ar-DZ" dirty="0">
                <a:solidFill>
                  <a:srgbClr val="000000"/>
                </a:solidFill>
                <a:latin typeface="Rateb lotusb22"/>
              </a:rPr>
              <a:t/>
            </a:r>
            <a:br>
              <a:rPr lang="ar-DZ" dirty="0">
                <a:solidFill>
                  <a:srgbClr val="000000"/>
                </a:solidFill>
                <a:latin typeface="Rateb lotusb22"/>
              </a:rPr>
            </a:br>
            <a:r>
              <a:rPr lang="ar-DZ" dirty="0">
                <a:solidFill>
                  <a:srgbClr val="000000"/>
                </a:solidFill>
                <a:latin typeface="Times New Roman"/>
              </a:rPr>
              <a:t>" "</a:t>
            </a:r>
            <a:r>
              <a:rPr lang="fr-FR" dirty="0" err="1">
                <a:solidFill>
                  <a:srgbClr val="000000"/>
                </a:solidFill>
                <a:latin typeface="Times New Roman"/>
              </a:rPr>
              <a:t>Sittius</a:t>
            </a:r>
            <a:r>
              <a:rPr lang="ar-DZ" dirty="0">
                <a:solidFill>
                  <a:srgbClr val="000000"/>
                </a:solidFill>
                <a:latin typeface="Rateb lotusb22"/>
              </a:rPr>
              <a:t>على جزء آخر أسس عليه إمارة عرفت باسم إمارة </a:t>
            </a:r>
            <a:r>
              <a:rPr lang="ar-DZ" dirty="0" err="1" smtClean="0">
                <a:solidFill>
                  <a:srgbClr val="000000"/>
                </a:solidFill>
                <a:latin typeface="Rateb lotusb22"/>
              </a:rPr>
              <a:t>ستيوس</a:t>
            </a:r>
            <a:r>
              <a:rPr lang="ar-DZ" dirty="0" smtClean="0">
                <a:solidFill>
                  <a:srgbClr val="000000"/>
                </a:solidFill>
                <a:latin typeface="Sakkal Majalla"/>
              </a:rPr>
              <a:t>،</a:t>
            </a:r>
            <a:r>
              <a:rPr lang="ar-DZ" dirty="0" smtClean="0">
                <a:solidFill>
                  <a:srgbClr val="000000"/>
                </a:solidFill>
                <a:latin typeface="Times New Roman"/>
              </a:rPr>
              <a:t>(</a:t>
            </a:r>
            <a:r>
              <a:rPr lang="fr-FR" dirty="0">
                <a:solidFill>
                  <a:srgbClr val="000000"/>
                </a:solidFill>
                <a:latin typeface="Times New Roman"/>
              </a:rPr>
              <a:t>Colonia </a:t>
            </a:r>
            <a:r>
              <a:rPr lang="fr-FR" dirty="0" err="1">
                <a:solidFill>
                  <a:srgbClr val="000000"/>
                </a:solidFill>
                <a:latin typeface="Times New Roman"/>
              </a:rPr>
              <a:t>Sittianorum</a:t>
            </a:r>
            <a:r>
              <a:rPr lang="ar-DZ" dirty="0">
                <a:solidFill>
                  <a:srgbClr val="000000"/>
                </a:solidFill>
                <a:latin typeface="Rateb lotusb22"/>
              </a:rPr>
              <a:t>بينما تحولت بقية أراضيها إلى مقاطعة </a:t>
            </a:r>
            <a:r>
              <a:rPr lang="ar-DZ" dirty="0" err="1" smtClean="0">
                <a:solidFill>
                  <a:srgbClr val="000000"/>
                </a:solidFill>
                <a:latin typeface="Rateb lotusb22"/>
              </a:rPr>
              <a:t>رومانيةعرفت</a:t>
            </a:r>
            <a:r>
              <a:rPr lang="ar-DZ" dirty="0" smtClean="0">
                <a:solidFill>
                  <a:srgbClr val="000000"/>
                </a:solidFill>
                <a:latin typeface="Rateb lotusb22"/>
              </a:rPr>
              <a:t> </a:t>
            </a:r>
            <a:r>
              <a:rPr lang="ar-DZ" dirty="0">
                <a:solidFill>
                  <a:srgbClr val="000000"/>
                </a:solidFill>
                <a:latin typeface="Rateb lotusb22"/>
              </a:rPr>
              <a:t>بمقاطعة إفريقية </a:t>
            </a:r>
            <a:r>
              <a:rPr lang="ar-DZ" dirty="0" smtClean="0">
                <a:solidFill>
                  <a:srgbClr val="000000"/>
                </a:solidFill>
                <a:latin typeface="Rateb lotusb22"/>
              </a:rPr>
              <a:t>الجديدة</a:t>
            </a:r>
            <a:r>
              <a:rPr lang="fr-FR" dirty="0" smtClean="0">
                <a:solidFill>
                  <a:srgbClr val="000000"/>
                </a:solidFill>
                <a:latin typeface="Times New Roman"/>
              </a:rPr>
              <a:t>, </a:t>
            </a:r>
            <a:r>
              <a:rPr lang="fr-FR" dirty="0"/>
              <a:t/>
            </a:r>
            <a:br>
              <a:rPr lang="fr-FR" dirty="0"/>
            </a:br>
            <a:endParaRPr lang="fr-FR" dirty="0"/>
          </a:p>
        </p:txBody>
      </p:sp>
    </p:spTree>
    <p:extLst>
      <p:ext uri="{BB962C8B-B14F-4D97-AF65-F5344CB8AC3E}">
        <p14:creationId xmlns:p14="http://schemas.microsoft.com/office/powerpoint/2010/main" val="10346853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normAutofit/>
          </a:bodyPr>
          <a:lstStyle/>
          <a:p>
            <a:pPr algn="just" rtl="1"/>
            <a:r>
              <a:rPr lang="ar-DZ" dirty="0"/>
              <a:t>كما كان الحال بالنسبة للمكاييل </a:t>
            </a:r>
            <a:r>
              <a:rPr lang="ar-DZ" dirty="0" smtClean="0"/>
              <a:t>والأوزان </a:t>
            </a:r>
            <a:r>
              <a:rPr lang="ar-DZ" dirty="0"/>
              <a:t>ظلت العملة المحلية مستعملة في </a:t>
            </a:r>
            <a:r>
              <a:rPr lang="ar-DZ" dirty="0" err="1"/>
              <a:t>نوميديا</a:t>
            </a:r>
            <a:r>
              <a:rPr lang="ar-DZ" dirty="0"/>
              <a:t> بعد دخول الرومان على </a:t>
            </a:r>
            <a:r>
              <a:rPr lang="ar-DZ" dirty="0" smtClean="0"/>
              <a:t>بلاد </a:t>
            </a:r>
            <a:r>
              <a:rPr lang="ar-DZ" dirty="0"/>
              <a:t>المغرب القديم عبر مدنها و قراها مثلما كان في </a:t>
            </a:r>
            <a:r>
              <a:rPr lang="ar-DZ" dirty="0" smtClean="0"/>
              <a:t>تيبازة </a:t>
            </a:r>
            <a:r>
              <a:rPr lang="ar-DZ" dirty="0"/>
              <a:t>كما استعملت في المناطق الخارجة عن السلطة الرومانية . وقد اعتبر المؤرخين استمرار تداول العملة المحلية في </a:t>
            </a:r>
            <a:r>
              <a:rPr lang="ar-DZ" dirty="0" smtClean="0"/>
              <a:t>الولايات </a:t>
            </a:r>
            <a:r>
              <a:rPr lang="ar-DZ" dirty="0"/>
              <a:t>الرومانية إلى بعض الحقوق النقدية أتي سمحت بها روما ولم يكن هذا الموقف رفقا </a:t>
            </a:r>
            <a:r>
              <a:rPr lang="ar-DZ" dirty="0" smtClean="0"/>
              <a:t>بالأهالي </a:t>
            </a:r>
            <a:r>
              <a:rPr lang="ar-DZ" dirty="0"/>
              <a:t>الذين أخضعتهم لسلطانها </a:t>
            </a:r>
            <a:r>
              <a:rPr lang="ar-DZ" dirty="0" smtClean="0"/>
              <a:t>لكن </a:t>
            </a:r>
            <a:r>
              <a:rPr lang="ar-DZ" dirty="0"/>
              <a:t>روما كقوة مهيمنة كانت شديدة الحرص على إلغاء كل ما هو محلي يتعارض مع مصالحها وتعويضه بما هو روماني وباعتماد سياسة المراحل التي انتهجتها دوما في </a:t>
            </a:r>
            <a:r>
              <a:rPr lang="ar-DZ" dirty="0" smtClean="0"/>
              <a:t>توسعاتها </a:t>
            </a:r>
            <a:r>
              <a:rPr lang="ar-DZ" dirty="0"/>
              <a:t>تكون قد طبقت سياستها النقدية تدريجيا في المناطق </a:t>
            </a:r>
            <a:r>
              <a:rPr lang="ar-DZ" dirty="0" smtClean="0"/>
              <a:t>حديثة الاحتلال . </a:t>
            </a:r>
            <a:r>
              <a:rPr lang="ar-DZ" dirty="0"/>
              <a:t>إلى جانب العملة المحلية تداول السكان في </a:t>
            </a:r>
            <a:r>
              <a:rPr lang="ar-DZ" dirty="0" err="1"/>
              <a:t>نوميديا</a:t>
            </a:r>
            <a:r>
              <a:rPr lang="ar-DZ" dirty="0"/>
              <a:t> العملة الرومانية وبديهي أنها كانت أكثر انتشارا من العملة المحلية بحكم أن مجمل النشاطات التجارية في المنطقة استحوذ عليها الرومان .</a:t>
            </a:r>
            <a:endParaRPr lang="fr-FR" dirty="0"/>
          </a:p>
        </p:txBody>
      </p:sp>
    </p:spTree>
    <p:extLst>
      <p:ext uri="{BB962C8B-B14F-4D97-AF65-F5344CB8AC3E}">
        <p14:creationId xmlns:p14="http://schemas.microsoft.com/office/powerpoint/2010/main" val="4283190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608" y="476672"/>
            <a:ext cx="7024744" cy="1584176"/>
          </a:xfrm>
        </p:spPr>
        <p:txBody>
          <a:bodyPr>
            <a:normAutofit/>
          </a:bodyPr>
          <a:lstStyle/>
          <a:p>
            <a:pPr marL="342900" lvl="0" indent="-342900" algn="r" rtl="1">
              <a:spcBef>
                <a:spcPct val="20000"/>
              </a:spcBef>
            </a:pPr>
            <a:r>
              <a:rPr lang="ar-DZ" sz="3200" dirty="0" smtClean="0">
                <a:solidFill>
                  <a:schemeClr val="accent3"/>
                </a:solidFill>
                <a:cs typeface="Arial"/>
              </a:rPr>
              <a:t>المسكوكات </a:t>
            </a:r>
            <a:r>
              <a:rPr lang="ar-DZ" sz="3200" dirty="0" err="1">
                <a:solidFill>
                  <a:schemeClr val="accent3"/>
                </a:solidFill>
                <a:cs typeface="Arial"/>
              </a:rPr>
              <a:t>النوميدية</a:t>
            </a:r>
            <a:r>
              <a:rPr lang="ar-DZ" sz="3200" dirty="0">
                <a:solidFill>
                  <a:schemeClr val="accent3"/>
                </a:solidFill>
                <a:cs typeface="Arial"/>
              </a:rPr>
              <a:t> و دورها في تنمية الحركة التجارية </a:t>
            </a:r>
            <a:r>
              <a:rPr lang="ar-DZ" sz="3200" dirty="0" err="1">
                <a:solidFill>
                  <a:schemeClr val="accent3"/>
                </a:solidFill>
                <a:cs typeface="Arial"/>
              </a:rPr>
              <a:t>النوميدية</a:t>
            </a:r>
            <a:r>
              <a:rPr lang="fr-FR" sz="3200" dirty="0">
                <a:solidFill>
                  <a:schemeClr val="accent3"/>
                </a:solidFill>
              </a:rPr>
              <a:t/>
            </a:r>
            <a:br>
              <a:rPr lang="fr-FR" sz="3200" dirty="0">
                <a:solidFill>
                  <a:schemeClr val="accent3"/>
                </a:solidFill>
              </a:rPr>
            </a:br>
            <a:endParaRPr lang="fr-FR" sz="3200" dirty="0">
              <a:solidFill>
                <a:schemeClr val="accent3"/>
              </a:solidFill>
            </a:endParaRPr>
          </a:p>
        </p:txBody>
      </p:sp>
      <p:sp>
        <p:nvSpPr>
          <p:cNvPr id="3" name="Espace réservé du contenu 2"/>
          <p:cNvSpPr>
            <a:spLocks noGrp="1"/>
          </p:cNvSpPr>
          <p:nvPr>
            <p:ph idx="1"/>
          </p:nvPr>
        </p:nvSpPr>
        <p:spPr>
          <a:xfrm>
            <a:off x="611560" y="1412776"/>
            <a:ext cx="7992888" cy="4968552"/>
          </a:xfrm>
        </p:spPr>
        <p:txBody>
          <a:bodyPr>
            <a:normAutofit/>
          </a:bodyPr>
          <a:lstStyle/>
          <a:p>
            <a:pPr algn="just" rtl="1"/>
            <a:r>
              <a:rPr lang="ar-DZ" sz="2800" dirty="0"/>
              <a:t>ت</a:t>
            </a:r>
            <a:r>
              <a:rPr lang="ar-DZ" sz="2800" dirty="0" smtClean="0"/>
              <a:t>عود </a:t>
            </a:r>
            <a:r>
              <a:rPr lang="ar-DZ" sz="2800" dirty="0"/>
              <a:t>الحركة التجارية </a:t>
            </a:r>
            <a:r>
              <a:rPr lang="ar-DZ" sz="2800" dirty="0" smtClean="0"/>
              <a:t>ببلاد </a:t>
            </a:r>
            <a:r>
              <a:rPr lang="ar-DZ" sz="2800" dirty="0"/>
              <a:t>المغرب القديم إلى </a:t>
            </a:r>
            <a:r>
              <a:rPr lang="ar-DZ" sz="2800" dirty="0" smtClean="0"/>
              <a:t>الألف </a:t>
            </a:r>
            <a:r>
              <a:rPr lang="ar-DZ" sz="2800" dirty="0"/>
              <a:t>الثانية قبل </a:t>
            </a:r>
            <a:r>
              <a:rPr lang="ar-DZ" sz="2800" dirty="0" smtClean="0"/>
              <a:t>الميلاد, </a:t>
            </a:r>
            <a:r>
              <a:rPr lang="ar-DZ" sz="2800" dirty="0"/>
              <a:t>ونشطت أكثر مع المجيء الفينيقي إلى السواحل الغربية للبحر </a:t>
            </a:r>
            <a:r>
              <a:rPr lang="ar-DZ" sz="2800" dirty="0" smtClean="0"/>
              <a:t>الأبيض </a:t>
            </a:r>
            <a:r>
              <a:rPr lang="ar-DZ" sz="2800" dirty="0"/>
              <a:t>المتوسط بحثا عن أسواق جديدة وعن المعادن </a:t>
            </a:r>
            <a:r>
              <a:rPr lang="ar-DZ" sz="2800" dirty="0" smtClean="0"/>
              <a:t>والموارد الأولية, </a:t>
            </a:r>
            <a:r>
              <a:rPr lang="ar-DZ" sz="2800" dirty="0"/>
              <a:t>فنشأت بذلك عالقات تجارية بين السكان المحليين والوافدين الجدد .ومع نهاية القرن الثالث قبل </a:t>
            </a:r>
            <a:r>
              <a:rPr lang="ar-DZ" sz="2800" dirty="0" smtClean="0"/>
              <a:t>الميلاد وخلال القرن </a:t>
            </a:r>
            <a:r>
              <a:rPr lang="ar-DZ" sz="2800" dirty="0"/>
              <a:t>الثاني قبل </a:t>
            </a:r>
            <a:r>
              <a:rPr lang="ar-DZ" sz="2800" dirty="0" smtClean="0"/>
              <a:t>الميلاد </a:t>
            </a:r>
            <a:r>
              <a:rPr lang="ar-DZ" sz="2800" dirty="0"/>
              <a:t>عرفت الممالك الوطنية تطورا وازدهارا كبيرين تزامن ذلك مع توحيد المملكة </a:t>
            </a:r>
            <a:r>
              <a:rPr lang="ar-DZ" sz="2800" dirty="0" err="1"/>
              <a:t>النوميدية</a:t>
            </a:r>
            <a:r>
              <a:rPr lang="ar-DZ" sz="2800" dirty="0"/>
              <a:t> التي كانت عاصمتها كيرتا )قسنطينة( تحت حكم أشهر </a:t>
            </a:r>
            <a:r>
              <a:rPr lang="ar-DZ" sz="2800" dirty="0" smtClean="0"/>
              <a:t>الملوك </a:t>
            </a:r>
            <a:r>
              <a:rPr lang="ar-DZ" sz="2800" dirty="0" err="1"/>
              <a:t>النوميديين</a:t>
            </a:r>
            <a:r>
              <a:rPr lang="ar-DZ" sz="2800" dirty="0"/>
              <a:t> </a:t>
            </a:r>
            <a:r>
              <a:rPr lang="ar-DZ" sz="2800" dirty="0" err="1" smtClean="0"/>
              <a:t>ماسينيسا</a:t>
            </a:r>
            <a:endParaRPr lang="fr-FR" sz="2800" dirty="0"/>
          </a:p>
        </p:txBody>
      </p:sp>
    </p:spTree>
    <p:extLst>
      <p:ext uri="{BB962C8B-B14F-4D97-AF65-F5344CB8AC3E}">
        <p14:creationId xmlns:p14="http://schemas.microsoft.com/office/powerpoint/2010/main" val="32045613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836712"/>
            <a:ext cx="8423920" cy="6453336"/>
          </a:xfrm>
        </p:spPr>
        <p:txBody>
          <a:bodyPr>
            <a:noAutofit/>
          </a:bodyPr>
          <a:lstStyle/>
          <a:p>
            <a:pPr algn="just" rtl="1"/>
            <a:r>
              <a:rPr lang="ar-DZ" sz="2800" dirty="0" smtClean="0"/>
              <a:t>ادت قيام العملة </a:t>
            </a:r>
            <a:r>
              <a:rPr lang="ar-DZ" sz="2800" dirty="0" err="1" smtClean="0"/>
              <a:t>النوميدية</a:t>
            </a:r>
            <a:r>
              <a:rPr lang="ar-DZ" sz="2800" dirty="0" smtClean="0"/>
              <a:t> وتطوير نظامها دور اقتصادي كبير في عالم البحر الأبيض المتوسط نتج عنه قيام علاقات تجارية مع كل من قرطاجة و روما و بلاد اليونان . كان الملك </a:t>
            </a:r>
            <a:r>
              <a:rPr lang="ar-DZ" sz="2800" dirty="0" err="1" smtClean="0"/>
              <a:t>ماسينيسا</a:t>
            </a:r>
            <a:r>
              <a:rPr lang="ar-DZ" sz="2800" dirty="0" smtClean="0"/>
              <a:t> يتطلع كثيرا إلى إقامة علاقات خارجية مع القوى الكبرى على غرار الإغريق وقد تضاعف في عهده إصدار العملة </a:t>
            </a:r>
            <a:r>
              <a:rPr lang="ar-DZ" sz="2800" dirty="0" err="1" smtClean="0"/>
              <a:t>النوميدية</a:t>
            </a:r>
            <a:r>
              <a:rPr lang="ar-DZ" sz="2800" dirty="0" smtClean="0"/>
              <a:t> وهذا النمو في </a:t>
            </a:r>
            <a:r>
              <a:rPr lang="ar-DZ" sz="2800" dirty="0"/>
              <a:t>الكتلة </a:t>
            </a:r>
            <a:r>
              <a:rPr lang="ar-DZ" sz="2800" dirty="0" err="1"/>
              <a:t>النقديةلنوميدية</a:t>
            </a:r>
            <a:r>
              <a:rPr lang="ar-DZ" sz="2800" dirty="0"/>
              <a:t> دليل على </a:t>
            </a:r>
            <a:r>
              <a:rPr lang="ar-DZ" sz="2800" dirty="0" smtClean="0"/>
              <a:t>اقتصاد </a:t>
            </a:r>
            <a:r>
              <a:rPr lang="ar-DZ" sz="2800" i="1" dirty="0" err="1" smtClean="0"/>
              <a:t>مزدهر</a:t>
            </a:r>
            <a:r>
              <a:rPr lang="ar-DZ" sz="2800" dirty="0" err="1" smtClean="0"/>
              <a:t>قتصادياوتعامل</a:t>
            </a:r>
            <a:r>
              <a:rPr lang="ar-DZ" sz="2800" i="1" dirty="0" smtClean="0"/>
              <a:t> </a:t>
            </a:r>
            <a:r>
              <a:rPr lang="ar-DZ" sz="2800" dirty="0"/>
              <a:t>متطور ورغم إصدار قرطاج لعملتها التي سكت في صقلية ثم في قرطاج بعد ذلك, </a:t>
            </a:r>
            <a:r>
              <a:rPr lang="ar-DZ" sz="2800" dirty="0" smtClean="0"/>
              <a:t>الا </a:t>
            </a:r>
            <a:r>
              <a:rPr lang="ar-DZ" sz="2800" dirty="0"/>
              <a:t>أنها لك تكن رائجة في كل المملكة </a:t>
            </a:r>
            <a:r>
              <a:rPr lang="ar-DZ" sz="2800" dirty="0" err="1"/>
              <a:t>النوميدية</a:t>
            </a:r>
            <a:r>
              <a:rPr lang="ar-DZ" sz="2800" dirty="0"/>
              <a:t> و أن تداولها كان مقتصرا على المدن الليبية التي </a:t>
            </a:r>
            <a:r>
              <a:rPr lang="ar-DZ" sz="2800" dirty="0" smtClean="0"/>
              <a:t>ضمتها </a:t>
            </a:r>
            <a:r>
              <a:rPr lang="ar-DZ" sz="2800" dirty="0"/>
              <a:t>المملكة</a:t>
            </a:r>
            <a:endParaRPr lang="fr-FR" sz="2800" dirty="0"/>
          </a:p>
        </p:txBody>
      </p:sp>
    </p:spTree>
    <p:extLst>
      <p:ext uri="{BB962C8B-B14F-4D97-AF65-F5344CB8AC3E}">
        <p14:creationId xmlns:p14="http://schemas.microsoft.com/office/powerpoint/2010/main" val="4440041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1052736"/>
            <a:ext cx="8363272" cy="5073427"/>
          </a:xfrm>
        </p:spPr>
        <p:txBody>
          <a:bodyPr>
            <a:normAutofit/>
          </a:bodyPr>
          <a:lstStyle/>
          <a:p>
            <a:pPr algn="just" rtl="1"/>
            <a:r>
              <a:rPr lang="ar-DZ" sz="3200" dirty="0" smtClean="0"/>
              <a:t>إن تحول الاقتصادي </a:t>
            </a:r>
            <a:r>
              <a:rPr lang="ar-DZ" sz="3200" dirty="0" err="1" smtClean="0"/>
              <a:t>النوميدي</a:t>
            </a:r>
            <a:r>
              <a:rPr lang="ar-DZ" sz="3200" dirty="0" smtClean="0"/>
              <a:t> من </a:t>
            </a:r>
            <a:r>
              <a:rPr lang="ar-DZ" sz="3200" dirty="0" err="1" smtClean="0"/>
              <a:t>إقتصاد</a:t>
            </a:r>
            <a:r>
              <a:rPr lang="ar-DZ" sz="3200" dirty="0" smtClean="0"/>
              <a:t> طبيعي إلى </a:t>
            </a:r>
            <a:r>
              <a:rPr lang="ar-DZ" sz="3200" dirty="0" err="1" smtClean="0"/>
              <a:t>إقتصاد</a:t>
            </a:r>
            <a:r>
              <a:rPr lang="ar-DZ" sz="3200" dirty="0" smtClean="0"/>
              <a:t> نقدي منذ القرن الثالث قبل الميلاد, أدى إلى تحول المعاملات التجارية إلى معاملات نقدية خاصة في المدن, الا أن نظام المقايضة لم يلغ تماما وظل مستمر بشكل أو بآخر في حال تدهور العملة أو وقوع تضخم وقد استمر تداول العملة النقدية </a:t>
            </a:r>
            <a:r>
              <a:rPr lang="ar-DZ" sz="3200" dirty="0" err="1" smtClean="0"/>
              <a:t>النوميدية</a:t>
            </a:r>
            <a:r>
              <a:rPr lang="ar-DZ" sz="3200" dirty="0" smtClean="0"/>
              <a:t> التي حملت رسمه الحصان الراكض فترات طويلة إلى القرن الاول بعد الميلاد على الأقل</a:t>
            </a:r>
            <a:endParaRPr lang="fr-FR" sz="3200" dirty="0"/>
          </a:p>
        </p:txBody>
      </p:sp>
    </p:spTree>
    <p:extLst>
      <p:ext uri="{BB962C8B-B14F-4D97-AF65-F5344CB8AC3E}">
        <p14:creationId xmlns:p14="http://schemas.microsoft.com/office/powerpoint/2010/main" val="42002190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92696"/>
            <a:ext cx="8229600" cy="5760640"/>
          </a:xfrm>
        </p:spPr>
        <p:txBody>
          <a:bodyPr>
            <a:normAutofit/>
          </a:bodyPr>
          <a:lstStyle/>
          <a:p>
            <a:pPr algn="r" rtl="1"/>
            <a:r>
              <a:rPr lang="ar-DZ" dirty="0" err="1">
                <a:solidFill>
                  <a:schemeClr val="accent3"/>
                </a:solidFill>
              </a:rPr>
              <a:t>أهمیــــة</a:t>
            </a:r>
            <a:r>
              <a:rPr lang="ar-DZ" dirty="0">
                <a:solidFill>
                  <a:schemeClr val="accent3"/>
                </a:solidFill>
              </a:rPr>
              <a:t> النقــــود </a:t>
            </a:r>
            <a:endParaRPr lang="fr-FR" dirty="0">
              <a:solidFill>
                <a:schemeClr val="accent3"/>
              </a:solidFill>
            </a:endParaRPr>
          </a:p>
          <a:p>
            <a:pPr algn="r" rtl="1"/>
            <a:r>
              <a:rPr lang="ar-DZ" dirty="0" smtClean="0"/>
              <a:t>تعتبر </a:t>
            </a:r>
            <a:r>
              <a:rPr lang="ar-DZ" dirty="0"/>
              <a:t>العملة من العناصر </a:t>
            </a:r>
            <a:r>
              <a:rPr lang="ar-DZ" dirty="0" smtClean="0"/>
              <a:t>الأساسية </a:t>
            </a:r>
            <a:r>
              <a:rPr lang="ar-DZ" dirty="0"/>
              <a:t>لحكم دولة ما او </a:t>
            </a:r>
            <a:r>
              <a:rPr lang="ar-DZ" dirty="0" smtClean="0"/>
              <a:t>إمبراطورية، </a:t>
            </a:r>
            <a:r>
              <a:rPr lang="ar-DZ" dirty="0"/>
              <a:t>ذلك لما لها من </a:t>
            </a:r>
            <a:r>
              <a:rPr lang="ar-DZ" dirty="0" smtClean="0"/>
              <a:t>أهمية </a:t>
            </a:r>
            <a:r>
              <a:rPr lang="ar-DZ" dirty="0" err="1"/>
              <a:t>تاریخیة</a:t>
            </a:r>
            <a:r>
              <a:rPr lang="ar-DZ" dirty="0"/>
              <a:t> </a:t>
            </a:r>
            <a:r>
              <a:rPr lang="ar-DZ" dirty="0" err="1"/>
              <a:t>واثریة</a:t>
            </a:r>
            <a:r>
              <a:rPr lang="ar-DZ" dirty="0"/>
              <a:t> مكنت </a:t>
            </a:r>
            <a:r>
              <a:rPr lang="ar-DZ" dirty="0" smtClean="0"/>
              <a:t>الباحثين </a:t>
            </a:r>
            <a:r>
              <a:rPr lang="ar-DZ" dirty="0" err="1"/>
              <a:t>والاثریین</a:t>
            </a:r>
            <a:r>
              <a:rPr lang="ar-DZ" dirty="0"/>
              <a:t> من الاطلاع والكشف عن جانب من جوانب الحضارة الغابرة ومن ذلك برزت </a:t>
            </a:r>
            <a:r>
              <a:rPr lang="ar-DZ" dirty="0" err="1"/>
              <a:t>اهمیتها</a:t>
            </a:r>
            <a:r>
              <a:rPr lang="ar-DZ" dirty="0"/>
              <a:t> </a:t>
            </a:r>
            <a:r>
              <a:rPr lang="ar-DZ" dirty="0" smtClean="0"/>
              <a:t>وتبين </a:t>
            </a:r>
            <a:r>
              <a:rPr lang="ar-DZ" dirty="0"/>
              <a:t>ان </a:t>
            </a:r>
            <a:r>
              <a:rPr lang="ar-DZ" dirty="0" err="1"/>
              <a:t>قیمتها</a:t>
            </a:r>
            <a:r>
              <a:rPr lang="ar-DZ" dirty="0"/>
              <a:t> لا تكمن في نوع مادتها فحسب بل تعدت الى درجة استعمالها وكثرة تداولها على مر </a:t>
            </a:r>
            <a:r>
              <a:rPr lang="ar-DZ" dirty="0" err="1"/>
              <a:t>السنین</a:t>
            </a:r>
            <a:r>
              <a:rPr lang="ar-DZ" dirty="0"/>
              <a:t>، فمن خلال الرموز والشعارات </a:t>
            </a:r>
            <a:r>
              <a:rPr lang="ar-DZ" dirty="0" err="1"/>
              <a:t>یمكن</a:t>
            </a:r>
            <a:r>
              <a:rPr lang="ar-DZ" dirty="0"/>
              <a:t> ان نفسر الاتجاهات </a:t>
            </a:r>
            <a:r>
              <a:rPr lang="ar-DZ" dirty="0" smtClean="0"/>
              <a:t>السياسة </a:t>
            </a:r>
            <a:r>
              <a:rPr lang="ar-DZ" dirty="0"/>
              <a:t>ومن هنا نقول ان النقود ذات </a:t>
            </a:r>
            <a:r>
              <a:rPr lang="ar-DZ" dirty="0" err="1"/>
              <a:t>اهمیة</a:t>
            </a:r>
            <a:r>
              <a:rPr lang="ar-DZ" dirty="0"/>
              <a:t> من </a:t>
            </a:r>
            <a:r>
              <a:rPr lang="ar-DZ" dirty="0" err="1"/>
              <a:t>الناحیة</a:t>
            </a:r>
            <a:r>
              <a:rPr lang="ar-DZ" dirty="0"/>
              <a:t> </a:t>
            </a:r>
            <a:r>
              <a:rPr lang="ar-DZ" dirty="0" smtClean="0"/>
              <a:t>السياسة </a:t>
            </a:r>
            <a:r>
              <a:rPr lang="ar-DZ" dirty="0"/>
              <a:t>فهي رمز الاستقلال والنفوذ لدولة ما وهذا من خلال فرض السك بشعارات </a:t>
            </a:r>
            <a:r>
              <a:rPr lang="ar-DZ" dirty="0" smtClean="0"/>
              <a:t>وألقاب التي </a:t>
            </a:r>
            <a:r>
              <a:rPr lang="ar-DZ" dirty="0"/>
              <a:t>تمنح الدولة عددا من </a:t>
            </a:r>
            <a:r>
              <a:rPr lang="ar-DZ" dirty="0" err="1"/>
              <a:t>المؤیدین</a:t>
            </a:r>
            <a:r>
              <a:rPr lang="ar-DZ" dirty="0"/>
              <a:t> ،اما من </a:t>
            </a:r>
            <a:r>
              <a:rPr lang="ar-DZ" dirty="0" err="1"/>
              <a:t>الناحیة</a:t>
            </a:r>
            <a:r>
              <a:rPr lang="ar-DZ" dirty="0"/>
              <a:t> </a:t>
            </a:r>
            <a:r>
              <a:rPr lang="ar-DZ" dirty="0" err="1"/>
              <a:t>الاقتصادیة</a:t>
            </a:r>
            <a:r>
              <a:rPr lang="ar-DZ" dirty="0"/>
              <a:t> فالدور الذي لعبته النقود في هذا الجانب دور </a:t>
            </a:r>
            <a:r>
              <a:rPr lang="ar-DZ" dirty="0" smtClean="0"/>
              <a:t>جدمهم فهي مقياس لتقيم </a:t>
            </a:r>
            <a:r>
              <a:rPr lang="ar-DZ" dirty="0"/>
              <a:t>السلع وهي </a:t>
            </a:r>
            <a:r>
              <a:rPr lang="ar-DZ" dirty="0" err="1"/>
              <a:t>وسیلة</a:t>
            </a:r>
            <a:r>
              <a:rPr lang="ar-DZ" dirty="0"/>
              <a:t> </a:t>
            </a:r>
            <a:r>
              <a:rPr lang="ar-DZ" dirty="0" smtClean="0"/>
              <a:t>لتحديد </a:t>
            </a:r>
            <a:r>
              <a:rPr lang="ar-DZ" dirty="0"/>
              <a:t>الاجور</a:t>
            </a:r>
            <a:endParaRPr lang="fr-FR" dirty="0"/>
          </a:p>
        </p:txBody>
      </p:sp>
    </p:spTree>
    <p:extLst>
      <p:ext uri="{BB962C8B-B14F-4D97-AF65-F5344CB8AC3E}">
        <p14:creationId xmlns:p14="http://schemas.microsoft.com/office/powerpoint/2010/main" val="401719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normAutofit/>
          </a:bodyPr>
          <a:lstStyle/>
          <a:p>
            <a:pPr algn="just" rtl="1"/>
            <a:r>
              <a:rPr lang="ar-DZ" dirty="0"/>
              <a:t>والضرائب ،كما ان وفرتها وثبات </a:t>
            </a:r>
            <a:r>
              <a:rPr lang="ar-DZ" dirty="0" err="1"/>
              <a:t>معاییرها</a:t>
            </a:r>
            <a:r>
              <a:rPr lang="ar-DZ" dirty="0"/>
              <a:t> </a:t>
            </a:r>
            <a:r>
              <a:rPr lang="ar-DZ" dirty="0" err="1"/>
              <a:t>یجعل</a:t>
            </a:r>
            <a:r>
              <a:rPr lang="ar-DZ" dirty="0"/>
              <a:t> منها مصدرا </a:t>
            </a:r>
            <a:r>
              <a:rPr lang="ar-DZ" dirty="0" err="1"/>
              <a:t>اقتصادیا</a:t>
            </a:r>
            <a:r>
              <a:rPr lang="ar-DZ" dirty="0"/>
              <a:t> </a:t>
            </a:r>
            <a:r>
              <a:rPr lang="ar-DZ" dirty="0" smtClean="0"/>
              <a:t>تدعم </a:t>
            </a:r>
            <a:r>
              <a:rPr lang="ar-DZ" dirty="0"/>
              <a:t>كل القطاعات من الزراعة والصناعة والتجارة </a:t>
            </a:r>
            <a:r>
              <a:rPr lang="ar-DZ" dirty="0" smtClean="0"/>
              <a:t>وتساعد </a:t>
            </a:r>
            <a:r>
              <a:rPr lang="ar-DZ" dirty="0"/>
              <a:t>على </a:t>
            </a:r>
            <a:r>
              <a:rPr lang="ar-DZ" dirty="0" smtClean="0"/>
              <a:t>تحسبن </a:t>
            </a:r>
            <a:r>
              <a:rPr lang="ar-DZ" dirty="0"/>
              <a:t>المستوى </a:t>
            </a:r>
            <a:r>
              <a:rPr lang="ar-DZ" dirty="0" err="1"/>
              <a:t>المعیشي</a:t>
            </a:r>
            <a:r>
              <a:rPr lang="ar-DZ" dirty="0"/>
              <a:t> ،كما ان النقود </a:t>
            </a:r>
            <a:r>
              <a:rPr lang="ar-DZ" dirty="0" err="1"/>
              <a:t>وسیلة</a:t>
            </a:r>
            <a:r>
              <a:rPr lang="ar-DZ" dirty="0"/>
              <a:t> </a:t>
            </a:r>
            <a:r>
              <a:rPr lang="ar-DZ" dirty="0" err="1"/>
              <a:t>اعلامیة</a:t>
            </a:r>
            <a:r>
              <a:rPr lang="ar-DZ" dirty="0"/>
              <a:t> واسعة تقوي الصلة </a:t>
            </a:r>
            <a:r>
              <a:rPr lang="ar-DZ" dirty="0" smtClean="0"/>
              <a:t>ببن </a:t>
            </a:r>
            <a:r>
              <a:rPr lang="ar-DZ" dirty="0"/>
              <a:t>الحاكم والشعب ،الى جانب انها تصور </a:t>
            </a:r>
            <a:r>
              <a:rPr lang="ar-DZ" dirty="0" err="1"/>
              <a:t>الحیاة</a:t>
            </a:r>
            <a:r>
              <a:rPr lang="ar-DZ" dirty="0"/>
              <a:t> </a:t>
            </a:r>
            <a:r>
              <a:rPr lang="ar-DZ" dirty="0" err="1"/>
              <a:t>الیومیة</a:t>
            </a:r>
            <a:r>
              <a:rPr lang="ar-DZ" dirty="0"/>
              <a:t> وتخلد </a:t>
            </a:r>
            <a:r>
              <a:rPr lang="ar-DZ" dirty="0" err="1"/>
              <a:t>الشخصیات</a:t>
            </a:r>
            <a:r>
              <a:rPr lang="ar-DZ" dirty="0"/>
              <a:t> البارزة والمناسبات الكبرى*كما ان النقود تعبر عن المستوى الفني لدولة ما من خلال ما تحمله من كتابات وزخارف وصور، بالإضافة الى مادة صنعها ومدى اتقانهاوهذا ما نلاحظه في المسكوكات </a:t>
            </a:r>
            <a:r>
              <a:rPr lang="ar-DZ" dirty="0" err="1"/>
              <a:t>الاسلامیة</a:t>
            </a:r>
            <a:r>
              <a:rPr lang="ar-DZ" dirty="0"/>
              <a:t> خاصة * </a:t>
            </a:r>
            <a:r>
              <a:rPr lang="ar-DZ" dirty="0" err="1"/>
              <a:t>حیث</a:t>
            </a:r>
            <a:r>
              <a:rPr lang="ar-DZ" dirty="0"/>
              <a:t> ان وحدات التعامل </a:t>
            </a:r>
            <a:r>
              <a:rPr lang="ar-DZ" dirty="0" err="1"/>
              <a:t>المعدنیة</a:t>
            </a:r>
            <a:r>
              <a:rPr lang="ar-DZ" dirty="0"/>
              <a:t> كانت اقلها ارباكا واكثرها نفعا ،</a:t>
            </a:r>
            <a:r>
              <a:rPr lang="ar-DZ" dirty="0" err="1"/>
              <a:t>بحیث</a:t>
            </a:r>
            <a:r>
              <a:rPr lang="ar-DZ" dirty="0"/>
              <a:t> </a:t>
            </a:r>
            <a:r>
              <a:rPr lang="ar-DZ" dirty="0" err="1"/>
              <a:t>یمكن</a:t>
            </a:r>
            <a:r>
              <a:rPr lang="ar-DZ" dirty="0"/>
              <a:t> </a:t>
            </a:r>
            <a:r>
              <a:rPr lang="ar-DZ" dirty="0" err="1"/>
              <a:t>تشكیلها</a:t>
            </a:r>
            <a:r>
              <a:rPr lang="ar-DZ" dirty="0"/>
              <a:t> لصنع ادوات واسلحة وحلي </a:t>
            </a:r>
            <a:r>
              <a:rPr lang="ar-DZ" dirty="0" err="1"/>
              <a:t>ویمكن</a:t>
            </a:r>
            <a:r>
              <a:rPr lang="ar-DZ" dirty="0"/>
              <a:t> تبادلها من </a:t>
            </a:r>
            <a:r>
              <a:rPr lang="ar-DZ" dirty="0" err="1"/>
              <a:t>جدید</a:t>
            </a:r>
            <a:r>
              <a:rPr lang="ar-DZ" dirty="0"/>
              <a:t> لشراء بضائع اخرى ومن ثم فضل التجار هذه </a:t>
            </a:r>
            <a:r>
              <a:rPr lang="ar-DZ" dirty="0" err="1"/>
              <a:t>الاخیرة</a:t>
            </a:r>
            <a:r>
              <a:rPr lang="ar-DZ" dirty="0"/>
              <a:t> ،اذ انها </a:t>
            </a:r>
            <a:r>
              <a:rPr lang="ar-DZ" dirty="0" smtClean="0"/>
              <a:t>سهلة </a:t>
            </a:r>
            <a:r>
              <a:rPr lang="ar-DZ" dirty="0"/>
              <a:t>الحمل </a:t>
            </a:r>
            <a:r>
              <a:rPr lang="ar-DZ" dirty="0" err="1"/>
              <a:t>ویمكن</a:t>
            </a:r>
            <a:r>
              <a:rPr lang="ar-DZ" dirty="0"/>
              <a:t> تجزئتها حسب الوزن والتعرف </a:t>
            </a:r>
            <a:r>
              <a:rPr lang="ar-DZ" dirty="0" smtClean="0"/>
              <a:t>عليها دون صعوبة.</a:t>
            </a:r>
            <a:endParaRPr lang="fr-FR" dirty="0"/>
          </a:p>
        </p:txBody>
      </p:sp>
    </p:spTree>
    <p:extLst>
      <p:ext uri="{BB962C8B-B14F-4D97-AF65-F5344CB8AC3E}">
        <p14:creationId xmlns:p14="http://schemas.microsoft.com/office/powerpoint/2010/main" val="40008341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0"/>
            <a:ext cx="8229600" cy="6126163"/>
          </a:xfrm>
        </p:spPr>
        <p:txBody>
          <a:bodyPr>
            <a:normAutofit/>
          </a:bodyPr>
          <a:lstStyle/>
          <a:p>
            <a:pPr algn="just" rtl="1"/>
            <a:endParaRPr lang="ar-DZ" dirty="0" smtClean="0">
              <a:solidFill>
                <a:schemeClr val="accent2"/>
              </a:solidFill>
            </a:endParaRPr>
          </a:p>
          <a:p>
            <a:pPr algn="just" rtl="1"/>
            <a:endParaRPr lang="ar-DZ" dirty="0">
              <a:solidFill>
                <a:schemeClr val="accent2"/>
              </a:solidFill>
            </a:endParaRPr>
          </a:p>
          <a:p>
            <a:pPr algn="just" rtl="1"/>
            <a:r>
              <a:rPr lang="ar-DZ" dirty="0" err="1" smtClean="0">
                <a:solidFill>
                  <a:schemeClr val="accent2"/>
                </a:solidFill>
              </a:rPr>
              <a:t>أهمیة</a:t>
            </a:r>
            <a:r>
              <a:rPr lang="ar-DZ" dirty="0" smtClean="0">
                <a:solidFill>
                  <a:schemeClr val="accent2"/>
                </a:solidFill>
              </a:rPr>
              <a:t> </a:t>
            </a:r>
            <a:r>
              <a:rPr lang="ar-DZ" dirty="0">
                <a:solidFill>
                  <a:schemeClr val="accent2"/>
                </a:solidFill>
              </a:rPr>
              <a:t>القطع </a:t>
            </a:r>
            <a:r>
              <a:rPr lang="ar-DZ" dirty="0" err="1">
                <a:solidFill>
                  <a:schemeClr val="accent2"/>
                </a:solidFill>
              </a:rPr>
              <a:t>النقدیة</a:t>
            </a:r>
            <a:r>
              <a:rPr lang="ar-DZ" dirty="0">
                <a:solidFill>
                  <a:schemeClr val="accent2"/>
                </a:solidFill>
              </a:rPr>
              <a:t> في الدراسات </a:t>
            </a:r>
            <a:r>
              <a:rPr lang="ar-DZ" dirty="0" err="1">
                <a:solidFill>
                  <a:schemeClr val="accent2"/>
                </a:solidFill>
              </a:rPr>
              <a:t>الأثریة</a:t>
            </a:r>
            <a:r>
              <a:rPr lang="ar-DZ" dirty="0">
                <a:solidFill>
                  <a:schemeClr val="accent2"/>
                </a:solidFill>
              </a:rPr>
              <a:t> </a:t>
            </a:r>
            <a:r>
              <a:rPr lang="ar-DZ" dirty="0" err="1">
                <a:solidFill>
                  <a:schemeClr val="accent2"/>
                </a:solidFill>
              </a:rPr>
              <a:t>والتاریخیة</a:t>
            </a:r>
            <a:r>
              <a:rPr lang="ar-DZ" dirty="0">
                <a:solidFill>
                  <a:schemeClr val="accent2"/>
                </a:solidFill>
              </a:rPr>
              <a:t> </a:t>
            </a:r>
          </a:p>
          <a:p>
            <a:pPr algn="just" rtl="1"/>
            <a:r>
              <a:rPr lang="ar-DZ" sz="2800" dirty="0" smtClean="0"/>
              <a:t>تعد </a:t>
            </a:r>
            <a:r>
              <a:rPr lang="ar-DZ" sz="2800" dirty="0"/>
              <a:t>النقود </a:t>
            </a:r>
            <a:r>
              <a:rPr lang="ar-DZ" sz="2800" dirty="0" err="1"/>
              <a:t>وسیلة</a:t>
            </a:r>
            <a:r>
              <a:rPr lang="ar-DZ" sz="2800" dirty="0"/>
              <a:t> للمبادلات </a:t>
            </a:r>
            <a:r>
              <a:rPr lang="ar-DZ" sz="2800" dirty="0" err="1"/>
              <a:t>المالیة</a:t>
            </a:r>
            <a:r>
              <a:rPr lang="ar-DZ" sz="2800" dirty="0"/>
              <a:t> </a:t>
            </a:r>
            <a:r>
              <a:rPr lang="ar-DZ" sz="2800" dirty="0" err="1"/>
              <a:t>التجاریة</a:t>
            </a:r>
            <a:r>
              <a:rPr lang="ar-DZ" sz="2800" dirty="0"/>
              <a:t> </a:t>
            </a:r>
            <a:r>
              <a:rPr lang="ar-DZ" sz="2800" dirty="0" smtClean="0"/>
              <a:t>ببن </a:t>
            </a:r>
            <a:r>
              <a:rPr lang="ar-DZ" sz="2800" dirty="0"/>
              <a:t>الامم عبر العصور وتعاقب الحضارات على الارض ،وبظهور القطع </a:t>
            </a:r>
            <a:r>
              <a:rPr lang="ar-DZ" sz="2800" dirty="0" err="1"/>
              <a:t>النقدیة</a:t>
            </a:r>
            <a:r>
              <a:rPr lang="ar-DZ" sz="2800" dirty="0"/>
              <a:t> باختلاف معدنها او </a:t>
            </a:r>
            <a:r>
              <a:rPr lang="ar-DZ" sz="2800" dirty="0" err="1"/>
              <a:t>قیمتها</a:t>
            </a:r>
            <a:r>
              <a:rPr lang="ar-DZ" sz="2800" dirty="0"/>
              <a:t> </a:t>
            </a:r>
            <a:r>
              <a:rPr lang="ar-DZ" sz="2800" dirty="0" err="1"/>
              <a:t>المالیة</a:t>
            </a:r>
            <a:r>
              <a:rPr lang="ar-DZ" sz="2800" dirty="0"/>
              <a:t> زالت كل مظاهر </a:t>
            </a:r>
            <a:r>
              <a:rPr lang="ar-DZ" sz="2800" dirty="0" err="1"/>
              <a:t>المقایضة</a:t>
            </a:r>
            <a:r>
              <a:rPr lang="ar-DZ" sz="2800" dirty="0"/>
              <a:t> وبالتالي اصبحت هذه المادة ذات </a:t>
            </a:r>
            <a:r>
              <a:rPr lang="ar-DZ" sz="2800" dirty="0" err="1"/>
              <a:t>اهمیة</a:t>
            </a:r>
            <a:r>
              <a:rPr lang="ar-DZ" sz="2800" dirty="0"/>
              <a:t> في </a:t>
            </a:r>
            <a:r>
              <a:rPr lang="ar-DZ" sz="2800" dirty="0" err="1"/>
              <a:t>جمیع</a:t>
            </a:r>
            <a:r>
              <a:rPr lang="ar-DZ" sz="2800" dirty="0"/>
              <a:t> المجالات وسارت دراستها من اهم الدراسات </a:t>
            </a:r>
            <a:r>
              <a:rPr lang="ar-DZ" sz="2800" dirty="0" err="1"/>
              <a:t>الممیزة</a:t>
            </a:r>
            <a:r>
              <a:rPr lang="ar-DZ" sz="2800" dirty="0"/>
              <a:t> لدى علماء الاثار </a:t>
            </a:r>
            <a:r>
              <a:rPr lang="ar-DZ" sz="2800" dirty="0" err="1"/>
              <a:t>والتاریخ</a:t>
            </a:r>
            <a:r>
              <a:rPr lang="ar-DZ" sz="2800" dirty="0"/>
              <a:t> </a:t>
            </a:r>
            <a:r>
              <a:rPr lang="ar-DZ" sz="2800" dirty="0" err="1"/>
              <a:t>والاقتصادیین</a:t>
            </a:r>
            <a:r>
              <a:rPr lang="ar-DZ" sz="2800" dirty="0"/>
              <a:t> فمن خلالها بانت </a:t>
            </a:r>
            <a:r>
              <a:rPr lang="ar-DZ" sz="2800" dirty="0" err="1"/>
              <a:t>الكثیر</a:t>
            </a:r>
            <a:r>
              <a:rPr lang="ar-DZ" sz="2800" dirty="0"/>
              <a:t> من الحقائق </a:t>
            </a:r>
            <a:r>
              <a:rPr lang="ar-DZ" sz="2800" dirty="0" err="1"/>
              <a:t>التاریخیة</a:t>
            </a:r>
            <a:r>
              <a:rPr lang="ar-DZ" sz="2800" dirty="0"/>
              <a:t> </a:t>
            </a:r>
            <a:r>
              <a:rPr lang="ar-DZ" sz="2800" dirty="0" err="1"/>
              <a:t>والحضاریة</a:t>
            </a:r>
            <a:r>
              <a:rPr lang="ar-DZ" sz="2800" dirty="0"/>
              <a:t> ،</a:t>
            </a:r>
            <a:r>
              <a:rPr lang="ar-DZ" sz="2800" dirty="0" err="1"/>
              <a:t>حیث</a:t>
            </a:r>
            <a:r>
              <a:rPr lang="ar-DZ" sz="2800" dirty="0"/>
              <a:t> </a:t>
            </a:r>
            <a:r>
              <a:rPr lang="ar-DZ" sz="2800" dirty="0" err="1"/>
              <a:t>ینتج</a:t>
            </a:r>
            <a:r>
              <a:rPr lang="ar-DZ" sz="2800" dirty="0"/>
              <a:t> عن دراسة مثل هذه الشواهد </a:t>
            </a:r>
            <a:r>
              <a:rPr lang="ar-DZ" sz="2800" dirty="0" smtClean="0"/>
              <a:t>المعطيات الحضارية </a:t>
            </a:r>
            <a:r>
              <a:rPr lang="ar-DZ" sz="2800" dirty="0" err="1" smtClean="0"/>
              <a:t>التالیة</a:t>
            </a:r>
            <a:r>
              <a:rPr lang="ar-DZ" sz="2800" dirty="0" smtClean="0"/>
              <a:t>:</a:t>
            </a:r>
            <a:endParaRPr lang="fr-FR" sz="2800" dirty="0"/>
          </a:p>
        </p:txBody>
      </p:sp>
    </p:spTree>
    <p:extLst>
      <p:ext uri="{BB962C8B-B14F-4D97-AF65-F5344CB8AC3E}">
        <p14:creationId xmlns:p14="http://schemas.microsoft.com/office/powerpoint/2010/main" val="3745972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1560" y="692696"/>
            <a:ext cx="7992888" cy="5688632"/>
          </a:xfrm>
        </p:spPr>
        <p:txBody>
          <a:bodyPr>
            <a:normAutofit/>
          </a:bodyPr>
          <a:lstStyle/>
          <a:p>
            <a:pPr algn="r" rtl="1"/>
            <a:r>
              <a:rPr lang="ar-DZ" i="1" dirty="0" smtClean="0">
                <a:latin typeface="Arial" pitchFamily="34" charset="0"/>
                <a:cs typeface="Arial" pitchFamily="34" charset="0"/>
              </a:rPr>
              <a:t>تعد </a:t>
            </a:r>
            <a:r>
              <a:rPr lang="ar-DZ" dirty="0">
                <a:latin typeface="Arial" pitchFamily="34" charset="0"/>
                <a:cs typeface="Arial" pitchFamily="34" charset="0"/>
              </a:rPr>
              <a:t>السكة وثائق </a:t>
            </a:r>
            <a:r>
              <a:rPr lang="ar-DZ" dirty="0" err="1">
                <a:latin typeface="Arial" pitchFamily="34" charset="0"/>
                <a:cs typeface="Arial" pitchFamily="34" charset="0"/>
              </a:rPr>
              <a:t>رسمیة</a:t>
            </a:r>
            <a:r>
              <a:rPr lang="ar-DZ" dirty="0">
                <a:latin typeface="Arial" pitchFamily="34" charset="0"/>
                <a:cs typeface="Arial" pitchFamily="34" charset="0"/>
              </a:rPr>
              <a:t> في دراسة </a:t>
            </a:r>
            <a:r>
              <a:rPr lang="ar-DZ" dirty="0" err="1">
                <a:latin typeface="Arial" pitchFamily="34" charset="0"/>
                <a:cs typeface="Arial" pitchFamily="34" charset="0"/>
              </a:rPr>
              <a:t>التاریخ</a:t>
            </a:r>
            <a:r>
              <a:rPr lang="ar-DZ" dirty="0">
                <a:latin typeface="Arial" pitchFamily="34" charset="0"/>
                <a:cs typeface="Arial" pitchFamily="34" charset="0"/>
              </a:rPr>
              <a:t>  </a:t>
            </a:r>
            <a:r>
              <a:rPr lang="ar-DZ" dirty="0" smtClean="0">
                <a:latin typeface="Arial" pitchFamily="34" charset="0"/>
                <a:cs typeface="Arial" pitchFamily="34" charset="0"/>
              </a:rPr>
              <a:t>·</a:t>
            </a:r>
          </a:p>
          <a:p>
            <a:pPr algn="r" rtl="1"/>
            <a:r>
              <a:rPr lang="ar-DZ" dirty="0" smtClean="0">
                <a:latin typeface="Arial" pitchFamily="34" charset="0"/>
                <a:cs typeface="Arial" pitchFamily="34" charset="0"/>
              </a:rPr>
              <a:t> </a:t>
            </a:r>
            <a:r>
              <a:rPr lang="ar-DZ" dirty="0">
                <a:latin typeface="Arial" pitchFamily="34" charset="0"/>
                <a:cs typeface="Arial" pitchFamily="34" charset="0"/>
              </a:rPr>
              <a:t>تعد السكة من اهم شارات الدولة  · </a:t>
            </a:r>
            <a:endParaRPr lang="ar-DZ" dirty="0" smtClean="0">
              <a:latin typeface="Arial" pitchFamily="34" charset="0"/>
              <a:cs typeface="Arial" pitchFamily="34" charset="0"/>
            </a:endParaRPr>
          </a:p>
          <a:p>
            <a:pPr algn="r" rtl="1"/>
            <a:r>
              <a:rPr lang="ar-DZ" dirty="0" smtClean="0">
                <a:latin typeface="Arial" pitchFamily="34" charset="0"/>
                <a:cs typeface="Arial" pitchFamily="34" charset="0"/>
              </a:rPr>
              <a:t>تحمل </a:t>
            </a:r>
            <a:r>
              <a:rPr lang="ar-DZ" dirty="0">
                <a:latin typeface="Arial" pitchFamily="34" charset="0"/>
                <a:cs typeface="Arial" pitchFamily="34" charset="0"/>
              </a:rPr>
              <a:t>السكة اسماء اهم الاباطرة والحكام والولاة والامراء والالقاب ومدن السك </a:t>
            </a:r>
            <a:r>
              <a:rPr lang="ar-DZ" dirty="0" err="1">
                <a:latin typeface="Arial" pitchFamily="34" charset="0"/>
                <a:cs typeface="Arial" pitchFamily="34" charset="0"/>
              </a:rPr>
              <a:t>وتاریخ</a:t>
            </a:r>
            <a:r>
              <a:rPr lang="ar-DZ" dirty="0">
                <a:latin typeface="Arial" pitchFamily="34" charset="0"/>
                <a:cs typeface="Arial" pitchFamily="34" charset="0"/>
              </a:rPr>
              <a:t> السك وحدود الدولة </a:t>
            </a:r>
            <a:r>
              <a:rPr lang="ar-DZ" dirty="0" err="1">
                <a:latin typeface="Arial" pitchFamily="34" charset="0"/>
                <a:cs typeface="Arial" pitchFamily="34" charset="0"/>
              </a:rPr>
              <a:t>وغیرها</a:t>
            </a:r>
            <a:r>
              <a:rPr lang="ar-DZ" dirty="0">
                <a:latin typeface="Arial" pitchFamily="34" charset="0"/>
                <a:cs typeface="Arial" pitchFamily="34" charset="0"/>
              </a:rPr>
              <a:t> </a:t>
            </a:r>
            <a:r>
              <a:rPr lang="ar-DZ" dirty="0" smtClean="0">
                <a:latin typeface="Arial" pitchFamily="34" charset="0"/>
                <a:cs typeface="Arial" pitchFamily="34" charset="0"/>
              </a:rPr>
              <a:t> </a:t>
            </a:r>
            <a:r>
              <a:rPr lang="ar-DZ" dirty="0">
                <a:latin typeface="Arial" pitchFamily="34" charset="0"/>
                <a:cs typeface="Arial" pitchFamily="34" charset="0"/>
              </a:rPr>
              <a:t>· تساعد السكة في معرفة دلالة </a:t>
            </a:r>
            <a:r>
              <a:rPr lang="ar-DZ" dirty="0" smtClean="0">
                <a:latin typeface="Arial" pitchFamily="34" charset="0"/>
                <a:cs typeface="Arial" pitchFamily="34" charset="0"/>
              </a:rPr>
              <a:t>الرموز</a:t>
            </a:r>
          </a:p>
          <a:p>
            <a:pPr algn="r" rtl="1"/>
            <a:r>
              <a:rPr lang="ar-DZ" dirty="0" smtClean="0">
                <a:latin typeface="Arial" pitchFamily="34" charset="0"/>
                <a:cs typeface="Arial" pitchFamily="34" charset="0"/>
              </a:rPr>
              <a:t> </a:t>
            </a:r>
            <a:r>
              <a:rPr lang="ar-DZ" dirty="0">
                <a:solidFill>
                  <a:srgbClr val="000000"/>
                </a:solidFill>
                <a:latin typeface="Arial" pitchFamily="34" charset="0"/>
                <a:cs typeface="Arial" pitchFamily="34" charset="0"/>
              </a:rPr>
              <a:t>كدت المعطيات المستخلصة من المسكوكات الملكية شيوع نظام </a:t>
            </a:r>
            <a:r>
              <a:rPr lang="ar-DZ" dirty="0" err="1" smtClean="0">
                <a:solidFill>
                  <a:srgbClr val="000000"/>
                </a:solidFill>
                <a:latin typeface="Arial" pitchFamily="34" charset="0"/>
                <a:cs typeface="Arial" pitchFamily="34" charset="0"/>
              </a:rPr>
              <a:t>الملكيةالوراثية</a:t>
            </a:r>
            <a:r>
              <a:rPr lang="ar-DZ" dirty="0" smtClean="0">
                <a:solidFill>
                  <a:srgbClr val="000000"/>
                </a:solidFill>
                <a:latin typeface="Arial" pitchFamily="34" charset="0"/>
                <a:cs typeface="Arial" pitchFamily="34" charset="0"/>
              </a:rPr>
              <a:t>.</a:t>
            </a:r>
          </a:p>
          <a:p>
            <a:pPr algn="r" rtl="1"/>
            <a:r>
              <a:rPr lang="ar-DZ" dirty="0">
                <a:solidFill>
                  <a:srgbClr val="000000"/>
                </a:solidFill>
                <a:latin typeface="Arial" pitchFamily="34" charset="0"/>
                <a:cs typeface="Arial" pitchFamily="34" charset="0"/>
              </a:rPr>
              <a:t/>
            </a:r>
            <a:br>
              <a:rPr lang="ar-DZ" dirty="0">
                <a:solidFill>
                  <a:srgbClr val="000000"/>
                </a:solidFill>
                <a:latin typeface="Arial" pitchFamily="34" charset="0"/>
                <a:cs typeface="Arial" pitchFamily="34" charset="0"/>
              </a:rPr>
            </a:br>
            <a:r>
              <a:rPr lang="ar-DZ" dirty="0">
                <a:solidFill>
                  <a:srgbClr val="000000"/>
                </a:solidFill>
                <a:latin typeface="Arial" pitchFamily="34" charset="0"/>
                <a:cs typeface="Arial" pitchFamily="34" charset="0"/>
              </a:rPr>
              <a:t>- يتجلى من خلال المعلومات </a:t>
            </a:r>
            <a:r>
              <a:rPr lang="ar-DZ" dirty="0" err="1">
                <a:solidFill>
                  <a:srgbClr val="000000"/>
                </a:solidFill>
                <a:latin typeface="Arial" pitchFamily="34" charset="0"/>
                <a:cs typeface="Arial" pitchFamily="34" charset="0"/>
              </a:rPr>
              <a:t>المستقاة</a:t>
            </a:r>
            <a:r>
              <a:rPr lang="ar-DZ" dirty="0">
                <a:solidFill>
                  <a:srgbClr val="000000"/>
                </a:solidFill>
                <a:latin typeface="Arial" pitchFamily="34" charset="0"/>
                <a:cs typeface="Arial" pitchFamily="34" charset="0"/>
              </a:rPr>
              <a:t> من مسكوكات المدن </a:t>
            </a:r>
            <a:r>
              <a:rPr lang="ar-DZ" dirty="0" smtClean="0">
                <a:solidFill>
                  <a:srgbClr val="000000"/>
                </a:solidFill>
                <a:latin typeface="Arial" pitchFamily="34" charset="0"/>
                <a:cs typeface="Arial" pitchFamily="34" charset="0"/>
              </a:rPr>
              <a:t>حصول العديد </a:t>
            </a:r>
            <a:r>
              <a:rPr lang="ar-DZ" dirty="0">
                <a:solidFill>
                  <a:srgbClr val="000000"/>
                </a:solidFill>
                <a:latin typeface="Arial" pitchFamily="34" charset="0"/>
                <a:cs typeface="Arial" pitchFamily="34" charset="0"/>
              </a:rPr>
              <a:t>من المدن الداخلية والساحلية لمملكة </a:t>
            </a:r>
            <a:r>
              <a:rPr lang="ar-DZ" dirty="0" err="1">
                <a:solidFill>
                  <a:srgbClr val="000000"/>
                </a:solidFill>
                <a:latin typeface="Arial" pitchFamily="34" charset="0"/>
                <a:cs typeface="Arial" pitchFamily="34" charset="0"/>
              </a:rPr>
              <a:t>نوميديا</a:t>
            </a:r>
            <a:r>
              <a:rPr lang="ar-DZ" dirty="0">
                <a:solidFill>
                  <a:srgbClr val="000000"/>
                </a:solidFill>
                <a:latin typeface="Arial" pitchFamily="34" charset="0"/>
                <a:cs typeface="Arial" pitchFamily="34" charset="0"/>
              </a:rPr>
              <a:t> على حق </a:t>
            </a:r>
            <a:r>
              <a:rPr lang="ar-DZ" dirty="0" smtClean="0">
                <a:solidFill>
                  <a:srgbClr val="000000"/>
                </a:solidFill>
                <a:latin typeface="Arial" pitchFamily="34" charset="0"/>
                <a:cs typeface="Arial" pitchFamily="34" charset="0"/>
              </a:rPr>
              <a:t>ضرب عملة </a:t>
            </a:r>
            <a:r>
              <a:rPr lang="ar-DZ" dirty="0">
                <a:solidFill>
                  <a:srgbClr val="000000"/>
                </a:solidFill>
                <a:latin typeface="Arial" pitchFamily="34" charset="0"/>
                <a:cs typeface="Arial" pitchFamily="34" charset="0"/>
              </a:rPr>
              <a:t>خاصة بها مما يدعم فكرة تمتع حكامها باستقلال ذاتي كبير في </a:t>
            </a:r>
            <a:r>
              <a:rPr lang="ar-DZ" dirty="0" smtClean="0">
                <a:solidFill>
                  <a:srgbClr val="000000"/>
                </a:solidFill>
                <a:latin typeface="Arial" pitchFamily="34" charset="0"/>
                <a:cs typeface="Arial" pitchFamily="34" charset="0"/>
              </a:rPr>
              <a:t>إدارة شؤونها </a:t>
            </a:r>
            <a:r>
              <a:rPr lang="ar-DZ" dirty="0">
                <a:solidFill>
                  <a:srgbClr val="000000"/>
                </a:solidFill>
                <a:latin typeface="Arial" pitchFamily="34" charset="0"/>
                <a:cs typeface="Arial" pitchFamily="34" charset="0"/>
              </a:rPr>
              <a:t>الداخلية.</a:t>
            </a:r>
            <a:br>
              <a:rPr lang="ar-DZ" dirty="0">
                <a:solidFill>
                  <a:srgbClr val="000000"/>
                </a:solidFill>
                <a:latin typeface="Arial" pitchFamily="34" charset="0"/>
                <a:cs typeface="Arial" pitchFamily="34" charset="0"/>
              </a:rPr>
            </a:br>
            <a:r>
              <a:rPr lang="ar-DZ" dirty="0" smtClean="0"/>
              <a:t>·</a:t>
            </a:r>
            <a:endParaRPr lang="fr-FR" dirty="0"/>
          </a:p>
        </p:txBody>
      </p:sp>
    </p:spTree>
    <p:extLst>
      <p:ext uri="{BB962C8B-B14F-4D97-AF65-F5344CB8AC3E}">
        <p14:creationId xmlns:p14="http://schemas.microsoft.com/office/powerpoint/2010/main" val="14065012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764704"/>
            <a:ext cx="8208912" cy="6048672"/>
          </a:xfrm>
        </p:spPr>
        <p:txBody>
          <a:bodyPr>
            <a:noAutofit/>
          </a:bodyPr>
          <a:lstStyle/>
          <a:p>
            <a:pPr algn="r" rtl="1"/>
            <a:r>
              <a:rPr lang="ar-DZ" b="1" dirty="0">
                <a:solidFill>
                  <a:srgbClr val="000000"/>
                </a:solidFill>
                <a:latin typeface="Traditional Arabic" pitchFamily="18" charset="-78"/>
                <a:cs typeface="Traditional Arabic" pitchFamily="18" charset="-78"/>
              </a:rPr>
              <a:t>لا تمدنا المسكوكات </a:t>
            </a:r>
            <a:r>
              <a:rPr lang="ar-DZ" b="1" dirty="0" err="1">
                <a:solidFill>
                  <a:srgbClr val="000000"/>
                </a:solidFill>
                <a:latin typeface="Traditional Arabic" pitchFamily="18" charset="-78"/>
                <a:cs typeface="Traditional Arabic" pitchFamily="18" charset="-78"/>
              </a:rPr>
              <a:t>النوميدية</a:t>
            </a:r>
            <a:r>
              <a:rPr lang="ar-DZ" b="1" dirty="0">
                <a:solidFill>
                  <a:srgbClr val="000000"/>
                </a:solidFill>
                <a:latin typeface="Traditional Arabic" pitchFamily="18" charset="-78"/>
                <a:cs typeface="Traditional Arabic" pitchFamily="18" charset="-78"/>
              </a:rPr>
              <a:t> فقط بمعلومات تهم الجانبين </a:t>
            </a:r>
            <a:r>
              <a:rPr lang="ar-DZ" b="1" dirty="0" smtClean="0">
                <a:solidFill>
                  <a:srgbClr val="000000"/>
                </a:solidFill>
                <a:latin typeface="Traditional Arabic" pitchFamily="18" charset="-78"/>
                <a:cs typeface="Traditional Arabic" pitchFamily="18" charset="-78"/>
              </a:rPr>
              <a:t>السياسي</a:t>
            </a:r>
            <a:r>
              <a:rPr lang="fr-FR" b="1" dirty="0" smtClean="0">
                <a:solidFill>
                  <a:srgbClr val="000000"/>
                </a:solidFill>
                <a:latin typeface="Traditional Arabic" pitchFamily="18" charset="-78"/>
                <a:cs typeface="Traditional Arabic" pitchFamily="18" charset="-78"/>
              </a:rPr>
              <a:t> </a:t>
            </a:r>
            <a:r>
              <a:rPr lang="ar-DZ" b="1" dirty="0" smtClean="0">
                <a:solidFill>
                  <a:srgbClr val="000000"/>
                </a:solidFill>
                <a:latin typeface="Traditional Arabic" pitchFamily="18" charset="-78"/>
                <a:cs typeface="Traditional Arabic" pitchFamily="18" charset="-78"/>
              </a:rPr>
              <a:t>والإداري </a:t>
            </a:r>
            <a:r>
              <a:rPr lang="ar-DZ" b="1" dirty="0">
                <a:solidFill>
                  <a:srgbClr val="000000"/>
                </a:solidFill>
                <a:latin typeface="Traditional Arabic" pitchFamily="18" charset="-78"/>
                <a:cs typeface="Traditional Arabic" pitchFamily="18" charset="-78"/>
              </a:rPr>
              <a:t>، بل إننا نستدل من التوزيع الجغرافي لأماكن اكتشفاها </a:t>
            </a:r>
            <a:r>
              <a:rPr lang="ar-DZ" b="1" dirty="0" smtClean="0">
                <a:solidFill>
                  <a:srgbClr val="000000"/>
                </a:solidFill>
                <a:latin typeface="Traditional Arabic" pitchFamily="18" charset="-78"/>
                <a:cs typeface="Traditional Arabic" pitchFamily="18" charset="-78"/>
              </a:rPr>
              <a:t>على</a:t>
            </a:r>
            <a:r>
              <a:rPr lang="fr-FR" b="1" dirty="0" smtClean="0">
                <a:solidFill>
                  <a:srgbClr val="000000"/>
                </a:solidFill>
                <a:latin typeface="Traditional Arabic" pitchFamily="18" charset="-78"/>
                <a:cs typeface="Traditional Arabic" pitchFamily="18" charset="-78"/>
              </a:rPr>
              <a:t> </a:t>
            </a:r>
            <a:r>
              <a:rPr lang="ar-DZ" b="1" dirty="0" smtClean="0">
                <a:solidFill>
                  <a:srgbClr val="000000"/>
                </a:solidFill>
                <a:latin typeface="Traditional Arabic" pitchFamily="18" charset="-78"/>
                <a:cs typeface="Traditional Arabic" pitchFamily="18" charset="-78"/>
              </a:rPr>
              <a:t>حقائق </a:t>
            </a:r>
            <a:r>
              <a:rPr lang="ar-DZ" b="1" dirty="0">
                <a:solidFill>
                  <a:srgbClr val="000000"/>
                </a:solidFill>
                <a:latin typeface="Traditional Arabic" pitchFamily="18" charset="-78"/>
                <a:cs typeface="Traditional Arabic" pitchFamily="18" charset="-78"/>
              </a:rPr>
              <a:t>مفيدة فيما يتعلق بالجانب الاقتصادي ، ذلك أن العثور </a:t>
            </a:r>
            <a:r>
              <a:rPr lang="ar-DZ" b="1" dirty="0" smtClean="0">
                <a:solidFill>
                  <a:srgbClr val="000000"/>
                </a:solidFill>
                <a:latin typeface="Traditional Arabic" pitchFamily="18" charset="-78"/>
                <a:cs typeface="Traditional Arabic" pitchFamily="18" charset="-78"/>
              </a:rPr>
              <a:t>على</a:t>
            </a:r>
            <a:r>
              <a:rPr lang="fr-FR" b="1" dirty="0" smtClean="0">
                <a:solidFill>
                  <a:srgbClr val="000000"/>
                </a:solidFill>
                <a:latin typeface="Traditional Arabic" pitchFamily="18" charset="-78"/>
                <a:cs typeface="Traditional Arabic" pitchFamily="18" charset="-78"/>
              </a:rPr>
              <a:t> </a:t>
            </a:r>
            <a:r>
              <a:rPr lang="ar-DZ" b="1" dirty="0" smtClean="0">
                <a:solidFill>
                  <a:srgbClr val="000000"/>
                </a:solidFill>
                <a:latin typeface="Traditional Arabic" pitchFamily="18" charset="-78"/>
                <a:cs typeface="Traditional Arabic" pitchFamily="18" charset="-78"/>
              </a:rPr>
              <a:t>مجموعة </a:t>
            </a:r>
            <a:r>
              <a:rPr lang="ar-DZ" b="1" dirty="0">
                <a:solidFill>
                  <a:srgbClr val="000000"/>
                </a:solidFill>
                <a:latin typeface="Traditional Arabic" pitchFamily="18" charset="-78"/>
                <a:cs typeface="Traditional Arabic" pitchFamily="18" charset="-78"/>
              </a:rPr>
              <a:t>من النقود </a:t>
            </a:r>
            <a:r>
              <a:rPr lang="ar-DZ" b="1" dirty="0" err="1">
                <a:solidFill>
                  <a:srgbClr val="000000"/>
                </a:solidFill>
                <a:latin typeface="Traditional Arabic" pitchFamily="18" charset="-78"/>
                <a:cs typeface="Traditional Arabic" pitchFamily="18" charset="-78"/>
              </a:rPr>
              <a:t>القرطاجية</a:t>
            </a:r>
            <a:r>
              <a:rPr lang="ar-DZ" b="1" dirty="0">
                <a:solidFill>
                  <a:srgbClr val="000000"/>
                </a:solidFill>
                <a:latin typeface="Traditional Arabic" pitchFamily="18" charset="-78"/>
                <a:cs typeface="Traditional Arabic" pitchFamily="18" charset="-78"/>
              </a:rPr>
              <a:t> والإيطالية والغالية، والإسبانية التي </a:t>
            </a:r>
            <a:r>
              <a:rPr lang="ar-DZ" b="1" dirty="0" smtClean="0">
                <a:solidFill>
                  <a:srgbClr val="000000"/>
                </a:solidFill>
                <a:latin typeface="Traditional Arabic" pitchFamily="18" charset="-78"/>
                <a:cs typeface="Traditional Arabic" pitchFamily="18" charset="-78"/>
              </a:rPr>
              <a:t>ضربت</a:t>
            </a:r>
            <a:r>
              <a:rPr lang="fr-FR" b="1" dirty="0" smtClean="0">
                <a:solidFill>
                  <a:srgbClr val="000000"/>
                </a:solidFill>
                <a:latin typeface="Traditional Arabic" pitchFamily="18" charset="-78"/>
                <a:cs typeface="Traditional Arabic" pitchFamily="18" charset="-78"/>
              </a:rPr>
              <a:t> </a:t>
            </a:r>
            <a:r>
              <a:rPr lang="ar-DZ" b="1" dirty="0" smtClean="0">
                <a:solidFill>
                  <a:srgbClr val="000000"/>
                </a:solidFill>
                <a:latin typeface="Traditional Arabic" pitchFamily="18" charset="-78"/>
                <a:cs typeface="Traditional Arabic" pitchFamily="18" charset="-78"/>
              </a:rPr>
              <a:t>باسم </a:t>
            </a:r>
            <a:r>
              <a:rPr lang="ar-DZ" b="1" dirty="0" err="1">
                <a:solidFill>
                  <a:srgbClr val="000000"/>
                </a:solidFill>
                <a:latin typeface="Traditional Arabic" pitchFamily="18" charset="-78"/>
                <a:cs typeface="Traditional Arabic" pitchFamily="18" charset="-78"/>
              </a:rPr>
              <a:t>القناصلة</a:t>
            </a:r>
            <a:r>
              <a:rPr lang="ar-DZ" b="1" dirty="0">
                <a:solidFill>
                  <a:srgbClr val="000000"/>
                </a:solidFill>
                <a:latin typeface="Traditional Arabic" pitchFamily="18" charset="-78"/>
                <a:cs typeface="Traditional Arabic" pitchFamily="18" charset="-78"/>
              </a:rPr>
              <a:t> مثلما </a:t>
            </a:r>
            <a:r>
              <a:rPr lang="ar-DZ" b="1" dirty="0" smtClean="0">
                <a:solidFill>
                  <a:srgbClr val="000000"/>
                </a:solidFill>
                <a:latin typeface="Traditional Arabic" pitchFamily="18" charset="-78"/>
                <a:cs typeface="Traditional Arabic" pitchFamily="18" charset="-78"/>
              </a:rPr>
              <a:t>اكتشاف نقود</a:t>
            </a:r>
            <a:r>
              <a:rPr lang="fr-FR" b="1" dirty="0" smtClean="0">
                <a:solidFill>
                  <a:srgbClr val="000000"/>
                </a:solidFill>
                <a:latin typeface="Traditional Arabic" pitchFamily="18" charset="-78"/>
                <a:cs typeface="Traditional Arabic" pitchFamily="18" charset="-78"/>
              </a:rPr>
              <a:t> </a:t>
            </a:r>
            <a:r>
              <a:rPr lang="ar-DZ" b="1" dirty="0" smtClean="0">
                <a:solidFill>
                  <a:srgbClr val="000000"/>
                </a:solidFill>
                <a:latin typeface="Traditional Arabic" pitchFamily="18" charset="-78"/>
                <a:cs typeface="Traditional Arabic" pitchFamily="18" charset="-78"/>
              </a:rPr>
              <a:t>بعض </a:t>
            </a:r>
            <a:r>
              <a:rPr lang="ar-DZ" b="1" dirty="0">
                <a:solidFill>
                  <a:srgbClr val="000000"/>
                </a:solidFill>
                <a:latin typeface="Traditional Arabic" pitchFamily="18" charset="-78"/>
                <a:cs typeface="Traditional Arabic" pitchFamily="18" charset="-78"/>
              </a:rPr>
              <a:t>المدن الداخلية بمختلف المواقع بالمملكة، إلى جانب النقود </a:t>
            </a:r>
            <a:r>
              <a:rPr lang="ar-DZ" b="1" dirty="0" err="1" smtClean="0">
                <a:solidFill>
                  <a:srgbClr val="000000"/>
                </a:solidFill>
                <a:latin typeface="Traditional Arabic" pitchFamily="18" charset="-78"/>
                <a:cs typeface="Traditional Arabic" pitchFamily="18" charset="-78"/>
              </a:rPr>
              <a:t>النوميدية</a:t>
            </a:r>
            <a:r>
              <a:rPr lang="fr-FR" b="1" dirty="0" smtClean="0">
                <a:solidFill>
                  <a:srgbClr val="000000"/>
                </a:solidFill>
                <a:latin typeface="Traditional Arabic" pitchFamily="18" charset="-78"/>
                <a:cs typeface="Traditional Arabic" pitchFamily="18" charset="-78"/>
              </a:rPr>
              <a:t> </a:t>
            </a:r>
            <a:r>
              <a:rPr lang="ar-DZ" b="1" dirty="0" smtClean="0">
                <a:solidFill>
                  <a:srgbClr val="000000"/>
                </a:solidFill>
                <a:latin typeface="Traditional Arabic" pitchFamily="18" charset="-78"/>
                <a:cs typeface="Traditional Arabic" pitchFamily="18" charset="-78"/>
              </a:rPr>
              <a:t>التي </a:t>
            </a:r>
            <a:r>
              <a:rPr lang="ar-DZ" b="1" dirty="0">
                <a:solidFill>
                  <a:srgbClr val="000000"/>
                </a:solidFill>
                <a:latin typeface="Traditional Arabic" pitchFamily="18" charset="-78"/>
                <a:cs typeface="Traditional Arabic" pitchFamily="18" charset="-78"/>
              </a:rPr>
              <a:t>كشفت عنها التنقيبات الأثرية في أماكن متفرقة خارج </a:t>
            </a:r>
            <a:r>
              <a:rPr lang="ar-DZ" b="1" dirty="0" smtClean="0">
                <a:solidFill>
                  <a:srgbClr val="000000"/>
                </a:solidFill>
                <a:latin typeface="Traditional Arabic" pitchFamily="18" charset="-78"/>
                <a:cs typeface="Traditional Arabic" pitchFamily="18" charset="-78"/>
              </a:rPr>
              <a:t>المملكة،</a:t>
            </a:r>
            <a:r>
              <a:rPr lang="fr-FR" b="1" dirty="0" smtClean="0">
                <a:solidFill>
                  <a:srgbClr val="000000"/>
                </a:solidFill>
                <a:latin typeface="Traditional Arabic" pitchFamily="18" charset="-78"/>
                <a:cs typeface="Traditional Arabic" pitchFamily="18" charset="-78"/>
              </a:rPr>
              <a:t> </a:t>
            </a:r>
            <a:r>
              <a:rPr lang="ar-DZ" b="1" dirty="0" smtClean="0">
                <a:solidFill>
                  <a:srgbClr val="000000"/>
                </a:solidFill>
                <a:latin typeface="Traditional Arabic" pitchFamily="18" charset="-78"/>
                <a:cs typeface="Traditional Arabic" pitchFamily="18" charset="-78"/>
              </a:rPr>
              <a:t>ينهض </a:t>
            </a:r>
            <a:r>
              <a:rPr lang="ar-DZ" b="1" dirty="0">
                <a:solidFill>
                  <a:srgbClr val="000000"/>
                </a:solidFill>
                <a:latin typeface="Traditional Arabic" pitchFamily="18" charset="-78"/>
                <a:cs typeface="Traditional Arabic" pitchFamily="18" charset="-78"/>
              </a:rPr>
              <a:t>دليلا على وجود حركة تجارية داخلية وخارجية نشيطة </a:t>
            </a:r>
            <a:r>
              <a:rPr lang="ar-DZ" b="1" dirty="0" smtClean="0">
                <a:solidFill>
                  <a:srgbClr val="000000"/>
                </a:solidFill>
                <a:latin typeface="Traditional Arabic" pitchFamily="18" charset="-78"/>
                <a:cs typeface="Traditional Arabic" pitchFamily="18" charset="-78"/>
              </a:rPr>
              <a:t>ربطت</a:t>
            </a:r>
            <a:r>
              <a:rPr lang="fr-FR" b="1" dirty="0" smtClean="0">
                <a:solidFill>
                  <a:srgbClr val="000000"/>
                </a:solidFill>
                <a:latin typeface="Traditional Arabic" pitchFamily="18" charset="-78"/>
                <a:cs typeface="Traditional Arabic" pitchFamily="18" charset="-78"/>
              </a:rPr>
              <a:t> </a:t>
            </a:r>
            <a:r>
              <a:rPr lang="ar-DZ" b="1" dirty="0" smtClean="0">
                <a:solidFill>
                  <a:srgbClr val="000000"/>
                </a:solidFill>
                <a:latin typeface="Traditional Arabic" pitchFamily="18" charset="-78"/>
                <a:cs typeface="Traditional Arabic" pitchFamily="18" charset="-78"/>
              </a:rPr>
              <a:t>المملكة </a:t>
            </a:r>
            <a:r>
              <a:rPr lang="ar-DZ" b="1" dirty="0">
                <a:solidFill>
                  <a:srgbClr val="000000"/>
                </a:solidFill>
                <a:latin typeface="Traditional Arabic" pitchFamily="18" charset="-78"/>
                <a:cs typeface="Traditional Arabic" pitchFamily="18" charset="-78"/>
              </a:rPr>
              <a:t>بدول البحر الأبيض المتوسط</a:t>
            </a:r>
            <a:r>
              <a:rPr lang="ar-DZ" b="1" dirty="0" smtClean="0">
                <a:solidFill>
                  <a:srgbClr val="000000"/>
                </a:solidFill>
                <a:latin typeface="Traditional Arabic" pitchFamily="18" charset="-78"/>
                <a:cs typeface="Traditional Arabic" pitchFamily="18" charset="-78"/>
              </a:rPr>
              <a:t>.</a:t>
            </a:r>
            <a:endParaRPr lang="fr-FR" b="1" dirty="0" smtClean="0">
              <a:solidFill>
                <a:srgbClr val="000000"/>
              </a:solidFill>
              <a:latin typeface="Traditional Arabic" pitchFamily="18" charset="-78"/>
              <a:cs typeface="Traditional Arabic" pitchFamily="18" charset="-78"/>
            </a:endParaRPr>
          </a:p>
          <a:p>
            <a:pPr algn="r" rtl="1"/>
            <a:r>
              <a:rPr lang="ar-DZ" b="1" dirty="0" smtClean="0">
                <a:solidFill>
                  <a:srgbClr val="000000"/>
                </a:solidFill>
                <a:latin typeface="Traditional Arabic" pitchFamily="18" charset="-78"/>
                <a:cs typeface="Traditional Arabic" pitchFamily="18" charset="-78"/>
              </a:rPr>
              <a:t>- </a:t>
            </a:r>
            <a:r>
              <a:rPr lang="ar-DZ" b="1" dirty="0">
                <a:solidFill>
                  <a:srgbClr val="000000"/>
                </a:solidFill>
                <a:latin typeface="Traditional Arabic" pitchFamily="18" charset="-78"/>
                <a:cs typeface="Traditional Arabic" pitchFamily="18" charset="-78"/>
              </a:rPr>
              <a:t>يؤكد ضرب هذه العملات على الانتشار الواسع لورشات </a:t>
            </a:r>
            <a:r>
              <a:rPr lang="ar-DZ" b="1" dirty="0" smtClean="0">
                <a:solidFill>
                  <a:srgbClr val="000000"/>
                </a:solidFill>
                <a:latin typeface="Traditional Arabic" pitchFamily="18" charset="-78"/>
                <a:cs typeface="Traditional Arabic" pitchFamily="18" charset="-78"/>
              </a:rPr>
              <a:t>سك</a:t>
            </a:r>
            <a:r>
              <a:rPr lang="fr-FR" b="1" dirty="0" smtClean="0">
                <a:solidFill>
                  <a:srgbClr val="000000"/>
                </a:solidFill>
                <a:latin typeface="Traditional Arabic" pitchFamily="18" charset="-78"/>
                <a:cs typeface="Traditional Arabic" pitchFamily="18" charset="-78"/>
              </a:rPr>
              <a:t> </a:t>
            </a:r>
            <a:r>
              <a:rPr lang="ar-DZ" b="1" dirty="0" smtClean="0">
                <a:solidFill>
                  <a:srgbClr val="000000"/>
                </a:solidFill>
                <a:latin typeface="Traditional Arabic" pitchFamily="18" charset="-78"/>
                <a:cs typeface="Traditional Arabic" pitchFamily="18" charset="-78"/>
              </a:rPr>
              <a:t>العملة </a:t>
            </a:r>
            <a:r>
              <a:rPr lang="ar-DZ" b="1" dirty="0">
                <a:solidFill>
                  <a:srgbClr val="000000"/>
                </a:solidFill>
                <a:latin typeface="Traditional Arabic" pitchFamily="18" charset="-78"/>
                <a:cs typeface="Traditional Arabic" pitchFamily="18" charset="-78"/>
              </a:rPr>
              <a:t>بمختلف المدن </a:t>
            </a:r>
            <a:r>
              <a:rPr lang="ar-DZ" b="1" dirty="0" err="1">
                <a:solidFill>
                  <a:srgbClr val="000000"/>
                </a:solidFill>
                <a:latin typeface="Traditional Arabic" pitchFamily="18" charset="-78"/>
                <a:cs typeface="Traditional Arabic" pitchFamily="18" charset="-78"/>
              </a:rPr>
              <a:t>النوميدية</a:t>
            </a:r>
            <a:r>
              <a:rPr lang="ar-DZ" b="1" dirty="0">
                <a:solidFill>
                  <a:srgbClr val="000000"/>
                </a:solidFill>
                <a:latin typeface="Traditional Arabic" pitchFamily="18" charset="-78"/>
                <a:cs typeface="Traditional Arabic" pitchFamily="18" charset="-78"/>
              </a:rPr>
              <a:t> الساحلية والداخلية على حد سواء.</a:t>
            </a:r>
            <a:br>
              <a:rPr lang="ar-DZ" b="1" dirty="0">
                <a:solidFill>
                  <a:srgbClr val="000000"/>
                </a:solidFill>
                <a:latin typeface="Traditional Arabic" pitchFamily="18" charset="-78"/>
                <a:cs typeface="Traditional Arabic" pitchFamily="18" charset="-78"/>
              </a:rPr>
            </a:br>
            <a:r>
              <a:rPr lang="ar-DZ" b="1" dirty="0">
                <a:solidFill>
                  <a:srgbClr val="000000"/>
                </a:solidFill>
                <a:latin typeface="Traditional Arabic" pitchFamily="18" charset="-78"/>
                <a:cs typeface="Traditional Arabic" pitchFamily="18" charset="-78"/>
              </a:rPr>
              <a:t>- سمحت لنا دراسة المسكوكات </a:t>
            </a:r>
            <a:r>
              <a:rPr lang="ar-DZ" b="1" dirty="0" err="1">
                <a:solidFill>
                  <a:srgbClr val="000000"/>
                </a:solidFill>
                <a:latin typeface="Traditional Arabic" pitchFamily="18" charset="-78"/>
                <a:cs typeface="Traditional Arabic" pitchFamily="18" charset="-78"/>
              </a:rPr>
              <a:t>النوميدية</a:t>
            </a:r>
            <a:r>
              <a:rPr lang="ar-DZ" b="1" dirty="0">
                <a:solidFill>
                  <a:srgbClr val="000000"/>
                </a:solidFill>
                <a:latin typeface="Traditional Arabic" pitchFamily="18" charset="-78"/>
                <a:cs typeface="Traditional Arabic" pitchFamily="18" charset="-78"/>
              </a:rPr>
              <a:t> بصنفيها بمعرفة </a:t>
            </a:r>
            <a:r>
              <a:rPr lang="ar-DZ" b="1" dirty="0" err="1" smtClean="0">
                <a:solidFill>
                  <a:srgbClr val="000000"/>
                </a:solidFill>
                <a:latin typeface="Traditional Arabic" pitchFamily="18" charset="-78"/>
                <a:cs typeface="Traditional Arabic" pitchFamily="18" charset="-78"/>
              </a:rPr>
              <a:t>الأنشطةالزراعية</a:t>
            </a:r>
            <a:r>
              <a:rPr lang="ar-DZ" b="1" dirty="0" smtClean="0">
                <a:solidFill>
                  <a:srgbClr val="000000"/>
                </a:solidFill>
                <a:latin typeface="Traditional Arabic" pitchFamily="18" charset="-78"/>
                <a:cs typeface="Traditional Arabic" pitchFamily="18" charset="-78"/>
              </a:rPr>
              <a:t> </a:t>
            </a:r>
            <a:r>
              <a:rPr lang="ar-DZ" b="1" dirty="0">
                <a:solidFill>
                  <a:srgbClr val="000000"/>
                </a:solidFill>
                <a:latin typeface="Traditional Arabic" pitchFamily="18" charset="-78"/>
                <a:cs typeface="Traditional Arabic" pitchFamily="18" charset="-78"/>
              </a:rPr>
              <a:t>والرعوية التي مارسها أفراد المجتمع </a:t>
            </a:r>
            <a:r>
              <a:rPr lang="ar-DZ" b="1" dirty="0" err="1">
                <a:solidFill>
                  <a:srgbClr val="000000"/>
                </a:solidFill>
                <a:latin typeface="Traditional Arabic" pitchFamily="18" charset="-78"/>
                <a:cs typeface="Traditional Arabic" pitchFamily="18" charset="-78"/>
              </a:rPr>
              <a:t>النوميدي</a:t>
            </a:r>
            <a:r>
              <a:rPr lang="ar-DZ" b="1" dirty="0">
                <a:solidFill>
                  <a:srgbClr val="000000"/>
                </a:solidFill>
                <a:latin typeface="Traditional Arabic" pitchFamily="18" charset="-78"/>
                <a:cs typeface="Traditional Arabic" pitchFamily="18" charset="-78"/>
              </a:rPr>
              <a:t> في ظل </a:t>
            </a:r>
            <a:r>
              <a:rPr lang="ar-DZ" b="1" dirty="0" smtClean="0">
                <a:solidFill>
                  <a:srgbClr val="000000"/>
                </a:solidFill>
                <a:latin typeface="Traditional Arabic" pitchFamily="18" charset="-78"/>
                <a:cs typeface="Traditional Arabic" pitchFamily="18" charset="-78"/>
              </a:rPr>
              <a:t>حكم</a:t>
            </a:r>
            <a:r>
              <a:rPr lang="ar-DZ" b="1" dirty="0">
                <a:solidFill>
                  <a:srgbClr val="000000"/>
                </a:solidFill>
                <a:latin typeface="Traditional Arabic" pitchFamily="18" charset="-78"/>
                <a:cs typeface="Traditional Arabic" pitchFamily="18" charset="-78"/>
              </a:rPr>
              <a:t> ملوك المملكة </a:t>
            </a:r>
            <a:r>
              <a:rPr lang="ar-DZ" b="1" dirty="0" err="1">
                <a:solidFill>
                  <a:srgbClr val="000000"/>
                </a:solidFill>
                <a:latin typeface="Traditional Arabic" pitchFamily="18" charset="-78"/>
                <a:cs typeface="Traditional Arabic" pitchFamily="18" charset="-78"/>
              </a:rPr>
              <a:t>النوميدية</a:t>
            </a:r>
            <a:r>
              <a:rPr lang="ar-DZ" b="1" dirty="0">
                <a:solidFill>
                  <a:srgbClr val="000000"/>
                </a:solidFill>
                <a:latin typeface="Traditional Arabic" pitchFamily="18" charset="-78"/>
                <a:cs typeface="Traditional Arabic" pitchFamily="18" charset="-78"/>
              </a:rPr>
              <a:t>، كما دلتنا على الثروة الحيوانية والنباتية </a:t>
            </a:r>
            <a:r>
              <a:rPr lang="ar-DZ" b="1" dirty="0" smtClean="0">
                <a:solidFill>
                  <a:srgbClr val="000000"/>
                </a:solidFill>
                <a:latin typeface="Traditional Arabic" pitchFamily="18" charset="-78"/>
                <a:cs typeface="Traditional Arabic" pitchFamily="18" charset="-78"/>
              </a:rPr>
              <a:t>التي</a:t>
            </a:r>
            <a:r>
              <a:rPr lang="fr-FR" b="1" dirty="0" smtClean="0">
                <a:solidFill>
                  <a:srgbClr val="000000"/>
                </a:solidFill>
                <a:latin typeface="Traditional Arabic" pitchFamily="18" charset="-78"/>
                <a:cs typeface="Traditional Arabic" pitchFamily="18" charset="-78"/>
              </a:rPr>
              <a:t> </a:t>
            </a:r>
            <a:r>
              <a:rPr lang="ar-DZ" b="1" dirty="0" smtClean="0">
                <a:solidFill>
                  <a:srgbClr val="000000"/>
                </a:solidFill>
                <a:latin typeface="Traditional Arabic" pitchFamily="18" charset="-78"/>
                <a:cs typeface="Traditional Arabic" pitchFamily="18" charset="-78"/>
              </a:rPr>
              <a:t>كانت </a:t>
            </a:r>
            <a:r>
              <a:rPr lang="ar-DZ" b="1" dirty="0">
                <a:solidFill>
                  <a:srgbClr val="000000"/>
                </a:solidFill>
                <a:latin typeface="Traditional Arabic" pitchFamily="18" charset="-78"/>
                <a:cs typeface="Traditional Arabic" pitchFamily="18" charset="-78"/>
              </a:rPr>
              <a:t>تزخر بها المملكة ومدنها</a:t>
            </a:r>
            <a:r>
              <a:rPr lang="ar-DZ" b="1" dirty="0">
                <a:latin typeface="Traditional Arabic" pitchFamily="18" charset="-78"/>
                <a:cs typeface="Traditional Arabic" pitchFamily="18" charset="-78"/>
              </a:rPr>
              <a:t> </a:t>
            </a:r>
            <a:br>
              <a:rPr lang="ar-DZ" b="1" dirty="0">
                <a:latin typeface="Traditional Arabic" pitchFamily="18" charset="-78"/>
                <a:cs typeface="Traditional Arabic" pitchFamily="18" charset="-78"/>
              </a:rPr>
            </a:br>
            <a:r>
              <a:rPr lang="ar-DZ" b="1" dirty="0">
                <a:latin typeface="Traditional Arabic" pitchFamily="18" charset="-78"/>
                <a:cs typeface="Traditional Arabic" pitchFamily="18" charset="-78"/>
              </a:rPr>
              <a:t> </a:t>
            </a:r>
            <a:br>
              <a:rPr lang="ar-DZ" b="1" dirty="0">
                <a:latin typeface="Traditional Arabic" pitchFamily="18" charset="-78"/>
                <a:cs typeface="Traditional Arabic" pitchFamily="18" charset="-78"/>
              </a:rPr>
            </a:br>
            <a:endParaRPr lang="fr-FR" b="1" dirty="0">
              <a:latin typeface="Traditional Arabic" pitchFamily="18" charset="-78"/>
              <a:cs typeface="Traditional Arabic" pitchFamily="18" charset="-78"/>
            </a:endParaRPr>
          </a:p>
        </p:txBody>
      </p:sp>
    </p:spTree>
    <p:extLst>
      <p:ext uri="{BB962C8B-B14F-4D97-AF65-F5344CB8AC3E}">
        <p14:creationId xmlns:p14="http://schemas.microsoft.com/office/powerpoint/2010/main" val="14903779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1026" name="Picture 2" descr="C:\Users\NTIC\Documents\Capture.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315" t="26858" r="28725" b="16701"/>
          <a:stretch/>
        </p:blipFill>
        <p:spPr bwMode="auto">
          <a:xfrm>
            <a:off x="899592" y="1340768"/>
            <a:ext cx="6696744"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756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908720"/>
            <a:ext cx="6777317" cy="4923909"/>
          </a:xfrm>
        </p:spPr>
        <p:style>
          <a:lnRef idx="2">
            <a:schemeClr val="accent2"/>
          </a:lnRef>
          <a:fillRef idx="1">
            <a:schemeClr val="lt1"/>
          </a:fillRef>
          <a:effectRef idx="0">
            <a:schemeClr val="accent2"/>
          </a:effectRef>
          <a:fontRef idx="minor">
            <a:schemeClr val="dk1"/>
          </a:fontRef>
        </p:style>
        <p:txBody>
          <a:bodyPr>
            <a:normAutofit/>
          </a:bodyPr>
          <a:lstStyle/>
          <a:p>
            <a:pPr algn="just" rtl="1"/>
            <a:r>
              <a:rPr lang="ar-DZ" sz="2800" dirty="0"/>
              <a:t>ومع نهاية القرن الخامس بداية القرن الرابع ق.م بدأت تظهر العملة في شمال إفريقيا, و فيما بين القرنين الر ابع و الثالث ق.م بدأت </a:t>
            </a:r>
            <a:r>
              <a:rPr lang="ar-DZ" sz="2800" dirty="0" err="1" smtClean="0"/>
              <a:t>نوميديا</a:t>
            </a:r>
            <a:r>
              <a:rPr lang="ar-DZ" sz="2800" dirty="0" smtClean="0"/>
              <a:t> </a:t>
            </a:r>
            <a:r>
              <a:rPr lang="ar-DZ" sz="2800" dirty="0"/>
              <a:t>في سك </a:t>
            </a:r>
            <a:r>
              <a:rPr lang="ar-DZ"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عملتها</a:t>
            </a:r>
            <a:r>
              <a:rPr lang="ar-DZ" sz="2800" dirty="0"/>
              <a:t> المحلية في و طنها, و كان ذلك وفق المعيار . حيث أشارت الدراسات السابقة إلى وجود مسكوكات قد ضربت في </a:t>
            </a:r>
            <a:r>
              <a:rPr lang="ar-DZ" sz="2800" dirty="0" err="1"/>
              <a:t>نو</a:t>
            </a:r>
            <a:r>
              <a:rPr lang="ar-DZ" sz="2800" dirty="0"/>
              <a:t> ميديا في كل من </a:t>
            </a:r>
            <a:r>
              <a:rPr lang="ar-DZ" sz="2800" dirty="0" smtClean="0"/>
              <a:t>سيقا </a:t>
            </a:r>
            <a:r>
              <a:rPr lang="ar-DZ" sz="2800" dirty="0"/>
              <a:t>و كرتا ولبدة و عنابة, ابتداء من القرن الثالث ق. م على النمط النظام </a:t>
            </a:r>
            <a:r>
              <a:rPr lang="ar-DZ" sz="2800" dirty="0" smtClean="0"/>
              <a:t>الإغريقي </a:t>
            </a:r>
            <a:r>
              <a:rPr lang="ar-DZ" sz="2800" dirty="0"/>
              <a:t>و استخدموا </a:t>
            </a:r>
            <a:r>
              <a:rPr lang="ar-DZ" sz="2800" dirty="0" smtClean="0"/>
              <a:t>فيه </a:t>
            </a:r>
            <a:r>
              <a:rPr lang="ar-DZ" sz="2800" dirty="0"/>
              <a:t>مادة النحاس والرصاص إلى </a:t>
            </a:r>
            <a:r>
              <a:rPr lang="ar-DZ" sz="2800" dirty="0" smtClean="0"/>
              <a:t>جانب </a:t>
            </a:r>
            <a:r>
              <a:rPr lang="ar-DZ" sz="2800" dirty="0"/>
              <a:t>الفضة </a:t>
            </a:r>
            <a:r>
              <a:rPr lang="ar-DZ" sz="2800" dirty="0" smtClean="0"/>
              <a:t>.</a:t>
            </a:r>
            <a:endParaRPr lang="fr-FR" sz="2800" dirty="0"/>
          </a:p>
        </p:txBody>
      </p:sp>
    </p:spTree>
    <p:extLst>
      <p:ext uri="{BB962C8B-B14F-4D97-AF65-F5344CB8AC3E}">
        <p14:creationId xmlns:p14="http://schemas.microsoft.com/office/powerpoint/2010/main" val="29252466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908720"/>
            <a:ext cx="6777317" cy="4923909"/>
          </a:xfrm>
        </p:spPr>
        <p:txBody>
          <a:bodyPr>
            <a:normAutofit/>
          </a:bodyPr>
          <a:lstStyle/>
          <a:p>
            <a:pPr lvl="0" algn="r" rtl="1"/>
            <a:r>
              <a:rPr lang="ar-DZ" dirty="0">
                <a:solidFill>
                  <a:srgbClr val="C0504D"/>
                </a:solidFill>
              </a:rPr>
              <a:t>دراسة العملة </a:t>
            </a:r>
            <a:r>
              <a:rPr lang="ar-DZ" dirty="0" err="1">
                <a:solidFill>
                  <a:srgbClr val="C0504D"/>
                </a:solidFill>
              </a:rPr>
              <a:t>الاثریة</a:t>
            </a:r>
            <a:r>
              <a:rPr lang="ar-DZ" dirty="0">
                <a:solidFill>
                  <a:srgbClr val="C0504D"/>
                </a:solidFill>
              </a:rPr>
              <a:t> </a:t>
            </a:r>
          </a:p>
          <a:p>
            <a:pPr lvl="0" algn="r" rtl="1"/>
            <a:r>
              <a:rPr lang="ar-DZ" dirty="0" err="1">
                <a:solidFill>
                  <a:prstClr val="black"/>
                </a:solidFill>
              </a:rPr>
              <a:t>یتم</a:t>
            </a:r>
            <a:r>
              <a:rPr lang="ar-DZ" dirty="0">
                <a:solidFill>
                  <a:prstClr val="black"/>
                </a:solidFill>
              </a:rPr>
              <a:t> دراسة العملات </a:t>
            </a:r>
            <a:r>
              <a:rPr lang="ar-DZ" dirty="0" err="1">
                <a:solidFill>
                  <a:prstClr val="black"/>
                </a:solidFill>
              </a:rPr>
              <a:t>النقدیة</a:t>
            </a:r>
            <a:r>
              <a:rPr lang="ar-DZ" dirty="0">
                <a:solidFill>
                  <a:prstClr val="black"/>
                </a:solidFill>
              </a:rPr>
              <a:t> </a:t>
            </a:r>
            <a:r>
              <a:rPr lang="ar-DZ" dirty="0" smtClean="0">
                <a:solidFill>
                  <a:prstClr val="black"/>
                </a:solidFill>
              </a:rPr>
              <a:t>الأثرية </a:t>
            </a:r>
            <a:r>
              <a:rPr lang="ar-DZ" dirty="0">
                <a:solidFill>
                  <a:prstClr val="black"/>
                </a:solidFill>
              </a:rPr>
              <a:t>من </a:t>
            </a:r>
            <a:r>
              <a:rPr lang="ar-DZ" dirty="0" smtClean="0">
                <a:solidFill>
                  <a:prstClr val="black"/>
                </a:solidFill>
              </a:rPr>
              <a:t>الناحية </a:t>
            </a:r>
            <a:r>
              <a:rPr lang="ar-DZ" dirty="0" err="1">
                <a:solidFill>
                  <a:prstClr val="black"/>
                </a:solidFill>
              </a:rPr>
              <a:t>التقنیة</a:t>
            </a:r>
            <a:r>
              <a:rPr lang="ar-DZ" dirty="0">
                <a:solidFill>
                  <a:prstClr val="black"/>
                </a:solidFill>
              </a:rPr>
              <a:t> انطلاقا من مادة الصنع وطرق الضرب </a:t>
            </a:r>
            <a:r>
              <a:rPr lang="ar-DZ" dirty="0" err="1">
                <a:solidFill>
                  <a:prstClr val="black"/>
                </a:solidFill>
              </a:rPr>
              <a:t>والتغیرات</a:t>
            </a:r>
            <a:r>
              <a:rPr lang="ar-DZ" dirty="0">
                <a:solidFill>
                  <a:prstClr val="black"/>
                </a:solidFill>
              </a:rPr>
              <a:t> التي </a:t>
            </a:r>
            <a:r>
              <a:rPr lang="ar-DZ" dirty="0" smtClean="0">
                <a:solidFill>
                  <a:prstClr val="black"/>
                </a:solidFill>
              </a:rPr>
              <a:t>طرأت </a:t>
            </a:r>
            <a:r>
              <a:rPr lang="ar-DZ" dirty="0">
                <a:solidFill>
                  <a:prstClr val="black"/>
                </a:solidFill>
              </a:rPr>
              <a:t>على الوزن والشكل من فترة الى اخرى ،ومن </a:t>
            </a:r>
            <a:r>
              <a:rPr lang="ar-DZ" dirty="0" err="1">
                <a:solidFill>
                  <a:prstClr val="black"/>
                </a:solidFill>
              </a:rPr>
              <a:t>الناحیة</a:t>
            </a:r>
            <a:r>
              <a:rPr lang="ar-DZ" dirty="0">
                <a:solidFill>
                  <a:prstClr val="black"/>
                </a:solidFill>
              </a:rPr>
              <a:t> </a:t>
            </a:r>
            <a:r>
              <a:rPr lang="ar-DZ" dirty="0" err="1">
                <a:solidFill>
                  <a:prstClr val="black"/>
                </a:solidFill>
              </a:rPr>
              <a:t>الفنیة</a:t>
            </a:r>
            <a:r>
              <a:rPr lang="ar-DZ" dirty="0">
                <a:solidFill>
                  <a:prstClr val="black"/>
                </a:solidFill>
              </a:rPr>
              <a:t> من خلال </a:t>
            </a:r>
            <a:r>
              <a:rPr lang="ar-DZ" dirty="0" err="1">
                <a:solidFill>
                  <a:prstClr val="black"/>
                </a:solidFill>
              </a:rPr>
              <a:t>تفكیك</a:t>
            </a:r>
            <a:r>
              <a:rPr lang="ar-DZ" dirty="0">
                <a:solidFill>
                  <a:prstClr val="black"/>
                </a:solidFill>
              </a:rPr>
              <a:t> الرموز والمشاهد مثل </a:t>
            </a:r>
            <a:r>
              <a:rPr lang="ar-DZ" dirty="0" err="1">
                <a:solidFill>
                  <a:prstClr val="black"/>
                </a:solidFill>
              </a:rPr>
              <a:t>الحربیة</a:t>
            </a:r>
            <a:r>
              <a:rPr lang="ar-DZ" dirty="0">
                <a:solidFill>
                  <a:prstClr val="black"/>
                </a:solidFill>
              </a:rPr>
              <a:t> مثلا والمباني وصور </a:t>
            </a:r>
            <a:r>
              <a:rPr lang="ar-DZ" dirty="0" err="1">
                <a:solidFill>
                  <a:prstClr val="black"/>
                </a:solidFill>
              </a:rPr>
              <a:t>الحاكمین</a:t>
            </a:r>
            <a:r>
              <a:rPr lang="ar-DZ" dirty="0">
                <a:solidFill>
                  <a:prstClr val="black"/>
                </a:solidFill>
              </a:rPr>
              <a:t> ،والتي من خلالها </a:t>
            </a:r>
            <a:r>
              <a:rPr lang="ar-DZ" dirty="0" err="1">
                <a:solidFill>
                  <a:prstClr val="black"/>
                </a:solidFill>
              </a:rPr>
              <a:t>یمكن</a:t>
            </a:r>
            <a:r>
              <a:rPr lang="ar-DZ" dirty="0">
                <a:solidFill>
                  <a:prstClr val="black"/>
                </a:solidFill>
              </a:rPr>
              <a:t> الكشف عن مختلف المظاهر </a:t>
            </a:r>
            <a:r>
              <a:rPr lang="ar-DZ" dirty="0" err="1">
                <a:solidFill>
                  <a:prstClr val="black"/>
                </a:solidFill>
              </a:rPr>
              <a:t>الحضاریة</a:t>
            </a:r>
            <a:r>
              <a:rPr lang="ar-DZ" dirty="0">
                <a:solidFill>
                  <a:prstClr val="black"/>
                </a:solidFill>
              </a:rPr>
              <a:t> </a:t>
            </a:r>
            <a:r>
              <a:rPr lang="ar-DZ" dirty="0" err="1" smtClean="0">
                <a:solidFill>
                  <a:prstClr val="black"/>
                </a:solidFill>
              </a:rPr>
              <a:t>والاقتصادیة</a:t>
            </a:r>
            <a:r>
              <a:rPr lang="ar-DZ" dirty="0" smtClean="0">
                <a:solidFill>
                  <a:prstClr val="black"/>
                </a:solidFill>
              </a:rPr>
              <a:t>  </a:t>
            </a:r>
            <a:r>
              <a:rPr lang="ar-DZ" dirty="0" err="1">
                <a:solidFill>
                  <a:prstClr val="black"/>
                </a:solidFill>
              </a:rPr>
              <a:t>والسیاسیة</a:t>
            </a:r>
            <a:r>
              <a:rPr lang="ar-DZ" dirty="0">
                <a:solidFill>
                  <a:prstClr val="black"/>
                </a:solidFill>
              </a:rPr>
              <a:t> </a:t>
            </a:r>
            <a:r>
              <a:rPr lang="ar-DZ" dirty="0" err="1" smtClean="0">
                <a:solidFill>
                  <a:prstClr val="black"/>
                </a:solidFill>
              </a:rPr>
              <a:t>والاجتماعیة</a:t>
            </a:r>
            <a:r>
              <a:rPr lang="ar-DZ" dirty="0" smtClean="0">
                <a:solidFill>
                  <a:prstClr val="black"/>
                </a:solidFill>
              </a:rPr>
              <a:t> لمجموعة </a:t>
            </a:r>
            <a:r>
              <a:rPr lang="ar-DZ" dirty="0">
                <a:solidFill>
                  <a:prstClr val="black"/>
                </a:solidFill>
              </a:rPr>
              <a:t>من الشعوب والمناطق وعلاقة التواصل </a:t>
            </a:r>
            <a:r>
              <a:rPr lang="ar-DZ" dirty="0" err="1">
                <a:solidFill>
                  <a:prstClr val="black"/>
                </a:solidFill>
              </a:rPr>
              <a:t>فیما</a:t>
            </a:r>
            <a:r>
              <a:rPr lang="ar-DZ" dirty="0">
                <a:solidFill>
                  <a:prstClr val="black"/>
                </a:solidFill>
              </a:rPr>
              <a:t> </a:t>
            </a:r>
            <a:r>
              <a:rPr lang="ar-DZ" dirty="0" err="1">
                <a:solidFill>
                  <a:prstClr val="black"/>
                </a:solidFill>
              </a:rPr>
              <a:t>بینها</a:t>
            </a:r>
            <a:endParaRPr lang="fr-FR" dirty="0">
              <a:solidFill>
                <a:prstClr val="black"/>
              </a:solidFill>
            </a:endParaRPr>
          </a:p>
          <a:p>
            <a:endParaRPr lang="fr-FR" dirty="0"/>
          </a:p>
        </p:txBody>
      </p:sp>
    </p:spTree>
    <p:extLst>
      <p:ext uri="{BB962C8B-B14F-4D97-AF65-F5344CB8AC3E}">
        <p14:creationId xmlns:p14="http://schemas.microsoft.com/office/powerpoint/2010/main" val="24378230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116632"/>
            <a:ext cx="7024744" cy="1368152"/>
          </a:xfrm>
        </p:spPr>
        <p:txBody>
          <a:bodyPr/>
          <a:lstStyle/>
          <a:p>
            <a:pPr algn="r"/>
            <a:r>
              <a:rPr lang="ar-DZ" dirty="0" smtClean="0"/>
              <a:t>الحلي</a:t>
            </a:r>
            <a:endParaRPr lang="fr-FR" dirty="0"/>
          </a:p>
        </p:txBody>
      </p:sp>
      <p:sp>
        <p:nvSpPr>
          <p:cNvPr id="3" name="Espace réservé du contenu 2"/>
          <p:cNvSpPr>
            <a:spLocks noGrp="1"/>
          </p:cNvSpPr>
          <p:nvPr>
            <p:ph idx="1"/>
          </p:nvPr>
        </p:nvSpPr>
        <p:spPr>
          <a:xfrm>
            <a:off x="1043492" y="1772816"/>
            <a:ext cx="6984892" cy="4392488"/>
          </a:xfrm>
        </p:spPr>
        <p:txBody>
          <a:bodyPr>
            <a:normAutofit fontScale="77500" lnSpcReduction="20000"/>
          </a:bodyPr>
          <a:lstStyle/>
          <a:p>
            <a:pPr algn="just" rtl="1"/>
            <a:r>
              <a:rPr lang="ar-DZ" sz="3000" dirty="0">
                <a:solidFill>
                  <a:prstClr val="black"/>
                </a:solidFill>
              </a:rPr>
              <a:t>الحلي: هي الأغراض والأدوات التي تستخدم لزينة من قبل النساء, كالأساور </a:t>
            </a:r>
            <a:r>
              <a:rPr lang="ar-DZ" sz="3000" dirty="0" smtClean="0">
                <a:solidFill>
                  <a:prstClr val="black"/>
                </a:solidFill>
              </a:rPr>
              <a:t>والعقود</a:t>
            </a:r>
            <a:r>
              <a:rPr lang="ar-DZ" sz="3000" dirty="0">
                <a:solidFill>
                  <a:prstClr val="black"/>
                </a:solidFill>
              </a:rPr>
              <a:t>, وغيرها, حيث اعتبر الحلي من بين الحاجيات الكمالية التي صنعها </a:t>
            </a:r>
            <a:r>
              <a:rPr lang="ar-DZ" sz="3000" dirty="0" smtClean="0">
                <a:solidFill>
                  <a:prstClr val="black"/>
                </a:solidFill>
              </a:rPr>
              <a:t>الإنسان </a:t>
            </a:r>
            <a:r>
              <a:rPr lang="ar-DZ" sz="3000" dirty="0">
                <a:solidFill>
                  <a:prstClr val="black"/>
                </a:solidFill>
              </a:rPr>
              <a:t>من مواد مختلفة, ويعتبر الحلي بصدق عن الحالة الاقتصادية والاجتماعية والدينية عند المجتمعات القديمة . تعود صناعة الحلي في المغرب القديـم إلى حضارات وعصور ما ق. ت ,فحلي الحضارة </a:t>
            </a:r>
            <a:r>
              <a:rPr lang="ar-DZ" sz="3000" dirty="0" err="1" smtClean="0">
                <a:solidFill>
                  <a:prstClr val="black"/>
                </a:solidFill>
              </a:rPr>
              <a:t>الايبرو</a:t>
            </a:r>
            <a:r>
              <a:rPr lang="ar-DZ" sz="3000" dirty="0" smtClean="0">
                <a:solidFill>
                  <a:prstClr val="black"/>
                </a:solidFill>
              </a:rPr>
              <a:t> </a:t>
            </a:r>
            <a:r>
              <a:rPr lang="ar-DZ" sz="3000" dirty="0">
                <a:solidFill>
                  <a:prstClr val="black"/>
                </a:solidFill>
              </a:rPr>
              <a:t>مغربية مثلا مصنوعة من العظام, ومن بينها العقود والتمائـم ,أما الحلي </a:t>
            </a:r>
            <a:r>
              <a:rPr lang="ar-DZ" sz="3000" dirty="0" err="1">
                <a:solidFill>
                  <a:prstClr val="black"/>
                </a:solidFill>
              </a:rPr>
              <a:t>القفصية</a:t>
            </a:r>
            <a:r>
              <a:rPr lang="ar-DZ" sz="3000" dirty="0">
                <a:solidFill>
                  <a:prstClr val="black"/>
                </a:solidFill>
              </a:rPr>
              <a:t> فصنع من قشر بيض النعام عقودا مزودة بثقوب لتعليقها , والمصادر التي تزودنا بمعلومات حول صناعة الحلي, والرسوم الصخر </a:t>
            </a:r>
            <a:r>
              <a:rPr lang="ar-DZ" sz="3000" dirty="0" err="1">
                <a:solidFill>
                  <a:prstClr val="black"/>
                </a:solidFill>
              </a:rPr>
              <a:t>ية</a:t>
            </a:r>
            <a:r>
              <a:rPr lang="ar-DZ" sz="3000" dirty="0">
                <a:solidFill>
                  <a:prstClr val="black"/>
                </a:solidFill>
              </a:rPr>
              <a:t> التي يظهر عليها أناس ً, وكذلك البقايا الأثرية </a:t>
            </a:r>
            <a:r>
              <a:rPr lang="ar-DZ" sz="3000" dirty="0" err="1">
                <a:solidFill>
                  <a:prstClr val="black"/>
                </a:solidFill>
              </a:rPr>
              <a:t>المتمثلمة</a:t>
            </a:r>
            <a:r>
              <a:rPr lang="ar-DZ" sz="3000" dirty="0">
                <a:solidFill>
                  <a:prstClr val="black"/>
                </a:solidFill>
              </a:rPr>
              <a:t> في اللقى التي عثر عليها </a:t>
            </a:r>
            <a:r>
              <a:rPr lang="ar-DZ" sz="3000" dirty="0" smtClean="0">
                <a:solidFill>
                  <a:prstClr val="black"/>
                </a:solidFill>
              </a:rPr>
              <a:t>في المقابر, التي </a:t>
            </a:r>
            <a:r>
              <a:rPr lang="ar-DZ" sz="3000" dirty="0">
                <a:solidFill>
                  <a:prstClr val="black"/>
                </a:solidFill>
              </a:rPr>
              <a:t>عثر </a:t>
            </a:r>
            <a:r>
              <a:rPr lang="ar-DZ" sz="3000" dirty="0" smtClean="0">
                <a:solidFill>
                  <a:prstClr val="black"/>
                </a:solidFill>
              </a:rPr>
              <a:t>عليها </a:t>
            </a:r>
            <a:r>
              <a:rPr lang="ar-DZ" sz="3000" dirty="0">
                <a:solidFill>
                  <a:prstClr val="black"/>
                </a:solidFill>
              </a:rPr>
              <a:t>قرب "قالمة" وقرب تبسة وضواحي </a:t>
            </a:r>
            <a:r>
              <a:rPr lang="ar-DZ" sz="3000" dirty="0" err="1" smtClean="0">
                <a:solidFill>
                  <a:prstClr val="black"/>
                </a:solidFill>
              </a:rPr>
              <a:t>قسنطبيةوقالمة</a:t>
            </a:r>
            <a:endParaRPr lang="fr-FR" dirty="0"/>
          </a:p>
        </p:txBody>
      </p:sp>
    </p:spTree>
    <p:extLst>
      <p:ext uri="{BB962C8B-B14F-4D97-AF65-F5344CB8AC3E}">
        <p14:creationId xmlns:p14="http://schemas.microsoft.com/office/powerpoint/2010/main" val="9316987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TIC\Desktop\Constantine-came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9712" y="2348880"/>
            <a:ext cx="4608512" cy="403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669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err="1" smtClean="0"/>
              <a:t>طرازالملابس</a:t>
            </a:r>
            <a:r>
              <a:rPr lang="fr-FR" dirty="0" smtClean="0"/>
              <a:t> </a:t>
            </a:r>
            <a:r>
              <a:rPr lang="ar-DZ" dirty="0" smtClean="0"/>
              <a:t>في</a:t>
            </a:r>
            <a:r>
              <a:rPr lang="fr-FR" dirty="0" smtClean="0"/>
              <a:t> </a:t>
            </a:r>
            <a:r>
              <a:rPr lang="ar-DZ" dirty="0" err="1" smtClean="0"/>
              <a:t>افريفياالرومانية</a:t>
            </a:r>
            <a:endParaRPr lang="fr-FR" dirty="0"/>
          </a:p>
        </p:txBody>
      </p:sp>
      <p:sp>
        <p:nvSpPr>
          <p:cNvPr id="3" name="Espace réservé du contenu 2"/>
          <p:cNvSpPr>
            <a:spLocks noGrp="1"/>
          </p:cNvSpPr>
          <p:nvPr>
            <p:ph idx="1"/>
          </p:nvPr>
        </p:nvSpPr>
        <p:spPr>
          <a:xfrm>
            <a:off x="1043608" y="2636913"/>
            <a:ext cx="6777317" cy="3456384"/>
          </a:xfrm>
        </p:spPr>
        <p:txBody>
          <a:bodyPr>
            <a:normAutofit fontScale="77500" lnSpcReduction="20000"/>
          </a:bodyPr>
          <a:lstStyle/>
          <a:p>
            <a:pPr algn="r" rtl="1"/>
            <a:r>
              <a:rPr lang="ar-DZ" dirty="0"/>
              <a:t>امتازت حياة </a:t>
            </a:r>
            <a:r>
              <a:rPr lang="ar-DZ" dirty="0" err="1"/>
              <a:t>النوميديين</a:t>
            </a:r>
            <a:r>
              <a:rPr lang="ar-DZ" dirty="0"/>
              <a:t> بنمطها الحضري في زمن كان فيه سكان الجنوب البدو </a:t>
            </a:r>
            <a:r>
              <a:rPr lang="ar-DZ" dirty="0" err="1"/>
              <a:t>الجيتول</a:t>
            </a:r>
            <a:r>
              <a:rPr lang="ar-DZ" dirty="0"/>
              <a:t> يعيشون معيشة نصف بدوية من اجل التأقلم مع محيطهم ، و كان الحضر يعيشون خاصة في مساكن متفرقة خاصة و ان المناخ يفرض نوعا من الفلاحة و تربية الماشية الملائمة للبيئة المحيطة،  تميزت حياتهم حسب ما ذكره سترابون بالبساطة وكان لباسهم مصنوع من جلود الحيوانات خاصة الماعز و استخدموا الملابس النسيجية ابتداء من القرن الخامس عشر و الرابع عشرا.</a:t>
            </a:r>
          </a:p>
          <a:p>
            <a:pPr algn="r" rtl="1"/>
            <a:r>
              <a:rPr lang="ar-DZ" dirty="0"/>
              <a:t>اشتهر الليبيون بقوة بنيتهم و طول اعمارهم، حيث   توفرت ليبيا على قوة بشرية هائلة ، وهذا راجع الى ارتفاع الولادات التي وصفها </a:t>
            </a:r>
            <a:r>
              <a:rPr lang="ar-DZ" dirty="0" err="1"/>
              <a:t>قزال</a:t>
            </a:r>
            <a:r>
              <a:rPr lang="ar-DZ" dirty="0"/>
              <a:t>  (</a:t>
            </a:r>
            <a:r>
              <a:rPr lang="fr-FR" dirty="0"/>
              <a:t>Gsell. S) </a:t>
            </a:r>
            <a:r>
              <a:rPr lang="ar-DZ" dirty="0"/>
              <a:t>بالقوية والى أعمار السكان  الطويلة، فالليبيون و بشهادة هيرودوت هم اصح الناس جميعا، هذه الصحة التي تمتع بها </a:t>
            </a:r>
            <a:r>
              <a:rPr lang="ar-DZ" dirty="0" err="1"/>
              <a:t>النوميديون</a:t>
            </a:r>
            <a:r>
              <a:rPr lang="ar-DZ" dirty="0"/>
              <a:t> الذين يعتبرون جزءا من هذه الأمة الليبية.</a:t>
            </a:r>
          </a:p>
          <a:p>
            <a:endParaRPr lang="fr-FR" dirty="0"/>
          </a:p>
        </p:txBody>
      </p:sp>
    </p:spTree>
    <p:extLst>
      <p:ext uri="{BB962C8B-B14F-4D97-AF65-F5344CB8AC3E}">
        <p14:creationId xmlns:p14="http://schemas.microsoft.com/office/powerpoint/2010/main" val="6733071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1560" y="764704"/>
            <a:ext cx="7920880" cy="5688632"/>
          </a:xfrm>
        </p:spPr>
        <p:txBody>
          <a:bodyPr>
            <a:noAutofit/>
          </a:bodyPr>
          <a:lstStyle/>
          <a:p>
            <a:pPr marL="68580" indent="0" algn="just" rtl="1">
              <a:buNone/>
            </a:pPr>
            <a:r>
              <a:rPr lang="ar-DZ" sz="1800" b="1" dirty="0">
                <a:solidFill>
                  <a:srgbClr val="000000"/>
                </a:solidFill>
                <a:latin typeface="MunaBlack"/>
              </a:rPr>
              <a:t>مصـادر التعرف على ملابـس الليبيين </a:t>
            </a:r>
            <a:r>
              <a:rPr lang="ar-DZ" sz="1800" b="1" dirty="0" err="1">
                <a:solidFill>
                  <a:srgbClr val="000000"/>
                </a:solidFill>
                <a:latin typeface="MunaBlack"/>
              </a:rPr>
              <a:t>والنوميد</a:t>
            </a:r>
            <a:r>
              <a:rPr lang="ar-DZ" sz="1800" b="1" dirty="0">
                <a:solidFill>
                  <a:srgbClr val="000000"/>
                </a:solidFill>
                <a:latin typeface="MunaBlack"/>
              </a:rPr>
              <a:t/>
            </a:r>
            <a:br>
              <a:rPr lang="ar-DZ" sz="1800" b="1" dirty="0">
                <a:solidFill>
                  <a:srgbClr val="000000"/>
                </a:solidFill>
                <a:latin typeface="MunaBlack"/>
              </a:rPr>
            </a:br>
            <a:r>
              <a:rPr lang="ar-DZ" sz="2000" dirty="0">
                <a:solidFill>
                  <a:srgbClr val="000000"/>
                </a:solidFill>
                <a:latin typeface="Damascus"/>
              </a:rPr>
              <a:t>تمكنـا مـن التعـرف علـى الألبسـة التـي صنعهـا وارتداهـا إنسـان المغـرب القديـم قبـل مجيـئ الرومـان </a:t>
            </a:r>
            <a:r>
              <a:rPr lang="ar-DZ" sz="2000" dirty="0" smtClean="0">
                <a:solidFill>
                  <a:srgbClr val="000000"/>
                </a:solidFill>
                <a:latin typeface="Damascus"/>
              </a:rPr>
              <a:t>مـن خـلال </a:t>
            </a:r>
            <a:r>
              <a:rPr lang="ar-DZ" sz="2000" dirty="0">
                <a:solidFill>
                  <a:srgbClr val="000000"/>
                </a:solidFill>
                <a:latin typeface="Damascus"/>
              </a:rPr>
              <a:t>مصـادر متنوعـة، و هـي الأنصـاب و الرسـوم الصخريـة و المسـكوكات </a:t>
            </a:r>
            <a:r>
              <a:rPr lang="ar-DZ" sz="2000" dirty="0">
                <a:solidFill>
                  <a:srgbClr val="000000"/>
                </a:solidFill>
                <a:latin typeface="AdobeArabic-Regular"/>
              </a:rPr>
              <a:t>( </a:t>
            </a:r>
            <a:r>
              <a:rPr lang="ar-DZ" sz="2000" dirty="0" smtClean="0">
                <a:solidFill>
                  <a:srgbClr val="000000"/>
                </a:solidFill>
                <a:latin typeface="Damascus"/>
              </a:rPr>
              <a:t>،</a:t>
            </a:r>
            <a:r>
              <a:rPr lang="ar-DZ" sz="2000" dirty="0" smtClean="0">
                <a:solidFill>
                  <a:srgbClr val="000000"/>
                </a:solidFill>
                <a:latin typeface="AdobeArabic-Regular"/>
              </a:rPr>
              <a:t>) </a:t>
            </a:r>
            <a:r>
              <a:rPr lang="ar-DZ" sz="2000" dirty="0" smtClean="0">
                <a:solidFill>
                  <a:srgbClr val="000000"/>
                </a:solidFill>
                <a:latin typeface="Damascus"/>
              </a:rPr>
              <a:t>و </a:t>
            </a:r>
            <a:r>
              <a:rPr lang="ar-DZ" sz="2000" dirty="0">
                <a:solidFill>
                  <a:srgbClr val="000000"/>
                </a:solidFill>
                <a:latin typeface="Damascus"/>
              </a:rPr>
              <a:t>أيضـا مـن خـلال </a:t>
            </a:r>
            <a:r>
              <a:rPr lang="ar-DZ" sz="2000" dirty="0" smtClean="0">
                <a:solidFill>
                  <a:srgbClr val="000000"/>
                </a:solidFill>
                <a:latin typeface="Damascus"/>
              </a:rPr>
              <a:t>كتابـات المؤرخـين </a:t>
            </a:r>
            <a:r>
              <a:rPr lang="ar-DZ" sz="2000" dirty="0">
                <a:solidFill>
                  <a:srgbClr val="000000"/>
                </a:solidFill>
                <a:latin typeface="Damascus"/>
              </a:rPr>
              <a:t>القدامـى و كذلـك مـن خـلال البقايـا الماديـة التـي عثـر عليهـا فـي المقابـر العائـدة إلـى الفتـرة </a:t>
            </a:r>
            <a:r>
              <a:rPr lang="ar-DZ" sz="2000" dirty="0" err="1" smtClean="0">
                <a:solidFill>
                  <a:srgbClr val="000000"/>
                </a:solidFill>
                <a:latin typeface="Damascus"/>
              </a:rPr>
              <a:t>المعنيـةبالدراسـة</a:t>
            </a:r>
            <a:r>
              <a:rPr lang="ar-DZ" sz="2000" dirty="0">
                <a:solidFill>
                  <a:srgbClr val="000000"/>
                </a:solidFill>
                <a:latin typeface="Damascus"/>
              </a:rPr>
              <a:t>. تهـدف هـذه الدراسـة إلـى الكشـف عـن أنـواع وأشـكال اللبـاس عنـد كل حضـارة مـرت </a:t>
            </a:r>
            <a:r>
              <a:rPr lang="ar-DZ" sz="2000" dirty="0" err="1" smtClean="0">
                <a:solidFill>
                  <a:srgbClr val="000000"/>
                </a:solidFill>
                <a:latin typeface="Damascus"/>
              </a:rPr>
              <a:t>بالمنطقـةوكذلـك</a:t>
            </a:r>
            <a:r>
              <a:rPr lang="ar-DZ" sz="2000" dirty="0" smtClean="0">
                <a:solidFill>
                  <a:srgbClr val="000000"/>
                </a:solidFill>
                <a:latin typeface="Damascus"/>
              </a:rPr>
              <a:t> </a:t>
            </a:r>
            <a:r>
              <a:rPr lang="ar-DZ" sz="2000" dirty="0">
                <a:solidFill>
                  <a:srgbClr val="000000"/>
                </a:solidFill>
                <a:latin typeface="Damascus"/>
              </a:rPr>
              <a:t>معرفـة خصائـص كل نـوع مـن تلـك الألبسـة و مـواد صنعهـا و الألـوان التـي صبغـت بهـا. و </a:t>
            </a:r>
            <a:r>
              <a:rPr lang="ar-DZ" sz="2000" dirty="0" smtClean="0">
                <a:solidFill>
                  <a:srgbClr val="000000"/>
                </a:solidFill>
                <a:latin typeface="Damascus"/>
              </a:rPr>
              <a:t>يشـكل اللبـاس </a:t>
            </a:r>
            <a:r>
              <a:rPr lang="ar-DZ" sz="2000" dirty="0" err="1">
                <a:solidFill>
                  <a:srgbClr val="000000"/>
                </a:solidFill>
                <a:latin typeface="Damascus"/>
              </a:rPr>
              <a:t>النوميـدي</a:t>
            </a:r>
            <a:r>
              <a:rPr lang="ar-DZ" sz="2000" dirty="0">
                <a:solidFill>
                  <a:srgbClr val="000000"/>
                </a:solidFill>
                <a:latin typeface="Damascus"/>
              </a:rPr>
              <a:t> علـى تنوعـه عامـلا هامـا فـي إظهـار الطبيعـة </a:t>
            </a:r>
            <a:r>
              <a:rPr lang="ar-DZ" sz="2000" dirty="0" err="1">
                <a:solidFill>
                  <a:srgbClr val="000000"/>
                </a:solidFill>
                <a:latin typeface="Damascus"/>
              </a:rPr>
              <a:t>التـى</a:t>
            </a:r>
            <a:r>
              <a:rPr lang="ar-DZ" sz="2000" dirty="0">
                <a:solidFill>
                  <a:srgbClr val="000000"/>
                </a:solidFill>
                <a:latin typeface="Damascus"/>
              </a:rPr>
              <a:t> كانـت سـائدة فـي تلـك الفتـرة و </a:t>
            </a:r>
            <a:r>
              <a:rPr lang="ar-DZ" sz="2000" dirty="0" smtClean="0">
                <a:solidFill>
                  <a:srgbClr val="000000"/>
                </a:solidFill>
                <a:latin typeface="Damascus"/>
              </a:rPr>
              <a:t>نمـط معيشـة </a:t>
            </a:r>
            <a:r>
              <a:rPr lang="ar-DZ" sz="2000" dirty="0">
                <a:solidFill>
                  <a:srgbClr val="000000"/>
                </a:solidFill>
                <a:latin typeface="Damascus"/>
              </a:rPr>
              <a:t>الأفـراد و اسـتمرارية التقاليـد و العـادات و الطقـوس التـي مورسـت فـي وقـت مـا. غيـر أن </a:t>
            </a:r>
            <a:r>
              <a:rPr lang="ar-DZ" sz="2000" dirty="0" smtClean="0">
                <a:solidFill>
                  <a:srgbClr val="000000"/>
                </a:solidFill>
                <a:latin typeface="Damascus"/>
              </a:rPr>
              <a:t>الشـواهد الأثريــة </a:t>
            </a:r>
            <a:r>
              <a:rPr lang="ar-DZ" sz="2000" dirty="0">
                <a:solidFill>
                  <a:srgbClr val="000000"/>
                </a:solidFill>
                <a:latin typeface="Damascus"/>
              </a:rPr>
              <a:t>التــي تبــرز لنــا المشــاهد التصوريــة للأشــخاص المرموقــين فــي المجتمــع تبــين لنــا مــا يرتديــه </a:t>
            </a:r>
            <a:r>
              <a:rPr lang="ar-DZ" sz="2000" dirty="0" smtClean="0">
                <a:solidFill>
                  <a:srgbClr val="000000"/>
                </a:solidFill>
                <a:latin typeface="Damascus"/>
              </a:rPr>
              <a:t>هــذا الشـخص </a:t>
            </a:r>
            <a:r>
              <a:rPr lang="ar-DZ" sz="2000" dirty="0">
                <a:solidFill>
                  <a:srgbClr val="000000"/>
                </a:solidFill>
                <a:latin typeface="Damascus"/>
              </a:rPr>
              <a:t>فـي النصـب </a:t>
            </a:r>
            <a:r>
              <a:rPr lang="ar-DZ" sz="2000" dirty="0">
                <a:solidFill>
                  <a:srgbClr val="000000"/>
                </a:solidFill>
                <a:latin typeface="AdobeArabic-Regular"/>
              </a:rPr>
              <a:t>,</a:t>
            </a:r>
            <a:r>
              <a:rPr lang="ar-DZ" sz="2000" dirty="0">
                <a:solidFill>
                  <a:srgbClr val="000000"/>
                </a:solidFill>
                <a:latin typeface="Damascus"/>
              </a:rPr>
              <a:t>ورغـم أن الهـدف مـن عمليـة اسـتعمال النصـب كان الغـرض منـه دينيـا وعقائديـا </a:t>
            </a:r>
            <a:r>
              <a:rPr lang="ar-DZ" sz="2000" dirty="0" smtClean="0">
                <a:solidFill>
                  <a:srgbClr val="000000"/>
                </a:solidFill>
                <a:latin typeface="Damascus"/>
              </a:rPr>
              <a:t>بحتـا.</a:t>
            </a:r>
            <a:r>
              <a:rPr lang="ar-DZ" sz="2000" dirty="0">
                <a:solidFill>
                  <a:srgbClr val="000000"/>
                </a:solidFill>
                <a:latin typeface="Damascus"/>
              </a:rPr>
              <a:t/>
            </a:r>
            <a:br>
              <a:rPr lang="ar-DZ" sz="2000" dirty="0">
                <a:solidFill>
                  <a:srgbClr val="000000"/>
                </a:solidFill>
                <a:latin typeface="Damascus"/>
              </a:rPr>
            </a:br>
            <a:r>
              <a:rPr lang="ar-DZ" sz="2000" dirty="0">
                <a:solidFill>
                  <a:srgbClr val="000000"/>
                </a:solidFill>
                <a:latin typeface="Damascus"/>
              </a:rPr>
              <a:t>ولقـد أوجـدت لنـا مجموعـة مـن النصـب والمشـاهد التصوريـة جوانـب </a:t>
            </a:r>
            <a:r>
              <a:rPr lang="ar-DZ" sz="2000" dirty="0" err="1">
                <a:solidFill>
                  <a:srgbClr val="000000"/>
                </a:solidFill>
                <a:latin typeface="Damascus"/>
              </a:rPr>
              <a:t>إكنونوغرافيـة</a:t>
            </a:r>
            <a:r>
              <a:rPr lang="ar-DZ" sz="2000" dirty="0">
                <a:solidFill>
                  <a:srgbClr val="000000"/>
                </a:solidFill>
                <a:latin typeface="Damascus"/>
              </a:rPr>
              <a:t> تصويريـة أظهـر </a:t>
            </a:r>
            <a:r>
              <a:rPr lang="ar-DZ" sz="2000" dirty="0" err="1" smtClean="0">
                <a:solidFill>
                  <a:srgbClr val="000000"/>
                </a:solidFill>
                <a:latin typeface="Damascus"/>
              </a:rPr>
              <a:t>الكثيـرمنهـا</a:t>
            </a:r>
            <a:r>
              <a:rPr lang="ar-DZ" sz="2000" dirty="0" smtClean="0">
                <a:solidFill>
                  <a:srgbClr val="000000"/>
                </a:solidFill>
                <a:latin typeface="Damascus"/>
              </a:rPr>
              <a:t> </a:t>
            </a:r>
            <a:r>
              <a:rPr lang="ar-DZ" sz="2000" dirty="0">
                <a:solidFill>
                  <a:srgbClr val="000000"/>
                </a:solidFill>
                <a:latin typeface="Damascus"/>
              </a:rPr>
              <a:t>وضـع الشـخص بتقاليـده وأزيـاء لباسـه وعاداتـه </a:t>
            </a:r>
            <a:r>
              <a:rPr lang="ar-DZ" sz="2000" dirty="0">
                <a:solidFill>
                  <a:srgbClr val="000000"/>
                </a:solidFill>
                <a:latin typeface="AdobeArabic-Regular"/>
              </a:rPr>
              <a:t>, </a:t>
            </a:r>
            <a:r>
              <a:rPr lang="ar-DZ" sz="2000" dirty="0">
                <a:solidFill>
                  <a:srgbClr val="000000"/>
                </a:solidFill>
                <a:latin typeface="Damascus"/>
              </a:rPr>
              <a:t>ومـن خلالهـا تمكنـا مـن معرفـة الكثيـر ممـا أسـتعمل</a:t>
            </a:r>
            <a:br>
              <a:rPr lang="ar-DZ" sz="2000" dirty="0">
                <a:solidFill>
                  <a:srgbClr val="000000"/>
                </a:solidFill>
                <a:latin typeface="Damascus"/>
              </a:rPr>
            </a:br>
            <a:r>
              <a:rPr lang="ar-DZ" sz="2000" dirty="0">
                <a:solidFill>
                  <a:srgbClr val="000000"/>
                </a:solidFill>
                <a:latin typeface="Damascus"/>
              </a:rPr>
              <a:t>مـن نمـاذج مـن اللبـاس فـي فترتـه.</a:t>
            </a:r>
            <a:r>
              <a:rPr lang="ar-DZ" sz="2000" dirty="0">
                <a:solidFill>
                  <a:srgbClr val="000000"/>
                </a:solidFill>
                <a:latin typeface="AdobeArabic-Regular"/>
              </a:rPr>
              <a:t>()</a:t>
            </a:r>
            <a:r>
              <a:rPr lang="ar-DZ" sz="2000" dirty="0"/>
              <a:t> </a:t>
            </a:r>
            <a:r>
              <a:rPr lang="ar-DZ" sz="1800" dirty="0"/>
              <a:t/>
            </a:r>
            <a:br>
              <a:rPr lang="ar-DZ" sz="1800" dirty="0"/>
            </a:br>
            <a:endParaRPr lang="fr-FR" sz="1800" dirty="0"/>
          </a:p>
        </p:txBody>
      </p:sp>
    </p:spTree>
    <p:extLst>
      <p:ext uri="{BB962C8B-B14F-4D97-AF65-F5344CB8AC3E}">
        <p14:creationId xmlns:p14="http://schemas.microsoft.com/office/powerpoint/2010/main" val="4754108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908720"/>
            <a:ext cx="6777317" cy="5184576"/>
          </a:xfrm>
        </p:spPr>
        <p:txBody>
          <a:bodyPr>
            <a:normAutofit/>
          </a:bodyPr>
          <a:lstStyle/>
          <a:p>
            <a:pPr algn="just" rtl="1"/>
            <a:r>
              <a:rPr lang="ar-DZ" sz="2800" b="1" dirty="0">
                <a:solidFill>
                  <a:srgbClr val="000000"/>
                </a:solidFill>
                <a:latin typeface="Traditional Arabic" pitchFamily="18" charset="-78"/>
                <a:cs typeface="Traditional Arabic" pitchFamily="18" charset="-78"/>
              </a:rPr>
              <a:t>مواد صناعة الملابس</a:t>
            </a:r>
            <a:br>
              <a:rPr lang="ar-DZ" sz="2800" b="1" dirty="0">
                <a:solidFill>
                  <a:srgbClr val="000000"/>
                </a:solidFill>
                <a:latin typeface="Traditional Arabic" pitchFamily="18" charset="-78"/>
                <a:cs typeface="Traditional Arabic" pitchFamily="18" charset="-78"/>
              </a:rPr>
            </a:br>
            <a:r>
              <a:rPr lang="ar-DZ" sz="2800" dirty="0">
                <a:solidFill>
                  <a:srgbClr val="000000"/>
                </a:solidFill>
                <a:latin typeface="Traditional Arabic" pitchFamily="18" charset="-78"/>
                <a:cs typeface="Traditional Arabic" pitchFamily="18" charset="-78"/>
              </a:rPr>
              <a:t>تظهـر ملابـس جلديـة فـي الرسـوم الصخريـة مثـل تلـك الموجـودة في ضواحي بسـكرة أيـن يظهر أشـخاص </a:t>
            </a:r>
            <a:r>
              <a:rPr lang="ar-DZ" sz="2800" dirty="0" smtClean="0">
                <a:solidFill>
                  <a:srgbClr val="000000"/>
                </a:solidFill>
                <a:latin typeface="Traditional Arabic" pitchFamily="18" charset="-78"/>
                <a:cs typeface="Traditional Arabic" pitchFamily="18" charset="-78"/>
              </a:rPr>
              <a:t>يرتدون ملابـس </a:t>
            </a:r>
            <a:r>
              <a:rPr lang="ar-DZ" sz="2800" dirty="0">
                <a:solidFill>
                  <a:srgbClr val="000000"/>
                </a:solidFill>
                <a:latin typeface="Traditional Arabic" pitchFamily="18" charset="-78"/>
                <a:cs typeface="Traditional Arabic" pitchFamily="18" charset="-78"/>
              </a:rPr>
              <a:t>جلديـة و هـذا حسـب الباحـث سـتيفان غـزال, و أمـا الحيوانـات التـي توفـر هـذه الجلـود إمـا أن </a:t>
            </a:r>
            <a:r>
              <a:rPr lang="ar-DZ" sz="2800" dirty="0" smtClean="0">
                <a:solidFill>
                  <a:srgbClr val="000000"/>
                </a:solidFill>
                <a:latin typeface="Traditional Arabic" pitchFamily="18" charset="-78"/>
                <a:cs typeface="Traditional Arabic" pitchFamily="18" charset="-78"/>
              </a:rPr>
              <a:t>تكـو</a:t>
            </a:r>
            <a:r>
              <a:rPr lang="fr-FR" sz="2800" dirty="0" smtClean="0">
                <a:solidFill>
                  <a:srgbClr val="000000"/>
                </a:solidFill>
                <a:latin typeface="Traditional Arabic" pitchFamily="18" charset="-78"/>
                <a:cs typeface="Traditional Arabic" pitchFamily="18" charset="-78"/>
              </a:rPr>
              <a:t>  </a:t>
            </a:r>
            <a:r>
              <a:rPr lang="ar-DZ" sz="2800" dirty="0" smtClean="0">
                <a:solidFill>
                  <a:srgbClr val="000000"/>
                </a:solidFill>
                <a:latin typeface="Traditional Arabic" pitchFamily="18" charset="-78"/>
                <a:cs typeface="Traditional Arabic" pitchFamily="18" charset="-78"/>
              </a:rPr>
              <a:t>متوحشـة </a:t>
            </a:r>
            <a:r>
              <a:rPr lang="ar-DZ" sz="2800" dirty="0">
                <a:solidFill>
                  <a:srgbClr val="000000"/>
                </a:solidFill>
                <a:latin typeface="Traditional Arabic" pitchFamily="18" charset="-78"/>
                <a:cs typeface="Traditional Arabic" pitchFamily="18" charset="-78"/>
              </a:rPr>
              <a:t>مثـل الأسـود والنمـور أو تيـوس الجبـل, أمـا الحيوانات المستأنسـة مثل الكبـاش و الماعز على </a:t>
            </a:r>
            <a:r>
              <a:rPr lang="ar-DZ" sz="2800" dirty="0" smtClean="0">
                <a:solidFill>
                  <a:srgbClr val="000000"/>
                </a:solidFill>
                <a:latin typeface="Traditional Arabic" pitchFamily="18" charset="-78"/>
                <a:cs typeface="Traditional Arabic" pitchFamily="18" charset="-78"/>
              </a:rPr>
              <a:t>الخصوص فكانـوا </a:t>
            </a:r>
            <a:r>
              <a:rPr lang="ar-DZ" sz="2800" dirty="0">
                <a:solidFill>
                  <a:srgbClr val="000000"/>
                </a:solidFill>
                <a:latin typeface="Traditional Arabic" pitchFamily="18" charset="-78"/>
                <a:cs typeface="Traditional Arabic" pitchFamily="18" charset="-78"/>
              </a:rPr>
              <a:t>يربطـون الجلـود بمشـبك كمـا يقـول سـترابون تشـبك علـى إحـدى الكتفـين و كان لا بد أن تحفظ هـذه </a:t>
            </a:r>
            <a:r>
              <a:rPr lang="ar-DZ" sz="2800" dirty="0" smtClean="0">
                <a:solidFill>
                  <a:srgbClr val="000000"/>
                </a:solidFill>
                <a:latin typeface="Traditional Arabic" pitchFamily="18" charset="-78"/>
                <a:cs typeface="Traditional Arabic" pitchFamily="18" charset="-78"/>
              </a:rPr>
              <a:t>الجلود بصوفهـا </a:t>
            </a:r>
            <a:r>
              <a:rPr lang="ar-DZ" sz="2800" dirty="0">
                <a:solidFill>
                  <a:srgbClr val="000000"/>
                </a:solidFill>
                <a:latin typeface="Traditional Arabic" pitchFamily="18" charset="-78"/>
                <a:cs typeface="Traditional Arabic" pitchFamily="18" charset="-78"/>
              </a:rPr>
              <a:t>أو وبرهـا, و يذكـر هيـرودوت أن النسـاء كانـت تصنـع أرديـة مـن جلـد الماعـز و تصبـغ بالأحمـر</a:t>
            </a:r>
            <a:r>
              <a:rPr lang="ar-DZ" sz="2800" dirty="0">
                <a:latin typeface="Traditional Arabic" pitchFamily="18" charset="-78"/>
                <a:cs typeface="Traditional Arabic" pitchFamily="18" charset="-78"/>
              </a:rPr>
              <a:t> </a:t>
            </a:r>
            <a:br>
              <a:rPr lang="ar-DZ" sz="2800" dirty="0">
                <a:latin typeface="Traditional Arabic" pitchFamily="18" charset="-78"/>
                <a:cs typeface="Traditional Arabic" pitchFamily="18" charset="-78"/>
              </a:rPr>
            </a:br>
            <a:endParaRPr lang="fr-FR" sz="2800" dirty="0">
              <a:latin typeface="Traditional Arabic" pitchFamily="18" charset="-78"/>
              <a:cs typeface="Traditional Arabic" pitchFamily="18" charset="-78"/>
            </a:endParaRPr>
          </a:p>
        </p:txBody>
      </p:sp>
    </p:spTree>
    <p:extLst>
      <p:ext uri="{BB962C8B-B14F-4D97-AF65-F5344CB8AC3E}">
        <p14:creationId xmlns:p14="http://schemas.microsoft.com/office/powerpoint/2010/main" val="2762051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241395"/>
            <a:ext cx="7128908" cy="4635877"/>
          </a:xfrm>
        </p:spPr>
        <p:txBody>
          <a:bodyPr>
            <a:normAutofit fontScale="92500"/>
          </a:bodyPr>
          <a:lstStyle/>
          <a:p>
            <a:pPr algn="r" rtl="1"/>
            <a:r>
              <a:rPr lang="ar-DZ" b="1" dirty="0">
                <a:solidFill>
                  <a:srgbClr val="000000"/>
                </a:solidFill>
                <a:latin typeface="MunaBlack"/>
              </a:rPr>
              <a:t>الملابس </a:t>
            </a:r>
            <a:r>
              <a:rPr lang="ar-DZ" b="1" dirty="0" err="1">
                <a:solidFill>
                  <a:srgbClr val="000000"/>
                </a:solidFill>
                <a:latin typeface="MunaBlack"/>
              </a:rPr>
              <a:t>النوميدية</a:t>
            </a:r>
            <a:r>
              <a:rPr lang="ar-DZ" b="1" dirty="0">
                <a:solidFill>
                  <a:srgbClr val="000000"/>
                </a:solidFill>
                <a:latin typeface="MunaBlack"/>
              </a:rPr>
              <a:t/>
            </a:r>
            <a:br>
              <a:rPr lang="ar-DZ" b="1" dirty="0">
                <a:solidFill>
                  <a:srgbClr val="000000"/>
                </a:solidFill>
                <a:latin typeface="MunaBlack"/>
              </a:rPr>
            </a:br>
            <a:r>
              <a:rPr lang="ar-DZ" dirty="0">
                <a:solidFill>
                  <a:srgbClr val="000000"/>
                </a:solidFill>
                <a:latin typeface="Damascus"/>
              </a:rPr>
              <a:t>تنوعـت ملابـس </a:t>
            </a:r>
            <a:r>
              <a:rPr lang="ar-DZ" dirty="0" err="1">
                <a:solidFill>
                  <a:srgbClr val="000000"/>
                </a:solidFill>
                <a:latin typeface="Damascus"/>
              </a:rPr>
              <a:t>النومديـين</a:t>
            </a:r>
            <a:r>
              <a:rPr lang="ar-DZ" dirty="0">
                <a:solidFill>
                  <a:srgbClr val="000000"/>
                </a:solidFill>
                <a:latin typeface="Damascus"/>
              </a:rPr>
              <a:t> كغيرهـم مـن الشـعوب حسـب الفصـول، حسـب الفصـول، حسـب الحالـة الاجتماعية</a:t>
            </a:r>
            <a:br>
              <a:rPr lang="ar-DZ" dirty="0">
                <a:solidFill>
                  <a:srgbClr val="000000"/>
                </a:solidFill>
                <a:latin typeface="Damascus"/>
              </a:rPr>
            </a:br>
            <a:r>
              <a:rPr lang="ar-DZ" dirty="0">
                <a:solidFill>
                  <a:srgbClr val="000000"/>
                </a:solidFill>
                <a:latin typeface="Damascus"/>
              </a:rPr>
              <a:t>وحسـب النشـاط الاقتصـادي الممارس.</a:t>
            </a:r>
            <a:br>
              <a:rPr lang="ar-DZ" dirty="0">
                <a:solidFill>
                  <a:srgbClr val="000000"/>
                </a:solidFill>
                <a:latin typeface="Damascus"/>
              </a:rPr>
            </a:br>
            <a:r>
              <a:rPr lang="ar-DZ" b="1" dirty="0">
                <a:solidFill>
                  <a:srgbClr val="000000"/>
                </a:solidFill>
                <a:latin typeface="MunaBlack"/>
              </a:rPr>
              <a:t>ـــ الملابس الاعتيادية</a:t>
            </a:r>
            <a:br>
              <a:rPr lang="ar-DZ" b="1" dirty="0">
                <a:solidFill>
                  <a:srgbClr val="000000"/>
                </a:solidFill>
                <a:latin typeface="MunaBlack"/>
              </a:rPr>
            </a:br>
            <a:r>
              <a:rPr lang="ar-DZ" dirty="0">
                <a:solidFill>
                  <a:srgbClr val="000000"/>
                </a:solidFill>
                <a:latin typeface="Damascus"/>
              </a:rPr>
              <a:t>اللبـاس الشـائع لـدى اللبيبـين القدمـاء هـو قطعـة قمـاش مسـتطيلة ملفوفـة حـول الجسـم أو مربوطـة نحـو</a:t>
            </a:r>
            <a:br>
              <a:rPr lang="ar-DZ" dirty="0">
                <a:solidFill>
                  <a:srgbClr val="000000"/>
                </a:solidFill>
                <a:latin typeface="Damascus"/>
              </a:rPr>
            </a:br>
            <a:r>
              <a:rPr lang="ar-DZ" dirty="0">
                <a:solidFill>
                  <a:srgbClr val="000000"/>
                </a:solidFill>
                <a:latin typeface="Damascus"/>
              </a:rPr>
              <a:t>إحـدى </a:t>
            </a:r>
            <a:r>
              <a:rPr lang="ar-DZ" dirty="0" smtClean="0">
                <a:solidFill>
                  <a:srgbClr val="000000"/>
                </a:solidFill>
                <a:latin typeface="Damascus"/>
              </a:rPr>
              <a:t>الكتفـين</a:t>
            </a:r>
            <a:r>
              <a:rPr lang="ar-DZ" dirty="0" smtClean="0">
                <a:solidFill>
                  <a:srgbClr val="000000"/>
                </a:solidFill>
                <a:latin typeface="AdobeArabic-Regular"/>
              </a:rPr>
              <a:t>(</a:t>
            </a:r>
            <a:r>
              <a:rPr lang="ar-DZ" dirty="0" smtClean="0">
                <a:solidFill>
                  <a:srgbClr val="000000"/>
                </a:solidFill>
                <a:latin typeface="Damascus"/>
              </a:rPr>
              <a:t>قـد </a:t>
            </a:r>
            <a:r>
              <a:rPr lang="ar-DZ" dirty="0">
                <a:solidFill>
                  <a:srgbClr val="000000"/>
                </a:solidFill>
                <a:latin typeface="Damascus"/>
              </a:rPr>
              <a:t>تكـون مشـدودة فـي الوسـط تشـكل جلـود الحيوانـات اللبـاس الاعتيـادي سـواء جلـود</a:t>
            </a:r>
            <a:br>
              <a:rPr lang="ar-DZ" dirty="0">
                <a:solidFill>
                  <a:srgbClr val="000000"/>
                </a:solidFill>
                <a:latin typeface="Damascus"/>
              </a:rPr>
            </a:br>
            <a:r>
              <a:rPr lang="ar-DZ" dirty="0">
                <a:solidFill>
                  <a:srgbClr val="000000"/>
                </a:solidFill>
                <a:latin typeface="Damascus"/>
              </a:rPr>
              <a:t>لحيوانـات المتوحشـة أو الأليفـة كمـا ظهـرت الملابـس النسـيجية وظهـرت معاطـف مـن الصـوف باعتبـاره شـائع</a:t>
            </a:r>
            <a:br>
              <a:rPr lang="ar-DZ" dirty="0">
                <a:solidFill>
                  <a:srgbClr val="000000"/>
                </a:solidFill>
                <a:latin typeface="Damascus"/>
              </a:rPr>
            </a:br>
            <a:r>
              <a:rPr lang="ar-DZ" dirty="0">
                <a:solidFill>
                  <a:srgbClr val="000000"/>
                </a:solidFill>
                <a:latin typeface="Damascus"/>
              </a:rPr>
              <a:t>الاسـتعمال</a:t>
            </a:r>
            <a:r>
              <a:rPr lang="ar-DZ" dirty="0"/>
              <a:t> </a:t>
            </a:r>
            <a:br>
              <a:rPr lang="ar-DZ" dirty="0"/>
            </a:br>
            <a:endParaRPr lang="fr-FR" dirty="0"/>
          </a:p>
        </p:txBody>
      </p:sp>
    </p:spTree>
    <p:extLst>
      <p:ext uri="{BB962C8B-B14F-4D97-AF65-F5344CB8AC3E}">
        <p14:creationId xmlns:p14="http://schemas.microsoft.com/office/powerpoint/2010/main" val="18499121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620688"/>
            <a:ext cx="7344932" cy="5688632"/>
          </a:xfrm>
        </p:spPr>
        <p:txBody>
          <a:bodyPr>
            <a:normAutofit fontScale="92500" lnSpcReduction="20000"/>
          </a:bodyPr>
          <a:lstStyle/>
          <a:p>
            <a:pPr algn="r" rtl="1"/>
            <a:r>
              <a:rPr lang="ar-DZ" b="1" dirty="0">
                <a:solidFill>
                  <a:srgbClr val="000000"/>
                </a:solidFill>
                <a:latin typeface="MunaBlack"/>
              </a:rPr>
              <a:t>الملابس الملكية</a:t>
            </a:r>
            <a:br>
              <a:rPr lang="ar-DZ" b="1" dirty="0">
                <a:solidFill>
                  <a:srgbClr val="000000"/>
                </a:solidFill>
                <a:latin typeface="MunaBlack"/>
              </a:rPr>
            </a:br>
            <a:r>
              <a:rPr lang="ar-DZ" dirty="0">
                <a:solidFill>
                  <a:srgbClr val="000000"/>
                </a:solidFill>
                <a:latin typeface="Damascus"/>
              </a:rPr>
              <a:t>يظهــر القــادة اللبيبــين علــى الجــدران المصريــة يرتــدون جبــة لا تغطــي ســوى إحــدى الكتفــين تلبــس تحتهــا</a:t>
            </a:r>
            <a:br>
              <a:rPr lang="ar-DZ" dirty="0">
                <a:solidFill>
                  <a:srgbClr val="000000"/>
                </a:solidFill>
                <a:latin typeface="Damascus"/>
              </a:rPr>
            </a:br>
            <a:r>
              <a:rPr lang="ar-DZ" dirty="0">
                <a:solidFill>
                  <a:srgbClr val="000000"/>
                </a:solidFill>
                <a:latin typeface="Damascus"/>
              </a:rPr>
              <a:t>تنـورة إضافـة إلـى الحـزام</a:t>
            </a:r>
            <a:r>
              <a:rPr lang="ar-DZ" dirty="0">
                <a:solidFill>
                  <a:srgbClr val="000000"/>
                </a:solidFill>
                <a:latin typeface="AdobeArabic-Regular"/>
              </a:rPr>
              <a:t>, </a:t>
            </a:r>
            <a:r>
              <a:rPr lang="ar-DZ" dirty="0">
                <a:solidFill>
                  <a:srgbClr val="000000"/>
                </a:solidFill>
                <a:latin typeface="Damascus"/>
              </a:rPr>
              <a:t>هـذه الملابـس مزخرفـة وملونـة ويضعـون فـوق رؤوسـهم ريـش النعـام. إن العملـة</a:t>
            </a:r>
            <a:br>
              <a:rPr lang="ar-DZ" dirty="0">
                <a:solidFill>
                  <a:srgbClr val="000000"/>
                </a:solidFill>
                <a:latin typeface="Damascus"/>
              </a:rPr>
            </a:br>
            <a:r>
              <a:rPr lang="ar-DZ" dirty="0" err="1">
                <a:solidFill>
                  <a:srgbClr val="000000"/>
                </a:solidFill>
                <a:latin typeface="Damascus"/>
              </a:rPr>
              <a:t>النوميديـة</a:t>
            </a:r>
            <a:r>
              <a:rPr lang="ar-DZ" dirty="0">
                <a:solidFill>
                  <a:srgbClr val="000000"/>
                </a:solidFill>
                <a:latin typeface="Damascus"/>
              </a:rPr>
              <a:t> لا تصـور الملـوك </a:t>
            </a:r>
            <a:r>
              <a:rPr lang="ar-DZ" dirty="0" err="1">
                <a:solidFill>
                  <a:srgbClr val="000000"/>
                </a:solidFill>
                <a:latin typeface="Damascus"/>
              </a:rPr>
              <a:t>النوميديـن</a:t>
            </a:r>
            <a:r>
              <a:rPr lang="ar-DZ" dirty="0">
                <a:solidFill>
                  <a:srgbClr val="000000"/>
                </a:solidFill>
                <a:latin typeface="Damascus"/>
              </a:rPr>
              <a:t> بملابسـهم بـل تبـرز رؤوسـهم فقـط و بمناظـر جانبيـة و لدينـا قطعتـين</a:t>
            </a:r>
            <a:br>
              <a:rPr lang="ar-DZ" dirty="0">
                <a:solidFill>
                  <a:srgbClr val="000000"/>
                </a:solidFill>
                <a:latin typeface="Damascus"/>
              </a:rPr>
            </a:br>
            <a:r>
              <a:rPr lang="ar-DZ" dirty="0">
                <a:solidFill>
                  <a:srgbClr val="000000"/>
                </a:solidFill>
                <a:latin typeface="Damascus"/>
              </a:rPr>
              <a:t>للملـك </a:t>
            </a:r>
            <a:r>
              <a:rPr lang="ar-DZ" dirty="0" err="1">
                <a:solidFill>
                  <a:srgbClr val="000000"/>
                </a:solidFill>
                <a:latin typeface="Damascus"/>
              </a:rPr>
              <a:t>يوبـا</a:t>
            </a:r>
            <a:r>
              <a:rPr lang="ar-DZ" dirty="0">
                <a:solidFill>
                  <a:srgbClr val="000000"/>
                </a:solidFill>
                <a:latin typeface="Damascus"/>
              </a:rPr>
              <a:t> الأول</a:t>
            </a:r>
            <a:r>
              <a:rPr lang="ar-DZ" dirty="0">
                <a:solidFill>
                  <a:srgbClr val="000000"/>
                </a:solidFill>
                <a:latin typeface="AdobeArabic-Regular"/>
              </a:rPr>
              <a:t>( )17</a:t>
            </a:r>
            <a:r>
              <a:rPr lang="ar-DZ" dirty="0">
                <a:solidFill>
                  <a:srgbClr val="000000"/>
                </a:solidFill>
                <a:latin typeface="Damascus"/>
              </a:rPr>
              <a:t>يظهـر فيهـا مرتديـا رداء يغطـي أعلـى صـدره و رقبتـه بشـكل ملفـوف مـن الأمـام و هـو</a:t>
            </a:r>
            <a:br>
              <a:rPr lang="ar-DZ" dirty="0">
                <a:solidFill>
                  <a:srgbClr val="000000"/>
                </a:solidFill>
                <a:latin typeface="Damascus"/>
              </a:rPr>
            </a:br>
            <a:r>
              <a:rPr lang="ar-DZ" dirty="0">
                <a:solidFill>
                  <a:srgbClr val="000000"/>
                </a:solidFill>
                <a:latin typeface="Damascus"/>
              </a:rPr>
              <a:t>نفـس الشـكل الـذي يظهـر فـي وسـام علـى شـكل قـلادة منسـوب هـو الأخـر للمـك </a:t>
            </a:r>
            <a:r>
              <a:rPr lang="ar-DZ" dirty="0" err="1">
                <a:solidFill>
                  <a:srgbClr val="000000"/>
                </a:solidFill>
                <a:latin typeface="Damascus"/>
              </a:rPr>
              <a:t>يوبـا</a:t>
            </a:r>
            <a:r>
              <a:rPr lang="ar-DZ" dirty="0">
                <a:solidFill>
                  <a:srgbClr val="000000"/>
                </a:solidFill>
                <a:latin typeface="Damascus"/>
              </a:rPr>
              <a:t> الأول ملتحيـا علـى</a:t>
            </a:r>
            <a:br>
              <a:rPr lang="ar-DZ" dirty="0">
                <a:solidFill>
                  <a:srgbClr val="000000"/>
                </a:solidFill>
                <a:latin typeface="Damascus"/>
              </a:rPr>
            </a:br>
            <a:r>
              <a:rPr lang="ar-DZ" dirty="0">
                <a:solidFill>
                  <a:srgbClr val="000000"/>
                </a:solidFill>
                <a:latin typeface="Damascus"/>
              </a:rPr>
              <a:t>شـاكلة الملـوك </a:t>
            </a:r>
            <a:r>
              <a:rPr lang="ar-DZ" dirty="0" err="1">
                <a:solidFill>
                  <a:srgbClr val="000000"/>
                </a:solidFill>
                <a:latin typeface="Damascus"/>
              </a:rPr>
              <a:t>النوميـد</a:t>
            </a:r>
            <a:r>
              <a:rPr lang="ar-DZ" dirty="0">
                <a:solidFill>
                  <a:srgbClr val="000000"/>
                </a:solidFill>
                <a:latin typeface="Damascus"/>
              </a:rPr>
              <a:t>.</a:t>
            </a:r>
            <a:br>
              <a:rPr lang="ar-DZ" dirty="0">
                <a:solidFill>
                  <a:srgbClr val="000000"/>
                </a:solidFill>
                <a:latin typeface="Damascus"/>
              </a:rPr>
            </a:br>
            <a:r>
              <a:rPr lang="ar-DZ" b="1" dirty="0">
                <a:solidFill>
                  <a:srgbClr val="000000"/>
                </a:solidFill>
                <a:latin typeface="MunaBlack"/>
              </a:rPr>
              <a:t>ـــــ الأحذية</a:t>
            </a:r>
            <a:br>
              <a:rPr lang="ar-DZ" b="1" dirty="0">
                <a:solidFill>
                  <a:srgbClr val="000000"/>
                </a:solidFill>
                <a:latin typeface="MunaBlack"/>
              </a:rPr>
            </a:br>
            <a:r>
              <a:rPr lang="ar-DZ" dirty="0" err="1">
                <a:solidFill>
                  <a:srgbClr val="000000"/>
                </a:solidFill>
                <a:latin typeface="Damascus"/>
              </a:rPr>
              <a:t>الأحذيـة</a:t>
            </a:r>
            <a:r>
              <a:rPr lang="ar-DZ" dirty="0">
                <a:solidFill>
                  <a:srgbClr val="000000"/>
                </a:solidFill>
                <a:latin typeface="Damascus"/>
              </a:rPr>
              <a:t> ببـلاد المغـرب القديـم فهـي بسـيطة جـدا غالبـا مـا تتكـون مـن نعـل شـبه مسـتطيل زوايـاه مرفوعـة</a:t>
            </a:r>
            <a:br>
              <a:rPr lang="ar-DZ" dirty="0">
                <a:solidFill>
                  <a:srgbClr val="000000"/>
                </a:solidFill>
                <a:latin typeface="Damascus"/>
              </a:rPr>
            </a:br>
            <a:r>
              <a:rPr lang="ar-DZ" dirty="0">
                <a:solidFill>
                  <a:srgbClr val="000000"/>
                </a:solidFill>
                <a:latin typeface="Damascus"/>
              </a:rPr>
              <a:t>و مربوطــة بشــرائط جلديــة تتشــابك و تلتــف حــول الكاحــل و تضــم تحتهــا قطعــة جلــد مــن جلــود البقــر أو</a:t>
            </a:r>
            <a:br>
              <a:rPr lang="ar-DZ" dirty="0">
                <a:solidFill>
                  <a:srgbClr val="000000"/>
                </a:solidFill>
                <a:latin typeface="Damascus"/>
              </a:rPr>
            </a:br>
            <a:r>
              <a:rPr lang="ar-DZ" dirty="0">
                <a:solidFill>
                  <a:srgbClr val="000000"/>
                </a:solidFill>
                <a:latin typeface="Damascus"/>
              </a:rPr>
              <a:t>الماعـز تغطـي ظاهـر القـدم.</a:t>
            </a:r>
            <a:br>
              <a:rPr lang="ar-DZ" dirty="0">
                <a:solidFill>
                  <a:srgbClr val="000000"/>
                </a:solidFill>
                <a:latin typeface="Damascus"/>
              </a:rPr>
            </a:br>
            <a:r>
              <a:rPr lang="ar-DZ" b="1" dirty="0">
                <a:solidFill>
                  <a:srgbClr val="000000"/>
                </a:solidFill>
                <a:latin typeface="MunaBlack"/>
              </a:rPr>
              <a:t>ــــ </a:t>
            </a:r>
            <a:r>
              <a:rPr lang="ar-DZ" b="1" dirty="0" err="1">
                <a:solidFill>
                  <a:srgbClr val="000000"/>
                </a:solidFill>
                <a:latin typeface="MunaBlack"/>
              </a:rPr>
              <a:t>البرنوس</a:t>
            </a:r>
            <a:r>
              <a:rPr lang="ar-DZ" dirty="0"/>
              <a:t> </a:t>
            </a:r>
            <a:br>
              <a:rPr lang="ar-DZ" dirty="0"/>
            </a:br>
            <a:endParaRPr lang="fr-FR" dirty="0"/>
          </a:p>
        </p:txBody>
      </p:sp>
    </p:spTree>
    <p:extLst>
      <p:ext uri="{BB962C8B-B14F-4D97-AF65-F5344CB8AC3E}">
        <p14:creationId xmlns:p14="http://schemas.microsoft.com/office/powerpoint/2010/main" val="7622866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1560" y="980728"/>
            <a:ext cx="7920880" cy="5256584"/>
          </a:xfrm>
        </p:spPr>
        <p:txBody>
          <a:bodyPr>
            <a:normAutofit fontScale="92500" lnSpcReduction="10000"/>
          </a:bodyPr>
          <a:lstStyle/>
          <a:p>
            <a:pPr marL="68580" indent="0" algn="r" rtl="1">
              <a:buNone/>
            </a:pPr>
            <a:r>
              <a:rPr lang="ar-DZ" b="1" dirty="0" err="1">
                <a:solidFill>
                  <a:srgbClr val="000000"/>
                </a:solidFill>
                <a:latin typeface="MunaBlack"/>
              </a:rPr>
              <a:t>لبرنوس</a:t>
            </a:r>
            <a:r>
              <a:rPr lang="ar-DZ" b="1" dirty="0">
                <a:solidFill>
                  <a:srgbClr val="000000"/>
                </a:solidFill>
                <a:latin typeface="MunaBlack"/>
              </a:rPr>
              <a:t/>
            </a:r>
            <a:br>
              <a:rPr lang="ar-DZ" b="1" dirty="0">
                <a:solidFill>
                  <a:srgbClr val="000000"/>
                </a:solidFill>
                <a:latin typeface="MunaBlack"/>
              </a:rPr>
            </a:br>
            <a:r>
              <a:rPr lang="ar-DZ" dirty="0">
                <a:solidFill>
                  <a:srgbClr val="000000"/>
                </a:solidFill>
                <a:latin typeface="Damascus"/>
              </a:rPr>
              <a:t>يتســاءل ســتيفان غــزال حـول </a:t>
            </a:r>
            <a:r>
              <a:rPr lang="ar-DZ" dirty="0" err="1">
                <a:solidFill>
                  <a:srgbClr val="000000"/>
                </a:solidFill>
                <a:latin typeface="Damascus"/>
              </a:rPr>
              <a:t>البرنــوس</a:t>
            </a:r>
            <a:r>
              <a:rPr lang="ar-DZ" dirty="0">
                <a:solidFill>
                  <a:srgbClr val="000000"/>
                </a:solidFill>
                <a:latin typeface="Damascus"/>
              </a:rPr>
              <a:t> الــذي يصنــع مــن الصــوف نظــرا لتــور هــذه المــادة و أحيانــا يكــون</a:t>
            </a:r>
            <a:br>
              <a:rPr lang="ar-DZ" dirty="0">
                <a:solidFill>
                  <a:srgbClr val="000000"/>
                </a:solidFill>
                <a:latin typeface="Damascus"/>
              </a:rPr>
            </a:br>
            <a:r>
              <a:rPr lang="ar-DZ" dirty="0">
                <a:solidFill>
                  <a:srgbClr val="000000"/>
                </a:solidFill>
                <a:latin typeface="Damascus"/>
              </a:rPr>
              <a:t>الصـوف مصبوغـا و تكـون أحـد أطرافـه عريضـة يلقـي أحـد أطرافـه علـى أحـد الكتفـين و هـو مـزود بقلنسـوة</a:t>
            </a:r>
            <a:br>
              <a:rPr lang="ar-DZ" dirty="0">
                <a:solidFill>
                  <a:srgbClr val="000000"/>
                </a:solidFill>
                <a:latin typeface="Damascus"/>
              </a:rPr>
            </a:br>
            <a:r>
              <a:rPr lang="ar-DZ" dirty="0">
                <a:solidFill>
                  <a:srgbClr val="000000"/>
                </a:solidFill>
                <a:latin typeface="Damascus"/>
              </a:rPr>
              <a:t>تغطـي الـرأس</a:t>
            </a:r>
            <a:r>
              <a:rPr lang="ar-DZ" dirty="0">
                <a:solidFill>
                  <a:srgbClr val="000000"/>
                </a:solidFill>
                <a:latin typeface="AdobeArabic-Regular"/>
              </a:rPr>
              <a:t>, </a:t>
            </a:r>
            <a:r>
              <a:rPr lang="ar-DZ" dirty="0">
                <a:solidFill>
                  <a:srgbClr val="000000"/>
                </a:solidFill>
                <a:latin typeface="Damascus"/>
              </a:rPr>
              <a:t>و يـرى أنـدري بارتـي </a:t>
            </a:r>
            <a:r>
              <a:rPr lang="ar-DZ" dirty="0">
                <a:solidFill>
                  <a:srgbClr val="000000"/>
                </a:solidFill>
                <a:latin typeface="AdobeArabic-Regular"/>
              </a:rPr>
              <a:t>"</a:t>
            </a:r>
            <a:r>
              <a:rPr lang="ar-DZ" dirty="0">
                <a:solidFill>
                  <a:srgbClr val="000000"/>
                </a:solidFill>
                <a:latin typeface="Damascus"/>
              </a:rPr>
              <a:t>أن الرسـوم المكتشـفة فـي موقـع سـيقوس مثـالا واضحـا علـى لبـس</a:t>
            </a:r>
            <a:br>
              <a:rPr lang="ar-DZ" dirty="0">
                <a:solidFill>
                  <a:srgbClr val="000000"/>
                </a:solidFill>
                <a:latin typeface="Damascus"/>
              </a:rPr>
            </a:br>
            <a:r>
              <a:rPr lang="ar-DZ" dirty="0" err="1">
                <a:solidFill>
                  <a:srgbClr val="000000"/>
                </a:solidFill>
                <a:latin typeface="Damascus"/>
              </a:rPr>
              <a:t>النوميــد</a:t>
            </a:r>
            <a:r>
              <a:rPr lang="ar-DZ" dirty="0">
                <a:solidFill>
                  <a:srgbClr val="000000"/>
                </a:solidFill>
                <a:latin typeface="Damascus"/>
              </a:rPr>
              <a:t> القدمــاء </a:t>
            </a:r>
            <a:r>
              <a:rPr lang="ar-DZ" dirty="0" err="1">
                <a:solidFill>
                  <a:srgbClr val="000000"/>
                </a:solidFill>
                <a:latin typeface="Damascus"/>
              </a:rPr>
              <a:t>للبرنــوس</a:t>
            </a:r>
            <a:r>
              <a:rPr lang="ar-DZ" dirty="0">
                <a:solidFill>
                  <a:srgbClr val="000000"/>
                </a:solidFill>
                <a:latin typeface="Damascus"/>
              </a:rPr>
              <a:t>.</a:t>
            </a:r>
            <a:r>
              <a:rPr lang="ar-DZ" dirty="0">
                <a:solidFill>
                  <a:srgbClr val="000000"/>
                </a:solidFill>
                <a:latin typeface="AdobeArabic-Regular"/>
              </a:rPr>
              <a:t>( )18</a:t>
            </a:r>
            <a:r>
              <a:rPr lang="ar-DZ" dirty="0">
                <a:solidFill>
                  <a:srgbClr val="000000"/>
                </a:solidFill>
                <a:latin typeface="Damascus"/>
              </a:rPr>
              <a:t>و غالبــا مــا يلبــس الرجــال فــوق الثيــاب نوعــا مــن المعاطــف الواســعة لكــن</a:t>
            </a:r>
            <a:br>
              <a:rPr lang="ar-DZ" dirty="0">
                <a:solidFill>
                  <a:srgbClr val="000000"/>
                </a:solidFill>
                <a:latin typeface="Damascus"/>
              </a:rPr>
            </a:br>
            <a:r>
              <a:rPr lang="ar-DZ" dirty="0">
                <a:solidFill>
                  <a:srgbClr val="000000"/>
                </a:solidFill>
                <a:latin typeface="Damascus"/>
              </a:rPr>
              <a:t>طريقـة الاسـتعمال تختلـف مـن منطقـة إلـى أخـرى و هنـاك العديـد مـن النمـاذج سـواء فـي بـلاد القبائـل مثـل</a:t>
            </a:r>
            <a:br>
              <a:rPr lang="ar-DZ" dirty="0">
                <a:solidFill>
                  <a:srgbClr val="000000"/>
                </a:solidFill>
                <a:latin typeface="Damascus"/>
              </a:rPr>
            </a:br>
            <a:r>
              <a:rPr lang="ar-DZ" dirty="0">
                <a:solidFill>
                  <a:srgbClr val="000000"/>
                </a:solidFill>
                <a:latin typeface="Damascus"/>
              </a:rPr>
              <a:t>منطقـة </a:t>
            </a:r>
            <a:r>
              <a:rPr lang="ar-DZ" dirty="0" err="1">
                <a:solidFill>
                  <a:srgbClr val="000000"/>
                </a:solidFill>
                <a:latin typeface="Damascus"/>
              </a:rPr>
              <a:t>تقزيـرت</a:t>
            </a:r>
            <a:r>
              <a:rPr lang="ar-DZ" dirty="0">
                <a:solidFill>
                  <a:srgbClr val="000000"/>
                </a:solidFill>
                <a:latin typeface="Damascus"/>
              </a:rPr>
              <a:t> حيـث نجـد أنصـاب جنائزيـة ممثلـة فـي هـذا النـوع أيـن نجـد الشـخص يلبـس ثوبـا فوقـه</a:t>
            </a:r>
            <a:br>
              <a:rPr lang="ar-DZ" dirty="0">
                <a:solidFill>
                  <a:srgbClr val="000000"/>
                </a:solidFill>
                <a:latin typeface="Damascus"/>
              </a:rPr>
            </a:br>
            <a:r>
              <a:rPr lang="ar-DZ" dirty="0">
                <a:solidFill>
                  <a:srgbClr val="000000"/>
                </a:solidFill>
                <a:latin typeface="Damascus"/>
              </a:rPr>
              <a:t>معطـف يلـف جسـمه بشـكل يـدور حـول خصـره الأيمـن إلـى وسـطه ليلـف كتفـه الايسـر</a:t>
            </a:r>
            <a:r>
              <a:rPr lang="ar-DZ" dirty="0"/>
              <a:t> </a:t>
            </a:r>
            <a:br>
              <a:rPr lang="ar-DZ" dirty="0"/>
            </a:br>
            <a:endParaRPr lang="fr-FR" dirty="0"/>
          </a:p>
        </p:txBody>
      </p:sp>
    </p:spTree>
    <p:extLst>
      <p:ext uri="{BB962C8B-B14F-4D97-AF65-F5344CB8AC3E}">
        <p14:creationId xmlns:p14="http://schemas.microsoft.com/office/powerpoint/2010/main" val="5208442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836712"/>
            <a:ext cx="7488948" cy="5688632"/>
          </a:xfrm>
        </p:spPr>
        <p:txBody>
          <a:bodyPr>
            <a:normAutofit fontScale="92500" lnSpcReduction="10000"/>
          </a:bodyPr>
          <a:lstStyle/>
          <a:p>
            <a:pPr algn="just" rtl="1"/>
            <a:r>
              <a:rPr lang="ar-DZ" dirty="0">
                <a:solidFill>
                  <a:srgbClr val="000000"/>
                </a:solidFill>
                <a:latin typeface="Damascus"/>
              </a:rPr>
              <a:t>علــى ضــوء مــا تقــدم يمكــن أن نســتنتج أن </a:t>
            </a:r>
            <a:r>
              <a:rPr lang="ar-DZ" dirty="0" err="1">
                <a:solidFill>
                  <a:srgbClr val="000000"/>
                </a:solidFill>
                <a:latin typeface="Damascus"/>
              </a:rPr>
              <a:t>النوميــد</a:t>
            </a:r>
            <a:r>
              <a:rPr lang="ar-DZ" dirty="0">
                <a:solidFill>
                  <a:srgbClr val="000000"/>
                </a:solidFill>
                <a:latin typeface="Damascus"/>
              </a:rPr>
              <a:t> لــم يكونــوا منعزلــين عــن العالــم المعــروف فــي</a:t>
            </a:r>
            <a:br>
              <a:rPr lang="ar-DZ" dirty="0">
                <a:solidFill>
                  <a:srgbClr val="000000"/>
                </a:solidFill>
                <a:latin typeface="Damascus"/>
              </a:rPr>
            </a:br>
            <a:r>
              <a:rPr lang="ar-DZ" dirty="0">
                <a:solidFill>
                  <a:srgbClr val="000000"/>
                </a:solidFill>
                <a:latin typeface="Damascus"/>
              </a:rPr>
              <a:t>وقتهــم، فالأبحــاث الأثريــة دلــت علــى وجــود تبــادل تجــارى هــام مــع منطقــة البحــر الأبيــض مــن</a:t>
            </a:r>
            <a:br>
              <a:rPr lang="ar-DZ" dirty="0">
                <a:solidFill>
                  <a:srgbClr val="000000"/>
                </a:solidFill>
                <a:latin typeface="Damascus"/>
              </a:rPr>
            </a:br>
            <a:r>
              <a:rPr lang="ar-DZ" dirty="0">
                <a:solidFill>
                  <a:srgbClr val="000000"/>
                </a:solidFill>
                <a:latin typeface="Damascus"/>
              </a:rPr>
              <a:t>إغريـق إلـى فينيقيـين ورومـان فـي مجـال الفخـار و الغـلال، فكيـف لا تكـون فـي مجـال الثيـاب علمـا</a:t>
            </a:r>
            <a:br>
              <a:rPr lang="ar-DZ" dirty="0">
                <a:solidFill>
                  <a:srgbClr val="000000"/>
                </a:solidFill>
                <a:latin typeface="Damascus"/>
              </a:rPr>
            </a:br>
            <a:r>
              <a:rPr lang="ar-DZ" dirty="0">
                <a:solidFill>
                  <a:srgbClr val="000000"/>
                </a:solidFill>
                <a:latin typeface="Damascus"/>
              </a:rPr>
              <a:t>أن المنطقــة عرفــت ملــوك و ملــكات و أثريــاء المجتمــع ؟ غيــر أن أنــواع الألبســة التــي ســادت فــي</a:t>
            </a:r>
            <a:r>
              <a:rPr lang="ar-DZ" dirty="0"/>
              <a:t> </a:t>
            </a:r>
            <a:r>
              <a:rPr lang="ar-DZ" dirty="0">
                <a:solidFill>
                  <a:srgbClr val="000000"/>
                </a:solidFill>
                <a:latin typeface="Damascus"/>
              </a:rPr>
              <a:t>الفتــرة القديمــة مــازال بعــض الســكان يســتعملونها لحــد الســاعة و لــم يطــرأ عليــه ســوى تغيــرات</a:t>
            </a:r>
            <a:br>
              <a:rPr lang="ar-DZ" dirty="0">
                <a:solidFill>
                  <a:srgbClr val="000000"/>
                </a:solidFill>
                <a:latin typeface="Damascus"/>
              </a:rPr>
            </a:br>
            <a:r>
              <a:rPr lang="ar-DZ" dirty="0">
                <a:solidFill>
                  <a:srgbClr val="000000"/>
                </a:solidFill>
                <a:latin typeface="Damascus"/>
              </a:rPr>
              <a:t>بســيطة فهــي امتــداد و اســتمرارية للعــادات و التقاليــد عبــر العصــور بالرغــم مــن الأحــداث إلــى</a:t>
            </a:r>
            <a:br>
              <a:rPr lang="ar-DZ" dirty="0">
                <a:solidFill>
                  <a:srgbClr val="000000"/>
                </a:solidFill>
                <a:latin typeface="Damascus"/>
              </a:rPr>
            </a:br>
            <a:r>
              <a:rPr lang="ar-DZ" dirty="0">
                <a:solidFill>
                  <a:srgbClr val="000000"/>
                </a:solidFill>
                <a:latin typeface="Damascus"/>
              </a:rPr>
              <a:t>عرفتهــا منطقتنــا مــن تواجــد عــدة أجنــاس اســتعمرتنا و بعــادات مختلفــة عنــا إلا أن موروثنــا الثقافــي</a:t>
            </a:r>
            <a:br>
              <a:rPr lang="ar-DZ" dirty="0">
                <a:solidFill>
                  <a:srgbClr val="000000"/>
                </a:solidFill>
                <a:latin typeface="Damascus"/>
              </a:rPr>
            </a:br>
            <a:r>
              <a:rPr lang="ar-DZ" dirty="0">
                <a:solidFill>
                  <a:srgbClr val="000000"/>
                </a:solidFill>
                <a:latin typeface="Damascus"/>
              </a:rPr>
              <a:t>و عاداتنــا صمــدت عبــر آلاف الســنين</a:t>
            </a:r>
            <a:r>
              <a:rPr lang="ar-DZ" dirty="0"/>
              <a:t> </a:t>
            </a:r>
            <a:br>
              <a:rPr lang="ar-DZ" dirty="0"/>
            </a:br>
            <a:r>
              <a:rPr lang="ar-DZ" dirty="0"/>
              <a:t/>
            </a:r>
            <a:br>
              <a:rPr lang="ar-DZ" dirty="0"/>
            </a:br>
            <a:endParaRPr lang="fr-FR" dirty="0"/>
          </a:p>
        </p:txBody>
      </p:sp>
    </p:spTree>
    <p:extLst>
      <p:ext uri="{BB962C8B-B14F-4D97-AF65-F5344CB8AC3E}">
        <p14:creationId xmlns:p14="http://schemas.microsoft.com/office/powerpoint/2010/main" val="560435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1027664"/>
            <a:ext cx="7024744" cy="529128"/>
          </a:xfrm>
        </p:spPr>
        <p:txBody>
          <a:bodyPr>
            <a:normAutofit fontScale="90000"/>
          </a:bodyPr>
          <a:lstStyle/>
          <a:p>
            <a:pPr algn="r" rtl="1"/>
            <a:r>
              <a:rPr lang="ar-DZ" dirty="0" smtClean="0"/>
              <a:t>المسكوكات </a:t>
            </a:r>
            <a:r>
              <a:rPr lang="ar-DZ" dirty="0" err="1" smtClean="0"/>
              <a:t>النوميدية</a:t>
            </a:r>
            <a:endParaRPr lang="fr-FR" dirty="0"/>
          </a:p>
        </p:txBody>
      </p:sp>
      <p:sp>
        <p:nvSpPr>
          <p:cNvPr id="3" name="Espace réservé du contenu 2"/>
          <p:cNvSpPr>
            <a:spLocks noGrp="1"/>
          </p:cNvSpPr>
          <p:nvPr>
            <p:ph idx="1"/>
          </p:nvPr>
        </p:nvSpPr>
        <p:spPr>
          <a:xfrm>
            <a:off x="1043492" y="1772816"/>
            <a:ext cx="6777317" cy="4464496"/>
          </a:xfrm>
        </p:spPr>
        <p:txBody>
          <a:bodyPr>
            <a:noAutofit/>
          </a:bodyPr>
          <a:lstStyle/>
          <a:p>
            <a:pPr marL="0" lvl="0" indent="0" algn="just" rtl="1">
              <a:spcBef>
                <a:spcPts val="0"/>
              </a:spcBef>
              <a:buClrTx/>
              <a:buSzTx/>
              <a:buNone/>
            </a:pPr>
            <a:r>
              <a:rPr lang="ar-DZ" dirty="0">
                <a:solidFill>
                  <a:prstClr val="black"/>
                </a:solidFill>
              </a:rPr>
              <a:t>يعد الملك </a:t>
            </a:r>
            <a:r>
              <a:rPr lang="ar-DZ" dirty="0" err="1">
                <a:solidFill>
                  <a:prstClr val="black"/>
                </a:solidFill>
              </a:rPr>
              <a:t>سيفاقس</a:t>
            </a:r>
            <a:r>
              <a:rPr lang="ar-DZ" dirty="0">
                <a:solidFill>
                  <a:prstClr val="black"/>
                </a:solidFill>
              </a:rPr>
              <a:t> أول ملك </a:t>
            </a:r>
            <a:r>
              <a:rPr lang="ar-DZ" dirty="0" err="1">
                <a:solidFill>
                  <a:prstClr val="black"/>
                </a:solidFill>
              </a:rPr>
              <a:t>نوميدي</a:t>
            </a:r>
            <a:r>
              <a:rPr lang="ar-DZ" dirty="0">
                <a:solidFill>
                  <a:prstClr val="black"/>
                </a:solidFill>
              </a:rPr>
              <a:t> ضرب عملة باسمه ثم يليه الملك </a:t>
            </a:r>
            <a:r>
              <a:rPr lang="ar-DZ" dirty="0" err="1">
                <a:solidFill>
                  <a:prstClr val="black"/>
                </a:solidFill>
              </a:rPr>
              <a:t>مسنيسا</a:t>
            </a:r>
            <a:r>
              <a:rPr lang="ar-DZ" dirty="0">
                <a:solidFill>
                  <a:prstClr val="black"/>
                </a:solidFill>
              </a:rPr>
              <a:t> ثم الملوك الذين حكموا من بعدهم . كانت عملة هولا الملوك كثيرة ضربت من معدن البرونز و الرصاص، و كتبوا عليها أسمائهم باللغة </a:t>
            </a:r>
            <a:r>
              <a:rPr lang="ar-DZ" dirty="0" err="1">
                <a:solidFill>
                  <a:prstClr val="black"/>
                </a:solidFill>
              </a:rPr>
              <a:t>البونية</a:t>
            </a:r>
            <a:r>
              <a:rPr lang="ar-DZ" dirty="0">
                <a:solidFill>
                  <a:prstClr val="black"/>
                </a:solidFill>
              </a:rPr>
              <a:t>. أما عملة </a:t>
            </a:r>
            <a:r>
              <a:rPr lang="ar-DZ" dirty="0" err="1">
                <a:solidFill>
                  <a:prstClr val="black"/>
                </a:solidFill>
              </a:rPr>
              <a:t>يوبا</a:t>
            </a:r>
            <a:r>
              <a:rPr lang="ar-DZ" dirty="0">
                <a:solidFill>
                  <a:prstClr val="black"/>
                </a:solidFill>
              </a:rPr>
              <a:t> الأول, فاختلفت عن العملة </a:t>
            </a:r>
            <a:r>
              <a:rPr lang="ar-DZ" dirty="0" err="1">
                <a:solidFill>
                  <a:prstClr val="black"/>
                </a:solidFill>
              </a:rPr>
              <a:t>النوميدية</a:t>
            </a:r>
            <a:r>
              <a:rPr lang="ar-DZ" dirty="0">
                <a:solidFill>
                  <a:prstClr val="black"/>
                </a:solidFill>
              </a:rPr>
              <a:t> الأولى باستعماله لمعدن الفضة و الذهب وبكتابته عليها </a:t>
            </a:r>
            <a:r>
              <a:rPr lang="ar-DZ" dirty="0" err="1">
                <a:solidFill>
                  <a:prstClr val="black"/>
                </a:solidFill>
              </a:rPr>
              <a:t>بالبونية</a:t>
            </a:r>
            <a:r>
              <a:rPr lang="ar-DZ" dirty="0">
                <a:solidFill>
                  <a:prstClr val="black"/>
                </a:solidFill>
              </a:rPr>
              <a:t> و اللاتينية. وظهر نوع آخرا من العملة، ضربت باسم العواصم وبعض المدن الكبرى. و بذلك يمكننا القول أن العملة </a:t>
            </a:r>
            <a:r>
              <a:rPr lang="ar-DZ" dirty="0" err="1">
                <a:solidFill>
                  <a:prstClr val="black"/>
                </a:solidFill>
              </a:rPr>
              <a:t>النوميدية</a:t>
            </a:r>
            <a:r>
              <a:rPr lang="ar-DZ" dirty="0">
                <a:solidFill>
                  <a:prstClr val="black"/>
                </a:solidFill>
              </a:rPr>
              <a:t> تنقسم إلى عملة الملوك و عملة المدن. عملة الملوك: لقد ضرب ملوك </a:t>
            </a:r>
            <a:r>
              <a:rPr lang="ar-DZ" dirty="0" err="1">
                <a:solidFill>
                  <a:prstClr val="black"/>
                </a:solidFill>
              </a:rPr>
              <a:t>نوميدية</a:t>
            </a:r>
            <a:r>
              <a:rPr lang="ar-DZ" dirty="0">
                <a:solidFill>
                  <a:prstClr val="black"/>
                </a:solidFill>
              </a:rPr>
              <a:t> العملة باسمهم على معدن البر و نز و الرصاص، بظهور وجه الملك عليها، </a:t>
            </a:r>
            <a:endParaRPr lang="fr-FR" dirty="0"/>
          </a:p>
        </p:txBody>
      </p:sp>
    </p:spTree>
    <p:extLst>
      <p:ext uri="{BB962C8B-B14F-4D97-AF65-F5344CB8AC3E}">
        <p14:creationId xmlns:p14="http://schemas.microsoft.com/office/powerpoint/2010/main" val="11827390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1027664"/>
            <a:ext cx="7024744" cy="745152"/>
          </a:xfrm>
        </p:spPr>
        <p:txBody>
          <a:bodyPr/>
          <a:lstStyle/>
          <a:p>
            <a:pPr algn="ctr"/>
            <a:r>
              <a:rPr lang="ar-DZ" dirty="0" smtClean="0"/>
              <a:t>الفترة الرومانية</a:t>
            </a:r>
            <a:endParaRPr lang="fr-FR" dirty="0"/>
          </a:p>
        </p:txBody>
      </p:sp>
      <p:sp>
        <p:nvSpPr>
          <p:cNvPr id="3" name="Espace réservé du contenu 2"/>
          <p:cNvSpPr>
            <a:spLocks noGrp="1"/>
          </p:cNvSpPr>
          <p:nvPr>
            <p:ph idx="1"/>
          </p:nvPr>
        </p:nvSpPr>
        <p:spPr>
          <a:xfrm>
            <a:off x="755576" y="1656184"/>
            <a:ext cx="7416824" cy="5229200"/>
          </a:xfrm>
        </p:spPr>
        <p:txBody>
          <a:bodyPr>
            <a:noAutofit/>
          </a:bodyPr>
          <a:lstStyle/>
          <a:p>
            <a:pPr algn="just" rtl="1"/>
            <a:r>
              <a:rPr lang="ar-DZ" sz="2800" dirty="0"/>
              <a:t>اللباس : يبدو أن سكان شمال إفريقيا عرفوا تنوعا كبيرا في اللباس ولعل هذا التنوع راجع </a:t>
            </a:r>
            <a:r>
              <a:rPr lang="ar-DZ" sz="2800" dirty="0" smtClean="0"/>
              <a:t>الانفتاح </a:t>
            </a:r>
            <a:r>
              <a:rPr lang="ar-DZ" sz="2800" dirty="0"/>
              <a:t>المنطقة لمختلف تأثيرات الموضات الشرقية والغربية التي جاءتها مع مختلف الحضارات </a:t>
            </a:r>
            <a:r>
              <a:rPr lang="ar-DZ" sz="2800" dirty="0" smtClean="0"/>
              <a:t>التي </a:t>
            </a:r>
            <a:r>
              <a:rPr lang="ar-DZ" sz="2800" dirty="0"/>
              <a:t>تعاملت واحتكت معها ، </a:t>
            </a:r>
            <a:r>
              <a:rPr lang="ar-DZ" sz="2800" dirty="0" smtClean="0"/>
              <a:t>بالإضافة </a:t>
            </a:r>
            <a:r>
              <a:rPr lang="ar-DZ" sz="2800" dirty="0"/>
              <a:t>إلى اللباس المحلي والذي يتنوع بدوره من معاطف </a:t>
            </a:r>
            <a:r>
              <a:rPr lang="ar-DZ" sz="2800" dirty="0" smtClean="0"/>
              <a:t>وجلابيب </a:t>
            </a:r>
            <a:r>
              <a:rPr lang="ar-DZ" sz="2800" dirty="0"/>
              <a:t>والبرانيس و </a:t>
            </a:r>
            <a:r>
              <a:rPr lang="ar-DZ" sz="2800" dirty="0" err="1"/>
              <a:t>قندورات</a:t>
            </a:r>
            <a:r>
              <a:rPr lang="ar-DZ" sz="2800" dirty="0"/>
              <a:t> نجد وفي فترة التواجد الروماني في المنطقة دخول ثياب جديدة </a:t>
            </a:r>
            <a:r>
              <a:rPr lang="ar-DZ" sz="2800" dirty="0" err="1"/>
              <a:t>كالتوجة</a:t>
            </a:r>
            <a:r>
              <a:rPr lang="ar-DZ" sz="2800" dirty="0"/>
              <a:t> الرومانية والتي تبناها السكان المحليون كلباس رسمي دون إهمال </a:t>
            </a:r>
            <a:r>
              <a:rPr lang="ar-DZ" sz="2800" dirty="0" smtClean="0"/>
              <a:t>الألبسة </a:t>
            </a:r>
            <a:r>
              <a:rPr lang="ar-DZ" sz="2800" dirty="0"/>
              <a:t>التقليدية </a:t>
            </a:r>
            <a:r>
              <a:rPr lang="ar-DZ" sz="2800" dirty="0" smtClean="0"/>
              <a:t>الأخرى</a:t>
            </a:r>
            <a:endParaRPr lang="fr-FR" sz="2800" dirty="0"/>
          </a:p>
        </p:txBody>
      </p:sp>
    </p:spTree>
    <p:extLst>
      <p:ext uri="{BB962C8B-B14F-4D97-AF65-F5344CB8AC3E}">
        <p14:creationId xmlns:p14="http://schemas.microsoft.com/office/powerpoint/2010/main" val="31465876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27584" y="1412776"/>
            <a:ext cx="7632848" cy="4968552"/>
          </a:xfrm>
        </p:spPr>
        <p:txBody>
          <a:bodyPr>
            <a:normAutofit/>
          </a:bodyPr>
          <a:lstStyle/>
          <a:p>
            <a:pPr algn="just" rtl="1"/>
            <a:r>
              <a:rPr lang="ar-DZ" sz="2800" dirty="0"/>
              <a:t>ويشكل اللباس على تنوعه هذا </a:t>
            </a:r>
            <a:r>
              <a:rPr lang="ar-DZ" sz="2800" dirty="0" smtClean="0"/>
              <a:t>عامل </a:t>
            </a:r>
            <a:r>
              <a:rPr lang="ar-DZ" sz="2800" dirty="0"/>
              <a:t>مهما في إظهار الطبيعة التي كانت سائدة في تلك </a:t>
            </a:r>
            <a:r>
              <a:rPr lang="ar-DZ" sz="2800" dirty="0" smtClean="0"/>
              <a:t>الفترة </a:t>
            </a:r>
            <a:r>
              <a:rPr lang="ar-DZ" sz="2800" dirty="0"/>
              <a:t>ونمط المعيشي </a:t>
            </a:r>
            <a:r>
              <a:rPr lang="ar-DZ" sz="2800" dirty="0" smtClean="0"/>
              <a:t>للأفراد </a:t>
            </a:r>
            <a:r>
              <a:rPr lang="ar-DZ" sz="2800" dirty="0"/>
              <a:t>وكذا استمرار </a:t>
            </a:r>
            <a:r>
              <a:rPr lang="ar-DZ" sz="2800" dirty="0" smtClean="0"/>
              <a:t>العادات </a:t>
            </a:r>
            <a:r>
              <a:rPr lang="ar-DZ" sz="2800" dirty="0"/>
              <a:t>والتقاليد والطقوس </a:t>
            </a:r>
            <a:r>
              <a:rPr lang="ar-DZ" sz="2800" dirty="0" smtClean="0"/>
              <a:t>للإنسان </a:t>
            </a:r>
            <a:r>
              <a:rPr lang="ar-DZ" sz="2800" dirty="0"/>
              <a:t>المغاربي </a:t>
            </a:r>
            <a:r>
              <a:rPr lang="ar-DZ" sz="2800" dirty="0" smtClean="0"/>
              <a:t>كما </a:t>
            </a:r>
            <a:r>
              <a:rPr lang="ar-DZ" sz="2800" dirty="0"/>
              <a:t>يعكس </a:t>
            </a:r>
            <a:r>
              <a:rPr lang="ar-DZ" sz="2800" dirty="0" smtClean="0"/>
              <a:t>الاختلافات الاجتماعية </a:t>
            </a:r>
            <a:r>
              <a:rPr lang="ar-DZ" sz="2800" dirty="0"/>
              <a:t>والطبقية الموجودة في المجتمع ولقد ساعدتنا الشواهد </a:t>
            </a:r>
            <a:r>
              <a:rPr lang="ar-DZ" sz="2800" dirty="0" smtClean="0"/>
              <a:t>الأثرية </a:t>
            </a:r>
            <a:r>
              <a:rPr lang="ar-DZ" sz="2800" dirty="0"/>
              <a:t>المختلفة وهذا عن طريق تلك المشاهد التصويرية المنحوتة فيها في معرفة بالضبط نوعية وشكل اللباس وكذا تقاليد </a:t>
            </a:r>
            <a:r>
              <a:rPr lang="ar-DZ" sz="2800" dirty="0" smtClean="0"/>
              <a:t>الأزياء </a:t>
            </a:r>
            <a:r>
              <a:rPr lang="ar-DZ" sz="2800" dirty="0"/>
              <a:t>ومختلف الموضات السائدة في تلك </a:t>
            </a:r>
            <a:r>
              <a:rPr lang="ar-DZ" sz="2800" dirty="0" smtClean="0"/>
              <a:t>الفترة</a:t>
            </a:r>
            <a:endParaRPr lang="fr-FR" sz="2800" dirty="0"/>
          </a:p>
        </p:txBody>
      </p:sp>
    </p:spTree>
    <p:extLst>
      <p:ext uri="{BB962C8B-B14F-4D97-AF65-F5344CB8AC3E}">
        <p14:creationId xmlns:p14="http://schemas.microsoft.com/office/powerpoint/2010/main" val="21802038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980728"/>
            <a:ext cx="6777317" cy="5328592"/>
          </a:xfrm>
        </p:spPr>
        <p:txBody>
          <a:bodyPr>
            <a:normAutofit/>
          </a:bodyPr>
          <a:lstStyle/>
          <a:p>
            <a:pPr algn="just" rtl="1"/>
            <a:r>
              <a:rPr lang="ar-DZ" sz="2800" dirty="0"/>
              <a:t>ويبدو أن هذا التنوع الحاصل </a:t>
            </a:r>
            <a:r>
              <a:rPr lang="ar-DZ" sz="2800" dirty="0" smtClean="0"/>
              <a:t>جسد </a:t>
            </a:r>
            <a:r>
              <a:rPr lang="ar-DZ" sz="2800" dirty="0"/>
              <a:t>على معالمنا سواء على </a:t>
            </a:r>
            <a:r>
              <a:rPr lang="ar-DZ" sz="2800" dirty="0" smtClean="0"/>
              <a:t>الأنصاب </a:t>
            </a:r>
            <a:r>
              <a:rPr lang="ar-DZ" sz="2800" dirty="0"/>
              <a:t>أو على التوابيت حيث تبدو الثياب الممثلة متنوعة من </a:t>
            </a:r>
            <a:r>
              <a:rPr lang="ar-DZ" sz="2800" dirty="0" smtClean="0"/>
              <a:t>ملابس </a:t>
            </a:r>
            <a:r>
              <a:rPr lang="ar-DZ" sz="2800" dirty="0"/>
              <a:t>خاصة للرجال وأخرى خاصة بالنساء، وعامة الحرفي حاول تجسيدها بطريقة أكثر واقعية حيث </a:t>
            </a:r>
            <a:r>
              <a:rPr lang="ar-DZ" sz="2800" dirty="0" err="1"/>
              <a:t>إستخدم</a:t>
            </a:r>
            <a:r>
              <a:rPr lang="ar-DZ" sz="2800" dirty="0"/>
              <a:t> فيها خطوط محفورة في كل </a:t>
            </a:r>
            <a:r>
              <a:rPr lang="ar-DZ" sz="2800" dirty="0" smtClean="0"/>
              <a:t>الاتجاهات </a:t>
            </a:r>
            <a:r>
              <a:rPr lang="ar-DZ" sz="2800" dirty="0"/>
              <a:t>وهذا </a:t>
            </a:r>
            <a:r>
              <a:rPr lang="ar-DZ" sz="2800" dirty="0" smtClean="0"/>
              <a:t>إعطاء </a:t>
            </a:r>
            <a:r>
              <a:rPr lang="ar-DZ" sz="2800" dirty="0"/>
              <a:t>روح وحركة لثناياه و هذه </a:t>
            </a:r>
            <a:r>
              <a:rPr lang="ar-DZ" sz="2800" dirty="0" smtClean="0"/>
              <a:t>الخبرة </a:t>
            </a:r>
            <a:r>
              <a:rPr lang="ar-DZ" sz="2800" dirty="0"/>
              <a:t>تارة تبدو عريضة واسعة تنزل في حالة </a:t>
            </a:r>
            <a:r>
              <a:rPr lang="ar-DZ" sz="2800" dirty="0" err="1"/>
              <a:t>إستقامة</a:t>
            </a:r>
            <a:r>
              <a:rPr lang="ar-DZ" sz="2800" dirty="0"/>
              <a:t> وتارة أخرى تبدو ضيقة ومنحنية </a:t>
            </a:r>
            <a:endParaRPr lang="fr-FR" sz="2800" dirty="0"/>
          </a:p>
        </p:txBody>
      </p:sp>
    </p:spTree>
    <p:extLst>
      <p:ext uri="{BB962C8B-B14F-4D97-AF65-F5344CB8AC3E}">
        <p14:creationId xmlns:p14="http://schemas.microsoft.com/office/powerpoint/2010/main" val="45857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836712"/>
            <a:ext cx="7992888" cy="5472608"/>
          </a:xfrm>
        </p:spPr>
        <p:txBody>
          <a:bodyPr>
            <a:normAutofit/>
          </a:bodyPr>
          <a:lstStyle/>
          <a:p>
            <a:pPr algn="just"/>
            <a:r>
              <a:rPr lang="ar-DZ" sz="2800" dirty="0" smtClean="0"/>
              <a:t>الألبسة </a:t>
            </a:r>
            <a:r>
              <a:rPr lang="ar-DZ" sz="2800" dirty="0"/>
              <a:t>من </a:t>
            </a:r>
            <a:r>
              <a:rPr lang="ar-DZ" sz="2800" dirty="0" smtClean="0"/>
              <a:t>خلال </a:t>
            </a:r>
            <a:r>
              <a:rPr lang="ar-DZ" sz="2800" dirty="0"/>
              <a:t>الحضارة الرومانية القديمة : تعتبر </a:t>
            </a:r>
            <a:r>
              <a:rPr lang="ar-DZ" sz="2800" dirty="0" err="1"/>
              <a:t>التونيكا</a:t>
            </a:r>
            <a:r>
              <a:rPr lang="ar-DZ" sz="2800" dirty="0"/>
              <a:t> اللباس النوعي للمواطنين الرومان، ومن فوقها </a:t>
            </a:r>
            <a:r>
              <a:rPr lang="ar-DZ" sz="2800" dirty="0" err="1"/>
              <a:t>التوجا</a:t>
            </a:r>
            <a:r>
              <a:rPr lang="ar-DZ" sz="2800" dirty="0"/>
              <a:t> </a:t>
            </a:r>
            <a:r>
              <a:rPr lang="ar-DZ" sz="2800" dirty="0" smtClean="0"/>
              <a:t>لإظهار </a:t>
            </a:r>
            <a:r>
              <a:rPr lang="ar-DZ" sz="2800" dirty="0"/>
              <a:t>المواطنة الرومانية خاصة بالنسبة للرجال. وتلتف النساء في ثوب فوق </a:t>
            </a:r>
            <a:r>
              <a:rPr lang="ar-DZ" sz="2800" dirty="0" err="1"/>
              <a:t>التونيكا</a:t>
            </a:r>
            <a:r>
              <a:rPr lang="ar-DZ" sz="2800" dirty="0"/>
              <a:t> بنفس هيئة الرجال، </a:t>
            </a:r>
            <a:r>
              <a:rPr lang="ar-DZ" sz="2800" dirty="0" smtClean="0"/>
              <a:t>و لا تمسك الأقمصة </a:t>
            </a:r>
            <a:r>
              <a:rPr lang="ar-DZ" sz="2800" dirty="0" err="1"/>
              <a:t>والتونيكات</a:t>
            </a:r>
            <a:r>
              <a:rPr lang="ar-DZ" sz="2800" dirty="0"/>
              <a:t> بمساعدة </a:t>
            </a:r>
            <a:r>
              <a:rPr lang="ar-DZ" sz="2800" dirty="0" smtClean="0"/>
              <a:t>الأزرار والأبازيم </a:t>
            </a:r>
            <a:r>
              <a:rPr lang="ar-DZ" sz="2800" dirty="0"/>
              <a:t>والمشابك فقط وانما تمسك بخياطة، أما المعاطف والثياب الفوقية فتوشح الجسم ويلتحف بها. </a:t>
            </a:r>
            <a:r>
              <a:rPr lang="ar-DZ" sz="2800" dirty="0" smtClean="0"/>
              <a:t>لان </a:t>
            </a:r>
            <a:r>
              <a:rPr lang="ar-DZ" sz="2800" dirty="0"/>
              <a:t>الرومان تأثروا بحمل </a:t>
            </a:r>
            <a:r>
              <a:rPr lang="ar-DZ" sz="2800" dirty="0" err="1" smtClean="0"/>
              <a:t>التوجا</a:t>
            </a:r>
            <a:r>
              <a:rPr lang="ar-DZ" sz="2800" dirty="0" smtClean="0"/>
              <a:t>  كثوب </a:t>
            </a:r>
            <a:r>
              <a:rPr lang="ar-DZ" sz="2800" dirty="0"/>
              <a:t>مفروض </a:t>
            </a:r>
            <a:r>
              <a:rPr lang="ar-DZ" sz="2800" dirty="0" smtClean="0"/>
              <a:t>عليهم  وقبلوا </a:t>
            </a:r>
            <a:r>
              <a:rPr lang="ar-DZ" sz="2800" dirty="0"/>
              <a:t>بها </a:t>
            </a:r>
            <a:r>
              <a:rPr lang="ar-DZ" sz="2800" dirty="0" smtClean="0"/>
              <a:t>الاحترام الآداب والمراسم. </a:t>
            </a:r>
            <a:r>
              <a:rPr lang="ar-DZ" sz="2800" dirty="0"/>
              <a:t>وتنوعت </a:t>
            </a:r>
            <a:r>
              <a:rPr lang="ar-DZ" sz="2800" dirty="0" smtClean="0"/>
              <a:t>الألبسة </a:t>
            </a:r>
            <a:r>
              <a:rPr lang="ar-DZ" sz="2800" dirty="0"/>
              <a:t>الرومانية بين نسائية ورجالية </a:t>
            </a:r>
            <a:r>
              <a:rPr lang="ar-DZ" sz="2800" dirty="0" err="1"/>
              <a:t>كمايلي</a:t>
            </a:r>
            <a:r>
              <a:rPr lang="ar-DZ" sz="2800" dirty="0"/>
              <a:t>: </a:t>
            </a:r>
            <a:endParaRPr lang="fr-FR" sz="2800" dirty="0"/>
          </a:p>
        </p:txBody>
      </p:sp>
    </p:spTree>
    <p:extLst>
      <p:ext uri="{BB962C8B-B14F-4D97-AF65-F5344CB8AC3E}">
        <p14:creationId xmlns:p14="http://schemas.microsoft.com/office/powerpoint/2010/main" val="13051262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908720"/>
            <a:ext cx="6777317" cy="4923909"/>
          </a:xfrm>
        </p:spPr>
        <p:txBody>
          <a:bodyPr>
            <a:normAutofit fontScale="92500" lnSpcReduction="10000"/>
          </a:bodyPr>
          <a:lstStyle/>
          <a:p>
            <a:pPr algn="just" rtl="1"/>
            <a:r>
              <a:rPr lang="ar-DZ" sz="3900" dirty="0">
                <a:latin typeface="Times New Roman" pitchFamily="18" charset="0"/>
                <a:ea typeface="Arial Unicode MS" pitchFamily="34" charset="-128"/>
                <a:cs typeface="Times New Roman" pitchFamily="18" charset="0"/>
              </a:rPr>
              <a:t>كان الرومان المهتمين بالمكانة مغرمين بشكل خاص بالملابس الأرجوانية </a:t>
            </a:r>
            <a:r>
              <a:rPr lang="ar-DZ" sz="3900" dirty="0" err="1">
                <a:latin typeface="Times New Roman" pitchFamily="18" charset="0"/>
                <a:ea typeface="Arial Unicode MS" pitchFamily="34" charset="-128"/>
                <a:cs typeface="Times New Roman" pitchFamily="18" charset="0"/>
              </a:rPr>
              <a:t>واحتفظو</a:t>
            </a:r>
            <a:r>
              <a:rPr lang="ar-DZ" sz="3900" dirty="0">
                <a:latin typeface="Times New Roman" pitchFamily="18" charset="0"/>
                <a:ea typeface="Arial Unicode MS" pitchFamily="34" charset="-128"/>
                <a:cs typeface="Times New Roman" pitchFamily="18" charset="0"/>
              </a:rPr>
              <a:t> فيها </a:t>
            </a:r>
            <a:r>
              <a:rPr lang="ar-DZ" sz="3900" dirty="0" smtClean="0">
                <a:latin typeface="Times New Roman" pitchFamily="18" charset="0"/>
                <a:ea typeface="Arial Unicode MS" pitchFamily="34" charset="-128"/>
                <a:cs typeface="Times New Roman" pitchFamily="18" charset="0"/>
              </a:rPr>
              <a:t>للنخبة. ويسمح للعائلة </a:t>
            </a:r>
            <a:r>
              <a:rPr lang="ar-DZ" sz="3900" dirty="0">
                <a:latin typeface="Times New Roman" pitchFamily="18" charset="0"/>
                <a:ea typeface="Arial Unicode MS" pitchFamily="34" charset="-128"/>
                <a:cs typeface="Times New Roman" pitchFamily="18" charset="0"/>
              </a:rPr>
              <a:t>الإمبراطورية والقضاة وبعض النخب بارتداء </a:t>
            </a:r>
            <a:r>
              <a:rPr lang="fr-FR" sz="3900" dirty="0" err="1">
                <a:latin typeface="Times New Roman" pitchFamily="18" charset="0"/>
                <a:ea typeface="Arial Unicode MS" pitchFamily="34" charset="-128"/>
                <a:cs typeface="Times New Roman" pitchFamily="18" charset="0"/>
              </a:rPr>
              <a:t>toga</a:t>
            </a:r>
            <a:r>
              <a:rPr lang="fr-FR" sz="3900" dirty="0">
                <a:latin typeface="Times New Roman" pitchFamily="18" charset="0"/>
                <a:ea typeface="Arial Unicode MS" pitchFamily="34" charset="-128"/>
                <a:cs typeface="Times New Roman" pitchFamily="18" charset="0"/>
              </a:rPr>
              <a:t> </a:t>
            </a:r>
            <a:r>
              <a:rPr lang="ar-DZ" sz="3900" dirty="0" smtClean="0">
                <a:latin typeface="Times New Roman" pitchFamily="18" charset="0"/>
                <a:ea typeface="Arial Unicode MS" pitchFamily="34" charset="-128"/>
                <a:cs typeface="Times New Roman" pitchFamily="18" charset="0"/>
              </a:rPr>
              <a:t>ا </a:t>
            </a:r>
            <a:r>
              <a:rPr lang="ar-DZ" sz="3900" dirty="0">
                <a:latin typeface="Times New Roman" pitchFamily="18" charset="0"/>
                <a:ea typeface="Arial Unicode MS" pitchFamily="34" charset="-128"/>
                <a:cs typeface="Times New Roman" pitchFamily="18" charset="0"/>
              </a:rPr>
              <a:t>، وأحياناً </a:t>
            </a:r>
            <a:r>
              <a:rPr lang="ar-DZ" sz="3900" dirty="0" smtClean="0">
                <a:latin typeface="Times New Roman" pitchFamily="18" charset="0"/>
                <a:ea typeface="Arial Unicode MS" pitchFamily="34" charset="-128"/>
                <a:cs typeface="Times New Roman" pitchFamily="18" charset="0"/>
              </a:rPr>
              <a:t>يسمح </a:t>
            </a:r>
            <a:r>
              <a:rPr lang="ar-DZ" sz="3900" dirty="0">
                <a:latin typeface="Times New Roman" pitchFamily="18" charset="0"/>
                <a:ea typeface="Arial Unicode MS" pitchFamily="34" charset="-128"/>
                <a:cs typeface="Times New Roman" pitchFamily="18" charset="0"/>
              </a:rPr>
              <a:t>للجنرالات </a:t>
            </a:r>
            <a:r>
              <a:rPr lang="ar-DZ" sz="3900" dirty="0" smtClean="0">
                <a:latin typeface="Times New Roman" pitchFamily="18" charset="0"/>
                <a:ea typeface="Arial Unicode MS" pitchFamily="34" charset="-128"/>
                <a:cs typeface="Times New Roman" pitchFamily="18" charset="0"/>
              </a:rPr>
              <a:t>بالاحتفال بالنصر والذي كان </a:t>
            </a:r>
            <a:r>
              <a:rPr lang="ar-DZ" sz="3900" dirty="0">
                <a:latin typeface="Times New Roman" pitchFamily="18" charset="0"/>
                <a:ea typeface="Arial Unicode MS" pitchFamily="34" charset="-128"/>
                <a:cs typeface="Times New Roman" pitchFamily="18" charset="0"/>
              </a:rPr>
              <a:t>يلبسوه أرجواني كامل بحدود ذهبية. </a:t>
            </a:r>
          </a:p>
          <a:p>
            <a:pPr rtl="1"/>
            <a:r>
              <a:rPr lang="ar-DZ" b="1" dirty="0"/>
              <a:t/>
            </a:r>
            <a:br>
              <a:rPr lang="ar-DZ" b="1" dirty="0"/>
            </a:br>
            <a:endParaRPr lang="ar-DZ" dirty="0"/>
          </a:p>
          <a:p>
            <a:pPr rtl="1"/>
            <a:r>
              <a:rPr lang="ar-DZ" b="1" dirty="0"/>
              <a:t/>
            </a:r>
            <a:br>
              <a:rPr lang="ar-DZ" b="1" dirty="0"/>
            </a:br>
            <a:endParaRPr lang="ar-DZ" dirty="0"/>
          </a:p>
          <a:p>
            <a:endParaRPr lang="fr-FR" dirty="0"/>
          </a:p>
        </p:txBody>
      </p:sp>
    </p:spTree>
    <p:extLst>
      <p:ext uri="{BB962C8B-B14F-4D97-AF65-F5344CB8AC3E}">
        <p14:creationId xmlns:p14="http://schemas.microsoft.com/office/powerpoint/2010/main" val="5383930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1027664"/>
            <a:ext cx="7024744" cy="529128"/>
          </a:xfrm>
        </p:spPr>
        <p:txBody>
          <a:bodyPr>
            <a:normAutofit fontScale="90000"/>
          </a:bodyPr>
          <a:lstStyle/>
          <a:p>
            <a:pPr algn="r" rtl="1"/>
            <a:r>
              <a:rPr lang="fr-FR" dirty="0" err="1" smtClean="0"/>
              <a:t>palla</a:t>
            </a:r>
            <a:endParaRPr lang="fr-FR" dirty="0"/>
          </a:p>
        </p:txBody>
      </p:sp>
      <p:pic>
        <p:nvPicPr>
          <p:cNvPr id="1026" name="Picture 2" descr="C:\Users\NTIC\Desktop\Captureممم.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665" t="12330" r="21698" b="7533"/>
          <a:stretch/>
        </p:blipFill>
        <p:spPr bwMode="auto">
          <a:xfrm>
            <a:off x="1331640" y="908720"/>
            <a:ext cx="6624736" cy="51837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0" y="3105835"/>
            <a:ext cx="4572000" cy="646331"/>
          </a:xfrm>
          <a:prstGeom prst="rect">
            <a:avLst/>
          </a:prstGeom>
        </p:spPr>
        <p:txBody>
          <a:bodyPr>
            <a:spAutoFit/>
          </a:bodyPr>
          <a:lstStyle/>
          <a:p>
            <a:r>
              <a:rPr lang="ar-DZ" dirty="0"/>
              <a:t>وهو عبارة عن قطعة قماش ّف </a:t>
            </a:r>
            <a:r>
              <a:rPr lang="ar-DZ" dirty="0" smtClean="0"/>
              <a:t>المر </a:t>
            </a:r>
            <a:r>
              <a:rPr lang="ar-DZ" dirty="0" err="1" smtClean="0"/>
              <a:t>أة</a:t>
            </a:r>
            <a:r>
              <a:rPr lang="ar-DZ" dirty="0" smtClean="0"/>
              <a:t> </a:t>
            </a:r>
            <a:r>
              <a:rPr lang="ar-DZ" dirty="0"/>
              <a:t>نفسها تل بها، وهو ضيق يربط في بعض </a:t>
            </a:r>
            <a:r>
              <a:rPr lang="ar-DZ" dirty="0" smtClean="0"/>
              <a:t>الأحيان </a:t>
            </a:r>
            <a:r>
              <a:rPr lang="ar-DZ" dirty="0"/>
              <a:t>بحزام، </a:t>
            </a:r>
            <a:endParaRPr lang="fr-FR" dirty="0"/>
          </a:p>
        </p:txBody>
      </p:sp>
    </p:spTree>
    <p:extLst>
      <p:ext uri="{BB962C8B-B14F-4D97-AF65-F5344CB8AC3E}">
        <p14:creationId xmlns:p14="http://schemas.microsoft.com/office/powerpoint/2010/main" val="286647945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836712"/>
            <a:ext cx="7416940" cy="5688632"/>
          </a:xfrm>
        </p:spPr>
        <p:txBody>
          <a:bodyPr>
            <a:normAutofit lnSpcReduction="10000"/>
          </a:bodyPr>
          <a:lstStyle/>
          <a:p>
            <a:pPr algn="just" rtl="1"/>
            <a:r>
              <a:rPr lang="ar-DZ" dirty="0" smtClean="0"/>
              <a:t>لم </a:t>
            </a:r>
            <a:r>
              <a:rPr lang="ar-DZ" dirty="0"/>
              <a:t>يكن من السهل تمييز الملابس الرومانية عن الملابس الإغريقية، لأن الأولى غالبًا مأخوذة من الثانية. كما أن الملابس الرومانية يظهر فيها التأثير الأجنبي من دول البحر المتوسط وغيرها نتيجة لكثرة الفتوحات والتي كان لها أكبر الأثر في تحولهم عن الطريقة التقليدية التي تعتمد على لف القماش حول الجسم، إلى الطريقة الحديثة التي تعتمد على التفصيل. وتدريجيًا فقدت الأزياء الرومانية ما كانت تتميز به من خطوط وثنيات تضفي على صاحبها جمالًا، وأصبح الرومانيون يعتمدون على الزينة المفرطة لإبراز جمالهم. </a:t>
            </a:r>
          </a:p>
          <a:p>
            <a:pPr algn="just" rtl="1"/>
            <a:r>
              <a:rPr lang="ar-DZ" dirty="0"/>
              <a:t>لقد ابتدع الرومان الرداء المعروف باسم </a:t>
            </a:r>
            <a:r>
              <a:rPr lang="ar-DZ" b="1" dirty="0" err="1"/>
              <a:t>الطوجة</a:t>
            </a:r>
            <a:r>
              <a:rPr lang="ar-DZ" b="1" dirty="0"/>
              <a:t>/</a:t>
            </a:r>
            <a:r>
              <a:rPr lang="ar-DZ" b="1" dirty="0" err="1"/>
              <a:t>التوجا</a:t>
            </a:r>
            <a:r>
              <a:rPr lang="ar-DZ" b="1" dirty="0"/>
              <a:t> (</a:t>
            </a:r>
            <a:r>
              <a:rPr lang="fr-FR" b="1" dirty="0" err="1"/>
              <a:t>Toga</a:t>
            </a:r>
            <a:r>
              <a:rPr lang="fr-FR" b="1" dirty="0"/>
              <a:t>)</a:t>
            </a:r>
            <a:r>
              <a:rPr lang="fr-FR" dirty="0"/>
              <a:t>. </a:t>
            </a:r>
            <a:r>
              <a:rPr lang="ar-DZ" dirty="0"/>
              <a:t>وهو رداء روماني بحت، ارتداه قادة الرومان في كل المناسبات التي انتصروا فيها، وقد اعتبرت </a:t>
            </a:r>
            <a:r>
              <a:rPr lang="ar-DZ" dirty="0" err="1"/>
              <a:t>التوجا</a:t>
            </a:r>
            <a:r>
              <a:rPr lang="ar-DZ" dirty="0"/>
              <a:t> هي الثوب الرئيس للملابس الخارجية التي ارتداها الرومان. وكان لون ثوب </a:t>
            </a:r>
            <a:r>
              <a:rPr lang="ar-DZ" dirty="0" err="1"/>
              <a:t>التوجا</a:t>
            </a:r>
            <a:r>
              <a:rPr lang="ar-DZ" dirty="0"/>
              <a:t> يحدد مكانة الشخص الروماني في المجتمع، </a:t>
            </a:r>
            <a:endParaRPr lang="fr-FR" dirty="0"/>
          </a:p>
        </p:txBody>
      </p:sp>
    </p:spTree>
    <p:extLst>
      <p:ext uri="{BB962C8B-B14F-4D97-AF65-F5344CB8AC3E}">
        <p14:creationId xmlns:p14="http://schemas.microsoft.com/office/powerpoint/2010/main" val="41186277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404664"/>
            <a:ext cx="7024744" cy="864096"/>
          </a:xfrm>
        </p:spPr>
        <p:txBody>
          <a:bodyPr>
            <a:normAutofit/>
          </a:bodyPr>
          <a:lstStyle/>
          <a:p>
            <a:pPr algn="r"/>
            <a:r>
              <a:rPr lang="ar-DZ" dirty="0" err="1" smtClean="0"/>
              <a:t>التوجا</a:t>
            </a:r>
            <a:r>
              <a:rPr lang="ar-DZ" dirty="0" smtClean="0"/>
              <a:t> </a:t>
            </a:r>
            <a:endParaRPr lang="fr-FR" dirty="0"/>
          </a:p>
        </p:txBody>
      </p:sp>
      <p:sp>
        <p:nvSpPr>
          <p:cNvPr id="3" name="Espace réservé du contenu 2"/>
          <p:cNvSpPr>
            <a:spLocks noGrp="1"/>
          </p:cNvSpPr>
          <p:nvPr>
            <p:ph idx="1"/>
          </p:nvPr>
        </p:nvSpPr>
        <p:spPr>
          <a:xfrm>
            <a:off x="539552" y="1268760"/>
            <a:ext cx="8064896" cy="4824536"/>
          </a:xfrm>
        </p:spPr>
        <p:txBody>
          <a:bodyPr>
            <a:normAutofit/>
          </a:bodyPr>
          <a:lstStyle/>
          <a:p>
            <a:pPr algn="just" rtl="1"/>
            <a:r>
              <a:rPr lang="ar-DZ" dirty="0"/>
              <a:t>تنسج من الصوف في المنازل، وبقيت لمدة من الزمن الحماية الوحيدة للجسم عند الرجال والنساء </a:t>
            </a:r>
            <a:r>
              <a:rPr lang="ar-DZ" dirty="0" smtClean="0"/>
              <a:t>والأطفال، </a:t>
            </a:r>
            <a:r>
              <a:rPr lang="ar-DZ" dirty="0"/>
              <a:t>وحتى العبيد تحميهم من البرد والمطر وحرارة الشمس كما تحميهم كذلك من سهام ونبال العدو أثناء الحروب. تنزع في المساء وترمى عل السرير لتصبح غطاء عند النوم، كعادة متوارثة عن العرف </a:t>
            </a:r>
            <a:r>
              <a:rPr lang="ar-DZ" dirty="0" smtClean="0"/>
              <a:t>الإغريقي </a:t>
            </a:r>
            <a:r>
              <a:rPr lang="ar-DZ" dirty="0"/>
              <a:t>القديم. حيث كانت </a:t>
            </a:r>
            <a:r>
              <a:rPr lang="ar-DZ" dirty="0" err="1"/>
              <a:t>التوجا</a:t>
            </a:r>
            <a:r>
              <a:rPr lang="ar-DZ" dirty="0"/>
              <a:t> الخاصة بالزوج تستعمل كغطاء أثناء النوم، وأخذت </a:t>
            </a:r>
            <a:r>
              <a:rPr lang="ar-DZ" dirty="0" err="1"/>
              <a:t>التوجا</a:t>
            </a:r>
            <a:r>
              <a:rPr lang="ar-DZ" dirty="0"/>
              <a:t> الرومانية </a:t>
            </a:r>
            <a:r>
              <a:rPr lang="ar-DZ" dirty="0" smtClean="0"/>
              <a:t>الشكل </a:t>
            </a:r>
            <a:r>
              <a:rPr lang="ar-DZ" dirty="0"/>
              <a:t>الدائري عبر كل مراحل التاريخ. الرومانية، لبست </a:t>
            </a:r>
            <a:r>
              <a:rPr lang="ar-DZ" dirty="0" smtClean="0"/>
              <a:t>خلال </a:t>
            </a:r>
            <a:r>
              <a:rPr lang="ar-DZ" dirty="0"/>
              <a:t>المراحل الكبرى </a:t>
            </a:r>
            <a:r>
              <a:rPr lang="ar-DZ" dirty="0" smtClean="0"/>
              <a:t>للإمبراطورية، </a:t>
            </a:r>
            <a:r>
              <a:rPr lang="ar-DZ" dirty="0"/>
              <a:t>وتعتبر من أقدم أنواع اللباس </a:t>
            </a:r>
            <a:r>
              <a:rPr lang="ar-DZ" dirty="0" smtClean="0"/>
              <a:t>الروماني .</a:t>
            </a:r>
            <a:r>
              <a:rPr lang="ar-DZ" dirty="0"/>
              <a:t>استخدمت </a:t>
            </a:r>
            <a:r>
              <a:rPr lang="ar-DZ" dirty="0" smtClean="0"/>
              <a:t>لكل الجنسين رجال </a:t>
            </a:r>
            <a:r>
              <a:rPr lang="ar-DZ" dirty="0"/>
              <a:t>ونساء وكانت في بداية </a:t>
            </a:r>
            <a:r>
              <a:rPr lang="ar-DZ" dirty="0" smtClean="0"/>
              <a:t>الأمر </a:t>
            </a:r>
            <a:r>
              <a:rPr lang="ar-DZ" dirty="0"/>
              <a:t>فكانت عبارة عن عباءة واسعة بتقطيع نصف </a:t>
            </a:r>
            <a:r>
              <a:rPr lang="ar-DZ" dirty="0" smtClean="0"/>
              <a:t>لباس </a:t>
            </a:r>
            <a:r>
              <a:rPr lang="ar-DZ" dirty="0"/>
              <a:t>بسيط على شكل لحاف</a:t>
            </a:r>
            <a:endParaRPr lang="fr-FR" dirty="0"/>
          </a:p>
        </p:txBody>
      </p:sp>
    </p:spTree>
    <p:extLst>
      <p:ext uri="{BB962C8B-B14F-4D97-AF65-F5344CB8AC3E}">
        <p14:creationId xmlns:p14="http://schemas.microsoft.com/office/powerpoint/2010/main" val="16956789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476672"/>
            <a:ext cx="7024744" cy="648072"/>
          </a:xfrm>
        </p:spPr>
        <p:txBody>
          <a:bodyPr>
            <a:normAutofit fontScale="90000"/>
          </a:bodyPr>
          <a:lstStyle/>
          <a:p>
            <a:r>
              <a:rPr lang="fr-FR" dirty="0" err="1" smtClean="0"/>
              <a:t>toga</a:t>
            </a:r>
            <a:endParaRPr lang="fr-FR" dirty="0"/>
          </a:p>
        </p:txBody>
      </p:sp>
      <p:pic>
        <p:nvPicPr>
          <p:cNvPr id="1026" name="Picture 2" descr="C:\Users\NTIC\Documents\to.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7598" t="10137" r="37776" b="21447"/>
          <a:stretch/>
        </p:blipFill>
        <p:spPr bwMode="auto">
          <a:xfrm>
            <a:off x="971600" y="1340768"/>
            <a:ext cx="6264696"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1400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TIC\Documents\c.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118" t="10683" r="24454" b="19453"/>
          <a:stretch/>
        </p:blipFill>
        <p:spPr bwMode="auto">
          <a:xfrm>
            <a:off x="1115616" y="908720"/>
            <a:ext cx="6912768" cy="511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929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052736"/>
            <a:ext cx="7344932" cy="4968552"/>
          </a:xfrm>
        </p:spPr>
        <p:txBody>
          <a:bodyPr>
            <a:normAutofit fontScale="85000" lnSpcReduction="10000"/>
          </a:bodyPr>
          <a:lstStyle/>
          <a:p>
            <a:pPr algn="r"/>
            <a:r>
              <a:rPr lang="ar-DZ" dirty="0">
                <a:solidFill>
                  <a:srgbClr val="000000"/>
                </a:solidFill>
                <a:latin typeface="Damascus"/>
              </a:rPr>
              <a:t>أشــارت النصــوص الأدبيــة الكلاســيكية الإغريقيــة و اللاتينيــة إلــى تواجــد ممالــك </a:t>
            </a:r>
            <a:r>
              <a:rPr lang="ar-DZ" dirty="0" err="1">
                <a:solidFill>
                  <a:srgbClr val="000000"/>
                </a:solidFill>
                <a:latin typeface="Damascus"/>
              </a:rPr>
              <a:t>نوميديــة</a:t>
            </a:r>
            <a:r>
              <a:rPr lang="ar-DZ" dirty="0">
                <a:solidFill>
                  <a:srgbClr val="000000"/>
                </a:solidFill>
                <a:latin typeface="Damascus"/>
              </a:rPr>
              <a:t> علــى </a:t>
            </a:r>
            <a:r>
              <a:rPr lang="ar-DZ" dirty="0" err="1" smtClean="0">
                <a:solidFill>
                  <a:srgbClr val="000000"/>
                </a:solidFill>
                <a:latin typeface="Damascus"/>
              </a:rPr>
              <a:t>الرقعــةالجغرافيــة</a:t>
            </a:r>
            <a:r>
              <a:rPr lang="ar-DZ" dirty="0" smtClean="0">
                <a:solidFill>
                  <a:srgbClr val="000000"/>
                </a:solidFill>
                <a:latin typeface="Damascus"/>
              </a:rPr>
              <a:t> </a:t>
            </a:r>
            <a:r>
              <a:rPr lang="ar-DZ" dirty="0">
                <a:solidFill>
                  <a:srgbClr val="000000"/>
                </a:solidFill>
                <a:latin typeface="Damascus"/>
              </a:rPr>
              <a:t>المجــاورة لقرطــاج، وذلــك منــذ نهايــة القــرن الرابــع وبدايــة القــرن الثالــث ق</a:t>
            </a:r>
            <a:r>
              <a:rPr lang="ar-DZ" dirty="0">
                <a:solidFill>
                  <a:srgbClr val="000000"/>
                </a:solidFill>
                <a:latin typeface="AdobeArabic-Regular"/>
              </a:rPr>
              <a:t>-</a:t>
            </a:r>
            <a:r>
              <a:rPr lang="ar-DZ" dirty="0">
                <a:solidFill>
                  <a:srgbClr val="000000"/>
                </a:solidFill>
                <a:latin typeface="Damascus"/>
              </a:rPr>
              <a:t>م وهــي </a:t>
            </a:r>
            <a:r>
              <a:rPr lang="ar-DZ" dirty="0" err="1" smtClean="0">
                <a:solidFill>
                  <a:srgbClr val="000000"/>
                </a:solidFill>
                <a:latin typeface="Damascus"/>
              </a:rPr>
              <a:t>مملكــةالماسـيل</a:t>
            </a:r>
            <a:r>
              <a:rPr lang="ar-DZ" dirty="0" smtClean="0">
                <a:solidFill>
                  <a:srgbClr val="000000"/>
                </a:solidFill>
                <a:latin typeface="Damascus"/>
              </a:rPr>
              <a:t> </a:t>
            </a:r>
            <a:r>
              <a:rPr lang="ar-DZ" dirty="0">
                <a:solidFill>
                  <a:srgbClr val="000000"/>
                </a:solidFill>
                <a:latin typeface="Damascus"/>
              </a:rPr>
              <a:t>و عاصمتهـا </a:t>
            </a:r>
            <a:r>
              <a:rPr lang="ar-DZ" dirty="0">
                <a:solidFill>
                  <a:srgbClr val="000000"/>
                </a:solidFill>
                <a:latin typeface="AdobeArabic-Regular"/>
              </a:rPr>
              <a:t>"</a:t>
            </a:r>
            <a:r>
              <a:rPr lang="ar-DZ" dirty="0">
                <a:solidFill>
                  <a:srgbClr val="000000"/>
                </a:solidFill>
                <a:latin typeface="Damascus"/>
              </a:rPr>
              <a:t>قرطن</a:t>
            </a:r>
            <a:r>
              <a:rPr lang="ar-DZ" dirty="0">
                <a:solidFill>
                  <a:srgbClr val="000000"/>
                </a:solidFill>
                <a:latin typeface="AdobeArabic-Regular"/>
              </a:rPr>
              <a:t>-</a:t>
            </a:r>
            <a:r>
              <a:rPr lang="ar-DZ" dirty="0">
                <a:solidFill>
                  <a:srgbClr val="000000"/>
                </a:solidFill>
                <a:latin typeface="Damascus"/>
              </a:rPr>
              <a:t>سـرت</a:t>
            </a:r>
            <a:r>
              <a:rPr lang="ar-DZ" dirty="0">
                <a:solidFill>
                  <a:srgbClr val="000000"/>
                </a:solidFill>
                <a:latin typeface="AdobeArabic-Regular"/>
              </a:rPr>
              <a:t>" </a:t>
            </a:r>
            <a:r>
              <a:rPr lang="ar-DZ" dirty="0">
                <a:solidFill>
                  <a:srgbClr val="000000"/>
                </a:solidFill>
                <a:latin typeface="Damascus"/>
              </a:rPr>
              <a:t>و مملكـة </a:t>
            </a:r>
            <a:r>
              <a:rPr lang="ar-DZ" dirty="0" err="1">
                <a:solidFill>
                  <a:srgbClr val="000000"/>
                </a:solidFill>
                <a:latin typeface="Damascus"/>
              </a:rPr>
              <a:t>الماسيسـيل</a:t>
            </a:r>
            <a:r>
              <a:rPr lang="ar-DZ" dirty="0">
                <a:solidFill>
                  <a:srgbClr val="000000"/>
                </a:solidFill>
                <a:latin typeface="Damascus"/>
              </a:rPr>
              <a:t> و عاصمتهـا سـيغا </a:t>
            </a:r>
            <a:r>
              <a:rPr lang="ar-DZ" dirty="0">
                <a:solidFill>
                  <a:srgbClr val="000000"/>
                </a:solidFill>
                <a:latin typeface="AdobeArabic-Regular"/>
              </a:rPr>
              <a:t>"</a:t>
            </a:r>
            <a:r>
              <a:rPr lang="ar-DZ" dirty="0">
                <a:solidFill>
                  <a:srgbClr val="000000"/>
                </a:solidFill>
                <a:latin typeface="Damascus"/>
              </a:rPr>
              <a:t>بالقـرب مـن وادي </a:t>
            </a:r>
            <a:r>
              <a:rPr lang="ar-DZ" dirty="0" err="1">
                <a:solidFill>
                  <a:srgbClr val="000000"/>
                </a:solidFill>
                <a:latin typeface="Damascus"/>
              </a:rPr>
              <a:t>تافنـا</a:t>
            </a:r>
            <a:r>
              <a:rPr lang="ar-DZ" dirty="0">
                <a:solidFill>
                  <a:srgbClr val="000000"/>
                </a:solidFill>
                <a:latin typeface="AdobeArabic-Regular"/>
              </a:rPr>
              <a:t>" </a:t>
            </a:r>
            <a:r>
              <a:rPr lang="ar-DZ" dirty="0" smtClean="0">
                <a:solidFill>
                  <a:srgbClr val="000000"/>
                </a:solidFill>
                <a:latin typeface="Damascus"/>
              </a:rPr>
              <a:t>وفـي </a:t>
            </a:r>
            <a:r>
              <a:rPr lang="ar-DZ" dirty="0">
                <a:solidFill>
                  <a:srgbClr val="000000"/>
                </a:solidFill>
                <a:latin typeface="Damascus"/>
              </a:rPr>
              <a:t>نهايـة القـرن الثالـث ق</a:t>
            </a:r>
            <a:r>
              <a:rPr lang="ar-DZ" dirty="0">
                <a:solidFill>
                  <a:srgbClr val="000000"/>
                </a:solidFill>
                <a:latin typeface="AdobeArabic-Regular"/>
              </a:rPr>
              <a:t>-</a:t>
            </a:r>
            <a:r>
              <a:rPr lang="ar-DZ" dirty="0">
                <a:solidFill>
                  <a:srgbClr val="000000"/>
                </a:solidFill>
                <a:latin typeface="Damascus"/>
              </a:rPr>
              <a:t>م. أصبحـت هاتـان المملكتـان تعرفـان </a:t>
            </a:r>
            <a:r>
              <a:rPr lang="ar-DZ" dirty="0" smtClean="0">
                <a:solidFill>
                  <a:srgbClr val="000000"/>
                </a:solidFill>
                <a:latin typeface="Damascus"/>
              </a:rPr>
              <a:t>اباسـم </a:t>
            </a:r>
            <a:r>
              <a:rPr lang="ar-DZ" dirty="0" err="1">
                <a:solidFill>
                  <a:srgbClr val="000000"/>
                </a:solidFill>
                <a:latin typeface="Damascus"/>
              </a:rPr>
              <a:t>نوميديـا</a:t>
            </a:r>
            <a:r>
              <a:rPr lang="ar-DZ" dirty="0">
                <a:solidFill>
                  <a:srgbClr val="000000"/>
                </a:solidFill>
                <a:latin typeface="Damascus"/>
              </a:rPr>
              <a:t> </a:t>
            </a:r>
            <a:r>
              <a:rPr lang="ar-DZ" dirty="0" smtClean="0">
                <a:solidFill>
                  <a:srgbClr val="000000"/>
                </a:solidFill>
                <a:latin typeface="Damascus"/>
              </a:rPr>
              <a:t>سيرتا و </a:t>
            </a:r>
            <a:r>
              <a:rPr lang="ar-DZ" dirty="0" err="1" smtClean="0">
                <a:solidFill>
                  <a:srgbClr val="000000"/>
                </a:solidFill>
                <a:latin typeface="Damascus"/>
              </a:rPr>
              <a:t>عاصمتهــا</a:t>
            </a:r>
            <a:r>
              <a:rPr lang="ar-DZ" dirty="0" err="1" smtClean="0">
                <a:solidFill>
                  <a:srgbClr val="000000"/>
                </a:solidFill>
                <a:latin typeface="AdobeArabic-Regular"/>
              </a:rPr>
              <a:t>"</a:t>
            </a:r>
            <a:r>
              <a:rPr lang="ar-DZ" dirty="0" err="1" smtClean="0">
                <a:solidFill>
                  <a:srgbClr val="000000"/>
                </a:solidFill>
                <a:latin typeface="Damascus"/>
              </a:rPr>
              <a:t>قرطن</a:t>
            </a:r>
            <a:r>
              <a:rPr lang="ar-DZ" dirty="0" err="1" smtClean="0">
                <a:solidFill>
                  <a:srgbClr val="000000"/>
                </a:solidFill>
                <a:latin typeface="AdobeArabic-Regular"/>
              </a:rPr>
              <a:t>-</a:t>
            </a:r>
            <a:r>
              <a:rPr lang="ar-DZ" dirty="0" err="1" smtClean="0">
                <a:solidFill>
                  <a:srgbClr val="000000"/>
                </a:solidFill>
                <a:latin typeface="Damascus"/>
              </a:rPr>
              <a:t>سـرت</a:t>
            </a:r>
            <a:r>
              <a:rPr lang="ar-DZ" dirty="0">
                <a:solidFill>
                  <a:srgbClr val="000000"/>
                </a:solidFill>
                <a:latin typeface="AdobeArabic-Regular"/>
              </a:rPr>
              <a:t>" </a:t>
            </a:r>
            <a:r>
              <a:rPr lang="ar-DZ" dirty="0">
                <a:solidFill>
                  <a:srgbClr val="000000"/>
                </a:solidFill>
                <a:latin typeface="Damascus"/>
              </a:rPr>
              <a:t>وتداول على حكمها عدة ملوك و هم </a:t>
            </a:r>
            <a:r>
              <a:rPr lang="ar-DZ" dirty="0">
                <a:solidFill>
                  <a:srgbClr val="000000"/>
                </a:solidFill>
                <a:latin typeface="AdobeArabic-Regular"/>
              </a:rPr>
              <a:t>:</a:t>
            </a:r>
            <a:br>
              <a:rPr lang="ar-DZ" dirty="0">
                <a:solidFill>
                  <a:srgbClr val="000000"/>
                </a:solidFill>
                <a:latin typeface="AdobeArabic-Regular"/>
              </a:rPr>
            </a:br>
            <a:r>
              <a:rPr lang="ar-DZ" dirty="0">
                <a:solidFill>
                  <a:srgbClr val="000000"/>
                </a:solidFill>
                <a:latin typeface="Damascus"/>
              </a:rPr>
              <a:t>قائمـة ملوك </a:t>
            </a:r>
            <a:r>
              <a:rPr lang="ar-DZ" dirty="0" err="1">
                <a:solidFill>
                  <a:srgbClr val="000000"/>
                </a:solidFill>
                <a:latin typeface="Damascus"/>
              </a:rPr>
              <a:t>نوميدية</a:t>
            </a:r>
            <a:r>
              <a:rPr lang="ar-DZ" dirty="0">
                <a:solidFill>
                  <a:srgbClr val="000000"/>
                </a:solidFill>
                <a:latin typeface="Damascus"/>
              </a:rPr>
              <a:t> </a:t>
            </a:r>
            <a:r>
              <a:rPr lang="ar-DZ" dirty="0">
                <a:solidFill>
                  <a:srgbClr val="000000"/>
                </a:solidFill>
                <a:latin typeface="AdobeArabic-Regular"/>
              </a:rPr>
              <a:t>:</a:t>
            </a:r>
            <a:br>
              <a:rPr lang="ar-DZ" dirty="0">
                <a:solidFill>
                  <a:srgbClr val="000000"/>
                </a:solidFill>
                <a:latin typeface="AdobeArabic-Regular"/>
              </a:rPr>
            </a:br>
            <a:r>
              <a:rPr lang="ar-DZ" dirty="0" err="1">
                <a:solidFill>
                  <a:srgbClr val="000000"/>
                </a:solidFill>
                <a:latin typeface="Damascus"/>
              </a:rPr>
              <a:t>سـيفاقس</a:t>
            </a:r>
            <a:r>
              <a:rPr lang="ar-DZ" dirty="0">
                <a:solidFill>
                  <a:srgbClr val="000000"/>
                </a:solidFill>
                <a:latin typeface="Damascus"/>
              </a:rPr>
              <a:t> </a:t>
            </a:r>
            <a:r>
              <a:rPr lang="ar-DZ" dirty="0">
                <a:solidFill>
                  <a:srgbClr val="000000"/>
                </a:solidFill>
                <a:latin typeface="AdobeArabic-Regular"/>
              </a:rPr>
              <a:t>: </a:t>
            </a:r>
            <a:r>
              <a:rPr lang="ar-DZ" dirty="0" smtClean="0">
                <a:solidFill>
                  <a:srgbClr val="000000"/>
                </a:solidFill>
                <a:latin typeface="AdobeArabic-Regular"/>
              </a:rPr>
              <a:t>220-203</a:t>
            </a:r>
            <a:r>
              <a:rPr lang="ar-DZ" dirty="0" smtClean="0">
                <a:solidFill>
                  <a:srgbClr val="000000"/>
                </a:solidFill>
                <a:latin typeface="Damascus"/>
              </a:rPr>
              <a:t>ق</a:t>
            </a:r>
            <a:r>
              <a:rPr lang="ar-DZ" dirty="0" smtClean="0">
                <a:solidFill>
                  <a:srgbClr val="000000"/>
                </a:solidFill>
                <a:latin typeface="AdobeArabic-Regular"/>
              </a:rPr>
              <a:t>-</a:t>
            </a:r>
            <a:r>
              <a:rPr lang="ar-DZ" dirty="0" smtClean="0">
                <a:solidFill>
                  <a:srgbClr val="000000"/>
                </a:solidFill>
                <a:latin typeface="Damascus"/>
              </a:rPr>
              <a:t>م</a:t>
            </a:r>
            <a:r>
              <a:rPr lang="ar-DZ" dirty="0">
                <a:solidFill>
                  <a:srgbClr val="000000"/>
                </a:solidFill>
                <a:latin typeface="Damascus"/>
              </a:rPr>
              <a:t>.</a:t>
            </a:r>
            <a:br>
              <a:rPr lang="ar-DZ" dirty="0">
                <a:solidFill>
                  <a:srgbClr val="000000"/>
                </a:solidFill>
                <a:latin typeface="Damascus"/>
              </a:rPr>
            </a:br>
            <a:r>
              <a:rPr lang="ar-DZ" dirty="0" err="1">
                <a:solidFill>
                  <a:srgbClr val="000000"/>
                </a:solidFill>
                <a:latin typeface="Damascus"/>
              </a:rPr>
              <a:t>مسينيسا</a:t>
            </a:r>
            <a:r>
              <a:rPr lang="ar-DZ" dirty="0">
                <a:solidFill>
                  <a:srgbClr val="000000"/>
                </a:solidFill>
                <a:latin typeface="Damascus"/>
              </a:rPr>
              <a:t> </a:t>
            </a:r>
            <a:r>
              <a:rPr lang="ar-DZ" dirty="0">
                <a:solidFill>
                  <a:srgbClr val="000000"/>
                </a:solidFill>
                <a:latin typeface="AdobeArabic-Regular"/>
              </a:rPr>
              <a:t>: 203-148</a:t>
            </a:r>
            <a:r>
              <a:rPr lang="ar-DZ" dirty="0">
                <a:solidFill>
                  <a:srgbClr val="000000"/>
                </a:solidFill>
                <a:latin typeface="Damascus"/>
              </a:rPr>
              <a:t>ق</a:t>
            </a:r>
            <a:r>
              <a:rPr lang="ar-DZ" dirty="0">
                <a:solidFill>
                  <a:srgbClr val="000000"/>
                </a:solidFill>
                <a:latin typeface="AdobeArabic-Regular"/>
              </a:rPr>
              <a:t>-</a:t>
            </a:r>
            <a:r>
              <a:rPr lang="ar-DZ" dirty="0">
                <a:solidFill>
                  <a:srgbClr val="000000"/>
                </a:solidFill>
                <a:latin typeface="Damascus"/>
              </a:rPr>
              <a:t>م.</a:t>
            </a:r>
            <a:br>
              <a:rPr lang="ar-DZ" dirty="0">
                <a:solidFill>
                  <a:srgbClr val="000000"/>
                </a:solidFill>
                <a:latin typeface="Damascus"/>
              </a:rPr>
            </a:br>
            <a:r>
              <a:rPr lang="ar-DZ" dirty="0" err="1">
                <a:solidFill>
                  <a:srgbClr val="000000"/>
                </a:solidFill>
                <a:latin typeface="Damascus"/>
              </a:rPr>
              <a:t>مسيبسـا</a:t>
            </a:r>
            <a:r>
              <a:rPr lang="ar-DZ" dirty="0">
                <a:solidFill>
                  <a:srgbClr val="000000"/>
                </a:solidFill>
                <a:latin typeface="AdobeArabic-Regular"/>
              </a:rPr>
              <a:t>: 148-118</a:t>
            </a:r>
            <a:r>
              <a:rPr lang="ar-DZ" dirty="0">
                <a:solidFill>
                  <a:srgbClr val="000000"/>
                </a:solidFill>
                <a:latin typeface="Damascus"/>
              </a:rPr>
              <a:t>ق</a:t>
            </a:r>
            <a:r>
              <a:rPr lang="ar-DZ" dirty="0">
                <a:solidFill>
                  <a:srgbClr val="000000"/>
                </a:solidFill>
                <a:latin typeface="AdobeArabic-Regular"/>
              </a:rPr>
              <a:t>-</a:t>
            </a:r>
            <a:r>
              <a:rPr lang="ar-DZ" dirty="0">
                <a:solidFill>
                  <a:srgbClr val="000000"/>
                </a:solidFill>
                <a:latin typeface="Damascus"/>
              </a:rPr>
              <a:t>م </a:t>
            </a:r>
            <a:r>
              <a:rPr lang="ar-DZ" dirty="0" err="1">
                <a:solidFill>
                  <a:srgbClr val="000000"/>
                </a:solidFill>
                <a:latin typeface="Damascus"/>
              </a:rPr>
              <a:t>وغلوسـن</a:t>
            </a:r>
            <a:r>
              <a:rPr lang="ar-DZ" dirty="0">
                <a:solidFill>
                  <a:srgbClr val="000000"/>
                </a:solidFill>
                <a:latin typeface="Damascus"/>
              </a:rPr>
              <a:t> ق</a:t>
            </a:r>
            <a:r>
              <a:rPr lang="ar-DZ" dirty="0">
                <a:solidFill>
                  <a:srgbClr val="000000"/>
                </a:solidFill>
                <a:latin typeface="AdobeArabic-Regular"/>
              </a:rPr>
              <a:t>-</a:t>
            </a:r>
            <a:r>
              <a:rPr lang="ar-DZ" dirty="0">
                <a:solidFill>
                  <a:srgbClr val="000000"/>
                </a:solidFill>
                <a:latin typeface="Damascus"/>
              </a:rPr>
              <a:t>م </a:t>
            </a:r>
            <a:r>
              <a:rPr lang="ar-DZ" dirty="0">
                <a:solidFill>
                  <a:srgbClr val="000000"/>
                </a:solidFill>
                <a:latin typeface="AdobeArabic-Regular"/>
              </a:rPr>
              <a:t>148</a:t>
            </a:r>
            <a:r>
              <a:rPr lang="ar-DZ" dirty="0">
                <a:solidFill>
                  <a:srgbClr val="000000"/>
                </a:solidFill>
                <a:latin typeface="Damascus"/>
              </a:rPr>
              <a:t>ومستنبعل </a:t>
            </a:r>
            <a:r>
              <a:rPr lang="ar-DZ" dirty="0">
                <a:solidFill>
                  <a:srgbClr val="000000"/>
                </a:solidFill>
                <a:latin typeface="AdobeArabic-Regular"/>
              </a:rPr>
              <a:t>148</a:t>
            </a:r>
            <a:r>
              <a:rPr lang="ar-DZ" dirty="0">
                <a:solidFill>
                  <a:srgbClr val="000000"/>
                </a:solidFill>
                <a:latin typeface="Damascus"/>
              </a:rPr>
              <a:t>ق</a:t>
            </a:r>
            <a:r>
              <a:rPr lang="ar-DZ" dirty="0">
                <a:solidFill>
                  <a:srgbClr val="000000"/>
                </a:solidFill>
                <a:latin typeface="AdobeArabic-Regular"/>
              </a:rPr>
              <a:t>-</a:t>
            </a:r>
            <a:r>
              <a:rPr lang="ar-DZ" dirty="0">
                <a:solidFill>
                  <a:srgbClr val="000000"/>
                </a:solidFill>
                <a:latin typeface="Damascus"/>
              </a:rPr>
              <a:t>م.</a:t>
            </a:r>
            <a:br>
              <a:rPr lang="ar-DZ" dirty="0">
                <a:solidFill>
                  <a:srgbClr val="000000"/>
                </a:solidFill>
                <a:latin typeface="Damascus"/>
              </a:rPr>
            </a:br>
            <a:r>
              <a:rPr lang="ar-DZ" dirty="0" err="1">
                <a:solidFill>
                  <a:srgbClr val="000000"/>
                </a:solidFill>
                <a:latin typeface="Damascus"/>
              </a:rPr>
              <a:t>هيمبصـال</a:t>
            </a:r>
            <a:r>
              <a:rPr lang="ar-DZ" dirty="0">
                <a:solidFill>
                  <a:srgbClr val="000000"/>
                </a:solidFill>
                <a:latin typeface="AdobeArabic-Regular"/>
              </a:rPr>
              <a:t>: </a:t>
            </a:r>
            <a:r>
              <a:rPr lang="ar-DZ" dirty="0">
                <a:solidFill>
                  <a:srgbClr val="000000"/>
                </a:solidFill>
                <a:latin typeface="Damascus"/>
              </a:rPr>
              <a:t>الأول </a:t>
            </a:r>
            <a:r>
              <a:rPr lang="ar-DZ" dirty="0">
                <a:solidFill>
                  <a:srgbClr val="000000"/>
                </a:solidFill>
                <a:latin typeface="AdobeArabic-Regular"/>
              </a:rPr>
              <a:t>-118</a:t>
            </a:r>
            <a:r>
              <a:rPr lang="ar-DZ" dirty="0">
                <a:solidFill>
                  <a:srgbClr val="000000"/>
                </a:solidFill>
                <a:latin typeface="Damascus"/>
              </a:rPr>
              <a:t>ق</a:t>
            </a:r>
            <a:r>
              <a:rPr lang="ar-DZ" dirty="0">
                <a:solidFill>
                  <a:srgbClr val="000000"/>
                </a:solidFill>
                <a:latin typeface="AdobeArabic-Regular"/>
              </a:rPr>
              <a:t>-</a:t>
            </a:r>
            <a:r>
              <a:rPr lang="ar-DZ" dirty="0">
                <a:solidFill>
                  <a:srgbClr val="000000"/>
                </a:solidFill>
                <a:latin typeface="Damascus"/>
              </a:rPr>
              <a:t>م.</a:t>
            </a:r>
            <a:br>
              <a:rPr lang="ar-DZ" dirty="0">
                <a:solidFill>
                  <a:srgbClr val="000000"/>
                </a:solidFill>
                <a:latin typeface="Damascus"/>
              </a:rPr>
            </a:br>
            <a:r>
              <a:rPr lang="ar-DZ" dirty="0">
                <a:solidFill>
                  <a:srgbClr val="000000"/>
                </a:solidFill>
                <a:latin typeface="Damascus"/>
              </a:rPr>
              <a:t>أذر بعـل </a:t>
            </a:r>
            <a:r>
              <a:rPr lang="ar-DZ" dirty="0">
                <a:solidFill>
                  <a:srgbClr val="000000"/>
                </a:solidFill>
                <a:latin typeface="AdobeArabic-Regular"/>
              </a:rPr>
              <a:t>: 118-112</a:t>
            </a:r>
            <a:r>
              <a:rPr lang="ar-DZ" dirty="0">
                <a:solidFill>
                  <a:srgbClr val="000000"/>
                </a:solidFill>
                <a:latin typeface="Damascus"/>
              </a:rPr>
              <a:t>ق</a:t>
            </a:r>
            <a:r>
              <a:rPr lang="ar-DZ" dirty="0">
                <a:solidFill>
                  <a:srgbClr val="000000"/>
                </a:solidFill>
                <a:latin typeface="AdobeArabic-Regular"/>
              </a:rPr>
              <a:t>-</a:t>
            </a:r>
            <a:r>
              <a:rPr lang="ar-DZ" dirty="0">
                <a:solidFill>
                  <a:srgbClr val="000000"/>
                </a:solidFill>
                <a:latin typeface="Damascus"/>
              </a:rPr>
              <a:t>م.</a:t>
            </a:r>
            <a:br>
              <a:rPr lang="ar-DZ" dirty="0">
                <a:solidFill>
                  <a:srgbClr val="000000"/>
                </a:solidFill>
                <a:latin typeface="Damascus"/>
              </a:rPr>
            </a:br>
            <a:r>
              <a:rPr lang="ar-DZ" dirty="0" err="1">
                <a:solidFill>
                  <a:srgbClr val="000000"/>
                </a:solidFill>
                <a:latin typeface="Damascus"/>
              </a:rPr>
              <a:t>يوغرطة</a:t>
            </a:r>
            <a:r>
              <a:rPr lang="ar-DZ" dirty="0">
                <a:solidFill>
                  <a:srgbClr val="000000"/>
                </a:solidFill>
                <a:latin typeface="AdobeArabic-Regular"/>
              </a:rPr>
              <a:t>: 118-105</a:t>
            </a:r>
            <a:r>
              <a:rPr lang="ar-DZ" dirty="0">
                <a:solidFill>
                  <a:srgbClr val="000000"/>
                </a:solidFill>
                <a:latin typeface="Damascus"/>
              </a:rPr>
              <a:t>ق</a:t>
            </a:r>
            <a:r>
              <a:rPr lang="ar-DZ" dirty="0">
                <a:solidFill>
                  <a:srgbClr val="000000"/>
                </a:solidFill>
                <a:latin typeface="AdobeArabic-Regular"/>
              </a:rPr>
              <a:t>-</a:t>
            </a:r>
            <a:r>
              <a:rPr lang="ar-DZ" dirty="0">
                <a:solidFill>
                  <a:srgbClr val="000000"/>
                </a:solidFill>
                <a:latin typeface="Damascus"/>
              </a:rPr>
              <a:t>م.</a:t>
            </a:r>
            <a:br>
              <a:rPr lang="ar-DZ" dirty="0">
                <a:solidFill>
                  <a:srgbClr val="000000"/>
                </a:solidFill>
                <a:latin typeface="Damascus"/>
              </a:rPr>
            </a:br>
            <a:r>
              <a:rPr lang="ar-DZ" dirty="0" err="1">
                <a:solidFill>
                  <a:srgbClr val="000000"/>
                </a:solidFill>
                <a:latin typeface="Damascus"/>
              </a:rPr>
              <a:t>هيمبصـال</a:t>
            </a:r>
            <a:r>
              <a:rPr lang="ar-DZ" dirty="0">
                <a:solidFill>
                  <a:srgbClr val="000000"/>
                </a:solidFill>
                <a:latin typeface="Damascus"/>
              </a:rPr>
              <a:t> الثاني </a:t>
            </a:r>
            <a:r>
              <a:rPr lang="ar-DZ" dirty="0">
                <a:solidFill>
                  <a:srgbClr val="000000"/>
                </a:solidFill>
                <a:latin typeface="AdobeArabic-Regular"/>
              </a:rPr>
              <a:t>: 88-50</a:t>
            </a:r>
            <a:r>
              <a:rPr lang="ar-DZ" dirty="0">
                <a:solidFill>
                  <a:srgbClr val="000000"/>
                </a:solidFill>
                <a:latin typeface="Damascus"/>
              </a:rPr>
              <a:t>ق</a:t>
            </a:r>
            <a:r>
              <a:rPr lang="ar-DZ" dirty="0">
                <a:solidFill>
                  <a:srgbClr val="000000"/>
                </a:solidFill>
                <a:latin typeface="AdobeArabic-Regular"/>
              </a:rPr>
              <a:t>-</a:t>
            </a:r>
            <a:r>
              <a:rPr lang="ar-DZ" dirty="0">
                <a:solidFill>
                  <a:srgbClr val="000000"/>
                </a:solidFill>
                <a:latin typeface="Damascus"/>
              </a:rPr>
              <a:t>م</a:t>
            </a:r>
            <a:r>
              <a:rPr lang="ar-DZ" dirty="0"/>
              <a:t> </a:t>
            </a:r>
            <a:br>
              <a:rPr lang="ar-DZ" dirty="0"/>
            </a:br>
            <a:endParaRPr lang="fr-FR" dirty="0"/>
          </a:p>
        </p:txBody>
      </p:sp>
    </p:spTree>
    <p:extLst>
      <p:ext uri="{BB962C8B-B14F-4D97-AF65-F5344CB8AC3E}">
        <p14:creationId xmlns:p14="http://schemas.microsoft.com/office/powerpoint/2010/main" val="26992179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576" y="980728"/>
            <a:ext cx="7848872" cy="5877272"/>
          </a:xfrm>
        </p:spPr>
        <p:txBody>
          <a:bodyPr>
            <a:noAutofit/>
          </a:bodyPr>
          <a:lstStyle/>
          <a:p>
            <a:pPr algn="just" rtl="1"/>
            <a:r>
              <a:rPr lang="ar-DZ" sz="3200" dirty="0"/>
              <a:t>يتم ارتدائها فوق </a:t>
            </a:r>
            <a:r>
              <a:rPr lang="ar-DZ" sz="3200" dirty="0" err="1"/>
              <a:t>التونيكا</a:t>
            </a:r>
            <a:r>
              <a:rPr lang="ar-DZ" sz="3200" dirty="0"/>
              <a:t> ذات </a:t>
            </a:r>
            <a:r>
              <a:rPr lang="ar-DZ" sz="3200" dirty="0" smtClean="0"/>
              <a:t>الأكمام </a:t>
            </a:r>
            <a:r>
              <a:rPr lang="ar-DZ" sz="3200" dirty="0"/>
              <a:t>القصيرة والضيقة. توضع </a:t>
            </a:r>
            <a:r>
              <a:rPr lang="ar-DZ" sz="3200" dirty="0" err="1"/>
              <a:t>التوجا</a:t>
            </a:r>
            <a:r>
              <a:rPr lang="ar-DZ" sz="3200" dirty="0"/>
              <a:t> على الجسم وتمر أسفل </a:t>
            </a:r>
            <a:r>
              <a:rPr lang="ar-DZ" sz="3200" dirty="0" smtClean="0"/>
              <a:t>الإبط الأيسر </a:t>
            </a:r>
            <a:r>
              <a:rPr lang="ar-DZ" sz="3200" dirty="0"/>
              <a:t>لتلف الجسم من </a:t>
            </a:r>
            <a:r>
              <a:rPr lang="ar-DZ" sz="3200" dirty="0" smtClean="0"/>
              <a:t>الأمام </a:t>
            </a:r>
            <a:r>
              <a:rPr lang="ar-DZ" sz="3200" dirty="0"/>
              <a:t>حافظت </a:t>
            </a:r>
            <a:r>
              <a:rPr lang="ar-DZ" sz="3200" dirty="0" smtClean="0"/>
              <a:t>وتمر </a:t>
            </a:r>
            <a:r>
              <a:rPr lang="ar-DZ" sz="3200" dirty="0"/>
              <a:t>تحت الذراع </a:t>
            </a:r>
            <a:r>
              <a:rPr lang="ar-DZ" sz="3200" dirty="0" smtClean="0"/>
              <a:t>الأيمن </a:t>
            </a:r>
            <a:r>
              <a:rPr lang="ar-DZ" sz="3200" dirty="0"/>
              <a:t>باتجاه الظهر ثم تلقى على الكتف </a:t>
            </a:r>
            <a:r>
              <a:rPr lang="ar-DZ" sz="3200" dirty="0" smtClean="0"/>
              <a:t>الأيسر.. وبصفة </a:t>
            </a:r>
            <a:r>
              <a:rPr lang="ar-DZ" sz="3200" dirty="0"/>
              <a:t>عامة فإن </a:t>
            </a:r>
            <a:r>
              <a:rPr lang="ar-DZ" sz="3200" dirty="0" err="1"/>
              <a:t>التوجا</a:t>
            </a:r>
            <a:r>
              <a:rPr lang="ar-DZ" sz="3200" dirty="0"/>
              <a:t> هي لباس اختصّ </a:t>
            </a:r>
            <a:r>
              <a:rPr lang="ar-DZ" sz="3200" dirty="0" smtClean="0"/>
              <a:t>به</a:t>
            </a:r>
            <a:r>
              <a:rPr lang="ar-DZ" sz="3200" dirty="0">
                <a:solidFill>
                  <a:srgbClr val="3E3D2D"/>
                </a:solidFill>
              </a:rPr>
              <a:t> الرومان في أوقات السلم</a:t>
            </a:r>
            <a:r>
              <a:rPr lang="ar-DZ" sz="3200" dirty="0" smtClean="0"/>
              <a:t> </a:t>
            </a:r>
            <a:r>
              <a:rPr lang="ar-DZ" sz="3200" dirty="0"/>
              <a:t>. استمر ارتداء </a:t>
            </a:r>
            <a:r>
              <a:rPr lang="ar-DZ" sz="3200" dirty="0" err="1"/>
              <a:t>التوجا</a:t>
            </a:r>
            <a:r>
              <a:rPr lang="ar-DZ" sz="3200" dirty="0"/>
              <a:t> كلباس </a:t>
            </a:r>
            <a:r>
              <a:rPr lang="ar-DZ" sz="3200" dirty="0" smtClean="0"/>
              <a:t>الأباطرة </a:t>
            </a:r>
            <a:r>
              <a:rPr lang="ar-DZ" sz="3200" dirty="0"/>
              <a:t>حتى القرن </a:t>
            </a:r>
            <a:r>
              <a:rPr lang="ar-DZ" sz="3200" dirty="0" smtClean="0"/>
              <a:t>الأول ميلادي، </a:t>
            </a:r>
            <a:r>
              <a:rPr lang="ar-DZ" sz="3200" dirty="0"/>
              <a:t>اين بدأت تضيق وتغيرت مواصفاتها</a:t>
            </a:r>
            <a:endParaRPr lang="fr-FR" sz="3200" dirty="0"/>
          </a:p>
        </p:txBody>
      </p:sp>
    </p:spTree>
    <p:extLst>
      <p:ext uri="{BB962C8B-B14F-4D97-AF65-F5344CB8AC3E}">
        <p14:creationId xmlns:p14="http://schemas.microsoft.com/office/powerpoint/2010/main" val="42330792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1027664"/>
            <a:ext cx="7024744" cy="457120"/>
          </a:xfrm>
        </p:spPr>
        <p:txBody>
          <a:bodyPr>
            <a:normAutofit fontScale="90000"/>
          </a:bodyPr>
          <a:lstStyle/>
          <a:p>
            <a:r>
              <a:rPr lang="fr-FR" dirty="0" err="1" smtClean="0"/>
              <a:t>tunica</a:t>
            </a:r>
            <a:r>
              <a:rPr lang="ar-DZ" dirty="0" err="1" smtClean="0"/>
              <a:t>التونيكا</a:t>
            </a:r>
            <a:endParaRPr lang="fr-FR" dirty="0"/>
          </a:p>
        </p:txBody>
      </p:sp>
      <p:sp>
        <p:nvSpPr>
          <p:cNvPr id="3" name="Espace réservé du contenu 2"/>
          <p:cNvSpPr>
            <a:spLocks noGrp="1"/>
          </p:cNvSpPr>
          <p:nvPr>
            <p:ph idx="1"/>
          </p:nvPr>
        </p:nvSpPr>
        <p:spPr>
          <a:xfrm>
            <a:off x="1043492" y="1556792"/>
            <a:ext cx="6777317" cy="5544616"/>
          </a:xfrm>
        </p:spPr>
        <p:txBody>
          <a:bodyPr>
            <a:noAutofit/>
          </a:bodyPr>
          <a:lstStyle/>
          <a:p>
            <a:pPr algn="just" rtl="1"/>
            <a:r>
              <a:rPr lang="ar-DZ" dirty="0"/>
              <a:t>قد ارتدت المرأة الرومانية </a:t>
            </a:r>
            <a:r>
              <a:rPr lang="ar-DZ" b="1" dirty="0" err="1" smtClean="0"/>
              <a:t>االتونيك</a:t>
            </a:r>
            <a:r>
              <a:rPr lang="ar-DZ" b="1" dirty="0" smtClean="0"/>
              <a:t> </a:t>
            </a:r>
            <a:r>
              <a:rPr lang="ar-DZ" b="1" dirty="0"/>
              <a:t>(</a:t>
            </a:r>
            <a:r>
              <a:rPr lang="fr-FR" b="1" dirty="0" err="1"/>
              <a:t>Tunica</a:t>
            </a:r>
            <a:r>
              <a:rPr lang="fr-FR" b="1" dirty="0"/>
              <a:t>)</a:t>
            </a:r>
            <a:r>
              <a:rPr lang="fr-FR" dirty="0"/>
              <a:t>، </a:t>
            </a:r>
            <a:r>
              <a:rPr lang="ar-DZ" dirty="0"/>
              <a:t>والذي كان الزي الرئيس للمرأة. وهو قميص في البداية كان بدون أكمام، ثم أصبح بأكمام طويلة تصل إلى الأقدام. يُلبس فوق الإزار الذي يغطي الأرداف وجزء يغطي الصدر. وقد اعتبرته النساء الرومانيات زيًا داخليًا، بينما اعتبرته الفقيرات منهن زيًا خارجيًا، واكثروا الفقراء من ارتداء </a:t>
            </a:r>
            <a:r>
              <a:rPr lang="ar-DZ" dirty="0" err="1"/>
              <a:t>التونيك</a:t>
            </a:r>
            <a:r>
              <a:rPr lang="ar-DZ" dirty="0"/>
              <a:t> وارتدوها وحدها لأنهم لم يستطيعوا شراء </a:t>
            </a:r>
            <a:r>
              <a:rPr lang="ar-DZ" dirty="0" err="1"/>
              <a:t>التوجا</a:t>
            </a:r>
            <a:r>
              <a:rPr lang="ar-DZ" dirty="0"/>
              <a:t>. وعادةً كان يلبس فضفاضًا بدون أحزمة أو أربطة عندما تكون المرأة في بيتها، فنجد أن زي المرأة يتكون من تونيك داخلي وتونيك خارجي.</a:t>
            </a:r>
            <a:endParaRPr lang="fr-FR" dirty="0"/>
          </a:p>
        </p:txBody>
      </p:sp>
    </p:spTree>
    <p:extLst>
      <p:ext uri="{BB962C8B-B14F-4D97-AF65-F5344CB8AC3E}">
        <p14:creationId xmlns:p14="http://schemas.microsoft.com/office/powerpoint/2010/main" val="8629306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052736"/>
            <a:ext cx="7344932" cy="5688632"/>
          </a:xfrm>
        </p:spPr>
        <p:txBody>
          <a:bodyPr>
            <a:noAutofit/>
          </a:bodyPr>
          <a:lstStyle/>
          <a:p>
            <a:pPr algn="just" rtl="1"/>
            <a:r>
              <a:rPr lang="ar-DZ" sz="2800" dirty="0"/>
              <a:t>وتعتبر </a:t>
            </a:r>
            <a:r>
              <a:rPr lang="ar-DZ" sz="2800" dirty="0" err="1"/>
              <a:t>التونيكا</a:t>
            </a:r>
            <a:r>
              <a:rPr lang="ar-DZ" sz="2800" dirty="0"/>
              <a:t> لباس داخلي عند الرومان متشابه لدى الجنسين غير أنه عند النساء أكثر طوال مقارنة مع لباس الرجال الذي يكون قصيرا في عمومه، يصل إلى غاية نصف الساق وأحيانا يبلغ الكوعين. وقد كانت </a:t>
            </a:r>
            <a:r>
              <a:rPr lang="ar-DZ" sz="2800" dirty="0" err="1"/>
              <a:t>التونيكا</a:t>
            </a:r>
            <a:r>
              <a:rPr lang="ar-DZ" sz="2800" dirty="0"/>
              <a:t> دون أكمام </a:t>
            </a:r>
            <a:r>
              <a:rPr lang="ar-DZ" sz="2800" dirty="0" smtClean="0"/>
              <a:t>خلال</a:t>
            </a:r>
            <a:r>
              <a:rPr lang="ar-DZ" sz="2800" dirty="0">
                <a:solidFill>
                  <a:srgbClr val="3E3D2D"/>
                </a:solidFill>
              </a:rPr>
              <a:t> </a:t>
            </a:r>
            <a:r>
              <a:rPr lang="ar-DZ" sz="2800" dirty="0" smtClean="0">
                <a:solidFill>
                  <a:srgbClr val="3E3D2D"/>
                </a:solidFill>
              </a:rPr>
              <a:t>الإمبراطورية.</a:t>
            </a:r>
            <a:r>
              <a:rPr lang="ar-DZ" sz="2800" dirty="0" smtClean="0"/>
              <a:t> وترتدي </a:t>
            </a:r>
            <a:r>
              <a:rPr lang="ar-DZ" sz="2800" dirty="0"/>
              <a:t>النساء الراقيات في المجتمع الروماني لباس يتكون من </a:t>
            </a:r>
            <a:r>
              <a:rPr lang="ar-DZ" sz="2800" dirty="0" smtClean="0"/>
              <a:t>ثالثة </a:t>
            </a:r>
            <a:r>
              <a:rPr lang="ar-DZ" sz="2800" dirty="0"/>
              <a:t>قطع، وهي القميص الداخلي الذي يدعى </a:t>
            </a:r>
            <a:r>
              <a:rPr lang="ar-DZ" sz="2800" dirty="0" err="1"/>
              <a:t>التونيكا</a:t>
            </a:r>
            <a:r>
              <a:rPr lang="ar-DZ" sz="2800" dirty="0"/>
              <a:t> والفستان الذي يسمى </a:t>
            </a:r>
            <a:r>
              <a:rPr lang="ar-DZ" sz="2800" dirty="0" err="1" smtClean="0"/>
              <a:t>الستولا</a:t>
            </a:r>
            <a:r>
              <a:rPr lang="ar-DZ" sz="2800" dirty="0" smtClean="0"/>
              <a:t> </a:t>
            </a:r>
            <a:r>
              <a:rPr lang="ar-DZ" sz="2800" dirty="0"/>
              <a:t>والرداء الذي يسمى </a:t>
            </a:r>
            <a:r>
              <a:rPr lang="ar-DZ" sz="2800" dirty="0" err="1" smtClean="0"/>
              <a:t>البلا</a:t>
            </a:r>
            <a:r>
              <a:rPr lang="ar-DZ" sz="2800" dirty="0" smtClean="0"/>
              <a:t>. </a:t>
            </a:r>
            <a:r>
              <a:rPr lang="ar-DZ" sz="2800" dirty="0"/>
              <a:t>وتكون </a:t>
            </a:r>
            <a:r>
              <a:rPr lang="ar-DZ" sz="2800" dirty="0" err="1"/>
              <a:t>التونيكا</a:t>
            </a:r>
            <a:r>
              <a:rPr lang="ar-DZ" sz="2800" dirty="0"/>
              <a:t> أو القميص الداخلي محصور على الجسم ذو أكمام رهيفة ومشدود بحزام ومن فوقه تضع </a:t>
            </a:r>
            <a:r>
              <a:rPr lang="ar-DZ" sz="2800" dirty="0" err="1" smtClean="0"/>
              <a:t>الستولا</a:t>
            </a:r>
            <a:r>
              <a:rPr lang="ar-DZ" sz="2800" dirty="0" smtClean="0"/>
              <a:t>. </a:t>
            </a:r>
            <a:endParaRPr lang="fr-FR" sz="2800" dirty="0"/>
          </a:p>
        </p:txBody>
      </p:sp>
    </p:spTree>
    <p:extLst>
      <p:ext uri="{BB962C8B-B14F-4D97-AF65-F5344CB8AC3E}">
        <p14:creationId xmlns:p14="http://schemas.microsoft.com/office/powerpoint/2010/main" val="10581725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332656"/>
            <a:ext cx="7024744" cy="1143000"/>
          </a:xfrm>
        </p:spPr>
        <p:txBody>
          <a:bodyPr/>
          <a:lstStyle/>
          <a:p>
            <a:r>
              <a:rPr lang="ar-DZ" dirty="0" err="1" smtClean="0"/>
              <a:t>التونيكا</a:t>
            </a:r>
            <a:endParaRPr lang="fr-FR" dirty="0"/>
          </a:p>
        </p:txBody>
      </p:sp>
      <p:pic>
        <p:nvPicPr>
          <p:cNvPr id="5123" name="Picture 3" descr="C:\Users\NTIC\Documents\n.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377" t="9774" r="23733" b="19638"/>
          <a:stretch/>
        </p:blipFill>
        <p:spPr bwMode="auto">
          <a:xfrm>
            <a:off x="899592" y="1628800"/>
            <a:ext cx="7056784" cy="4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1422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692696"/>
            <a:ext cx="7024744" cy="648072"/>
          </a:xfrm>
        </p:spPr>
        <p:txBody>
          <a:bodyPr>
            <a:normAutofit fontScale="90000"/>
          </a:bodyPr>
          <a:lstStyle/>
          <a:p>
            <a:r>
              <a:rPr lang="fr-FR" dirty="0" err="1" smtClean="0"/>
              <a:t>stolla</a:t>
            </a:r>
            <a:r>
              <a:rPr lang="ar-DZ" dirty="0" err="1" smtClean="0"/>
              <a:t>ستولا</a:t>
            </a:r>
            <a:endParaRPr lang="fr-FR" dirty="0"/>
          </a:p>
        </p:txBody>
      </p:sp>
      <p:sp>
        <p:nvSpPr>
          <p:cNvPr id="3" name="Espace réservé du contenu 2"/>
          <p:cNvSpPr>
            <a:spLocks noGrp="1"/>
          </p:cNvSpPr>
          <p:nvPr>
            <p:ph idx="1"/>
          </p:nvPr>
        </p:nvSpPr>
        <p:spPr>
          <a:xfrm>
            <a:off x="827584" y="1412776"/>
            <a:ext cx="7560840" cy="4896544"/>
          </a:xfrm>
        </p:spPr>
        <p:txBody>
          <a:bodyPr>
            <a:normAutofit/>
          </a:bodyPr>
          <a:lstStyle/>
          <a:p>
            <a:pPr algn="just" rtl="1"/>
            <a:r>
              <a:rPr lang="ar-DZ" sz="2800" dirty="0">
                <a:latin typeface="Traditional Arabic" pitchFamily="18" charset="-78"/>
                <a:cs typeface="Traditional Arabic" pitchFamily="18" charset="-78"/>
              </a:rPr>
              <a:t>أما الزي المميز للمرأة الرومانية المتزوجة، فكان</a:t>
            </a:r>
            <a:r>
              <a:rPr lang="ar-DZ" sz="2800" b="1" dirty="0">
                <a:latin typeface="Traditional Arabic" pitchFamily="18" charset="-78"/>
                <a:cs typeface="Traditional Arabic" pitchFamily="18" charset="-78"/>
              </a:rPr>
              <a:t> </a:t>
            </a:r>
            <a:r>
              <a:rPr lang="ar-DZ" sz="2800" b="1" dirty="0" smtClean="0">
                <a:latin typeface="Traditional Arabic" pitchFamily="18" charset="-78"/>
                <a:cs typeface="Traditional Arabic" pitchFamily="18" charset="-78"/>
              </a:rPr>
              <a:t>/</a:t>
            </a:r>
            <a:r>
              <a:rPr lang="ar-DZ" sz="2800" b="1" dirty="0" err="1">
                <a:latin typeface="Traditional Arabic" pitchFamily="18" charset="-78"/>
                <a:cs typeface="Traditional Arabic" pitchFamily="18" charset="-78"/>
              </a:rPr>
              <a:t>الأستولا</a:t>
            </a:r>
            <a:r>
              <a:rPr lang="ar-DZ" sz="2800" b="1" dirty="0">
                <a:latin typeface="Traditional Arabic" pitchFamily="18" charset="-78"/>
                <a:cs typeface="Traditional Arabic" pitchFamily="18" charset="-78"/>
              </a:rPr>
              <a:t> أو </a:t>
            </a:r>
            <a:r>
              <a:rPr lang="ar-DZ" sz="2800" b="1" dirty="0" smtClean="0">
                <a:latin typeface="Traditional Arabic" pitchFamily="18" charset="-78"/>
                <a:cs typeface="Traditional Arabic" pitchFamily="18" charset="-78"/>
              </a:rPr>
              <a:t>(</a:t>
            </a:r>
            <a:r>
              <a:rPr lang="fr-FR" sz="2800" b="1" dirty="0" err="1">
                <a:latin typeface="Traditional Arabic" pitchFamily="18" charset="-78"/>
                <a:cs typeface="Traditional Arabic" pitchFamily="18" charset="-78"/>
              </a:rPr>
              <a:t>Stola</a:t>
            </a:r>
            <a:r>
              <a:rPr lang="fr-FR" sz="2800" b="1" dirty="0">
                <a:latin typeface="Traditional Arabic" pitchFamily="18" charset="-78"/>
                <a:cs typeface="Traditional Arabic" pitchFamily="18" charset="-78"/>
              </a:rPr>
              <a:t>)</a:t>
            </a:r>
            <a:r>
              <a:rPr lang="fr-FR" sz="2800" dirty="0">
                <a:latin typeface="Traditional Arabic" pitchFamily="18" charset="-78"/>
                <a:cs typeface="Traditional Arabic" pitchFamily="18" charset="-78"/>
              </a:rPr>
              <a:t> </a:t>
            </a:r>
            <a:r>
              <a:rPr lang="ar-DZ" sz="2800" dirty="0">
                <a:latin typeface="Traditional Arabic" pitchFamily="18" charset="-78"/>
                <a:cs typeface="Traditional Arabic" pitchFamily="18" charset="-78"/>
              </a:rPr>
              <a:t>وهو عبارة عن الزي الأيوني أو الدوري الإغريقي، </a:t>
            </a:r>
            <a:r>
              <a:rPr lang="ar-DZ" dirty="0">
                <a:solidFill>
                  <a:srgbClr val="3E3D2D"/>
                </a:solidFill>
                <a:latin typeface="Traditional Arabic" pitchFamily="18" charset="-78"/>
                <a:cs typeface="Traditional Arabic" pitchFamily="18" charset="-78"/>
              </a:rPr>
              <a:t>لبسته النساء الرومانيات ذوات المكانة المرموقة وذوات الرتب العالية في المجتمع الروماني. أي النساء </a:t>
            </a:r>
            <a:r>
              <a:rPr lang="ar-DZ" dirty="0" smtClean="0">
                <a:solidFill>
                  <a:srgbClr val="3E3D2D"/>
                </a:solidFill>
                <a:latin typeface="Traditional Arabic" pitchFamily="18" charset="-78"/>
                <a:cs typeface="Traditional Arabic" pitchFamily="18" charset="-78"/>
              </a:rPr>
              <a:t>النبيلات </a:t>
            </a:r>
            <a:r>
              <a:rPr lang="ar-DZ" dirty="0">
                <a:solidFill>
                  <a:srgbClr val="3E3D2D"/>
                </a:solidFill>
                <a:latin typeface="Traditional Arabic" pitchFamily="18" charset="-78"/>
                <a:cs typeface="Traditional Arabic" pitchFamily="18" charset="-78"/>
              </a:rPr>
              <a:t>وكانت في السابق اللباس </a:t>
            </a:r>
            <a:r>
              <a:rPr lang="ar-DZ" dirty="0" smtClean="0">
                <a:solidFill>
                  <a:srgbClr val="3E3D2D"/>
                </a:solidFill>
                <a:latin typeface="Traditional Arabic" pitchFamily="18" charset="-78"/>
                <a:cs typeface="Traditional Arabic" pitchFamily="18" charset="-78"/>
              </a:rPr>
              <a:t>الإغريقي </a:t>
            </a:r>
            <a:r>
              <a:rPr lang="ar-DZ" dirty="0">
                <a:solidFill>
                  <a:srgbClr val="3E3D2D"/>
                </a:solidFill>
                <a:latin typeface="Traditional Arabic" pitchFamily="18" charset="-78"/>
                <a:cs typeface="Traditional Arabic" pitchFamily="18" charset="-78"/>
              </a:rPr>
              <a:t>للرجال كما لبسها أيضا كهنة وخدّام </a:t>
            </a:r>
            <a:r>
              <a:rPr lang="ar-DZ" dirty="0" smtClean="0">
                <a:solidFill>
                  <a:srgbClr val="3E3D2D"/>
                </a:solidFill>
                <a:latin typeface="Traditional Arabic" pitchFamily="18" charset="-78"/>
                <a:cs typeface="Traditional Arabic" pitchFamily="18" charset="-78"/>
              </a:rPr>
              <a:t>الاه </a:t>
            </a:r>
            <a:r>
              <a:rPr lang="ar-DZ" dirty="0">
                <a:solidFill>
                  <a:srgbClr val="3E3D2D"/>
                </a:solidFill>
                <a:latin typeface="Traditional Arabic" pitchFamily="18" charset="-78"/>
                <a:cs typeface="Traditional Arabic" pitchFamily="18" charset="-78"/>
              </a:rPr>
              <a:t>المصري إيزيس، تكون أكثر اتساعا ومتدلية </a:t>
            </a:r>
            <a:r>
              <a:rPr lang="ar-DZ" dirty="0" smtClean="0">
                <a:solidFill>
                  <a:srgbClr val="3E3D2D"/>
                </a:solidFill>
                <a:latin typeface="Traditional Arabic" pitchFamily="18" charset="-78"/>
                <a:cs typeface="Traditional Arabic" pitchFamily="18" charset="-78"/>
              </a:rPr>
              <a:t>ولبستها </a:t>
            </a:r>
            <a:r>
              <a:rPr lang="ar-DZ" dirty="0">
                <a:solidFill>
                  <a:srgbClr val="3E3D2D"/>
                </a:solidFill>
                <a:latin typeface="Traditional Arabic" pitchFamily="18" charset="-78"/>
                <a:cs typeface="Traditional Arabic" pitchFamily="18" charset="-78"/>
              </a:rPr>
              <a:t>النساء الرومانيات العازفات على الناي. </a:t>
            </a:r>
            <a:r>
              <a:rPr lang="ar-DZ" sz="2800" dirty="0" smtClean="0">
                <a:latin typeface="Traditional Arabic" pitchFamily="18" charset="-78"/>
                <a:cs typeface="Traditional Arabic" pitchFamily="18" charset="-78"/>
              </a:rPr>
              <a:t>وكان </a:t>
            </a:r>
            <a:r>
              <a:rPr lang="ar-DZ" sz="2800" dirty="0">
                <a:latin typeface="Traditional Arabic" pitchFamily="18" charset="-78"/>
                <a:cs typeface="Traditional Arabic" pitchFamily="18" charset="-78"/>
              </a:rPr>
              <a:t>يُصنع من الصوف أو التيل أو الحرير. وكانت </a:t>
            </a:r>
            <a:r>
              <a:rPr lang="ar-DZ" sz="2800" dirty="0" err="1">
                <a:latin typeface="Traditional Arabic" pitchFamily="18" charset="-78"/>
                <a:cs typeface="Traditional Arabic" pitchFamily="18" charset="-78"/>
              </a:rPr>
              <a:t>الستولا</a:t>
            </a:r>
            <a:r>
              <a:rPr lang="ar-DZ" sz="2800" dirty="0">
                <a:latin typeface="Traditional Arabic" pitchFamily="18" charset="-78"/>
                <a:cs typeface="Traditional Arabic" pitchFamily="18" charset="-78"/>
              </a:rPr>
              <a:t> تُلبس فوق </a:t>
            </a:r>
            <a:r>
              <a:rPr lang="ar-DZ" sz="2800" dirty="0" smtClean="0">
                <a:latin typeface="Traditional Arabic" pitchFamily="18" charset="-78"/>
                <a:cs typeface="Traditional Arabic" pitchFamily="18" charset="-78"/>
              </a:rPr>
              <a:t>ا </a:t>
            </a:r>
            <a:r>
              <a:rPr lang="ar-DZ" sz="2800" dirty="0">
                <a:latin typeface="Traditional Arabic" pitchFamily="18" charset="-78"/>
                <a:cs typeface="Traditional Arabic" pitchFamily="18" charset="-78"/>
              </a:rPr>
              <a:t>أو </a:t>
            </a:r>
            <a:r>
              <a:rPr lang="ar-DZ" sz="2800" dirty="0" err="1">
                <a:latin typeface="Traditional Arabic" pitchFamily="18" charset="-78"/>
                <a:cs typeface="Traditional Arabic" pitchFamily="18" charset="-78"/>
              </a:rPr>
              <a:t>التونيكا</a:t>
            </a:r>
            <a:r>
              <a:rPr lang="ar-DZ" sz="2800" dirty="0">
                <a:latin typeface="Traditional Arabic" pitchFamily="18" charset="-78"/>
                <a:cs typeface="Traditional Arabic" pitchFamily="18" charset="-78"/>
              </a:rPr>
              <a:t>، وهي رداء عريضًا وطويلًا يكفي لتغطية </a:t>
            </a:r>
            <a:r>
              <a:rPr lang="ar-DZ" sz="2800" dirty="0" err="1">
                <a:latin typeface="Traditional Arabic" pitchFamily="18" charset="-78"/>
                <a:cs typeface="Traditional Arabic" pitchFamily="18" charset="-78"/>
              </a:rPr>
              <a:t>التونيك</a:t>
            </a:r>
            <a:r>
              <a:rPr lang="ar-DZ" sz="2800" dirty="0">
                <a:latin typeface="Traditional Arabic" pitchFamily="18" charset="-78"/>
                <a:cs typeface="Traditional Arabic" pitchFamily="18" charset="-78"/>
              </a:rPr>
              <a:t>، يثبت حول الجسم بالأحزمة، ويشكل منه طيات واسعة على الصدر. ونهاية </a:t>
            </a:r>
            <a:r>
              <a:rPr lang="ar-DZ" sz="2800" dirty="0" err="1">
                <a:latin typeface="Traditional Arabic" pitchFamily="18" charset="-78"/>
                <a:cs typeface="Traditional Arabic" pitchFamily="18" charset="-78"/>
              </a:rPr>
              <a:t>الستولا</a:t>
            </a:r>
            <a:r>
              <a:rPr lang="ar-DZ" sz="2800" dirty="0">
                <a:latin typeface="Traditional Arabic" pitchFamily="18" charset="-78"/>
                <a:cs typeface="Traditional Arabic" pitchFamily="18" charset="-78"/>
              </a:rPr>
              <a:t> تصل إلى مشط القدم، وأحيانًا كان يتم تثبيت </a:t>
            </a:r>
            <a:r>
              <a:rPr lang="ar-DZ" sz="2800" dirty="0" err="1">
                <a:latin typeface="Traditional Arabic" pitchFamily="18" charset="-78"/>
                <a:cs typeface="Traditional Arabic" pitchFamily="18" charset="-78"/>
              </a:rPr>
              <a:t>الستولا</a:t>
            </a:r>
            <a:r>
              <a:rPr lang="ar-DZ" sz="2800" dirty="0">
                <a:latin typeface="Traditional Arabic" pitchFamily="18" charset="-78"/>
                <a:cs typeface="Traditional Arabic" pitchFamily="18" charset="-78"/>
              </a:rPr>
              <a:t> على الأكتاف بواسطة الدبابيس أو </a:t>
            </a:r>
            <a:r>
              <a:rPr lang="ar-DZ" sz="2800" dirty="0" err="1">
                <a:latin typeface="Traditional Arabic" pitchFamily="18" charset="-78"/>
                <a:cs typeface="Traditional Arabic" pitchFamily="18" charset="-78"/>
              </a:rPr>
              <a:t>البروشات</a:t>
            </a:r>
            <a:r>
              <a:rPr lang="ar-DZ" sz="2800" dirty="0" smtClean="0">
                <a:latin typeface="Traditional Arabic" pitchFamily="18" charset="-78"/>
                <a:cs typeface="Traditional Arabic" pitchFamily="18" charset="-78"/>
              </a:rPr>
              <a:t>.</a:t>
            </a:r>
            <a:r>
              <a:rPr lang="ar-DZ" sz="2800" dirty="0">
                <a:latin typeface="Traditional Arabic" pitchFamily="18" charset="-78"/>
                <a:cs typeface="Traditional Arabic" pitchFamily="18" charset="-78"/>
              </a:rPr>
              <a:t> فهي إذن لباس السيدات المحترمات في 40 فيعطي بذلك مظهرا أنيقا لصاحبة الثوب. المجتمع الروماني، لذلك فإن مجلس الشيوخ كان يفرض عقوبات على السيدات </a:t>
            </a:r>
          </a:p>
          <a:p>
            <a:endParaRPr lang="fr-FR" dirty="0"/>
          </a:p>
        </p:txBody>
      </p:sp>
    </p:spTree>
    <p:extLst>
      <p:ext uri="{BB962C8B-B14F-4D97-AF65-F5344CB8AC3E}">
        <p14:creationId xmlns:p14="http://schemas.microsoft.com/office/powerpoint/2010/main" val="273698251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692696"/>
            <a:ext cx="7024744" cy="432048"/>
          </a:xfrm>
        </p:spPr>
        <p:txBody>
          <a:bodyPr>
            <a:normAutofit fontScale="90000"/>
          </a:bodyPr>
          <a:lstStyle/>
          <a:p>
            <a:r>
              <a:rPr lang="fr-FR" dirty="0" err="1" smtClean="0"/>
              <a:t>Stola</a:t>
            </a:r>
            <a:r>
              <a:rPr lang="fr-FR" dirty="0" smtClean="0"/>
              <a:t> et pella</a:t>
            </a:r>
            <a:endParaRPr lang="fr-FR" dirty="0"/>
          </a:p>
        </p:txBody>
      </p:sp>
      <p:pic>
        <p:nvPicPr>
          <p:cNvPr id="6146" name="Picture 2" descr="C:\Users\NTIC\Documents\e.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6960" t="20634" r="27396" b="33032"/>
          <a:stretch/>
        </p:blipFill>
        <p:spPr bwMode="auto">
          <a:xfrm>
            <a:off x="683568" y="1124744"/>
            <a:ext cx="7704856"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775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1560" y="548680"/>
            <a:ext cx="7848872" cy="5832648"/>
          </a:xfrm>
        </p:spPr>
        <p:txBody>
          <a:bodyPr>
            <a:normAutofit/>
          </a:bodyPr>
          <a:lstStyle/>
          <a:p>
            <a:pPr marL="68580" indent="0" algn="just" rtl="1">
              <a:buNone/>
            </a:pPr>
            <a:r>
              <a:rPr lang="ar-DZ" dirty="0" err="1" smtClean="0"/>
              <a:t>البلا</a:t>
            </a:r>
            <a:r>
              <a:rPr lang="ar-DZ" dirty="0" smtClean="0"/>
              <a:t> </a:t>
            </a:r>
            <a:r>
              <a:rPr lang="fr-FR" dirty="0" err="1"/>
              <a:t>Palla</a:t>
            </a:r>
            <a:r>
              <a:rPr lang="fr-FR" dirty="0"/>
              <a:t> : </a:t>
            </a:r>
            <a:r>
              <a:rPr lang="ar-DZ" dirty="0"/>
              <a:t>ترتدي النساء الرومانيات فوق فستان </a:t>
            </a:r>
            <a:r>
              <a:rPr lang="ar-DZ" dirty="0" err="1" smtClean="0"/>
              <a:t>الستولاالرداء</a:t>
            </a:r>
            <a:r>
              <a:rPr lang="ar-DZ" dirty="0" smtClean="0"/>
              <a:t> </a:t>
            </a:r>
            <a:r>
              <a:rPr lang="ar-DZ" dirty="0"/>
              <a:t>الذي يسمى </a:t>
            </a:r>
            <a:r>
              <a:rPr lang="ar-DZ" dirty="0" smtClean="0"/>
              <a:t>ب </a:t>
            </a:r>
            <a:r>
              <a:rPr lang="fr-FR" dirty="0" err="1"/>
              <a:t>Palla</a:t>
            </a:r>
            <a:r>
              <a:rPr lang="fr-FR" dirty="0"/>
              <a:t> </a:t>
            </a:r>
            <a:r>
              <a:rPr lang="ar-DZ" dirty="0"/>
              <a:t>وهي القطعة الثالثة في اللباس النسوي، على شكل رداء يوضع على الكتف </a:t>
            </a:r>
            <a:r>
              <a:rPr lang="ar-DZ" dirty="0" smtClean="0"/>
              <a:t>الأيسر </a:t>
            </a:r>
            <a:r>
              <a:rPr lang="ar-DZ" dirty="0"/>
              <a:t>أو على الكتفين </a:t>
            </a:r>
            <a:r>
              <a:rPr lang="ar-DZ" dirty="0" smtClean="0"/>
              <a:t>معا. </a:t>
            </a:r>
            <a:r>
              <a:rPr lang="ar-DZ" dirty="0"/>
              <a:t>على </a:t>
            </a:r>
            <a:r>
              <a:rPr lang="ar-DZ" dirty="0" smtClean="0"/>
              <a:t>يغطي </a:t>
            </a:r>
            <a:r>
              <a:rPr lang="ar-DZ" dirty="0"/>
              <a:t>الظهر وجزء كبير من الجهة </a:t>
            </a:r>
            <a:r>
              <a:rPr lang="ar-DZ" dirty="0" smtClean="0"/>
              <a:t> الامامية ثم </a:t>
            </a:r>
            <a:r>
              <a:rPr lang="ar-DZ" dirty="0"/>
              <a:t>يرمى فوق الذراع الأيسر، هي معطف نسائي </a:t>
            </a:r>
            <a:r>
              <a:rPr lang="ar-DZ" dirty="0" smtClean="0"/>
              <a:t>كبير </a:t>
            </a:r>
            <a:r>
              <a:rPr lang="ar-DZ" dirty="0" smtClean="0">
                <a:solidFill>
                  <a:srgbClr val="3E3D2D"/>
                </a:solidFill>
              </a:rPr>
              <a:t>يرتديه </a:t>
            </a:r>
            <a:r>
              <a:rPr lang="ar-DZ" dirty="0">
                <a:solidFill>
                  <a:srgbClr val="3E3D2D"/>
                </a:solidFill>
              </a:rPr>
              <a:t>ممثلين التراجيديا الرومان</a:t>
            </a:r>
            <a:r>
              <a:rPr lang="ar-DZ" dirty="0" smtClean="0">
                <a:solidFill>
                  <a:srgbClr val="3E3D2D"/>
                </a:solidFill>
              </a:rPr>
              <a:t>.</a:t>
            </a:r>
            <a:r>
              <a:rPr lang="ar-DZ" dirty="0" smtClean="0"/>
              <a:t> ا فهي </a:t>
            </a:r>
            <a:r>
              <a:rPr lang="ar-DZ" dirty="0"/>
              <a:t>عبارة عن قطعة قماش متطاولة مستطيلة مثنية على </a:t>
            </a:r>
            <a:r>
              <a:rPr lang="ar-DZ" dirty="0" err="1"/>
              <a:t>إثنين</a:t>
            </a:r>
            <a:r>
              <a:rPr lang="ar-DZ" dirty="0"/>
              <a:t> باتجاه الطول، تمسك عند الرجوع بإبزيم على كل كتف وتحدث </a:t>
            </a:r>
            <a:r>
              <a:rPr lang="ar-DZ" dirty="0" smtClean="0"/>
              <a:t>بها  ثقبة لإخراج </a:t>
            </a:r>
            <a:r>
              <a:rPr lang="ar-DZ" dirty="0"/>
              <a:t>الذراع الأيسر’ وتعتبر </a:t>
            </a:r>
            <a:r>
              <a:rPr lang="ar-DZ" dirty="0" err="1" smtClean="0"/>
              <a:t>البلا</a:t>
            </a:r>
            <a:r>
              <a:rPr lang="ar-DZ" dirty="0" smtClean="0"/>
              <a:t> </a:t>
            </a:r>
            <a:r>
              <a:rPr lang="ar-DZ" dirty="0"/>
              <a:t>القطعة </a:t>
            </a:r>
            <a:r>
              <a:rPr lang="ar-DZ" dirty="0" smtClean="0"/>
              <a:t>الأساسية في. </a:t>
            </a:r>
            <a:r>
              <a:rPr lang="ar-DZ" dirty="0"/>
              <a:t>اللباس النسائي الروماني، وهي اللباس المحترم للمرأة الرومانية </a:t>
            </a:r>
            <a:r>
              <a:rPr lang="ar-DZ" dirty="0" err="1"/>
              <a:t>العقيلةأي</a:t>
            </a:r>
            <a:r>
              <a:rPr lang="ar-DZ" dirty="0"/>
              <a:t> لباس المرأة الكهلة المتزوجة ذات المقام الرفيع في </a:t>
            </a:r>
            <a:r>
              <a:rPr lang="ar-DZ" dirty="0" smtClean="0"/>
              <a:t>المجتمع</a:t>
            </a:r>
            <a:endParaRPr lang="fr-FR" dirty="0"/>
          </a:p>
        </p:txBody>
      </p:sp>
    </p:spTree>
    <p:extLst>
      <p:ext uri="{BB962C8B-B14F-4D97-AF65-F5344CB8AC3E}">
        <p14:creationId xmlns:p14="http://schemas.microsoft.com/office/powerpoint/2010/main" val="33539998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548680"/>
            <a:ext cx="7024744" cy="576064"/>
          </a:xfrm>
        </p:spPr>
        <p:txBody>
          <a:bodyPr>
            <a:normAutofit fontScale="90000"/>
          </a:bodyPr>
          <a:lstStyle/>
          <a:p>
            <a:r>
              <a:rPr lang="fr-FR" dirty="0" smtClean="0"/>
              <a:t>pella</a:t>
            </a:r>
            <a:endParaRPr lang="fr-FR" dirty="0"/>
          </a:p>
        </p:txBody>
      </p:sp>
      <p:pic>
        <p:nvPicPr>
          <p:cNvPr id="3074" name="Picture 2" descr="C:\Users\NTIC\Documents\z.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514" t="33860" r="79439" b="13395"/>
          <a:stretch/>
        </p:blipFill>
        <p:spPr bwMode="auto">
          <a:xfrm>
            <a:off x="1259632" y="1124744"/>
            <a:ext cx="6743700"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0092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TIC\Documents\pe.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362" t="25701" r="62605" b="27240"/>
          <a:stretch/>
        </p:blipFill>
        <p:spPr bwMode="auto">
          <a:xfrm>
            <a:off x="2082800" y="476672"/>
            <a:ext cx="5081488"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2652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268760"/>
            <a:ext cx="7272924" cy="4563869"/>
          </a:xfrm>
        </p:spPr>
        <p:txBody>
          <a:bodyPr/>
          <a:lstStyle/>
          <a:p>
            <a:pPr algn="r" rtl="1"/>
            <a:r>
              <a:rPr lang="ar-DZ" dirty="0"/>
              <a:t>وظهر </a:t>
            </a:r>
            <a:r>
              <a:rPr lang="ar-DZ" dirty="0" smtClean="0"/>
              <a:t>ثوب </a:t>
            </a:r>
            <a:r>
              <a:rPr lang="ar-DZ" dirty="0"/>
              <a:t>آخر منافس </a:t>
            </a:r>
            <a:r>
              <a:rPr lang="ar-DZ" dirty="0" err="1" smtClean="0"/>
              <a:t>للبلا</a:t>
            </a:r>
            <a:r>
              <a:rPr lang="ar-DZ" dirty="0" smtClean="0"/>
              <a:t> </a:t>
            </a:r>
            <a:r>
              <a:rPr lang="ar-DZ" dirty="0"/>
              <a:t>يسمى </a:t>
            </a:r>
            <a:r>
              <a:rPr lang="ar-DZ" dirty="0" err="1" smtClean="0"/>
              <a:t>البانيولا</a:t>
            </a:r>
            <a:r>
              <a:rPr lang="ar-DZ" dirty="0" smtClean="0"/>
              <a:t> </a:t>
            </a:r>
            <a:r>
              <a:rPr lang="ar-DZ" dirty="0"/>
              <a:t>فماهي ومتى ظهرت؟ </a:t>
            </a:r>
            <a:r>
              <a:rPr lang="fr-FR" dirty="0" err="1" smtClean="0"/>
              <a:t>Paniula</a:t>
            </a:r>
            <a:r>
              <a:rPr lang="fr-FR" dirty="0"/>
              <a:t>: </a:t>
            </a:r>
            <a:endParaRPr lang="ar-DZ" dirty="0" err="1"/>
          </a:p>
          <a:p>
            <a:pPr lvl="0" algn="r" rtl="1">
              <a:buClr>
                <a:srgbClr val="94C600"/>
              </a:buClr>
            </a:pPr>
            <a:r>
              <a:rPr lang="ar-DZ" dirty="0" smtClean="0"/>
              <a:t>خلال الامبراطورية العليا ظهر لباس منافس </a:t>
            </a:r>
            <a:r>
              <a:rPr lang="ar-DZ" dirty="0" err="1" smtClean="0"/>
              <a:t>للبلا</a:t>
            </a:r>
            <a:r>
              <a:rPr lang="ar-DZ" dirty="0" smtClean="0"/>
              <a:t> وهو </a:t>
            </a:r>
            <a:r>
              <a:rPr lang="ar-DZ" dirty="0" err="1" smtClean="0"/>
              <a:t>الباينولا</a:t>
            </a:r>
            <a:r>
              <a:rPr lang="ar-DZ" dirty="0" smtClean="0"/>
              <a:t> والذي كان في بداية الأمر لباس خاص بالمسافرين والعبيد والأشخاص البسطاء يرتدونه </a:t>
            </a:r>
            <a:r>
              <a:rPr lang="ar-DZ" dirty="0" err="1" smtClean="0">
                <a:solidFill>
                  <a:srgbClr val="3E3D2D"/>
                </a:solidFill>
              </a:rPr>
              <a:t>عندسقوط</a:t>
            </a:r>
            <a:r>
              <a:rPr lang="ar-DZ" dirty="0" smtClean="0">
                <a:solidFill>
                  <a:srgbClr val="3E3D2D"/>
                </a:solidFill>
              </a:rPr>
              <a:t> </a:t>
            </a:r>
            <a:r>
              <a:rPr lang="ar-DZ" dirty="0">
                <a:solidFill>
                  <a:srgbClr val="3E3D2D"/>
                </a:solidFill>
              </a:rPr>
              <a:t>المطر وهو عبارة عن رداء أو معطف </a:t>
            </a:r>
            <a:endParaRPr lang="fr-FR" dirty="0">
              <a:solidFill>
                <a:srgbClr val="3E3D2D"/>
              </a:solidFill>
            </a:endParaRPr>
          </a:p>
          <a:p>
            <a:pPr algn="r" rtl="1"/>
            <a:r>
              <a:rPr lang="ar-DZ" dirty="0" smtClean="0"/>
              <a:t> سميك وثقيل دون أكمام يأخذ شكل جرسي يصل لحد الركبتين وخال من كل أناقة و زركشة,</a:t>
            </a:r>
            <a:endParaRPr lang="fr-FR" dirty="0"/>
          </a:p>
        </p:txBody>
      </p:sp>
    </p:spTree>
    <p:extLst>
      <p:ext uri="{BB962C8B-B14F-4D97-AF65-F5344CB8AC3E}">
        <p14:creationId xmlns:p14="http://schemas.microsoft.com/office/powerpoint/2010/main" val="16524038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5379</TotalTime>
  <Words>5176</Words>
  <Application>Microsoft Office PowerPoint</Application>
  <PresentationFormat>Affichage à l'écran (4:3)</PresentationFormat>
  <Paragraphs>141</Paragraphs>
  <Slides>115</Slides>
  <Notes>0</Notes>
  <HiddenSlides>0</HiddenSlides>
  <MMClips>0</MMClips>
  <ScaleCrop>false</ScaleCrop>
  <HeadingPairs>
    <vt:vector size="4" baseType="variant">
      <vt:variant>
        <vt:lpstr>Thème</vt:lpstr>
      </vt:variant>
      <vt:variant>
        <vt:i4>1</vt:i4>
      </vt:variant>
      <vt:variant>
        <vt:lpstr>Titres des diapositives</vt:lpstr>
      </vt:variant>
      <vt:variant>
        <vt:i4>115</vt:i4>
      </vt:variant>
    </vt:vector>
  </HeadingPairs>
  <TitlesOfParts>
    <vt:vector size="116" baseType="lpstr">
      <vt:lpstr>Austin</vt:lpstr>
      <vt:lpstr>الاستاذةبراهيمي فايزة</vt:lpstr>
      <vt:lpstr>Présentation PowerPoint</vt:lpstr>
      <vt:lpstr>Présentation PowerPoint</vt:lpstr>
      <vt:lpstr>Présentation PowerPoint</vt:lpstr>
      <vt:lpstr>Présentation PowerPoint</vt:lpstr>
      <vt:lpstr>Présentation PowerPoint</vt:lpstr>
      <vt:lpstr>Présentation PowerPoint</vt:lpstr>
      <vt:lpstr>المسكوكات النوميدية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عملة الملوك:</vt:lpstr>
      <vt:lpstr>Présentation PowerPoint</vt:lpstr>
      <vt:lpstr>Présentation PowerPoint</vt:lpstr>
      <vt:lpstr>Présentation PowerPoint</vt:lpstr>
      <vt:lpstr>يوبا الاول اخر نوميديا الشرقية توفي في معركة زاما 46 ق.م </vt:lpstr>
      <vt:lpstr>Présentation PowerPoint</vt:lpstr>
      <vt:lpstr>متوج بسنابل القمح</vt:lpstr>
      <vt:lpstr>عملة المدن</vt:lpstr>
      <vt:lpstr>Présentation PowerPoint</vt:lpstr>
      <vt:lpstr>Présentation PowerPoint</vt:lpstr>
      <vt:lpstr>Présentation PowerPoint</vt:lpstr>
      <vt:lpstr>Présentation PowerPoint</vt:lpstr>
      <vt:lpstr>لمحة في النظام النقدي الروماني</vt:lpstr>
      <vt:lpstr>Présentation PowerPoint</vt:lpstr>
      <vt:lpstr>Présentation PowerPoint</vt:lpstr>
      <vt:lpstr>Présentation PowerPoint</vt:lpstr>
      <vt:lpstr>Présentation PowerPoint</vt:lpstr>
      <vt:lpstr>ديناريوس الفضي </vt:lpstr>
      <vt:lpstr>Présentation PowerPoint</vt:lpstr>
      <vt:lpstr>Présentation PowerPoint</vt:lpstr>
      <vt:lpstr>Présentation PowerPoint</vt:lpstr>
      <vt:lpstr>Présentation PowerPoint</vt:lpstr>
      <vt:lpstr>Présentation PowerPoint</vt:lpstr>
      <vt:lpstr> فئات العملات الأكثر شيوعاً وأحجامهم القياسية أثناء العصور الرومانية.</vt:lpstr>
      <vt:lpstr>Présentation PowerPoint</vt:lpstr>
      <vt:lpstr>ديناريوس لامبرطور طرجان ومارس</vt:lpstr>
      <vt:lpstr>Présentation PowerPoint</vt:lpstr>
      <vt:lpstr>Présentation PowerPoint</vt:lpstr>
      <vt:lpstr>Présentation PowerPoint</vt:lpstr>
      <vt:lpstr>Présentation PowerPoint</vt:lpstr>
      <vt:lpstr>Présentation PowerPoint</vt:lpstr>
      <vt:lpstr>Présentation PowerPoint</vt:lpstr>
      <vt:lpstr>المسكوكات النوميدية و دورها في تنمية الحركة التجارية النوميدية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الحلي</vt:lpstr>
      <vt:lpstr>Présentation PowerPoint</vt:lpstr>
      <vt:lpstr>طرازالملابس في افريفياالرومانية</vt:lpstr>
      <vt:lpstr>Présentation PowerPoint</vt:lpstr>
      <vt:lpstr>Présentation PowerPoint</vt:lpstr>
      <vt:lpstr>Présentation PowerPoint</vt:lpstr>
      <vt:lpstr>Présentation PowerPoint</vt:lpstr>
      <vt:lpstr>Présentation PowerPoint</vt:lpstr>
      <vt:lpstr>Présentation PowerPoint</vt:lpstr>
      <vt:lpstr>الفترة الرومانية</vt:lpstr>
      <vt:lpstr>Présentation PowerPoint</vt:lpstr>
      <vt:lpstr>Présentation PowerPoint</vt:lpstr>
      <vt:lpstr>Présentation PowerPoint</vt:lpstr>
      <vt:lpstr>Présentation PowerPoint</vt:lpstr>
      <vt:lpstr>palla</vt:lpstr>
      <vt:lpstr>Présentation PowerPoint</vt:lpstr>
      <vt:lpstr>التوجا </vt:lpstr>
      <vt:lpstr>toga</vt:lpstr>
      <vt:lpstr>Présentation PowerPoint</vt:lpstr>
      <vt:lpstr>Présentation PowerPoint</vt:lpstr>
      <vt:lpstr>tunicaالتونيكا</vt:lpstr>
      <vt:lpstr>Présentation PowerPoint</vt:lpstr>
      <vt:lpstr>التونيكا</vt:lpstr>
      <vt:lpstr>stollaستولا</vt:lpstr>
      <vt:lpstr>Stola et pella</vt:lpstr>
      <vt:lpstr>Présentation PowerPoint</vt:lpstr>
      <vt:lpstr>pella</vt:lpstr>
      <vt:lpstr>Présentation PowerPoint</vt:lpstr>
      <vt:lpstr>Présentation PowerPoint</vt:lpstr>
      <vt:lpstr>Présentation PowerPoint</vt:lpstr>
      <vt:lpstr>Présentation PowerPoint</vt:lpstr>
      <vt:lpstr>dalmatica</vt:lpstr>
      <vt:lpstr>التوجة</vt:lpstr>
      <vt:lpstr>stolaالاستولا</vt:lpstr>
      <vt:lpstr>stola</vt:lpstr>
      <vt:lpstr>stola</vt:lpstr>
      <vt:lpstr>توجةtoga</vt:lpstr>
      <vt:lpstr>itaillecreux</vt:lpstr>
      <vt:lpstr>Présentation PowerPoint</vt:lpstr>
      <vt:lpstr>Présentation PowerPoint</vt:lpstr>
      <vt:lpstr>Présentation PowerPoint</vt:lpstr>
      <vt:lpstr>camee</vt:lpstr>
      <vt:lpstr>Présentation PowerPoint</vt:lpstr>
      <vt:lpstr>ca</vt:lpstr>
      <vt:lpstr>Présentation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jean</dc:creator>
  <cp:lastModifiedBy>NTIC</cp:lastModifiedBy>
  <cp:revision>158</cp:revision>
  <dcterms:created xsi:type="dcterms:W3CDTF">2018-04-06T20:04:37Z</dcterms:created>
  <dcterms:modified xsi:type="dcterms:W3CDTF">2024-12-07T07:32:06Z</dcterms:modified>
</cp:coreProperties>
</file>