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6" r:id="rId2"/>
    <p:sldId id="378" r:id="rId3"/>
    <p:sldId id="413" r:id="rId4"/>
    <p:sldId id="408" r:id="rId5"/>
    <p:sldId id="409" r:id="rId6"/>
    <p:sldId id="410" r:id="rId7"/>
    <p:sldId id="411" r:id="rId8"/>
    <p:sldId id="412" r:id="rId9"/>
    <p:sldId id="386" r:id="rId10"/>
    <p:sldId id="387" r:id="rId11"/>
    <p:sldId id="388" r:id="rId12"/>
    <p:sldId id="418" r:id="rId13"/>
    <p:sldId id="389" r:id="rId14"/>
    <p:sldId id="368" r:id="rId15"/>
    <p:sldId id="391" r:id="rId16"/>
    <p:sldId id="419" r:id="rId17"/>
    <p:sldId id="424" r:id="rId18"/>
    <p:sldId id="425" r:id="rId19"/>
    <p:sldId id="420" r:id="rId20"/>
    <p:sldId id="392" r:id="rId21"/>
    <p:sldId id="421" r:id="rId22"/>
    <p:sldId id="428" r:id="rId23"/>
    <p:sldId id="393" r:id="rId24"/>
    <p:sldId id="429" r:id="rId25"/>
    <p:sldId id="422" r:id="rId26"/>
    <p:sldId id="426" r:id="rId27"/>
    <p:sldId id="427" r:id="rId28"/>
    <p:sldId id="423" r:id="rId29"/>
    <p:sldId id="385" r:id="rId30"/>
    <p:sldId id="396" r:id="rId31"/>
    <p:sldId id="395" r:id="rId32"/>
    <p:sldId id="394" r:id="rId33"/>
    <p:sldId id="369" r:id="rId34"/>
    <p:sldId id="372" r:id="rId35"/>
    <p:sldId id="373" r:id="rId36"/>
    <p:sldId id="370" r:id="rId37"/>
    <p:sldId id="397" r:id="rId38"/>
    <p:sldId id="398" r:id="rId39"/>
    <p:sldId id="399" r:id="rId40"/>
    <p:sldId id="400" r:id="rId41"/>
    <p:sldId id="401" r:id="rId42"/>
    <p:sldId id="402" r:id="rId43"/>
    <p:sldId id="403" r:id="rId44"/>
    <p:sldId id="404"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0747" autoAdjust="0"/>
  </p:normalViewPr>
  <p:slideViewPr>
    <p:cSldViewPr>
      <p:cViewPr>
        <p:scale>
          <a:sx n="75" d="100"/>
          <a:sy n="75" d="100"/>
        </p:scale>
        <p:origin x="-123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smtClean="0"/>
              <a:t>Modifiez le style du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A77B5F7-695B-4CA1-B88C-ADFA617CC6BF}" type="datetimeFigureOut">
              <a:rPr lang="fr-FR" smtClean="0"/>
              <a:pPr/>
              <a:t>07/12/2024</a:t>
            </a:fld>
            <a:endParaRPr lang="fr-F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r-F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89B2DE8-45B8-489C-BFB3-76AEE7A11F25}" type="slidenum">
              <a:rPr lang="fr-FR" smtClean="0"/>
              <a:pPr/>
              <a:t>‹N°›</a:t>
            </a:fld>
            <a:endParaRPr lang="fr-F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A77B5F7-695B-4CA1-B88C-ADFA617CC6BF}" type="datetimeFigureOut">
              <a:rPr lang="fr-FR" smtClean="0"/>
              <a:pPr/>
              <a:t>07/12/2024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9B2DE8-45B8-489C-BFB3-76AEE7A11F2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smtClean="0"/>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A77B5F7-695B-4CA1-B88C-ADFA617CC6BF}" type="datetimeFigureOut">
              <a:rPr lang="fr-FR" smtClean="0"/>
              <a:pPr/>
              <a:t>07/12/2024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9B2DE8-45B8-489C-BFB3-76AEE7A11F2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A77B5F7-695B-4CA1-B88C-ADFA617CC6BF}" type="datetimeFigureOut">
              <a:rPr lang="fr-FR" smtClean="0"/>
              <a:pPr/>
              <a:t>07/12/2024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9B2DE8-45B8-489C-BFB3-76AEE7A11F2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A77B5F7-695B-4CA1-B88C-ADFA617CC6BF}" type="datetimeFigureOut">
              <a:rPr lang="fr-FR" smtClean="0"/>
              <a:pPr/>
              <a:t>07/12/2024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9B2DE8-45B8-489C-BFB3-76AEE7A11F2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3A77B5F7-695B-4CA1-B88C-ADFA617CC6BF}" type="datetimeFigureOut">
              <a:rPr lang="fr-FR" smtClean="0"/>
              <a:pPr/>
              <a:t>07/12/2024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9B2DE8-45B8-489C-BFB3-76AEE7A11F25}" type="slidenum">
              <a:rPr lang="fr-FR" smtClean="0"/>
              <a:pPr/>
              <a:t>‹N°›</a:t>
            </a:fld>
            <a:endParaRPr lang="fr-FR"/>
          </a:p>
        </p:txBody>
      </p:sp>
      <p:sp>
        <p:nvSpPr>
          <p:cNvPr id="9" name="Content Placeholder 8"/>
          <p:cNvSpPr>
            <a:spLocks noGrp="1"/>
          </p:cNvSpPr>
          <p:nvPr>
            <p:ph sz="quarter" idx="13"/>
          </p:nvPr>
        </p:nvSpPr>
        <p:spPr>
          <a:xfrm>
            <a:off x="1042416" y="2313432"/>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A77B5F7-695B-4CA1-B88C-ADFA617CC6BF}" type="datetimeFigureOut">
              <a:rPr lang="fr-FR" smtClean="0"/>
              <a:pPr/>
              <a:t>07/12/2024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89B2DE8-45B8-489C-BFB3-76AEE7A11F2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3A77B5F7-695B-4CA1-B88C-ADFA617CC6BF}" type="datetimeFigureOut">
              <a:rPr lang="fr-FR" smtClean="0"/>
              <a:pPr/>
              <a:t>07/12/2024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89B2DE8-45B8-489C-BFB3-76AEE7A11F2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7B5F7-695B-4CA1-B88C-ADFA617CC6BF}" type="datetimeFigureOut">
              <a:rPr lang="fr-FR" smtClean="0"/>
              <a:pPr/>
              <a:t>07/12/2024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89B2DE8-45B8-489C-BFB3-76AEE7A11F2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A77B5F7-695B-4CA1-B88C-ADFA617CC6BF}" type="datetimeFigureOut">
              <a:rPr lang="fr-FR" smtClean="0"/>
              <a:pPr/>
              <a:t>07/12/2024</a:t>
            </a:fld>
            <a:endParaRPr lang="fr-FR"/>
          </a:p>
        </p:txBody>
      </p:sp>
      <p:sp>
        <p:nvSpPr>
          <p:cNvPr id="7" name="Slide Number Placeholder 6"/>
          <p:cNvSpPr>
            <a:spLocks noGrp="1"/>
          </p:cNvSpPr>
          <p:nvPr>
            <p:ph type="sldNum" sz="quarter" idx="12"/>
          </p:nvPr>
        </p:nvSpPr>
        <p:spPr/>
        <p:txBody>
          <a:bodyPr/>
          <a:lstStyle/>
          <a:p>
            <a:fld id="{A89B2DE8-45B8-489C-BFB3-76AEE7A11F25}" type="slidenum">
              <a:rPr lang="fr-FR" smtClean="0"/>
              <a:pPr/>
              <a:t>‹N°›</a:t>
            </a:fld>
            <a:endParaRPr lang="fr-F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smtClean="0"/>
              <a:t>Modifiez le style du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smtClean="0"/>
              <a:t>Modifiez le style du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A77B5F7-695B-4CA1-B88C-ADFA617CC6BF}" type="datetimeFigureOut">
              <a:rPr lang="fr-FR" smtClean="0"/>
              <a:pPr/>
              <a:t>07/12/2024</a:t>
            </a:fld>
            <a:endParaRPr lang="fr-F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7" name="Slide Number Placeholder 6"/>
          <p:cNvSpPr>
            <a:spLocks noGrp="1"/>
          </p:cNvSpPr>
          <p:nvPr>
            <p:ph type="sldNum" sz="quarter" idx="12"/>
          </p:nvPr>
        </p:nvSpPr>
        <p:spPr/>
        <p:txBody>
          <a:bodyPr/>
          <a:lstStyle/>
          <a:p>
            <a:fld id="{A89B2DE8-45B8-489C-BFB3-76AEE7A11F2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A77B5F7-695B-4CA1-B88C-ADFA617CC6BF}" type="datetimeFigureOut">
              <a:rPr lang="fr-FR" smtClean="0"/>
              <a:pPr/>
              <a:t>07/12/2024</a:t>
            </a:fld>
            <a:endParaRPr lang="fr-F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r-F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89B2DE8-45B8-489C-BFB3-76AEE7A11F2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err="1" smtClean="0"/>
              <a:t>الاستاذةبراهيمي</a:t>
            </a:r>
            <a:r>
              <a:rPr lang="ar-DZ" dirty="0" smtClean="0"/>
              <a:t> </a:t>
            </a:r>
            <a:r>
              <a:rPr lang="ar-DZ" dirty="0" smtClean="0">
                <a:solidFill>
                  <a:srgbClr val="94C600"/>
                </a:solidFill>
              </a:rPr>
              <a:t>فايزة</a:t>
            </a:r>
            <a:endParaRPr lang="fr-FR" dirty="0"/>
          </a:p>
        </p:txBody>
      </p:sp>
      <p:sp>
        <p:nvSpPr>
          <p:cNvPr id="3" name="Espace réservé du contenu 2"/>
          <p:cNvSpPr>
            <a:spLocks noGrp="1"/>
          </p:cNvSpPr>
          <p:nvPr>
            <p:ph idx="1"/>
          </p:nvPr>
        </p:nvSpPr>
        <p:spPr/>
        <p:txBody>
          <a:bodyPr/>
          <a:lstStyle/>
          <a:p>
            <a:pPr algn="r"/>
            <a:r>
              <a:rPr lang="ar-DZ" dirty="0" smtClean="0"/>
              <a:t>السنة الثالثة</a:t>
            </a:r>
          </a:p>
          <a:p>
            <a:pPr algn="r"/>
            <a:endParaRPr lang="ar-DZ" dirty="0"/>
          </a:p>
          <a:p>
            <a:pPr algn="r"/>
            <a:r>
              <a:rPr lang="ar-DZ" dirty="0" smtClean="0"/>
              <a:t>مقياس الاثار القديمة</a:t>
            </a:r>
            <a:endParaRPr lang="fr-FR" dirty="0"/>
          </a:p>
        </p:txBody>
      </p:sp>
    </p:spTree>
    <p:extLst>
      <p:ext uri="{BB962C8B-B14F-4D97-AF65-F5344CB8AC3E}">
        <p14:creationId xmlns:p14="http://schemas.microsoft.com/office/powerpoint/2010/main" val="1592484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7584" y="1412776"/>
            <a:ext cx="7632848" cy="4968552"/>
          </a:xfrm>
        </p:spPr>
        <p:txBody>
          <a:bodyPr>
            <a:normAutofit/>
          </a:bodyPr>
          <a:lstStyle/>
          <a:p>
            <a:pPr algn="just" rtl="1"/>
            <a:r>
              <a:rPr lang="ar-DZ" sz="2800" dirty="0"/>
              <a:t>ويشكل اللباس على تنوعه هذا </a:t>
            </a:r>
            <a:r>
              <a:rPr lang="ar-DZ" sz="2800" dirty="0" smtClean="0"/>
              <a:t>عامل </a:t>
            </a:r>
            <a:r>
              <a:rPr lang="ar-DZ" sz="2800" dirty="0"/>
              <a:t>مهما في إظهار الطبيعة التي كانت سائدة في تلك </a:t>
            </a:r>
            <a:r>
              <a:rPr lang="ar-DZ" sz="2800" dirty="0" smtClean="0"/>
              <a:t>الفترة </a:t>
            </a:r>
            <a:r>
              <a:rPr lang="ar-DZ" sz="2800" dirty="0"/>
              <a:t>ونمط المعيشي </a:t>
            </a:r>
            <a:r>
              <a:rPr lang="ar-DZ" sz="2800" dirty="0" smtClean="0"/>
              <a:t>للأفراد </a:t>
            </a:r>
            <a:r>
              <a:rPr lang="ar-DZ" sz="2800" dirty="0"/>
              <a:t>وكذا استمرار </a:t>
            </a:r>
            <a:r>
              <a:rPr lang="ar-DZ" sz="2800" dirty="0" smtClean="0"/>
              <a:t>العادات </a:t>
            </a:r>
            <a:r>
              <a:rPr lang="ar-DZ" sz="2800" dirty="0"/>
              <a:t>والتقاليد والطقوس </a:t>
            </a:r>
            <a:r>
              <a:rPr lang="ar-DZ" sz="2800" dirty="0" smtClean="0"/>
              <a:t>للإنسان </a:t>
            </a:r>
            <a:r>
              <a:rPr lang="ar-DZ" sz="2800" dirty="0"/>
              <a:t>المغاربي </a:t>
            </a:r>
            <a:r>
              <a:rPr lang="ar-DZ" sz="2800" dirty="0" smtClean="0"/>
              <a:t>كما </a:t>
            </a:r>
            <a:r>
              <a:rPr lang="ar-DZ" sz="2800" dirty="0"/>
              <a:t>يعكس </a:t>
            </a:r>
            <a:r>
              <a:rPr lang="ar-DZ" sz="2800" dirty="0" smtClean="0"/>
              <a:t>الاختلافات الاجتماعية </a:t>
            </a:r>
            <a:r>
              <a:rPr lang="ar-DZ" sz="2800" dirty="0"/>
              <a:t>والطبقية الموجودة في المجتمع ولقد ساعدتنا الشواهد </a:t>
            </a:r>
            <a:r>
              <a:rPr lang="ar-DZ" sz="2800" dirty="0" smtClean="0"/>
              <a:t>الأثرية </a:t>
            </a:r>
            <a:r>
              <a:rPr lang="ar-DZ" sz="2800" dirty="0"/>
              <a:t>المختلفة وهذا عن طريق تلك المشاهد التصويرية المنحوتة فيها في معرفة بالضبط نوعية وشكل اللباس وكذا تقاليد </a:t>
            </a:r>
            <a:r>
              <a:rPr lang="ar-DZ" sz="2800" dirty="0" smtClean="0"/>
              <a:t>الأزياء </a:t>
            </a:r>
            <a:r>
              <a:rPr lang="ar-DZ" sz="2800" dirty="0"/>
              <a:t>ومختلف الموضات السائدة في تلك </a:t>
            </a:r>
            <a:r>
              <a:rPr lang="ar-DZ" sz="2800" dirty="0" smtClean="0"/>
              <a:t>الفترة</a:t>
            </a:r>
            <a:endParaRPr lang="fr-FR" sz="2800" dirty="0"/>
          </a:p>
        </p:txBody>
      </p:sp>
    </p:spTree>
    <p:extLst>
      <p:ext uri="{BB962C8B-B14F-4D97-AF65-F5344CB8AC3E}">
        <p14:creationId xmlns:p14="http://schemas.microsoft.com/office/powerpoint/2010/main" val="2180203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492" y="980728"/>
            <a:ext cx="6777317" cy="5328592"/>
          </a:xfrm>
        </p:spPr>
        <p:txBody>
          <a:bodyPr>
            <a:normAutofit/>
          </a:bodyPr>
          <a:lstStyle/>
          <a:p>
            <a:pPr algn="just" rtl="1"/>
            <a:r>
              <a:rPr lang="ar-DZ" sz="2800" dirty="0"/>
              <a:t>ويبدو أن هذا التنوع الحاصل </a:t>
            </a:r>
            <a:r>
              <a:rPr lang="ar-DZ" sz="2800" dirty="0" smtClean="0"/>
              <a:t>جسد </a:t>
            </a:r>
            <a:r>
              <a:rPr lang="ar-DZ" sz="2800" dirty="0"/>
              <a:t>على معالمنا سواء على </a:t>
            </a:r>
            <a:r>
              <a:rPr lang="ar-DZ" sz="2800" dirty="0" smtClean="0"/>
              <a:t>الأنصاب </a:t>
            </a:r>
            <a:r>
              <a:rPr lang="ar-DZ" sz="2800" dirty="0"/>
              <a:t>أو على التوابيت حيث تبدو الثياب الممثلة متنوعة من </a:t>
            </a:r>
            <a:r>
              <a:rPr lang="ar-DZ" sz="2800" dirty="0" smtClean="0"/>
              <a:t>ملابس </a:t>
            </a:r>
            <a:r>
              <a:rPr lang="ar-DZ" sz="2800" dirty="0"/>
              <a:t>خاصة للرجال وأخرى خاصة بالنساء، وعامة الحرفي حاول تجسيدها بطريقة أكثر واقعية حيث </a:t>
            </a:r>
            <a:r>
              <a:rPr lang="ar-DZ" sz="2800" dirty="0" err="1"/>
              <a:t>إستخدم</a:t>
            </a:r>
            <a:r>
              <a:rPr lang="ar-DZ" sz="2800" dirty="0"/>
              <a:t> فيها خطوط محفورة في كل </a:t>
            </a:r>
            <a:r>
              <a:rPr lang="ar-DZ" sz="2800" dirty="0" smtClean="0"/>
              <a:t>الاتجاهات </a:t>
            </a:r>
            <a:r>
              <a:rPr lang="ar-DZ" sz="2800" dirty="0"/>
              <a:t>وهذا </a:t>
            </a:r>
            <a:r>
              <a:rPr lang="ar-DZ" sz="2800" dirty="0" smtClean="0"/>
              <a:t>إعطاء </a:t>
            </a:r>
            <a:r>
              <a:rPr lang="ar-DZ" sz="2800" dirty="0"/>
              <a:t>روح وحركة لثناياه و هذه </a:t>
            </a:r>
            <a:r>
              <a:rPr lang="ar-DZ" sz="2800" dirty="0" smtClean="0"/>
              <a:t>الخبرة </a:t>
            </a:r>
            <a:r>
              <a:rPr lang="ar-DZ" sz="2800" dirty="0"/>
              <a:t>تارة تبدو عريضة واسعة تنزل في حالة </a:t>
            </a:r>
            <a:r>
              <a:rPr lang="ar-DZ" sz="2800" dirty="0" err="1"/>
              <a:t>إستقامة</a:t>
            </a:r>
            <a:r>
              <a:rPr lang="ar-DZ" sz="2800" dirty="0"/>
              <a:t> وتارة أخرى تبدو ضيقة ومنحنية </a:t>
            </a:r>
            <a:endParaRPr lang="fr-FR" sz="2800" dirty="0"/>
          </a:p>
        </p:txBody>
      </p:sp>
    </p:spTree>
    <p:extLst>
      <p:ext uri="{BB962C8B-B14F-4D97-AF65-F5344CB8AC3E}">
        <p14:creationId xmlns:p14="http://schemas.microsoft.com/office/powerpoint/2010/main" val="4585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836712"/>
            <a:ext cx="7992888" cy="5472608"/>
          </a:xfrm>
        </p:spPr>
        <p:txBody>
          <a:bodyPr>
            <a:normAutofit/>
          </a:bodyPr>
          <a:lstStyle/>
          <a:p>
            <a:pPr algn="just"/>
            <a:r>
              <a:rPr lang="ar-DZ" sz="2800" dirty="0" smtClean="0"/>
              <a:t>الألبسة </a:t>
            </a:r>
            <a:r>
              <a:rPr lang="ar-DZ" sz="2800" dirty="0"/>
              <a:t>من </a:t>
            </a:r>
            <a:r>
              <a:rPr lang="ar-DZ" sz="2800" dirty="0" smtClean="0"/>
              <a:t>خلال </a:t>
            </a:r>
            <a:r>
              <a:rPr lang="ar-DZ" sz="2800" dirty="0"/>
              <a:t>الحضارة الرومانية القديمة : تعتبر </a:t>
            </a:r>
            <a:r>
              <a:rPr lang="ar-DZ" sz="2800" dirty="0" err="1"/>
              <a:t>التونيكا</a:t>
            </a:r>
            <a:r>
              <a:rPr lang="ar-DZ" sz="2800" dirty="0"/>
              <a:t> اللباس النوعي للمواطنين الرومان، ومن فوقها </a:t>
            </a:r>
            <a:r>
              <a:rPr lang="ar-DZ" sz="2800" dirty="0" err="1"/>
              <a:t>التوجا</a:t>
            </a:r>
            <a:r>
              <a:rPr lang="ar-DZ" sz="2800" dirty="0"/>
              <a:t> </a:t>
            </a:r>
            <a:r>
              <a:rPr lang="ar-DZ" sz="2800" dirty="0" smtClean="0"/>
              <a:t>لإظهار </a:t>
            </a:r>
            <a:r>
              <a:rPr lang="ar-DZ" sz="2800" dirty="0"/>
              <a:t>المواطنة الرومانية خاصة بالنسبة للرجال. وتلتف النساء في ثوب فوق </a:t>
            </a:r>
            <a:r>
              <a:rPr lang="ar-DZ" sz="2800" dirty="0" err="1"/>
              <a:t>التونيكا</a:t>
            </a:r>
            <a:r>
              <a:rPr lang="ar-DZ" sz="2800" dirty="0"/>
              <a:t> بنفس هيئة الرجال، </a:t>
            </a:r>
            <a:r>
              <a:rPr lang="ar-DZ" sz="2800" dirty="0" smtClean="0"/>
              <a:t>و لا تمسك الأقمصة </a:t>
            </a:r>
            <a:r>
              <a:rPr lang="ar-DZ" sz="2800" dirty="0" err="1"/>
              <a:t>والتونيكات</a:t>
            </a:r>
            <a:r>
              <a:rPr lang="ar-DZ" sz="2800" dirty="0"/>
              <a:t> بمساعدة </a:t>
            </a:r>
            <a:r>
              <a:rPr lang="ar-DZ" sz="2800" dirty="0" smtClean="0"/>
              <a:t>الأزرار والأبازيم </a:t>
            </a:r>
            <a:r>
              <a:rPr lang="ar-DZ" sz="2800" dirty="0"/>
              <a:t>والمشابك فقط وانما تمسك بخياطة، أما المعاطف والثياب الفوقية فتوشح الجسم ويلتحف بها. </a:t>
            </a:r>
            <a:r>
              <a:rPr lang="ar-DZ" sz="2800" dirty="0" smtClean="0"/>
              <a:t>لان </a:t>
            </a:r>
            <a:r>
              <a:rPr lang="ar-DZ" sz="2800" dirty="0"/>
              <a:t>الرومان تأثروا بحمل </a:t>
            </a:r>
            <a:r>
              <a:rPr lang="ar-DZ" sz="2800" dirty="0" err="1" smtClean="0"/>
              <a:t>التوجا</a:t>
            </a:r>
            <a:r>
              <a:rPr lang="ar-DZ" sz="2800" dirty="0" smtClean="0"/>
              <a:t>  كثوب </a:t>
            </a:r>
            <a:r>
              <a:rPr lang="ar-DZ" sz="2800" dirty="0"/>
              <a:t>مفروض </a:t>
            </a:r>
            <a:r>
              <a:rPr lang="ar-DZ" sz="2800" dirty="0" smtClean="0"/>
              <a:t>عليهم  وقبلوا </a:t>
            </a:r>
            <a:r>
              <a:rPr lang="ar-DZ" sz="2800" dirty="0"/>
              <a:t>بها </a:t>
            </a:r>
            <a:r>
              <a:rPr lang="ar-DZ" sz="2800" dirty="0" smtClean="0"/>
              <a:t>الاحترام الآداب والمراسم. </a:t>
            </a:r>
            <a:r>
              <a:rPr lang="ar-DZ" sz="2800" dirty="0"/>
              <a:t>وتنوعت </a:t>
            </a:r>
            <a:r>
              <a:rPr lang="ar-DZ" sz="2800" dirty="0" smtClean="0"/>
              <a:t>الألبسة </a:t>
            </a:r>
            <a:r>
              <a:rPr lang="ar-DZ" sz="2800" dirty="0"/>
              <a:t>الرومانية بين نسائية ورجالية </a:t>
            </a:r>
            <a:r>
              <a:rPr lang="ar-DZ" sz="2800" dirty="0" err="1"/>
              <a:t>كمايلي</a:t>
            </a:r>
            <a:r>
              <a:rPr lang="ar-DZ" sz="2800" dirty="0"/>
              <a:t>: </a:t>
            </a:r>
            <a:endParaRPr lang="fr-FR" sz="2800" dirty="0"/>
          </a:p>
        </p:txBody>
      </p:sp>
    </p:spTree>
    <p:extLst>
      <p:ext uri="{BB962C8B-B14F-4D97-AF65-F5344CB8AC3E}">
        <p14:creationId xmlns:p14="http://schemas.microsoft.com/office/powerpoint/2010/main" val="1305126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492" y="908720"/>
            <a:ext cx="6777317" cy="4923909"/>
          </a:xfrm>
        </p:spPr>
        <p:txBody>
          <a:bodyPr>
            <a:normAutofit fontScale="92500" lnSpcReduction="10000"/>
          </a:bodyPr>
          <a:lstStyle/>
          <a:p>
            <a:pPr algn="just" rtl="1"/>
            <a:r>
              <a:rPr lang="ar-DZ" sz="3900" dirty="0">
                <a:latin typeface="Times New Roman" pitchFamily="18" charset="0"/>
                <a:ea typeface="Arial Unicode MS" pitchFamily="34" charset="-128"/>
                <a:cs typeface="Times New Roman" pitchFamily="18" charset="0"/>
              </a:rPr>
              <a:t>كان الرومان المهتمين بالمكانة مغرمين بشكل خاص بالملابس الأرجوانية </a:t>
            </a:r>
            <a:r>
              <a:rPr lang="ar-DZ" sz="3900" dirty="0" err="1">
                <a:latin typeface="Times New Roman" pitchFamily="18" charset="0"/>
                <a:ea typeface="Arial Unicode MS" pitchFamily="34" charset="-128"/>
                <a:cs typeface="Times New Roman" pitchFamily="18" charset="0"/>
              </a:rPr>
              <a:t>واحتفظو</a:t>
            </a:r>
            <a:r>
              <a:rPr lang="ar-DZ" sz="3900" dirty="0">
                <a:latin typeface="Times New Roman" pitchFamily="18" charset="0"/>
                <a:ea typeface="Arial Unicode MS" pitchFamily="34" charset="-128"/>
                <a:cs typeface="Times New Roman" pitchFamily="18" charset="0"/>
              </a:rPr>
              <a:t> فيها </a:t>
            </a:r>
            <a:r>
              <a:rPr lang="ar-DZ" sz="3900" dirty="0" smtClean="0">
                <a:latin typeface="Times New Roman" pitchFamily="18" charset="0"/>
                <a:ea typeface="Arial Unicode MS" pitchFamily="34" charset="-128"/>
                <a:cs typeface="Times New Roman" pitchFamily="18" charset="0"/>
              </a:rPr>
              <a:t>للنخبة. ويسمح للعائلة </a:t>
            </a:r>
            <a:r>
              <a:rPr lang="ar-DZ" sz="3900" dirty="0">
                <a:latin typeface="Times New Roman" pitchFamily="18" charset="0"/>
                <a:ea typeface="Arial Unicode MS" pitchFamily="34" charset="-128"/>
                <a:cs typeface="Times New Roman" pitchFamily="18" charset="0"/>
              </a:rPr>
              <a:t>الإمبراطورية والقضاة وبعض النخب بارتداء </a:t>
            </a:r>
            <a:r>
              <a:rPr lang="fr-FR" sz="3900" dirty="0" err="1">
                <a:latin typeface="Times New Roman" pitchFamily="18" charset="0"/>
                <a:ea typeface="Arial Unicode MS" pitchFamily="34" charset="-128"/>
                <a:cs typeface="Times New Roman" pitchFamily="18" charset="0"/>
              </a:rPr>
              <a:t>toga</a:t>
            </a:r>
            <a:r>
              <a:rPr lang="fr-FR" sz="3900" dirty="0">
                <a:latin typeface="Times New Roman" pitchFamily="18" charset="0"/>
                <a:ea typeface="Arial Unicode MS" pitchFamily="34" charset="-128"/>
                <a:cs typeface="Times New Roman" pitchFamily="18" charset="0"/>
              </a:rPr>
              <a:t> </a:t>
            </a:r>
            <a:r>
              <a:rPr lang="ar-DZ" sz="3900" dirty="0" smtClean="0">
                <a:latin typeface="Times New Roman" pitchFamily="18" charset="0"/>
                <a:ea typeface="Arial Unicode MS" pitchFamily="34" charset="-128"/>
                <a:cs typeface="Times New Roman" pitchFamily="18" charset="0"/>
              </a:rPr>
              <a:t>ا </a:t>
            </a:r>
            <a:r>
              <a:rPr lang="ar-DZ" sz="3900" dirty="0">
                <a:latin typeface="Times New Roman" pitchFamily="18" charset="0"/>
                <a:ea typeface="Arial Unicode MS" pitchFamily="34" charset="-128"/>
                <a:cs typeface="Times New Roman" pitchFamily="18" charset="0"/>
              </a:rPr>
              <a:t>، وأحياناً </a:t>
            </a:r>
            <a:r>
              <a:rPr lang="ar-DZ" sz="3900" dirty="0" smtClean="0">
                <a:latin typeface="Times New Roman" pitchFamily="18" charset="0"/>
                <a:ea typeface="Arial Unicode MS" pitchFamily="34" charset="-128"/>
                <a:cs typeface="Times New Roman" pitchFamily="18" charset="0"/>
              </a:rPr>
              <a:t>يسمح </a:t>
            </a:r>
            <a:r>
              <a:rPr lang="ar-DZ" sz="3900" dirty="0">
                <a:latin typeface="Times New Roman" pitchFamily="18" charset="0"/>
                <a:ea typeface="Arial Unicode MS" pitchFamily="34" charset="-128"/>
                <a:cs typeface="Times New Roman" pitchFamily="18" charset="0"/>
              </a:rPr>
              <a:t>للجنرالات </a:t>
            </a:r>
            <a:r>
              <a:rPr lang="ar-DZ" sz="3900" dirty="0" smtClean="0">
                <a:latin typeface="Times New Roman" pitchFamily="18" charset="0"/>
                <a:ea typeface="Arial Unicode MS" pitchFamily="34" charset="-128"/>
                <a:cs typeface="Times New Roman" pitchFamily="18" charset="0"/>
              </a:rPr>
              <a:t>بالاحتفال بالنصر والذي كان </a:t>
            </a:r>
            <a:r>
              <a:rPr lang="ar-DZ" sz="3900" dirty="0">
                <a:latin typeface="Times New Roman" pitchFamily="18" charset="0"/>
                <a:ea typeface="Arial Unicode MS" pitchFamily="34" charset="-128"/>
                <a:cs typeface="Times New Roman" pitchFamily="18" charset="0"/>
              </a:rPr>
              <a:t>يلبسوه أرجواني كامل بحدود ذهبية. </a:t>
            </a:r>
          </a:p>
          <a:p>
            <a:pPr rtl="1"/>
            <a:r>
              <a:rPr lang="ar-DZ" b="1" dirty="0"/>
              <a:t/>
            </a:r>
            <a:br>
              <a:rPr lang="ar-DZ" b="1" dirty="0"/>
            </a:br>
            <a:endParaRPr lang="ar-DZ" dirty="0"/>
          </a:p>
          <a:p>
            <a:pPr rtl="1"/>
            <a:r>
              <a:rPr lang="ar-DZ" b="1" dirty="0"/>
              <a:t/>
            </a:r>
            <a:br>
              <a:rPr lang="ar-DZ" b="1" dirty="0"/>
            </a:br>
            <a:endParaRPr lang="ar-DZ" dirty="0"/>
          </a:p>
          <a:p>
            <a:endParaRPr lang="fr-FR" dirty="0"/>
          </a:p>
        </p:txBody>
      </p:sp>
    </p:spTree>
    <p:extLst>
      <p:ext uri="{BB962C8B-B14F-4D97-AF65-F5344CB8AC3E}">
        <p14:creationId xmlns:p14="http://schemas.microsoft.com/office/powerpoint/2010/main" val="538393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0" y="1027664"/>
            <a:ext cx="7024744" cy="529128"/>
          </a:xfrm>
        </p:spPr>
        <p:txBody>
          <a:bodyPr>
            <a:normAutofit fontScale="90000"/>
          </a:bodyPr>
          <a:lstStyle/>
          <a:p>
            <a:pPr algn="r" rtl="1"/>
            <a:r>
              <a:rPr lang="fr-FR" dirty="0" err="1" smtClean="0"/>
              <a:t>palla</a:t>
            </a:r>
            <a:endParaRPr lang="fr-FR" dirty="0"/>
          </a:p>
        </p:txBody>
      </p:sp>
      <p:pic>
        <p:nvPicPr>
          <p:cNvPr id="1026" name="Picture 2" descr="C:\Users\NTIC\Desktop\Captureممم.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665" t="12330" r="21698" b="7533"/>
          <a:stretch/>
        </p:blipFill>
        <p:spPr bwMode="auto">
          <a:xfrm>
            <a:off x="1331640" y="908720"/>
            <a:ext cx="6624736" cy="5183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0" y="3105835"/>
            <a:ext cx="4572000" cy="646331"/>
          </a:xfrm>
          <a:prstGeom prst="rect">
            <a:avLst/>
          </a:prstGeom>
        </p:spPr>
        <p:txBody>
          <a:bodyPr>
            <a:spAutoFit/>
          </a:bodyPr>
          <a:lstStyle/>
          <a:p>
            <a:r>
              <a:rPr lang="ar-DZ" dirty="0"/>
              <a:t>وهو عبارة عن قطعة قماش ّف </a:t>
            </a:r>
            <a:r>
              <a:rPr lang="ar-DZ" dirty="0" smtClean="0"/>
              <a:t>المر </a:t>
            </a:r>
            <a:r>
              <a:rPr lang="ar-DZ" dirty="0" err="1" smtClean="0"/>
              <a:t>أة</a:t>
            </a:r>
            <a:r>
              <a:rPr lang="ar-DZ" dirty="0" smtClean="0"/>
              <a:t> </a:t>
            </a:r>
            <a:r>
              <a:rPr lang="ar-DZ" dirty="0"/>
              <a:t>نفسها تل بها، وهو ضيق يربط في بعض </a:t>
            </a:r>
            <a:r>
              <a:rPr lang="ar-DZ" dirty="0" smtClean="0"/>
              <a:t>الأحيان </a:t>
            </a:r>
            <a:r>
              <a:rPr lang="ar-DZ" dirty="0"/>
              <a:t>بحزام، </a:t>
            </a:r>
            <a:endParaRPr lang="fr-FR" dirty="0"/>
          </a:p>
        </p:txBody>
      </p:sp>
    </p:spTree>
    <p:extLst>
      <p:ext uri="{BB962C8B-B14F-4D97-AF65-F5344CB8AC3E}">
        <p14:creationId xmlns:p14="http://schemas.microsoft.com/office/powerpoint/2010/main" val="2866479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492" y="836712"/>
            <a:ext cx="7416940" cy="5688632"/>
          </a:xfrm>
        </p:spPr>
        <p:txBody>
          <a:bodyPr>
            <a:normAutofit lnSpcReduction="10000"/>
          </a:bodyPr>
          <a:lstStyle/>
          <a:p>
            <a:pPr algn="just" rtl="1"/>
            <a:r>
              <a:rPr lang="ar-DZ" dirty="0" smtClean="0"/>
              <a:t>لم </a:t>
            </a:r>
            <a:r>
              <a:rPr lang="ar-DZ" dirty="0"/>
              <a:t>يكن من السهل تمييز الملابس الرومانية عن الملابس الإغريقية، لأن الأولى غالبًا مأخوذة من الثانية. كما أن الملابس الرومانية يظهر فيها التأثير الأجنبي من دول البحر المتوسط وغيرها نتيجة لكثرة الفتوحات والتي كان لها أكبر الأثر في تحولهم عن الطريقة التقليدية التي تعتمد على لف القماش حول الجسم، إلى الطريقة الحديثة التي تعتمد على التفصيل. وتدريجيًا فقدت الأزياء الرومانية ما كانت تتميز به من خطوط وثنيات تضفي على صاحبها جمالًا، وأصبح الرومانيون يعتمدون على الزينة المفرطة لإبراز جمالهم. </a:t>
            </a:r>
          </a:p>
          <a:p>
            <a:pPr algn="just" rtl="1"/>
            <a:r>
              <a:rPr lang="ar-DZ" dirty="0"/>
              <a:t>لقد ابتدع الرومان الرداء المعروف باسم </a:t>
            </a:r>
            <a:r>
              <a:rPr lang="ar-DZ" b="1" dirty="0" err="1"/>
              <a:t>الطوجة</a:t>
            </a:r>
            <a:r>
              <a:rPr lang="ar-DZ" b="1" dirty="0"/>
              <a:t>/</a:t>
            </a:r>
            <a:r>
              <a:rPr lang="ar-DZ" b="1" dirty="0" err="1"/>
              <a:t>التوجا</a:t>
            </a:r>
            <a:r>
              <a:rPr lang="ar-DZ" b="1" dirty="0"/>
              <a:t> (</a:t>
            </a:r>
            <a:r>
              <a:rPr lang="fr-FR" b="1" dirty="0" err="1"/>
              <a:t>Toga</a:t>
            </a:r>
            <a:r>
              <a:rPr lang="fr-FR" b="1" dirty="0"/>
              <a:t>)</a:t>
            </a:r>
            <a:r>
              <a:rPr lang="fr-FR" dirty="0"/>
              <a:t>. </a:t>
            </a:r>
            <a:r>
              <a:rPr lang="ar-DZ" dirty="0"/>
              <a:t>وهو رداء روماني بحت، ارتداه قادة الرومان في كل المناسبات التي انتصروا فيها، وقد اعتبرت </a:t>
            </a:r>
            <a:r>
              <a:rPr lang="ar-DZ" dirty="0" err="1"/>
              <a:t>التوجا</a:t>
            </a:r>
            <a:r>
              <a:rPr lang="ar-DZ" dirty="0"/>
              <a:t> هي الثوب الرئيس للملابس الخارجية التي ارتداها الرومان. وكان لون ثوب </a:t>
            </a:r>
            <a:r>
              <a:rPr lang="ar-DZ" dirty="0" err="1"/>
              <a:t>التوجا</a:t>
            </a:r>
            <a:r>
              <a:rPr lang="ar-DZ" dirty="0"/>
              <a:t> يحدد مكانة الشخص الروماني في المجتمع، </a:t>
            </a:r>
            <a:endParaRPr lang="fr-FR" dirty="0"/>
          </a:p>
        </p:txBody>
      </p:sp>
    </p:spTree>
    <p:extLst>
      <p:ext uri="{BB962C8B-B14F-4D97-AF65-F5344CB8AC3E}">
        <p14:creationId xmlns:p14="http://schemas.microsoft.com/office/powerpoint/2010/main" val="4118627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0" y="404664"/>
            <a:ext cx="7024744" cy="864096"/>
          </a:xfrm>
        </p:spPr>
        <p:txBody>
          <a:bodyPr>
            <a:normAutofit/>
          </a:bodyPr>
          <a:lstStyle/>
          <a:p>
            <a:pPr algn="r"/>
            <a:r>
              <a:rPr lang="ar-DZ" dirty="0" err="1" smtClean="0"/>
              <a:t>التوجا</a:t>
            </a:r>
            <a:r>
              <a:rPr lang="ar-DZ" dirty="0" smtClean="0"/>
              <a:t> </a:t>
            </a:r>
            <a:endParaRPr lang="fr-FR" dirty="0"/>
          </a:p>
        </p:txBody>
      </p:sp>
      <p:sp>
        <p:nvSpPr>
          <p:cNvPr id="3" name="Espace réservé du contenu 2"/>
          <p:cNvSpPr>
            <a:spLocks noGrp="1"/>
          </p:cNvSpPr>
          <p:nvPr>
            <p:ph idx="1"/>
          </p:nvPr>
        </p:nvSpPr>
        <p:spPr>
          <a:xfrm>
            <a:off x="539552" y="1268760"/>
            <a:ext cx="8064896" cy="4824536"/>
          </a:xfrm>
        </p:spPr>
        <p:txBody>
          <a:bodyPr>
            <a:normAutofit/>
          </a:bodyPr>
          <a:lstStyle/>
          <a:p>
            <a:pPr algn="just" rtl="1"/>
            <a:r>
              <a:rPr lang="ar-DZ" dirty="0"/>
              <a:t>تنسج من الصوف في المنازل، وبقيت لمدة من الزمن الحماية الوحيدة للجسم عند الرجال والنساء </a:t>
            </a:r>
            <a:r>
              <a:rPr lang="ar-DZ" dirty="0" smtClean="0"/>
              <a:t>والأطفال، </a:t>
            </a:r>
            <a:r>
              <a:rPr lang="ar-DZ" dirty="0"/>
              <a:t>وحتى العبيد تحميهم من البرد والمطر وحرارة الشمس كما تحميهم كذلك من سهام ونبال العدو أثناء الحروب. تنزع في المساء وترمى عل السرير لتصبح غطاء عند النوم، كعادة متوارثة عن العرف </a:t>
            </a:r>
            <a:r>
              <a:rPr lang="ar-DZ" dirty="0" smtClean="0"/>
              <a:t>الإغريقي </a:t>
            </a:r>
            <a:r>
              <a:rPr lang="ar-DZ" dirty="0"/>
              <a:t>القديم. حيث كانت </a:t>
            </a:r>
            <a:r>
              <a:rPr lang="ar-DZ" dirty="0" err="1"/>
              <a:t>التوجا</a:t>
            </a:r>
            <a:r>
              <a:rPr lang="ar-DZ" dirty="0"/>
              <a:t> الخاصة بالزوج تستعمل كغطاء أثناء النوم، وأخذت </a:t>
            </a:r>
            <a:r>
              <a:rPr lang="ar-DZ" dirty="0" err="1"/>
              <a:t>التوجا</a:t>
            </a:r>
            <a:r>
              <a:rPr lang="ar-DZ" dirty="0"/>
              <a:t> الرومانية </a:t>
            </a:r>
            <a:r>
              <a:rPr lang="ar-DZ" dirty="0" smtClean="0"/>
              <a:t>الشكل </a:t>
            </a:r>
            <a:r>
              <a:rPr lang="ar-DZ" dirty="0"/>
              <a:t>الدائري عبر كل مراحل التاريخ. الرومانية، لبست </a:t>
            </a:r>
            <a:r>
              <a:rPr lang="ar-DZ" dirty="0" smtClean="0"/>
              <a:t>خلال </a:t>
            </a:r>
            <a:r>
              <a:rPr lang="ar-DZ" dirty="0"/>
              <a:t>المراحل الكبرى </a:t>
            </a:r>
            <a:r>
              <a:rPr lang="ar-DZ" dirty="0" smtClean="0"/>
              <a:t>للإمبراطورية، </a:t>
            </a:r>
            <a:r>
              <a:rPr lang="ar-DZ" dirty="0"/>
              <a:t>وتعتبر من أقدم أنواع اللباس </a:t>
            </a:r>
            <a:r>
              <a:rPr lang="ar-DZ" dirty="0" smtClean="0"/>
              <a:t>الروماني .</a:t>
            </a:r>
            <a:r>
              <a:rPr lang="ar-DZ" dirty="0"/>
              <a:t>استخدمت </a:t>
            </a:r>
            <a:r>
              <a:rPr lang="ar-DZ" dirty="0" smtClean="0"/>
              <a:t>لكل الجنسين رجال </a:t>
            </a:r>
            <a:r>
              <a:rPr lang="ar-DZ" dirty="0"/>
              <a:t>ونساء وكانت في بداية </a:t>
            </a:r>
            <a:r>
              <a:rPr lang="ar-DZ" dirty="0" smtClean="0"/>
              <a:t>الأمر </a:t>
            </a:r>
            <a:r>
              <a:rPr lang="ar-DZ" dirty="0"/>
              <a:t>فكانت عبارة عن عباءة واسعة بتقطيع نصف </a:t>
            </a:r>
            <a:r>
              <a:rPr lang="ar-DZ" dirty="0" smtClean="0"/>
              <a:t>لباس </a:t>
            </a:r>
            <a:r>
              <a:rPr lang="ar-DZ" dirty="0"/>
              <a:t>بسيط على شكل لحاف</a:t>
            </a:r>
            <a:endParaRPr lang="fr-FR" dirty="0"/>
          </a:p>
        </p:txBody>
      </p:sp>
    </p:spTree>
    <p:extLst>
      <p:ext uri="{BB962C8B-B14F-4D97-AF65-F5344CB8AC3E}">
        <p14:creationId xmlns:p14="http://schemas.microsoft.com/office/powerpoint/2010/main" val="1695678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0" y="476672"/>
            <a:ext cx="7024744" cy="648072"/>
          </a:xfrm>
        </p:spPr>
        <p:txBody>
          <a:bodyPr>
            <a:normAutofit fontScale="90000"/>
          </a:bodyPr>
          <a:lstStyle/>
          <a:p>
            <a:r>
              <a:rPr lang="fr-FR" dirty="0" err="1" smtClean="0"/>
              <a:t>toga</a:t>
            </a:r>
            <a:endParaRPr lang="fr-FR" dirty="0"/>
          </a:p>
        </p:txBody>
      </p:sp>
      <p:pic>
        <p:nvPicPr>
          <p:cNvPr id="1026" name="Picture 2" descr="C:\Users\NTIC\Documents\to.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7598" t="10137" r="37776" b="21447"/>
          <a:stretch/>
        </p:blipFill>
        <p:spPr bwMode="auto">
          <a:xfrm>
            <a:off x="971600" y="1340768"/>
            <a:ext cx="6264696"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140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TIC\Documents\c.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118" t="10683" r="24454" b="19453"/>
          <a:stretch/>
        </p:blipFill>
        <p:spPr bwMode="auto">
          <a:xfrm>
            <a:off x="1115616" y="908720"/>
            <a:ext cx="6912768" cy="511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929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980728"/>
            <a:ext cx="7848872" cy="5877272"/>
          </a:xfrm>
        </p:spPr>
        <p:txBody>
          <a:bodyPr>
            <a:noAutofit/>
          </a:bodyPr>
          <a:lstStyle/>
          <a:p>
            <a:pPr algn="just" rtl="1"/>
            <a:r>
              <a:rPr lang="ar-DZ" sz="3200" dirty="0"/>
              <a:t>يتم ارتدائها فوق </a:t>
            </a:r>
            <a:r>
              <a:rPr lang="ar-DZ" sz="3200" dirty="0" err="1"/>
              <a:t>التونيكا</a:t>
            </a:r>
            <a:r>
              <a:rPr lang="ar-DZ" sz="3200" dirty="0"/>
              <a:t> ذات </a:t>
            </a:r>
            <a:r>
              <a:rPr lang="ar-DZ" sz="3200" dirty="0" smtClean="0"/>
              <a:t>الأكمام </a:t>
            </a:r>
            <a:r>
              <a:rPr lang="ar-DZ" sz="3200" dirty="0"/>
              <a:t>القصيرة والضيقة. توضع </a:t>
            </a:r>
            <a:r>
              <a:rPr lang="ar-DZ" sz="3200" dirty="0" err="1"/>
              <a:t>التوجا</a:t>
            </a:r>
            <a:r>
              <a:rPr lang="ar-DZ" sz="3200" dirty="0"/>
              <a:t> على الجسم وتمر أسفل </a:t>
            </a:r>
            <a:r>
              <a:rPr lang="ar-DZ" sz="3200" dirty="0" smtClean="0"/>
              <a:t>الإبط الأيسر </a:t>
            </a:r>
            <a:r>
              <a:rPr lang="ar-DZ" sz="3200" dirty="0"/>
              <a:t>لتلف الجسم من </a:t>
            </a:r>
            <a:r>
              <a:rPr lang="ar-DZ" sz="3200" dirty="0" smtClean="0"/>
              <a:t>الأمام </a:t>
            </a:r>
            <a:r>
              <a:rPr lang="ar-DZ" sz="3200" dirty="0"/>
              <a:t>حافظت </a:t>
            </a:r>
            <a:r>
              <a:rPr lang="ar-DZ" sz="3200" dirty="0" smtClean="0"/>
              <a:t>وتمر </a:t>
            </a:r>
            <a:r>
              <a:rPr lang="ar-DZ" sz="3200" dirty="0"/>
              <a:t>تحت الذراع </a:t>
            </a:r>
            <a:r>
              <a:rPr lang="ar-DZ" sz="3200" dirty="0" smtClean="0"/>
              <a:t>الأيمن </a:t>
            </a:r>
            <a:r>
              <a:rPr lang="ar-DZ" sz="3200" dirty="0"/>
              <a:t>باتجاه الظهر ثم تلقى على الكتف </a:t>
            </a:r>
            <a:r>
              <a:rPr lang="ar-DZ" sz="3200" dirty="0" smtClean="0"/>
              <a:t>الأيسر.. وبصفة </a:t>
            </a:r>
            <a:r>
              <a:rPr lang="ar-DZ" sz="3200" dirty="0"/>
              <a:t>عامة فإن </a:t>
            </a:r>
            <a:r>
              <a:rPr lang="ar-DZ" sz="3200" dirty="0" err="1"/>
              <a:t>التوجا</a:t>
            </a:r>
            <a:r>
              <a:rPr lang="ar-DZ" sz="3200" dirty="0"/>
              <a:t> هي لباس اختصّ </a:t>
            </a:r>
            <a:r>
              <a:rPr lang="ar-DZ" sz="3200" dirty="0" smtClean="0"/>
              <a:t>به</a:t>
            </a:r>
            <a:r>
              <a:rPr lang="ar-DZ" sz="3200" dirty="0">
                <a:solidFill>
                  <a:srgbClr val="3E3D2D"/>
                </a:solidFill>
              </a:rPr>
              <a:t> الرومان في أوقات السلم</a:t>
            </a:r>
            <a:r>
              <a:rPr lang="ar-DZ" sz="3200" dirty="0" smtClean="0"/>
              <a:t> </a:t>
            </a:r>
            <a:r>
              <a:rPr lang="ar-DZ" sz="3200" dirty="0"/>
              <a:t>. استمر ارتداء </a:t>
            </a:r>
            <a:r>
              <a:rPr lang="ar-DZ" sz="3200" dirty="0" err="1"/>
              <a:t>التوجا</a:t>
            </a:r>
            <a:r>
              <a:rPr lang="ar-DZ" sz="3200" dirty="0"/>
              <a:t> كلباس </a:t>
            </a:r>
            <a:r>
              <a:rPr lang="ar-DZ" sz="3200" dirty="0" smtClean="0"/>
              <a:t>الأباطرة </a:t>
            </a:r>
            <a:r>
              <a:rPr lang="ar-DZ" sz="3200" dirty="0"/>
              <a:t>حتى القرن </a:t>
            </a:r>
            <a:r>
              <a:rPr lang="ar-DZ" sz="3200" dirty="0" smtClean="0"/>
              <a:t>الأول ميلادي، </a:t>
            </a:r>
            <a:r>
              <a:rPr lang="ar-DZ" sz="3200" dirty="0"/>
              <a:t>اين بدأت تضيق وتغيرت مواصفاتها</a:t>
            </a:r>
            <a:endParaRPr lang="fr-FR" sz="3200" dirty="0"/>
          </a:p>
        </p:txBody>
      </p:sp>
    </p:spTree>
    <p:extLst>
      <p:ext uri="{BB962C8B-B14F-4D97-AF65-F5344CB8AC3E}">
        <p14:creationId xmlns:p14="http://schemas.microsoft.com/office/powerpoint/2010/main" val="4233079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DZ" dirty="0" err="1" smtClean="0"/>
              <a:t>طرازالملابس</a:t>
            </a:r>
            <a:r>
              <a:rPr lang="fr-FR" dirty="0" smtClean="0"/>
              <a:t> </a:t>
            </a:r>
            <a:r>
              <a:rPr lang="ar-DZ" dirty="0" smtClean="0"/>
              <a:t>في</a:t>
            </a:r>
            <a:r>
              <a:rPr lang="fr-FR" dirty="0" smtClean="0"/>
              <a:t> </a:t>
            </a:r>
            <a:r>
              <a:rPr lang="ar-DZ" dirty="0" err="1" smtClean="0"/>
              <a:t>افريفياالرومانية</a:t>
            </a:r>
            <a:endParaRPr lang="fr-FR" dirty="0"/>
          </a:p>
        </p:txBody>
      </p:sp>
      <p:sp>
        <p:nvSpPr>
          <p:cNvPr id="3" name="Espace réservé du contenu 2"/>
          <p:cNvSpPr>
            <a:spLocks noGrp="1"/>
          </p:cNvSpPr>
          <p:nvPr>
            <p:ph idx="1"/>
          </p:nvPr>
        </p:nvSpPr>
        <p:spPr>
          <a:xfrm>
            <a:off x="1043608" y="2636913"/>
            <a:ext cx="6777317" cy="3456384"/>
          </a:xfrm>
        </p:spPr>
        <p:txBody>
          <a:bodyPr>
            <a:normAutofit fontScale="77500" lnSpcReduction="20000"/>
          </a:bodyPr>
          <a:lstStyle/>
          <a:p>
            <a:pPr algn="r" rtl="1"/>
            <a:r>
              <a:rPr lang="ar-DZ" dirty="0"/>
              <a:t>امتازت حياة </a:t>
            </a:r>
            <a:r>
              <a:rPr lang="ar-DZ" dirty="0" err="1"/>
              <a:t>النوميديين</a:t>
            </a:r>
            <a:r>
              <a:rPr lang="ar-DZ" dirty="0"/>
              <a:t> بنمطها الحضري في زمن كان فيه سكان الجنوب البدو </a:t>
            </a:r>
            <a:r>
              <a:rPr lang="ar-DZ" dirty="0" err="1"/>
              <a:t>الجيتول</a:t>
            </a:r>
            <a:r>
              <a:rPr lang="ar-DZ" dirty="0"/>
              <a:t> يعيشون معيشة نصف بدوية من اجل التأقلم مع محيطهم ، و كان الحضر يعيشون خاصة في مساكن متفرقة خاصة و ان المناخ يفرض نوعا من الفلاحة و تربية الماشية الملائمة للبيئة المحيطة،  تميزت حياتهم حسب ما ذكره سترابون بالبساطة وكان لباسهم مصنوع من جلود الحيوانات خاصة الماعز و استخدموا الملابس النسيجية ابتداء من القرن الخامس عشر و الرابع عشرا.</a:t>
            </a:r>
          </a:p>
          <a:p>
            <a:pPr algn="r" rtl="1"/>
            <a:r>
              <a:rPr lang="ar-DZ" dirty="0"/>
              <a:t>اشتهر الليبيون بقوة بنيتهم و طول اعمارهم، حيث   توفرت ليبيا على قوة بشرية هائلة ، وهذا راجع الى ارتفاع الولادات التي وصفها </a:t>
            </a:r>
            <a:r>
              <a:rPr lang="ar-DZ" dirty="0" err="1"/>
              <a:t>قزال</a:t>
            </a:r>
            <a:r>
              <a:rPr lang="ar-DZ" dirty="0"/>
              <a:t>  (</a:t>
            </a:r>
            <a:r>
              <a:rPr lang="fr-FR" dirty="0"/>
              <a:t>Gsell. S) </a:t>
            </a:r>
            <a:r>
              <a:rPr lang="ar-DZ" dirty="0"/>
              <a:t>بالقوية والى أعمار السكان  الطويلة، فالليبيون و بشهادة هيرودوت هم اصح الناس جميعا، هذه الصحة التي تمتع بها </a:t>
            </a:r>
            <a:r>
              <a:rPr lang="ar-DZ" dirty="0" err="1"/>
              <a:t>النوميديون</a:t>
            </a:r>
            <a:r>
              <a:rPr lang="ar-DZ" dirty="0"/>
              <a:t> الذين يعتبرون جزءا من هذه الأمة الليبية.</a:t>
            </a:r>
          </a:p>
          <a:p>
            <a:endParaRPr lang="fr-FR" dirty="0"/>
          </a:p>
        </p:txBody>
      </p:sp>
    </p:spTree>
    <p:extLst>
      <p:ext uri="{BB962C8B-B14F-4D97-AF65-F5344CB8AC3E}">
        <p14:creationId xmlns:p14="http://schemas.microsoft.com/office/powerpoint/2010/main" val="673307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0" y="1027664"/>
            <a:ext cx="7024744" cy="457120"/>
          </a:xfrm>
        </p:spPr>
        <p:txBody>
          <a:bodyPr>
            <a:normAutofit fontScale="90000"/>
          </a:bodyPr>
          <a:lstStyle/>
          <a:p>
            <a:r>
              <a:rPr lang="fr-FR" dirty="0" err="1" smtClean="0"/>
              <a:t>tunica</a:t>
            </a:r>
            <a:r>
              <a:rPr lang="ar-DZ" dirty="0" err="1" smtClean="0"/>
              <a:t>التونيكا</a:t>
            </a:r>
            <a:endParaRPr lang="fr-FR" dirty="0"/>
          </a:p>
        </p:txBody>
      </p:sp>
      <p:sp>
        <p:nvSpPr>
          <p:cNvPr id="3" name="Espace réservé du contenu 2"/>
          <p:cNvSpPr>
            <a:spLocks noGrp="1"/>
          </p:cNvSpPr>
          <p:nvPr>
            <p:ph idx="1"/>
          </p:nvPr>
        </p:nvSpPr>
        <p:spPr>
          <a:xfrm>
            <a:off x="1043492" y="1556792"/>
            <a:ext cx="6777317" cy="5544616"/>
          </a:xfrm>
        </p:spPr>
        <p:txBody>
          <a:bodyPr>
            <a:noAutofit/>
          </a:bodyPr>
          <a:lstStyle/>
          <a:p>
            <a:pPr algn="just" rtl="1"/>
            <a:r>
              <a:rPr lang="ar-DZ" dirty="0"/>
              <a:t>قد ارتدت المرأة الرومانية </a:t>
            </a:r>
            <a:r>
              <a:rPr lang="ar-DZ" b="1" dirty="0" err="1" smtClean="0"/>
              <a:t>االتونيك</a:t>
            </a:r>
            <a:r>
              <a:rPr lang="ar-DZ" b="1" dirty="0" smtClean="0"/>
              <a:t> </a:t>
            </a:r>
            <a:r>
              <a:rPr lang="ar-DZ" b="1" dirty="0"/>
              <a:t>(</a:t>
            </a:r>
            <a:r>
              <a:rPr lang="fr-FR" b="1" dirty="0" err="1"/>
              <a:t>Tunica</a:t>
            </a:r>
            <a:r>
              <a:rPr lang="fr-FR" b="1" dirty="0"/>
              <a:t>)</a:t>
            </a:r>
            <a:r>
              <a:rPr lang="fr-FR" dirty="0"/>
              <a:t>، </a:t>
            </a:r>
            <a:r>
              <a:rPr lang="ar-DZ" dirty="0"/>
              <a:t>والذي كان الزي الرئيس للمرأة. وهو قميص في البداية كان بدون أكمام، ثم أصبح بأكمام طويلة تصل إلى الأقدام. يُلبس فوق الإزار الذي يغطي الأرداف وجزء يغطي الصدر. وقد اعتبرته النساء الرومانيات زيًا داخليًا، بينما اعتبرته الفقيرات منهن زيًا خارجيًا، واكثروا الفقراء من ارتداء </a:t>
            </a:r>
            <a:r>
              <a:rPr lang="ar-DZ" dirty="0" err="1"/>
              <a:t>التونيك</a:t>
            </a:r>
            <a:r>
              <a:rPr lang="ar-DZ" dirty="0"/>
              <a:t> وارتدوها وحدها لأنهم لم يستطيعوا شراء </a:t>
            </a:r>
            <a:r>
              <a:rPr lang="ar-DZ" dirty="0" err="1"/>
              <a:t>التوجا</a:t>
            </a:r>
            <a:r>
              <a:rPr lang="ar-DZ" dirty="0"/>
              <a:t>. وعادةً كان يلبس فضفاضًا بدون أحزمة أو أربطة عندما تكون المرأة في بيتها، فنجد أن زي المرأة يتكون من تونيك داخلي وتونيك خارجي.</a:t>
            </a:r>
            <a:endParaRPr lang="fr-FR" dirty="0"/>
          </a:p>
        </p:txBody>
      </p:sp>
    </p:spTree>
    <p:extLst>
      <p:ext uri="{BB962C8B-B14F-4D97-AF65-F5344CB8AC3E}">
        <p14:creationId xmlns:p14="http://schemas.microsoft.com/office/powerpoint/2010/main" val="862930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492" y="1052736"/>
            <a:ext cx="7344932" cy="5688632"/>
          </a:xfrm>
        </p:spPr>
        <p:txBody>
          <a:bodyPr>
            <a:noAutofit/>
          </a:bodyPr>
          <a:lstStyle/>
          <a:p>
            <a:pPr algn="just" rtl="1"/>
            <a:r>
              <a:rPr lang="ar-DZ" sz="2800" dirty="0"/>
              <a:t>وتعتبر </a:t>
            </a:r>
            <a:r>
              <a:rPr lang="ar-DZ" sz="2800" dirty="0" err="1"/>
              <a:t>التونيكا</a:t>
            </a:r>
            <a:r>
              <a:rPr lang="ar-DZ" sz="2800" dirty="0"/>
              <a:t> لباس داخلي عند الرومان متشابه لدى الجنسين غير أنه عند النساء أكثر طوال مقارنة مع لباس الرجال الذي يكون قصيرا في عمومه، يصل إلى غاية نصف الساق وأحيانا يبلغ الكوعين. وقد كانت </a:t>
            </a:r>
            <a:r>
              <a:rPr lang="ar-DZ" sz="2800" dirty="0" err="1"/>
              <a:t>التونيكا</a:t>
            </a:r>
            <a:r>
              <a:rPr lang="ar-DZ" sz="2800" dirty="0"/>
              <a:t> دون أكمام </a:t>
            </a:r>
            <a:r>
              <a:rPr lang="ar-DZ" sz="2800" dirty="0" smtClean="0"/>
              <a:t>خلال</a:t>
            </a:r>
            <a:r>
              <a:rPr lang="ar-DZ" sz="2800" dirty="0">
                <a:solidFill>
                  <a:srgbClr val="3E3D2D"/>
                </a:solidFill>
              </a:rPr>
              <a:t> </a:t>
            </a:r>
            <a:r>
              <a:rPr lang="ar-DZ" sz="2800" dirty="0" smtClean="0">
                <a:solidFill>
                  <a:srgbClr val="3E3D2D"/>
                </a:solidFill>
              </a:rPr>
              <a:t>الإمبراطورية.</a:t>
            </a:r>
            <a:r>
              <a:rPr lang="ar-DZ" sz="2800" dirty="0" smtClean="0"/>
              <a:t> وترتدي </a:t>
            </a:r>
            <a:r>
              <a:rPr lang="ar-DZ" sz="2800" dirty="0"/>
              <a:t>النساء الراقيات في المجتمع الروماني لباس يتكون من </a:t>
            </a:r>
            <a:r>
              <a:rPr lang="ar-DZ" sz="2800" dirty="0" smtClean="0"/>
              <a:t>ثالثة </a:t>
            </a:r>
            <a:r>
              <a:rPr lang="ar-DZ" sz="2800" dirty="0"/>
              <a:t>قطع، وهي القميص الداخلي الذي يدعى </a:t>
            </a:r>
            <a:r>
              <a:rPr lang="ar-DZ" sz="2800" dirty="0" err="1"/>
              <a:t>التونيكا</a:t>
            </a:r>
            <a:r>
              <a:rPr lang="ar-DZ" sz="2800" dirty="0"/>
              <a:t> والفستان الذي يسمى </a:t>
            </a:r>
            <a:r>
              <a:rPr lang="ar-DZ" sz="2800" dirty="0" err="1" smtClean="0"/>
              <a:t>الستولا</a:t>
            </a:r>
            <a:r>
              <a:rPr lang="ar-DZ" sz="2800" dirty="0" smtClean="0"/>
              <a:t> </a:t>
            </a:r>
            <a:r>
              <a:rPr lang="ar-DZ" sz="2800" dirty="0"/>
              <a:t>والرداء الذي يسمى </a:t>
            </a:r>
            <a:r>
              <a:rPr lang="ar-DZ" sz="2800" dirty="0" err="1" smtClean="0"/>
              <a:t>البلا</a:t>
            </a:r>
            <a:r>
              <a:rPr lang="ar-DZ" sz="2800" dirty="0" smtClean="0"/>
              <a:t>. </a:t>
            </a:r>
            <a:r>
              <a:rPr lang="ar-DZ" sz="2800" dirty="0"/>
              <a:t>وتكون </a:t>
            </a:r>
            <a:r>
              <a:rPr lang="ar-DZ" sz="2800" dirty="0" err="1"/>
              <a:t>التونيكا</a:t>
            </a:r>
            <a:r>
              <a:rPr lang="ar-DZ" sz="2800" dirty="0"/>
              <a:t> أو القميص الداخلي محصور على الجسم ذو أكمام رهيفة ومشدود بحزام ومن فوقه تضع </a:t>
            </a:r>
            <a:r>
              <a:rPr lang="ar-DZ" sz="2800" dirty="0" err="1" smtClean="0"/>
              <a:t>الستولا</a:t>
            </a:r>
            <a:r>
              <a:rPr lang="ar-DZ" sz="2800" dirty="0" smtClean="0"/>
              <a:t>. </a:t>
            </a:r>
            <a:endParaRPr lang="fr-FR" sz="2800" dirty="0"/>
          </a:p>
        </p:txBody>
      </p:sp>
    </p:spTree>
    <p:extLst>
      <p:ext uri="{BB962C8B-B14F-4D97-AF65-F5344CB8AC3E}">
        <p14:creationId xmlns:p14="http://schemas.microsoft.com/office/powerpoint/2010/main" val="1058172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332656"/>
            <a:ext cx="7024744" cy="1143000"/>
          </a:xfrm>
        </p:spPr>
        <p:txBody>
          <a:bodyPr/>
          <a:lstStyle/>
          <a:p>
            <a:r>
              <a:rPr lang="ar-DZ" dirty="0" err="1" smtClean="0"/>
              <a:t>التونيكا</a:t>
            </a:r>
            <a:endParaRPr lang="fr-FR" dirty="0"/>
          </a:p>
        </p:txBody>
      </p:sp>
      <p:pic>
        <p:nvPicPr>
          <p:cNvPr id="5123" name="Picture 3" descr="C:\Users\NTIC\Documents\n.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6377" t="9774" r="23733" b="19638"/>
          <a:stretch/>
        </p:blipFill>
        <p:spPr bwMode="auto">
          <a:xfrm>
            <a:off x="899592" y="1628800"/>
            <a:ext cx="7056784" cy="453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142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0" y="692696"/>
            <a:ext cx="7024744" cy="648072"/>
          </a:xfrm>
        </p:spPr>
        <p:txBody>
          <a:bodyPr>
            <a:normAutofit fontScale="90000"/>
          </a:bodyPr>
          <a:lstStyle/>
          <a:p>
            <a:r>
              <a:rPr lang="fr-FR" dirty="0" err="1" smtClean="0"/>
              <a:t>stolla</a:t>
            </a:r>
            <a:r>
              <a:rPr lang="ar-DZ" dirty="0" err="1" smtClean="0"/>
              <a:t>ستولا</a:t>
            </a:r>
            <a:endParaRPr lang="fr-FR" dirty="0"/>
          </a:p>
        </p:txBody>
      </p:sp>
      <p:sp>
        <p:nvSpPr>
          <p:cNvPr id="3" name="Espace réservé du contenu 2"/>
          <p:cNvSpPr>
            <a:spLocks noGrp="1"/>
          </p:cNvSpPr>
          <p:nvPr>
            <p:ph idx="1"/>
          </p:nvPr>
        </p:nvSpPr>
        <p:spPr>
          <a:xfrm>
            <a:off x="827584" y="1412776"/>
            <a:ext cx="7560840" cy="4896544"/>
          </a:xfrm>
        </p:spPr>
        <p:txBody>
          <a:bodyPr>
            <a:normAutofit/>
          </a:bodyPr>
          <a:lstStyle/>
          <a:p>
            <a:pPr algn="just" rtl="1"/>
            <a:r>
              <a:rPr lang="ar-DZ" sz="2800" dirty="0">
                <a:latin typeface="Traditional Arabic" pitchFamily="18" charset="-78"/>
                <a:cs typeface="Traditional Arabic" pitchFamily="18" charset="-78"/>
              </a:rPr>
              <a:t>أما الزي المميز للمرأة الرومانية المتزوجة، فكان</a:t>
            </a:r>
            <a:r>
              <a:rPr lang="ar-DZ" sz="2800" b="1" dirty="0">
                <a:latin typeface="Traditional Arabic" pitchFamily="18" charset="-78"/>
                <a:cs typeface="Traditional Arabic" pitchFamily="18" charset="-78"/>
              </a:rPr>
              <a:t> </a:t>
            </a:r>
            <a:r>
              <a:rPr lang="ar-DZ" sz="2800" b="1" dirty="0" smtClean="0">
                <a:latin typeface="Traditional Arabic" pitchFamily="18" charset="-78"/>
                <a:cs typeface="Traditional Arabic" pitchFamily="18" charset="-78"/>
              </a:rPr>
              <a:t>/</a:t>
            </a:r>
            <a:r>
              <a:rPr lang="ar-DZ" sz="2800" b="1" dirty="0" err="1">
                <a:latin typeface="Traditional Arabic" pitchFamily="18" charset="-78"/>
                <a:cs typeface="Traditional Arabic" pitchFamily="18" charset="-78"/>
              </a:rPr>
              <a:t>الأستولا</a:t>
            </a:r>
            <a:r>
              <a:rPr lang="ar-DZ" sz="2800" b="1" dirty="0">
                <a:latin typeface="Traditional Arabic" pitchFamily="18" charset="-78"/>
                <a:cs typeface="Traditional Arabic" pitchFamily="18" charset="-78"/>
              </a:rPr>
              <a:t> أو </a:t>
            </a:r>
            <a:r>
              <a:rPr lang="ar-DZ" sz="2800" b="1" dirty="0" smtClean="0">
                <a:latin typeface="Traditional Arabic" pitchFamily="18" charset="-78"/>
                <a:cs typeface="Traditional Arabic" pitchFamily="18" charset="-78"/>
              </a:rPr>
              <a:t>(</a:t>
            </a:r>
            <a:r>
              <a:rPr lang="fr-FR" sz="2800" b="1" dirty="0" err="1">
                <a:latin typeface="Traditional Arabic" pitchFamily="18" charset="-78"/>
                <a:cs typeface="Traditional Arabic" pitchFamily="18" charset="-78"/>
              </a:rPr>
              <a:t>Stola</a:t>
            </a:r>
            <a:r>
              <a:rPr lang="fr-FR" sz="2800" b="1" dirty="0">
                <a:latin typeface="Traditional Arabic" pitchFamily="18" charset="-78"/>
                <a:cs typeface="Traditional Arabic" pitchFamily="18" charset="-78"/>
              </a:rPr>
              <a:t>)</a:t>
            </a:r>
            <a:r>
              <a:rPr lang="fr-FR" sz="2800" dirty="0">
                <a:latin typeface="Traditional Arabic" pitchFamily="18" charset="-78"/>
                <a:cs typeface="Traditional Arabic" pitchFamily="18" charset="-78"/>
              </a:rPr>
              <a:t> </a:t>
            </a:r>
            <a:r>
              <a:rPr lang="ar-DZ" sz="2800" dirty="0">
                <a:latin typeface="Traditional Arabic" pitchFamily="18" charset="-78"/>
                <a:cs typeface="Traditional Arabic" pitchFamily="18" charset="-78"/>
              </a:rPr>
              <a:t>وهو عبارة عن الزي الأيوني أو الدوري الإغريقي، </a:t>
            </a:r>
            <a:r>
              <a:rPr lang="ar-DZ" dirty="0">
                <a:solidFill>
                  <a:srgbClr val="3E3D2D"/>
                </a:solidFill>
                <a:latin typeface="Traditional Arabic" pitchFamily="18" charset="-78"/>
                <a:cs typeface="Traditional Arabic" pitchFamily="18" charset="-78"/>
              </a:rPr>
              <a:t>لبسته النساء الرومانيات ذوات المكانة المرموقة وذوات الرتب العالية في المجتمع الروماني. أي النساء </a:t>
            </a:r>
            <a:r>
              <a:rPr lang="ar-DZ" dirty="0" smtClean="0">
                <a:solidFill>
                  <a:srgbClr val="3E3D2D"/>
                </a:solidFill>
                <a:latin typeface="Traditional Arabic" pitchFamily="18" charset="-78"/>
                <a:cs typeface="Traditional Arabic" pitchFamily="18" charset="-78"/>
              </a:rPr>
              <a:t>النبيلات </a:t>
            </a:r>
            <a:r>
              <a:rPr lang="ar-DZ" dirty="0">
                <a:solidFill>
                  <a:srgbClr val="3E3D2D"/>
                </a:solidFill>
                <a:latin typeface="Traditional Arabic" pitchFamily="18" charset="-78"/>
                <a:cs typeface="Traditional Arabic" pitchFamily="18" charset="-78"/>
              </a:rPr>
              <a:t>وكانت في السابق اللباس </a:t>
            </a:r>
            <a:r>
              <a:rPr lang="ar-DZ" dirty="0" smtClean="0">
                <a:solidFill>
                  <a:srgbClr val="3E3D2D"/>
                </a:solidFill>
                <a:latin typeface="Traditional Arabic" pitchFamily="18" charset="-78"/>
                <a:cs typeface="Traditional Arabic" pitchFamily="18" charset="-78"/>
              </a:rPr>
              <a:t>الإغريقي </a:t>
            </a:r>
            <a:r>
              <a:rPr lang="ar-DZ" dirty="0">
                <a:solidFill>
                  <a:srgbClr val="3E3D2D"/>
                </a:solidFill>
                <a:latin typeface="Traditional Arabic" pitchFamily="18" charset="-78"/>
                <a:cs typeface="Traditional Arabic" pitchFamily="18" charset="-78"/>
              </a:rPr>
              <a:t>للرجال كما لبسها أيضا كهنة وخدّام </a:t>
            </a:r>
            <a:r>
              <a:rPr lang="ar-DZ" dirty="0" smtClean="0">
                <a:solidFill>
                  <a:srgbClr val="3E3D2D"/>
                </a:solidFill>
                <a:latin typeface="Traditional Arabic" pitchFamily="18" charset="-78"/>
                <a:cs typeface="Traditional Arabic" pitchFamily="18" charset="-78"/>
              </a:rPr>
              <a:t>الاه </a:t>
            </a:r>
            <a:r>
              <a:rPr lang="ar-DZ" dirty="0">
                <a:solidFill>
                  <a:srgbClr val="3E3D2D"/>
                </a:solidFill>
                <a:latin typeface="Traditional Arabic" pitchFamily="18" charset="-78"/>
                <a:cs typeface="Traditional Arabic" pitchFamily="18" charset="-78"/>
              </a:rPr>
              <a:t>المصري إيزيس، تكون أكثر اتساعا ومتدلية </a:t>
            </a:r>
            <a:r>
              <a:rPr lang="ar-DZ" dirty="0" smtClean="0">
                <a:solidFill>
                  <a:srgbClr val="3E3D2D"/>
                </a:solidFill>
                <a:latin typeface="Traditional Arabic" pitchFamily="18" charset="-78"/>
                <a:cs typeface="Traditional Arabic" pitchFamily="18" charset="-78"/>
              </a:rPr>
              <a:t>ولبستها </a:t>
            </a:r>
            <a:r>
              <a:rPr lang="ar-DZ" dirty="0">
                <a:solidFill>
                  <a:srgbClr val="3E3D2D"/>
                </a:solidFill>
                <a:latin typeface="Traditional Arabic" pitchFamily="18" charset="-78"/>
                <a:cs typeface="Traditional Arabic" pitchFamily="18" charset="-78"/>
              </a:rPr>
              <a:t>النساء الرومانيات العازفات على الناي. </a:t>
            </a:r>
            <a:r>
              <a:rPr lang="ar-DZ" sz="2800" dirty="0" smtClean="0">
                <a:latin typeface="Traditional Arabic" pitchFamily="18" charset="-78"/>
                <a:cs typeface="Traditional Arabic" pitchFamily="18" charset="-78"/>
              </a:rPr>
              <a:t>وكان </a:t>
            </a:r>
            <a:r>
              <a:rPr lang="ar-DZ" sz="2800" dirty="0">
                <a:latin typeface="Traditional Arabic" pitchFamily="18" charset="-78"/>
                <a:cs typeface="Traditional Arabic" pitchFamily="18" charset="-78"/>
              </a:rPr>
              <a:t>يُصنع من الصوف أو التيل أو الحرير. وكانت </a:t>
            </a:r>
            <a:r>
              <a:rPr lang="ar-DZ" sz="2800" dirty="0" err="1">
                <a:latin typeface="Traditional Arabic" pitchFamily="18" charset="-78"/>
                <a:cs typeface="Traditional Arabic" pitchFamily="18" charset="-78"/>
              </a:rPr>
              <a:t>الستولا</a:t>
            </a:r>
            <a:r>
              <a:rPr lang="ar-DZ" sz="2800" dirty="0">
                <a:latin typeface="Traditional Arabic" pitchFamily="18" charset="-78"/>
                <a:cs typeface="Traditional Arabic" pitchFamily="18" charset="-78"/>
              </a:rPr>
              <a:t> تُلبس فوق </a:t>
            </a:r>
            <a:r>
              <a:rPr lang="ar-DZ" sz="2800" dirty="0" smtClean="0">
                <a:latin typeface="Traditional Arabic" pitchFamily="18" charset="-78"/>
                <a:cs typeface="Traditional Arabic" pitchFamily="18" charset="-78"/>
              </a:rPr>
              <a:t>ا </a:t>
            </a:r>
            <a:r>
              <a:rPr lang="ar-DZ" sz="2800" dirty="0">
                <a:latin typeface="Traditional Arabic" pitchFamily="18" charset="-78"/>
                <a:cs typeface="Traditional Arabic" pitchFamily="18" charset="-78"/>
              </a:rPr>
              <a:t>أو </a:t>
            </a:r>
            <a:r>
              <a:rPr lang="ar-DZ" sz="2800" dirty="0" err="1">
                <a:latin typeface="Traditional Arabic" pitchFamily="18" charset="-78"/>
                <a:cs typeface="Traditional Arabic" pitchFamily="18" charset="-78"/>
              </a:rPr>
              <a:t>التونيكا</a:t>
            </a:r>
            <a:r>
              <a:rPr lang="ar-DZ" sz="2800" dirty="0">
                <a:latin typeface="Traditional Arabic" pitchFamily="18" charset="-78"/>
                <a:cs typeface="Traditional Arabic" pitchFamily="18" charset="-78"/>
              </a:rPr>
              <a:t>، وهي رداء عريضًا وطويلًا يكفي لتغطية </a:t>
            </a:r>
            <a:r>
              <a:rPr lang="ar-DZ" sz="2800" dirty="0" err="1">
                <a:latin typeface="Traditional Arabic" pitchFamily="18" charset="-78"/>
                <a:cs typeface="Traditional Arabic" pitchFamily="18" charset="-78"/>
              </a:rPr>
              <a:t>التونيك</a:t>
            </a:r>
            <a:r>
              <a:rPr lang="ar-DZ" sz="2800" dirty="0">
                <a:latin typeface="Traditional Arabic" pitchFamily="18" charset="-78"/>
                <a:cs typeface="Traditional Arabic" pitchFamily="18" charset="-78"/>
              </a:rPr>
              <a:t>، يثبت حول الجسم بالأحزمة، ويشكل منه طيات واسعة على الصدر. ونهاية </a:t>
            </a:r>
            <a:r>
              <a:rPr lang="ar-DZ" sz="2800" dirty="0" err="1">
                <a:latin typeface="Traditional Arabic" pitchFamily="18" charset="-78"/>
                <a:cs typeface="Traditional Arabic" pitchFamily="18" charset="-78"/>
              </a:rPr>
              <a:t>الستولا</a:t>
            </a:r>
            <a:r>
              <a:rPr lang="ar-DZ" sz="2800" dirty="0">
                <a:latin typeface="Traditional Arabic" pitchFamily="18" charset="-78"/>
                <a:cs typeface="Traditional Arabic" pitchFamily="18" charset="-78"/>
              </a:rPr>
              <a:t> تصل إلى مشط القدم، وأحيانًا كان يتم تثبيت </a:t>
            </a:r>
            <a:r>
              <a:rPr lang="ar-DZ" sz="2800" dirty="0" err="1">
                <a:latin typeface="Traditional Arabic" pitchFamily="18" charset="-78"/>
                <a:cs typeface="Traditional Arabic" pitchFamily="18" charset="-78"/>
              </a:rPr>
              <a:t>الستولا</a:t>
            </a:r>
            <a:r>
              <a:rPr lang="ar-DZ" sz="2800" dirty="0">
                <a:latin typeface="Traditional Arabic" pitchFamily="18" charset="-78"/>
                <a:cs typeface="Traditional Arabic" pitchFamily="18" charset="-78"/>
              </a:rPr>
              <a:t> على الأكتاف بواسطة الدبابيس أو </a:t>
            </a:r>
            <a:r>
              <a:rPr lang="ar-DZ" sz="2800" dirty="0" err="1">
                <a:latin typeface="Traditional Arabic" pitchFamily="18" charset="-78"/>
                <a:cs typeface="Traditional Arabic" pitchFamily="18" charset="-78"/>
              </a:rPr>
              <a:t>البروشات</a:t>
            </a:r>
            <a:r>
              <a:rPr lang="ar-DZ" sz="2800" dirty="0" smtClean="0">
                <a:latin typeface="Traditional Arabic" pitchFamily="18" charset="-78"/>
                <a:cs typeface="Traditional Arabic" pitchFamily="18" charset="-78"/>
              </a:rPr>
              <a:t>.</a:t>
            </a:r>
            <a:r>
              <a:rPr lang="ar-DZ" sz="2800" dirty="0">
                <a:latin typeface="Traditional Arabic" pitchFamily="18" charset="-78"/>
                <a:cs typeface="Traditional Arabic" pitchFamily="18" charset="-78"/>
              </a:rPr>
              <a:t> فهي إذن لباس السيدات المحترمات في 40 فيعطي بذلك مظهرا أنيقا لصاحبة الثوب. المجتمع الروماني، لذلك فإن مجلس الشيوخ كان يفرض عقوبات على السيدات </a:t>
            </a:r>
          </a:p>
          <a:p>
            <a:endParaRPr lang="fr-FR" dirty="0"/>
          </a:p>
        </p:txBody>
      </p:sp>
    </p:spTree>
    <p:extLst>
      <p:ext uri="{BB962C8B-B14F-4D97-AF65-F5344CB8AC3E}">
        <p14:creationId xmlns:p14="http://schemas.microsoft.com/office/powerpoint/2010/main" val="2736982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0" y="692696"/>
            <a:ext cx="7024744" cy="432048"/>
          </a:xfrm>
        </p:spPr>
        <p:txBody>
          <a:bodyPr>
            <a:normAutofit fontScale="90000"/>
          </a:bodyPr>
          <a:lstStyle/>
          <a:p>
            <a:r>
              <a:rPr lang="fr-FR" dirty="0" err="1" smtClean="0"/>
              <a:t>Stola</a:t>
            </a:r>
            <a:r>
              <a:rPr lang="fr-FR" dirty="0" smtClean="0"/>
              <a:t> et pella</a:t>
            </a:r>
            <a:endParaRPr lang="fr-FR" dirty="0"/>
          </a:p>
        </p:txBody>
      </p:sp>
      <p:pic>
        <p:nvPicPr>
          <p:cNvPr id="6146" name="Picture 2" descr="C:\Users\NTIC\Documents\e.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6960" t="20634" r="27396" b="33032"/>
          <a:stretch/>
        </p:blipFill>
        <p:spPr bwMode="auto">
          <a:xfrm>
            <a:off x="683568" y="1124744"/>
            <a:ext cx="7704856"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77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548680"/>
            <a:ext cx="7848872" cy="5832648"/>
          </a:xfrm>
        </p:spPr>
        <p:txBody>
          <a:bodyPr>
            <a:normAutofit/>
          </a:bodyPr>
          <a:lstStyle/>
          <a:p>
            <a:pPr marL="68580" indent="0" algn="just" rtl="1">
              <a:buNone/>
            </a:pPr>
            <a:r>
              <a:rPr lang="ar-DZ" dirty="0" err="1" smtClean="0"/>
              <a:t>البلا</a:t>
            </a:r>
            <a:r>
              <a:rPr lang="ar-DZ" dirty="0" smtClean="0"/>
              <a:t> </a:t>
            </a:r>
            <a:r>
              <a:rPr lang="fr-FR" dirty="0" err="1"/>
              <a:t>Palla</a:t>
            </a:r>
            <a:r>
              <a:rPr lang="fr-FR" dirty="0"/>
              <a:t> : </a:t>
            </a:r>
            <a:r>
              <a:rPr lang="ar-DZ" dirty="0"/>
              <a:t>ترتدي النساء الرومانيات فوق فستان </a:t>
            </a:r>
            <a:r>
              <a:rPr lang="ar-DZ" dirty="0" err="1" smtClean="0"/>
              <a:t>الستولاالرداء</a:t>
            </a:r>
            <a:r>
              <a:rPr lang="ar-DZ" dirty="0" smtClean="0"/>
              <a:t> </a:t>
            </a:r>
            <a:r>
              <a:rPr lang="ar-DZ" dirty="0"/>
              <a:t>الذي يسمى </a:t>
            </a:r>
            <a:r>
              <a:rPr lang="ar-DZ" dirty="0" smtClean="0"/>
              <a:t>ب </a:t>
            </a:r>
            <a:r>
              <a:rPr lang="fr-FR" dirty="0" err="1"/>
              <a:t>Palla</a:t>
            </a:r>
            <a:r>
              <a:rPr lang="fr-FR" dirty="0"/>
              <a:t> </a:t>
            </a:r>
            <a:r>
              <a:rPr lang="ar-DZ" dirty="0"/>
              <a:t>وهي القطعة الثالثة في اللباس النسوي، على شكل رداء يوضع على الكتف </a:t>
            </a:r>
            <a:r>
              <a:rPr lang="ar-DZ" dirty="0" smtClean="0"/>
              <a:t>الأيسر </a:t>
            </a:r>
            <a:r>
              <a:rPr lang="ar-DZ" dirty="0"/>
              <a:t>أو على الكتفين </a:t>
            </a:r>
            <a:r>
              <a:rPr lang="ar-DZ" dirty="0" smtClean="0"/>
              <a:t>معا. </a:t>
            </a:r>
            <a:r>
              <a:rPr lang="ar-DZ" dirty="0"/>
              <a:t>على </a:t>
            </a:r>
            <a:r>
              <a:rPr lang="ar-DZ" dirty="0" smtClean="0"/>
              <a:t>يغطي </a:t>
            </a:r>
            <a:r>
              <a:rPr lang="ar-DZ" dirty="0"/>
              <a:t>الظهر وجزء كبير من الجهة </a:t>
            </a:r>
            <a:r>
              <a:rPr lang="ar-DZ" dirty="0" smtClean="0"/>
              <a:t> الامامية ثم </a:t>
            </a:r>
            <a:r>
              <a:rPr lang="ar-DZ" dirty="0"/>
              <a:t>يرمى فوق الذراع الأيسر، هي معطف نسائي </a:t>
            </a:r>
            <a:r>
              <a:rPr lang="ar-DZ" dirty="0" smtClean="0"/>
              <a:t>كبير </a:t>
            </a:r>
            <a:r>
              <a:rPr lang="ar-DZ" dirty="0" smtClean="0">
                <a:solidFill>
                  <a:srgbClr val="3E3D2D"/>
                </a:solidFill>
              </a:rPr>
              <a:t>يرتديه </a:t>
            </a:r>
            <a:r>
              <a:rPr lang="ar-DZ" dirty="0">
                <a:solidFill>
                  <a:srgbClr val="3E3D2D"/>
                </a:solidFill>
              </a:rPr>
              <a:t>ممثلين التراجيديا الرومان</a:t>
            </a:r>
            <a:r>
              <a:rPr lang="ar-DZ" dirty="0" smtClean="0">
                <a:solidFill>
                  <a:srgbClr val="3E3D2D"/>
                </a:solidFill>
              </a:rPr>
              <a:t>.</a:t>
            </a:r>
            <a:r>
              <a:rPr lang="ar-DZ" dirty="0" smtClean="0"/>
              <a:t> ا فهي </a:t>
            </a:r>
            <a:r>
              <a:rPr lang="ar-DZ" dirty="0"/>
              <a:t>عبارة عن قطعة قماش متطاولة مستطيلة مثنية على </a:t>
            </a:r>
            <a:r>
              <a:rPr lang="ar-DZ" dirty="0" err="1"/>
              <a:t>إثنين</a:t>
            </a:r>
            <a:r>
              <a:rPr lang="ar-DZ" dirty="0"/>
              <a:t> باتجاه الطول، تمسك عند الرجوع بإبزيم على كل كتف وتحدث </a:t>
            </a:r>
            <a:r>
              <a:rPr lang="ar-DZ" dirty="0" smtClean="0"/>
              <a:t>بها  ثقبة لإخراج </a:t>
            </a:r>
            <a:r>
              <a:rPr lang="ar-DZ" dirty="0"/>
              <a:t>الذراع الأيسر’ وتعتبر </a:t>
            </a:r>
            <a:r>
              <a:rPr lang="ar-DZ" dirty="0" err="1" smtClean="0"/>
              <a:t>البلا</a:t>
            </a:r>
            <a:r>
              <a:rPr lang="ar-DZ" dirty="0" smtClean="0"/>
              <a:t> </a:t>
            </a:r>
            <a:r>
              <a:rPr lang="ar-DZ" dirty="0"/>
              <a:t>القطعة </a:t>
            </a:r>
            <a:r>
              <a:rPr lang="ar-DZ" dirty="0" smtClean="0"/>
              <a:t>الأساسية في. </a:t>
            </a:r>
            <a:r>
              <a:rPr lang="ar-DZ" dirty="0"/>
              <a:t>اللباس النسائي الروماني، وهي اللباس المحترم للمرأة الرومانية </a:t>
            </a:r>
            <a:r>
              <a:rPr lang="ar-DZ" dirty="0" err="1"/>
              <a:t>العقيلةأي</a:t>
            </a:r>
            <a:r>
              <a:rPr lang="ar-DZ" dirty="0"/>
              <a:t> لباس المرأة الكهلة المتزوجة ذات المقام الرفيع في </a:t>
            </a:r>
            <a:r>
              <a:rPr lang="ar-DZ" dirty="0" smtClean="0"/>
              <a:t>المجتمع</a:t>
            </a:r>
            <a:endParaRPr lang="fr-FR" dirty="0"/>
          </a:p>
        </p:txBody>
      </p:sp>
    </p:spTree>
    <p:extLst>
      <p:ext uri="{BB962C8B-B14F-4D97-AF65-F5344CB8AC3E}">
        <p14:creationId xmlns:p14="http://schemas.microsoft.com/office/powerpoint/2010/main" val="3353999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0" y="548680"/>
            <a:ext cx="7024744" cy="576064"/>
          </a:xfrm>
        </p:spPr>
        <p:txBody>
          <a:bodyPr>
            <a:normAutofit fontScale="90000"/>
          </a:bodyPr>
          <a:lstStyle/>
          <a:p>
            <a:r>
              <a:rPr lang="fr-FR" dirty="0" smtClean="0"/>
              <a:t>pella</a:t>
            </a:r>
            <a:endParaRPr lang="fr-FR" dirty="0"/>
          </a:p>
        </p:txBody>
      </p:sp>
      <p:pic>
        <p:nvPicPr>
          <p:cNvPr id="3074" name="Picture 2" descr="C:\Users\NTIC\Documents\z.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14" t="33860" r="79439" b="13395"/>
          <a:stretch/>
        </p:blipFill>
        <p:spPr bwMode="auto">
          <a:xfrm>
            <a:off x="1259632" y="1124744"/>
            <a:ext cx="6743700"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009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TIC\Documents\pe.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362" t="25701" r="62605" b="27240"/>
          <a:stretch/>
        </p:blipFill>
        <p:spPr bwMode="auto">
          <a:xfrm>
            <a:off x="2082800" y="476672"/>
            <a:ext cx="5081488"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265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492" y="1268760"/>
            <a:ext cx="7272924" cy="4563869"/>
          </a:xfrm>
        </p:spPr>
        <p:txBody>
          <a:bodyPr/>
          <a:lstStyle/>
          <a:p>
            <a:pPr algn="r" rtl="1"/>
            <a:r>
              <a:rPr lang="ar-DZ" dirty="0"/>
              <a:t>وظهر </a:t>
            </a:r>
            <a:r>
              <a:rPr lang="ar-DZ" dirty="0" smtClean="0"/>
              <a:t>ثوب </a:t>
            </a:r>
            <a:r>
              <a:rPr lang="ar-DZ" dirty="0"/>
              <a:t>آخر منافس </a:t>
            </a:r>
            <a:r>
              <a:rPr lang="ar-DZ" dirty="0" err="1" smtClean="0"/>
              <a:t>للبلا</a:t>
            </a:r>
            <a:r>
              <a:rPr lang="ar-DZ" dirty="0" smtClean="0"/>
              <a:t> </a:t>
            </a:r>
            <a:r>
              <a:rPr lang="ar-DZ" dirty="0"/>
              <a:t>يسمى </a:t>
            </a:r>
            <a:r>
              <a:rPr lang="ar-DZ" dirty="0" err="1" smtClean="0"/>
              <a:t>البانيولا</a:t>
            </a:r>
            <a:r>
              <a:rPr lang="ar-DZ" dirty="0" smtClean="0"/>
              <a:t> </a:t>
            </a:r>
            <a:r>
              <a:rPr lang="ar-DZ" dirty="0"/>
              <a:t>فماهي ومتى ظهرت؟ </a:t>
            </a:r>
            <a:r>
              <a:rPr lang="fr-FR" dirty="0" err="1" smtClean="0"/>
              <a:t>Paniula</a:t>
            </a:r>
            <a:r>
              <a:rPr lang="fr-FR" dirty="0"/>
              <a:t>: </a:t>
            </a:r>
            <a:endParaRPr lang="ar-DZ" dirty="0" err="1"/>
          </a:p>
          <a:p>
            <a:pPr lvl="0" algn="r" rtl="1">
              <a:buClr>
                <a:srgbClr val="94C600"/>
              </a:buClr>
            </a:pPr>
            <a:r>
              <a:rPr lang="ar-DZ" dirty="0" smtClean="0"/>
              <a:t>خلال الامبراطورية العليا ظهر لباس منافس </a:t>
            </a:r>
            <a:r>
              <a:rPr lang="ar-DZ" dirty="0" err="1" smtClean="0"/>
              <a:t>للبلا</a:t>
            </a:r>
            <a:r>
              <a:rPr lang="ar-DZ" dirty="0" smtClean="0"/>
              <a:t> وهو </a:t>
            </a:r>
            <a:r>
              <a:rPr lang="ar-DZ" dirty="0" err="1" smtClean="0"/>
              <a:t>الباينولا</a:t>
            </a:r>
            <a:r>
              <a:rPr lang="ar-DZ" dirty="0" smtClean="0"/>
              <a:t> والذي كان في بداية الأمر لباس خاص بالمسافرين والعبيد والأشخاص البسطاء يرتدونه </a:t>
            </a:r>
            <a:r>
              <a:rPr lang="ar-DZ" dirty="0" err="1" smtClean="0">
                <a:solidFill>
                  <a:srgbClr val="3E3D2D"/>
                </a:solidFill>
              </a:rPr>
              <a:t>عندسقوط</a:t>
            </a:r>
            <a:r>
              <a:rPr lang="ar-DZ" dirty="0" smtClean="0">
                <a:solidFill>
                  <a:srgbClr val="3E3D2D"/>
                </a:solidFill>
              </a:rPr>
              <a:t> </a:t>
            </a:r>
            <a:r>
              <a:rPr lang="ar-DZ" dirty="0">
                <a:solidFill>
                  <a:srgbClr val="3E3D2D"/>
                </a:solidFill>
              </a:rPr>
              <a:t>المطر وهو عبارة عن رداء أو معطف </a:t>
            </a:r>
            <a:endParaRPr lang="fr-FR" dirty="0">
              <a:solidFill>
                <a:srgbClr val="3E3D2D"/>
              </a:solidFill>
            </a:endParaRPr>
          </a:p>
          <a:p>
            <a:pPr algn="r" rtl="1"/>
            <a:r>
              <a:rPr lang="ar-DZ" dirty="0" smtClean="0"/>
              <a:t> سميك وثقيل دون أكمام يأخذ شكل جرسي يصل لحد الركبتين وخال من كل أناقة و زركشة,</a:t>
            </a:r>
            <a:endParaRPr lang="fr-FR" dirty="0"/>
          </a:p>
        </p:txBody>
      </p:sp>
    </p:spTree>
    <p:extLst>
      <p:ext uri="{BB962C8B-B14F-4D97-AF65-F5344CB8AC3E}">
        <p14:creationId xmlns:p14="http://schemas.microsoft.com/office/powerpoint/2010/main" val="1652403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492" y="1124744"/>
            <a:ext cx="6777317" cy="5040560"/>
          </a:xfrm>
        </p:spPr>
        <p:txBody>
          <a:bodyPr>
            <a:normAutofit/>
          </a:bodyPr>
          <a:lstStyle/>
          <a:p>
            <a:pPr algn="just" rtl="1"/>
            <a:r>
              <a:rPr lang="ar-DZ" sz="2800" dirty="0"/>
              <a:t>وارتدت أيضًا المرأة الرومانية </a:t>
            </a:r>
            <a:r>
              <a:rPr lang="ar-DZ" sz="2800" b="1" dirty="0" smtClean="0"/>
              <a:t>(</a:t>
            </a:r>
            <a:r>
              <a:rPr lang="fr-FR" sz="2800" b="1" dirty="0" err="1"/>
              <a:t>Dalmatica</a:t>
            </a:r>
            <a:r>
              <a:rPr lang="fr-FR" sz="2800" b="1" dirty="0"/>
              <a:t>)</a:t>
            </a:r>
            <a:r>
              <a:rPr lang="fr-FR" sz="2800" dirty="0"/>
              <a:t> </a:t>
            </a:r>
            <a:r>
              <a:rPr lang="ar-DZ" sz="2800" dirty="0"/>
              <a:t>وهو زي مأخوذ من آسيا الصغرى، وكان يرتدى أيضًا فوق </a:t>
            </a:r>
            <a:r>
              <a:rPr lang="ar-DZ" sz="2800" dirty="0" err="1"/>
              <a:t>التونيك</a:t>
            </a:r>
            <a:r>
              <a:rPr lang="ar-DZ" sz="2800" dirty="0"/>
              <a:t>. وأهم ما يميزه هو الأكمام الواسعة والتي كانت غالبًا ما تزين بالأشرطة، وقد أحببته السيدات الرومانيات وشاع استعماله بينهما. كما استخدمته الطبقات الراقية، فكان يدل على ارتفاع شأن المرأة وقدرها. </a:t>
            </a:r>
          </a:p>
          <a:p>
            <a:pPr algn="r"/>
            <a:endParaRPr lang="fr-FR" dirty="0"/>
          </a:p>
        </p:txBody>
      </p:sp>
    </p:spTree>
    <p:extLst>
      <p:ext uri="{BB962C8B-B14F-4D97-AF65-F5344CB8AC3E}">
        <p14:creationId xmlns:p14="http://schemas.microsoft.com/office/powerpoint/2010/main" val="1687753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764704"/>
            <a:ext cx="7920880" cy="5688632"/>
          </a:xfrm>
        </p:spPr>
        <p:txBody>
          <a:bodyPr>
            <a:noAutofit/>
          </a:bodyPr>
          <a:lstStyle/>
          <a:p>
            <a:pPr marL="68580" indent="0" algn="just" rtl="1">
              <a:buNone/>
            </a:pPr>
            <a:r>
              <a:rPr lang="ar-DZ" sz="1800" b="1" dirty="0">
                <a:solidFill>
                  <a:srgbClr val="000000"/>
                </a:solidFill>
                <a:latin typeface="MunaBlack"/>
              </a:rPr>
              <a:t>مصـادر التعرف على ملابـس الليبيين </a:t>
            </a:r>
            <a:r>
              <a:rPr lang="ar-DZ" sz="1800" b="1" dirty="0" err="1">
                <a:solidFill>
                  <a:srgbClr val="000000"/>
                </a:solidFill>
                <a:latin typeface="MunaBlack"/>
              </a:rPr>
              <a:t>والنوميد</a:t>
            </a:r>
            <a:r>
              <a:rPr lang="ar-DZ" sz="1800" b="1" dirty="0">
                <a:solidFill>
                  <a:srgbClr val="000000"/>
                </a:solidFill>
                <a:latin typeface="MunaBlack"/>
              </a:rPr>
              <a:t/>
            </a:r>
            <a:br>
              <a:rPr lang="ar-DZ" sz="1800" b="1" dirty="0">
                <a:solidFill>
                  <a:srgbClr val="000000"/>
                </a:solidFill>
                <a:latin typeface="MunaBlack"/>
              </a:rPr>
            </a:br>
            <a:r>
              <a:rPr lang="ar-DZ" sz="2000" dirty="0">
                <a:solidFill>
                  <a:srgbClr val="000000"/>
                </a:solidFill>
                <a:latin typeface="Damascus"/>
              </a:rPr>
              <a:t>تمكنـا مـن التعـرف علـى الألبسـة التـي صنعهـا وارتداهـا إنسـان المغـرب القديـم قبـل مجيـئ الرومـان </a:t>
            </a:r>
            <a:r>
              <a:rPr lang="ar-DZ" sz="2000" dirty="0" smtClean="0">
                <a:solidFill>
                  <a:srgbClr val="000000"/>
                </a:solidFill>
                <a:latin typeface="Damascus"/>
              </a:rPr>
              <a:t>مـن خـلال </a:t>
            </a:r>
            <a:r>
              <a:rPr lang="ar-DZ" sz="2000" dirty="0">
                <a:solidFill>
                  <a:srgbClr val="000000"/>
                </a:solidFill>
                <a:latin typeface="Damascus"/>
              </a:rPr>
              <a:t>مصـادر متنوعـة، و هـي الأنصـاب و الرسـوم الصخريـة و المسـكوكات </a:t>
            </a:r>
            <a:r>
              <a:rPr lang="ar-DZ" sz="2000" dirty="0">
                <a:solidFill>
                  <a:srgbClr val="000000"/>
                </a:solidFill>
                <a:latin typeface="AdobeArabic-Regular"/>
              </a:rPr>
              <a:t>( </a:t>
            </a:r>
            <a:r>
              <a:rPr lang="ar-DZ" sz="2000" dirty="0" smtClean="0">
                <a:solidFill>
                  <a:srgbClr val="000000"/>
                </a:solidFill>
                <a:latin typeface="Damascus"/>
              </a:rPr>
              <a:t>،</a:t>
            </a:r>
            <a:r>
              <a:rPr lang="ar-DZ" sz="2000" dirty="0" smtClean="0">
                <a:solidFill>
                  <a:srgbClr val="000000"/>
                </a:solidFill>
                <a:latin typeface="AdobeArabic-Regular"/>
              </a:rPr>
              <a:t>) </a:t>
            </a:r>
            <a:r>
              <a:rPr lang="ar-DZ" sz="2000" dirty="0" smtClean="0">
                <a:solidFill>
                  <a:srgbClr val="000000"/>
                </a:solidFill>
                <a:latin typeface="Damascus"/>
              </a:rPr>
              <a:t>و </a:t>
            </a:r>
            <a:r>
              <a:rPr lang="ar-DZ" sz="2000" dirty="0">
                <a:solidFill>
                  <a:srgbClr val="000000"/>
                </a:solidFill>
                <a:latin typeface="Damascus"/>
              </a:rPr>
              <a:t>أيضـا مـن خـلال </a:t>
            </a:r>
            <a:r>
              <a:rPr lang="ar-DZ" sz="2000" dirty="0" smtClean="0">
                <a:solidFill>
                  <a:srgbClr val="000000"/>
                </a:solidFill>
                <a:latin typeface="Damascus"/>
              </a:rPr>
              <a:t>كتابـات المؤرخـين </a:t>
            </a:r>
            <a:r>
              <a:rPr lang="ar-DZ" sz="2000" dirty="0">
                <a:solidFill>
                  <a:srgbClr val="000000"/>
                </a:solidFill>
                <a:latin typeface="Damascus"/>
              </a:rPr>
              <a:t>القدامـى و كذلـك مـن خـلال البقايـا الماديـة التـي عثـر عليهـا فـي المقابـر العائـدة إلـى الفتـرة </a:t>
            </a:r>
            <a:r>
              <a:rPr lang="ar-DZ" sz="2000" dirty="0" err="1" smtClean="0">
                <a:solidFill>
                  <a:srgbClr val="000000"/>
                </a:solidFill>
                <a:latin typeface="Damascus"/>
              </a:rPr>
              <a:t>المعنيـةبالدراسـة</a:t>
            </a:r>
            <a:r>
              <a:rPr lang="ar-DZ" sz="2000" dirty="0">
                <a:solidFill>
                  <a:srgbClr val="000000"/>
                </a:solidFill>
                <a:latin typeface="Damascus"/>
              </a:rPr>
              <a:t>. تهـدف هـذه الدراسـة إلـى الكشـف عـن أنـواع وأشـكال اللبـاس عنـد كل حضـارة مـرت </a:t>
            </a:r>
            <a:r>
              <a:rPr lang="ar-DZ" sz="2000" dirty="0" err="1" smtClean="0">
                <a:solidFill>
                  <a:srgbClr val="000000"/>
                </a:solidFill>
                <a:latin typeface="Damascus"/>
              </a:rPr>
              <a:t>بالمنطقـةوكذلـك</a:t>
            </a:r>
            <a:r>
              <a:rPr lang="ar-DZ" sz="2000" dirty="0" smtClean="0">
                <a:solidFill>
                  <a:srgbClr val="000000"/>
                </a:solidFill>
                <a:latin typeface="Damascus"/>
              </a:rPr>
              <a:t> </a:t>
            </a:r>
            <a:r>
              <a:rPr lang="ar-DZ" sz="2000" dirty="0">
                <a:solidFill>
                  <a:srgbClr val="000000"/>
                </a:solidFill>
                <a:latin typeface="Damascus"/>
              </a:rPr>
              <a:t>معرفـة خصائـص كل نـوع مـن تلـك الألبسـة و مـواد صنعهـا و الألـوان التـي صبغـت بهـا. و </a:t>
            </a:r>
            <a:r>
              <a:rPr lang="ar-DZ" sz="2000" dirty="0" smtClean="0">
                <a:solidFill>
                  <a:srgbClr val="000000"/>
                </a:solidFill>
                <a:latin typeface="Damascus"/>
              </a:rPr>
              <a:t>يشـكل اللبـاس </a:t>
            </a:r>
            <a:r>
              <a:rPr lang="ar-DZ" sz="2000" dirty="0" err="1">
                <a:solidFill>
                  <a:srgbClr val="000000"/>
                </a:solidFill>
                <a:latin typeface="Damascus"/>
              </a:rPr>
              <a:t>النوميـدي</a:t>
            </a:r>
            <a:r>
              <a:rPr lang="ar-DZ" sz="2000" dirty="0">
                <a:solidFill>
                  <a:srgbClr val="000000"/>
                </a:solidFill>
                <a:latin typeface="Damascus"/>
              </a:rPr>
              <a:t> علـى تنوعـه عامـلا هامـا فـي إظهـار الطبيعـة </a:t>
            </a:r>
            <a:r>
              <a:rPr lang="ar-DZ" sz="2000" dirty="0" err="1">
                <a:solidFill>
                  <a:srgbClr val="000000"/>
                </a:solidFill>
                <a:latin typeface="Damascus"/>
              </a:rPr>
              <a:t>التـى</a:t>
            </a:r>
            <a:r>
              <a:rPr lang="ar-DZ" sz="2000" dirty="0">
                <a:solidFill>
                  <a:srgbClr val="000000"/>
                </a:solidFill>
                <a:latin typeface="Damascus"/>
              </a:rPr>
              <a:t> كانـت سـائدة فـي تلـك الفتـرة و </a:t>
            </a:r>
            <a:r>
              <a:rPr lang="ar-DZ" sz="2000" dirty="0" smtClean="0">
                <a:solidFill>
                  <a:srgbClr val="000000"/>
                </a:solidFill>
                <a:latin typeface="Damascus"/>
              </a:rPr>
              <a:t>نمـط معيشـة </a:t>
            </a:r>
            <a:r>
              <a:rPr lang="ar-DZ" sz="2000" dirty="0">
                <a:solidFill>
                  <a:srgbClr val="000000"/>
                </a:solidFill>
                <a:latin typeface="Damascus"/>
              </a:rPr>
              <a:t>الأفـراد و اسـتمرارية التقاليـد و العـادات و الطقـوس التـي مورسـت فـي وقـت مـا. غيـر أن </a:t>
            </a:r>
            <a:r>
              <a:rPr lang="ar-DZ" sz="2000" dirty="0" smtClean="0">
                <a:solidFill>
                  <a:srgbClr val="000000"/>
                </a:solidFill>
                <a:latin typeface="Damascus"/>
              </a:rPr>
              <a:t>الشـواهد الأثريــة </a:t>
            </a:r>
            <a:r>
              <a:rPr lang="ar-DZ" sz="2000" dirty="0">
                <a:solidFill>
                  <a:srgbClr val="000000"/>
                </a:solidFill>
                <a:latin typeface="Damascus"/>
              </a:rPr>
              <a:t>التــي تبــرز لنــا المشــاهد التصوريــة للأشــخاص المرموقــين فــي المجتمــع تبــين لنــا مــا يرتديــه </a:t>
            </a:r>
            <a:r>
              <a:rPr lang="ar-DZ" sz="2000" dirty="0" smtClean="0">
                <a:solidFill>
                  <a:srgbClr val="000000"/>
                </a:solidFill>
                <a:latin typeface="Damascus"/>
              </a:rPr>
              <a:t>هــذا الشـخص </a:t>
            </a:r>
            <a:r>
              <a:rPr lang="ar-DZ" sz="2000" dirty="0">
                <a:solidFill>
                  <a:srgbClr val="000000"/>
                </a:solidFill>
                <a:latin typeface="Damascus"/>
              </a:rPr>
              <a:t>فـي النصـب </a:t>
            </a:r>
            <a:r>
              <a:rPr lang="ar-DZ" sz="2000" dirty="0">
                <a:solidFill>
                  <a:srgbClr val="000000"/>
                </a:solidFill>
                <a:latin typeface="AdobeArabic-Regular"/>
              </a:rPr>
              <a:t>,</a:t>
            </a:r>
            <a:r>
              <a:rPr lang="ar-DZ" sz="2000" dirty="0">
                <a:solidFill>
                  <a:srgbClr val="000000"/>
                </a:solidFill>
                <a:latin typeface="Damascus"/>
              </a:rPr>
              <a:t>ورغـم أن الهـدف مـن عمليـة اسـتعمال النصـب كان الغـرض منـه دينيـا وعقائديـا </a:t>
            </a:r>
            <a:r>
              <a:rPr lang="ar-DZ" sz="2000" dirty="0" smtClean="0">
                <a:solidFill>
                  <a:srgbClr val="000000"/>
                </a:solidFill>
                <a:latin typeface="Damascus"/>
              </a:rPr>
              <a:t>بحتـا.</a:t>
            </a:r>
            <a:r>
              <a:rPr lang="ar-DZ" sz="2000" dirty="0">
                <a:solidFill>
                  <a:srgbClr val="000000"/>
                </a:solidFill>
                <a:latin typeface="Damascus"/>
              </a:rPr>
              <a:t/>
            </a:r>
            <a:br>
              <a:rPr lang="ar-DZ" sz="2000" dirty="0">
                <a:solidFill>
                  <a:srgbClr val="000000"/>
                </a:solidFill>
                <a:latin typeface="Damascus"/>
              </a:rPr>
            </a:br>
            <a:r>
              <a:rPr lang="ar-DZ" sz="2000" dirty="0">
                <a:solidFill>
                  <a:srgbClr val="000000"/>
                </a:solidFill>
                <a:latin typeface="Damascus"/>
              </a:rPr>
              <a:t>ولقـد أوجـدت لنـا مجموعـة مـن النصـب والمشـاهد التصوريـة جوانـب </a:t>
            </a:r>
            <a:r>
              <a:rPr lang="ar-DZ" sz="2000" dirty="0" err="1">
                <a:solidFill>
                  <a:srgbClr val="000000"/>
                </a:solidFill>
                <a:latin typeface="Damascus"/>
              </a:rPr>
              <a:t>إكنونوغرافيـة</a:t>
            </a:r>
            <a:r>
              <a:rPr lang="ar-DZ" sz="2000" dirty="0">
                <a:solidFill>
                  <a:srgbClr val="000000"/>
                </a:solidFill>
                <a:latin typeface="Damascus"/>
              </a:rPr>
              <a:t> تصويريـة أظهـر </a:t>
            </a:r>
            <a:r>
              <a:rPr lang="ar-DZ" sz="2000" dirty="0" err="1" smtClean="0">
                <a:solidFill>
                  <a:srgbClr val="000000"/>
                </a:solidFill>
                <a:latin typeface="Damascus"/>
              </a:rPr>
              <a:t>الكثيـرمنهـا</a:t>
            </a:r>
            <a:r>
              <a:rPr lang="ar-DZ" sz="2000" dirty="0" smtClean="0">
                <a:solidFill>
                  <a:srgbClr val="000000"/>
                </a:solidFill>
                <a:latin typeface="Damascus"/>
              </a:rPr>
              <a:t> </a:t>
            </a:r>
            <a:r>
              <a:rPr lang="ar-DZ" sz="2000" dirty="0">
                <a:solidFill>
                  <a:srgbClr val="000000"/>
                </a:solidFill>
                <a:latin typeface="Damascus"/>
              </a:rPr>
              <a:t>وضـع الشـخص بتقاليـده وأزيـاء لباسـه وعاداتـه </a:t>
            </a:r>
            <a:r>
              <a:rPr lang="ar-DZ" sz="2000" dirty="0">
                <a:solidFill>
                  <a:srgbClr val="000000"/>
                </a:solidFill>
                <a:latin typeface="AdobeArabic-Regular"/>
              </a:rPr>
              <a:t>, </a:t>
            </a:r>
            <a:r>
              <a:rPr lang="ar-DZ" sz="2000" dirty="0">
                <a:solidFill>
                  <a:srgbClr val="000000"/>
                </a:solidFill>
                <a:latin typeface="Damascus"/>
              </a:rPr>
              <a:t>ومـن خلالهـا تمكنـا مـن معرفـة الكثيـر ممـا أسـتعمل</a:t>
            </a:r>
            <a:br>
              <a:rPr lang="ar-DZ" sz="2000" dirty="0">
                <a:solidFill>
                  <a:srgbClr val="000000"/>
                </a:solidFill>
                <a:latin typeface="Damascus"/>
              </a:rPr>
            </a:br>
            <a:r>
              <a:rPr lang="ar-DZ" sz="2000" dirty="0">
                <a:solidFill>
                  <a:srgbClr val="000000"/>
                </a:solidFill>
                <a:latin typeface="Damascus"/>
              </a:rPr>
              <a:t>مـن نمـاذج مـن اللبـاس فـي فترتـه.</a:t>
            </a:r>
            <a:r>
              <a:rPr lang="ar-DZ" sz="2000" dirty="0">
                <a:solidFill>
                  <a:srgbClr val="000000"/>
                </a:solidFill>
                <a:latin typeface="AdobeArabic-Regular"/>
              </a:rPr>
              <a:t>()</a:t>
            </a:r>
            <a:r>
              <a:rPr lang="ar-DZ" sz="2000" dirty="0"/>
              <a:t> </a:t>
            </a:r>
            <a:r>
              <a:rPr lang="ar-DZ" sz="1800" dirty="0"/>
              <a:t/>
            </a:r>
            <a:br>
              <a:rPr lang="ar-DZ" sz="1800" dirty="0"/>
            </a:br>
            <a:endParaRPr lang="fr-FR" sz="1800" dirty="0"/>
          </a:p>
        </p:txBody>
      </p:sp>
    </p:spTree>
    <p:extLst>
      <p:ext uri="{BB962C8B-B14F-4D97-AF65-F5344CB8AC3E}">
        <p14:creationId xmlns:p14="http://schemas.microsoft.com/office/powerpoint/2010/main" val="475410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1124744"/>
            <a:ext cx="7920880" cy="5544616"/>
          </a:xfrm>
        </p:spPr>
        <p:txBody>
          <a:bodyPr>
            <a:noAutofit/>
          </a:bodyPr>
          <a:lstStyle/>
          <a:p>
            <a:pPr algn="just"/>
            <a:r>
              <a:rPr lang="ar-DZ" sz="2800" dirty="0"/>
              <a:t>كانت أكثر الأنواع التي اقترن استعمالها مع الزي الخارجي، وأصبحت رداءً خارجيًا شائعًا يستعمل مع </a:t>
            </a:r>
            <a:r>
              <a:rPr lang="ar-DZ" sz="2800" dirty="0" smtClean="0"/>
              <a:t>ا </a:t>
            </a:r>
            <a:r>
              <a:rPr lang="ar-DZ" sz="2800" dirty="0"/>
              <a:t>ذي الكمين </a:t>
            </a:r>
            <a:r>
              <a:rPr lang="ar-DZ" sz="2800" dirty="0" err="1" smtClean="0"/>
              <a:t>الأستولا</a:t>
            </a:r>
            <a:r>
              <a:rPr lang="ar-DZ" sz="2800" dirty="0"/>
              <a:t>، وكان النساء يفضلونه عن </a:t>
            </a:r>
            <a:r>
              <a:rPr lang="ar-DZ" sz="2800" dirty="0" err="1"/>
              <a:t>التوجا</a:t>
            </a:r>
            <a:r>
              <a:rPr lang="ar-DZ" sz="2800" dirty="0"/>
              <a:t>. وهي عباءة مستطيلة الشكل تشبه إلى حد كبير العباءة الإغريقية </a:t>
            </a:r>
            <a:r>
              <a:rPr lang="ar-DZ" sz="2800" dirty="0" smtClean="0"/>
              <a:t>(</a:t>
            </a:r>
            <a:r>
              <a:rPr lang="fr-FR" sz="2800" dirty="0" smtClean="0"/>
              <a:t>، </a:t>
            </a:r>
            <a:r>
              <a:rPr lang="ar-DZ" sz="2800" dirty="0"/>
              <a:t>يتم تمريرها فوق الكتف الأيسر ثم تلف من الخلف حول الجسم، ثم تمر تحت الذراع الأيمن حيث تتركه عاريًا ثم تلف مرة أخرى على الكتف الأيسر. أو تثبت باستعمال </a:t>
            </a:r>
            <a:r>
              <a:rPr lang="ar-DZ" sz="2800" dirty="0" err="1"/>
              <a:t>البروشات</a:t>
            </a:r>
            <a:r>
              <a:rPr lang="ar-DZ" sz="2800" dirty="0"/>
              <a:t> أو الدبابيس حيث يترك الذراع الأيمن حرًا، كما يغطى منتصف الذراع، ثم يمر تحت الذراع اليسرى، ويترك هذا الذراع أيضًا حرًا </a:t>
            </a:r>
            <a:r>
              <a:rPr lang="ar-DZ" sz="2800" dirty="0" err="1"/>
              <a:t>ى</a:t>
            </a:r>
            <a:r>
              <a:rPr lang="ar-DZ" sz="2800" dirty="0" err="1" smtClean="0"/>
              <a:t>أو</a:t>
            </a:r>
            <a:r>
              <a:rPr lang="ar-DZ" sz="2800" dirty="0" smtClean="0"/>
              <a:t> يغطى</a:t>
            </a:r>
            <a:endParaRPr lang="fr-FR" sz="2800" dirty="0"/>
          </a:p>
        </p:txBody>
      </p:sp>
    </p:spTree>
    <p:extLst>
      <p:ext uri="{BB962C8B-B14F-4D97-AF65-F5344CB8AC3E}">
        <p14:creationId xmlns:p14="http://schemas.microsoft.com/office/powerpoint/2010/main" val="3124484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dalmatica</a:t>
            </a:r>
            <a:endParaRPr lang="fr-FR" dirty="0"/>
          </a:p>
        </p:txBody>
      </p:sp>
      <p:pic>
        <p:nvPicPr>
          <p:cNvPr id="2050" name="Picture 2" descr="C:\Users\NTIC\Desktop\Dalamatikroemisc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8156" y="2324100"/>
            <a:ext cx="2806700" cy="350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932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err="1" smtClean="0"/>
              <a:t>التوجة</a:t>
            </a:r>
            <a:endParaRPr lang="fr-FR" dirty="0"/>
          </a:p>
        </p:txBody>
      </p:sp>
      <p:pic>
        <p:nvPicPr>
          <p:cNvPr id="1026" name="Picture 2" descr="C:\Users\NTIC\Desktop\toga.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6230" t="30711" r="11408" b="19594"/>
          <a:stretch/>
        </p:blipFill>
        <p:spPr bwMode="auto">
          <a:xfrm>
            <a:off x="1115616" y="1988840"/>
            <a:ext cx="748883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538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dirty="0" err="1" smtClean="0"/>
              <a:t>stola</a:t>
            </a:r>
            <a:r>
              <a:rPr lang="ar-DZ" dirty="0" err="1" smtClean="0"/>
              <a:t>الاستولا</a:t>
            </a:r>
            <a:endParaRPr lang="fr-FR" dirty="0"/>
          </a:p>
        </p:txBody>
      </p:sp>
      <p:pic>
        <p:nvPicPr>
          <p:cNvPr id="2050" name="Picture 2" descr="C:\Users\NTIC\Desktop\Captureتتت.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434" t="16083" r="31233" b="6968"/>
          <a:stretch/>
        </p:blipFill>
        <p:spPr bwMode="auto">
          <a:xfrm>
            <a:off x="1115616" y="2276872"/>
            <a:ext cx="6336704" cy="403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2338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r>
              <a:rPr lang="fr-FR" dirty="0" err="1" smtClean="0"/>
              <a:t>stola</a:t>
            </a:r>
            <a:endParaRPr lang="fr-FR" dirty="0"/>
          </a:p>
        </p:txBody>
      </p:sp>
      <p:pic>
        <p:nvPicPr>
          <p:cNvPr id="4098" name="Picture 2" descr="C:\Users\NTIC\Desktop\c6ce30505f99326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8208912"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076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stola</a:t>
            </a:r>
            <a:endParaRPr lang="fr-FR" dirty="0"/>
          </a:p>
        </p:txBody>
      </p:sp>
      <p:pic>
        <p:nvPicPr>
          <p:cNvPr id="5122" name="Picture 2" descr="C:\Users\NTIC\Desktop\g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600200"/>
            <a:ext cx="7344815" cy="49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6083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dirty="0" err="1" smtClean="0"/>
              <a:t>توجة</a:t>
            </a:r>
            <a:r>
              <a:rPr lang="fr-FR" dirty="0" err="1" smtClean="0"/>
              <a:t>toga</a:t>
            </a:r>
            <a:endParaRPr lang="fr-FR" dirty="0"/>
          </a:p>
        </p:txBody>
      </p:sp>
      <p:pic>
        <p:nvPicPr>
          <p:cNvPr id="3074" name="Picture 2" descr="C:\Users\NTIC\Desktop\Capture.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735" t="14428" r="28676" b="6555"/>
          <a:stretch/>
        </p:blipFill>
        <p:spPr bwMode="auto">
          <a:xfrm>
            <a:off x="1835696" y="2060848"/>
            <a:ext cx="5328591" cy="354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2329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itaillecreux</a:t>
            </a:r>
            <a:endParaRPr lang="fr-FR" dirty="0"/>
          </a:p>
        </p:txBody>
      </p:sp>
      <p:pic>
        <p:nvPicPr>
          <p:cNvPr id="1026" name="Picture 2" descr="C:\Users\NTIC\Desktop\800px-Julie,_Intaille_C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2838" y="2324100"/>
            <a:ext cx="3337336" cy="350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7442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2050" name="Picture 2" descr="C:\Users\NTIC\Desktop\800px-Roman_-_Intaglio_of_a_Circus_with_a_Chariot_Race_-_Walters_4213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420888"/>
            <a:ext cx="712879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9534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descr="C:\Users\NTIC\Desktop\Intaille_romaine_en_jaspe_sanguin_avec_Abrasax_l'anguipède_à_tête_de_coq_alectrocéphale_et_les_noms_des_anges_magico-religieuse,_gnostiqu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2324100"/>
            <a:ext cx="6912768" cy="3769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946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492" y="908720"/>
            <a:ext cx="6777317" cy="5184576"/>
          </a:xfrm>
        </p:spPr>
        <p:txBody>
          <a:bodyPr>
            <a:normAutofit/>
          </a:bodyPr>
          <a:lstStyle/>
          <a:p>
            <a:pPr algn="just" rtl="1"/>
            <a:r>
              <a:rPr lang="ar-DZ" sz="2800" b="1" dirty="0">
                <a:solidFill>
                  <a:srgbClr val="000000"/>
                </a:solidFill>
                <a:latin typeface="Traditional Arabic" pitchFamily="18" charset="-78"/>
                <a:cs typeface="Traditional Arabic" pitchFamily="18" charset="-78"/>
              </a:rPr>
              <a:t>مواد صناعة الملابس</a:t>
            </a:r>
            <a:br>
              <a:rPr lang="ar-DZ" sz="2800" b="1" dirty="0">
                <a:solidFill>
                  <a:srgbClr val="000000"/>
                </a:solidFill>
                <a:latin typeface="Traditional Arabic" pitchFamily="18" charset="-78"/>
                <a:cs typeface="Traditional Arabic" pitchFamily="18" charset="-78"/>
              </a:rPr>
            </a:br>
            <a:r>
              <a:rPr lang="ar-DZ" sz="2800" dirty="0">
                <a:solidFill>
                  <a:srgbClr val="000000"/>
                </a:solidFill>
                <a:latin typeface="Traditional Arabic" pitchFamily="18" charset="-78"/>
                <a:cs typeface="Traditional Arabic" pitchFamily="18" charset="-78"/>
              </a:rPr>
              <a:t>تظهـر ملابـس جلديـة فـي الرسـوم الصخريـة مثـل تلـك الموجـودة في ضواحي بسـكرة أيـن يظهر أشـخاص </a:t>
            </a:r>
            <a:r>
              <a:rPr lang="ar-DZ" sz="2800" dirty="0" smtClean="0">
                <a:solidFill>
                  <a:srgbClr val="000000"/>
                </a:solidFill>
                <a:latin typeface="Traditional Arabic" pitchFamily="18" charset="-78"/>
                <a:cs typeface="Traditional Arabic" pitchFamily="18" charset="-78"/>
              </a:rPr>
              <a:t>يرتدون ملابـس </a:t>
            </a:r>
            <a:r>
              <a:rPr lang="ar-DZ" sz="2800" dirty="0">
                <a:solidFill>
                  <a:srgbClr val="000000"/>
                </a:solidFill>
                <a:latin typeface="Traditional Arabic" pitchFamily="18" charset="-78"/>
                <a:cs typeface="Traditional Arabic" pitchFamily="18" charset="-78"/>
              </a:rPr>
              <a:t>جلديـة و هـذا حسـب الباحـث سـتيفان غـزال, و أمـا الحيوانـات التـي توفـر هـذه الجلـود إمـا أن </a:t>
            </a:r>
            <a:r>
              <a:rPr lang="ar-DZ" sz="2800" dirty="0" smtClean="0">
                <a:solidFill>
                  <a:srgbClr val="000000"/>
                </a:solidFill>
                <a:latin typeface="Traditional Arabic" pitchFamily="18" charset="-78"/>
                <a:cs typeface="Traditional Arabic" pitchFamily="18" charset="-78"/>
              </a:rPr>
              <a:t>تكـو</a:t>
            </a:r>
            <a:r>
              <a:rPr lang="fr-FR" sz="2800" dirty="0" smtClean="0">
                <a:solidFill>
                  <a:srgbClr val="000000"/>
                </a:solidFill>
                <a:latin typeface="Traditional Arabic" pitchFamily="18" charset="-78"/>
                <a:cs typeface="Traditional Arabic" pitchFamily="18" charset="-78"/>
              </a:rPr>
              <a:t>  </a:t>
            </a:r>
            <a:r>
              <a:rPr lang="ar-DZ" sz="2800" dirty="0" smtClean="0">
                <a:solidFill>
                  <a:srgbClr val="000000"/>
                </a:solidFill>
                <a:latin typeface="Traditional Arabic" pitchFamily="18" charset="-78"/>
                <a:cs typeface="Traditional Arabic" pitchFamily="18" charset="-78"/>
              </a:rPr>
              <a:t>متوحشـة </a:t>
            </a:r>
            <a:r>
              <a:rPr lang="ar-DZ" sz="2800" dirty="0">
                <a:solidFill>
                  <a:srgbClr val="000000"/>
                </a:solidFill>
                <a:latin typeface="Traditional Arabic" pitchFamily="18" charset="-78"/>
                <a:cs typeface="Traditional Arabic" pitchFamily="18" charset="-78"/>
              </a:rPr>
              <a:t>مثـل الأسـود والنمـور أو تيـوس الجبـل, أمـا الحيوانات المستأنسـة مثل الكبـاش و الماعز على </a:t>
            </a:r>
            <a:r>
              <a:rPr lang="ar-DZ" sz="2800" dirty="0" smtClean="0">
                <a:solidFill>
                  <a:srgbClr val="000000"/>
                </a:solidFill>
                <a:latin typeface="Traditional Arabic" pitchFamily="18" charset="-78"/>
                <a:cs typeface="Traditional Arabic" pitchFamily="18" charset="-78"/>
              </a:rPr>
              <a:t>الخصوص فكانـوا </a:t>
            </a:r>
            <a:r>
              <a:rPr lang="ar-DZ" sz="2800" dirty="0">
                <a:solidFill>
                  <a:srgbClr val="000000"/>
                </a:solidFill>
                <a:latin typeface="Traditional Arabic" pitchFamily="18" charset="-78"/>
                <a:cs typeface="Traditional Arabic" pitchFamily="18" charset="-78"/>
              </a:rPr>
              <a:t>يربطـون الجلـود بمشـبك كمـا يقـول سـترابون تشـبك علـى إحـدى الكتفـين و كان لا بد أن تحفظ هـذه </a:t>
            </a:r>
            <a:r>
              <a:rPr lang="ar-DZ" sz="2800" dirty="0" smtClean="0">
                <a:solidFill>
                  <a:srgbClr val="000000"/>
                </a:solidFill>
                <a:latin typeface="Traditional Arabic" pitchFamily="18" charset="-78"/>
                <a:cs typeface="Traditional Arabic" pitchFamily="18" charset="-78"/>
              </a:rPr>
              <a:t>الجلود بصوفهـا </a:t>
            </a:r>
            <a:r>
              <a:rPr lang="ar-DZ" sz="2800" dirty="0">
                <a:solidFill>
                  <a:srgbClr val="000000"/>
                </a:solidFill>
                <a:latin typeface="Traditional Arabic" pitchFamily="18" charset="-78"/>
                <a:cs typeface="Traditional Arabic" pitchFamily="18" charset="-78"/>
              </a:rPr>
              <a:t>أو وبرهـا, و يذكـر هيـرودوت أن النسـاء كانـت تصنـع أرديـة مـن جلـد الماعـز و تصبـغ بالأحمـر</a:t>
            </a:r>
            <a:r>
              <a:rPr lang="ar-DZ" sz="2800" dirty="0">
                <a:latin typeface="Traditional Arabic" pitchFamily="18" charset="-78"/>
                <a:cs typeface="Traditional Arabic" pitchFamily="18" charset="-78"/>
              </a:rPr>
              <a:t> </a:t>
            </a:r>
            <a:br>
              <a:rPr lang="ar-DZ" sz="2800" dirty="0">
                <a:latin typeface="Traditional Arabic" pitchFamily="18" charset="-78"/>
                <a:cs typeface="Traditional Arabic" pitchFamily="18" charset="-78"/>
              </a:rPr>
            </a:br>
            <a:endParaRPr lang="fr-FR" sz="28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2762051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descr="C:\Users\NTIC\Desktop\Incised_Carnelian_Intaglio_of_a_Pegasus,_Yale_University_Art_Gallery,_inv._1933.604_-_YDEA_-_3459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2324100"/>
            <a:ext cx="6336704" cy="3841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0222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camee</a:t>
            </a:r>
            <a:endParaRPr lang="fr-FR" dirty="0"/>
          </a:p>
        </p:txBody>
      </p:sp>
      <p:pic>
        <p:nvPicPr>
          <p:cNvPr id="5122" name="Picture 2" descr="C:\Users\NTIC\Desktop\Constantine-came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348880"/>
            <a:ext cx="676875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7389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descr="C:\Users\NTIC\Desktop\800px-EB1911_Roman_Art_-_Gemma_Auguste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2324100"/>
            <a:ext cx="6192688" cy="3841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2262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a:t>
            </a:r>
            <a:endParaRPr lang="fr-FR" dirty="0"/>
          </a:p>
        </p:txBody>
      </p:sp>
      <p:pic>
        <p:nvPicPr>
          <p:cNvPr id="7170" name="Picture 2" descr="C:\Users\NTIC\Desktop\800px-Great_Cameo_of_France_CdM_Paris_Bab264_n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2760026"/>
            <a:ext cx="5256584" cy="3477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8165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194" name="Picture 2" descr="C:\Users\NTIC\Desktop\Augustus_kame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2324100"/>
            <a:ext cx="5832648" cy="391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891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492" y="1241395"/>
            <a:ext cx="7128908" cy="4635877"/>
          </a:xfrm>
        </p:spPr>
        <p:txBody>
          <a:bodyPr>
            <a:normAutofit fontScale="92500"/>
          </a:bodyPr>
          <a:lstStyle/>
          <a:p>
            <a:pPr algn="r" rtl="1"/>
            <a:r>
              <a:rPr lang="ar-DZ" b="1" dirty="0">
                <a:solidFill>
                  <a:srgbClr val="000000"/>
                </a:solidFill>
                <a:latin typeface="MunaBlack"/>
              </a:rPr>
              <a:t>الملابس </a:t>
            </a:r>
            <a:r>
              <a:rPr lang="ar-DZ" b="1" dirty="0" err="1">
                <a:solidFill>
                  <a:srgbClr val="000000"/>
                </a:solidFill>
                <a:latin typeface="MunaBlack"/>
              </a:rPr>
              <a:t>النوميدية</a:t>
            </a:r>
            <a:r>
              <a:rPr lang="ar-DZ" b="1" dirty="0">
                <a:solidFill>
                  <a:srgbClr val="000000"/>
                </a:solidFill>
                <a:latin typeface="MunaBlack"/>
              </a:rPr>
              <a:t/>
            </a:r>
            <a:br>
              <a:rPr lang="ar-DZ" b="1" dirty="0">
                <a:solidFill>
                  <a:srgbClr val="000000"/>
                </a:solidFill>
                <a:latin typeface="MunaBlack"/>
              </a:rPr>
            </a:br>
            <a:r>
              <a:rPr lang="ar-DZ" dirty="0">
                <a:solidFill>
                  <a:srgbClr val="000000"/>
                </a:solidFill>
                <a:latin typeface="Damascus"/>
              </a:rPr>
              <a:t>تنوعـت ملابـس </a:t>
            </a:r>
            <a:r>
              <a:rPr lang="ar-DZ" dirty="0" err="1">
                <a:solidFill>
                  <a:srgbClr val="000000"/>
                </a:solidFill>
                <a:latin typeface="Damascus"/>
              </a:rPr>
              <a:t>النومديـين</a:t>
            </a:r>
            <a:r>
              <a:rPr lang="ar-DZ" dirty="0">
                <a:solidFill>
                  <a:srgbClr val="000000"/>
                </a:solidFill>
                <a:latin typeface="Damascus"/>
              </a:rPr>
              <a:t> كغيرهـم مـن الشـعوب حسـب الفصـول، حسـب الفصـول، حسـب الحالـة الاجتماعية</a:t>
            </a:r>
            <a:br>
              <a:rPr lang="ar-DZ" dirty="0">
                <a:solidFill>
                  <a:srgbClr val="000000"/>
                </a:solidFill>
                <a:latin typeface="Damascus"/>
              </a:rPr>
            </a:br>
            <a:r>
              <a:rPr lang="ar-DZ" dirty="0">
                <a:solidFill>
                  <a:srgbClr val="000000"/>
                </a:solidFill>
                <a:latin typeface="Damascus"/>
              </a:rPr>
              <a:t>وحسـب النشـاط الاقتصـادي الممارس.</a:t>
            </a:r>
            <a:br>
              <a:rPr lang="ar-DZ" dirty="0">
                <a:solidFill>
                  <a:srgbClr val="000000"/>
                </a:solidFill>
                <a:latin typeface="Damascus"/>
              </a:rPr>
            </a:br>
            <a:r>
              <a:rPr lang="ar-DZ" b="1" dirty="0">
                <a:solidFill>
                  <a:srgbClr val="000000"/>
                </a:solidFill>
                <a:latin typeface="MunaBlack"/>
              </a:rPr>
              <a:t>ـــ الملابس الاعتيادية</a:t>
            </a:r>
            <a:br>
              <a:rPr lang="ar-DZ" b="1" dirty="0">
                <a:solidFill>
                  <a:srgbClr val="000000"/>
                </a:solidFill>
                <a:latin typeface="MunaBlack"/>
              </a:rPr>
            </a:br>
            <a:r>
              <a:rPr lang="ar-DZ" dirty="0">
                <a:solidFill>
                  <a:srgbClr val="000000"/>
                </a:solidFill>
                <a:latin typeface="Damascus"/>
              </a:rPr>
              <a:t>اللبـاس الشـائع لـدى اللبيبـين القدمـاء هـو قطعـة قمـاش مسـتطيلة ملفوفـة حـول الجسـم أو مربوطـة نحـو</a:t>
            </a:r>
            <a:br>
              <a:rPr lang="ar-DZ" dirty="0">
                <a:solidFill>
                  <a:srgbClr val="000000"/>
                </a:solidFill>
                <a:latin typeface="Damascus"/>
              </a:rPr>
            </a:br>
            <a:r>
              <a:rPr lang="ar-DZ" dirty="0">
                <a:solidFill>
                  <a:srgbClr val="000000"/>
                </a:solidFill>
                <a:latin typeface="Damascus"/>
              </a:rPr>
              <a:t>إحـدى </a:t>
            </a:r>
            <a:r>
              <a:rPr lang="ar-DZ" dirty="0" smtClean="0">
                <a:solidFill>
                  <a:srgbClr val="000000"/>
                </a:solidFill>
                <a:latin typeface="Damascus"/>
              </a:rPr>
              <a:t>الكتفـين</a:t>
            </a:r>
            <a:r>
              <a:rPr lang="ar-DZ" dirty="0" smtClean="0">
                <a:solidFill>
                  <a:srgbClr val="000000"/>
                </a:solidFill>
                <a:latin typeface="AdobeArabic-Regular"/>
              </a:rPr>
              <a:t>(</a:t>
            </a:r>
            <a:r>
              <a:rPr lang="ar-DZ" dirty="0" smtClean="0">
                <a:solidFill>
                  <a:srgbClr val="000000"/>
                </a:solidFill>
                <a:latin typeface="Damascus"/>
              </a:rPr>
              <a:t>قـد </a:t>
            </a:r>
            <a:r>
              <a:rPr lang="ar-DZ" dirty="0">
                <a:solidFill>
                  <a:srgbClr val="000000"/>
                </a:solidFill>
                <a:latin typeface="Damascus"/>
              </a:rPr>
              <a:t>تكـون مشـدودة فـي الوسـط تشـكل جلـود الحيوانـات اللبـاس الاعتيـادي سـواء جلـود</a:t>
            </a:r>
            <a:br>
              <a:rPr lang="ar-DZ" dirty="0">
                <a:solidFill>
                  <a:srgbClr val="000000"/>
                </a:solidFill>
                <a:latin typeface="Damascus"/>
              </a:rPr>
            </a:br>
            <a:r>
              <a:rPr lang="ar-DZ" dirty="0">
                <a:solidFill>
                  <a:srgbClr val="000000"/>
                </a:solidFill>
                <a:latin typeface="Damascus"/>
              </a:rPr>
              <a:t>لحيوانـات المتوحشـة أو الأليفـة كمـا ظهـرت الملابـس النسـيجية وظهـرت معاطـف مـن الصـوف باعتبـاره شـائع</a:t>
            </a:r>
            <a:br>
              <a:rPr lang="ar-DZ" dirty="0">
                <a:solidFill>
                  <a:srgbClr val="000000"/>
                </a:solidFill>
                <a:latin typeface="Damascus"/>
              </a:rPr>
            </a:br>
            <a:r>
              <a:rPr lang="ar-DZ" dirty="0">
                <a:solidFill>
                  <a:srgbClr val="000000"/>
                </a:solidFill>
                <a:latin typeface="Damascus"/>
              </a:rPr>
              <a:t>الاسـتعمال</a:t>
            </a:r>
            <a:r>
              <a:rPr lang="ar-DZ" dirty="0"/>
              <a:t> </a:t>
            </a:r>
            <a:br>
              <a:rPr lang="ar-DZ" dirty="0"/>
            </a:br>
            <a:endParaRPr lang="fr-FR" dirty="0"/>
          </a:p>
        </p:txBody>
      </p:sp>
    </p:spTree>
    <p:extLst>
      <p:ext uri="{BB962C8B-B14F-4D97-AF65-F5344CB8AC3E}">
        <p14:creationId xmlns:p14="http://schemas.microsoft.com/office/powerpoint/2010/main" val="1849912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492" y="620688"/>
            <a:ext cx="7344932" cy="5688632"/>
          </a:xfrm>
        </p:spPr>
        <p:txBody>
          <a:bodyPr>
            <a:normAutofit fontScale="92500" lnSpcReduction="20000"/>
          </a:bodyPr>
          <a:lstStyle/>
          <a:p>
            <a:pPr algn="r" rtl="1"/>
            <a:r>
              <a:rPr lang="ar-DZ" b="1" dirty="0">
                <a:solidFill>
                  <a:srgbClr val="000000"/>
                </a:solidFill>
                <a:latin typeface="MunaBlack"/>
              </a:rPr>
              <a:t>الملابس الملكية</a:t>
            </a:r>
            <a:br>
              <a:rPr lang="ar-DZ" b="1" dirty="0">
                <a:solidFill>
                  <a:srgbClr val="000000"/>
                </a:solidFill>
                <a:latin typeface="MunaBlack"/>
              </a:rPr>
            </a:br>
            <a:r>
              <a:rPr lang="ar-DZ" dirty="0">
                <a:solidFill>
                  <a:srgbClr val="000000"/>
                </a:solidFill>
                <a:latin typeface="Damascus"/>
              </a:rPr>
              <a:t>يظهــر القــادة اللبيبــين علــى الجــدران المصريــة يرتــدون جبــة لا تغطــي ســوى إحــدى الكتفــين تلبــس تحتهــا</a:t>
            </a:r>
            <a:br>
              <a:rPr lang="ar-DZ" dirty="0">
                <a:solidFill>
                  <a:srgbClr val="000000"/>
                </a:solidFill>
                <a:latin typeface="Damascus"/>
              </a:rPr>
            </a:br>
            <a:r>
              <a:rPr lang="ar-DZ" dirty="0">
                <a:solidFill>
                  <a:srgbClr val="000000"/>
                </a:solidFill>
                <a:latin typeface="Damascus"/>
              </a:rPr>
              <a:t>تنـورة إضافـة إلـى الحـزام</a:t>
            </a:r>
            <a:r>
              <a:rPr lang="ar-DZ" dirty="0">
                <a:solidFill>
                  <a:srgbClr val="000000"/>
                </a:solidFill>
                <a:latin typeface="AdobeArabic-Regular"/>
              </a:rPr>
              <a:t>, </a:t>
            </a:r>
            <a:r>
              <a:rPr lang="ar-DZ" dirty="0">
                <a:solidFill>
                  <a:srgbClr val="000000"/>
                </a:solidFill>
                <a:latin typeface="Damascus"/>
              </a:rPr>
              <a:t>هـذه الملابـس مزخرفـة وملونـة ويضعـون فـوق رؤوسـهم ريـش النعـام. إن العملـة</a:t>
            </a:r>
            <a:br>
              <a:rPr lang="ar-DZ" dirty="0">
                <a:solidFill>
                  <a:srgbClr val="000000"/>
                </a:solidFill>
                <a:latin typeface="Damascus"/>
              </a:rPr>
            </a:br>
            <a:r>
              <a:rPr lang="ar-DZ" dirty="0" err="1">
                <a:solidFill>
                  <a:srgbClr val="000000"/>
                </a:solidFill>
                <a:latin typeface="Damascus"/>
              </a:rPr>
              <a:t>النوميديـة</a:t>
            </a:r>
            <a:r>
              <a:rPr lang="ar-DZ" dirty="0">
                <a:solidFill>
                  <a:srgbClr val="000000"/>
                </a:solidFill>
                <a:latin typeface="Damascus"/>
              </a:rPr>
              <a:t> لا تصـور الملـوك </a:t>
            </a:r>
            <a:r>
              <a:rPr lang="ar-DZ" dirty="0" err="1">
                <a:solidFill>
                  <a:srgbClr val="000000"/>
                </a:solidFill>
                <a:latin typeface="Damascus"/>
              </a:rPr>
              <a:t>النوميديـن</a:t>
            </a:r>
            <a:r>
              <a:rPr lang="ar-DZ" dirty="0">
                <a:solidFill>
                  <a:srgbClr val="000000"/>
                </a:solidFill>
                <a:latin typeface="Damascus"/>
              </a:rPr>
              <a:t> بملابسـهم بـل تبـرز رؤوسـهم فقـط و بمناظـر جانبيـة و لدينـا قطعتـين</a:t>
            </a:r>
            <a:br>
              <a:rPr lang="ar-DZ" dirty="0">
                <a:solidFill>
                  <a:srgbClr val="000000"/>
                </a:solidFill>
                <a:latin typeface="Damascus"/>
              </a:rPr>
            </a:br>
            <a:r>
              <a:rPr lang="ar-DZ" dirty="0">
                <a:solidFill>
                  <a:srgbClr val="000000"/>
                </a:solidFill>
                <a:latin typeface="Damascus"/>
              </a:rPr>
              <a:t>للملـك </a:t>
            </a:r>
            <a:r>
              <a:rPr lang="ar-DZ" dirty="0" err="1">
                <a:solidFill>
                  <a:srgbClr val="000000"/>
                </a:solidFill>
                <a:latin typeface="Damascus"/>
              </a:rPr>
              <a:t>يوبـا</a:t>
            </a:r>
            <a:r>
              <a:rPr lang="ar-DZ" dirty="0">
                <a:solidFill>
                  <a:srgbClr val="000000"/>
                </a:solidFill>
                <a:latin typeface="Damascus"/>
              </a:rPr>
              <a:t> الأول</a:t>
            </a:r>
            <a:r>
              <a:rPr lang="ar-DZ" dirty="0">
                <a:solidFill>
                  <a:srgbClr val="000000"/>
                </a:solidFill>
                <a:latin typeface="AdobeArabic-Regular"/>
              </a:rPr>
              <a:t>( )17</a:t>
            </a:r>
            <a:r>
              <a:rPr lang="ar-DZ" dirty="0">
                <a:solidFill>
                  <a:srgbClr val="000000"/>
                </a:solidFill>
                <a:latin typeface="Damascus"/>
              </a:rPr>
              <a:t>يظهـر فيهـا مرتديـا رداء يغطـي أعلـى صـدره و رقبتـه بشـكل ملفـوف مـن الأمـام و هـو</a:t>
            </a:r>
            <a:br>
              <a:rPr lang="ar-DZ" dirty="0">
                <a:solidFill>
                  <a:srgbClr val="000000"/>
                </a:solidFill>
                <a:latin typeface="Damascus"/>
              </a:rPr>
            </a:br>
            <a:r>
              <a:rPr lang="ar-DZ" dirty="0">
                <a:solidFill>
                  <a:srgbClr val="000000"/>
                </a:solidFill>
                <a:latin typeface="Damascus"/>
              </a:rPr>
              <a:t>نفـس الشـكل الـذي يظهـر فـي وسـام علـى شـكل قـلادة منسـوب هـو الأخـر للمـك </a:t>
            </a:r>
            <a:r>
              <a:rPr lang="ar-DZ" dirty="0" err="1">
                <a:solidFill>
                  <a:srgbClr val="000000"/>
                </a:solidFill>
                <a:latin typeface="Damascus"/>
              </a:rPr>
              <a:t>يوبـا</a:t>
            </a:r>
            <a:r>
              <a:rPr lang="ar-DZ" dirty="0">
                <a:solidFill>
                  <a:srgbClr val="000000"/>
                </a:solidFill>
                <a:latin typeface="Damascus"/>
              </a:rPr>
              <a:t> الأول ملتحيـا علـى</a:t>
            </a:r>
            <a:br>
              <a:rPr lang="ar-DZ" dirty="0">
                <a:solidFill>
                  <a:srgbClr val="000000"/>
                </a:solidFill>
                <a:latin typeface="Damascus"/>
              </a:rPr>
            </a:br>
            <a:r>
              <a:rPr lang="ar-DZ" dirty="0">
                <a:solidFill>
                  <a:srgbClr val="000000"/>
                </a:solidFill>
                <a:latin typeface="Damascus"/>
              </a:rPr>
              <a:t>شـاكلة الملـوك </a:t>
            </a:r>
            <a:r>
              <a:rPr lang="ar-DZ" dirty="0" err="1">
                <a:solidFill>
                  <a:srgbClr val="000000"/>
                </a:solidFill>
                <a:latin typeface="Damascus"/>
              </a:rPr>
              <a:t>النوميـد</a:t>
            </a:r>
            <a:r>
              <a:rPr lang="ar-DZ" dirty="0">
                <a:solidFill>
                  <a:srgbClr val="000000"/>
                </a:solidFill>
                <a:latin typeface="Damascus"/>
              </a:rPr>
              <a:t>.</a:t>
            </a:r>
            <a:br>
              <a:rPr lang="ar-DZ" dirty="0">
                <a:solidFill>
                  <a:srgbClr val="000000"/>
                </a:solidFill>
                <a:latin typeface="Damascus"/>
              </a:rPr>
            </a:br>
            <a:r>
              <a:rPr lang="ar-DZ" b="1" dirty="0">
                <a:solidFill>
                  <a:srgbClr val="000000"/>
                </a:solidFill>
                <a:latin typeface="MunaBlack"/>
              </a:rPr>
              <a:t>ـــــ الأحذية</a:t>
            </a:r>
            <a:br>
              <a:rPr lang="ar-DZ" b="1" dirty="0">
                <a:solidFill>
                  <a:srgbClr val="000000"/>
                </a:solidFill>
                <a:latin typeface="MunaBlack"/>
              </a:rPr>
            </a:br>
            <a:r>
              <a:rPr lang="ar-DZ" dirty="0" err="1">
                <a:solidFill>
                  <a:srgbClr val="000000"/>
                </a:solidFill>
                <a:latin typeface="Damascus"/>
              </a:rPr>
              <a:t>الأحذيـة</a:t>
            </a:r>
            <a:r>
              <a:rPr lang="ar-DZ" dirty="0">
                <a:solidFill>
                  <a:srgbClr val="000000"/>
                </a:solidFill>
                <a:latin typeface="Damascus"/>
              </a:rPr>
              <a:t> ببـلاد المغـرب القديـم فهـي بسـيطة جـدا غالبـا مـا تتكـون مـن نعـل شـبه مسـتطيل زوايـاه مرفوعـة</a:t>
            </a:r>
            <a:br>
              <a:rPr lang="ar-DZ" dirty="0">
                <a:solidFill>
                  <a:srgbClr val="000000"/>
                </a:solidFill>
                <a:latin typeface="Damascus"/>
              </a:rPr>
            </a:br>
            <a:r>
              <a:rPr lang="ar-DZ" dirty="0">
                <a:solidFill>
                  <a:srgbClr val="000000"/>
                </a:solidFill>
                <a:latin typeface="Damascus"/>
              </a:rPr>
              <a:t>و مربوطــة بشــرائط جلديــة تتشــابك و تلتــف حــول الكاحــل و تضــم تحتهــا قطعــة جلــد مــن جلــود البقــر أو</a:t>
            </a:r>
            <a:br>
              <a:rPr lang="ar-DZ" dirty="0">
                <a:solidFill>
                  <a:srgbClr val="000000"/>
                </a:solidFill>
                <a:latin typeface="Damascus"/>
              </a:rPr>
            </a:br>
            <a:r>
              <a:rPr lang="ar-DZ" dirty="0">
                <a:solidFill>
                  <a:srgbClr val="000000"/>
                </a:solidFill>
                <a:latin typeface="Damascus"/>
              </a:rPr>
              <a:t>الماعـز تغطـي ظاهـر القـدم.</a:t>
            </a:r>
            <a:br>
              <a:rPr lang="ar-DZ" dirty="0">
                <a:solidFill>
                  <a:srgbClr val="000000"/>
                </a:solidFill>
                <a:latin typeface="Damascus"/>
              </a:rPr>
            </a:br>
            <a:r>
              <a:rPr lang="ar-DZ" b="1" dirty="0">
                <a:solidFill>
                  <a:srgbClr val="000000"/>
                </a:solidFill>
                <a:latin typeface="MunaBlack"/>
              </a:rPr>
              <a:t>ــــ </a:t>
            </a:r>
            <a:r>
              <a:rPr lang="ar-DZ" b="1" dirty="0" err="1">
                <a:solidFill>
                  <a:srgbClr val="000000"/>
                </a:solidFill>
                <a:latin typeface="MunaBlack"/>
              </a:rPr>
              <a:t>البرنوس</a:t>
            </a:r>
            <a:r>
              <a:rPr lang="ar-DZ" dirty="0"/>
              <a:t> </a:t>
            </a:r>
            <a:br>
              <a:rPr lang="ar-DZ" dirty="0"/>
            </a:br>
            <a:endParaRPr lang="fr-FR" dirty="0"/>
          </a:p>
        </p:txBody>
      </p:sp>
    </p:spTree>
    <p:extLst>
      <p:ext uri="{BB962C8B-B14F-4D97-AF65-F5344CB8AC3E}">
        <p14:creationId xmlns:p14="http://schemas.microsoft.com/office/powerpoint/2010/main" val="762286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980728"/>
            <a:ext cx="7920880" cy="5256584"/>
          </a:xfrm>
        </p:spPr>
        <p:txBody>
          <a:bodyPr>
            <a:normAutofit fontScale="92500" lnSpcReduction="10000"/>
          </a:bodyPr>
          <a:lstStyle/>
          <a:p>
            <a:pPr marL="68580" indent="0" algn="r" rtl="1">
              <a:buNone/>
            </a:pPr>
            <a:r>
              <a:rPr lang="ar-DZ" b="1" dirty="0" err="1">
                <a:solidFill>
                  <a:srgbClr val="000000"/>
                </a:solidFill>
                <a:latin typeface="MunaBlack"/>
              </a:rPr>
              <a:t>لبرنوس</a:t>
            </a:r>
            <a:r>
              <a:rPr lang="ar-DZ" b="1" dirty="0">
                <a:solidFill>
                  <a:srgbClr val="000000"/>
                </a:solidFill>
                <a:latin typeface="MunaBlack"/>
              </a:rPr>
              <a:t/>
            </a:r>
            <a:br>
              <a:rPr lang="ar-DZ" b="1" dirty="0">
                <a:solidFill>
                  <a:srgbClr val="000000"/>
                </a:solidFill>
                <a:latin typeface="MunaBlack"/>
              </a:rPr>
            </a:br>
            <a:r>
              <a:rPr lang="ar-DZ" dirty="0">
                <a:solidFill>
                  <a:srgbClr val="000000"/>
                </a:solidFill>
                <a:latin typeface="Damascus"/>
              </a:rPr>
              <a:t>يتســاءل ســتيفان غــزال حـول </a:t>
            </a:r>
            <a:r>
              <a:rPr lang="ar-DZ" dirty="0" err="1">
                <a:solidFill>
                  <a:srgbClr val="000000"/>
                </a:solidFill>
                <a:latin typeface="Damascus"/>
              </a:rPr>
              <a:t>البرنــوس</a:t>
            </a:r>
            <a:r>
              <a:rPr lang="ar-DZ" dirty="0">
                <a:solidFill>
                  <a:srgbClr val="000000"/>
                </a:solidFill>
                <a:latin typeface="Damascus"/>
              </a:rPr>
              <a:t> الــذي يصنــع مــن الصــوف نظــرا لتــور هــذه المــادة و أحيانــا يكــون</a:t>
            </a:r>
            <a:br>
              <a:rPr lang="ar-DZ" dirty="0">
                <a:solidFill>
                  <a:srgbClr val="000000"/>
                </a:solidFill>
                <a:latin typeface="Damascus"/>
              </a:rPr>
            </a:br>
            <a:r>
              <a:rPr lang="ar-DZ" dirty="0">
                <a:solidFill>
                  <a:srgbClr val="000000"/>
                </a:solidFill>
                <a:latin typeface="Damascus"/>
              </a:rPr>
              <a:t>الصـوف مصبوغـا و تكـون أحـد أطرافـه عريضـة يلقـي أحـد أطرافـه علـى أحـد الكتفـين و هـو مـزود بقلنسـوة</a:t>
            </a:r>
            <a:br>
              <a:rPr lang="ar-DZ" dirty="0">
                <a:solidFill>
                  <a:srgbClr val="000000"/>
                </a:solidFill>
                <a:latin typeface="Damascus"/>
              </a:rPr>
            </a:br>
            <a:r>
              <a:rPr lang="ar-DZ" dirty="0">
                <a:solidFill>
                  <a:srgbClr val="000000"/>
                </a:solidFill>
                <a:latin typeface="Damascus"/>
              </a:rPr>
              <a:t>تغطـي الـرأس</a:t>
            </a:r>
            <a:r>
              <a:rPr lang="ar-DZ" dirty="0">
                <a:solidFill>
                  <a:srgbClr val="000000"/>
                </a:solidFill>
                <a:latin typeface="AdobeArabic-Regular"/>
              </a:rPr>
              <a:t>, </a:t>
            </a:r>
            <a:r>
              <a:rPr lang="ar-DZ" dirty="0">
                <a:solidFill>
                  <a:srgbClr val="000000"/>
                </a:solidFill>
                <a:latin typeface="Damascus"/>
              </a:rPr>
              <a:t>و يـرى أنـدري بارتـي </a:t>
            </a:r>
            <a:r>
              <a:rPr lang="ar-DZ" dirty="0">
                <a:solidFill>
                  <a:srgbClr val="000000"/>
                </a:solidFill>
                <a:latin typeface="AdobeArabic-Regular"/>
              </a:rPr>
              <a:t>"</a:t>
            </a:r>
            <a:r>
              <a:rPr lang="ar-DZ" dirty="0">
                <a:solidFill>
                  <a:srgbClr val="000000"/>
                </a:solidFill>
                <a:latin typeface="Damascus"/>
              </a:rPr>
              <a:t>أن الرسـوم المكتشـفة فـي موقـع سـيقوس مثـالا واضحـا علـى لبـس</a:t>
            </a:r>
            <a:br>
              <a:rPr lang="ar-DZ" dirty="0">
                <a:solidFill>
                  <a:srgbClr val="000000"/>
                </a:solidFill>
                <a:latin typeface="Damascus"/>
              </a:rPr>
            </a:br>
            <a:r>
              <a:rPr lang="ar-DZ" dirty="0" err="1">
                <a:solidFill>
                  <a:srgbClr val="000000"/>
                </a:solidFill>
                <a:latin typeface="Damascus"/>
              </a:rPr>
              <a:t>النوميــد</a:t>
            </a:r>
            <a:r>
              <a:rPr lang="ar-DZ" dirty="0">
                <a:solidFill>
                  <a:srgbClr val="000000"/>
                </a:solidFill>
                <a:latin typeface="Damascus"/>
              </a:rPr>
              <a:t> القدمــاء </a:t>
            </a:r>
            <a:r>
              <a:rPr lang="ar-DZ" dirty="0" err="1">
                <a:solidFill>
                  <a:srgbClr val="000000"/>
                </a:solidFill>
                <a:latin typeface="Damascus"/>
              </a:rPr>
              <a:t>للبرنــوس</a:t>
            </a:r>
            <a:r>
              <a:rPr lang="ar-DZ" dirty="0">
                <a:solidFill>
                  <a:srgbClr val="000000"/>
                </a:solidFill>
                <a:latin typeface="Damascus"/>
              </a:rPr>
              <a:t>.</a:t>
            </a:r>
            <a:r>
              <a:rPr lang="ar-DZ" dirty="0">
                <a:solidFill>
                  <a:srgbClr val="000000"/>
                </a:solidFill>
                <a:latin typeface="AdobeArabic-Regular"/>
              </a:rPr>
              <a:t>( )18</a:t>
            </a:r>
            <a:r>
              <a:rPr lang="ar-DZ" dirty="0">
                <a:solidFill>
                  <a:srgbClr val="000000"/>
                </a:solidFill>
                <a:latin typeface="Damascus"/>
              </a:rPr>
              <a:t>و غالبــا مــا يلبــس الرجــال فــوق الثيــاب نوعــا مــن المعاطــف الواســعة لكــن</a:t>
            </a:r>
            <a:br>
              <a:rPr lang="ar-DZ" dirty="0">
                <a:solidFill>
                  <a:srgbClr val="000000"/>
                </a:solidFill>
                <a:latin typeface="Damascus"/>
              </a:rPr>
            </a:br>
            <a:r>
              <a:rPr lang="ar-DZ" dirty="0">
                <a:solidFill>
                  <a:srgbClr val="000000"/>
                </a:solidFill>
                <a:latin typeface="Damascus"/>
              </a:rPr>
              <a:t>طريقـة الاسـتعمال تختلـف مـن منطقـة إلـى أخـرى و هنـاك العديـد مـن النمـاذج سـواء فـي بـلاد القبائـل مثـل</a:t>
            </a:r>
            <a:br>
              <a:rPr lang="ar-DZ" dirty="0">
                <a:solidFill>
                  <a:srgbClr val="000000"/>
                </a:solidFill>
                <a:latin typeface="Damascus"/>
              </a:rPr>
            </a:br>
            <a:r>
              <a:rPr lang="ar-DZ" dirty="0">
                <a:solidFill>
                  <a:srgbClr val="000000"/>
                </a:solidFill>
                <a:latin typeface="Damascus"/>
              </a:rPr>
              <a:t>منطقـة </a:t>
            </a:r>
            <a:r>
              <a:rPr lang="ar-DZ" dirty="0" err="1">
                <a:solidFill>
                  <a:srgbClr val="000000"/>
                </a:solidFill>
                <a:latin typeface="Damascus"/>
              </a:rPr>
              <a:t>تقزيـرت</a:t>
            </a:r>
            <a:r>
              <a:rPr lang="ar-DZ" dirty="0">
                <a:solidFill>
                  <a:srgbClr val="000000"/>
                </a:solidFill>
                <a:latin typeface="Damascus"/>
              </a:rPr>
              <a:t> حيـث نجـد أنصـاب جنائزيـة ممثلـة فـي هـذا النـوع أيـن نجـد الشـخص يلبـس ثوبـا فوقـه</a:t>
            </a:r>
            <a:br>
              <a:rPr lang="ar-DZ" dirty="0">
                <a:solidFill>
                  <a:srgbClr val="000000"/>
                </a:solidFill>
                <a:latin typeface="Damascus"/>
              </a:rPr>
            </a:br>
            <a:r>
              <a:rPr lang="ar-DZ" dirty="0">
                <a:solidFill>
                  <a:srgbClr val="000000"/>
                </a:solidFill>
                <a:latin typeface="Damascus"/>
              </a:rPr>
              <a:t>معطـف يلـف جسـمه بشـكل يـدور حـول خصـره الأيمـن إلـى وسـطه ليلـف كتفـه الايسـر</a:t>
            </a:r>
            <a:r>
              <a:rPr lang="ar-DZ" dirty="0"/>
              <a:t> </a:t>
            </a:r>
            <a:br>
              <a:rPr lang="ar-DZ" dirty="0"/>
            </a:br>
            <a:endParaRPr lang="fr-FR" dirty="0"/>
          </a:p>
        </p:txBody>
      </p:sp>
    </p:spTree>
    <p:extLst>
      <p:ext uri="{BB962C8B-B14F-4D97-AF65-F5344CB8AC3E}">
        <p14:creationId xmlns:p14="http://schemas.microsoft.com/office/powerpoint/2010/main" val="520844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492" y="836712"/>
            <a:ext cx="7488948" cy="5688632"/>
          </a:xfrm>
        </p:spPr>
        <p:txBody>
          <a:bodyPr>
            <a:normAutofit fontScale="92500" lnSpcReduction="10000"/>
          </a:bodyPr>
          <a:lstStyle/>
          <a:p>
            <a:pPr algn="just" rtl="1"/>
            <a:r>
              <a:rPr lang="ar-DZ" dirty="0">
                <a:solidFill>
                  <a:srgbClr val="000000"/>
                </a:solidFill>
                <a:latin typeface="Damascus"/>
              </a:rPr>
              <a:t>علــى ضــوء مــا تقــدم يمكــن أن نســتنتج أن </a:t>
            </a:r>
            <a:r>
              <a:rPr lang="ar-DZ" dirty="0" err="1">
                <a:solidFill>
                  <a:srgbClr val="000000"/>
                </a:solidFill>
                <a:latin typeface="Damascus"/>
              </a:rPr>
              <a:t>النوميــد</a:t>
            </a:r>
            <a:r>
              <a:rPr lang="ar-DZ" dirty="0">
                <a:solidFill>
                  <a:srgbClr val="000000"/>
                </a:solidFill>
                <a:latin typeface="Damascus"/>
              </a:rPr>
              <a:t> لــم يكونــوا منعزلــين عــن العالــم المعــروف فــي</a:t>
            </a:r>
            <a:br>
              <a:rPr lang="ar-DZ" dirty="0">
                <a:solidFill>
                  <a:srgbClr val="000000"/>
                </a:solidFill>
                <a:latin typeface="Damascus"/>
              </a:rPr>
            </a:br>
            <a:r>
              <a:rPr lang="ar-DZ" dirty="0">
                <a:solidFill>
                  <a:srgbClr val="000000"/>
                </a:solidFill>
                <a:latin typeface="Damascus"/>
              </a:rPr>
              <a:t>وقتهــم، فالأبحــاث الأثريــة دلــت علــى وجــود تبــادل تجــارى هــام مــع منطقــة البحــر الأبيــض مــن</a:t>
            </a:r>
            <a:br>
              <a:rPr lang="ar-DZ" dirty="0">
                <a:solidFill>
                  <a:srgbClr val="000000"/>
                </a:solidFill>
                <a:latin typeface="Damascus"/>
              </a:rPr>
            </a:br>
            <a:r>
              <a:rPr lang="ar-DZ" dirty="0">
                <a:solidFill>
                  <a:srgbClr val="000000"/>
                </a:solidFill>
                <a:latin typeface="Damascus"/>
              </a:rPr>
              <a:t>إغريـق إلـى فينيقيـين ورومـان فـي مجـال الفخـار و الغـلال، فكيـف لا تكـون فـي مجـال الثيـاب علمـا</a:t>
            </a:r>
            <a:br>
              <a:rPr lang="ar-DZ" dirty="0">
                <a:solidFill>
                  <a:srgbClr val="000000"/>
                </a:solidFill>
                <a:latin typeface="Damascus"/>
              </a:rPr>
            </a:br>
            <a:r>
              <a:rPr lang="ar-DZ" dirty="0">
                <a:solidFill>
                  <a:srgbClr val="000000"/>
                </a:solidFill>
                <a:latin typeface="Damascus"/>
              </a:rPr>
              <a:t>أن المنطقــة عرفــت ملــوك و ملــكات و أثريــاء المجتمــع ؟ غيــر أن أنــواع الألبســة التــي ســادت فــي</a:t>
            </a:r>
            <a:r>
              <a:rPr lang="ar-DZ" dirty="0"/>
              <a:t> </a:t>
            </a:r>
            <a:r>
              <a:rPr lang="ar-DZ" dirty="0">
                <a:solidFill>
                  <a:srgbClr val="000000"/>
                </a:solidFill>
                <a:latin typeface="Damascus"/>
              </a:rPr>
              <a:t>الفتــرة القديمــة مــازال بعــض الســكان يســتعملونها لحــد الســاعة و لــم يطــرأ عليــه ســوى تغيــرات</a:t>
            </a:r>
            <a:br>
              <a:rPr lang="ar-DZ" dirty="0">
                <a:solidFill>
                  <a:srgbClr val="000000"/>
                </a:solidFill>
                <a:latin typeface="Damascus"/>
              </a:rPr>
            </a:br>
            <a:r>
              <a:rPr lang="ar-DZ" dirty="0">
                <a:solidFill>
                  <a:srgbClr val="000000"/>
                </a:solidFill>
                <a:latin typeface="Damascus"/>
              </a:rPr>
              <a:t>بســيطة فهــي امتــداد و اســتمرارية للعــادات و التقاليــد عبــر العصــور بالرغــم مــن الأحــداث إلــى</a:t>
            </a:r>
            <a:br>
              <a:rPr lang="ar-DZ" dirty="0">
                <a:solidFill>
                  <a:srgbClr val="000000"/>
                </a:solidFill>
                <a:latin typeface="Damascus"/>
              </a:rPr>
            </a:br>
            <a:r>
              <a:rPr lang="ar-DZ" dirty="0">
                <a:solidFill>
                  <a:srgbClr val="000000"/>
                </a:solidFill>
                <a:latin typeface="Damascus"/>
              </a:rPr>
              <a:t>عرفتهــا منطقتنــا مــن تواجــد عــدة أجنــاس اســتعمرتنا و بعــادات مختلفــة عنــا إلا أن موروثنــا الثقافــي</a:t>
            </a:r>
            <a:br>
              <a:rPr lang="ar-DZ" dirty="0">
                <a:solidFill>
                  <a:srgbClr val="000000"/>
                </a:solidFill>
                <a:latin typeface="Damascus"/>
              </a:rPr>
            </a:br>
            <a:r>
              <a:rPr lang="ar-DZ" dirty="0">
                <a:solidFill>
                  <a:srgbClr val="000000"/>
                </a:solidFill>
                <a:latin typeface="Damascus"/>
              </a:rPr>
              <a:t>و عاداتنــا صمــدت عبــر آلاف الســنين</a:t>
            </a:r>
            <a:r>
              <a:rPr lang="ar-DZ" dirty="0"/>
              <a:t> </a:t>
            </a:r>
            <a:br>
              <a:rPr lang="ar-DZ" dirty="0"/>
            </a:br>
            <a:r>
              <a:rPr lang="ar-DZ" dirty="0"/>
              <a:t/>
            </a:r>
            <a:br>
              <a:rPr lang="ar-DZ" dirty="0"/>
            </a:br>
            <a:endParaRPr lang="fr-FR" dirty="0"/>
          </a:p>
        </p:txBody>
      </p:sp>
    </p:spTree>
    <p:extLst>
      <p:ext uri="{BB962C8B-B14F-4D97-AF65-F5344CB8AC3E}">
        <p14:creationId xmlns:p14="http://schemas.microsoft.com/office/powerpoint/2010/main" val="560435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0" y="1027664"/>
            <a:ext cx="7024744" cy="745152"/>
          </a:xfrm>
        </p:spPr>
        <p:txBody>
          <a:bodyPr/>
          <a:lstStyle/>
          <a:p>
            <a:pPr algn="ctr"/>
            <a:r>
              <a:rPr lang="ar-DZ" dirty="0" smtClean="0"/>
              <a:t>الفترة الرومانية</a:t>
            </a:r>
            <a:endParaRPr lang="fr-FR" dirty="0"/>
          </a:p>
        </p:txBody>
      </p:sp>
      <p:sp>
        <p:nvSpPr>
          <p:cNvPr id="3" name="Espace réservé du contenu 2"/>
          <p:cNvSpPr>
            <a:spLocks noGrp="1"/>
          </p:cNvSpPr>
          <p:nvPr>
            <p:ph idx="1"/>
          </p:nvPr>
        </p:nvSpPr>
        <p:spPr>
          <a:xfrm>
            <a:off x="755576" y="1656184"/>
            <a:ext cx="7416824" cy="5229200"/>
          </a:xfrm>
        </p:spPr>
        <p:txBody>
          <a:bodyPr>
            <a:noAutofit/>
          </a:bodyPr>
          <a:lstStyle/>
          <a:p>
            <a:pPr algn="just" rtl="1"/>
            <a:r>
              <a:rPr lang="ar-DZ" sz="2800" dirty="0"/>
              <a:t>اللباس : يبدو أن سكان شمال إفريقيا عرفوا تنوعا كبيرا في اللباس ولعل هذا التنوع راجع </a:t>
            </a:r>
            <a:r>
              <a:rPr lang="ar-DZ" sz="2800" dirty="0" smtClean="0"/>
              <a:t>الانفتاح </a:t>
            </a:r>
            <a:r>
              <a:rPr lang="ar-DZ" sz="2800" dirty="0"/>
              <a:t>المنطقة لمختلف تأثيرات الموضات الشرقية والغربية التي جاءتها مع مختلف الحضارات </a:t>
            </a:r>
            <a:r>
              <a:rPr lang="ar-DZ" sz="2800" dirty="0" smtClean="0"/>
              <a:t>التي </a:t>
            </a:r>
            <a:r>
              <a:rPr lang="ar-DZ" sz="2800" dirty="0"/>
              <a:t>تعاملت واحتكت معها ، </a:t>
            </a:r>
            <a:r>
              <a:rPr lang="ar-DZ" sz="2800" dirty="0" smtClean="0"/>
              <a:t>بالإضافة </a:t>
            </a:r>
            <a:r>
              <a:rPr lang="ar-DZ" sz="2800" dirty="0"/>
              <a:t>إلى اللباس المحلي والذي يتنوع بدوره من معاطف </a:t>
            </a:r>
            <a:r>
              <a:rPr lang="ar-DZ" sz="2800" dirty="0" smtClean="0"/>
              <a:t>وجلابيب </a:t>
            </a:r>
            <a:r>
              <a:rPr lang="ar-DZ" sz="2800" dirty="0"/>
              <a:t>والبرانيس و </a:t>
            </a:r>
            <a:r>
              <a:rPr lang="ar-DZ" sz="2800" dirty="0" err="1"/>
              <a:t>قندورات</a:t>
            </a:r>
            <a:r>
              <a:rPr lang="ar-DZ" sz="2800" dirty="0"/>
              <a:t> نجد وفي فترة التواجد الروماني في المنطقة دخول ثياب جديدة </a:t>
            </a:r>
            <a:r>
              <a:rPr lang="ar-DZ" sz="2800" dirty="0" err="1"/>
              <a:t>كالتوجة</a:t>
            </a:r>
            <a:r>
              <a:rPr lang="ar-DZ" sz="2800" dirty="0"/>
              <a:t> الرومانية والتي تبناها السكان المحليون كلباس رسمي دون إهمال </a:t>
            </a:r>
            <a:r>
              <a:rPr lang="ar-DZ" sz="2800" dirty="0" smtClean="0"/>
              <a:t>الألبسة </a:t>
            </a:r>
            <a:r>
              <a:rPr lang="ar-DZ" sz="2800" dirty="0"/>
              <a:t>التقليدية </a:t>
            </a:r>
            <a:r>
              <a:rPr lang="ar-DZ" sz="2800" dirty="0" smtClean="0"/>
              <a:t>الأخرى</a:t>
            </a:r>
            <a:endParaRPr lang="fr-FR" sz="2800" dirty="0"/>
          </a:p>
        </p:txBody>
      </p:sp>
    </p:spTree>
    <p:extLst>
      <p:ext uri="{BB962C8B-B14F-4D97-AF65-F5344CB8AC3E}">
        <p14:creationId xmlns:p14="http://schemas.microsoft.com/office/powerpoint/2010/main" val="31465876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5380</TotalTime>
  <Words>1390</Words>
  <Application>Microsoft Office PowerPoint</Application>
  <PresentationFormat>Affichage à l'écran (4:3)</PresentationFormat>
  <Paragraphs>52</Paragraphs>
  <Slides>44</Slides>
  <Notes>0</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Austin</vt:lpstr>
      <vt:lpstr>الاستاذةبراهيمي فايزة</vt:lpstr>
      <vt:lpstr>طرازالملابس في افريفياالرومانية</vt:lpstr>
      <vt:lpstr>Présentation PowerPoint</vt:lpstr>
      <vt:lpstr>Présentation PowerPoint</vt:lpstr>
      <vt:lpstr>Présentation PowerPoint</vt:lpstr>
      <vt:lpstr>Présentation PowerPoint</vt:lpstr>
      <vt:lpstr>Présentation PowerPoint</vt:lpstr>
      <vt:lpstr>Présentation PowerPoint</vt:lpstr>
      <vt:lpstr>الفترة الرومانية</vt:lpstr>
      <vt:lpstr>Présentation PowerPoint</vt:lpstr>
      <vt:lpstr>Présentation PowerPoint</vt:lpstr>
      <vt:lpstr>Présentation PowerPoint</vt:lpstr>
      <vt:lpstr>Présentation PowerPoint</vt:lpstr>
      <vt:lpstr>palla</vt:lpstr>
      <vt:lpstr>Présentation PowerPoint</vt:lpstr>
      <vt:lpstr>التوجا </vt:lpstr>
      <vt:lpstr>toga</vt:lpstr>
      <vt:lpstr>Présentation PowerPoint</vt:lpstr>
      <vt:lpstr>Présentation PowerPoint</vt:lpstr>
      <vt:lpstr>tunicaالتونيكا</vt:lpstr>
      <vt:lpstr>Présentation PowerPoint</vt:lpstr>
      <vt:lpstr>التونيكا</vt:lpstr>
      <vt:lpstr>stollaستولا</vt:lpstr>
      <vt:lpstr>Stola et pella</vt:lpstr>
      <vt:lpstr>Présentation PowerPoint</vt:lpstr>
      <vt:lpstr>pella</vt:lpstr>
      <vt:lpstr>Présentation PowerPoint</vt:lpstr>
      <vt:lpstr>Présentation PowerPoint</vt:lpstr>
      <vt:lpstr>Présentation PowerPoint</vt:lpstr>
      <vt:lpstr>Présentation PowerPoint</vt:lpstr>
      <vt:lpstr>dalmatica</vt:lpstr>
      <vt:lpstr>التوجة</vt:lpstr>
      <vt:lpstr>stolaالاستولا</vt:lpstr>
      <vt:lpstr>stola</vt:lpstr>
      <vt:lpstr>stola</vt:lpstr>
      <vt:lpstr>توجةtoga</vt:lpstr>
      <vt:lpstr>itaillecreux</vt:lpstr>
      <vt:lpstr>Présentation PowerPoint</vt:lpstr>
      <vt:lpstr>Présentation PowerPoint</vt:lpstr>
      <vt:lpstr>Présentation PowerPoint</vt:lpstr>
      <vt:lpstr>camee</vt:lpstr>
      <vt:lpstr>Présentation PowerPoint</vt:lpstr>
      <vt:lpstr>ca</vt:lpstr>
      <vt:lpstr>Présentation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jean</dc:creator>
  <cp:lastModifiedBy>NTIC</cp:lastModifiedBy>
  <cp:revision>159</cp:revision>
  <dcterms:created xsi:type="dcterms:W3CDTF">2018-04-06T20:04:37Z</dcterms:created>
  <dcterms:modified xsi:type="dcterms:W3CDTF">2024-12-07T07:44:40Z</dcterms:modified>
</cp:coreProperties>
</file>