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5E56263A-5CEB-463D-B8C2-CD696A7B222C}"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312171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56263A-5CEB-463D-B8C2-CD696A7B222C}"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3215548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56263A-5CEB-463D-B8C2-CD696A7B222C}"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342140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E56263A-5CEB-463D-B8C2-CD696A7B222C}"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3300238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56263A-5CEB-463D-B8C2-CD696A7B222C}"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463661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5E56263A-5CEB-463D-B8C2-CD696A7B222C}"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1680890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E56263A-5CEB-463D-B8C2-CD696A7B222C}" type="datetimeFigureOut">
              <a:rPr lang="fr-FR" smtClean="0"/>
              <a:t>30/01/2025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101297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5E56263A-5CEB-463D-B8C2-CD696A7B222C}" type="datetimeFigureOut">
              <a:rPr lang="fr-FR" smtClean="0"/>
              <a:t>30/01/2025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414212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6263A-5CEB-463D-B8C2-CD696A7B222C}" type="datetimeFigureOut">
              <a:rPr lang="fr-FR" smtClean="0"/>
              <a:t>30/01/2025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210319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56263A-5CEB-463D-B8C2-CD696A7B222C}"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3438814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56263A-5CEB-463D-B8C2-CD696A7B222C}"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E270EC8-4089-4240-8D6B-CD07E3371F9C}" type="slidenum">
              <a:rPr lang="fr-FR" smtClean="0"/>
              <a:t>‹#›</a:t>
            </a:fld>
            <a:endParaRPr lang="fr-FR"/>
          </a:p>
        </p:txBody>
      </p:sp>
    </p:spTree>
    <p:extLst>
      <p:ext uri="{BB962C8B-B14F-4D97-AF65-F5344CB8AC3E}">
        <p14:creationId xmlns:p14="http://schemas.microsoft.com/office/powerpoint/2010/main" val="226984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6263A-5CEB-463D-B8C2-CD696A7B222C}" type="datetimeFigureOut">
              <a:rPr lang="fr-FR" smtClean="0"/>
              <a:t>30/01/2025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70EC8-4089-4240-8D6B-CD07E3371F9C}" type="slidenum">
              <a:rPr lang="fr-FR" smtClean="0"/>
              <a:t>‹#›</a:t>
            </a:fld>
            <a:endParaRPr lang="fr-FR"/>
          </a:p>
        </p:txBody>
      </p:sp>
    </p:spTree>
    <p:extLst>
      <p:ext uri="{BB962C8B-B14F-4D97-AF65-F5344CB8AC3E}">
        <p14:creationId xmlns:p14="http://schemas.microsoft.com/office/powerpoint/2010/main" val="3943942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682" y="2059856"/>
            <a:ext cx="10366941" cy="707886"/>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fr-FR" sz="4000" b="1" dirty="0">
                <a:latin typeface="Times New Roman" pitchFamily="18" charset="0"/>
                <a:cs typeface="Times New Roman" pitchFamily="18" charset="0"/>
              </a:rPr>
              <a:t>DIFFERENTS  PROCEDES  DE  SOUDAGE </a:t>
            </a:r>
          </a:p>
        </p:txBody>
      </p:sp>
      <p:sp>
        <p:nvSpPr>
          <p:cNvPr id="5" name="Rectangle 4"/>
          <p:cNvSpPr/>
          <p:nvPr/>
        </p:nvSpPr>
        <p:spPr>
          <a:xfrm>
            <a:off x="3907855" y="3855244"/>
            <a:ext cx="4416594" cy="707886"/>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fr-FR" sz="4000" b="1" dirty="0">
                <a:latin typeface="Times New Roman" pitchFamily="18" charset="0"/>
                <a:cs typeface="Times New Roman" pitchFamily="18" charset="0"/>
              </a:rPr>
              <a:t>INTRODUCTION </a:t>
            </a:r>
          </a:p>
        </p:txBody>
      </p:sp>
    </p:spTree>
    <p:extLst>
      <p:ext uri="{BB962C8B-B14F-4D97-AF65-F5344CB8AC3E}">
        <p14:creationId xmlns:p14="http://schemas.microsoft.com/office/powerpoint/2010/main" val="13850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9644" y="311448"/>
            <a:ext cx="9017845" cy="109260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fr-FR" sz="2000" b="1" dirty="0"/>
              <a:t>TYPES DES PROCEDES DE SOUDAGE </a:t>
            </a:r>
          </a:p>
          <a:p>
            <a:pPr algn="just">
              <a:spcBef>
                <a:spcPts val="600"/>
              </a:spcBef>
            </a:pPr>
            <a:r>
              <a:rPr lang="fr-FR" sz="2000" b="1" dirty="0"/>
              <a:t>     Les différents procédés de soudage se sont souvent différenciés par l’activation d’énergie, les modes d’action ou les moyens de protection contre l’atmosphère.  </a:t>
            </a:r>
          </a:p>
        </p:txBody>
      </p:sp>
      <p:sp>
        <p:nvSpPr>
          <p:cNvPr id="3" name="Rectangle 2"/>
          <p:cNvSpPr/>
          <p:nvPr/>
        </p:nvSpPr>
        <p:spPr>
          <a:xfrm>
            <a:off x="1698776" y="1674880"/>
            <a:ext cx="8757394" cy="101566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2000" b="1" dirty="0"/>
              <a:t>     En réalité, les procédés de soudage peuvent également être classés soit par mode d’apport d’énergie nécessaire ou soit par mode de protection du métal chaud (tableau 1)</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9594" y="2961368"/>
            <a:ext cx="7837946" cy="2232247"/>
          </a:xfrm>
          <a:prstGeom prst="rect">
            <a:avLst/>
          </a:prstGeom>
          <a:ln w="38100">
            <a:solidFill>
              <a:srgbClr val="FF0000"/>
            </a:solidFill>
          </a:ln>
        </p:spPr>
        <p:style>
          <a:lnRef idx="2">
            <a:schemeClr val="dk1"/>
          </a:lnRef>
          <a:fillRef idx="1">
            <a:schemeClr val="lt1"/>
          </a:fillRef>
          <a:effectRef idx="0">
            <a:schemeClr val="dk1"/>
          </a:effectRef>
          <a:fontRef idx="minor">
            <a:schemeClr val="dk1"/>
          </a:fontRef>
        </p:style>
      </p:pic>
      <p:sp>
        <p:nvSpPr>
          <p:cNvPr id="4" name="Rectangle 3"/>
          <p:cNvSpPr/>
          <p:nvPr/>
        </p:nvSpPr>
        <p:spPr>
          <a:xfrm>
            <a:off x="1829001" y="5305400"/>
            <a:ext cx="8496944"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fr-FR" sz="2000" b="1" dirty="0"/>
              <a:t>De gros progrès technologiques sont venus apporter une solution à ce problème au début du siècle, "tout d'abord par l'emploi de la flamme oxyacétylénique puis de l'arc électrique et selon l'état du métal pendant le soudage on distingue :  </a:t>
            </a:r>
          </a:p>
        </p:txBody>
      </p:sp>
    </p:spTree>
    <p:extLst>
      <p:ext uri="{BB962C8B-B14F-4D97-AF65-F5344CB8AC3E}">
        <p14:creationId xmlns:p14="http://schemas.microsoft.com/office/powerpoint/2010/main" val="104983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4098"/>
                                        </p:tgtEl>
                                        <p:attrNameLst>
                                          <p:attrName>style.visibility</p:attrName>
                                        </p:attrNameLst>
                                      </p:cBhvr>
                                      <p:to>
                                        <p:strVal val="visible"/>
                                      </p:to>
                                    </p:set>
                                    <p:anim calcmode="lin" valueType="num">
                                      <p:cBhvr>
                                        <p:cTn id="22" dur="1000" fill="hold"/>
                                        <p:tgtEl>
                                          <p:spTgt spid="4098"/>
                                        </p:tgtEl>
                                        <p:attrNameLst>
                                          <p:attrName>ppt_w</p:attrName>
                                        </p:attrNameLst>
                                      </p:cBhvr>
                                      <p:tavLst>
                                        <p:tav tm="0">
                                          <p:val>
                                            <p:fltVal val="0"/>
                                          </p:val>
                                        </p:tav>
                                        <p:tav tm="100000">
                                          <p:val>
                                            <p:strVal val="#ppt_w"/>
                                          </p:val>
                                        </p:tav>
                                      </p:tavLst>
                                    </p:anim>
                                    <p:anim calcmode="lin" valueType="num">
                                      <p:cBhvr>
                                        <p:cTn id="23" dur="1000" fill="hold"/>
                                        <p:tgtEl>
                                          <p:spTgt spid="4098"/>
                                        </p:tgtEl>
                                        <p:attrNameLst>
                                          <p:attrName>ppt_h</p:attrName>
                                        </p:attrNameLst>
                                      </p:cBhvr>
                                      <p:tavLst>
                                        <p:tav tm="0">
                                          <p:val>
                                            <p:fltVal val="0"/>
                                          </p:val>
                                        </p:tav>
                                        <p:tav tm="100000">
                                          <p:val>
                                            <p:strVal val="#ppt_h"/>
                                          </p:val>
                                        </p:tav>
                                      </p:tavLst>
                                    </p:anim>
                                    <p:anim calcmode="lin" valueType="num">
                                      <p:cBhvr>
                                        <p:cTn id="24" dur="1000" fill="hold"/>
                                        <p:tgtEl>
                                          <p:spTgt spid="4098"/>
                                        </p:tgtEl>
                                        <p:attrNameLst>
                                          <p:attrName>style.rotation</p:attrName>
                                        </p:attrNameLst>
                                      </p:cBhvr>
                                      <p:tavLst>
                                        <p:tav tm="0">
                                          <p:val>
                                            <p:fltVal val="90"/>
                                          </p:val>
                                        </p:tav>
                                        <p:tav tm="100000">
                                          <p:val>
                                            <p:fltVal val="0"/>
                                          </p:val>
                                        </p:tav>
                                      </p:tavLst>
                                    </p:anim>
                                    <p:animEffect transition="in" filter="fade">
                                      <p:cBhvr>
                                        <p:cTn id="25" dur="1000"/>
                                        <p:tgtEl>
                                          <p:spTgt spid="4098"/>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1202" y="260648"/>
            <a:ext cx="2307042" cy="3693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r-FR" b="1" i="1" dirty="0">
                <a:latin typeface="Times New Roman" pitchFamily="18" charset="0"/>
                <a:cs typeface="Times New Roman" pitchFamily="18" charset="0"/>
              </a:rPr>
              <a:t>Le soudage par fusion</a:t>
            </a:r>
            <a:endParaRPr lang="fr-FR" i="1" dirty="0">
              <a:latin typeface="Times New Roman" pitchFamily="18" charset="0"/>
              <a:cs typeface="Times New Roman" pitchFamily="18"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972134918"/>
              </p:ext>
            </p:extLst>
          </p:nvPr>
        </p:nvGraphicFramePr>
        <p:xfrm>
          <a:off x="4184204" y="1084977"/>
          <a:ext cx="7614096" cy="5521601"/>
        </p:xfrm>
        <a:graphic>
          <a:graphicData uri="http://schemas.openxmlformats.org/presentationml/2006/ole">
            <mc:AlternateContent xmlns:mc="http://schemas.openxmlformats.org/markup-compatibility/2006">
              <mc:Choice xmlns:v="urn:schemas-microsoft-com:vml" Requires="v">
                <p:oleObj spid="_x0000_s1033" r:id="rId3" imgW="6144768" imgH="5760720" progId="CorelDESIGNER.Graphic.12">
                  <p:embed/>
                </p:oleObj>
              </mc:Choice>
              <mc:Fallback>
                <p:oleObj r:id="rId3" imgW="6144768" imgH="5760720" progId="CorelDESIGNER.Graphic.12">
                  <p:embed/>
                  <p:pic>
                    <p:nvPicPr>
                      <p:cNvPr id="3" name="Obje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4204" y="1084977"/>
                        <a:ext cx="7614096" cy="5521601"/>
                      </a:xfrm>
                      <a:prstGeom prst="rect">
                        <a:avLst/>
                      </a:prstGeom>
                      <a:noFill/>
                      <a:ln>
                        <a:solidFill>
                          <a:schemeClr val="tx1"/>
                        </a:solidFill>
                      </a:ln>
                    </p:spPr>
                  </p:pic>
                </p:oleObj>
              </mc:Fallback>
            </mc:AlternateContent>
          </a:graphicData>
        </a:graphic>
      </p:graphicFrame>
      <p:sp>
        <p:nvSpPr>
          <p:cNvPr id="6" name="Rectangle 5"/>
          <p:cNvSpPr/>
          <p:nvPr/>
        </p:nvSpPr>
        <p:spPr>
          <a:xfrm>
            <a:off x="272626" y="1377078"/>
            <a:ext cx="3524673" cy="440120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fr-FR" sz="2000" b="1" dirty="0"/>
              <a:t>   Qui consiste à porter à fusion les bords des pièces à souder à l'aide d'une source d'énergie tels qu’arc électrique, flamme de gaz, réaction chimique, énergie de rayons laser, jet de plasma etc. Sous l'action de la chaleur les bords du métal sont fondus et établissent une liaison entre eux ou encore avec un métal d'apport, ainsi formant le bain de fusion, lequel après solidification constitue la soudure.</a:t>
            </a:r>
          </a:p>
        </p:txBody>
      </p:sp>
    </p:spTree>
    <p:extLst>
      <p:ext uri="{BB962C8B-B14F-4D97-AF65-F5344CB8AC3E}">
        <p14:creationId xmlns:p14="http://schemas.microsoft.com/office/powerpoint/2010/main" val="390027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1000" fill="hold"/>
                                        <p:tgtEl>
                                          <p:spTgt spid="3"/>
                                        </p:tgtEl>
                                        <p:attrNameLst>
                                          <p:attrName>ppt_w</p:attrName>
                                        </p:attrNameLst>
                                      </p:cBhvr>
                                      <p:tavLst>
                                        <p:tav tm="0">
                                          <p:val>
                                            <p:fltVal val="0"/>
                                          </p:val>
                                        </p:tav>
                                        <p:tav tm="100000">
                                          <p:val>
                                            <p:strVal val="#ppt_w"/>
                                          </p:val>
                                        </p:tav>
                                      </p:tavLst>
                                    </p:anim>
                                    <p:anim calcmode="lin" valueType="num">
                                      <p:cBhvr>
                                        <p:cTn id="21" dur="1000" fill="hold"/>
                                        <p:tgtEl>
                                          <p:spTgt spid="3"/>
                                        </p:tgtEl>
                                        <p:attrNameLst>
                                          <p:attrName>ppt_h</p:attrName>
                                        </p:attrNameLst>
                                      </p:cBhvr>
                                      <p:tavLst>
                                        <p:tav tm="0">
                                          <p:val>
                                            <p:fltVal val="0"/>
                                          </p:val>
                                        </p:tav>
                                        <p:tav tm="100000">
                                          <p:val>
                                            <p:strVal val="#ppt_h"/>
                                          </p:val>
                                        </p:tav>
                                      </p:tavLst>
                                    </p:anim>
                                    <p:anim calcmode="lin" valueType="num">
                                      <p:cBhvr>
                                        <p:cTn id="22" dur="1000" fill="hold"/>
                                        <p:tgtEl>
                                          <p:spTgt spid="3"/>
                                        </p:tgtEl>
                                        <p:attrNameLst>
                                          <p:attrName>style.rotation</p:attrName>
                                        </p:attrNameLst>
                                      </p:cBhvr>
                                      <p:tavLst>
                                        <p:tav tm="0">
                                          <p:val>
                                            <p:fltVal val="90"/>
                                          </p:val>
                                        </p:tav>
                                        <p:tav tm="100000">
                                          <p:val>
                                            <p:fltVal val="0"/>
                                          </p:val>
                                        </p:tav>
                                      </p:tavLst>
                                    </p:anim>
                                    <p:animEffect transition="in" filter="fade">
                                      <p:cBhvr>
                                        <p:cTn id="2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716" y="1751548"/>
            <a:ext cx="3321274" cy="378565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2000" b="1" dirty="0"/>
              <a:t>    Le soudage par pression regroupe tous les procédés de soudages dans lesquels on obtient en général sans métal </a:t>
            </a:r>
            <a:r>
              <a:rPr lang="fr-FR" sz="2000" b="1" dirty="0" smtClean="0"/>
              <a:t>d’apport, par </a:t>
            </a:r>
            <a:r>
              <a:rPr lang="fr-FR" sz="2000" b="1" dirty="0"/>
              <a:t>application d’une pression suffisante pour obtenir une déformation plastique des zones à souder, un chauffage localisé permet la liaison atomique de la zone de soudage .</a:t>
            </a:r>
          </a:p>
        </p:txBody>
      </p:sp>
      <p:sp>
        <p:nvSpPr>
          <p:cNvPr id="3" name="Rectangle 2"/>
          <p:cNvSpPr/>
          <p:nvPr/>
        </p:nvSpPr>
        <p:spPr>
          <a:xfrm>
            <a:off x="1561290" y="393040"/>
            <a:ext cx="2818400" cy="40011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algn="ctr"/>
            <a:r>
              <a:rPr lang="fr-FR" sz="2000" b="1" i="1" dirty="0">
                <a:latin typeface="Times New Roman" pitchFamily="18" charset="0"/>
                <a:cs typeface="Times New Roman" pitchFamily="18" charset="0"/>
              </a:rPr>
              <a:t>Le soudage par pression </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529" y="1306196"/>
            <a:ext cx="7841759" cy="4231004"/>
          </a:xfrm>
          <a:prstGeom prst="rect">
            <a:avLst/>
          </a:prstGeom>
          <a:ln w="57150">
            <a:solidFill>
              <a:srgbClr val="FF0000"/>
            </a:solidFill>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147595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08092" y="196423"/>
            <a:ext cx="10841640" cy="1429622"/>
          </a:xfrm>
          <a:prstGeom prst="rect">
            <a:avLst/>
          </a:prstGeom>
          <a:solidFill>
            <a:srgbClr val="CCFF99"/>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50000"/>
              </a:lnSpc>
            </a:pPr>
            <a:r>
              <a:rPr lang="fr-FR" sz="2000" b="1" dirty="0"/>
              <a:t>     Le soudage relève de la métallurgie : il faut connaître le matériau pour le souder de façon efficace. </a:t>
            </a:r>
          </a:p>
          <a:p>
            <a:pPr algn="just">
              <a:lnSpc>
                <a:spcPct val="150000"/>
              </a:lnSpc>
            </a:pPr>
            <a:r>
              <a:rPr lang="fr-FR" sz="2000" b="1" dirty="0"/>
              <a:t>     Cette connaissance est d’autant plus cruciale que l’ouvrage sera fortement sollicité.    </a:t>
            </a:r>
          </a:p>
          <a:p>
            <a:pPr algn="just">
              <a:lnSpc>
                <a:spcPct val="150000"/>
              </a:lnSpc>
            </a:pPr>
            <a:r>
              <a:rPr lang="fr-FR" sz="2000" b="1" dirty="0"/>
              <a:t>     C’est pourquoi le soudage est régi par des cahiers des charges et des modes opératoires précis. </a:t>
            </a:r>
          </a:p>
        </p:txBody>
      </p:sp>
      <p:sp>
        <p:nvSpPr>
          <p:cNvPr id="7" name="Rectangle 6"/>
          <p:cNvSpPr/>
          <p:nvPr/>
        </p:nvSpPr>
        <p:spPr>
          <a:xfrm>
            <a:off x="708092" y="1765557"/>
            <a:ext cx="10841640" cy="1891287"/>
          </a:xfrm>
          <a:prstGeom prst="rect">
            <a:avLst/>
          </a:prstGeom>
          <a:solidFill>
            <a:srgbClr val="CCFF99"/>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50000"/>
              </a:lnSpc>
            </a:pPr>
            <a:r>
              <a:rPr lang="fr-FR" sz="2000" b="1" dirty="0"/>
              <a:t>     Le soudage est une opération de micro-métallurgie consistant à exécuter un cordon fondu liant les bords de deux pièces. </a:t>
            </a:r>
          </a:p>
          <a:p>
            <a:pPr algn="just">
              <a:lnSpc>
                <a:spcPct val="150000"/>
              </a:lnSpc>
            </a:pPr>
            <a:r>
              <a:rPr lang="fr-FR" sz="2000" b="1" dirty="0"/>
              <a:t>      Il constitue un moyen d’assemblage privilégié pour toute construction faisant intervenir des matériaux métalliques. </a:t>
            </a:r>
          </a:p>
        </p:txBody>
      </p:sp>
      <p:sp>
        <p:nvSpPr>
          <p:cNvPr id="8" name="Rectangle 7"/>
          <p:cNvSpPr/>
          <p:nvPr/>
        </p:nvSpPr>
        <p:spPr>
          <a:xfrm>
            <a:off x="708092" y="3765986"/>
            <a:ext cx="10841640" cy="506292"/>
          </a:xfrm>
          <a:prstGeom prst="rect">
            <a:avLst/>
          </a:prstGeom>
          <a:solidFill>
            <a:srgbClr val="CCFF99"/>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50000"/>
              </a:lnSpc>
            </a:pPr>
            <a:r>
              <a:rPr lang="fr-FR" sz="2000" b="1" dirty="0"/>
              <a:t>Quels sont les avantages du soudage par rapport aux autres techniques d’assemblage ? </a:t>
            </a:r>
          </a:p>
        </p:txBody>
      </p:sp>
      <p:sp>
        <p:nvSpPr>
          <p:cNvPr id="9" name="Rectangle 8"/>
          <p:cNvSpPr/>
          <p:nvPr/>
        </p:nvSpPr>
        <p:spPr>
          <a:xfrm>
            <a:off x="708092" y="4351119"/>
            <a:ext cx="10841640" cy="2352952"/>
          </a:xfrm>
          <a:prstGeom prst="rect">
            <a:avLst/>
          </a:prstGeom>
          <a:solidFill>
            <a:srgbClr val="CCFF99"/>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50000"/>
              </a:lnSpc>
            </a:pPr>
            <a:r>
              <a:rPr lang="fr-FR" sz="2000" b="1" dirty="0"/>
              <a:t>     Le soudage assure une continuité métallique de la pièce lui conférant ainsi des caractéristiques au niveau de l’assemblage équivalentes à celles du métal assemblé.     </a:t>
            </a:r>
          </a:p>
          <a:p>
            <a:pPr algn="just">
              <a:lnSpc>
                <a:spcPct val="150000"/>
              </a:lnSpc>
            </a:pPr>
            <a:r>
              <a:rPr lang="fr-FR" sz="2000" b="1" dirty="0"/>
              <a:t>    Caractéristiques mécaniques, thermiques, chimiques, électriques, d’étanchéité, de durabilité…Il répond à des sollicitations élevées. Il est durable car insensible aux variations de température, aux conditions climatiques…</a:t>
            </a:r>
          </a:p>
        </p:txBody>
      </p:sp>
    </p:spTree>
    <p:extLst>
      <p:ext uri="{BB962C8B-B14F-4D97-AF65-F5344CB8AC3E}">
        <p14:creationId xmlns:p14="http://schemas.microsoft.com/office/powerpoint/2010/main" val="323134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9752" y="277198"/>
            <a:ext cx="9836348" cy="967957"/>
          </a:xfrm>
          <a:prstGeom prst="rect">
            <a:avLst/>
          </a:prstGeom>
          <a:solidFill>
            <a:srgbClr val="CCFF99"/>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50000"/>
              </a:lnSpc>
            </a:pPr>
            <a:r>
              <a:rPr lang="fr-FR" sz="2000" b="1" dirty="0"/>
              <a:t>     Le soudage trouve des applications dans des secteurs d’activité très diversifiés comme la production, </a:t>
            </a:r>
            <a:r>
              <a:rPr lang="fr-FR" sz="2000" b="1" dirty="0" smtClean="0"/>
              <a:t>la </a:t>
            </a:r>
            <a:r>
              <a:rPr lang="fr-FR" sz="2000" b="1" dirty="0"/>
              <a:t>construction, la réparation et la maintenance. </a:t>
            </a:r>
          </a:p>
        </p:txBody>
      </p:sp>
      <p:sp>
        <p:nvSpPr>
          <p:cNvPr id="5" name="Rectangle 4"/>
          <p:cNvSpPr/>
          <p:nvPr/>
        </p:nvSpPr>
        <p:spPr>
          <a:xfrm>
            <a:off x="869752" y="1765568"/>
            <a:ext cx="10795000" cy="4401205"/>
          </a:xfrm>
          <a:prstGeom prst="rect">
            <a:avLst/>
          </a:prstGeom>
          <a:solidFill>
            <a:srgbClr val="CCFF99"/>
          </a:solidFill>
        </p:spPr>
        <p:txBody>
          <a:bodyPr wrap="square">
            <a:spAutoFit/>
          </a:bodyPr>
          <a:lstStyle/>
          <a:p>
            <a:pPr algn="just">
              <a:spcBef>
                <a:spcPts val="600"/>
              </a:spcBef>
              <a:spcAft>
                <a:spcPts val="600"/>
              </a:spcAft>
            </a:pPr>
            <a:r>
              <a:rPr lang="fr-FR" sz="2000" b="1" dirty="0"/>
              <a:t> Parmi les procédés d'assemblages, le soudage occupe une place prépondérante dans la construction des bateaux, bâtiments, fusées, tuyaux, réservoirs. Car il permet d'adapter au mieux les formes de construction. </a:t>
            </a:r>
          </a:p>
          <a:p>
            <a:pPr algn="just">
              <a:spcBef>
                <a:spcPts val="600"/>
              </a:spcBef>
              <a:spcAft>
                <a:spcPts val="600"/>
              </a:spcAft>
            </a:pPr>
            <a:r>
              <a:rPr lang="fr-FR" sz="2000" b="1" dirty="0"/>
              <a:t>   La clé des problèmes qui se posent lors d’une opération de soudage relève du métier du soudeur ou du constructeur soudeur dont la démarche doit inclure, outre l’opération de soudage, les problèmes se posant en amont et en aval de celle-ci, à savoir :</a:t>
            </a:r>
          </a:p>
          <a:p>
            <a:pPr marL="285750" indent="-285750" algn="just">
              <a:spcBef>
                <a:spcPts val="600"/>
              </a:spcBef>
              <a:spcAft>
                <a:spcPts val="600"/>
              </a:spcAft>
              <a:buFont typeface="Arial" pitchFamily="34" charset="0"/>
              <a:buChar char="•"/>
            </a:pPr>
            <a:r>
              <a:rPr lang="fr-FR" sz="2000" b="1" dirty="0"/>
              <a:t>La conception des assemblages soudés : découpage de l’assemblage et disposition des joints.</a:t>
            </a:r>
          </a:p>
          <a:p>
            <a:pPr marL="285750" indent="-285750" algn="just">
              <a:spcBef>
                <a:spcPts val="600"/>
              </a:spcBef>
              <a:spcAft>
                <a:spcPts val="600"/>
              </a:spcAft>
              <a:buFont typeface="Arial" pitchFamily="34" charset="0"/>
              <a:buChar char="•"/>
            </a:pPr>
            <a:r>
              <a:rPr lang="fr-FR" sz="2000" b="1" dirty="0"/>
              <a:t>La préparation des pièces avant soudage : géométrie des bords, état des surfaces,</a:t>
            </a:r>
          </a:p>
          <a:p>
            <a:pPr marL="285750" indent="-285750" algn="just">
              <a:spcBef>
                <a:spcPts val="600"/>
              </a:spcBef>
              <a:spcAft>
                <a:spcPts val="600"/>
              </a:spcAft>
              <a:buFont typeface="Arial" pitchFamily="34" charset="0"/>
              <a:buChar char="•"/>
            </a:pPr>
            <a:r>
              <a:rPr lang="fr-FR" sz="2000" b="1" dirty="0"/>
              <a:t>La mesure de la qualité des soudures et de la tenue de l’assemblage en service. Le soudage est un assemblage définitif exécuté sur des pièces métalliques qui s’impose pour diverses raisons : dimensionnelles (un pont), structurelles (un réservoir), constructives (une carrosserie), de poids (un panneau), économiques (un plancher) ou autres .</a:t>
            </a:r>
            <a:endParaRPr lang="fr-FR" sz="2000" dirty="0"/>
          </a:p>
        </p:txBody>
      </p:sp>
    </p:spTree>
    <p:extLst>
      <p:ext uri="{BB962C8B-B14F-4D97-AF65-F5344CB8AC3E}">
        <p14:creationId xmlns:p14="http://schemas.microsoft.com/office/powerpoint/2010/main" val="33488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800" y="434652"/>
            <a:ext cx="11874500" cy="2708434"/>
          </a:xfrm>
          <a:prstGeom prst="rect">
            <a:avLst/>
          </a:prstGeom>
          <a:solidFill>
            <a:srgbClr val="CCFF99"/>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just">
              <a:spcBef>
                <a:spcPts val="600"/>
              </a:spcBef>
              <a:spcAft>
                <a:spcPts val="600"/>
              </a:spcAft>
            </a:pPr>
            <a:r>
              <a:rPr lang="fr-FR" sz="2000" b="1" dirty="0" smtClean="0"/>
              <a:t>Le soudage est présent dans les différents secteurs industriels :</a:t>
            </a:r>
          </a:p>
          <a:p>
            <a:pPr marL="285750" indent="-285750" algn="just">
              <a:spcBef>
                <a:spcPts val="600"/>
              </a:spcBef>
              <a:spcAft>
                <a:spcPts val="600"/>
              </a:spcAft>
              <a:buFont typeface="Arial" pitchFamily="34" charset="0"/>
              <a:buChar char="•"/>
            </a:pPr>
            <a:r>
              <a:rPr lang="fr-FR" sz="2000" b="1" dirty="0" smtClean="0"/>
              <a:t>Le transport terrestre (automobile, ferroviaire, machines agricoles et de construction),</a:t>
            </a:r>
          </a:p>
          <a:p>
            <a:pPr marL="285750" indent="-285750" algn="just">
              <a:spcBef>
                <a:spcPts val="600"/>
              </a:spcBef>
              <a:spcAft>
                <a:spcPts val="600"/>
              </a:spcAft>
              <a:buFont typeface="Arial" pitchFamily="34" charset="0"/>
              <a:buChar char="•"/>
            </a:pPr>
            <a:r>
              <a:rPr lang="fr-FR" sz="2000" b="1" dirty="0" smtClean="0"/>
              <a:t>Les bâtiments et travaux publics (assemblage métallique),</a:t>
            </a:r>
          </a:p>
          <a:p>
            <a:pPr marL="285750" indent="-285750" algn="just">
              <a:spcBef>
                <a:spcPts val="600"/>
              </a:spcBef>
              <a:spcAft>
                <a:spcPts val="600"/>
              </a:spcAft>
              <a:buFont typeface="Arial" pitchFamily="34" charset="0"/>
              <a:buChar char="•"/>
            </a:pPr>
            <a:r>
              <a:rPr lang="fr-FR" sz="2000" b="1" dirty="0" smtClean="0"/>
              <a:t>La construction navale (structures off-shore, navires, sous-marins),</a:t>
            </a:r>
          </a:p>
          <a:p>
            <a:pPr marL="285750" indent="-285750" algn="just">
              <a:spcBef>
                <a:spcPts val="600"/>
              </a:spcBef>
              <a:spcAft>
                <a:spcPts val="600"/>
              </a:spcAft>
              <a:buFont typeface="Arial" pitchFamily="34" charset="0"/>
              <a:buChar char="•"/>
            </a:pPr>
            <a:r>
              <a:rPr lang="fr-FR" sz="2000" b="1" dirty="0" smtClean="0"/>
              <a:t>L’énergie (hydroélectricité, nucléaire, gaz et pétrole notamment, équipements électriques et électroniques),</a:t>
            </a:r>
          </a:p>
          <a:p>
            <a:pPr marL="285750" indent="-285750" algn="just">
              <a:spcBef>
                <a:spcPts val="600"/>
              </a:spcBef>
              <a:spcAft>
                <a:spcPts val="600"/>
              </a:spcAft>
              <a:buFont typeface="Arial" pitchFamily="34" charset="0"/>
              <a:buChar char="•"/>
            </a:pPr>
            <a:r>
              <a:rPr lang="fr-FR" sz="2000" b="1" dirty="0" smtClean="0"/>
              <a:t>L’aéronautique .</a:t>
            </a:r>
            <a:endParaRPr lang="fr-FR" sz="2000" b="1" dirty="0"/>
          </a:p>
        </p:txBody>
      </p:sp>
      <p:sp>
        <p:nvSpPr>
          <p:cNvPr id="3" name="Rectangle 2"/>
          <p:cNvSpPr/>
          <p:nvPr/>
        </p:nvSpPr>
        <p:spPr>
          <a:xfrm>
            <a:off x="177800" y="3748957"/>
            <a:ext cx="11709400" cy="235128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lnSpc>
                <a:spcPct val="150000"/>
              </a:lnSpc>
            </a:pPr>
            <a:r>
              <a:rPr lang="fr-FR" sz="2000" b="1" dirty="0"/>
              <a:t>NOTION DE SOUDAGE </a:t>
            </a:r>
          </a:p>
          <a:p>
            <a:pPr algn="just">
              <a:lnSpc>
                <a:spcPct val="150000"/>
              </a:lnSpc>
            </a:pPr>
            <a:r>
              <a:rPr lang="fr-FR" sz="2000" b="1" dirty="0"/>
              <a:t>     Le soudage est une opération qui consiste à réunir deux ou plusieurs parties constitutives d’un assemblage, de manière à assurer la continuité entre les parties à assembler ; soit par chauffage, soit par intervention de pression, soit par l’un et l’autre, avec ou sans métal d’apport dont la température de fusion est de même ordre de grandeur que celle de matériau de base (figure </a:t>
            </a:r>
            <a:r>
              <a:rPr lang="fr-FR" sz="2000" b="1" dirty="0">
                <a:latin typeface="Times New Roman" pitchFamily="18" charset="0"/>
                <a:cs typeface="Times New Roman" pitchFamily="18" charset="0"/>
              </a:rPr>
              <a:t>I</a:t>
            </a:r>
            <a:r>
              <a:rPr lang="fr-FR" sz="2000" b="1" dirty="0"/>
              <a:t>).</a:t>
            </a:r>
          </a:p>
        </p:txBody>
      </p:sp>
    </p:spTree>
    <p:extLst>
      <p:ext uri="{BB962C8B-B14F-4D97-AF65-F5344CB8AC3E}">
        <p14:creationId xmlns:p14="http://schemas.microsoft.com/office/powerpoint/2010/main" val="175583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973" y="1320800"/>
            <a:ext cx="11442755" cy="4152900"/>
          </a:xfrm>
          <a:prstGeom prst="rect">
            <a:avLst/>
          </a:prstGeom>
          <a:ln w="76200">
            <a:solidFill>
              <a:srgbClr val="FF0000"/>
            </a:solidFill>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370837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1000" fill="hold"/>
                                        <p:tgtEl>
                                          <p:spTgt spid="1027"/>
                                        </p:tgtEl>
                                        <p:attrNameLst>
                                          <p:attrName>ppt_w</p:attrName>
                                        </p:attrNameLst>
                                      </p:cBhvr>
                                      <p:tavLst>
                                        <p:tav tm="0">
                                          <p:val>
                                            <p:fltVal val="0"/>
                                          </p:val>
                                        </p:tav>
                                        <p:tav tm="100000">
                                          <p:val>
                                            <p:strVal val="#ppt_w"/>
                                          </p:val>
                                        </p:tav>
                                      </p:tavLst>
                                    </p:anim>
                                    <p:anim calcmode="lin" valueType="num">
                                      <p:cBhvr>
                                        <p:cTn id="8" dur="1000" fill="hold"/>
                                        <p:tgtEl>
                                          <p:spTgt spid="1027"/>
                                        </p:tgtEl>
                                        <p:attrNameLst>
                                          <p:attrName>ppt_h</p:attrName>
                                        </p:attrNameLst>
                                      </p:cBhvr>
                                      <p:tavLst>
                                        <p:tav tm="0">
                                          <p:val>
                                            <p:fltVal val="0"/>
                                          </p:val>
                                        </p:tav>
                                        <p:tav tm="100000">
                                          <p:val>
                                            <p:strVal val="#ppt_h"/>
                                          </p:val>
                                        </p:tav>
                                      </p:tavLst>
                                    </p:anim>
                                    <p:anim calcmode="lin" valueType="num">
                                      <p:cBhvr>
                                        <p:cTn id="9" dur="1000" fill="hold"/>
                                        <p:tgtEl>
                                          <p:spTgt spid="1027"/>
                                        </p:tgtEl>
                                        <p:attrNameLst>
                                          <p:attrName>style.rotation</p:attrName>
                                        </p:attrNameLst>
                                      </p:cBhvr>
                                      <p:tavLst>
                                        <p:tav tm="0">
                                          <p:val>
                                            <p:fltVal val="90"/>
                                          </p:val>
                                        </p:tav>
                                        <p:tav tm="100000">
                                          <p:val>
                                            <p:fltVal val="0"/>
                                          </p:val>
                                        </p:tav>
                                      </p:tavLst>
                                    </p:anim>
                                    <p:animEffect transition="in" filter="fade">
                                      <p:cBhvr>
                                        <p:cTn id="10"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936" y="1122046"/>
            <a:ext cx="10602664" cy="4969053"/>
          </a:xfrm>
          <a:prstGeom prst="rect">
            <a:avLst/>
          </a:prstGeom>
          <a:solidFill>
            <a:srgbClr val="CCFF99"/>
          </a:solidFill>
        </p:spPr>
        <p:style>
          <a:lnRef idx="1">
            <a:schemeClr val="accent5"/>
          </a:lnRef>
          <a:fillRef idx="2">
            <a:schemeClr val="accent5"/>
          </a:fillRef>
          <a:effectRef idx="1">
            <a:schemeClr val="accent5"/>
          </a:effectRef>
          <a:fontRef idx="minor">
            <a:schemeClr val="dk1"/>
          </a:fontRef>
        </p:style>
        <p:txBody>
          <a:bodyPr wrap="square">
            <a:spAutoFit/>
          </a:bodyPr>
          <a:lstStyle/>
          <a:p>
            <a:pPr algn="ctr">
              <a:lnSpc>
                <a:spcPct val="150000"/>
              </a:lnSpc>
              <a:spcBef>
                <a:spcPts val="600"/>
              </a:spcBef>
              <a:spcAft>
                <a:spcPts val="600"/>
              </a:spcAft>
            </a:pPr>
            <a:r>
              <a:rPr lang="fr-FR" sz="2000" b="1" dirty="0"/>
              <a:t>PRINCIPE ET CARACTERISATION </a:t>
            </a:r>
          </a:p>
          <a:p>
            <a:pPr algn="just">
              <a:lnSpc>
                <a:spcPct val="150000"/>
              </a:lnSpc>
              <a:spcBef>
                <a:spcPts val="600"/>
              </a:spcBef>
              <a:spcAft>
                <a:spcPts val="600"/>
              </a:spcAft>
            </a:pPr>
            <a:r>
              <a:rPr lang="fr-FR" sz="2000" b="1" dirty="0"/>
              <a:t>    La soudure est caractérisée par l’effacement des conteurs primitifs des </a:t>
            </a:r>
            <a:r>
              <a:rPr lang="fr-FR" sz="2000" b="1" dirty="0" smtClean="0"/>
              <a:t>bords </a:t>
            </a:r>
            <a:r>
              <a:rPr lang="fr-FR" sz="2000" b="1" dirty="0"/>
              <a:t>à assembler, ces derniers étant portés à la température de fusion et nécessitant le plus souvent l’introduction dans le joint, d’un complément de métal nommé « métal d’apport » déposé en une ou plusieurs passe.si ce métal d’apport est différent de celui de base avec point de fusion plus bas c’est la «soudure hétérogène » , si il n’y a pas d’apport de métal ou de métal d’apport identique avec même point de fusion c’est « la soudure autogène ».</a:t>
            </a:r>
          </a:p>
          <a:p>
            <a:pPr algn="just">
              <a:lnSpc>
                <a:spcPct val="150000"/>
              </a:lnSpc>
              <a:spcBef>
                <a:spcPts val="600"/>
              </a:spcBef>
              <a:spcAft>
                <a:spcPts val="600"/>
              </a:spcAft>
            </a:pPr>
            <a:r>
              <a:rPr lang="fr-FR" sz="2000" b="1" dirty="0"/>
              <a:t>    Une soudure idéale est celle qui assure une continuité parfaite au point de vue des propriétés Mécaniques, métallurgiques, et physique entre les pièces assemblées, de telle sorte qu’on ne puisse pas distinguer le joint du métal qui l’entoure .</a:t>
            </a:r>
          </a:p>
        </p:txBody>
      </p:sp>
    </p:spTree>
    <p:extLst>
      <p:ext uri="{BB962C8B-B14F-4D97-AF65-F5344CB8AC3E}">
        <p14:creationId xmlns:p14="http://schemas.microsoft.com/office/powerpoint/2010/main" val="417913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560" y="1143720"/>
            <a:ext cx="11014118" cy="3987080"/>
          </a:xfrm>
          <a:prstGeom prst="rect">
            <a:avLst/>
          </a:prstGeom>
          <a:noFill/>
          <a:ln w="762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9255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9536" y="332656"/>
            <a:ext cx="8352928" cy="163121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sz="2000" b="1" dirty="0"/>
              <a:t>    Les soudures sont dites :</a:t>
            </a:r>
          </a:p>
          <a:p>
            <a:pPr marL="285750" indent="-285750" algn="just">
              <a:buFont typeface="Arial" pitchFamily="34" charset="0"/>
              <a:buChar char="•"/>
            </a:pPr>
            <a:r>
              <a:rPr lang="fr-FR" sz="2000" b="1" dirty="0"/>
              <a:t>La soudure Autogène (homogène): Le métal qui compose le joint est de même nature que les pièces à souder</a:t>
            </a:r>
          </a:p>
          <a:p>
            <a:pPr marL="285750" indent="-285750" algn="just">
              <a:buFont typeface="Arial" pitchFamily="34" charset="0"/>
              <a:buChar char="•"/>
            </a:pPr>
            <a:r>
              <a:rPr lang="fr-FR" sz="2000" b="1" dirty="0"/>
              <a:t>La soudure Hétérogène : Le métal qui compose le joint est de nature différente des pièces à souder.</a:t>
            </a:r>
          </a:p>
        </p:txBody>
      </p:sp>
      <p:sp>
        <p:nvSpPr>
          <p:cNvPr id="3" name="Rectangle 2"/>
          <p:cNvSpPr/>
          <p:nvPr/>
        </p:nvSpPr>
        <p:spPr>
          <a:xfrm>
            <a:off x="1919536" y="2267868"/>
            <a:ext cx="8352928" cy="263149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fr-FR" sz="2000" b="1" dirty="0"/>
              <a:t>LES DIFFERENTES SOURCES D’ENERGIES DE SOUDAGE </a:t>
            </a:r>
          </a:p>
          <a:p>
            <a:pPr algn="just">
              <a:spcBef>
                <a:spcPts val="600"/>
              </a:spcBef>
            </a:pPr>
            <a:r>
              <a:rPr lang="fr-FR" sz="2000" b="1" dirty="0"/>
              <a:t>    Il existe plusieurs procédés de soudage caractérisés par le type de source d'énergie pour réchauffement et par l'état du métal à l'endroit du soudage </a:t>
            </a:r>
            <a:r>
              <a:rPr lang="fr-FR" sz="2000" b="1" i="1" dirty="0"/>
              <a:t>. </a:t>
            </a:r>
          </a:p>
          <a:p>
            <a:pPr algn="just"/>
            <a:r>
              <a:rPr lang="fr-FR" sz="2000" b="1" dirty="0"/>
              <a:t>Selon le type de la source d'énergie on distingue :</a:t>
            </a:r>
          </a:p>
          <a:p>
            <a:pPr marL="285750" indent="-285750" algn="just">
              <a:buFont typeface="Arial" pitchFamily="34" charset="0"/>
              <a:buChar char="•"/>
            </a:pPr>
            <a:r>
              <a:rPr lang="fr-FR" sz="2000" b="1" dirty="0"/>
              <a:t>Énergie thermochimique.</a:t>
            </a:r>
          </a:p>
          <a:p>
            <a:pPr marL="285750" indent="-285750" algn="just">
              <a:buFont typeface="Arial" pitchFamily="34" charset="0"/>
              <a:buChar char="•"/>
            </a:pPr>
            <a:r>
              <a:rPr lang="fr-FR" sz="2000" b="1" dirty="0"/>
              <a:t>Énergie thermoélectrique.</a:t>
            </a:r>
          </a:p>
          <a:p>
            <a:pPr marL="285750" indent="-285750" algn="just">
              <a:buFont typeface="Arial" pitchFamily="34" charset="0"/>
              <a:buChar char="•"/>
            </a:pPr>
            <a:r>
              <a:rPr lang="fr-FR" sz="2000" b="1" dirty="0"/>
              <a:t>Énergie mécanique.</a:t>
            </a:r>
          </a:p>
          <a:p>
            <a:pPr marL="285750" indent="-285750" algn="just">
              <a:buFont typeface="Arial" pitchFamily="34" charset="0"/>
              <a:buChar char="•"/>
            </a:pPr>
            <a:r>
              <a:rPr lang="fr-FR" sz="2000" b="1" dirty="0"/>
              <a:t>Énergie de focalisée.</a:t>
            </a:r>
          </a:p>
        </p:txBody>
      </p:sp>
      <p:sp>
        <p:nvSpPr>
          <p:cNvPr id="4" name="Rectangle 3"/>
          <p:cNvSpPr/>
          <p:nvPr/>
        </p:nvSpPr>
        <p:spPr>
          <a:xfrm>
            <a:off x="1919536" y="5302950"/>
            <a:ext cx="8352928"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sz="2000" b="1" dirty="0"/>
              <a:t>    Les sources d'énergie doivent être capables d'apporter en un temps assez court une grande quantité de chaleur en un point bien localisé.</a:t>
            </a:r>
          </a:p>
        </p:txBody>
      </p:sp>
    </p:spTree>
    <p:extLst>
      <p:ext uri="{BB962C8B-B14F-4D97-AF65-F5344CB8AC3E}">
        <p14:creationId xmlns:p14="http://schemas.microsoft.com/office/powerpoint/2010/main" val="369920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100" y="96361"/>
            <a:ext cx="9715500" cy="6667501"/>
          </a:xfrm>
          <a:prstGeom prst="rect">
            <a:avLst/>
          </a:prstGeom>
          <a:ln w="57150">
            <a:solidFill>
              <a:srgbClr val="FF0000"/>
            </a:solidFill>
          </a:ln>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409706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 calcmode="lin" valueType="num">
                                      <p:cBhvr>
                                        <p:cTn id="9" dur="1000" fill="hold"/>
                                        <p:tgtEl>
                                          <p:spTgt spid="3074"/>
                                        </p:tgtEl>
                                        <p:attrNameLst>
                                          <p:attrName>style.rotation</p:attrName>
                                        </p:attrNameLst>
                                      </p:cBhvr>
                                      <p:tavLst>
                                        <p:tav tm="0">
                                          <p:val>
                                            <p:fltVal val="90"/>
                                          </p:val>
                                        </p:tav>
                                        <p:tav tm="100000">
                                          <p:val>
                                            <p:fltVal val="0"/>
                                          </p:val>
                                        </p:tav>
                                      </p:tavLst>
                                    </p:anim>
                                    <p:animEffect transition="in" filter="fade">
                                      <p:cBhvr>
                                        <p:cTn id="10"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1006</Words>
  <Application>Microsoft Office PowerPoint</Application>
  <PresentationFormat>Widescreen</PresentationFormat>
  <Paragraphs>46</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Office Theme</vt:lpstr>
      <vt:lpstr>CorelDESIGNER.Graphic.12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dc:creator>
  <cp:lastModifiedBy>Med</cp:lastModifiedBy>
  <cp:revision>8</cp:revision>
  <dcterms:created xsi:type="dcterms:W3CDTF">2025-01-29T10:57:27Z</dcterms:created>
  <dcterms:modified xsi:type="dcterms:W3CDTF">2025-01-30T13:26:16Z</dcterms:modified>
</cp:coreProperties>
</file>