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sldIdLst>
    <p:sldId id="271" r:id="rId2"/>
    <p:sldId id="402" r:id="rId3"/>
    <p:sldId id="404" r:id="rId4"/>
    <p:sldId id="405" r:id="rId5"/>
    <p:sldId id="406" r:id="rId6"/>
    <p:sldId id="407" r:id="rId7"/>
    <p:sldId id="408" r:id="rId8"/>
    <p:sldId id="409" r:id="rId9"/>
    <p:sldId id="412" r:id="rId10"/>
    <p:sldId id="411" r:id="rId11"/>
    <p:sldId id="410" r:id="rId12"/>
    <p:sldId id="413" r:id="rId13"/>
    <p:sldId id="403" r:id="rId14"/>
    <p:sldId id="414" r:id="rId15"/>
    <p:sldId id="415" r:id="rId16"/>
    <p:sldId id="416" r:id="rId17"/>
    <p:sldId id="417" r:id="rId18"/>
    <p:sldId id="418" r:id="rId19"/>
    <p:sldId id="419" r:id="rId20"/>
    <p:sldId id="420" r:id="rId21"/>
    <p:sldId id="421" r:id="rId22"/>
    <p:sldId id="422" r:id="rId23"/>
    <p:sldId id="423" r:id="rId24"/>
    <p:sldId id="42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529" autoAdjust="0"/>
    <p:restoredTop sz="94660"/>
  </p:normalViewPr>
  <p:slideViewPr>
    <p:cSldViewPr snapToGrid="0">
      <p:cViewPr>
        <p:scale>
          <a:sx n="79" d="100"/>
          <a:sy n="79" d="100"/>
        </p:scale>
        <p:origin x="-240" y="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903123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43828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087913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3399834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1143350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5432253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705458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92181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590105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933465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31849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161362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137640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45814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678287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278449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2254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71374960"/>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txStyles>
    <p:title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enazza.ikram@yahoo.f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 xmlns:a16="http://schemas.microsoft.com/office/drawing/2014/main" id="{45031971-F73E-4086-9506-8286CD6765F2}"/>
              </a:ext>
            </a:extLst>
          </p:cNvPr>
          <p:cNvSpPr>
            <a:spLocks noGrp="1"/>
          </p:cNvSpPr>
          <p:nvPr>
            <p:ph type="title"/>
          </p:nvPr>
        </p:nvSpPr>
        <p:spPr>
          <a:xfrm>
            <a:off x="940654" y="295639"/>
            <a:ext cx="9905998" cy="1569256"/>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ar-DZ" sz="4000" b="1" cap="none" dirty="0" smtClean="0">
                <a:ln w="9525">
                  <a:solidFill>
                    <a:schemeClr val="bg1"/>
                  </a:solidFill>
                  <a:prstDash val="solid"/>
                </a:ln>
                <a:solidFill>
                  <a:schemeClr val="accent1">
                    <a:lumMod val="75000"/>
                  </a:schemeClr>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محاضرات في مقياس الدولي</a:t>
            </a:r>
            <a:endParaRPr lang="ar-DZ" sz="4000" b="1" cap="none" dirty="0">
              <a:ln w="9525">
                <a:solidFill>
                  <a:schemeClr val="bg1"/>
                </a:solidFill>
                <a:prstDash val="solid"/>
              </a:ln>
              <a:solidFill>
                <a:schemeClr val="accent1">
                  <a:lumMod val="75000"/>
                </a:schemeClr>
              </a:solidFill>
              <a:effectLst>
                <a:outerShdw blurRad="38100" dist="38100" dir="2700000" algn="tl">
                  <a:srgbClr val="000000">
                    <a:alpha val="43137"/>
                  </a:srgbClr>
                </a:outerShdw>
              </a:effectLst>
            </a:endParaRPr>
          </a:p>
        </p:txBody>
      </p:sp>
      <p:sp>
        <p:nvSpPr>
          <p:cNvPr id="6" name="Rectangle à coins arrondis 12">
            <a:extLst>
              <a:ext uri="{FF2B5EF4-FFF2-40B4-BE49-F238E27FC236}">
                <a16:creationId xmlns="" xmlns:a16="http://schemas.microsoft.com/office/drawing/2014/main" id="{961849BC-EB3A-48EC-AF99-3E95B6348A02}"/>
              </a:ext>
            </a:extLst>
          </p:cNvPr>
          <p:cNvSpPr/>
          <p:nvPr/>
        </p:nvSpPr>
        <p:spPr>
          <a:xfrm>
            <a:off x="1772881" y="2088311"/>
            <a:ext cx="8477794" cy="1947833"/>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lvl="0" algn="ctr"/>
            <a:r>
              <a:rPr lang="ar-DZ" sz="4000" kern="0" dirty="0" smtClean="0">
                <a:solidFill>
                  <a:prstClr val="black"/>
                </a:solidFill>
                <a:latin typeface="Sakkal Majalla" panose="02000000000000000000" pitchFamily="2" charset="-78"/>
                <a:cs typeface="Sakkal Majalla" panose="02000000000000000000" pitchFamily="2" charset="-78"/>
              </a:rPr>
              <a:t>في إطار تكوين طلبة </a:t>
            </a:r>
            <a:r>
              <a:rPr lang="ar-DZ" sz="4000" kern="0" dirty="0" err="1" smtClean="0">
                <a:solidFill>
                  <a:prstClr val="black"/>
                </a:solidFill>
                <a:latin typeface="Sakkal Majalla" panose="02000000000000000000" pitchFamily="2" charset="-78"/>
                <a:cs typeface="Sakkal Majalla" panose="02000000000000000000" pitchFamily="2" charset="-78"/>
              </a:rPr>
              <a:t>ماستر</a:t>
            </a:r>
            <a:r>
              <a:rPr lang="ar-DZ" sz="4000" kern="0" smtClean="0">
                <a:solidFill>
                  <a:prstClr val="black"/>
                </a:solidFill>
                <a:latin typeface="Sakkal Majalla" panose="02000000000000000000" pitchFamily="2" charset="-78"/>
                <a:cs typeface="Sakkal Majalla" panose="02000000000000000000" pitchFamily="2" charset="-78"/>
              </a:rPr>
              <a:t> 1</a:t>
            </a:r>
            <a:endParaRPr lang="ar-DZ" sz="4000" kern="0" dirty="0" smtClean="0">
              <a:solidFill>
                <a:prstClr val="black"/>
              </a:solidFill>
              <a:latin typeface="Sakkal Majalla" panose="02000000000000000000" pitchFamily="2" charset="-78"/>
              <a:cs typeface="Sakkal Majalla" panose="02000000000000000000" pitchFamily="2" charset="-78"/>
            </a:endParaRPr>
          </a:p>
          <a:p>
            <a:pPr lvl="0" algn="ctr"/>
            <a:r>
              <a:rPr lang="ar-DZ" sz="4000" kern="0" dirty="0" smtClean="0">
                <a:solidFill>
                  <a:prstClr val="black"/>
                </a:solidFill>
                <a:latin typeface="Sakkal Majalla" panose="02000000000000000000" pitchFamily="2" charset="-78"/>
                <a:cs typeface="Sakkal Majalla" panose="02000000000000000000" pitchFamily="2" charset="-78"/>
              </a:rPr>
              <a:t>تخصص مالية </a:t>
            </a:r>
            <a:r>
              <a:rPr lang="ar-DZ" sz="4000" kern="0" dirty="0" err="1" smtClean="0">
                <a:solidFill>
                  <a:prstClr val="black"/>
                </a:solidFill>
                <a:latin typeface="Sakkal Majalla" panose="02000000000000000000" pitchFamily="2" charset="-78"/>
                <a:cs typeface="Sakkal Majalla" panose="02000000000000000000" pitchFamily="2" charset="-78"/>
              </a:rPr>
              <a:t>و</a:t>
            </a:r>
            <a:r>
              <a:rPr lang="ar-DZ" sz="4000" kern="0" dirty="0" smtClean="0">
                <a:solidFill>
                  <a:prstClr val="black"/>
                </a:solidFill>
                <a:latin typeface="Sakkal Majalla" panose="02000000000000000000" pitchFamily="2" charset="-78"/>
                <a:cs typeface="Sakkal Majalla" panose="02000000000000000000" pitchFamily="2" charset="-78"/>
              </a:rPr>
              <a:t> تجارة دولية</a:t>
            </a:r>
          </a:p>
        </p:txBody>
      </p:sp>
      <p:sp>
        <p:nvSpPr>
          <p:cNvPr id="7" name="Rectangle 6">
            <a:extLst>
              <a:ext uri="{FF2B5EF4-FFF2-40B4-BE49-F238E27FC236}">
                <a16:creationId xmlns="" xmlns:a16="http://schemas.microsoft.com/office/drawing/2014/main" id="{6302E7C1-BD45-4DBE-91FB-7AE2BB7D4A4F}"/>
              </a:ext>
            </a:extLst>
          </p:cNvPr>
          <p:cNvSpPr/>
          <p:nvPr/>
        </p:nvSpPr>
        <p:spPr>
          <a:xfrm>
            <a:off x="5373436" y="4297282"/>
            <a:ext cx="1353256" cy="523220"/>
          </a:xfrm>
          <a:prstGeom prst="rect">
            <a:avLst/>
          </a:prstGeom>
          <a:noFill/>
        </p:spPr>
        <p:txBody>
          <a:bodyPr wrap="none" lIns="91440" tIns="45720" rIns="91440" bIns="45720">
            <a:spAutoFit/>
          </a:bodyPr>
          <a:lstStyle/>
          <a:p>
            <a:pPr algn="ctr"/>
            <a:r>
              <a:rPr lang="ar-DZ" sz="2800" b="1" dirty="0">
                <a:ln w="9525">
                  <a:solidFill>
                    <a:schemeClr val="bg1"/>
                  </a:solidFill>
                  <a:prstDash val="solid"/>
                </a:ln>
                <a:effectLst>
                  <a:outerShdw blurRad="12700" dist="38100" dir="2700000" algn="tl" rotWithShape="0">
                    <a:schemeClr val="bg1">
                      <a:lumMod val="50000"/>
                    </a:schemeClr>
                  </a:outerShdw>
                </a:effectLst>
                <a:latin typeface="Simplified Arabic" panose="02020603050405020304" pitchFamily="18" charset="-78"/>
                <a:cs typeface="Simplified Arabic" panose="02020603050405020304" pitchFamily="18" charset="-78"/>
              </a:rPr>
              <a:t>من إعداد:</a:t>
            </a:r>
            <a:endParaRPr lang="fr-FR" sz="2800" b="1" dirty="0">
              <a:ln w="9525">
                <a:solidFill>
                  <a:schemeClr val="bg1"/>
                </a:solidFill>
                <a:prstDash val="solid"/>
              </a:ln>
              <a:effectLst>
                <a:outerShdw blurRad="12700" dist="38100" dir="2700000" algn="tl" rotWithShape="0">
                  <a:schemeClr val="bg1">
                    <a:lumMod val="50000"/>
                  </a:schemeClr>
                </a:outerShdw>
              </a:effectLst>
              <a:latin typeface="Simplified Arabic" panose="02020603050405020304" pitchFamily="18" charset="-78"/>
              <a:cs typeface="Simplified Arabic" panose="02020603050405020304" pitchFamily="18" charset="-78"/>
            </a:endParaRPr>
          </a:p>
        </p:txBody>
      </p:sp>
      <p:sp>
        <p:nvSpPr>
          <p:cNvPr id="8" name="Rectangle à coins arrondis 12">
            <a:extLst>
              <a:ext uri="{FF2B5EF4-FFF2-40B4-BE49-F238E27FC236}">
                <a16:creationId xmlns="" xmlns:a16="http://schemas.microsoft.com/office/drawing/2014/main" id="{2B545F2D-F980-4643-B90D-009FE4B8360F}"/>
              </a:ext>
            </a:extLst>
          </p:cNvPr>
          <p:cNvSpPr/>
          <p:nvPr/>
        </p:nvSpPr>
        <p:spPr>
          <a:xfrm>
            <a:off x="4451684" y="5174336"/>
            <a:ext cx="3525253" cy="1058021"/>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marL="342900" lvl="0" indent="-342900" algn="ctr" rtl="1">
              <a:buAutoNum type="arabic1Minus"/>
            </a:pPr>
            <a:r>
              <a:rPr lang="ar-DZ" b="1" kern="0" dirty="0" smtClean="0">
                <a:solidFill>
                  <a:prstClr val="black"/>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بن عزة إكــــــــــــرام</a:t>
            </a:r>
          </a:p>
          <a:p>
            <a:pPr marL="342900" lvl="0" indent="-342900" algn="ctr" rtl="1"/>
            <a:r>
              <a:rPr lang="fr-FR" b="1" kern="0" dirty="0" smtClean="0">
                <a:solidFill>
                  <a:srgbClr val="7030A0"/>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hlinkClick r:id="rId2"/>
              </a:rPr>
              <a:t>Benazza.ikram@yahoo.fr</a:t>
            </a:r>
            <a:endParaRPr lang="fr-FR" b="1" kern="0" dirty="0" smtClean="0">
              <a:solidFill>
                <a:srgbClr val="7030A0"/>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514995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DZ" sz="3200" b="1" dirty="0" smtClean="0">
                <a:solidFill>
                  <a:srgbClr val="FF0000"/>
                </a:solidFill>
              </a:rPr>
              <a:t>التصنيفات الأساسية للعوامل المساعدة للخطر </a:t>
            </a:r>
          </a:p>
        </p:txBody>
      </p:sp>
      <p:sp>
        <p:nvSpPr>
          <p:cNvPr id="5" name="Espace réservé du contenu 4"/>
          <p:cNvSpPr>
            <a:spLocks noGrp="1"/>
          </p:cNvSpPr>
          <p:nvPr>
            <p:ph idx="1"/>
          </p:nvPr>
        </p:nvSpPr>
        <p:spPr>
          <a:xfrm>
            <a:off x="457200" y="1082842"/>
            <a:ext cx="11405937" cy="5462337"/>
          </a:xfrm>
        </p:spPr>
        <p:txBody>
          <a:bodyPr>
            <a:noAutofit/>
          </a:bodyPr>
          <a:lstStyle/>
          <a:p>
            <a:pPr lvl="1" algn="just">
              <a:buNone/>
            </a:pPr>
            <a:r>
              <a:rPr lang="ar-SA" sz="2800" b="1" dirty="0" smtClean="0">
                <a:solidFill>
                  <a:srgbClr val="92D050"/>
                </a:solidFill>
              </a:rPr>
              <a:t>عوامل مساعدة موضوعية أو مادية</a:t>
            </a:r>
            <a:r>
              <a:rPr lang="en-US" sz="2800" b="1" i="1" dirty="0" smtClean="0">
                <a:solidFill>
                  <a:srgbClr val="92D050"/>
                </a:solidFill>
              </a:rPr>
              <a:t>:</a:t>
            </a:r>
            <a:r>
              <a:rPr lang="ar-DZ" b="1" i="1" dirty="0" smtClean="0">
                <a:solidFill>
                  <a:srgbClr val="92D050"/>
                </a:solidFill>
              </a:rPr>
              <a:t> </a:t>
            </a:r>
            <a:r>
              <a:rPr lang="ar-SA" sz="2800" dirty="0" smtClean="0"/>
              <a:t>و بقصد بعوامل الخطر المساعدة تلك المسببات التي ينتج عن وجودها احتمال وقوع الخسارة أو زيادة في</a:t>
            </a:r>
            <a:r>
              <a:rPr lang="ar-DZ" sz="2800" dirty="0" smtClean="0"/>
              <a:t> </a:t>
            </a:r>
            <a:r>
              <a:rPr lang="ar-SA" sz="2800" dirty="0" smtClean="0"/>
              <a:t>حجم الخسارة المادية أو كليهما معا </a:t>
            </a:r>
            <a:r>
              <a:rPr lang="ar-DZ" sz="2800" dirty="0" smtClean="0"/>
              <a:t> </a:t>
            </a:r>
            <a:r>
              <a:rPr lang="ar-SA" sz="2800" dirty="0" smtClean="0"/>
              <a:t>ومن أمثلة ذلك</a:t>
            </a:r>
            <a:r>
              <a:rPr lang="ar-DZ" sz="2800" dirty="0" smtClean="0"/>
              <a:t> </a:t>
            </a:r>
            <a:r>
              <a:rPr lang="ar-DZ" dirty="0" smtClean="0"/>
              <a:t>  </a:t>
            </a:r>
            <a:r>
              <a:rPr lang="ar-SA" sz="2800" dirty="0" smtClean="0"/>
              <a:t>طبيعة بناء المساكن من الأخشاب بجوار أماكن قابلة </a:t>
            </a:r>
            <a:r>
              <a:rPr lang="ar-SA" sz="2800" dirty="0" err="1" smtClean="0"/>
              <a:t>للإشتعال</a:t>
            </a:r>
            <a:r>
              <a:rPr lang="ar-SA" sz="2800" dirty="0" smtClean="0"/>
              <a:t> </a:t>
            </a:r>
            <a:r>
              <a:rPr lang="ar-DZ" sz="2800" dirty="0" smtClean="0"/>
              <a:t> </a:t>
            </a:r>
            <a:r>
              <a:rPr lang="ar-SA" sz="2800" dirty="0" smtClean="0"/>
              <a:t>عوامل مساعدة لحدوث الحريق</a:t>
            </a:r>
            <a:r>
              <a:rPr lang="en-US" sz="2800" dirty="0" smtClean="0"/>
              <a:t>)</a:t>
            </a:r>
            <a:r>
              <a:rPr lang="ar-DZ" sz="2800" dirty="0" smtClean="0"/>
              <a:t> </a:t>
            </a:r>
            <a:r>
              <a:rPr lang="ar-SA" sz="2800" dirty="0" smtClean="0"/>
              <a:t> يزبد من خطر الحريق </a:t>
            </a:r>
            <a:r>
              <a:rPr lang="en-US" sz="2800" dirty="0" smtClean="0"/>
              <a:t>( </a:t>
            </a:r>
            <a:r>
              <a:rPr lang="ar-SA" sz="2800" dirty="0" smtClean="0"/>
              <a:t>مسبب خطر</a:t>
            </a:r>
            <a:r>
              <a:rPr lang="ar-DZ" sz="2800" dirty="0" smtClean="0"/>
              <a:t> </a:t>
            </a:r>
            <a:r>
              <a:rPr lang="ar-DZ" sz="1800" dirty="0" smtClean="0"/>
              <a:t> </a:t>
            </a:r>
          </a:p>
          <a:p>
            <a:pPr lvl="1" algn="just">
              <a:buNone/>
            </a:pPr>
            <a:r>
              <a:rPr lang="ar-SA" sz="2800" dirty="0" smtClean="0"/>
              <a:t>الظواهر الطبيعية مثل البراكين </a:t>
            </a:r>
            <a:r>
              <a:rPr lang="ar-SA" sz="2800" dirty="0" err="1" smtClean="0"/>
              <a:t>و</a:t>
            </a:r>
            <a:r>
              <a:rPr lang="ar-SA" sz="2800" dirty="0" smtClean="0"/>
              <a:t> الزلازل تزيد من خطر الحريق </a:t>
            </a:r>
            <a:r>
              <a:rPr lang="ar-SA" sz="2800" dirty="0" err="1" smtClean="0"/>
              <a:t>و</a:t>
            </a:r>
            <a:r>
              <a:rPr lang="ar-SA" sz="2800" dirty="0" smtClean="0"/>
              <a:t> درجة جسامته لذلك تعتبر مسببات خطر مساعدة لمسبب الخطر الأساسي وهو الحريق </a:t>
            </a:r>
            <a:r>
              <a:rPr lang="en-US" sz="2800" dirty="0" smtClean="0"/>
              <a:t>.</a:t>
            </a:r>
            <a:endParaRPr lang="fr-FR" sz="1800" dirty="0" smtClean="0"/>
          </a:p>
          <a:p>
            <a:pPr lvl="1">
              <a:buNone/>
            </a:pPr>
            <a:r>
              <a:rPr lang="ar-SA" sz="2800" b="1" dirty="0" smtClean="0">
                <a:solidFill>
                  <a:srgbClr val="92D050"/>
                </a:solidFill>
              </a:rPr>
              <a:t>عوامل مساعدة شخصية</a:t>
            </a:r>
            <a:r>
              <a:rPr lang="en-US" sz="2800" b="1" dirty="0" smtClean="0">
                <a:solidFill>
                  <a:srgbClr val="92D050"/>
                </a:solidFill>
              </a:rPr>
              <a:t>:</a:t>
            </a:r>
            <a:endParaRPr lang="fr-FR" b="1" i="1" dirty="0" smtClean="0">
              <a:solidFill>
                <a:srgbClr val="92D050"/>
              </a:solidFill>
            </a:endParaRPr>
          </a:p>
          <a:p>
            <a:pPr fontAlgn="base">
              <a:buNone/>
            </a:pPr>
            <a:r>
              <a:rPr lang="ar-SA" sz="2800" dirty="0" smtClean="0"/>
              <a:t> بقصد </a:t>
            </a:r>
            <a:r>
              <a:rPr lang="ar-SA" sz="2800" dirty="0" err="1" smtClean="0"/>
              <a:t>بها</a:t>
            </a:r>
            <a:r>
              <a:rPr lang="ar-SA" sz="2800" dirty="0" smtClean="0"/>
              <a:t> العوامل المساعدة التي يكون فيها العنصر البشري تأثير فيها أو تنتج بسبب تدخله في مجريات الأمور  أو تأثيره في الظواهر الطبيعية  أو مشاركته سواء كانت مشاركته سلبية أو إيجابية </a:t>
            </a:r>
            <a:r>
              <a:rPr lang="ar-SA" sz="2800" dirty="0" err="1" smtClean="0"/>
              <a:t>و</a:t>
            </a:r>
            <a:r>
              <a:rPr lang="ar-SA" sz="2800" dirty="0" smtClean="0"/>
              <a:t> بحسن نية أو بسوء نية  ويمكن التفرقة بين العوامل المساعدة الشخصية  كتالي</a:t>
            </a:r>
            <a:r>
              <a:rPr lang="en-US" sz="2800" dirty="0" smtClean="0"/>
              <a:t>:</a:t>
            </a:r>
            <a:endParaRPr lang="fr-FR" sz="1800" dirty="0" smtClean="0"/>
          </a:p>
          <a:p>
            <a:pPr lvl="0" fontAlgn="base">
              <a:buNone/>
            </a:pPr>
            <a:endParaRPr lang="fr-FR" sz="2800" dirty="0"/>
          </a:p>
        </p:txBody>
      </p:sp>
    </p:spTree>
    <p:extLst>
      <p:ext uri="{BB962C8B-B14F-4D97-AF65-F5344CB8AC3E}">
        <p14:creationId xmlns:p14="http://schemas.microsoft.com/office/powerpoint/2010/main" xmlns="" val="2026955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DZ" sz="3200" b="1" dirty="0" smtClean="0">
                <a:solidFill>
                  <a:srgbClr val="FF0000"/>
                </a:solidFill>
              </a:rPr>
              <a:t>التصنيفات الأساسية للعوامل المساعدة للخطر </a:t>
            </a:r>
          </a:p>
        </p:txBody>
      </p:sp>
      <p:sp>
        <p:nvSpPr>
          <p:cNvPr id="5" name="Espace réservé du contenu 4"/>
          <p:cNvSpPr>
            <a:spLocks noGrp="1"/>
          </p:cNvSpPr>
          <p:nvPr>
            <p:ph idx="1"/>
          </p:nvPr>
        </p:nvSpPr>
        <p:spPr>
          <a:xfrm>
            <a:off x="457200" y="1082842"/>
            <a:ext cx="11405937" cy="5462337"/>
          </a:xfrm>
        </p:spPr>
        <p:txBody>
          <a:bodyPr>
            <a:noAutofit/>
          </a:bodyPr>
          <a:lstStyle/>
          <a:p>
            <a:pPr lvl="0" fontAlgn="base"/>
            <a:r>
              <a:rPr lang="ar-SA" sz="2800" b="1" dirty="0" smtClean="0"/>
              <a:t>النوع الأول منها يعرف </a:t>
            </a:r>
            <a:r>
              <a:rPr lang="ar-SA" sz="2800" b="1" u="sng" dirty="0" err="1" smtClean="0"/>
              <a:t>بـ</a:t>
            </a:r>
            <a:r>
              <a:rPr lang="en-US" sz="2800" b="1" u="sng" dirty="0" smtClean="0"/>
              <a:t> </a:t>
            </a:r>
            <a:r>
              <a:rPr lang="ar-SA" sz="2800" b="1" u="sng" dirty="0" smtClean="0"/>
              <a:t>عوامل مساعدة للخطر الشخصية الإرادية</a:t>
            </a:r>
            <a:r>
              <a:rPr lang="en-US" sz="2800" b="1" u="sng" dirty="0" smtClean="0"/>
              <a:t>. </a:t>
            </a:r>
            <a:endParaRPr lang="fr-FR" sz="2800" dirty="0" smtClean="0"/>
          </a:p>
          <a:p>
            <a:pPr fontAlgn="base"/>
            <a:r>
              <a:rPr lang="ar-SA" sz="2800" dirty="0" smtClean="0"/>
              <a:t>وهي العوامل التي تؤدي إلى زيادة درجة الخطورة أو حجم الخسائر المترتبة نتيجة، فعل إرادي متعمد </a:t>
            </a:r>
            <a:r>
              <a:rPr lang="ar-SA" sz="2800" dirty="0" err="1" smtClean="0"/>
              <a:t>و</a:t>
            </a:r>
            <a:r>
              <a:rPr lang="ar-SA" sz="2800" dirty="0" smtClean="0"/>
              <a:t> المقصود منه إحداث ضرر  أو زيادة حجمه مثل الانتحار تعتبر من العوامل الشخصية إرادية تزيد من خطورة الوفاة أيضا إشعال الحريق لتغطية الاختلاسات، والتي تزيد من درجة خطورة ظاهرة الحريق، القيادة بسرعة قصوى تزيد من حوادث التصادم </a:t>
            </a:r>
            <a:r>
              <a:rPr lang="ar-SA" sz="2800" dirty="0" err="1" smtClean="0"/>
              <a:t>و</a:t>
            </a:r>
            <a:r>
              <a:rPr lang="ar-SA" sz="2800" dirty="0" smtClean="0"/>
              <a:t> كذلك حالات الغش </a:t>
            </a:r>
            <a:r>
              <a:rPr lang="ar-SA" sz="2800" dirty="0" err="1" smtClean="0"/>
              <a:t>و</a:t>
            </a:r>
            <a:r>
              <a:rPr lang="ar-SA" sz="2800" dirty="0" smtClean="0"/>
              <a:t> الاحتيال للحصول على أكبر تعويض ممكن من شركات التأمين  </a:t>
            </a:r>
            <a:r>
              <a:rPr lang="en-US" sz="2800" dirty="0" smtClean="0"/>
              <a:t>.</a:t>
            </a:r>
            <a:endParaRPr lang="fr-FR" sz="2800" dirty="0" smtClean="0"/>
          </a:p>
          <a:p>
            <a:pPr lvl="0" fontAlgn="base"/>
            <a:r>
              <a:rPr lang="ar-SA" sz="2800" b="1" dirty="0" smtClean="0"/>
              <a:t>والنوع الثاني من </a:t>
            </a:r>
            <a:r>
              <a:rPr lang="ar-SA" sz="2800" b="1" u="sng" dirty="0" smtClean="0"/>
              <a:t>عوامل المساعدة للخطر الشخصية </a:t>
            </a:r>
            <a:r>
              <a:rPr lang="ar-SA" sz="2800" b="1" u="sng" dirty="0" err="1" smtClean="0"/>
              <a:t>اللإرادية</a:t>
            </a:r>
            <a:r>
              <a:rPr lang="en-US" sz="2800" dirty="0" smtClean="0"/>
              <a:t> </a:t>
            </a:r>
            <a:endParaRPr lang="ar-DZ" sz="2800" dirty="0" smtClean="0"/>
          </a:p>
          <a:p>
            <a:pPr lvl="0" fontAlgn="base"/>
            <a:r>
              <a:rPr lang="ar-SA" sz="2800" dirty="0" smtClean="0"/>
              <a:t>و يقصد </a:t>
            </a:r>
            <a:r>
              <a:rPr lang="ar-SA" sz="2800" dirty="0" err="1" smtClean="0"/>
              <a:t>بها</a:t>
            </a:r>
            <a:r>
              <a:rPr lang="ar-SA" sz="2800" dirty="0" smtClean="0"/>
              <a:t> العوامل التي تؤدي بشكل عفوي وبدون قصد إلى زيادة تحقيق الخطر أو زيادة شدة خسائر الناتجة عن تحقق الخطر مثل، تخزين المواد الكيماوية سريعة </a:t>
            </a:r>
            <a:r>
              <a:rPr lang="ar-SA" sz="2800" dirty="0" err="1" smtClean="0"/>
              <a:t>الإشتعال</a:t>
            </a:r>
            <a:r>
              <a:rPr lang="ar-SA" sz="2800" dirty="0" smtClean="0"/>
              <a:t> و التفاعل في أماكن غير مناسبة داخل المخازن ،عدم ربط حرام الأمان يزيد من حالات الوفاة الناتجة عن التصادم </a:t>
            </a:r>
            <a:endParaRPr lang="fr-FR" sz="2800" dirty="0" smtClean="0"/>
          </a:p>
          <a:p>
            <a:pPr lvl="0" fontAlgn="base">
              <a:buNone/>
            </a:pPr>
            <a:endParaRPr lang="fr-FR" sz="2800" dirty="0"/>
          </a:p>
        </p:txBody>
      </p:sp>
    </p:spTree>
    <p:extLst>
      <p:ext uri="{BB962C8B-B14F-4D97-AF65-F5344CB8AC3E}">
        <p14:creationId xmlns:p14="http://schemas.microsoft.com/office/powerpoint/2010/main" xmlns="" val="2026955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DZ" sz="3200" b="1" smtClean="0">
                <a:solidFill>
                  <a:srgbClr val="FF0000"/>
                </a:solidFill>
              </a:rPr>
              <a:t>التصنيفات الأساسية للعوامل المساعدة للخطر </a:t>
            </a:r>
            <a:endParaRPr lang="ar-DZ" sz="3200" b="1" dirty="0" smtClean="0">
              <a:solidFill>
                <a:srgbClr val="FF0000"/>
              </a:solidFill>
            </a:endParaRPr>
          </a:p>
        </p:txBody>
      </p:sp>
      <p:sp>
        <p:nvSpPr>
          <p:cNvPr id="5" name="Espace réservé du contenu 4"/>
          <p:cNvSpPr>
            <a:spLocks noGrp="1"/>
          </p:cNvSpPr>
          <p:nvPr>
            <p:ph idx="1"/>
          </p:nvPr>
        </p:nvSpPr>
        <p:spPr>
          <a:xfrm>
            <a:off x="457200" y="1082842"/>
            <a:ext cx="11405937" cy="5462337"/>
          </a:xfrm>
        </p:spPr>
        <p:txBody>
          <a:bodyPr>
            <a:noAutofit/>
          </a:bodyPr>
          <a:lstStyle/>
          <a:p>
            <a:pPr lvl="0" fontAlgn="base">
              <a:buNone/>
            </a:pPr>
            <a:r>
              <a:rPr lang="en-US" sz="2800" dirty="0" smtClean="0"/>
              <a:t>- </a:t>
            </a:r>
            <a:r>
              <a:rPr lang="ar-SA" sz="2800" dirty="0" smtClean="0"/>
              <a:t>ظاهرة الإهمال لدى بعض الأشخاص الذين يعتادون التدخين في أي مكان مهما كانت درجة</a:t>
            </a:r>
            <a:r>
              <a:rPr lang="en-US" sz="2800" dirty="0" smtClean="0"/>
              <a:t>.</a:t>
            </a:r>
            <a:r>
              <a:rPr lang="ar-SA" sz="2800" dirty="0" smtClean="0"/>
              <a:t>خطورته تعتبر عاملا مساعدا لظاهرة الحريق ، وظاهرة ضعف النظر والرعونة لدى بعض قائدي السيارات تعتبر عاملا مساعدا لظاهرة حوادث السيارات وكلاهما يساعد على ظاهرة</a:t>
            </a:r>
            <a:r>
              <a:rPr lang="en-US" sz="2800" dirty="0" smtClean="0"/>
              <a:t>- </a:t>
            </a:r>
            <a:r>
              <a:rPr lang="ar-SA" sz="2800" dirty="0" smtClean="0"/>
              <a:t>الوفاة ويزيد من درجة خطورتها</a:t>
            </a:r>
            <a:endParaRPr lang="fr-FR" sz="2800" dirty="0"/>
          </a:p>
        </p:txBody>
      </p:sp>
    </p:spTree>
    <p:extLst>
      <p:ext uri="{BB962C8B-B14F-4D97-AF65-F5344CB8AC3E}">
        <p14:creationId xmlns:p14="http://schemas.microsoft.com/office/powerpoint/2010/main" xmlns="" val="2026955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3286" y="161318"/>
            <a:ext cx="9905998" cy="729019"/>
          </a:xfrm>
        </p:spPr>
        <p:txBody>
          <a:bodyPr/>
          <a:lstStyle/>
          <a:p>
            <a:pPr algn="ctr"/>
            <a:r>
              <a:rPr lang="ar-SA" b="1" cap="small" dirty="0" smtClean="0">
                <a:solidFill>
                  <a:srgbClr val="FF0000"/>
                </a:solidFill>
              </a:rPr>
              <a:t>مفهوم التأمين التكافلي</a:t>
            </a:r>
            <a:r>
              <a:rPr lang="en-US" b="1" cap="small" dirty="0" smtClean="0">
                <a:solidFill>
                  <a:srgbClr val="FF0000"/>
                </a:solidFill>
              </a:rPr>
              <a:t> </a:t>
            </a:r>
            <a:r>
              <a:rPr lang="ar-SA" b="1" cap="small" dirty="0" smtClean="0">
                <a:solidFill>
                  <a:srgbClr val="FF0000"/>
                </a:solidFill>
              </a:rPr>
              <a:t>الإسلامي</a:t>
            </a:r>
            <a:r>
              <a:rPr lang="en-US" b="1" cap="small" dirty="0" smtClean="0">
                <a:solidFill>
                  <a:srgbClr val="FF0000"/>
                </a:solidFill>
              </a:rPr>
              <a:t>:</a:t>
            </a:r>
            <a:r>
              <a:rPr lang="en-US"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1141412" y="1118937"/>
            <a:ext cx="9905999" cy="4672264"/>
          </a:xfrm>
        </p:spPr>
        <p:txBody>
          <a:bodyPr/>
          <a:lstStyle/>
          <a:p>
            <a:r>
              <a:rPr lang="ar-SA" b="1" u="sng" dirty="0" smtClean="0"/>
              <a:t>تعريف التأمين الإسلامي باعتباره نظاماً</a:t>
            </a:r>
            <a:r>
              <a:rPr lang="en-US" b="1" u="sng" dirty="0" smtClean="0"/>
              <a:t> :</a:t>
            </a:r>
            <a:r>
              <a:rPr lang="en-US" dirty="0" smtClean="0"/>
              <a:t/>
            </a:r>
            <a:br>
              <a:rPr lang="en-US" dirty="0" smtClean="0"/>
            </a:br>
            <a:r>
              <a:rPr lang="en-US" dirty="0" smtClean="0"/>
              <a:t>"</a:t>
            </a:r>
            <a:r>
              <a:rPr lang="ar-SA" dirty="0" smtClean="0"/>
              <a:t>تعاون مجموعة من الناس يسمون </a:t>
            </a:r>
            <a:r>
              <a:rPr lang="en-US" dirty="0" smtClean="0"/>
              <a:t>: ( </a:t>
            </a:r>
            <a:r>
              <a:rPr lang="ar-SA" dirty="0" smtClean="0"/>
              <a:t>هيئة مشتركة يتعرضون لخطر أو أخطار معينة من أجل تلافي آثار الأخطار التي يتعرض لها أحدهم أو بعضهم بتعويضه عن الضرر الناتج من وقوع هذه الأخطار ، وذلك بالتزام كل منهم على سبيل التبرع  وبغير قصد الربح بدفع مبلغ معين </a:t>
            </a:r>
            <a:r>
              <a:rPr lang="en-US" dirty="0" smtClean="0"/>
              <a:t>( </a:t>
            </a:r>
            <a:r>
              <a:rPr lang="ar-SA" dirty="0" smtClean="0"/>
              <a:t>يسمى القسط</a:t>
            </a:r>
            <a:r>
              <a:rPr lang="en-US" dirty="0" smtClean="0"/>
              <a:t>) </a:t>
            </a:r>
            <a:r>
              <a:rPr lang="ar-SA" dirty="0" smtClean="0"/>
              <a:t>أو </a:t>
            </a:r>
            <a:r>
              <a:rPr lang="en-US" dirty="0" smtClean="0"/>
              <a:t>(</a:t>
            </a:r>
            <a:r>
              <a:rPr lang="ar-SA" dirty="0" smtClean="0"/>
              <a:t>الاشتراك</a:t>
            </a:r>
            <a:r>
              <a:rPr lang="en-US" dirty="0" smtClean="0"/>
              <a:t>) </a:t>
            </a:r>
            <a:r>
              <a:rPr lang="ar-SA" dirty="0" smtClean="0"/>
              <a:t>تحدده وثيقة التأمين أو عقد الاشتراك ، أو تتولى شركات التأمين الإسلامية إدارة عمليات التأمين واستثمار أمواله نيابة عن هيئة المشتركين في مقابل حصة معلومة من عائد استثمار هذه الأموال باعتبارها مضارِباً ، أو مبلغاً معلوماً باعتبارها وكيلاً ، أو هما معاً بما يتفق مع أحكام الشريعة الإسلامية</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3286" y="161318"/>
            <a:ext cx="9905998" cy="729019"/>
          </a:xfrm>
        </p:spPr>
        <p:txBody>
          <a:bodyPr/>
          <a:lstStyle/>
          <a:p>
            <a:pPr algn="ctr"/>
            <a:r>
              <a:rPr lang="ar-SA" b="1" cap="small" dirty="0" smtClean="0">
                <a:solidFill>
                  <a:srgbClr val="FF0000"/>
                </a:solidFill>
              </a:rPr>
              <a:t>مفهوم التأمين التكافلي</a:t>
            </a:r>
            <a:r>
              <a:rPr lang="en-US" b="1" cap="small" dirty="0" smtClean="0">
                <a:solidFill>
                  <a:srgbClr val="FF0000"/>
                </a:solidFill>
              </a:rPr>
              <a:t> </a:t>
            </a:r>
            <a:r>
              <a:rPr lang="ar-SA" b="1" cap="small" dirty="0" smtClean="0">
                <a:solidFill>
                  <a:srgbClr val="FF0000"/>
                </a:solidFill>
              </a:rPr>
              <a:t>الإسلامي</a:t>
            </a:r>
            <a:r>
              <a:rPr lang="en-US" b="1" cap="small" dirty="0" smtClean="0">
                <a:solidFill>
                  <a:srgbClr val="FF0000"/>
                </a:solidFill>
              </a:rPr>
              <a:t>:</a:t>
            </a:r>
            <a:r>
              <a:rPr lang="en-US"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842212" y="986589"/>
            <a:ext cx="10205200" cy="5113422"/>
          </a:xfrm>
        </p:spPr>
        <p:txBody>
          <a:bodyPr>
            <a:normAutofit/>
          </a:bodyPr>
          <a:lstStyle/>
          <a:p>
            <a:pPr lvl="0"/>
            <a:r>
              <a:rPr lang="ar-SA" b="1" u="sng" dirty="0" smtClean="0"/>
              <a:t>تعريف التأمين التكافلي </a:t>
            </a:r>
            <a:r>
              <a:rPr lang="ar-SA" b="1" u="sng" dirty="0" err="1" smtClean="0"/>
              <a:t>إصطلاحا</a:t>
            </a:r>
            <a:r>
              <a:rPr lang="ar-DZ" dirty="0" smtClean="0"/>
              <a:t>.</a:t>
            </a:r>
            <a:r>
              <a:rPr lang="ar-DZ" b="1" u="sng" dirty="0" smtClean="0"/>
              <a:t> </a:t>
            </a:r>
            <a:r>
              <a:rPr lang="ar-SA" dirty="0" smtClean="0"/>
              <a:t>التأمين التكافلي هو</a:t>
            </a:r>
            <a:r>
              <a:rPr lang="en-US" dirty="0" smtClean="0"/>
              <a:t>:« </a:t>
            </a:r>
            <a:r>
              <a:rPr lang="ar-SA" dirty="0" smtClean="0"/>
              <a:t>تقديم الحماية بطريقة تعاونية مشروعة خالية من الغرر المفسد للعقود والربا وسائر المحظورات وذلك بتقديم المؤمن له اشتراكات متبرعا </a:t>
            </a:r>
            <a:r>
              <a:rPr lang="ar-SA" dirty="0" err="1" smtClean="0"/>
              <a:t>بها</a:t>
            </a:r>
            <a:r>
              <a:rPr lang="ar-SA" dirty="0" smtClean="0"/>
              <a:t> كليا أو جزئيا لتكوين محفظة تأمينية تدفع منها التعويضات عند وقوع الضرر المؤمن ضده، وما يتحقق من فائض التعويضات والمصاريف واقتطاع الاحتياطات يوزع على المؤمن لهم</a:t>
            </a:r>
            <a:r>
              <a:rPr lang="en-US" dirty="0" smtClean="0"/>
              <a:t>«</a:t>
            </a:r>
            <a:endParaRPr lang="fr-FR" dirty="0" smtClean="0"/>
          </a:p>
          <a:p>
            <a:r>
              <a:rPr lang="ar-SA" u="sng" dirty="0" smtClean="0"/>
              <a:t>في حين </a:t>
            </a:r>
            <a:r>
              <a:rPr lang="ar-SA" b="1" u="sng" dirty="0" smtClean="0"/>
              <a:t>هيئة المحاسبة والمراجعة لمؤسسات المالية الإسلامية </a:t>
            </a:r>
            <a:r>
              <a:rPr lang="en-US" u="sng" dirty="0" smtClean="0"/>
              <a:t>AAOIFI</a:t>
            </a:r>
            <a:r>
              <a:rPr lang="en-US" b="1" u="sng" dirty="0" smtClean="0"/>
              <a:t>"</a:t>
            </a:r>
            <a:r>
              <a:rPr lang="ar-DZ" u="sng" dirty="0" smtClean="0"/>
              <a:t>    </a:t>
            </a:r>
            <a:r>
              <a:rPr lang="ar-DZ" dirty="0" smtClean="0"/>
              <a:t>وحسب ما ورد في المعيار الشرعي رقم (26) " التأمين الإسلامي "لهيئة المحاسبة والمراجعة للمؤسسات المالية الإسلامية فالتأمين التكافلي  يقوم على مبدأ " </a:t>
            </a:r>
            <a:r>
              <a:rPr lang="ar-DZ" b="1" dirty="0" smtClean="0"/>
              <a:t>الالتزام بالتبرع "</a:t>
            </a:r>
            <a:r>
              <a:rPr lang="ar-DZ" dirty="0" smtClean="0"/>
              <a:t> من المشتركين لمصلحتهم  وحماية مجموعهم بدفع اشتراكات يتكون منها صندوق التأمين الذي تديره هيئة مختارة من حملة الوثائق أو تديره الشركة المساهمة المرخص لها بممارسة خدمة التأمين ، على أساس الوكالة بأجر  وتقوم الهيئة المختارة من حملة الوثائق أو الشركة باستثمار موجودات التأمين على أساس </a:t>
            </a:r>
            <a:r>
              <a:rPr lang="ar-DZ" b="1" dirty="0" smtClean="0"/>
              <a:t>المضاربة أو الوكالة بالاستثمار.</a:t>
            </a:r>
            <a:r>
              <a:rPr lang="ar-DZ" dirty="0" smtClean="0"/>
              <a:t>  </a:t>
            </a:r>
            <a:endParaRPr lang="fr-F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3286" y="161318"/>
            <a:ext cx="9905998" cy="729019"/>
          </a:xfrm>
        </p:spPr>
        <p:txBody>
          <a:bodyPr/>
          <a:lstStyle/>
          <a:p>
            <a:pPr algn="ctr"/>
            <a:r>
              <a:rPr lang="ar-SA" b="1" cap="small" dirty="0" smtClean="0">
                <a:solidFill>
                  <a:srgbClr val="FF0000"/>
                </a:solidFill>
              </a:rPr>
              <a:t>مفهوم التأمين التكافلي</a:t>
            </a:r>
            <a:r>
              <a:rPr lang="en-US" b="1" cap="small" dirty="0" smtClean="0">
                <a:solidFill>
                  <a:srgbClr val="FF0000"/>
                </a:solidFill>
              </a:rPr>
              <a:t> </a:t>
            </a:r>
            <a:r>
              <a:rPr lang="ar-SA" b="1" cap="small" dirty="0" smtClean="0">
                <a:solidFill>
                  <a:srgbClr val="FF0000"/>
                </a:solidFill>
              </a:rPr>
              <a:t>الإسلامي</a:t>
            </a:r>
            <a:r>
              <a:rPr lang="en-US" b="1" cap="small" dirty="0" smtClean="0">
                <a:solidFill>
                  <a:srgbClr val="FF0000"/>
                </a:solidFill>
              </a:rPr>
              <a:t>:</a:t>
            </a:r>
            <a:r>
              <a:rPr lang="en-US"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842212" y="986589"/>
            <a:ext cx="10205200" cy="5113422"/>
          </a:xfrm>
        </p:spPr>
        <p:txBody>
          <a:bodyPr>
            <a:normAutofit fontScale="92500"/>
          </a:bodyPr>
          <a:lstStyle/>
          <a:p>
            <a:pPr lvl="0"/>
            <a:r>
              <a:rPr lang="ar-DZ" b="1" dirty="0" smtClean="0">
                <a:solidFill>
                  <a:schemeClr val="accent1">
                    <a:lumMod val="60000"/>
                    <a:lumOff val="40000"/>
                  </a:schemeClr>
                </a:solidFill>
              </a:rPr>
              <a:t>ضوابط التأمين التكافلي ( المبادئ):</a:t>
            </a:r>
          </a:p>
          <a:p>
            <a:pPr lvl="0"/>
            <a:r>
              <a:rPr lang="ar-SA" b="1" u="sng" dirty="0" smtClean="0"/>
              <a:t>تفادي الربا</a:t>
            </a:r>
            <a:r>
              <a:rPr lang="en-US" u="sng" dirty="0" smtClean="0"/>
              <a:t> </a:t>
            </a:r>
            <a:r>
              <a:rPr lang="en-US" dirty="0" smtClean="0"/>
              <a:t>: </a:t>
            </a:r>
            <a:r>
              <a:rPr lang="ar-SA" dirty="0" smtClean="0"/>
              <a:t>يقوم التامين التجاري على أساس انه عقد </a:t>
            </a:r>
            <a:r>
              <a:rPr lang="ar-SA" dirty="0" err="1" smtClean="0"/>
              <a:t>معاوضة</a:t>
            </a:r>
            <a:r>
              <a:rPr lang="ar-SA" dirty="0" smtClean="0"/>
              <a:t>، بحيث يلتزم المؤمن له بدفع أقساط، </a:t>
            </a:r>
            <a:r>
              <a:rPr lang="ar-SA" dirty="0" err="1" smtClean="0"/>
              <a:t>و</a:t>
            </a:r>
            <a:r>
              <a:rPr lang="ar-SA" dirty="0" smtClean="0"/>
              <a:t> في المقابل يلتزم المؤمن بدفع التعويض في حالة وقوع الضرر، أي انه عقد </a:t>
            </a:r>
            <a:r>
              <a:rPr lang="ar-SA" dirty="0" err="1" smtClean="0"/>
              <a:t>معاوضة</a:t>
            </a:r>
            <a:r>
              <a:rPr lang="ar-SA" dirty="0" smtClean="0"/>
              <a:t> ينصب على استبدال النقد بالنقد </a:t>
            </a:r>
            <a:r>
              <a:rPr lang="ar-SA" dirty="0" err="1" smtClean="0"/>
              <a:t>و</a:t>
            </a:r>
            <a:r>
              <a:rPr lang="ar-SA" dirty="0" smtClean="0"/>
              <a:t> هذا مرفوض شرعا أي ما يعرف بالربا</a:t>
            </a:r>
            <a:r>
              <a:rPr lang="en-US" dirty="0" smtClean="0"/>
              <a:t>. </a:t>
            </a:r>
            <a:r>
              <a:rPr lang="ar-SA" dirty="0" smtClean="0"/>
              <a:t>وهناك مواقع أخرى للربا نجدها في التأمين على الحياة، عندما يتوفى المؤمن له يتحصل أهله على مبلغ تعويض قيمته اكبر من مجموع الأقساط المدفوعة</a:t>
            </a:r>
            <a:r>
              <a:rPr lang="ar-DZ" dirty="0" smtClean="0"/>
              <a:t>.</a:t>
            </a:r>
            <a:endParaRPr lang="fr-FR" dirty="0" smtClean="0"/>
          </a:p>
          <a:p>
            <a:r>
              <a:rPr lang="ar-SA" dirty="0" smtClean="0"/>
              <a:t>أما أعضاء الجماعة التأمينية التكافلية يقومون بالتبرع بدفع اشتراكات بنية رفع الضرر والغبن عن بعضهم البعض </a:t>
            </a:r>
            <a:r>
              <a:rPr lang="ar-SA" dirty="0" err="1" smtClean="0"/>
              <a:t>و</a:t>
            </a:r>
            <a:r>
              <a:rPr lang="ar-SA" dirty="0" smtClean="0"/>
              <a:t> حافزهم في ذلك ابتغاء وجه </a:t>
            </a:r>
            <a:r>
              <a:rPr lang="ar-SA" dirty="0" err="1" smtClean="0"/>
              <a:t>االله</a:t>
            </a:r>
            <a:r>
              <a:rPr lang="en-US" dirty="0" smtClean="0"/>
              <a:t>. </a:t>
            </a:r>
            <a:endParaRPr lang="fr-FR" dirty="0" smtClean="0"/>
          </a:p>
          <a:p>
            <a:pPr lvl="0"/>
            <a:r>
              <a:rPr lang="ar-SA" b="1" u="sng" dirty="0" smtClean="0"/>
              <a:t>تفادي الجهالة </a:t>
            </a:r>
            <a:r>
              <a:rPr lang="ar-SA" b="1" u="sng" dirty="0" err="1" smtClean="0"/>
              <a:t>و</a:t>
            </a:r>
            <a:r>
              <a:rPr lang="ar-SA" b="1" u="sng" dirty="0" smtClean="0"/>
              <a:t> الغرر</a:t>
            </a:r>
            <a:r>
              <a:rPr lang="en-US" b="1" u="sng" dirty="0" smtClean="0"/>
              <a:t> :</a:t>
            </a:r>
            <a:r>
              <a:rPr lang="en-US" u="sng" dirty="0" smtClean="0"/>
              <a:t> </a:t>
            </a:r>
            <a:r>
              <a:rPr lang="ar-SA" dirty="0" smtClean="0"/>
              <a:t>يقوم نظام التامين التجاري على الجهالة </a:t>
            </a:r>
            <a:r>
              <a:rPr lang="ar-SA" dirty="0" err="1" smtClean="0"/>
              <a:t>و</a:t>
            </a:r>
            <a:r>
              <a:rPr lang="ar-SA" dirty="0" smtClean="0"/>
              <a:t> الغرر، لأنه عند التعاقد المؤمن يجهل ما إذا سيحصل على مبلغ التامين أم لا، كما أن المؤمن </a:t>
            </a:r>
            <a:r>
              <a:rPr lang="ar-SA" dirty="0" err="1" smtClean="0"/>
              <a:t>و</a:t>
            </a:r>
            <a:r>
              <a:rPr lang="ar-SA" dirty="0" smtClean="0"/>
              <a:t> المؤمن له يجهلان مقدار التعويض، </a:t>
            </a:r>
            <a:r>
              <a:rPr lang="ar-SA" dirty="0" err="1" smtClean="0"/>
              <a:t>و</a:t>
            </a:r>
            <a:r>
              <a:rPr lang="ar-SA" dirty="0" smtClean="0"/>
              <a:t> من ناحية أخرى يجهل كل منهما ماذا سيدفع </a:t>
            </a:r>
            <a:r>
              <a:rPr lang="ar-SA" dirty="0" err="1" smtClean="0"/>
              <a:t>و</a:t>
            </a:r>
            <a:r>
              <a:rPr lang="ar-SA" dirty="0" smtClean="0"/>
              <a:t> </a:t>
            </a:r>
            <a:r>
              <a:rPr lang="ar-SA" dirty="0" err="1" smtClean="0"/>
              <a:t>متي</a:t>
            </a:r>
            <a:r>
              <a:rPr lang="ar-SA" dirty="0" smtClean="0"/>
              <a:t> سيحصل الخطر، أما الغرر يدخل في الأجل </a:t>
            </a:r>
            <a:r>
              <a:rPr lang="ar-SA" dirty="0" err="1" smtClean="0"/>
              <a:t>و</a:t>
            </a:r>
            <a:r>
              <a:rPr lang="ar-SA" dirty="0" smtClean="0"/>
              <a:t> هو محرما شرعا</a:t>
            </a:r>
            <a:r>
              <a:rPr lang="en-US" dirty="0" smtClean="0"/>
              <a:t> .</a:t>
            </a:r>
            <a:endParaRPr lang="fr-FR" dirty="0" smtClean="0"/>
          </a:p>
          <a:p>
            <a:pPr lvl="0"/>
            <a:endParaRPr lang="fr-F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3286" y="161318"/>
            <a:ext cx="9905998" cy="729019"/>
          </a:xfrm>
        </p:spPr>
        <p:txBody>
          <a:bodyPr/>
          <a:lstStyle/>
          <a:p>
            <a:pPr algn="ctr"/>
            <a:r>
              <a:rPr lang="ar-SA" b="1" cap="small" dirty="0" smtClean="0">
                <a:solidFill>
                  <a:srgbClr val="FF0000"/>
                </a:solidFill>
              </a:rPr>
              <a:t>مفهوم التأمين التكافلي</a:t>
            </a:r>
            <a:r>
              <a:rPr lang="en-US" b="1" cap="small" dirty="0" smtClean="0">
                <a:solidFill>
                  <a:srgbClr val="FF0000"/>
                </a:solidFill>
              </a:rPr>
              <a:t> </a:t>
            </a:r>
            <a:r>
              <a:rPr lang="ar-SA" b="1" cap="small" dirty="0" smtClean="0">
                <a:solidFill>
                  <a:srgbClr val="FF0000"/>
                </a:solidFill>
              </a:rPr>
              <a:t>الإسلامي</a:t>
            </a:r>
            <a:r>
              <a:rPr lang="en-US" b="1" cap="small" dirty="0" smtClean="0">
                <a:solidFill>
                  <a:srgbClr val="FF0000"/>
                </a:solidFill>
              </a:rPr>
              <a:t>:</a:t>
            </a:r>
            <a:r>
              <a:rPr lang="en-US"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842212" y="986589"/>
            <a:ext cx="10205200" cy="5113422"/>
          </a:xfrm>
        </p:spPr>
        <p:txBody>
          <a:bodyPr>
            <a:normAutofit/>
          </a:bodyPr>
          <a:lstStyle/>
          <a:p>
            <a:pPr lvl="0"/>
            <a:r>
              <a:rPr lang="ar-DZ" b="1" dirty="0" smtClean="0">
                <a:solidFill>
                  <a:schemeClr val="accent1">
                    <a:lumMod val="60000"/>
                    <a:lumOff val="40000"/>
                  </a:schemeClr>
                </a:solidFill>
              </a:rPr>
              <a:t>ضوابط التأمين التكافلي ( المبادئ):</a:t>
            </a:r>
          </a:p>
          <a:p>
            <a:pPr lvl="0"/>
            <a:r>
              <a:rPr lang="ar-SA" b="1" u="sng" dirty="0" smtClean="0"/>
              <a:t>تفادي المقامرة </a:t>
            </a:r>
            <a:r>
              <a:rPr lang="ar-SA" b="1" u="sng" dirty="0" err="1" smtClean="0"/>
              <a:t>و</a:t>
            </a:r>
            <a:r>
              <a:rPr lang="ar-SA" b="1" u="sng" dirty="0" smtClean="0"/>
              <a:t> المراهنة</a:t>
            </a:r>
            <a:r>
              <a:rPr lang="en-US" dirty="0" smtClean="0"/>
              <a:t> : </a:t>
            </a:r>
            <a:r>
              <a:rPr lang="ar-SA" dirty="0" smtClean="0"/>
              <a:t>حيث هناك احتمال الكسب والخسارة ، مثل أن يقوم المؤمن له بدفع قسط معين أملا في أن يحصل على قيمة اكبر في المستقبل وهذا شكل من أشكال المراهنة</a:t>
            </a:r>
            <a:r>
              <a:rPr lang="en-US" dirty="0" smtClean="0"/>
              <a:t> . </a:t>
            </a:r>
            <a:r>
              <a:rPr lang="ar-SA" dirty="0" smtClean="0"/>
              <a:t>أما في النظام التكافلي الإسلامي، يأخذ الفرد صفة المؤمن له والمؤمن، وأن ما يدفعه يظل ملكا له ما لم يحدث تعويضات أو خسارة، كما أن ما يأخذه من تعويضات يعتبر تبرعا من إخوانه عن طيب خاطر تأكيدا لروح التكافل </a:t>
            </a:r>
            <a:r>
              <a:rPr lang="ar-SA" dirty="0" err="1" smtClean="0"/>
              <a:t>و</a:t>
            </a:r>
            <a:r>
              <a:rPr lang="ar-SA" dirty="0" smtClean="0"/>
              <a:t> الترابط </a:t>
            </a:r>
            <a:r>
              <a:rPr lang="ar-SA" dirty="0" err="1" smtClean="0"/>
              <a:t>و</a:t>
            </a:r>
            <a:r>
              <a:rPr lang="ar-SA" dirty="0" smtClean="0"/>
              <a:t> بالتالي تنتفي شبهة المقامرة والمراهنة</a:t>
            </a:r>
            <a:r>
              <a:rPr lang="en-US" dirty="0" smtClean="0"/>
              <a:t>.</a:t>
            </a:r>
            <a:endParaRPr lang="fr-FR" dirty="0" smtClean="0"/>
          </a:p>
          <a:p>
            <a:pPr lvl="0"/>
            <a:r>
              <a:rPr lang="en-US" b="1" dirty="0" smtClean="0"/>
              <a:t> </a:t>
            </a:r>
            <a:r>
              <a:rPr lang="ar-SA" b="1" u="sng" dirty="0" smtClean="0"/>
              <a:t>تفادي الاستثمارات المحرمة</a:t>
            </a:r>
            <a:r>
              <a:rPr lang="ar-DZ" b="1" u="sng" dirty="0" smtClean="0"/>
              <a:t> </a:t>
            </a:r>
            <a:r>
              <a:rPr lang="en-US" dirty="0" smtClean="0"/>
              <a:t>: </a:t>
            </a:r>
            <a:r>
              <a:rPr lang="ar-SA" dirty="0" smtClean="0"/>
              <a:t>يتم استثمار فائض أموال أقساط التامين التجاري في المجالات التي تحقق أرباحا عالية، بغض النظر عما إذا كانت جائزة شرعا أم لا، أو وضع أموال الأقساط في البنوك مقابل فائدة </a:t>
            </a:r>
            <a:r>
              <a:rPr lang="en-US" dirty="0" smtClean="0"/>
              <a:t>(</a:t>
            </a:r>
            <a:r>
              <a:rPr lang="ar-SA" dirty="0" smtClean="0"/>
              <a:t>الربا ،</a:t>
            </a:r>
            <a:r>
              <a:rPr lang="en-US" dirty="0" smtClean="0"/>
              <a:t>) </a:t>
            </a:r>
            <a:r>
              <a:rPr lang="ar-SA" dirty="0" smtClean="0"/>
              <a:t>أما في النظام التكافلي فيتم استثمار فائض الاشتراكات في الاستثمارات الشرعية البعيدة عن الربا، </a:t>
            </a:r>
            <a:r>
              <a:rPr lang="ar-SA" dirty="0" err="1" smtClean="0"/>
              <a:t>و</a:t>
            </a:r>
            <a:r>
              <a:rPr lang="ar-SA" dirty="0" smtClean="0"/>
              <a:t> التي تحقق الخير للأعضاء والمجتمع معا</a:t>
            </a:r>
            <a:r>
              <a:rPr lang="en-US" dirty="0" smtClean="0"/>
              <a:t> .</a:t>
            </a:r>
            <a:endParaRPr lang="fr-FR" dirty="0" smtClean="0"/>
          </a:p>
          <a:p>
            <a:pPr lvl="0"/>
            <a:endParaRPr lang="fr-F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3286" y="161318"/>
            <a:ext cx="9905998" cy="729019"/>
          </a:xfrm>
        </p:spPr>
        <p:txBody>
          <a:bodyPr/>
          <a:lstStyle/>
          <a:p>
            <a:pPr algn="ctr"/>
            <a:r>
              <a:rPr lang="ar-SA" b="1" cap="small" dirty="0" smtClean="0">
                <a:solidFill>
                  <a:srgbClr val="FF0000"/>
                </a:solidFill>
              </a:rPr>
              <a:t>مفهوم التأمين التكافلي</a:t>
            </a:r>
            <a:r>
              <a:rPr lang="en-US" b="1" cap="small" dirty="0" smtClean="0">
                <a:solidFill>
                  <a:srgbClr val="FF0000"/>
                </a:solidFill>
              </a:rPr>
              <a:t> </a:t>
            </a:r>
            <a:r>
              <a:rPr lang="ar-SA" b="1" cap="small" dirty="0" smtClean="0">
                <a:solidFill>
                  <a:srgbClr val="FF0000"/>
                </a:solidFill>
              </a:rPr>
              <a:t>الإسلامي</a:t>
            </a:r>
            <a:r>
              <a:rPr lang="en-US" b="1" cap="small" dirty="0" smtClean="0">
                <a:solidFill>
                  <a:srgbClr val="FF0000"/>
                </a:solidFill>
              </a:rPr>
              <a:t>:</a:t>
            </a:r>
            <a:r>
              <a:rPr lang="en-US"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842212" y="986589"/>
            <a:ext cx="10205200" cy="5113422"/>
          </a:xfrm>
        </p:spPr>
        <p:txBody>
          <a:bodyPr>
            <a:normAutofit/>
          </a:bodyPr>
          <a:lstStyle/>
          <a:p>
            <a:r>
              <a:rPr lang="ar-SA" sz="2800" b="1" cap="small" dirty="0" smtClean="0">
                <a:solidFill>
                  <a:schemeClr val="accent1">
                    <a:lumMod val="60000"/>
                    <a:lumOff val="40000"/>
                  </a:schemeClr>
                </a:solidFill>
              </a:rPr>
              <a:t>مفهوم الخطر في الإسلام </a:t>
            </a:r>
            <a:r>
              <a:rPr lang="en-US" sz="2800" b="1" cap="small" dirty="0" smtClean="0">
                <a:solidFill>
                  <a:schemeClr val="accent1">
                    <a:lumMod val="60000"/>
                    <a:lumOff val="40000"/>
                  </a:schemeClr>
                </a:solidFill>
              </a:rPr>
              <a:t>:</a:t>
            </a:r>
            <a:endParaRPr lang="fr-FR" sz="2800" b="1" cap="small" dirty="0" smtClean="0">
              <a:solidFill>
                <a:schemeClr val="accent1">
                  <a:lumMod val="60000"/>
                  <a:lumOff val="40000"/>
                </a:schemeClr>
              </a:solidFill>
            </a:endParaRPr>
          </a:p>
          <a:p>
            <a:r>
              <a:rPr lang="ar-SA" dirty="0" smtClean="0"/>
              <a:t>وردت للمخاطرة معان عديدة، ،ارتبطت، </a:t>
            </a:r>
            <a:r>
              <a:rPr lang="ar-SA" dirty="0" err="1" smtClean="0"/>
              <a:t>بها</a:t>
            </a:r>
            <a:r>
              <a:rPr lang="ar-SA" dirty="0" smtClean="0"/>
              <a:t> أحكام مشروعة مختلفة منها ما قد يكون مباحا </a:t>
            </a:r>
            <a:r>
              <a:rPr lang="ar-SA" dirty="0" err="1" smtClean="0"/>
              <a:t>و</a:t>
            </a:r>
            <a:r>
              <a:rPr lang="ar-SA" dirty="0" smtClean="0"/>
              <a:t> منها ما يكون غير مشروعا، ومن المعاني التي ارتبطت بمفهوم المخاطرة في كتابات العلماء المسلمين القـدامى نجـد مفهومـات عـدة، منهــا</a:t>
            </a:r>
            <a:r>
              <a:rPr lang="en-US" dirty="0" smtClean="0"/>
              <a:t>: </a:t>
            </a:r>
            <a:r>
              <a:rPr lang="ar-SA" dirty="0" smtClean="0"/>
              <a:t>الغــرر، الضــمان والكفالــة والغــنم بــالغرم وغيرهــا المقامرة </a:t>
            </a:r>
            <a:r>
              <a:rPr lang="ar-SA" dirty="0" err="1" smtClean="0"/>
              <a:t>و</a:t>
            </a:r>
            <a:r>
              <a:rPr lang="ar-SA" dirty="0" smtClean="0"/>
              <a:t> الرهان</a:t>
            </a:r>
            <a:r>
              <a:rPr lang="en-US" dirty="0" smtClean="0"/>
              <a:t>.</a:t>
            </a:r>
            <a:endParaRPr lang="fr-FR" dirty="0" smtClean="0"/>
          </a:p>
          <a:p>
            <a:r>
              <a:rPr lang="ar-SA" dirty="0" smtClean="0"/>
              <a:t>الأصــل فــي المخــاطرة الإباحــة مــا لــم يــأت دليــل يخرجهــا عــن هــذا الأصــل، والــدليل علــى هــذا الأصــل</a:t>
            </a:r>
            <a:r>
              <a:rPr lang="en-US" dirty="0" smtClean="0"/>
              <a:t>: </a:t>
            </a:r>
            <a:r>
              <a:rPr lang="ar-SA" dirty="0" smtClean="0"/>
              <a:t>عــدم انفكــاك المخــاطرة عــن معــاملات وعقــود مباحــة</a:t>
            </a:r>
            <a:r>
              <a:rPr lang="en-US" dirty="0" smtClean="0"/>
              <a:t>: </a:t>
            </a:r>
            <a:r>
              <a:rPr lang="ar-SA" dirty="0" smtClean="0"/>
              <a:t>كــالبيوع، والمتــاجرات، والمشــاركات بـأنواعها </a:t>
            </a:r>
            <a:r>
              <a:rPr lang="ar-DZ" dirty="0" smtClean="0"/>
              <a:t>( </a:t>
            </a:r>
            <a:r>
              <a:rPr lang="ar-SA" dirty="0" smtClean="0"/>
              <a:t>المضاربة، المزارعة </a:t>
            </a:r>
            <a:r>
              <a:rPr lang="ar-SA" dirty="0" err="1" smtClean="0"/>
              <a:t>و</a:t>
            </a:r>
            <a:r>
              <a:rPr lang="ar-SA" dirty="0" smtClean="0"/>
              <a:t> </a:t>
            </a:r>
            <a:r>
              <a:rPr lang="ar-SA" dirty="0" err="1" smtClean="0"/>
              <a:t>المساقاة</a:t>
            </a:r>
            <a:r>
              <a:rPr lang="ar-DZ" dirty="0" smtClean="0"/>
              <a:t>)</a:t>
            </a:r>
            <a:endParaRPr lang="fr-FR" dirty="0" smtClean="0"/>
          </a:p>
          <a:p>
            <a:pPr lvl="0"/>
            <a:r>
              <a:rPr lang="en-US" dirty="0" smtClean="0"/>
              <a:t> .</a:t>
            </a:r>
            <a:endParaRPr lang="fr-FR" dirty="0" smtClean="0"/>
          </a:p>
          <a:p>
            <a:pPr lvl="0"/>
            <a:endParaRPr lang="fr-FR"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3286" y="161318"/>
            <a:ext cx="9905998" cy="729019"/>
          </a:xfrm>
        </p:spPr>
        <p:txBody>
          <a:bodyPr/>
          <a:lstStyle/>
          <a:p>
            <a:pPr algn="ctr"/>
            <a:r>
              <a:rPr lang="ar-SA" b="1" cap="small" dirty="0" smtClean="0">
                <a:solidFill>
                  <a:srgbClr val="FF0000"/>
                </a:solidFill>
              </a:rPr>
              <a:t>مفهوم التأمين التكافلي</a:t>
            </a:r>
            <a:r>
              <a:rPr lang="en-US" b="1" cap="small" dirty="0" smtClean="0">
                <a:solidFill>
                  <a:srgbClr val="FF0000"/>
                </a:solidFill>
              </a:rPr>
              <a:t> </a:t>
            </a:r>
            <a:r>
              <a:rPr lang="ar-SA" b="1" cap="small" dirty="0" smtClean="0">
                <a:solidFill>
                  <a:srgbClr val="FF0000"/>
                </a:solidFill>
              </a:rPr>
              <a:t>الإسلامي</a:t>
            </a:r>
            <a:r>
              <a:rPr lang="en-US" b="1" cap="small" dirty="0" smtClean="0">
                <a:solidFill>
                  <a:srgbClr val="FF0000"/>
                </a:solidFill>
              </a:rPr>
              <a:t>:</a:t>
            </a:r>
            <a:r>
              <a:rPr lang="en-US"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842212" y="986589"/>
            <a:ext cx="10205200" cy="5113422"/>
          </a:xfrm>
        </p:spPr>
        <p:txBody>
          <a:bodyPr>
            <a:normAutofit/>
          </a:bodyPr>
          <a:lstStyle/>
          <a:p>
            <a:r>
              <a:rPr lang="ar-SA" sz="2800" b="1" cap="small" dirty="0" smtClean="0">
                <a:solidFill>
                  <a:schemeClr val="accent1">
                    <a:lumMod val="60000"/>
                    <a:lumOff val="40000"/>
                  </a:schemeClr>
                </a:solidFill>
              </a:rPr>
              <a:t>مفهوم الخطر في الإسلام </a:t>
            </a:r>
            <a:r>
              <a:rPr lang="en-US" sz="2800" b="1" cap="small" dirty="0" smtClean="0">
                <a:solidFill>
                  <a:schemeClr val="accent1">
                    <a:lumMod val="60000"/>
                    <a:lumOff val="40000"/>
                  </a:schemeClr>
                </a:solidFill>
              </a:rPr>
              <a:t>:</a:t>
            </a:r>
            <a:endParaRPr lang="fr-FR" sz="2800" b="1" cap="small" dirty="0" smtClean="0">
              <a:solidFill>
                <a:schemeClr val="accent1">
                  <a:lumMod val="60000"/>
                  <a:lumOff val="40000"/>
                </a:schemeClr>
              </a:solidFill>
            </a:endParaRPr>
          </a:p>
          <a:p>
            <a:r>
              <a:rPr lang="ar-SA" b="1" u="sng" cap="small" dirty="0" smtClean="0"/>
              <a:t>الخطر من منظور الغرر</a:t>
            </a:r>
            <a:r>
              <a:rPr lang="en-US" b="1" u="sng" dirty="0" smtClean="0"/>
              <a:t>:</a:t>
            </a:r>
            <a:r>
              <a:rPr lang="ar-SA" dirty="0" smtClean="0"/>
              <a:t> ما كان فيه </a:t>
            </a:r>
            <a:r>
              <a:rPr lang="ar-SA" dirty="0" err="1" smtClean="0"/>
              <a:t>معاوضة</a:t>
            </a:r>
            <a:r>
              <a:rPr lang="ar-SA" dirty="0" smtClean="0"/>
              <a:t> و يقصد </a:t>
            </a:r>
            <a:r>
              <a:rPr lang="ar-SA" dirty="0" err="1" smtClean="0"/>
              <a:t>بالمعاوضة</a:t>
            </a:r>
            <a:r>
              <a:rPr lang="ar-SA" dirty="0" smtClean="0"/>
              <a:t> تنمية المال كالبيع مثلا </a:t>
            </a:r>
            <a:r>
              <a:rPr lang="ar-SA" dirty="0" err="1" smtClean="0"/>
              <a:t>و</a:t>
            </a:r>
            <a:r>
              <a:rPr lang="ar-SA" dirty="0" smtClean="0"/>
              <a:t> قد اتفق الفقهاء على تحرير التعامل بالغرر في هذا النوع إلا بالضرورة </a:t>
            </a:r>
            <a:r>
              <a:rPr lang="en-US" b="1" dirty="0" smtClean="0"/>
              <a:t>.</a:t>
            </a:r>
            <a:endParaRPr lang="fr-FR" dirty="0" smtClean="0"/>
          </a:p>
          <a:p>
            <a:r>
              <a:rPr lang="ar-SA" b="1" dirty="0" smtClean="0"/>
              <a:t>الغرر لغة</a:t>
            </a:r>
            <a:r>
              <a:rPr lang="en-US" b="1" dirty="0" smtClean="0"/>
              <a:t>:</a:t>
            </a:r>
            <a:r>
              <a:rPr lang="en-US" dirty="0" smtClean="0"/>
              <a:t> </a:t>
            </a:r>
            <a:endParaRPr lang="fr-FR" dirty="0" smtClean="0"/>
          </a:p>
          <a:p>
            <a:pPr lvl="0"/>
            <a:r>
              <a:rPr lang="ar-SA" dirty="0" smtClean="0"/>
              <a:t>هو التغرير </a:t>
            </a:r>
            <a:r>
              <a:rPr lang="ar-SA" dirty="0" err="1" smtClean="0"/>
              <a:t>و</a:t>
            </a:r>
            <a:r>
              <a:rPr lang="ar-SA" dirty="0" smtClean="0"/>
              <a:t> غرر بنفسه </a:t>
            </a:r>
            <a:r>
              <a:rPr lang="ar-SA" dirty="0" err="1" smtClean="0"/>
              <a:t>و</a:t>
            </a:r>
            <a:r>
              <a:rPr lang="ar-SA" dirty="0" smtClean="0"/>
              <a:t> وماله أي تعرضه للتهلكة من غير أن يعرف، وقيل بيع الغرر </a:t>
            </a:r>
            <a:r>
              <a:rPr lang="ar-SA" dirty="0" err="1" smtClean="0"/>
              <a:t>المنهى</a:t>
            </a:r>
            <a:r>
              <a:rPr lang="ar-SA" dirty="0" smtClean="0"/>
              <a:t> عنه ما كان ظاهر يغرّ المشترى </a:t>
            </a:r>
            <a:r>
              <a:rPr lang="ar-SA" dirty="0" err="1" smtClean="0"/>
              <a:t>و</a:t>
            </a:r>
            <a:r>
              <a:rPr lang="ar-SA" dirty="0" smtClean="0"/>
              <a:t> باطنا مجهولا </a:t>
            </a:r>
            <a:endParaRPr lang="fr-FR" dirty="0" smtClean="0"/>
          </a:p>
          <a:p>
            <a:pPr lvl="0"/>
            <a:r>
              <a:rPr lang="ar-SA" dirty="0" smtClean="0"/>
              <a:t>الغرر أو عدم التأكد الذي يكتنف محل العقد</a:t>
            </a:r>
            <a:r>
              <a:rPr lang="en-US" dirty="0" smtClean="0"/>
              <a:t>:</a:t>
            </a:r>
            <a:r>
              <a:rPr lang="ar-DZ" dirty="0" smtClean="0"/>
              <a:t> </a:t>
            </a:r>
            <a:r>
              <a:rPr lang="ar-SA" dirty="0" smtClean="0"/>
              <a:t>وعرّفة  </a:t>
            </a:r>
            <a:r>
              <a:rPr lang="ar-SA" dirty="0" err="1" smtClean="0"/>
              <a:t>إبن</a:t>
            </a:r>
            <a:r>
              <a:rPr lang="ar-SA" dirty="0" smtClean="0"/>
              <a:t> القيم بأنه تردُّد بين الوجود </a:t>
            </a:r>
            <a:r>
              <a:rPr lang="ar-SA" dirty="0" err="1" smtClean="0"/>
              <a:t>و</a:t>
            </a:r>
            <a:r>
              <a:rPr lang="ar-SA" dirty="0" smtClean="0"/>
              <a:t> العدم</a:t>
            </a:r>
            <a:endParaRPr lang="fr-FR" dirty="0" smtClean="0"/>
          </a:p>
          <a:p>
            <a:pPr lvl="0"/>
            <a:endParaRPr lang="fr-FR" dirty="0" smtClean="0"/>
          </a:p>
          <a:p>
            <a:pPr lvl="0"/>
            <a:endParaRPr lang="fr-FR"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3286" y="161318"/>
            <a:ext cx="9905998" cy="729019"/>
          </a:xfrm>
        </p:spPr>
        <p:txBody>
          <a:bodyPr/>
          <a:lstStyle/>
          <a:p>
            <a:pPr algn="ctr"/>
            <a:r>
              <a:rPr lang="ar-SA" b="1" cap="small" dirty="0" smtClean="0">
                <a:solidFill>
                  <a:srgbClr val="FF0000"/>
                </a:solidFill>
              </a:rPr>
              <a:t>مفهوم التأمين التكافلي</a:t>
            </a:r>
            <a:r>
              <a:rPr lang="en-US" b="1" cap="small" dirty="0" smtClean="0">
                <a:solidFill>
                  <a:srgbClr val="FF0000"/>
                </a:solidFill>
              </a:rPr>
              <a:t> </a:t>
            </a:r>
            <a:r>
              <a:rPr lang="ar-SA" b="1" cap="small" dirty="0" smtClean="0">
                <a:solidFill>
                  <a:srgbClr val="FF0000"/>
                </a:solidFill>
              </a:rPr>
              <a:t>الإسلامي</a:t>
            </a:r>
            <a:r>
              <a:rPr lang="en-US" b="1" cap="small" dirty="0" smtClean="0">
                <a:solidFill>
                  <a:srgbClr val="FF0000"/>
                </a:solidFill>
              </a:rPr>
              <a:t>:</a:t>
            </a:r>
            <a:r>
              <a:rPr lang="en-US"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842212" y="986589"/>
            <a:ext cx="10205200" cy="5113422"/>
          </a:xfrm>
        </p:spPr>
        <p:txBody>
          <a:bodyPr>
            <a:normAutofit fontScale="92500"/>
          </a:bodyPr>
          <a:lstStyle/>
          <a:p>
            <a:r>
              <a:rPr lang="ar-SA" sz="2800" b="1" cap="small" dirty="0" smtClean="0">
                <a:solidFill>
                  <a:schemeClr val="accent1">
                    <a:lumMod val="60000"/>
                    <a:lumOff val="40000"/>
                  </a:schemeClr>
                </a:solidFill>
              </a:rPr>
              <a:t>مفهوم الخطر في الإسلام </a:t>
            </a:r>
            <a:r>
              <a:rPr lang="en-US" sz="2800" b="1" cap="small" dirty="0" smtClean="0">
                <a:solidFill>
                  <a:schemeClr val="accent1">
                    <a:lumMod val="60000"/>
                    <a:lumOff val="40000"/>
                  </a:schemeClr>
                </a:solidFill>
              </a:rPr>
              <a:t>:</a:t>
            </a:r>
            <a:endParaRPr lang="fr-FR" sz="2800" b="1" cap="small" dirty="0" smtClean="0">
              <a:solidFill>
                <a:schemeClr val="accent1">
                  <a:lumMod val="60000"/>
                  <a:lumOff val="40000"/>
                </a:schemeClr>
              </a:solidFill>
            </a:endParaRPr>
          </a:p>
          <a:p>
            <a:r>
              <a:rPr lang="ar-SA" b="1" u="sng" dirty="0" smtClean="0"/>
              <a:t>الغرر </a:t>
            </a:r>
            <a:r>
              <a:rPr lang="ar-SA" b="1" u="sng" dirty="0" err="1" smtClean="0"/>
              <a:t>إصطلاحا</a:t>
            </a:r>
            <a:r>
              <a:rPr lang="en-US" b="1" u="sng" dirty="0" smtClean="0"/>
              <a:t>: </a:t>
            </a:r>
            <a:r>
              <a:rPr lang="ar-SA" dirty="0" smtClean="0"/>
              <a:t>و اتفق  الفقهاء وعلى رأسهم ابن تيمية على تعريف الغرر بأنه ما كان مجهول العاقبة  أي لا بدري حصوله  أو عدم حصوله </a:t>
            </a:r>
            <a:r>
              <a:rPr lang="ar-SA" dirty="0" err="1" smtClean="0"/>
              <a:t>و</a:t>
            </a:r>
            <a:r>
              <a:rPr lang="ar-SA" dirty="0" smtClean="0"/>
              <a:t> إذا حصل لا يُعلم  قلّته أو كثرته </a:t>
            </a:r>
            <a:r>
              <a:rPr lang="ar-SA" dirty="0" err="1" smtClean="0"/>
              <a:t>و</a:t>
            </a:r>
            <a:r>
              <a:rPr lang="ar-SA" dirty="0" smtClean="0"/>
              <a:t> قد قسّم الفقهاء الغرر من حيث تأثيره على المعاملات </a:t>
            </a:r>
            <a:r>
              <a:rPr lang="ar-DZ" dirty="0" smtClean="0"/>
              <a:t>إ</a:t>
            </a:r>
            <a:r>
              <a:rPr lang="ar-SA" dirty="0" err="1" smtClean="0"/>
              <a:t>لى</a:t>
            </a:r>
            <a:r>
              <a:rPr lang="ar-SA" dirty="0" smtClean="0"/>
              <a:t> غرر مؤثر </a:t>
            </a:r>
            <a:r>
              <a:rPr lang="en-US" dirty="0" smtClean="0"/>
              <a:t>( </a:t>
            </a:r>
            <a:r>
              <a:rPr lang="ar-SA" dirty="0" smtClean="0"/>
              <a:t>من عقود  </a:t>
            </a:r>
            <a:r>
              <a:rPr lang="ar-SA" dirty="0" err="1" smtClean="0"/>
              <a:t>المعاوضات</a:t>
            </a:r>
            <a:r>
              <a:rPr lang="ar-SA" dirty="0" smtClean="0"/>
              <a:t> المالية </a:t>
            </a:r>
            <a:r>
              <a:rPr lang="en-US" dirty="0" smtClean="0"/>
              <a:t>)  </a:t>
            </a:r>
            <a:r>
              <a:rPr lang="ar-SA" dirty="0" smtClean="0"/>
              <a:t>ما كان فيه </a:t>
            </a:r>
            <a:r>
              <a:rPr lang="ar-SA" dirty="0" err="1" smtClean="0"/>
              <a:t>معاوضة</a:t>
            </a:r>
            <a:r>
              <a:rPr lang="ar-SA" dirty="0" smtClean="0"/>
              <a:t> و يقصد </a:t>
            </a:r>
            <a:r>
              <a:rPr lang="ar-SA" dirty="0" err="1" smtClean="0"/>
              <a:t>بالمعاوضة</a:t>
            </a:r>
            <a:r>
              <a:rPr lang="ar-SA" dirty="0" smtClean="0"/>
              <a:t> تنمية المال كالبيع مثلا </a:t>
            </a:r>
            <a:r>
              <a:rPr lang="ar-SA" dirty="0" err="1" smtClean="0"/>
              <a:t>و</a:t>
            </a:r>
            <a:r>
              <a:rPr lang="ar-SA" dirty="0" smtClean="0"/>
              <a:t> قد اتفق الفقهاء على تحرير التعامل بالغرر في هذا النوع إلا بالضرورة  ، </a:t>
            </a:r>
            <a:r>
              <a:rPr lang="ar-SA" dirty="0" err="1" smtClean="0"/>
              <a:t>و</a:t>
            </a:r>
            <a:r>
              <a:rPr lang="ar-SA" dirty="0" smtClean="0"/>
              <a:t> غرر غير مؤثر</a:t>
            </a:r>
            <a:r>
              <a:rPr lang="ar-DZ" dirty="0" smtClean="0"/>
              <a:t> هو</a:t>
            </a:r>
            <a:r>
              <a:rPr lang="ar-SA" dirty="0" smtClean="0"/>
              <a:t> عقود الإحسان أو تبرع </a:t>
            </a:r>
            <a:r>
              <a:rPr lang="ar-SA" dirty="0" err="1" smtClean="0"/>
              <a:t>او</a:t>
            </a:r>
            <a:r>
              <a:rPr lang="ar-SA" dirty="0" smtClean="0"/>
              <a:t> الهبة  كما يمكن تواجده في عقود الإجارة </a:t>
            </a:r>
            <a:r>
              <a:rPr lang="ar-SA" dirty="0" err="1" smtClean="0"/>
              <a:t>و</a:t>
            </a:r>
            <a:r>
              <a:rPr lang="ar-SA" dirty="0" smtClean="0"/>
              <a:t> الشركة بشروط </a:t>
            </a:r>
            <a:r>
              <a:rPr lang="en-US" dirty="0" smtClean="0"/>
              <a:t>.</a:t>
            </a:r>
            <a:endParaRPr lang="fr-FR" dirty="0" smtClean="0"/>
          </a:p>
          <a:p>
            <a:r>
              <a:rPr lang="ar-SA" dirty="0" smtClean="0"/>
              <a:t>و يقول </a:t>
            </a:r>
            <a:r>
              <a:rPr lang="ar-SA" dirty="0" err="1" smtClean="0"/>
              <a:t>إبن</a:t>
            </a:r>
            <a:r>
              <a:rPr lang="ar-SA" dirty="0" smtClean="0"/>
              <a:t>  القيم </a:t>
            </a:r>
            <a:r>
              <a:rPr lang="en-US" dirty="0" smtClean="0"/>
              <a:t>:</a:t>
            </a:r>
            <a:r>
              <a:rPr lang="ar-SA" dirty="0" smtClean="0"/>
              <a:t>الغرر تردد بين الوجود والعدم فنهى عن بيعه لأنه من جنس القمار الذي هو الميسـر </a:t>
            </a:r>
            <a:r>
              <a:rPr lang="ar-SA" dirty="0" err="1" smtClean="0"/>
              <a:t>واالله</a:t>
            </a:r>
            <a:r>
              <a:rPr lang="ar-SA" dirty="0" smtClean="0"/>
              <a:t> حرم ذلك لما فيه من أكـل المـال بالباطـل وذلـك مـن الظلـم الـذي حرمـه </a:t>
            </a:r>
            <a:r>
              <a:rPr lang="ar-SA" dirty="0" err="1" smtClean="0"/>
              <a:t>االله</a:t>
            </a:r>
            <a:r>
              <a:rPr lang="ar-SA" dirty="0" smtClean="0"/>
              <a:t> تعـالى وهـذا إنمـا يكـون قمـارا إذا كان أحد </a:t>
            </a:r>
            <a:r>
              <a:rPr lang="ar-SA" dirty="0" err="1" smtClean="0"/>
              <a:t>المتعاوضين</a:t>
            </a:r>
            <a:r>
              <a:rPr lang="ar-SA" dirty="0" smtClean="0"/>
              <a:t> يحصل له مال والآخر قد يحصل له وقد لا يحصل فهذا الـذي لا يجـوز كمـا في بيع العبد الآبق والبعير الشارد </a:t>
            </a:r>
            <a:r>
              <a:rPr lang="ar-DZ" dirty="0" smtClean="0"/>
              <a:t>، </a:t>
            </a:r>
            <a:r>
              <a:rPr lang="ar-SA" dirty="0" smtClean="0"/>
              <a:t>فإن البائع يأخذ مال المشتري والمشتري قد يحصل له </a:t>
            </a:r>
            <a:r>
              <a:rPr lang="ar-SA" dirty="0" err="1" smtClean="0"/>
              <a:t>شئ</a:t>
            </a:r>
            <a:r>
              <a:rPr lang="ar-SA" dirty="0" smtClean="0"/>
              <a:t> وقد لا يحصل ولا يعرف قدر الحاصل</a:t>
            </a:r>
            <a:endParaRPr lang="fr-FR" dirty="0" smtClean="0"/>
          </a:p>
          <a:p>
            <a:pPr lvl="0"/>
            <a:endParaRPr lang="fr-F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cap="small" dirty="0" smtClean="0">
                <a:solidFill>
                  <a:srgbClr val="FF0000"/>
                </a:solidFill>
              </a:rPr>
              <a:t>التصنيفات الأساسية للخطر</a:t>
            </a:r>
            <a:endParaRPr lang="ar-DZ" sz="3200" b="1" dirty="0" smtClean="0">
              <a:solidFill>
                <a:srgbClr val="FF0000"/>
              </a:solidFill>
            </a:endParaRPr>
          </a:p>
        </p:txBody>
      </p:sp>
      <p:sp>
        <p:nvSpPr>
          <p:cNvPr id="5" name="Espace réservé du contenu 4"/>
          <p:cNvSpPr>
            <a:spLocks noGrp="1"/>
          </p:cNvSpPr>
          <p:nvPr>
            <p:ph idx="1"/>
          </p:nvPr>
        </p:nvSpPr>
        <p:spPr>
          <a:xfrm>
            <a:off x="457200" y="1082842"/>
            <a:ext cx="11405937" cy="5462337"/>
          </a:xfrm>
        </p:spPr>
        <p:txBody>
          <a:bodyPr>
            <a:normAutofit fontScale="62500" lnSpcReduction="20000"/>
          </a:bodyPr>
          <a:lstStyle/>
          <a:p>
            <a:pPr fontAlgn="base"/>
            <a:r>
              <a:rPr lang="ar-SA" sz="3600" b="1" dirty="0" smtClean="0">
                <a:solidFill>
                  <a:srgbClr val="FF0000"/>
                </a:solidFill>
              </a:rPr>
              <a:t>أنواع الأخطار </a:t>
            </a:r>
            <a:r>
              <a:rPr lang="ar-SA" sz="3600" b="1" dirty="0" err="1" smtClean="0">
                <a:solidFill>
                  <a:srgbClr val="FF0000"/>
                </a:solidFill>
              </a:rPr>
              <a:t>الإقتصادية</a:t>
            </a:r>
            <a:r>
              <a:rPr lang="en-US" sz="3600" b="1" dirty="0" smtClean="0">
                <a:solidFill>
                  <a:srgbClr val="FF0000"/>
                </a:solidFill>
              </a:rPr>
              <a:t> :</a:t>
            </a:r>
            <a:r>
              <a:rPr lang="en-US" sz="3600" dirty="0" smtClean="0">
                <a:solidFill>
                  <a:srgbClr val="FF0000"/>
                </a:solidFill>
              </a:rPr>
              <a:t> </a:t>
            </a:r>
            <a:r>
              <a:rPr lang="ar-SA" sz="3600" dirty="0" smtClean="0"/>
              <a:t>تنقسم الأخطار الاقتصادية بحسب نشأتها إلى أخطار المضاربة </a:t>
            </a:r>
            <a:endParaRPr lang="ar-DZ" sz="3600" dirty="0" smtClean="0"/>
          </a:p>
          <a:p>
            <a:pPr fontAlgn="base"/>
            <a:r>
              <a:rPr lang="ar-SA" sz="3600" dirty="0" smtClean="0"/>
              <a:t>والأخطار الطبيعية أي البحتة، وهي</a:t>
            </a:r>
            <a:r>
              <a:rPr lang="en-US" sz="3600" dirty="0" smtClean="0"/>
              <a:t>  </a:t>
            </a:r>
            <a:r>
              <a:rPr lang="ar-DZ" sz="3600" dirty="0" smtClean="0"/>
              <a:t>:</a:t>
            </a:r>
            <a:endParaRPr lang="fr-FR" sz="3600" dirty="0" smtClean="0"/>
          </a:p>
          <a:p>
            <a:pPr fontAlgn="base"/>
            <a:r>
              <a:rPr lang="ar-SA" sz="3600" b="1" dirty="0" smtClean="0">
                <a:solidFill>
                  <a:srgbClr val="92D050"/>
                </a:solidFill>
              </a:rPr>
              <a:t>أولا أخطار المضاربة </a:t>
            </a:r>
            <a:r>
              <a:rPr lang="ar-SA" sz="3600" dirty="0" err="1" smtClean="0"/>
              <a:t>و</a:t>
            </a:r>
            <a:r>
              <a:rPr lang="ar-SA" sz="3600" dirty="0" smtClean="0"/>
              <a:t> هي الأخطار التي ينتج عن تحققها ربح أو خسارة </a:t>
            </a:r>
            <a:r>
              <a:rPr lang="ar-SA" sz="3600" dirty="0" err="1" smtClean="0"/>
              <a:t>و</a:t>
            </a:r>
            <a:r>
              <a:rPr lang="ar-SA" sz="3600" dirty="0" smtClean="0"/>
              <a:t> تسمي أحيانا بالأخطار التجارية</a:t>
            </a:r>
            <a:r>
              <a:rPr lang="en-US" sz="3600" b="1" dirty="0" smtClean="0"/>
              <a:t>  </a:t>
            </a:r>
            <a:r>
              <a:rPr lang="ar-SA" sz="3600" dirty="0" smtClean="0"/>
              <a:t>مثل أخطار السوق، أخطار التجارة، أخطار الاستثمار،  فمثل هذه الأخطار قد يتحقق عنها ربح أو قد</a:t>
            </a:r>
            <a:r>
              <a:rPr lang="ar-DZ" sz="3600" dirty="0" smtClean="0"/>
              <a:t> ينتج</a:t>
            </a:r>
            <a:r>
              <a:rPr lang="ar-SA" sz="3600" dirty="0" smtClean="0"/>
              <a:t> عن تحققها خسائر</a:t>
            </a:r>
            <a:r>
              <a:rPr lang="en-US" sz="3600" b="1" dirty="0" smtClean="0"/>
              <a:t>  </a:t>
            </a:r>
            <a:r>
              <a:rPr lang="en-US" sz="3600" dirty="0" smtClean="0"/>
              <a:t> </a:t>
            </a:r>
            <a:r>
              <a:rPr lang="ar-SA" sz="3600" dirty="0" smtClean="0"/>
              <a:t>و هذه الأخطار  يتسبب في نشأتها ظواهر يخلقها الإنسان بنفسه ولنفسه</a:t>
            </a:r>
            <a:r>
              <a:rPr lang="en-US" sz="3600" dirty="0" smtClean="0"/>
              <a:t>. </a:t>
            </a:r>
            <a:r>
              <a:rPr lang="ar-SA" sz="3600" dirty="0" smtClean="0"/>
              <a:t>مثال الشخص الذي يشتري أسهم </a:t>
            </a:r>
            <a:r>
              <a:rPr lang="ar-SA" sz="3600" dirty="0" err="1" smtClean="0"/>
              <a:t>فى</a:t>
            </a:r>
            <a:r>
              <a:rPr lang="ar-SA" sz="3600" dirty="0" smtClean="0"/>
              <a:t> سوق الأوراق المالية فإنه يحقق ربح إذا أرتفع سعر السهم ويخشى الخسارة وهى هبوط سعر السهم</a:t>
            </a:r>
            <a:r>
              <a:rPr lang="en-US" sz="3600" dirty="0" smtClean="0"/>
              <a:t>.</a:t>
            </a:r>
            <a:endParaRPr lang="fr-FR" sz="3600" dirty="0" smtClean="0"/>
          </a:p>
          <a:p>
            <a:pPr lvl="0" fontAlgn="base"/>
            <a:r>
              <a:rPr lang="ar-SA" sz="3600" dirty="0" smtClean="0"/>
              <a:t>و الجدير بالذكر أن أخطار المضاربة تعود بالفائدة على المجتمع بعكس الأخطار </a:t>
            </a:r>
            <a:r>
              <a:rPr lang="ar-SA" sz="3600" dirty="0" err="1" smtClean="0"/>
              <a:t>البحثة</a:t>
            </a:r>
            <a:r>
              <a:rPr lang="ar-SA" sz="3600" dirty="0" smtClean="0"/>
              <a:t> حيث أن خسارة مستثمر بسبب </a:t>
            </a:r>
            <a:r>
              <a:rPr lang="ar-SA" sz="3600" dirty="0" err="1" smtClean="0"/>
              <a:t>إنخفاض</a:t>
            </a:r>
            <a:r>
              <a:rPr lang="ar-SA" sz="3600" dirty="0" smtClean="0"/>
              <a:t> أسعار الأوراق المالية قد يعني ربح لمستثمرين آخرين، كما أن خسارة شركة ما بسبب </a:t>
            </a:r>
            <a:r>
              <a:rPr lang="ar-SA" sz="3600" dirty="0" err="1" smtClean="0"/>
              <a:t>إنخفاض</a:t>
            </a:r>
            <a:r>
              <a:rPr lang="ar-SA" sz="3600" dirty="0" smtClean="0"/>
              <a:t> الأسعار قد يع</a:t>
            </a:r>
            <a:r>
              <a:rPr lang="ar-DZ" sz="3600" dirty="0" smtClean="0"/>
              <a:t>ن</a:t>
            </a:r>
            <a:r>
              <a:rPr lang="ar-SA" sz="3600" dirty="0" smtClean="0"/>
              <a:t>ي ربح لشركة أخرى بينما خسارة مصنع بسبب حريق تعني خسارة لصاحب المصنع </a:t>
            </a:r>
            <a:r>
              <a:rPr lang="ar-SA" sz="3600" dirty="0" err="1" smtClean="0"/>
              <a:t>و</a:t>
            </a:r>
            <a:r>
              <a:rPr lang="ar-SA" sz="3600" dirty="0" smtClean="0"/>
              <a:t> خسارة المجتمع ككل</a:t>
            </a:r>
            <a:r>
              <a:rPr lang="en-US" sz="3600" dirty="0" smtClean="0"/>
              <a:t>. </a:t>
            </a:r>
            <a:endParaRPr lang="fr-FR" sz="3600" dirty="0" smtClean="0"/>
          </a:p>
          <a:p>
            <a:r>
              <a:rPr lang="ar-SA" sz="3600" b="1" dirty="0" smtClean="0">
                <a:solidFill>
                  <a:srgbClr val="92D050"/>
                </a:solidFill>
              </a:rPr>
              <a:t>ثانيا الأخطار الطبيعية </a:t>
            </a:r>
            <a:r>
              <a:rPr lang="ar-DZ" sz="3600" b="1" dirty="0" smtClean="0">
                <a:solidFill>
                  <a:srgbClr val="92D050"/>
                </a:solidFill>
              </a:rPr>
              <a:t>(</a:t>
            </a:r>
            <a:r>
              <a:rPr lang="en-US" sz="3600" b="1" dirty="0" smtClean="0">
                <a:solidFill>
                  <a:srgbClr val="92D050"/>
                </a:solidFill>
              </a:rPr>
              <a:t> </a:t>
            </a:r>
            <a:r>
              <a:rPr lang="ar-SA" sz="3600" b="1" dirty="0" smtClean="0">
                <a:solidFill>
                  <a:srgbClr val="92D050"/>
                </a:solidFill>
              </a:rPr>
              <a:t>البحتة </a:t>
            </a:r>
            <a:r>
              <a:rPr lang="ar-DZ" sz="3600" b="1" dirty="0" smtClean="0">
                <a:solidFill>
                  <a:srgbClr val="92D050"/>
                </a:solidFill>
              </a:rPr>
              <a:t>)</a:t>
            </a:r>
            <a:endParaRPr lang="fr-FR" sz="3600" b="1" dirty="0" smtClean="0">
              <a:solidFill>
                <a:srgbClr val="92D050"/>
              </a:solidFill>
            </a:endParaRPr>
          </a:p>
          <a:p>
            <a:pPr fontAlgn="base"/>
            <a:r>
              <a:rPr lang="ar-SA" sz="3600" dirty="0" smtClean="0"/>
              <a:t>وهي التي تتسبب عن ظواهر طبيعية وعامة ليس للإنسان دخل في وجودها ، ويترتب على تحقيقها خسارة مالية إذا لم تتحقق لم ينتج عنها خسارة أو ربح ، ومن أمثلة هذه الأخطار خطر الوفاة الذي يترتب عليه انقطاع الدخل، وخطر الحريق ، </a:t>
            </a:r>
            <a:r>
              <a:rPr lang="ar-SA" sz="3600" dirty="0" err="1" smtClean="0"/>
              <a:t>و</a:t>
            </a:r>
            <a:r>
              <a:rPr lang="ar-SA" sz="3600" dirty="0" smtClean="0"/>
              <a:t> أخطار الزلازل والبراكين والفيضانات</a:t>
            </a:r>
            <a:r>
              <a:rPr lang="en-US" sz="3600" dirty="0" smtClean="0"/>
              <a:t>… </a:t>
            </a:r>
            <a:r>
              <a:rPr lang="ar-SA" sz="3600" dirty="0" err="1" smtClean="0"/>
              <a:t>إلخ</a:t>
            </a:r>
            <a:r>
              <a:rPr lang="en-US" sz="3600" dirty="0" smtClean="0"/>
              <a:t>.</a:t>
            </a:r>
            <a:endParaRPr lang="fr-FR" sz="3600" dirty="0" smtClean="0"/>
          </a:p>
          <a:p>
            <a:endParaRPr lang="fr-FR" dirty="0"/>
          </a:p>
        </p:txBody>
      </p:sp>
    </p:spTree>
    <p:extLst>
      <p:ext uri="{BB962C8B-B14F-4D97-AF65-F5344CB8AC3E}">
        <p14:creationId xmlns:p14="http://schemas.microsoft.com/office/powerpoint/2010/main" xmlns="" val="2026955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3286" y="161318"/>
            <a:ext cx="9905998" cy="729019"/>
          </a:xfrm>
        </p:spPr>
        <p:txBody>
          <a:bodyPr/>
          <a:lstStyle/>
          <a:p>
            <a:pPr algn="ctr"/>
            <a:r>
              <a:rPr lang="ar-SA" b="1" cap="small" dirty="0" smtClean="0">
                <a:solidFill>
                  <a:srgbClr val="FF0000"/>
                </a:solidFill>
              </a:rPr>
              <a:t>مفهوم التأمين التكافلي</a:t>
            </a:r>
            <a:r>
              <a:rPr lang="en-US" b="1" cap="small" dirty="0" smtClean="0">
                <a:solidFill>
                  <a:srgbClr val="FF0000"/>
                </a:solidFill>
              </a:rPr>
              <a:t> </a:t>
            </a:r>
            <a:r>
              <a:rPr lang="ar-SA" b="1" cap="small" dirty="0" smtClean="0">
                <a:solidFill>
                  <a:srgbClr val="FF0000"/>
                </a:solidFill>
              </a:rPr>
              <a:t>الإسلامي</a:t>
            </a:r>
            <a:r>
              <a:rPr lang="en-US" b="1" cap="small" dirty="0" smtClean="0">
                <a:solidFill>
                  <a:srgbClr val="FF0000"/>
                </a:solidFill>
              </a:rPr>
              <a:t>:</a:t>
            </a:r>
            <a:r>
              <a:rPr lang="en-US"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842212" y="986589"/>
            <a:ext cx="10205200" cy="5113422"/>
          </a:xfrm>
        </p:spPr>
        <p:txBody>
          <a:bodyPr>
            <a:normAutofit fontScale="77500" lnSpcReduction="20000"/>
          </a:bodyPr>
          <a:lstStyle/>
          <a:p>
            <a:r>
              <a:rPr lang="ar-SA" sz="2800" b="1" cap="small" dirty="0" smtClean="0">
                <a:solidFill>
                  <a:schemeClr val="accent1">
                    <a:lumMod val="60000"/>
                    <a:lumOff val="40000"/>
                  </a:schemeClr>
                </a:solidFill>
              </a:rPr>
              <a:t>مفهوم الخطر في الإسلام </a:t>
            </a:r>
            <a:r>
              <a:rPr lang="en-US" sz="2800" b="1" cap="small" dirty="0" smtClean="0">
                <a:solidFill>
                  <a:schemeClr val="accent1">
                    <a:lumMod val="60000"/>
                    <a:lumOff val="40000"/>
                  </a:schemeClr>
                </a:solidFill>
              </a:rPr>
              <a:t>:</a:t>
            </a:r>
            <a:endParaRPr lang="fr-FR" sz="2800" b="1" cap="small" dirty="0" smtClean="0">
              <a:solidFill>
                <a:schemeClr val="accent1">
                  <a:lumMod val="60000"/>
                  <a:lumOff val="40000"/>
                </a:schemeClr>
              </a:solidFill>
            </a:endParaRPr>
          </a:p>
          <a:p>
            <a:r>
              <a:rPr lang="ar-SA" b="1" cap="small" dirty="0" smtClean="0"/>
              <a:t>الخطر من منظور الجهالة </a:t>
            </a:r>
            <a:r>
              <a:rPr lang="en-US" b="1" cap="small" dirty="0" smtClean="0"/>
              <a:t>: </a:t>
            </a:r>
            <a:endParaRPr lang="fr-FR" b="1" i="1" cap="small" dirty="0" smtClean="0"/>
          </a:p>
          <a:p>
            <a:r>
              <a:rPr lang="ar-DZ" dirty="0" err="1" smtClean="0"/>
              <a:t>إتفق</a:t>
            </a:r>
            <a:r>
              <a:rPr lang="ar-DZ" dirty="0" smtClean="0"/>
              <a:t> الفقهاء على تعريف الجهالة بأنها ما علم حصوله وجهلت صفته، فحصول العقد ثابت </a:t>
            </a:r>
            <a:r>
              <a:rPr lang="ar-DZ" dirty="0" err="1" smtClean="0"/>
              <a:t>و</a:t>
            </a:r>
            <a:r>
              <a:rPr lang="ar-DZ" dirty="0" smtClean="0"/>
              <a:t> المجهول هو صفة المعقود عليه </a:t>
            </a:r>
            <a:r>
              <a:rPr lang="ar-DZ" dirty="0" err="1" smtClean="0"/>
              <a:t>او</a:t>
            </a:r>
            <a:r>
              <a:rPr lang="ar-DZ" dirty="0" smtClean="0"/>
              <a:t> شراء قطعة معدنية لا يدري هل هي قطعة ذهب أو نحاس أو كبيع الشخص ما في داخل الصندوق. وجرى العرف </a:t>
            </a:r>
            <a:r>
              <a:rPr lang="ar-DZ" dirty="0" err="1" smtClean="0"/>
              <a:t>بإستعمال</a:t>
            </a:r>
            <a:r>
              <a:rPr lang="ar-DZ" dirty="0" smtClean="0"/>
              <a:t> الغرر موضع الجهالة، وذلك لارتباطهما الوثيق بحيث قد يجتمع الاثنين في عقد واحد </a:t>
            </a:r>
            <a:r>
              <a:rPr lang="ar-DZ" u="sng" dirty="0" err="1" smtClean="0"/>
              <a:t>و</a:t>
            </a:r>
            <a:r>
              <a:rPr lang="ar-DZ" u="sng" dirty="0" smtClean="0"/>
              <a:t> للجهالة عدة صور وهي :</a:t>
            </a:r>
            <a:endParaRPr lang="fr-FR" dirty="0" smtClean="0"/>
          </a:p>
          <a:p>
            <a:pPr lvl="0"/>
            <a:r>
              <a:rPr lang="ar-DZ" dirty="0" smtClean="0"/>
              <a:t>جهل نوع  وصفة المعقود عليه كبيع ما في الصندوق </a:t>
            </a:r>
            <a:endParaRPr lang="fr-FR" dirty="0" smtClean="0"/>
          </a:p>
          <a:p>
            <a:pPr lvl="0"/>
            <a:r>
              <a:rPr lang="ar-DZ" dirty="0" smtClean="0"/>
              <a:t>جهل ثمن المعقود عليه </a:t>
            </a:r>
            <a:endParaRPr lang="fr-FR" dirty="0" smtClean="0"/>
          </a:p>
          <a:p>
            <a:pPr lvl="0"/>
            <a:r>
              <a:rPr lang="ar-DZ" dirty="0" smtClean="0"/>
              <a:t>جهل ببقاء المعقود عليه كبيع الثمار قبل ظهور صلاحها </a:t>
            </a:r>
            <a:endParaRPr lang="fr-FR" dirty="0" smtClean="0"/>
          </a:p>
          <a:p>
            <a:r>
              <a:rPr lang="ar-DZ" dirty="0" smtClean="0"/>
              <a:t>جهل الأجل ووقت تحقق الشيء  فالجهل بكل ما ورد يُدخل الغرر في العقد </a:t>
            </a:r>
            <a:r>
              <a:rPr lang="ar-DZ" dirty="0" err="1" smtClean="0"/>
              <a:t>و</a:t>
            </a:r>
            <a:r>
              <a:rPr lang="ar-DZ" dirty="0" smtClean="0"/>
              <a:t> يجعل العقد من عقود الغرر </a:t>
            </a:r>
            <a:r>
              <a:rPr lang="ar-DZ" dirty="0" err="1" smtClean="0"/>
              <a:t>و</a:t>
            </a:r>
            <a:r>
              <a:rPr lang="ar-DZ" dirty="0" smtClean="0"/>
              <a:t> الحكم الشرعي للجهالة هو بطلان العقد بوجود شبهة الغرر في عقد التأمين ووجود عنصر الاحتمال تحقق الخطر المؤمن منه من عدمه </a:t>
            </a:r>
            <a:r>
              <a:rPr lang="ar-DZ" dirty="0" err="1" smtClean="0"/>
              <a:t>و</a:t>
            </a:r>
            <a:r>
              <a:rPr lang="ar-DZ" dirty="0" smtClean="0"/>
              <a:t> إذا تحقق وقوعه فإن الطرفان يجهلان وقت وقوعه كما يجهلان مقدار ما سيأخذه كل طرف  ومقدار ما سيدفعه </a:t>
            </a:r>
            <a:r>
              <a:rPr lang="ar-DZ" dirty="0" err="1" smtClean="0"/>
              <a:t>و</a:t>
            </a:r>
            <a:r>
              <a:rPr lang="ar-DZ" dirty="0" smtClean="0"/>
              <a:t> بتالي المؤمن لا يعلم مقدار ما سيحصل عليه من أقساط </a:t>
            </a:r>
            <a:r>
              <a:rPr lang="ar-DZ" dirty="0" err="1" smtClean="0"/>
              <a:t>و</a:t>
            </a:r>
            <a:r>
              <a:rPr lang="ar-DZ" dirty="0" smtClean="0"/>
              <a:t> مقدار ما سيقوم بدفعه من تعويض </a:t>
            </a:r>
            <a:r>
              <a:rPr lang="ar-DZ" dirty="0" err="1" smtClean="0"/>
              <a:t>و</a:t>
            </a:r>
            <a:r>
              <a:rPr lang="ar-DZ" dirty="0" smtClean="0"/>
              <a:t> كذلك بالنسبة للمؤمن له يجهل مقدار ما سيحصل عليه من مبلغ التعويض</a:t>
            </a:r>
            <a:endParaRPr lang="fr-FR" dirty="0" smtClean="0"/>
          </a:p>
          <a:p>
            <a:r>
              <a:rPr lang="ar-DZ" dirty="0" smtClean="0"/>
              <a:t> </a:t>
            </a:r>
            <a:endParaRPr lang="fr-FR" dirty="0" smtClean="0"/>
          </a:p>
          <a:p>
            <a:endParaRPr lang="fr-FR" dirty="0" smtClean="0"/>
          </a:p>
          <a:p>
            <a:pPr lvl="0"/>
            <a:endParaRPr lang="fr-F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3286" y="161318"/>
            <a:ext cx="9905998" cy="729019"/>
          </a:xfrm>
        </p:spPr>
        <p:txBody>
          <a:bodyPr/>
          <a:lstStyle/>
          <a:p>
            <a:pPr algn="ctr"/>
            <a:r>
              <a:rPr lang="ar-SA" b="1" cap="small" dirty="0" smtClean="0">
                <a:solidFill>
                  <a:srgbClr val="FF0000"/>
                </a:solidFill>
              </a:rPr>
              <a:t>مفهوم التأمين التكافلي</a:t>
            </a:r>
            <a:r>
              <a:rPr lang="en-US" b="1" cap="small" dirty="0" smtClean="0">
                <a:solidFill>
                  <a:srgbClr val="FF0000"/>
                </a:solidFill>
              </a:rPr>
              <a:t> </a:t>
            </a:r>
            <a:r>
              <a:rPr lang="ar-SA" b="1" cap="small" dirty="0" smtClean="0">
                <a:solidFill>
                  <a:srgbClr val="FF0000"/>
                </a:solidFill>
              </a:rPr>
              <a:t>الإسلامي</a:t>
            </a:r>
            <a:r>
              <a:rPr lang="en-US" b="1" cap="small" dirty="0" smtClean="0">
                <a:solidFill>
                  <a:srgbClr val="FF0000"/>
                </a:solidFill>
              </a:rPr>
              <a:t>:</a:t>
            </a:r>
            <a:r>
              <a:rPr lang="en-US"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842212" y="986589"/>
            <a:ext cx="10205200" cy="5113422"/>
          </a:xfrm>
        </p:spPr>
        <p:txBody>
          <a:bodyPr>
            <a:normAutofit/>
          </a:bodyPr>
          <a:lstStyle/>
          <a:p>
            <a:r>
              <a:rPr lang="ar-SA" sz="2800" b="1" cap="small" dirty="0" smtClean="0">
                <a:solidFill>
                  <a:schemeClr val="accent1">
                    <a:lumMod val="60000"/>
                    <a:lumOff val="40000"/>
                  </a:schemeClr>
                </a:solidFill>
              </a:rPr>
              <a:t>مفهوم الخطر في الإسلام </a:t>
            </a:r>
            <a:r>
              <a:rPr lang="en-US" sz="2800" b="1" cap="small" dirty="0" smtClean="0">
                <a:solidFill>
                  <a:schemeClr val="accent1">
                    <a:lumMod val="60000"/>
                    <a:lumOff val="40000"/>
                  </a:schemeClr>
                </a:solidFill>
              </a:rPr>
              <a:t>:</a:t>
            </a:r>
            <a:endParaRPr lang="fr-FR" sz="2800" b="1" cap="small" dirty="0" smtClean="0">
              <a:solidFill>
                <a:schemeClr val="accent1">
                  <a:lumMod val="60000"/>
                  <a:lumOff val="40000"/>
                </a:schemeClr>
              </a:solidFill>
            </a:endParaRPr>
          </a:p>
          <a:p>
            <a:r>
              <a:rPr lang="ar-SA" b="1" i="1" cap="small" dirty="0" smtClean="0"/>
              <a:t>الخطر من منظور القمار </a:t>
            </a:r>
            <a:r>
              <a:rPr lang="ar-SA" b="1" i="1" cap="small" dirty="0" err="1" smtClean="0"/>
              <a:t>و</a:t>
            </a:r>
            <a:r>
              <a:rPr lang="ar-SA" b="1" i="1" cap="small" dirty="0" smtClean="0"/>
              <a:t> المراهنة</a:t>
            </a:r>
            <a:r>
              <a:rPr lang="en-US" b="1" i="1" cap="small" dirty="0" smtClean="0"/>
              <a:t>:</a:t>
            </a:r>
            <a:r>
              <a:rPr lang="en-US" b="1" i="1" dirty="0" smtClean="0"/>
              <a:t>  </a:t>
            </a:r>
            <a:r>
              <a:rPr lang="ar-SA" dirty="0" smtClean="0"/>
              <a:t>يقصـد بالقمـار أو المقـامرة التـردد بـين الـربح والخسـارة دون ارتبـاط بمعاملـة حقيقيـة، أو هـو كـل معاملـة ماليـة يـدخل فيهـا المـرء مـع تـردده فيهـا بـين أن يغـرم أو يغـنم</a:t>
            </a:r>
            <a:r>
              <a:rPr lang="en-US" dirty="0" smtClean="0"/>
              <a:t>. </a:t>
            </a:r>
            <a:r>
              <a:rPr lang="ar-SA" dirty="0" smtClean="0"/>
              <a:t>ومـن أمثلتـه لعـب الميسـر والنـرد والرهان على الخيل أو الرهان على المؤشر وكل أشكال مـا يعـرف اليـوم باليانصـيب، فكـل ذلـك ينطـوي علـى غـرر وجهالـة، لكـن هـذا الغـرر وهـذه الجهالـة هـي بـذاتها محـل العقـد بخـلاف المعنـى الأول الـذي تقدم، وفيه يكـون محـل العقـد صـحيحا مـن حيـث الأصـل لكـن الجهالـة تفسـده أو تبطلـه، أمـا هنـا فمحـل العقد هو محض الغرر الذي يتقاسمه العاقدان، وقد اثبت القرآن الكريم وجوب اجتناب الميسر مع ما قد يبدو فيه من نفع لأن إثمه أكبر من نفعه</a:t>
            </a:r>
            <a:r>
              <a:rPr lang="ar-DZ" dirty="0" smtClean="0"/>
              <a:t> </a:t>
            </a:r>
            <a:endParaRPr lang="fr-FR" dirty="0" smtClean="0"/>
          </a:p>
          <a:p>
            <a:endParaRPr lang="fr-FR" dirty="0" smtClean="0"/>
          </a:p>
          <a:p>
            <a:pPr lvl="0"/>
            <a:endParaRPr lang="fr-F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3286" y="161318"/>
            <a:ext cx="9905998" cy="729019"/>
          </a:xfrm>
        </p:spPr>
        <p:txBody>
          <a:bodyPr/>
          <a:lstStyle/>
          <a:p>
            <a:pPr algn="ctr"/>
            <a:r>
              <a:rPr lang="ar-SA" b="1" cap="small" dirty="0" smtClean="0">
                <a:solidFill>
                  <a:srgbClr val="FF0000"/>
                </a:solidFill>
              </a:rPr>
              <a:t>مفهوم التأمين التكافلي</a:t>
            </a:r>
            <a:r>
              <a:rPr lang="en-US" b="1" cap="small" dirty="0" smtClean="0">
                <a:solidFill>
                  <a:srgbClr val="FF0000"/>
                </a:solidFill>
              </a:rPr>
              <a:t> </a:t>
            </a:r>
            <a:r>
              <a:rPr lang="ar-SA" b="1" cap="small" dirty="0" smtClean="0">
                <a:solidFill>
                  <a:srgbClr val="FF0000"/>
                </a:solidFill>
              </a:rPr>
              <a:t>الإسلامي</a:t>
            </a:r>
            <a:r>
              <a:rPr lang="en-US" b="1" cap="small" dirty="0" smtClean="0">
                <a:solidFill>
                  <a:srgbClr val="FF0000"/>
                </a:solidFill>
              </a:rPr>
              <a:t>:</a:t>
            </a:r>
            <a:r>
              <a:rPr lang="en-US"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842212" y="986589"/>
            <a:ext cx="10205200" cy="5113422"/>
          </a:xfrm>
        </p:spPr>
        <p:txBody>
          <a:bodyPr>
            <a:normAutofit/>
          </a:bodyPr>
          <a:lstStyle/>
          <a:p>
            <a:r>
              <a:rPr lang="ar-SA" sz="2800" b="1" cap="small" dirty="0" smtClean="0">
                <a:solidFill>
                  <a:schemeClr val="accent1">
                    <a:lumMod val="60000"/>
                    <a:lumOff val="40000"/>
                  </a:schemeClr>
                </a:solidFill>
              </a:rPr>
              <a:t>مفهوم الخطر في الإسلام </a:t>
            </a:r>
            <a:r>
              <a:rPr lang="en-US" sz="2800" b="1" cap="small" dirty="0" smtClean="0">
                <a:solidFill>
                  <a:schemeClr val="accent1">
                    <a:lumMod val="60000"/>
                    <a:lumOff val="40000"/>
                  </a:schemeClr>
                </a:solidFill>
              </a:rPr>
              <a:t>:</a:t>
            </a:r>
            <a:endParaRPr lang="fr-FR" sz="2800" b="1" cap="small" dirty="0" smtClean="0">
              <a:solidFill>
                <a:schemeClr val="accent1">
                  <a:lumMod val="60000"/>
                  <a:lumOff val="40000"/>
                </a:schemeClr>
              </a:solidFill>
            </a:endParaRPr>
          </a:p>
          <a:p>
            <a:r>
              <a:rPr lang="ar-DZ" b="1" cap="small" dirty="0" smtClean="0"/>
              <a:t>الخطر من منظور الغنم بالغرم: </a:t>
            </a:r>
            <a:endParaRPr lang="fr-FR" b="1" i="1" cap="small" dirty="0" smtClean="0"/>
          </a:p>
          <a:p>
            <a:r>
              <a:rPr lang="ar-SA" dirty="0" smtClean="0"/>
              <a:t>استنبط العلماء القاعدة الفقهية العامة وهي</a:t>
            </a:r>
            <a:r>
              <a:rPr lang="en-US" dirty="0" smtClean="0"/>
              <a:t>: «</a:t>
            </a:r>
            <a:r>
              <a:rPr lang="ar-SA" dirty="0" smtClean="0"/>
              <a:t>الغـنم بـالغرم والخــراج بالضــمان</a:t>
            </a:r>
            <a:r>
              <a:rPr lang="en-US" dirty="0" smtClean="0"/>
              <a:t>»</a:t>
            </a:r>
            <a:r>
              <a:rPr lang="ar-SA" dirty="0" smtClean="0"/>
              <a:t>، والمقصــود العــام منهــا تحميــل الفــرد مــن الواجبــات والأعبــاء بقــدر مــا يأخــذ مــن الميـزات والحقـوق، بحيـث تتعـادل كفتـا الميـزان فـي الواجبـات والحقـوق، فـلا تثقـل إحـداهما علـى حسـاب الأخـرى</a:t>
            </a:r>
            <a:r>
              <a:rPr lang="en-US" dirty="0" smtClean="0"/>
              <a:t>. </a:t>
            </a:r>
            <a:r>
              <a:rPr lang="ar-SA" dirty="0" smtClean="0"/>
              <a:t>و الغـنم لغـة</a:t>
            </a:r>
            <a:r>
              <a:rPr lang="en-US" dirty="0" smtClean="0"/>
              <a:t>: </a:t>
            </a:r>
            <a:r>
              <a:rPr lang="ar-SA" dirty="0" smtClean="0"/>
              <a:t>هـو الفـوز بالشـيء </a:t>
            </a:r>
            <a:r>
              <a:rPr lang="ar-SA" dirty="0" err="1" smtClean="0"/>
              <a:t>و</a:t>
            </a:r>
            <a:r>
              <a:rPr lang="ar-SA" dirty="0" smtClean="0"/>
              <a:t> الـربح والفضـل، ولا يخـرج المعنـى الاصـطلاحي عـن المعنـى اللغوي، </a:t>
            </a:r>
            <a:r>
              <a:rPr lang="ar-SA" dirty="0" err="1" smtClean="0"/>
              <a:t>و</a:t>
            </a:r>
            <a:r>
              <a:rPr lang="ar-SA" dirty="0" smtClean="0"/>
              <a:t> الغرم</a:t>
            </a:r>
            <a:r>
              <a:rPr lang="en-US" dirty="0" smtClean="0"/>
              <a:t>: </a:t>
            </a:r>
            <a:r>
              <a:rPr lang="ar-SA" dirty="0" smtClean="0"/>
              <a:t>الدين؛ وأداء شيء لازم</a:t>
            </a:r>
            <a:r>
              <a:rPr lang="en-US" dirty="0" smtClean="0"/>
              <a:t>. </a:t>
            </a:r>
            <a:r>
              <a:rPr lang="ar-SA" dirty="0" smtClean="0"/>
              <a:t>ومن القواعد الفقهية </a:t>
            </a:r>
            <a:r>
              <a:rPr lang="en-US" dirty="0" smtClean="0"/>
              <a:t>(</a:t>
            </a:r>
            <a:r>
              <a:rPr lang="ar-SA" dirty="0" smtClean="0"/>
              <a:t>الغنم بالغرم</a:t>
            </a:r>
            <a:r>
              <a:rPr lang="en-US" dirty="0" smtClean="0"/>
              <a:t>) </a:t>
            </a:r>
            <a:r>
              <a:rPr lang="ar-SA" dirty="0" smtClean="0"/>
              <a:t>ومعناها</a:t>
            </a:r>
            <a:r>
              <a:rPr lang="en-US" dirty="0" smtClean="0"/>
              <a:t>: </a:t>
            </a:r>
            <a:r>
              <a:rPr lang="ar-SA" dirty="0" smtClean="0"/>
              <a:t>أن من ينـال نفـع شيء يتحمل ضرره، ودليل هذه القاعدة قول النبي صلى الله عليه وسلم </a:t>
            </a:r>
            <a:r>
              <a:rPr lang="en-US" dirty="0" smtClean="0"/>
              <a:t>« </a:t>
            </a:r>
            <a:r>
              <a:rPr lang="ar-SA" dirty="0" smtClean="0"/>
              <a:t>لا يغلـق الـرهن مـن صـاحبه الذي رهنه، له غنمه وعليه غرمه</a:t>
            </a:r>
            <a:r>
              <a:rPr lang="en-US" dirty="0" smtClean="0"/>
              <a:t>». </a:t>
            </a:r>
            <a:r>
              <a:rPr lang="ar-SA" dirty="0" smtClean="0"/>
              <a:t>والمقصود من غنمه زيادته ونتاجه مثلا لا </a:t>
            </a:r>
            <a:r>
              <a:rPr lang="ar-SA" dirty="0" err="1" smtClean="0"/>
              <a:t>يأخد</a:t>
            </a:r>
            <a:r>
              <a:rPr lang="ar-SA" dirty="0" smtClean="0"/>
              <a:t> من فائض </a:t>
            </a:r>
            <a:r>
              <a:rPr lang="ar-SA" dirty="0" err="1" smtClean="0"/>
              <a:t>الإشتراكات</a:t>
            </a:r>
            <a:r>
              <a:rPr lang="ar-SA" dirty="0" smtClean="0"/>
              <a:t> إذ يعتبر الفائض حقا لمشتركي الصندوق ، وغرمه هلاكه ونقصه</a:t>
            </a:r>
            <a:r>
              <a:rPr lang="ar-DZ" dirty="0" smtClean="0"/>
              <a:t>.</a:t>
            </a:r>
            <a:endParaRPr lang="fr-FR" dirty="0" smtClean="0"/>
          </a:p>
          <a:p>
            <a:pPr lvl="0"/>
            <a:endParaRPr lang="fr-FR"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3286" y="161318"/>
            <a:ext cx="9905998" cy="729019"/>
          </a:xfrm>
        </p:spPr>
        <p:txBody>
          <a:bodyPr/>
          <a:lstStyle/>
          <a:p>
            <a:pPr algn="ctr"/>
            <a:r>
              <a:rPr lang="ar-SA" b="1" cap="small" dirty="0" smtClean="0">
                <a:solidFill>
                  <a:srgbClr val="FF0000"/>
                </a:solidFill>
              </a:rPr>
              <a:t>مفهوم التأمين التكافلي</a:t>
            </a:r>
            <a:r>
              <a:rPr lang="en-US" b="1" cap="small" dirty="0" smtClean="0">
                <a:solidFill>
                  <a:srgbClr val="FF0000"/>
                </a:solidFill>
              </a:rPr>
              <a:t> </a:t>
            </a:r>
            <a:r>
              <a:rPr lang="ar-SA" b="1" cap="small" dirty="0" smtClean="0">
                <a:solidFill>
                  <a:srgbClr val="FF0000"/>
                </a:solidFill>
              </a:rPr>
              <a:t>الإسلامي</a:t>
            </a:r>
            <a:r>
              <a:rPr lang="en-US" b="1" cap="small" dirty="0" smtClean="0">
                <a:solidFill>
                  <a:srgbClr val="FF0000"/>
                </a:solidFill>
              </a:rPr>
              <a:t>:</a:t>
            </a:r>
            <a:r>
              <a:rPr lang="en-US"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842212" y="986589"/>
            <a:ext cx="10205200" cy="5113422"/>
          </a:xfrm>
        </p:spPr>
        <p:txBody>
          <a:bodyPr>
            <a:normAutofit fontScale="92500"/>
          </a:bodyPr>
          <a:lstStyle/>
          <a:p>
            <a:r>
              <a:rPr lang="ar-SA" sz="2800" b="1" cap="small" dirty="0" smtClean="0">
                <a:solidFill>
                  <a:schemeClr val="accent1">
                    <a:lumMod val="60000"/>
                    <a:lumOff val="40000"/>
                  </a:schemeClr>
                </a:solidFill>
              </a:rPr>
              <a:t>العلاقات التعاقدية في التأمين التكافلي </a:t>
            </a:r>
            <a:r>
              <a:rPr lang="en-US" sz="2800" b="1" cap="small" dirty="0" smtClean="0">
                <a:solidFill>
                  <a:schemeClr val="accent1">
                    <a:lumMod val="60000"/>
                    <a:lumOff val="40000"/>
                  </a:schemeClr>
                </a:solidFill>
              </a:rPr>
              <a:t>:</a:t>
            </a:r>
            <a:endParaRPr lang="fr-FR" sz="2800" b="1" cap="small" dirty="0" smtClean="0">
              <a:solidFill>
                <a:schemeClr val="accent1">
                  <a:lumMod val="60000"/>
                  <a:lumOff val="40000"/>
                </a:schemeClr>
              </a:solidFill>
            </a:endParaRPr>
          </a:p>
          <a:p>
            <a:pPr lvl="0">
              <a:buNone/>
            </a:pPr>
            <a:r>
              <a:rPr lang="ar-SA" sz="2800" dirty="0" smtClean="0"/>
              <a:t>علاقة </a:t>
            </a:r>
            <a:r>
              <a:rPr lang="ar-SA" sz="2800" b="1" dirty="0" smtClean="0"/>
              <a:t>المشاركة</a:t>
            </a:r>
            <a:r>
              <a:rPr lang="ar-DZ" sz="2800" dirty="0" smtClean="0"/>
              <a:t>: </a:t>
            </a:r>
            <a:r>
              <a:rPr lang="ar-SA" sz="2800" dirty="0" smtClean="0"/>
              <a:t>بين المساهمين التي تتكون </a:t>
            </a:r>
            <a:r>
              <a:rPr lang="ar-SA" sz="2800" dirty="0" err="1" smtClean="0"/>
              <a:t>بها</a:t>
            </a:r>
            <a:r>
              <a:rPr lang="ar-SA" sz="2800" dirty="0" smtClean="0"/>
              <a:t> الشركة من خلال النظام الأساسي </a:t>
            </a:r>
            <a:r>
              <a:rPr lang="ar-SA" sz="2800" dirty="0" err="1" smtClean="0"/>
              <a:t>و</a:t>
            </a:r>
            <a:r>
              <a:rPr lang="ar-SA" sz="2800" dirty="0" smtClean="0"/>
              <a:t> ما يتصل </a:t>
            </a:r>
            <a:r>
              <a:rPr lang="ar-SA" sz="2800" dirty="0" err="1" smtClean="0"/>
              <a:t>به</a:t>
            </a:r>
            <a:r>
              <a:rPr lang="en-US" sz="2800" dirty="0" smtClean="0"/>
              <a:t>.</a:t>
            </a:r>
            <a:endParaRPr lang="fr-FR" sz="2800" dirty="0" smtClean="0"/>
          </a:p>
          <a:p>
            <a:pPr lvl="0"/>
            <a:r>
              <a:rPr lang="en-US" sz="2800" dirty="0" smtClean="0"/>
              <a:t> </a:t>
            </a:r>
            <a:r>
              <a:rPr lang="ar-SA" sz="2800" dirty="0" smtClean="0"/>
              <a:t>العلاقات بين الشركة </a:t>
            </a:r>
            <a:r>
              <a:rPr lang="ar-SA" sz="2800" dirty="0" err="1" smtClean="0"/>
              <a:t>و</a:t>
            </a:r>
            <a:r>
              <a:rPr lang="ar-SA" sz="2800" dirty="0" smtClean="0"/>
              <a:t> بين الصندوق حملة الوثائق هي علاقة </a:t>
            </a:r>
            <a:r>
              <a:rPr lang="ar-SA" sz="2800" b="1" dirty="0" smtClean="0"/>
              <a:t>الوكالة</a:t>
            </a:r>
            <a:r>
              <a:rPr lang="ar-SA" sz="2800" dirty="0" smtClean="0"/>
              <a:t> من حيث الإدارة وعلاقة </a:t>
            </a:r>
            <a:r>
              <a:rPr lang="ar-SA" sz="2800" b="1" dirty="0" smtClean="0"/>
              <a:t>المضاربة</a:t>
            </a:r>
            <a:r>
              <a:rPr lang="ar-SA" sz="2800" dirty="0" smtClean="0"/>
              <a:t> من حيث الاستثمار أو وكالة بالاستثمار</a:t>
            </a:r>
            <a:r>
              <a:rPr lang="en-US" sz="2800" dirty="0" smtClean="0"/>
              <a:t>. </a:t>
            </a:r>
            <a:endParaRPr lang="fr-FR" sz="2800" dirty="0" smtClean="0"/>
          </a:p>
          <a:p>
            <a:r>
              <a:rPr lang="en-US" sz="2800" dirty="0" smtClean="0"/>
              <a:t>  </a:t>
            </a:r>
            <a:r>
              <a:rPr lang="ar-SA" sz="2800" dirty="0" smtClean="0"/>
              <a:t>تعتبر العلاقة بين المساهمين وصندوق التكافل بمثابة الدعامة الرئيسية التي تزود صندوق التأمين التكافلي بالقوة المالية اللازمة لمواجه</a:t>
            </a:r>
            <a:r>
              <a:rPr lang="ar-DZ" sz="2800" dirty="0" smtClean="0"/>
              <a:t>ة</a:t>
            </a:r>
            <a:r>
              <a:rPr lang="ar-SA" sz="2800" dirty="0" smtClean="0"/>
              <a:t>  الالتزامات </a:t>
            </a:r>
            <a:r>
              <a:rPr lang="en-US" sz="2800" dirty="0" smtClean="0"/>
              <a:t>(</a:t>
            </a:r>
            <a:r>
              <a:rPr lang="ar-SA" sz="2800" dirty="0" smtClean="0"/>
              <a:t>التعويضات</a:t>
            </a:r>
            <a:r>
              <a:rPr lang="en-US" sz="2800" dirty="0" smtClean="0"/>
              <a:t>) </a:t>
            </a:r>
            <a:r>
              <a:rPr lang="ar-SA" sz="2800" dirty="0" smtClean="0"/>
              <a:t>وأخطار العجز، وتتمثل العلاقة المالية بين المساهمين اتجاه هيئة المشتركين </a:t>
            </a:r>
            <a:r>
              <a:rPr lang="en-US" sz="2800" dirty="0" smtClean="0"/>
              <a:t>(</a:t>
            </a:r>
            <a:r>
              <a:rPr lang="ar-SA" sz="2800" dirty="0" smtClean="0"/>
              <a:t>الصندوق التكافلي</a:t>
            </a:r>
            <a:r>
              <a:rPr lang="en-US" sz="2800" dirty="0" smtClean="0"/>
              <a:t>) </a:t>
            </a:r>
            <a:r>
              <a:rPr lang="ar-SA" sz="2800" dirty="0" smtClean="0"/>
              <a:t>بقيام هيئة المساهمين بمجموعة من الأعمال والخدمات الإستراتيجية لصالح صندوق التأمين التكافلي للمشتركين</a:t>
            </a:r>
            <a:r>
              <a:rPr lang="ar-DZ" sz="2800" dirty="0" smtClean="0"/>
              <a:t> مثل </a:t>
            </a:r>
            <a:r>
              <a:rPr lang="ar-DZ" sz="2800" dirty="0" err="1" smtClean="0"/>
              <a:t>ت</a:t>
            </a:r>
            <a:r>
              <a:rPr lang="ar-SA" sz="2800" dirty="0" smtClean="0"/>
              <a:t>قديم القرض الحسن لصالح الصندوق التكافلي لأغراض تغطية </a:t>
            </a:r>
            <a:endParaRPr lang="fr-FR" sz="2800" b="1" cap="small" dirty="0" smtClean="0">
              <a:solidFill>
                <a:schemeClr val="accent1">
                  <a:lumMod val="60000"/>
                  <a:lumOff val="40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3286" y="161318"/>
            <a:ext cx="9905998" cy="729019"/>
          </a:xfrm>
        </p:spPr>
        <p:txBody>
          <a:bodyPr/>
          <a:lstStyle/>
          <a:p>
            <a:pPr algn="ctr"/>
            <a:r>
              <a:rPr lang="ar-SA" b="1" cap="small" dirty="0" smtClean="0">
                <a:solidFill>
                  <a:srgbClr val="FF0000"/>
                </a:solidFill>
              </a:rPr>
              <a:t>مفهوم التأمين التكافلي</a:t>
            </a:r>
            <a:r>
              <a:rPr lang="en-US" b="1" cap="small" dirty="0" smtClean="0">
                <a:solidFill>
                  <a:srgbClr val="FF0000"/>
                </a:solidFill>
              </a:rPr>
              <a:t> </a:t>
            </a:r>
            <a:r>
              <a:rPr lang="ar-SA" b="1" cap="small" dirty="0" smtClean="0">
                <a:solidFill>
                  <a:srgbClr val="FF0000"/>
                </a:solidFill>
              </a:rPr>
              <a:t>الإسلامي</a:t>
            </a:r>
            <a:r>
              <a:rPr lang="en-US" b="1" cap="small" dirty="0" smtClean="0">
                <a:solidFill>
                  <a:srgbClr val="FF0000"/>
                </a:solidFill>
              </a:rPr>
              <a:t>:</a:t>
            </a:r>
            <a:r>
              <a:rPr lang="en-US" b="1"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a:xfrm>
            <a:off x="842212" y="986589"/>
            <a:ext cx="10205200" cy="5113422"/>
          </a:xfrm>
        </p:spPr>
        <p:txBody>
          <a:bodyPr>
            <a:normAutofit fontScale="62500" lnSpcReduction="20000"/>
          </a:bodyPr>
          <a:lstStyle/>
          <a:p>
            <a:r>
              <a:rPr lang="ar-SA" sz="2800" b="1" cap="small" dirty="0" smtClean="0">
                <a:solidFill>
                  <a:schemeClr val="accent1">
                    <a:lumMod val="60000"/>
                    <a:lumOff val="40000"/>
                  </a:schemeClr>
                </a:solidFill>
              </a:rPr>
              <a:t>العلاقات التعاقدية في التأمين التكافلي </a:t>
            </a:r>
            <a:r>
              <a:rPr lang="en-US" sz="2800" b="1" cap="small" dirty="0" smtClean="0">
                <a:solidFill>
                  <a:schemeClr val="accent1">
                    <a:lumMod val="60000"/>
                    <a:lumOff val="40000"/>
                  </a:schemeClr>
                </a:solidFill>
              </a:rPr>
              <a:t>:</a:t>
            </a:r>
            <a:endParaRPr lang="fr-FR" sz="2800" b="1" cap="small" dirty="0" smtClean="0">
              <a:solidFill>
                <a:schemeClr val="accent1">
                  <a:lumMod val="60000"/>
                  <a:lumOff val="40000"/>
                </a:schemeClr>
              </a:solidFill>
            </a:endParaRPr>
          </a:p>
          <a:p>
            <a:pPr lvl="0"/>
            <a:r>
              <a:rPr lang="en-US" sz="2800" dirty="0" smtClean="0"/>
              <a:t> </a:t>
            </a:r>
            <a:r>
              <a:rPr lang="ar-SA" sz="2800" dirty="0" smtClean="0"/>
              <a:t>مصروفات التأسيس والتشغيل، ولتعويض الأضرار المتحققة أثناء مرحلة بناء الملاءة المالية الذاتية للصندوق، ويقضي الواقع العملي لشركات التأمين التكافلي بأن تسترد هيئة المساهمين قرضها الحسن الذي منحته للصندوق التكافلي على فترات وعليه فالقرض الحسن هو التزام حقيقي يلتزم </a:t>
            </a:r>
            <a:r>
              <a:rPr lang="ar-SA" sz="2800" dirty="0" err="1" smtClean="0"/>
              <a:t>به</a:t>
            </a:r>
            <a:r>
              <a:rPr lang="ar-SA" sz="2800" dirty="0" smtClean="0"/>
              <a:t> المساهمون لصالح المشتركين</a:t>
            </a:r>
            <a:r>
              <a:rPr lang="en-US" sz="2800" dirty="0" smtClean="0"/>
              <a:t>. </a:t>
            </a:r>
            <a:endParaRPr lang="fr-FR" sz="2800" dirty="0" smtClean="0"/>
          </a:p>
          <a:p>
            <a:pPr lvl="0"/>
            <a:r>
              <a:rPr lang="ar-SA" sz="2800" dirty="0" smtClean="0"/>
              <a:t>نستنتج وجود علاقة ربحية تجارية وتتمثل في أتعاب </a:t>
            </a:r>
            <a:r>
              <a:rPr lang="ar-SA" sz="2800" dirty="0" err="1" smtClean="0"/>
              <a:t>و</a:t>
            </a:r>
            <a:r>
              <a:rPr lang="ar-SA" sz="2800" dirty="0" smtClean="0"/>
              <a:t> أجور هيئة المساهمة لقيامها بإدارة العمليات التأمينية علاقة تعاونية غير بحية وتتمثل في القرض الحسن بدون فوائد</a:t>
            </a:r>
            <a:endParaRPr lang="fr-FR" sz="2800" dirty="0" smtClean="0"/>
          </a:p>
          <a:p>
            <a:pPr lvl="0"/>
            <a:r>
              <a:rPr lang="ar-SA" sz="2800" dirty="0" smtClean="0"/>
              <a:t>العلاقة </a:t>
            </a:r>
            <a:r>
              <a:rPr lang="ar-DZ" sz="2800" b="1" dirty="0" smtClean="0"/>
              <a:t>المالية</a:t>
            </a:r>
            <a:r>
              <a:rPr lang="ar-DZ" sz="2800" dirty="0" smtClean="0"/>
              <a:t> </a:t>
            </a:r>
            <a:r>
              <a:rPr lang="ar-SA" sz="2800" dirty="0" smtClean="0"/>
              <a:t>بين حملة الوثائق وبين الصندوق عند الاشتراك هي علاقة التزام </a:t>
            </a:r>
            <a:r>
              <a:rPr lang="en-US" sz="2800" dirty="0" smtClean="0"/>
              <a:t>(</a:t>
            </a:r>
            <a:r>
              <a:rPr lang="ar-SA" sz="2800" dirty="0" smtClean="0"/>
              <a:t>بالتبرع </a:t>
            </a:r>
            <a:r>
              <a:rPr lang="en-US" sz="2800" dirty="0" smtClean="0"/>
              <a:t>/ </a:t>
            </a:r>
            <a:r>
              <a:rPr lang="ar-SA" sz="2800" dirty="0" smtClean="0"/>
              <a:t>التعاون</a:t>
            </a:r>
            <a:r>
              <a:rPr lang="en-US" sz="2800" dirty="0" smtClean="0"/>
              <a:t>) </a:t>
            </a:r>
            <a:r>
              <a:rPr lang="ar-SA" sz="2800" dirty="0" smtClean="0"/>
              <a:t>و العلاقة بين </a:t>
            </a:r>
            <a:r>
              <a:rPr lang="ar-SA" sz="2800" dirty="0" err="1" smtClean="0"/>
              <a:t>المستفدين</a:t>
            </a:r>
            <a:r>
              <a:rPr lang="ar-SA" sz="2800" dirty="0" smtClean="0"/>
              <a:t> و بين الصندوق عند التعويض هي علاقة التزام الصندوق بتغطية الضرر حسب الوثائق </a:t>
            </a:r>
            <a:r>
              <a:rPr lang="ar-SA" sz="2800" dirty="0" err="1" smtClean="0"/>
              <a:t>و</a:t>
            </a:r>
            <a:r>
              <a:rPr lang="ar-SA" sz="2800" dirty="0" smtClean="0"/>
              <a:t> اللوائح</a:t>
            </a:r>
            <a:r>
              <a:rPr lang="en-US" sz="2800" dirty="0" smtClean="0"/>
              <a:t>. </a:t>
            </a:r>
            <a:endParaRPr lang="fr-FR" sz="2800" dirty="0" smtClean="0"/>
          </a:p>
          <a:p>
            <a:pPr lvl="0"/>
            <a:r>
              <a:rPr lang="en-US" sz="2800" dirty="0" smtClean="0"/>
              <a:t> </a:t>
            </a:r>
            <a:r>
              <a:rPr lang="ar-DZ" sz="2800" dirty="0" smtClean="0"/>
              <a:t>خدمة تقديم القرض الحسن لصالح الصندوق التكافلي :</a:t>
            </a:r>
            <a:endParaRPr lang="fr-FR" sz="2800" dirty="0" smtClean="0"/>
          </a:p>
          <a:p>
            <a:r>
              <a:rPr lang="ar-DZ" sz="2800" dirty="0" smtClean="0"/>
              <a:t>لقد طوّر خبراء التأمين التكافلي صيغة يقوم بموجبها الملاك هيئة المساهمين بإقراض  صندوق التأمين التكافلي لصالح هيئة المشتركين لأغراض تغطية مصروفات التأسيس </a:t>
            </a:r>
            <a:r>
              <a:rPr lang="ar-DZ" sz="2800" dirty="0" err="1" smtClean="0"/>
              <a:t>و</a:t>
            </a:r>
            <a:r>
              <a:rPr lang="ar-DZ" sz="2800" dirty="0" smtClean="0"/>
              <a:t> التشغيل لتعويض الأضرار المتحققة أثناء مرحلة بناء الملاءة المالية الذاتية للصندوق </a:t>
            </a:r>
            <a:r>
              <a:rPr lang="ar-DZ" sz="2800" dirty="0" err="1" smtClean="0"/>
              <a:t>و</a:t>
            </a:r>
            <a:r>
              <a:rPr lang="ar-DZ" sz="2800" dirty="0" smtClean="0"/>
              <a:t> يقضى الواقع العملي بشركات التأمين التكافلي بأن تسترد هيئة المساهمين قرضها الحسن وعلية فالقرض الحسن هو </a:t>
            </a:r>
            <a:r>
              <a:rPr lang="ar-DZ" sz="2800" dirty="0" err="1" smtClean="0"/>
              <a:t>إلتزام</a:t>
            </a:r>
            <a:r>
              <a:rPr lang="ar-DZ" sz="2800" dirty="0" smtClean="0"/>
              <a:t> حقيقي .</a:t>
            </a:r>
            <a:endParaRPr lang="fr-FR" sz="2800" dirty="0" smtClean="0"/>
          </a:p>
          <a:p>
            <a:r>
              <a:rPr lang="ar-SA" sz="2800" b="1" dirty="0" smtClean="0">
                <a:solidFill>
                  <a:schemeClr val="accent1">
                    <a:lumMod val="60000"/>
                    <a:lumOff val="40000"/>
                  </a:schemeClr>
                </a:solidFill>
              </a:rPr>
              <a:t>الصيغ التطبيقية لإدارة التأمين التكافلي </a:t>
            </a:r>
            <a:r>
              <a:rPr lang="en-US" sz="2800" dirty="0" smtClean="0">
                <a:solidFill>
                  <a:schemeClr val="accent1">
                    <a:lumMod val="60000"/>
                    <a:lumOff val="40000"/>
                  </a:schemeClr>
                </a:solidFill>
              </a:rPr>
              <a:t> </a:t>
            </a:r>
            <a:r>
              <a:rPr lang="ar-DZ" sz="2800" dirty="0" smtClean="0">
                <a:solidFill>
                  <a:schemeClr val="accent1">
                    <a:lumMod val="60000"/>
                    <a:lumOff val="40000"/>
                  </a:schemeClr>
                </a:solidFill>
              </a:rPr>
              <a:t>:</a:t>
            </a:r>
            <a:endParaRPr lang="fr-FR" sz="2800" dirty="0">
              <a:solidFill>
                <a:schemeClr val="accent1">
                  <a:lumMod val="60000"/>
                  <a:lumOff val="4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cap="small" dirty="0" smtClean="0">
                <a:solidFill>
                  <a:srgbClr val="FF0000"/>
                </a:solidFill>
              </a:rPr>
              <a:t>التصنيفات الأساسية للخطر</a:t>
            </a:r>
            <a:endParaRPr lang="ar-DZ" sz="3200" b="1" dirty="0" smtClean="0">
              <a:solidFill>
                <a:srgbClr val="FF0000"/>
              </a:solidFill>
            </a:endParaRPr>
          </a:p>
        </p:txBody>
      </p:sp>
      <p:sp>
        <p:nvSpPr>
          <p:cNvPr id="5" name="Espace réservé du contenu 4"/>
          <p:cNvSpPr>
            <a:spLocks noGrp="1"/>
          </p:cNvSpPr>
          <p:nvPr>
            <p:ph idx="1"/>
          </p:nvPr>
        </p:nvSpPr>
        <p:spPr>
          <a:xfrm>
            <a:off x="457200" y="1082842"/>
            <a:ext cx="11405937" cy="5462337"/>
          </a:xfrm>
        </p:spPr>
        <p:txBody>
          <a:bodyPr>
            <a:noAutofit/>
          </a:bodyPr>
          <a:lstStyle/>
          <a:p>
            <a:pPr fontAlgn="base"/>
            <a:r>
              <a:rPr lang="ar-SA" sz="2800" u="sng" dirty="0" smtClean="0"/>
              <a:t>و يمكن تصنيف الأخطار البحتة إلى مجموعة الثانية وهي الأخطار العامة </a:t>
            </a:r>
            <a:r>
              <a:rPr lang="ar-SA" sz="2800" u="sng" dirty="0" err="1" smtClean="0"/>
              <a:t>و</a:t>
            </a:r>
            <a:r>
              <a:rPr lang="ar-SA" sz="2800" u="sng" dirty="0" smtClean="0"/>
              <a:t> الأخطار الخاصة</a:t>
            </a:r>
            <a:r>
              <a:rPr lang="en-US" sz="2800" u="sng" dirty="0" smtClean="0"/>
              <a:t>:</a:t>
            </a:r>
            <a:endParaRPr lang="fr-FR" sz="2800" dirty="0" smtClean="0"/>
          </a:p>
          <a:p>
            <a:pPr fontAlgn="base"/>
            <a:r>
              <a:rPr lang="ar-SA" sz="2800" b="1" dirty="0" smtClean="0">
                <a:solidFill>
                  <a:srgbClr val="92D050"/>
                </a:solidFill>
              </a:rPr>
              <a:t>أ</a:t>
            </a:r>
            <a:r>
              <a:rPr lang="en-US" sz="2800" b="1" dirty="0" smtClean="0">
                <a:solidFill>
                  <a:srgbClr val="92D050"/>
                </a:solidFill>
              </a:rPr>
              <a:t>- </a:t>
            </a:r>
            <a:r>
              <a:rPr lang="ar-SA" sz="2800" b="1" dirty="0" smtClean="0">
                <a:solidFill>
                  <a:srgbClr val="92D050"/>
                </a:solidFill>
              </a:rPr>
              <a:t>الأخطار العامة </a:t>
            </a:r>
            <a:r>
              <a:rPr lang="en-US" sz="2800" b="1" dirty="0" smtClean="0"/>
              <a:t>:</a:t>
            </a:r>
            <a:r>
              <a:rPr lang="en-US" sz="2800" dirty="0" smtClean="0"/>
              <a:t> </a:t>
            </a:r>
            <a:r>
              <a:rPr lang="ar-DZ" sz="2800" dirty="0" smtClean="0"/>
              <a:t> هي تلك الأخطار التي تؤثر على اقتصاد البلد بشكل عام أو على مجموعة كبيرة من الأشخاص في المجتمع : مثل الظروف </a:t>
            </a:r>
            <a:r>
              <a:rPr lang="ar-DZ" sz="2800" dirty="0" err="1" smtClean="0"/>
              <a:t>الإقتصادية</a:t>
            </a:r>
            <a:r>
              <a:rPr lang="ar-DZ" sz="2800" dirty="0" smtClean="0"/>
              <a:t> التضخم ، البطالة، وظروف سياسية كالحروب </a:t>
            </a:r>
            <a:r>
              <a:rPr lang="ar-DZ" sz="2800" dirty="0" err="1" smtClean="0"/>
              <a:t>و</a:t>
            </a:r>
            <a:r>
              <a:rPr lang="ar-DZ" sz="2800" dirty="0" smtClean="0"/>
              <a:t> الثروات، الكوارث الطبيعية الزلازل </a:t>
            </a:r>
            <a:r>
              <a:rPr lang="ar-DZ" sz="2800" dirty="0" err="1" smtClean="0"/>
              <a:t>و</a:t>
            </a:r>
            <a:r>
              <a:rPr lang="ar-DZ" sz="2800" dirty="0" smtClean="0"/>
              <a:t> البراكين </a:t>
            </a:r>
            <a:r>
              <a:rPr lang="ar-DZ" sz="2800" dirty="0" err="1" smtClean="0"/>
              <a:t>و</a:t>
            </a:r>
            <a:r>
              <a:rPr lang="ar-DZ" sz="2800" dirty="0" smtClean="0"/>
              <a:t> الفيضانات . مثل هذه الأخطار الجسيمة ذات الخسائر كبيرة تؤثر على </a:t>
            </a:r>
            <a:r>
              <a:rPr lang="ar-DZ" sz="2800" dirty="0" err="1" smtClean="0"/>
              <a:t>إقتصاد</a:t>
            </a:r>
            <a:r>
              <a:rPr lang="ar-DZ" sz="2800" dirty="0" smtClean="0"/>
              <a:t> البلد  وغالبا ما تتحاشى شركات التأمين تغطية مثل هذه الأخطار إلا ضمن ظروف وحالات معيّنة كأن تقوم بإعادة التأمين عليها.</a:t>
            </a:r>
            <a:endParaRPr lang="fr-FR" sz="2800" dirty="0" smtClean="0"/>
          </a:p>
          <a:p>
            <a:pPr fontAlgn="base"/>
            <a:r>
              <a:rPr lang="ar-SA" sz="2800" b="1" dirty="0" smtClean="0">
                <a:solidFill>
                  <a:srgbClr val="92D050"/>
                </a:solidFill>
              </a:rPr>
              <a:t> ب</a:t>
            </a:r>
            <a:r>
              <a:rPr lang="en-US" sz="2800" b="1" dirty="0" smtClean="0">
                <a:solidFill>
                  <a:srgbClr val="92D050"/>
                </a:solidFill>
              </a:rPr>
              <a:t>- </a:t>
            </a:r>
            <a:r>
              <a:rPr lang="ar-SA" sz="2800" b="1" dirty="0" smtClean="0">
                <a:solidFill>
                  <a:srgbClr val="92D050"/>
                </a:solidFill>
              </a:rPr>
              <a:t>الأخطار الخاص</a:t>
            </a:r>
            <a:r>
              <a:rPr lang="ar-SA" sz="2800" b="1" dirty="0" smtClean="0"/>
              <a:t>ة</a:t>
            </a:r>
            <a:r>
              <a:rPr lang="en-US" sz="2800" b="1" i="1" dirty="0" smtClean="0"/>
              <a:t> :</a:t>
            </a:r>
            <a:r>
              <a:rPr lang="ar-DZ" sz="2800" dirty="0" smtClean="0"/>
              <a:t> هي تلك الأخطار التي نؤثر على  الفرد </a:t>
            </a:r>
            <a:r>
              <a:rPr lang="ar-DZ" sz="2800" dirty="0" err="1" smtClean="0"/>
              <a:t>و</a:t>
            </a:r>
            <a:r>
              <a:rPr lang="ar-DZ" sz="2800" dirty="0" smtClean="0"/>
              <a:t> ليس على المجتمع بأكمله مثل حريق منزل ، سرقة، الوفاة المبكرة، وهذه الأخطار يمكن قياسها </a:t>
            </a:r>
            <a:r>
              <a:rPr lang="ar-DZ" sz="2800" dirty="0" err="1" smtClean="0"/>
              <a:t>و</a:t>
            </a:r>
            <a:r>
              <a:rPr lang="ar-DZ" sz="2800" dirty="0" smtClean="0"/>
              <a:t> التنبؤ </a:t>
            </a:r>
            <a:r>
              <a:rPr lang="ar-DZ" sz="2800" dirty="0" err="1" smtClean="0"/>
              <a:t>بها</a:t>
            </a:r>
            <a:r>
              <a:rPr lang="ar-DZ" sz="2800" dirty="0" smtClean="0"/>
              <a:t> و هي أخطار قابلة للتأمين.</a:t>
            </a:r>
            <a:endParaRPr lang="fr-FR" sz="2800" dirty="0" smtClean="0"/>
          </a:p>
          <a:p>
            <a:r>
              <a:rPr lang="ar-DZ" sz="2800" u="sng" dirty="0" smtClean="0"/>
              <a:t>و تنقسم الأخطار الخاصة إلى</a:t>
            </a:r>
            <a:endParaRPr lang="fr-FR" sz="2800" dirty="0"/>
          </a:p>
        </p:txBody>
      </p:sp>
    </p:spTree>
    <p:extLst>
      <p:ext uri="{BB962C8B-B14F-4D97-AF65-F5344CB8AC3E}">
        <p14:creationId xmlns:p14="http://schemas.microsoft.com/office/powerpoint/2010/main" xmlns="" val="2026955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cap="small" dirty="0" smtClean="0">
                <a:solidFill>
                  <a:srgbClr val="FF0000"/>
                </a:solidFill>
              </a:rPr>
              <a:t>التصنيفات الأساسية للخطر</a:t>
            </a:r>
            <a:endParaRPr lang="ar-DZ" sz="3200" b="1" dirty="0" smtClean="0">
              <a:solidFill>
                <a:srgbClr val="FF0000"/>
              </a:solidFill>
            </a:endParaRPr>
          </a:p>
        </p:txBody>
      </p:sp>
      <p:sp>
        <p:nvSpPr>
          <p:cNvPr id="5" name="Espace réservé du contenu 4"/>
          <p:cNvSpPr>
            <a:spLocks noGrp="1"/>
          </p:cNvSpPr>
          <p:nvPr>
            <p:ph idx="1"/>
          </p:nvPr>
        </p:nvSpPr>
        <p:spPr>
          <a:xfrm>
            <a:off x="457200" y="1082842"/>
            <a:ext cx="11405937" cy="5462337"/>
          </a:xfrm>
        </p:spPr>
        <p:txBody>
          <a:bodyPr>
            <a:noAutofit/>
          </a:bodyPr>
          <a:lstStyle/>
          <a:p>
            <a:pPr lvl="0" fontAlgn="base">
              <a:buFont typeface="Wingdings" pitchFamily="2" charset="2"/>
              <a:buChar char="q"/>
            </a:pPr>
            <a:r>
              <a:rPr lang="ar-DZ" sz="2800" b="1" dirty="0" smtClean="0"/>
              <a:t> </a:t>
            </a:r>
            <a:r>
              <a:rPr lang="ar-SA" sz="2800" b="1" dirty="0" smtClean="0"/>
              <a:t>الأخطار الأشخاص</a:t>
            </a:r>
            <a:r>
              <a:rPr lang="en-US" sz="2800" b="1" dirty="0" smtClean="0"/>
              <a:t>:</a:t>
            </a:r>
            <a:endParaRPr lang="fr-FR" sz="2800" dirty="0" smtClean="0"/>
          </a:p>
          <a:p>
            <a:pPr fontAlgn="base"/>
            <a:r>
              <a:rPr lang="ar-SA" sz="2800" dirty="0" smtClean="0"/>
              <a:t>وهي التي ينتج عن تحقق مسبباتها خسائر مادية تصيب الأشخاص  بذاتهم أو دخلهم أو الاثنين معا أي هي تلك الأخطار التي  ينتج عن تحققها خسائر مالية مثل الوفاة والمرض والبطالة والعجز والشيخوخة </a:t>
            </a:r>
            <a:endParaRPr lang="fr-FR" sz="2800" dirty="0" smtClean="0"/>
          </a:p>
          <a:p>
            <a:pPr fontAlgn="base">
              <a:buNone/>
            </a:pPr>
            <a:r>
              <a:rPr lang="ar-DZ" sz="2800" u="sng" dirty="0" smtClean="0"/>
              <a:t> - </a:t>
            </a:r>
            <a:r>
              <a:rPr lang="ar-SA" sz="2800" u="sng" dirty="0" smtClean="0"/>
              <a:t>فخطر الوفاة المبكرة</a:t>
            </a:r>
            <a:r>
              <a:rPr lang="ar-SA" sz="2800" dirty="0" smtClean="0"/>
              <a:t> تعني وفاة رب الأسرة دون أن يكمل الالتزامات المالية تجاه عائلاته كمصاريف تربية الأطفال </a:t>
            </a:r>
            <a:r>
              <a:rPr lang="ar-SA" sz="2800" dirty="0" err="1" smtClean="0"/>
              <a:t>و</a:t>
            </a:r>
            <a:r>
              <a:rPr lang="ar-SA" sz="2800" dirty="0" smtClean="0"/>
              <a:t> تعليمهم </a:t>
            </a:r>
            <a:r>
              <a:rPr lang="ar-SA" sz="2800" dirty="0" err="1" smtClean="0"/>
              <a:t>و</a:t>
            </a:r>
            <a:r>
              <a:rPr lang="ar-SA" sz="2800" dirty="0" smtClean="0"/>
              <a:t> توفير المسكن </a:t>
            </a:r>
            <a:r>
              <a:rPr lang="ar-SA" sz="2800" dirty="0" err="1" smtClean="0"/>
              <a:t>و</a:t>
            </a:r>
            <a:r>
              <a:rPr lang="ar-SA" sz="2800" dirty="0" smtClean="0"/>
              <a:t> خسارة الدخل هنا ، تعتبر خسارة مادية </a:t>
            </a:r>
            <a:r>
              <a:rPr lang="ar-SA" sz="2800" dirty="0" err="1" smtClean="0"/>
              <a:t>و</a:t>
            </a:r>
            <a:r>
              <a:rPr lang="ar-SA" sz="2800" dirty="0" smtClean="0"/>
              <a:t> خسارة معنوية </a:t>
            </a:r>
            <a:r>
              <a:rPr lang="en-US" sz="2800" dirty="0" smtClean="0"/>
              <a:t>( </a:t>
            </a:r>
            <a:r>
              <a:rPr lang="ar-SA" sz="2800" dirty="0" smtClean="0"/>
              <a:t>نفسية</a:t>
            </a:r>
            <a:r>
              <a:rPr lang="en-US" sz="2800" dirty="0" smtClean="0"/>
              <a:t>) </a:t>
            </a:r>
            <a:r>
              <a:rPr lang="ar-SA" sz="2800" dirty="0" smtClean="0"/>
              <a:t>كون رب الأسرة يوفر الحماية </a:t>
            </a:r>
            <a:r>
              <a:rPr lang="ar-SA" sz="2800" dirty="0" err="1" smtClean="0"/>
              <a:t>و</a:t>
            </a:r>
            <a:r>
              <a:rPr lang="ar-SA" sz="2800" dirty="0" smtClean="0"/>
              <a:t> الرعاية للأسرة </a:t>
            </a:r>
            <a:r>
              <a:rPr lang="en-US" sz="2800" dirty="0" smtClean="0"/>
              <a:t>. </a:t>
            </a:r>
            <a:r>
              <a:rPr lang="ar-SA" sz="2800" dirty="0" smtClean="0"/>
              <a:t>و </a:t>
            </a:r>
            <a:r>
              <a:rPr lang="ar-SA" sz="2800" u="sng" dirty="0" smtClean="0"/>
              <a:t>خطر الشيخوخة</a:t>
            </a:r>
            <a:r>
              <a:rPr lang="ar-SA" sz="2800" dirty="0" smtClean="0"/>
              <a:t> هو عدم توفر دخل كاف للشخص عند تقاعده </a:t>
            </a:r>
            <a:r>
              <a:rPr lang="ar-SA" sz="2800" dirty="0" err="1" smtClean="0"/>
              <a:t>و</a:t>
            </a:r>
            <a:r>
              <a:rPr lang="ar-SA" sz="2800" dirty="0" smtClean="0"/>
              <a:t> أما خطر المرض فهو يعني فقدان الدخل بسبب المرض نتيجة لعدم القدرة على العمل كما أنه يعني حجم كبير من المصاريف بسبب العلاج</a:t>
            </a:r>
            <a:r>
              <a:rPr lang="en-US" sz="2800" dirty="0" smtClean="0"/>
              <a:t>.</a:t>
            </a:r>
            <a:endParaRPr lang="fr-FR" sz="2800" dirty="0" smtClean="0"/>
          </a:p>
          <a:p>
            <a:pPr fontAlgn="base">
              <a:buNone/>
            </a:pPr>
            <a:r>
              <a:rPr lang="ar-DZ" sz="2800" u="sng" dirty="0" smtClean="0"/>
              <a:t>- </a:t>
            </a:r>
            <a:r>
              <a:rPr lang="ar-SA" sz="2800" u="sng" dirty="0" smtClean="0"/>
              <a:t>و خطر البطالة</a:t>
            </a:r>
            <a:r>
              <a:rPr lang="ar-SA" sz="2800" dirty="0" smtClean="0"/>
              <a:t> فهو يشكل تهديدا كبيرا بسبب </a:t>
            </a:r>
            <a:r>
              <a:rPr lang="ar-SA" sz="2800" dirty="0" err="1" smtClean="0"/>
              <a:t>إنقطاع</a:t>
            </a:r>
            <a:r>
              <a:rPr lang="ar-SA" sz="2800" dirty="0" smtClean="0"/>
              <a:t> الدخل كما أنه يشكل تهديداً كبيرا للمجتمع</a:t>
            </a:r>
            <a:r>
              <a:rPr lang="en-US" sz="2800" dirty="0" smtClean="0"/>
              <a:t>.</a:t>
            </a:r>
            <a:endParaRPr lang="fr-FR" sz="2800" dirty="0"/>
          </a:p>
        </p:txBody>
      </p:sp>
    </p:spTree>
    <p:extLst>
      <p:ext uri="{BB962C8B-B14F-4D97-AF65-F5344CB8AC3E}">
        <p14:creationId xmlns:p14="http://schemas.microsoft.com/office/powerpoint/2010/main" xmlns="" val="2026955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cap="small" dirty="0" smtClean="0">
                <a:solidFill>
                  <a:srgbClr val="FF0000"/>
                </a:solidFill>
              </a:rPr>
              <a:t>التصنيفات الأساسية للخطر</a:t>
            </a:r>
            <a:endParaRPr lang="ar-DZ" sz="3200" b="1" dirty="0" smtClean="0">
              <a:solidFill>
                <a:srgbClr val="FF0000"/>
              </a:solidFill>
            </a:endParaRPr>
          </a:p>
        </p:txBody>
      </p:sp>
      <p:sp>
        <p:nvSpPr>
          <p:cNvPr id="5" name="Espace réservé du contenu 4"/>
          <p:cNvSpPr>
            <a:spLocks noGrp="1"/>
          </p:cNvSpPr>
          <p:nvPr>
            <p:ph idx="1"/>
          </p:nvPr>
        </p:nvSpPr>
        <p:spPr>
          <a:xfrm>
            <a:off x="457200" y="1082842"/>
            <a:ext cx="11405937" cy="5462337"/>
          </a:xfrm>
        </p:spPr>
        <p:txBody>
          <a:bodyPr>
            <a:noAutofit/>
          </a:bodyPr>
          <a:lstStyle/>
          <a:p>
            <a:pPr lvl="0" fontAlgn="base">
              <a:buFont typeface="Wingdings" pitchFamily="2" charset="2"/>
              <a:buChar char="q"/>
            </a:pPr>
            <a:r>
              <a:rPr lang="ar-DZ" sz="2800" b="1" dirty="0" smtClean="0"/>
              <a:t> </a:t>
            </a:r>
            <a:r>
              <a:rPr lang="ar-SA" sz="2800" b="1" dirty="0" smtClean="0"/>
              <a:t>أخطار الممتلكات</a:t>
            </a:r>
            <a:r>
              <a:rPr lang="en-US" sz="2800" b="1" dirty="0" smtClean="0"/>
              <a:t>:</a:t>
            </a:r>
            <a:endParaRPr lang="fr-FR" sz="2800" dirty="0" smtClean="0"/>
          </a:p>
          <a:p>
            <a:pPr fontAlgn="base">
              <a:buNone/>
            </a:pPr>
            <a:r>
              <a:rPr lang="ar-SA" sz="2800" dirty="0" smtClean="0"/>
              <a:t>وهي تلك الأخطار التي  ينتج عن تحقق مسبباتها خسائر مادية تصيب الممتلكات، سواء كانت ممتلكات ثابتة أو منقولة  مثل  ظاهرة الحريق والانفجار والسرقة والتهدم والتصادم الضياع التلف الغرق </a:t>
            </a:r>
            <a:r>
              <a:rPr lang="ar-SA" sz="2800" dirty="0" err="1" smtClean="0"/>
              <a:t>الإختلاس</a:t>
            </a:r>
            <a:r>
              <a:rPr lang="ar-DZ" sz="2800" dirty="0" smtClean="0"/>
              <a:t>، </a:t>
            </a:r>
            <a:r>
              <a:rPr lang="ar-SA" sz="2800" dirty="0" smtClean="0"/>
              <a:t>فمالكي الممتلكات عرضة لخسائر مباشرة </a:t>
            </a:r>
            <a:r>
              <a:rPr lang="ar-SA" sz="2800" dirty="0" err="1" smtClean="0"/>
              <a:t>و</a:t>
            </a:r>
            <a:r>
              <a:rPr lang="ar-SA" sz="2800" dirty="0" smtClean="0"/>
              <a:t> غير مباشرة نتيجة لتعرّض ممتلكاتهم للخطر، فإذا تحطمت سيارة مثلا في تصادم فإن الخسائر المباشرة هي عبارة عن مصاريف الإصلاح </a:t>
            </a:r>
            <a:r>
              <a:rPr lang="ar-SA" sz="2800" dirty="0" err="1" smtClean="0"/>
              <a:t>و</a:t>
            </a:r>
            <a:r>
              <a:rPr lang="ar-SA" sz="2800" dirty="0" smtClean="0"/>
              <a:t> الخسائر  الغير المباشرة تأتي نتيجة لعدم </a:t>
            </a:r>
            <a:r>
              <a:rPr lang="ar-SA" sz="2800" dirty="0" err="1" smtClean="0"/>
              <a:t>إستخدام</a:t>
            </a:r>
            <a:r>
              <a:rPr lang="ar-SA" sz="2800" dirty="0" smtClean="0"/>
              <a:t> السيارة أثناء فترة الإصلاح وما ينتج عنها من عطل أو ضرر</a:t>
            </a:r>
            <a:r>
              <a:rPr lang="en-US" sz="2800" dirty="0" smtClean="0"/>
              <a:t>. </a:t>
            </a:r>
            <a:endParaRPr lang="fr-FR" sz="2800" dirty="0"/>
          </a:p>
        </p:txBody>
      </p:sp>
    </p:spTree>
    <p:extLst>
      <p:ext uri="{BB962C8B-B14F-4D97-AF65-F5344CB8AC3E}">
        <p14:creationId xmlns:p14="http://schemas.microsoft.com/office/powerpoint/2010/main" xmlns="" val="2026955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cap="small" dirty="0" smtClean="0">
                <a:solidFill>
                  <a:srgbClr val="FF0000"/>
                </a:solidFill>
              </a:rPr>
              <a:t>التصنيفات الأساسية للخطر</a:t>
            </a:r>
            <a:endParaRPr lang="ar-DZ" sz="3200" b="1" dirty="0" smtClean="0">
              <a:solidFill>
                <a:srgbClr val="FF0000"/>
              </a:solidFill>
            </a:endParaRPr>
          </a:p>
        </p:txBody>
      </p:sp>
      <p:sp>
        <p:nvSpPr>
          <p:cNvPr id="5" name="Espace réservé du contenu 4"/>
          <p:cNvSpPr>
            <a:spLocks noGrp="1"/>
          </p:cNvSpPr>
          <p:nvPr>
            <p:ph idx="1"/>
          </p:nvPr>
        </p:nvSpPr>
        <p:spPr>
          <a:xfrm>
            <a:off x="457200" y="1082842"/>
            <a:ext cx="11405937" cy="5462337"/>
          </a:xfrm>
        </p:spPr>
        <p:txBody>
          <a:bodyPr>
            <a:noAutofit/>
          </a:bodyPr>
          <a:lstStyle/>
          <a:p>
            <a:pPr lvl="0" fontAlgn="base">
              <a:buFont typeface="Wingdings" pitchFamily="2" charset="2"/>
              <a:buChar char="q"/>
            </a:pPr>
            <a:r>
              <a:rPr lang="ar-DZ" sz="2800" b="1" dirty="0" smtClean="0"/>
              <a:t> </a:t>
            </a:r>
            <a:r>
              <a:rPr lang="ar-SA" sz="2800" b="1" dirty="0" smtClean="0"/>
              <a:t>أخطار المسئولية المدنية</a:t>
            </a:r>
            <a:r>
              <a:rPr lang="en-US" sz="2800" b="1" dirty="0" smtClean="0"/>
              <a:t>:</a:t>
            </a:r>
            <a:endParaRPr lang="fr-FR" sz="2800" dirty="0" smtClean="0"/>
          </a:p>
          <a:p>
            <a:pPr fontAlgn="base"/>
            <a:r>
              <a:rPr lang="ar-SA" sz="2800" dirty="0" smtClean="0"/>
              <a:t>وهي التي ينتج عن تحقق مسبباتها مسئولية الشخص المدنية أمام القانون تجاه الغير فيما لحقه من أضرار جسمانية أو ممتلكاته أو كليهما معا ويترتب عنه تعويض من وقع عليه الضرر ومن أمثلة المسئولية المدنية تجاه أشخاص هي أخطار مسئولية قائدي السيارات  السفن والطائرات ، وأخطار المسؤولية المدنية نتيجة الأخطاء المهنية للأطباء والصيادلة، المحامين المهندسين والمحاسبين وما تسببه هذه الأخطاء من خسائر تجاه الغير</a:t>
            </a:r>
            <a:r>
              <a:rPr lang="en-US" sz="2800" dirty="0" smtClean="0"/>
              <a:t>.</a:t>
            </a:r>
            <a:endParaRPr lang="fr-FR" sz="2800" dirty="0"/>
          </a:p>
        </p:txBody>
      </p:sp>
    </p:spTree>
    <p:extLst>
      <p:ext uri="{BB962C8B-B14F-4D97-AF65-F5344CB8AC3E}">
        <p14:creationId xmlns:p14="http://schemas.microsoft.com/office/powerpoint/2010/main" xmlns="" val="2026955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dirty="0" smtClean="0">
                <a:solidFill>
                  <a:srgbClr val="FF0000"/>
                </a:solidFill>
              </a:rPr>
              <a:t>مصادر الخطر الرئيسية</a:t>
            </a:r>
            <a:endParaRPr lang="ar-DZ" sz="3200" b="1" dirty="0" smtClean="0">
              <a:solidFill>
                <a:srgbClr val="FF0000"/>
              </a:solidFill>
            </a:endParaRPr>
          </a:p>
        </p:txBody>
      </p:sp>
      <p:sp>
        <p:nvSpPr>
          <p:cNvPr id="5" name="Espace réservé du contenu 4"/>
          <p:cNvSpPr>
            <a:spLocks noGrp="1"/>
          </p:cNvSpPr>
          <p:nvPr>
            <p:ph idx="1"/>
          </p:nvPr>
        </p:nvSpPr>
        <p:spPr>
          <a:xfrm>
            <a:off x="457200" y="1082842"/>
            <a:ext cx="11405937" cy="5462337"/>
          </a:xfrm>
        </p:spPr>
        <p:txBody>
          <a:bodyPr>
            <a:noAutofit/>
          </a:bodyPr>
          <a:lstStyle/>
          <a:p>
            <a:pPr lvl="0" fontAlgn="base">
              <a:buNone/>
            </a:pPr>
            <a:r>
              <a:rPr lang="ar-DZ" sz="2800" dirty="0" smtClean="0"/>
              <a:t> تنقسم مصادر الخطر إلى : </a:t>
            </a:r>
            <a:r>
              <a:rPr lang="ar-DZ" sz="2800" b="1" cap="small" dirty="0" smtClean="0"/>
              <a:t>مسببات </a:t>
            </a:r>
            <a:r>
              <a:rPr lang="ar-SA" sz="2800" b="1" cap="small" dirty="0" smtClean="0"/>
              <a:t>الخطر </a:t>
            </a:r>
            <a:r>
              <a:rPr lang="ar-DZ" sz="2800" b="1" cap="small" dirty="0" smtClean="0"/>
              <a:t>، </a:t>
            </a:r>
            <a:r>
              <a:rPr lang="ar-DZ" sz="2800" b="1" cap="small" dirty="0" err="1" smtClean="0"/>
              <a:t>و</a:t>
            </a:r>
            <a:r>
              <a:rPr lang="ar-DZ" sz="2800" b="1" cap="small" dirty="0" smtClean="0"/>
              <a:t> العوامل المساعدة للخطر </a:t>
            </a:r>
          </a:p>
          <a:p>
            <a:pPr fontAlgn="base"/>
            <a:r>
              <a:rPr lang="ar-SA" sz="2800" b="1" cap="small" dirty="0" smtClean="0">
                <a:solidFill>
                  <a:srgbClr val="FF0000"/>
                </a:solidFill>
              </a:rPr>
              <a:t>مسبب الخطر</a:t>
            </a:r>
            <a:r>
              <a:rPr lang="en-US" sz="2800" b="1" cap="small" dirty="0" smtClean="0">
                <a:solidFill>
                  <a:srgbClr val="FF0000"/>
                </a:solidFill>
              </a:rPr>
              <a:t> perils:</a:t>
            </a:r>
            <a:r>
              <a:rPr lang="en-US" sz="2800" b="1" i="1" dirty="0" smtClean="0"/>
              <a:t> </a:t>
            </a:r>
            <a:r>
              <a:rPr lang="ar-SA" sz="2800" dirty="0" smtClean="0"/>
              <a:t>هو المصدر الرئيسي لوجود الخطر أي المسبب الرئيسي للخسارة المادية المحتملة</a:t>
            </a:r>
            <a:r>
              <a:rPr lang="ar-SA" sz="2800" b="1" dirty="0" smtClean="0"/>
              <a:t> </a:t>
            </a:r>
            <a:r>
              <a:rPr lang="en-US" sz="2800" dirty="0" smtClean="0"/>
              <a:t>– </a:t>
            </a:r>
            <a:r>
              <a:rPr lang="ar-SA" sz="2800" dirty="0" smtClean="0"/>
              <a:t>وهي متعددة فالحريق هو المسبب في حالة خطر الحريق </a:t>
            </a:r>
            <a:r>
              <a:rPr lang="ar-SA" sz="2800" dirty="0" err="1" smtClean="0"/>
              <a:t>و</a:t>
            </a:r>
            <a:r>
              <a:rPr lang="ar-SA" sz="2800" dirty="0" smtClean="0"/>
              <a:t> السرقة هي المسبب في حالة خطر السرقة </a:t>
            </a:r>
            <a:r>
              <a:rPr lang="ar-SA" sz="2800" dirty="0" err="1" smtClean="0"/>
              <a:t>و</a:t>
            </a:r>
            <a:r>
              <a:rPr lang="ar-SA" sz="2800" dirty="0" smtClean="0"/>
              <a:t> الإهمال هو المسبب في حالة خطر المسؤولية المدنية</a:t>
            </a:r>
            <a:r>
              <a:rPr lang="en-US" sz="2800" dirty="0" smtClean="0"/>
              <a:t>.</a:t>
            </a:r>
            <a:endParaRPr lang="fr-FR" sz="2800" dirty="0" smtClean="0"/>
          </a:p>
          <a:p>
            <a:pPr fontAlgn="base"/>
            <a:r>
              <a:rPr lang="ar-SA" sz="2800" b="1" cap="small" dirty="0" smtClean="0">
                <a:solidFill>
                  <a:srgbClr val="FF0000"/>
                </a:solidFill>
              </a:rPr>
              <a:t>العوامل المساعدة للخطر</a:t>
            </a:r>
            <a:r>
              <a:rPr lang="en-US" sz="2800" b="1" i="1" dirty="0" smtClean="0">
                <a:solidFill>
                  <a:srgbClr val="FF0000"/>
                </a:solidFill>
              </a:rPr>
              <a:t>:</a:t>
            </a:r>
            <a:r>
              <a:rPr lang="en-US" sz="2800" b="1" i="1" dirty="0" smtClean="0"/>
              <a:t> </a:t>
            </a:r>
            <a:r>
              <a:rPr lang="ar-DZ" sz="2800" b="1" i="1" dirty="0" smtClean="0"/>
              <a:t> </a:t>
            </a:r>
            <a:r>
              <a:rPr lang="ar-SA" sz="2800" dirty="0" smtClean="0"/>
              <a:t>وهي العوامل التي يمكن أن تؤدي إلى زيادة معدل تكرار الخطر أو زيادة احتمال وقوع الخسارة التي يمكن أن تزيد من حجم الخسارة المادية المتوقعة الناتجة من مسبب الخطر أو كليهما معا فمثلا التدخين يعتبر عاملا مساعدا</a:t>
            </a:r>
            <a:r>
              <a:rPr lang="ar-DZ" sz="2800" dirty="0" smtClean="0"/>
              <a:t> يزيد </a:t>
            </a:r>
            <a:r>
              <a:rPr lang="ar-SA" sz="2800" dirty="0" smtClean="0"/>
              <a:t>من </a:t>
            </a:r>
            <a:r>
              <a:rPr lang="ar-SA" sz="2800" dirty="0" err="1" smtClean="0"/>
              <a:t>إحتمال</a:t>
            </a:r>
            <a:r>
              <a:rPr lang="ar-SA" sz="2800" dirty="0" smtClean="0"/>
              <a:t> حجم الخسارة المادية الناجمة عن وقوع حادث الوفاة ، تكديس المخزون من البضائع يعتبر عاملا مساعدا لزيادة حجم الخسارة المادية الناجمة عن وقوع حادث الحريق </a:t>
            </a:r>
            <a:r>
              <a:rPr lang="ar-DZ" sz="2800" dirty="0" smtClean="0"/>
              <a:t>،</a:t>
            </a:r>
            <a:r>
              <a:rPr lang="ar-SA" sz="2800" dirty="0" smtClean="0"/>
              <a:t>و بناء مصنع بجانب </a:t>
            </a:r>
            <a:r>
              <a:rPr lang="ar-DZ" sz="2800" dirty="0" smtClean="0"/>
              <a:t>مركز</a:t>
            </a:r>
            <a:r>
              <a:rPr lang="ar-SA" sz="2800" dirty="0" smtClean="0"/>
              <a:t> إطفاء يقلل من حجم الخسارة المحتلمة للحريق </a:t>
            </a:r>
            <a:r>
              <a:rPr lang="ar-SA" sz="2800" dirty="0" err="1" smtClean="0"/>
              <a:t>و</a:t>
            </a:r>
            <a:r>
              <a:rPr lang="ar-SA" sz="2800" dirty="0" smtClean="0"/>
              <a:t> ذلك بعكس إقامة ذلك المبنى بجانب محطة وقود</a:t>
            </a:r>
            <a:endParaRPr lang="fr-FR" sz="2800" dirty="0" smtClean="0"/>
          </a:p>
          <a:p>
            <a:pPr lvl="0" fontAlgn="base">
              <a:buNone/>
            </a:pPr>
            <a:endParaRPr lang="fr-FR" sz="2800" dirty="0"/>
          </a:p>
        </p:txBody>
      </p:sp>
    </p:spTree>
    <p:extLst>
      <p:ext uri="{BB962C8B-B14F-4D97-AF65-F5344CB8AC3E}">
        <p14:creationId xmlns:p14="http://schemas.microsoft.com/office/powerpoint/2010/main" xmlns="" val="2026955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SA" sz="3200" b="1" dirty="0" smtClean="0">
                <a:solidFill>
                  <a:srgbClr val="FF0000"/>
                </a:solidFill>
              </a:rPr>
              <a:t>مصادر الخطر الرئيسية</a:t>
            </a:r>
            <a:endParaRPr lang="ar-DZ" sz="3200" b="1" dirty="0" smtClean="0">
              <a:solidFill>
                <a:srgbClr val="FF0000"/>
              </a:solidFill>
            </a:endParaRPr>
          </a:p>
        </p:txBody>
      </p:sp>
      <p:pic>
        <p:nvPicPr>
          <p:cNvPr id="2051" name="Picture 3"/>
          <p:cNvPicPr>
            <a:picLocks noGrp="1" noChangeAspect="1" noChangeArrowheads="1"/>
          </p:cNvPicPr>
          <p:nvPr>
            <p:ph idx="1"/>
          </p:nvPr>
        </p:nvPicPr>
        <p:blipFill>
          <a:blip r:embed="rId2"/>
          <a:srcRect/>
          <a:stretch>
            <a:fillRect/>
          </a:stretch>
        </p:blipFill>
        <p:spPr bwMode="auto">
          <a:xfrm>
            <a:off x="770021" y="938463"/>
            <a:ext cx="9877926" cy="5293895"/>
          </a:xfrm>
          <a:prstGeom prst="rect">
            <a:avLst/>
          </a:prstGeom>
          <a:noFill/>
          <a:ln w="9525">
            <a:noFill/>
            <a:miter lim="800000"/>
            <a:headEnd/>
            <a:tailEnd/>
          </a:ln>
          <a:effectLst/>
        </p:spPr>
      </p:pic>
    </p:spTree>
    <p:extLst>
      <p:ext uri="{BB962C8B-B14F-4D97-AF65-F5344CB8AC3E}">
        <p14:creationId xmlns:p14="http://schemas.microsoft.com/office/powerpoint/2010/main" xmlns="" val="2026955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84775"/>
          </a:xfrm>
          <a:prstGeom prst="rect">
            <a:avLst/>
          </a:prstGeom>
        </p:spPr>
        <p:txBody>
          <a:bodyPr wrap="square">
            <a:spAutoFit/>
          </a:bodyPr>
          <a:lstStyle/>
          <a:p>
            <a:pPr algn="ctr" rtl="1"/>
            <a:r>
              <a:rPr lang="ar-DZ" sz="3200" b="1" dirty="0" smtClean="0">
                <a:solidFill>
                  <a:srgbClr val="FF0000"/>
                </a:solidFill>
              </a:rPr>
              <a:t>التصنيفات الأساسية للعوامل المساعدة للخطر </a:t>
            </a:r>
          </a:p>
        </p:txBody>
      </p:sp>
      <p:pic>
        <p:nvPicPr>
          <p:cNvPr id="3074" name="Picture 2"/>
          <p:cNvPicPr>
            <a:picLocks noGrp="1" noChangeAspect="1" noChangeArrowheads="1"/>
          </p:cNvPicPr>
          <p:nvPr>
            <p:ph idx="1"/>
          </p:nvPr>
        </p:nvPicPr>
        <p:blipFill>
          <a:blip r:embed="rId2"/>
          <a:srcRect/>
          <a:stretch>
            <a:fillRect/>
          </a:stretch>
        </p:blipFill>
        <p:spPr bwMode="auto">
          <a:xfrm>
            <a:off x="1552074" y="1227221"/>
            <a:ext cx="8626642" cy="4499811"/>
          </a:xfrm>
          <a:prstGeom prst="rect">
            <a:avLst/>
          </a:prstGeom>
          <a:noFill/>
          <a:ln w="9525">
            <a:noFill/>
            <a:miter lim="800000"/>
            <a:headEnd/>
            <a:tailEnd/>
          </a:ln>
          <a:effectLst/>
        </p:spPr>
      </p:pic>
    </p:spTree>
    <p:extLst>
      <p:ext uri="{BB962C8B-B14F-4D97-AF65-F5344CB8AC3E}">
        <p14:creationId xmlns:p14="http://schemas.microsoft.com/office/powerpoint/2010/main" xmlns="" val="20269550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6463</TotalTime>
  <Words>2679</Words>
  <Application>Microsoft Office PowerPoint</Application>
  <PresentationFormat>Personnalisé</PresentationFormat>
  <Paragraphs>105</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Circuit</vt:lpstr>
      <vt:lpstr>محاضرات في مقياس الدولي</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مفهوم التأمين التكافلي الإسلامي: </vt:lpstr>
      <vt:lpstr>مفهوم التأمين التكافلي الإسلامي: </vt:lpstr>
      <vt:lpstr>مفهوم التأمين التكافلي الإسلامي: </vt:lpstr>
      <vt:lpstr>مفهوم التأمين التكافلي الإسلامي: </vt:lpstr>
      <vt:lpstr>مفهوم التأمين التكافلي الإسلامي: </vt:lpstr>
      <vt:lpstr>مفهوم التأمين التكافلي الإسلامي: </vt:lpstr>
      <vt:lpstr>مفهوم التأمين التكافلي الإسلامي: </vt:lpstr>
      <vt:lpstr>مفهوم التأمين التكافلي الإسلامي: </vt:lpstr>
      <vt:lpstr>مفهوم التأمين التكافلي الإسلامي: </vt:lpstr>
      <vt:lpstr>مفهوم التأمين التكافلي الإسلامي: </vt:lpstr>
      <vt:lpstr>مفهوم التأمين التكافلي الإسلامي: </vt:lpstr>
      <vt:lpstr>مفهوم التأمين التكافلي الإسلامي: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TOP</dc:creator>
  <cp:lastModifiedBy>LENOVO</cp:lastModifiedBy>
  <cp:revision>230</cp:revision>
  <dcterms:created xsi:type="dcterms:W3CDTF">2021-11-23T16:00:41Z</dcterms:created>
  <dcterms:modified xsi:type="dcterms:W3CDTF">2024-04-30T13:59:41Z</dcterms:modified>
</cp:coreProperties>
</file>