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sldIdLst>
    <p:sldId id="271" r:id="rId2"/>
    <p:sldId id="388" r:id="rId3"/>
    <p:sldId id="414" r:id="rId4"/>
    <p:sldId id="415" r:id="rId5"/>
    <p:sldId id="389" r:id="rId6"/>
    <p:sldId id="386" r:id="rId7"/>
    <p:sldId id="318" r:id="rId8"/>
    <p:sldId id="390" r:id="rId9"/>
    <p:sldId id="392" r:id="rId10"/>
    <p:sldId id="416" r:id="rId11"/>
    <p:sldId id="417" r:id="rId12"/>
    <p:sldId id="418" r:id="rId13"/>
    <p:sldId id="420" r:id="rId14"/>
    <p:sldId id="419" r:id="rId15"/>
    <p:sldId id="421" r:id="rId16"/>
    <p:sldId id="393" r:id="rId17"/>
    <p:sldId id="422" r:id="rId18"/>
    <p:sldId id="42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29" autoAdjust="0"/>
    <p:restoredTop sz="94660"/>
  </p:normalViewPr>
  <p:slideViewPr>
    <p:cSldViewPr snapToGrid="0">
      <p:cViewPr varScale="1">
        <p:scale>
          <a:sx n="74" d="100"/>
          <a:sy n="74" d="100"/>
        </p:scale>
        <p:origin x="42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fr-FR"/>
              <a:t>Modifiez le style du titre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smtClean="0"/>
              <a:pPr/>
              <a:t>2/13/2025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903123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fr-FR"/>
              <a:t>Cliquez sur l'icône pour ajouter une image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43828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087913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fr-FR"/>
              <a:t>Modifiez le style du titre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99834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143350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fr-FR"/>
              <a:t>Modifiez le style du titre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5432253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fr-FR"/>
              <a:t>Modifiez le style du titre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7054589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21813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590105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33465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318493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161362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fr-FR"/>
              <a:t>Modifiez le style du titre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41410" y="3073397"/>
            <a:ext cx="4878391"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3073397"/>
            <a:ext cx="4875210"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137640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5814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678287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278449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2254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2/13/2025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71374960"/>
      </p:ext>
    </p:extLst>
  </p:cSld>
  <p:clrMap bg1="dk1" tx1="lt1" bg2="dk2" tx2="lt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txStyles>
    <p:title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r" defTabSz="914400" rtl="1"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Benazza.ikram@yahoo.fr"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45031971-F73E-4086-9506-8286CD6765F2}"/>
              </a:ext>
            </a:extLst>
          </p:cNvPr>
          <p:cNvSpPr>
            <a:spLocks noGrp="1"/>
          </p:cNvSpPr>
          <p:nvPr>
            <p:ph type="title"/>
          </p:nvPr>
        </p:nvSpPr>
        <p:spPr>
          <a:xfrm>
            <a:off x="940654" y="295639"/>
            <a:ext cx="9905998" cy="1569256"/>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ar-DZ" sz="4000" b="1" cap="none" dirty="0" smtClean="0">
                <a:ln w="9525">
                  <a:solidFill>
                    <a:schemeClr val="bg1"/>
                  </a:solidFill>
                  <a:prstDash val="solid"/>
                </a:ln>
                <a:solidFill>
                  <a:schemeClr val="accent1">
                    <a:lumMod val="75000"/>
                  </a:schemeClr>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محاضرات في مقياس الدولي</a:t>
            </a:r>
            <a:endParaRPr lang="ar-DZ" sz="4000" b="1" cap="none" dirty="0">
              <a:ln w="9525">
                <a:solidFill>
                  <a:schemeClr val="bg1"/>
                </a:solidFill>
                <a:prstDash val="solid"/>
              </a:ln>
              <a:solidFill>
                <a:schemeClr val="accent1">
                  <a:lumMod val="75000"/>
                </a:schemeClr>
              </a:solidFill>
              <a:effectLst>
                <a:outerShdw blurRad="38100" dist="38100" dir="2700000" algn="tl">
                  <a:srgbClr val="000000">
                    <a:alpha val="43137"/>
                  </a:srgbClr>
                </a:outerShdw>
              </a:effectLst>
            </a:endParaRPr>
          </a:p>
        </p:txBody>
      </p:sp>
      <p:sp>
        <p:nvSpPr>
          <p:cNvPr id="6" name="Rectangle à coins arrondis 12">
            <a:extLst>
              <a:ext uri="{FF2B5EF4-FFF2-40B4-BE49-F238E27FC236}">
                <a16:creationId xmlns:a16="http://schemas.microsoft.com/office/drawing/2014/main" id="{961849BC-EB3A-48EC-AF99-3E95B6348A02}"/>
              </a:ext>
            </a:extLst>
          </p:cNvPr>
          <p:cNvSpPr/>
          <p:nvPr/>
        </p:nvSpPr>
        <p:spPr>
          <a:xfrm>
            <a:off x="1772881" y="2088311"/>
            <a:ext cx="8477794" cy="1947833"/>
          </a:xfrm>
          <a:prstGeom prst="roundRect">
            <a:avLst/>
          </a:prstGeom>
          <a:ln/>
        </p:spPr>
        <p:style>
          <a:lnRef idx="0">
            <a:schemeClr val="accent2"/>
          </a:lnRef>
          <a:fillRef idx="3">
            <a:schemeClr val="accent2"/>
          </a:fillRef>
          <a:effectRef idx="3">
            <a:schemeClr val="accent2"/>
          </a:effectRef>
          <a:fontRef idx="minor">
            <a:schemeClr val="lt1"/>
          </a:fontRef>
        </p:style>
        <p:txBody>
          <a:bodyPr rtlCol="0" anchor="ctr"/>
          <a:lstStyle/>
          <a:p>
            <a:pPr lvl="0" algn="ctr"/>
            <a:r>
              <a:rPr lang="ar-DZ" sz="4000" kern="0" dirty="0" smtClean="0">
                <a:solidFill>
                  <a:prstClr val="black"/>
                </a:solidFill>
                <a:latin typeface="Sakkal Majalla" panose="02000000000000000000" pitchFamily="2" charset="-78"/>
                <a:cs typeface="Sakkal Majalla" panose="02000000000000000000" pitchFamily="2" charset="-78"/>
              </a:rPr>
              <a:t>في إطار تكوين طلبة الليسانس </a:t>
            </a:r>
          </a:p>
          <a:p>
            <a:pPr lvl="0" algn="ctr"/>
            <a:r>
              <a:rPr lang="ar-DZ" sz="4000" kern="0" dirty="0" smtClean="0">
                <a:solidFill>
                  <a:prstClr val="black"/>
                </a:solidFill>
                <a:latin typeface="Sakkal Majalla" panose="02000000000000000000" pitchFamily="2" charset="-78"/>
                <a:cs typeface="Sakkal Majalla" panose="02000000000000000000" pitchFamily="2" charset="-78"/>
              </a:rPr>
              <a:t>تخصص مالية </a:t>
            </a:r>
            <a:r>
              <a:rPr lang="ar-DZ" sz="4000" kern="0" dirty="0" err="1" smtClean="0">
                <a:solidFill>
                  <a:prstClr val="black"/>
                </a:solidFill>
                <a:latin typeface="Sakkal Majalla" panose="02000000000000000000" pitchFamily="2" charset="-78"/>
                <a:cs typeface="Sakkal Majalla" panose="02000000000000000000" pitchFamily="2" charset="-78"/>
              </a:rPr>
              <a:t>و</a:t>
            </a:r>
            <a:r>
              <a:rPr lang="ar-DZ" sz="4000" kern="0" dirty="0" smtClean="0">
                <a:solidFill>
                  <a:prstClr val="black"/>
                </a:solidFill>
                <a:latin typeface="Sakkal Majalla" panose="02000000000000000000" pitchFamily="2" charset="-78"/>
                <a:cs typeface="Sakkal Majalla" panose="02000000000000000000" pitchFamily="2" charset="-78"/>
              </a:rPr>
              <a:t> تجارة دولية</a:t>
            </a:r>
          </a:p>
        </p:txBody>
      </p:sp>
      <p:sp>
        <p:nvSpPr>
          <p:cNvPr id="7" name="Rectangle 6">
            <a:extLst>
              <a:ext uri="{FF2B5EF4-FFF2-40B4-BE49-F238E27FC236}">
                <a16:creationId xmlns:a16="http://schemas.microsoft.com/office/drawing/2014/main" id="{6302E7C1-BD45-4DBE-91FB-7AE2BB7D4A4F}"/>
              </a:ext>
            </a:extLst>
          </p:cNvPr>
          <p:cNvSpPr/>
          <p:nvPr/>
        </p:nvSpPr>
        <p:spPr>
          <a:xfrm>
            <a:off x="5373436" y="4297282"/>
            <a:ext cx="1353256" cy="523220"/>
          </a:xfrm>
          <a:prstGeom prst="rect">
            <a:avLst/>
          </a:prstGeom>
          <a:noFill/>
        </p:spPr>
        <p:txBody>
          <a:bodyPr wrap="none" lIns="91440" tIns="45720" rIns="91440" bIns="45720">
            <a:spAutoFit/>
          </a:bodyPr>
          <a:lstStyle/>
          <a:p>
            <a:pPr algn="ctr"/>
            <a:r>
              <a:rPr lang="ar-DZ" sz="2800" b="1" dirty="0">
                <a:ln w="9525">
                  <a:solidFill>
                    <a:schemeClr val="bg1"/>
                  </a:solidFill>
                  <a:prstDash val="solid"/>
                </a:ln>
                <a:effectLst>
                  <a:outerShdw blurRad="12700" dist="38100" dir="2700000" algn="tl" rotWithShape="0">
                    <a:schemeClr val="bg1">
                      <a:lumMod val="50000"/>
                    </a:schemeClr>
                  </a:outerShdw>
                </a:effectLst>
                <a:latin typeface="Simplified Arabic" panose="02020603050405020304" pitchFamily="18" charset="-78"/>
                <a:cs typeface="Simplified Arabic" panose="02020603050405020304" pitchFamily="18" charset="-78"/>
              </a:rPr>
              <a:t>من إعداد:</a:t>
            </a:r>
            <a:endParaRPr lang="fr-FR" sz="2800" b="1" dirty="0">
              <a:ln w="9525">
                <a:solidFill>
                  <a:schemeClr val="bg1"/>
                </a:solidFill>
                <a:prstDash val="solid"/>
              </a:ln>
              <a:effectLst>
                <a:outerShdw blurRad="12700" dist="38100" dir="2700000" algn="tl" rotWithShape="0">
                  <a:schemeClr val="bg1">
                    <a:lumMod val="50000"/>
                  </a:schemeClr>
                </a:outerShdw>
              </a:effectLst>
              <a:latin typeface="Simplified Arabic" panose="02020603050405020304" pitchFamily="18" charset="-78"/>
              <a:cs typeface="Simplified Arabic" panose="02020603050405020304" pitchFamily="18" charset="-78"/>
            </a:endParaRPr>
          </a:p>
        </p:txBody>
      </p:sp>
      <p:sp>
        <p:nvSpPr>
          <p:cNvPr id="8" name="Rectangle à coins arrondis 12">
            <a:extLst>
              <a:ext uri="{FF2B5EF4-FFF2-40B4-BE49-F238E27FC236}">
                <a16:creationId xmlns:a16="http://schemas.microsoft.com/office/drawing/2014/main" id="{2B545F2D-F980-4643-B90D-009FE4B8360F}"/>
              </a:ext>
            </a:extLst>
          </p:cNvPr>
          <p:cNvSpPr/>
          <p:nvPr/>
        </p:nvSpPr>
        <p:spPr>
          <a:xfrm>
            <a:off x="4451684" y="5174336"/>
            <a:ext cx="3525253" cy="1058021"/>
          </a:xfrm>
          <a:prstGeom prst="roundRect">
            <a:avLst/>
          </a:prstGeom>
          <a:ln/>
        </p:spPr>
        <p:style>
          <a:lnRef idx="0">
            <a:schemeClr val="accent2"/>
          </a:lnRef>
          <a:fillRef idx="3">
            <a:schemeClr val="accent2"/>
          </a:fillRef>
          <a:effectRef idx="3">
            <a:schemeClr val="accent2"/>
          </a:effectRef>
          <a:fontRef idx="minor">
            <a:schemeClr val="lt1"/>
          </a:fontRef>
        </p:style>
        <p:txBody>
          <a:bodyPr rtlCol="0" anchor="ctr"/>
          <a:lstStyle/>
          <a:p>
            <a:pPr marL="342900" lvl="0" indent="-342900" algn="ctr" rtl="1">
              <a:buAutoNum type="arabic1Minus"/>
            </a:pPr>
            <a:r>
              <a:rPr lang="ar-DZ" b="1" kern="0" dirty="0" smtClean="0">
                <a:solidFill>
                  <a:prstClr val="black"/>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بن عزة إكــــــــــــرام</a:t>
            </a:r>
          </a:p>
          <a:p>
            <a:pPr marL="342900" lvl="0" indent="-342900" algn="ctr" rtl="1"/>
            <a:r>
              <a:rPr lang="fr-FR" b="1" kern="0" dirty="0" smtClean="0">
                <a:solidFill>
                  <a:srgbClr val="7030A0"/>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hlinkClick r:id="rId2"/>
              </a:rPr>
              <a:t>Benazza.ikram@yahoo.fr</a:t>
            </a:r>
            <a:endParaRPr lang="fr-FR" b="1" kern="0" dirty="0" smtClean="0">
              <a:solidFill>
                <a:srgbClr val="7030A0"/>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5149954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fontScale="92500" lnSpcReduction="20000"/>
          </a:bodyPr>
          <a:lstStyle/>
          <a:p>
            <a:pPr>
              <a:buNone/>
            </a:pPr>
            <a:endParaRPr lang="ar-DZ" dirty="0" smtClean="0"/>
          </a:p>
          <a:p>
            <a:pPr lvl="0"/>
            <a:r>
              <a:rPr lang="ar-SA" sz="3600" u="sng" dirty="0"/>
              <a:t>الرفع من الطاقة </a:t>
            </a:r>
            <a:r>
              <a:rPr lang="ar-SA" sz="3600" u="sng" dirty="0" err="1"/>
              <a:t>الإكتتابية</a:t>
            </a:r>
            <a:r>
              <a:rPr lang="en-US" sz="3600" u="sng" dirty="0"/>
              <a:t>:</a:t>
            </a:r>
            <a:r>
              <a:rPr lang="ar-SA" sz="3600" dirty="0"/>
              <a:t> تساعد عملية إعادة التأمين المباشر إلى زيادة القدرة </a:t>
            </a:r>
            <a:r>
              <a:rPr lang="ar-SA" sz="3600" dirty="0" err="1"/>
              <a:t>الإكتتابية</a:t>
            </a:r>
            <a:r>
              <a:rPr lang="ar-SA" sz="3600" dirty="0"/>
              <a:t> للشركة المباشرة مما تشجعها على قبول الأخطار الصناعية الكبرى و تسمح لشركات التأمين الصغيرة منافسة كبار الشركات للاكتتاب في الأخطار الكبيرة جدا</a:t>
            </a:r>
            <a:r>
              <a:rPr lang="en-US" sz="3600" dirty="0"/>
              <a:t> . </a:t>
            </a:r>
            <a:endParaRPr lang="fr-FR" sz="3600" dirty="0"/>
          </a:p>
          <a:p>
            <a:pPr lvl="0"/>
            <a:r>
              <a:rPr lang="ar-SA" sz="3600" u="sng" dirty="0"/>
              <a:t>توفير السيولة في الخزينة المتنازل </a:t>
            </a:r>
            <a:endParaRPr lang="fr-FR" sz="3600" dirty="0"/>
          </a:p>
          <a:p>
            <a:r>
              <a:rPr lang="ar-SA" sz="3600" u="sng" dirty="0"/>
              <a:t>وفرات الحجم </a:t>
            </a:r>
            <a:r>
              <a:rPr lang="en-US" sz="3600" u="sng" dirty="0"/>
              <a:t>:</a:t>
            </a:r>
            <a:r>
              <a:rPr lang="ar-SA" sz="3600" dirty="0"/>
              <a:t> إن تقنية إعادة التأمين  تسمح للجهة المتنازلة  بتحقيق تخفيض  في التكاليف الثابتة و </a:t>
            </a:r>
            <a:r>
              <a:rPr lang="ar-SA" sz="3600" dirty="0" err="1"/>
              <a:t>إقتصادات</a:t>
            </a:r>
            <a:r>
              <a:rPr lang="ar-SA" sz="3600" dirty="0"/>
              <a:t>  الحجم في التكاليف الإدارية، مما يؤدي بها  للمزيد من الاستثمارات في الأعمال التجارية</a:t>
            </a:r>
            <a:endParaRPr lang="ar-DZ" sz="3600" dirty="0"/>
          </a:p>
          <a:p>
            <a:r>
              <a:rPr lang="ar-DZ" sz="2800" dirty="0" smtClean="0"/>
              <a:t/>
            </a:r>
            <a:br>
              <a:rPr lang="ar-DZ" sz="2800" dirty="0" smtClean="0"/>
            </a:br>
            <a:endParaRPr lang="ar-DZ" dirty="0" smtClean="0"/>
          </a:p>
        </p:txBody>
      </p:sp>
      <p:sp>
        <p:nvSpPr>
          <p:cNvPr id="4" name="Rectangle 3"/>
          <p:cNvSpPr/>
          <p:nvPr/>
        </p:nvSpPr>
        <p:spPr>
          <a:xfrm>
            <a:off x="397043" y="296597"/>
            <a:ext cx="10022304" cy="1077218"/>
          </a:xfrm>
          <a:prstGeom prst="rect">
            <a:avLst/>
          </a:prstGeom>
        </p:spPr>
        <p:txBody>
          <a:bodyPr wrap="square">
            <a:spAutoFit/>
          </a:bodyPr>
          <a:lstStyle/>
          <a:p>
            <a:pPr algn="ctr" rtl="1"/>
            <a:r>
              <a:rPr lang="ar-DZ" sz="3200" b="1" dirty="0">
                <a:solidFill>
                  <a:srgbClr val="FF0000"/>
                </a:solidFill>
              </a:rPr>
              <a:t>مفاهيم حول إعادة التأمين التجاري </a:t>
            </a:r>
          </a:p>
          <a:p>
            <a:pPr algn="ctr" rtl="1"/>
            <a:endParaRPr lang="ar-DZ" sz="3200" b="1" dirty="0" smtClean="0">
              <a:solidFill>
                <a:srgbClr val="FF0000"/>
              </a:solidFill>
            </a:endParaRPr>
          </a:p>
        </p:txBody>
      </p:sp>
    </p:spTree>
    <p:extLst>
      <p:ext uri="{BB962C8B-B14F-4D97-AF65-F5344CB8AC3E}">
        <p14:creationId xmlns:p14="http://schemas.microsoft.com/office/powerpoint/2010/main" val="30614413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fontScale="92500" lnSpcReduction="10000"/>
          </a:bodyPr>
          <a:lstStyle/>
          <a:p>
            <a:pPr lvl="0"/>
            <a:r>
              <a:rPr lang="ar-SA" sz="2800" b="1" dirty="0" smtClean="0">
                <a:solidFill>
                  <a:srgbClr val="00B050"/>
                </a:solidFill>
              </a:rPr>
              <a:t>وظائف </a:t>
            </a:r>
            <a:r>
              <a:rPr lang="ar-SA" sz="2800" b="1" dirty="0">
                <a:solidFill>
                  <a:srgbClr val="00B050"/>
                </a:solidFill>
              </a:rPr>
              <a:t>عملية إعادة التأمين</a:t>
            </a:r>
            <a:r>
              <a:rPr lang="en-US" sz="2800" b="1" i="1" dirty="0"/>
              <a:t>: </a:t>
            </a:r>
            <a:r>
              <a:rPr lang="ar-SA" sz="2800" dirty="0"/>
              <a:t>يمكن تلخيص وظائف عملية إعادة التأمين في النقاط التالية</a:t>
            </a:r>
            <a:r>
              <a:rPr lang="ar-DZ" sz="2800" dirty="0" smtClean="0"/>
              <a:t/>
            </a:r>
            <a:br>
              <a:rPr lang="ar-DZ" sz="2800" dirty="0" smtClean="0"/>
            </a:br>
            <a:r>
              <a:rPr lang="ar-SA" sz="2800" dirty="0"/>
              <a:t>تسمح عملية إعادة التأمين بتفتيت الأخطار المركزة و تحويلها إلى أخطار قابلة للتأمين، الأمر الذي ينتج عنه توفير نوع من الحماية التأمينية لمثل هذا النوع من الأخطار</a:t>
            </a:r>
            <a:r>
              <a:rPr lang="ar-DZ" sz="2800" dirty="0"/>
              <a:t>.</a:t>
            </a:r>
            <a:endParaRPr lang="fr-FR" sz="2800" dirty="0"/>
          </a:p>
          <a:p>
            <a:pPr lvl="0"/>
            <a:r>
              <a:rPr lang="en-US" sz="2800" dirty="0"/>
              <a:t> </a:t>
            </a:r>
            <a:r>
              <a:rPr lang="ar-SA" sz="2800" dirty="0"/>
              <a:t>عملية إعادة التأمين تشجع شركات التأمين المباشر على زيادة قدراتها الاستيعابية، من خلال قبولها الاكتتاب في عمليات عديدة ومهما كانت درجة المخاطر فيها إلا أن المؤمن المباشر يعلم مسبقا أن آلية إعادة التأمين تمكنه من الاحتفاظ بجزء من هذه العمليات تتلاءم و قدراته المالية و يعيد تأمين باقي العمليات، مما يؤدي بشركات التأمين إلى زيادة نشاطها و توسيع عملياتها التأمينية الأمر الذي ينتج عنه تحسن في مركزها المالي.</a:t>
            </a:r>
            <a:endParaRPr lang="fr-FR" sz="2800" dirty="0"/>
          </a:p>
          <a:p>
            <a:pPr lvl="0"/>
            <a:r>
              <a:rPr lang="en-US" sz="2800" dirty="0"/>
              <a:t> </a:t>
            </a:r>
            <a:r>
              <a:rPr lang="ar-SA" sz="2800" dirty="0"/>
              <a:t>ينتج عن عملية إعادة التأمين توفير نوع من الرقابة على كل من معدلات الخسارة ومعدلات المصاريف من خلال فحص و دراسة العمليات الجديدة المركزة قبل الاكتتاب فيها ومن جهة أخرى فإن هيئات الرقابة و الإشراف تفرض على شركات التأمين حد أدنى للملاءة بحيث يجب أن لا يزيد عن صافي الأقساط مخصوما منها الأقساط المسندة لمعيد التأمين</a:t>
            </a:r>
            <a:r>
              <a:rPr lang="en-US" sz="2800" dirty="0"/>
              <a:t>.</a:t>
            </a:r>
            <a:endParaRPr lang="fr-FR" sz="2800" dirty="0"/>
          </a:p>
          <a:p>
            <a:pPr lvl="0"/>
            <a:endParaRPr lang="ar-DZ" dirty="0" smtClean="0"/>
          </a:p>
        </p:txBody>
      </p:sp>
      <p:sp>
        <p:nvSpPr>
          <p:cNvPr id="4" name="Rectangle 3"/>
          <p:cNvSpPr/>
          <p:nvPr/>
        </p:nvSpPr>
        <p:spPr>
          <a:xfrm>
            <a:off x="828843" y="169597"/>
            <a:ext cx="10022304" cy="584775"/>
          </a:xfrm>
          <a:prstGeom prst="rect">
            <a:avLst/>
          </a:prstGeom>
        </p:spPr>
        <p:txBody>
          <a:bodyPr wrap="square">
            <a:spAutoFit/>
          </a:bodyPr>
          <a:lstStyle/>
          <a:p>
            <a:pPr algn="ctr" rtl="1"/>
            <a:r>
              <a:rPr lang="ar-DZ" sz="3200" b="1" dirty="0">
                <a:solidFill>
                  <a:srgbClr val="FF0000"/>
                </a:solidFill>
              </a:rPr>
              <a:t>مفاهيم حول إعادة التأمين </a:t>
            </a:r>
            <a:r>
              <a:rPr lang="ar-DZ" sz="3200" b="1" dirty="0" smtClean="0">
                <a:solidFill>
                  <a:srgbClr val="FF0000"/>
                </a:solidFill>
              </a:rPr>
              <a:t>التجاري</a:t>
            </a:r>
            <a:endParaRPr lang="ar-DZ" sz="3200" b="1" dirty="0">
              <a:solidFill>
                <a:srgbClr val="FF0000"/>
              </a:solidFill>
            </a:endParaRPr>
          </a:p>
        </p:txBody>
      </p:sp>
    </p:spTree>
    <p:extLst>
      <p:ext uri="{BB962C8B-B14F-4D97-AF65-F5344CB8AC3E}">
        <p14:creationId xmlns:p14="http://schemas.microsoft.com/office/powerpoint/2010/main" val="11915359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716272"/>
            <a:ext cx="11400185" cy="5973784"/>
          </a:xfrm>
        </p:spPr>
        <p:txBody>
          <a:bodyPr>
            <a:normAutofit fontScale="92500" lnSpcReduction="10000"/>
          </a:bodyPr>
          <a:lstStyle/>
          <a:p>
            <a:pPr lvl="0"/>
            <a:r>
              <a:rPr lang="ar-SA" sz="2800" b="1" dirty="0" smtClean="0">
                <a:solidFill>
                  <a:srgbClr val="00B050"/>
                </a:solidFill>
              </a:rPr>
              <a:t>وظائف </a:t>
            </a:r>
            <a:r>
              <a:rPr lang="ar-SA" sz="2800" b="1" dirty="0">
                <a:solidFill>
                  <a:srgbClr val="00B050"/>
                </a:solidFill>
              </a:rPr>
              <a:t>عملية إعادة التأمين</a:t>
            </a:r>
            <a:r>
              <a:rPr lang="en-US" sz="2800" b="1" i="1" dirty="0"/>
              <a:t>: </a:t>
            </a:r>
            <a:endParaRPr lang="ar-DZ" sz="2800" dirty="0"/>
          </a:p>
          <a:p>
            <a:pPr lvl="0"/>
            <a:r>
              <a:rPr lang="fr-FR" dirty="0"/>
              <a:t> </a:t>
            </a:r>
            <a:r>
              <a:rPr lang="ar-SA" sz="2800" dirty="0"/>
              <a:t>الدعم </a:t>
            </a:r>
            <a:r>
              <a:rPr lang="ar-SA" sz="2800" dirty="0" smtClean="0"/>
              <a:t>التقني</a:t>
            </a:r>
            <a:r>
              <a:rPr lang="en-US" sz="2800" dirty="0" smtClean="0"/>
              <a:t>:</a:t>
            </a:r>
            <a:r>
              <a:rPr lang="ar-DZ" sz="2800" dirty="0" smtClean="0"/>
              <a:t> </a:t>
            </a:r>
            <a:r>
              <a:rPr lang="ar-SA" sz="2800" dirty="0" smtClean="0"/>
              <a:t>تمتاز  </a:t>
            </a:r>
            <a:r>
              <a:rPr lang="ar-SA" sz="2800" dirty="0"/>
              <a:t>عادة شركات إعادة التأمين  بتجارب وخبرات  وقدرات تقنية </a:t>
            </a:r>
            <a:r>
              <a:rPr lang="ar-DZ" sz="2800" dirty="0"/>
              <a:t>غبر</a:t>
            </a:r>
            <a:r>
              <a:rPr lang="ar-SA" sz="2800" dirty="0"/>
              <a:t>  متوفرة لدى شركات التأمين ، كتسعير الأخطار الصناعية الكبرى  ، إلا أن تعامل شركات التأمين  م</a:t>
            </a:r>
            <a:r>
              <a:rPr lang="ar-DZ" sz="2800" dirty="0"/>
              <a:t>ُ</a:t>
            </a:r>
            <a:r>
              <a:rPr lang="ar-SA" sz="2800" dirty="0"/>
              <a:t>كلف وصعب مع هذا النوع من الأخطار</a:t>
            </a:r>
            <a:r>
              <a:rPr lang="en-US" sz="2800" dirty="0"/>
              <a:t>. </a:t>
            </a:r>
            <a:r>
              <a:rPr lang="ar-SA" sz="2800" dirty="0"/>
              <a:t>فمعيد التأمين </a:t>
            </a:r>
            <a:r>
              <a:rPr lang="ar-SA" sz="2800" dirty="0" err="1"/>
              <a:t>بإعتباره</a:t>
            </a:r>
            <a:r>
              <a:rPr lang="ar-SA" sz="2800" dirty="0"/>
              <a:t> يملك الخبرة و التجربة لعرض استشارته الفنية  و منح حلول نتيجة</a:t>
            </a:r>
            <a:r>
              <a:rPr lang="ar-DZ" sz="2800" dirty="0"/>
              <a:t>،</a:t>
            </a:r>
            <a:r>
              <a:rPr lang="ar-SA" sz="2800" dirty="0"/>
              <a:t> تعامله مع المخاطر الغير القياسية مما يشجع شركات التأمين المباشر في </a:t>
            </a:r>
            <a:r>
              <a:rPr lang="ar-SA" sz="2800" dirty="0" err="1"/>
              <a:t>الإكتتاب</a:t>
            </a:r>
            <a:r>
              <a:rPr lang="ar-SA" sz="2800" dirty="0"/>
              <a:t> في أخطار وعمل دورات تدريبية </a:t>
            </a:r>
            <a:r>
              <a:rPr lang="ar-DZ" sz="2800" dirty="0"/>
              <a:t>ف</a:t>
            </a:r>
            <a:r>
              <a:rPr lang="ar-SA" sz="2800" dirty="0"/>
              <a:t>ي  مجال </a:t>
            </a:r>
            <a:r>
              <a:rPr lang="ar-SA" sz="2800" dirty="0" err="1" smtClean="0"/>
              <a:t>الإكتوار</a:t>
            </a:r>
            <a:r>
              <a:rPr lang="ar-DZ" sz="2800" dirty="0" smtClean="0"/>
              <a:t>ي</a:t>
            </a:r>
            <a:r>
              <a:rPr lang="ar-SA" sz="2800" dirty="0" smtClean="0"/>
              <a:t>ة</a:t>
            </a:r>
            <a:r>
              <a:rPr lang="en-US" sz="2800" dirty="0"/>
              <a:t>.</a:t>
            </a:r>
            <a:endParaRPr lang="fr-FR" sz="2800" dirty="0"/>
          </a:p>
          <a:p>
            <a:pPr lvl="0"/>
            <a:r>
              <a:rPr lang="ar-SA" sz="2800" dirty="0"/>
              <a:t> تقوم عملية إعادة التأمين بدور هام من الناحية التمويلية سواء بالنسبة للمؤمن المباشر أو شركات إعادة التامين، من خلال تحويل الأقساط و التعويضات بينهما</a:t>
            </a:r>
            <a:r>
              <a:rPr lang="en-US" sz="2800" dirty="0"/>
              <a:t>.</a:t>
            </a:r>
            <a:endParaRPr lang="fr-FR" sz="2800" dirty="0"/>
          </a:p>
          <a:p>
            <a:pPr lvl="0"/>
            <a:r>
              <a:rPr lang="ar-SA" sz="2800" dirty="0"/>
              <a:t>إن عملية إعادة التأمين تساعد على توزيع عبء الخسائر التي قد يتعرض لها </a:t>
            </a:r>
            <a:r>
              <a:rPr lang="ar-SA" sz="2800" dirty="0" err="1"/>
              <a:t>الإقتصاد</a:t>
            </a:r>
            <a:r>
              <a:rPr lang="ar-SA" sz="2800" dirty="0"/>
              <a:t> الوطني لبلد ما إلى خارج الحدود من خلال مشاركة العديد من هيئات و شركات التأمين في العالم على تقاسم تحمل المخاطر ، و تظهر الأهمية جليا خاصة في  المخاطر الكبرى و المركزة، مثل المخاطر المترتبة عن الكوارث الطبيعية</a:t>
            </a:r>
            <a:r>
              <a:rPr lang="en-US" sz="2800" dirty="0"/>
              <a:t>.</a:t>
            </a:r>
            <a:endParaRPr lang="fr-FR" sz="2800" dirty="0"/>
          </a:p>
          <a:p>
            <a:pPr lvl="0"/>
            <a:endParaRPr lang="ar-DZ" dirty="0" smtClean="0"/>
          </a:p>
        </p:txBody>
      </p:sp>
      <p:sp>
        <p:nvSpPr>
          <p:cNvPr id="4" name="Rectangle 3"/>
          <p:cNvSpPr/>
          <p:nvPr/>
        </p:nvSpPr>
        <p:spPr>
          <a:xfrm>
            <a:off x="854243" y="131497"/>
            <a:ext cx="10022304" cy="584775"/>
          </a:xfrm>
          <a:prstGeom prst="rect">
            <a:avLst/>
          </a:prstGeom>
        </p:spPr>
        <p:txBody>
          <a:bodyPr wrap="square">
            <a:spAutoFit/>
          </a:bodyPr>
          <a:lstStyle/>
          <a:p>
            <a:pPr algn="ctr" rtl="1"/>
            <a:r>
              <a:rPr lang="ar-DZ" sz="3200" b="1" dirty="0">
                <a:solidFill>
                  <a:srgbClr val="FF0000"/>
                </a:solidFill>
              </a:rPr>
              <a:t>مفاهيم حول إعادة التأمين </a:t>
            </a:r>
            <a:r>
              <a:rPr lang="ar-DZ" sz="3200" b="1" dirty="0" smtClean="0">
                <a:solidFill>
                  <a:srgbClr val="FF0000"/>
                </a:solidFill>
              </a:rPr>
              <a:t>التجاري</a:t>
            </a:r>
            <a:endParaRPr lang="ar-DZ" sz="3200" b="1" dirty="0">
              <a:solidFill>
                <a:srgbClr val="FF0000"/>
              </a:solidFill>
            </a:endParaRPr>
          </a:p>
        </p:txBody>
      </p:sp>
    </p:spTree>
    <p:extLst>
      <p:ext uri="{BB962C8B-B14F-4D97-AF65-F5344CB8AC3E}">
        <p14:creationId xmlns:p14="http://schemas.microsoft.com/office/powerpoint/2010/main" val="19848714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716272"/>
            <a:ext cx="11400185" cy="5973784"/>
          </a:xfrm>
        </p:spPr>
        <p:txBody>
          <a:bodyPr>
            <a:normAutofit fontScale="92500" lnSpcReduction="10000"/>
          </a:bodyPr>
          <a:lstStyle/>
          <a:p>
            <a:pPr lvl="0"/>
            <a:r>
              <a:rPr lang="ar-SA" sz="2800" b="1" dirty="0" smtClean="0">
                <a:solidFill>
                  <a:srgbClr val="00B050"/>
                </a:solidFill>
              </a:rPr>
              <a:t>وظائف </a:t>
            </a:r>
            <a:r>
              <a:rPr lang="ar-SA" sz="2800" b="1" dirty="0">
                <a:solidFill>
                  <a:srgbClr val="00B050"/>
                </a:solidFill>
              </a:rPr>
              <a:t>عملية إعادة التأمين</a:t>
            </a:r>
            <a:r>
              <a:rPr lang="en-US" sz="2800" b="1" i="1" dirty="0"/>
              <a:t>: </a:t>
            </a:r>
            <a:endParaRPr lang="ar-DZ" sz="2800" dirty="0"/>
          </a:p>
          <a:p>
            <a:pPr lvl="0"/>
            <a:r>
              <a:rPr lang="fr-FR" dirty="0"/>
              <a:t> </a:t>
            </a:r>
            <a:r>
              <a:rPr lang="ar-SA" sz="2800" dirty="0"/>
              <a:t>الدعم </a:t>
            </a:r>
            <a:r>
              <a:rPr lang="ar-SA" sz="2800" dirty="0" smtClean="0"/>
              <a:t>التقني</a:t>
            </a:r>
            <a:r>
              <a:rPr lang="en-US" sz="2800" dirty="0" smtClean="0"/>
              <a:t>:</a:t>
            </a:r>
            <a:r>
              <a:rPr lang="ar-DZ" sz="2800" dirty="0" smtClean="0"/>
              <a:t> </a:t>
            </a:r>
            <a:r>
              <a:rPr lang="ar-SA" sz="2800" dirty="0" smtClean="0"/>
              <a:t>تمتاز  </a:t>
            </a:r>
            <a:r>
              <a:rPr lang="ar-SA" sz="2800" dirty="0"/>
              <a:t>عادة شركات إعادة التأمين  بتجارب وخبرات  وقدرات تقنية </a:t>
            </a:r>
            <a:r>
              <a:rPr lang="ar-DZ" sz="2800" dirty="0"/>
              <a:t>غبر</a:t>
            </a:r>
            <a:r>
              <a:rPr lang="ar-SA" sz="2800" dirty="0"/>
              <a:t>  متوفرة لدى شركات التأمين ، كتسعير الأخطار الصناعية الكبرى  ، إلا أن تعامل شركات التأمين  م</a:t>
            </a:r>
            <a:r>
              <a:rPr lang="ar-DZ" sz="2800" dirty="0"/>
              <a:t>ُ</a:t>
            </a:r>
            <a:r>
              <a:rPr lang="ar-SA" sz="2800" dirty="0"/>
              <a:t>كلف وصعب مع هذا النوع من الأخطار</a:t>
            </a:r>
            <a:r>
              <a:rPr lang="en-US" sz="2800" dirty="0"/>
              <a:t>. </a:t>
            </a:r>
            <a:r>
              <a:rPr lang="ar-SA" sz="2800" dirty="0"/>
              <a:t>فمعيد التأمين </a:t>
            </a:r>
            <a:r>
              <a:rPr lang="ar-SA" sz="2800" dirty="0" err="1"/>
              <a:t>بإعتباره</a:t>
            </a:r>
            <a:r>
              <a:rPr lang="ar-SA" sz="2800" dirty="0"/>
              <a:t> يملك الخبرة و التجربة لعرض استشارته الفنية  و منح حلول نتيجة</a:t>
            </a:r>
            <a:r>
              <a:rPr lang="ar-DZ" sz="2800" dirty="0"/>
              <a:t>،</a:t>
            </a:r>
            <a:r>
              <a:rPr lang="ar-SA" sz="2800" dirty="0"/>
              <a:t> تعامله مع المخاطر الغير القياسية مما يشجع شركات التأمين المباشر في </a:t>
            </a:r>
            <a:r>
              <a:rPr lang="ar-SA" sz="2800" dirty="0" err="1"/>
              <a:t>الإكتتاب</a:t>
            </a:r>
            <a:r>
              <a:rPr lang="ar-SA" sz="2800" dirty="0"/>
              <a:t> في أخطار وعمل دورات تدريبية </a:t>
            </a:r>
            <a:r>
              <a:rPr lang="ar-DZ" sz="2800" dirty="0"/>
              <a:t>ف</a:t>
            </a:r>
            <a:r>
              <a:rPr lang="ar-SA" sz="2800" dirty="0"/>
              <a:t>ي  مجال </a:t>
            </a:r>
            <a:r>
              <a:rPr lang="ar-SA" sz="2800" dirty="0" err="1" smtClean="0"/>
              <a:t>الإكتوار</a:t>
            </a:r>
            <a:r>
              <a:rPr lang="ar-DZ" sz="2800" dirty="0" smtClean="0"/>
              <a:t>ي</a:t>
            </a:r>
            <a:r>
              <a:rPr lang="ar-SA" sz="2800" dirty="0" smtClean="0"/>
              <a:t>ة</a:t>
            </a:r>
            <a:r>
              <a:rPr lang="en-US" sz="2800" dirty="0"/>
              <a:t>.</a:t>
            </a:r>
            <a:endParaRPr lang="fr-FR" sz="2800" dirty="0"/>
          </a:p>
          <a:p>
            <a:pPr lvl="0"/>
            <a:r>
              <a:rPr lang="ar-SA" sz="2800" dirty="0"/>
              <a:t> تقوم عملية إعادة التأمين بدور هام من الناحية التمويلية سواء بالنسبة للمؤمن المباشر أو شركات إعادة التامين، من خلال تحويل الأقساط و التعويضات بينهما</a:t>
            </a:r>
            <a:r>
              <a:rPr lang="en-US" sz="2800" dirty="0"/>
              <a:t>.</a:t>
            </a:r>
            <a:endParaRPr lang="fr-FR" sz="2800" dirty="0"/>
          </a:p>
          <a:p>
            <a:pPr lvl="0"/>
            <a:r>
              <a:rPr lang="ar-SA" sz="2800" dirty="0"/>
              <a:t>إن عملية إعادة التأمين تساعد على توزيع عبء الخسائر التي قد يتعرض لها </a:t>
            </a:r>
            <a:r>
              <a:rPr lang="ar-SA" sz="2800" dirty="0" err="1"/>
              <a:t>الإقتصاد</a:t>
            </a:r>
            <a:r>
              <a:rPr lang="ar-SA" sz="2800" dirty="0"/>
              <a:t> الوطني لبلد ما إلى خارج الحدود من خلال مشاركة العديد من هيئات و شركات التأمين في العالم على تقاسم تحمل المخاطر ، و تظهر الأهمية جليا خاصة في  المخاطر الكبرى و المركزة، مثل المخاطر المترتبة عن الكوارث الطبيعية</a:t>
            </a:r>
            <a:r>
              <a:rPr lang="en-US" sz="2800" dirty="0"/>
              <a:t>.</a:t>
            </a:r>
            <a:endParaRPr lang="fr-FR" sz="2800" dirty="0"/>
          </a:p>
          <a:p>
            <a:pPr lvl="0"/>
            <a:endParaRPr lang="ar-DZ" dirty="0" smtClean="0"/>
          </a:p>
        </p:txBody>
      </p:sp>
      <p:sp>
        <p:nvSpPr>
          <p:cNvPr id="4" name="Rectangle 3"/>
          <p:cNvSpPr/>
          <p:nvPr/>
        </p:nvSpPr>
        <p:spPr>
          <a:xfrm>
            <a:off x="854243" y="131497"/>
            <a:ext cx="10022304" cy="584775"/>
          </a:xfrm>
          <a:prstGeom prst="rect">
            <a:avLst/>
          </a:prstGeom>
        </p:spPr>
        <p:txBody>
          <a:bodyPr wrap="square">
            <a:spAutoFit/>
          </a:bodyPr>
          <a:lstStyle/>
          <a:p>
            <a:pPr algn="ctr" rtl="1"/>
            <a:r>
              <a:rPr lang="ar-DZ" sz="3200" b="1" dirty="0">
                <a:solidFill>
                  <a:srgbClr val="FF0000"/>
                </a:solidFill>
              </a:rPr>
              <a:t>مفاهيم حول إعادة التأمين </a:t>
            </a:r>
            <a:r>
              <a:rPr lang="ar-DZ" sz="3200" b="1" dirty="0" smtClean="0">
                <a:solidFill>
                  <a:srgbClr val="FF0000"/>
                </a:solidFill>
              </a:rPr>
              <a:t>التجاري</a:t>
            </a:r>
            <a:endParaRPr lang="ar-DZ" sz="3200" b="1" dirty="0">
              <a:solidFill>
                <a:srgbClr val="FF0000"/>
              </a:solidFill>
            </a:endParaRPr>
          </a:p>
        </p:txBody>
      </p:sp>
    </p:spTree>
    <p:extLst>
      <p:ext uri="{BB962C8B-B14F-4D97-AF65-F5344CB8AC3E}">
        <p14:creationId xmlns:p14="http://schemas.microsoft.com/office/powerpoint/2010/main" val="4749963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716272"/>
            <a:ext cx="11400185" cy="5973784"/>
          </a:xfrm>
        </p:spPr>
        <p:txBody>
          <a:bodyPr>
            <a:normAutofit/>
          </a:bodyPr>
          <a:lstStyle/>
          <a:p>
            <a:pPr lvl="0"/>
            <a:r>
              <a:rPr lang="ar-SA" sz="3000" b="1" dirty="0">
                <a:solidFill>
                  <a:srgbClr val="00B050"/>
                </a:solidFill>
              </a:rPr>
              <a:t>طرق إعادة التأمين </a:t>
            </a:r>
            <a:r>
              <a:rPr lang="ar-SA" sz="3000" b="1" dirty="0" smtClean="0">
                <a:solidFill>
                  <a:srgbClr val="00B050"/>
                </a:solidFill>
              </a:rPr>
              <a:t>التجاري</a:t>
            </a:r>
            <a:r>
              <a:rPr lang="ar-DZ" sz="3000" b="1" dirty="0" smtClean="0">
                <a:solidFill>
                  <a:srgbClr val="00B050"/>
                </a:solidFill>
              </a:rPr>
              <a:t>: </a:t>
            </a:r>
            <a:r>
              <a:rPr lang="fr-FR" sz="3000" b="1" dirty="0" smtClean="0">
                <a:solidFill>
                  <a:srgbClr val="00B050"/>
                </a:solidFill>
              </a:rPr>
              <a:t> </a:t>
            </a:r>
            <a:endParaRPr lang="ar-DZ" sz="3000" b="1" dirty="0" smtClean="0">
              <a:solidFill>
                <a:srgbClr val="00B050"/>
              </a:solidFill>
            </a:endParaRPr>
          </a:p>
          <a:p>
            <a:pPr lvl="0"/>
            <a:r>
              <a:rPr lang="ar-DZ" dirty="0" smtClean="0"/>
              <a:t>يعتبر </a:t>
            </a:r>
            <a:r>
              <a:rPr lang="ar-DZ" dirty="0"/>
              <a:t>إعادة التأمين </a:t>
            </a:r>
            <a:r>
              <a:rPr lang="ar-DZ" dirty="0" err="1"/>
              <a:t>الإختياري</a:t>
            </a:r>
            <a:r>
              <a:rPr lang="ar-DZ" dirty="0"/>
              <a:t> الأساس الذي بني عليه إعادة التأمين التجاري وفقا لهذه الطريقة تكون حرية الاختيار لكل من المؤمن المباشر ومعيد التأمين، وللمؤمن المباشر تحديد الجزء الذي يحتفظ به، والجزء الذي يعيد تأمينه من كل عملية، و لمعيد التأمين يملك الحق الكامل في قبول الخطر المعروض عليه أو رفضه كما له الحق في أن </a:t>
            </a:r>
            <a:endParaRPr lang="ar-DZ" dirty="0" smtClean="0"/>
          </a:p>
          <a:p>
            <a:r>
              <a:rPr lang="ar-DZ" dirty="0"/>
              <a:t>يطلب من المؤمن المباشر التصريح بجميع الظروف المادية المؤثرة في الخطر و التي أعتمدها في تحديد شروط التأمين و السعر الذي أحتسب قسط التأمين على أساسه </a:t>
            </a:r>
            <a:r>
              <a:rPr lang="ar-DZ" dirty="0" smtClean="0"/>
              <a:t>.</a:t>
            </a:r>
            <a:endParaRPr lang="fr-FR" dirty="0"/>
          </a:p>
        </p:txBody>
      </p:sp>
      <p:sp>
        <p:nvSpPr>
          <p:cNvPr id="4" name="Rectangle 3"/>
          <p:cNvSpPr/>
          <p:nvPr/>
        </p:nvSpPr>
        <p:spPr>
          <a:xfrm>
            <a:off x="854243" y="131497"/>
            <a:ext cx="10022304" cy="584775"/>
          </a:xfrm>
          <a:prstGeom prst="rect">
            <a:avLst/>
          </a:prstGeom>
        </p:spPr>
        <p:txBody>
          <a:bodyPr wrap="square">
            <a:spAutoFit/>
          </a:bodyPr>
          <a:lstStyle/>
          <a:p>
            <a:pPr algn="ctr" rtl="1"/>
            <a:r>
              <a:rPr lang="ar-DZ" sz="3200" b="1" dirty="0">
                <a:solidFill>
                  <a:srgbClr val="FF0000"/>
                </a:solidFill>
              </a:rPr>
              <a:t>مفاهيم حول إعادة التأمين </a:t>
            </a:r>
            <a:r>
              <a:rPr lang="ar-DZ" sz="3200" b="1" dirty="0" smtClean="0">
                <a:solidFill>
                  <a:srgbClr val="FF0000"/>
                </a:solidFill>
              </a:rPr>
              <a:t>التجاري</a:t>
            </a:r>
            <a:endParaRPr lang="ar-DZ" sz="3200" b="1" dirty="0">
              <a:solidFill>
                <a:srgbClr val="FF0000"/>
              </a:solidFill>
            </a:endParaRPr>
          </a:p>
        </p:txBody>
      </p:sp>
    </p:spTree>
    <p:extLst>
      <p:ext uri="{BB962C8B-B14F-4D97-AF65-F5344CB8AC3E}">
        <p14:creationId xmlns:p14="http://schemas.microsoft.com/office/powerpoint/2010/main" val="4189546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716272"/>
            <a:ext cx="11400185" cy="5973784"/>
          </a:xfrm>
        </p:spPr>
        <p:txBody>
          <a:bodyPr>
            <a:normAutofit/>
          </a:bodyPr>
          <a:lstStyle/>
          <a:p>
            <a:pPr lvl="0"/>
            <a:r>
              <a:rPr lang="ar-SA" sz="3000" b="1" dirty="0">
                <a:solidFill>
                  <a:srgbClr val="00B050"/>
                </a:solidFill>
              </a:rPr>
              <a:t>طرق إعادة التأمين </a:t>
            </a:r>
            <a:r>
              <a:rPr lang="ar-SA" sz="3000" b="1" dirty="0" smtClean="0">
                <a:solidFill>
                  <a:srgbClr val="00B050"/>
                </a:solidFill>
              </a:rPr>
              <a:t>التجاري</a:t>
            </a:r>
            <a:r>
              <a:rPr lang="ar-DZ" sz="3000" b="1" dirty="0" smtClean="0">
                <a:solidFill>
                  <a:srgbClr val="00B050"/>
                </a:solidFill>
              </a:rPr>
              <a:t>: </a:t>
            </a:r>
            <a:r>
              <a:rPr lang="fr-FR" sz="3000" b="1" dirty="0" smtClean="0">
                <a:solidFill>
                  <a:srgbClr val="00B050"/>
                </a:solidFill>
              </a:rPr>
              <a:t> </a:t>
            </a:r>
            <a:endParaRPr lang="ar-DZ" sz="3000" b="1" dirty="0" smtClean="0">
              <a:solidFill>
                <a:srgbClr val="00B050"/>
              </a:solidFill>
            </a:endParaRPr>
          </a:p>
          <a:p>
            <a:r>
              <a:rPr lang="ar-DZ" dirty="0"/>
              <a:t> و تتم العملية في التطبيق العملي بطلب بتقدم به المؤمن المباشر إلى معيد التأمين الاختياري يتضمن وصفا للخطر المراد تغطيته و قيمة تأمينه و السعر الذي أحتسب قسط التأمين على أساسه و فترة التغطية المطلوبة و على معيد التأمين إشعار المؤمن المباشر فورا، إلى حين دراسة الخطر المعروض مع إرسال تقرير  قبوله أو رفضه.  </a:t>
            </a:r>
            <a:endParaRPr lang="fr-FR" dirty="0"/>
          </a:p>
          <a:p>
            <a:r>
              <a:rPr lang="ar-DZ" dirty="0"/>
              <a:t>يجوز إسناد إعادة التأمين الاختياري للأكثر من معيد  تأمين بنسب محددة لكل واحد منهم و في هذه الحالة لا تعتبر التغطية منجزة إلا بعد قبول جميع المعيدين المشاركين و يعتمد هذا التوزيع على طبيعة الخطر و قيمة تأمينه ومثل هذا الإجراء لا يعتمد في الحالات التي تتطلب تغطية فورية</a:t>
            </a:r>
          </a:p>
        </p:txBody>
      </p:sp>
      <p:sp>
        <p:nvSpPr>
          <p:cNvPr id="4" name="Rectangle 3"/>
          <p:cNvSpPr/>
          <p:nvPr/>
        </p:nvSpPr>
        <p:spPr>
          <a:xfrm>
            <a:off x="854243" y="131497"/>
            <a:ext cx="10022304" cy="584775"/>
          </a:xfrm>
          <a:prstGeom prst="rect">
            <a:avLst/>
          </a:prstGeom>
        </p:spPr>
        <p:txBody>
          <a:bodyPr wrap="square">
            <a:spAutoFit/>
          </a:bodyPr>
          <a:lstStyle/>
          <a:p>
            <a:pPr algn="ctr" rtl="1"/>
            <a:r>
              <a:rPr lang="ar-DZ" sz="3200" b="1" dirty="0">
                <a:solidFill>
                  <a:srgbClr val="FF0000"/>
                </a:solidFill>
              </a:rPr>
              <a:t>مفاهيم حول إعادة التأمين </a:t>
            </a:r>
            <a:r>
              <a:rPr lang="ar-DZ" sz="3200" b="1" dirty="0" smtClean="0">
                <a:solidFill>
                  <a:srgbClr val="FF0000"/>
                </a:solidFill>
              </a:rPr>
              <a:t>التجاري</a:t>
            </a:r>
            <a:endParaRPr lang="ar-DZ" sz="3200" b="1" dirty="0">
              <a:solidFill>
                <a:srgbClr val="FF0000"/>
              </a:solidFill>
            </a:endParaRPr>
          </a:p>
        </p:txBody>
      </p:sp>
    </p:spTree>
    <p:extLst>
      <p:ext uri="{BB962C8B-B14F-4D97-AF65-F5344CB8AC3E}">
        <p14:creationId xmlns:p14="http://schemas.microsoft.com/office/powerpoint/2010/main" val="17100929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pPr marL="0" indent="0">
              <a:buNone/>
            </a:pPr>
            <a:r>
              <a:rPr lang="ar-DZ" b="1" cap="small" dirty="0" smtClean="0">
                <a:solidFill>
                  <a:srgbClr val="00B050"/>
                </a:solidFill>
              </a:rPr>
              <a:t>إعادة </a:t>
            </a:r>
            <a:r>
              <a:rPr lang="ar-DZ" b="1" cap="small" dirty="0">
                <a:solidFill>
                  <a:srgbClr val="00B050"/>
                </a:solidFill>
              </a:rPr>
              <a:t>التأمين الإجبارية ( </a:t>
            </a:r>
            <a:r>
              <a:rPr lang="ar-DZ" b="1" cap="small" dirty="0" err="1">
                <a:solidFill>
                  <a:srgbClr val="00B050"/>
                </a:solidFill>
              </a:rPr>
              <a:t>الإنفاقية</a:t>
            </a:r>
            <a:r>
              <a:rPr lang="ar-DZ" b="1" cap="small" dirty="0">
                <a:solidFill>
                  <a:srgbClr val="00B050"/>
                </a:solidFill>
              </a:rPr>
              <a:t>): </a:t>
            </a:r>
            <a:endParaRPr lang="fr-FR" b="1" i="1" cap="small" dirty="0">
              <a:solidFill>
                <a:srgbClr val="00B050"/>
              </a:solidFill>
            </a:endParaRPr>
          </a:p>
          <a:p>
            <a:r>
              <a:rPr lang="ar-DZ" dirty="0"/>
              <a:t>ظهرت نتيجة السلبيات الموجودة في الطريقة الاختيارية،  وهذه </a:t>
            </a:r>
            <a:r>
              <a:rPr lang="ar-DZ" dirty="0" err="1"/>
              <a:t>الإتفاقية</a:t>
            </a:r>
            <a:r>
              <a:rPr lang="ar-DZ" dirty="0"/>
              <a:t> يكون المؤمن المباشر ملزما بأن بشير إلى المؤمن المعيد ذلك الجزء من الخطر الذي يفترض عند حدود احتفاظه من عموم الأخطار المشمولة </a:t>
            </a:r>
            <a:r>
              <a:rPr lang="ar-DZ" dirty="0" err="1"/>
              <a:t>بالإتفاق</a:t>
            </a:r>
            <a:r>
              <a:rPr lang="ar-DZ" dirty="0"/>
              <a:t>.</a:t>
            </a:r>
            <a:endParaRPr lang="fr-FR" dirty="0"/>
          </a:p>
          <a:p>
            <a:r>
              <a:rPr lang="ar-DZ" dirty="0"/>
              <a:t>ويكون المؤمن المعيد ملزما مقدماً بقبول هذا الجزء وتنشأ مسؤولية المعيد حال إبرام عقد التأمين الأصلي بين المؤمن المباشر و المؤمن له الأصلي. </a:t>
            </a:r>
            <a:endParaRPr lang="fr-FR" dirty="0"/>
          </a:p>
          <a:p>
            <a:r>
              <a:rPr lang="ar-DZ" dirty="0"/>
              <a:t>يلتزم المؤمن المباشر بأن يحول نسبة معينة من محفظة الأخطار المتعاقد عليها وفقا للشروط محددة إلى معيد </a:t>
            </a:r>
            <a:r>
              <a:rPr lang="ar-DZ" dirty="0" err="1"/>
              <a:t>التأمين،ويلتزم</a:t>
            </a:r>
            <a:r>
              <a:rPr lang="ar-DZ" dirty="0"/>
              <a:t> هذا الأخير بقبولها وذلك طبقا للاتفاق المبرم بينهما مسبقا، بحيث تكون الإحالة من قبل المؤمن المباشر والقبول من جانب المعيد إجباريا بمقتضى </a:t>
            </a:r>
            <a:r>
              <a:rPr lang="ar-DZ" dirty="0" err="1"/>
              <a:t>الإتفاقية</a:t>
            </a:r>
            <a:r>
              <a:rPr lang="fr-FR" sz="3200" dirty="0"/>
              <a:t> </a:t>
            </a:r>
            <a:r>
              <a:rPr lang="ar-DZ" dirty="0"/>
              <a:t> حميد جاسم ، فوزي العلاوي، ، إدارة الخطر و التأمين،   دار الكتب و الوثائق ،الطبعة الأولى، بغداد  سنة  2020 ،ص 137</a:t>
            </a:r>
            <a:endParaRPr lang="fr-FR" dirty="0"/>
          </a:p>
          <a:p>
            <a:pPr>
              <a:buNone/>
            </a:pPr>
            <a:r>
              <a:rPr lang="ar-DZ" sz="2800" dirty="0" smtClean="0"/>
              <a:t/>
            </a:r>
            <a:br>
              <a:rPr lang="ar-DZ" sz="2800" dirty="0" smtClean="0"/>
            </a:br>
            <a:endParaRPr lang="ar-DZ" dirty="0" smtClean="0"/>
          </a:p>
        </p:txBody>
      </p:sp>
      <p:sp>
        <p:nvSpPr>
          <p:cNvPr id="4" name="Rectangle 3"/>
          <p:cNvSpPr/>
          <p:nvPr/>
        </p:nvSpPr>
        <p:spPr>
          <a:xfrm>
            <a:off x="397043" y="296597"/>
            <a:ext cx="10022304" cy="584775"/>
          </a:xfrm>
          <a:prstGeom prst="rect">
            <a:avLst/>
          </a:prstGeom>
        </p:spPr>
        <p:txBody>
          <a:bodyPr wrap="square">
            <a:spAutoFit/>
          </a:bodyPr>
          <a:lstStyle/>
          <a:p>
            <a:pPr algn="ctr" rtl="1"/>
            <a:r>
              <a:rPr lang="ar-DZ" sz="3200" b="1" dirty="0" smtClean="0">
                <a:solidFill>
                  <a:srgbClr val="FF0000"/>
                </a:solidFill>
              </a:rPr>
              <a:t>مفاهيم حول إعادة التأمين التجاري</a:t>
            </a:r>
            <a:endParaRPr lang="ar-DZ" sz="3200" b="1" dirty="0">
              <a:solidFill>
                <a:srgbClr val="FF0000"/>
              </a:solidFill>
            </a:endParaRPr>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r>
              <a:rPr lang="ar-DZ" dirty="0"/>
              <a:t>و بموجب هذا الاتفاق تتحدد حقوق و التزامات كلا من الشركتين من حيث:</a:t>
            </a:r>
            <a:endParaRPr lang="fr-FR" dirty="0"/>
          </a:p>
          <a:p>
            <a:pPr lvl="0"/>
            <a:r>
              <a:rPr lang="ar-DZ" dirty="0"/>
              <a:t>الأقساط الواجبة التحويل أو المتنازل عنها إلى معيد التأمين</a:t>
            </a:r>
            <a:endParaRPr lang="fr-FR" dirty="0"/>
          </a:p>
          <a:p>
            <a:pPr lvl="0"/>
            <a:r>
              <a:rPr lang="ar-DZ" dirty="0"/>
              <a:t>العمولة الواجب دفعها من قبل شركة إعادة التأمين للمؤمن المباشر </a:t>
            </a:r>
            <a:endParaRPr lang="fr-FR" dirty="0"/>
          </a:p>
          <a:p>
            <a:r>
              <a:rPr lang="ar-DZ" dirty="0"/>
              <a:t>التعويضات الواجبة على شركة إعادة التأمين على أن تكون مسؤولة عن التعويض في حدود الاتفاق المبرم بينها و بين شركة التأمين المتنازلة </a:t>
            </a:r>
            <a:r>
              <a:rPr lang="ar-DZ" sz="2800" dirty="0" smtClean="0"/>
              <a:t/>
            </a:r>
            <a:br>
              <a:rPr lang="ar-DZ" sz="2800" dirty="0" smtClean="0"/>
            </a:br>
            <a:endParaRPr lang="ar-DZ" dirty="0" smtClean="0"/>
          </a:p>
        </p:txBody>
      </p:sp>
      <p:sp>
        <p:nvSpPr>
          <p:cNvPr id="4" name="Rectangle 3"/>
          <p:cNvSpPr/>
          <p:nvPr/>
        </p:nvSpPr>
        <p:spPr>
          <a:xfrm>
            <a:off x="397043" y="296597"/>
            <a:ext cx="10022304" cy="584775"/>
          </a:xfrm>
          <a:prstGeom prst="rect">
            <a:avLst/>
          </a:prstGeom>
        </p:spPr>
        <p:txBody>
          <a:bodyPr wrap="square">
            <a:spAutoFit/>
          </a:bodyPr>
          <a:lstStyle/>
          <a:p>
            <a:pPr algn="ctr" rtl="1"/>
            <a:r>
              <a:rPr lang="ar-DZ" sz="3200" b="1" dirty="0" smtClean="0">
                <a:solidFill>
                  <a:srgbClr val="FF0000"/>
                </a:solidFill>
              </a:rPr>
              <a:t>مفاهيم حول إعادة التأمين التجاري</a:t>
            </a:r>
            <a:endParaRPr lang="ar-DZ" sz="3200" b="1" dirty="0">
              <a:solidFill>
                <a:srgbClr val="FF0000"/>
              </a:solidFill>
            </a:endParaRPr>
          </a:p>
        </p:txBody>
      </p:sp>
    </p:spTree>
    <p:extLst>
      <p:ext uri="{BB962C8B-B14F-4D97-AF65-F5344CB8AC3E}">
        <p14:creationId xmlns:p14="http://schemas.microsoft.com/office/powerpoint/2010/main" val="1648043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fontScale="70000" lnSpcReduction="20000"/>
          </a:bodyPr>
          <a:lstStyle/>
          <a:p>
            <a:pPr lvl="0"/>
            <a:r>
              <a:rPr lang="ar-DZ" sz="3000" dirty="0"/>
              <a:t>ومن مميزات هذه الطريقة أنها تتميز </a:t>
            </a:r>
            <a:r>
              <a:rPr lang="ar-DZ" sz="3000" dirty="0" err="1"/>
              <a:t>بإرتفاع</a:t>
            </a:r>
            <a:r>
              <a:rPr lang="ar-DZ" sz="3000" dirty="0"/>
              <a:t> نسبة العمولة التي يدفعها معيد التأمين للشركة المسندة حيث تصل هذه النسبة في بعض الحالات إلى 45</a:t>
            </a:r>
            <a:r>
              <a:rPr lang="en-US" sz="3000" dirty="0"/>
              <a:t>%</a:t>
            </a:r>
            <a:r>
              <a:rPr lang="ar-DZ" sz="3000" dirty="0"/>
              <a:t> من نصيب معيد التأمين من الأقساط   </a:t>
            </a:r>
            <a:endParaRPr lang="fr-FR" sz="3000" dirty="0"/>
          </a:p>
          <a:p>
            <a:r>
              <a:rPr lang="ar-DZ" sz="3000" b="1" cap="small" dirty="0"/>
              <a:t>3.4 طريقة مجمعات إعادة التأمين:</a:t>
            </a:r>
            <a:endParaRPr lang="fr-FR" sz="3000" b="1" i="1" cap="small" dirty="0"/>
          </a:p>
          <a:p>
            <a:r>
              <a:rPr lang="ar-DZ" sz="3000" dirty="0"/>
              <a:t>ينشأ مجمع إعادة التأمين عندما يتم </a:t>
            </a:r>
            <a:r>
              <a:rPr lang="ar-DZ" sz="3000" dirty="0" err="1"/>
              <a:t>الإتفاق</a:t>
            </a:r>
            <a:r>
              <a:rPr lang="ar-DZ" sz="3000" dirty="0"/>
              <a:t> بين عدد من الهيئات ذات القدرات المالية والفنية الكبيرة ، بهدف تجميع تلك العمليات التأمينية التي من طبيعة معينة بالتعاون بينها على إنشاء حساب مشترك </a:t>
            </a:r>
            <a:r>
              <a:rPr lang="ar-SA" sz="3000" dirty="0"/>
              <a:t>لتغطية وحدات تأمينية تتميز بقيم تأمينها العالية أو بحدة أخطارها وعالية القدرة للتعرض، و يكون معدل الخسارة المحتملة فيها عاليا،  وتتم عملية التجميع عن طريق </a:t>
            </a:r>
            <a:r>
              <a:rPr lang="ar-SA" sz="3000" dirty="0" err="1"/>
              <a:t>الإتفاق</a:t>
            </a:r>
            <a:r>
              <a:rPr lang="ar-SA" sz="3000" dirty="0"/>
              <a:t> بنسب محدّدة يتفق عليها مسبقا  </a:t>
            </a:r>
            <a:r>
              <a:rPr lang="ar-DZ" sz="3000" dirty="0"/>
              <a:t>ويتم توزيع الأقساط و توزيع التعويضات والخسائر  بين الشركات على أسس معينة تم الإنفاق عليها عند إنشاء المجمع.</a:t>
            </a:r>
            <a:endParaRPr lang="fr-FR" sz="3000" dirty="0"/>
          </a:p>
          <a:p>
            <a:r>
              <a:rPr lang="ar-DZ" sz="3000" dirty="0"/>
              <a:t> و تعمد شركات التأمين إلى هذه الطريقة لمواجهة </a:t>
            </a:r>
            <a:r>
              <a:rPr lang="ar-DZ" sz="3000" dirty="0" err="1"/>
              <a:t>الإحتمالات</a:t>
            </a:r>
            <a:r>
              <a:rPr lang="ar-DZ" sz="3000" dirty="0"/>
              <a:t> التي تكون فيها المخاطر المراد تأمينها على درجة كبيرة من الخطورة و تنشأ عند تحققها خسائر فادحة غير </a:t>
            </a:r>
            <a:r>
              <a:rPr lang="ar-DZ" sz="3000" dirty="0" err="1"/>
              <a:t>إعتيادية</a:t>
            </a:r>
            <a:r>
              <a:rPr lang="ar-DZ" sz="3000" dirty="0"/>
              <a:t> كأخطار الطيران </a:t>
            </a:r>
            <a:r>
              <a:rPr lang="ar-SA" sz="3000" dirty="0"/>
              <a:t>وتأمين هياكل الطائرات</a:t>
            </a:r>
            <a:r>
              <a:rPr lang="ar-DZ" sz="3000" dirty="0"/>
              <a:t> و أخطار النقل البري و أخطار المسؤولية المدنية و تعويضات عمال المناجم أخطار الحروب، والكوارث الطبيعية، التأمين على الانبعاث </a:t>
            </a:r>
            <a:r>
              <a:rPr lang="ar-DZ" sz="3000" dirty="0" smtClean="0"/>
              <a:t>النووية</a:t>
            </a:r>
            <a:endParaRPr lang="fr-FR" sz="3000" dirty="0"/>
          </a:p>
          <a:p>
            <a:r>
              <a:rPr lang="en-US" dirty="0"/>
              <a:t> </a:t>
            </a:r>
            <a:endParaRPr lang="fr-FR" dirty="0"/>
          </a:p>
          <a:p>
            <a:r>
              <a:rPr lang="ar-DZ" sz="2800" dirty="0" smtClean="0"/>
              <a:t/>
            </a:r>
            <a:br>
              <a:rPr lang="ar-DZ" sz="2800" dirty="0" smtClean="0"/>
            </a:br>
            <a:endParaRPr lang="ar-DZ" dirty="0" smtClean="0"/>
          </a:p>
        </p:txBody>
      </p:sp>
      <p:sp>
        <p:nvSpPr>
          <p:cNvPr id="4" name="Rectangle 3"/>
          <p:cNvSpPr/>
          <p:nvPr/>
        </p:nvSpPr>
        <p:spPr>
          <a:xfrm>
            <a:off x="397043" y="296597"/>
            <a:ext cx="10022304" cy="584775"/>
          </a:xfrm>
          <a:prstGeom prst="rect">
            <a:avLst/>
          </a:prstGeom>
        </p:spPr>
        <p:txBody>
          <a:bodyPr wrap="square">
            <a:spAutoFit/>
          </a:bodyPr>
          <a:lstStyle/>
          <a:p>
            <a:pPr algn="ctr" rtl="1"/>
            <a:r>
              <a:rPr lang="ar-DZ" sz="3200" b="1" dirty="0" smtClean="0">
                <a:solidFill>
                  <a:srgbClr val="FF0000"/>
                </a:solidFill>
              </a:rPr>
              <a:t>مفاهيم حول إعادة التأمين التجاري</a:t>
            </a:r>
            <a:endParaRPr lang="ar-DZ" sz="3200" b="1" dirty="0">
              <a:solidFill>
                <a:srgbClr val="FF0000"/>
              </a:solidFill>
            </a:endParaRPr>
          </a:p>
        </p:txBody>
      </p:sp>
    </p:spTree>
    <p:extLst>
      <p:ext uri="{BB962C8B-B14F-4D97-AF65-F5344CB8AC3E}">
        <p14:creationId xmlns:p14="http://schemas.microsoft.com/office/powerpoint/2010/main" val="3033652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167944"/>
            <a:ext cx="9905998" cy="799465"/>
          </a:xfrm>
        </p:spPr>
        <p:txBody>
          <a:bodyPr>
            <a:normAutofit/>
          </a:bodyPr>
          <a:lstStyle/>
          <a:p>
            <a:pPr algn="ctr"/>
            <a:r>
              <a:rPr lang="ar-SA" sz="4000" b="1" cap="small" dirty="0">
                <a:solidFill>
                  <a:srgbClr val="FF0000"/>
                </a:solidFill>
              </a:rPr>
              <a:t>مفهوم  إعادة </a:t>
            </a:r>
            <a:r>
              <a:rPr lang="ar-SA" sz="4000" b="1" cap="small" dirty="0" smtClean="0">
                <a:solidFill>
                  <a:srgbClr val="FF0000"/>
                </a:solidFill>
              </a:rPr>
              <a:t>التأمين</a:t>
            </a:r>
            <a:endParaRPr lang="ar-DZ" sz="4000" dirty="0">
              <a:solidFill>
                <a:srgbClr val="FF0000"/>
              </a:solidFill>
            </a:endParaRPr>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r>
              <a:rPr lang="ar-SA" b="1" i="1" cap="small" dirty="0"/>
              <a:t>مفهوم  إعادة التأمين</a:t>
            </a:r>
            <a:r>
              <a:rPr lang="en-US" b="1" i="1" cap="small" dirty="0"/>
              <a:t> : </a:t>
            </a:r>
            <a:r>
              <a:rPr lang="ar-SA" dirty="0"/>
              <a:t>هي عملية مقاسمة للمسؤولية عن الخطر المؤمن منه و نتائجه ، بين شركة التأمين التي توصف بالشركة المسندة </a:t>
            </a:r>
            <a:r>
              <a:rPr lang="en-US" dirty="0"/>
              <a:t>( The ceding company ) </a:t>
            </a:r>
            <a:r>
              <a:rPr lang="ar-DZ" dirty="0"/>
              <a:t> و بين شركة متخصصة هي شركة التأمين توصف بمعيد التأمين </a:t>
            </a:r>
            <a:r>
              <a:rPr lang="en-US" dirty="0"/>
              <a:t>( The Re-insurer ) </a:t>
            </a:r>
            <a:r>
              <a:rPr lang="ar-DZ" dirty="0"/>
              <a:t> وتُعرف عملية المقاسمة هذه بعملية الإسناد كما يُعرف الجزء الذي تحتفظ به شركة التأمين لحسابها من قيمة تأمين الخطر بالاحتفاظ</a:t>
            </a:r>
            <a:r>
              <a:rPr lang="fr-FR" sz="2800" dirty="0" smtClean="0"/>
              <a:t> </a:t>
            </a:r>
            <a:endParaRPr lang="ar-DZ" sz="2800" dirty="0" smtClean="0"/>
          </a:p>
          <a:p>
            <a:pPr lvl="0"/>
            <a:r>
              <a:rPr lang="ar-DZ" sz="2800" dirty="0"/>
              <a:t> </a:t>
            </a:r>
            <a:r>
              <a:rPr lang="ar-SA" b="1" dirty="0"/>
              <a:t>تعريف إعادة التأمين</a:t>
            </a:r>
            <a:r>
              <a:rPr lang="en-US" b="1" dirty="0"/>
              <a:t>:</a:t>
            </a:r>
            <a:endParaRPr lang="fr-FR" dirty="0"/>
          </a:p>
          <a:p>
            <a:r>
              <a:rPr lang="ar-SA" dirty="0"/>
              <a:t>عرّفه الدكتور أحمد سالم ملحم إعادة التأمين </a:t>
            </a:r>
            <a:r>
              <a:rPr lang="en-US" dirty="0"/>
              <a:t>" </a:t>
            </a:r>
            <a:r>
              <a:rPr lang="ar-SA" dirty="0"/>
              <a:t>عقد بين شركة التأمين المباشر و شركة إعادة التأمين، تلتزم بمقتضاه شركة التأمين المباشر بدفع حصة من أقساط التأمين المستحقة لها من المستأمنين لشركة إعادة التأمين، مقابل </a:t>
            </a:r>
            <a:r>
              <a:rPr lang="ar-SA" dirty="0" err="1"/>
              <a:t>إلتزام</a:t>
            </a:r>
            <a:r>
              <a:rPr lang="ar-SA" dirty="0"/>
              <a:t> شركة إعادة التأمين بتحمل حصة من المخاطر التي تلتزم بها شركة التأمين المباشر</a:t>
            </a:r>
            <a:endParaRPr lang="fr-FR" sz="2800" dirty="0" smtClean="0"/>
          </a:p>
          <a:p>
            <a:pPr>
              <a:buFont typeface="Wingdings" pitchFamily="2" charset="2"/>
              <a:buChar char="ü"/>
            </a:pPr>
            <a:endParaRPr lang="ar-DZ" sz="2600" dirty="0" smtClean="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167944"/>
            <a:ext cx="9905998" cy="799465"/>
          </a:xfrm>
        </p:spPr>
        <p:txBody>
          <a:bodyPr>
            <a:normAutofit/>
          </a:bodyPr>
          <a:lstStyle/>
          <a:p>
            <a:pPr algn="ctr"/>
            <a:r>
              <a:rPr lang="ar-SA" sz="4000" b="1" cap="small" dirty="0">
                <a:solidFill>
                  <a:srgbClr val="FF0000"/>
                </a:solidFill>
              </a:rPr>
              <a:t>مفهوم  إعادة </a:t>
            </a:r>
            <a:r>
              <a:rPr lang="ar-SA" sz="4000" b="1" cap="small" dirty="0" smtClean="0">
                <a:solidFill>
                  <a:srgbClr val="FF0000"/>
                </a:solidFill>
              </a:rPr>
              <a:t>التأمين</a:t>
            </a:r>
            <a:endParaRPr lang="ar-DZ" sz="4000" dirty="0">
              <a:solidFill>
                <a:srgbClr val="FF0000"/>
              </a:solidFill>
            </a:endParaRPr>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r>
              <a:rPr lang="ar-SA" dirty="0"/>
              <a:t>ويرى عبد الستار أن عملية إعادة التأمين هي </a:t>
            </a:r>
            <a:r>
              <a:rPr lang="en-US" dirty="0"/>
              <a:t>" </a:t>
            </a:r>
            <a:r>
              <a:rPr lang="ar-SA" dirty="0"/>
              <a:t>دفع شركة التأمين جزءاً يتفق عليه من أقساط التأمين التي تحصل عليها من المستأمنين إلى شركة إعادة التأمين، تضمن لها نظير أقساط إعادة التأمين هذه تحمُّل جزء من الخسائر في حال وقوع الخطر المؤمن ضده</a:t>
            </a:r>
            <a:r>
              <a:rPr lang="en-US" dirty="0"/>
              <a:t>.  </a:t>
            </a:r>
            <a:endParaRPr lang="fr-FR" dirty="0"/>
          </a:p>
          <a:p>
            <a:r>
              <a:rPr lang="ar-SA" dirty="0"/>
              <a:t>وفي تعريف أخر أنه أسلوب يستخدمه المؤمِّن المباشر، من خلاله يتم تفتيت الأخطار على أكثر من شركة  سواء داخل الدولة أو خارجها، وتتحمل كل شركة جزءا من الخسارة مقابل حصولها على جزء من القسط</a:t>
            </a:r>
            <a:r>
              <a:rPr lang="en-US" dirty="0"/>
              <a:t>.</a:t>
            </a:r>
            <a:r>
              <a:rPr lang="fr-FR" dirty="0"/>
              <a:t> </a:t>
            </a:r>
            <a:r>
              <a:rPr lang="ar-DZ" dirty="0"/>
              <a:t> محمد عريقات حربي،  سعيد جمعة عقل، التأمين وإدارة الخطر : النظرية و التطبيق، مرجع سابق الذكر، ص 189.</a:t>
            </a:r>
            <a:endParaRPr lang="fr-FR" dirty="0"/>
          </a:p>
          <a:p>
            <a:r>
              <a:rPr lang="ar-DZ" dirty="0"/>
              <a:t> </a:t>
            </a:r>
            <a:endParaRPr lang="fr-FR" dirty="0"/>
          </a:p>
          <a:p>
            <a:pPr>
              <a:buFont typeface="Wingdings" pitchFamily="2" charset="2"/>
              <a:buChar char="ü"/>
            </a:pPr>
            <a:endParaRPr lang="ar-DZ" sz="2600" dirty="0" smtClean="0"/>
          </a:p>
        </p:txBody>
      </p:sp>
    </p:spTree>
    <p:extLst>
      <p:ext uri="{BB962C8B-B14F-4D97-AF65-F5344CB8AC3E}">
        <p14:creationId xmlns:p14="http://schemas.microsoft.com/office/powerpoint/2010/main" val="22433195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167944"/>
            <a:ext cx="9905998" cy="799465"/>
          </a:xfrm>
        </p:spPr>
        <p:txBody>
          <a:bodyPr>
            <a:normAutofit/>
          </a:bodyPr>
          <a:lstStyle/>
          <a:p>
            <a:pPr algn="ctr"/>
            <a:r>
              <a:rPr lang="ar-SA" sz="4000" b="1" cap="small" dirty="0">
                <a:solidFill>
                  <a:srgbClr val="FF0000"/>
                </a:solidFill>
              </a:rPr>
              <a:t>مفهوم  إعادة </a:t>
            </a:r>
            <a:r>
              <a:rPr lang="ar-SA" sz="4000" b="1" cap="small" dirty="0" smtClean="0">
                <a:solidFill>
                  <a:srgbClr val="FF0000"/>
                </a:solidFill>
              </a:rPr>
              <a:t>التأمين</a:t>
            </a:r>
            <a:endParaRPr lang="ar-DZ" sz="4000" dirty="0">
              <a:solidFill>
                <a:srgbClr val="FF0000"/>
              </a:solidFill>
            </a:endParaRPr>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r>
              <a:rPr lang="ar-SA" dirty="0"/>
              <a:t>ويرى عبد الستار أن عملية إعادة التأمين هي </a:t>
            </a:r>
            <a:r>
              <a:rPr lang="en-US" dirty="0"/>
              <a:t>" </a:t>
            </a:r>
            <a:r>
              <a:rPr lang="ar-SA" dirty="0"/>
              <a:t>دفع شركة التأمين جزءاً يتفق عليه من أقساط التأمين التي تحصل عليها من المستأمنين إلى شركة إعادة التأمين، تضمن لها نظير أقساط إعادة التأمين هذه تحمُّل جزء من الخسائر في حال وقوع الخطر المؤمن ضده</a:t>
            </a:r>
            <a:r>
              <a:rPr lang="en-US" dirty="0"/>
              <a:t>.  </a:t>
            </a:r>
            <a:endParaRPr lang="fr-FR" dirty="0"/>
          </a:p>
          <a:p>
            <a:r>
              <a:rPr lang="ar-SA" dirty="0"/>
              <a:t>وفي تعريف أخر أنه أسلوب يستخدمه المؤمِّن المباشر، من خلاله يتم تفتيت الأخطار على أكثر من شركة  سواء داخل الدولة أو خارجها، وتتحمل كل شركة جزءا من الخسارة مقابل حصولها على جزء من القسط</a:t>
            </a:r>
            <a:r>
              <a:rPr lang="en-US" dirty="0"/>
              <a:t>.</a:t>
            </a:r>
            <a:r>
              <a:rPr lang="fr-FR" dirty="0"/>
              <a:t> </a:t>
            </a:r>
            <a:r>
              <a:rPr lang="ar-DZ" dirty="0"/>
              <a:t> </a:t>
            </a:r>
            <a:endParaRPr lang="fr-FR" dirty="0"/>
          </a:p>
          <a:p>
            <a:r>
              <a:rPr lang="ar-DZ" dirty="0"/>
              <a:t> </a:t>
            </a:r>
            <a:endParaRPr lang="fr-FR" dirty="0"/>
          </a:p>
          <a:p>
            <a:pPr>
              <a:buFont typeface="Wingdings" pitchFamily="2" charset="2"/>
              <a:buChar char="ü"/>
            </a:pPr>
            <a:endParaRPr lang="ar-DZ" sz="2600" dirty="0" smtClean="0"/>
          </a:p>
        </p:txBody>
      </p:sp>
    </p:spTree>
    <p:extLst>
      <p:ext uri="{BB962C8B-B14F-4D97-AF65-F5344CB8AC3E}">
        <p14:creationId xmlns:p14="http://schemas.microsoft.com/office/powerpoint/2010/main" val="29680921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167944"/>
            <a:ext cx="9905998" cy="799465"/>
          </a:xfrm>
        </p:spPr>
        <p:txBody>
          <a:bodyPr/>
          <a:lstStyle/>
          <a:p>
            <a:pPr algn="ctr"/>
            <a:r>
              <a:rPr lang="ar-DZ" dirty="0" smtClean="0">
                <a:solidFill>
                  <a:srgbClr val="FF0000"/>
                </a:solidFill>
              </a:rPr>
              <a:t>إعادة  التأمين التجاري</a:t>
            </a:r>
            <a:endParaRPr lang="ar-DZ" dirty="0">
              <a:solidFill>
                <a:srgbClr val="FF0000"/>
              </a:solidFill>
            </a:endParaRPr>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pPr lvl="0"/>
            <a:r>
              <a:rPr lang="ar-SA" dirty="0"/>
              <a:t>ومن تعاريف نستنتج خصائص إعادة التأمين</a:t>
            </a:r>
            <a:r>
              <a:rPr lang="en-US" dirty="0" smtClean="0"/>
              <a:t>:</a:t>
            </a:r>
            <a:endParaRPr lang="fr-FR" sz="1600" dirty="0"/>
          </a:p>
          <a:p>
            <a:pPr lvl="0"/>
            <a:r>
              <a:rPr lang="ar-SA" dirty="0"/>
              <a:t>أن إعادة التأمين عقد قائم بذاته بين شركة التأمين المباشر</a:t>
            </a:r>
            <a:r>
              <a:rPr lang="en-US" dirty="0"/>
              <a:t>( </a:t>
            </a:r>
            <a:r>
              <a:rPr lang="ar-SA" dirty="0"/>
              <a:t>المؤمن لها</a:t>
            </a:r>
            <a:r>
              <a:rPr lang="en-US" dirty="0"/>
              <a:t>) </a:t>
            </a:r>
            <a:r>
              <a:rPr lang="ar-SA" dirty="0"/>
              <a:t>وشركة إعادة التأمين </a:t>
            </a:r>
            <a:r>
              <a:rPr lang="en-US" dirty="0"/>
              <a:t>( </a:t>
            </a:r>
            <a:r>
              <a:rPr lang="ar-SA" dirty="0"/>
              <a:t>المؤمن</a:t>
            </a:r>
            <a:r>
              <a:rPr lang="en-US" dirty="0"/>
              <a:t>)</a:t>
            </a:r>
            <a:r>
              <a:rPr lang="ar-SA" dirty="0"/>
              <a:t>، فهو عقد من عقود التأمين التجاري</a:t>
            </a:r>
            <a:r>
              <a:rPr lang="en-US" dirty="0"/>
              <a:t>.</a:t>
            </a:r>
            <a:endParaRPr lang="fr-FR" sz="1600" dirty="0"/>
          </a:p>
          <a:p>
            <a:pPr lvl="0"/>
            <a:r>
              <a:rPr lang="ar-SA" dirty="0"/>
              <a:t>أن شركة التأمين المباشر تدفع إلى شركة إعادة التأمين حصة من أقساط التأمين المستحقة لها من المؤمن لهم بمقتضى العقد المبرم بينهما</a:t>
            </a:r>
            <a:r>
              <a:rPr lang="en-US" dirty="0"/>
              <a:t>.</a:t>
            </a:r>
            <a:endParaRPr lang="fr-FR" sz="1600" dirty="0"/>
          </a:p>
          <a:p>
            <a:pPr lvl="0"/>
            <a:r>
              <a:rPr lang="ar-SA" dirty="0"/>
              <a:t>أن شركة إعادة التأمين تتحمل حصة من المخاطر التي التزمت بها شركة التأمين المباشر نظير ما تتسلمه من أقساط</a:t>
            </a:r>
            <a:r>
              <a:rPr lang="en-US" dirty="0"/>
              <a:t>. </a:t>
            </a:r>
            <a:endParaRPr lang="fr-FR" sz="1600" dirty="0"/>
          </a:p>
          <a:p>
            <a:pPr lvl="0"/>
            <a:r>
              <a:rPr lang="ar-SA" dirty="0"/>
              <a:t>أ</a:t>
            </a:r>
            <a:r>
              <a:rPr lang="ar-DZ" dirty="0"/>
              <a:t>ن</a:t>
            </a:r>
            <a:r>
              <a:rPr lang="ar-SA" dirty="0"/>
              <a:t> المؤمن لهم من قبل الشركة التأمين المباشر لا علاقة لهم قانونياً بالعقد المبرم بين الشركتين </a:t>
            </a:r>
            <a:r>
              <a:rPr lang="ar-DZ" dirty="0" smtClean="0"/>
              <a:t>(</a:t>
            </a:r>
            <a:r>
              <a:rPr lang="en-US" dirty="0" smtClean="0"/>
              <a:t> </a:t>
            </a:r>
            <a:r>
              <a:rPr lang="ar-SA" dirty="0"/>
              <a:t>التأمين المباشر و إعادة </a:t>
            </a:r>
            <a:r>
              <a:rPr lang="ar-SA" dirty="0" smtClean="0"/>
              <a:t>التأمين</a:t>
            </a:r>
            <a:r>
              <a:rPr lang="ar-DZ" dirty="0"/>
              <a:t>)</a:t>
            </a:r>
            <a:endParaRPr lang="fr-FR" sz="1600" dirty="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167944"/>
            <a:ext cx="9905998" cy="799465"/>
          </a:xfrm>
        </p:spPr>
        <p:txBody>
          <a:bodyPr/>
          <a:lstStyle/>
          <a:p>
            <a:pPr algn="ctr"/>
            <a:r>
              <a:rPr lang="ar-SA" b="1" cap="small" dirty="0" smtClean="0">
                <a:solidFill>
                  <a:srgbClr val="FF0000"/>
                </a:solidFill>
              </a:rPr>
              <a:t>خصائص عقد التأمين</a:t>
            </a:r>
            <a:endParaRPr lang="ar-DZ" dirty="0">
              <a:solidFill>
                <a:srgbClr val="FF0000"/>
              </a:solidFill>
            </a:endParaRP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3292564864"/>
              </p:ext>
            </p:extLst>
          </p:nvPr>
        </p:nvGraphicFramePr>
        <p:xfrm>
          <a:off x="1809219" y="1463040"/>
          <a:ext cx="8388031" cy="4206240"/>
        </p:xfrm>
        <a:graphic>
          <a:graphicData uri="http://schemas.openxmlformats.org/drawingml/2006/table">
            <a:tbl>
              <a:tblPr rtl="1" firstRow="1" firstCol="1" bandRow="1">
                <a:tableStyleId>{5C22544A-7EE6-4342-B048-85BDC9FD1C3A}</a:tableStyleId>
              </a:tblPr>
              <a:tblGrid>
                <a:gridCol w="8388031">
                  <a:extLst>
                    <a:ext uri="{9D8B030D-6E8A-4147-A177-3AD203B41FA5}">
                      <a16:colId xmlns:a16="http://schemas.microsoft.com/office/drawing/2014/main" val="1715627051"/>
                    </a:ext>
                  </a:extLst>
                </a:gridCol>
              </a:tblGrid>
              <a:tr h="4206240">
                <a:tc>
                  <a:txBody>
                    <a:bodyPr/>
                    <a:lstStyle/>
                    <a:p>
                      <a:pPr marL="342900" lvl="0" indent="-342900" algn="ctr" rtl="1">
                        <a:lnSpc>
                          <a:spcPct val="115000"/>
                        </a:lnSpc>
                        <a:spcAft>
                          <a:spcPts val="1000"/>
                        </a:spcAft>
                        <a:buClr>
                          <a:srgbClr val="00B050"/>
                        </a:buClr>
                        <a:buSzPts val="7200"/>
                        <a:buFont typeface="Webdings" panose="05030102010509060703" pitchFamily="18" charset="2"/>
                        <a:buChar char=""/>
                        <a:tabLst>
                          <a:tab pos="478155" algn="l"/>
                        </a:tabLst>
                      </a:pPr>
                      <a:r>
                        <a:rPr lang="ar-SA" sz="3200" dirty="0">
                          <a:effectLst/>
                        </a:rPr>
                        <a:t>تختلف عملية إعادة التأمين عن عمليات المشاركة في التأمين حيث أنه في حالة المشاركة في التأمين يكون هناك صلة مباشرة بين المؤمن له و بين شركات التأمين المشاركة في التأمين حيث يكون كل المؤمنين مسؤولين أمام المؤمن له في حدود حصة كل منهم في مبلغ التأمين كما أن  المؤمن له يكون مسؤولا أمام مجموعة المؤمنين بالوفاء بالتزاماته المحددة في العقد</a:t>
                      </a:r>
                      <a:r>
                        <a:rPr lang="en-US" sz="3200" dirty="0">
                          <a:effectLst/>
                        </a:rPr>
                        <a:t>.</a:t>
                      </a:r>
                      <a:endParaRPr lang="fr-FR" sz="2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58714490"/>
                  </a:ext>
                </a:extLst>
              </a:tr>
            </a:tbl>
          </a:graphicData>
        </a:graphic>
      </p:graphicFrame>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360947"/>
            <a:ext cx="11400185" cy="6220327"/>
          </a:xfrm>
        </p:spPr>
        <p:txBody>
          <a:bodyPr>
            <a:normAutofit/>
          </a:bodyPr>
          <a:lstStyle/>
          <a:p>
            <a:pPr>
              <a:buFont typeface="Wingdings" pitchFamily="2" charset="2"/>
              <a:buChar char="ü"/>
            </a:pPr>
            <a:r>
              <a:rPr lang="ar-SA" sz="2800" b="1" dirty="0">
                <a:solidFill>
                  <a:srgbClr val="FF0000"/>
                </a:solidFill>
              </a:rPr>
              <a:t>العناصر الأساسية في عملية إعادة </a:t>
            </a:r>
            <a:r>
              <a:rPr lang="ar-SA" sz="2800" b="1" dirty="0" smtClean="0">
                <a:solidFill>
                  <a:srgbClr val="FF0000"/>
                </a:solidFill>
              </a:rPr>
              <a:t>التأمين</a:t>
            </a:r>
            <a:r>
              <a:rPr lang="ar-DZ" sz="2800" b="1" dirty="0" smtClean="0">
                <a:solidFill>
                  <a:srgbClr val="FF0000"/>
                </a:solidFill>
              </a:rPr>
              <a:t>: </a:t>
            </a:r>
          </a:p>
          <a:p>
            <a:pPr marL="0" indent="0">
              <a:buNone/>
            </a:pPr>
            <a:r>
              <a:rPr lang="ar-DZ" sz="2800" b="1" dirty="0" smtClean="0"/>
              <a:t>- </a:t>
            </a:r>
            <a:r>
              <a:rPr lang="ar-SA" sz="2800" b="1" dirty="0" smtClean="0"/>
              <a:t>المؤمن </a:t>
            </a:r>
            <a:r>
              <a:rPr lang="ar-SA" sz="2800" b="1" dirty="0"/>
              <a:t>المباشر</a:t>
            </a:r>
            <a:r>
              <a:rPr lang="en-US" sz="2800" b="1" dirty="0"/>
              <a:t>:</a:t>
            </a:r>
            <a:r>
              <a:rPr lang="ar-SA" sz="2800" dirty="0"/>
              <a:t> هو المؤمن الأصلي يقوم بالتنازل عن حصة العملية لمعيد أو لمعيدي التأمين و بتالي فإنه يقوم بنقل جزء الخطر إلى هيئات </a:t>
            </a:r>
            <a:r>
              <a:rPr lang="ar-SA" sz="2800" dirty="0" smtClean="0"/>
              <a:t>التأمين</a:t>
            </a:r>
            <a:endParaRPr lang="ar-DZ" sz="2800" dirty="0" smtClean="0"/>
          </a:p>
          <a:p>
            <a:pPr marL="0" indent="0">
              <a:buNone/>
            </a:pPr>
            <a:r>
              <a:rPr lang="ar-DZ" sz="2800" b="1" dirty="0" smtClean="0"/>
              <a:t>- </a:t>
            </a:r>
            <a:r>
              <a:rPr lang="ar-SA" sz="2800" b="1" dirty="0" smtClean="0"/>
              <a:t>معيد </a:t>
            </a:r>
            <a:r>
              <a:rPr lang="ar-SA" sz="2800" b="1" dirty="0"/>
              <a:t>التأمين</a:t>
            </a:r>
            <a:r>
              <a:rPr lang="en-US" sz="2800" dirty="0"/>
              <a:t> : </a:t>
            </a:r>
            <a:r>
              <a:rPr lang="ar-SA" sz="2800" dirty="0"/>
              <a:t>الهيئة التي تقبل </a:t>
            </a:r>
            <a:r>
              <a:rPr lang="ar-DZ" sz="2800" dirty="0"/>
              <a:t>عملية</a:t>
            </a:r>
            <a:r>
              <a:rPr lang="ar-SA" sz="2800" dirty="0"/>
              <a:t> إعادة التأمين </a:t>
            </a:r>
            <a:endParaRPr lang="fr-FR" sz="2800" dirty="0"/>
          </a:p>
          <a:p>
            <a:pPr marL="0" indent="0">
              <a:buNone/>
            </a:pPr>
            <a:r>
              <a:rPr lang="ar-DZ" sz="2800" b="1" dirty="0" smtClean="0"/>
              <a:t>- </a:t>
            </a:r>
            <a:r>
              <a:rPr lang="ar-SA" sz="2800" b="1" dirty="0" smtClean="0"/>
              <a:t>المبلغ </a:t>
            </a:r>
            <a:r>
              <a:rPr lang="ar-SA" sz="2800" b="1" dirty="0"/>
              <a:t>المعاد تأمينه</a:t>
            </a:r>
            <a:r>
              <a:rPr lang="en-US" sz="2800" b="1" dirty="0"/>
              <a:t>:</a:t>
            </a:r>
            <a:r>
              <a:rPr lang="ar-SA" sz="2800" dirty="0"/>
              <a:t> وهو المبلغ الذي يتنازل عليه المؤمن الأصلي إلى هيئة إعادة التأمين </a:t>
            </a:r>
            <a:endParaRPr lang="fr-FR" sz="2800" dirty="0"/>
          </a:p>
          <a:p>
            <a:pPr>
              <a:buFontTx/>
              <a:buChar char="-"/>
            </a:pPr>
            <a:r>
              <a:rPr lang="ar-DZ" sz="2800" b="1" dirty="0" smtClean="0"/>
              <a:t>ا</a:t>
            </a:r>
            <a:r>
              <a:rPr lang="ar-SA" sz="2800" b="1" dirty="0" smtClean="0"/>
              <a:t>لمبلغ </a:t>
            </a:r>
            <a:r>
              <a:rPr lang="ar-SA" sz="2800" b="1" dirty="0"/>
              <a:t>المحتفظ به</a:t>
            </a:r>
            <a:r>
              <a:rPr lang="en-US" sz="2800" dirty="0"/>
              <a:t>: </a:t>
            </a:r>
            <a:r>
              <a:rPr lang="ar-SA" sz="2800" dirty="0"/>
              <a:t>وهو الفرق بين مبلغ التأمين الذي </a:t>
            </a:r>
            <a:r>
              <a:rPr lang="ar-SA" sz="2800" dirty="0" err="1"/>
              <a:t>إتفق</a:t>
            </a:r>
            <a:r>
              <a:rPr lang="ar-SA" sz="2800" dirty="0"/>
              <a:t> المؤمن الأصلي مع المؤمن له على دفعه عند وقوع الخطر و المبلغ المعاد تأمينه لدى شركة إعادة التأمين </a:t>
            </a:r>
            <a:endParaRPr lang="ar-DZ" sz="2800" dirty="0"/>
          </a:p>
          <a:p>
            <a:pPr marL="0" indent="0">
              <a:buNone/>
            </a:pPr>
            <a:r>
              <a:rPr lang="ar-DZ" sz="2800" b="1" dirty="0" smtClean="0"/>
              <a:t>- </a:t>
            </a:r>
            <a:r>
              <a:rPr lang="ar-SA" sz="2800" b="1" dirty="0" smtClean="0"/>
              <a:t>عمولة </a:t>
            </a:r>
            <a:r>
              <a:rPr lang="ar-SA" sz="2800" b="1" dirty="0"/>
              <a:t>إعادة التأمين</a:t>
            </a:r>
            <a:r>
              <a:rPr lang="en-US" sz="2800" b="1" dirty="0"/>
              <a:t>:</a:t>
            </a:r>
            <a:r>
              <a:rPr lang="ar-SA" sz="2800" dirty="0"/>
              <a:t> هو المبلغ الذي تتقاضاه شركة التأمين المباشرة لتغطية مصاريف تحملها للعملية </a:t>
            </a:r>
            <a:r>
              <a:rPr lang="ar-SA" sz="2800" dirty="0" smtClean="0"/>
              <a:t>التأمينية</a:t>
            </a:r>
            <a:endParaRPr lang="ar-DZ" sz="2800" dirty="0"/>
          </a:p>
          <a:p>
            <a:pPr marL="0" indent="0">
              <a:buNone/>
            </a:pPr>
            <a:r>
              <a:rPr lang="ar-DZ" sz="2800" b="1" dirty="0" smtClean="0"/>
              <a:t>- </a:t>
            </a:r>
            <a:r>
              <a:rPr lang="ar-SA" sz="2800" b="1" dirty="0" smtClean="0"/>
              <a:t>عقد </a:t>
            </a:r>
            <a:r>
              <a:rPr lang="ar-SA" sz="2800" b="1" dirty="0"/>
              <a:t>إعادة التأمين</a:t>
            </a:r>
            <a:r>
              <a:rPr lang="en-US" sz="2800" b="1" dirty="0"/>
              <a:t>:</a:t>
            </a:r>
            <a:r>
              <a:rPr lang="ar-SA" sz="2800" dirty="0"/>
              <a:t> هو </a:t>
            </a:r>
            <a:r>
              <a:rPr lang="ar-SA" sz="2800" dirty="0" err="1"/>
              <a:t>إتفاق</a:t>
            </a:r>
            <a:r>
              <a:rPr lang="ar-SA" sz="2800" dirty="0"/>
              <a:t> بين هيئتين هما المؤمن الأصلي و هيئة إعادة التأمين</a:t>
            </a:r>
            <a:r>
              <a:rPr lang="en-US" sz="2800" dirty="0"/>
              <a:t>.</a:t>
            </a:r>
            <a:endParaRPr lang="fr-FR" sz="2800" dirty="0"/>
          </a:p>
          <a:p>
            <a:pPr>
              <a:buFont typeface="Wingdings" pitchFamily="2" charset="2"/>
              <a:buChar char="ü"/>
            </a:pPr>
            <a:endParaRPr lang="ar-DZ" sz="3200" b="1" dirty="0" smtClean="0">
              <a:solidFill>
                <a:srgbClr val="FF0000"/>
              </a:solidFill>
            </a:endParaRPr>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pPr lvl="0"/>
            <a:r>
              <a:rPr lang="ar-SA" sz="2800" b="1" cap="small" dirty="0">
                <a:solidFill>
                  <a:srgbClr val="00B050"/>
                </a:solidFill>
              </a:rPr>
              <a:t>أسباب اللجوء إلى إعادة </a:t>
            </a:r>
            <a:r>
              <a:rPr lang="ar-SA" sz="2800" b="1" cap="small" dirty="0" smtClean="0">
                <a:solidFill>
                  <a:srgbClr val="00B050"/>
                </a:solidFill>
              </a:rPr>
              <a:t>التأمين</a:t>
            </a:r>
            <a:r>
              <a:rPr lang="ar-DZ" sz="2800" b="1" cap="small" dirty="0" smtClean="0">
                <a:solidFill>
                  <a:srgbClr val="00B050"/>
                </a:solidFill>
              </a:rPr>
              <a:t>:</a:t>
            </a:r>
          </a:p>
          <a:p>
            <a:r>
              <a:rPr lang="ar-SA" sz="2800" dirty="0"/>
              <a:t>توجد أسباب عديدة تجعل شركة التأمين </a:t>
            </a:r>
            <a:r>
              <a:rPr lang="ar-DZ" sz="2800" dirty="0"/>
              <a:t>ت</a:t>
            </a:r>
            <a:r>
              <a:rPr lang="ar-SA" sz="2800" dirty="0"/>
              <a:t>تنازل لمعيد التأمين منها</a:t>
            </a:r>
            <a:r>
              <a:rPr lang="en-US" sz="2800" dirty="0"/>
              <a:t>:</a:t>
            </a:r>
            <a:endParaRPr lang="fr-FR" sz="2800" dirty="0"/>
          </a:p>
          <a:p>
            <a:pPr lvl="0"/>
            <a:r>
              <a:rPr lang="ar-SA" sz="2800" u="sng" dirty="0"/>
              <a:t> استقرار النتيجة السنوية </a:t>
            </a:r>
            <a:r>
              <a:rPr lang="en-US" sz="2800" u="sng" dirty="0"/>
              <a:t>:</a:t>
            </a:r>
            <a:r>
              <a:rPr lang="ar-SA" sz="2800" dirty="0"/>
              <a:t> إن تنازل شركات التأمين  يجعل من النتيجة السنوية أكثر استقرارا وثبات كما يساهم في تخفيض المعدلات الكارثية  </a:t>
            </a:r>
            <a:endParaRPr lang="fr-FR" sz="2800" dirty="0"/>
          </a:p>
          <a:p>
            <a:pPr lvl="0"/>
            <a:r>
              <a:rPr lang="ar-SA" sz="2800" u="sng" dirty="0"/>
              <a:t>تجانس  محفظة أخطار شركة التأمين </a:t>
            </a:r>
            <a:r>
              <a:rPr lang="en-US" sz="2800" u="sng" dirty="0"/>
              <a:t>:</a:t>
            </a:r>
            <a:r>
              <a:rPr lang="ar-SA" sz="2800" dirty="0"/>
              <a:t> باعتبار  أن المؤمن  لا يستطيع الاحتفاظ  لحساب الخاص بالأخطار المقدّرة بملايين الوحدات النقدية، لذلك يتنازل عن هذه الأخطار  عادة لمعيد  التأمين من أجل تجانس  محفظة  الأخطار  المحتفظ بها ، هذا التجانس يؤدي إلى  تقليل تذبذب نتائج شركة التأمين، واستقرارها</a:t>
            </a:r>
            <a:r>
              <a:rPr lang="en-US" sz="2800" dirty="0" smtClean="0"/>
              <a:t>.</a:t>
            </a:r>
            <a:endParaRPr lang="fr-FR" sz="2800" dirty="0"/>
          </a:p>
        </p:txBody>
      </p:sp>
      <p:sp>
        <p:nvSpPr>
          <p:cNvPr id="4" name="Rectangle 3"/>
          <p:cNvSpPr/>
          <p:nvPr/>
        </p:nvSpPr>
        <p:spPr>
          <a:xfrm>
            <a:off x="397043" y="296597"/>
            <a:ext cx="10022304" cy="523220"/>
          </a:xfrm>
          <a:prstGeom prst="rect">
            <a:avLst/>
          </a:prstGeom>
        </p:spPr>
        <p:txBody>
          <a:bodyPr wrap="square">
            <a:spAutoFit/>
          </a:bodyPr>
          <a:lstStyle/>
          <a:p>
            <a:pPr algn="ctr" rtl="1"/>
            <a:r>
              <a:rPr lang="ar-DZ" sz="2800" b="1" dirty="0" smtClean="0">
                <a:solidFill>
                  <a:srgbClr val="FF0000"/>
                </a:solidFill>
              </a:rPr>
              <a:t>مفاهيم حول إعادة التأمين التجاري </a:t>
            </a:r>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fontScale="92500" lnSpcReduction="20000"/>
          </a:bodyPr>
          <a:lstStyle/>
          <a:p>
            <a:pPr>
              <a:buNone/>
            </a:pPr>
            <a:endParaRPr lang="ar-DZ" dirty="0" smtClean="0"/>
          </a:p>
          <a:p>
            <a:pPr lvl="0"/>
            <a:r>
              <a:rPr lang="ar-SA" sz="3600" u="sng" dirty="0"/>
              <a:t>الرفع من الطاقة </a:t>
            </a:r>
            <a:r>
              <a:rPr lang="ar-SA" sz="3600" u="sng" dirty="0" err="1"/>
              <a:t>الإكتتابية</a:t>
            </a:r>
            <a:r>
              <a:rPr lang="en-US" sz="3600" u="sng" dirty="0"/>
              <a:t>:</a:t>
            </a:r>
            <a:r>
              <a:rPr lang="ar-SA" sz="3600" dirty="0"/>
              <a:t> تساعد عملية إعادة التأمين المباشر إلى زيادة القدرة </a:t>
            </a:r>
            <a:r>
              <a:rPr lang="ar-SA" sz="3600" dirty="0" err="1"/>
              <a:t>الإكتتابية</a:t>
            </a:r>
            <a:r>
              <a:rPr lang="ar-SA" sz="3600" dirty="0"/>
              <a:t> للشركة المباشرة مما تشجعها على قبول الأخطار الصناعية الكبرى و تسمح لشركات التأمين الصغيرة منافسة كبار الشركات للاكتتاب في الأخطار الكبيرة جدا</a:t>
            </a:r>
            <a:r>
              <a:rPr lang="en-US" sz="3600" dirty="0"/>
              <a:t> . </a:t>
            </a:r>
            <a:endParaRPr lang="fr-FR" sz="3600" dirty="0"/>
          </a:p>
          <a:p>
            <a:pPr lvl="0"/>
            <a:r>
              <a:rPr lang="ar-SA" sz="3600" u="sng" dirty="0"/>
              <a:t>توفير السيولة في الخزينة المتنازل </a:t>
            </a:r>
            <a:endParaRPr lang="fr-FR" sz="3600" dirty="0"/>
          </a:p>
          <a:p>
            <a:r>
              <a:rPr lang="ar-SA" sz="3600" u="sng" dirty="0"/>
              <a:t>وفرات الحجم </a:t>
            </a:r>
            <a:r>
              <a:rPr lang="en-US" sz="3600" u="sng" dirty="0"/>
              <a:t>:</a:t>
            </a:r>
            <a:r>
              <a:rPr lang="ar-SA" sz="3600" dirty="0"/>
              <a:t> إن تقنية إعادة التأمين  تسمح للجهة المتنازلة  بتحقيق تخفيض  في التكاليف الثابتة و </a:t>
            </a:r>
            <a:r>
              <a:rPr lang="ar-SA" sz="3600" dirty="0" err="1"/>
              <a:t>إقتصادات</a:t>
            </a:r>
            <a:r>
              <a:rPr lang="ar-SA" sz="3600" dirty="0"/>
              <a:t>  الحجم في التكاليف الإدارية، مما يؤدي بها  للمزيد من الاستثمارات في الأعمال التجارية</a:t>
            </a:r>
            <a:endParaRPr lang="ar-DZ" sz="3600" dirty="0"/>
          </a:p>
          <a:p>
            <a:r>
              <a:rPr lang="ar-DZ" sz="2800" dirty="0" smtClean="0"/>
              <a:t/>
            </a:r>
            <a:br>
              <a:rPr lang="ar-DZ" sz="2800" dirty="0" smtClean="0"/>
            </a:br>
            <a:endParaRPr lang="ar-DZ" dirty="0" smtClean="0"/>
          </a:p>
        </p:txBody>
      </p:sp>
      <p:sp>
        <p:nvSpPr>
          <p:cNvPr id="4" name="Rectangle 3"/>
          <p:cNvSpPr/>
          <p:nvPr/>
        </p:nvSpPr>
        <p:spPr>
          <a:xfrm>
            <a:off x="397043" y="296597"/>
            <a:ext cx="10022304" cy="1077218"/>
          </a:xfrm>
          <a:prstGeom prst="rect">
            <a:avLst/>
          </a:prstGeom>
        </p:spPr>
        <p:txBody>
          <a:bodyPr wrap="square">
            <a:spAutoFit/>
          </a:bodyPr>
          <a:lstStyle/>
          <a:p>
            <a:pPr algn="ctr" rtl="1"/>
            <a:r>
              <a:rPr lang="ar-DZ" sz="3200" b="1" dirty="0">
                <a:solidFill>
                  <a:srgbClr val="FF0000"/>
                </a:solidFill>
              </a:rPr>
              <a:t>مفاهيم حول إعادة التأمين التجاري </a:t>
            </a:r>
          </a:p>
          <a:p>
            <a:pPr algn="ctr" rtl="1"/>
            <a:endParaRPr lang="ar-DZ" sz="3200" b="1" dirty="0" smtClean="0">
              <a:solidFill>
                <a:srgbClr val="FF0000"/>
              </a:solidFill>
            </a:endParaRPr>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TM04033919[[fn=Circuit]]</Template>
  <TotalTime>6543</TotalTime>
  <Words>1769</Words>
  <Application>Microsoft Office PowerPoint</Application>
  <PresentationFormat>Grand écran</PresentationFormat>
  <Paragraphs>90</Paragraphs>
  <Slides>18</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18</vt:i4>
      </vt:variant>
    </vt:vector>
  </HeadingPairs>
  <TitlesOfParts>
    <vt:vector size="28" baseType="lpstr">
      <vt:lpstr>Arial</vt:lpstr>
      <vt:lpstr>Calibri Light</vt:lpstr>
      <vt:lpstr>Sakkal Majalla</vt:lpstr>
      <vt:lpstr>Simplified Arabic</vt:lpstr>
      <vt:lpstr>Times New Roman</vt:lpstr>
      <vt:lpstr>Trebuchet MS</vt:lpstr>
      <vt:lpstr>Tw Cen MT</vt:lpstr>
      <vt:lpstr>Webdings</vt:lpstr>
      <vt:lpstr>Wingdings</vt:lpstr>
      <vt:lpstr>Circuit</vt:lpstr>
      <vt:lpstr>محاضرات في مقياس الدولي</vt:lpstr>
      <vt:lpstr>مفهوم  إعادة التأمين</vt:lpstr>
      <vt:lpstr>مفهوم  إعادة التأمين</vt:lpstr>
      <vt:lpstr>مفهوم  إعادة التأمين</vt:lpstr>
      <vt:lpstr>إعادة  التأمين التجاري</vt:lpstr>
      <vt:lpstr>خصائص عقد التأمين</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TOP</dc:creator>
  <cp:lastModifiedBy>LENOVO</cp:lastModifiedBy>
  <cp:revision>237</cp:revision>
  <dcterms:created xsi:type="dcterms:W3CDTF">2021-11-23T16:00:41Z</dcterms:created>
  <dcterms:modified xsi:type="dcterms:W3CDTF">2025-02-13T15:32:02Z</dcterms:modified>
</cp:coreProperties>
</file>