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257" r:id="rId4"/>
    <p:sldId id="259" r:id="rId5"/>
    <p:sldId id="290" r:id="rId6"/>
    <p:sldId id="284" r:id="rId7"/>
    <p:sldId id="288" r:id="rId8"/>
    <p:sldId id="264" r:id="rId9"/>
    <p:sldId id="289" r:id="rId10"/>
    <p:sldId id="291" r:id="rId11"/>
    <p:sldId id="265" r:id="rId12"/>
    <p:sldId id="266" r:id="rId13"/>
    <p:sldId id="267" r:id="rId14"/>
    <p:sldId id="268" r:id="rId15"/>
    <p:sldId id="285" r:id="rId16"/>
    <p:sldId id="269" r:id="rId17"/>
    <p:sldId id="270" r:id="rId18"/>
    <p:sldId id="271" r:id="rId19"/>
    <p:sldId id="272" r:id="rId20"/>
    <p:sldId id="273" r:id="rId21"/>
    <p:sldId id="292" r:id="rId22"/>
    <p:sldId id="274" r:id="rId23"/>
    <p:sldId id="275" r:id="rId24"/>
    <p:sldId id="276" r:id="rId25"/>
    <p:sldId id="277" r:id="rId26"/>
    <p:sldId id="278" r:id="rId27"/>
    <p:sldId id="279" r:id="rId28"/>
    <p:sldId id="280" r:id="rId29"/>
    <p:sldId id="282" r:id="rId30"/>
    <p:sldId id="281" r:id="rId31"/>
    <p:sldId id="283"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BC785BC8-A69F-43BC-A250-AAC21C869A73}" type="datetimeFigureOut">
              <a:rPr lang="fr-FR" smtClean="0"/>
              <a:pPr/>
              <a:t>30/04/2024</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1A418A4-8471-4488-B64B-7C7FF01B1026}" type="slidenum">
              <a:rPr lang="fr-FR" smtClean="0"/>
              <a:pPr/>
              <a:t>‹N°›</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C785BC8-A69F-43BC-A250-AAC21C869A73}" type="datetimeFigureOut">
              <a:rPr lang="fr-FR" smtClean="0"/>
              <a:pPr/>
              <a:t>30/04/2024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A418A4-8471-4488-B64B-7C7FF01B1026}"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A1A418A4-8471-4488-B64B-7C7FF01B1026}" type="slidenum">
              <a:rPr lang="fr-FR" smtClean="0"/>
              <a:pPr/>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C785BC8-A69F-43BC-A250-AAC21C869A73}" type="datetimeFigureOut">
              <a:rPr lang="fr-FR" smtClean="0"/>
              <a:pPr/>
              <a:t>30/04/2024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BC785BC8-A69F-43BC-A250-AAC21C869A73}" type="datetimeFigureOut">
              <a:rPr lang="fr-FR" smtClean="0"/>
              <a:pPr/>
              <a:t>30/04/2024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A1A418A4-8471-4488-B64B-7C7FF01B1026}" type="slidenum">
              <a:rPr lang="fr-FR" smtClean="0"/>
              <a:pPr/>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BC785BC8-A69F-43BC-A250-AAC21C869A73}" type="datetimeFigureOut">
              <a:rPr lang="fr-FR" smtClean="0"/>
              <a:pPr/>
              <a:t>30/04/2024</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1A418A4-8471-4488-B64B-7C7FF01B1026}" type="slidenum">
              <a:rPr lang="fr-FR" smtClean="0"/>
              <a:pPr/>
              <a:t>‹N°›</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BC785BC8-A69F-43BC-A250-AAC21C869A73}" type="datetimeFigureOut">
              <a:rPr lang="fr-FR" smtClean="0"/>
              <a:pPr/>
              <a:t>30/04/2024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A418A4-8471-4488-B64B-7C7FF01B1026}" type="slidenum">
              <a:rPr lang="fr-FR" smtClean="0"/>
              <a:pPr/>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BC785BC8-A69F-43BC-A250-AAC21C869A73}" type="datetimeFigureOut">
              <a:rPr lang="fr-FR" smtClean="0"/>
              <a:pPr/>
              <a:t>30/04/2024</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A1A418A4-8471-4488-B64B-7C7FF01B1026}" type="slidenum">
              <a:rPr lang="fr-FR" smtClean="0"/>
              <a:pPr/>
              <a:t>‹N°›</a:t>
            </a:fld>
            <a:endParaRPr lang="fr-FR"/>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BC785BC8-A69F-43BC-A250-AAC21C869A73}" type="datetimeFigureOut">
              <a:rPr lang="fr-FR" smtClean="0"/>
              <a:pPr/>
              <a:t>30/04/2024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A1A418A4-8471-4488-B64B-7C7FF01B102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BC785BC8-A69F-43BC-A250-AAC21C869A73}" type="datetimeFigureOut">
              <a:rPr lang="fr-FR" smtClean="0"/>
              <a:pPr/>
              <a:t>30/04/2024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1A418A4-8471-4488-B64B-7C7FF01B102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1A418A4-8471-4488-B64B-7C7FF01B1026}" type="slidenum">
              <a:rPr lang="fr-FR" smtClean="0"/>
              <a:pPr/>
              <a:t>‹N°›</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BC785BC8-A69F-43BC-A250-AAC21C869A73}" type="datetimeFigureOut">
              <a:rPr lang="fr-FR" smtClean="0"/>
              <a:pPr/>
              <a:t>30/04/2024</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A1A418A4-8471-4488-B64B-7C7FF01B1026}" type="slidenum">
              <a:rPr lang="fr-FR" smtClean="0"/>
              <a:pPr/>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BC785BC8-A69F-43BC-A250-AAC21C869A73}" type="datetimeFigureOut">
              <a:rPr lang="fr-FR" smtClean="0"/>
              <a:pPr/>
              <a:t>30/04/2024</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C785BC8-A69F-43BC-A250-AAC21C869A73}" type="datetimeFigureOut">
              <a:rPr lang="fr-FR" smtClean="0"/>
              <a:pPr/>
              <a:t>30/04/2024</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1A418A4-8471-4488-B64B-7C7FF01B1026}" type="slidenum">
              <a:rPr lang="fr-FR" smtClean="0"/>
              <a:pPr/>
              <a:t>‹N°›</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2819400"/>
            <a:ext cx="6400800" cy="2181236"/>
          </a:xfrm>
        </p:spPr>
        <p:txBody>
          <a:bodyPr>
            <a:noAutofit/>
          </a:bodyPr>
          <a:lstStyle/>
          <a:p>
            <a:r>
              <a:rPr lang="ar-DZ" sz="3600" dirty="0" smtClean="0">
                <a:solidFill>
                  <a:schemeClr val="tx1"/>
                </a:solidFill>
                <a:latin typeface="Sakkal Majalla" pitchFamily="2" charset="-78"/>
                <a:cs typeface="Sakkal Majalla" pitchFamily="2" charset="-78"/>
              </a:rPr>
              <a:t>مقياس التأمين  ، </a:t>
            </a:r>
            <a:r>
              <a:rPr lang="ar-DZ" sz="3600" dirty="0" err="1" smtClean="0">
                <a:solidFill>
                  <a:schemeClr val="tx1"/>
                </a:solidFill>
                <a:latin typeface="Sakkal Majalla" pitchFamily="2" charset="-78"/>
                <a:cs typeface="Sakkal Majalla" pitchFamily="2" charset="-78"/>
              </a:rPr>
              <a:t>و</a:t>
            </a:r>
            <a:r>
              <a:rPr lang="ar-DZ" sz="3600" dirty="0" smtClean="0">
                <a:solidFill>
                  <a:schemeClr val="tx1"/>
                </a:solidFill>
                <a:latin typeface="Sakkal Majalla" pitchFamily="2" charset="-78"/>
                <a:cs typeface="Sakkal Majalla" pitchFamily="2" charset="-78"/>
              </a:rPr>
              <a:t> التأمين التكافلي </a:t>
            </a:r>
            <a:br>
              <a:rPr lang="ar-DZ" sz="3600" dirty="0" smtClean="0">
                <a:solidFill>
                  <a:schemeClr val="tx1"/>
                </a:solidFill>
                <a:latin typeface="Sakkal Majalla" pitchFamily="2" charset="-78"/>
                <a:cs typeface="Sakkal Majalla" pitchFamily="2" charset="-78"/>
              </a:rPr>
            </a:br>
            <a:r>
              <a:rPr lang="ar-DZ" sz="3600" dirty="0" smtClean="0">
                <a:solidFill>
                  <a:schemeClr val="tx1"/>
                </a:solidFill>
                <a:latin typeface="Sakkal Majalla" pitchFamily="2" charset="-78"/>
                <a:cs typeface="Sakkal Majalla" pitchFamily="2" charset="-78"/>
              </a:rPr>
              <a:t>طلبة السنة الأولى </a:t>
            </a:r>
            <a:r>
              <a:rPr lang="ar-DZ" sz="3600" dirty="0" err="1" smtClean="0">
                <a:solidFill>
                  <a:schemeClr val="tx1"/>
                </a:solidFill>
                <a:latin typeface="Sakkal Majalla" pitchFamily="2" charset="-78"/>
                <a:cs typeface="Sakkal Majalla" pitchFamily="2" charset="-78"/>
              </a:rPr>
              <a:t>ماستر</a:t>
            </a:r>
            <a:r>
              <a:rPr lang="ar-DZ" sz="3600" dirty="0" smtClean="0">
                <a:solidFill>
                  <a:schemeClr val="tx1"/>
                </a:solidFill>
                <a:latin typeface="Sakkal Majalla" pitchFamily="2" charset="-78"/>
                <a:cs typeface="Sakkal Majalla" pitchFamily="2" charset="-78"/>
              </a:rPr>
              <a:t> تخصص مالية </a:t>
            </a:r>
            <a:r>
              <a:rPr lang="ar-DZ" sz="3600" dirty="0" err="1" smtClean="0">
                <a:solidFill>
                  <a:schemeClr val="tx1"/>
                </a:solidFill>
                <a:latin typeface="Sakkal Majalla" pitchFamily="2" charset="-78"/>
                <a:cs typeface="Sakkal Majalla" pitchFamily="2" charset="-78"/>
              </a:rPr>
              <a:t>و</a:t>
            </a:r>
            <a:r>
              <a:rPr lang="ar-DZ" sz="3600" dirty="0" smtClean="0">
                <a:solidFill>
                  <a:schemeClr val="tx1"/>
                </a:solidFill>
                <a:latin typeface="Sakkal Majalla" pitchFamily="2" charset="-78"/>
                <a:cs typeface="Sakkal Majalla" pitchFamily="2" charset="-78"/>
              </a:rPr>
              <a:t> تجارة دولية </a:t>
            </a:r>
            <a:br>
              <a:rPr lang="ar-DZ" sz="3600" dirty="0" smtClean="0">
                <a:solidFill>
                  <a:schemeClr val="tx1"/>
                </a:solidFill>
                <a:latin typeface="Sakkal Majalla" pitchFamily="2" charset="-78"/>
                <a:cs typeface="Sakkal Majalla" pitchFamily="2" charset="-78"/>
              </a:rPr>
            </a:br>
            <a:r>
              <a:rPr lang="ar-DZ" sz="3600" dirty="0" smtClean="0">
                <a:solidFill>
                  <a:schemeClr val="tx1"/>
                </a:solidFill>
                <a:latin typeface="Sakkal Majalla" pitchFamily="2" charset="-78"/>
                <a:cs typeface="Sakkal Majalla" pitchFamily="2" charset="-78"/>
              </a:rPr>
              <a:t>قسم العلوم التجارية</a:t>
            </a:r>
            <a:endParaRPr lang="fr-FR" sz="3600" dirty="0">
              <a:solidFill>
                <a:schemeClr val="tx1"/>
              </a:solidFill>
              <a:latin typeface="Sakkal Majalla" pitchFamily="2" charset="-78"/>
              <a:cs typeface="Sakkal Majalla" pitchFamily="2" charset="-78"/>
            </a:endParaRPr>
          </a:p>
        </p:txBody>
      </p:sp>
      <p:sp>
        <p:nvSpPr>
          <p:cNvPr id="2" name="Titre 1"/>
          <p:cNvSpPr>
            <a:spLocks noGrp="1"/>
          </p:cNvSpPr>
          <p:nvPr>
            <p:ph type="ctrTitle"/>
          </p:nvPr>
        </p:nvSpPr>
        <p:spPr>
          <a:xfrm>
            <a:off x="685800" y="381000"/>
            <a:ext cx="7772400" cy="1119174"/>
          </a:xfrm>
        </p:spPr>
        <p:txBody>
          <a:bodyPr>
            <a:normAutofit/>
          </a:bodyPr>
          <a:lstStyle/>
          <a:p>
            <a:r>
              <a:rPr lang="ar-DZ" dirty="0" smtClean="0"/>
              <a:t>الأستاذة </a:t>
            </a:r>
            <a:r>
              <a:rPr lang="ar-DZ" dirty="0" err="1" smtClean="0"/>
              <a:t>د</a:t>
            </a:r>
            <a:r>
              <a:rPr lang="ar-DZ" smtClean="0"/>
              <a:t>. بن </a:t>
            </a:r>
            <a:r>
              <a:rPr lang="ar-DZ" dirty="0" smtClean="0"/>
              <a:t>عزة إكرام </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DZ" dirty="0" smtClean="0"/>
              <a:t>إعادة تأمين الشركة الجزائرية لضمان الصادرات: </a:t>
            </a:r>
            <a:r>
              <a:rPr lang="fr-FR" dirty="0" smtClean="0"/>
              <a:t>CAGEX</a:t>
            </a:r>
            <a:endParaRPr lang="fr-FR" dirty="0"/>
          </a:p>
        </p:txBody>
      </p:sp>
      <p:sp>
        <p:nvSpPr>
          <p:cNvPr id="3" name="Espace réservé du contenu 2"/>
          <p:cNvSpPr>
            <a:spLocks noGrp="1"/>
          </p:cNvSpPr>
          <p:nvPr>
            <p:ph sz="quarter" idx="1"/>
          </p:nvPr>
        </p:nvSpPr>
        <p:spPr/>
        <p:txBody>
          <a:bodyPr>
            <a:normAutofit/>
          </a:bodyPr>
          <a:lstStyle/>
          <a:p>
            <a:endParaRPr lang="ar-DZ" dirty="0" smtClean="0"/>
          </a:p>
          <a:p>
            <a:pPr algn="r"/>
            <a:endParaRPr lang="fr-FR" dirty="0"/>
          </a:p>
        </p:txBody>
      </p:sp>
      <p:graphicFrame>
        <p:nvGraphicFramePr>
          <p:cNvPr id="4" name="Tableau 3"/>
          <p:cNvGraphicFramePr>
            <a:graphicFrameLocks noGrp="1"/>
          </p:cNvGraphicFramePr>
          <p:nvPr/>
        </p:nvGraphicFramePr>
        <p:xfrm>
          <a:off x="1571604" y="2000240"/>
          <a:ext cx="6143668" cy="4071970"/>
        </p:xfrm>
        <a:graphic>
          <a:graphicData uri="http://schemas.openxmlformats.org/drawingml/2006/table">
            <a:tbl>
              <a:tblPr firstRow="1" bandRow="1">
                <a:tableStyleId>{5C22544A-7EE6-4342-B048-85BDC9FD1C3A}</a:tableStyleId>
              </a:tblPr>
              <a:tblGrid>
                <a:gridCol w="3071834"/>
                <a:gridCol w="3071834"/>
              </a:tblGrid>
              <a:tr h="407197">
                <a:tc>
                  <a:txBody>
                    <a:bodyPr/>
                    <a:lstStyle/>
                    <a:p>
                      <a:pPr algn="ctr" rtl="1"/>
                      <a:r>
                        <a:rPr lang="ar-DZ" dirty="0" smtClean="0"/>
                        <a:t>الدولة </a:t>
                      </a:r>
                      <a:endParaRPr lang="fr-FR" dirty="0"/>
                    </a:p>
                  </a:txBody>
                  <a:tcPr/>
                </a:tc>
                <a:tc>
                  <a:txBody>
                    <a:bodyPr/>
                    <a:lstStyle/>
                    <a:p>
                      <a:pPr algn="ctr" rtl="1"/>
                      <a:r>
                        <a:rPr lang="ar-DZ" dirty="0" smtClean="0"/>
                        <a:t>المؤسسة التأمينية</a:t>
                      </a:r>
                      <a:endParaRPr lang="fr-FR" dirty="0"/>
                    </a:p>
                  </a:txBody>
                  <a:tcPr/>
                </a:tc>
              </a:tr>
              <a:tr h="407197">
                <a:tc>
                  <a:txBody>
                    <a:bodyPr/>
                    <a:lstStyle/>
                    <a:p>
                      <a:pPr algn="ctr" rtl="1"/>
                      <a:r>
                        <a:rPr lang="ar-DZ" dirty="0" smtClean="0"/>
                        <a:t>سويسرا</a:t>
                      </a:r>
                      <a:endParaRPr lang="fr-FR" dirty="0"/>
                    </a:p>
                  </a:txBody>
                  <a:tcPr/>
                </a:tc>
                <a:tc>
                  <a:txBody>
                    <a:bodyPr/>
                    <a:lstStyle/>
                    <a:p>
                      <a:pPr algn="ctr" rtl="1"/>
                      <a:r>
                        <a:rPr lang="ar-DZ" baseline="0" dirty="0" smtClean="0"/>
                        <a:t>  </a:t>
                      </a:r>
                      <a:r>
                        <a:rPr lang="fr-FR" dirty="0" smtClean="0"/>
                        <a:t>Suisse </a:t>
                      </a:r>
                      <a:r>
                        <a:rPr lang="fr-FR" dirty="0" err="1" smtClean="0"/>
                        <a:t>Re</a:t>
                      </a:r>
                      <a:endParaRPr lang="fr-FR" dirty="0"/>
                    </a:p>
                  </a:txBody>
                  <a:tcPr/>
                </a:tc>
              </a:tr>
              <a:tr h="407197">
                <a:tc>
                  <a:txBody>
                    <a:bodyPr/>
                    <a:lstStyle/>
                    <a:p>
                      <a:pPr algn="ctr" rtl="1"/>
                      <a:r>
                        <a:rPr lang="ar-DZ" dirty="0" smtClean="0"/>
                        <a:t>الكويت</a:t>
                      </a:r>
                      <a:endParaRPr lang="fr-FR" dirty="0"/>
                    </a:p>
                  </a:txBody>
                  <a:tcPr/>
                </a:tc>
                <a:tc>
                  <a:txBody>
                    <a:bodyPr/>
                    <a:lstStyle/>
                    <a:p>
                      <a:pPr algn="ctr" rtl="1"/>
                      <a:r>
                        <a:rPr lang="fr-FR" dirty="0" smtClean="0"/>
                        <a:t>DHAMAN</a:t>
                      </a:r>
                      <a:endParaRPr lang="fr-FR" dirty="0"/>
                    </a:p>
                  </a:txBody>
                  <a:tcPr/>
                </a:tc>
              </a:tr>
              <a:tr h="407197">
                <a:tc>
                  <a:txBody>
                    <a:bodyPr/>
                    <a:lstStyle/>
                    <a:p>
                      <a:pPr algn="ctr" rtl="1"/>
                      <a:r>
                        <a:rPr lang="ar-DZ" dirty="0" smtClean="0"/>
                        <a:t>تونس</a:t>
                      </a:r>
                      <a:endParaRPr lang="fr-FR" dirty="0"/>
                    </a:p>
                  </a:txBody>
                  <a:tcPr/>
                </a:tc>
                <a:tc>
                  <a:txBody>
                    <a:bodyPr/>
                    <a:lstStyle/>
                    <a:p>
                      <a:pPr algn="ctr" rtl="1"/>
                      <a:r>
                        <a:rPr lang="fr-FR" dirty="0" smtClean="0"/>
                        <a:t>COTUNAC</a:t>
                      </a:r>
                      <a:endParaRPr lang="fr-FR" dirty="0"/>
                    </a:p>
                  </a:txBody>
                  <a:tcPr/>
                </a:tc>
              </a:tr>
              <a:tr h="407197">
                <a:tc>
                  <a:txBody>
                    <a:bodyPr/>
                    <a:lstStyle/>
                    <a:p>
                      <a:pPr algn="ctr" rtl="1"/>
                      <a:r>
                        <a:rPr lang="ar-DZ" dirty="0" smtClean="0"/>
                        <a:t>ألمانيا </a:t>
                      </a:r>
                      <a:endParaRPr lang="fr-FR" dirty="0"/>
                    </a:p>
                  </a:txBody>
                  <a:tcPr/>
                </a:tc>
                <a:tc>
                  <a:txBody>
                    <a:bodyPr/>
                    <a:lstStyle/>
                    <a:p>
                      <a:pPr algn="ctr" rtl="1"/>
                      <a:r>
                        <a:rPr lang="fr-FR" dirty="0" smtClean="0"/>
                        <a:t>CREDIT REFORME</a:t>
                      </a:r>
                      <a:endParaRPr lang="fr-FR" dirty="0"/>
                    </a:p>
                  </a:txBody>
                  <a:tcPr/>
                </a:tc>
              </a:tr>
              <a:tr h="407197">
                <a:tc>
                  <a:txBody>
                    <a:bodyPr/>
                    <a:lstStyle/>
                    <a:p>
                      <a:pPr algn="ctr" rtl="1"/>
                      <a:r>
                        <a:rPr lang="ar-DZ" dirty="0" smtClean="0"/>
                        <a:t>أوربا</a:t>
                      </a:r>
                      <a:endParaRPr lang="fr-FR" dirty="0"/>
                    </a:p>
                  </a:txBody>
                  <a:tcPr/>
                </a:tc>
                <a:tc>
                  <a:txBody>
                    <a:bodyPr/>
                    <a:lstStyle/>
                    <a:p>
                      <a:pPr algn="ctr" rtl="1"/>
                      <a:r>
                        <a:rPr lang="fr-FR" dirty="0" smtClean="0"/>
                        <a:t>ATRADIUS</a:t>
                      </a:r>
                      <a:endParaRPr lang="fr-FR" dirty="0"/>
                    </a:p>
                  </a:txBody>
                  <a:tcPr/>
                </a:tc>
              </a:tr>
              <a:tr h="407197">
                <a:tc>
                  <a:txBody>
                    <a:bodyPr/>
                    <a:lstStyle/>
                    <a:p>
                      <a:pPr algn="ctr" rtl="1"/>
                      <a:r>
                        <a:rPr lang="ar-DZ" dirty="0" smtClean="0"/>
                        <a:t>السعودية </a:t>
                      </a:r>
                    </a:p>
                  </a:txBody>
                  <a:tcPr/>
                </a:tc>
                <a:tc>
                  <a:txBody>
                    <a:bodyPr/>
                    <a:lstStyle/>
                    <a:p>
                      <a:pPr algn="ctr" rtl="1"/>
                      <a:r>
                        <a:rPr lang="fr-FR" dirty="0" smtClean="0"/>
                        <a:t>ICEEC-DJADDA</a:t>
                      </a:r>
                      <a:endParaRPr lang="fr-FR" dirty="0"/>
                    </a:p>
                  </a:txBody>
                  <a:tcPr/>
                </a:tc>
              </a:tr>
              <a:tr h="407197">
                <a:tc>
                  <a:txBody>
                    <a:bodyPr/>
                    <a:lstStyle/>
                    <a:p>
                      <a:pPr algn="ctr" rtl="1"/>
                      <a:r>
                        <a:rPr lang="ar-DZ" dirty="0" smtClean="0"/>
                        <a:t>المغرب </a:t>
                      </a:r>
                    </a:p>
                  </a:txBody>
                  <a:tcPr/>
                </a:tc>
                <a:tc>
                  <a:txBody>
                    <a:bodyPr/>
                    <a:lstStyle/>
                    <a:p>
                      <a:pPr algn="ctr" rtl="1"/>
                      <a:r>
                        <a:rPr lang="fr-FR" dirty="0" smtClean="0"/>
                        <a:t>AFRICARE</a:t>
                      </a:r>
                      <a:endParaRPr lang="fr-FR" dirty="0"/>
                    </a:p>
                  </a:txBody>
                  <a:tcPr/>
                </a:tc>
              </a:tr>
              <a:tr h="407197">
                <a:tc>
                  <a:txBody>
                    <a:bodyPr/>
                    <a:lstStyle/>
                    <a:p>
                      <a:pPr algn="ctr" rtl="1"/>
                      <a:r>
                        <a:rPr lang="ar-DZ" dirty="0" smtClean="0"/>
                        <a:t>المعرب </a:t>
                      </a:r>
                    </a:p>
                  </a:txBody>
                  <a:tcPr/>
                </a:tc>
                <a:tc>
                  <a:txBody>
                    <a:bodyPr/>
                    <a:lstStyle/>
                    <a:p>
                      <a:pPr algn="ctr" rtl="1"/>
                      <a:r>
                        <a:rPr lang="fr-FR" dirty="0" smtClean="0"/>
                        <a:t>SMAXE</a:t>
                      </a:r>
                      <a:endParaRPr lang="fr-FR" dirty="0"/>
                    </a:p>
                  </a:txBody>
                  <a:tcPr/>
                </a:tc>
              </a:tr>
              <a:tr h="407197">
                <a:tc>
                  <a:txBody>
                    <a:bodyPr/>
                    <a:lstStyle/>
                    <a:p>
                      <a:pPr algn="ctr" rtl="1"/>
                      <a:r>
                        <a:rPr lang="ar-DZ" dirty="0" err="1" smtClean="0"/>
                        <a:t>الأروبية</a:t>
                      </a:r>
                      <a:endParaRPr lang="ar-DZ" dirty="0" smtClean="0"/>
                    </a:p>
                  </a:txBody>
                  <a:tcPr/>
                </a:tc>
                <a:tc>
                  <a:txBody>
                    <a:bodyPr/>
                    <a:lstStyle/>
                    <a:p>
                      <a:pPr algn="ctr" rtl="1"/>
                      <a:r>
                        <a:rPr lang="fr-FR" dirty="0" smtClean="0"/>
                        <a:t>COFACE</a:t>
                      </a:r>
                      <a:endParaRPr lang="fr-FR" dirty="0"/>
                    </a:p>
                  </a:txBody>
                  <a:tcPr/>
                </a:tc>
              </a:tr>
            </a:tbl>
          </a:graphicData>
        </a:graphic>
      </p:graphicFrame>
      <p:sp>
        <p:nvSpPr>
          <p:cNvPr id="5" name="Rectangle 4"/>
          <p:cNvSpPr/>
          <p:nvPr/>
        </p:nvSpPr>
        <p:spPr>
          <a:xfrm>
            <a:off x="1142976" y="1428736"/>
            <a:ext cx="6929486" cy="369332"/>
          </a:xfrm>
          <a:prstGeom prst="rect">
            <a:avLst/>
          </a:prstGeom>
        </p:spPr>
        <p:txBody>
          <a:bodyPr wrap="square">
            <a:spAutoFit/>
          </a:bodyPr>
          <a:lstStyle/>
          <a:p>
            <a:pPr algn="ctr" rtl="1"/>
            <a:r>
              <a:rPr lang="ar-DZ" dirty="0" smtClean="0"/>
              <a:t>قائمة مؤسسات التامين الدولية التي تتعامل معها الشركة الجزائرية لتامين و ضمان الصادرات</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dirty="0" smtClean="0"/>
              <a:t>العضوية في المؤسسة العربية لضمان </a:t>
            </a:r>
            <a:r>
              <a:rPr lang="ar-DZ" dirty="0" err="1" smtClean="0"/>
              <a:t>الإستثمار</a:t>
            </a:r>
            <a:r>
              <a:rPr lang="ar-DZ" dirty="0" smtClean="0"/>
              <a:t> و ائتمان الصادرات</a:t>
            </a:r>
            <a:endParaRPr lang="fr-FR" dirty="0"/>
          </a:p>
        </p:txBody>
      </p:sp>
      <p:sp>
        <p:nvSpPr>
          <p:cNvPr id="5" name="Espace réservé du contenu 4"/>
          <p:cNvSpPr>
            <a:spLocks noGrp="1"/>
          </p:cNvSpPr>
          <p:nvPr>
            <p:ph sz="quarter" idx="1"/>
          </p:nvPr>
        </p:nvSpPr>
        <p:spPr/>
        <p:txBody>
          <a:bodyPr/>
          <a:lstStyle/>
          <a:p>
            <a:pPr algn="r" rtl="1"/>
            <a:r>
              <a:rPr lang="ar-DZ" dirty="0" smtClean="0"/>
              <a:t>و إدراكا من الشركة الجزائرية لضمان الصادرات لأهمية دور الضمان في الدول العربية وعملا  على تشجيع صناعة التأمين على المخاطر التجارية </a:t>
            </a:r>
            <a:r>
              <a:rPr lang="ar-DZ" dirty="0" err="1" smtClean="0"/>
              <a:t>و</a:t>
            </a:r>
            <a:r>
              <a:rPr lang="ar-DZ" dirty="0" smtClean="0"/>
              <a:t> غير التجارية المرتبطة بعملية التصدير </a:t>
            </a:r>
            <a:r>
              <a:rPr lang="ar-DZ" dirty="0" err="1" smtClean="0"/>
              <a:t>و</a:t>
            </a:r>
            <a:r>
              <a:rPr lang="ar-DZ" dirty="0" smtClean="0"/>
              <a:t> رغبة منها في تعزيز علاقاتها في إطار التعاون الفعال وتبادل المعلومات مؤسس لجأت الجزائر للانضمام كعضو مؤسس لإتحاد العربي لهيئات الضمان إتحاد أمان</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descr="C:\Users\LENOVO\Desktop\Sans titre3.png"/>
          <p:cNvPicPr>
            <a:picLocks noGrp="1" noChangeAspect="1" noChangeArrowheads="1"/>
          </p:cNvPicPr>
          <p:nvPr>
            <p:ph sz="quarter" idx="1"/>
          </p:nvPr>
        </p:nvPicPr>
        <p:blipFill>
          <a:blip r:embed="rId2"/>
          <a:srcRect l="2786" t="7222" r="2337" b="5277"/>
          <a:stretch>
            <a:fillRect/>
          </a:stretch>
        </p:blipFill>
        <p:spPr bwMode="auto">
          <a:xfrm>
            <a:off x="428596" y="500042"/>
            <a:ext cx="8429684" cy="564360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descr="C:\Users\LENOVO\Desktop\Sans titre8.png"/>
          <p:cNvPicPr>
            <a:picLocks noGrp="1" noChangeAspect="1" noChangeArrowheads="1"/>
          </p:cNvPicPr>
          <p:nvPr>
            <p:ph sz="quarter" idx="1"/>
          </p:nvPr>
        </p:nvPicPr>
        <p:blipFill>
          <a:blip r:embed="rId2"/>
          <a:srcRect l="5271" t="9375" r="6881" b="4687"/>
          <a:stretch>
            <a:fillRect/>
          </a:stretch>
        </p:blipFill>
        <p:spPr bwMode="auto">
          <a:xfrm>
            <a:off x="285720" y="571480"/>
            <a:ext cx="8429684" cy="571504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DZ" sz="3600" dirty="0" smtClean="0"/>
              <a:t>تعريف </a:t>
            </a:r>
            <a:r>
              <a:rPr lang="ar-DZ" sz="3600" dirty="0" err="1" smtClean="0"/>
              <a:t>و</a:t>
            </a:r>
            <a:r>
              <a:rPr lang="ar-DZ" sz="3600" dirty="0" smtClean="0"/>
              <a:t> أهداف  المؤسسة </a:t>
            </a:r>
            <a:endParaRPr lang="fr-FR" sz="3600" dirty="0"/>
          </a:p>
        </p:txBody>
      </p:sp>
      <p:sp>
        <p:nvSpPr>
          <p:cNvPr id="3" name="Espace réservé du contenu 2"/>
          <p:cNvSpPr>
            <a:spLocks noGrp="1"/>
          </p:cNvSpPr>
          <p:nvPr>
            <p:ph sz="quarter" idx="1"/>
          </p:nvPr>
        </p:nvSpPr>
        <p:spPr/>
        <p:txBody>
          <a:bodyPr>
            <a:noAutofit/>
          </a:bodyPr>
          <a:lstStyle/>
          <a:p>
            <a:pPr algn="r" rtl="1"/>
            <a:r>
              <a:rPr lang="ar-DZ" sz="2400" dirty="0" smtClean="0"/>
              <a:t>مؤسسة العربية لضمان الاستثمار وائتمان الصادرات “ضمان” تأسست عام 1974 كهيئة عربية مشتركة مملوكة من قبل حكومات الدول العربية بالإضافة إلى أربع هيئات مالية عربية، وتتخذ من دولة الكويت مقراً لها، وهي حاصلة على تصنيف ائتماني مرتفع من قبل </a:t>
            </a:r>
            <a:r>
              <a:rPr lang="fr-FR" sz="2400" dirty="0" smtClean="0"/>
              <a:t>S&amp;P </a:t>
            </a:r>
            <a:r>
              <a:rPr lang="ar-DZ" sz="2400" dirty="0" smtClean="0"/>
              <a:t>العالمية منذ عام 2008، كما أنها تُعد أول هيئة متعددة الأطراف لتأمين الاستثمار في العالم</a:t>
            </a:r>
            <a:br>
              <a:rPr lang="ar-DZ" sz="2400" dirty="0" smtClean="0"/>
            </a:br>
            <a:r>
              <a:rPr lang="ar-DZ" sz="2400" b="1" dirty="0" smtClean="0"/>
              <a:t>أهداف المؤسسة :</a:t>
            </a:r>
          </a:p>
          <a:p>
            <a:pPr algn="r" rtl="1"/>
            <a:r>
              <a:rPr lang="ar-DZ" sz="2000" dirty="0" smtClean="0"/>
              <a:t>تشجيع تدفق الاستثمارات العربية والأجنبية المباشرة إلى الدول العربية من خلال توفير التغطية التأمينية ضد المخاطر غير التجارية للمستثمرين والممولين العرب والأجانب.</a:t>
            </a:r>
          </a:p>
          <a:p>
            <a:pPr algn="r" rtl="1"/>
            <a:r>
              <a:rPr lang="ar-DZ" sz="2000" dirty="0" smtClean="0"/>
              <a:t>تعزيز ودعم الصادرات العربية من خلال توفير التغطية التأمينية ضد المخاطر التجارية وغير التجارية للمُصدرين العرب.</a:t>
            </a:r>
            <a:endParaRPr lang="fr-FR"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sz="3200" b="1" dirty="0" smtClean="0"/>
              <a:t>أهداف  المؤسسة</a:t>
            </a:r>
            <a:endParaRPr lang="fr-FR" b="1" dirty="0"/>
          </a:p>
        </p:txBody>
      </p:sp>
      <p:sp>
        <p:nvSpPr>
          <p:cNvPr id="3" name="Espace réservé du contenu 2"/>
          <p:cNvSpPr>
            <a:spLocks noGrp="1"/>
          </p:cNvSpPr>
          <p:nvPr>
            <p:ph sz="quarter" idx="1"/>
          </p:nvPr>
        </p:nvSpPr>
        <p:spPr/>
        <p:txBody>
          <a:bodyPr>
            <a:normAutofit fontScale="92500" lnSpcReduction="10000"/>
          </a:bodyPr>
          <a:lstStyle/>
          <a:p>
            <a:pPr algn="r" rtl="1"/>
            <a:endParaRPr lang="ar-DZ" sz="2800" dirty="0" smtClean="0"/>
          </a:p>
          <a:p>
            <a:pPr algn="r" rtl="1"/>
            <a:r>
              <a:rPr lang="ar-DZ" sz="2800" dirty="0" smtClean="0"/>
              <a:t>دعم التجارة العربية المحلية من خلال توفير التغطية التأمينية ضد المخاطر التجارية للمبيعات المحلية.</a:t>
            </a:r>
          </a:p>
          <a:p>
            <a:pPr algn="r" rtl="1"/>
            <a:r>
              <a:rPr lang="ar-DZ" sz="2800" dirty="0" smtClean="0"/>
              <a:t>دعم النمو الاقتصادي في البلدان العربية من خلال توفير التغطية التأمينية ضد المخاطر التجارية وغير التجارية للمؤسسات المالية والموردين غير العرب عند تمويل أو توريد </a:t>
            </a:r>
            <a:r>
              <a:rPr lang="ar-DZ" sz="2800" dirty="0" err="1" smtClean="0"/>
              <a:t>المدخلات</a:t>
            </a:r>
            <a:r>
              <a:rPr lang="ar-DZ" sz="2800" dirty="0" smtClean="0"/>
              <a:t> الأساسية، البضائع الرأسمالية، السلع </a:t>
            </a:r>
            <a:r>
              <a:rPr lang="ar-DZ" sz="2800" dirty="0" err="1" smtClean="0"/>
              <a:t>الاستراتيجية</a:t>
            </a:r>
            <a:r>
              <a:rPr lang="ar-DZ" sz="2800" dirty="0" smtClean="0"/>
              <a:t> ومثيلها من السلع والخدمات التنموية للدول العربية.</a:t>
            </a:r>
          </a:p>
          <a:p>
            <a:pPr algn="r" rtl="1"/>
            <a:r>
              <a:rPr lang="ar-DZ" sz="2800" dirty="0" smtClean="0"/>
              <a:t>إعداد البحوث والدراسات المتخصصة والمتعلقة بتحديد فرص الاستثمار وأوضاعه في الدول العربية والقيام بتقديم الدعم التقني لوكالات ترويج الاستثمار في الدول العربية، وتعزيز التعاون والتكامل مع المنظمات العربية والدولية النشطة في مجال تشجيع الاستثمار.</a:t>
            </a:r>
          </a:p>
          <a:p>
            <a:pPr algn="r" rtl="1"/>
            <a:r>
              <a:rPr lang="ar-DZ" sz="2000" dirty="0" smtClean="0"/>
              <a:t> </a:t>
            </a:r>
            <a:endParaRPr lang="fr-FR" sz="2000" dirty="0" smtClean="0"/>
          </a:p>
          <a:p>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sz="3600" b="1" dirty="0" smtClean="0"/>
              <a:t/>
            </a:r>
            <a:br>
              <a:rPr lang="ar-DZ" sz="3600" b="1" dirty="0" smtClean="0"/>
            </a:br>
            <a:r>
              <a:rPr lang="ar-DZ" sz="3600" b="1" dirty="0" smtClean="0"/>
              <a:t/>
            </a:r>
            <a:br>
              <a:rPr lang="ar-DZ" sz="3600" b="1" dirty="0" smtClean="0"/>
            </a:br>
            <a:r>
              <a:rPr lang="ar-DZ" sz="3600" b="1" dirty="0" smtClean="0"/>
              <a:t/>
            </a:r>
            <a:br>
              <a:rPr lang="ar-DZ" sz="3600" b="1" dirty="0" smtClean="0"/>
            </a:br>
            <a:r>
              <a:rPr lang="ar-DZ" sz="3600" b="1" dirty="0" smtClean="0"/>
              <a:t> </a:t>
            </a:r>
            <a:br>
              <a:rPr lang="ar-DZ" sz="3600" b="1" dirty="0" smtClean="0"/>
            </a:br>
            <a:r>
              <a:rPr lang="ar-DZ" sz="3600" b="1" dirty="0" smtClean="0"/>
              <a:t>خدمات المؤسسة </a:t>
            </a:r>
            <a:endParaRPr lang="fr-FR" b="1" dirty="0"/>
          </a:p>
        </p:txBody>
      </p:sp>
      <p:sp>
        <p:nvSpPr>
          <p:cNvPr id="3" name="Espace réservé du contenu 2"/>
          <p:cNvSpPr>
            <a:spLocks noGrp="1"/>
          </p:cNvSpPr>
          <p:nvPr>
            <p:ph sz="quarter" idx="1"/>
          </p:nvPr>
        </p:nvSpPr>
        <p:spPr/>
        <p:txBody>
          <a:bodyPr>
            <a:noAutofit/>
          </a:bodyPr>
          <a:lstStyle/>
          <a:p>
            <a:pPr algn="r" rtl="1"/>
            <a:r>
              <a:rPr lang="ar-DZ" sz="2400" dirty="0" smtClean="0"/>
              <a:t>تأمين الاستثمارات العربية والأجنبية الجديدة والقائمة في الدول العربية ضد المخاطر غير التجارية مثل المصادرة والتأميم والحروب والاضطرابات الأهلية وعدم المقدرة على التحويل والإخلال بالعقد. وانقطاع الأعمال والإرهاب والتخريب.</a:t>
            </a:r>
          </a:p>
          <a:p>
            <a:pPr algn="r" rtl="1"/>
            <a:r>
              <a:rPr lang="ar-DZ" sz="2400" dirty="0" smtClean="0"/>
              <a:t>التغطية التأمينية لائتمان الصادرات العربية لكافة أنحاء العالم ضد المخاطر التجارية مثل عدم وفاء المدين </a:t>
            </a:r>
            <a:r>
              <a:rPr lang="ar-DZ" sz="2400" dirty="0" err="1" smtClean="0"/>
              <a:t>او</a:t>
            </a:r>
            <a:r>
              <a:rPr lang="ar-DZ" sz="2400" dirty="0" smtClean="0"/>
              <a:t> إعسار أو إفلاسه، وضد المخاطر غير التجارية.</a:t>
            </a:r>
          </a:p>
          <a:p>
            <a:pPr algn="r" rtl="1"/>
            <a:r>
              <a:rPr lang="ar-DZ" sz="2400" dirty="0" smtClean="0"/>
              <a:t>تأمين البنوك العربية المعززة لخطابات </a:t>
            </a:r>
            <a:r>
              <a:rPr lang="ar-DZ" sz="2400" dirty="0" err="1" smtClean="0"/>
              <a:t>الاعتمادات</a:t>
            </a:r>
            <a:r>
              <a:rPr lang="ar-DZ" sz="2400" dirty="0" smtClean="0"/>
              <a:t> </a:t>
            </a:r>
            <a:r>
              <a:rPr lang="ar-DZ" sz="2400" dirty="0" err="1" smtClean="0"/>
              <a:t>المستندية</a:t>
            </a:r>
            <a:r>
              <a:rPr lang="ar-DZ" sz="2400" dirty="0" smtClean="0"/>
              <a:t> المتعلقة بصادرات السلع والخدمات ذات المنشأ العربي وضمان البنوك الأجنبية المعززة لخطابات </a:t>
            </a:r>
            <a:r>
              <a:rPr lang="ar-DZ" sz="2400" dirty="0" err="1" smtClean="0"/>
              <a:t>الاعتمادات</a:t>
            </a:r>
            <a:r>
              <a:rPr lang="ar-DZ" sz="2400" dirty="0" smtClean="0"/>
              <a:t> </a:t>
            </a:r>
            <a:r>
              <a:rPr lang="ar-DZ" sz="2400" dirty="0" err="1" smtClean="0"/>
              <a:t>المستندية</a:t>
            </a:r>
            <a:r>
              <a:rPr lang="ar-DZ" sz="2400" dirty="0" smtClean="0"/>
              <a:t> المتعلقة بالواردات العربية من السلع </a:t>
            </a:r>
            <a:r>
              <a:rPr lang="ar-DZ" sz="2400" dirty="0" err="1" smtClean="0"/>
              <a:t>الاستراتيجية</a:t>
            </a:r>
            <a:r>
              <a:rPr lang="ar-DZ" sz="2400" dirty="0" smtClean="0"/>
              <a:t> </a:t>
            </a:r>
            <a:r>
              <a:rPr lang="ar-DZ" sz="2400" dirty="0" err="1" smtClean="0"/>
              <a:t>ومدخلات</a:t>
            </a:r>
            <a:r>
              <a:rPr lang="ar-DZ" sz="2400" dirty="0" smtClean="0"/>
              <a:t> الصناعة ذات المنشأ غير العربي وذلك ضد المخاطر التجارية وغير التجارية.</a:t>
            </a:r>
          </a:p>
          <a:p>
            <a:pPr algn="r" rtl="1"/>
            <a:r>
              <a:rPr lang="ar-DZ" sz="2400" dirty="0" smtClean="0"/>
              <a:t>تأمين المصدرين العرب ضد المخاطر التجارية وغير التجارية المتعلقة بخطابات </a:t>
            </a:r>
            <a:r>
              <a:rPr lang="ar-DZ" sz="2400" dirty="0" err="1" smtClean="0"/>
              <a:t>إعتمادات</a:t>
            </a:r>
            <a:r>
              <a:rPr lang="ar-DZ" sz="2400" dirty="0" smtClean="0"/>
              <a:t> </a:t>
            </a:r>
            <a:r>
              <a:rPr lang="ar-DZ" sz="2400" dirty="0" err="1" smtClean="0"/>
              <a:t>مستندية</a:t>
            </a:r>
            <a:r>
              <a:rPr lang="ar-DZ" sz="2400" dirty="0" smtClean="0"/>
              <a:t> غير معززة مفتوحة من طرف مصارف أجنبية.</a:t>
            </a:r>
          </a:p>
          <a:p>
            <a:pPr algn="r" rtl="1"/>
            <a:r>
              <a:rPr lang="ar-DZ" sz="2000" dirty="0" smtClean="0"/>
              <a:t/>
            </a:r>
            <a:br>
              <a:rPr lang="ar-DZ" sz="2000" dirty="0" smtClean="0"/>
            </a:br>
            <a:r>
              <a:rPr lang="ar-DZ" sz="2000" dirty="0" smtClean="0"/>
              <a:t> </a:t>
            </a:r>
            <a:endParaRPr lang="fr-F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sz="3600" b="1" dirty="0" smtClean="0"/>
              <a:t/>
            </a:r>
            <a:br>
              <a:rPr lang="ar-DZ" sz="3600" b="1" dirty="0" smtClean="0"/>
            </a:br>
            <a:r>
              <a:rPr lang="ar-DZ" sz="3600" b="1" dirty="0" smtClean="0"/>
              <a:t/>
            </a:r>
            <a:br>
              <a:rPr lang="ar-DZ" sz="3600" b="1" dirty="0" smtClean="0"/>
            </a:br>
            <a:r>
              <a:rPr lang="ar-DZ" sz="3600" b="1" dirty="0" smtClean="0"/>
              <a:t/>
            </a:r>
            <a:br>
              <a:rPr lang="ar-DZ" sz="3600" b="1" dirty="0" smtClean="0"/>
            </a:br>
            <a:r>
              <a:rPr lang="ar-DZ" sz="3600" b="1" dirty="0" smtClean="0"/>
              <a:t> </a:t>
            </a:r>
            <a:br>
              <a:rPr lang="ar-DZ" sz="3600" b="1" dirty="0" smtClean="0"/>
            </a:br>
            <a:r>
              <a:rPr lang="ar-DZ" sz="3600" b="1" dirty="0" smtClean="0"/>
              <a:t>خدمات المؤسسة </a:t>
            </a:r>
            <a:endParaRPr lang="fr-FR" b="1" dirty="0"/>
          </a:p>
        </p:txBody>
      </p:sp>
      <p:sp>
        <p:nvSpPr>
          <p:cNvPr id="3" name="Espace réservé du contenu 2"/>
          <p:cNvSpPr>
            <a:spLocks noGrp="1"/>
          </p:cNvSpPr>
          <p:nvPr>
            <p:ph sz="quarter" idx="1"/>
          </p:nvPr>
        </p:nvSpPr>
        <p:spPr/>
        <p:txBody>
          <a:bodyPr>
            <a:noAutofit/>
          </a:bodyPr>
          <a:lstStyle/>
          <a:p>
            <a:pPr algn="r" rtl="1"/>
            <a:r>
              <a:rPr lang="ar-DZ" sz="2000" dirty="0" smtClean="0"/>
              <a:t/>
            </a:r>
            <a:br>
              <a:rPr lang="ar-DZ" sz="2000" dirty="0" smtClean="0"/>
            </a:br>
            <a:r>
              <a:rPr lang="ar-DZ" sz="2000" dirty="0" smtClean="0"/>
              <a:t> تأمين المعدات التي يدخلها المقاولون العرب إلى الدولة التي يجري فيها تنفيذ المشروع </a:t>
            </a:r>
            <a:r>
              <a:rPr lang="ar-DZ" sz="2000" dirty="0" err="1" smtClean="0"/>
              <a:t>او</a:t>
            </a:r>
            <a:r>
              <a:rPr lang="ar-DZ" sz="2000" dirty="0" smtClean="0"/>
              <a:t> المعدات التي تشترى في هذه الدولة بنقد أجنبي محول من الخارج.</a:t>
            </a:r>
          </a:p>
          <a:p>
            <a:pPr algn="r" rtl="1"/>
            <a:r>
              <a:rPr lang="ar-DZ" sz="2000" dirty="0" smtClean="0"/>
              <a:t>تأمين ائتمان التجارة الداخلية العربية ضد مخاطر عدم وفاء المشترين.</a:t>
            </a:r>
          </a:p>
          <a:p>
            <a:pPr algn="r" rtl="1"/>
            <a:r>
              <a:rPr lang="ar-DZ" sz="2000" dirty="0" smtClean="0"/>
              <a:t>توفير تغطية تأمينية شاملة لمستحقات شركات </a:t>
            </a:r>
            <a:r>
              <a:rPr lang="ar-DZ" sz="2000" dirty="0" err="1" smtClean="0"/>
              <a:t>التخصيم</a:t>
            </a:r>
            <a:r>
              <a:rPr lang="ar-DZ" sz="2000" dirty="0" smtClean="0"/>
              <a:t> ضد مخاطر عدم وفاء المدينين بما استحق عليهم والناجمة عن قبول وتمويل فواتير تجارية صادرة عن عملاء شركات </a:t>
            </a:r>
            <a:r>
              <a:rPr lang="ar-DZ" sz="2000" dirty="0" err="1" smtClean="0"/>
              <a:t>التخصيم</a:t>
            </a:r>
            <a:r>
              <a:rPr lang="ar-DZ" sz="2000" dirty="0" smtClean="0"/>
              <a:t> لفائدة مشترين بتسهيلات ائتمانية في السوق المحلي أو في السوق العالمي.</a:t>
            </a:r>
          </a:p>
          <a:p>
            <a:pPr algn="r" rtl="1"/>
            <a:r>
              <a:rPr lang="ar-DZ" sz="2000" dirty="0" smtClean="0"/>
              <a:t>توفير تغطية تأمينية شاملة لعمليات الإيجار عبر الحدود التي تقوم بموجبها شركات الإيجار العربية بتأجير مختلف أنواع الأصول من آلات ومعدات ووسائل نقل لمستأجرين من مختلف بلدان العالم سواء كان الإيجار تشغيليا أو تمويليا.</a:t>
            </a:r>
          </a:p>
          <a:p>
            <a:pPr algn="r" rtl="1"/>
            <a:r>
              <a:rPr lang="ar-DZ" sz="2000" dirty="0" smtClean="0"/>
              <a:t>تأمين واردات السلع </a:t>
            </a:r>
            <a:r>
              <a:rPr lang="ar-DZ" sz="2000" dirty="0" err="1" smtClean="0"/>
              <a:t>الاستراتيجية</a:t>
            </a:r>
            <a:r>
              <a:rPr lang="ar-DZ" sz="2000" dirty="0" smtClean="0"/>
              <a:t> </a:t>
            </a:r>
            <a:r>
              <a:rPr lang="ar-DZ" sz="2000" dirty="0" err="1" smtClean="0"/>
              <a:t>ومدخلات</a:t>
            </a:r>
            <a:r>
              <a:rPr lang="ar-DZ" sz="2000" dirty="0" smtClean="0"/>
              <a:t> الصناعة إلى الدول العربية</a:t>
            </a:r>
          </a:p>
          <a:p>
            <a:pPr algn="r" rtl="1"/>
            <a:r>
              <a:rPr lang="ar-DZ" sz="2000" dirty="0" smtClean="0"/>
              <a:t> </a:t>
            </a:r>
            <a:endParaRPr lang="fr-F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sz="3600" dirty="0" smtClean="0"/>
              <a:t/>
            </a:r>
            <a:br>
              <a:rPr lang="ar-DZ" sz="3600" dirty="0" smtClean="0"/>
            </a:br>
            <a:r>
              <a:rPr lang="ar-DZ" sz="3600" dirty="0" smtClean="0"/>
              <a:t/>
            </a:r>
            <a:br>
              <a:rPr lang="ar-DZ" sz="3600" dirty="0" smtClean="0"/>
            </a:br>
            <a:r>
              <a:rPr lang="ar-DZ" sz="3600" dirty="0" smtClean="0"/>
              <a:t/>
            </a:r>
            <a:br>
              <a:rPr lang="ar-DZ" sz="3600" dirty="0" smtClean="0"/>
            </a:br>
            <a:r>
              <a:rPr lang="ar-DZ" sz="3600" dirty="0" smtClean="0"/>
              <a:t> </a:t>
            </a:r>
            <a:br>
              <a:rPr lang="ar-DZ" sz="3600" dirty="0" smtClean="0"/>
            </a:br>
            <a:r>
              <a:rPr lang="ar-DZ" sz="3600" dirty="0" smtClean="0"/>
              <a:t>خدمات المؤسسة </a:t>
            </a:r>
            <a:endParaRPr lang="fr-FR" dirty="0"/>
          </a:p>
        </p:txBody>
      </p:sp>
      <p:sp>
        <p:nvSpPr>
          <p:cNvPr id="3" name="Espace réservé du contenu 2"/>
          <p:cNvSpPr>
            <a:spLocks noGrp="1"/>
          </p:cNvSpPr>
          <p:nvPr>
            <p:ph sz="quarter" idx="1"/>
          </p:nvPr>
        </p:nvSpPr>
        <p:spPr/>
        <p:txBody>
          <a:bodyPr>
            <a:noAutofit/>
          </a:bodyPr>
          <a:lstStyle/>
          <a:p>
            <a:pPr algn="r" rtl="1"/>
            <a:r>
              <a:rPr lang="ar-DZ" sz="2400" b="1" dirty="0" smtClean="0"/>
              <a:t> تأمين ائتمان الصادرات</a:t>
            </a:r>
          </a:p>
          <a:p>
            <a:pPr algn="r" rtl="1"/>
            <a:r>
              <a:rPr lang="ar-DZ" sz="2400" dirty="0" smtClean="0"/>
              <a:t>تدير المؤسسة العربية لضمان الاستثمار وائتمان الصادرات النظام العربي لضمان ائتمان الصادرات الذي صمم لدعم وتشجيع جهود المصدرين العرب على تنمية صادراتهم إلى الدول العربية، وغير العربية ومن ثم زيادة حجم التجارة العربية البينية وحجم الصادرات العربية المتجهة </a:t>
            </a:r>
            <a:r>
              <a:rPr lang="ar-DZ" sz="2400" dirty="0" err="1" smtClean="0"/>
              <a:t>الى</a:t>
            </a:r>
            <a:r>
              <a:rPr lang="ar-DZ" sz="2400" dirty="0" smtClean="0"/>
              <a:t> الأسواق العالمية.</a:t>
            </a:r>
          </a:p>
          <a:p>
            <a:pPr algn="r" rtl="1"/>
            <a:r>
              <a:rPr lang="ar-DZ" sz="2000" dirty="0" smtClean="0"/>
              <a:t>  </a:t>
            </a:r>
            <a:endParaRPr lang="fr-F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sz="3200" dirty="0" smtClean="0"/>
              <a:t/>
            </a:r>
            <a:br>
              <a:rPr lang="ar-DZ" sz="3200" dirty="0" smtClean="0"/>
            </a:br>
            <a:r>
              <a:rPr lang="ar-DZ" sz="3200" dirty="0" smtClean="0"/>
              <a:t/>
            </a:r>
            <a:br>
              <a:rPr lang="ar-DZ" sz="3200" dirty="0" smtClean="0"/>
            </a:br>
            <a:r>
              <a:rPr lang="ar-DZ" sz="3200" dirty="0" smtClean="0"/>
              <a:t/>
            </a:r>
            <a:br>
              <a:rPr lang="ar-DZ" sz="3200" dirty="0" smtClean="0"/>
            </a:br>
            <a:r>
              <a:rPr lang="ar-DZ" sz="3200" dirty="0" smtClean="0"/>
              <a:t> </a:t>
            </a:r>
            <a:br>
              <a:rPr lang="ar-DZ" sz="3200" dirty="0" smtClean="0"/>
            </a:br>
            <a:r>
              <a:rPr lang="ar-DZ" sz="3200" dirty="0" smtClean="0"/>
              <a:t>خدمات المؤسسة </a:t>
            </a:r>
            <a:endParaRPr lang="fr-FR" dirty="0"/>
          </a:p>
        </p:txBody>
      </p:sp>
      <p:sp>
        <p:nvSpPr>
          <p:cNvPr id="3" name="Espace réservé du contenu 2"/>
          <p:cNvSpPr>
            <a:spLocks noGrp="1"/>
          </p:cNvSpPr>
          <p:nvPr>
            <p:ph sz="quarter" idx="1"/>
          </p:nvPr>
        </p:nvSpPr>
        <p:spPr/>
        <p:txBody>
          <a:bodyPr>
            <a:normAutofit fontScale="77500" lnSpcReduction="20000"/>
          </a:bodyPr>
          <a:lstStyle/>
          <a:p>
            <a:pPr algn="r" rtl="1"/>
            <a:r>
              <a:rPr lang="ar-DZ" sz="2800" dirty="0" smtClean="0"/>
              <a:t/>
            </a:r>
            <a:br>
              <a:rPr lang="ar-DZ" sz="2800" dirty="0" smtClean="0"/>
            </a:br>
            <a:r>
              <a:rPr lang="ar-DZ" sz="2800" dirty="0" smtClean="0"/>
              <a:t>توفر هده التغطية المزايا التالية :</a:t>
            </a:r>
          </a:p>
          <a:p>
            <a:pPr algn="r" rtl="1"/>
            <a:r>
              <a:rPr lang="ar-DZ" sz="2800" dirty="0" smtClean="0"/>
              <a:t>الوقاية المسبقة من مخاطر عدم الدفع.</a:t>
            </a:r>
          </a:p>
          <a:p>
            <a:pPr algn="r" rtl="1"/>
            <a:r>
              <a:rPr lang="ar-DZ" sz="2800" dirty="0" smtClean="0"/>
              <a:t>زيادة القدرة على المنافسة بما يتيحه من إمكانية منح المستوردين تسهيلات في السداد وشروط دفع ميسرة كالشيكات أو الكمبيالات أو التحويل المصرفي بدون الإصرار على الدفع نقدا أو بموجب خطابات اعتماد معززة ودون التخوف من احتمال عدم الدفع.</a:t>
            </a:r>
          </a:p>
          <a:p>
            <a:pPr algn="r" rtl="1"/>
            <a:r>
              <a:rPr lang="ar-DZ" sz="2800" dirty="0" smtClean="0"/>
              <a:t>الحصول على تمويل بشروط أيسر من المصارف بمجرد إتمام الشحن ودون انتظار تاريخ استحقاق دفع قيمة البضاعة، وذلك بخصم الأوراق التجارية لدى أحد المصارف الممولة وتحويل الحق في قبض التعويض إلى ذلك المصرف.</a:t>
            </a:r>
          </a:p>
          <a:p>
            <a:pPr algn="r" rtl="1"/>
            <a:r>
              <a:rPr lang="ar-DZ" sz="2800" dirty="0" smtClean="0"/>
              <a:t>الحصول على تعويض يمكن أن تصل نسبته </a:t>
            </a:r>
            <a:r>
              <a:rPr lang="ar-DZ" sz="2800" dirty="0" err="1" smtClean="0"/>
              <a:t>الى</a:t>
            </a:r>
            <a:r>
              <a:rPr lang="ar-DZ" sz="2800" dirty="0" smtClean="0"/>
              <a:t> 100% من قيمة الخسارة. </a:t>
            </a:r>
          </a:p>
          <a:p>
            <a:pPr algn="r" rtl="1"/>
            <a:r>
              <a:rPr lang="ar-DZ" sz="2800" b="1" dirty="0" smtClean="0"/>
              <a:t>المخاطر المغطاة</a:t>
            </a:r>
            <a:r>
              <a:rPr lang="ar-DZ" sz="2800" dirty="0" smtClean="0"/>
              <a:t> </a:t>
            </a:r>
          </a:p>
          <a:p>
            <a:pPr algn="r" rtl="1"/>
            <a:r>
              <a:rPr lang="ar-DZ" sz="2800" dirty="0" smtClean="0"/>
              <a:t>يغطي التأمين مجموعتين من المخاطر، التجارية وغير التجارية ويمكن الاختيار بينهما مجتمعة أو منفصلة</a:t>
            </a:r>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dirty="0"/>
          </a:p>
        </p:txBody>
      </p:sp>
      <p:sp>
        <p:nvSpPr>
          <p:cNvPr id="2" name="Titre 1"/>
          <p:cNvSpPr>
            <a:spLocks noGrp="1"/>
          </p:cNvSpPr>
          <p:nvPr>
            <p:ph type="ctrTitle"/>
          </p:nvPr>
        </p:nvSpPr>
        <p:spPr>
          <a:xfrm>
            <a:off x="685800" y="381000"/>
            <a:ext cx="7772400" cy="1119174"/>
          </a:xfrm>
        </p:spPr>
        <p:txBody>
          <a:bodyPr/>
          <a:lstStyle/>
          <a:p>
            <a:r>
              <a:rPr lang="ar-DZ" sz="4400" dirty="0" smtClean="0"/>
              <a:t>الشركة الجزائرية لتأمين الصادرات</a:t>
            </a:r>
            <a:endParaRPr lang="fr-FR" dirty="0"/>
          </a:p>
        </p:txBody>
      </p:sp>
      <p:pic>
        <p:nvPicPr>
          <p:cNvPr id="4098" name="Picture 2" descr="C:\Users\LENOVO\Desktop\Sans titre6.png"/>
          <p:cNvPicPr>
            <a:picLocks noChangeAspect="1" noChangeArrowheads="1"/>
          </p:cNvPicPr>
          <p:nvPr/>
        </p:nvPicPr>
        <p:blipFill>
          <a:blip r:embed="rId2"/>
          <a:srcRect l="7812" t="11111"/>
          <a:stretch>
            <a:fillRect/>
          </a:stretch>
        </p:blipFill>
        <p:spPr bwMode="auto">
          <a:xfrm>
            <a:off x="357158" y="1571612"/>
            <a:ext cx="8429652" cy="485776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sz="3200" dirty="0" smtClean="0"/>
              <a:t/>
            </a:r>
            <a:br>
              <a:rPr lang="ar-DZ" sz="3200" dirty="0" smtClean="0"/>
            </a:br>
            <a:r>
              <a:rPr lang="ar-DZ" sz="3200" dirty="0" smtClean="0"/>
              <a:t/>
            </a:r>
            <a:br>
              <a:rPr lang="ar-DZ" sz="3200" dirty="0" smtClean="0"/>
            </a:br>
            <a:r>
              <a:rPr lang="ar-DZ" sz="3200" dirty="0" smtClean="0"/>
              <a:t/>
            </a:r>
            <a:br>
              <a:rPr lang="ar-DZ" sz="3200" dirty="0" smtClean="0"/>
            </a:br>
            <a:r>
              <a:rPr lang="ar-DZ" sz="3200" dirty="0" smtClean="0"/>
              <a:t> </a:t>
            </a:r>
            <a:br>
              <a:rPr lang="ar-DZ" sz="3200" dirty="0" smtClean="0"/>
            </a:br>
            <a:r>
              <a:rPr lang="ar-DZ" sz="3200" dirty="0" smtClean="0"/>
              <a:t>خدمات المؤسسة </a:t>
            </a:r>
            <a:endParaRPr lang="fr-FR" dirty="0"/>
          </a:p>
        </p:txBody>
      </p:sp>
      <p:sp>
        <p:nvSpPr>
          <p:cNvPr id="3" name="Espace réservé du contenu 2"/>
          <p:cNvSpPr>
            <a:spLocks noGrp="1"/>
          </p:cNvSpPr>
          <p:nvPr>
            <p:ph sz="quarter" idx="1"/>
          </p:nvPr>
        </p:nvSpPr>
        <p:spPr>
          <a:xfrm>
            <a:off x="301752" y="1527048"/>
            <a:ext cx="8503920" cy="4830910"/>
          </a:xfrm>
        </p:spPr>
        <p:txBody>
          <a:bodyPr>
            <a:noAutofit/>
          </a:bodyPr>
          <a:lstStyle/>
          <a:p>
            <a:pPr algn="r" rtl="1"/>
            <a:r>
              <a:rPr lang="ar-DZ" sz="2400" b="1" dirty="0" smtClean="0"/>
              <a:t>المخاطر التجارية:</a:t>
            </a:r>
            <a:r>
              <a:rPr lang="ar-DZ" sz="2400" dirty="0" smtClean="0"/>
              <a:t/>
            </a:r>
            <a:br>
              <a:rPr lang="ar-DZ" sz="2400" dirty="0" smtClean="0"/>
            </a:br>
            <a:r>
              <a:rPr lang="ar-DZ" sz="2400" dirty="0" smtClean="0"/>
              <a:t>وهي المخاطر التي يكون المستورد مصدرها المباشر كإفلاسه وعجزه أو عدم وفائه بما استحق عليه.</a:t>
            </a:r>
          </a:p>
          <a:p>
            <a:pPr algn="r" rtl="1"/>
            <a:r>
              <a:rPr lang="ar-DZ" sz="2400" b="1" dirty="0" smtClean="0"/>
              <a:t>المخاطر غير التجارية:</a:t>
            </a:r>
            <a:endParaRPr lang="ar-DZ" sz="2400" dirty="0" smtClean="0"/>
          </a:p>
          <a:p>
            <a:pPr algn="r" rtl="1"/>
            <a:r>
              <a:rPr lang="ar-DZ" sz="2400" dirty="0" smtClean="0"/>
              <a:t>وهي المخاطر التي يكون مصدرها عاملاً خارجاً عن إرادة المستورد كمنع سلطات القطر المستورد تحويل قيمة البضاعة المستوردة، حدوث اضطرابات أهلية عامة أو أعمال عسكرية، مصادرة أو تأميم ممتلكات المستور</a:t>
            </a:r>
            <a:r>
              <a:rPr lang="ar-DZ" sz="1800" dirty="0" smtClean="0"/>
              <a:t>د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sz="3200" dirty="0" smtClean="0"/>
              <a:t/>
            </a:r>
            <a:br>
              <a:rPr lang="ar-DZ" sz="3200" dirty="0" smtClean="0"/>
            </a:br>
            <a:r>
              <a:rPr lang="ar-DZ" sz="3200" dirty="0" smtClean="0"/>
              <a:t/>
            </a:r>
            <a:br>
              <a:rPr lang="ar-DZ" sz="3200" dirty="0" smtClean="0"/>
            </a:br>
            <a:r>
              <a:rPr lang="ar-DZ" sz="3200" dirty="0" smtClean="0"/>
              <a:t/>
            </a:r>
            <a:br>
              <a:rPr lang="ar-DZ" sz="3200" dirty="0" smtClean="0"/>
            </a:br>
            <a:r>
              <a:rPr lang="ar-DZ" sz="3200" dirty="0" smtClean="0"/>
              <a:t> </a:t>
            </a:r>
            <a:br>
              <a:rPr lang="ar-DZ" sz="3200" dirty="0" smtClean="0"/>
            </a:br>
            <a:r>
              <a:rPr lang="ar-DZ" sz="3200" dirty="0" smtClean="0"/>
              <a:t>خدمات المؤسسة </a:t>
            </a:r>
            <a:endParaRPr lang="fr-FR" dirty="0"/>
          </a:p>
        </p:txBody>
      </p:sp>
      <p:sp>
        <p:nvSpPr>
          <p:cNvPr id="3" name="Espace réservé du contenu 2"/>
          <p:cNvSpPr>
            <a:spLocks noGrp="1"/>
          </p:cNvSpPr>
          <p:nvPr>
            <p:ph sz="quarter" idx="1"/>
          </p:nvPr>
        </p:nvSpPr>
        <p:spPr>
          <a:xfrm>
            <a:off x="301752" y="1527048"/>
            <a:ext cx="8503920" cy="4830910"/>
          </a:xfrm>
        </p:spPr>
        <p:txBody>
          <a:bodyPr>
            <a:noAutofit/>
          </a:bodyPr>
          <a:lstStyle/>
          <a:p>
            <a:pPr algn="r" rtl="1"/>
            <a:r>
              <a:rPr lang="ar-DZ" sz="2400" b="1" dirty="0" smtClean="0"/>
              <a:t>الصلاحية للتأمين</a:t>
            </a:r>
            <a:endParaRPr lang="ar-DZ" sz="2400" dirty="0" smtClean="0"/>
          </a:p>
          <a:p>
            <a:pPr algn="r" rtl="1">
              <a:buNone/>
            </a:pPr>
            <a:r>
              <a:rPr lang="ar-DZ" sz="2400" dirty="0" smtClean="0"/>
              <a:t> </a:t>
            </a:r>
          </a:p>
          <a:p>
            <a:pPr algn="r" rtl="1"/>
            <a:r>
              <a:rPr lang="ar-DZ" sz="2400" b="1" dirty="0" smtClean="0"/>
              <a:t>العمليات الصالحة للتأمين:</a:t>
            </a:r>
            <a:endParaRPr lang="ar-DZ" sz="2400" dirty="0" smtClean="0"/>
          </a:p>
          <a:p>
            <a:pPr algn="r" rtl="1"/>
            <a:r>
              <a:rPr lang="ar-DZ" sz="2400" dirty="0" smtClean="0"/>
              <a:t>تعتبر الصادرات صالحة للتأمين </a:t>
            </a:r>
            <a:r>
              <a:rPr lang="ar-DZ" sz="2400" dirty="0" err="1" smtClean="0"/>
              <a:t>اذا</a:t>
            </a:r>
            <a:r>
              <a:rPr lang="ar-DZ" sz="2400" dirty="0" smtClean="0"/>
              <a:t> كانت المنتجات المصدرة من سلع وخدمات عربية المنشأ كما يمكن ضمان منتجات ذات منشأ غير عربي شرط أن تكون </a:t>
            </a:r>
            <a:r>
              <a:rPr lang="ar-DZ" sz="2400" dirty="0" err="1" smtClean="0"/>
              <a:t>مدخلات</a:t>
            </a:r>
            <a:r>
              <a:rPr lang="ar-DZ" sz="2400" dirty="0" smtClean="0"/>
              <a:t>  </a:t>
            </a:r>
            <a:r>
              <a:rPr lang="ar-DZ" sz="2400" dirty="0" err="1" smtClean="0"/>
              <a:t>اساسية</a:t>
            </a:r>
            <a:r>
              <a:rPr lang="ar-DZ" sz="2400" dirty="0" smtClean="0"/>
              <a:t> للصناعات العربية </a:t>
            </a:r>
            <a:r>
              <a:rPr lang="ar-DZ" sz="2400" dirty="0" err="1" smtClean="0"/>
              <a:t>أوسلعا</a:t>
            </a:r>
            <a:r>
              <a:rPr lang="ar-DZ" sz="2400" dirty="0" smtClean="0"/>
              <a:t> </a:t>
            </a:r>
            <a:r>
              <a:rPr lang="ar-DZ" sz="2400" dirty="0" err="1" smtClean="0"/>
              <a:t>استراتيجية</a:t>
            </a:r>
            <a:r>
              <a:rPr lang="ar-DZ" sz="2400" dirty="0" smtClean="0"/>
              <a:t>.</a:t>
            </a:r>
          </a:p>
          <a:p>
            <a:pPr algn="r" rtl="1"/>
            <a:r>
              <a:rPr lang="ar-DZ" sz="2400" dirty="0" smtClean="0"/>
              <a:t> </a:t>
            </a:r>
          </a:p>
          <a:p>
            <a:pPr algn="r" rtl="1"/>
            <a:r>
              <a:rPr lang="ar-DZ" sz="2400" b="1" dirty="0" smtClean="0"/>
              <a:t>الأطراف الصالحة للتأمين:</a:t>
            </a:r>
            <a:endParaRPr lang="ar-DZ" sz="2400" dirty="0" smtClean="0"/>
          </a:p>
          <a:p>
            <a:pPr algn="r" rtl="1"/>
            <a:r>
              <a:rPr lang="ar-DZ" sz="2400" dirty="0" smtClean="0"/>
              <a:t>المصدرون المواطنون من الدول العربية الأعضاء من أشخاص اعتباريين وطبيعيين حيث يكون مركزهم الرئيسي في الدول الأعضاء.</a:t>
            </a:r>
          </a:p>
          <a:p>
            <a:pPr algn="r" rtl="1"/>
            <a:r>
              <a:rPr lang="ar-DZ" sz="2400" dirty="0" smtClean="0"/>
              <a:t>المؤسسات المالية العربية والعربية -الأجنبية المشتركة التي تقوم بتمويل الصادرات العربية</a:t>
            </a:r>
            <a:endParaRPr lang="fr-F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عقود التأمين </a:t>
            </a:r>
            <a:endParaRPr lang="fr-FR" dirty="0"/>
          </a:p>
        </p:txBody>
      </p:sp>
      <p:sp>
        <p:nvSpPr>
          <p:cNvPr id="3" name="Espace réservé du contenu 2"/>
          <p:cNvSpPr>
            <a:spLocks noGrp="1"/>
          </p:cNvSpPr>
          <p:nvPr>
            <p:ph sz="quarter" idx="1"/>
          </p:nvPr>
        </p:nvSpPr>
        <p:spPr/>
        <p:txBody>
          <a:bodyPr>
            <a:normAutofit fontScale="77500" lnSpcReduction="20000"/>
          </a:bodyPr>
          <a:lstStyle/>
          <a:p>
            <a:pPr algn="r" rtl="1">
              <a:buNone/>
            </a:pPr>
            <a:endParaRPr lang="ar-DZ" dirty="0" smtClean="0"/>
          </a:p>
          <a:p>
            <a:pPr algn="r" rtl="1"/>
            <a:r>
              <a:rPr lang="ar-DZ" dirty="0" smtClean="0"/>
              <a:t>لمساندة المصدرين العرب ودعم جهودهم في تنمية حجم صادراتهم، تعمل المؤسسة على إفادتهم بخبرتها في مجال التصدير ونصحهم وإرشادهم بشان المخاطر المتعلقة بقدرة المستوردين للبضائع العربية على الوفاء بالتزاماتهم، وتوفر لهم ضمانات شاملة لتلافي أثر هذه المخاطر على ازدهار ونمو أعمالهم.</a:t>
            </a:r>
          </a:p>
          <a:p>
            <a:pPr algn="r" rtl="1"/>
            <a:endParaRPr lang="ar-DZ" dirty="0" smtClean="0"/>
          </a:p>
          <a:p>
            <a:pPr algn="r" rtl="1"/>
            <a:r>
              <a:rPr lang="ar-DZ" dirty="0" smtClean="0"/>
              <a:t>ولهذا الغرض توفر المؤسسة ثلاثة أنواع من عقود تأمين ائتمان الصادرات </a:t>
            </a:r>
            <a:r>
              <a:rPr lang="ar-DZ" dirty="0" err="1" smtClean="0"/>
              <a:t>تتلائم</a:t>
            </a:r>
            <a:r>
              <a:rPr lang="ar-DZ" dirty="0" smtClean="0"/>
              <a:t> وطبيعة العمليات التصديرية:</a:t>
            </a:r>
          </a:p>
          <a:p>
            <a:pPr algn="r" rtl="1"/>
            <a:r>
              <a:rPr lang="ar-DZ" dirty="0" smtClean="0"/>
              <a:t>عقد تأمين شامل</a:t>
            </a:r>
          </a:p>
          <a:p>
            <a:pPr algn="r" rtl="1"/>
            <a:r>
              <a:rPr lang="ar-DZ" dirty="0" smtClean="0"/>
              <a:t>عقد تأمين محدد</a:t>
            </a:r>
          </a:p>
          <a:p>
            <a:pPr algn="r" rtl="1"/>
            <a:r>
              <a:rPr lang="ar-DZ" dirty="0" smtClean="0"/>
              <a:t>عقد تأمين خطاب اعتماد غير معزز</a:t>
            </a:r>
          </a:p>
          <a:p>
            <a:pPr algn="r" rtl="1"/>
            <a:r>
              <a:rPr lang="ar-DZ" dirty="0" smtClean="0"/>
              <a:t> </a:t>
            </a:r>
          </a:p>
          <a:p>
            <a:pPr algn="r" rtl="1"/>
            <a:r>
              <a:rPr lang="ar-DZ" b="1" dirty="0" err="1" smtClean="0"/>
              <a:t>اجراءات</a:t>
            </a:r>
            <a:r>
              <a:rPr lang="ar-DZ" b="1" dirty="0" smtClean="0"/>
              <a:t> التأمين</a:t>
            </a:r>
            <a:endParaRPr lang="ar-DZ" dirty="0" smtClean="0"/>
          </a:p>
          <a:p>
            <a:pPr algn="r" rtl="1"/>
            <a:r>
              <a:rPr lang="ar-DZ" dirty="0" smtClean="0"/>
              <a:t>تعمل المؤسسة باستمرار على تبسيط </a:t>
            </a:r>
            <a:r>
              <a:rPr lang="ar-DZ" dirty="0" err="1" smtClean="0"/>
              <a:t>اجراءات</a:t>
            </a:r>
            <a:r>
              <a:rPr lang="ar-DZ" dirty="0" smtClean="0"/>
              <a:t> التأمين بحيث تتلاءم وطبيعة المعاملات التجارية، وتتمثل هذه الإجراءات فيما يلي:</a:t>
            </a:r>
          </a:p>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err="1" smtClean="0"/>
              <a:t>ابرام</a:t>
            </a:r>
            <a:r>
              <a:rPr lang="ar-DZ" dirty="0" smtClean="0"/>
              <a:t> عقد التأمين</a:t>
            </a:r>
            <a:endParaRPr lang="fr-FR" dirty="0"/>
          </a:p>
        </p:txBody>
      </p:sp>
      <p:sp>
        <p:nvSpPr>
          <p:cNvPr id="3" name="Espace réservé du contenu 2"/>
          <p:cNvSpPr>
            <a:spLocks noGrp="1"/>
          </p:cNvSpPr>
          <p:nvPr>
            <p:ph sz="quarter" idx="1"/>
          </p:nvPr>
        </p:nvSpPr>
        <p:spPr/>
        <p:txBody>
          <a:bodyPr>
            <a:normAutofit fontScale="85000" lnSpcReduction="20000"/>
          </a:bodyPr>
          <a:lstStyle/>
          <a:p>
            <a:pPr algn="r" rtl="1"/>
            <a:endParaRPr lang="ar-DZ" dirty="0" smtClean="0"/>
          </a:p>
          <a:p>
            <a:pPr algn="r" rtl="1"/>
            <a:r>
              <a:rPr lang="ar-DZ" dirty="0" smtClean="0"/>
              <a:t>تقوم المؤسسة، بناء على المعلومات المتوفرة في طلب التأمين والمعلومات الائتمانية التي تجمعها عن المستوردين أو عن المصارف المصدرة لخطابات الاعتماد، بتحديد حجم العمليات التي تقبل تأمينها وتقدم لطالب التأمين عرضاً بذلك، وفي حالة قبول العرض يتم إبرام عقد التأمين المناسب.</a:t>
            </a:r>
          </a:p>
          <a:p>
            <a:pPr algn="r" rtl="1"/>
            <a:r>
              <a:rPr lang="ar-DZ" dirty="0" smtClean="0"/>
              <a:t> </a:t>
            </a:r>
          </a:p>
          <a:p>
            <a:pPr algn="r" rtl="1"/>
            <a:r>
              <a:rPr lang="ar-DZ" b="1" dirty="0" smtClean="0"/>
              <a:t>الإخطار بالشحنات :</a:t>
            </a:r>
            <a:endParaRPr lang="ar-DZ" dirty="0" smtClean="0"/>
          </a:p>
          <a:p>
            <a:pPr algn="r" rtl="1">
              <a:buNone/>
            </a:pPr>
            <a:endParaRPr lang="ar-DZ" dirty="0" smtClean="0"/>
          </a:p>
          <a:p>
            <a:pPr algn="r" rtl="1"/>
            <a:r>
              <a:rPr lang="ar-DZ" dirty="0" smtClean="0"/>
              <a:t>( بالنسبة لحاملي عقود التأمين الشامل والمحدد يتم الالتزام بما يلي )</a:t>
            </a:r>
          </a:p>
          <a:p>
            <a:pPr algn="r" rtl="1"/>
            <a:r>
              <a:rPr lang="ar-DZ" dirty="0" smtClean="0"/>
              <a:t> </a:t>
            </a:r>
          </a:p>
          <a:p>
            <a:pPr algn="r" rtl="1"/>
            <a:r>
              <a:rPr lang="ar-DZ" dirty="0" smtClean="0"/>
              <a:t>عقد التأمين الشامل : يتم الإخطار بالشحنات المنفذة شهريا عن طريق إقرار دوري ، تبين فيه قيمة البضاعة المشحونة لكل مستورد.</a:t>
            </a:r>
          </a:p>
          <a:p>
            <a:pPr algn="r" rtl="1"/>
            <a:r>
              <a:rPr lang="ar-DZ" dirty="0" smtClean="0"/>
              <a:t>عقد التأمين المحدد : يتم الإخطار بالشحنات المنفذة خلال 10 أيام من تاريخ </a:t>
            </a:r>
            <a:r>
              <a:rPr lang="ar-DZ" dirty="0" err="1" smtClean="0"/>
              <a:t>اتمامها</a:t>
            </a:r>
            <a:r>
              <a:rPr lang="ar-DZ" dirty="0" smtClean="0"/>
              <a:t>.</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err="1" smtClean="0"/>
              <a:t>ابرام</a:t>
            </a:r>
            <a:r>
              <a:rPr lang="ar-DZ" dirty="0" smtClean="0"/>
              <a:t> عقد التأمين</a:t>
            </a:r>
            <a:endParaRPr lang="fr-FR" dirty="0"/>
          </a:p>
        </p:txBody>
      </p:sp>
      <p:sp>
        <p:nvSpPr>
          <p:cNvPr id="3" name="Espace réservé du contenu 2"/>
          <p:cNvSpPr>
            <a:spLocks noGrp="1"/>
          </p:cNvSpPr>
          <p:nvPr>
            <p:ph sz="quarter" idx="1"/>
          </p:nvPr>
        </p:nvSpPr>
        <p:spPr/>
        <p:txBody>
          <a:bodyPr/>
          <a:lstStyle/>
          <a:p>
            <a:pPr algn="r" rtl="1"/>
            <a:r>
              <a:rPr lang="ar-DZ" dirty="0" smtClean="0"/>
              <a:t>عقد تأمين ائتمان صادرات شامل</a:t>
            </a:r>
          </a:p>
          <a:p>
            <a:pPr algn="r" rtl="1"/>
            <a:r>
              <a:rPr lang="ar-DZ" dirty="0" smtClean="0"/>
              <a:t>هو عقد لتأمين ائتمان الصادرات العربية لعدة مستوردين من دول عربية وغير عربية، ضد المخاطر التجارية وغير التجارية ومجتمعة أو منفصلة يغطى هذا العقد الصادرات المنفذة على أساس دائري والتي يتم سدادها عبر وسائل سداد غير خطابات الاعتماد وبآجال ائتمان لا تتجاوز 360 يوم.</a:t>
            </a:r>
          </a:p>
          <a:p>
            <a:pPr algn="r" rtl="1"/>
            <a:r>
              <a:rPr lang="ar-DZ" dirty="0" smtClean="0"/>
              <a:t>مدة العقد سنة واحدة تتجدد تلقائيا ويدفع التعويض للمصدر إثر تحقق أحد المخاطر المغطاة بنسبة تبلغ 90% من قيمة الخسارة.</a:t>
            </a:r>
            <a:br>
              <a:rPr lang="ar-DZ" dirty="0" smtClean="0"/>
            </a:b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err="1" smtClean="0"/>
              <a:t>ابرام</a:t>
            </a:r>
            <a:r>
              <a:rPr lang="ar-DZ" dirty="0" smtClean="0"/>
              <a:t> عقد التأمين</a:t>
            </a:r>
            <a:endParaRPr lang="fr-FR" dirty="0"/>
          </a:p>
        </p:txBody>
      </p:sp>
      <p:sp>
        <p:nvSpPr>
          <p:cNvPr id="3" name="Espace réservé du contenu 2"/>
          <p:cNvSpPr>
            <a:spLocks noGrp="1"/>
          </p:cNvSpPr>
          <p:nvPr>
            <p:ph sz="quarter" idx="1"/>
          </p:nvPr>
        </p:nvSpPr>
        <p:spPr/>
        <p:txBody>
          <a:bodyPr>
            <a:normAutofit fontScale="92500" lnSpcReduction="10000"/>
          </a:bodyPr>
          <a:lstStyle/>
          <a:p>
            <a:pPr algn="r" rtl="1"/>
            <a:r>
              <a:rPr lang="ar-DZ" dirty="0" smtClean="0"/>
              <a:t>عقد تأمين ائتمان صادرات محدد قصير أو طويل الأجل</a:t>
            </a:r>
          </a:p>
          <a:p>
            <a:pPr algn="r" rtl="1"/>
            <a:r>
              <a:rPr lang="ar-DZ" dirty="0" smtClean="0"/>
              <a:t>وهو عقد ضمان يغطي كافة المخاطر التجارية وغير التجارية مجتمعة أو منفصلة لعملية تصدير محددة إلى مستورد واحد، مهما كان أجل الائتمان المتفق عليه مع المستورد.</a:t>
            </a:r>
            <a:br>
              <a:rPr lang="ar-DZ" dirty="0" smtClean="0"/>
            </a:br>
            <a:r>
              <a:rPr lang="ar-DZ" dirty="0" smtClean="0"/>
              <a:t> </a:t>
            </a:r>
          </a:p>
          <a:p>
            <a:pPr algn="r" rtl="1"/>
            <a:r>
              <a:rPr lang="ar-DZ" dirty="0" smtClean="0"/>
              <a:t>يمكن إبرام عقد تأمين محدد ضد المخاطر غير التجارية ويغطى الضمان في هذه الحالة المخاطر غير التجارية لعملية تصدير مع مستورد واحد ينتمي إلى القطاع الحكومي، </a:t>
            </a:r>
            <a:r>
              <a:rPr lang="ar-DZ" dirty="0" err="1" smtClean="0"/>
              <a:t>ولك</a:t>
            </a:r>
            <a:r>
              <a:rPr lang="ar-DZ" dirty="0" smtClean="0"/>
              <a:t> مهما كان الائتمان المتفق عليه مع المستورد.</a:t>
            </a:r>
            <a:br>
              <a:rPr lang="ar-DZ" dirty="0" smtClean="0"/>
            </a:br>
            <a:r>
              <a:rPr lang="ar-DZ" dirty="0" smtClean="0"/>
              <a:t> </a:t>
            </a:r>
          </a:p>
          <a:p>
            <a:pPr algn="r" rtl="1"/>
            <a:r>
              <a:rPr lang="ar-DZ" dirty="0" smtClean="0"/>
              <a:t>مدة الضمان محددة وتنتهي آليا عند سداد أخر دفعة من المستحقات ويتم تعويض المصدر عن الخسارة الناجمة عن تحقق أحد المخاطر المشمولة بالضمان بنسبة تبلغ 90% من قيمة الخسارة.</a:t>
            </a:r>
          </a:p>
          <a:p>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err="1" smtClean="0"/>
              <a:t>ابرام</a:t>
            </a:r>
            <a:r>
              <a:rPr lang="ar-DZ" dirty="0" smtClean="0"/>
              <a:t> عقد التأمين</a:t>
            </a:r>
            <a:endParaRPr lang="fr-FR" dirty="0"/>
          </a:p>
        </p:txBody>
      </p:sp>
      <p:sp>
        <p:nvSpPr>
          <p:cNvPr id="3" name="Espace réservé du contenu 2"/>
          <p:cNvSpPr>
            <a:spLocks noGrp="1"/>
          </p:cNvSpPr>
          <p:nvPr>
            <p:ph sz="quarter" idx="1"/>
          </p:nvPr>
        </p:nvSpPr>
        <p:spPr/>
        <p:txBody>
          <a:bodyPr/>
          <a:lstStyle/>
          <a:p>
            <a:pPr algn="r" rtl="1"/>
            <a:r>
              <a:rPr lang="ar-DZ" dirty="0" smtClean="0"/>
              <a:t>عقد تأمين خطاب اعتماد غير معزز</a:t>
            </a:r>
          </a:p>
          <a:p>
            <a:pPr algn="r" rtl="1"/>
            <a:r>
              <a:rPr lang="ar-DZ" dirty="0" smtClean="0"/>
              <a:t>هو عقد لتأمين مستحقات المصدرين العرب التي يتم سدادها بموجب خطاب اعتماد غير قابل للإلغاء وغير معزز. يغطي العقد المخاطر التجارية وغير التجارية لعمليات التصدير التي يتم سدادها بموجب خطاب اعتماد غير معزز صادر عن أحد المصارف المعتمدة لدى المؤسسة.</a:t>
            </a:r>
          </a:p>
          <a:p>
            <a:pPr algn="r" rtl="1"/>
            <a:r>
              <a:rPr lang="ar-DZ" dirty="0" smtClean="0"/>
              <a:t>يتم تعويض المصدر إثر تحقق أحد المخاطر المشمولة بالضمان بنسبة يمكن أن تصل إلى 100% من قيمة خطاب الاعتماد المؤمن عليه.</a:t>
            </a:r>
          </a:p>
          <a:p>
            <a:pPr algn="r" rtl="1"/>
            <a:endParaRPr lang="fr-FR" dirty="0" smtClean="0"/>
          </a:p>
          <a:p>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مراحل العملية التأمينية </a:t>
            </a:r>
            <a:endParaRPr lang="fr-FR" dirty="0"/>
          </a:p>
        </p:txBody>
      </p:sp>
      <p:pic>
        <p:nvPicPr>
          <p:cNvPr id="4" name="Picture 2"/>
          <p:cNvPicPr>
            <a:picLocks noGrp="1" noChangeAspect="1" noChangeArrowheads="1"/>
          </p:cNvPicPr>
          <p:nvPr>
            <p:ph sz="quarter" idx="1"/>
          </p:nvPr>
        </p:nvPicPr>
        <p:blipFill>
          <a:blip r:embed="rId2"/>
          <a:srcRect/>
          <a:stretch>
            <a:fillRect/>
          </a:stretch>
        </p:blipFill>
        <p:spPr bwMode="auto">
          <a:xfrm>
            <a:off x="1569350" y="1527175"/>
            <a:ext cx="5968788" cy="4572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مراحل العملية التأمينية</a:t>
            </a:r>
            <a:endParaRPr lang="fr-FR" dirty="0"/>
          </a:p>
        </p:txBody>
      </p:sp>
      <p:sp>
        <p:nvSpPr>
          <p:cNvPr id="3" name="Espace réservé du contenu 2"/>
          <p:cNvSpPr>
            <a:spLocks noGrp="1"/>
          </p:cNvSpPr>
          <p:nvPr>
            <p:ph sz="quarter" idx="1"/>
          </p:nvPr>
        </p:nvSpPr>
        <p:spPr/>
        <p:txBody>
          <a:bodyPr/>
          <a:lstStyle/>
          <a:p>
            <a:pPr algn="r" rtl="1"/>
            <a:r>
              <a:rPr lang="ar-DZ" dirty="0" smtClean="0"/>
              <a:t>1- طلب تأمين محدد </a:t>
            </a:r>
          </a:p>
          <a:p>
            <a:pPr algn="r" rtl="1"/>
            <a:r>
              <a:rPr lang="ar-DZ" dirty="0" smtClean="0"/>
              <a:t> 2- تقييم المخاطر التجارية وغير التجارية</a:t>
            </a:r>
          </a:p>
          <a:p>
            <a:pPr algn="r" rtl="1"/>
            <a:r>
              <a:rPr lang="ar-DZ" dirty="0" smtClean="0"/>
              <a:t> 3- إصدار وثيقة تأمين الائتمان</a:t>
            </a:r>
          </a:p>
          <a:p>
            <a:pPr algn="r" rtl="1"/>
            <a:r>
              <a:rPr lang="ar-DZ" dirty="0" smtClean="0"/>
              <a:t> 4- شحن البضائع</a:t>
            </a:r>
          </a:p>
          <a:p>
            <a:pPr algn="r" rtl="1"/>
            <a:r>
              <a:rPr lang="ar-DZ" dirty="0" smtClean="0"/>
              <a:t> 5- تخلف الملتزم عن السداد</a:t>
            </a:r>
          </a:p>
          <a:p>
            <a:pPr algn="r" rtl="1"/>
            <a:r>
              <a:rPr lang="ar-DZ" dirty="0" smtClean="0"/>
              <a:t> 6- دفع التعويضات للمصدر / المورد أو للمؤسسة المالية</a:t>
            </a:r>
          </a:p>
          <a:p>
            <a:pPr algn="r" rtl="1"/>
            <a:r>
              <a:rPr lang="ar-DZ" dirty="0" smtClean="0"/>
              <a:t> 7- استرداد المبلغ المتعثر من الملتزم</a:t>
            </a:r>
            <a:endParaRPr lang="fr-FR" dirty="0" smtClean="0"/>
          </a:p>
          <a:p>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دراسة حالة </a:t>
            </a:r>
            <a:endParaRPr lang="fr-FR" dirty="0"/>
          </a:p>
        </p:txBody>
      </p:sp>
      <p:pic>
        <p:nvPicPr>
          <p:cNvPr id="7170" name="Picture 2" descr="C:\Users\LENOVO\Desktop\Sans titre7.png"/>
          <p:cNvPicPr>
            <a:picLocks noGrp="1" noChangeAspect="1" noChangeArrowheads="1"/>
          </p:cNvPicPr>
          <p:nvPr>
            <p:ph sz="quarter" idx="1"/>
          </p:nvPr>
        </p:nvPicPr>
        <p:blipFill>
          <a:blip r:embed="rId2"/>
          <a:srcRect l="2786" t="7222" r="3216" b="3715"/>
          <a:stretch>
            <a:fillRect/>
          </a:stretch>
        </p:blipFill>
        <p:spPr bwMode="auto">
          <a:xfrm>
            <a:off x="714348" y="1357298"/>
            <a:ext cx="7643866" cy="485778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dirty="0" smtClean="0"/>
              <a:t/>
            </a:r>
            <a:br>
              <a:rPr lang="ar-DZ" dirty="0" smtClean="0"/>
            </a:br>
            <a:r>
              <a:rPr lang="fr-FR" dirty="0" smtClean="0"/>
              <a:t>CAGEX</a:t>
            </a:r>
            <a:r>
              <a:rPr lang="ar-DZ" dirty="0" smtClean="0"/>
              <a:t>تعريف شركة </a:t>
            </a:r>
            <a:endParaRPr lang="fr-FR" dirty="0"/>
          </a:p>
        </p:txBody>
      </p:sp>
      <p:pic>
        <p:nvPicPr>
          <p:cNvPr id="1030" name="Picture 6"/>
          <p:cNvPicPr>
            <a:picLocks noGrp="1" noChangeAspect="1" noChangeArrowheads="1"/>
          </p:cNvPicPr>
          <p:nvPr>
            <p:ph sz="quarter" idx="1"/>
          </p:nvPr>
        </p:nvPicPr>
        <p:blipFill>
          <a:blip r:embed="rId2"/>
          <a:srcRect/>
          <a:stretch>
            <a:fillRect/>
          </a:stretch>
        </p:blipFill>
        <p:spPr bwMode="auto">
          <a:xfrm>
            <a:off x="785786" y="2571744"/>
            <a:ext cx="7810500" cy="3286148"/>
          </a:xfrm>
          <a:prstGeom prst="rect">
            <a:avLst/>
          </a:prstGeom>
          <a:noFill/>
          <a:ln w="9525">
            <a:noFill/>
            <a:miter lim="800000"/>
            <a:headEnd/>
            <a:tailEnd/>
          </a:ln>
          <a:effectLst/>
        </p:spPr>
      </p:pic>
      <p:sp>
        <p:nvSpPr>
          <p:cNvPr id="9" name="Rectangle 8"/>
          <p:cNvSpPr/>
          <p:nvPr/>
        </p:nvSpPr>
        <p:spPr>
          <a:xfrm>
            <a:off x="785786" y="1857364"/>
            <a:ext cx="7215238" cy="400110"/>
          </a:xfrm>
          <a:prstGeom prst="rect">
            <a:avLst/>
          </a:prstGeom>
        </p:spPr>
        <p:txBody>
          <a:bodyPr wrap="square">
            <a:spAutoFit/>
          </a:bodyPr>
          <a:lstStyle/>
          <a:p>
            <a:pPr algn="r" rtl="1"/>
            <a:r>
              <a:rPr lang="ar-DZ" sz="2000" dirty="0" smtClean="0"/>
              <a:t>تأسست الشركة الجزائرية لتأمين الصادرات وفق مقتضيات الأمر رقم 06 يناير1996  </a:t>
            </a:r>
            <a:endParaRPr lang="fr-FR"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dirty="0" smtClean="0"/>
              <a:t>  التأمين البحري نماذج </a:t>
            </a:r>
            <a:r>
              <a:rPr lang="ar-DZ" dirty="0" err="1" smtClean="0"/>
              <a:t>و</a:t>
            </a:r>
            <a:r>
              <a:rPr lang="ar-DZ" dirty="0" smtClean="0"/>
              <a:t> </a:t>
            </a:r>
            <a:r>
              <a:rPr lang="ar-DZ" dirty="0" err="1" smtClean="0"/>
              <a:t>امثلة</a:t>
            </a:r>
            <a:r>
              <a:rPr lang="ar-DZ" dirty="0" smtClean="0"/>
              <a:t>  </a:t>
            </a:r>
            <a:endParaRPr lang="fr-FR" dirty="0"/>
          </a:p>
        </p:txBody>
      </p:sp>
      <p:pic>
        <p:nvPicPr>
          <p:cNvPr id="8194" name="Picture 2" descr="C:\Users\LENOVO\Desktop\Sans titre2.png"/>
          <p:cNvPicPr>
            <a:picLocks noGrp="1" noChangeAspect="1" noChangeArrowheads="1"/>
          </p:cNvPicPr>
          <p:nvPr>
            <p:ph sz="quarter" idx="1"/>
          </p:nvPr>
        </p:nvPicPr>
        <p:blipFill>
          <a:blip r:embed="rId2"/>
          <a:srcRect/>
          <a:stretch>
            <a:fillRect/>
          </a:stretch>
        </p:blipFill>
        <p:spPr bwMode="auto">
          <a:xfrm>
            <a:off x="487760" y="1527175"/>
            <a:ext cx="8131968" cy="4572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contenu 4"/>
          <p:cNvSpPr>
            <a:spLocks noGrp="1"/>
          </p:cNvSpPr>
          <p:nvPr>
            <p:ph sz="quarter" idx="1"/>
          </p:nvPr>
        </p:nvSpPr>
        <p:spPr/>
        <p:txBody>
          <a:bodyPr/>
          <a:lstStyle/>
          <a:p>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dirty="0" smtClean="0"/>
              <a:t/>
            </a:r>
            <a:br>
              <a:rPr lang="ar-DZ" dirty="0" smtClean="0"/>
            </a:br>
            <a:r>
              <a:rPr lang="fr-FR" dirty="0" smtClean="0"/>
              <a:t>CAGEX</a:t>
            </a:r>
            <a:r>
              <a:rPr lang="ar-DZ" dirty="0" smtClean="0"/>
              <a:t>تعريف شركة </a:t>
            </a:r>
            <a:endParaRPr lang="fr-FR" dirty="0"/>
          </a:p>
        </p:txBody>
      </p:sp>
      <p:pic>
        <p:nvPicPr>
          <p:cNvPr id="2050" name="Picture 2"/>
          <p:cNvPicPr>
            <a:picLocks noGrp="1" noChangeAspect="1" noChangeArrowheads="1"/>
          </p:cNvPicPr>
          <p:nvPr>
            <p:ph sz="quarter" idx="1"/>
          </p:nvPr>
        </p:nvPicPr>
        <p:blipFill>
          <a:blip r:embed="rId2"/>
          <a:srcRect/>
          <a:stretch>
            <a:fillRect/>
          </a:stretch>
        </p:blipFill>
        <p:spPr bwMode="auto">
          <a:xfrm>
            <a:off x="642910" y="1571612"/>
            <a:ext cx="7820025" cy="185738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42910" y="3571876"/>
            <a:ext cx="7772401" cy="250031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dirty="0" smtClean="0"/>
              <a:t/>
            </a:r>
            <a:br>
              <a:rPr lang="ar-DZ" dirty="0" smtClean="0"/>
            </a:br>
            <a:r>
              <a:rPr lang="fr-FR" dirty="0" smtClean="0"/>
              <a:t>CAGEX</a:t>
            </a:r>
            <a:r>
              <a:rPr lang="ar-DZ" dirty="0" smtClean="0"/>
              <a:t>تعريف شركة </a:t>
            </a:r>
            <a:endParaRPr lang="fr-FR" dirty="0"/>
          </a:p>
        </p:txBody>
      </p:sp>
      <p:sp>
        <p:nvSpPr>
          <p:cNvPr id="6" name="Rectangle 5"/>
          <p:cNvSpPr/>
          <p:nvPr/>
        </p:nvSpPr>
        <p:spPr>
          <a:xfrm>
            <a:off x="285720" y="1643051"/>
            <a:ext cx="8572560" cy="1938992"/>
          </a:xfrm>
          <a:prstGeom prst="rect">
            <a:avLst/>
          </a:prstGeom>
        </p:spPr>
        <p:txBody>
          <a:bodyPr wrap="square">
            <a:spAutoFit/>
          </a:bodyPr>
          <a:lstStyle/>
          <a:p>
            <a:pPr algn="r" rtl="1"/>
            <a:r>
              <a:rPr lang="ar-DZ" sz="2400" b="1" dirty="0" smtClean="0"/>
              <a:t>تأسست الشركة الجزائرية لضمان </a:t>
            </a:r>
            <a:r>
              <a:rPr lang="ar-DZ" sz="2400" b="1" dirty="0" err="1" smtClean="0"/>
              <a:t>و</a:t>
            </a:r>
            <a:r>
              <a:rPr lang="ar-DZ" sz="2400" b="1" dirty="0" smtClean="0"/>
              <a:t> تأمين الصادرات بموجب عقد موثق بتاريخ03 ديسمبر 1996 </a:t>
            </a:r>
            <a:r>
              <a:rPr lang="ar-DZ" sz="2400" b="1" dirty="0" err="1" smtClean="0"/>
              <a:t>و</a:t>
            </a:r>
            <a:r>
              <a:rPr lang="ar-DZ" sz="2400" b="1" dirty="0" smtClean="0"/>
              <a:t> تم اعتمادها بموجب </a:t>
            </a:r>
            <a:r>
              <a:rPr lang="ar-DZ" sz="2400" b="1" dirty="0" smtClean="0"/>
              <a:t>المرسوم </a:t>
            </a:r>
            <a:r>
              <a:rPr lang="ar-DZ" sz="2400" b="1" dirty="0" smtClean="0"/>
              <a:t>التنفيذي </a:t>
            </a:r>
            <a:r>
              <a:rPr lang="ar-DZ" sz="2400" b="1" dirty="0" smtClean="0"/>
              <a:t>رقم 96-235 </a:t>
            </a:r>
            <a:r>
              <a:rPr lang="ar-DZ" sz="2400" b="1" dirty="0" smtClean="0"/>
              <a:t>المؤرخ 02 </a:t>
            </a:r>
            <a:r>
              <a:rPr lang="ar-DZ" sz="2400" b="1" dirty="0" smtClean="0"/>
              <a:t>جويلية 1996  ، </a:t>
            </a:r>
            <a:r>
              <a:rPr lang="ar-DZ" sz="2400" b="1" dirty="0" smtClean="0"/>
              <a:t>المحدد لشروط </a:t>
            </a:r>
            <a:r>
              <a:rPr lang="ar-DZ" sz="2400" b="1" dirty="0" smtClean="0"/>
              <a:t>تسيير </a:t>
            </a:r>
            <a:r>
              <a:rPr lang="ar-DZ" sz="2400" b="1" dirty="0" smtClean="0"/>
              <a:t>الأخطار المغطاة </a:t>
            </a:r>
            <a:r>
              <a:rPr lang="ar-DZ" sz="2400" b="1" dirty="0" smtClean="0"/>
              <a:t>بتأمين القروض عند التصدير </a:t>
            </a:r>
            <a:r>
              <a:rPr lang="ar-DZ" sz="2400" b="1" dirty="0" err="1" smtClean="0"/>
              <a:t>و</a:t>
            </a:r>
            <a:r>
              <a:rPr lang="ar-DZ" sz="2400" b="1" dirty="0" smtClean="0"/>
              <a:t> </a:t>
            </a:r>
            <a:r>
              <a:rPr lang="ar-DZ" sz="2400" b="1" dirty="0" err="1" smtClean="0"/>
              <a:t>كيفياته</a:t>
            </a:r>
            <a:r>
              <a:rPr lang="ar-DZ" sz="2400" b="1" dirty="0" smtClean="0"/>
              <a:t>  </a:t>
            </a:r>
            <a:r>
              <a:rPr lang="ar-DZ" sz="2400" b="1" dirty="0" smtClean="0"/>
              <a:t>الصادر في </a:t>
            </a:r>
            <a:r>
              <a:rPr lang="ar-DZ" sz="2400" b="1" dirty="0" smtClean="0"/>
              <a:t> الجريدة </a:t>
            </a:r>
            <a:r>
              <a:rPr lang="ar-DZ" sz="2400" b="1" dirty="0" smtClean="0"/>
              <a:t>الرسمية العدد 41 </a:t>
            </a:r>
            <a:r>
              <a:rPr lang="ar-DZ" sz="2400" b="1" dirty="0" smtClean="0"/>
              <a:t>المؤرخ </a:t>
            </a:r>
            <a:r>
              <a:rPr lang="ar-DZ" sz="2400" b="1" dirty="0" smtClean="0"/>
              <a:t>في 03 جوان 1996) وتم تكليف الشركة </a:t>
            </a:r>
            <a:r>
              <a:rPr lang="ar-DZ" sz="2400" b="1" dirty="0" err="1" smtClean="0"/>
              <a:t>و</a:t>
            </a:r>
            <a:r>
              <a:rPr lang="ar-DZ" sz="2400" b="1" dirty="0" smtClean="0"/>
              <a:t> تحت رقابة </a:t>
            </a:r>
            <a:r>
              <a:rPr lang="ar-DZ" sz="2400" b="1" dirty="0" smtClean="0"/>
              <a:t>الدولة.</a:t>
            </a:r>
            <a:endParaRPr lang="fr-FR"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مهام الشركة </a:t>
            </a:r>
            <a:endParaRPr lang="fr-FR" dirty="0"/>
          </a:p>
        </p:txBody>
      </p:sp>
      <p:sp>
        <p:nvSpPr>
          <p:cNvPr id="3" name="Espace réservé du contenu 2"/>
          <p:cNvSpPr>
            <a:spLocks noGrp="1"/>
          </p:cNvSpPr>
          <p:nvPr>
            <p:ph sz="quarter" idx="1"/>
          </p:nvPr>
        </p:nvSpPr>
        <p:spPr/>
        <p:txBody>
          <a:bodyPr/>
          <a:lstStyle/>
          <a:p>
            <a:pPr algn="r" rtl="1"/>
            <a:r>
              <a:rPr lang="ar-DZ" dirty="0" smtClean="0"/>
              <a:t>تقوم الشركة الجزائرية لضمان الصادرات </a:t>
            </a:r>
            <a:r>
              <a:rPr lang="fr-FR" dirty="0" smtClean="0"/>
              <a:t>CAGEX</a:t>
            </a:r>
            <a:r>
              <a:rPr lang="ar-DZ" dirty="0" smtClean="0"/>
              <a:t> بمجموعة من المهام أهمها :</a:t>
            </a:r>
          </a:p>
          <a:p>
            <a:pPr algn="r" rtl="1"/>
            <a:r>
              <a:rPr lang="ar-DZ" dirty="0" smtClean="0"/>
              <a:t>تغطية المخاطر  التي قد تحدث أثناء عملية التصدير </a:t>
            </a:r>
          </a:p>
          <a:p>
            <a:pPr algn="r" rtl="1"/>
            <a:r>
              <a:rPr lang="ar-DZ" dirty="0" smtClean="0"/>
              <a:t>الائتمان الداخلي من خلال تغطية بعض القروض الموجه للاستهلاك</a:t>
            </a:r>
          </a:p>
          <a:p>
            <a:pPr algn="r" rtl="1"/>
            <a:r>
              <a:rPr lang="ar-DZ" dirty="0" smtClean="0"/>
              <a:t>تأمين المعارض والأنشطة المتعلقة </a:t>
            </a:r>
            <a:r>
              <a:rPr lang="ar-DZ" dirty="0" err="1" smtClean="0"/>
              <a:t>بها</a:t>
            </a:r>
            <a:endParaRPr lang="ar-DZ" dirty="0" smtClean="0"/>
          </a:p>
          <a:p>
            <a:pPr algn="r" rtl="1"/>
            <a:r>
              <a:rPr lang="ar-DZ" dirty="0" smtClean="0"/>
              <a:t> بيع المعلومات الاقتصادية و المالية </a:t>
            </a:r>
          </a:p>
          <a:p>
            <a:pPr algn="r" rtl="1"/>
            <a:r>
              <a:rPr lang="ar-DZ" dirty="0" smtClean="0"/>
              <a:t>تغطية بعض أنواع الديون </a:t>
            </a:r>
            <a:r>
              <a:rPr lang="ar-DZ" dirty="0" err="1" smtClean="0"/>
              <a:t>و</a:t>
            </a:r>
            <a:r>
              <a:rPr lang="ar-DZ" dirty="0" smtClean="0"/>
              <a:t> البحث في مختلف الوسائل  لاسترجاعها </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مهام الشركة </a:t>
            </a:r>
            <a:endParaRPr lang="fr-FR" dirty="0"/>
          </a:p>
        </p:txBody>
      </p:sp>
      <p:sp>
        <p:nvSpPr>
          <p:cNvPr id="3" name="Espace réservé du contenu 2"/>
          <p:cNvSpPr>
            <a:spLocks noGrp="1"/>
          </p:cNvSpPr>
          <p:nvPr>
            <p:ph sz="quarter" idx="1"/>
          </p:nvPr>
        </p:nvSpPr>
        <p:spPr/>
        <p:txBody>
          <a:bodyPr/>
          <a:lstStyle/>
          <a:p>
            <a:pPr algn="r" rtl="1"/>
            <a:r>
              <a:rPr lang="ar-DZ" dirty="0" smtClean="0"/>
              <a:t>تقوم الشركة الجزائرية لضمان الصادرات </a:t>
            </a:r>
            <a:r>
              <a:rPr lang="fr-FR" dirty="0" smtClean="0"/>
              <a:t>CAGEX</a:t>
            </a:r>
            <a:r>
              <a:rPr lang="ar-DZ" dirty="0" smtClean="0"/>
              <a:t> بمجموعة من المهام أهمها :</a:t>
            </a:r>
          </a:p>
          <a:p>
            <a:pPr algn="r" rtl="1"/>
            <a:r>
              <a:rPr lang="ar-DZ" dirty="0" smtClean="0"/>
              <a:t>تغطية المخاطر  التي قد تحدث أثناء عملية التصدير </a:t>
            </a:r>
          </a:p>
          <a:p>
            <a:pPr algn="r" rtl="1"/>
            <a:r>
              <a:rPr lang="ar-DZ" dirty="0" smtClean="0"/>
              <a:t>الائتمان الداخلي من خلال تغطية بعض القروض الموجه للاستهلاك</a:t>
            </a:r>
          </a:p>
          <a:p>
            <a:pPr algn="r" rtl="1"/>
            <a:r>
              <a:rPr lang="ar-DZ" dirty="0" smtClean="0"/>
              <a:t>تأمين المعارض والأنشطة المتعلقة </a:t>
            </a:r>
            <a:r>
              <a:rPr lang="ar-DZ" dirty="0" err="1" smtClean="0"/>
              <a:t>بها</a:t>
            </a:r>
            <a:endParaRPr lang="ar-DZ" dirty="0" smtClean="0"/>
          </a:p>
          <a:p>
            <a:pPr algn="r" rtl="1"/>
            <a:r>
              <a:rPr lang="ar-DZ" dirty="0" smtClean="0"/>
              <a:t> بيع المعلومات الاقتصادية و المالية </a:t>
            </a:r>
          </a:p>
          <a:p>
            <a:pPr algn="r" rtl="1"/>
            <a:r>
              <a:rPr lang="ar-DZ" dirty="0" smtClean="0"/>
              <a:t>تغطية بعض أنواع الديون </a:t>
            </a:r>
            <a:r>
              <a:rPr lang="ar-DZ" dirty="0" err="1" smtClean="0"/>
              <a:t>و</a:t>
            </a:r>
            <a:r>
              <a:rPr lang="ar-DZ" dirty="0" smtClean="0"/>
              <a:t> البحث في مختلف الوسائل  لاسترجاعها </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CAGEX </a:t>
            </a:r>
            <a:r>
              <a:rPr lang="ar-DZ" dirty="0" smtClean="0"/>
              <a:t>  أخطار مغطاة من طرف الشركة</a:t>
            </a:r>
            <a:endParaRPr lang="fr-FR" dirty="0"/>
          </a:p>
        </p:txBody>
      </p:sp>
      <p:sp>
        <p:nvSpPr>
          <p:cNvPr id="3" name="Espace réservé du contenu 2"/>
          <p:cNvSpPr>
            <a:spLocks noGrp="1"/>
          </p:cNvSpPr>
          <p:nvPr>
            <p:ph sz="quarter" idx="1"/>
          </p:nvPr>
        </p:nvSpPr>
        <p:spPr/>
        <p:txBody>
          <a:bodyPr>
            <a:normAutofit lnSpcReduction="10000"/>
          </a:bodyPr>
          <a:lstStyle/>
          <a:p>
            <a:pPr algn="r" rtl="1"/>
            <a:r>
              <a:rPr lang="ar-DZ" dirty="0" smtClean="0"/>
              <a:t>الأخطار التجارية عدم قدرة المشتري على الوفاء</a:t>
            </a:r>
          </a:p>
          <a:p>
            <a:pPr algn="r" rtl="1"/>
            <a:r>
              <a:rPr lang="ar-DZ" dirty="0" smtClean="0"/>
              <a:t>الأخطار السياسية </a:t>
            </a:r>
          </a:p>
          <a:p>
            <a:pPr algn="r" rtl="1"/>
            <a:r>
              <a:rPr lang="ar-DZ" dirty="0" smtClean="0"/>
              <a:t>أخطار عدم التحويل متعلقة بعدم قدرة تحويل الأموال لسداد أو تأخيرها بسبب عوامل خارجية مثل سياسية أو وأزمات اقتصادية أو تشريعات إقامة المشتري </a:t>
            </a:r>
          </a:p>
          <a:p>
            <a:pPr algn="r" rtl="1"/>
            <a:r>
              <a:rPr lang="ar-DZ" dirty="0" smtClean="0"/>
              <a:t> أخطار الكوارث الطبيعية </a:t>
            </a:r>
          </a:p>
          <a:p>
            <a:pPr algn="r" rtl="1"/>
            <a:r>
              <a:rPr lang="ar-DZ" dirty="0" smtClean="0"/>
              <a:t>مخاطر المتعلقة بعدم قدرة استرجاع الصادرات مثل مصادرة المنتجات و عدم استرجاعها </a:t>
            </a:r>
          </a:p>
          <a:p>
            <a:pPr algn="r" rtl="1"/>
            <a:r>
              <a:rPr lang="ar-DZ" dirty="0" smtClean="0"/>
              <a:t>المخاطر المتعلقة كلفة التنقيب عن أسواق خارجية.</a:t>
            </a:r>
          </a:p>
          <a:p>
            <a:pPr algn="r" rtl="1"/>
            <a:r>
              <a:rPr lang="ar-DZ" dirty="0" smtClean="0"/>
              <a:t>خطر التصنيع ، </a:t>
            </a:r>
            <a:r>
              <a:rPr lang="ar-DZ" dirty="0" err="1" smtClean="0"/>
              <a:t>و</a:t>
            </a:r>
            <a:r>
              <a:rPr lang="ar-DZ" dirty="0" smtClean="0"/>
              <a:t> مخاطر انقطاع السوق </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DZ" dirty="0" smtClean="0"/>
              <a:t>إعادة تأمين الشركة الجزائرية لضمان الصادرات: </a:t>
            </a:r>
            <a:r>
              <a:rPr lang="fr-FR" dirty="0" smtClean="0"/>
              <a:t>CAGEX</a:t>
            </a:r>
            <a:endParaRPr lang="fr-FR" dirty="0"/>
          </a:p>
        </p:txBody>
      </p:sp>
      <p:sp>
        <p:nvSpPr>
          <p:cNvPr id="3" name="Espace réservé du contenu 2"/>
          <p:cNvSpPr>
            <a:spLocks noGrp="1"/>
          </p:cNvSpPr>
          <p:nvPr>
            <p:ph sz="quarter" idx="1"/>
          </p:nvPr>
        </p:nvSpPr>
        <p:spPr/>
        <p:txBody>
          <a:bodyPr>
            <a:normAutofit/>
          </a:bodyPr>
          <a:lstStyle/>
          <a:p>
            <a:endParaRPr lang="ar-DZ" dirty="0" smtClean="0"/>
          </a:p>
          <a:p>
            <a:pPr algn="r" rtl="1"/>
            <a:r>
              <a:rPr lang="ar-DZ" dirty="0" smtClean="0"/>
              <a:t>في إطار نشاطها </a:t>
            </a:r>
            <a:r>
              <a:rPr lang="ar-DZ" dirty="0" err="1" smtClean="0"/>
              <a:t>و</a:t>
            </a:r>
            <a:r>
              <a:rPr lang="ar-DZ" dirty="0" smtClean="0"/>
              <a:t> من أجل تواجدها في عدد من </a:t>
            </a:r>
            <a:r>
              <a:rPr lang="ar-DZ" dirty="0" err="1" smtClean="0"/>
              <a:t>األسواق</a:t>
            </a:r>
            <a:r>
              <a:rPr lang="ar-DZ" dirty="0" smtClean="0"/>
              <a:t> </a:t>
            </a:r>
            <a:r>
              <a:rPr lang="ar-DZ" dirty="0" err="1" smtClean="0"/>
              <a:t>األوربية</a:t>
            </a:r>
            <a:r>
              <a:rPr lang="ar-DZ" dirty="0" smtClean="0"/>
              <a:t> و </a:t>
            </a:r>
            <a:r>
              <a:rPr lang="ar-DZ" dirty="0" err="1" smtClean="0"/>
              <a:t>اإلفريقية</a:t>
            </a:r>
            <a:r>
              <a:rPr lang="ar-DZ" dirty="0" smtClean="0"/>
              <a:t> عمدت الشركة إلى عقد اتفاقية ثنائية </a:t>
            </a:r>
            <a:r>
              <a:rPr lang="ar-DZ" dirty="0" err="1" smtClean="0"/>
              <a:t>و</a:t>
            </a:r>
            <a:r>
              <a:rPr lang="ar-DZ" dirty="0" smtClean="0"/>
              <a:t> متعددة </a:t>
            </a:r>
            <a:r>
              <a:rPr lang="ar-DZ" dirty="0" err="1" smtClean="0"/>
              <a:t>األطراف</a:t>
            </a:r>
            <a:r>
              <a:rPr lang="ar-DZ" dirty="0" smtClean="0"/>
              <a:t> مع عدد من مؤسسات التأمين </a:t>
            </a:r>
            <a:r>
              <a:rPr lang="ar-DZ" dirty="0" err="1" smtClean="0"/>
              <a:t>املتخصصة</a:t>
            </a:r>
            <a:r>
              <a:rPr lang="ar-DZ" dirty="0" smtClean="0"/>
              <a:t> في التأمين على الصادرات </a:t>
            </a:r>
            <a:r>
              <a:rPr lang="ar-DZ" dirty="0" err="1" smtClean="0"/>
              <a:t>و</a:t>
            </a:r>
            <a:r>
              <a:rPr lang="ar-DZ" dirty="0" smtClean="0"/>
              <a:t> تتعامل الشركة حاليا مع عدد من الشركات </a:t>
            </a:r>
            <a:r>
              <a:rPr lang="ar-DZ" dirty="0" err="1" smtClean="0"/>
              <a:t>و</a:t>
            </a:r>
            <a:r>
              <a:rPr lang="ar-DZ" dirty="0" smtClean="0"/>
              <a:t> في مختلف البلدان في العالم مع التخلي عن </a:t>
            </a:r>
            <a:r>
              <a:rPr lang="ar-DZ" dirty="0" err="1" smtClean="0"/>
              <a:t>بعضالشركاتوهيمفصلةفيالجدول</a:t>
            </a:r>
            <a:r>
              <a:rPr lang="ar-DZ" dirty="0" smtClean="0"/>
              <a:t> </a:t>
            </a:r>
            <a:r>
              <a:rPr lang="ar-DZ" dirty="0" err="1" smtClean="0"/>
              <a:t>علىالنحو</a:t>
            </a:r>
            <a:r>
              <a:rPr lang="ar-DZ" dirty="0" smtClean="0"/>
              <a:t> </a:t>
            </a:r>
            <a:r>
              <a:rPr lang="ar-DZ" dirty="0" err="1" smtClean="0"/>
              <a:t>األتي</a:t>
            </a:r>
            <a:r>
              <a:rPr lang="ar-DZ" dirty="0" smtClean="0"/>
              <a:t> :</a:t>
            </a:r>
          </a:p>
          <a:p>
            <a:endParaRPr lang="fr-F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416</TotalTime>
  <Words>1071</Words>
  <Application>Microsoft Office PowerPoint</Application>
  <PresentationFormat>Affichage à l'écran (4:3)</PresentationFormat>
  <Paragraphs>150</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Civil</vt:lpstr>
      <vt:lpstr>الأستاذة د. بن عزة إكرام </vt:lpstr>
      <vt:lpstr>الشركة الجزائرية لتأمين الصادرات</vt:lpstr>
      <vt:lpstr> CAGEXتعريف شركة </vt:lpstr>
      <vt:lpstr> CAGEXتعريف شركة </vt:lpstr>
      <vt:lpstr> CAGEXتعريف شركة </vt:lpstr>
      <vt:lpstr>مهام الشركة </vt:lpstr>
      <vt:lpstr>مهام الشركة </vt:lpstr>
      <vt:lpstr>CAGEX   أخطار مغطاة من طرف الشركة</vt:lpstr>
      <vt:lpstr>إعادة تأمين الشركة الجزائرية لضمان الصادرات: CAGEX</vt:lpstr>
      <vt:lpstr>إعادة تأمين الشركة الجزائرية لضمان الصادرات: CAGEX</vt:lpstr>
      <vt:lpstr>العضوية في المؤسسة العربية لضمان الإستثمار و ائتمان الصادرات</vt:lpstr>
      <vt:lpstr>Diapositive 12</vt:lpstr>
      <vt:lpstr>Diapositive 13</vt:lpstr>
      <vt:lpstr>تعريف و أهداف  المؤسسة </vt:lpstr>
      <vt:lpstr>أهداف  المؤسسة</vt:lpstr>
      <vt:lpstr>     خدمات المؤسسة </vt:lpstr>
      <vt:lpstr>     خدمات المؤسسة </vt:lpstr>
      <vt:lpstr>     خدمات المؤسسة </vt:lpstr>
      <vt:lpstr>     خدمات المؤسسة </vt:lpstr>
      <vt:lpstr>     خدمات المؤسسة </vt:lpstr>
      <vt:lpstr>     خدمات المؤسسة </vt:lpstr>
      <vt:lpstr>عقود التأمين </vt:lpstr>
      <vt:lpstr>ابرام عقد التأمين</vt:lpstr>
      <vt:lpstr>ابرام عقد التأمين</vt:lpstr>
      <vt:lpstr>ابرام عقد التأمين</vt:lpstr>
      <vt:lpstr>ابرام عقد التأمين</vt:lpstr>
      <vt:lpstr>مراحل العملية التأمينية </vt:lpstr>
      <vt:lpstr>مراحل العملية التأمينية</vt:lpstr>
      <vt:lpstr>دراسة حالة </vt:lpstr>
      <vt:lpstr>  التأمين البحري نماذج و امثلة  </vt:lpstr>
      <vt:lpstr>Diapositive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LENOVO</dc:creator>
  <cp:lastModifiedBy>LENOVO</cp:lastModifiedBy>
  <cp:revision>20</cp:revision>
  <dcterms:created xsi:type="dcterms:W3CDTF">2021-01-17T18:24:49Z</dcterms:created>
  <dcterms:modified xsi:type="dcterms:W3CDTF">2024-04-30T14:11:27Z</dcterms:modified>
</cp:coreProperties>
</file>