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1" r:id="rId1"/>
  </p:sldMasterIdLst>
  <p:sldIdLst>
    <p:sldId id="271" r:id="rId2"/>
    <p:sldId id="264" r:id="rId3"/>
    <p:sldId id="414" r:id="rId4"/>
    <p:sldId id="416" r:id="rId5"/>
    <p:sldId id="417" r:id="rId6"/>
    <p:sldId id="418" r:id="rId7"/>
    <p:sldId id="419" r:id="rId8"/>
    <p:sldId id="421" r:id="rId9"/>
    <p:sldId id="422" r:id="rId10"/>
    <p:sldId id="423" r:id="rId11"/>
    <p:sldId id="424" r:id="rId12"/>
    <p:sldId id="426" r:id="rId13"/>
    <p:sldId id="429" r:id="rId14"/>
    <p:sldId id="430" r:id="rId15"/>
    <p:sldId id="431" r:id="rId16"/>
    <p:sldId id="432" r:id="rId17"/>
    <p:sldId id="433" r:id="rId18"/>
    <p:sldId id="434" r:id="rId19"/>
    <p:sldId id="435" r:id="rId20"/>
    <p:sldId id="436" r:id="rId21"/>
    <p:sldId id="437" r:id="rId22"/>
    <p:sldId id="438" r:id="rId23"/>
    <p:sldId id="439" r:id="rId24"/>
    <p:sldId id="440" r:id="rId25"/>
    <p:sldId id="441" r:id="rId26"/>
    <p:sldId id="442" r:id="rId27"/>
    <p:sldId id="443" r:id="rId28"/>
    <p:sldId id="444" r:id="rId29"/>
    <p:sldId id="445" r:id="rId30"/>
    <p:sldId id="446" r:id="rId31"/>
    <p:sldId id="447" r:id="rId32"/>
    <p:sldId id="448" r:id="rId33"/>
    <p:sldId id="449" r:id="rId34"/>
    <p:sldId id="450" r:id="rId35"/>
    <p:sldId id="451" r:id="rId36"/>
    <p:sldId id="452" r:id="rId37"/>
    <p:sldId id="428" r:id="rId38"/>
    <p:sldId id="453" r:id="rId39"/>
    <p:sldId id="455" r:id="rId40"/>
    <p:sldId id="457"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529" autoAdjust="0"/>
    <p:restoredTop sz="94660"/>
  </p:normalViewPr>
  <p:slideViewPr>
    <p:cSldViewPr snapToGrid="0">
      <p:cViewPr>
        <p:scale>
          <a:sx n="79" d="100"/>
          <a:sy n="79" d="100"/>
        </p:scale>
        <p:origin x="-240" y="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r-FR"/>
              <a:t>Modifiez le style du titre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pPr/>
              <a:t>4/30/2024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903123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a:t>Cliquez sur l'icône pour ajouter une image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3438282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2087913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r-FR"/>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3399834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1114335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r-FR"/>
              <a:t>Modifiez le style du titre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pPr/>
              <a:t>4/30/2024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1543225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r-FR"/>
              <a:t>Modifiez le style du titre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pPr/>
              <a:t>4/30/2024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3705458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292181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3590105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193346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131849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2161362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r-FR"/>
              <a:t>Modifiez le style du titre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1410" y="3073397"/>
            <a:ext cx="4878391" cy="27178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3073397"/>
            <a:ext cx="4875210" cy="27178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4/30/2024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2137640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4/30/2024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45814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4/30/2024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1678287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3278449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12254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4/30/2024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 xmlns:p14="http://schemas.microsoft.com/office/powerpoint/2010/main" val="271374960"/>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txStyles>
    <p:titleStyle>
      <a:lvl1pPr algn="l" defTabSz="914400" rtl="1"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enazza.ikram@yahoo.fr"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xmlns="" id="{45031971-F73E-4086-9506-8286CD6765F2}"/>
              </a:ext>
            </a:extLst>
          </p:cNvPr>
          <p:cNvSpPr>
            <a:spLocks noGrp="1"/>
          </p:cNvSpPr>
          <p:nvPr>
            <p:ph type="title"/>
          </p:nvPr>
        </p:nvSpPr>
        <p:spPr>
          <a:xfrm>
            <a:off x="940654" y="295639"/>
            <a:ext cx="9905998" cy="1569256"/>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ar-DZ" sz="4000" b="1" cap="none" dirty="0" smtClean="0">
                <a:ln w="9525">
                  <a:solidFill>
                    <a:schemeClr val="bg1"/>
                  </a:solidFill>
                  <a:prstDash val="solid"/>
                </a:ln>
                <a:solidFill>
                  <a:schemeClr val="accent1">
                    <a:lumMod val="75000"/>
                  </a:schemeClr>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محاضرات في مقياس الدولي</a:t>
            </a:r>
            <a:endParaRPr lang="ar-DZ" sz="4000" b="1" cap="none" dirty="0">
              <a:ln w="9525">
                <a:solidFill>
                  <a:schemeClr val="bg1"/>
                </a:solidFill>
                <a:prstDash val="solid"/>
              </a:ln>
              <a:solidFill>
                <a:schemeClr val="accent1">
                  <a:lumMod val="75000"/>
                </a:schemeClr>
              </a:solidFill>
              <a:effectLst>
                <a:outerShdw blurRad="38100" dist="38100" dir="2700000" algn="tl">
                  <a:srgbClr val="000000">
                    <a:alpha val="43137"/>
                  </a:srgbClr>
                </a:outerShdw>
              </a:effectLst>
            </a:endParaRPr>
          </a:p>
        </p:txBody>
      </p:sp>
      <p:sp>
        <p:nvSpPr>
          <p:cNvPr id="6" name="Rectangle à coins arrondis 12">
            <a:extLst>
              <a:ext uri="{FF2B5EF4-FFF2-40B4-BE49-F238E27FC236}">
                <a16:creationId xmlns:a16="http://schemas.microsoft.com/office/drawing/2014/main" xmlns="" id="{961849BC-EB3A-48EC-AF99-3E95B6348A02}"/>
              </a:ext>
            </a:extLst>
          </p:cNvPr>
          <p:cNvSpPr/>
          <p:nvPr/>
        </p:nvSpPr>
        <p:spPr>
          <a:xfrm>
            <a:off x="1772881" y="2088311"/>
            <a:ext cx="8477794" cy="1947833"/>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lvl="0" algn="ctr"/>
            <a:r>
              <a:rPr lang="ar-DZ" sz="4000" kern="0" dirty="0" smtClean="0">
                <a:solidFill>
                  <a:prstClr val="black"/>
                </a:solidFill>
                <a:latin typeface="Sakkal Majalla" panose="02000000000000000000" pitchFamily="2" charset="-78"/>
                <a:cs typeface="Sakkal Majalla" panose="02000000000000000000" pitchFamily="2" charset="-78"/>
              </a:rPr>
              <a:t>في إطار تكوين طلبة </a:t>
            </a:r>
            <a:r>
              <a:rPr lang="ar-DZ" sz="4000" kern="0" dirty="0" err="1" smtClean="0">
                <a:solidFill>
                  <a:prstClr val="black"/>
                </a:solidFill>
                <a:latin typeface="Sakkal Majalla" panose="02000000000000000000" pitchFamily="2" charset="-78"/>
                <a:cs typeface="Sakkal Majalla" panose="02000000000000000000" pitchFamily="2" charset="-78"/>
              </a:rPr>
              <a:t>ماستر</a:t>
            </a:r>
            <a:r>
              <a:rPr lang="ar-DZ" sz="4000" kern="0" smtClean="0">
                <a:solidFill>
                  <a:prstClr val="black"/>
                </a:solidFill>
                <a:latin typeface="Sakkal Majalla" panose="02000000000000000000" pitchFamily="2" charset="-78"/>
                <a:cs typeface="Sakkal Majalla" panose="02000000000000000000" pitchFamily="2" charset="-78"/>
              </a:rPr>
              <a:t> 1</a:t>
            </a:r>
            <a:endParaRPr lang="ar-DZ" sz="4000" kern="0" dirty="0" smtClean="0">
              <a:solidFill>
                <a:prstClr val="black"/>
              </a:solidFill>
              <a:latin typeface="Sakkal Majalla" panose="02000000000000000000" pitchFamily="2" charset="-78"/>
              <a:cs typeface="Sakkal Majalla" panose="02000000000000000000" pitchFamily="2" charset="-78"/>
            </a:endParaRPr>
          </a:p>
          <a:p>
            <a:pPr lvl="0" algn="ctr"/>
            <a:r>
              <a:rPr lang="ar-DZ" sz="4000" kern="0" dirty="0" smtClean="0">
                <a:solidFill>
                  <a:prstClr val="black"/>
                </a:solidFill>
                <a:latin typeface="Sakkal Majalla" panose="02000000000000000000" pitchFamily="2" charset="-78"/>
                <a:cs typeface="Sakkal Majalla" panose="02000000000000000000" pitchFamily="2" charset="-78"/>
              </a:rPr>
              <a:t>تخصص مالية </a:t>
            </a:r>
            <a:r>
              <a:rPr lang="ar-DZ" sz="4000" kern="0" dirty="0" err="1" smtClean="0">
                <a:solidFill>
                  <a:prstClr val="black"/>
                </a:solidFill>
                <a:latin typeface="Sakkal Majalla" panose="02000000000000000000" pitchFamily="2" charset="-78"/>
                <a:cs typeface="Sakkal Majalla" panose="02000000000000000000" pitchFamily="2" charset="-78"/>
              </a:rPr>
              <a:t>و</a:t>
            </a:r>
            <a:r>
              <a:rPr lang="ar-DZ" sz="4000" kern="0" dirty="0" smtClean="0">
                <a:solidFill>
                  <a:prstClr val="black"/>
                </a:solidFill>
                <a:latin typeface="Sakkal Majalla" panose="02000000000000000000" pitchFamily="2" charset="-78"/>
                <a:cs typeface="Sakkal Majalla" panose="02000000000000000000" pitchFamily="2" charset="-78"/>
              </a:rPr>
              <a:t> تجارة دولية</a:t>
            </a:r>
          </a:p>
        </p:txBody>
      </p:sp>
      <p:sp>
        <p:nvSpPr>
          <p:cNvPr id="7" name="Rectangle 6">
            <a:extLst>
              <a:ext uri="{FF2B5EF4-FFF2-40B4-BE49-F238E27FC236}">
                <a16:creationId xmlns:a16="http://schemas.microsoft.com/office/drawing/2014/main" xmlns="" id="{6302E7C1-BD45-4DBE-91FB-7AE2BB7D4A4F}"/>
              </a:ext>
            </a:extLst>
          </p:cNvPr>
          <p:cNvSpPr/>
          <p:nvPr/>
        </p:nvSpPr>
        <p:spPr>
          <a:xfrm>
            <a:off x="5373436" y="4297282"/>
            <a:ext cx="1353256" cy="523220"/>
          </a:xfrm>
          <a:prstGeom prst="rect">
            <a:avLst/>
          </a:prstGeom>
          <a:noFill/>
        </p:spPr>
        <p:txBody>
          <a:bodyPr wrap="none" lIns="91440" tIns="45720" rIns="91440" bIns="45720">
            <a:spAutoFit/>
          </a:bodyPr>
          <a:lstStyle/>
          <a:p>
            <a:pPr algn="ctr"/>
            <a:r>
              <a:rPr lang="ar-DZ" sz="2800" b="1" dirty="0">
                <a:ln w="9525">
                  <a:solidFill>
                    <a:schemeClr val="bg1"/>
                  </a:solidFill>
                  <a:prstDash val="solid"/>
                </a:ln>
                <a:effectLst>
                  <a:outerShdw blurRad="12700" dist="38100" dir="2700000" algn="tl" rotWithShape="0">
                    <a:schemeClr val="bg1">
                      <a:lumMod val="50000"/>
                    </a:schemeClr>
                  </a:outerShdw>
                </a:effectLst>
                <a:latin typeface="Simplified Arabic" panose="02020603050405020304" pitchFamily="18" charset="-78"/>
                <a:cs typeface="Simplified Arabic" panose="02020603050405020304" pitchFamily="18" charset="-78"/>
              </a:rPr>
              <a:t>من إعداد:</a:t>
            </a:r>
            <a:endParaRPr lang="fr-FR" sz="2800" b="1" dirty="0">
              <a:ln w="9525">
                <a:solidFill>
                  <a:schemeClr val="bg1"/>
                </a:solidFill>
                <a:prstDash val="solid"/>
              </a:ln>
              <a:effectLst>
                <a:outerShdw blurRad="12700" dist="38100" dir="2700000" algn="tl" rotWithShape="0">
                  <a:schemeClr val="bg1">
                    <a:lumMod val="50000"/>
                  </a:schemeClr>
                </a:outerShdw>
              </a:effectLst>
              <a:latin typeface="Simplified Arabic" panose="02020603050405020304" pitchFamily="18" charset="-78"/>
              <a:cs typeface="Simplified Arabic" panose="02020603050405020304" pitchFamily="18" charset="-78"/>
            </a:endParaRPr>
          </a:p>
        </p:txBody>
      </p:sp>
      <p:sp>
        <p:nvSpPr>
          <p:cNvPr id="8" name="Rectangle à coins arrondis 12">
            <a:extLst>
              <a:ext uri="{FF2B5EF4-FFF2-40B4-BE49-F238E27FC236}">
                <a16:creationId xmlns:a16="http://schemas.microsoft.com/office/drawing/2014/main" xmlns="" id="{2B545F2D-F980-4643-B90D-009FE4B8360F}"/>
              </a:ext>
            </a:extLst>
          </p:cNvPr>
          <p:cNvSpPr/>
          <p:nvPr/>
        </p:nvSpPr>
        <p:spPr>
          <a:xfrm>
            <a:off x="4451684" y="5174336"/>
            <a:ext cx="3525253" cy="1058021"/>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342900" lvl="0" indent="-342900" algn="ctr" rtl="1">
              <a:buAutoNum type="arabic1Minus"/>
            </a:pPr>
            <a:r>
              <a:rPr lang="ar-DZ" b="1" kern="0" dirty="0" smtClean="0">
                <a:solidFill>
                  <a:prstClr val="black"/>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بن عزة إكــــــــــــرام</a:t>
            </a:r>
          </a:p>
          <a:p>
            <a:pPr marL="342900" lvl="0" indent="-342900" algn="ctr" rtl="1"/>
            <a:r>
              <a:rPr lang="fr-FR" b="1" kern="0" dirty="0" smtClean="0">
                <a:solidFill>
                  <a:srgbClr val="7030A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hlinkClick r:id="rId2"/>
              </a:rPr>
              <a:t>Benazza.ikram@yahoo.fr</a:t>
            </a:r>
            <a:endParaRPr lang="fr-FR" b="1" kern="0" dirty="0" smtClean="0">
              <a:solidFill>
                <a:srgbClr val="7030A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extLst>
      <p:ext uri="{BB962C8B-B14F-4D97-AF65-F5344CB8AC3E}">
        <p14:creationId xmlns="" xmlns:p14="http://schemas.microsoft.com/office/powerpoint/2010/main" val="514995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sp>
        <p:nvSpPr>
          <p:cNvPr id="3" name="Espace réservé du contenu 2">
            <a:extLst>
              <a:ext uri="{FF2B5EF4-FFF2-40B4-BE49-F238E27FC236}">
                <a16:creationId xmlns:a16="http://schemas.microsoft.com/office/drawing/2014/main" xmlns="" id="{83C90E8B-DF39-42AF-8EBD-17FF0AA8829A}"/>
              </a:ext>
            </a:extLst>
          </p:cNvPr>
          <p:cNvSpPr>
            <a:spLocks noGrp="1"/>
          </p:cNvSpPr>
          <p:nvPr>
            <p:ph idx="1"/>
          </p:nvPr>
        </p:nvSpPr>
        <p:spPr>
          <a:xfrm>
            <a:off x="530087" y="948552"/>
            <a:ext cx="11400185" cy="5741504"/>
          </a:xfrm>
        </p:spPr>
        <p:txBody>
          <a:bodyPr>
            <a:normAutofit/>
          </a:bodyPr>
          <a:lstStyle/>
          <a:p>
            <a:r>
              <a:rPr lang="ar-DZ" sz="2800" b="1" dirty="0" smtClean="0">
                <a:solidFill>
                  <a:srgbClr val="FF0000"/>
                </a:solidFill>
              </a:rPr>
              <a:t>مخاطر التأمين البحري: </a:t>
            </a:r>
          </a:p>
          <a:p>
            <a:pPr algn="just">
              <a:buNone/>
            </a:pPr>
            <a:r>
              <a:rPr lang="ar-DZ" sz="2800" dirty="0" smtClean="0"/>
              <a:t>  نقول أنواع المخاطر البحرية فهذا لا يعني </a:t>
            </a:r>
            <a:r>
              <a:rPr lang="ar-DZ" sz="2800" dirty="0" err="1" smtClean="0"/>
              <a:t>ان</a:t>
            </a:r>
            <a:r>
              <a:rPr lang="ar-DZ" sz="2800" dirty="0" smtClean="0"/>
              <a:t> صفة تلك المخاطر ومكان تحققها بالكامل هو البحر ولكن المقصود من التسمية هي المخاطر التي ما تكون من </a:t>
            </a:r>
            <a:r>
              <a:rPr lang="ar-DZ" sz="2800" dirty="0" err="1" smtClean="0"/>
              <a:t>جزئين</a:t>
            </a:r>
            <a:r>
              <a:rPr lang="ar-DZ" sz="2800" dirty="0" smtClean="0"/>
              <a:t> جزء بحري وجزء بري وتبعا </a:t>
            </a:r>
          </a:p>
          <a:p>
            <a:pPr algn="just">
              <a:buNone/>
            </a:pPr>
            <a:r>
              <a:rPr lang="ar-DZ" sz="2800" dirty="0" smtClean="0"/>
              <a:t>  لذلك فعن المخاطر قد تحققت في الجزء البحري وقد تتحقق أثناء وجود البضاعة على اليابسة ولهذا السبب فإن تصنيفنا للمخاطر سيكون على النحو التالي :</a:t>
            </a:r>
            <a:endParaRPr lang="ar-DZ" sz="2800" b="1" dirty="0" smtClean="0"/>
          </a:p>
          <a:p>
            <a:pPr algn="just"/>
            <a:r>
              <a:rPr lang="ar-DZ" sz="2800" b="1" u="sng" dirty="0" smtClean="0"/>
              <a:t>مخاطر البحر: </a:t>
            </a:r>
            <a:r>
              <a:rPr lang="ar-DZ" sz="2800" dirty="0" smtClean="0"/>
              <a:t>ومن التسمية فإن المقصود </a:t>
            </a:r>
            <a:r>
              <a:rPr lang="ar-DZ" sz="2800" dirty="0" err="1" smtClean="0"/>
              <a:t>بها</a:t>
            </a:r>
            <a:r>
              <a:rPr lang="ar-DZ" sz="2800" dirty="0" smtClean="0"/>
              <a:t> المخاطر ذات الصفة الطبيعية في البحر كهياج البحر</a:t>
            </a:r>
          </a:p>
          <a:p>
            <a:pPr algn="just"/>
            <a:r>
              <a:rPr lang="ar-DZ" sz="2800" dirty="0" err="1" smtClean="0"/>
              <a:t>والانواع</a:t>
            </a:r>
            <a:r>
              <a:rPr lang="ar-DZ" sz="2800" dirty="0" smtClean="0"/>
              <a:t> البحرية العواصف الصواعق في البحر أي </a:t>
            </a:r>
            <a:r>
              <a:rPr lang="ar-DZ" sz="2800" dirty="0" err="1" smtClean="0"/>
              <a:t>انها</a:t>
            </a:r>
            <a:r>
              <a:rPr lang="ar-DZ" sz="2800" dirty="0" smtClean="0"/>
              <a:t> ذات مصدر ومنشأ طبيعيين</a:t>
            </a:r>
          </a:p>
          <a:p>
            <a:pPr algn="just"/>
            <a:r>
              <a:rPr lang="ar-DZ" sz="2800" b="1" u="sng" dirty="0" smtClean="0"/>
              <a:t>مخاطر في البحر: </a:t>
            </a:r>
            <a:r>
              <a:rPr lang="ar-DZ" sz="2800" dirty="0" smtClean="0"/>
              <a:t>ومن تسميتها فإن مصدرها ومنشأها ليس طبيعيا ومن أمثلتها التصادم البحري </a:t>
            </a:r>
            <a:endParaRPr lang="ar-DZ" sz="2800" b="1" dirty="0" smtClean="0"/>
          </a:p>
        </p:txBody>
      </p:sp>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sp>
        <p:nvSpPr>
          <p:cNvPr id="3" name="Espace réservé du contenu 2">
            <a:extLst>
              <a:ext uri="{FF2B5EF4-FFF2-40B4-BE49-F238E27FC236}">
                <a16:creationId xmlns:a16="http://schemas.microsoft.com/office/drawing/2014/main" xmlns="" id="{83C90E8B-DF39-42AF-8EBD-17FF0AA8829A}"/>
              </a:ext>
            </a:extLst>
          </p:cNvPr>
          <p:cNvSpPr>
            <a:spLocks noGrp="1"/>
          </p:cNvSpPr>
          <p:nvPr>
            <p:ph idx="1"/>
          </p:nvPr>
        </p:nvSpPr>
        <p:spPr>
          <a:xfrm>
            <a:off x="530087" y="948552"/>
            <a:ext cx="11400185" cy="5741504"/>
          </a:xfrm>
        </p:spPr>
        <p:txBody>
          <a:bodyPr>
            <a:normAutofit/>
          </a:bodyPr>
          <a:lstStyle/>
          <a:p>
            <a:r>
              <a:rPr lang="ar-DZ" sz="2800" b="1" dirty="0" smtClean="0">
                <a:solidFill>
                  <a:srgbClr val="FF0000"/>
                </a:solidFill>
              </a:rPr>
              <a:t>مخاطر التأمين البحري: </a:t>
            </a:r>
          </a:p>
          <a:p>
            <a:pPr>
              <a:buNone/>
            </a:pPr>
            <a:r>
              <a:rPr lang="ar-DZ" sz="2800" dirty="0" smtClean="0"/>
              <a:t>لصوص البحر، القراصنة، الحرب، وغيرها من المخاطر التي ليس مصدرها طبيعيا .</a:t>
            </a:r>
          </a:p>
          <a:p>
            <a:r>
              <a:rPr lang="ar-DZ" sz="2800" b="1" u="sng" dirty="0" smtClean="0"/>
              <a:t>المخاطر المختلطة </a:t>
            </a:r>
            <a:r>
              <a:rPr lang="ar-DZ" sz="2800" b="1" dirty="0" smtClean="0"/>
              <a:t>: </a:t>
            </a:r>
            <a:r>
              <a:rPr lang="ar-DZ" sz="2800" dirty="0" smtClean="0"/>
              <a:t>وهي من التسمية تشمل النوعين المذكورين أعلاه إضافة إلى المخاطر التي قد تتعرض لها البضاعة على اليابسة سواء في موانئ التحميل أو التفريغ أو خلال الجزء البري الكامل للرحلة كخطر السرقة وتدهور الشحنة أو احتراقها أو انهيار الجسور التي تمر من فوقها </a:t>
            </a:r>
            <a:r>
              <a:rPr lang="ar-DZ" sz="2800" dirty="0" err="1" smtClean="0"/>
              <a:t>أوتصادمها</a:t>
            </a:r>
            <a:r>
              <a:rPr lang="ar-DZ" sz="2800" dirty="0" smtClean="0"/>
              <a:t> أو سرقة البضائع أو أي خطر قد يتحقق أثناء ذلك الجزء البري المكمل للرحلة .</a:t>
            </a:r>
            <a:endParaRPr lang="ar-DZ" sz="2800" b="1" dirty="0" smtClean="0">
              <a:solidFill>
                <a:schemeClr val="accent1">
                  <a:lumMod val="75000"/>
                </a:schemeClr>
              </a:solidFill>
            </a:endParaRPr>
          </a:p>
        </p:txBody>
      </p:sp>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sp>
        <p:nvSpPr>
          <p:cNvPr id="3" name="Espace réservé du contenu 2">
            <a:extLst>
              <a:ext uri="{FF2B5EF4-FFF2-40B4-BE49-F238E27FC236}">
                <a16:creationId xmlns:a16="http://schemas.microsoft.com/office/drawing/2014/main" xmlns="" id="{83C90E8B-DF39-42AF-8EBD-17FF0AA8829A}"/>
              </a:ext>
            </a:extLst>
          </p:cNvPr>
          <p:cNvSpPr>
            <a:spLocks noGrp="1"/>
          </p:cNvSpPr>
          <p:nvPr>
            <p:ph idx="1"/>
          </p:nvPr>
        </p:nvSpPr>
        <p:spPr>
          <a:xfrm>
            <a:off x="530087" y="948552"/>
            <a:ext cx="11400185" cy="5741504"/>
          </a:xfrm>
        </p:spPr>
        <p:txBody>
          <a:bodyPr>
            <a:normAutofit lnSpcReduction="10000"/>
          </a:bodyPr>
          <a:lstStyle/>
          <a:p>
            <a:pPr>
              <a:buNone/>
            </a:pPr>
            <a:r>
              <a:rPr lang="ar-DZ" sz="2800" b="1" dirty="0" smtClean="0"/>
              <a:t>   </a:t>
            </a:r>
            <a:r>
              <a:rPr lang="ar-DZ" sz="2800" b="1" dirty="0" smtClean="0">
                <a:solidFill>
                  <a:srgbClr val="FF0000"/>
                </a:solidFill>
              </a:rPr>
              <a:t>الخطر البحري في التشريع الجزائري : </a:t>
            </a:r>
            <a:r>
              <a:rPr lang="ar-DZ" sz="2800" dirty="0" smtClean="0"/>
              <a:t>أما في التشريع الجزائري فقد عرف الخطر على أنه :" كل حادث بحري غير متوقع ينشأ بفعل البحر أو على سطح البحر ولو لم يكن سببا في وقوعه :</a:t>
            </a:r>
            <a:endParaRPr lang="ar-DZ" sz="2800" b="1" dirty="0" smtClean="0">
              <a:solidFill>
                <a:srgbClr val="FF0000"/>
              </a:solidFill>
            </a:endParaRPr>
          </a:p>
          <a:p>
            <a:r>
              <a:rPr lang="ar-DZ" sz="2800" dirty="0" smtClean="0"/>
              <a:t>يغطي المؤمن الأضرار المادية التي قد تصيب البضاعة المشحونة أو السفينة ، أو كليهما معًا  الناتجة عن الحوادث المباغتة أو " القوة القاهرة " أو الأخطار البحرية طبقا لشروط العقد المحددة ، كما تشمل جميع المخاطر التي تلحق بالمؤمن له الذي قد يكون مالك للسفينة أو مجهزها، أو الشاحن للبضاعة ، وتشمل أيضا الخسائر الناجمة عن تصادم السفينة بأخرى  أو بأي جسم بحري آخر ثابتا أو متحركا، ماعدا تلك المتعلقة بخطأ المستأمن عن قصد أو </a:t>
            </a:r>
            <a:r>
              <a:rPr lang="ar-DZ" sz="2800" dirty="0" err="1" smtClean="0"/>
              <a:t>المستثناة</a:t>
            </a:r>
            <a:r>
              <a:rPr lang="ar-DZ" sz="2800" dirty="0" smtClean="0"/>
              <a:t> بنص صريح أو اتفاق بين الطرفين، كما يغطي المؤمن الإسهام في الخسائر العامة  والتكاليف المساعدة لإنقاذ الأموال المؤمن عليها إلا إذا نجم عنه خطر مستبعد في التأمين أي</a:t>
            </a:r>
            <a:r>
              <a:rPr lang="fr-FR" sz="2800" dirty="0" smtClean="0"/>
              <a:t> </a:t>
            </a:r>
            <a:r>
              <a:rPr lang="ar-DZ" sz="2800" dirty="0" smtClean="0"/>
              <a:t>تلك المصاريف الضرورية والمعقولة المنفقة قصد حماية الأموال المؤمن عليها من خطر وشيك الوقوع أو التخفيف من آثاره يعنى بعبارة " البضائع المشحونة ”، " البضائع المنقولة ”. </a:t>
            </a:r>
          </a:p>
          <a:p>
            <a:pPr>
              <a:buNone/>
            </a:pPr>
            <a:endParaRPr lang="ar-DZ" sz="2800" b="1" dirty="0" smtClean="0">
              <a:solidFill>
                <a:srgbClr val="FF0000"/>
              </a:solidFill>
            </a:endParaRPr>
          </a:p>
        </p:txBody>
      </p:sp>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sp>
        <p:nvSpPr>
          <p:cNvPr id="3" name="Espace réservé du contenu 2">
            <a:extLst>
              <a:ext uri="{FF2B5EF4-FFF2-40B4-BE49-F238E27FC236}">
                <a16:creationId xmlns:a16="http://schemas.microsoft.com/office/drawing/2014/main" xmlns="" id="{83C90E8B-DF39-42AF-8EBD-17FF0AA8829A}"/>
              </a:ext>
            </a:extLst>
          </p:cNvPr>
          <p:cNvSpPr>
            <a:spLocks noGrp="1"/>
          </p:cNvSpPr>
          <p:nvPr>
            <p:ph idx="1"/>
          </p:nvPr>
        </p:nvSpPr>
        <p:spPr>
          <a:xfrm>
            <a:off x="530087" y="948552"/>
            <a:ext cx="11400185" cy="5741504"/>
          </a:xfrm>
        </p:spPr>
        <p:txBody>
          <a:bodyPr>
            <a:normAutofit/>
          </a:bodyPr>
          <a:lstStyle/>
          <a:p>
            <a:r>
              <a:rPr lang="ar-DZ" sz="2800" b="1" dirty="0" smtClean="0">
                <a:solidFill>
                  <a:srgbClr val="FF0000"/>
                </a:solidFill>
              </a:rPr>
              <a:t>امتداد التأمين إلى الأخطار البرية:</a:t>
            </a:r>
          </a:p>
          <a:p>
            <a:r>
              <a:rPr lang="ar-DZ" sz="2800" dirty="0" smtClean="0"/>
              <a:t>كما لا يمكن أن يمتد التأمين البحري إلى الأخطار البرية إلا بنص في العقد تحت قاعدة الفرع يتبع الأصل ويأخذ حكم هذا الامتداد باسم من المخزن إلى المخزن أو امتداد عقد التأمين.</a:t>
            </a:r>
            <a:endParaRPr lang="ar-DZ" sz="2800" b="1" dirty="0" smtClean="0">
              <a:solidFill>
                <a:srgbClr val="FF0000"/>
              </a:solidFill>
            </a:endParaRPr>
          </a:p>
        </p:txBody>
      </p:sp>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sp>
        <p:nvSpPr>
          <p:cNvPr id="3" name="Espace réservé du contenu 2">
            <a:extLst>
              <a:ext uri="{FF2B5EF4-FFF2-40B4-BE49-F238E27FC236}">
                <a16:creationId xmlns:a16="http://schemas.microsoft.com/office/drawing/2014/main" xmlns="" id="{83C90E8B-DF39-42AF-8EBD-17FF0AA8829A}"/>
              </a:ext>
            </a:extLst>
          </p:cNvPr>
          <p:cNvSpPr>
            <a:spLocks noGrp="1"/>
          </p:cNvSpPr>
          <p:nvPr>
            <p:ph idx="1"/>
          </p:nvPr>
        </p:nvSpPr>
        <p:spPr>
          <a:xfrm>
            <a:off x="530087" y="948552"/>
            <a:ext cx="11400185" cy="5741504"/>
          </a:xfrm>
        </p:spPr>
        <p:txBody>
          <a:bodyPr>
            <a:normAutofit/>
          </a:bodyPr>
          <a:lstStyle/>
          <a:p>
            <a:r>
              <a:rPr lang="ar-DZ" sz="2800" dirty="0" smtClean="0">
                <a:solidFill>
                  <a:schemeClr val="accent1">
                    <a:lumMod val="75000"/>
                  </a:schemeClr>
                </a:solidFill>
              </a:rPr>
              <a:t>-  </a:t>
            </a:r>
            <a:r>
              <a:rPr lang="ar-DZ" sz="2800" b="1" dirty="0" smtClean="0">
                <a:solidFill>
                  <a:schemeClr val="accent1">
                    <a:lumMod val="75000"/>
                  </a:schemeClr>
                </a:solidFill>
              </a:rPr>
              <a:t>الأخطار المغطاة بالتأمين البحري : </a:t>
            </a:r>
            <a:r>
              <a:rPr lang="ar-DZ" sz="2800" dirty="0" smtClean="0"/>
              <a:t>وفقا للمادة 101 من الأمر 95 – 07 </a:t>
            </a:r>
          </a:p>
          <a:p>
            <a:r>
              <a:rPr lang="ar-DZ" sz="2800" b="1" dirty="0" smtClean="0"/>
              <a:t>الأخطار الناشئة عن البحر مباشرة </a:t>
            </a:r>
            <a:r>
              <a:rPr lang="ar-DZ" sz="2800" dirty="0" smtClean="0"/>
              <a:t>وهي تلك الأخطار التي تحدث بفعل القوة القاهرة والحادث المباغتة، وهي كثيرة ومتنوعة منها : </a:t>
            </a:r>
          </a:p>
          <a:p>
            <a:r>
              <a:rPr lang="ar-DZ" sz="2800" b="1" u="sng" dirty="0" smtClean="0"/>
              <a:t>العاصفة والغرق والجنوح :  </a:t>
            </a:r>
            <a:r>
              <a:rPr lang="ar-DZ" sz="2800" dirty="0" smtClean="0"/>
              <a:t>العاصفة هي :" اضطراب الجو اضطرابا عنيفا " ويتمثل في رياح شديدة مصحوبة غالبا برياح وأمطار غزيرة، ويستتبع ارتفاع الأمواج ارتفاعا غير معتاد وهي في الحقيقة السبب الرئيسي للأخطار البحرية الأخرى، أما الغرق فهو " اختفاء السفينة تحت سطح الماء وفقدانها القدرة على الطفو، أما الجنوح أو التسيب هو توقف السفينة عن الملاحة فترة من الزمن لاحتكاكها بقاع البحر أو الصخور أو حطام السفن الغارقة أو أي عقبة أخرى من عوائق الملاحة دون أن تتمكن من الخروج .</a:t>
            </a:r>
            <a:endParaRPr lang="ar-DZ" sz="2800" b="1" dirty="0" smtClean="0">
              <a:solidFill>
                <a:schemeClr val="accent1">
                  <a:lumMod val="75000"/>
                </a:schemeClr>
              </a:solidFill>
            </a:endParaRPr>
          </a:p>
        </p:txBody>
      </p:sp>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sp>
        <p:nvSpPr>
          <p:cNvPr id="3" name="Espace réservé du contenu 2">
            <a:extLst>
              <a:ext uri="{FF2B5EF4-FFF2-40B4-BE49-F238E27FC236}">
                <a16:creationId xmlns:a16="http://schemas.microsoft.com/office/drawing/2014/main" xmlns="" id="{83C90E8B-DF39-42AF-8EBD-17FF0AA8829A}"/>
              </a:ext>
            </a:extLst>
          </p:cNvPr>
          <p:cNvSpPr>
            <a:spLocks noGrp="1"/>
          </p:cNvSpPr>
          <p:nvPr>
            <p:ph idx="1"/>
          </p:nvPr>
        </p:nvSpPr>
        <p:spPr>
          <a:xfrm>
            <a:off x="530087" y="948552"/>
            <a:ext cx="11400185" cy="5741504"/>
          </a:xfrm>
        </p:spPr>
        <p:txBody>
          <a:bodyPr>
            <a:normAutofit/>
          </a:bodyPr>
          <a:lstStyle/>
          <a:p>
            <a:r>
              <a:rPr lang="ar-DZ" sz="2800" b="1" dirty="0" smtClean="0">
                <a:solidFill>
                  <a:schemeClr val="accent1">
                    <a:lumMod val="75000"/>
                  </a:schemeClr>
                </a:solidFill>
              </a:rPr>
              <a:t>الأخطار المغطاة بالتأمين البحري :</a:t>
            </a:r>
          </a:p>
          <a:p>
            <a:r>
              <a:rPr lang="ar-DZ" sz="2800" b="1" u="sng" dirty="0" smtClean="0"/>
              <a:t>التصادم البحري:</a:t>
            </a:r>
            <a:r>
              <a:rPr lang="ar-DZ" sz="2800" dirty="0" smtClean="0"/>
              <a:t>معناه ارتطام سفينة بأخرى ويعني عادة ارتطام السفينة بأي جسم آخر عائم أو غير عائم سواء كان سفينة أخرى أو حطام مستقر في قاع البحر أو مباني الميناء. </a:t>
            </a:r>
          </a:p>
          <a:p>
            <a:r>
              <a:rPr lang="ar-DZ" sz="2800" b="1" u="sng" dirty="0" smtClean="0"/>
              <a:t>طرح البحر: </a:t>
            </a:r>
            <a:r>
              <a:rPr lang="ar-DZ" sz="2800" dirty="0" smtClean="0"/>
              <a:t>أحيانا تتعرض السفينة أثناء الملاحة البحرية لخطر ناجم عن شدة حمولتها أو لسبب آخر، فيضطر الربان لتفادي مثل هذا الخطر لرمي جزء من حمولتها في البحر لتخفيف السفينة ، وهذه العملية إذا أقدم عليها الربان لإبعاد السفينة وحمولتها عن الخطر، فإن المؤمن يتحمل الخسائر الناجمة عن ذلك وهو ما يعرف " بالخسائر البحرية المشتركة " </a:t>
            </a:r>
            <a:r>
              <a:rPr lang="ar-DZ" sz="2800" dirty="0" err="1" smtClean="0"/>
              <a:t>و</a:t>
            </a:r>
            <a:r>
              <a:rPr lang="ar-DZ" sz="2800" dirty="0" smtClean="0"/>
              <a:t> يندرج تحت مفهوم الخسائر البحرية جميع الأضرار التي يقدم عليها الربان اضطراريا بقصد سلامة السفينة وحمولتها.</a:t>
            </a:r>
            <a:endParaRPr lang="ar-DZ" sz="2800" b="1" u="sng" dirty="0" smtClean="0">
              <a:solidFill>
                <a:schemeClr val="accent1">
                  <a:lumMod val="75000"/>
                </a:schemeClr>
              </a:solidFill>
            </a:endParaRPr>
          </a:p>
        </p:txBody>
      </p:sp>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sp>
        <p:nvSpPr>
          <p:cNvPr id="3" name="Espace réservé du contenu 2">
            <a:extLst>
              <a:ext uri="{FF2B5EF4-FFF2-40B4-BE49-F238E27FC236}">
                <a16:creationId xmlns:a16="http://schemas.microsoft.com/office/drawing/2014/main" xmlns="" id="{83C90E8B-DF39-42AF-8EBD-17FF0AA8829A}"/>
              </a:ext>
            </a:extLst>
          </p:cNvPr>
          <p:cNvSpPr>
            <a:spLocks noGrp="1"/>
          </p:cNvSpPr>
          <p:nvPr>
            <p:ph idx="1"/>
          </p:nvPr>
        </p:nvSpPr>
        <p:spPr>
          <a:xfrm>
            <a:off x="530087" y="948552"/>
            <a:ext cx="11400185" cy="5741504"/>
          </a:xfrm>
        </p:spPr>
        <p:txBody>
          <a:bodyPr>
            <a:normAutofit/>
          </a:bodyPr>
          <a:lstStyle/>
          <a:p>
            <a:r>
              <a:rPr lang="ar-DZ" sz="2800" dirty="0" smtClean="0">
                <a:solidFill>
                  <a:schemeClr val="accent1">
                    <a:lumMod val="75000"/>
                  </a:schemeClr>
                </a:solidFill>
              </a:rPr>
              <a:t>-  </a:t>
            </a:r>
            <a:r>
              <a:rPr lang="ar-DZ" sz="2800" b="1" dirty="0" smtClean="0">
                <a:solidFill>
                  <a:schemeClr val="accent1">
                    <a:lumMod val="75000"/>
                  </a:schemeClr>
                </a:solidFill>
              </a:rPr>
              <a:t>الأخطار المغطاة بالتأمين البحري :</a:t>
            </a:r>
          </a:p>
          <a:p>
            <a:r>
              <a:rPr lang="ar-DZ" sz="2800" b="1" u="sng" dirty="0" smtClean="0"/>
              <a:t>الإرساء الجبري:  </a:t>
            </a:r>
            <a:r>
              <a:rPr lang="ar-DZ" sz="2800" dirty="0" smtClean="0"/>
              <a:t>وهو الذي يضطر إليه الربان بسبب حادث غير متوقع، كأن يضطر الربان إلى</a:t>
            </a:r>
          </a:p>
          <a:p>
            <a:r>
              <a:rPr lang="ar-DZ" sz="2800" dirty="0" err="1" smtClean="0"/>
              <a:t>الرسو</a:t>
            </a:r>
            <a:r>
              <a:rPr lang="ar-DZ" sz="2800" dirty="0" smtClean="0"/>
              <a:t> في ميناء غير مقرر لإصلاح السفينة من ضرر أصابها من جراء عاصفة شديدة، ويتطلب</a:t>
            </a:r>
          </a:p>
          <a:p>
            <a:r>
              <a:rPr lang="ar-DZ" sz="2800" dirty="0" err="1" smtClean="0"/>
              <a:t>الرسو</a:t>
            </a:r>
            <a:r>
              <a:rPr lang="ar-DZ" sz="2800" dirty="0" smtClean="0"/>
              <a:t> نفقات استثنائية مختلفة، كرسوم الدخول والخروج من الميناء، ونفقات غداء وأجور</a:t>
            </a:r>
          </a:p>
          <a:p>
            <a:r>
              <a:rPr lang="ar-DZ" sz="2800" dirty="0" smtClean="0"/>
              <a:t>البحارة وهذا بالنسبة للسفينة، أما البضائع فقد يلحق المؤمن له أضرار من جراء تلف</a:t>
            </a:r>
          </a:p>
          <a:p>
            <a:r>
              <a:rPr lang="ar-DZ" sz="2800" dirty="0" smtClean="0"/>
              <a:t>البضاعة أو بيع الربان لجزء من البضاعة لدفع مصروفات التفريغ والتخزين وإعادة الشحن</a:t>
            </a:r>
          </a:p>
          <a:p>
            <a:r>
              <a:rPr lang="ar-DZ" sz="2800" dirty="0" smtClean="0"/>
              <a:t>أو المحافظة على البضاعة طوال مدة </a:t>
            </a:r>
            <a:r>
              <a:rPr lang="ar-DZ" sz="2800" dirty="0" err="1" smtClean="0"/>
              <a:t>الرسو</a:t>
            </a:r>
            <a:endParaRPr lang="ar-DZ" sz="2800" b="1" u="sng" dirty="0" smtClean="0">
              <a:solidFill>
                <a:schemeClr val="accent1">
                  <a:lumMod val="75000"/>
                </a:schemeClr>
              </a:solidFill>
            </a:endParaRPr>
          </a:p>
        </p:txBody>
      </p:sp>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sp>
        <p:nvSpPr>
          <p:cNvPr id="3" name="Espace réservé du contenu 2">
            <a:extLst>
              <a:ext uri="{FF2B5EF4-FFF2-40B4-BE49-F238E27FC236}">
                <a16:creationId xmlns:a16="http://schemas.microsoft.com/office/drawing/2014/main" xmlns="" id="{83C90E8B-DF39-42AF-8EBD-17FF0AA8829A}"/>
              </a:ext>
            </a:extLst>
          </p:cNvPr>
          <p:cNvSpPr>
            <a:spLocks noGrp="1"/>
          </p:cNvSpPr>
          <p:nvPr>
            <p:ph idx="1"/>
          </p:nvPr>
        </p:nvSpPr>
        <p:spPr>
          <a:xfrm>
            <a:off x="530087" y="948552"/>
            <a:ext cx="11400185" cy="5741504"/>
          </a:xfrm>
        </p:spPr>
        <p:txBody>
          <a:bodyPr>
            <a:normAutofit/>
          </a:bodyPr>
          <a:lstStyle/>
          <a:p>
            <a:r>
              <a:rPr lang="ar-DZ" sz="2800" dirty="0" smtClean="0">
                <a:solidFill>
                  <a:schemeClr val="accent1">
                    <a:lumMod val="75000"/>
                  </a:schemeClr>
                </a:solidFill>
              </a:rPr>
              <a:t>-  </a:t>
            </a:r>
            <a:r>
              <a:rPr lang="ar-DZ" sz="2800" b="1" dirty="0" smtClean="0">
                <a:solidFill>
                  <a:schemeClr val="accent1">
                    <a:lumMod val="75000"/>
                  </a:schemeClr>
                </a:solidFill>
              </a:rPr>
              <a:t>الأخطار المغطاة بالتأمين البحري :</a:t>
            </a:r>
          </a:p>
          <a:p>
            <a:r>
              <a:rPr lang="ar-DZ" sz="2800" b="1" u="sng" dirty="0" smtClean="0"/>
              <a:t>النهب والسرقة وأخطار البحارة </a:t>
            </a:r>
            <a:r>
              <a:rPr lang="ar-DZ" sz="2800" b="1" u="sng" dirty="0" err="1" smtClean="0"/>
              <a:t>العمدية</a:t>
            </a:r>
            <a:r>
              <a:rPr lang="ar-DZ" sz="2800" b="1" u="sng" dirty="0" smtClean="0"/>
              <a:t>: </a:t>
            </a:r>
            <a:r>
              <a:rPr lang="ar-DZ" sz="2800" dirty="0" smtClean="0"/>
              <a:t>فهنا يتحمل المؤمن التعويض المستحق عن مثل هذه الأعمال، وبالطبع له أن يتابع بالحلول مسبب هذه الحوادث ويعد </a:t>
            </a:r>
            <a:r>
              <a:rPr lang="ar-DZ" sz="2800" dirty="0" err="1" smtClean="0"/>
              <a:t>مسؤولا</a:t>
            </a:r>
            <a:r>
              <a:rPr lang="ar-DZ" sz="2800" dirty="0" smtClean="0"/>
              <a:t> مسؤولية </a:t>
            </a:r>
            <a:r>
              <a:rPr lang="ar-DZ" sz="2800" dirty="0" err="1" smtClean="0"/>
              <a:t>تقصيرية</a:t>
            </a:r>
            <a:r>
              <a:rPr lang="ar-DZ" sz="2800" dirty="0" smtClean="0"/>
              <a:t>.</a:t>
            </a:r>
          </a:p>
          <a:p>
            <a:r>
              <a:rPr lang="ar-DZ" sz="2800" b="1" u="sng" dirty="0" smtClean="0"/>
              <a:t>التغيير الجبري للطريق أو السفينة : </a:t>
            </a:r>
            <a:r>
              <a:rPr lang="ar-DZ" sz="2800" dirty="0" smtClean="0"/>
              <a:t>أي تغيير خط السير المعتاد وتغيير رحلة السفر هو تغيير نقطة الانطلاق والوصول للرحلة المؤمن عليها، أما تغيير السفينة يكون إذا أفرغت البضاعة من السفينة الناقلة وأعيد شحنها على سفينة أخرى، وهذا لا يتعلق إلا بالتأمين على البضائع، ويلاحظ أن</a:t>
            </a:r>
          </a:p>
          <a:p>
            <a:r>
              <a:rPr lang="ar-DZ" sz="2800" dirty="0" smtClean="0"/>
              <a:t>التغيير الاختياري لا يسأل عنه المؤمن ولا يكون على عاتقه .</a:t>
            </a:r>
            <a:endParaRPr lang="ar-DZ" sz="2800" b="1" u="sng" dirty="0" smtClean="0">
              <a:solidFill>
                <a:schemeClr val="accent1">
                  <a:lumMod val="75000"/>
                </a:schemeClr>
              </a:solidFill>
            </a:endParaRPr>
          </a:p>
        </p:txBody>
      </p:sp>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sp>
        <p:nvSpPr>
          <p:cNvPr id="3" name="Espace réservé du contenu 2">
            <a:extLst>
              <a:ext uri="{FF2B5EF4-FFF2-40B4-BE49-F238E27FC236}">
                <a16:creationId xmlns:a16="http://schemas.microsoft.com/office/drawing/2014/main" xmlns="" id="{83C90E8B-DF39-42AF-8EBD-17FF0AA8829A}"/>
              </a:ext>
            </a:extLst>
          </p:cNvPr>
          <p:cNvSpPr>
            <a:spLocks noGrp="1"/>
          </p:cNvSpPr>
          <p:nvPr>
            <p:ph idx="1"/>
          </p:nvPr>
        </p:nvSpPr>
        <p:spPr>
          <a:xfrm>
            <a:off x="530087" y="948552"/>
            <a:ext cx="11400185" cy="5741504"/>
          </a:xfrm>
        </p:spPr>
        <p:txBody>
          <a:bodyPr>
            <a:normAutofit/>
          </a:bodyPr>
          <a:lstStyle/>
          <a:p>
            <a:pPr algn="ctr">
              <a:buNone/>
            </a:pPr>
            <a:r>
              <a:rPr lang="ar-DZ" sz="2800" b="1" dirty="0" smtClean="0">
                <a:solidFill>
                  <a:srgbClr val="FF0000"/>
                </a:solidFill>
              </a:rPr>
              <a:t>(شروط البيع الدولية) </a:t>
            </a:r>
            <a:r>
              <a:rPr lang="fr-FR" sz="2800" b="1" dirty="0" smtClean="0">
                <a:solidFill>
                  <a:srgbClr val="FF0000"/>
                </a:solidFill>
              </a:rPr>
              <a:t>INCOTERMS</a:t>
            </a:r>
            <a:endParaRPr lang="ar-DZ" sz="2800" b="1" dirty="0" smtClean="0">
              <a:solidFill>
                <a:srgbClr val="FF0000"/>
              </a:solidFill>
            </a:endParaRPr>
          </a:p>
          <a:p>
            <a:r>
              <a:rPr lang="ar-DZ" sz="2800" dirty="0" smtClean="0"/>
              <a:t>  تلعب شروط التجارة الخارجية دورا هاما  في عملية تنظيم الدعامات التجارية الدولية، وبدقة أكثر</a:t>
            </a:r>
          </a:p>
          <a:p>
            <a:pPr>
              <a:buNone/>
            </a:pPr>
            <a:r>
              <a:rPr lang="ar-DZ" sz="2800" dirty="0" smtClean="0"/>
              <a:t>  لتحديد </a:t>
            </a:r>
            <a:r>
              <a:rPr lang="ar-DZ" sz="2800" dirty="0" err="1" smtClean="0"/>
              <a:t>الإلتزامات</a:t>
            </a:r>
            <a:r>
              <a:rPr lang="ar-DZ" sz="2800" dirty="0" smtClean="0"/>
              <a:t> و المسؤوليات في العقود التجارية، فهي عبارة عن قواعد تنظم مسائل البيع</a:t>
            </a:r>
          </a:p>
          <a:p>
            <a:pPr>
              <a:buNone/>
            </a:pPr>
            <a:r>
              <a:rPr lang="ar-DZ" sz="2800" dirty="0" smtClean="0"/>
              <a:t>  التجاري، وهي معروفة لدى كل المتعاملين في مجال التجارة الخارجية، وضعتها غرفة التجارة الخارجية بباريس </a:t>
            </a:r>
            <a:r>
              <a:rPr lang="ar-DZ" sz="2800" dirty="0" err="1" smtClean="0"/>
              <a:t>إبتداءا</a:t>
            </a:r>
            <a:r>
              <a:rPr lang="ar-DZ" sz="2800" dirty="0" smtClean="0"/>
              <a:t> من سنة 1936.</a:t>
            </a:r>
          </a:p>
          <a:p>
            <a:r>
              <a:rPr lang="ar-DZ" sz="2800" dirty="0" smtClean="0"/>
              <a:t>شروط التجارة الدولية </a:t>
            </a:r>
            <a:r>
              <a:rPr lang="fr-FR" sz="2800" dirty="0" smtClean="0"/>
              <a:t>Incoterms</a:t>
            </a:r>
            <a:r>
              <a:rPr lang="ar-DZ" sz="2800" dirty="0" smtClean="0"/>
              <a:t> هي  </a:t>
            </a:r>
            <a:r>
              <a:rPr lang="ar-DZ" sz="2800" dirty="0" err="1" smtClean="0"/>
              <a:t>اختصارلـــ</a:t>
            </a:r>
            <a:r>
              <a:rPr lang="ar-DZ" sz="2800" dirty="0" smtClean="0"/>
              <a:t> </a:t>
            </a:r>
            <a:r>
              <a:rPr lang="fr-FR" sz="2800" dirty="0" smtClean="0"/>
              <a:t>International Commercial </a:t>
            </a:r>
            <a:r>
              <a:rPr lang="fr-FR" sz="2800" dirty="0" err="1" smtClean="0"/>
              <a:t>Terms</a:t>
            </a:r>
            <a:r>
              <a:rPr lang="ar-DZ" sz="2800" dirty="0" smtClean="0"/>
              <a:t>  تم نشرها من قبل منظمة التجارة الدولية </a:t>
            </a:r>
            <a:r>
              <a:rPr lang="fr-FR" sz="2800" dirty="0" smtClean="0"/>
              <a:t>International </a:t>
            </a:r>
            <a:r>
              <a:rPr lang="fr-FR" sz="2800" dirty="0" err="1" smtClean="0"/>
              <a:t>Chamber</a:t>
            </a:r>
            <a:r>
              <a:rPr lang="fr-FR" sz="2800" dirty="0" smtClean="0"/>
              <a:t> of Commerce</a:t>
            </a:r>
            <a:r>
              <a:rPr lang="ar-DZ" sz="2800" dirty="0" smtClean="0"/>
              <a:t> في فرنسا .</a:t>
            </a:r>
            <a:endParaRPr lang="ar-DZ" sz="2800" b="1" u="sng" dirty="0" smtClean="0">
              <a:solidFill>
                <a:srgbClr val="FF0000"/>
              </a:solidFill>
            </a:endParaRPr>
          </a:p>
        </p:txBody>
      </p:sp>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sp>
        <p:nvSpPr>
          <p:cNvPr id="3" name="Espace réservé du contenu 2">
            <a:extLst>
              <a:ext uri="{FF2B5EF4-FFF2-40B4-BE49-F238E27FC236}">
                <a16:creationId xmlns:a16="http://schemas.microsoft.com/office/drawing/2014/main" xmlns="" id="{83C90E8B-DF39-42AF-8EBD-17FF0AA8829A}"/>
              </a:ext>
            </a:extLst>
          </p:cNvPr>
          <p:cNvSpPr>
            <a:spLocks noGrp="1"/>
          </p:cNvSpPr>
          <p:nvPr>
            <p:ph idx="1"/>
          </p:nvPr>
        </p:nvSpPr>
        <p:spPr>
          <a:xfrm>
            <a:off x="530087" y="948552"/>
            <a:ext cx="11400185" cy="5741504"/>
          </a:xfrm>
        </p:spPr>
        <p:txBody>
          <a:bodyPr>
            <a:normAutofit fontScale="92500" lnSpcReduction="10000"/>
          </a:bodyPr>
          <a:lstStyle/>
          <a:p>
            <a:pPr algn="ctr">
              <a:buNone/>
            </a:pPr>
            <a:r>
              <a:rPr lang="ar-DZ" sz="2800" b="1" dirty="0" smtClean="0">
                <a:solidFill>
                  <a:srgbClr val="FF0000"/>
                </a:solidFill>
              </a:rPr>
              <a:t>(شروط البيع الدولية) </a:t>
            </a:r>
            <a:r>
              <a:rPr lang="fr-FR" sz="2800" b="1" dirty="0" smtClean="0">
                <a:solidFill>
                  <a:srgbClr val="FF0000"/>
                </a:solidFill>
              </a:rPr>
              <a:t>INCOTERMS</a:t>
            </a:r>
            <a:endParaRPr lang="ar-DZ" sz="2800" b="1" dirty="0" smtClean="0"/>
          </a:p>
          <a:p>
            <a:r>
              <a:rPr lang="ar-DZ" sz="2800" b="1" u="sng" dirty="0" smtClean="0"/>
              <a:t> تعريف شروط البيع الدولية: </a:t>
            </a:r>
            <a:r>
              <a:rPr lang="ar-DZ" sz="2800" dirty="0" smtClean="0"/>
              <a:t>عرفت </a:t>
            </a:r>
            <a:r>
              <a:rPr lang="ar-DZ" sz="2800" b="1" dirty="0" smtClean="0"/>
              <a:t>غرفة التجارة الدولية شروط البيع الدولية على أنها قواعد تحدد مسؤوليات كل من المشتري  </a:t>
            </a:r>
            <a:r>
              <a:rPr lang="ar-DZ" sz="2800" dirty="0" smtClean="0"/>
              <a:t>والبائع في تسليم البضائع في إطار عقد البيع، فهي قواعد رسمية تحدد كيفية توزيع التكليف </a:t>
            </a:r>
            <a:r>
              <a:rPr lang="ar-DZ" sz="2800" dirty="0" err="1" smtClean="0"/>
              <a:t>و</a:t>
            </a:r>
            <a:r>
              <a:rPr lang="ar-DZ" sz="2800" dirty="0" smtClean="0"/>
              <a:t> المخاطر بين الأطراف ، فشروط التجارة الخارجية تدرج بانتظام في قلب عقود البيع على المستوى العالمي، وأصبحت يوما بعد يوم جزء أساسيا في اللغة التجارية.</a:t>
            </a:r>
          </a:p>
          <a:p>
            <a:r>
              <a:rPr lang="ar-DZ" sz="2800" dirty="0" smtClean="0"/>
              <a:t>كما أشار المشرع الجزائري إلى شروط التجارة الخارجية في النظام رقم 01-07 المتعلق بالقواعد المطبقة على المعاملات التجارية مع الخارج</a:t>
            </a:r>
          </a:p>
          <a:p>
            <a:pPr>
              <a:buNone/>
            </a:pPr>
            <a:r>
              <a:rPr lang="ar-DZ" sz="2800" dirty="0" smtClean="0"/>
              <a:t>و تجدر الإشارة إلى أن شروط التجارة الخارجية تحدد العناصر التالية :</a:t>
            </a:r>
          </a:p>
          <a:p>
            <a:r>
              <a:rPr lang="ar-DZ" sz="2800" b="1" dirty="0" smtClean="0"/>
              <a:t>- طريقة الشحن من البائع إلى المشتري.</a:t>
            </a:r>
          </a:p>
          <a:p>
            <a:r>
              <a:rPr lang="ar-DZ" sz="2800" b="1" dirty="0" smtClean="0"/>
              <a:t>- التخليص الجمركي عند التصدير والاستيراد .</a:t>
            </a:r>
          </a:p>
          <a:p>
            <a:r>
              <a:rPr lang="ar-DZ" sz="2800" b="1" dirty="0" smtClean="0"/>
              <a:t>- توضيح طريقة توزيع التكاليف بين البائع والمشتري.</a:t>
            </a:r>
            <a:endParaRPr lang="ar-DZ" sz="2800" b="1" u="sng" dirty="0" smtClean="0">
              <a:solidFill>
                <a:srgbClr val="FF0000"/>
              </a:solidFill>
            </a:endParaRPr>
          </a:p>
        </p:txBody>
      </p:sp>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normAutofit/>
          </a:bodyPr>
          <a:lstStyle/>
          <a:p>
            <a:pPr algn="ctr"/>
            <a:r>
              <a:rPr lang="ar-DZ" sz="4000" b="1" dirty="0" smtClean="0">
                <a:solidFill>
                  <a:srgbClr val="FF0000"/>
                </a:solidFill>
              </a:rPr>
              <a:t>التأمين الدولي</a:t>
            </a:r>
            <a:endParaRPr lang="ar-DZ" sz="4000" dirty="0">
              <a:solidFill>
                <a:srgbClr val="FF0000"/>
              </a:solidFill>
            </a:endParaRPr>
          </a:p>
        </p:txBody>
      </p:sp>
      <p:sp>
        <p:nvSpPr>
          <p:cNvPr id="3" name="Espace réservé du contenu 2">
            <a:extLst>
              <a:ext uri="{FF2B5EF4-FFF2-40B4-BE49-F238E27FC236}">
                <a16:creationId xmlns:a16="http://schemas.microsoft.com/office/drawing/2014/main" xmlns="" id="{83C90E8B-DF39-42AF-8EBD-17FF0AA8829A}"/>
              </a:ext>
            </a:extLst>
          </p:cNvPr>
          <p:cNvSpPr>
            <a:spLocks noGrp="1"/>
          </p:cNvSpPr>
          <p:nvPr>
            <p:ph idx="1"/>
          </p:nvPr>
        </p:nvSpPr>
        <p:spPr>
          <a:xfrm>
            <a:off x="530087" y="948552"/>
            <a:ext cx="11400185" cy="5741504"/>
          </a:xfrm>
        </p:spPr>
        <p:txBody>
          <a:bodyPr>
            <a:normAutofit/>
          </a:bodyPr>
          <a:lstStyle/>
          <a:p>
            <a:pPr algn="just">
              <a:buNone/>
            </a:pPr>
            <a:r>
              <a:rPr lang="ar-DZ" sz="3000" dirty="0" smtClean="0"/>
              <a:t>   تتعد صور المخاطر في التجارة الدولية </a:t>
            </a:r>
            <a:r>
              <a:rPr lang="ar-DZ" sz="3000" dirty="0" err="1" smtClean="0"/>
              <a:t>و</a:t>
            </a:r>
            <a:r>
              <a:rPr lang="ar-DZ" sz="3000" dirty="0" smtClean="0"/>
              <a:t> من أبرزها عدم قدرة أي من أطراف التعامل التجاري عن الوفاء بالتزاماته تجاه الطرف الآخر نتيجة لإفلاس أو لظروف سياسية</a:t>
            </a:r>
            <a:r>
              <a:rPr lang="fr-FR" sz="3000" dirty="0" smtClean="0"/>
              <a:t> </a:t>
            </a:r>
            <a:r>
              <a:rPr lang="ar-DZ" sz="3000" dirty="0" smtClean="0"/>
              <a:t>أو بسبب تعديلات قانونية أدت لفرض عدد من القيود على التعاملات التجارية لأي من</a:t>
            </a:r>
            <a:r>
              <a:rPr lang="fr-FR" sz="3000" dirty="0" smtClean="0"/>
              <a:t> </a:t>
            </a:r>
            <a:r>
              <a:rPr lang="ar-DZ" sz="3000" dirty="0" smtClean="0"/>
              <a:t>طرفي التعامل التجاري </a:t>
            </a:r>
            <a:r>
              <a:rPr lang="ar-DZ" sz="3000" dirty="0" err="1" smtClean="0"/>
              <a:t>و</a:t>
            </a:r>
            <a:r>
              <a:rPr lang="ar-DZ" sz="3000" dirty="0" smtClean="0"/>
              <a:t> هنا تتدخل آليات التأمين التي تعمل على حماية الطرف الذي يقع</a:t>
            </a:r>
            <a:r>
              <a:rPr lang="fr-FR" sz="3000" dirty="0" smtClean="0"/>
              <a:t> </a:t>
            </a:r>
            <a:r>
              <a:rPr lang="ar-DZ" sz="3000" dirty="0" smtClean="0"/>
              <a:t>عليه الضرر من التعامل التجاري في تلك الحالة </a:t>
            </a:r>
            <a:r>
              <a:rPr lang="ar-DZ" sz="3000" dirty="0" err="1" smtClean="0"/>
              <a:t>و</a:t>
            </a:r>
            <a:r>
              <a:rPr lang="ar-DZ" sz="3000" dirty="0" smtClean="0"/>
              <a:t> تتواجد أنظمة تأمينية لتوفير تلك</a:t>
            </a:r>
            <a:r>
              <a:rPr lang="fr-FR" sz="3000" dirty="0" smtClean="0"/>
              <a:t> </a:t>
            </a:r>
            <a:r>
              <a:rPr lang="ar-DZ" sz="3000" dirty="0" smtClean="0"/>
              <a:t>الحماية متمثلة في صناديق تأمين مخاطر التصدير لحماية المستثمرين المحليين من مشكلات عدم قيام الطرف الآخر بسداد المستحقات المالية </a:t>
            </a:r>
            <a:r>
              <a:rPr lang="ar-DZ" sz="3000" dirty="0" err="1" smtClean="0"/>
              <a:t>و</a:t>
            </a:r>
            <a:r>
              <a:rPr lang="ar-DZ" sz="3000" dirty="0" smtClean="0"/>
              <a:t> بالتالي تسهم تلك الصناديق في حماية هؤلاء المستثمرين كما تقدم</a:t>
            </a:r>
            <a:r>
              <a:rPr lang="fr-FR" sz="3000" dirty="0" smtClean="0"/>
              <a:t> </a:t>
            </a:r>
            <a:r>
              <a:rPr lang="ar-DZ" sz="3000" dirty="0" smtClean="0"/>
              <a:t>شركات التأمين كذلك حماية تأمينية للمؤسسات التي ترغب بالحصول على قروض مالية</a:t>
            </a:r>
            <a:r>
              <a:rPr lang="fr-FR" sz="3000" dirty="0" smtClean="0"/>
              <a:t> </a:t>
            </a:r>
            <a:r>
              <a:rPr lang="ar-DZ" sz="3000" dirty="0" smtClean="0"/>
              <a:t>لتلبية متطلبات التعاملات التجارية الخاصة </a:t>
            </a:r>
            <a:r>
              <a:rPr lang="ar-DZ" sz="3000" dirty="0" err="1" smtClean="0"/>
              <a:t>بها</a:t>
            </a:r>
            <a:r>
              <a:rPr lang="ar-DZ" sz="3000" dirty="0" smtClean="0"/>
              <a:t> مع توفير الغطاء التأميني لتلك المؤسسات</a:t>
            </a:r>
            <a:endParaRPr lang="fr-FR" sz="3000" dirty="0" smtClean="0"/>
          </a:p>
          <a:p>
            <a:endParaRPr lang="ar-DZ" sz="2800" dirty="0" smtClean="0"/>
          </a:p>
          <a:p>
            <a:endParaRPr lang="ar-DZ" sz="2600" dirty="0" smtClean="0"/>
          </a:p>
        </p:txBody>
      </p:sp>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674267"/>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pic>
        <p:nvPicPr>
          <p:cNvPr id="1028" name="Picture 4"/>
          <p:cNvPicPr>
            <a:picLocks noGrp="1" noChangeAspect="1" noChangeArrowheads="1"/>
          </p:cNvPicPr>
          <p:nvPr>
            <p:ph idx="1"/>
          </p:nvPr>
        </p:nvPicPr>
        <p:blipFill>
          <a:blip r:embed="rId2"/>
          <a:srcRect/>
          <a:stretch>
            <a:fillRect/>
          </a:stretch>
        </p:blipFill>
        <p:spPr bwMode="auto">
          <a:xfrm>
            <a:off x="1167063" y="2396791"/>
            <a:ext cx="10659979" cy="1257300"/>
          </a:xfrm>
          <a:prstGeom prst="rect">
            <a:avLst/>
          </a:prstGeom>
          <a:noFill/>
          <a:ln w="9525">
            <a:noFill/>
            <a:miter lim="800000"/>
            <a:headEnd/>
            <a:tailEnd/>
          </a:ln>
          <a:effectLst/>
        </p:spPr>
      </p:pic>
      <p:sp>
        <p:nvSpPr>
          <p:cNvPr id="7" name="Rectangle 6"/>
          <p:cNvSpPr/>
          <p:nvPr/>
        </p:nvSpPr>
        <p:spPr>
          <a:xfrm>
            <a:off x="300789" y="765556"/>
            <a:ext cx="11891211" cy="1569660"/>
          </a:xfrm>
          <a:prstGeom prst="rect">
            <a:avLst/>
          </a:prstGeom>
        </p:spPr>
        <p:txBody>
          <a:bodyPr wrap="square">
            <a:spAutoFit/>
          </a:bodyPr>
          <a:lstStyle/>
          <a:p>
            <a:pPr algn="ctr" rtl="1">
              <a:buNone/>
            </a:pPr>
            <a:r>
              <a:rPr lang="ar-DZ" sz="2400" b="1" dirty="0" smtClean="0">
                <a:solidFill>
                  <a:srgbClr val="FF0000"/>
                </a:solidFill>
              </a:rPr>
              <a:t>(شروط البيع الدولية) </a:t>
            </a:r>
            <a:r>
              <a:rPr lang="fr-FR" sz="2400" b="1" dirty="0" smtClean="0">
                <a:solidFill>
                  <a:srgbClr val="FF0000"/>
                </a:solidFill>
              </a:rPr>
              <a:t>INCOTERMS</a:t>
            </a:r>
            <a:endParaRPr lang="ar-DZ" sz="2400" b="1" dirty="0" smtClean="0">
              <a:solidFill>
                <a:srgbClr val="FF0000"/>
              </a:solidFill>
            </a:endParaRPr>
          </a:p>
          <a:p>
            <a:pPr algn="ctr" rtl="1">
              <a:buNone/>
            </a:pPr>
            <a:endParaRPr lang="ar-DZ" sz="2400" b="1" dirty="0" smtClean="0"/>
          </a:p>
          <a:p>
            <a:pPr algn="r" rtl="1"/>
            <a:r>
              <a:rPr lang="ar-DZ" sz="2400" b="1" u="sng" dirty="0" smtClean="0"/>
              <a:t>أصناف عقود البيع والتأمين البحرية</a:t>
            </a:r>
            <a:r>
              <a:rPr lang="ar-DZ" sz="2400" b="1" dirty="0" smtClean="0"/>
              <a:t> </a:t>
            </a:r>
            <a:r>
              <a:rPr lang="ar-DZ" sz="2400" dirty="0" smtClean="0"/>
              <a:t>تنقسم شروط النقل الدولية إلى 4 مجموعات وهي :  </a:t>
            </a:r>
          </a:p>
          <a:p>
            <a:pPr algn="r" rtl="1"/>
            <a:r>
              <a:rPr lang="ar-DZ" sz="2400" dirty="0" smtClean="0"/>
              <a:t>  </a:t>
            </a:r>
          </a:p>
        </p:txBody>
      </p:sp>
      <p:pic>
        <p:nvPicPr>
          <p:cNvPr id="1029" name="Picture 5"/>
          <p:cNvPicPr>
            <a:picLocks noChangeAspect="1" noChangeArrowheads="1"/>
          </p:cNvPicPr>
          <p:nvPr/>
        </p:nvPicPr>
        <p:blipFill>
          <a:blip r:embed="rId3"/>
          <a:srcRect/>
          <a:stretch>
            <a:fillRect/>
          </a:stretch>
        </p:blipFill>
        <p:spPr bwMode="auto">
          <a:xfrm>
            <a:off x="2490788" y="3853365"/>
            <a:ext cx="7210425" cy="1990725"/>
          </a:xfrm>
          <a:prstGeom prst="rect">
            <a:avLst/>
          </a:prstGeom>
          <a:noFill/>
          <a:ln w="9525">
            <a:noFill/>
            <a:miter lim="800000"/>
            <a:headEnd/>
            <a:tailEnd/>
          </a:ln>
          <a:effectLst/>
        </p:spPr>
      </p:pic>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3072606" y="2128837"/>
            <a:ext cx="6315075" cy="3381375"/>
          </a:xfrm>
          <a:prstGeom prst="rect">
            <a:avLst/>
          </a:prstGeom>
          <a:noFill/>
          <a:ln w="9525">
            <a:noFill/>
            <a:miter lim="800000"/>
            <a:headEnd/>
            <a:tailEnd/>
          </a:ln>
          <a:effectLst/>
        </p:spPr>
      </p:pic>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pic>
        <p:nvPicPr>
          <p:cNvPr id="3074" name="Picture 2"/>
          <p:cNvPicPr>
            <a:picLocks noChangeAspect="1" noChangeArrowheads="1"/>
          </p:cNvPicPr>
          <p:nvPr/>
        </p:nvPicPr>
        <p:blipFill>
          <a:blip r:embed="rId2"/>
          <a:srcRect/>
          <a:stretch>
            <a:fillRect/>
          </a:stretch>
        </p:blipFill>
        <p:spPr bwMode="auto">
          <a:xfrm>
            <a:off x="2275973" y="1244767"/>
            <a:ext cx="7854616" cy="33337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442161" y="4568241"/>
            <a:ext cx="7572375" cy="2028825"/>
          </a:xfrm>
          <a:prstGeom prst="rect">
            <a:avLst/>
          </a:prstGeom>
          <a:noFill/>
          <a:ln w="9525">
            <a:noFill/>
            <a:miter lim="800000"/>
            <a:headEnd/>
            <a:tailEnd/>
          </a:ln>
          <a:effectLst/>
        </p:spPr>
      </p:pic>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pic>
        <p:nvPicPr>
          <p:cNvPr id="4098" name="Picture 2"/>
          <p:cNvPicPr>
            <a:picLocks noChangeAspect="1" noChangeArrowheads="1"/>
          </p:cNvPicPr>
          <p:nvPr/>
        </p:nvPicPr>
        <p:blipFill>
          <a:blip r:embed="rId2"/>
          <a:srcRect/>
          <a:stretch>
            <a:fillRect/>
          </a:stretch>
        </p:blipFill>
        <p:spPr bwMode="auto">
          <a:xfrm>
            <a:off x="2776538" y="1676400"/>
            <a:ext cx="6638925" cy="3505200"/>
          </a:xfrm>
          <a:prstGeom prst="rect">
            <a:avLst/>
          </a:prstGeom>
          <a:noFill/>
          <a:ln w="9525">
            <a:noFill/>
            <a:miter lim="800000"/>
            <a:headEnd/>
            <a:tailEnd/>
          </a:ln>
          <a:effectLst/>
        </p:spPr>
      </p:pic>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pic>
        <p:nvPicPr>
          <p:cNvPr id="5122" name="Picture 2"/>
          <p:cNvPicPr>
            <a:picLocks noChangeAspect="1" noChangeArrowheads="1"/>
          </p:cNvPicPr>
          <p:nvPr/>
        </p:nvPicPr>
        <p:blipFill>
          <a:blip r:embed="rId2"/>
          <a:srcRect/>
          <a:stretch>
            <a:fillRect/>
          </a:stretch>
        </p:blipFill>
        <p:spPr bwMode="auto">
          <a:xfrm>
            <a:off x="2598069" y="851736"/>
            <a:ext cx="7019925" cy="272415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068052" y="3441032"/>
            <a:ext cx="6248400" cy="3272339"/>
          </a:xfrm>
          <a:prstGeom prst="rect">
            <a:avLst/>
          </a:prstGeom>
          <a:noFill/>
          <a:ln w="9525">
            <a:noFill/>
            <a:miter lim="800000"/>
            <a:headEnd/>
            <a:tailEnd/>
          </a:ln>
          <a:effectLst/>
        </p:spPr>
      </p:pic>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pic>
        <p:nvPicPr>
          <p:cNvPr id="6146" name="Picture 2"/>
          <p:cNvPicPr>
            <a:picLocks noChangeAspect="1" noChangeArrowheads="1"/>
          </p:cNvPicPr>
          <p:nvPr/>
        </p:nvPicPr>
        <p:blipFill>
          <a:blip r:embed="rId2"/>
          <a:srcRect r="3206" b="-2303"/>
          <a:stretch>
            <a:fillRect/>
          </a:stretch>
        </p:blipFill>
        <p:spPr bwMode="auto">
          <a:xfrm>
            <a:off x="1888958" y="887078"/>
            <a:ext cx="8253663" cy="1904248"/>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2581275" y="2833688"/>
            <a:ext cx="7029450" cy="1190625"/>
          </a:xfrm>
          <a:prstGeom prst="rect">
            <a:avLst/>
          </a:prstGeom>
          <a:noFill/>
          <a:ln w="9525">
            <a:noFill/>
            <a:miter lim="800000"/>
            <a:headEnd/>
            <a:tailEnd/>
          </a:ln>
          <a:effectLst/>
        </p:spPr>
      </p:pic>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pic>
        <p:nvPicPr>
          <p:cNvPr id="5" name="Picture 4"/>
          <p:cNvPicPr>
            <a:picLocks noChangeAspect="1" noChangeArrowheads="1"/>
          </p:cNvPicPr>
          <p:nvPr/>
        </p:nvPicPr>
        <p:blipFill>
          <a:blip r:embed="rId2"/>
          <a:srcRect/>
          <a:stretch>
            <a:fillRect/>
          </a:stretch>
        </p:blipFill>
        <p:spPr bwMode="auto">
          <a:xfrm>
            <a:off x="2811881" y="1029703"/>
            <a:ext cx="6496050" cy="3073065"/>
          </a:xfrm>
          <a:prstGeom prst="rect">
            <a:avLst/>
          </a:prstGeom>
          <a:noFill/>
          <a:ln w="9525">
            <a:noFill/>
            <a:miter lim="800000"/>
            <a:headEnd/>
            <a:tailEnd/>
          </a:ln>
          <a:effectLst/>
        </p:spPr>
      </p:pic>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pic>
        <p:nvPicPr>
          <p:cNvPr id="7170" name="Picture 2"/>
          <p:cNvPicPr>
            <a:picLocks noChangeAspect="1" noChangeArrowheads="1"/>
          </p:cNvPicPr>
          <p:nvPr/>
        </p:nvPicPr>
        <p:blipFill>
          <a:blip r:embed="rId2"/>
          <a:srcRect/>
          <a:stretch>
            <a:fillRect/>
          </a:stretch>
        </p:blipFill>
        <p:spPr bwMode="auto">
          <a:xfrm>
            <a:off x="2358189" y="1088356"/>
            <a:ext cx="8301790" cy="1047750"/>
          </a:xfrm>
          <a:prstGeom prst="rect">
            <a:avLst/>
          </a:prstGeom>
          <a:noFill/>
          <a:ln w="9525">
            <a:noFill/>
            <a:miter lim="800000"/>
            <a:headEnd/>
            <a:tailEnd/>
          </a:ln>
          <a:effectLst/>
        </p:spPr>
      </p:pic>
      <p:pic>
        <p:nvPicPr>
          <p:cNvPr id="7174" name="Picture 6"/>
          <p:cNvPicPr>
            <a:picLocks noChangeAspect="1" noChangeArrowheads="1"/>
          </p:cNvPicPr>
          <p:nvPr/>
        </p:nvPicPr>
        <p:blipFill>
          <a:blip r:embed="rId3"/>
          <a:srcRect/>
          <a:stretch>
            <a:fillRect/>
          </a:stretch>
        </p:blipFill>
        <p:spPr bwMode="auto">
          <a:xfrm>
            <a:off x="2370221" y="2145130"/>
            <a:ext cx="8289758" cy="2952750"/>
          </a:xfrm>
          <a:prstGeom prst="rect">
            <a:avLst/>
          </a:prstGeom>
          <a:noFill/>
          <a:ln w="9525">
            <a:noFill/>
            <a:miter lim="800000"/>
            <a:headEnd/>
            <a:tailEnd/>
          </a:ln>
          <a:effectLst/>
        </p:spPr>
      </p:pic>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pic>
        <p:nvPicPr>
          <p:cNvPr id="8194" name="Picture 2"/>
          <p:cNvPicPr>
            <a:picLocks noChangeAspect="1" noChangeArrowheads="1"/>
          </p:cNvPicPr>
          <p:nvPr/>
        </p:nvPicPr>
        <p:blipFill>
          <a:blip r:embed="rId2"/>
          <a:srcRect/>
          <a:stretch>
            <a:fillRect/>
          </a:stretch>
        </p:blipFill>
        <p:spPr bwMode="auto">
          <a:xfrm>
            <a:off x="1528011" y="1177089"/>
            <a:ext cx="9504947" cy="19050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2971550" y="3110915"/>
            <a:ext cx="6200775" cy="3114675"/>
          </a:xfrm>
          <a:prstGeom prst="rect">
            <a:avLst/>
          </a:prstGeom>
          <a:noFill/>
          <a:ln w="9525">
            <a:noFill/>
            <a:miter lim="800000"/>
            <a:headEnd/>
            <a:tailEnd/>
          </a:ln>
          <a:effectLst/>
        </p:spPr>
      </p:pic>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pic>
        <p:nvPicPr>
          <p:cNvPr id="9218" name="Picture 2"/>
          <p:cNvPicPr>
            <a:picLocks noChangeAspect="1" noChangeArrowheads="1"/>
          </p:cNvPicPr>
          <p:nvPr/>
        </p:nvPicPr>
        <p:blipFill>
          <a:blip r:embed="rId2"/>
          <a:srcRect/>
          <a:stretch>
            <a:fillRect/>
          </a:stretch>
        </p:blipFill>
        <p:spPr bwMode="auto">
          <a:xfrm>
            <a:off x="1371600" y="994611"/>
            <a:ext cx="8963526" cy="15240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1383632" y="2502568"/>
            <a:ext cx="8963525" cy="1167064"/>
          </a:xfrm>
          <a:prstGeom prst="rect">
            <a:avLst/>
          </a:prstGeom>
          <a:noFill/>
          <a:ln w="9525">
            <a:noFill/>
            <a:miter lim="800000"/>
            <a:headEnd/>
            <a:tailEnd/>
          </a:ln>
          <a:effectLst/>
        </p:spPr>
      </p:pic>
      <p:pic>
        <p:nvPicPr>
          <p:cNvPr id="9221" name="Picture 5"/>
          <p:cNvPicPr>
            <a:picLocks noChangeAspect="1" noChangeArrowheads="1"/>
          </p:cNvPicPr>
          <p:nvPr/>
        </p:nvPicPr>
        <p:blipFill>
          <a:blip r:embed="rId4"/>
          <a:srcRect/>
          <a:stretch>
            <a:fillRect/>
          </a:stretch>
        </p:blipFill>
        <p:spPr bwMode="auto">
          <a:xfrm>
            <a:off x="2361949" y="3681663"/>
            <a:ext cx="7503945" cy="2995865"/>
          </a:xfrm>
          <a:prstGeom prst="rect">
            <a:avLst/>
          </a:prstGeom>
          <a:noFill/>
          <a:ln w="9525">
            <a:noFill/>
            <a:miter lim="800000"/>
            <a:headEnd/>
            <a:tailEnd/>
          </a:ln>
          <a:effectLst/>
        </p:spPr>
      </p:pic>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normAutofit/>
          </a:bodyPr>
          <a:lstStyle/>
          <a:p>
            <a:pPr algn="ctr"/>
            <a:r>
              <a:rPr lang="ar-DZ" sz="4000" b="1" dirty="0" smtClean="0">
                <a:solidFill>
                  <a:srgbClr val="FF0000"/>
                </a:solidFill>
              </a:rPr>
              <a:t>التأمين الدولي</a:t>
            </a:r>
            <a:endParaRPr lang="ar-DZ" sz="4000" dirty="0">
              <a:solidFill>
                <a:srgbClr val="FF0000"/>
              </a:solidFill>
            </a:endParaRPr>
          </a:p>
        </p:txBody>
      </p:sp>
      <p:sp>
        <p:nvSpPr>
          <p:cNvPr id="3" name="Espace réservé du contenu 2">
            <a:extLst>
              <a:ext uri="{FF2B5EF4-FFF2-40B4-BE49-F238E27FC236}">
                <a16:creationId xmlns:a16="http://schemas.microsoft.com/office/drawing/2014/main" xmlns="" id="{83C90E8B-DF39-42AF-8EBD-17FF0AA8829A}"/>
              </a:ext>
            </a:extLst>
          </p:cNvPr>
          <p:cNvSpPr>
            <a:spLocks noGrp="1"/>
          </p:cNvSpPr>
          <p:nvPr>
            <p:ph idx="1"/>
          </p:nvPr>
        </p:nvSpPr>
        <p:spPr>
          <a:xfrm>
            <a:off x="530087" y="948552"/>
            <a:ext cx="11400185" cy="5741504"/>
          </a:xfrm>
        </p:spPr>
        <p:txBody>
          <a:bodyPr>
            <a:normAutofit/>
          </a:bodyPr>
          <a:lstStyle/>
          <a:p>
            <a:pPr>
              <a:buNone/>
            </a:pPr>
            <a:r>
              <a:rPr lang="ar-DZ" sz="2800" dirty="0" smtClean="0"/>
              <a:t>      نتيجة عدم قدرتها على الوفاء بالتزاماتها حال وجود فوائد مالية كبيرة تقم الجهات الممولة بفرضها على تلك المؤسسات عند الاقتراض ما ينتج عنه عجز تلك المؤسسات عن سداد القرض بالفوائد المالية المرافقة له </a:t>
            </a:r>
            <a:r>
              <a:rPr lang="ar-DZ" sz="2800" dirty="0" err="1" smtClean="0"/>
              <a:t>و</a:t>
            </a:r>
            <a:r>
              <a:rPr lang="ar-DZ" sz="2800" dirty="0" smtClean="0"/>
              <a:t> التعرض للتعثر المالي كما يتضمن التأمين في التجارة الدولية صور أخرى من أهمها التأمين على البضائع خلال عمليات النقل سواء الجوي أو البري أو البحري </a:t>
            </a:r>
            <a:r>
              <a:rPr lang="ar-DZ" sz="2800" dirty="0" err="1" smtClean="0"/>
              <a:t>و</a:t>
            </a:r>
            <a:r>
              <a:rPr lang="ar-DZ" sz="2800" dirty="0" smtClean="0"/>
              <a:t> التامين كذلك ضد مخاطر تغيرات أسعار صرف العملات المختلفة </a:t>
            </a:r>
            <a:r>
              <a:rPr lang="ar-DZ" sz="2800" dirty="0" err="1" smtClean="0"/>
              <a:t>و</a:t>
            </a:r>
            <a:r>
              <a:rPr lang="ar-DZ" sz="2800" dirty="0" smtClean="0"/>
              <a:t> التأمين كذلك ضد وسائل السداد غير المأمونة .</a:t>
            </a:r>
          </a:p>
          <a:p>
            <a:endParaRPr lang="ar-DZ" sz="2600" dirty="0" smtClean="0"/>
          </a:p>
        </p:txBody>
      </p:sp>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pic>
        <p:nvPicPr>
          <p:cNvPr id="10242" name="Picture 2"/>
          <p:cNvPicPr>
            <a:picLocks noChangeAspect="1" noChangeArrowheads="1"/>
          </p:cNvPicPr>
          <p:nvPr/>
        </p:nvPicPr>
        <p:blipFill>
          <a:blip r:embed="rId2"/>
          <a:srcRect/>
          <a:stretch>
            <a:fillRect/>
          </a:stretch>
        </p:blipFill>
        <p:spPr bwMode="auto">
          <a:xfrm>
            <a:off x="2033336" y="838451"/>
            <a:ext cx="8253663" cy="1483644"/>
          </a:xfrm>
          <a:prstGeom prst="rect">
            <a:avLst/>
          </a:prstGeom>
          <a:noFill/>
          <a:ln w="9525">
            <a:noFill/>
            <a:miter lim="800000"/>
            <a:headEnd/>
            <a:tailEnd/>
          </a:ln>
          <a:effectLst/>
        </p:spPr>
      </p:pic>
      <p:pic>
        <p:nvPicPr>
          <p:cNvPr id="10244" name="Picture 4"/>
          <p:cNvPicPr>
            <a:picLocks noChangeAspect="1" noChangeArrowheads="1"/>
          </p:cNvPicPr>
          <p:nvPr/>
        </p:nvPicPr>
        <p:blipFill>
          <a:blip r:embed="rId3"/>
          <a:srcRect/>
          <a:stretch>
            <a:fillRect/>
          </a:stretch>
        </p:blipFill>
        <p:spPr bwMode="auto">
          <a:xfrm>
            <a:off x="2045369" y="2815390"/>
            <a:ext cx="8229600" cy="2558967"/>
          </a:xfrm>
          <a:prstGeom prst="rect">
            <a:avLst/>
          </a:prstGeom>
          <a:noFill/>
          <a:ln w="9525">
            <a:noFill/>
            <a:miter lim="800000"/>
            <a:headEnd/>
            <a:tailEnd/>
          </a:ln>
          <a:effectLst/>
        </p:spPr>
      </p:pic>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pic>
        <p:nvPicPr>
          <p:cNvPr id="5" name="Picture 3"/>
          <p:cNvPicPr>
            <a:picLocks noChangeAspect="1" noChangeArrowheads="1"/>
          </p:cNvPicPr>
          <p:nvPr/>
        </p:nvPicPr>
        <p:blipFill>
          <a:blip r:embed="rId2"/>
          <a:srcRect/>
          <a:stretch>
            <a:fillRect/>
          </a:stretch>
        </p:blipFill>
        <p:spPr bwMode="auto">
          <a:xfrm>
            <a:off x="2045368" y="1636295"/>
            <a:ext cx="8253664" cy="4040104"/>
          </a:xfrm>
          <a:prstGeom prst="rect">
            <a:avLst/>
          </a:prstGeom>
          <a:noFill/>
          <a:ln w="9525">
            <a:noFill/>
            <a:miter lim="800000"/>
            <a:headEnd/>
            <a:tailEnd/>
          </a:ln>
          <a:effectLst/>
        </p:spPr>
      </p:pic>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pic>
        <p:nvPicPr>
          <p:cNvPr id="11266" name="Picture 2"/>
          <p:cNvPicPr>
            <a:picLocks noChangeAspect="1" noChangeArrowheads="1"/>
          </p:cNvPicPr>
          <p:nvPr/>
        </p:nvPicPr>
        <p:blipFill>
          <a:blip r:embed="rId2"/>
          <a:srcRect/>
          <a:stretch>
            <a:fillRect/>
          </a:stretch>
        </p:blipFill>
        <p:spPr bwMode="auto">
          <a:xfrm>
            <a:off x="2672013" y="864269"/>
            <a:ext cx="6896100" cy="19050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2671009" y="2705100"/>
            <a:ext cx="6906127" cy="3816016"/>
          </a:xfrm>
          <a:prstGeom prst="rect">
            <a:avLst/>
          </a:prstGeom>
          <a:noFill/>
          <a:ln w="9525">
            <a:noFill/>
            <a:miter lim="800000"/>
            <a:headEnd/>
            <a:tailEnd/>
          </a:ln>
          <a:effectLst/>
        </p:spPr>
      </p:pic>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pic>
        <p:nvPicPr>
          <p:cNvPr id="12290" name="Picture 2"/>
          <p:cNvPicPr>
            <a:picLocks noChangeAspect="1" noChangeArrowheads="1"/>
          </p:cNvPicPr>
          <p:nvPr/>
        </p:nvPicPr>
        <p:blipFill>
          <a:blip r:embed="rId2"/>
          <a:srcRect/>
          <a:stretch>
            <a:fillRect/>
          </a:stretch>
        </p:blipFill>
        <p:spPr bwMode="auto">
          <a:xfrm>
            <a:off x="2505075" y="796841"/>
            <a:ext cx="7181850" cy="2584033"/>
          </a:xfrm>
          <a:prstGeom prst="rect">
            <a:avLst/>
          </a:prstGeom>
          <a:noFill/>
          <a:ln w="9525">
            <a:noFill/>
            <a:miter lim="800000"/>
            <a:headEnd/>
            <a:tailEnd/>
          </a:ln>
          <a:effectLst/>
        </p:spPr>
      </p:pic>
      <p:pic>
        <p:nvPicPr>
          <p:cNvPr id="12292" name="Picture 4"/>
          <p:cNvPicPr>
            <a:picLocks noChangeAspect="1" noChangeArrowheads="1"/>
          </p:cNvPicPr>
          <p:nvPr/>
        </p:nvPicPr>
        <p:blipFill>
          <a:blip r:embed="rId3"/>
          <a:srcRect/>
          <a:stretch>
            <a:fillRect/>
          </a:stretch>
        </p:blipFill>
        <p:spPr bwMode="auto">
          <a:xfrm>
            <a:off x="839454" y="3413961"/>
            <a:ext cx="7811251" cy="1714500"/>
          </a:xfrm>
          <a:prstGeom prst="rect">
            <a:avLst/>
          </a:prstGeom>
          <a:noFill/>
          <a:ln w="9525">
            <a:noFill/>
            <a:miter lim="800000"/>
            <a:headEnd/>
            <a:tailEnd/>
          </a:ln>
          <a:effectLst/>
        </p:spPr>
      </p:pic>
      <p:pic>
        <p:nvPicPr>
          <p:cNvPr id="8" name="Picture 3"/>
          <p:cNvPicPr>
            <a:picLocks noChangeAspect="1" noChangeArrowheads="1"/>
          </p:cNvPicPr>
          <p:nvPr/>
        </p:nvPicPr>
        <p:blipFill>
          <a:blip r:embed="rId4"/>
          <a:srcRect/>
          <a:stretch>
            <a:fillRect/>
          </a:stretch>
        </p:blipFill>
        <p:spPr bwMode="auto">
          <a:xfrm>
            <a:off x="7152273" y="3428247"/>
            <a:ext cx="3640054" cy="314325"/>
          </a:xfrm>
          <a:prstGeom prst="rect">
            <a:avLst/>
          </a:prstGeom>
          <a:noFill/>
          <a:ln w="9525">
            <a:noFill/>
            <a:miter lim="800000"/>
            <a:headEnd/>
            <a:tailEnd/>
          </a:ln>
          <a:effectLst/>
        </p:spPr>
      </p:pic>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pic>
        <p:nvPicPr>
          <p:cNvPr id="13314" name="Picture 2"/>
          <p:cNvPicPr>
            <a:picLocks noChangeAspect="1" noChangeArrowheads="1"/>
          </p:cNvPicPr>
          <p:nvPr/>
        </p:nvPicPr>
        <p:blipFill>
          <a:blip r:embed="rId2"/>
          <a:srcRect/>
          <a:stretch>
            <a:fillRect/>
          </a:stretch>
        </p:blipFill>
        <p:spPr bwMode="auto">
          <a:xfrm>
            <a:off x="2890838" y="1100889"/>
            <a:ext cx="6410325" cy="3429000"/>
          </a:xfrm>
          <a:prstGeom prst="rect">
            <a:avLst/>
          </a:prstGeom>
          <a:noFill/>
          <a:ln w="9525">
            <a:noFill/>
            <a:miter lim="800000"/>
            <a:headEnd/>
            <a:tailEnd/>
          </a:ln>
          <a:effectLst/>
        </p:spPr>
      </p:pic>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pic>
        <p:nvPicPr>
          <p:cNvPr id="14338" name="Picture 2"/>
          <p:cNvPicPr>
            <a:picLocks noChangeAspect="1" noChangeArrowheads="1"/>
          </p:cNvPicPr>
          <p:nvPr/>
        </p:nvPicPr>
        <p:blipFill>
          <a:blip r:embed="rId2"/>
          <a:srcRect/>
          <a:stretch>
            <a:fillRect/>
          </a:stretch>
        </p:blipFill>
        <p:spPr bwMode="auto">
          <a:xfrm>
            <a:off x="1167063" y="970297"/>
            <a:ext cx="9577137" cy="1933575"/>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2530642" y="2881815"/>
            <a:ext cx="6553200" cy="3476625"/>
          </a:xfrm>
          <a:prstGeom prst="rect">
            <a:avLst/>
          </a:prstGeom>
          <a:noFill/>
          <a:ln w="9525">
            <a:noFill/>
            <a:miter lim="800000"/>
            <a:headEnd/>
            <a:tailEnd/>
          </a:ln>
          <a:effectLst/>
        </p:spPr>
      </p:pic>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pic>
        <p:nvPicPr>
          <p:cNvPr id="15362" name="Picture 2"/>
          <p:cNvPicPr>
            <a:picLocks noChangeAspect="1" noChangeArrowheads="1"/>
          </p:cNvPicPr>
          <p:nvPr/>
        </p:nvPicPr>
        <p:blipFill>
          <a:blip r:embed="rId2"/>
          <a:srcRect/>
          <a:stretch>
            <a:fillRect/>
          </a:stretch>
        </p:blipFill>
        <p:spPr bwMode="auto">
          <a:xfrm>
            <a:off x="1768642" y="835945"/>
            <a:ext cx="8410074" cy="2869781"/>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srcRect/>
          <a:stretch>
            <a:fillRect/>
          </a:stretch>
        </p:blipFill>
        <p:spPr bwMode="auto">
          <a:xfrm>
            <a:off x="2778292" y="3479633"/>
            <a:ext cx="6515100" cy="3209925"/>
          </a:xfrm>
          <a:prstGeom prst="rect">
            <a:avLst/>
          </a:prstGeom>
          <a:noFill/>
          <a:ln w="9525">
            <a:noFill/>
            <a:miter lim="800000"/>
            <a:headEnd/>
            <a:tailEnd/>
          </a:ln>
          <a:effectLst/>
        </p:spPr>
      </p:pic>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5319" y="329761"/>
            <a:ext cx="9905998" cy="668861"/>
          </a:xfrm>
        </p:spPr>
        <p:txBody>
          <a:bodyPr/>
          <a:lstStyle/>
          <a:p>
            <a:pPr algn="ctr"/>
            <a:r>
              <a:rPr lang="ar-DZ" b="1" dirty="0" smtClean="0">
                <a:solidFill>
                  <a:schemeClr val="accent1">
                    <a:lumMod val="60000"/>
                    <a:lumOff val="40000"/>
                  </a:schemeClr>
                </a:solidFill>
              </a:rPr>
              <a:t>التأمين الدولي ( البري </a:t>
            </a:r>
            <a:r>
              <a:rPr lang="ar-DZ" b="1" dirty="0" err="1" smtClean="0">
                <a:solidFill>
                  <a:schemeClr val="accent1">
                    <a:lumMod val="60000"/>
                    <a:lumOff val="40000"/>
                  </a:schemeClr>
                </a:solidFill>
              </a:rPr>
              <a:t>و</a:t>
            </a:r>
            <a:r>
              <a:rPr lang="ar-DZ" b="1" dirty="0" smtClean="0">
                <a:solidFill>
                  <a:schemeClr val="accent1">
                    <a:lumMod val="60000"/>
                    <a:lumOff val="40000"/>
                  </a:schemeClr>
                </a:solidFill>
              </a:rPr>
              <a:t> الجوي )</a:t>
            </a:r>
            <a:endParaRPr lang="fr-FR" b="1" dirty="0">
              <a:solidFill>
                <a:schemeClr val="accent1">
                  <a:lumMod val="60000"/>
                  <a:lumOff val="40000"/>
                </a:schemeClr>
              </a:solidFill>
            </a:endParaRPr>
          </a:p>
        </p:txBody>
      </p:sp>
      <p:pic>
        <p:nvPicPr>
          <p:cNvPr id="16386" name="Picture 2"/>
          <p:cNvPicPr>
            <a:picLocks noGrp="1" noChangeAspect="1" noChangeArrowheads="1"/>
          </p:cNvPicPr>
          <p:nvPr>
            <p:ph idx="1"/>
          </p:nvPr>
        </p:nvPicPr>
        <p:blipFill>
          <a:blip r:embed="rId2"/>
          <a:srcRect/>
          <a:stretch>
            <a:fillRect/>
          </a:stretch>
        </p:blipFill>
        <p:spPr bwMode="auto">
          <a:xfrm>
            <a:off x="2430379" y="1083135"/>
            <a:ext cx="8710863" cy="2914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87" name="Picture 3"/>
          <p:cNvPicPr>
            <a:picLocks noChangeAspect="1" noChangeArrowheads="1"/>
          </p:cNvPicPr>
          <p:nvPr/>
        </p:nvPicPr>
        <p:blipFill>
          <a:blip r:embed="rId3"/>
          <a:srcRect/>
          <a:stretch>
            <a:fillRect/>
          </a:stretch>
        </p:blipFill>
        <p:spPr bwMode="auto">
          <a:xfrm>
            <a:off x="897355" y="4006517"/>
            <a:ext cx="7124700" cy="22200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5319" y="329761"/>
            <a:ext cx="9905998" cy="668861"/>
          </a:xfrm>
        </p:spPr>
        <p:txBody>
          <a:bodyPr/>
          <a:lstStyle/>
          <a:p>
            <a:pPr algn="ctr"/>
            <a:r>
              <a:rPr lang="ar-DZ" b="1" dirty="0" smtClean="0">
                <a:solidFill>
                  <a:schemeClr val="accent1">
                    <a:lumMod val="60000"/>
                    <a:lumOff val="40000"/>
                  </a:schemeClr>
                </a:solidFill>
              </a:rPr>
              <a:t>التأمين الدولي ( البري </a:t>
            </a:r>
            <a:r>
              <a:rPr lang="ar-DZ" b="1" dirty="0" err="1" smtClean="0">
                <a:solidFill>
                  <a:schemeClr val="accent1">
                    <a:lumMod val="60000"/>
                    <a:lumOff val="40000"/>
                  </a:schemeClr>
                </a:solidFill>
              </a:rPr>
              <a:t>و</a:t>
            </a:r>
            <a:r>
              <a:rPr lang="ar-DZ" b="1" dirty="0" smtClean="0">
                <a:solidFill>
                  <a:schemeClr val="accent1">
                    <a:lumMod val="60000"/>
                    <a:lumOff val="40000"/>
                  </a:schemeClr>
                </a:solidFill>
              </a:rPr>
              <a:t> الجوي )</a:t>
            </a:r>
            <a:endParaRPr lang="fr-FR" b="1" dirty="0">
              <a:solidFill>
                <a:schemeClr val="accent1">
                  <a:lumMod val="60000"/>
                  <a:lumOff val="40000"/>
                </a:schemeClr>
              </a:solidFill>
            </a:endParaRPr>
          </a:p>
        </p:txBody>
      </p:sp>
      <p:pic>
        <p:nvPicPr>
          <p:cNvPr id="17410" name="Picture 2"/>
          <p:cNvPicPr>
            <a:picLocks noChangeAspect="1" noChangeArrowheads="1"/>
          </p:cNvPicPr>
          <p:nvPr/>
        </p:nvPicPr>
        <p:blipFill>
          <a:blip r:embed="rId2"/>
          <a:srcRect/>
          <a:stretch>
            <a:fillRect/>
          </a:stretch>
        </p:blipFill>
        <p:spPr bwMode="auto">
          <a:xfrm>
            <a:off x="3737309" y="1452061"/>
            <a:ext cx="7677150" cy="1571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411" name="Picture 3"/>
          <p:cNvPicPr>
            <a:picLocks noChangeAspect="1" noChangeArrowheads="1"/>
          </p:cNvPicPr>
          <p:nvPr/>
        </p:nvPicPr>
        <p:blipFill>
          <a:blip r:embed="rId3"/>
          <a:srcRect/>
          <a:stretch>
            <a:fillRect/>
          </a:stretch>
        </p:blipFill>
        <p:spPr bwMode="auto">
          <a:xfrm>
            <a:off x="1151523" y="2733675"/>
            <a:ext cx="7410450" cy="4124325"/>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5319" y="329761"/>
            <a:ext cx="9905998" cy="668861"/>
          </a:xfrm>
        </p:spPr>
        <p:txBody>
          <a:bodyPr/>
          <a:lstStyle/>
          <a:p>
            <a:pPr algn="ctr"/>
            <a:r>
              <a:rPr lang="ar-DZ" b="1" dirty="0" smtClean="0">
                <a:solidFill>
                  <a:schemeClr val="accent1">
                    <a:lumMod val="60000"/>
                    <a:lumOff val="40000"/>
                  </a:schemeClr>
                </a:solidFill>
              </a:rPr>
              <a:t>التأمين الدولي ( البري </a:t>
            </a:r>
            <a:r>
              <a:rPr lang="ar-DZ" b="1" dirty="0" err="1" smtClean="0">
                <a:solidFill>
                  <a:schemeClr val="accent1">
                    <a:lumMod val="60000"/>
                    <a:lumOff val="40000"/>
                  </a:schemeClr>
                </a:solidFill>
              </a:rPr>
              <a:t>و</a:t>
            </a:r>
            <a:r>
              <a:rPr lang="ar-DZ" b="1" dirty="0" smtClean="0">
                <a:solidFill>
                  <a:schemeClr val="accent1">
                    <a:lumMod val="60000"/>
                    <a:lumOff val="40000"/>
                  </a:schemeClr>
                </a:solidFill>
              </a:rPr>
              <a:t> الجوي )</a:t>
            </a:r>
            <a:endParaRPr lang="fr-FR" b="1" dirty="0">
              <a:solidFill>
                <a:schemeClr val="accent1">
                  <a:lumMod val="60000"/>
                  <a:lumOff val="40000"/>
                </a:schemeClr>
              </a:solidFill>
            </a:endParaRPr>
          </a:p>
        </p:txBody>
      </p:sp>
      <p:sp>
        <p:nvSpPr>
          <p:cNvPr id="5" name="Rectangle 4"/>
          <p:cNvSpPr/>
          <p:nvPr/>
        </p:nvSpPr>
        <p:spPr>
          <a:xfrm>
            <a:off x="938463" y="1120352"/>
            <a:ext cx="10503569" cy="5693866"/>
          </a:xfrm>
          <a:prstGeom prst="rect">
            <a:avLst/>
          </a:prstGeom>
        </p:spPr>
        <p:txBody>
          <a:bodyPr wrap="square">
            <a:spAutoFit/>
          </a:bodyPr>
          <a:lstStyle/>
          <a:p>
            <a:pPr algn="r" rtl="1"/>
            <a:r>
              <a:rPr lang="ar-DZ" sz="2800" dirty="0" smtClean="0"/>
              <a:t>هو ذلك التأمين الذي يغطي مخاطر النقل الجوي؛ والذي يتم بواسطة الطائرة، ويشمل الأضرار التي تلحق الطائرة ذاتها وحمولتها من البضائع، والأضرار التي تصيب المسافرين وما يلاحظ على عقد التأمين الجوي، انه يغلب عليه الطابع الدولي، حيث أبرمت العديد من الاتفاقيات الدولية المنظمة للنقل الجوي، منها اتفاقية روما لعام 1952 </a:t>
            </a:r>
            <a:r>
              <a:rPr lang="ar-DZ" sz="2800" dirty="0" err="1" smtClean="0"/>
              <a:t>م</a:t>
            </a:r>
            <a:r>
              <a:rPr lang="ar-DZ" sz="2800" dirty="0" smtClean="0"/>
              <a:t>، الخاصة بالأضرار التي تلحقها المركبات الهوائية الأجنبية بالغير، على سطح الأرض التأمين من مسؤولية مستغلي الطائرة ، وفي سنة 1934 انشأ الإتحاد الدولي لتأمين الطيران ، بالإضافة إلى البروتوكول الموقع في لاهاي بتاريخ 28 سبتمبر 1955، المتعلق بمسؤولية الناقل، ومالك المركبة الجوية؛ وفي سنة 1999 انعقدت اتفاقية مونتريال بكندا، بهدف توحيد أحكام النقل الجوي الدولي ودخلت حيز التنفيذ في نوفمبر 2002 وانتهت اتفاقية مونتريال بمجموعة من المبادئ أهمها :</a:t>
            </a:r>
          </a:p>
          <a:p>
            <a:pPr algn="r" rtl="1"/>
            <a:r>
              <a:rPr lang="ar-DZ" sz="2800" dirty="0" smtClean="0"/>
              <a:t>• تقرير المسؤولية الموضوعية للناقل الجوي عن حوادث الطيران .</a:t>
            </a:r>
          </a:p>
          <a:p>
            <a:pPr algn="r" rtl="1"/>
            <a:r>
              <a:rPr lang="ar-DZ" sz="2800" dirty="0" smtClean="0"/>
              <a:t>• تحديد فترة النقل الجوي بتوسيع نطاق مسؤولية الناقل الجوي.</a:t>
            </a:r>
          </a:p>
          <a:p>
            <a:pPr algn="r" rtl="1"/>
            <a:r>
              <a:rPr lang="ar-DZ" sz="2800" dirty="0" smtClean="0"/>
              <a:t>• التزام شركات الطيران بالتامين من مسؤوليتها العقدية عن حوادث الطيران</a:t>
            </a:r>
            <a:endParaRPr lang="fr-FR"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sp>
        <p:nvSpPr>
          <p:cNvPr id="3" name="Espace réservé du contenu 2">
            <a:extLst>
              <a:ext uri="{FF2B5EF4-FFF2-40B4-BE49-F238E27FC236}">
                <a16:creationId xmlns:a16="http://schemas.microsoft.com/office/drawing/2014/main" xmlns="" id="{83C90E8B-DF39-42AF-8EBD-17FF0AA8829A}"/>
              </a:ext>
            </a:extLst>
          </p:cNvPr>
          <p:cNvSpPr>
            <a:spLocks noGrp="1"/>
          </p:cNvSpPr>
          <p:nvPr>
            <p:ph idx="1"/>
          </p:nvPr>
        </p:nvSpPr>
        <p:spPr>
          <a:xfrm>
            <a:off x="530087" y="948552"/>
            <a:ext cx="11400185" cy="5741504"/>
          </a:xfrm>
        </p:spPr>
        <p:txBody>
          <a:bodyPr>
            <a:normAutofit/>
          </a:bodyPr>
          <a:lstStyle/>
          <a:p>
            <a:r>
              <a:rPr lang="ar-DZ" sz="2800" dirty="0" smtClean="0"/>
              <a:t>  إفتتحت جماعة </a:t>
            </a:r>
            <a:r>
              <a:rPr lang="ar-DZ" sz="2800" dirty="0" err="1" smtClean="0"/>
              <a:t>اللويدز</a:t>
            </a:r>
            <a:r>
              <a:rPr lang="ar-DZ" sz="2800" dirty="0" smtClean="0"/>
              <a:t> على رأسهم "إدوارد </a:t>
            </a:r>
            <a:r>
              <a:rPr lang="ar-DZ" sz="2800" dirty="0" err="1" smtClean="0"/>
              <a:t>لويدز</a:t>
            </a:r>
            <a:r>
              <a:rPr lang="ar-DZ" sz="2800" dirty="0" smtClean="0"/>
              <a:t>” عام 1688 مقهى خاص على نهر التايمز في </a:t>
            </a:r>
          </a:p>
          <a:p>
            <a:pPr>
              <a:buNone/>
            </a:pPr>
            <a:r>
              <a:rPr lang="ar-DZ" sz="2800" dirty="0" smtClean="0"/>
              <a:t>  لندن بالقرب من </a:t>
            </a:r>
            <a:r>
              <a:rPr lang="ar-DZ" sz="2800" dirty="0" err="1" smtClean="0"/>
              <a:t>موانيء</a:t>
            </a:r>
            <a:r>
              <a:rPr lang="ar-DZ" sz="2800" dirty="0" smtClean="0"/>
              <a:t> السفن حيث تم تأسيس وحدة مساهمة يشارك فيها المستثمرون في جميع</a:t>
            </a:r>
          </a:p>
          <a:p>
            <a:pPr>
              <a:buNone/>
            </a:pPr>
            <a:r>
              <a:rPr lang="ar-DZ" sz="2800" dirty="0" smtClean="0"/>
              <a:t>  السفن وما تحمله من نصائح بحيث يشتركوا معا في الخطر بدلا من أن يخسر بعضهم جميع استثماراته  لمجرد أن السفينة التي لحق </a:t>
            </a:r>
            <a:r>
              <a:rPr lang="ar-DZ" sz="2800" dirty="0" err="1" smtClean="0"/>
              <a:t>بها</a:t>
            </a:r>
            <a:r>
              <a:rPr lang="ar-DZ" sz="2800" dirty="0" smtClean="0"/>
              <a:t> الضرر كانت تلك التي استثمر فيها أمواله.</a:t>
            </a:r>
          </a:p>
          <a:p>
            <a:pPr>
              <a:buNone/>
            </a:pPr>
            <a:r>
              <a:rPr lang="ar-DZ" sz="2800" dirty="0" smtClean="0"/>
              <a:t>- أقدم وثيقة للتأمين البحري في </a:t>
            </a:r>
            <a:r>
              <a:rPr lang="ar-DZ" sz="2800" dirty="0" err="1" smtClean="0"/>
              <a:t>جنوى</a:t>
            </a:r>
            <a:r>
              <a:rPr lang="ar-DZ" sz="2800" dirty="0" smtClean="0"/>
              <a:t> الإيطالية عام 1347 </a:t>
            </a:r>
          </a:p>
          <a:p>
            <a:pPr>
              <a:buNone/>
            </a:pPr>
            <a:r>
              <a:rPr lang="ar-DZ" sz="2800" dirty="0" smtClean="0"/>
              <a:t>- صدر أأول قانون للتأمين التجاري  البحري في إنجلترا عام 1906</a:t>
            </a:r>
            <a:endParaRPr lang="ar-DZ" sz="2600" dirty="0" smtClean="0"/>
          </a:p>
        </p:txBody>
      </p:sp>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5319" y="329761"/>
            <a:ext cx="9905998" cy="668861"/>
          </a:xfrm>
        </p:spPr>
        <p:txBody>
          <a:bodyPr/>
          <a:lstStyle/>
          <a:p>
            <a:pPr algn="ctr"/>
            <a:r>
              <a:rPr lang="ar-DZ" b="1" dirty="0" smtClean="0">
                <a:solidFill>
                  <a:schemeClr val="accent1">
                    <a:lumMod val="60000"/>
                    <a:lumOff val="40000"/>
                  </a:schemeClr>
                </a:solidFill>
              </a:rPr>
              <a:t>التأمين الدولي ( البري </a:t>
            </a:r>
            <a:r>
              <a:rPr lang="ar-DZ" b="1" dirty="0" err="1" smtClean="0">
                <a:solidFill>
                  <a:schemeClr val="accent1">
                    <a:lumMod val="60000"/>
                    <a:lumOff val="40000"/>
                  </a:schemeClr>
                </a:solidFill>
              </a:rPr>
              <a:t>و</a:t>
            </a:r>
            <a:r>
              <a:rPr lang="ar-DZ" b="1" dirty="0" smtClean="0">
                <a:solidFill>
                  <a:schemeClr val="accent1">
                    <a:lumMod val="60000"/>
                    <a:lumOff val="40000"/>
                  </a:schemeClr>
                </a:solidFill>
              </a:rPr>
              <a:t> الجوي )</a:t>
            </a:r>
            <a:endParaRPr lang="fr-FR" b="1" dirty="0">
              <a:solidFill>
                <a:schemeClr val="accent1">
                  <a:lumMod val="60000"/>
                  <a:lumOff val="40000"/>
                </a:schemeClr>
              </a:solidFill>
            </a:endParaRPr>
          </a:p>
        </p:txBody>
      </p:sp>
      <p:sp>
        <p:nvSpPr>
          <p:cNvPr id="5" name="Rectangle 4"/>
          <p:cNvSpPr/>
          <p:nvPr/>
        </p:nvSpPr>
        <p:spPr>
          <a:xfrm>
            <a:off x="938463" y="1000036"/>
            <a:ext cx="10503569" cy="4001095"/>
          </a:xfrm>
          <a:prstGeom prst="rect">
            <a:avLst/>
          </a:prstGeom>
        </p:spPr>
        <p:txBody>
          <a:bodyPr wrap="square">
            <a:spAutoFit/>
          </a:bodyPr>
          <a:lstStyle/>
          <a:p>
            <a:pPr algn="r" rtl="1"/>
            <a:r>
              <a:rPr lang="ar-DZ" sz="3000" b="1" dirty="0" smtClean="0">
                <a:solidFill>
                  <a:srgbClr val="FF0000"/>
                </a:solidFill>
              </a:rPr>
              <a:t>أنواع التأمين الجوي:</a:t>
            </a:r>
          </a:p>
          <a:p>
            <a:pPr algn="r" rtl="1"/>
            <a:r>
              <a:rPr lang="ar-DZ" sz="2800" b="1" dirty="0" smtClean="0"/>
              <a:t>- التامين الجوي على جسم المركبة: </a:t>
            </a:r>
            <a:r>
              <a:rPr lang="ar-DZ" sz="2800" dirty="0" smtClean="0"/>
              <a:t>ويشمل هذا النوع من التامين جسم المركبة الجوية والتجهيزات الضرورية لاستعمالها والتابعة لها</a:t>
            </a:r>
          </a:p>
          <a:p>
            <a:pPr algn="r" rtl="1"/>
            <a:r>
              <a:rPr lang="ar-DZ" sz="2800" dirty="0" smtClean="0"/>
              <a:t>- </a:t>
            </a:r>
            <a:r>
              <a:rPr lang="ar-DZ" sz="2800" b="1" dirty="0" smtClean="0"/>
              <a:t>التامين الجوي على البضائع: </a:t>
            </a:r>
            <a:r>
              <a:rPr lang="ar-DZ" sz="2800" dirty="0" smtClean="0"/>
              <a:t>ويشمل الأضرار الناجمة عن الهلاك الكلي أو الجزئي للبضائع، أو الإنقاص في كميتها ووزنها .</a:t>
            </a:r>
          </a:p>
          <a:p>
            <a:pPr algn="r" rtl="1">
              <a:buFontTx/>
              <a:buChar char="-"/>
            </a:pPr>
            <a:r>
              <a:rPr lang="ar-DZ" sz="2800" b="1" dirty="0" smtClean="0"/>
              <a:t>التامين من المسؤولية المدنية : </a:t>
            </a:r>
            <a:r>
              <a:rPr lang="ar-DZ" sz="2800" dirty="0" smtClean="0"/>
              <a:t>يتضمن التامين من المسؤولية المدنية تغطية الأضرار التي يتسبب فيه الناقل الجوي والتي تصيب الغير سواء كان هذا الغير من الركاب، أو من غيرهم وهو تامين ذو طبيعة إلزامية .</a:t>
            </a:r>
          </a:p>
          <a:p>
            <a:pPr algn="r" rtl="1">
              <a:buFontTx/>
              <a:buChar char="-"/>
            </a:pPr>
            <a:endParaRPr lang="fr-FR" sz="2800" dirty="0"/>
          </a:p>
        </p:txBody>
      </p:sp>
      <p:pic>
        <p:nvPicPr>
          <p:cNvPr id="18434" name="Picture 2"/>
          <p:cNvPicPr>
            <a:picLocks noChangeAspect="1" noChangeArrowheads="1"/>
          </p:cNvPicPr>
          <p:nvPr/>
        </p:nvPicPr>
        <p:blipFill>
          <a:blip r:embed="rId2"/>
          <a:srcRect/>
          <a:stretch>
            <a:fillRect/>
          </a:stretch>
        </p:blipFill>
        <p:spPr bwMode="auto">
          <a:xfrm>
            <a:off x="2320090" y="4499812"/>
            <a:ext cx="7239000" cy="220177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sp>
        <p:nvSpPr>
          <p:cNvPr id="3" name="Espace réservé du contenu 2">
            <a:extLst>
              <a:ext uri="{FF2B5EF4-FFF2-40B4-BE49-F238E27FC236}">
                <a16:creationId xmlns:a16="http://schemas.microsoft.com/office/drawing/2014/main" xmlns="" id="{83C90E8B-DF39-42AF-8EBD-17FF0AA8829A}"/>
              </a:ext>
            </a:extLst>
          </p:cNvPr>
          <p:cNvSpPr>
            <a:spLocks noGrp="1"/>
          </p:cNvSpPr>
          <p:nvPr>
            <p:ph idx="1"/>
          </p:nvPr>
        </p:nvSpPr>
        <p:spPr>
          <a:xfrm>
            <a:off x="530087" y="948552"/>
            <a:ext cx="11400185" cy="5741504"/>
          </a:xfrm>
        </p:spPr>
        <p:txBody>
          <a:bodyPr>
            <a:normAutofit/>
          </a:bodyPr>
          <a:lstStyle/>
          <a:p>
            <a:r>
              <a:rPr lang="ar-DZ" sz="2800" dirty="0" smtClean="0"/>
              <a:t>    و قد ساعد في تطوير عملية التأمين البحري تطور أسلوب النقل بصفة عامة </a:t>
            </a:r>
            <a:r>
              <a:rPr lang="ar-DZ" sz="2800" dirty="0" err="1" smtClean="0"/>
              <a:t>و</a:t>
            </a:r>
            <a:r>
              <a:rPr lang="ar-DZ" sz="2800" dirty="0" smtClean="0"/>
              <a:t> زيادة للمخاطر</a:t>
            </a:r>
          </a:p>
          <a:p>
            <a:pPr>
              <a:buNone/>
            </a:pPr>
            <a:r>
              <a:rPr lang="ar-DZ" sz="2800" dirty="0" smtClean="0"/>
              <a:t>التي تتعرض لها هذه المركبات أو ما تحمله من بضائع أو أشخاص أو كليهما، إلى جانب اتساع</a:t>
            </a:r>
          </a:p>
          <a:p>
            <a:pPr>
              <a:buNone/>
            </a:pPr>
            <a:r>
              <a:rPr lang="ar-DZ" sz="2800" dirty="0" smtClean="0"/>
              <a:t>رقعة التعامل الدولي </a:t>
            </a:r>
            <a:r>
              <a:rPr lang="ar-DZ" sz="2800" dirty="0" err="1" smtClean="0"/>
              <a:t>و</a:t>
            </a:r>
            <a:r>
              <a:rPr lang="ar-DZ" sz="2800" dirty="0" smtClean="0"/>
              <a:t> </a:t>
            </a:r>
            <a:r>
              <a:rPr lang="ar-DZ" sz="2800" dirty="0" err="1" smtClean="0"/>
              <a:t>إزدهار</a:t>
            </a:r>
            <a:r>
              <a:rPr lang="ar-DZ" sz="2800" dirty="0" smtClean="0"/>
              <a:t> عمليات التجارة الخارجية ورغبة رجال أعمال  في القيام  بأعمالهم </a:t>
            </a:r>
          </a:p>
          <a:p>
            <a:pPr>
              <a:buNone/>
            </a:pPr>
            <a:r>
              <a:rPr lang="ar-DZ" sz="2800" dirty="0" smtClean="0"/>
              <a:t>التجارية في ظل ظروف مطمئنة على الأموال </a:t>
            </a:r>
            <a:r>
              <a:rPr lang="ar-DZ" sz="2800" dirty="0" err="1" smtClean="0"/>
              <a:t>و</a:t>
            </a:r>
            <a:r>
              <a:rPr lang="ar-DZ" sz="2800" dirty="0" smtClean="0"/>
              <a:t> الأشخاص.</a:t>
            </a:r>
          </a:p>
          <a:p>
            <a:pPr>
              <a:buNone/>
            </a:pPr>
            <a:r>
              <a:rPr lang="ar-DZ" sz="2800" dirty="0" smtClean="0"/>
              <a:t>و كان  من عوامل التطور </a:t>
            </a:r>
            <a:r>
              <a:rPr lang="ar-DZ" sz="2800" dirty="0" err="1" smtClean="0"/>
              <a:t>و</a:t>
            </a:r>
            <a:r>
              <a:rPr lang="ar-DZ" sz="2800" dirty="0" smtClean="0"/>
              <a:t> تقدم أسلوب العمل التأميني في المجال  البحري، التقدم التكنولوجي</a:t>
            </a:r>
          </a:p>
          <a:p>
            <a:pPr>
              <a:buNone/>
            </a:pPr>
            <a:r>
              <a:rPr lang="ar-DZ" sz="2800" dirty="0" smtClean="0"/>
              <a:t>الهائل و السريع في صناعة السفن </a:t>
            </a:r>
            <a:r>
              <a:rPr lang="ar-DZ" sz="2800" dirty="0" err="1" smtClean="0"/>
              <a:t>و</a:t>
            </a:r>
            <a:r>
              <a:rPr lang="ar-DZ" sz="2800" dirty="0" smtClean="0"/>
              <a:t> ظهور العديد من الشاحنات المتطورة و العابرة للمحيطات </a:t>
            </a:r>
            <a:r>
              <a:rPr lang="ar-DZ" sz="2800" dirty="0" err="1" smtClean="0"/>
              <a:t>و</a:t>
            </a:r>
            <a:endParaRPr lang="ar-DZ" sz="2800" dirty="0" smtClean="0"/>
          </a:p>
          <a:p>
            <a:pPr>
              <a:buNone/>
            </a:pPr>
            <a:r>
              <a:rPr lang="ar-DZ" sz="2800" dirty="0" smtClean="0"/>
              <a:t>السفن النووية.</a:t>
            </a:r>
            <a:endParaRPr lang="ar-DZ" sz="2600" dirty="0" smtClean="0"/>
          </a:p>
        </p:txBody>
      </p:sp>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sp>
        <p:nvSpPr>
          <p:cNvPr id="3" name="Espace réservé du contenu 2">
            <a:extLst>
              <a:ext uri="{FF2B5EF4-FFF2-40B4-BE49-F238E27FC236}">
                <a16:creationId xmlns:a16="http://schemas.microsoft.com/office/drawing/2014/main" xmlns="" id="{83C90E8B-DF39-42AF-8EBD-17FF0AA8829A}"/>
              </a:ext>
            </a:extLst>
          </p:cNvPr>
          <p:cNvSpPr>
            <a:spLocks noGrp="1"/>
          </p:cNvSpPr>
          <p:nvPr>
            <p:ph idx="1"/>
          </p:nvPr>
        </p:nvSpPr>
        <p:spPr>
          <a:xfrm>
            <a:off x="530087" y="948552"/>
            <a:ext cx="11400185" cy="5741504"/>
          </a:xfrm>
        </p:spPr>
        <p:txBody>
          <a:bodyPr>
            <a:normAutofit/>
          </a:bodyPr>
          <a:lstStyle/>
          <a:p>
            <a:pPr>
              <a:buNone/>
            </a:pPr>
            <a:r>
              <a:rPr lang="ar-DZ" sz="2800" dirty="0" smtClean="0"/>
              <a:t>   عرفه المشرع الفرنسي وفقا للمادة الأولى من قانون التأمين البحري الفرنسي : عقد يلتزم بموجبه المؤمن بتعويض المؤمن له عن الضرر الذي يتحمله نتيجة مخاطرة بحرية ، وهذا الضرر يتمثل في خسارة تتعرض لها أمواله ، وذلك نظير قسط معين </a:t>
            </a:r>
          </a:p>
          <a:p>
            <a:r>
              <a:rPr lang="ar-DZ" sz="2800" dirty="0" smtClean="0"/>
              <a:t>و ينقسم التأمين البحري إلى : </a:t>
            </a:r>
          </a:p>
          <a:p>
            <a:r>
              <a:rPr lang="ar-DZ" sz="2800" dirty="0" smtClean="0"/>
              <a:t>التأمين على السفن (أجسامها) </a:t>
            </a:r>
            <a:r>
              <a:rPr lang="ar-DZ" sz="2800" dirty="0" err="1" smtClean="0"/>
              <a:t>و</a:t>
            </a:r>
            <a:r>
              <a:rPr lang="ar-DZ" sz="2800" dirty="0" smtClean="0"/>
              <a:t> أجور الشحن.</a:t>
            </a:r>
          </a:p>
          <a:p>
            <a:r>
              <a:rPr lang="ar-DZ" sz="2800" dirty="0" smtClean="0"/>
              <a:t>التأمين على البضائع المنقولة من أخطار النقل بدون تمييز بين وسيلة نقل بحرية أو</a:t>
            </a:r>
            <a:r>
              <a:rPr lang="ar-DZ" sz="2800" b="1" dirty="0" smtClean="0"/>
              <a:t> </a:t>
            </a:r>
            <a:r>
              <a:rPr lang="ar-DZ" sz="2800" dirty="0" smtClean="0"/>
              <a:t>جوية أو برية.</a:t>
            </a:r>
          </a:p>
          <a:p>
            <a:endParaRPr lang="ar-DZ" sz="2600" dirty="0" smtClean="0"/>
          </a:p>
        </p:txBody>
      </p:sp>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sp>
        <p:nvSpPr>
          <p:cNvPr id="3" name="Espace réservé du contenu 2">
            <a:extLst>
              <a:ext uri="{FF2B5EF4-FFF2-40B4-BE49-F238E27FC236}">
                <a16:creationId xmlns:a16="http://schemas.microsoft.com/office/drawing/2014/main" xmlns="" id="{83C90E8B-DF39-42AF-8EBD-17FF0AA8829A}"/>
              </a:ext>
            </a:extLst>
          </p:cNvPr>
          <p:cNvSpPr>
            <a:spLocks noGrp="1"/>
          </p:cNvSpPr>
          <p:nvPr>
            <p:ph idx="1"/>
          </p:nvPr>
        </p:nvSpPr>
        <p:spPr>
          <a:xfrm>
            <a:off x="530087" y="948552"/>
            <a:ext cx="11400185" cy="5741504"/>
          </a:xfrm>
        </p:spPr>
        <p:txBody>
          <a:bodyPr>
            <a:normAutofit/>
          </a:bodyPr>
          <a:lstStyle/>
          <a:p>
            <a:r>
              <a:rPr lang="ar-DZ" sz="2800" u="sng" dirty="0" smtClean="0"/>
              <a:t>هناك العديد من التأمينات التي تدرج تحت مظلة التأمين البحري و التي تتضمن على سبيل المثال: </a:t>
            </a:r>
          </a:p>
          <a:p>
            <a:r>
              <a:rPr lang="ar-DZ" sz="2800" dirty="0" smtClean="0"/>
              <a:t>الحمولة البحرية .</a:t>
            </a:r>
          </a:p>
          <a:p>
            <a:r>
              <a:rPr lang="ar-DZ" sz="2800" dirty="0" smtClean="0"/>
              <a:t>مسئولية الناقل البحري .</a:t>
            </a:r>
          </a:p>
          <a:p>
            <a:r>
              <a:rPr lang="ar-DZ" sz="2800" dirty="0" smtClean="0"/>
              <a:t>مخاطر الحرب والإضرابات والشغب والقلاقل المدنية.</a:t>
            </a:r>
          </a:p>
          <a:p>
            <a:r>
              <a:rPr lang="ar-DZ" sz="2800" dirty="0" smtClean="0"/>
              <a:t>التأمين البحري على بدن </a:t>
            </a:r>
            <a:r>
              <a:rPr lang="ar-DZ" sz="2800" dirty="0" err="1" smtClean="0"/>
              <a:t>والآت</a:t>
            </a:r>
            <a:r>
              <a:rPr lang="ar-DZ" sz="2800" dirty="0" smtClean="0"/>
              <a:t> السفينة .</a:t>
            </a:r>
          </a:p>
          <a:p>
            <a:r>
              <a:rPr lang="ar-DZ" sz="2800" dirty="0" smtClean="0"/>
              <a:t>الحماية والتعويض .</a:t>
            </a:r>
          </a:p>
          <a:p>
            <a:r>
              <a:rPr lang="ar-DZ" sz="2800" dirty="0" smtClean="0"/>
              <a:t>التأمين ضد مسئولية الأطراف الأخرى عن بدن السفينة .</a:t>
            </a:r>
          </a:p>
          <a:p>
            <a:r>
              <a:rPr lang="ar-DZ" sz="2800" dirty="0" smtClean="0"/>
              <a:t>مخاطر صناع السفن</a:t>
            </a:r>
            <a:endParaRPr lang="ar-DZ" sz="2600" dirty="0" smtClean="0"/>
          </a:p>
        </p:txBody>
      </p:sp>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sp>
        <p:nvSpPr>
          <p:cNvPr id="3" name="Espace réservé du contenu 2">
            <a:extLst>
              <a:ext uri="{FF2B5EF4-FFF2-40B4-BE49-F238E27FC236}">
                <a16:creationId xmlns:a16="http://schemas.microsoft.com/office/drawing/2014/main" xmlns="" id="{83C90E8B-DF39-42AF-8EBD-17FF0AA8829A}"/>
              </a:ext>
            </a:extLst>
          </p:cNvPr>
          <p:cNvSpPr>
            <a:spLocks noGrp="1"/>
          </p:cNvSpPr>
          <p:nvPr>
            <p:ph idx="1"/>
          </p:nvPr>
        </p:nvSpPr>
        <p:spPr>
          <a:xfrm>
            <a:off x="530087" y="948552"/>
            <a:ext cx="11400185" cy="5741504"/>
          </a:xfrm>
        </p:spPr>
        <p:txBody>
          <a:bodyPr>
            <a:normAutofit/>
          </a:bodyPr>
          <a:lstStyle/>
          <a:p>
            <a:r>
              <a:rPr lang="ar-DZ" sz="2800" b="1" u="sng" dirty="0" smtClean="0"/>
              <a:t>خصائص عقد التأمين البحري : </a:t>
            </a:r>
            <a:r>
              <a:rPr lang="ar-DZ" sz="2800" dirty="0" smtClean="0"/>
              <a:t>يأخذ عقد التأمين البحري جميع خصائص عقود التأمينات العامة وأنه بالنسبة لخاصية الإذعان فإن هناك من يرفضها وهو ما لخصه الفقيه </a:t>
            </a:r>
            <a:r>
              <a:rPr lang="fr-FR" sz="2800" dirty="0" smtClean="0"/>
              <a:t>Ripert</a:t>
            </a:r>
            <a:r>
              <a:rPr lang="ar-DZ" sz="2800" dirty="0" smtClean="0"/>
              <a:t> في سببين هما:</a:t>
            </a:r>
          </a:p>
          <a:p>
            <a:pPr>
              <a:buFontTx/>
              <a:buChar char="-"/>
            </a:pPr>
            <a:r>
              <a:rPr lang="ar-DZ" sz="2800" dirty="0" smtClean="0"/>
              <a:t>أن عقد التأمين البحري يتم بين أصحاب سفن وبين شركات تجارية وهم على دراية تامة بشروط العقد ذات الطابع الدولي تخوفا من آثار المنافسة والعمل على الاحتفاظ بالعملاء كي لا </a:t>
            </a:r>
            <a:r>
              <a:rPr lang="ar-DZ" sz="2800" dirty="0" err="1" smtClean="0"/>
              <a:t>يلجؤوا</a:t>
            </a:r>
            <a:r>
              <a:rPr lang="ar-DZ" sz="2800" dirty="0" smtClean="0"/>
              <a:t> إلى مؤمنين أجانب، فهذا الطابع يجبر المؤمنين على التقليل من الشروط التي ليست لصالح المؤمن له .</a:t>
            </a:r>
          </a:p>
          <a:p>
            <a:endParaRPr lang="ar-DZ" sz="2800" b="1" dirty="0" smtClean="0"/>
          </a:p>
        </p:txBody>
      </p:sp>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C7F96-7371-4C2C-A584-AFA567714EA7}"/>
              </a:ext>
            </a:extLst>
          </p:cNvPr>
          <p:cNvSpPr>
            <a:spLocks noGrp="1"/>
          </p:cNvSpPr>
          <p:nvPr>
            <p:ph type="title"/>
          </p:nvPr>
        </p:nvSpPr>
        <p:spPr>
          <a:xfrm>
            <a:off x="1050236" y="167944"/>
            <a:ext cx="9905998" cy="799465"/>
          </a:xfrm>
        </p:spPr>
        <p:txBody>
          <a:bodyPr/>
          <a:lstStyle/>
          <a:p>
            <a:pPr algn="ctr"/>
            <a:r>
              <a:rPr lang="ar-DZ" b="1" dirty="0" smtClean="0">
                <a:solidFill>
                  <a:schemeClr val="accent1">
                    <a:lumMod val="60000"/>
                    <a:lumOff val="40000"/>
                  </a:schemeClr>
                </a:solidFill>
              </a:rPr>
              <a:t>تأمين النقل البحري </a:t>
            </a:r>
            <a:endParaRPr lang="ar-DZ" dirty="0">
              <a:solidFill>
                <a:schemeClr val="accent1">
                  <a:lumMod val="60000"/>
                  <a:lumOff val="40000"/>
                </a:schemeClr>
              </a:solidFill>
            </a:endParaRPr>
          </a:p>
        </p:txBody>
      </p:sp>
      <p:sp>
        <p:nvSpPr>
          <p:cNvPr id="3" name="Espace réservé du contenu 2">
            <a:extLst>
              <a:ext uri="{FF2B5EF4-FFF2-40B4-BE49-F238E27FC236}">
                <a16:creationId xmlns:a16="http://schemas.microsoft.com/office/drawing/2014/main" xmlns="" id="{83C90E8B-DF39-42AF-8EBD-17FF0AA8829A}"/>
              </a:ext>
            </a:extLst>
          </p:cNvPr>
          <p:cNvSpPr>
            <a:spLocks noGrp="1"/>
          </p:cNvSpPr>
          <p:nvPr>
            <p:ph idx="1"/>
          </p:nvPr>
        </p:nvSpPr>
        <p:spPr>
          <a:xfrm>
            <a:off x="530087" y="948552"/>
            <a:ext cx="11400185" cy="5741504"/>
          </a:xfrm>
        </p:spPr>
        <p:txBody>
          <a:bodyPr>
            <a:normAutofit/>
          </a:bodyPr>
          <a:lstStyle/>
          <a:p>
            <a:r>
              <a:rPr lang="ar-DZ" sz="2800" b="1" dirty="0" smtClean="0"/>
              <a:t>خصائص عقد التأمين البحري : </a:t>
            </a:r>
            <a:r>
              <a:rPr lang="ar-DZ" sz="2800" dirty="0" smtClean="0"/>
              <a:t>أما بالنسبة لخاصية طبيعة العقد فإن المشرع الجزائري على غرار كثير من التشريعات الدولية المقارنة يعتبر عقد التأمين البحري عقدا تجاريا فتعتبر المادة الثالثة من القانون التجاري عملا تجاريا كل عقد يتعلق بالتجارة البحرية، ولا شك في أن التأمين البحري يكون عملا تجاريا بحسب شكله – كل عقد تجاري يتعلق بالتجارة البحرية والجوية، ولا شك أيضا في أن التأمين يكون عملا تجاريا بالنسبة للمؤمن الذي يسعى إلى الربح من خلال قيامه بعمليات التأمين. </a:t>
            </a:r>
            <a:endParaRPr lang="ar-DZ" sz="2800" b="1" dirty="0" smtClean="0"/>
          </a:p>
        </p:txBody>
      </p:sp>
    </p:spTree>
    <p:extLst>
      <p:ext uri="{BB962C8B-B14F-4D97-AF65-F5344CB8AC3E}">
        <p14:creationId xmlns="" xmlns:p14="http://schemas.microsoft.com/office/powerpoint/2010/main" val="20269550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TM04033919[[fn=Circuit]]</Template>
  <TotalTime>10609</TotalTime>
  <Words>2117</Words>
  <Application>Microsoft Office PowerPoint</Application>
  <PresentationFormat>Personnalisé</PresentationFormat>
  <Paragraphs>128</Paragraphs>
  <Slides>40</Slides>
  <Notes>0</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Circuit</vt:lpstr>
      <vt:lpstr>محاضرات في مقياس الدولي</vt:lpstr>
      <vt:lpstr>التأمين الدولي</vt:lpstr>
      <vt:lpstr>التأمين الدولي</vt:lpstr>
      <vt:lpstr>تأمين النقل البحري </vt:lpstr>
      <vt:lpstr>تأمين النقل البحري </vt:lpstr>
      <vt:lpstr>تأمين النقل البحري </vt:lpstr>
      <vt:lpstr>تأمين النقل البحري </vt:lpstr>
      <vt:lpstr>تأمين النقل البحري </vt:lpstr>
      <vt:lpstr>تأمين النقل البحري </vt:lpstr>
      <vt:lpstr>تأمين النقل البحري </vt:lpstr>
      <vt:lpstr>تأمين النقل البحري </vt:lpstr>
      <vt:lpstr>تأمين النقل البحري </vt:lpstr>
      <vt:lpstr>تأمين النقل البحري </vt:lpstr>
      <vt:lpstr>تأمين النقل البحري </vt:lpstr>
      <vt:lpstr>تأمين النقل البحري </vt:lpstr>
      <vt:lpstr>تأمين النقل البحري </vt:lpstr>
      <vt:lpstr>تأمين النقل البحري </vt:lpstr>
      <vt:lpstr>تأمين النقل البحري </vt:lpstr>
      <vt:lpstr>تأمين النقل البحري </vt:lpstr>
      <vt:lpstr>تأمين النقل البحري </vt:lpstr>
      <vt:lpstr>تأمين النقل البحري </vt:lpstr>
      <vt:lpstr>تأمين النقل البحري </vt:lpstr>
      <vt:lpstr>تأمين النقل البحري </vt:lpstr>
      <vt:lpstr>تأمين النقل البحري </vt:lpstr>
      <vt:lpstr>تأمين النقل البحري </vt:lpstr>
      <vt:lpstr>تأمين النقل البحري </vt:lpstr>
      <vt:lpstr>تأمين النقل البحري </vt:lpstr>
      <vt:lpstr>تأمين النقل البحري </vt:lpstr>
      <vt:lpstr>تأمين النقل البحري </vt:lpstr>
      <vt:lpstr>تأمين النقل البحري </vt:lpstr>
      <vt:lpstr>تأمين النقل البحري </vt:lpstr>
      <vt:lpstr>تأمين النقل البحري </vt:lpstr>
      <vt:lpstr>تأمين النقل البحري </vt:lpstr>
      <vt:lpstr>تأمين النقل البحري </vt:lpstr>
      <vt:lpstr>تأمين النقل البحري </vt:lpstr>
      <vt:lpstr>تأمين النقل البحري </vt:lpstr>
      <vt:lpstr>التأمين الدولي ( البري و الجوي )</vt:lpstr>
      <vt:lpstr>التأمين الدولي ( البري و الجوي )</vt:lpstr>
      <vt:lpstr>التأمين الدولي ( البري و الجوي )</vt:lpstr>
      <vt:lpstr>التأمين الدولي ( البري و الجوي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TOP</dc:creator>
  <cp:lastModifiedBy>LENOVO</cp:lastModifiedBy>
  <cp:revision>240</cp:revision>
  <dcterms:created xsi:type="dcterms:W3CDTF">2021-11-23T16:00:41Z</dcterms:created>
  <dcterms:modified xsi:type="dcterms:W3CDTF">2024-04-30T14:13:19Z</dcterms:modified>
</cp:coreProperties>
</file>