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7" r:id="rId3"/>
    <p:sldId id="257" r:id="rId4"/>
    <p:sldId id="259" r:id="rId5"/>
    <p:sldId id="284" r:id="rId6"/>
    <p:sldId id="264" r:id="rId7"/>
    <p:sldId id="289" r:id="rId8"/>
    <p:sldId id="290" r:id="rId9"/>
    <p:sldId id="291" r:id="rId10"/>
    <p:sldId id="292" r:id="rId11"/>
    <p:sldId id="28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785BC8-A69F-43BC-A250-AAC21C869A73}" type="datetimeFigureOut">
              <a:rPr lang="fr-FR" smtClean="0"/>
              <a:pPr/>
              <a:t>03/02/2025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1A418A4-8471-4488-B64B-7C7FF01B102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a.saa.dz/a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a.dz/ar/offer/multirisque-habitation" TargetMode="External"/><Relationship Id="rId2" Type="http://schemas.openxmlformats.org/officeDocument/2006/relationships/hyperlink" Target="https://www.saa.dz/ar/offer/aut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aa.dz/ar/offer/bateau-plaisance" TargetMode="External"/><Relationship Id="rId5" Type="http://schemas.openxmlformats.org/officeDocument/2006/relationships/hyperlink" Target="https://www.saa.dz/ar/offer/rc" TargetMode="External"/><Relationship Id="rId4" Type="http://schemas.openxmlformats.org/officeDocument/2006/relationships/hyperlink" Target="https://www.saa.dz/ar/offer/cat-na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181236"/>
          </a:xfrm>
        </p:spPr>
        <p:txBody>
          <a:bodyPr>
            <a:noAutofit/>
          </a:bodyPr>
          <a:lstStyle/>
          <a:p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مقياس التأمين </a:t>
            </a:r>
            <a:r>
              <a:rPr lang="ar-DZ" sz="36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التأمين التكافلي </a:t>
            </a:r>
            <a:b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</a:b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طلبة السنة الثالثة تخصص مالية البنوك </a:t>
            </a:r>
            <a:r>
              <a:rPr lang="ar-DZ" sz="36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التأمينات قسم العلوم المالية </a:t>
            </a:r>
            <a:r>
              <a:rPr lang="ar-DZ" sz="3600" dirty="0" err="1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 المحاسبة </a:t>
            </a:r>
            <a:endParaRPr lang="fr-FR" sz="360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19174"/>
          </a:xfrm>
        </p:spPr>
        <p:txBody>
          <a:bodyPr>
            <a:normAutofit/>
          </a:bodyPr>
          <a:lstStyle/>
          <a:p>
            <a:r>
              <a:rPr lang="ar-DZ" dirty="0" smtClean="0"/>
              <a:t>الأستاذة بن عزة إكرام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تأمين السيارة </a:t>
            </a:r>
            <a:r>
              <a:rPr lang="ar-SA" b="1" dirty="0" smtClean="0"/>
              <a:t>" ضد الغير "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r" rtl="1"/>
            <a:r>
              <a:rPr lang="ar-SA" sz="3200" cap="all" dirty="0" smtClean="0"/>
              <a:t>ضمانات العرض اكتشف الضمانات المتعلقة بهذا العرض</a:t>
            </a:r>
            <a:endParaRPr lang="fr-FR" sz="3200" dirty="0" smtClean="0"/>
          </a:p>
          <a:p>
            <a:pPr algn="r" rtl="1"/>
            <a:r>
              <a:rPr lang="ar-SA" sz="3200" b="1" dirty="0" smtClean="0"/>
              <a:t>ضمانات شاملة وأسعار منخفضة</a:t>
            </a:r>
            <a:r>
              <a:rPr lang="en-US" sz="3200" dirty="0" smtClean="0"/>
              <a:t>.</a:t>
            </a:r>
            <a:endParaRPr lang="fr-FR" sz="3200" dirty="0" smtClean="0"/>
          </a:p>
          <a:p>
            <a:pPr algn="r" rtl="1"/>
            <a:r>
              <a:rPr lang="ar-SA" sz="3200" b="1" dirty="0" smtClean="0"/>
              <a:t>تأمين ضد الغير بصيغة </a:t>
            </a:r>
            <a:r>
              <a:rPr lang="ar-SA" sz="3200" dirty="0" smtClean="0"/>
              <a:t>موسعة بإمكانكم </a:t>
            </a:r>
            <a:r>
              <a:rPr lang="ar-SA" sz="3200" b="1" dirty="0" smtClean="0"/>
              <a:t>اختيار التأمين الأنسب</a:t>
            </a:r>
            <a:r>
              <a:rPr lang="ar-SA" sz="3200" dirty="0" smtClean="0"/>
              <a:t> وفقا لمتطلباتكم الشخصية</a:t>
            </a:r>
            <a:r>
              <a:rPr lang="en-US" sz="3200" dirty="0" smtClean="0"/>
              <a:t>.</a:t>
            </a:r>
            <a:endParaRPr lang="fr-FR" sz="3200" dirty="0" smtClean="0"/>
          </a:p>
          <a:p>
            <a:pPr algn="r" rtl="1"/>
            <a:r>
              <a:rPr lang="ar-SA" sz="3200" dirty="0" smtClean="0"/>
              <a:t>الخيارات </a:t>
            </a:r>
            <a:r>
              <a:rPr lang="en-US" sz="3200" dirty="0" smtClean="0"/>
              <a:t>:</a:t>
            </a:r>
            <a:endParaRPr lang="fr-FR" sz="3200" dirty="0" smtClean="0"/>
          </a:p>
          <a:p>
            <a:pPr lvl="0" algn="r" rtl="1"/>
            <a:r>
              <a:rPr lang="en-US" sz="3200" dirty="0" smtClean="0"/>
              <a:t> </a:t>
            </a:r>
            <a:r>
              <a:rPr lang="ar-SA" sz="3200" dirty="0" smtClean="0"/>
              <a:t>المسؤولية المدنية ،</a:t>
            </a:r>
            <a:endParaRPr lang="fr-FR" sz="3200" dirty="0" smtClean="0"/>
          </a:p>
          <a:p>
            <a:pPr lvl="0" algn="r" rtl="1"/>
            <a:r>
              <a:rPr lang="en-US" sz="3200" dirty="0" smtClean="0"/>
              <a:t> </a:t>
            </a:r>
            <a:r>
              <a:rPr lang="ar-SA" sz="3200" dirty="0" smtClean="0"/>
              <a:t>السرقة والحريق،</a:t>
            </a:r>
            <a:endParaRPr lang="fr-FR" sz="3200" dirty="0" smtClean="0"/>
          </a:p>
          <a:p>
            <a:pPr lvl="0" algn="r" rtl="1"/>
            <a:r>
              <a:rPr lang="en-US" sz="3200" dirty="0" smtClean="0"/>
              <a:t> </a:t>
            </a:r>
            <a:r>
              <a:rPr lang="ar-SA" sz="3200" dirty="0" smtClean="0"/>
              <a:t>كسر الزجاج،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الدفاع والطعن،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تأمين الركّاب، </a:t>
            </a:r>
            <a:r>
              <a:rPr lang="ar-DZ" sz="3200" dirty="0" smtClean="0"/>
              <a:t>أضرار الاصطدام </a:t>
            </a:r>
            <a:r>
              <a:rPr lang="ar-SA" sz="3200" dirty="0" smtClean="0"/>
              <a:t>20000</a:t>
            </a:r>
            <a:r>
              <a:rPr lang="ar-DZ" sz="3200" dirty="0" err="1" smtClean="0"/>
              <a:t>دج</a:t>
            </a:r>
            <a:r>
              <a:rPr lang="ar-SA" sz="3200" dirty="0" smtClean="0"/>
              <a:t>.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ar-SA" sz="3200" dirty="0" smtClean="0"/>
              <a:t> </a:t>
            </a:r>
            <a:endParaRPr lang="fr-FR" sz="32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الموقع الرسمي 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>
                <a:hlinkClick r:id="rId2"/>
              </a:rPr>
              <a:t>https://la.saa.dz/ar/</a:t>
            </a:r>
            <a:endParaRPr lang="ar-DZ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19174"/>
          </a:xfrm>
        </p:spPr>
        <p:txBody>
          <a:bodyPr>
            <a:normAutofit fontScale="90000"/>
          </a:bodyPr>
          <a:lstStyle/>
          <a:p>
            <a:r>
              <a:rPr lang="ar-DZ" sz="4400" dirty="0" smtClean="0"/>
              <a:t>الشركة الوطنية للتأمين</a:t>
            </a:r>
            <a:br>
              <a:rPr lang="ar-DZ" sz="4400" dirty="0" smtClean="0"/>
            </a:br>
            <a:r>
              <a:rPr lang="ar-DZ" sz="4400" dirty="0" smtClean="0"/>
              <a:t> </a:t>
            </a:r>
            <a:r>
              <a:rPr lang="fr-FR" dirty="0" smtClean="0"/>
              <a:t>https://www.saa.dz/ar/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" y="1581150"/>
            <a:ext cx="8591550" cy="4705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/>
            </a:r>
            <a:br>
              <a:rPr lang="ar-DZ" dirty="0" smtClean="0"/>
            </a:br>
            <a:r>
              <a:rPr lang="fr-FR" dirty="0" err="1" smtClean="0"/>
              <a:t>saa</a:t>
            </a:r>
            <a:r>
              <a:rPr lang="fr-FR" dirty="0" smtClean="0"/>
              <a:t> </a:t>
            </a:r>
            <a:r>
              <a:rPr lang="ar-DZ" dirty="0" smtClean="0"/>
              <a:t>تعريف شركة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28596" y="1571612"/>
            <a:ext cx="85011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800" dirty="0" smtClean="0"/>
              <a:t>تم إنشاء </a:t>
            </a:r>
            <a:r>
              <a:rPr lang="fr-FR" sz="2800" dirty="0" smtClean="0"/>
              <a:t> SAA </a:t>
            </a:r>
            <a:r>
              <a:rPr lang="ar-DZ" sz="2800" dirty="0" smtClean="0"/>
              <a:t>في أعقاب استقلال الجزائر. بفضل المشاركة القوية لنسائها ورجالها ، والدراية التي أثبتت جدواها والقدرة على الاستماع بفعالية وبشكل فعال إلى المديرين التنفيذيين ، تحتفظ </a:t>
            </a:r>
            <a:r>
              <a:rPr lang="fr-FR" sz="2800" dirty="0" smtClean="0"/>
              <a:t>  SAA </a:t>
            </a:r>
            <a:r>
              <a:rPr lang="ar-DZ" sz="2800" dirty="0" smtClean="0"/>
              <a:t>اليوم بقيادتها في السوق الجزائرية مع أكثر من 02 مليون عميل.</a:t>
            </a:r>
          </a:p>
          <a:p>
            <a:pPr algn="r" rtl="1"/>
            <a:r>
              <a:rPr lang="ar-DZ" sz="2800" dirty="0" smtClean="0"/>
              <a:t>عام  1963 </a:t>
            </a:r>
            <a:r>
              <a:rPr lang="ar-DZ" sz="2800" b="1" dirty="0" smtClean="0"/>
              <a:t>شركة رأس مال جزائري-مصري مختلط</a:t>
            </a:r>
          </a:p>
          <a:p>
            <a:pPr algn="r" rtl="1"/>
            <a:r>
              <a:rPr lang="ar-DZ" sz="2800" dirty="0" smtClean="0"/>
              <a:t>تأسست شركة التأمين الوطنية كشركة تأمين عام تحت العلامة التجارية </a:t>
            </a:r>
            <a:r>
              <a:rPr lang="fr-FR" sz="2800" dirty="0" smtClean="0"/>
              <a:t>SAA</a:t>
            </a:r>
            <a:r>
              <a:rPr lang="ar-DZ" sz="2800" dirty="0" smtClean="0"/>
              <a:t> برأس مال جزائري – مصري مختلط </a:t>
            </a:r>
          </a:p>
          <a:p>
            <a:pPr algn="r" rtl="1"/>
            <a:r>
              <a:rPr lang="ar-DZ" sz="2800" dirty="0" smtClean="0"/>
              <a:t>عام 1966 تم إنشاء احتكار الدولة لمعاملات التأمين بموجب الأمر رقم 66.127 ، الذي أدى إلى تأميم النظام المسمى </a:t>
            </a:r>
            <a:r>
              <a:rPr lang="fr-FR" sz="2800" dirty="0" smtClean="0"/>
              <a:t>SAA </a:t>
            </a:r>
            <a:r>
              <a:rPr lang="ar-DZ" sz="2800" dirty="0" smtClean="0"/>
              <a:t>بموجب الأمر رقم 66.129</a:t>
            </a:r>
            <a:endParaRPr lang="fr-FR" sz="2800" dirty="0" smtClean="0"/>
          </a:p>
          <a:p>
            <a:pPr algn="r" rtl="1"/>
            <a:endParaRPr lang="fr-FR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3" y="142852"/>
            <a:ext cx="133696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357158" y="1571612"/>
            <a:ext cx="8448514" cy="4527436"/>
          </a:xfrm>
        </p:spPr>
        <p:txBody>
          <a:bodyPr>
            <a:normAutofit fontScale="25000" lnSpcReduction="20000"/>
          </a:bodyPr>
          <a:lstStyle/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عام 1990 : قامت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 بتوسيع نطاق أعمالها لتشمل المخاطر الصناعية والهندسية والمواصلات والزراعية والتأمين على الحياة والصحة.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عام 1995 : فتح السوق للمستثمرين المحليين والأجانب</a:t>
            </a:r>
          </a:p>
          <a:p>
            <a:pPr algn="r" rtl="1">
              <a:lnSpc>
                <a:spcPct val="170000"/>
              </a:lnSpc>
              <a:buNone/>
            </a:pPr>
            <a:r>
              <a:rPr lang="ar-DZ" sz="7200" b="1" dirty="0" smtClean="0">
                <a:cs typeface="+mj-cs"/>
              </a:rPr>
              <a:t>إعادة توطين الوسطاء الخاصين (الوكلاء العامين ، السماسرة والتأمين) ، تنفيذ أدوات مراقبة السوق وإنشاء لجنة الإشراف على التأمين.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2004: إعادة الهيكلة التنظيمية إنشاء التقسيم حسب قطاع السوق لتعزيز الإنتاجية. 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2010: فصل التأمين الشخصي عن ذلك المتعلق بالأضرار.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2011 تم رفع رأس مال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إلى 20 مليار </a:t>
            </a:r>
            <a:r>
              <a:rPr lang="ar-DZ" sz="7200" b="1" dirty="0" err="1" smtClean="0">
                <a:cs typeface="+mj-cs"/>
              </a:rPr>
              <a:t>دج</a:t>
            </a:r>
            <a:endParaRPr lang="ar-DZ" sz="7200" b="1" dirty="0" smtClean="0">
              <a:cs typeface="+mj-cs"/>
            </a:endParaRP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2017 :تزيد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من رأس مالها إلى 30 مليار </a:t>
            </a:r>
            <a:r>
              <a:rPr lang="fr-FR" sz="7200" b="1" dirty="0" smtClean="0">
                <a:cs typeface="+mj-cs"/>
              </a:rPr>
              <a:t>DA ، </a:t>
            </a:r>
            <a:r>
              <a:rPr lang="ar-DZ" sz="7200" b="1" dirty="0" smtClean="0">
                <a:cs typeface="+mj-cs"/>
              </a:rPr>
              <a:t>أو 275 مليون دولار.</a:t>
            </a:r>
          </a:p>
          <a:p>
            <a:pPr algn="r" rtl="1">
              <a:lnSpc>
                <a:spcPct val="170000"/>
              </a:lnSpc>
            </a:pPr>
            <a:r>
              <a:rPr lang="ar-DZ" sz="7200" b="1" dirty="0" smtClean="0">
                <a:cs typeface="+mj-cs"/>
              </a:rPr>
              <a:t>تقدم  </a:t>
            </a:r>
            <a:r>
              <a:rPr lang="fr-FR" sz="7200" b="1" dirty="0" smtClean="0">
                <a:cs typeface="+mj-cs"/>
              </a:rPr>
              <a:t>SAA </a:t>
            </a:r>
            <a:r>
              <a:rPr lang="ar-DZ" sz="7200" b="1" dirty="0" smtClean="0">
                <a:cs typeface="+mj-cs"/>
              </a:rPr>
              <a:t>أعلى مؤشرات السوق</a:t>
            </a:r>
            <a:r>
              <a:rPr lang="ar-DZ" sz="7200" dirty="0" smtClean="0"/>
              <a:t>.</a:t>
            </a:r>
          </a:p>
          <a:p>
            <a:pPr algn="r" rtl="1"/>
            <a:endParaRPr lang="ar-DZ" dirty="0" smtClean="0"/>
          </a:p>
          <a:p>
            <a:pPr>
              <a:buNone/>
            </a:pP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b="1" cap="all" dirty="0" smtClean="0"/>
              <a:t>منتجات   </a:t>
            </a:r>
            <a:r>
              <a:rPr lang="fr-FR" b="1" cap="all" dirty="0" smtClean="0"/>
              <a:t>SAA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lang="ar-DZ" dirty="0" smtClean="0">
                <a:solidFill>
                  <a:srgbClr val="00B050"/>
                </a:solidFill>
                <a:hlinkClick r:id="rId2"/>
              </a:rPr>
              <a:t>التأمين على السيارات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3"/>
              </a:rPr>
              <a:t>التأمين على المنزل متعدد المخاطر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4"/>
              </a:rPr>
              <a:t>كوارث طبيعية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5"/>
              </a:rPr>
              <a:t>المسؤولية المدنية</a:t>
            </a:r>
            <a:endParaRPr lang="ar-DZ" dirty="0" smtClean="0">
              <a:solidFill>
                <a:srgbClr val="00B050"/>
              </a:solidFill>
            </a:endParaRPr>
          </a:p>
          <a:p>
            <a:pPr algn="r" rtl="1"/>
            <a:r>
              <a:rPr lang="ar-DZ" dirty="0" smtClean="0">
                <a:solidFill>
                  <a:srgbClr val="00B050"/>
                </a:solidFill>
                <a:hlinkClick r:id="rId6"/>
              </a:rPr>
              <a:t>زورق المتعة</a:t>
            </a:r>
            <a:endParaRPr lang="ar-DZ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مثال على تأمين السيارات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dirty="0" smtClean="0"/>
              <a:t>تقدم </a:t>
            </a:r>
            <a:r>
              <a:rPr lang="ar-SA" b="1" dirty="0" smtClean="0"/>
              <a:t>الشركة الوطنية للتأمين </a:t>
            </a:r>
            <a:r>
              <a:rPr lang="ar-SA" dirty="0" smtClean="0"/>
              <a:t>عرض التأمين </a:t>
            </a:r>
            <a:r>
              <a:rPr lang="ar-SA" b="1" dirty="0" smtClean="0"/>
              <a:t>"ضد جميع الأخطار" </a:t>
            </a:r>
            <a:r>
              <a:rPr lang="ar-SA" dirty="0" smtClean="0"/>
              <a:t>من أجل السير بكل أمان، </a:t>
            </a:r>
            <a:r>
              <a:rPr lang="ar-SA" b="1" dirty="0" smtClean="0"/>
              <a:t>وتغطية كلّية </a:t>
            </a:r>
            <a:r>
              <a:rPr lang="ar-SA" dirty="0" smtClean="0"/>
              <a:t>للحفاظ على سيارتكم بحالة جيدة لأطول مدة ممكنة</a:t>
            </a:r>
            <a:endParaRPr lang="fr-FR" dirty="0" smtClean="0"/>
          </a:p>
          <a:p>
            <a:pPr algn="r" rtl="1"/>
            <a:r>
              <a:rPr lang="ar-SA" dirty="0" smtClean="0"/>
              <a:t>يعتبر تأمين السيارة </a:t>
            </a:r>
            <a:r>
              <a:rPr lang="ar-SA" b="1" dirty="0" smtClean="0"/>
              <a:t>" ضد جميع الأخطار" </a:t>
            </a:r>
            <a:r>
              <a:rPr lang="ar-SA" dirty="0" smtClean="0"/>
              <a:t>الصيغة الأكثر شمولا، لاسيما في حالة وقوع الحوادث التي يتحمل فيها صاحب السيارة المسؤولية، بما في ذلك فقدانكم السيطرة على السيارة. كما يمكنها تغطية حالات التخريب كالرسومات من دون إذنْ </a:t>
            </a:r>
            <a:r>
              <a:rPr lang="ar-SA" dirty="0" err="1" smtClean="0"/>
              <a:t>والتخديش</a:t>
            </a:r>
            <a:r>
              <a:rPr lang="ar-SA" dirty="0" smtClean="0"/>
              <a:t>، وفي حالة وقوع حادث من دون تحديد هوية الطرف الأخر أو في حالة الاصطدام مع حيوان بري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مثال على تأمين السيارات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sz="3500" b="1" u="sng" cap="all" dirty="0" smtClean="0"/>
              <a:t>ضمانات العرض</a:t>
            </a:r>
            <a:r>
              <a:rPr lang="ar-DZ" sz="3500" b="1" u="sng" cap="all" dirty="0" smtClean="0"/>
              <a:t> </a:t>
            </a:r>
            <a:r>
              <a:rPr lang="ar-DZ" cap="all" dirty="0" smtClean="0"/>
              <a:t>:</a:t>
            </a:r>
            <a:endParaRPr lang="fr-FR" dirty="0" smtClean="0"/>
          </a:p>
          <a:p>
            <a:pPr algn="r" rtl="1"/>
            <a:r>
              <a:rPr lang="ar-DZ" dirty="0" smtClean="0"/>
              <a:t>استفادة </a:t>
            </a:r>
            <a:r>
              <a:rPr lang="ar-SA" dirty="0" smtClean="0"/>
              <a:t>من </a:t>
            </a:r>
            <a:r>
              <a:rPr lang="ar-SA" b="1" dirty="0" smtClean="0"/>
              <a:t>تأمين</a:t>
            </a:r>
            <a:r>
              <a:rPr lang="ar-SA" dirty="0" smtClean="0"/>
              <a:t> </a:t>
            </a:r>
            <a:r>
              <a:rPr lang="ar-SA" b="1" dirty="0" smtClean="0"/>
              <a:t>شامل</a:t>
            </a:r>
            <a:r>
              <a:rPr lang="ar-SA" dirty="0" smtClean="0"/>
              <a:t> </a:t>
            </a:r>
            <a:r>
              <a:rPr lang="ar-SA" dirty="0" err="1" smtClean="0"/>
              <a:t>لسيارت</a:t>
            </a:r>
            <a:r>
              <a:rPr lang="ar-DZ" dirty="0" smtClean="0"/>
              <a:t> </a:t>
            </a:r>
            <a:r>
              <a:rPr lang="ar-SA" b="1" dirty="0" smtClean="0"/>
              <a:t>ضد</a:t>
            </a:r>
            <a:r>
              <a:rPr lang="ar-SA" dirty="0" smtClean="0"/>
              <a:t> </a:t>
            </a:r>
            <a:r>
              <a:rPr lang="ar-SA" b="1" dirty="0" smtClean="0"/>
              <a:t>جميع</a:t>
            </a:r>
            <a:r>
              <a:rPr lang="ar-SA" dirty="0" smtClean="0"/>
              <a:t> </a:t>
            </a:r>
            <a:r>
              <a:rPr lang="ar-SA" b="1" dirty="0" smtClean="0"/>
              <a:t>الأخطار</a:t>
            </a:r>
            <a:r>
              <a:rPr lang="ar-SA" dirty="0" smtClean="0"/>
              <a:t> من أجل السير بكل </a:t>
            </a:r>
            <a:r>
              <a:rPr lang="ar-SA" b="1" dirty="0" smtClean="0"/>
              <a:t>أمان</a:t>
            </a:r>
            <a:r>
              <a:rPr lang="ar-SA" dirty="0" smtClean="0"/>
              <a:t>، </a:t>
            </a:r>
            <a:r>
              <a:rPr lang="ar-SA" b="1" dirty="0" smtClean="0"/>
              <a:t>وحماية</a:t>
            </a:r>
            <a:r>
              <a:rPr lang="ar-SA" dirty="0" smtClean="0"/>
              <a:t> </a:t>
            </a:r>
            <a:r>
              <a:rPr lang="ar-SA" b="1" dirty="0" smtClean="0"/>
              <a:t>كلية</a:t>
            </a:r>
            <a:r>
              <a:rPr lang="ar-SA" dirty="0" smtClean="0"/>
              <a:t> للحفاظ على </a:t>
            </a:r>
            <a:r>
              <a:rPr lang="ar-DZ" dirty="0" err="1" smtClean="0"/>
              <a:t>ال</a:t>
            </a:r>
            <a:r>
              <a:rPr lang="ar-SA" dirty="0" err="1" smtClean="0"/>
              <a:t>سيارت</a:t>
            </a:r>
            <a:r>
              <a:rPr lang="ar-DZ" dirty="0" smtClean="0"/>
              <a:t> </a:t>
            </a:r>
            <a:r>
              <a:rPr lang="ar-SA" dirty="0" smtClean="0"/>
              <a:t>بحالة جيدة لأطول مدة </a:t>
            </a:r>
            <a:endParaRPr lang="ar-DZ" dirty="0" smtClean="0"/>
          </a:p>
          <a:p>
            <a:pPr algn="r" rtl="1"/>
            <a:r>
              <a:rPr lang="ar-SA" dirty="0" smtClean="0"/>
              <a:t>الضمانات </a:t>
            </a:r>
            <a:r>
              <a:rPr lang="ar-DZ" dirty="0" smtClean="0"/>
              <a:t>وهي </a:t>
            </a:r>
            <a:r>
              <a:rPr lang="en-US" dirty="0" smtClean="0"/>
              <a:t>:  </a:t>
            </a:r>
            <a:endParaRPr lang="fr-FR" dirty="0" smtClean="0"/>
          </a:p>
          <a:p>
            <a:pPr lvl="0" algn="r" rtl="1"/>
            <a:r>
              <a:rPr lang="en-US" dirty="0" smtClean="0"/>
              <a:t> </a:t>
            </a:r>
            <a:r>
              <a:rPr lang="ar-SA" dirty="0" smtClean="0"/>
              <a:t>تصادم مع مركبة أخرى سواء تم تحديد هويتها أم لا،</a:t>
            </a:r>
            <a:endParaRPr lang="fr-FR" dirty="0" smtClean="0"/>
          </a:p>
          <a:p>
            <a:pPr lvl="0" algn="r" rtl="1"/>
            <a:r>
              <a:rPr lang="en-US" dirty="0" smtClean="0"/>
              <a:t>  </a:t>
            </a:r>
            <a:r>
              <a:rPr lang="ar-SA" dirty="0" smtClean="0"/>
              <a:t>تصادم مع جسم ثابت أو متحرك،</a:t>
            </a:r>
            <a:endParaRPr lang="fr-FR" dirty="0" smtClean="0"/>
          </a:p>
          <a:p>
            <a:pPr lvl="0" algn="r" rtl="1"/>
            <a:r>
              <a:rPr lang="en-US" dirty="0" smtClean="0"/>
              <a:t> </a:t>
            </a:r>
            <a:r>
              <a:rPr lang="ar-SA" dirty="0" smtClean="0"/>
              <a:t>انقلاب السيارة المؤمنة دون اصطدام مسبق،</a:t>
            </a:r>
            <a:endParaRPr lang="fr-FR" dirty="0" smtClean="0"/>
          </a:p>
          <a:p>
            <a:pPr lvl="0" algn="r" rtl="1"/>
            <a:r>
              <a:rPr lang="en-US" dirty="0" smtClean="0"/>
              <a:t> </a:t>
            </a:r>
            <a:r>
              <a:rPr lang="ar-SA" dirty="0" smtClean="0"/>
              <a:t>الأضرار الناجمة عن ارتفاع مستوى المياه،</a:t>
            </a:r>
            <a:endParaRPr lang="fr-FR" dirty="0" smtClean="0"/>
          </a:p>
          <a:p>
            <a:pPr lvl="0" algn="r" rtl="1"/>
            <a:r>
              <a:rPr lang="ar-SA" dirty="0" smtClean="0"/>
              <a:t>الفيضانات،</a:t>
            </a:r>
            <a:endParaRPr lang="fr-FR" dirty="0" smtClean="0"/>
          </a:p>
          <a:p>
            <a:pPr lvl="0" algn="r" rtl="1"/>
            <a:r>
              <a:rPr lang="ar-SA" dirty="0" smtClean="0"/>
              <a:t>انهيارات الأحجار</a:t>
            </a:r>
            <a:endParaRPr lang="fr-FR" dirty="0" smtClean="0"/>
          </a:p>
          <a:p>
            <a:pPr lvl="0" algn="r" rtl="1"/>
            <a:r>
              <a:rPr lang="ar-SA" dirty="0" smtClean="0"/>
              <a:t>تساقط الصخور،</a:t>
            </a:r>
            <a:endParaRPr lang="fr-FR" dirty="0" smtClean="0"/>
          </a:p>
          <a:p>
            <a:pPr lvl="0" algn="r" rtl="1"/>
            <a:r>
              <a:rPr lang="ar-DZ" dirty="0" smtClean="0"/>
              <a:t>سقوط الجليد</a:t>
            </a:r>
            <a:r>
              <a:rPr lang="ar-SA" dirty="0" smtClean="0"/>
              <a:t>،</a:t>
            </a:r>
            <a:r>
              <a:rPr lang="ar-DZ" dirty="0" smtClean="0"/>
              <a:t> البَرَد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مثال على تأمين السيارات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3200" cap="all" dirty="0" smtClean="0"/>
              <a:t>مزايا العرض</a:t>
            </a:r>
            <a:r>
              <a:rPr lang="ar-DZ" sz="3200" cap="all" dirty="0" smtClean="0"/>
              <a:t>:</a:t>
            </a:r>
            <a:endParaRPr lang="fr-FR" sz="3200" dirty="0" smtClean="0"/>
          </a:p>
          <a:p>
            <a:pPr algn="r" rtl="1">
              <a:buNone/>
            </a:pPr>
            <a:r>
              <a:rPr lang="ar-SA" sz="3200" dirty="0" smtClean="0"/>
              <a:t> 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عقد</a:t>
            </a:r>
            <a:r>
              <a:rPr lang="ar-SA" sz="3200" b="1" dirty="0" smtClean="0"/>
              <a:t> تأمين شامل</a:t>
            </a:r>
            <a:r>
              <a:rPr lang="ar-SA" sz="3200" dirty="0" smtClean="0"/>
              <a:t> يحتوي على العديد من الخيارات المتنوعة من أجل</a:t>
            </a:r>
            <a:r>
              <a:rPr lang="ar-SA" sz="3200" b="1" dirty="0" smtClean="0"/>
              <a:t> تأمين ملائم</a:t>
            </a:r>
            <a:r>
              <a:rPr lang="ar-SA" sz="3200" dirty="0" smtClean="0"/>
              <a:t> ضد جميع الأخطار.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 </a:t>
            </a:r>
            <a:r>
              <a:rPr lang="ar-DZ" sz="3200" b="1" dirty="0" smtClean="0"/>
              <a:t>ضمانات</a:t>
            </a:r>
            <a:r>
              <a:rPr lang="ar-DZ" sz="3200" dirty="0" smtClean="0"/>
              <a:t> </a:t>
            </a:r>
            <a:r>
              <a:rPr lang="ar-DZ" sz="3200" b="1" dirty="0" smtClean="0"/>
              <a:t>واضحة</a:t>
            </a:r>
            <a:r>
              <a:rPr lang="ar-DZ" sz="3200" dirty="0" smtClean="0"/>
              <a:t> للحماية الكاملة في حالة وقوع حادث، أو سرقة، أو عطل </a:t>
            </a:r>
            <a:r>
              <a:rPr lang="ar-DZ" sz="3200" b="1" dirty="0" smtClean="0"/>
              <a:t>مرافقة مقربة لتسهيل حياتكم.</a:t>
            </a:r>
            <a:endParaRPr lang="fr-FR" sz="32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تأمين السيارة </a:t>
            </a:r>
            <a:r>
              <a:rPr lang="ar-SA" b="1" dirty="0" smtClean="0"/>
              <a:t>" ضد الغير " 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r" rtl="1"/>
            <a:r>
              <a:rPr lang="ar-SA" sz="3200" dirty="0" smtClean="0"/>
              <a:t>هو الحد الأدنى القانوني والإلزامي، ويعوض هذا التأمين الخسائر </a:t>
            </a:r>
            <a:endParaRPr lang="ar-DZ" sz="3200" dirty="0" smtClean="0"/>
          </a:p>
          <a:p>
            <a:pPr algn="r" rtl="1"/>
            <a:r>
              <a:rPr lang="ar-SA" sz="3200" dirty="0" smtClean="0"/>
              <a:t>المادية والإصابات التي قد تحدث للغير بسبب سيارتكم : </a:t>
            </a:r>
            <a:endParaRPr lang="ar-DZ" sz="3200" dirty="0" smtClean="0"/>
          </a:p>
          <a:p>
            <a:pPr algn="r" rtl="1"/>
            <a:r>
              <a:rPr lang="ar-SA" sz="3200" dirty="0" smtClean="0"/>
              <a:t>إصابة راكب، راجلين، سائق سيارة أخرى، أضرار لحقت بسيارات أخرى ، مباني                  </a:t>
            </a:r>
            <a:endParaRPr lang="fr-FR" sz="3200" dirty="0" smtClean="0"/>
          </a:p>
          <a:p>
            <a:pPr algn="r" rtl="1"/>
            <a:r>
              <a:rPr lang="ar-SA" sz="3200" cap="all" dirty="0" smtClean="0"/>
              <a:t>مزايا العرض</a:t>
            </a:r>
            <a:r>
              <a:rPr lang="ar-DZ" sz="3200" cap="all" dirty="0" smtClean="0"/>
              <a:t> </a:t>
            </a:r>
            <a:r>
              <a:rPr lang="ar-SA" sz="3200" cap="all" dirty="0" smtClean="0"/>
              <a:t>العروض التي تلبي احتياجاتك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عرض</a:t>
            </a:r>
            <a:r>
              <a:rPr lang="ar-SA" sz="3200" b="1" dirty="0" smtClean="0"/>
              <a:t> اقتصادي</a:t>
            </a:r>
            <a:r>
              <a:rPr lang="ar-SA" sz="3200" dirty="0" smtClean="0"/>
              <a:t> لضمانات ضرورية</a:t>
            </a:r>
            <a:r>
              <a:rPr lang="en-US" sz="3200" dirty="0" smtClean="0"/>
              <a:t> .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لخدمتكم </a:t>
            </a:r>
            <a:r>
              <a:rPr lang="ar-SA" sz="3200" b="1" dirty="0" smtClean="0"/>
              <a:t>520</a:t>
            </a:r>
            <a:r>
              <a:rPr lang="ar-SA" sz="3200" dirty="0" smtClean="0"/>
              <a:t> نقطة بيع</a:t>
            </a:r>
            <a:endParaRPr lang="fr-FR" sz="3200" dirty="0" smtClean="0"/>
          </a:p>
          <a:p>
            <a:pPr lvl="0" algn="r" rtl="1"/>
            <a:r>
              <a:rPr lang="ar-SA" sz="3200" dirty="0" smtClean="0"/>
              <a:t>خدمة </a:t>
            </a:r>
            <a:r>
              <a:rPr lang="ar-SA" sz="3200" b="1" dirty="0" smtClean="0"/>
              <a:t>المساعدة</a:t>
            </a:r>
            <a:r>
              <a:rPr lang="ar-SA" sz="3200" dirty="0" smtClean="0"/>
              <a:t> </a:t>
            </a:r>
            <a:r>
              <a:rPr lang="ar-SA" sz="3200" b="1" dirty="0" smtClean="0"/>
              <a:t>الدائمة.</a:t>
            </a:r>
            <a:endParaRPr lang="fr-FR" sz="3200" dirty="0" smtClean="0"/>
          </a:p>
          <a:p>
            <a:pPr lvl="0" algn="r" rtl="1"/>
            <a:r>
              <a:rPr lang="ar-SA" sz="3200" b="1" dirty="0" smtClean="0"/>
              <a:t>التأمين </a:t>
            </a:r>
            <a:r>
              <a:rPr lang="ar-SA" sz="3200" dirty="0" smtClean="0"/>
              <a:t>المتعدد الأخطار .</a:t>
            </a:r>
            <a:br>
              <a:rPr lang="ar-SA" sz="3200" dirty="0" smtClean="0"/>
            </a:br>
            <a:r>
              <a:rPr lang="ar-SA" sz="3200" dirty="0" smtClean="0"/>
              <a:t> </a:t>
            </a:r>
            <a:endParaRPr lang="fr-FR" sz="3200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947</TotalTime>
  <Words>229</Words>
  <Application>Microsoft Office PowerPoint</Application>
  <PresentationFormat>Affichage à l'écran (4:3)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Georgia</vt:lpstr>
      <vt:lpstr>Sakkal Majalla</vt:lpstr>
      <vt:lpstr>Times New Roman</vt:lpstr>
      <vt:lpstr>Wingdings</vt:lpstr>
      <vt:lpstr>Wingdings 2</vt:lpstr>
      <vt:lpstr>Civil</vt:lpstr>
      <vt:lpstr>الأستاذة بن عزة إكرام </vt:lpstr>
      <vt:lpstr>الشركة الوطنية للتأمين  https://www.saa.dz/ar/</vt:lpstr>
      <vt:lpstr> saa تعريف شركة </vt:lpstr>
      <vt:lpstr>Présentation PowerPoint</vt:lpstr>
      <vt:lpstr>منتجات   SAA</vt:lpstr>
      <vt:lpstr>مثال على تأمين السيارات </vt:lpstr>
      <vt:lpstr>مثال على تأمين السيارات </vt:lpstr>
      <vt:lpstr>مثال على تأمين السيارات </vt:lpstr>
      <vt:lpstr>تأمين السيارة " ضد الغير " </vt:lpstr>
      <vt:lpstr>تأمين السيارة " ضد الغير " </vt:lpstr>
      <vt:lpstr>الموقع الرسمي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LENOVO</cp:lastModifiedBy>
  <cp:revision>76</cp:revision>
  <dcterms:created xsi:type="dcterms:W3CDTF">2021-01-17T18:24:49Z</dcterms:created>
  <dcterms:modified xsi:type="dcterms:W3CDTF">2025-02-03T14:10:24Z</dcterms:modified>
</cp:coreProperties>
</file>