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61" r:id="rId2"/>
    <p:sldId id="262" r:id="rId3"/>
    <p:sldId id="256" r:id="rId4"/>
    <p:sldId id="257" r:id="rId5"/>
    <p:sldId id="258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290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44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28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78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91464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15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5650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39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8525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9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345A1D-6BE8-4B4A-B702-52CD6E4969E2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E1EC19-28CE-4D82-BC1E-EA3ADDBEE24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926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30675"/>
          </a:xfrm>
        </p:spPr>
        <p:txBody>
          <a:bodyPr>
            <a:normAutofit/>
          </a:bodyPr>
          <a:lstStyle/>
          <a:p>
            <a:pPr algn="ctr"/>
            <a:r>
              <a:rPr lang="ar-DZ" altLang="fr-FR" dirty="0"/>
              <a:t>بسم الله الرحمن الرحيم والصلاة والسلام على أشرف المرسلين وبعد: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جامعة أبي بكر </a:t>
            </a:r>
            <a:r>
              <a:rPr lang="ar-SA" b="1" dirty="0" err="1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بلقايد</a:t>
            </a:r>
            <a:r>
              <a:rPr lang="ar-SA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-تلمسان-كلية الآداب واللغات</a:t>
            </a:r>
            <a:br>
              <a:rPr lang="ar-SA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</a:br>
            <a:r>
              <a:rPr lang="ar-SA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قسم اللغة والأدب العربي</a:t>
            </a:r>
            <a:endParaRPr lang="ar-SA" altLang="en-US" b="1" dirty="0">
              <a:latin typeface="Arabic Typesetting" panose="03020402040406030203" charset="0"/>
              <a:cs typeface="Arabic Typesetting" panose="03020402040406030203" charset="0"/>
              <a:sym typeface="+mn-ea"/>
            </a:endParaRPr>
          </a:p>
        </p:txBody>
      </p:sp>
      <p:pic>
        <p:nvPicPr>
          <p:cNvPr id="7" name="Espace réservé pour une image 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3" r="14523"/>
          <a:stretch>
            <a:fillRect/>
          </a:stretch>
        </p:blipFill>
        <p:spPr>
          <a:xfrm>
            <a:off x="1207135" y="2677795"/>
            <a:ext cx="3173730" cy="22758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br>
              <a:rPr lang="en-US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</a:br>
            <a:br>
              <a:rPr lang="en-US" sz="3600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</a:br>
            <a:r>
              <a:rPr lang="ar-SA" sz="3600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محاضرات مقياس: </a:t>
            </a:r>
            <a:r>
              <a:rPr lang="ar-DZ" sz="3600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الحكامة والمواطنة</a:t>
            </a:r>
          </a:p>
          <a:p>
            <a:pPr marL="0" indent="0" algn="ctr">
              <a:buNone/>
            </a:pPr>
            <a:r>
              <a:rPr lang="ar-DZ" sz="3600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سد06/ دراسات أدبية-لسانيات عامة-دراسات نقدية</a:t>
            </a:r>
            <a:br>
              <a:rPr lang="en-US" sz="3600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</a:br>
            <a:r>
              <a:rPr lang="ar-SA" sz="3600" b="1" dirty="0" err="1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د.بن</a:t>
            </a:r>
            <a:r>
              <a:rPr lang="ar-SA" sz="3600" b="1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 معمر</a:t>
            </a:r>
            <a:endParaRPr lang="fr-FR" altLang="en-US" sz="3600" dirty="0">
              <a:latin typeface="Arabic Typesetting" panose="03020402040406030203" charset="0"/>
              <a:cs typeface="Arabic Typesetting" panose="030204020404060302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altLang="fr-FR" dirty="0"/>
              <a:t>المحاضرة الثانية: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194175"/>
            <a:ext cx="9144000" cy="1640840"/>
          </a:xfrm>
        </p:spPr>
        <p:txBody>
          <a:bodyPr/>
          <a:lstStyle/>
          <a:p>
            <a:r>
              <a:rPr lang="ar-DZ" sz="4400" dirty="0"/>
              <a:t>المواطنة (مفاهيم وحدود)</a:t>
            </a:r>
            <a:endParaRPr lang="ar-DZ" sz="4400" dirty="0">
              <a:latin typeface="Arabic Typesetting" panose="03020402040406030203" charset="0"/>
              <a:cs typeface="Arabic Typesetting" panose="03020402040406030203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1,تعريف المواطنة: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1678" y="1152939"/>
            <a:ext cx="10178322" cy="4943061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المواطنة في اللغة العربية مأخوذة من كلمة (وطن)، وموطنُ الإنسان: محله، ووطن يطن موطنا: اقام به، وجمع وطن اوطان.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أما في الاصطلاح: هي تلك الالتزامات المتبادلة بين الأشخاص والدولة، إذ يحصل الشخص على حقوقه من دولته، وفي نفس الوقت يؤدي واجباته ناحيتها.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وتعرف المواطنة في قاموس المصطلحات بأنها: مكانة أو علاقة اجتماعية تقوم بين شخص طبيعي وبين مجتمع سياسي(الدولة)، بحيث يقدم الطرف الأول الولاء في حين يقدم الثاني الحماية، وتتحدد هذه العلاقة في إطار القانون.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وتُعرَّف من منظور نفسي على أنها الانتماء والولاء للوطن وللقيادة السياسية الحاكمة.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حين الوطنية يقصد بها حب الفرد للانتماء إلى الأرض والهوية والناس والعادات والتقاليد والفخر بالتاريخ والتفاني للوطن خدمةً.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ar-DZ" alt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altLang="fr-FR" dirty="0"/>
              <a:t>2,العلاقة بين الحكامة والمواطنة: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تكمن العلاقة بينهما في تلك المعايير والميزات التي تميزت بها الحكامة، نحو: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-المشاركة: حق المواطن في الترشح والتصويت وإبداء الراي ديمقراطيا والبرامج والقرارات السياسية.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-الشفافية: توفير المعلومات وتقديمها بطريقة علنية منفتحة.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-حسن الاستجابة: حسن التفاعل والاستجابة لحاجيات الأطراف المعنية في هذه العلاقة المواطن والدولة الحاكمة أو الحاكم.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-المساءلة: محاسبة المسؤولين لإداراتهم العامة من جهة وللمواطنين من جهة أخرى.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-الرؤيا الإستراتيجية.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ar-DZ" alt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97A24-C7B9-DCE0-7A1E-7DED77087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428999"/>
            <a:ext cx="10178322" cy="1500809"/>
          </a:xfrm>
        </p:spPr>
        <p:txBody>
          <a:bodyPr/>
          <a:lstStyle/>
          <a:p>
            <a:pPr algn="ctr"/>
            <a:r>
              <a:rPr lang="ar-DZ" dirty="0"/>
              <a:t>المناقشة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03066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155</TotalTime>
  <Words>262</Words>
  <Application>Microsoft Office PowerPoint</Application>
  <PresentationFormat>Grand écran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Arabic Typesetting</vt:lpstr>
      <vt:lpstr>Arial</vt:lpstr>
      <vt:lpstr>Calibri</vt:lpstr>
      <vt:lpstr>Gill Sans MT</vt:lpstr>
      <vt:lpstr>Impact</vt:lpstr>
      <vt:lpstr>Badge</vt:lpstr>
      <vt:lpstr>بسم الله الرحمن الرحيم والصلاة والسلام على أشرف المرسلين وبعد:</vt:lpstr>
      <vt:lpstr>جامعة أبي بكر بلقايد-تلمسان-كلية الآداب واللغات قسم اللغة والأدب العربي</vt:lpstr>
      <vt:lpstr>المحاضرة الثانية:</vt:lpstr>
      <vt:lpstr>1,تعريف المواطنة:</vt:lpstr>
      <vt:lpstr>2,العلاقة بين الحكامة والمواطنة:</vt:lpstr>
      <vt:lpstr>المناقشة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مقياس أخلاقيات المهنة</dc:title>
  <dc:creator>PC COM</dc:creator>
  <cp:lastModifiedBy>PC COM</cp:lastModifiedBy>
  <cp:revision>6</cp:revision>
  <dcterms:created xsi:type="dcterms:W3CDTF">2023-12-30T20:38:00Z</dcterms:created>
  <dcterms:modified xsi:type="dcterms:W3CDTF">2025-02-16T19:00:03Z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29A34204EED64545938235B99727D962_12</vt:lpwstr>
  </property>
  <property fmtid="{D5CDD505-2E9C-101B-9397-08002B2CF9AE}" pid="3" name="KSOProductBuildVer">
    <vt:lpwstr>1036-12.2.0.13359</vt:lpwstr>
  </property>
</Properties>
</file>