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5" r:id="rId3"/>
    <p:sldId id="320" r:id="rId4"/>
    <p:sldId id="321" r:id="rId5"/>
    <p:sldId id="286" r:id="rId6"/>
    <p:sldId id="288" r:id="rId7"/>
    <p:sldId id="289" r:id="rId8"/>
    <p:sldId id="290" r:id="rId9"/>
    <p:sldId id="291" r:id="rId10"/>
    <p:sldId id="292" r:id="rId11"/>
    <p:sldId id="294" r:id="rId12"/>
    <p:sldId id="303" r:id="rId13"/>
    <p:sldId id="297" r:id="rId14"/>
    <p:sldId id="295" r:id="rId15"/>
    <p:sldId id="305" r:id="rId16"/>
    <p:sldId id="270" r:id="rId17"/>
    <p:sldId id="271" r:id="rId18"/>
    <p:sldId id="278" r:id="rId19"/>
    <p:sldId id="277" r:id="rId20"/>
    <p:sldId id="275" r:id="rId21"/>
    <p:sldId id="279" r:id="rId22"/>
    <p:sldId id="276" r:id="rId23"/>
    <p:sldId id="281" r:id="rId24"/>
    <p:sldId id="282" r:id="rId25"/>
    <p:sldId id="302" r:id="rId26"/>
    <p:sldId id="265" r:id="rId27"/>
    <p:sldId id="322" r:id="rId28"/>
    <p:sldId id="323" r:id="rId29"/>
    <p:sldId id="324" r:id="rId30"/>
    <p:sldId id="317" r:id="rId31"/>
    <p:sldId id="319" r:id="rId32"/>
    <p:sldId id="325" r:id="rId33"/>
    <p:sldId id="326" r:id="rId34"/>
    <p:sldId id="327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>
      <p:cViewPr varScale="1">
        <p:scale>
          <a:sx n="74" d="100"/>
          <a:sy n="74" d="100"/>
        </p:scale>
        <p:origin x="5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Les </a:t>
            </a:r>
            <a:r>
              <a:rPr lang="en-US" sz="6600" b="1" dirty="0" err="1">
                <a:solidFill>
                  <a:srgbClr val="FF0000"/>
                </a:solidFill>
              </a:rPr>
              <a:t>Antiulc</a:t>
            </a:r>
            <a:r>
              <a:rPr lang="fr-FR" sz="6600" b="1" dirty="0">
                <a:solidFill>
                  <a:srgbClr val="FF0000"/>
                </a:solidFill>
              </a:rPr>
              <a:t>é</a:t>
            </a:r>
            <a:r>
              <a:rPr lang="en-US" sz="6600" b="1" dirty="0" err="1">
                <a:solidFill>
                  <a:srgbClr val="FF0000"/>
                </a:solidFill>
              </a:rPr>
              <a:t>reux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1000116"/>
            <a:ext cx="1071570" cy="1143000"/>
          </a:xfrm>
        </p:spPr>
        <p:txBody>
          <a:bodyPr/>
          <a:lstStyle/>
          <a:p>
            <a:r>
              <a:rPr lang="fr-FR" dirty="0"/>
              <a:t>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821533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857628"/>
            <a:ext cx="807246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32" y="4500578"/>
            <a:ext cx="107157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>
                <a:latin typeface="+mj-lt"/>
                <a:ea typeface="+mj-ea"/>
                <a:cs typeface="+mj-cs"/>
              </a:rPr>
              <a:t>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571876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Classification des antiulcéreux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15082"/>
            <a:ext cx="9144000" cy="785818"/>
          </a:xfrm>
        </p:spPr>
        <p:txBody>
          <a:bodyPr>
            <a:no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en-US" sz="3100" b="1" dirty="0">
                <a:solidFill>
                  <a:srgbClr val="FF0000"/>
                </a:solidFill>
              </a:rPr>
              <a:t>Analogues des </a:t>
            </a:r>
            <a:r>
              <a:rPr lang="en-US" sz="3100" b="1" dirty="0" err="1">
                <a:solidFill>
                  <a:srgbClr val="FF0000"/>
                </a:solidFill>
              </a:rPr>
              <a:t>prostaglandines</a:t>
            </a:r>
            <a:r>
              <a:rPr lang="en-US" sz="3100" b="1" dirty="0">
                <a:solidFill>
                  <a:srgbClr val="FF0000"/>
                </a:solidFill>
              </a:rPr>
              <a:t> :</a:t>
            </a:r>
            <a:r>
              <a:rPr lang="fr-FR" sz="3100" b="1" dirty="0">
                <a:solidFill>
                  <a:srgbClr val="FF0000"/>
                </a:solidFill>
              </a:rPr>
              <a:t> </a:t>
            </a:r>
            <a:r>
              <a:rPr lang="fr-FR" sz="3100" b="1" dirty="0" err="1">
                <a:solidFill>
                  <a:schemeClr val="accent6">
                    <a:lumMod val="75000"/>
                  </a:schemeClr>
                </a:solidFill>
              </a:rPr>
              <a:t>Misoprostol</a:t>
            </a:r>
            <a:r>
              <a:rPr lang="fr-FR" sz="3100" dirty="0"/>
              <a:t> </a:t>
            </a:r>
            <a:r>
              <a:rPr lang="en-US" sz="3100" dirty="0"/>
              <a:t>(</a:t>
            </a:r>
            <a:r>
              <a:rPr lang="fr-FR" sz="3100" dirty="0"/>
              <a:t>PGE1</a:t>
            </a:r>
            <a:r>
              <a:rPr lang="en-US" sz="3100" dirty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600200"/>
            <a:ext cx="4143372" cy="3900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Topiques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Protègent</a:t>
            </a:r>
            <a:r>
              <a:rPr kumimoji="0" lang="fr-FR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muqueuse gastrique. 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antiacides neutralisants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protecteurs de la muqueuse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6280" y="1600200"/>
            <a:ext cx="5143504" cy="45434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fr-FR" sz="3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fr-FR" sz="35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antisécrétoires</a:t>
            </a:r>
            <a:r>
              <a:rPr lang="fr-FR" sz="3500" b="1" dirty="0">
                <a:solidFill>
                  <a:srgbClr val="FF0000"/>
                </a:solidFill>
              </a:rPr>
              <a:t>: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↓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l’acidit</a:t>
            </a:r>
            <a:r>
              <a:rPr kumimoji="0" lang="fr-FR" sz="3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gastrique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fr-FR" sz="3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Anticholinergiques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Atropine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fr-FR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Antagonistes des récepteurs  de l’histamine H2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inhibiteurs de la pompe à protons (IPP)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Somatostatine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marL="571500" lvl="0" indent="-571500" algn="ctr">
              <a:buFont typeface="+mj-lt"/>
              <a:buAutoNum type="romanUcPeriod"/>
              <a:defRPr/>
            </a:pPr>
            <a:r>
              <a:rPr lang="en-US" sz="6000" b="1" dirty="0">
                <a:solidFill>
                  <a:srgbClr val="FF0000"/>
                </a:solidFill>
              </a:rPr>
              <a:t>Les </a:t>
            </a:r>
            <a:r>
              <a:rPr lang="en-US" sz="6000" b="1" dirty="0" err="1">
                <a:solidFill>
                  <a:srgbClr val="FF0000"/>
                </a:solidFill>
              </a:rPr>
              <a:t>Topiques</a:t>
            </a:r>
            <a:endParaRPr lang="en-US" sz="6000" b="1" dirty="0"/>
          </a:p>
          <a:p>
            <a:pPr marL="571500" lvl="0" indent="-571500">
              <a:buNone/>
              <a:defRPr/>
            </a:pPr>
            <a:endParaRPr lang="fr-FR" dirty="0"/>
          </a:p>
          <a:p>
            <a:pPr marL="571500" lvl="0" indent="-571500">
              <a:buNone/>
              <a:defRPr/>
            </a:pPr>
            <a:endParaRPr lang="fr-FR" dirty="0"/>
          </a:p>
          <a:p>
            <a:pPr marL="571500" indent="-514350">
              <a:buFont typeface="+mj-lt"/>
              <a:buAutoNum type="arabicPeriod"/>
              <a:defRPr/>
            </a:pPr>
            <a:r>
              <a:rPr lang="fr-FR" sz="4000" b="1" dirty="0">
                <a:solidFill>
                  <a:srgbClr val="002060"/>
                </a:solidFill>
              </a:rPr>
              <a:t>Les antiacides neutralisants</a:t>
            </a:r>
          </a:p>
          <a:p>
            <a:pPr marL="971550" lvl="1" indent="-514350">
              <a:buFont typeface="+mj-lt"/>
              <a:buAutoNum type="arabicPeriod"/>
              <a:defRPr/>
            </a:pPr>
            <a:endParaRPr lang="fr-FR" sz="3600" b="1" dirty="0">
              <a:solidFill>
                <a:srgbClr val="002060"/>
              </a:solidFill>
            </a:endParaRPr>
          </a:p>
          <a:p>
            <a:pPr marL="571500" indent="-514350">
              <a:buFont typeface="+mj-lt"/>
              <a:buAutoNum type="arabicPeriod"/>
              <a:defRPr/>
            </a:pPr>
            <a:r>
              <a:rPr lang="fr-FR" sz="4000" b="1" dirty="0">
                <a:solidFill>
                  <a:srgbClr val="002060"/>
                </a:solidFill>
              </a:rPr>
              <a:t>Les protecteurs de la muqueuse</a:t>
            </a:r>
            <a:endParaRPr lang="fr-FR" sz="44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786874" cy="857256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Antacides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neutralisants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00438"/>
            <a:ext cx="4714876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</a:rPr>
              <a:t>Principe général: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Tamponner le pH acide </a:t>
            </a:r>
            <a:r>
              <a:rPr lang="fr-FR" sz="2000" b="1" dirty="0">
                <a:solidFill>
                  <a:srgbClr val="008000"/>
                </a:solidFill>
              </a:rPr>
              <a:t>sans interférer sur les processus sécrétoires</a:t>
            </a:r>
            <a:endParaRPr lang="fr-FR" sz="2000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fr-FR" sz="2000" dirty="0"/>
              <a:t>Préparations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à base de cations</a:t>
            </a:r>
            <a:r>
              <a:rPr lang="fr-FR" sz="2000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Na+, Ca2+, Mg2+, Al3+, …</a:t>
            </a:r>
            <a:r>
              <a:rPr lang="fr-FR" sz="2000" b="1" dirty="0" err="1">
                <a:solidFill>
                  <a:srgbClr val="FF0000"/>
                </a:solidFill>
              </a:rPr>
              <a:t>etc</a:t>
            </a:r>
            <a:r>
              <a:rPr lang="fr-FR" sz="2000" b="1" dirty="0">
                <a:solidFill>
                  <a:srgbClr val="FF0000"/>
                </a:solidFill>
              </a:rPr>
              <a:t> . </a:t>
            </a:r>
          </a:p>
          <a:p>
            <a:pPr>
              <a:buNone/>
            </a:pP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Action immédiate</a:t>
            </a:r>
            <a:r>
              <a:rPr lang="fr-FR" sz="2000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(</a:t>
            </a:r>
            <a:r>
              <a:rPr lang="fr-FR" sz="2000" b="1" dirty="0">
                <a:solidFill>
                  <a:srgbClr val="0070C0"/>
                </a:solidFill>
              </a:rPr>
              <a:t>soulagement la douleur de l’acidité</a:t>
            </a:r>
            <a:r>
              <a:rPr lang="en-US" sz="2000" b="1" dirty="0">
                <a:solidFill>
                  <a:srgbClr val="0070C0"/>
                </a:solidFill>
              </a:rPr>
              <a:t>)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é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</a:rPr>
              <a:t>é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ssite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4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prises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</a:rPr>
              <a:t>jr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minimum</a:t>
            </a:r>
            <a:endParaRPr lang="fr-F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Espacer de 2h la prise d’autres médicaments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1998" y="1071546"/>
          <a:ext cx="8574844" cy="2354266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21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2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400" dirty="0" err="1"/>
                        <a:t>Antiacide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neutralisant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Composition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7030A0"/>
                          </a:solidFill>
                        </a:rPr>
                        <a:t>GAVISCON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Bicarbonate de Na+ alginate de 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MAALOX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Hydroxyde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d’Al</a:t>
                      </a:r>
                      <a:r>
                        <a:rPr lang="en-US" dirty="0"/>
                        <a:t> et de Mg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PHOSPHALUGEL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Phosphate </a:t>
                      </a:r>
                      <a:r>
                        <a:rPr lang="en-US" dirty="0" err="1"/>
                        <a:t>d’Al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TOPAAL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Alginate + </a:t>
                      </a:r>
                      <a:r>
                        <a:rPr lang="en-US" dirty="0" err="1"/>
                        <a:t>Hydroxyde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d’Al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Hydroxyde</a:t>
                      </a:r>
                      <a:r>
                        <a:rPr lang="en-US" dirty="0"/>
                        <a:t> de Mg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TOPALKAN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Alginate + </a:t>
                      </a:r>
                      <a:r>
                        <a:rPr lang="en-US" dirty="0" err="1"/>
                        <a:t>Hydroxyde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d’Al</a:t>
                      </a:r>
                      <a:r>
                        <a:rPr lang="en-US" dirty="0"/>
                        <a:t> + Carbonate de Mg + </a:t>
                      </a:r>
                      <a:r>
                        <a:rPr lang="en-US" dirty="0" err="1"/>
                        <a:t>Silice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14876" y="3652520"/>
          <a:ext cx="4357718" cy="3114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3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fr-FR" dirty="0"/>
                        <a:t>Caractéristiques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 rtl="0"/>
                      <a:r>
                        <a:rPr lang="fr-FR" sz="1800" dirty="0"/>
                        <a:t>Soluble, </a:t>
                      </a:r>
                    </a:p>
                    <a:p>
                      <a:pPr lvl="0" algn="l" rtl="0"/>
                      <a:r>
                        <a:rPr lang="fr-FR" sz="1800" dirty="0"/>
                        <a:t>Action rapide et transitoire</a:t>
                      </a:r>
                    </a:p>
                    <a:p>
                      <a:pPr lvl="0" algn="l" rtl="0"/>
                      <a:r>
                        <a:rPr lang="fr-FR" sz="1800" dirty="0">
                          <a:latin typeface="Times New Roman"/>
                          <a:cs typeface="Times New Roman"/>
                        </a:rPr>
                        <a:t>↑</a:t>
                      </a:r>
                      <a:r>
                        <a:rPr lang="fr-FR" sz="1800" dirty="0"/>
                        <a:t>Na+ </a:t>
                      </a:r>
                      <a:r>
                        <a:rPr lang="fr-FR" sz="1800" dirty="0"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fr-FR" sz="1800" dirty="0">
                          <a:latin typeface="+mn-lt"/>
                          <a:cs typeface="+mn-cs"/>
                        </a:rPr>
                        <a:t>A</a:t>
                      </a:r>
                      <a:r>
                        <a:rPr lang="fr-FR" sz="1800" dirty="0"/>
                        <a:t>rythmies.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1800" b="1" dirty="0">
                          <a:solidFill>
                            <a:srgbClr val="7030A0"/>
                          </a:solidFill>
                        </a:rPr>
                        <a:t>Bicarbonate </a:t>
                      </a:r>
                    </a:p>
                    <a:p>
                      <a:pPr algn="l" rtl="0"/>
                      <a:r>
                        <a:rPr lang="fr-FR" sz="1800" b="1" dirty="0">
                          <a:solidFill>
                            <a:srgbClr val="7030A0"/>
                          </a:solidFill>
                        </a:rPr>
                        <a:t>de Na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fr-FR" sz="1800" dirty="0"/>
                        <a:t>Insoluble, </a:t>
                      </a:r>
                    </a:p>
                    <a:p>
                      <a:pPr algn="l" rtl="0"/>
                      <a:r>
                        <a:rPr lang="fr-FR" sz="1800" dirty="0"/>
                        <a:t>Action rapide, </a:t>
                      </a:r>
                    </a:p>
                    <a:p>
                      <a:pPr algn="l" rtl="0"/>
                      <a:r>
                        <a:rPr lang="fr-FR" sz="1800" dirty="0"/>
                        <a:t>Mg++ est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laxatif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FF0000"/>
                          </a:solidFill>
                        </a:rPr>
                        <a:t>diarrh</a:t>
                      </a:r>
                      <a:r>
                        <a:rPr lang="fr-FR" sz="1800" baseline="0" dirty="0">
                          <a:solidFill>
                            <a:srgbClr val="FF0000"/>
                          </a:solidFill>
                        </a:rPr>
                        <a:t>é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1800" b="1" dirty="0">
                          <a:solidFill>
                            <a:srgbClr val="7030A0"/>
                          </a:solidFill>
                        </a:rPr>
                        <a:t>Hydroxyde </a:t>
                      </a:r>
                    </a:p>
                    <a:p>
                      <a:pPr algn="l" rtl="0"/>
                      <a:r>
                        <a:rPr lang="fr-FR" sz="1800" b="1" dirty="0">
                          <a:solidFill>
                            <a:srgbClr val="7030A0"/>
                          </a:solidFill>
                        </a:rPr>
                        <a:t>de Mg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fr-FR" sz="1800" dirty="0"/>
                        <a:t>Action lente, </a:t>
                      </a:r>
                    </a:p>
                    <a:p>
                      <a:pPr algn="l" rtl="0"/>
                      <a:r>
                        <a:rPr lang="fr-FR" sz="1800" dirty="0"/>
                        <a:t>Al3+ </a:t>
                      </a:r>
                      <a:r>
                        <a:rPr lang="fr-FR" sz="1800" dirty="0">
                          <a:solidFill>
                            <a:srgbClr val="FF0000"/>
                          </a:solidFill>
                        </a:rPr>
                        <a:t>Constipation</a:t>
                      </a:r>
                    </a:p>
                    <a:p>
                      <a:pPr algn="l" rtl="0"/>
                      <a:r>
                        <a:rPr lang="fr-FR" sz="1800" dirty="0"/>
                        <a:t>Al3+ complexe </a:t>
                      </a:r>
                      <a:r>
                        <a:rPr lang="fr-FR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Tétracyclines</a:t>
                      </a:r>
                      <a:endParaRPr lang="en-US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1800" b="1" dirty="0">
                          <a:solidFill>
                            <a:srgbClr val="7030A0"/>
                          </a:solidFill>
                        </a:rPr>
                        <a:t>Hydroxyde </a:t>
                      </a:r>
                    </a:p>
                    <a:p>
                      <a:pPr algn="l" rtl="0"/>
                      <a:r>
                        <a:rPr lang="fr-FR" sz="1800" b="1" dirty="0">
                          <a:solidFill>
                            <a:srgbClr val="7030A0"/>
                          </a:solidFill>
                        </a:rPr>
                        <a:t>d’Al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928694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Protecteurs de la muqueuse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206965" y="3008480"/>
            <a:ext cx="2786083" cy="305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3500438"/>
            <a:ext cx="7072330" cy="3357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Donner 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−"/>
            </a:pPr>
            <a:r>
              <a:rPr lang="fr-FR" sz="3200" b="1" noProof="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jeûn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Peut complexer les protéines alimentaires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−"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Espacer de 2h la prise d’autres médicaments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Effets 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IIaires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Al3+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srgbClr val="008000"/>
                </a:solidFill>
              </a:rPr>
              <a:t>C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onstipation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N, S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cheresse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buccale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noProof="0" dirty="0">
                <a:solidFill>
                  <a:srgbClr val="FF0000"/>
                </a:solidFill>
              </a:rPr>
              <a:t>IR:</a:t>
            </a:r>
            <a:r>
              <a:rPr lang="en-US" sz="3200" noProof="0" dirty="0"/>
              <a:t> Pr</a:t>
            </a:r>
            <a:r>
              <a:rPr lang="fr-FR" sz="3200" noProof="0" dirty="0"/>
              <a:t>é</a:t>
            </a:r>
            <a:r>
              <a:rPr lang="en-US" sz="3200" noProof="0" dirty="0"/>
              <a:t>caution, Accumulation Al3+.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0" y="1500174"/>
            <a:ext cx="9144000" cy="20717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Sucralfate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KEAL, ULCAR</a:t>
            </a:r>
            <a:r>
              <a:rPr lang="en-US" sz="3200" b="1" dirty="0"/>
              <a:t>,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Polysacharide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Sulfate +Al3+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Polymérisation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 pH&lt;4 (Gel chargé - qui adhère aux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proteines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ulcères chargé +)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/>
          <a:lstStyle/>
          <a:p>
            <a:pPr marL="571500" lvl="0" indent="-571500" algn="ctr">
              <a:buFont typeface="+mj-lt"/>
              <a:buAutoNum type="romanUcPeriod" startAt="2"/>
              <a:defRPr/>
            </a:pPr>
            <a:r>
              <a:rPr lang="fr-FR" sz="4800" b="1" dirty="0">
                <a:solidFill>
                  <a:srgbClr val="FF0000"/>
                </a:solidFill>
              </a:rPr>
              <a:t>Les </a:t>
            </a:r>
            <a:r>
              <a:rPr lang="fr-FR" sz="4800" b="1" dirty="0" err="1">
                <a:solidFill>
                  <a:srgbClr val="FF0000"/>
                </a:solidFill>
              </a:rPr>
              <a:t>antisécrétoires</a:t>
            </a:r>
            <a:r>
              <a:rPr lang="fr-FR" sz="4800" b="1" dirty="0">
                <a:solidFill>
                  <a:srgbClr val="FF0000"/>
                </a:solidFill>
              </a:rPr>
              <a:t>:</a:t>
            </a:r>
            <a:r>
              <a:rPr lang="en-US" sz="4800" b="1" dirty="0"/>
              <a:t> </a:t>
            </a:r>
          </a:p>
          <a:p>
            <a:pPr marL="571500" lvl="0" indent="-571500" algn="ctr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↓</a:t>
            </a:r>
            <a:r>
              <a:rPr lang="en-US" dirty="0" err="1">
                <a:solidFill>
                  <a:srgbClr val="0070C0"/>
                </a:solidFill>
              </a:rPr>
              <a:t>l’acidit</a:t>
            </a:r>
            <a:r>
              <a:rPr lang="fr-FR" dirty="0">
                <a:solidFill>
                  <a:srgbClr val="0070C0"/>
                </a:solidFill>
              </a:rPr>
              <a:t>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gastrique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  <a:p>
            <a:pPr marL="914400" lvl="1" indent="-514350"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err="1"/>
              <a:t>Anticholinergiques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Atropine</a:t>
            </a:r>
            <a:r>
              <a:rPr lang="en-US" dirty="0"/>
              <a:t>.</a:t>
            </a:r>
            <a:endParaRPr lang="fr-F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fr-FR" b="1" dirty="0">
                <a:solidFill>
                  <a:srgbClr val="FF3399"/>
                </a:solidFill>
              </a:rPr>
              <a:t>Antagonistes des récepteurs de l’histamine H2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b="1" dirty="0">
                <a:solidFill>
                  <a:srgbClr val="FF3399"/>
                </a:solidFill>
              </a:rPr>
              <a:t>Les inhibiteurs de la pompe à protons (IPP)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Somatostatine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143000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Les inhibiteurs de la pompe à protons </a:t>
            </a:r>
            <a:r>
              <a:rPr lang="en-US" sz="3600" b="1" dirty="0">
                <a:solidFill>
                  <a:srgbClr val="002060"/>
                </a:solidFill>
              </a:rPr>
              <a:t>(IPP</a:t>
            </a:r>
            <a:r>
              <a:rPr lang="fr-FR" sz="3600" b="1" dirty="0">
                <a:solidFill>
                  <a:srgbClr val="002060"/>
                </a:solidFill>
              </a:rPr>
              <a:t>) 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8000"/>
                </a:solidFill>
              </a:rPr>
              <a:t>6 IPP </a:t>
            </a:r>
            <a:r>
              <a:rPr lang="en-US" sz="3500" b="1" dirty="0" err="1">
                <a:solidFill>
                  <a:srgbClr val="008000"/>
                </a:solidFill>
              </a:rPr>
              <a:t>disponibles</a:t>
            </a:r>
            <a:r>
              <a:rPr lang="en-US" sz="3500" b="1" dirty="0">
                <a:solidFill>
                  <a:srgbClr val="008000"/>
                </a:solidFill>
              </a:rPr>
              <a:t> 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Om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prazole</a:t>
            </a:r>
            <a:r>
              <a:rPr lang="en-US" dirty="0"/>
              <a:t> (PROTON, et </a:t>
            </a:r>
            <a:r>
              <a:rPr lang="en-US" dirty="0" err="1"/>
              <a:t>autres</a:t>
            </a:r>
            <a:r>
              <a:rPr lang="en-US" dirty="0"/>
              <a:t>)</a:t>
            </a:r>
            <a:r>
              <a:rPr lang="fr-FR" dirty="0"/>
              <a:t> </a:t>
            </a:r>
          </a:p>
          <a:p>
            <a:pPr lvl="1">
              <a:buNone/>
            </a:pPr>
            <a:r>
              <a:rPr lang="fr-FR" sz="2600" dirty="0"/>
              <a:t>			Mélange racémique des isomères R- et -S</a:t>
            </a:r>
          </a:p>
          <a:p>
            <a:pPr lvl="1"/>
            <a:r>
              <a:rPr lang="en-US" dirty="0"/>
              <a:t>Son </a:t>
            </a:r>
            <a:r>
              <a:rPr lang="en-US" dirty="0" err="1"/>
              <a:t>isom</a:t>
            </a:r>
            <a:r>
              <a:rPr lang="fr-FR" dirty="0"/>
              <a:t>è</a:t>
            </a:r>
            <a:r>
              <a:rPr lang="en-US" dirty="0"/>
              <a:t>re-S, </a:t>
            </a:r>
            <a:r>
              <a:rPr lang="en-US" dirty="0" err="1">
                <a:solidFill>
                  <a:srgbClr val="FF0000"/>
                </a:solidFill>
              </a:rPr>
              <a:t>Esom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prazole</a:t>
            </a:r>
            <a:r>
              <a:rPr lang="en-US" dirty="0"/>
              <a:t> (NEXIUM)</a:t>
            </a:r>
          </a:p>
          <a:p>
            <a:pPr lvl="1">
              <a:buNone/>
            </a:pPr>
            <a:r>
              <a:rPr lang="fr-FR" dirty="0"/>
              <a:t>			-</a:t>
            </a:r>
            <a:r>
              <a:rPr lang="fr-FR" sz="2600" dirty="0"/>
              <a:t>Eliminée moins rapidement que R-</a:t>
            </a:r>
            <a:r>
              <a:rPr lang="fr-FR" sz="2600" dirty="0" err="1"/>
              <a:t>oméprazole</a:t>
            </a:r>
            <a:r>
              <a:rPr lang="fr-FR" sz="2600" dirty="0"/>
              <a:t>,</a:t>
            </a:r>
          </a:p>
          <a:p>
            <a:pPr lvl="1">
              <a:buNone/>
            </a:pPr>
            <a:r>
              <a:rPr lang="fr-FR" sz="2600" dirty="0"/>
              <a:t>			-Théoriquement un avantage thérapeutique: </a:t>
            </a:r>
            <a:r>
              <a:rPr lang="fr-FR" sz="2600" dirty="0">
                <a:latin typeface="Times New Roman"/>
                <a:cs typeface="Times New Roman"/>
              </a:rPr>
              <a:t>↑ </a:t>
            </a:r>
            <a:r>
              <a:rPr lang="fr-FR" sz="2600" dirty="0"/>
              <a:t>t1/2.</a:t>
            </a:r>
            <a:endParaRPr lang="en-US" dirty="0"/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Lansoprazole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Son </a:t>
            </a:r>
            <a:r>
              <a:rPr lang="en-US" dirty="0" err="1"/>
              <a:t>énantiomer</a:t>
            </a:r>
            <a:r>
              <a:rPr lang="en-US" dirty="0"/>
              <a:t>-R, </a:t>
            </a:r>
            <a:r>
              <a:rPr lang="en-US" dirty="0" err="1">
                <a:solidFill>
                  <a:srgbClr val="FF0000"/>
                </a:solidFill>
              </a:rPr>
              <a:t>Dexlansoprazole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Rab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prazole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Pantoprazole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Mécanisme d'action des IPP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28828"/>
            <a:ext cx="8358246" cy="40433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Inhibition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irr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versible</a:t>
            </a:r>
            <a:r>
              <a:rPr lang="en-US" dirty="0"/>
              <a:t> de la </a:t>
            </a:r>
            <a:r>
              <a:rPr lang="en-US" dirty="0" err="1"/>
              <a:t>pompe</a:t>
            </a:r>
            <a:r>
              <a:rPr lang="en-US" dirty="0"/>
              <a:t> </a:t>
            </a:r>
            <a:r>
              <a:rPr lang="fr-FR" dirty="0"/>
              <a:t>à </a:t>
            </a:r>
            <a:r>
              <a:rPr lang="en-US" dirty="0"/>
              <a:t>protons.</a:t>
            </a:r>
          </a:p>
          <a:p>
            <a:pPr>
              <a:tabLst>
                <a:tab pos="6454775" algn="l"/>
              </a:tabLst>
            </a:pPr>
            <a:r>
              <a:rPr lang="fr-FR" dirty="0"/>
              <a:t>La reprise d’activité de pompage nécessite la synthèse de nouvelles pompes. </a:t>
            </a:r>
          </a:p>
          <a:p>
            <a:pPr>
              <a:tabLst>
                <a:tab pos="6454775" algn="l"/>
              </a:tabLst>
            </a:pPr>
            <a:r>
              <a:rPr lang="fr-FR" dirty="0"/>
              <a:t>Demi-vie de renouvellement des pompes </a:t>
            </a:r>
            <a:r>
              <a:rPr lang="fr-FR" dirty="0">
                <a:latin typeface="Times New Roman"/>
                <a:cs typeface="Times New Roman"/>
              </a:rPr>
              <a:t>~ </a:t>
            </a:r>
            <a:r>
              <a:rPr lang="fr-FR" dirty="0"/>
              <a:t>18 à 24 heures, </a:t>
            </a:r>
          </a:p>
          <a:p>
            <a:pPr>
              <a:tabLst>
                <a:tab pos="6454775" algn="l"/>
              </a:tabLst>
            </a:pPr>
            <a:r>
              <a:rPr lang="fr-FR" dirty="0">
                <a:solidFill>
                  <a:srgbClr val="FF0000"/>
                </a:solidFill>
              </a:rPr>
              <a:t>Une prise unique </a:t>
            </a:r>
            <a:r>
              <a:rPr lang="en-US" dirty="0" err="1">
                <a:solidFill>
                  <a:srgbClr val="FF0000"/>
                </a:solidFill>
              </a:rPr>
              <a:t>journali</a:t>
            </a:r>
            <a:r>
              <a:rPr lang="fr-FR" dirty="0">
                <a:solidFill>
                  <a:srgbClr val="FF0000"/>
                </a:solidFill>
              </a:rPr>
              <a:t>è</a:t>
            </a:r>
            <a:r>
              <a:rPr lang="en-US" dirty="0">
                <a:solidFill>
                  <a:srgbClr val="FF0000"/>
                </a:solidFill>
              </a:rPr>
              <a:t>re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rgbClr val="FF3399"/>
                </a:solidFill>
              </a:rPr>
              <a:t>= inhibition de près de 24 heures.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Formes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300" b="1" dirty="0">
                <a:solidFill>
                  <a:schemeClr val="accent6">
                    <a:lumMod val="75000"/>
                  </a:schemeClr>
                </a:solidFill>
              </a:rPr>
              <a:t>Administration orale: </a:t>
            </a:r>
          </a:p>
          <a:p>
            <a:r>
              <a:rPr lang="fr-FR" dirty="0"/>
              <a:t>Toujours sous forme </a:t>
            </a:r>
            <a:r>
              <a:rPr lang="fr-FR" dirty="0" err="1">
                <a:solidFill>
                  <a:srgbClr val="FF0000"/>
                </a:solidFill>
              </a:rPr>
              <a:t>gastroprotégée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Formes </a:t>
            </a:r>
            <a:r>
              <a:rPr lang="fr-FR" dirty="0" err="1">
                <a:solidFill>
                  <a:srgbClr val="FF0000"/>
                </a:solidFill>
              </a:rPr>
              <a:t>microdispersibles</a:t>
            </a:r>
            <a:r>
              <a:rPr lang="fr-FR" dirty="0"/>
              <a:t> (grains à enrobage entérique</a:t>
            </a:r>
            <a:r>
              <a:rPr lang="en-US" dirty="0"/>
              <a:t>)</a:t>
            </a: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3300" b="1" dirty="0">
                <a:solidFill>
                  <a:schemeClr val="accent6">
                    <a:lumMod val="75000"/>
                  </a:schemeClr>
                </a:solidFill>
              </a:rPr>
              <a:t>Administration IV</a:t>
            </a:r>
          </a:p>
          <a:p>
            <a:r>
              <a:rPr lang="fr-FR" dirty="0"/>
              <a:t>Réservée aux patient ne pouvant pas avaler.</a:t>
            </a:r>
          </a:p>
          <a:p>
            <a:r>
              <a:rPr lang="fr-FR" dirty="0"/>
              <a:t>Dose unique journalière (sauf cas particulier)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57256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IPP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Propriétés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(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Avantages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)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cs typeface="Times New Roman"/>
              </a:rPr>
              <a:t>:</a:t>
            </a:r>
          </a:p>
          <a:p>
            <a:r>
              <a:rPr lang="fr-FR" sz="2800" b="1" dirty="0">
                <a:solidFill>
                  <a:srgbClr val="FF0000"/>
                </a:solidFill>
                <a:cs typeface="Times New Roman"/>
              </a:rPr>
              <a:t>↓ ↓ ↓</a:t>
            </a:r>
            <a:r>
              <a:rPr lang="fr-FR" sz="2800" b="1" dirty="0">
                <a:solidFill>
                  <a:srgbClr val="FF0000"/>
                </a:solidFill>
              </a:rPr>
              <a:t>(95 %) la sécrétion acide gastrique </a:t>
            </a:r>
          </a:p>
          <a:p>
            <a:r>
              <a:rPr lang="fr-FR" sz="2800" b="1" dirty="0">
                <a:solidFill>
                  <a:srgbClr val="FF0000"/>
                </a:solidFill>
              </a:rPr>
              <a:t>Durée d’action est prolongée (&gt;24 heures). </a:t>
            </a:r>
          </a:p>
          <a:p>
            <a:r>
              <a:rPr lang="fr-FR" sz="2800" b="1" dirty="0">
                <a:solidFill>
                  <a:srgbClr val="FF0000"/>
                </a:solidFill>
              </a:rPr>
              <a:t>Efficacité est supérieure à celles des autres </a:t>
            </a:r>
            <a:r>
              <a:rPr lang="fr-FR" sz="2800" b="1" dirty="0" err="1">
                <a:solidFill>
                  <a:srgbClr val="FF0000"/>
                </a:solidFill>
              </a:rPr>
              <a:t>anti-ulcéreux</a:t>
            </a:r>
            <a:r>
              <a:rPr lang="fr-FR" sz="2800" b="1" dirty="0">
                <a:solidFill>
                  <a:srgbClr val="FF0000"/>
                </a:solidFill>
              </a:rPr>
              <a:t>. </a:t>
            </a:r>
          </a:p>
          <a:p>
            <a:r>
              <a:rPr lang="fr-FR" sz="2800" dirty="0"/>
              <a:t>A fortes doses</a:t>
            </a:r>
            <a:r>
              <a:rPr lang="en-US" sz="2800" dirty="0"/>
              <a:t>:</a:t>
            </a:r>
            <a:r>
              <a:rPr lang="fr-FR" sz="2800" dirty="0"/>
              <a:t> Peuvent abolir complètement la sécrétion gastrique.</a:t>
            </a:r>
            <a:endParaRPr lang="fr-FR" dirty="0"/>
          </a:p>
          <a:p>
            <a:r>
              <a:rPr lang="fr-FR" sz="4000" b="1" dirty="0">
                <a:solidFill>
                  <a:schemeClr val="accent6">
                    <a:lumMod val="75000"/>
                  </a:schemeClr>
                </a:solidFill>
              </a:rPr>
              <a:t>Indications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fr-FR" sz="2400" dirty="0">
                <a:solidFill>
                  <a:srgbClr val="0070C0"/>
                </a:solidFill>
              </a:rPr>
              <a:t>Ulcères duodénaux</a:t>
            </a:r>
          </a:p>
          <a:p>
            <a:pPr lvl="1"/>
            <a:r>
              <a:rPr lang="fr-FR" sz="2400" dirty="0">
                <a:solidFill>
                  <a:srgbClr val="0070C0"/>
                </a:solidFill>
              </a:rPr>
              <a:t>RGO</a:t>
            </a:r>
          </a:p>
          <a:p>
            <a:pPr lvl="1"/>
            <a:r>
              <a:rPr lang="fr-FR" sz="2400" dirty="0">
                <a:solidFill>
                  <a:srgbClr val="0070C0"/>
                </a:solidFill>
              </a:rPr>
              <a:t>Syndromes de </a:t>
            </a:r>
            <a:r>
              <a:rPr lang="fr-FR" sz="2400" dirty="0" err="1">
                <a:solidFill>
                  <a:srgbClr val="0070C0"/>
                </a:solidFill>
              </a:rPr>
              <a:t>Zollinger</a:t>
            </a:r>
            <a:r>
              <a:rPr lang="fr-FR" sz="2400" dirty="0">
                <a:solidFill>
                  <a:srgbClr val="0070C0"/>
                </a:solidFill>
              </a:rPr>
              <a:t>-Ellison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fr-FR" sz="2400" dirty="0"/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Trt</a:t>
            </a:r>
            <a:r>
              <a:rPr lang="fr-FR" sz="2400" b="1" dirty="0">
                <a:solidFill>
                  <a:srgbClr val="FF0000"/>
                </a:solidFill>
              </a:rPr>
              <a:t> de référence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Plan du cours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marL="742950" indent="-742950">
              <a:buClr>
                <a:srgbClr val="FF0000"/>
              </a:buClr>
              <a:buFont typeface="+mj-lt"/>
              <a:buAutoNum type="arabicPeriod"/>
            </a:pPr>
            <a:r>
              <a:rPr lang="en-US" sz="3600" dirty="0" err="1"/>
              <a:t>Ulc</a:t>
            </a:r>
            <a:r>
              <a:rPr lang="fr-FR" sz="3600" dirty="0"/>
              <a:t>è</a:t>
            </a:r>
            <a:r>
              <a:rPr lang="en-US" sz="3600" dirty="0"/>
              <a:t>re gastro-duodenal</a:t>
            </a:r>
          </a:p>
          <a:p>
            <a:pPr marL="971550" lvl="1" indent="-514350">
              <a:buFont typeface="Wingdings" pitchFamily="2" charset="2"/>
              <a:buChar char="§"/>
            </a:pPr>
            <a:r>
              <a:rPr lang="en-US" sz="3200" dirty="0"/>
              <a:t>M</a:t>
            </a:r>
            <a:r>
              <a:rPr lang="fr-FR" sz="3200" dirty="0"/>
              <a:t>é</a:t>
            </a:r>
            <a:r>
              <a:rPr lang="en-US" sz="3200" dirty="0" err="1"/>
              <a:t>canismes</a:t>
            </a:r>
            <a:r>
              <a:rPr lang="en-US" sz="3200" dirty="0"/>
              <a:t> de d</a:t>
            </a:r>
            <a:r>
              <a:rPr lang="fr-FR" sz="3200" dirty="0"/>
              <a:t>é</a:t>
            </a:r>
            <a:r>
              <a:rPr lang="en-US" sz="3200" dirty="0" err="1"/>
              <a:t>fense</a:t>
            </a:r>
            <a:endParaRPr lang="en-US" sz="3200" dirty="0"/>
          </a:p>
          <a:p>
            <a:pPr marL="971550" lvl="1" indent="-514350">
              <a:buFont typeface="Wingdings" pitchFamily="2" charset="2"/>
              <a:buChar char="§"/>
            </a:pPr>
            <a:r>
              <a:rPr lang="en-US" sz="3200" dirty="0"/>
              <a:t>M</a:t>
            </a:r>
            <a:r>
              <a:rPr lang="fr-FR" sz="3200" dirty="0"/>
              <a:t>é</a:t>
            </a:r>
            <a:r>
              <a:rPr lang="en-US" sz="3200" dirty="0" err="1"/>
              <a:t>canisme</a:t>
            </a:r>
            <a:r>
              <a:rPr lang="en-US" sz="3200" dirty="0"/>
              <a:t> de s</a:t>
            </a:r>
            <a:r>
              <a:rPr lang="fr-FR" sz="3200" dirty="0"/>
              <a:t>é</a:t>
            </a:r>
            <a:r>
              <a:rPr lang="en-US" sz="3200" dirty="0" err="1"/>
              <a:t>cr</a:t>
            </a:r>
            <a:r>
              <a:rPr lang="fr-FR" sz="3200" dirty="0"/>
              <a:t>é</a:t>
            </a:r>
            <a:r>
              <a:rPr lang="en-US" sz="3200" dirty="0" err="1"/>
              <a:t>tion</a:t>
            </a:r>
            <a:r>
              <a:rPr lang="en-US" sz="3200" dirty="0"/>
              <a:t> </a:t>
            </a:r>
            <a:r>
              <a:rPr lang="en-US" sz="3200" dirty="0" err="1"/>
              <a:t>acide</a:t>
            </a:r>
            <a:endParaRPr lang="en-US" sz="3200" dirty="0"/>
          </a:p>
          <a:p>
            <a:pPr marL="971550" lvl="1" indent="-514350">
              <a:buFont typeface="Wingdings" pitchFamily="2" charset="2"/>
              <a:buChar char="§"/>
            </a:pPr>
            <a:r>
              <a:rPr lang="en-US" sz="3200" dirty="0"/>
              <a:t>R</a:t>
            </a:r>
            <a:r>
              <a:rPr lang="fr-FR" sz="3200" dirty="0"/>
              <a:t>é</a:t>
            </a:r>
            <a:r>
              <a:rPr lang="en-US" sz="3200" dirty="0" err="1"/>
              <a:t>gulation</a:t>
            </a:r>
            <a:r>
              <a:rPr lang="en-US" sz="3200" dirty="0"/>
              <a:t> de la s</a:t>
            </a:r>
            <a:r>
              <a:rPr lang="fr-FR" sz="3200" dirty="0"/>
              <a:t>é</a:t>
            </a:r>
            <a:r>
              <a:rPr lang="en-US" sz="3200" dirty="0" err="1"/>
              <a:t>cr</a:t>
            </a:r>
            <a:r>
              <a:rPr lang="fr-FR" sz="3200" dirty="0"/>
              <a:t>é</a:t>
            </a:r>
            <a:r>
              <a:rPr lang="en-US" sz="3200" dirty="0" err="1"/>
              <a:t>tion</a:t>
            </a:r>
            <a:r>
              <a:rPr lang="en-US" sz="3200" dirty="0"/>
              <a:t> </a:t>
            </a:r>
            <a:r>
              <a:rPr lang="en-US" sz="3200" dirty="0" err="1"/>
              <a:t>acide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Clr>
                <a:srgbClr val="FF0000"/>
              </a:buClr>
              <a:buFont typeface="+mj-lt"/>
              <a:buAutoNum type="arabicPeriod" startAt="2"/>
            </a:pPr>
            <a:r>
              <a:rPr lang="en-US" sz="3600" dirty="0"/>
              <a:t>Classification des </a:t>
            </a:r>
            <a:r>
              <a:rPr lang="en-US" sz="3600" dirty="0" err="1"/>
              <a:t>ulc</a:t>
            </a:r>
            <a:r>
              <a:rPr lang="fr-FR" sz="3600" dirty="0"/>
              <a:t>è</a:t>
            </a:r>
            <a:r>
              <a:rPr lang="en-US" sz="3600" dirty="0"/>
              <a:t>res</a:t>
            </a:r>
          </a:p>
          <a:p>
            <a:pPr marL="742950" indent="-742950">
              <a:buClr>
                <a:srgbClr val="FF0000"/>
              </a:buClr>
              <a:buFont typeface="+mj-lt"/>
              <a:buAutoNum type="arabicPeriod" startAt="2"/>
            </a:pPr>
            <a:endParaRPr lang="en-US" sz="3600" dirty="0"/>
          </a:p>
          <a:p>
            <a:pPr marL="742950" indent="-742950">
              <a:buClr>
                <a:srgbClr val="FF0000"/>
              </a:buClr>
              <a:buFont typeface="+mj-lt"/>
              <a:buAutoNum type="arabicPeriod" startAt="2"/>
            </a:pPr>
            <a:r>
              <a:rPr lang="en-US" sz="3600" dirty="0"/>
              <a:t>M</a:t>
            </a:r>
            <a:r>
              <a:rPr lang="fr-FR" sz="3600" dirty="0"/>
              <a:t>é</a:t>
            </a:r>
            <a:r>
              <a:rPr lang="en-US" sz="3600" dirty="0" err="1"/>
              <a:t>dicaments</a:t>
            </a:r>
            <a:r>
              <a:rPr lang="en-US" sz="3600" dirty="0"/>
              <a:t> </a:t>
            </a:r>
            <a:r>
              <a:rPr lang="en-US" sz="3600" dirty="0" err="1"/>
              <a:t>antiulc</a:t>
            </a:r>
            <a:r>
              <a:rPr lang="fr-FR" sz="3600" dirty="0"/>
              <a:t>é</a:t>
            </a:r>
            <a:r>
              <a:rPr lang="en-US" sz="3600" dirty="0" err="1"/>
              <a:t>reux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IPP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1428736"/>
            <a:ext cx="8715436" cy="521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Effets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IIaires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Très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rares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(&lt; 4 %) et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transitoires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début du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trt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N,</a:t>
            </a:r>
            <a:r>
              <a:rPr kumimoji="0" lang="en-US" sz="28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Flatulence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Céphalées,Vertiges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Rashs</a:t>
            </a:r>
            <a:endParaRPr lang="en-US" sz="2800" noProof="0" dirty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>
                <a:solidFill>
                  <a:srgbClr val="00B050"/>
                </a:solidFill>
              </a:rPr>
              <a:t>Traitement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prolongee</a:t>
            </a:r>
            <a:r>
              <a:rPr lang="en-US" sz="2800" dirty="0">
                <a:solidFill>
                  <a:srgbClr val="00B050"/>
                </a:solidFill>
              </a:rPr>
              <a:t> IPP </a:t>
            </a:r>
            <a:r>
              <a:rPr lang="en-US" sz="2800" dirty="0"/>
              <a:t>(8 </a:t>
            </a:r>
            <a:r>
              <a:rPr lang="en-US" sz="2800" dirty="0" err="1"/>
              <a:t>semaines</a:t>
            </a:r>
            <a:r>
              <a:rPr lang="en-US" sz="2800" dirty="0"/>
              <a:t>): </a:t>
            </a:r>
            <a:r>
              <a:rPr lang="en-US" sz="2800" dirty="0" err="1"/>
              <a:t>Hypertrophie</a:t>
            </a:r>
            <a:r>
              <a:rPr lang="en-US" sz="2800" dirty="0"/>
              <a:t> de la </a:t>
            </a:r>
            <a:r>
              <a:rPr lang="en-US" sz="2800" dirty="0" err="1"/>
              <a:t>muqueuse</a:t>
            </a:r>
            <a:r>
              <a:rPr lang="en-US" sz="2800" dirty="0"/>
              <a:t> </a:t>
            </a:r>
            <a:r>
              <a:rPr lang="en-US" sz="2800" dirty="0" err="1"/>
              <a:t>gastrique</a:t>
            </a:r>
            <a:endParaRPr lang="en-US" sz="2800" dirty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3200" dirty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Femme enceinte: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err="1"/>
              <a:t>Utiliser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3399"/>
                </a:solidFill>
              </a:rPr>
              <a:t>seulement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B</a:t>
            </a:r>
            <a:r>
              <a:rPr lang="fr-FR" sz="2800" dirty="0"/>
              <a:t>é</a:t>
            </a:r>
            <a:r>
              <a:rPr lang="en-US" sz="2800" dirty="0"/>
              <a:t>n</a:t>
            </a:r>
            <a:r>
              <a:rPr lang="fr-FR" sz="2800" dirty="0"/>
              <a:t>é</a:t>
            </a:r>
            <a:r>
              <a:rPr lang="en-US" sz="2800" dirty="0" err="1"/>
              <a:t>fice</a:t>
            </a:r>
            <a:r>
              <a:rPr lang="en-US" sz="2800" dirty="0"/>
              <a:t> </a:t>
            </a:r>
            <a:r>
              <a:rPr lang="en-US" sz="2800" dirty="0">
                <a:latin typeface="Times New Roman"/>
                <a:cs typeface="Times New Roman"/>
              </a:rPr>
              <a:t>&gt; </a:t>
            </a:r>
            <a:r>
              <a:rPr lang="en-US" sz="2800" dirty="0" err="1"/>
              <a:t>Risque</a:t>
            </a:r>
            <a:endParaRPr lang="en-US" sz="2800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800" dirty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Les </a:t>
            </a:r>
            <a:r>
              <a:rPr lang="en-US" b="1" dirty="0" err="1">
                <a:solidFill>
                  <a:srgbClr val="002060"/>
                </a:solidFill>
              </a:rPr>
              <a:t>Antihistaminiques</a:t>
            </a:r>
            <a:r>
              <a:rPr lang="en-US" b="1" dirty="0">
                <a:solidFill>
                  <a:srgbClr val="002060"/>
                </a:solidFill>
              </a:rPr>
              <a:t> H</a:t>
            </a:r>
            <a:r>
              <a:rPr lang="en-US" sz="2800" b="1" dirty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84296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52578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Les </a:t>
            </a:r>
            <a:r>
              <a:rPr lang="en-US" dirty="0" err="1"/>
              <a:t>antihistaminiques</a:t>
            </a:r>
            <a:r>
              <a:rPr lang="en-US" dirty="0"/>
              <a:t> H</a:t>
            </a:r>
            <a:r>
              <a:rPr lang="en-US" sz="2000" dirty="0"/>
              <a:t>2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Antagonistes</a:t>
            </a:r>
            <a:r>
              <a:rPr lang="en-US" b="1" dirty="0">
                <a:solidFill>
                  <a:srgbClr val="FF0000"/>
                </a:solidFill>
              </a:rPr>
              <a:t> comp</a:t>
            </a:r>
            <a:r>
              <a:rPr lang="fr-FR" b="1" dirty="0">
                <a:solidFill>
                  <a:srgbClr val="FF0000"/>
                </a:solidFill>
              </a:rPr>
              <a:t>é</a:t>
            </a:r>
            <a:r>
              <a:rPr lang="en-US" b="1" dirty="0" err="1">
                <a:solidFill>
                  <a:srgbClr val="FF0000"/>
                </a:solidFill>
              </a:rPr>
              <a:t>titifs</a:t>
            </a:r>
            <a:r>
              <a:rPr lang="en-US" b="1" dirty="0"/>
              <a:t> </a:t>
            </a:r>
            <a:r>
              <a:rPr lang="en-US" b="1" dirty="0">
                <a:solidFill>
                  <a:srgbClr val="008000"/>
                </a:solidFill>
              </a:rPr>
              <a:t>(R</a:t>
            </a:r>
            <a:r>
              <a:rPr lang="fr-FR" b="1" dirty="0">
                <a:solidFill>
                  <a:srgbClr val="008000"/>
                </a:solidFill>
              </a:rPr>
              <a:t>é</a:t>
            </a:r>
            <a:r>
              <a:rPr lang="en-US" b="1" dirty="0" err="1">
                <a:solidFill>
                  <a:srgbClr val="008000"/>
                </a:solidFill>
              </a:rPr>
              <a:t>versibles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dirty="0" err="1">
                <a:solidFill>
                  <a:srgbClr val="008000"/>
                </a:solidFill>
              </a:rPr>
              <a:t>Surmontables</a:t>
            </a:r>
            <a:r>
              <a:rPr lang="en-US" b="1" dirty="0">
                <a:solidFill>
                  <a:srgbClr val="008000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fr-FR" b="1" dirty="0">
                <a:solidFill>
                  <a:srgbClr val="FF0000"/>
                </a:solidFill>
              </a:rPr>
              <a:t>é</a:t>
            </a:r>
            <a:r>
              <a:rPr lang="en-US" b="1" dirty="0" err="1">
                <a:solidFill>
                  <a:srgbClr val="FF0000"/>
                </a:solidFill>
              </a:rPr>
              <a:t>lectifs</a:t>
            </a:r>
            <a:r>
              <a:rPr lang="en-US" b="1" dirty="0"/>
              <a:t> </a:t>
            </a:r>
            <a:r>
              <a:rPr lang="en-US" dirty="0"/>
              <a:t>des r</a:t>
            </a:r>
            <a:r>
              <a:rPr lang="fr-FR" dirty="0"/>
              <a:t>é</a:t>
            </a:r>
            <a:r>
              <a:rPr lang="en-US" dirty="0" err="1"/>
              <a:t>cepteurs</a:t>
            </a:r>
            <a:r>
              <a:rPr lang="en-US" dirty="0"/>
              <a:t> H</a:t>
            </a:r>
            <a:r>
              <a:rPr lang="en-US" sz="2000" dirty="0"/>
              <a:t>2</a:t>
            </a:r>
            <a:r>
              <a:rPr lang="en-US" dirty="0"/>
              <a:t> </a:t>
            </a:r>
            <a:r>
              <a:rPr lang="en-US" b="1" dirty="0">
                <a:solidFill>
                  <a:srgbClr val="008000"/>
                </a:solidFill>
              </a:rPr>
              <a:t>(Sans </a:t>
            </a:r>
            <a:r>
              <a:rPr lang="en-US" b="1" dirty="0" err="1">
                <a:solidFill>
                  <a:srgbClr val="008000"/>
                </a:solidFill>
              </a:rPr>
              <a:t>effet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err="1">
                <a:solidFill>
                  <a:srgbClr val="008000"/>
                </a:solidFill>
              </a:rPr>
              <a:t>sur</a:t>
            </a:r>
            <a:r>
              <a:rPr lang="en-US" b="1" dirty="0">
                <a:solidFill>
                  <a:srgbClr val="008000"/>
                </a:solidFill>
              </a:rPr>
              <a:t> H</a:t>
            </a:r>
            <a:r>
              <a:rPr lang="en-US" sz="2000" b="1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duisent</a:t>
            </a:r>
            <a:r>
              <a:rPr lang="en-US" dirty="0"/>
              <a:t> la </a:t>
            </a:r>
            <a:r>
              <a:rPr lang="en-US" dirty="0" err="1">
                <a:solidFill>
                  <a:srgbClr val="FF0000"/>
                </a:solidFill>
              </a:rPr>
              <a:t>sécr</a:t>
            </a:r>
            <a:r>
              <a:rPr lang="fr-FR" dirty="0">
                <a:solidFill>
                  <a:srgbClr val="FF0000"/>
                </a:solidFill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acide</a:t>
            </a:r>
            <a:r>
              <a:rPr lang="en-US" dirty="0"/>
              <a:t> et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fr-FR" dirty="0">
                <a:solidFill>
                  <a:srgbClr val="7030A0"/>
                </a:solidFill>
              </a:rPr>
              <a:t>E</a:t>
            </a:r>
            <a:r>
              <a:rPr lang="en-US" dirty="0" err="1">
                <a:solidFill>
                  <a:srgbClr val="7030A0"/>
                </a:solidFill>
              </a:rPr>
              <a:t>fficacit</a:t>
            </a:r>
            <a:r>
              <a:rPr lang="fr-FR" dirty="0">
                <a:solidFill>
                  <a:srgbClr val="7030A0"/>
                </a:solidFill>
              </a:rPr>
              <a:t>é</a:t>
            </a:r>
            <a:r>
              <a:rPr lang="en-US" dirty="0">
                <a:solidFill>
                  <a:srgbClr val="7030A0"/>
                </a:solidFill>
              </a:rPr>
              <a:t> dose-d</a:t>
            </a:r>
            <a:r>
              <a:rPr lang="fr-FR" dirty="0">
                <a:solidFill>
                  <a:srgbClr val="7030A0"/>
                </a:solidFill>
              </a:rPr>
              <a:t>é</a:t>
            </a:r>
            <a:r>
              <a:rPr lang="en-US" dirty="0" err="1">
                <a:solidFill>
                  <a:srgbClr val="7030A0"/>
                </a:solidFill>
              </a:rPr>
              <a:t>pendante</a:t>
            </a:r>
            <a:r>
              <a:rPr lang="en-US" dirty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Basale</a:t>
            </a:r>
            <a:r>
              <a:rPr lang="en-US" dirty="0"/>
              <a:t> (</a:t>
            </a:r>
            <a:r>
              <a:rPr lang="en-US" dirty="0" err="1"/>
              <a:t>Effet</a:t>
            </a:r>
            <a:r>
              <a:rPr lang="en-US" dirty="0"/>
              <a:t> pr</a:t>
            </a:r>
            <a:r>
              <a:rPr lang="fr-FR" dirty="0"/>
              <a:t>é</a:t>
            </a:r>
            <a:r>
              <a:rPr lang="en-US" dirty="0"/>
              <a:t>dominant, UD: nocturne; </a:t>
            </a:r>
            <a:r>
              <a:rPr lang="en-US" dirty="0" err="1"/>
              <a:t>efficace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Provoqu</a:t>
            </a:r>
            <a:r>
              <a:rPr lang="fr-FR" dirty="0">
                <a:solidFill>
                  <a:srgbClr val="0070C0"/>
                </a:solidFill>
              </a:rPr>
              <a:t>é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(</a:t>
            </a:r>
            <a:r>
              <a:rPr lang="en-US" dirty="0" err="1"/>
              <a:t>Repas</a:t>
            </a:r>
            <a:r>
              <a:rPr lang="en-US" dirty="0"/>
              <a:t>, Ach, </a:t>
            </a:r>
            <a:r>
              <a:rPr lang="en-US" dirty="0" err="1"/>
              <a:t>Gastrine</a:t>
            </a:r>
            <a:r>
              <a:rPr lang="en-US" dirty="0"/>
              <a:t>)</a:t>
            </a:r>
          </a:p>
          <a:p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Trt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FR" dirty="0"/>
              <a:t>UD, UG,  RGO, </a:t>
            </a:r>
            <a:r>
              <a:rPr lang="fr-FR" dirty="0" err="1"/>
              <a:t>Zollinger</a:t>
            </a:r>
            <a:r>
              <a:rPr lang="fr-FR" dirty="0"/>
              <a:t> Ellison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Les </a:t>
            </a:r>
            <a:r>
              <a:rPr lang="en-US" b="1" dirty="0" err="1">
                <a:solidFill>
                  <a:srgbClr val="002060"/>
                </a:solidFill>
              </a:rPr>
              <a:t>Antihistaminiques</a:t>
            </a:r>
            <a:r>
              <a:rPr lang="en-US" b="1" dirty="0">
                <a:solidFill>
                  <a:srgbClr val="002060"/>
                </a:solidFill>
              </a:rPr>
              <a:t> H</a:t>
            </a:r>
            <a:r>
              <a:rPr lang="en-US" sz="2800" b="1" dirty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Inconvénients des anti-H2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51149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500" dirty="0">
                <a:solidFill>
                  <a:srgbClr val="008000"/>
                </a:solidFill>
              </a:rPr>
              <a:t>Antagonistes réversibles  </a:t>
            </a:r>
            <a:r>
              <a:rPr lang="fr-FR" sz="3500" dirty="0"/>
              <a:t>+  </a:t>
            </a:r>
            <a:r>
              <a:rPr lang="fr-FR" sz="3500" dirty="0">
                <a:solidFill>
                  <a:srgbClr val="FF0000"/>
                </a:solidFill>
              </a:rPr>
              <a:t>t1/2 courte</a:t>
            </a:r>
            <a:r>
              <a:rPr lang="fr-FR" sz="3500" dirty="0"/>
              <a:t> </a:t>
            </a:r>
            <a:r>
              <a:rPr lang="fr-FR" sz="3500" dirty="0">
                <a:solidFill>
                  <a:srgbClr val="008000"/>
                </a:solidFill>
              </a:rPr>
              <a:t>(1 à 5 h)</a:t>
            </a:r>
          </a:p>
          <a:p>
            <a:pPr lvl="1"/>
            <a:r>
              <a:rPr lang="fr-FR" sz="2600" dirty="0">
                <a:solidFill>
                  <a:srgbClr val="FF0000"/>
                </a:solidFill>
              </a:rPr>
              <a:t>Plusieurs prises journalières sont </a:t>
            </a:r>
            <a:r>
              <a:rPr lang="fr-FR" sz="2600" dirty="0" err="1">
                <a:solidFill>
                  <a:srgbClr val="FF0000"/>
                </a:solidFill>
              </a:rPr>
              <a:t>nécéssaires</a:t>
            </a:r>
            <a:r>
              <a:rPr lang="fr-FR" sz="2600" dirty="0"/>
              <a:t>.</a:t>
            </a:r>
          </a:p>
          <a:p>
            <a:pPr lvl="1"/>
            <a:r>
              <a:rPr lang="fr-FR" sz="2600" dirty="0"/>
              <a:t>A donner le </a:t>
            </a:r>
            <a:r>
              <a:rPr lang="fr-FR" sz="2600" dirty="0">
                <a:solidFill>
                  <a:srgbClr val="FF3399"/>
                </a:solidFill>
              </a:rPr>
              <a:t>soir</a:t>
            </a:r>
            <a:r>
              <a:rPr lang="fr-FR" sz="2600" dirty="0"/>
              <a:t> pour contrôle de l'acidité </a:t>
            </a:r>
            <a:r>
              <a:rPr lang="fr-FR" sz="2600" dirty="0">
                <a:solidFill>
                  <a:srgbClr val="FF3399"/>
                </a:solidFill>
              </a:rPr>
              <a:t>nocturne</a:t>
            </a:r>
            <a:r>
              <a:rPr lang="fr-FR" sz="2600" dirty="0"/>
              <a:t>.</a:t>
            </a:r>
          </a:p>
          <a:p>
            <a:pPr lvl="1"/>
            <a:r>
              <a:rPr lang="fr-FR" sz="2600" b="1" dirty="0">
                <a:solidFill>
                  <a:schemeClr val="accent6">
                    <a:lumMod val="75000"/>
                  </a:schemeClr>
                </a:solidFill>
              </a:rPr>
              <a:t>Faible observance = Efficacité limitée.</a:t>
            </a:r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b="1" dirty="0">
                <a:solidFill>
                  <a:srgbClr val="008000"/>
                </a:solidFill>
              </a:rPr>
              <a:t>Contrôle uniquement de la voie </a:t>
            </a:r>
            <a:r>
              <a:rPr lang="fr-FR" sz="2800" b="1" dirty="0" err="1">
                <a:solidFill>
                  <a:srgbClr val="008000"/>
                </a:solidFill>
              </a:rPr>
              <a:t>histaminergique</a:t>
            </a:r>
            <a:endParaRPr lang="fr-FR" sz="2800" b="1" dirty="0">
              <a:solidFill>
                <a:srgbClr val="008000"/>
              </a:solidFill>
            </a:endParaRPr>
          </a:p>
          <a:p>
            <a:pPr lvl="1"/>
            <a:r>
              <a:rPr lang="fr-FR" sz="2000" dirty="0"/>
              <a:t>activité parfois insuffisante ou nulle (si effet non-</a:t>
            </a:r>
            <a:r>
              <a:rPr lang="fr-FR" sz="2000" dirty="0" err="1"/>
              <a:t>médié</a:t>
            </a:r>
            <a:r>
              <a:rPr lang="fr-FR" sz="2000" dirty="0"/>
              <a:t> par le récepteur H2 [action de la gastrine, action cholinergique directe]).</a:t>
            </a:r>
            <a:endParaRPr lang="en-US" sz="2000" dirty="0"/>
          </a:p>
          <a:p>
            <a:pPr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/>
              <a:t>Elimination essentiellement rénale</a:t>
            </a:r>
          </a:p>
          <a:p>
            <a:pPr lvl="1"/>
            <a:r>
              <a:rPr lang="fr-FR" sz="2600" b="1" dirty="0">
                <a:solidFill>
                  <a:srgbClr val="FF3399"/>
                </a:solidFill>
              </a:rPr>
              <a:t>Adapter la posologie si IR</a:t>
            </a:r>
          </a:p>
          <a:p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sz="3500" b="1" dirty="0">
                <a:solidFill>
                  <a:srgbClr val="FF0000"/>
                </a:solidFill>
              </a:rPr>
              <a:t>Moins puissants </a:t>
            </a:r>
            <a:r>
              <a:rPr lang="fr-FR" sz="3500" dirty="0"/>
              <a:t>que les IPP.</a:t>
            </a:r>
            <a:endParaRPr lang="en-US" sz="3500" dirty="0"/>
          </a:p>
          <a:p>
            <a:pPr lvl="1"/>
            <a:endParaRPr lang="fr-FR" dirty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00132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Effets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indésirables</a:t>
            </a:r>
            <a:r>
              <a:rPr lang="en-US" b="1" dirty="0">
                <a:solidFill>
                  <a:srgbClr val="002060"/>
                </a:solidFill>
              </a:rPr>
              <a:t> des anti-H</a:t>
            </a:r>
            <a:r>
              <a:rPr lang="en-US" sz="2800" b="1" dirty="0">
                <a:solidFill>
                  <a:srgbClr val="002060"/>
                </a:solidFill>
              </a:rPr>
              <a:t>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8"/>
            <a:ext cx="9144000" cy="5786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 err="1">
                <a:solidFill>
                  <a:srgbClr val="0070C0"/>
                </a:solidFill>
              </a:rPr>
              <a:t>Rares</a:t>
            </a:r>
            <a:r>
              <a:rPr lang="en-US" sz="3600" b="1" u="sng" dirty="0">
                <a:solidFill>
                  <a:srgbClr val="0070C0"/>
                </a:solidFill>
              </a:rPr>
              <a:t>:</a:t>
            </a:r>
          </a:p>
          <a:p>
            <a:r>
              <a:rPr lang="en-US" dirty="0" err="1"/>
              <a:t>Céphalées</a:t>
            </a:r>
            <a:r>
              <a:rPr lang="en-US" dirty="0"/>
              <a:t>, Fatigue.</a:t>
            </a:r>
          </a:p>
          <a:p>
            <a:r>
              <a:rPr lang="en-US" dirty="0"/>
              <a:t>Eruptions </a:t>
            </a:r>
            <a:r>
              <a:rPr lang="en-US" dirty="0" err="1"/>
              <a:t>cutanées</a:t>
            </a:r>
            <a:r>
              <a:rPr lang="en-US" dirty="0"/>
              <a:t>, </a:t>
            </a:r>
            <a:r>
              <a:rPr lang="en-US" dirty="0" err="1"/>
              <a:t>Douleurs</a:t>
            </a:r>
            <a:r>
              <a:rPr lang="en-US" dirty="0"/>
              <a:t> </a:t>
            </a:r>
            <a:r>
              <a:rPr lang="en-US" dirty="0" err="1"/>
              <a:t>musculaires</a:t>
            </a:r>
            <a:r>
              <a:rPr lang="en-US" dirty="0"/>
              <a:t>.</a:t>
            </a:r>
          </a:p>
          <a:p>
            <a:r>
              <a:rPr lang="fr-FR" dirty="0"/>
              <a:t>Néphrite interstitielle et Hépatite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(Très rares)</a:t>
            </a:r>
          </a:p>
          <a:p>
            <a:pPr>
              <a:buNone/>
            </a:pPr>
            <a:endParaRPr lang="fr-FR" sz="1800" dirty="0"/>
          </a:p>
          <a:p>
            <a:pPr>
              <a:buNone/>
            </a:pPr>
            <a:r>
              <a:rPr lang="fr-FR" dirty="0"/>
              <a:t>– </a:t>
            </a:r>
            <a:r>
              <a:rPr lang="fr-FR" b="1" dirty="0">
                <a:solidFill>
                  <a:srgbClr val="FF3399"/>
                </a:solidFill>
              </a:rPr>
              <a:t>IV; IR; Âgés</a:t>
            </a:r>
            <a:r>
              <a:rPr lang="en-US" dirty="0"/>
              <a:t>:</a:t>
            </a:r>
            <a:r>
              <a:rPr lang="fr-FR" dirty="0"/>
              <a:t> Confusion mentale</a:t>
            </a:r>
            <a:r>
              <a:rPr lang="en-US" dirty="0"/>
              <a:t>, Agitation, D</a:t>
            </a:r>
            <a:r>
              <a:rPr lang="fr-FR" dirty="0"/>
              <a:t>é</a:t>
            </a:r>
            <a:r>
              <a:rPr lang="en-US" dirty="0"/>
              <a:t>lire.</a:t>
            </a:r>
          </a:p>
          <a:p>
            <a:pPr>
              <a:buNone/>
            </a:pPr>
            <a:r>
              <a:rPr lang="fr-FR" dirty="0"/>
              <a:t>– </a:t>
            </a:r>
            <a:r>
              <a:rPr lang="fr-FR" b="1" dirty="0">
                <a:solidFill>
                  <a:srgbClr val="FF3399"/>
                </a:solidFill>
              </a:rPr>
              <a:t>IV</a:t>
            </a:r>
            <a:r>
              <a:rPr lang="en-US" b="1" dirty="0">
                <a:solidFill>
                  <a:srgbClr val="FF3399"/>
                </a:solidFill>
              </a:rPr>
              <a:t>:</a:t>
            </a:r>
            <a:r>
              <a:rPr lang="en-US" dirty="0"/>
              <a:t> </a:t>
            </a:r>
            <a:r>
              <a:rPr lang="fr-FR" dirty="0"/>
              <a:t>Bradycardie et Hypotension</a:t>
            </a:r>
          </a:p>
          <a:p>
            <a:pPr>
              <a:buNone/>
            </a:pPr>
            <a:endParaRPr lang="fr-FR" sz="1600" dirty="0"/>
          </a:p>
          <a:p>
            <a:pPr>
              <a:buNone/>
            </a:pPr>
            <a:r>
              <a:rPr lang="fr-FR" sz="3600" b="1" u="sng" dirty="0">
                <a:solidFill>
                  <a:srgbClr val="0070C0"/>
                </a:solidFill>
              </a:rPr>
              <a:t>Plus spécifiques à la Cimétidine</a:t>
            </a:r>
            <a:endParaRPr lang="fr-FR" b="1" dirty="0">
              <a:solidFill>
                <a:srgbClr val="008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3200" dirty="0"/>
              <a:t>Traitement prolongé</a:t>
            </a:r>
          </a:p>
          <a:p>
            <a:pPr lvl="2">
              <a:buFont typeface="Wingdings" pitchFamily="2" charset="2"/>
              <a:buChar char="§"/>
            </a:pPr>
            <a:r>
              <a:rPr lang="fr-FR" dirty="0">
                <a:cs typeface="Times New Roman"/>
              </a:rPr>
              <a:t>↑ Sécrétion de prolactine</a:t>
            </a:r>
            <a:endParaRPr lang="fr-FR" dirty="0"/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9388" y="4500570"/>
            <a:ext cx="2643174" cy="16430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Gynécomastie réversible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Impuissance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00760" y="528480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57256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Misoprostol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429720" cy="578645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Analogues des </a:t>
            </a:r>
            <a:r>
              <a:rPr lang="en-US" b="1" dirty="0" err="1">
                <a:solidFill>
                  <a:srgbClr val="FF0000"/>
                </a:solidFill>
              </a:rPr>
              <a:t>prostaglandines</a:t>
            </a:r>
            <a:r>
              <a:rPr lang="en-US" b="1" dirty="0">
                <a:solidFill>
                  <a:srgbClr val="FF0000"/>
                </a:solidFill>
              </a:rPr>
              <a:t> PGE1</a:t>
            </a:r>
          </a:p>
          <a:p>
            <a:endParaRPr lang="fr-FR" sz="1400" dirty="0"/>
          </a:p>
          <a:p>
            <a:r>
              <a:rPr lang="fr-FR" dirty="0">
                <a:solidFill>
                  <a:srgbClr val="0070C0"/>
                </a:solidFill>
              </a:rPr>
              <a:t>Double mécanisme d’action action</a:t>
            </a:r>
          </a:p>
          <a:p>
            <a:pPr lvl="1"/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Cytoprotectrice</a:t>
            </a:r>
            <a:r>
              <a:rPr lang="fr-FR" dirty="0"/>
              <a:t>: Favorise la </a:t>
            </a:r>
            <a:r>
              <a:rPr lang="fr-FR" dirty="0" err="1"/>
              <a:t>prod</a:t>
            </a:r>
            <a:r>
              <a:rPr lang="fr-FR" dirty="0"/>
              <a:t>. de mucus.</a:t>
            </a:r>
          </a:p>
          <a:p>
            <a:pPr lvl="1"/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Antisécrétoire</a:t>
            </a:r>
            <a:r>
              <a:rPr lang="en-US" dirty="0"/>
              <a:t>: Inhibition de la production </a:t>
            </a:r>
            <a:r>
              <a:rPr lang="en-US" dirty="0" err="1"/>
              <a:t>acide</a:t>
            </a:r>
            <a:r>
              <a:rPr lang="en-US" dirty="0"/>
              <a:t>.</a:t>
            </a:r>
            <a:endParaRPr lang="fr-FR" dirty="0"/>
          </a:p>
          <a:p>
            <a:pPr lvl="1"/>
            <a:endParaRPr lang="fr-FR" sz="1200" dirty="0"/>
          </a:p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Effets </a:t>
            </a:r>
            <a:r>
              <a:rPr lang="fr-FR" b="1" dirty="0" err="1">
                <a:solidFill>
                  <a:schemeClr val="accent6">
                    <a:lumMod val="75000"/>
                  </a:schemeClr>
                </a:solidFill>
              </a:rPr>
              <a:t>IIaires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b="1" dirty="0"/>
              <a:t> </a:t>
            </a:r>
            <a:r>
              <a:rPr lang="en-US" b="1" dirty="0">
                <a:solidFill>
                  <a:srgbClr val="7030A0"/>
                </a:solidFill>
              </a:rPr>
              <a:t>D</a:t>
            </a:r>
            <a:r>
              <a:rPr lang="fr-FR" b="1" dirty="0" err="1">
                <a:solidFill>
                  <a:srgbClr val="7030A0"/>
                </a:solidFill>
              </a:rPr>
              <a:t>iarrhée</a:t>
            </a:r>
            <a:r>
              <a:rPr lang="fr-FR" b="1" dirty="0">
                <a:solidFill>
                  <a:srgbClr val="7030A0"/>
                </a:solidFill>
              </a:rPr>
              <a:t> </a:t>
            </a:r>
            <a:r>
              <a:rPr lang="fr-FR" dirty="0"/>
              <a:t>+ Douleur abdominale </a:t>
            </a:r>
            <a:r>
              <a:rPr lang="fr-FR" dirty="0">
                <a:solidFill>
                  <a:srgbClr val="FF3399"/>
                </a:solidFill>
              </a:rPr>
              <a:t>20%</a:t>
            </a:r>
            <a:endParaRPr lang="fr-FR" dirty="0"/>
          </a:p>
          <a:p>
            <a:endParaRPr lang="fr-FR" sz="1200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Stimule les contractions utérines.</a:t>
            </a:r>
          </a:p>
          <a:p>
            <a:pPr lvl="1"/>
            <a:r>
              <a:rPr lang="fr-FR" b="1" dirty="0">
                <a:solidFill>
                  <a:srgbClr val="FF0000"/>
                </a:solidFill>
              </a:rPr>
              <a:t>CI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Grossesse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CI</a:t>
            </a:r>
            <a:r>
              <a:rPr lang="fr-FR" b="1" dirty="0">
                <a:solidFill>
                  <a:srgbClr val="FF0000"/>
                </a:solidFill>
              </a:rPr>
              <a:t>:</a:t>
            </a:r>
            <a:r>
              <a:rPr lang="fr-FR" dirty="0"/>
              <a:t> Femme en âge de procréer en absence de contraception efficace</a:t>
            </a:r>
          </a:p>
          <a:p>
            <a:pPr lvl="1">
              <a:buNone/>
            </a:pPr>
            <a:endParaRPr lang="fr-FR" sz="1200" dirty="0"/>
          </a:p>
          <a:p>
            <a:r>
              <a:rPr lang="fr-FR" dirty="0"/>
              <a:t>Rarement utilisé en raison de ses effets indésirables et des inconvénients de plusieurs </a:t>
            </a:r>
            <a:r>
              <a:rPr lang="en-US" dirty="0"/>
              <a:t>(4) </a:t>
            </a:r>
            <a:r>
              <a:rPr lang="en-US" dirty="0" err="1"/>
              <a:t>pri</a:t>
            </a:r>
            <a:r>
              <a:rPr lang="fr-FR" dirty="0"/>
              <a:t>ses/jr  [t1/2= 30 mn</a:t>
            </a:r>
            <a:r>
              <a:rPr lang="en-US" dirty="0"/>
              <a:t>]</a:t>
            </a:r>
            <a:endParaRPr lang="fr-FR" dirty="0"/>
          </a:p>
          <a:p>
            <a:endParaRPr lang="fr-FR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Classification des ulcères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/>
              <a:t>Selon la cause: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fr-FR" b="1" dirty="0">
                <a:solidFill>
                  <a:srgbClr val="008000"/>
                </a:solidFill>
              </a:rPr>
              <a:t>Ulcères à </a:t>
            </a:r>
            <a:r>
              <a:rPr lang="fr-FR" b="1" dirty="0" err="1">
                <a:solidFill>
                  <a:srgbClr val="008000"/>
                </a:solidFill>
              </a:rPr>
              <a:t>Hélicobacter</a:t>
            </a:r>
            <a:r>
              <a:rPr lang="fr-FR" b="1" dirty="0">
                <a:solidFill>
                  <a:srgbClr val="008000"/>
                </a:solidFill>
              </a:rPr>
              <a:t> pylori (</a:t>
            </a:r>
            <a:r>
              <a:rPr lang="fr-FR" b="1" dirty="0" err="1">
                <a:solidFill>
                  <a:srgbClr val="008000"/>
                </a:solidFill>
              </a:rPr>
              <a:t>H.p</a:t>
            </a:r>
            <a:r>
              <a:rPr lang="fr-FR" b="1" dirty="0">
                <a:solidFill>
                  <a:srgbClr val="008000"/>
                </a:solidFill>
              </a:rPr>
              <a:t>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600" b="1" dirty="0"/>
              <a:t>70 à 80 % des ulcères gastriques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 err="1"/>
              <a:t>Jusqu’à</a:t>
            </a:r>
            <a:r>
              <a:rPr lang="en-US" sz="2600" b="1" dirty="0"/>
              <a:t> 95% des </a:t>
            </a:r>
            <a:r>
              <a:rPr lang="en-US" sz="2600" b="1" dirty="0" err="1"/>
              <a:t>ulcères</a:t>
            </a:r>
            <a:r>
              <a:rPr lang="en-US" sz="2600" b="1" dirty="0"/>
              <a:t> </a:t>
            </a:r>
            <a:r>
              <a:rPr lang="en-US" sz="2600" b="1" dirty="0" err="1"/>
              <a:t>duodénaux</a:t>
            </a:r>
            <a:r>
              <a:rPr lang="en-US" sz="2600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Ulcères médicamenteux:</a:t>
            </a:r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AINS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Facteur</a:t>
            </a:r>
            <a:r>
              <a:rPr lang="en-US" dirty="0"/>
              <a:t> de </a:t>
            </a:r>
            <a:r>
              <a:rPr lang="en-US" dirty="0" err="1"/>
              <a:t>risque</a:t>
            </a:r>
            <a:r>
              <a:rPr lang="en-US" dirty="0"/>
              <a:t> </a:t>
            </a:r>
            <a:r>
              <a:rPr lang="en-US" dirty="0" err="1"/>
              <a:t>majeur</a:t>
            </a:r>
            <a:r>
              <a:rPr lang="en-US" dirty="0"/>
              <a:t> </a:t>
            </a:r>
            <a:r>
              <a:rPr lang="en-US" dirty="0" err="1"/>
              <a:t>d’ulcères</a:t>
            </a:r>
            <a:r>
              <a:rPr lang="en-US" dirty="0"/>
              <a:t> GD.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Autres</a:t>
            </a:r>
          </a:p>
          <a:p>
            <a:pPr marL="914400" lvl="1" indent="-514350"/>
            <a:r>
              <a:rPr lang="fr-FR" dirty="0"/>
              <a:t>Stress ulcère</a:t>
            </a:r>
          </a:p>
          <a:p>
            <a:pPr marL="914400" lvl="1" indent="-514350"/>
            <a:r>
              <a:rPr lang="fr-FR" dirty="0"/>
              <a:t>Syndrome  de </a:t>
            </a:r>
            <a:r>
              <a:rPr lang="fr-FR" dirty="0" err="1"/>
              <a:t>Zollinger</a:t>
            </a:r>
            <a:r>
              <a:rPr lang="fr-FR" dirty="0"/>
              <a:t>-</a:t>
            </a:r>
            <a:r>
              <a:rPr lang="fr-FR" dirty="0" err="1"/>
              <a:t>Ellinson</a:t>
            </a:r>
            <a:r>
              <a:rPr lang="fr-FR" dirty="0"/>
              <a:t>, </a:t>
            </a:r>
          </a:p>
          <a:p>
            <a:pPr marL="914400" lvl="1" indent="-514350"/>
            <a:r>
              <a:rPr lang="fr-FR" dirty="0" err="1"/>
              <a:t>Mastocytose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94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EF8B4C-921A-BD15-E8A4-DC328EF2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Symptôme le plus fréquent: </a:t>
            </a:r>
            <a:r>
              <a:rPr lang="fr-FR" b="1" dirty="0">
                <a:solidFill>
                  <a:srgbClr val="FF2600"/>
                </a:solidFill>
              </a:rPr>
              <a:t>douleurs abdominales</a:t>
            </a:r>
            <a:r>
              <a:rPr lang="fr-FR" dirty="0"/>
              <a:t> ( épigastrique, allant de sensation vague d’inconfort aux crampes)</a:t>
            </a:r>
          </a:p>
          <a:p>
            <a:r>
              <a:rPr lang="fr-FR" dirty="0"/>
              <a:t>La douleur d’un ulcère </a:t>
            </a:r>
            <a:r>
              <a:rPr lang="fr-FR" dirty="0">
                <a:solidFill>
                  <a:srgbClr val="4F8F00"/>
                </a:solidFill>
              </a:rPr>
              <a:t>duodénale </a:t>
            </a:r>
            <a:r>
              <a:rPr lang="fr-FR" dirty="0"/>
              <a:t>est souvent déclenchée </a:t>
            </a:r>
            <a:r>
              <a:rPr lang="fr-FR" dirty="0">
                <a:solidFill>
                  <a:srgbClr val="4F8F00"/>
                </a:solidFill>
              </a:rPr>
              <a:t>1-3h après repas et est soulagés par le repas</a:t>
            </a:r>
            <a:r>
              <a:rPr lang="fr-FR" dirty="0"/>
              <a:t> alors que la </a:t>
            </a:r>
            <a:r>
              <a:rPr lang="fr-FR" dirty="0">
                <a:solidFill>
                  <a:srgbClr val="FF40FF"/>
                </a:solidFill>
              </a:rPr>
              <a:t>nourriture peut accentuer</a:t>
            </a:r>
            <a:r>
              <a:rPr lang="fr-FR" dirty="0"/>
              <a:t> la douleur d’un ulcère </a:t>
            </a:r>
            <a:r>
              <a:rPr lang="fr-FR" dirty="0">
                <a:solidFill>
                  <a:srgbClr val="FF40FF"/>
                </a:solidFill>
              </a:rPr>
              <a:t>gastrique</a:t>
            </a:r>
            <a:r>
              <a:rPr lang="fr-FR" dirty="0"/>
              <a:t> chez la plupart des patients</a:t>
            </a:r>
          </a:p>
          <a:p>
            <a:r>
              <a:rPr lang="fr-FR" dirty="0"/>
              <a:t>La douleur peut s’accompagner de </a:t>
            </a:r>
            <a:r>
              <a:rPr lang="fr-FR" dirty="0">
                <a:solidFill>
                  <a:srgbClr val="0433FF"/>
                </a:solidFill>
              </a:rPr>
              <a:t>brulures, rots, ballonnements</a:t>
            </a:r>
            <a:r>
              <a:rPr lang="fr-FR" dirty="0"/>
              <a:t>. </a:t>
            </a:r>
            <a:r>
              <a:rPr lang="fr-FR" dirty="0">
                <a:solidFill>
                  <a:srgbClr val="0433FF"/>
                </a:solidFill>
              </a:rPr>
              <a:t>Les nausées, vomissements et anorexie</a:t>
            </a:r>
            <a:r>
              <a:rPr lang="fr-FR" dirty="0"/>
              <a:t> sont plus communs avec l’ulcère </a:t>
            </a:r>
            <a:r>
              <a:rPr lang="fr-FR" dirty="0">
                <a:solidFill>
                  <a:srgbClr val="0433FF"/>
                </a:solidFill>
              </a:rPr>
              <a:t>gastrique</a:t>
            </a:r>
            <a:r>
              <a:rPr lang="fr-FR" dirty="0"/>
              <a:t>.</a:t>
            </a:r>
          </a:p>
          <a:p>
            <a:endParaRPr lang="fr-D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1BAF60-836D-1833-FCBA-7F280D78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Présentation clinique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897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9AA3B2-B1CE-8BF2-4554-78E6EDCDD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2" indent="930402" defTabSz="578358">
              <a:spcBef>
                <a:spcPts val="1700"/>
              </a:spcBef>
              <a:buSzTx/>
              <a:buNone/>
              <a:defRPr sz="3168"/>
            </a:pPr>
            <a:r>
              <a:rPr lang="fr-FR" sz="2178" dirty="0">
                <a:latin typeface="Apple Color Emoji"/>
                <a:ea typeface="Apple Color Emoji"/>
                <a:cs typeface="Apple Color Emoji"/>
                <a:sym typeface="Apple Color Emoji"/>
              </a:rPr>
              <a:t>🎯S</a:t>
            </a:r>
            <a:r>
              <a:rPr lang="fr-FR" dirty="0"/>
              <a:t>oulager la douleur</a:t>
            </a:r>
          </a:p>
          <a:p>
            <a:pPr marL="0" lvl="2" indent="930402" defTabSz="578358">
              <a:spcBef>
                <a:spcPts val="1700"/>
              </a:spcBef>
              <a:buSzTx/>
              <a:buNone/>
              <a:defRPr sz="3168"/>
            </a:pPr>
            <a:r>
              <a:rPr lang="fr-FR" sz="2178" dirty="0">
                <a:latin typeface="Apple Color Emoji"/>
                <a:ea typeface="Apple Color Emoji"/>
                <a:cs typeface="Apple Color Emoji"/>
                <a:sym typeface="Apple Color Emoji"/>
              </a:rPr>
              <a:t>🎯</a:t>
            </a:r>
            <a:r>
              <a:rPr lang="fr-FR" dirty="0"/>
              <a:t>prévenir la récurrence</a:t>
            </a:r>
          </a:p>
          <a:p>
            <a:pPr marL="0" lvl="2" indent="930402" defTabSz="578358">
              <a:spcBef>
                <a:spcPts val="1700"/>
              </a:spcBef>
              <a:buSzTx/>
              <a:buNone/>
              <a:defRPr sz="3168"/>
            </a:pPr>
            <a:r>
              <a:rPr lang="fr-FR" sz="2178" dirty="0">
                <a:latin typeface="Apple Color Emoji"/>
                <a:ea typeface="Apple Color Emoji"/>
                <a:cs typeface="Apple Color Emoji"/>
                <a:sym typeface="Apple Color Emoji"/>
              </a:rPr>
              <a:t>🎯</a:t>
            </a:r>
            <a:r>
              <a:rPr lang="fr-FR" dirty="0"/>
              <a:t>réduire les complications </a:t>
            </a:r>
          </a:p>
          <a:p>
            <a:pPr marL="0" indent="0" defTabSz="578358">
              <a:spcBef>
                <a:spcPts val="1700"/>
              </a:spcBef>
              <a:buSzTx/>
              <a:buNone/>
              <a:defRPr sz="3168"/>
            </a:pPr>
            <a:endParaRPr lang="fr-FR" dirty="0"/>
          </a:p>
          <a:p>
            <a:pPr marL="0" indent="0" defTabSz="578358">
              <a:spcBef>
                <a:spcPts val="1700"/>
              </a:spcBef>
              <a:buSzTx/>
              <a:buNone/>
              <a:defRPr sz="3168"/>
            </a:pPr>
            <a:r>
              <a:rPr lang="fr-FR" dirty="0"/>
              <a:t>Chez les patients atteints d’un ulcère à H. pylori, avec un ulcère actif, un historique d’ulcère, ou de complications le but est de:</a:t>
            </a:r>
          </a:p>
          <a:p>
            <a:pPr marL="0" lvl="2" indent="930402" defTabSz="578358">
              <a:spcBef>
                <a:spcPts val="1700"/>
              </a:spcBef>
              <a:buSzTx/>
              <a:buNone/>
              <a:defRPr sz="3168"/>
            </a:pPr>
            <a:r>
              <a:rPr lang="fr-FR" sz="2178" dirty="0">
                <a:latin typeface="Apple Color Emoji"/>
                <a:ea typeface="Apple Color Emoji"/>
                <a:cs typeface="Apple Color Emoji"/>
                <a:sym typeface="Apple Color Emoji"/>
              </a:rPr>
              <a:t>🎯</a:t>
            </a:r>
            <a:r>
              <a:rPr lang="fr-FR" dirty="0"/>
              <a:t>éradiquer le microorganisme</a:t>
            </a:r>
          </a:p>
          <a:p>
            <a:pPr marL="0" lvl="2" indent="930402" defTabSz="578358">
              <a:spcBef>
                <a:spcPts val="1700"/>
              </a:spcBef>
              <a:buSzTx/>
              <a:buNone/>
              <a:defRPr sz="3168"/>
            </a:pPr>
            <a:r>
              <a:rPr lang="fr-FR" sz="2178" dirty="0">
                <a:latin typeface="Apple Color Emoji"/>
                <a:ea typeface="Apple Color Emoji"/>
                <a:cs typeface="Apple Color Emoji"/>
                <a:sym typeface="Apple Color Emoji"/>
              </a:rPr>
              <a:t>🎯</a:t>
            </a:r>
            <a:r>
              <a:rPr lang="fr-FR" dirty="0"/>
              <a:t>guérir l’ulcère</a:t>
            </a:r>
          </a:p>
          <a:p>
            <a:endParaRPr lang="fr-D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3670F4-9BBD-19FB-8E94-BBA77490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Objectifs thérapeutiques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79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F60556-E7EE-A37E-3D74-FEDA6644C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buSzPct val="60000"/>
              <a:buBlip>
                <a:blip r:embed="rId2"/>
              </a:buBlip>
            </a:pPr>
            <a:r>
              <a:rPr lang="fr-FR" sz="2800" dirty="0"/>
              <a:t>Eliminer ou réduire le stress</a:t>
            </a:r>
          </a:p>
          <a:p>
            <a:pPr marL="228600" indent="-228600">
              <a:buSzPct val="60000"/>
              <a:buBlip>
                <a:blip r:embed="rId2"/>
              </a:buBlip>
            </a:pPr>
            <a:r>
              <a:rPr lang="fr-FR" sz="2800" dirty="0"/>
              <a:t> Arrêter le tabagisme</a:t>
            </a:r>
          </a:p>
          <a:p>
            <a:pPr marL="228600" indent="-228600">
              <a:buSzPct val="60000"/>
              <a:buBlip>
                <a:blip r:embed="rId2"/>
              </a:buBlip>
            </a:pPr>
            <a:r>
              <a:rPr lang="fr-FR" sz="2800" dirty="0"/>
              <a:t> Arrêter ou diminuer l’utilisation des AINS ( si possible utiliser des alternatives comme le </a:t>
            </a:r>
            <a:r>
              <a:rPr lang="fr-FR" sz="2800" dirty="0" err="1"/>
              <a:t>paracetamol</a:t>
            </a:r>
            <a:r>
              <a:rPr lang="fr-FR" sz="2800" dirty="0"/>
              <a:t> ou les inhibiteurs sélectifs de cox-2 )</a:t>
            </a:r>
          </a:p>
          <a:p>
            <a:pPr marL="228600" indent="-228600">
              <a:buSzPct val="60000"/>
              <a:buBlip>
                <a:blip r:embed="rId2"/>
              </a:buBlip>
            </a:pPr>
            <a:r>
              <a:rPr lang="fr-FR" sz="2800" dirty="0"/>
              <a:t>Eviter les aliments et boissons connus pour causer une dyspepsie ou exacerber les symptômes d’un ulcère ( aliments épicés, caféine, thé, alcool)</a:t>
            </a:r>
          </a:p>
          <a:p>
            <a:endParaRPr lang="fr-DZ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10C0A6-B491-DC4A-E06B-C50C0046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Traitement non-pharmacologique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6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1EB826-D0E7-8FED-D38A-CEA1F59C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DZ"/>
          </a:p>
        </p:txBody>
      </p:sp>
      <p:pic>
        <p:nvPicPr>
          <p:cNvPr id="4" name="pasted-image.tiff">
            <a:extLst>
              <a:ext uri="{FF2B5EF4-FFF2-40B4-BE49-F238E27FC236}">
                <a16:creationId xmlns:a16="http://schemas.microsoft.com/office/drawing/2014/main" id="{F8A4162A-0BE5-1EA9-AD80-DFA2DB8F5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7859"/>
            <a:ext cx="8964488" cy="652350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59420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Algorithme du traitement de l’Ulcère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1600200"/>
            <a:ext cx="8286808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0324"/>
            <a:ext cx="8501122" cy="868346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Traitement de l’ulcère à H. </a:t>
            </a:r>
            <a:r>
              <a:rPr lang="fr-FR" b="1" dirty="0" err="1">
                <a:solidFill>
                  <a:srgbClr val="002060"/>
                </a:solidFill>
              </a:rPr>
              <a:t>pylori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22" y="1000108"/>
            <a:ext cx="6929454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46DF90-D1EC-BB77-DE2C-5CD2DF6C7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08026" indent="-208026" defTabSz="531622">
              <a:spcBef>
                <a:spcPts val="1600"/>
              </a:spcBef>
              <a:buSzPct val="100000"/>
              <a:buBlip>
                <a:blip r:embed="rId2"/>
              </a:buBlip>
              <a:defRPr sz="2912"/>
            </a:pPr>
            <a:r>
              <a:rPr lang="fr-FR" dirty="0"/>
              <a:t>L’éradication de HP est recommandée</a:t>
            </a:r>
          </a:p>
          <a:p>
            <a:pPr marL="208026" indent="-208026" defTabSz="531622">
              <a:spcBef>
                <a:spcPts val="1600"/>
              </a:spcBef>
              <a:buSzPct val="100000"/>
              <a:buBlip>
                <a:blip r:embed="rId2"/>
              </a:buBlip>
              <a:defRPr sz="2912"/>
            </a:pPr>
            <a:r>
              <a:rPr lang="fr-FR" dirty="0">
                <a:solidFill>
                  <a:srgbClr val="FF2600"/>
                </a:solidFill>
              </a:rPr>
              <a:t>Le traitement de premier choix</a:t>
            </a:r>
            <a:r>
              <a:rPr lang="fr-FR" dirty="0"/>
              <a:t> est un </a:t>
            </a:r>
            <a:r>
              <a:rPr lang="fr-FR" dirty="0">
                <a:solidFill>
                  <a:srgbClr val="FF2600"/>
                </a:solidFill>
              </a:rPr>
              <a:t>régime de 3 médicaments</a:t>
            </a:r>
            <a:r>
              <a:rPr lang="fr-FR" dirty="0"/>
              <a:t> : un </a:t>
            </a:r>
            <a:r>
              <a:rPr lang="fr-FR" dirty="0">
                <a:solidFill>
                  <a:srgbClr val="008F00"/>
                </a:solidFill>
              </a:rPr>
              <a:t>IPP, 2 antibiotiques; clarithromycine et l’amoxicilline </a:t>
            </a:r>
            <a:r>
              <a:rPr lang="fr-FR" dirty="0"/>
              <a:t>réservant le </a:t>
            </a:r>
            <a:r>
              <a:rPr lang="fr-FR" dirty="0" err="1"/>
              <a:t>metronidazole</a:t>
            </a:r>
            <a:r>
              <a:rPr lang="fr-FR" dirty="0"/>
              <a:t> pour le back up ( patients allergiques aux </a:t>
            </a:r>
            <a:r>
              <a:rPr lang="fr-FR" dirty="0" err="1"/>
              <a:t>pénicillines,résistance</a:t>
            </a:r>
            <a:r>
              <a:rPr lang="fr-FR" dirty="0"/>
              <a:t>, rechute). Un traitement de 7 jours est suffisant mais on préconise une durée de </a:t>
            </a:r>
            <a:r>
              <a:rPr lang="fr-FR" dirty="0">
                <a:solidFill>
                  <a:srgbClr val="008F00"/>
                </a:solidFill>
              </a:rPr>
              <a:t>10-14 jours </a:t>
            </a:r>
            <a:r>
              <a:rPr lang="fr-FR" dirty="0"/>
              <a:t>car associée avec une meilleure éradication et moins de résistance aux antibiotiques</a:t>
            </a:r>
          </a:p>
          <a:p>
            <a:pPr marL="208026" indent="-208026" defTabSz="531622">
              <a:spcBef>
                <a:spcPts val="1600"/>
              </a:spcBef>
              <a:buSzPct val="100000"/>
              <a:buBlip>
                <a:blip r:embed="rId2"/>
              </a:buBlip>
              <a:defRPr sz="2912"/>
            </a:pPr>
            <a:r>
              <a:rPr lang="fr-FR" dirty="0">
                <a:solidFill>
                  <a:srgbClr val="FF40FF"/>
                </a:solidFill>
              </a:rPr>
              <a:t>La thérapie quadruple</a:t>
            </a:r>
            <a:r>
              <a:rPr lang="fr-FR" dirty="0"/>
              <a:t> utilise : </a:t>
            </a:r>
            <a:r>
              <a:rPr lang="fr-FR" dirty="0">
                <a:solidFill>
                  <a:srgbClr val="0433FF"/>
                </a:solidFill>
              </a:rPr>
              <a:t>un IPP, le bismuth, le métronidazole et le tétracycline</a:t>
            </a:r>
            <a:r>
              <a:rPr lang="fr-FR" dirty="0"/>
              <a:t>. Elle accomplie une éradication comparable au premier traitement et permet une durée plus courte </a:t>
            </a:r>
            <a:r>
              <a:rPr lang="fr-FR" dirty="0">
                <a:solidFill>
                  <a:srgbClr val="0433FF"/>
                </a:solidFill>
              </a:rPr>
              <a:t>7 jours </a:t>
            </a:r>
            <a:r>
              <a:rPr lang="fr-FR" dirty="0"/>
              <a:t>mais est considéré comme un </a:t>
            </a:r>
            <a:r>
              <a:rPr lang="fr-FR" dirty="0">
                <a:solidFill>
                  <a:srgbClr val="FF40FF"/>
                </a:solidFill>
              </a:rPr>
              <a:t>traitement de 2ème intention</a:t>
            </a:r>
            <a:r>
              <a:rPr lang="fr-FR" dirty="0"/>
              <a:t> (lorsqu’un traitement a base de clarithromycine-amoxicilline est utilisé initialement)</a:t>
            </a:r>
          </a:p>
          <a:p>
            <a:endParaRPr lang="fr-D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A71F98-D23F-D306-91BD-44EE0BBE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60324"/>
            <a:ext cx="8501122" cy="868346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Traitement de l’ulcère à H. </a:t>
            </a:r>
            <a:r>
              <a:rPr lang="fr-FR" b="1" dirty="0" err="1">
                <a:solidFill>
                  <a:srgbClr val="002060"/>
                </a:solidFill>
              </a:rPr>
              <a:t>pylori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36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38F8B3-FB76-0624-CE16-7602E70C6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indent="-228600">
              <a:buSzPct val="100000"/>
              <a:buBlip>
                <a:blip r:embed="rId2"/>
              </a:buBlip>
            </a:pPr>
            <a:r>
              <a:rPr lang="fr-FR" dirty="0"/>
              <a:t>Si le traitement initial échoue, le second traitement doit:</a:t>
            </a:r>
          </a:p>
          <a:p>
            <a:pPr marL="1168400" lvl="2" indent="-228600">
              <a:buSzPct val="50000"/>
              <a:buBlip>
                <a:blip r:embed="rId3"/>
              </a:buBlip>
            </a:pPr>
            <a:r>
              <a:rPr lang="fr-FR" dirty="0"/>
              <a:t>utiliser des antibiotiques non inclus dans le premier traitement</a:t>
            </a:r>
          </a:p>
          <a:p>
            <a:pPr marL="1168400" lvl="2" indent="-228600">
              <a:buSzPct val="50000"/>
              <a:buBlip>
                <a:blip r:embed="rId3"/>
              </a:buBlip>
            </a:pPr>
            <a:r>
              <a:rPr lang="fr-FR" dirty="0"/>
              <a:t>inclure des antibiotiques pour lesquels il n’existe pas un problème de résistance</a:t>
            </a:r>
          </a:p>
          <a:p>
            <a:pPr marL="1168400" lvl="2" indent="-228600">
              <a:buSzPct val="50000"/>
              <a:buBlip>
                <a:blip r:embed="rId3"/>
              </a:buBlip>
            </a:pPr>
            <a:r>
              <a:rPr lang="fr-FR" dirty="0"/>
              <a:t>utiliser un médicament qui a un effet topique (bismuth)</a:t>
            </a:r>
          </a:p>
          <a:p>
            <a:pPr marL="1168400" lvl="2" indent="-228600">
              <a:buSzPct val="50000"/>
              <a:buBlip>
                <a:blip r:embed="rId3"/>
              </a:buBlip>
            </a:pPr>
            <a:r>
              <a:rPr lang="fr-FR" dirty="0"/>
              <a:t>s’étendre à une durée de 14 jours</a:t>
            </a:r>
          </a:p>
          <a:p>
            <a:pPr marL="228600" indent="-228600">
              <a:buSzPct val="100000"/>
              <a:buBlip>
                <a:blip r:embed="rId2"/>
              </a:buBlip>
            </a:pPr>
            <a:r>
              <a:rPr lang="fr-FR" dirty="0"/>
              <a:t> Une thérapie double ( IPP+anti-H2) n’est pas recommandée car n’apporte pas d’avantage d’efficacité </a:t>
            </a:r>
          </a:p>
          <a:p>
            <a:endParaRPr lang="fr-D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3489CA-B546-07AE-23E2-ECD71200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60324"/>
            <a:ext cx="8501122" cy="868346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Traitement de l’ulcère à H. </a:t>
            </a:r>
            <a:r>
              <a:rPr lang="fr-FR" b="1" dirty="0" err="1">
                <a:solidFill>
                  <a:srgbClr val="002060"/>
                </a:solidFill>
              </a:rPr>
              <a:t>pylori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18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CC11DB-09F4-9637-1B83-E6801853C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01168" indent="-201168" defTabSz="514095">
              <a:spcBef>
                <a:spcPts val="1500"/>
              </a:spcBef>
              <a:buSzPct val="100000"/>
              <a:buBlip>
                <a:blip r:embed="rId2"/>
              </a:buBlip>
              <a:defRPr sz="2816"/>
            </a:pPr>
            <a:r>
              <a:rPr lang="fr-FR" dirty="0"/>
              <a:t> Les </a:t>
            </a:r>
            <a:r>
              <a:rPr lang="fr-FR" dirty="0">
                <a:solidFill>
                  <a:srgbClr val="FF2600"/>
                </a:solidFill>
              </a:rPr>
              <a:t>AINS non sélectifs</a:t>
            </a:r>
            <a:r>
              <a:rPr lang="fr-FR" dirty="0"/>
              <a:t> doivent être </a:t>
            </a:r>
            <a:r>
              <a:rPr lang="fr-FR" dirty="0">
                <a:solidFill>
                  <a:srgbClr val="FF2600"/>
                </a:solidFill>
              </a:rPr>
              <a:t>arrêtés</a:t>
            </a:r>
            <a:r>
              <a:rPr lang="fr-FR" dirty="0"/>
              <a:t> lorsque un ulcère actif est confirmé.</a:t>
            </a:r>
          </a:p>
          <a:p>
            <a:pPr marL="201168" indent="-201168" defTabSz="514095">
              <a:spcBef>
                <a:spcPts val="1500"/>
              </a:spcBef>
              <a:buSzPct val="100000"/>
              <a:buBlip>
                <a:blip r:embed="rId2"/>
              </a:buBlip>
              <a:defRPr sz="2816"/>
            </a:pPr>
            <a:r>
              <a:rPr lang="fr-FR" dirty="0"/>
              <a:t>La plupart des ulcères à AINS non compliqués guérissent avec un </a:t>
            </a:r>
            <a:r>
              <a:rPr lang="fr-FR" dirty="0">
                <a:solidFill>
                  <a:srgbClr val="FF40FF"/>
                </a:solidFill>
              </a:rPr>
              <a:t>régime standard d’anti-H2, IPP ou sucralfate</a:t>
            </a:r>
            <a:r>
              <a:rPr lang="fr-FR" dirty="0"/>
              <a:t> si l’AINS est arrêté.</a:t>
            </a:r>
          </a:p>
          <a:p>
            <a:pPr marL="201168" indent="-201168" defTabSz="514095">
              <a:spcBef>
                <a:spcPts val="1500"/>
              </a:spcBef>
              <a:buSzPct val="100000"/>
              <a:buBlip>
                <a:blip r:embed="rId2"/>
              </a:buBlip>
              <a:defRPr sz="2816"/>
            </a:pPr>
            <a:r>
              <a:rPr lang="fr-FR" dirty="0"/>
              <a:t>Si </a:t>
            </a:r>
            <a:r>
              <a:rPr lang="fr-FR" dirty="0">
                <a:solidFill>
                  <a:srgbClr val="FF2600"/>
                </a:solidFill>
              </a:rPr>
              <a:t>l’AINS ne peut être arrêté</a:t>
            </a:r>
            <a:r>
              <a:rPr lang="fr-FR" dirty="0"/>
              <a:t>, il faut considérer la </a:t>
            </a:r>
            <a:r>
              <a:rPr lang="fr-FR" dirty="0">
                <a:solidFill>
                  <a:srgbClr val="008F00"/>
                </a:solidFill>
              </a:rPr>
              <a:t>réduction de sa dose</a:t>
            </a:r>
            <a:r>
              <a:rPr lang="fr-FR" dirty="0"/>
              <a:t>, le </a:t>
            </a:r>
            <a:r>
              <a:rPr lang="fr-FR" dirty="0">
                <a:solidFill>
                  <a:srgbClr val="008F00"/>
                </a:solidFill>
              </a:rPr>
              <a:t>changement</a:t>
            </a:r>
            <a:r>
              <a:rPr lang="fr-FR" dirty="0"/>
              <a:t> vers le paracétamol ou un inhibiteur sélectif de la COX-2. Dans le cas ou l’AINS doit être continué le traitement de choix est</a:t>
            </a:r>
            <a:r>
              <a:rPr lang="fr-FR" dirty="0">
                <a:solidFill>
                  <a:srgbClr val="FF2600"/>
                </a:solidFill>
              </a:rPr>
              <a:t> l’IPP</a:t>
            </a:r>
            <a:r>
              <a:rPr lang="fr-FR" dirty="0"/>
              <a:t>.</a:t>
            </a:r>
          </a:p>
          <a:p>
            <a:pPr marL="201168" indent="-201168" defTabSz="514095">
              <a:spcBef>
                <a:spcPts val="1500"/>
              </a:spcBef>
              <a:buSzPct val="100000"/>
              <a:buBlip>
                <a:blip r:embed="rId2"/>
              </a:buBlip>
              <a:defRPr sz="2816"/>
            </a:pPr>
            <a:r>
              <a:rPr lang="fr-FR" dirty="0"/>
              <a:t>Les patients à haut risque de développer des complications, doivent recevoir une </a:t>
            </a:r>
            <a:r>
              <a:rPr lang="fr-FR" dirty="0" err="1"/>
              <a:t>cothérapie</a:t>
            </a:r>
            <a:r>
              <a:rPr lang="fr-FR" dirty="0"/>
              <a:t> </a:t>
            </a:r>
            <a:r>
              <a:rPr lang="fr-FR" dirty="0" err="1"/>
              <a:t>IPP+misoprostol</a:t>
            </a:r>
            <a:r>
              <a:rPr lang="fr-FR" dirty="0"/>
              <a:t> s’ils continuent les AINS</a:t>
            </a:r>
          </a:p>
          <a:p>
            <a:pPr marL="201168" indent="-201168" defTabSz="514095">
              <a:spcBef>
                <a:spcPts val="1500"/>
              </a:spcBef>
              <a:buSzPct val="100000"/>
              <a:buBlip>
                <a:blip r:embed="rId2"/>
              </a:buBlip>
              <a:defRPr sz="2816"/>
            </a:pPr>
            <a:r>
              <a:rPr lang="fr-FR" dirty="0"/>
              <a:t>Le </a:t>
            </a:r>
            <a:r>
              <a:rPr lang="fr-FR" dirty="0">
                <a:solidFill>
                  <a:srgbClr val="0433FF"/>
                </a:solidFill>
              </a:rPr>
              <a:t>traitement de maintenance avec un IPP ou anti-H2</a:t>
            </a:r>
            <a:r>
              <a:rPr lang="fr-FR" dirty="0"/>
              <a:t> est recommandé pour les patients à haut risque avec des complications, HP, ou HP négatif</a:t>
            </a:r>
          </a:p>
          <a:p>
            <a:endParaRPr lang="fr-D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345393-99EF-EE72-B40B-B13D15276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58" y="60324"/>
            <a:ext cx="8501122" cy="868346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Ulcères induits par les AINS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4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9508B7-0364-7050-32BD-33AADE96E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Un ulcère est une lésion qui se forme sur la muqueuse, la paroi interne d'un organe. Dans le contexte du tube digestif, on parle d'ulcère gastro-duodénal lorsqu'il se situe dans l'estomac (ulcère gastrique) ou dans la première partie de l'intestin grêle, le duodénum (ulcère duodénal).</a:t>
            </a:r>
          </a:p>
          <a:p>
            <a:r>
              <a:rPr lang="fr-FR" dirty="0"/>
              <a:t>L'ulcère se caractérise par une perte de tissu, une sorte de « trou » qui se creuse dans la paroi de l'organe.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Localisation</a:t>
            </a:r>
            <a:r>
              <a:rPr lang="fr-FR" dirty="0"/>
              <a:t>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Ulcère gastrique : situé dans l'estomac.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Ulcère duodénal : situé dans le duodénum.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Profondeur</a:t>
            </a:r>
            <a:r>
              <a:rPr lang="fr-FR" dirty="0"/>
              <a:t> : L'ulcère peut atteindre différentes couches de la paroi, allant de la muqueuse superficielle aux couches musculaires plus profondes.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Causes principales</a:t>
            </a:r>
            <a:r>
              <a:rPr lang="fr-FR" dirty="0"/>
              <a:t>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Infection par la bactérie </a:t>
            </a:r>
            <a:r>
              <a:rPr lang="fr-FR" i="1" dirty="0"/>
              <a:t>Helicobacter pylori</a:t>
            </a:r>
            <a:r>
              <a:rPr lang="fr-FR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Utilisation prolongée de médicaments anti-inflammatoires non stéroïdiens (AINS).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/>
              <a:t>Déséquilibre</a:t>
            </a:r>
            <a:r>
              <a:rPr lang="fr-FR" dirty="0"/>
              <a:t> : L'ulcère résulte d'un déséquilibre entre les facteurs qui protègent la muqueuse et ceux qui l'agressent (acide gastrique, pepsine).</a:t>
            </a:r>
          </a:p>
          <a:p>
            <a:endParaRPr lang="fr-DZ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D378BC-D97F-CA36-DD84-0868BF66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Résumé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4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Ulc</a:t>
            </a:r>
            <a:r>
              <a:rPr lang="fr-FR" b="1" dirty="0">
                <a:solidFill>
                  <a:srgbClr val="002060"/>
                </a:solidFill>
              </a:rPr>
              <a:t>è</a:t>
            </a:r>
            <a:r>
              <a:rPr lang="en-US" b="1" dirty="0">
                <a:solidFill>
                  <a:srgbClr val="002060"/>
                </a:solidFill>
              </a:rPr>
              <a:t>re gastro-duodenal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L</a:t>
            </a:r>
            <a:r>
              <a:rPr lang="fr-FR" b="1" dirty="0">
                <a:solidFill>
                  <a:srgbClr val="00B050"/>
                </a:solidFill>
              </a:rPr>
              <a:t>é</a:t>
            </a:r>
            <a:r>
              <a:rPr lang="en-US" b="1" dirty="0" err="1">
                <a:solidFill>
                  <a:srgbClr val="00B050"/>
                </a:solidFill>
              </a:rPr>
              <a:t>sion</a:t>
            </a:r>
            <a:r>
              <a:rPr lang="en-US" b="1" dirty="0">
                <a:solidFill>
                  <a:srgbClr val="00B050"/>
                </a:solidFill>
              </a:rPr>
              <a:t> de la </a:t>
            </a:r>
            <a:r>
              <a:rPr lang="en-US" b="1" dirty="0" err="1">
                <a:solidFill>
                  <a:srgbClr val="00B050"/>
                </a:solidFill>
              </a:rPr>
              <a:t>muqueuse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gastrique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duod</a:t>
            </a:r>
            <a:r>
              <a:rPr lang="fr-FR" dirty="0"/>
              <a:t>é</a:t>
            </a:r>
            <a:r>
              <a:rPr lang="en-US" dirty="0" err="1"/>
              <a:t>nale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fr-FR" dirty="0">
                <a:solidFill>
                  <a:srgbClr val="FF3399"/>
                </a:solidFill>
              </a:rPr>
              <a:t>é</a:t>
            </a:r>
            <a:r>
              <a:rPr lang="en-US" dirty="0" err="1">
                <a:solidFill>
                  <a:srgbClr val="FF3399"/>
                </a:solidFill>
              </a:rPr>
              <a:t>sulte</a:t>
            </a:r>
            <a:r>
              <a:rPr lang="en-US" dirty="0">
                <a:solidFill>
                  <a:srgbClr val="FF3399"/>
                </a:solidFill>
              </a:rPr>
              <a:t> d’un d</a:t>
            </a:r>
            <a:r>
              <a:rPr lang="fr-FR" dirty="0">
                <a:solidFill>
                  <a:srgbClr val="FF3399"/>
                </a:solidFill>
              </a:rPr>
              <a:t>é</a:t>
            </a:r>
            <a:r>
              <a:rPr lang="en-US" dirty="0">
                <a:solidFill>
                  <a:srgbClr val="FF3399"/>
                </a:solidFill>
              </a:rPr>
              <a:t>s</a:t>
            </a:r>
            <a:r>
              <a:rPr lang="fr-FR" dirty="0">
                <a:solidFill>
                  <a:srgbClr val="FF3399"/>
                </a:solidFill>
              </a:rPr>
              <a:t>é</a:t>
            </a:r>
            <a:r>
              <a:rPr lang="en-US" dirty="0" err="1">
                <a:solidFill>
                  <a:srgbClr val="FF3399"/>
                </a:solidFill>
              </a:rPr>
              <a:t>quilibre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entre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67384" y="3143249"/>
            <a:ext cx="3819524" cy="1643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Facteurs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agressants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H+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/>
              <a:t>P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epsine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151205"/>
            <a:ext cx="4410076" cy="1849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Facteurs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protecteurs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Epith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lium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Mucus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Prostaglandines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79-ulcer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181475"/>
            <a:ext cx="2857521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+mn-lt"/>
              </a:rPr>
              <a:t>Les défenses de la muqueuse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4" y="4000504"/>
            <a:ext cx="4357686" cy="2857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000" b="1" dirty="0">
                <a:solidFill>
                  <a:srgbClr val="FF3399"/>
                </a:solidFill>
              </a:rPr>
              <a:t>4- Les prostaglandines</a:t>
            </a:r>
            <a:endParaRPr lang="en-US" sz="4000" b="1" dirty="0">
              <a:solidFill>
                <a:srgbClr val="FF3399"/>
              </a:solidFill>
            </a:endParaRPr>
          </a:p>
          <a:p>
            <a:pPr>
              <a:buNone/>
            </a:pPr>
            <a:r>
              <a:rPr lang="fr-FR" sz="4000" b="1" dirty="0">
                <a:solidFill>
                  <a:srgbClr val="0070C0"/>
                </a:solidFill>
              </a:rPr>
              <a:t>Estomac</a:t>
            </a:r>
            <a:r>
              <a:rPr lang="fr-FR" dirty="0"/>
              <a:t>, les </a:t>
            </a:r>
            <a:r>
              <a:rPr lang="fr-FR" b="1" dirty="0">
                <a:solidFill>
                  <a:srgbClr val="00B050"/>
                </a:solidFill>
              </a:rPr>
              <a:t>PG E1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et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b="1" dirty="0">
                <a:solidFill>
                  <a:srgbClr val="00B050"/>
                </a:solidFill>
              </a:rPr>
              <a:t>E2</a:t>
            </a:r>
            <a:r>
              <a:rPr lang="fr-FR" b="1" dirty="0"/>
              <a:t> </a:t>
            </a:r>
            <a:r>
              <a:rPr lang="fr-FR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fr-FR" b="1" dirty="0">
                <a:sym typeface="Wingdings 3"/>
              </a:rPr>
              <a:t></a:t>
            </a:r>
            <a:r>
              <a:rPr lang="fr-FR" dirty="0"/>
              <a:t> la sécrétion acide,</a:t>
            </a:r>
            <a:endParaRPr lang="en-US" dirty="0"/>
          </a:p>
          <a:p>
            <a:pPr>
              <a:buNone/>
            </a:pPr>
            <a:r>
              <a:rPr lang="fr-FR" b="1" dirty="0">
                <a:sym typeface="Wingdings 3"/>
              </a:rPr>
              <a:t></a:t>
            </a:r>
            <a:r>
              <a:rPr lang="fr-FR" dirty="0"/>
              <a:t> la sécrétion de mucus</a:t>
            </a:r>
            <a:endParaRPr lang="en-US" dirty="0"/>
          </a:p>
          <a:p>
            <a:pPr>
              <a:buNone/>
            </a:pPr>
            <a:r>
              <a:rPr lang="fr-FR" b="1" dirty="0">
                <a:sym typeface="Wingdings 3"/>
              </a:rPr>
              <a:t></a:t>
            </a:r>
            <a:r>
              <a:rPr lang="fr-FR" dirty="0"/>
              <a:t> la sécrétion de bicarbonate HCO3</a:t>
            </a:r>
          </a:p>
          <a:p>
            <a:pPr>
              <a:buNone/>
            </a:pPr>
            <a:r>
              <a:rPr lang="fr-FR" b="1" dirty="0">
                <a:sym typeface="Wingdings 3"/>
              </a:rPr>
              <a:t></a:t>
            </a:r>
            <a:r>
              <a:rPr lang="fr-FR" dirty="0"/>
              <a:t> les capacités de renouvellement de l’épithélium,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1785926"/>
            <a:ext cx="4572032" cy="2214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3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Le mucus</a:t>
            </a: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fr-FR" sz="3300" noProof="0" dirty="0"/>
          </a:p>
          <a:p>
            <a:pPr marL="514350" indent="-514350">
              <a:spcBef>
                <a:spcPct val="20000"/>
              </a:spcBef>
              <a:defRPr/>
            </a:pPr>
            <a:r>
              <a:rPr lang="fr-FR" sz="2800" dirty="0"/>
              <a:t>-Gel insoluble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-Tapisse l’épithélium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-Empêche le passage des enzymes protéolytiques et la diffusion de l’ion H+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14876" y="1752601"/>
            <a:ext cx="4124324" cy="1962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Les bicarbonates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Maintiennent neutralité à la superficie des cellules.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1406" y="3929067"/>
            <a:ext cx="4429156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>
                <a:solidFill>
                  <a:srgbClr val="FF3399"/>
                </a:solidFill>
              </a:rPr>
              <a:t>3-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cellules épithéliales superficielles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renouvellent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3-4 jours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Maintiennent l’intégrité du revêtement.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</a:t>
            </a:r>
            <a:r>
              <a:rPr lang="fr-FR" b="1" dirty="0">
                <a:solidFill>
                  <a:srgbClr val="002060"/>
                </a:solidFill>
              </a:rPr>
              <a:t>é</a:t>
            </a:r>
            <a:r>
              <a:rPr lang="en-US" b="1" dirty="0" err="1">
                <a:solidFill>
                  <a:srgbClr val="002060"/>
                </a:solidFill>
              </a:rPr>
              <a:t>canisme</a:t>
            </a:r>
            <a:r>
              <a:rPr lang="en-US" b="1" dirty="0">
                <a:solidFill>
                  <a:srgbClr val="002060"/>
                </a:solidFill>
              </a:rPr>
              <a:t> de s</a:t>
            </a:r>
            <a:r>
              <a:rPr lang="fr-FR" b="1" dirty="0" err="1">
                <a:solidFill>
                  <a:srgbClr val="002060"/>
                </a:solidFill>
              </a:rPr>
              <a:t>écrétion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de </a:t>
            </a:r>
            <a:r>
              <a:rPr lang="en-US" b="1" dirty="0" err="1">
                <a:solidFill>
                  <a:srgbClr val="002060"/>
                </a:solidFill>
              </a:rPr>
              <a:t>HCl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409700"/>
            <a:ext cx="9144032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+mn-lt"/>
              </a:rPr>
              <a:t>Régulation de la sécrétion de </a:t>
            </a:r>
            <a:r>
              <a:rPr lang="fr-FR" b="1" dirty="0" err="1">
                <a:solidFill>
                  <a:srgbClr val="002060"/>
                </a:solidFill>
                <a:latin typeface="+mn-lt"/>
              </a:rPr>
              <a:t>HCl</a:t>
            </a:r>
            <a:endParaRPr lang="en-US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74871"/>
            <a:ext cx="82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La sécrétion acide est stimulée par 3 facteurs :</a:t>
            </a:r>
            <a:endParaRPr lang="en-US" dirty="0"/>
          </a:p>
          <a:p>
            <a:pPr lvl="1"/>
            <a:r>
              <a:rPr lang="fr-FR" b="1" dirty="0">
                <a:solidFill>
                  <a:srgbClr val="FF3399"/>
                </a:solidFill>
              </a:rPr>
              <a:t>Histamine</a:t>
            </a:r>
            <a:r>
              <a:rPr lang="fr-FR" dirty="0"/>
              <a:t> (stimule la sécrétion d’</a:t>
            </a:r>
            <a:r>
              <a:rPr lang="fr-FR" dirty="0" err="1"/>
              <a:t>HCl</a:t>
            </a:r>
            <a:r>
              <a:rPr lang="fr-FR" dirty="0"/>
              <a:t>)</a:t>
            </a:r>
          </a:p>
          <a:p>
            <a:pPr lvl="1"/>
            <a:r>
              <a:rPr lang="fr-FR" b="1" dirty="0">
                <a:solidFill>
                  <a:srgbClr val="FF3399"/>
                </a:solidFill>
              </a:rPr>
              <a:t>Acétylcholine</a:t>
            </a:r>
            <a:r>
              <a:rPr lang="fr-FR" dirty="0"/>
              <a:t> </a:t>
            </a:r>
            <a:r>
              <a:rPr lang="en-US" dirty="0"/>
              <a:t>(</a:t>
            </a:r>
            <a:r>
              <a:rPr lang="fr-FR" dirty="0" err="1"/>
              <a:t>Ach</a:t>
            </a:r>
            <a:r>
              <a:rPr lang="en-US" dirty="0"/>
              <a:t>)</a:t>
            </a:r>
            <a:r>
              <a:rPr lang="ar-JO" dirty="0"/>
              <a:t> :</a:t>
            </a:r>
            <a:r>
              <a:rPr lang="fr-FR" dirty="0"/>
              <a:t>les nerfs vagues ou pneumogastriques (innervation parasympathique)</a:t>
            </a:r>
          </a:p>
          <a:p>
            <a:pPr lvl="1"/>
            <a:r>
              <a:rPr lang="fr-FR" b="1" dirty="0">
                <a:solidFill>
                  <a:srgbClr val="FF3399"/>
                </a:solidFill>
              </a:rPr>
              <a:t>Gastrine</a:t>
            </a:r>
            <a:r>
              <a:rPr lang="fr-FR" dirty="0"/>
              <a:t> (facteur hormonal)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1853</Words>
  <Application>Microsoft Office PowerPoint</Application>
  <PresentationFormat>Affichage à l'écran (4:3)</PresentationFormat>
  <Paragraphs>268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1" baseType="lpstr">
      <vt:lpstr>Apple Color Emoji</vt:lpstr>
      <vt:lpstr>Arial</vt:lpstr>
      <vt:lpstr>Calibri</vt:lpstr>
      <vt:lpstr>Times New Roman</vt:lpstr>
      <vt:lpstr>Wingdings</vt:lpstr>
      <vt:lpstr>Wingdings 3</vt:lpstr>
      <vt:lpstr>Thème Office</vt:lpstr>
      <vt:lpstr>Les Antiulcéreux</vt:lpstr>
      <vt:lpstr>Plan du cours</vt:lpstr>
      <vt:lpstr>Présentation PowerPoint</vt:lpstr>
      <vt:lpstr>Résumé</vt:lpstr>
      <vt:lpstr>Ulcère gastro-duodenal</vt:lpstr>
      <vt:lpstr>Les défenses de la muqueuse</vt:lpstr>
      <vt:lpstr>Présentation PowerPoint</vt:lpstr>
      <vt:lpstr>Mécanisme de sécrétion de HCl</vt:lpstr>
      <vt:lpstr>Régulation de la sécrétion de HCl</vt:lpstr>
      <vt:lpstr>A</vt:lpstr>
      <vt:lpstr>Classification des antiulcéreux</vt:lpstr>
      <vt:lpstr>Présentation PowerPoint</vt:lpstr>
      <vt:lpstr>Antacides neutralisants</vt:lpstr>
      <vt:lpstr>Protecteurs de la muqueuse </vt:lpstr>
      <vt:lpstr>Présentation PowerPoint</vt:lpstr>
      <vt:lpstr>Les inhibiteurs de la pompe à protons (IPP)  </vt:lpstr>
      <vt:lpstr>Mécanisme d'action des IPP</vt:lpstr>
      <vt:lpstr>Formes</vt:lpstr>
      <vt:lpstr>IPP</vt:lpstr>
      <vt:lpstr>IPP</vt:lpstr>
      <vt:lpstr>Les Antihistaminiques H2</vt:lpstr>
      <vt:lpstr>Les Antihistaminiques H2</vt:lpstr>
      <vt:lpstr>Inconvénients des anti-H2</vt:lpstr>
      <vt:lpstr>Effets indésirables des anti-H2</vt:lpstr>
      <vt:lpstr>Misoprostol</vt:lpstr>
      <vt:lpstr>Classification des ulcères</vt:lpstr>
      <vt:lpstr>Présentation clinique</vt:lpstr>
      <vt:lpstr>Objectifs thérapeutiques</vt:lpstr>
      <vt:lpstr>Traitement non-pharmacologique</vt:lpstr>
      <vt:lpstr>Algorithme du traitement de l’Ulcère</vt:lpstr>
      <vt:lpstr>Traitement de l’ulcère à H. pylori</vt:lpstr>
      <vt:lpstr>Traitement de l’ulcère à H. pylori</vt:lpstr>
      <vt:lpstr>Traitement de l’ulcère à H. pylori</vt:lpstr>
      <vt:lpstr>Ulcères induits par les 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ALEM</cp:lastModifiedBy>
  <cp:revision>42</cp:revision>
  <dcterms:modified xsi:type="dcterms:W3CDTF">2025-03-02T20:25:22Z</dcterms:modified>
</cp:coreProperties>
</file>