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284" r:id="rId3"/>
    <p:sldId id="304" r:id="rId4"/>
    <p:sldId id="263" r:id="rId5"/>
    <p:sldId id="320" r:id="rId6"/>
    <p:sldId id="288" r:id="rId7"/>
    <p:sldId id="305" r:id="rId8"/>
    <p:sldId id="306" r:id="rId9"/>
    <p:sldId id="321" r:id="rId10"/>
    <p:sldId id="283" r:id="rId11"/>
    <p:sldId id="307" r:id="rId12"/>
    <p:sldId id="30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9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8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1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13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9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1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3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1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3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25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1B7C0-4131-4DF4-817A-9C670CD6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981" y="1955800"/>
            <a:ext cx="12288982" cy="186131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Pathologies des Glandes Surrénales</a:t>
            </a:r>
            <a:br>
              <a:rPr lang="fr-F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Hyperaldostéronisme primaire </a:t>
            </a:r>
            <a:br>
              <a:rPr lang="fr-FR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d’Endocrinologie </a:t>
            </a:r>
            <a:b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fr-F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année de médecine 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3FBD1-D054-4A6C-B4F4-B49D2E136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5098473"/>
            <a:ext cx="10058400" cy="85787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Khelil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endocrinologie- diabétologie et maladies métaboliques</a:t>
            </a:r>
          </a:p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Faculté de médecine de Tlemcen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1689FE-7936-4B18-9255-36A80BCC6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091" y="190924"/>
            <a:ext cx="1024217" cy="96934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AAD6B46-18C5-4472-B7EA-F0CA60B16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3" y="190924"/>
            <a:ext cx="102421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6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79284"/>
            <a:ext cx="11056757" cy="410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 le plan para clinique</a:t>
            </a:r>
          </a:p>
          <a:p>
            <a:pPr marL="1371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58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odoniOldFaceBE-Regular"/>
            </a:endParaRPr>
          </a:p>
          <a:p>
            <a:pPr marL="0" marR="0" lvl="0" indent="44958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Mesure couplée de l’aldostérone et de la rénine =&gt; La dissociation rénine-aldostérone :</a:t>
            </a:r>
          </a:p>
          <a:p>
            <a:pPr marL="44958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signature biologique de l’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hyperaldostéronisme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primaire est une aldostérone élevée en présence d’une rénine basse (activité rénine plasmatique ou concentration plasmatique de rénine active), avec élévation du rapport aldostérone/rénine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09005" y="4260947"/>
            <a:ext cx="11644586" cy="1387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Repose sur l’exploration du système rénine angiotensine par les dosages suivants :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Rénine plasmatique activée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Aldostérone plasmatique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Aldostérone urinaire des 24 h</a:t>
            </a:r>
          </a:p>
        </p:txBody>
      </p:sp>
    </p:spTree>
    <p:extLst>
      <p:ext uri="{BB962C8B-B14F-4D97-AF65-F5344CB8AC3E}">
        <p14:creationId xmlns:p14="http://schemas.microsoft.com/office/powerpoint/2010/main" val="742893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385" y="1454868"/>
            <a:ext cx="10909004" cy="481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Adénome de Conn ou Hyperplasie bilatérale des surrénale?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Scanner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(ou IRM) des surrénales sans et avec injection de produit de contraste :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Examen de référence, en 1</a:t>
            </a:r>
            <a:r>
              <a:rPr kumimoji="0" lang="fr-FR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intention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cas d’adénome de Conn : Nodule isolé bien individualisé environ 10 mm de diamètre, Hypodense, Unilatéral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cas d’hyperplasie bilatérale des surrénales : Hyperplasie des 2 surrénales sans image de nodule</a:t>
            </a:r>
          </a:p>
          <a:p>
            <a:pPr marL="4572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dynamique :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 d’orthostatisme (stimulation)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 de charge sodée (inhibition)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 au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captopril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(inhibition)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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L’adénome est autonome et l’hyperplasie reste sensible au SRAA</a:t>
            </a:r>
          </a:p>
          <a:p>
            <a:pPr marL="90805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Cathétérisme veineux surrénal :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Recherche une asymétrie sécrétoire par dosage de l’aldostérone dans les veines surrénales.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1397E3-9487-427B-A032-A38B5FD2A3B0}"/>
              </a:ext>
            </a:extLst>
          </p:cNvPr>
          <p:cNvSpPr/>
          <p:nvPr/>
        </p:nvSpPr>
        <p:spPr>
          <a:xfrm>
            <a:off x="690447" y="1005840"/>
            <a:ext cx="6359709" cy="5747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 le plan para clinique 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521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6680" y="1967547"/>
            <a:ext cx="11313042" cy="3338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Adénome de Conn 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Chirurgie :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surrénalectomie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unilatérale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Préparation à la chirurgie :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Aldactone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arrêt des médicaments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hypokaliémiants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contre-indication ou échec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Aldactone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à vie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Hyperplasie bilatérale des surrénales :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Aldactone au long court 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6BA421-7BCD-42BC-8DD2-1A178FFE2BDA}"/>
              </a:ext>
            </a:extLst>
          </p:cNvPr>
          <p:cNvSpPr/>
          <p:nvPr/>
        </p:nvSpPr>
        <p:spPr>
          <a:xfrm>
            <a:off x="509451" y="879284"/>
            <a:ext cx="6257109" cy="6723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Principes du traitement </a:t>
            </a:r>
          </a:p>
        </p:txBody>
      </p:sp>
    </p:spTree>
    <p:extLst>
      <p:ext uri="{BB962C8B-B14F-4D97-AF65-F5344CB8AC3E}">
        <p14:creationId xmlns:p14="http://schemas.microsoft.com/office/powerpoint/2010/main" val="232926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1" y="879284"/>
            <a:ext cx="10896152" cy="468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9B2D1F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L'aldostérone = l'hormone de la réabsorption du sel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9B2D1F">
                  <a:lumMod val="40000"/>
                  <a:lumOff val="6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L'excès d'aldostérone a pour conséquence une rétention sodée avec fuite potassique majeure.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Essentiellement sous la dépendance du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rénine angiotensine, lui même stimulé par l’hypovolémie et la déplétion sodée et la diminution du débit sanguin rénal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9B2D1F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 gravité est  liée à cette fuite potassique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230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374" y="768627"/>
            <a:ext cx="10831014" cy="4879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hyperaldostéronismes peuvent être :</a:t>
            </a: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Secondaire: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cours des pathologies  affectant l’équilibre</a:t>
            </a: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hydroélectrolytique ou diminuant le calibre d’une artère rénale</a:t>
            </a: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rénine est augmentée.</a:t>
            </a: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Primaire: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 tumeur unilatérale(syndrome de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par hyperplasie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la glomérulée</a:t>
            </a:r>
          </a:p>
          <a:p>
            <a:pPr marL="0" marR="0" lvl="0" indent="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rénine est basse  </a:t>
            </a:r>
          </a:p>
        </p:txBody>
      </p:sp>
    </p:spTree>
    <p:extLst>
      <p:ext uri="{BB962C8B-B14F-4D97-AF65-F5344CB8AC3E}">
        <p14:creationId xmlns:p14="http://schemas.microsoft.com/office/powerpoint/2010/main" val="294398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6022" y="742305"/>
            <a:ext cx="10437223" cy="3499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clinique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Un syndrome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polyuro-polydipsigue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polyurie est variable dans son abondance (3 à 5 litres par 24 heures) mais réveille souvent le malade la nuit (pollakiurie nocturne). Les urines sont pâles, peu denses. La polydipsie en est la conséquence.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8755" y="3853542"/>
            <a:ext cx="10559654" cy="243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Une hypertension artérielle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C'est une hypertension résistante, permanente,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systolo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-diastolique, s'accompagnant souvent d'hypotension orthostatique.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 hypertension est souvent asymptomatique, seul symptôme fréquent : la céphalée.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9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32F9CC-3445-4A72-A2D1-BCD834736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1149532"/>
            <a:ext cx="10058400" cy="875211"/>
          </a:xfrm>
        </p:spPr>
        <p:txBody>
          <a:bodyPr>
            <a:normAutofit fontScale="90000"/>
          </a:bodyPr>
          <a:lstStyle/>
          <a:p>
            <a:br>
              <a:rPr lang="fr-FR" sz="4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4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clinique</a:t>
            </a:r>
            <a:br>
              <a:rPr lang="fr-FR" sz="4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8E1134-12BC-4648-ADA0-D32BA643E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Des troubles neuromusculaires</a:t>
            </a:r>
            <a:r>
              <a:rPr lang="fr-FR" sz="24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Ils comprennent des accès de paralysie transitoire de type paralysie périodique, de survenue brutale, prédominants aux membres inférieurs, sans trouble neurologique objectif et de disparition brutale.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Des crises de tétanie vraie</a:t>
            </a:r>
            <a:r>
              <a:rPr lang="fr-FR" sz="24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 crises sont objectivées par un signe de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Chvostek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un signe de Trousseau.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924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5159" y="2005449"/>
            <a:ext cx="11026990" cy="316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- Les signes biologiques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Hypokaliémie ou kaliémie inadaptée (prélèvement sans garrot) avec alcalose métabolique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Natrémie normale ou normale haute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Kaliurèse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normale ou augmentée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 Na/K urinaire supérieur à 1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3F6B4B-6FC3-42EE-A2A8-AB30F7AE018D}"/>
              </a:ext>
            </a:extLst>
          </p:cNvPr>
          <p:cNvSpPr/>
          <p:nvPr/>
        </p:nvSpPr>
        <p:spPr>
          <a:xfrm>
            <a:off x="1123406" y="879284"/>
            <a:ext cx="5812971" cy="6751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 le plan para clinique</a:t>
            </a:r>
          </a:p>
        </p:txBody>
      </p:sp>
    </p:spTree>
    <p:extLst>
      <p:ext uri="{BB962C8B-B14F-4D97-AF65-F5344CB8AC3E}">
        <p14:creationId xmlns:p14="http://schemas.microsoft.com/office/powerpoint/2010/main" val="138602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2119" y="879284"/>
            <a:ext cx="11026990" cy="1626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 le plan para clinique</a:t>
            </a:r>
          </a:p>
          <a:p>
            <a:pPr marL="1371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8590" y="2114858"/>
            <a:ext cx="11372284" cy="435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 de prélèvement 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Arrêt des médicaments interférant avec le SRAA 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Β-bloquants, diurétiques (2 semaines avant)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IEC, ARA-2 (4 semaines)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Anti-aldostérone (6semaines)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Peuvent être utilisés durant cette période : les antagonistes calciques et les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anti-hypertenseurs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centraux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Contrôle et correction des troubles ioniques : Na</a:t>
            </a:r>
            <a:r>
              <a:rPr kumimoji="0" lang="fr-FR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</a:t>
            </a:r>
            <a:r>
              <a:rPr kumimoji="0" lang="fr-FR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jour du prélèvement :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matin à jeun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Après 1 H de décubitus (l’orthostatisme stimule le SRAA) puis nouvelle série de dosages après 1 heure d’orthostatisme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Dosages hormonaux sous réserve d’une kaliémie et d’une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natriurèse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normales</a:t>
            </a:r>
          </a:p>
          <a:p>
            <a:pPr marL="67945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5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366683" y="-4296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9426" y="1876165"/>
            <a:ext cx="9825317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cas d’HAP 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Aldostéronémie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Rénine plasmatique active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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Aldostérone urinaire des 24 H 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 aldostérone / rénine active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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Hyperaldostéronisme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secondaire 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Aldostéronémie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Rénine plasmatique active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inadaptée (anormalement normale)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Aldostérone urinaire des 24 H 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normale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 aldostérone / rénine active peu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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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Rechercher la cause : sténose de l’artère rénale, médicaments, hypovolémie…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C8936C-B2FA-4B53-9076-967123FAFDF7}"/>
              </a:ext>
            </a:extLst>
          </p:cNvPr>
          <p:cNvSpPr/>
          <p:nvPr/>
        </p:nvSpPr>
        <p:spPr>
          <a:xfrm>
            <a:off x="-26124" y="1014001"/>
            <a:ext cx="7223760" cy="727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371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 le plan para clinique</a:t>
            </a:r>
          </a:p>
        </p:txBody>
      </p:sp>
    </p:spTree>
    <p:extLst>
      <p:ext uri="{BB962C8B-B14F-4D97-AF65-F5344CB8AC3E}">
        <p14:creationId xmlns:p14="http://schemas.microsoft.com/office/powerpoint/2010/main" val="150234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EDC08-2F17-47F7-81B7-20F5657A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4503" y="796834"/>
            <a:ext cx="10058400" cy="940526"/>
          </a:xfrm>
        </p:spPr>
        <p:txBody>
          <a:bodyPr>
            <a:noAutofit/>
          </a:bodyPr>
          <a:lstStyle/>
          <a:p>
            <a:pPr marL="1371600">
              <a:lnSpc>
                <a:spcPct val="107000"/>
              </a:lnSpc>
            </a:pPr>
            <a:r>
              <a:rPr lang="fr-FR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 plan para clinique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C49597-E83C-411C-89B1-9803A30DC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fr-FR" sz="2000" b="1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B- </a:t>
            </a:r>
            <a:r>
              <a:rPr lang="fr-FR" sz="2400" b="1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ECG :</a:t>
            </a:r>
            <a:endParaRPr lang="fr-FR" sz="2400" dirty="0">
              <a:solidFill>
                <a:srgbClr val="92D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Peut être normal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Signes d’hypokaliémie :</a:t>
            </a: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·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Aplatissement de l’onde T ou négativation (dans toutes les dérivations)</a:t>
            </a: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·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Sous-décalage du segment ST</a:t>
            </a: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·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Apparition d’une onde U</a:t>
            </a:r>
          </a:p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·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Troubles du rythme ventriculaires et supraventriculaire</a:t>
            </a:r>
          </a:p>
          <a:p>
            <a:pPr marL="1371600"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4050596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780</Words>
  <Application>Microsoft Office PowerPoint</Application>
  <PresentationFormat>Grand écran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Edwardian Script ITC</vt:lpstr>
      <vt:lpstr>Symbol</vt:lpstr>
      <vt:lpstr>Times New Roman</vt:lpstr>
      <vt:lpstr>Wingdings</vt:lpstr>
      <vt:lpstr>Rétrospective</vt:lpstr>
      <vt:lpstr>Pathologies des Glandes Surrénales Hyperaldostéronisme primaire   Module d’Endocrinologie  5 ème année de médecine </vt:lpstr>
      <vt:lpstr>Présentation PowerPoint</vt:lpstr>
      <vt:lpstr>Présentation PowerPoint</vt:lpstr>
      <vt:lpstr>Présentation PowerPoint</vt:lpstr>
      <vt:lpstr>  Tableau clinique </vt:lpstr>
      <vt:lpstr>Présentation PowerPoint</vt:lpstr>
      <vt:lpstr>Présentation PowerPoint</vt:lpstr>
      <vt:lpstr>Présentation PowerPoint</vt:lpstr>
      <vt:lpstr>Sur le plan para clinique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Pathologies des Glandes Surrénales Hyperaldostéronisme primaire   Module d’Endocrinologie  5 ème année de médecine </dc:title>
  <dc:creator>KHELLIL NOUR EL HOUDA</dc:creator>
  <cp:lastModifiedBy>KHELLIL NOUR EL HOUDA</cp:lastModifiedBy>
  <cp:revision>1</cp:revision>
  <dcterms:created xsi:type="dcterms:W3CDTF">2024-03-22T21:24:32Z</dcterms:created>
  <dcterms:modified xsi:type="dcterms:W3CDTF">2024-03-22T21:27:31Z</dcterms:modified>
</cp:coreProperties>
</file>