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itchFamily="34" charset="0"/>
      <p:regular r:id="rId11"/>
      <p:bold r:id="rId12"/>
      <p:italic r:id="rId13"/>
      <p:boldItalic r:id="rId14"/>
    </p:embeddedFont>
    <p:embeddedFont>
      <p:font typeface="Inter" charset="0"/>
      <p:regular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552"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58183"/>
            <a:ext cx="7556421" cy="1488519"/>
          </a:xfrm>
          <a:prstGeom prst="rect">
            <a:avLst/>
          </a:prstGeom>
          <a:noFill/>
          <a:ln/>
        </p:spPr>
        <p:txBody>
          <a:bodyPr wrap="square" lIns="0" tIns="0" rIns="0" bIns="0" rtlCol="0" anchor="t"/>
          <a:lstStyle/>
          <a:p>
            <a:pPr marL="0" indent="0" algn="r" rtl="1">
              <a:lnSpc>
                <a:spcPts val="5850"/>
              </a:lnSpc>
              <a:buNone/>
            </a:pPr>
            <a:r>
              <a:rPr lang="en-US" sz="4650" b="1" dirty="0" err="1" smtClean="0">
                <a:solidFill>
                  <a:srgbClr val="000000"/>
                </a:solidFill>
                <a:latin typeface="Petrona Bold" pitchFamily="34" charset="0"/>
                <a:ea typeface="Petrona Bold" pitchFamily="34" charset="-122"/>
                <a:cs typeface="Petrona Bold" pitchFamily="34" charset="-120"/>
              </a:rPr>
              <a:t>التعلم</a:t>
            </a:r>
            <a:endParaRPr lang="en-US" sz="4650" dirty="0"/>
          </a:p>
        </p:txBody>
      </p:sp>
      <p:sp>
        <p:nvSpPr>
          <p:cNvPr id="4" name="Text 1"/>
          <p:cNvSpPr/>
          <p:nvPr/>
        </p:nvSpPr>
        <p:spPr>
          <a:xfrm>
            <a:off x="6280190" y="3486864"/>
            <a:ext cx="7556421" cy="1088708"/>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استقطبت قضايا التعلم اهتمام مشاهير علماء النفس أمثال: إدوارد تورندايك، إيفان بافلوف، كلارك هل، فردريك سكينر، كوفكا وكوهلر، كيرت ليفين، جان بياجيه، جيروم برونر، ديفيد أوزبل وغيرهم.</a:t>
            </a:r>
            <a:endParaRPr lang="en-US" sz="1750" dirty="0"/>
          </a:p>
        </p:txBody>
      </p:sp>
      <p:sp>
        <p:nvSpPr>
          <p:cNvPr id="5" name="Text 2"/>
          <p:cNvSpPr/>
          <p:nvPr/>
        </p:nvSpPr>
        <p:spPr>
          <a:xfrm>
            <a:off x="6280190" y="4830723"/>
            <a:ext cx="7556421" cy="1088708"/>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فالتعلم عملية مرافقة للإنسان، حيث أن أي سلوك إرادي يصدر من الإنسان يكون للتعلم دور فيه، هذا ما جعل العلماء يؤسسون لنظريات مفسرة لهذه العملية المهمة، فتعددت المدارس ووجهات النظر.</a:t>
            </a:r>
            <a:endParaRPr lang="en-US" sz="1750" dirty="0"/>
          </a:p>
        </p:txBody>
      </p:sp>
      <p:sp>
        <p:nvSpPr>
          <p:cNvPr id="6" name="Shape 3"/>
          <p:cNvSpPr/>
          <p:nvPr/>
        </p:nvSpPr>
        <p:spPr>
          <a:xfrm>
            <a:off x="13473708" y="6191488"/>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13481328" y="6199108"/>
            <a:ext cx="347663" cy="347663"/>
          </a:xfrm>
          <a:prstGeom prst="rect">
            <a:avLst/>
          </a:prstGeom>
        </p:spPr>
      </p:pic>
      <p:sp>
        <p:nvSpPr>
          <p:cNvPr id="8" name="Text 4"/>
          <p:cNvSpPr/>
          <p:nvPr/>
        </p:nvSpPr>
        <p:spPr>
          <a:xfrm>
            <a:off x="11195447" y="6174581"/>
            <a:ext cx="2164913" cy="396835"/>
          </a:xfrm>
          <a:prstGeom prst="rect">
            <a:avLst/>
          </a:prstGeom>
          <a:noFill/>
          <a:ln/>
        </p:spPr>
        <p:txBody>
          <a:bodyPr wrap="none" lIns="0" tIns="0" rIns="0" bIns="0" rtlCol="0" anchor="t"/>
          <a:lstStyle/>
          <a:p>
            <a:pPr marL="0" indent="0" algn="r" rtl="1">
              <a:lnSpc>
                <a:spcPts val="3100"/>
              </a:lnSpc>
              <a:buNone/>
            </a:pPr>
            <a:r>
              <a:rPr lang="en-US" sz="2200" b="1" dirty="0">
                <a:solidFill>
                  <a:srgbClr val="272525"/>
                </a:solidFill>
                <a:latin typeface="Inter Bold" pitchFamily="34" charset="0"/>
                <a:ea typeface="Inter Bold" pitchFamily="34" charset="-122"/>
                <a:cs typeface="Inter Bold" pitchFamily="34" charset="-120"/>
              </a:rPr>
              <a:t>by Asma Abbes</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7882414" y="1393388"/>
            <a:ext cx="5954197" cy="744260"/>
          </a:xfrm>
          <a:prstGeom prst="rect">
            <a:avLst/>
          </a:prstGeom>
          <a:noFill/>
          <a:ln/>
        </p:spPr>
        <p:txBody>
          <a:bodyPr wrap="non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مفهوم التعلم</a:t>
            </a:r>
            <a:endParaRPr lang="en-US" sz="4650" dirty="0"/>
          </a:p>
        </p:txBody>
      </p:sp>
      <p:sp>
        <p:nvSpPr>
          <p:cNvPr id="4" name="Shape 1"/>
          <p:cNvSpPr/>
          <p:nvPr/>
        </p:nvSpPr>
        <p:spPr>
          <a:xfrm>
            <a:off x="10171748" y="2477810"/>
            <a:ext cx="3664863" cy="2428637"/>
          </a:xfrm>
          <a:prstGeom prst="roundRect">
            <a:avLst>
              <a:gd name="adj" fmla="val 3923"/>
            </a:avLst>
          </a:prstGeom>
          <a:solidFill>
            <a:srgbClr val="CCEEFF"/>
          </a:solidFill>
          <a:ln w="7620">
            <a:solidFill>
              <a:srgbClr val="B2D4E5"/>
            </a:solidFill>
            <a:prstDash val="solid"/>
          </a:ln>
        </p:spPr>
      </p:sp>
      <p:sp>
        <p:nvSpPr>
          <p:cNvPr id="5" name="Text 2"/>
          <p:cNvSpPr/>
          <p:nvPr/>
        </p:nvSpPr>
        <p:spPr>
          <a:xfrm>
            <a:off x="10625138" y="2712244"/>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التعريف التقليدي</a:t>
            </a:r>
            <a:endParaRPr lang="en-US" sz="2300" dirty="0"/>
          </a:p>
        </p:txBody>
      </p:sp>
      <p:sp>
        <p:nvSpPr>
          <p:cNvPr id="6" name="Text 3"/>
          <p:cNvSpPr/>
          <p:nvPr/>
        </p:nvSpPr>
        <p:spPr>
          <a:xfrm>
            <a:off x="10406182" y="3220403"/>
            <a:ext cx="3195995"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يعرفه (Baron,2001) بأنه أي تغيير دائم في السلوك ناتج عن الخبرة.</a:t>
            </a:r>
            <a:endParaRPr lang="en-US" sz="1750" dirty="0"/>
          </a:p>
        </p:txBody>
      </p:sp>
      <p:sp>
        <p:nvSpPr>
          <p:cNvPr id="7" name="Shape 4"/>
          <p:cNvSpPr/>
          <p:nvPr/>
        </p:nvSpPr>
        <p:spPr>
          <a:xfrm>
            <a:off x="6280071" y="2477810"/>
            <a:ext cx="3664863" cy="2428637"/>
          </a:xfrm>
          <a:prstGeom prst="roundRect">
            <a:avLst>
              <a:gd name="adj" fmla="val 3923"/>
            </a:avLst>
          </a:prstGeom>
          <a:solidFill>
            <a:srgbClr val="CCEEFF"/>
          </a:solidFill>
          <a:ln w="7620">
            <a:solidFill>
              <a:srgbClr val="B2D4E5"/>
            </a:solidFill>
            <a:prstDash val="solid"/>
          </a:ln>
        </p:spPr>
      </p:sp>
      <p:sp>
        <p:nvSpPr>
          <p:cNvPr id="8" name="Text 5"/>
          <p:cNvSpPr/>
          <p:nvPr/>
        </p:nvSpPr>
        <p:spPr>
          <a:xfrm>
            <a:off x="6733461" y="2712244"/>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التعريف الشامل</a:t>
            </a:r>
            <a:endParaRPr lang="en-US" sz="2300" dirty="0"/>
          </a:p>
        </p:txBody>
      </p:sp>
      <p:sp>
        <p:nvSpPr>
          <p:cNvPr id="9" name="Text 6"/>
          <p:cNvSpPr/>
          <p:nvPr/>
        </p:nvSpPr>
        <p:spPr>
          <a:xfrm>
            <a:off x="6514505" y="3220403"/>
            <a:ext cx="3195995" cy="1451610"/>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عملية تغيير شبه دائم في سلوك الفرد، لا يمكن ملاحظته مباشرة، ولكن يستدل عليه من الأداء أو السلوك الذي يصدر من الفرد.</a:t>
            </a:r>
            <a:endParaRPr lang="en-US" sz="1750" dirty="0"/>
          </a:p>
        </p:txBody>
      </p:sp>
      <p:sp>
        <p:nvSpPr>
          <p:cNvPr id="10" name="Shape 7"/>
          <p:cNvSpPr/>
          <p:nvPr/>
        </p:nvSpPr>
        <p:spPr>
          <a:xfrm>
            <a:off x="6280190" y="5133261"/>
            <a:ext cx="7556421" cy="1702832"/>
          </a:xfrm>
          <a:prstGeom prst="roundRect">
            <a:avLst>
              <a:gd name="adj" fmla="val 5595"/>
            </a:avLst>
          </a:prstGeom>
          <a:solidFill>
            <a:srgbClr val="CCEEFF"/>
          </a:solidFill>
          <a:ln w="7620">
            <a:solidFill>
              <a:srgbClr val="B2D4E5"/>
            </a:solidFill>
            <a:prstDash val="solid"/>
          </a:ln>
        </p:spPr>
      </p:sp>
      <p:sp>
        <p:nvSpPr>
          <p:cNvPr id="11" name="Text 8"/>
          <p:cNvSpPr/>
          <p:nvPr/>
        </p:nvSpPr>
        <p:spPr>
          <a:xfrm>
            <a:off x="10625138" y="5367695"/>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خصائص التعلم</a:t>
            </a:r>
            <a:endParaRPr lang="en-US" sz="2300" dirty="0"/>
          </a:p>
        </p:txBody>
      </p:sp>
      <p:sp>
        <p:nvSpPr>
          <p:cNvPr id="12" name="Text 9"/>
          <p:cNvSpPr/>
          <p:nvPr/>
        </p:nvSpPr>
        <p:spPr>
          <a:xfrm>
            <a:off x="6514624" y="5875853"/>
            <a:ext cx="7087553"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ينشأ نتيجة الممارسة، كما يظهر في تغيير الفرد، وهو عملية مستمرة طوال حياة الإنسان من خلال تفاعله مع البيئة المحيطة به.</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82414" y="1685449"/>
            <a:ext cx="5954197" cy="744260"/>
          </a:xfrm>
          <a:prstGeom prst="rect">
            <a:avLst/>
          </a:prstGeom>
          <a:noFill/>
          <a:ln/>
        </p:spPr>
        <p:txBody>
          <a:bodyPr wrap="non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المفهوم الحديث للتعلم</a:t>
            </a:r>
            <a:endParaRPr lang="en-US" sz="4650" dirty="0"/>
          </a:p>
        </p:txBody>
      </p:sp>
      <p:sp>
        <p:nvSpPr>
          <p:cNvPr id="3" name="Text 1"/>
          <p:cNvSpPr/>
          <p:nvPr/>
        </p:nvSpPr>
        <p:spPr>
          <a:xfrm>
            <a:off x="7591902" y="3368754"/>
            <a:ext cx="6244709" cy="1451610"/>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في دراسة حديثة قامت بها (Schneider, K. 2024) حيث اعتمد على مراجعة شاملة لتعريفات التعلم من وجهات نظر مختلفة (علوم التربية، الفلسفة، علم النفس: السلوكية، الإنسانية)، وقام بمراجعة هذه التعريفات بشكل منهجي تكاملي.</a:t>
            </a:r>
            <a:endParaRPr lang="en-US" sz="1750" dirty="0"/>
          </a:p>
        </p:txBody>
      </p:sp>
      <p:sp>
        <p:nvSpPr>
          <p:cNvPr id="4" name="Text 2"/>
          <p:cNvSpPr/>
          <p:nvPr/>
        </p:nvSpPr>
        <p:spPr>
          <a:xfrm>
            <a:off x="7591902" y="4820364"/>
            <a:ext cx="6244709" cy="1451610"/>
          </a:xfrm>
          <a:prstGeom prst="rect">
            <a:avLst/>
          </a:prstGeom>
          <a:noFill/>
          <a:ln/>
        </p:spPr>
        <p:txBody>
          <a:bodyPr wrap="square" lIns="0" tIns="0" rIns="0" bIns="0" rtlCol="0" anchor="t"/>
          <a:lstStyle/>
          <a:p>
            <a:pPr marL="0" indent="0" algn="r" rtl="1">
              <a:lnSpc>
                <a:spcPts val="2850"/>
              </a:lnSpc>
              <a:buNone/>
            </a:pPr>
            <a:r>
              <a:rPr lang="en-US" sz="1750" dirty="0" err="1" smtClean="0">
                <a:solidFill>
                  <a:srgbClr val="272525"/>
                </a:solidFill>
                <a:latin typeface="Inter" pitchFamily="34" charset="0"/>
                <a:ea typeface="Inter" pitchFamily="34" charset="-122"/>
                <a:cs typeface="Inter" pitchFamily="34" charset="-120"/>
              </a:rPr>
              <a:t>لاحظ</a:t>
            </a:r>
            <a:r>
              <a:rPr lang="ar-DZ" sz="1750" dirty="0" smtClean="0">
                <a:solidFill>
                  <a:srgbClr val="272525"/>
                </a:solidFill>
                <a:latin typeface="Inter" pitchFamily="34" charset="0"/>
                <a:ea typeface="Inter" pitchFamily="34" charset="-122"/>
                <a:cs typeface="Inter" pitchFamily="34" charset="-120"/>
              </a:rPr>
              <a:t>ت </a:t>
            </a:r>
            <a:r>
              <a:rPr lang="en-US" sz="1750" dirty="0" err="1" smtClean="0">
                <a:solidFill>
                  <a:srgbClr val="272525"/>
                </a:solidFill>
                <a:latin typeface="Inter" pitchFamily="34" charset="0"/>
                <a:ea typeface="Inter" pitchFamily="34" charset="-122"/>
                <a:cs typeface="Inter" pitchFamily="34" charset="-120"/>
              </a:rPr>
              <a:t>أن</a:t>
            </a:r>
            <a:r>
              <a:rPr lang="en-US" sz="1750" dirty="0" smtClean="0">
                <a:solidFill>
                  <a:srgbClr val="272525"/>
                </a:solidFill>
                <a:latin typeface="Inter" pitchFamily="34" charset="0"/>
                <a:ea typeface="Inter" pitchFamily="34" charset="-122"/>
                <a:cs typeface="Inter" pitchFamily="34" charset="-120"/>
              </a:rPr>
              <a:t> </a:t>
            </a:r>
            <a:r>
              <a:rPr lang="en-US" sz="1750" dirty="0">
                <a:solidFill>
                  <a:srgbClr val="272525"/>
                </a:solidFill>
                <a:latin typeface="Inter" pitchFamily="34" charset="0"/>
                <a:ea typeface="Inter" pitchFamily="34" charset="-122"/>
                <a:cs typeface="Inter" pitchFamily="34" charset="-120"/>
              </a:rPr>
              <a:t>هناك من يعرف التعلم على أنه عملية تغيير في السلوك، وهناك من يعرفه على أنه تغيير في آليات السلوك، وهناك من يعرفه على أنه عملية بناء للمعنى، وهناك من يعرفه على انه تغير في نظام معالجة المعلومات.</a:t>
            </a:r>
            <a:endParaRPr lang="en-US" sz="1750" dirty="0"/>
          </a:p>
        </p:txBody>
      </p:sp>
      <p:sp>
        <p:nvSpPr>
          <p:cNvPr id="5" name="Text 3"/>
          <p:cNvSpPr/>
          <p:nvPr/>
        </p:nvSpPr>
        <p:spPr>
          <a:xfrm>
            <a:off x="10867192" y="2996684"/>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000000"/>
                </a:solidFill>
                <a:latin typeface="Petrona Bold" pitchFamily="34" charset="0"/>
                <a:ea typeface="Petrona Bold" pitchFamily="34" charset="-122"/>
                <a:cs typeface="Petrona Bold" pitchFamily="34" charset="-120"/>
              </a:rPr>
              <a:t>التعريف الجديد للتعلم</a:t>
            </a:r>
            <a:endParaRPr lang="en-US" sz="2300" dirty="0"/>
          </a:p>
        </p:txBody>
      </p:sp>
      <p:sp>
        <p:nvSpPr>
          <p:cNvPr id="6" name="Text 4"/>
          <p:cNvSpPr/>
          <p:nvPr/>
        </p:nvSpPr>
        <p:spPr>
          <a:xfrm>
            <a:off x="853515" y="3368754"/>
            <a:ext cx="6244709" cy="1088708"/>
          </a:xfrm>
          <a:prstGeom prst="rect">
            <a:avLst/>
          </a:prstGeom>
          <a:noFill/>
          <a:ln/>
        </p:spPr>
        <p:txBody>
          <a:bodyPr wrap="square" lIns="0" tIns="0" rIns="0" bIns="0" rtlCol="0" anchor="t"/>
          <a:lstStyle/>
          <a:p>
            <a:pPr marL="0" indent="0" algn="r" rtl="1">
              <a:lnSpc>
                <a:spcPts val="2850"/>
              </a:lnSpc>
              <a:buNone/>
            </a:pPr>
            <a:r>
              <a:rPr lang="ar-DZ" sz="1750" dirty="0" smtClean="0">
                <a:solidFill>
                  <a:srgbClr val="272525"/>
                </a:solidFill>
                <a:latin typeface="Inter" pitchFamily="34" charset="0"/>
                <a:ea typeface="Inter" pitchFamily="34" charset="-122"/>
                <a:cs typeface="Inter" pitchFamily="34" charset="-120"/>
              </a:rPr>
              <a:t>فعرفته</a:t>
            </a:r>
            <a:r>
              <a:rPr lang="en-US" sz="1750" dirty="0" smtClean="0">
                <a:solidFill>
                  <a:srgbClr val="272525"/>
                </a:solidFill>
                <a:latin typeface="Inter" pitchFamily="34" charset="0"/>
                <a:ea typeface="Inter" pitchFamily="34" charset="-122"/>
                <a:cs typeface="Inter" pitchFamily="34" charset="-120"/>
              </a:rPr>
              <a:t> </a:t>
            </a:r>
            <a:r>
              <a:rPr lang="en-US" sz="1750" dirty="0" err="1" smtClean="0">
                <a:solidFill>
                  <a:srgbClr val="272525"/>
                </a:solidFill>
                <a:latin typeface="Inter" pitchFamily="34" charset="0"/>
                <a:ea typeface="Inter" pitchFamily="34" charset="-122"/>
                <a:cs typeface="Inter" pitchFamily="34" charset="-120"/>
              </a:rPr>
              <a:t>بأنه</a:t>
            </a:r>
            <a:r>
              <a:rPr lang="en-US" sz="1750" dirty="0" smtClean="0">
                <a:solidFill>
                  <a:srgbClr val="272525"/>
                </a:solidFill>
                <a:latin typeface="Inter" pitchFamily="34" charset="0"/>
                <a:ea typeface="Inter" pitchFamily="34" charset="-122"/>
                <a:cs typeface="Inter" pitchFamily="34" charset="-120"/>
              </a:rPr>
              <a:t> </a:t>
            </a:r>
            <a:r>
              <a:rPr lang="en-US" sz="1750" b="1" dirty="0">
                <a:solidFill>
                  <a:srgbClr val="FF0000"/>
                </a:solidFill>
                <a:latin typeface="Inter" pitchFamily="34" charset="0"/>
                <a:ea typeface="Inter" pitchFamily="34" charset="-122"/>
                <a:cs typeface="Inter" pitchFamily="34" charset="-120"/>
              </a:rPr>
              <a:t>اكتساب المعرفة عن طريق الاستدلال</a:t>
            </a:r>
            <a:r>
              <a:rPr lang="en-US" sz="1750" dirty="0">
                <a:solidFill>
                  <a:srgbClr val="272525"/>
                </a:solidFill>
                <a:latin typeface="Inter" pitchFamily="34" charset="0"/>
                <a:ea typeface="Inter" pitchFamily="34" charset="-122"/>
                <a:cs typeface="Inter" pitchFamily="34" charset="-120"/>
              </a:rPr>
              <a:t>. تتمثل نتيجة هذا التحليل المفاهيمي في توفير إطار للمفهوم ذي المستوى الأعلى والخاصية المميزة للتعلم.</a:t>
            </a:r>
            <a:endParaRPr lang="en-US" sz="1750" dirty="0"/>
          </a:p>
        </p:txBody>
      </p:sp>
      <p:sp>
        <p:nvSpPr>
          <p:cNvPr id="7" name="Text 5"/>
          <p:cNvSpPr/>
          <p:nvPr/>
        </p:nvSpPr>
        <p:spPr>
          <a:xfrm>
            <a:off x="1062612" y="4820364"/>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"Learning is defined as </a:t>
            </a:r>
            <a:r>
              <a:rPr lang="en-US" sz="1750" b="1" dirty="0">
                <a:solidFill>
                  <a:srgbClr val="FF0000"/>
                </a:solidFill>
                <a:latin typeface="Inter" pitchFamily="34" charset="0"/>
                <a:ea typeface="Inter" pitchFamily="34" charset="-122"/>
                <a:cs typeface="Inter" pitchFamily="34" charset="-120"/>
              </a:rPr>
              <a:t>the acquisition of knowledge by reasoning</a:t>
            </a:r>
            <a:r>
              <a:rPr lang="en-US" sz="1750" dirty="0">
                <a:solidFill>
                  <a:srgbClr val="272525"/>
                </a:solidFill>
                <a:latin typeface="Inter" pitchFamily="34" charset="0"/>
                <a:ea typeface="Inter" pitchFamily="34" charset="-122"/>
                <a:cs typeface="Inter" pitchFamily="34" charset="-120"/>
              </a:rPr>
              <a:t>. The outcome of this conceptual analysis is to provide a framework for the higher-order concept and the differentia specifica of learning."</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107638" y="699849"/>
            <a:ext cx="7242572" cy="744260"/>
          </a:xfrm>
          <a:prstGeom prst="rect">
            <a:avLst/>
          </a:prstGeom>
          <a:noFill/>
          <a:ln/>
        </p:spPr>
        <p:txBody>
          <a:bodyPr wrap="non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شروط </a:t>
            </a:r>
            <a:r>
              <a:rPr lang="en-US" sz="4650" b="1" dirty="0" err="1">
                <a:solidFill>
                  <a:srgbClr val="000000"/>
                </a:solidFill>
                <a:latin typeface="Petrona Bold" pitchFamily="34" charset="0"/>
                <a:ea typeface="Petrona Bold" pitchFamily="34" charset="-122"/>
                <a:cs typeface="Petrona Bold" pitchFamily="34" charset="-120"/>
              </a:rPr>
              <a:t>التعلم</a:t>
            </a:r>
            <a:r>
              <a:rPr lang="en-US" sz="4650" b="1" dirty="0" smtClean="0">
                <a:solidFill>
                  <a:srgbClr val="000000"/>
                </a:solidFill>
                <a:latin typeface="Petrona Bold" pitchFamily="34" charset="0"/>
                <a:ea typeface="Petrona Bold" pitchFamily="34" charset="-122"/>
                <a:cs typeface="Petrona Bold" pitchFamily="34" charset="-120"/>
              </a:rPr>
              <a:t>:</a:t>
            </a:r>
            <a:endParaRPr lang="en-US" sz="4650" dirty="0"/>
          </a:p>
        </p:txBody>
      </p:sp>
      <p:sp>
        <p:nvSpPr>
          <p:cNvPr id="4" name="Shape 1"/>
          <p:cNvSpPr/>
          <p:nvPr/>
        </p:nvSpPr>
        <p:spPr>
          <a:xfrm>
            <a:off x="7839908" y="2039422"/>
            <a:ext cx="510302" cy="510302"/>
          </a:xfrm>
          <a:prstGeom prst="roundRect">
            <a:avLst>
              <a:gd name="adj" fmla="val 18669"/>
            </a:avLst>
          </a:prstGeom>
          <a:solidFill>
            <a:srgbClr val="CCEEFF"/>
          </a:solidFill>
          <a:ln w="7620">
            <a:solidFill>
              <a:srgbClr val="B2D4E5"/>
            </a:solidFill>
            <a:prstDash val="solid"/>
          </a:ln>
        </p:spPr>
      </p:sp>
      <p:pic>
        <p:nvPicPr>
          <p:cNvPr id="5" name="Image 1" descr="preencoded.png"/>
          <p:cNvPicPr>
            <a:picLocks noChangeAspect="1"/>
          </p:cNvPicPr>
          <p:nvPr/>
        </p:nvPicPr>
        <p:blipFill>
          <a:blip r:embed="rId4"/>
          <a:stretch>
            <a:fillRect/>
          </a:stretch>
        </p:blipFill>
        <p:spPr>
          <a:xfrm>
            <a:off x="7916466" y="2071330"/>
            <a:ext cx="357188" cy="446484"/>
          </a:xfrm>
          <a:prstGeom prst="rect">
            <a:avLst/>
          </a:prstGeom>
        </p:spPr>
      </p:pic>
      <p:sp>
        <p:nvSpPr>
          <p:cNvPr id="6" name="Text 2"/>
          <p:cNvSpPr/>
          <p:nvPr/>
        </p:nvSpPr>
        <p:spPr>
          <a:xfrm>
            <a:off x="4685348" y="2039422"/>
            <a:ext cx="2927747"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النضج</a:t>
            </a:r>
            <a:endParaRPr lang="en-US" sz="2300" dirty="0"/>
          </a:p>
        </p:txBody>
      </p:sp>
      <p:sp>
        <p:nvSpPr>
          <p:cNvPr id="7" name="Text 3"/>
          <p:cNvSpPr/>
          <p:nvPr/>
        </p:nvSpPr>
        <p:spPr>
          <a:xfrm>
            <a:off x="4685348" y="2547580"/>
            <a:ext cx="2927747" cy="3266123"/>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هو شرط أساسي من شروط التعلم، ويكون النضج فيسيولوجيا، أو إنفعاليا، أو إجتماعيا، وذلك حسب نوع التعلم المرغوب تحقيقه. فلا يمكن للطفل أن يتعلم مهارة حركية (كرسم دائرة مثلا)، أو مهارة عقلية (العد)، إذا لم يصل إلى درجة من النضج تمكنه من التعلم.</a:t>
            </a:r>
            <a:endParaRPr lang="en-US" sz="1750" dirty="0"/>
          </a:p>
        </p:txBody>
      </p:sp>
      <p:sp>
        <p:nvSpPr>
          <p:cNvPr id="8" name="Shape 4"/>
          <p:cNvSpPr/>
          <p:nvPr/>
        </p:nvSpPr>
        <p:spPr>
          <a:xfrm>
            <a:off x="3948232" y="2039422"/>
            <a:ext cx="510302" cy="510302"/>
          </a:xfrm>
          <a:prstGeom prst="roundRect">
            <a:avLst>
              <a:gd name="adj" fmla="val 18669"/>
            </a:avLst>
          </a:prstGeom>
          <a:solidFill>
            <a:srgbClr val="CCEEFF"/>
          </a:solidFill>
          <a:ln w="7620">
            <a:solidFill>
              <a:srgbClr val="B2D4E5"/>
            </a:solidFill>
            <a:prstDash val="solid"/>
          </a:ln>
        </p:spPr>
      </p:sp>
      <p:pic>
        <p:nvPicPr>
          <p:cNvPr id="9" name="Image 2" descr="preencoded.png"/>
          <p:cNvPicPr>
            <a:picLocks noChangeAspect="1"/>
          </p:cNvPicPr>
          <p:nvPr/>
        </p:nvPicPr>
        <p:blipFill>
          <a:blip r:embed="rId5"/>
          <a:stretch>
            <a:fillRect/>
          </a:stretch>
        </p:blipFill>
        <p:spPr>
          <a:xfrm>
            <a:off x="4024789" y="2071330"/>
            <a:ext cx="357188" cy="446484"/>
          </a:xfrm>
          <a:prstGeom prst="rect">
            <a:avLst/>
          </a:prstGeom>
        </p:spPr>
      </p:pic>
      <p:sp>
        <p:nvSpPr>
          <p:cNvPr id="10" name="Text 5"/>
          <p:cNvSpPr/>
          <p:nvPr/>
        </p:nvSpPr>
        <p:spPr>
          <a:xfrm>
            <a:off x="793671" y="2039422"/>
            <a:ext cx="2927747"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الاستعداد العام</a:t>
            </a:r>
            <a:endParaRPr lang="en-US" sz="2300" dirty="0"/>
          </a:p>
        </p:txBody>
      </p:sp>
      <p:sp>
        <p:nvSpPr>
          <p:cNvPr id="11" name="Text 6"/>
          <p:cNvSpPr/>
          <p:nvPr/>
        </p:nvSpPr>
        <p:spPr>
          <a:xfrm>
            <a:off x="793671" y="2547580"/>
            <a:ext cx="2927747" cy="2540318"/>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يقصد بالإستعداد العام (Gange,1985) أنه هو الحالة التي يكون فيها المتعلم مستعد إستعدادا عضويا في تأدية المهام التي ستصادفه في المدرسة، ويتحدد هذا الإستعداد بسن 6 سنوات بالمدارس العربية.</a:t>
            </a:r>
            <a:endParaRPr lang="en-US" sz="1750" dirty="0"/>
          </a:p>
        </p:txBody>
      </p:sp>
      <p:sp>
        <p:nvSpPr>
          <p:cNvPr id="12" name="Shape 7"/>
          <p:cNvSpPr/>
          <p:nvPr/>
        </p:nvSpPr>
        <p:spPr>
          <a:xfrm>
            <a:off x="7839908" y="6295668"/>
            <a:ext cx="510302" cy="510302"/>
          </a:xfrm>
          <a:prstGeom prst="roundRect">
            <a:avLst>
              <a:gd name="adj" fmla="val 18669"/>
            </a:avLst>
          </a:prstGeom>
          <a:solidFill>
            <a:srgbClr val="CCEEFF"/>
          </a:solidFill>
          <a:ln w="7620">
            <a:solidFill>
              <a:srgbClr val="B2D4E5"/>
            </a:solidFill>
            <a:prstDash val="solid"/>
          </a:ln>
        </p:spPr>
      </p:sp>
      <p:pic>
        <p:nvPicPr>
          <p:cNvPr id="13" name="Image 3" descr="preencoded.png"/>
          <p:cNvPicPr>
            <a:picLocks noChangeAspect="1"/>
          </p:cNvPicPr>
          <p:nvPr/>
        </p:nvPicPr>
        <p:blipFill>
          <a:blip r:embed="rId6"/>
          <a:stretch>
            <a:fillRect/>
          </a:stretch>
        </p:blipFill>
        <p:spPr>
          <a:xfrm>
            <a:off x="7916466" y="6327577"/>
            <a:ext cx="357188" cy="446484"/>
          </a:xfrm>
          <a:prstGeom prst="rect">
            <a:avLst/>
          </a:prstGeom>
        </p:spPr>
      </p:pic>
      <p:sp>
        <p:nvSpPr>
          <p:cNvPr id="14" name="Text 8"/>
          <p:cNvSpPr/>
          <p:nvPr/>
        </p:nvSpPr>
        <p:spPr>
          <a:xfrm>
            <a:off x="4636056" y="6295668"/>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الاستعداد الخاص</a:t>
            </a:r>
            <a:endParaRPr lang="en-US" sz="2300" dirty="0"/>
          </a:p>
        </p:txBody>
      </p:sp>
      <p:sp>
        <p:nvSpPr>
          <p:cNvPr id="15" name="Text 9"/>
          <p:cNvSpPr/>
          <p:nvPr/>
        </p:nvSpPr>
        <p:spPr>
          <a:xfrm>
            <a:off x="793790" y="6803827"/>
            <a:ext cx="6819305"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سماه جانييه بـ Capabilities وهي القدرات أو الإمكانات التي يملكها الطفل أو الفرد نتيجة لخبرات سابقة، حتى يتمكن من تعلم خبرة جديدة.</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564743" y="1233368"/>
            <a:ext cx="8271867" cy="744260"/>
          </a:xfrm>
          <a:prstGeom prst="rect">
            <a:avLst/>
          </a:prstGeom>
          <a:noFill/>
          <a:ln/>
        </p:spPr>
        <p:txBody>
          <a:bodyPr wrap="none" lIns="0" tIns="0" rIns="0" bIns="0" rtlCol="0" anchor="t"/>
          <a:lstStyle/>
          <a:p>
            <a:pPr marL="0" indent="0" algn="r" rtl="1">
              <a:lnSpc>
                <a:spcPts val="5850"/>
              </a:lnSpc>
              <a:buNone/>
            </a:pPr>
            <a:r>
              <a:rPr lang="en-US" sz="4650" b="1" dirty="0">
                <a:solidFill>
                  <a:srgbClr val="000000"/>
                </a:solidFill>
                <a:latin typeface="Petrona Bold" pitchFamily="34" charset="0"/>
                <a:ea typeface="Petrona Bold" pitchFamily="34" charset="-122"/>
                <a:cs typeface="Petrona Bold" pitchFamily="34" charset="-120"/>
              </a:rPr>
              <a:t>شروط </a:t>
            </a:r>
            <a:r>
              <a:rPr lang="en-US" sz="4650" b="1" dirty="0" err="1">
                <a:solidFill>
                  <a:srgbClr val="000000"/>
                </a:solidFill>
                <a:latin typeface="Petrona Bold" pitchFamily="34" charset="0"/>
                <a:ea typeface="Petrona Bold" pitchFamily="34" charset="-122"/>
                <a:cs typeface="Petrona Bold" pitchFamily="34" charset="-120"/>
              </a:rPr>
              <a:t>التعلم</a:t>
            </a:r>
            <a:r>
              <a:rPr lang="en-US" sz="4650" b="1" dirty="0" smtClean="0">
                <a:solidFill>
                  <a:srgbClr val="000000"/>
                </a:solidFill>
                <a:latin typeface="Petrona Bold" pitchFamily="34" charset="0"/>
                <a:ea typeface="Petrona Bold" pitchFamily="34" charset="-122"/>
                <a:cs typeface="Petrona Bold" pitchFamily="34" charset="-120"/>
              </a:rPr>
              <a:t>:</a:t>
            </a:r>
            <a:endParaRPr lang="en-US" sz="4650" dirty="0"/>
          </a:p>
        </p:txBody>
      </p:sp>
      <p:sp>
        <p:nvSpPr>
          <p:cNvPr id="3" name="Text 1"/>
          <p:cNvSpPr/>
          <p:nvPr/>
        </p:nvSpPr>
        <p:spPr>
          <a:xfrm>
            <a:off x="9937790" y="2507575"/>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الدافعية</a:t>
            </a:r>
            <a:endParaRPr lang="en-US" sz="2300" dirty="0"/>
          </a:p>
        </p:txBody>
      </p:sp>
      <p:sp>
        <p:nvSpPr>
          <p:cNvPr id="4" name="Text 2"/>
          <p:cNvSpPr/>
          <p:nvPr/>
        </p:nvSpPr>
        <p:spPr>
          <a:xfrm>
            <a:off x="9937790" y="3015734"/>
            <a:ext cx="3898821" cy="1814513"/>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شرط مهم من شروط التعلم، فالفرد الذي ليس له دافع للتعلم لن يتعلم. فالدافع هو الطاقة التي تحرك الكائن الحي للقيام بنشاط معين، والدافع في عملية التعلم يشترط أن يكون مرتبطا بأهداف.</a:t>
            </a:r>
            <a:endParaRPr lang="en-US" sz="1750" dirty="0"/>
          </a:p>
        </p:txBody>
      </p:sp>
      <p:pic>
        <p:nvPicPr>
          <p:cNvPr id="5" name="Image 0" descr="preencoded.png"/>
          <p:cNvPicPr>
            <a:picLocks noChangeAspect="1"/>
          </p:cNvPicPr>
          <p:nvPr/>
        </p:nvPicPr>
        <p:blipFill>
          <a:blip r:embed="rId3"/>
          <a:stretch>
            <a:fillRect/>
          </a:stretch>
        </p:blipFill>
        <p:spPr>
          <a:xfrm>
            <a:off x="5032653" y="243125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8064103" y="3194328"/>
            <a:ext cx="339328" cy="424220"/>
          </a:xfrm>
          <a:prstGeom prst="rect">
            <a:avLst/>
          </a:prstGeom>
        </p:spPr>
      </p:pic>
      <p:sp>
        <p:nvSpPr>
          <p:cNvPr id="7" name="Text 3"/>
          <p:cNvSpPr/>
          <p:nvPr/>
        </p:nvSpPr>
        <p:spPr>
          <a:xfrm>
            <a:off x="1715453" y="2507575"/>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البيئة</a:t>
            </a:r>
            <a:endParaRPr lang="en-US" sz="2300" dirty="0"/>
          </a:p>
        </p:txBody>
      </p:sp>
      <p:sp>
        <p:nvSpPr>
          <p:cNvPr id="8" name="Text 4"/>
          <p:cNvSpPr/>
          <p:nvPr/>
        </p:nvSpPr>
        <p:spPr>
          <a:xfrm>
            <a:off x="793790" y="3015734"/>
            <a:ext cx="3898702" cy="1814513"/>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تساهم البيئة بدرجة كبيرة في تشكيل الذخيرة المعرفية لدى المتعلمين. فالبيئة التي تتضمن مثيرات ومميزات غنية تتيح لأطفالها فرص التفاعل والنمو بعكس البيئة الفقيرة بمميزاتها.</a:t>
            </a:r>
            <a:endParaRPr lang="en-US" sz="1750" dirty="0"/>
          </a:p>
        </p:txBody>
      </p:sp>
      <p:pic>
        <p:nvPicPr>
          <p:cNvPr id="9" name="Image 2" descr="preencoded.png"/>
          <p:cNvPicPr>
            <a:picLocks noChangeAspect="1"/>
          </p:cNvPicPr>
          <p:nvPr/>
        </p:nvPicPr>
        <p:blipFill>
          <a:blip r:embed="rId5"/>
          <a:stretch>
            <a:fillRect/>
          </a:stretch>
        </p:blipFill>
        <p:spPr>
          <a:xfrm>
            <a:off x="5032653" y="243125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5838230" y="3582829"/>
            <a:ext cx="339328" cy="424220"/>
          </a:xfrm>
          <a:prstGeom prst="rect">
            <a:avLst/>
          </a:prstGeom>
        </p:spPr>
      </p:pic>
      <p:sp>
        <p:nvSpPr>
          <p:cNvPr id="11" name="Text 5"/>
          <p:cNvSpPr/>
          <p:nvPr/>
        </p:nvSpPr>
        <p:spPr>
          <a:xfrm>
            <a:off x="1715453" y="5323046"/>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المدة الزمنية</a:t>
            </a:r>
            <a:endParaRPr lang="en-US" sz="2300" dirty="0"/>
          </a:p>
        </p:txBody>
      </p:sp>
      <p:sp>
        <p:nvSpPr>
          <p:cNvPr id="12" name="Text 6"/>
          <p:cNvSpPr/>
          <p:nvPr/>
        </p:nvSpPr>
        <p:spPr>
          <a:xfrm>
            <a:off x="793790" y="5831205"/>
            <a:ext cx="3898702" cy="1088708"/>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يحتاج الفرد لفترة زمنية حتى يحدث التغيير قد تطول هذه الفترة وقد تقصر، وهذه الفترة الزمنية يجب أن يمر فيها الفرد بخبرة.</a:t>
            </a:r>
            <a:endParaRPr lang="en-US" sz="1750" dirty="0"/>
          </a:p>
        </p:txBody>
      </p:sp>
      <p:pic>
        <p:nvPicPr>
          <p:cNvPr id="13" name="Image 4" descr="preencoded.png"/>
          <p:cNvPicPr>
            <a:picLocks noChangeAspect="1"/>
          </p:cNvPicPr>
          <p:nvPr/>
        </p:nvPicPr>
        <p:blipFill>
          <a:blip r:embed="rId7"/>
          <a:stretch>
            <a:fillRect/>
          </a:stretch>
        </p:blipFill>
        <p:spPr>
          <a:xfrm>
            <a:off x="5032653" y="243125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6226731" y="5808702"/>
            <a:ext cx="339328" cy="424220"/>
          </a:xfrm>
          <a:prstGeom prst="rect">
            <a:avLst/>
          </a:prstGeom>
        </p:spPr>
      </p:pic>
      <p:sp>
        <p:nvSpPr>
          <p:cNvPr id="15" name="Text 7"/>
          <p:cNvSpPr/>
          <p:nvPr/>
        </p:nvSpPr>
        <p:spPr>
          <a:xfrm>
            <a:off x="9937790" y="5323046"/>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الممارسة</a:t>
            </a:r>
            <a:endParaRPr lang="en-US" sz="2300" dirty="0"/>
          </a:p>
        </p:txBody>
      </p:sp>
      <p:sp>
        <p:nvSpPr>
          <p:cNvPr id="16" name="Text 8"/>
          <p:cNvSpPr/>
          <p:nvPr/>
        </p:nvSpPr>
        <p:spPr>
          <a:xfrm>
            <a:off x="9937790" y="5831205"/>
            <a:ext cx="3898821" cy="1088708"/>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تسهم الممارسة في تثبيت المادة المتعلمة، ويشترط فيها المدة الزمنية. </a:t>
            </a:r>
            <a:r>
              <a:rPr lang="en-US" sz="1750" b="1" dirty="0">
                <a:solidFill>
                  <a:srgbClr val="272525"/>
                </a:solidFill>
                <a:latin typeface="Inter" pitchFamily="34" charset="0"/>
                <a:ea typeface="Inter" pitchFamily="34" charset="-122"/>
                <a:cs typeface="Inter" pitchFamily="34" charset="-120"/>
              </a:rPr>
              <a:t>فالتعلم = ممارسة + تغير في الأداء</a:t>
            </a:r>
            <a:r>
              <a:rPr lang="en-US" sz="1750" dirty="0">
                <a:solidFill>
                  <a:srgbClr val="272525"/>
                </a:solidFill>
                <a:latin typeface="Inter" pitchFamily="34" charset="0"/>
                <a:ea typeface="Inter" pitchFamily="34" charset="-122"/>
                <a:cs typeface="Inter" pitchFamily="34" charset="-120"/>
              </a:rPr>
              <a:t>.</a:t>
            </a:r>
            <a:endParaRPr lang="en-US" sz="1750" dirty="0"/>
          </a:p>
        </p:txBody>
      </p:sp>
      <p:pic>
        <p:nvPicPr>
          <p:cNvPr id="17" name="Image 6" descr="preencoded.png"/>
          <p:cNvPicPr>
            <a:picLocks noChangeAspect="1"/>
          </p:cNvPicPr>
          <p:nvPr/>
        </p:nvPicPr>
        <p:blipFill>
          <a:blip r:embed="rId9"/>
          <a:stretch>
            <a:fillRect/>
          </a:stretch>
        </p:blipFill>
        <p:spPr>
          <a:xfrm>
            <a:off x="5032653" y="243125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8452604" y="5420201"/>
            <a:ext cx="339328" cy="4242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94915" y="622578"/>
            <a:ext cx="5943124" cy="742950"/>
          </a:xfrm>
          <a:prstGeom prst="rect">
            <a:avLst/>
          </a:prstGeom>
          <a:noFill/>
          <a:ln/>
        </p:spPr>
        <p:txBody>
          <a:bodyPr wrap="none" lIns="0" tIns="0" rIns="0" bIns="0" rtlCol="0" anchor="t"/>
          <a:lstStyle/>
          <a:p>
            <a:pPr marL="0" indent="0" algn="r" rtl="1">
              <a:lnSpc>
                <a:spcPts val="5800"/>
              </a:lnSpc>
              <a:buNone/>
            </a:pPr>
            <a:r>
              <a:rPr lang="en-US" sz="4650" b="1" dirty="0">
                <a:solidFill>
                  <a:srgbClr val="000000"/>
                </a:solidFill>
                <a:latin typeface="Petrona Bold" pitchFamily="34" charset="0"/>
                <a:ea typeface="Petrona Bold" pitchFamily="34" charset="-122"/>
                <a:cs typeface="Petrona Bold" pitchFamily="34" charset="-120"/>
              </a:rPr>
              <a:t>قياس التعلم</a:t>
            </a:r>
            <a:endParaRPr lang="en-US" sz="4650" dirty="0"/>
          </a:p>
        </p:txBody>
      </p:sp>
      <p:sp>
        <p:nvSpPr>
          <p:cNvPr id="3" name="Shape 1"/>
          <p:cNvSpPr/>
          <p:nvPr/>
        </p:nvSpPr>
        <p:spPr>
          <a:xfrm>
            <a:off x="11663839" y="1818323"/>
            <a:ext cx="2174200" cy="1322189"/>
          </a:xfrm>
          <a:prstGeom prst="roundRect">
            <a:avLst>
              <a:gd name="adj" fmla="val 7192"/>
            </a:avLst>
          </a:prstGeom>
          <a:solidFill>
            <a:srgbClr val="CCEEFF"/>
          </a:solidFill>
          <a:ln w="7620">
            <a:solidFill>
              <a:srgbClr val="B2D4E5"/>
            </a:solidFill>
            <a:prstDash val="solid"/>
          </a:ln>
        </p:spPr>
      </p:sp>
      <p:pic>
        <p:nvPicPr>
          <p:cNvPr id="4" name="Image 0" descr="preencoded.png"/>
          <p:cNvPicPr>
            <a:picLocks noChangeAspect="1"/>
          </p:cNvPicPr>
          <p:nvPr/>
        </p:nvPicPr>
        <p:blipFill>
          <a:blip r:embed="rId3"/>
          <a:stretch>
            <a:fillRect/>
          </a:stretch>
        </p:blipFill>
        <p:spPr>
          <a:xfrm>
            <a:off x="12591812" y="2280404"/>
            <a:ext cx="318373" cy="397907"/>
          </a:xfrm>
          <a:prstGeom prst="rect">
            <a:avLst/>
          </a:prstGeom>
        </p:spPr>
      </p:pic>
      <p:sp>
        <p:nvSpPr>
          <p:cNvPr id="5" name="Text 2"/>
          <p:cNvSpPr/>
          <p:nvPr/>
        </p:nvSpPr>
        <p:spPr>
          <a:xfrm>
            <a:off x="9094232" y="2044660"/>
            <a:ext cx="2343269" cy="371475"/>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قبل الخبرة</a:t>
            </a:r>
            <a:endParaRPr lang="en-US" sz="2300" dirty="0"/>
          </a:p>
        </p:txBody>
      </p:sp>
      <p:sp>
        <p:nvSpPr>
          <p:cNvPr id="6" name="Text 3"/>
          <p:cNvSpPr/>
          <p:nvPr/>
        </p:nvSpPr>
        <p:spPr>
          <a:xfrm>
            <a:off x="9094232" y="2551867"/>
            <a:ext cx="2343269" cy="362307"/>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قياس مستوى الأداء الأولي</a:t>
            </a:r>
            <a:endParaRPr lang="en-US" sz="1750" dirty="0"/>
          </a:p>
        </p:txBody>
      </p:sp>
      <p:sp>
        <p:nvSpPr>
          <p:cNvPr id="7" name="Shape 4"/>
          <p:cNvSpPr/>
          <p:nvPr/>
        </p:nvSpPr>
        <p:spPr>
          <a:xfrm>
            <a:off x="905470" y="3125272"/>
            <a:ext cx="10645259" cy="15240"/>
          </a:xfrm>
          <a:prstGeom prst="roundRect">
            <a:avLst>
              <a:gd name="adj" fmla="val 623958"/>
            </a:avLst>
          </a:prstGeom>
          <a:solidFill>
            <a:srgbClr val="B2D4E5"/>
          </a:solidFill>
          <a:ln/>
        </p:spPr>
      </p:sp>
      <p:sp>
        <p:nvSpPr>
          <p:cNvPr id="8" name="Shape 5"/>
          <p:cNvSpPr/>
          <p:nvPr/>
        </p:nvSpPr>
        <p:spPr>
          <a:xfrm>
            <a:off x="9489519" y="3253621"/>
            <a:ext cx="4348520" cy="1322189"/>
          </a:xfrm>
          <a:prstGeom prst="roundRect">
            <a:avLst>
              <a:gd name="adj" fmla="val 7192"/>
            </a:avLst>
          </a:prstGeom>
          <a:solidFill>
            <a:srgbClr val="CCEEFF"/>
          </a:solidFill>
          <a:ln w="7620">
            <a:solidFill>
              <a:srgbClr val="B2D4E5"/>
            </a:solidFill>
            <a:prstDash val="solid"/>
          </a:ln>
        </p:spPr>
      </p:sp>
      <p:pic>
        <p:nvPicPr>
          <p:cNvPr id="9" name="Image 1" descr="preencoded.png"/>
          <p:cNvPicPr>
            <a:picLocks noChangeAspect="1"/>
          </p:cNvPicPr>
          <p:nvPr/>
        </p:nvPicPr>
        <p:blipFill>
          <a:blip r:embed="rId4"/>
          <a:stretch>
            <a:fillRect/>
          </a:stretch>
        </p:blipFill>
        <p:spPr>
          <a:xfrm>
            <a:off x="11504652" y="3715703"/>
            <a:ext cx="318373" cy="397907"/>
          </a:xfrm>
          <a:prstGeom prst="rect">
            <a:avLst/>
          </a:prstGeom>
        </p:spPr>
      </p:pic>
      <p:sp>
        <p:nvSpPr>
          <p:cNvPr id="10" name="Text 6"/>
          <p:cNvSpPr/>
          <p:nvPr/>
        </p:nvSpPr>
        <p:spPr>
          <a:xfrm>
            <a:off x="7125057" y="3479959"/>
            <a:ext cx="2138124" cy="371475"/>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الخبرة التعليمية</a:t>
            </a:r>
            <a:endParaRPr lang="en-US" sz="2300" dirty="0"/>
          </a:p>
        </p:txBody>
      </p:sp>
      <p:sp>
        <p:nvSpPr>
          <p:cNvPr id="11" name="Text 7"/>
          <p:cNvSpPr/>
          <p:nvPr/>
        </p:nvSpPr>
        <p:spPr>
          <a:xfrm>
            <a:off x="7125057" y="3987165"/>
            <a:ext cx="2138124" cy="362307"/>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تقديم المحتوى التعليمي</a:t>
            </a:r>
            <a:endParaRPr lang="en-US" sz="1750" dirty="0"/>
          </a:p>
        </p:txBody>
      </p:sp>
      <p:sp>
        <p:nvSpPr>
          <p:cNvPr id="12" name="Shape 8"/>
          <p:cNvSpPr/>
          <p:nvPr/>
        </p:nvSpPr>
        <p:spPr>
          <a:xfrm>
            <a:off x="905470" y="4560570"/>
            <a:ext cx="8470940" cy="15240"/>
          </a:xfrm>
          <a:prstGeom prst="roundRect">
            <a:avLst>
              <a:gd name="adj" fmla="val 623958"/>
            </a:avLst>
          </a:prstGeom>
          <a:solidFill>
            <a:srgbClr val="B2D4E5"/>
          </a:solidFill>
          <a:ln/>
        </p:spPr>
      </p:sp>
      <p:sp>
        <p:nvSpPr>
          <p:cNvPr id="13" name="Shape 9"/>
          <p:cNvSpPr/>
          <p:nvPr/>
        </p:nvSpPr>
        <p:spPr>
          <a:xfrm>
            <a:off x="7315200" y="4688919"/>
            <a:ext cx="6522839" cy="1322189"/>
          </a:xfrm>
          <a:prstGeom prst="roundRect">
            <a:avLst>
              <a:gd name="adj" fmla="val 7192"/>
            </a:avLst>
          </a:prstGeom>
          <a:solidFill>
            <a:srgbClr val="CCEEFF"/>
          </a:solidFill>
          <a:ln w="7620">
            <a:solidFill>
              <a:srgbClr val="B2D4E5"/>
            </a:solidFill>
            <a:prstDash val="solid"/>
          </a:ln>
        </p:spPr>
      </p:sp>
      <p:pic>
        <p:nvPicPr>
          <p:cNvPr id="14" name="Image 2" descr="preencoded.png"/>
          <p:cNvPicPr>
            <a:picLocks noChangeAspect="1"/>
          </p:cNvPicPr>
          <p:nvPr/>
        </p:nvPicPr>
        <p:blipFill>
          <a:blip r:embed="rId5"/>
          <a:stretch>
            <a:fillRect/>
          </a:stretch>
        </p:blipFill>
        <p:spPr>
          <a:xfrm>
            <a:off x="10417493" y="5151001"/>
            <a:ext cx="318373" cy="397907"/>
          </a:xfrm>
          <a:prstGeom prst="rect">
            <a:avLst/>
          </a:prstGeom>
        </p:spPr>
      </p:pic>
      <p:sp>
        <p:nvSpPr>
          <p:cNvPr id="15" name="Text 10"/>
          <p:cNvSpPr/>
          <p:nvPr/>
        </p:nvSpPr>
        <p:spPr>
          <a:xfrm>
            <a:off x="4692372" y="4915257"/>
            <a:ext cx="2396490" cy="371475"/>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بعد الخبرة</a:t>
            </a:r>
            <a:endParaRPr lang="en-US" sz="2300" dirty="0"/>
          </a:p>
        </p:txBody>
      </p:sp>
      <p:sp>
        <p:nvSpPr>
          <p:cNvPr id="16" name="Text 11"/>
          <p:cNvSpPr/>
          <p:nvPr/>
        </p:nvSpPr>
        <p:spPr>
          <a:xfrm>
            <a:off x="4692372" y="5422463"/>
            <a:ext cx="2396490" cy="362307"/>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قياس مستوى الأداء الجديد</a:t>
            </a:r>
            <a:endParaRPr lang="en-US" sz="1750" dirty="0"/>
          </a:p>
        </p:txBody>
      </p:sp>
      <p:sp>
        <p:nvSpPr>
          <p:cNvPr id="17" name="Text 12"/>
          <p:cNvSpPr/>
          <p:nvPr/>
        </p:nvSpPr>
        <p:spPr>
          <a:xfrm>
            <a:off x="792361" y="6265783"/>
            <a:ext cx="13045678" cy="724614"/>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نستنتج أن الفرد قد تعلم إذا حدث تغيير أو فرق بين السلوك الأول قبل الخبرة، والسلوك الذي يلي ويأتي بعد الخبرة. أما إذا لم يكن هناك فرق أو تغيير فيمكننا القول أن الفرد لم يتعلم شيئًا.</a:t>
            </a:r>
            <a:endParaRPr lang="en-US" sz="1750" dirty="0"/>
          </a:p>
        </p:txBody>
      </p:sp>
      <p:sp>
        <p:nvSpPr>
          <p:cNvPr id="18" name="Text 13"/>
          <p:cNvSpPr/>
          <p:nvPr/>
        </p:nvSpPr>
        <p:spPr>
          <a:xfrm>
            <a:off x="792361" y="7245072"/>
            <a:ext cx="13045678" cy="362307"/>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مثال: درس في تعلم العد لمدة 30 دقيقة. قبل الخبرة: الطفل لا يستطيع العد. بعد الخبرة: الطفل يعد من 1-10.</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653224" y="552450"/>
            <a:ext cx="5273993" cy="659249"/>
          </a:xfrm>
          <a:prstGeom prst="rect">
            <a:avLst/>
          </a:prstGeom>
          <a:noFill/>
          <a:ln/>
        </p:spPr>
        <p:txBody>
          <a:bodyPr wrap="none" lIns="0" tIns="0" rIns="0" bIns="0" rtlCol="0" anchor="t"/>
          <a:lstStyle/>
          <a:p>
            <a:pPr marL="0" indent="0" algn="r" rtl="1">
              <a:lnSpc>
                <a:spcPts val="5150"/>
              </a:lnSpc>
              <a:buNone/>
            </a:pPr>
            <a:r>
              <a:rPr lang="en-US" sz="4150" b="1" dirty="0">
                <a:solidFill>
                  <a:srgbClr val="000000"/>
                </a:solidFill>
                <a:latin typeface="Petrona Bold" pitchFamily="34" charset="0"/>
                <a:ea typeface="Petrona Bold" pitchFamily="34" charset="-122"/>
                <a:cs typeface="Petrona Bold" pitchFamily="34" charset="-120"/>
              </a:rPr>
              <a:t>نتاجات التعلم</a:t>
            </a:r>
            <a:endParaRPr lang="en-US" sz="4150" dirty="0"/>
          </a:p>
        </p:txBody>
      </p:sp>
      <p:pic>
        <p:nvPicPr>
          <p:cNvPr id="3" name="Image 0" descr="preencoded.png"/>
          <p:cNvPicPr>
            <a:picLocks noChangeAspect="1"/>
          </p:cNvPicPr>
          <p:nvPr/>
        </p:nvPicPr>
        <p:blipFill>
          <a:blip r:embed="rId3"/>
          <a:stretch>
            <a:fillRect/>
          </a:stretch>
        </p:blipFill>
        <p:spPr>
          <a:xfrm>
            <a:off x="9966722" y="1613416"/>
            <a:ext cx="1309092" cy="1173123"/>
          </a:xfrm>
          <a:prstGeom prst="rect">
            <a:avLst/>
          </a:prstGeom>
        </p:spPr>
      </p:pic>
      <p:pic>
        <p:nvPicPr>
          <p:cNvPr id="4" name="Image 1" descr="preencoded.png"/>
          <p:cNvPicPr>
            <a:picLocks noChangeAspect="1"/>
          </p:cNvPicPr>
          <p:nvPr/>
        </p:nvPicPr>
        <p:blipFill>
          <a:blip r:embed="rId4"/>
          <a:stretch>
            <a:fillRect/>
          </a:stretch>
        </p:blipFill>
        <p:spPr>
          <a:xfrm>
            <a:off x="10480000" y="2169200"/>
            <a:ext cx="282535" cy="353139"/>
          </a:xfrm>
          <a:prstGeom prst="rect">
            <a:avLst/>
          </a:prstGeom>
        </p:spPr>
      </p:pic>
      <p:sp>
        <p:nvSpPr>
          <p:cNvPr id="5" name="Text 1"/>
          <p:cNvSpPr/>
          <p:nvPr/>
        </p:nvSpPr>
        <p:spPr>
          <a:xfrm>
            <a:off x="7128867" y="1814274"/>
            <a:ext cx="2636996" cy="329565"/>
          </a:xfrm>
          <a:prstGeom prst="rect">
            <a:avLst/>
          </a:prstGeom>
          <a:noFill/>
          <a:ln/>
        </p:spPr>
        <p:txBody>
          <a:bodyPr wrap="none" lIns="0" tIns="0" rIns="0" bIns="0" rtlCol="0" anchor="t"/>
          <a:lstStyle/>
          <a:p>
            <a:pPr marL="0" indent="0" algn="r" rtl="1">
              <a:lnSpc>
                <a:spcPts val="2550"/>
              </a:lnSpc>
              <a:buNone/>
            </a:pPr>
            <a:r>
              <a:rPr lang="en-US" sz="2050" b="1" dirty="0">
                <a:solidFill>
                  <a:srgbClr val="272525"/>
                </a:solidFill>
                <a:latin typeface="Petrona Bold" pitchFamily="34" charset="0"/>
                <a:ea typeface="Petrona Bold" pitchFamily="34" charset="-122"/>
                <a:cs typeface="Petrona Bold" pitchFamily="34" charset="-120"/>
              </a:rPr>
              <a:t>تعلم حل المشكلات</a:t>
            </a:r>
            <a:endParaRPr lang="en-US" sz="2050" dirty="0"/>
          </a:p>
        </p:txBody>
      </p:sp>
      <p:sp>
        <p:nvSpPr>
          <p:cNvPr id="6" name="Text 2"/>
          <p:cNvSpPr/>
          <p:nvPr/>
        </p:nvSpPr>
        <p:spPr>
          <a:xfrm>
            <a:off x="6653093" y="2264331"/>
            <a:ext cx="3112770" cy="321350"/>
          </a:xfrm>
          <a:prstGeom prst="rect">
            <a:avLst/>
          </a:prstGeom>
          <a:noFill/>
          <a:ln/>
        </p:spPr>
        <p:txBody>
          <a:bodyPr wrap="none" lIns="0" tIns="0" rIns="0" bIns="0" rtlCol="0" anchor="t"/>
          <a:lstStyle/>
          <a:p>
            <a:pPr marL="0" indent="0" algn="r" rtl="1">
              <a:lnSpc>
                <a:spcPts val="2500"/>
              </a:lnSpc>
              <a:buNone/>
            </a:pPr>
            <a:r>
              <a:rPr lang="en-US" sz="1550" dirty="0">
                <a:solidFill>
                  <a:srgbClr val="272525"/>
                </a:solidFill>
                <a:latin typeface="Inter" pitchFamily="34" charset="0"/>
                <a:ea typeface="Inter" pitchFamily="34" charset="-122"/>
                <a:cs typeface="Inter" pitchFamily="34" charset="-120"/>
              </a:rPr>
              <a:t>فهم المشكلة وتحليلها للوصول إلى الحل</a:t>
            </a:r>
            <a:endParaRPr lang="en-US" sz="1550" dirty="0"/>
          </a:p>
        </p:txBody>
      </p:sp>
      <p:sp>
        <p:nvSpPr>
          <p:cNvPr id="7" name="Shape 3"/>
          <p:cNvSpPr/>
          <p:nvPr/>
        </p:nvSpPr>
        <p:spPr>
          <a:xfrm>
            <a:off x="753308" y="2802017"/>
            <a:ext cx="9163288" cy="11430"/>
          </a:xfrm>
          <a:prstGeom prst="roundRect">
            <a:avLst>
              <a:gd name="adj" fmla="val 738279"/>
            </a:avLst>
          </a:prstGeom>
          <a:solidFill>
            <a:srgbClr val="B2D4E5"/>
          </a:solidFill>
          <a:ln/>
        </p:spPr>
      </p:sp>
      <p:pic>
        <p:nvPicPr>
          <p:cNvPr id="8" name="Image 2" descr="preencoded.png"/>
          <p:cNvPicPr>
            <a:picLocks noChangeAspect="1"/>
          </p:cNvPicPr>
          <p:nvPr/>
        </p:nvPicPr>
        <p:blipFill>
          <a:blip r:embed="rId5"/>
          <a:stretch>
            <a:fillRect/>
          </a:stretch>
        </p:blipFill>
        <p:spPr>
          <a:xfrm>
            <a:off x="9312116" y="2836664"/>
            <a:ext cx="2618303" cy="1173123"/>
          </a:xfrm>
          <a:prstGeom prst="rect">
            <a:avLst/>
          </a:prstGeom>
        </p:spPr>
      </p:pic>
      <p:pic>
        <p:nvPicPr>
          <p:cNvPr id="9" name="Image 3" descr="preencoded.png"/>
          <p:cNvPicPr>
            <a:picLocks noChangeAspect="1"/>
          </p:cNvPicPr>
          <p:nvPr/>
        </p:nvPicPr>
        <p:blipFill>
          <a:blip r:embed="rId6"/>
          <a:stretch>
            <a:fillRect/>
          </a:stretch>
        </p:blipFill>
        <p:spPr>
          <a:xfrm>
            <a:off x="10480119" y="3246596"/>
            <a:ext cx="282535" cy="353139"/>
          </a:xfrm>
          <a:prstGeom prst="rect">
            <a:avLst/>
          </a:prstGeom>
        </p:spPr>
      </p:pic>
      <p:sp>
        <p:nvSpPr>
          <p:cNvPr id="10" name="Text 4"/>
          <p:cNvSpPr/>
          <p:nvPr/>
        </p:nvSpPr>
        <p:spPr>
          <a:xfrm>
            <a:off x="6474262" y="3037522"/>
            <a:ext cx="2636996" cy="329565"/>
          </a:xfrm>
          <a:prstGeom prst="rect">
            <a:avLst/>
          </a:prstGeom>
          <a:noFill/>
          <a:ln/>
        </p:spPr>
        <p:txBody>
          <a:bodyPr wrap="none" lIns="0" tIns="0" rIns="0" bIns="0" rtlCol="0" anchor="t"/>
          <a:lstStyle/>
          <a:p>
            <a:pPr marL="0" indent="0" algn="r" rtl="1">
              <a:lnSpc>
                <a:spcPts val="2550"/>
              </a:lnSpc>
              <a:buNone/>
            </a:pPr>
            <a:r>
              <a:rPr lang="en-US" sz="2050" b="1" dirty="0">
                <a:solidFill>
                  <a:srgbClr val="272525"/>
                </a:solidFill>
                <a:latin typeface="Petrona Bold" pitchFamily="34" charset="0"/>
                <a:ea typeface="Petrona Bold" pitchFamily="34" charset="-122"/>
                <a:cs typeface="Petrona Bold" pitchFamily="34" charset="-120"/>
              </a:rPr>
              <a:t>تكوين الاتجاهات النفسية</a:t>
            </a:r>
            <a:endParaRPr lang="en-US" sz="2050" dirty="0"/>
          </a:p>
        </p:txBody>
      </p:sp>
      <p:sp>
        <p:nvSpPr>
          <p:cNvPr id="11" name="Text 5"/>
          <p:cNvSpPr/>
          <p:nvPr/>
        </p:nvSpPr>
        <p:spPr>
          <a:xfrm>
            <a:off x="5434608" y="3487579"/>
            <a:ext cx="3676650" cy="321350"/>
          </a:xfrm>
          <a:prstGeom prst="rect">
            <a:avLst/>
          </a:prstGeom>
          <a:noFill/>
          <a:ln/>
        </p:spPr>
        <p:txBody>
          <a:bodyPr wrap="none" lIns="0" tIns="0" rIns="0" bIns="0" rtlCol="0" anchor="t"/>
          <a:lstStyle/>
          <a:p>
            <a:pPr marL="0" indent="0" algn="r" rtl="1">
              <a:lnSpc>
                <a:spcPts val="2500"/>
              </a:lnSpc>
              <a:buNone/>
            </a:pPr>
            <a:r>
              <a:rPr lang="en-US" sz="1550" dirty="0">
                <a:solidFill>
                  <a:srgbClr val="272525"/>
                </a:solidFill>
                <a:latin typeface="Inter" pitchFamily="34" charset="0"/>
                <a:ea typeface="Inter" pitchFamily="34" charset="-122"/>
                <a:cs typeface="Inter" pitchFamily="34" charset="-120"/>
              </a:rPr>
              <a:t>استعداد يتكون نتيجة العوامل المؤثرة في الحياة</a:t>
            </a:r>
            <a:endParaRPr lang="en-US" sz="1550" dirty="0"/>
          </a:p>
        </p:txBody>
      </p:sp>
      <p:sp>
        <p:nvSpPr>
          <p:cNvPr id="12" name="Shape 6"/>
          <p:cNvSpPr/>
          <p:nvPr/>
        </p:nvSpPr>
        <p:spPr>
          <a:xfrm>
            <a:off x="753308" y="4025265"/>
            <a:ext cx="8508683" cy="11430"/>
          </a:xfrm>
          <a:prstGeom prst="roundRect">
            <a:avLst>
              <a:gd name="adj" fmla="val 738279"/>
            </a:avLst>
          </a:prstGeom>
          <a:solidFill>
            <a:srgbClr val="B2D4E5"/>
          </a:solidFill>
          <a:ln/>
        </p:spPr>
      </p:sp>
      <p:pic>
        <p:nvPicPr>
          <p:cNvPr id="13" name="Image 4" descr="preencoded.png"/>
          <p:cNvPicPr>
            <a:picLocks noChangeAspect="1"/>
          </p:cNvPicPr>
          <p:nvPr/>
        </p:nvPicPr>
        <p:blipFill>
          <a:blip r:embed="rId7"/>
          <a:stretch>
            <a:fillRect/>
          </a:stretch>
        </p:blipFill>
        <p:spPr>
          <a:xfrm>
            <a:off x="8657511" y="4059912"/>
            <a:ext cx="3927515" cy="1173123"/>
          </a:xfrm>
          <a:prstGeom prst="rect">
            <a:avLst/>
          </a:prstGeom>
        </p:spPr>
      </p:pic>
      <p:pic>
        <p:nvPicPr>
          <p:cNvPr id="14" name="Image 5" descr="preencoded.png"/>
          <p:cNvPicPr>
            <a:picLocks noChangeAspect="1"/>
          </p:cNvPicPr>
          <p:nvPr/>
        </p:nvPicPr>
        <p:blipFill>
          <a:blip r:embed="rId8"/>
          <a:stretch>
            <a:fillRect/>
          </a:stretch>
        </p:blipFill>
        <p:spPr>
          <a:xfrm>
            <a:off x="10480119" y="4469844"/>
            <a:ext cx="282535" cy="353139"/>
          </a:xfrm>
          <a:prstGeom prst="rect">
            <a:avLst/>
          </a:prstGeom>
        </p:spPr>
      </p:pic>
      <p:sp>
        <p:nvSpPr>
          <p:cNvPr id="15" name="Text 7"/>
          <p:cNvSpPr/>
          <p:nvPr/>
        </p:nvSpPr>
        <p:spPr>
          <a:xfrm>
            <a:off x="5819656" y="4260771"/>
            <a:ext cx="2636996" cy="329565"/>
          </a:xfrm>
          <a:prstGeom prst="rect">
            <a:avLst/>
          </a:prstGeom>
          <a:noFill/>
          <a:ln/>
        </p:spPr>
        <p:txBody>
          <a:bodyPr wrap="none" lIns="0" tIns="0" rIns="0" bIns="0" rtlCol="0" anchor="t"/>
          <a:lstStyle/>
          <a:p>
            <a:pPr marL="0" indent="0" algn="r" rtl="1">
              <a:lnSpc>
                <a:spcPts val="2550"/>
              </a:lnSpc>
              <a:buNone/>
            </a:pPr>
            <a:r>
              <a:rPr lang="en-US" sz="2050" b="1" dirty="0">
                <a:solidFill>
                  <a:srgbClr val="272525"/>
                </a:solidFill>
                <a:latin typeface="Petrona Bold" pitchFamily="34" charset="0"/>
                <a:ea typeface="Petrona Bold" pitchFamily="34" charset="-122"/>
                <a:cs typeface="Petrona Bold" pitchFamily="34" charset="-120"/>
              </a:rPr>
              <a:t>تعلم المعلومات والمعاني</a:t>
            </a:r>
            <a:endParaRPr lang="en-US" sz="2050" dirty="0"/>
          </a:p>
        </p:txBody>
      </p:sp>
      <p:sp>
        <p:nvSpPr>
          <p:cNvPr id="16" name="Text 8"/>
          <p:cNvSpPr/>
          <p:nvPr/>
        </p:nvSpPr>
        <p:spPr>
          <a:xfrm>
            <a:off x="5793462" y="4710827"/>
            <a:ext cx="2663190" cy="321350"/>
          </a:xfrm>
          <a:prstGeom prst="rect">
            <a:avLst/>
          </a:prstGeom>
          <a:noFill/>
          <a:ln/>
        </p:spPr>
        <p:txBody>
          <a:bodyPr wrap="none" lIns="0" tIns="0" rIns="0" bIns="0" rtlCol="0" anchor="t"/>
          <a:lstStyle/>
          <a:p>
            <a:pPr marL="0" indent="0" algn="r" rtl="1">
              <a:lnSpc>
                <a:spcPts val="2500"/>
              </a:lnSpc>
              <a:buNone/>
            </a:pPr>
            <a:r>
              <a:rPr lang="en-US" sz="1550" dirty="0">
                <a:solidFill>
                  <a:srgbClr val="272525"/>
                </a:solidFill>
                <a:latin typeface="Inter" pitchFamily="34" charset="0"/>
                <a:ea typeface="Inter" pitchFamily="34" charset="-122"/>
                <a:cs typeface="Inter" pitchFamily="34" charset="-120"/>
              </a:rPr>
              <a:t>أسماء الأشياء والمفاهيم والأحداث</a:t>
            </a:r>
            <a:endParaRPr lang="en-US" sz="1550" dirty="0"/>
          </a:p>
        </p:txBody>
      </p:sp>
      <p:sp>
        <p:nvSpPr>
          <p:cNvPr id="17" name="Shape 9"/>
          <p:cNvSpPr/>
          <p:nvPr/>
        </p:nvSpPr>
        <p:spPr>
          <a:xfrm>
            <a:off x="753308" y="5248513"/>
            <a:ext cx="7854077" cy="11430"/>
          </a:xfrm>
          <a:prstGeom prst="roundRect">
            <a:avLst>
              <a:gd name="adj" fmla="val 738279"/>
            </a:avLst>
          </a:prstGeom>
          <a:solidFill>
            <a:srgbClr val="B2D4E5"/>
          </a:solidFill>
          <a:ln/>
        </p:spPr>
      </p:sp>
      <p:pic>
        <p:nvPicPr>
          <p:cNvPr id="18" name="Image 6" descr="preencoded.png"/>
          <p:cNvPicPr>
            <a:picLocks noChangeAspect="1"/>
          </p:cNvPicPr>
          <p:nvPr/>
        </p:nvPicPr>
        <p:blipFill>
          <a:blip r:embed="rId9"/>
          <a:stretch>
            <a:fillRect/>
          </a:stretch>
        </p:blipFill>
        <p:spPr>
          <a:xfrm>
            <a:off x="8003024" y="5283160"/>
            <a:ext cx="5236607" cy="1173123"/>
          </a:xfrm>
          <a:prstGeom prst="rect">
            <a:avLst/>
          </a:prstGeom>
        </p:spPr>
      </p:pic>
      <p:pic>
        <p:nvPicPr>
          <p:cNvPr id="19" name="Image 7" descr="preencoded.png"/>
          <p:cNvPicPr>
            <a:picLocks noChangeAspect="1"/>
          </p:cNvPicPr>
          <p:nvPr/>
        </p:nvPicPr>
        <p:blipFill>
          <a:blip r:embed="rId10"/>
          <a:stretch>
            <a:fillRect/>
          </a:stretch>
        </p:blipFill>
        <p:spPr>
          <a:xfrm>
            <a:off x="10480119" y="5693093"/>
            <a:ext cx="282535" cy="353139"/>
          </a:xfrm>
          <a:prstGeom prst="rect">
            <a:avLst/>
          </a:prstGeom>
        </p:spPr>
      </p:pic>
      <p:sp>
        <p:nvSpPr>
          <p:cNvPr id="20" name="Text 10"/>
          <p:cNvSpPr/>
          <p:nvPr/>
        </p:nvSpPr>
        <p:spPr>
          <a:xfrm>
            <a:off x="5165169" y="5484019"/>
            <a:ext cx="2636996" cy="329565"/>
          </a:xfrm>
          <a:prstGeom prst="rect">
            <a:avLst/>
          </a:prstGeom>
          <a:noFill/>
          <a:ln/>
        </p:spPr>
        <p:txBody>
          <a:bodyPr wrap="none" lIns="0" tIns="0" rIns="0" bIns="0" rtlCol="0" anchor="t"/>
          <a:lstStyle/>
          <a:p>
            <a:pPr marL="0" indent="0" algn="r" rtl="1">
              <a:lnSpc>
                <a:spcPts val="2550"/>
              </a:lnSpc>
              <a:buNone/>
            </a:pPr>
            <a:r>
              <a:rPr lang="en-US" sz="2050" b="1" dirty="0">
                <a:solidFill>
                  <a:srgbClr val="272525"/>
                </a:solidFill>
                <a:latin typeface="Petrona Bold" pitchFamily="34" charset="0"/>
                <a:ea typeface="Petrona Bold" pitchFamily="34" charset="-122"/>
                <a:cs typeface="Petrona Bold" pitchFamily="34" charset="-120"/>
              </a:rPr>
              <a:t>تكوين المهارات</a:t>
            </a:r>
            <a:endParaRPr lang="en-US" sz="2050" dirty="0"/>
          </a:p>
        </p:txBody>
      </p:sp>
      <p:sp>
        <p:nvSpPr>
          <p:cNvPr id="21" name="Text 11"/>
          <p:cNvSpPr/>
          <p:nvPr/>
        </p:nvSpPr>
        <p:spPr>
          <a:xfrm>
            <a:off x="5162074" y="5934075"/>
            <a:ext cx="2640092" cy="321350"/>
          </a:xfrm>
          <a:prstGeom prst="rect">
            <a:avLst/>
          </a:prstGeom>
          <a:noFill/>
          <a:ln/>
        </p:spPr>
        <p:txBody>
          <a:bodyPr wrap="none" lIns="0" tIns="0" rIns="0" bIns="0" rtlCol="0" anchor="t"/>
          <a:lstStyle/>
          <a:p>
            <a:pPr marL="0" indent="0" algn="r" rtl="1">
              <a:lnSpc>
                <a:spcPts val="2500"/>
              </a:lnSpc>
              <a:buNone/>
            </a:pPr>
            <a:r>
              <a:rPr lang="en-US" sz="1550" dirty="0">
                <a:solidFill>
                  <a:srgbClr val="272525"/>
                </a:solidFill>
                <a:latin typeface="Inter" pitchFamily="34" charset="0"/>
                <a:ea typeface="Inter" pitchFamily="34" charset="-122"/>
                <a:cs typeface="Inter" pitchFamily="34" charset="-120"/>
              </a:rPr>
              <a:t>التوافق بين الحسي حركي والعقلي</a:t>
            </a:r>
            <a:endParaRPr lang="en-US" sz="1550" dirty="0"/>
          </a:p>
        </p:txBody>
      </p:sp>
      <p:sp>
        <p:nvSpPr>
          <p:cNvPr id="22" name="Shape 12"/>
          <p:cNvSpPr/>
          <p:nvPr/>
        </p:nvSpPr>
        <p:spPr>
          <a:xfrm>
            <a:off x="753308" y="6471761"/>
            <a:ext cx="7199590" cy="11430"/>
          </a:xfrm>
          <a:prstGeom prst="roundRect">
            <a:avLst>
              <a:gd name="adj" fmla="val 738279"/>
            </a:avLst>
          </a:prstGeom>
          <a:solidFill>
            <a:srgbClr val="B2D4E5"/>
          </a:solidFill>
          <a:ln/>
        </p:spPr>
      </p:sp>
      <p:pic>
        <p:nvPicPr>
          <p:cNvPr id="23" name="Image 8" descr="preencoded.png"/>
          <p:cNvPicPr>
            <a:picLocks noChangeAspect="1"/>
          </p:cNvPicPr>
          <p:nvPr/>
        </p:nvPicPr>
        <p:blipFill>
          <a:blip r:embed="rId11"/>
          <a:stretch>
            <a:fillRect/>
          </a:stretch>
        </p:blipFill>
        <p:spPr>
          <a:xfrm>
            <a:off x="7348418" y="6506408"/>
            <a:ext cx="6545818" cy="1173123"/>
          </a:xfrm>
          <a:prstGeom prst="rect">
            <a:avLst/>
          </a:prstGeom>
        </p:spPr>
      </p:pic>
      <p:pic>
        <p:nvPicPr>
          <p:cNvPr id="24" name="Image 9" descr="preencoded.png"/>
          <p:cNvPicPr>
            <a:picLocks noChangeAspect="1"/>
          </p:cNvPicPr>
          <p:nvPr/>
        </p:nvPicPr>
        <p:blipFill>
          <a:blip r:embed="rId12"/>
          <a:stretch>
            <a:fillRect/>
          </a:stretch>
        </p:blipFill>
        <p:spPr>
          <a:xfrm>
            <a:off x="10480119" y="6916341"/>
            <a:ext cx="282535" cy="353139"/>
          </a:xfrm>
          <a:prstGeom prst="rect">
            <a:avLst/>
          </a:prstGeom>
        </p:spPr>
      </p:pic>
      <p:sp>
        <p:nvSpPr>
          <p:cNvPr id="25" name="Text 13"/>
          <p:cNvSpPr/>
          <p:nvPr/>
        </p:nvSpPr>
        <p:spPr>
          <a:xfrm>
            <a:off x="5265063" y="6707267"/>
            <a:ext cx="1882497" cy="329565"/>
          </a:xfrm>
          <a:prstGeom prst="rect">
            <a:avLst/>
          </a:prstGeom>
          <a:noFill/>
          <a:ln/>
        </p:spPr>
        <p:txBody>
          <a:bodyPr wrap="none" lIns="0" tIns="0" rIns="0" bIns="0" rtlCol="0" anchor="t"/>
          <a:lstStyle/>
          <a:p>
            <a:pPr marL="0" indent="0" algn="r" rtl="1">
              <a:lnSpc>
                <a:spcPts val="2550"/>
              </a:lnSpc>
              <a:buNone/>
            </a:pPr>
            <a:r>
              <a:rPr lang="en-US" sz="2050" b="1" dirty="0">
                <a:solidFill>
                  <a:srgbClr val="272525"/>
                </a:solidFill>
                <a:latin typeface="Petrona Bold" pitchFamily="34" charset="0"/>
                <a:ea typeface="Petrona Bold" pitchFamily="34" charset="-122"/>
                <a:cs typeface="Petrona Bold" pitchFamily="34" charset="-120"/>
              </a:rPr>
              <a:t>تكوين العادات</a:t>
            </a:r>
            <a:endParaRPr lang="en-US" sz="2050" dirty="0"/>
          </a:p>
        </p:txBody>
      </p:sp>
      <p:sp>
        <p:nvSpPr>
          <p:cNvPr id="26" name="Text 14"/>
          <p:cNvSpPr/>
          <p:nvPr/>
        </p:nvSpPr>
        <p:spPr>
          <a:xfrm>
            <a:off x="5265063" y="7157323"/>
            <a:ext cx="1882497" cy="321350"/>
          </a:xfrm>
          <a:prstGeom prst="rect">
            <a:avLst/>
          </a:prstGeom>
          <a:noFill/>
          <a:ln/>
        </p:spPr>
        <p:txBody>
          <a:bodyPr wrap="none" lIns="0" tIns="0" rIns="0" bIns="0" rtlCol="0" anchor="t"/>
          <a:lstStyle/>
          <a:p>
            <a:pPr marL="0" indent="0" algn="r" rtl="1">
              <a:lnSpc>
                <a:spcPts val="2500"/>
              </a:lnSpc>
              <a:buNone/>
            </a:pPr>
            <a:r>
              <a:rPr lang="en-US" sz="1550" dirty="0">
                <a:solidFill>
                  <a:srgbClr val="272525"/>
                </a:solidFill>
                <a:latin typeface="Inter" pitchFamily="34" charset="0"/>
                <a:ea typeface="Inter" pitchFamily="34" charset="-122"/>
                <a:cs typeface="Inter" pitchFamily="34" charset="-120"/>
              </a:rPr>
              <a:t>تتشكل عن طريق التكرار</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82414" y="630317"/>
            <a:ext cx="5954197" cy="744260"/>
          </a:xfrm>
          <a:prstGeom prst="rect">
            <a:avLst/>
          </a:prstGeom>
          <a:noFill/>
          <a:ln/>
        </p:spPr>
        <p:txBody>
          <a:bodyPr wrap="none" lIns="0" tIns="0" rIns="0" bIns="0" rtlCol="0" anchor="t"/>
          <a:lstStyle/>
          <a:p>
            <a:pPr marL="0" indent="0" algn="r" rtl="1">
              <a:lnSpc>
                <a:spcPts val="5850"/>
              </a:lnSpc>
              <a:buNone/>
            </a:pPr>
            <a:r>
              <a:rPr lang="en-US" sz="4650" b="1" dirty="0" err="1" smtClean="0">
                <a:solidFill>
                  <a:srgbClr val="000000"/>
                </a:solidFill>
                <a:latin typeface="Petrona Bold" pitchFamily="34" charset="0"/>
                <a:ea typeface="Petrona Bold" pitchFamily="34" charset="-122"/>
                <a:cs typeface="Petrona Bold" pitchFamily="34" charset="-120"/>
              </a:rPr>
              <a:t>نظريات</a:t>
            </a:r>
            <a:r>
              <a:rPr lang="en-US" sz="4650" b="1" dirty="0" smtClean="0">
                <a:solidFill>
                  <a:srgbClr val="000000"/>
                </a:solidFill>
                <a:latin typeface="Petrona Bold" pitchFamily="34" charset="0"/>
                <a:ea typeface="Petrona Bold" pitchFamily="34" charset="-122"/>
                <a:cs typeface="Petrona Bold" pitchFamily="34" charset="-120"/>
              </a:rPr>
              <a:t> </a:t>
            </a:r>
            <a:r>
              <a:rPr lang="en-US" sz="4650" b="1" dirty="0">
                <a:solidFill>
                  <a:srgbClr val="000000"/>
                </a:solidFill>
                <a:latin typeface="Petrona Bold" pitchFamily="34" charset="0"/>
                <a:ea typeface="Petrona Bold" pitchFamily="34" charset="-122"/>
                <a:cs typeface="Petrona Bold" pitchFamily="34" charset="-120"/>
              </a:rPr>
              <a:t>التعلم</a:t>
            </a:r>
            <a:endParaRPr lang="en-US" sz="4650" dirty="0"/>
          </a:p>
        </p:txBody>
      </p:sp>
      <p:pic>
        <p:nvPicPr>
          <p:cNvPr id="3" name="Image 0" descr="preencoded.png"/>
          <p:cNvPicPr>
            <a:picLocks noChangeAspect="1"/>
          </p:cNvPicPr>
          <p:nvPr/>
        </p:nvPicPr>
        <p:blipFill>
          <a:blip r:embed="rId3"/>
          <a:stretch>
            <a:fillRect/>
          </a:stretch>
        </p:blipFill>
        <p:spPr>
          <a:xfrm>
            <a:off x="9715857" y="1828205"/>
            <a:ext cx="4120753" cy="2546747"/>
          </a:xfrm>
          <a:prstGeom prst="rect">
            <a:avLst/>
          </a:prstGeom>
        </p:spPr>
      </p:pic>
      <p:sp>
        <p:nvSpPr>
          <p:cNvPr id="4" name="Text 1"/>
          <p:cNvSpPr/>
          <p:nvPr/>
        </p:nvSpPr>
        <p:spPr>
          <a:xfrm>
            <a:off x="10859572" y="4658439"/>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النظرية السلوكية</a:t>
            </a:r>
            <a:endParaRPr lang="en-US" sz="2300" dirty="0"/>
          </a:p>
        </p:txBody>
      </p:sp>
      <p:sp>
        <p:nvSpPr>
          <p:cNvPr id="5" name="Text 2"/>
          <p:cNvSpPr/>
          <p:nvPr/>
        </p:nvSpPr>
        <p:spPr>
          <a:xfrm>
            <a:off x="9715857" y="5166598"/>
            <a:ext cx="4120753" cy="1451610"/>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تركز على السلوك الظاهر القابل للملاحظة والقياس، وتعتبر التعلم تغيراً في السلوك ناتجاً عن الاستجابة للمثيرات البيئية. من روادها بافلوف وسكينر وثورندايك.</a:t>
            </a:r>
            <a:endParaRPr lang="en-US" sz="1750" dirty="0"/>
          </a:p>
        </p:txBody>
      </p:sp>
      <p:pic>
        <p:nvPicPr>
          <p:cNvPr id="6" name="Image 1" descr="preencoded.png"/>
          <p:cNvPicPr>
            <a:picLocks noChangeAspect="1"/>
          </p:cNvPicPr>
          <p:nvPr/>
        </p:nvPicPr>
        <p:blipFill>
          <a:blip r:embed="rId4"/>
          <a:stretch>
            <a:fillRect/>
          </a:stretch>
        </p:blipFill>
        <p:spPr>
          <a:xfrm>
            <a:off x="5254823" y="1828205"/>
            <a:ext cx="4120872" cy="2546866"/>
          </a:xfrm>
          <a:prstGeom prst="rect">
            <a:avLst/>
          </a:prstGeom>
        </p:spPr>
      </p:pic>
      <p:sp>
        <p:nvSpPr>
          <p:cNvPr id="7" name="Text 3"/>
          <p:cNvSpPr/>
          <p:nvPr/>
        </p:nvSpPr>
        <p:spPr>
          <a:xfrm>
            <a:off x="6398657" y="4658558"/>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النظرية المعرفية</a:t>
            </a:r>
            <a:endParaRPr lang="en-US" sz="2300" dirty="0"/>
          </a:p>
        </p:txBody>
      </p:sp>
      <p:sp>
        <p:nvSpPr>
          <p:cNvPr id="8" name="Text 4"/>
          <p:cNvSpPr/>
          <p:nvPr/>
        </p:nvSpPr>
        <p:spPr>
          <a:xfrm>
            <a:off x="5254823" y="5166717"/>
            <a:ext cx="4120872" cy="1451610"/>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تهتم بالعمليات العقلية الداخلية كالتفكير والإدراك والذاكرة، وترى أن التعلم هو تغير في البنية المعرفية. من روادها بياجيه وبرونر وأوزبل.</a:t>
            </a:r>
            <a:endParaRPr lang="en-US" sz="1750" dirty="0"/>
          </a:p>
        </p:txBody>
      </p:sp>
      <p:pic>
        <p:nvPicPr>
          <p:cNvPr id="9" name="Image 2" descr="preencoded.png"/>
          <p:cNvPicPr>
            <a:picLocks noChangeAspect="1"/>
          </p:cNvPicPr>
          <p:nvPr/>
        </p:nvPicPr>
        <p:blipFill>
          <a:blip r:embed="rId5"/>
          <a:stretch>
            <a:fillRect/>
          </a:stretch>
        </p:blipFill>
        <p:spPr>
          <a:xfrm>
            <a:off x="793909" y="1828205"/>
            <a:ext cx="4120753" cy="2546747"/>
          </a:xfrm>
          <a:prstGeom prst="rect">
            <a:avLst/>
          </a:prstGeom>
        </p:spPr>
      </p:pic>
      <p:sp>
        <p:nvSpPr>
          <p:cNvPr id="10" name="Text 5"/>
          <p:cNvSpPr/>
          <p:nvPr/>
        </p:nvSpPr>
        <p:spPr>
          <a:xfrm>
            <a:off x="1937623" y="4658439"/>
            <a:ext cx="2977039" cy="372070"/>
          </a:xfrm>
          <a:prstGeom prst="rect">
            <a:avLst/>
          </a:prstGeom>
          <a:noFill/>
          <a:ln/>
        </p:spPr>
        <p:txBody>
          <a:bodyPr wrap="none" lIns="0" tIns="0" rIns="0" bIns="0" rtlCol="0" anchor="t"/>
          <a:lstStyle/>
          <a:p>
            <a:pPr marL="0" indent="0" algn="r" rtl="1">
              <a:lnSpc>
                <a:spcPts val="2900"/>
              </a:lnSpc>
              <a:buNone/>
            </a:pPr>
            <a:r>
              <a:rPr lang="en-US" sz="2300" b="1" dirty="0">
                <a:solidFill>
                  <a:srgbClr val="272525"/>
                </a:solidFill>
                <a:latin typeface="Petrona Bold" pitchFamily="34" charset="0"/>
                <a:ea typeface="Petrona Bold" pitchFamily="34" charset="-122"/>
                <a:cs typeface="Petrona Bold" pitchFamily="34" charset="-120"/>
              </a:rPr>
              <a:t>النظرية الاجتماعية</a:t>
            </a:r>
            <a:endParaRPr lang="en-US" sz="2300" dirty="0"/>
          </a:p>
        </p:txBody>
      </p:sp>
      <p:sp>
        <p:nvSpPr>
          <p:cNvPr id="11" name="Text 6"/>
          <p:cNvSpPr/>
          <p:nvPr/>
        </p:nvSpPr>
        <p:spPr>
          <a:xfrm>
            <a:off x="793909" y="5166598"/>
            <a:ext cx="4120753" cy="1451610"/>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تؤكد على دور التفاعل الاجتماعي والملاحظة والتقليد في عملية التعلم. وتعتبر أن التعلم يحدث ضمن سياق اجتماعي. من روادها باندورا وفيجوتسكي.</a:t>
            </a:r>
            <a:endParaRPr lang="en-US" sz="1750" dirty="0"/>
          </a:p>
        </p:txBody>
      </p:sp>
      <p:sp>
        <p:nvSpPr>
          <p:cNvPr id="12" name="Text 7"/>
          <p:cNvSpPr/>
          <p:nvPr/>
        </p:nvSpPr>
        <p:spPr>
          <a:xfrm>
            <a:off x="793790" y="6873478"/>
            <a:ext cx="13042821"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Inter" pitchFamily="34" charset="0"/>
                <a:ea typeface="Inter" pitchFamily="34" charset="-122"/>
                <a:cs typeface="Inter" pitchFamily="34" charset="-120"/>
              </a:rPr>
              <a:t>تتكامل هذه النظريات لتقدم فهماً شاملاً لعملية التعلم، حيث تفسر كل منها جانباً من جوانب هذه العملية المعقدة. ويمكن للمعلمين الاستفادة من مبادئ هذه النظريات في تصميم بيئات تعليمية فعالة تراعي مختلف أنماط التعلم.</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781</Words>
  <Application>Microsoft Office PowerPoint</Application>
  <PresentationFormat>مخصص</PresentationFormat>
  <Paragraphs>69</Paragraphs>
  <Slides>8</Slides>
  <Notes>8</Notes>
  <HiddenSlides>0</HiddenSlides>
  <MMClips>0</MMClips>
  <ScaleCrop>false</ScaleCrop>
  <HeadingPairs>
    <vt:vector size="6" baseType="variant">
      <vt:variant>
        <vt:lpstr>الخطوط المستخدمة</vt:lpstr>
      </vt:variant>
      <vt:variant>
        <vt:i4>5</vt:i4>
      </vt:variant>
      <vt:variant>
        <vt:lpstr>سمة</vt:lpstr>
      </vt:variant>
      <vt:variant>
        <vt:i4>1</vt:i4>
      </vt:variant>
      <vt:variant>
        <vt:lpstr>عناوين الشرائح</vt:lpstr>
      </vt:variant>
      <vt:variant>
        <vt:i4>8</vt:i4>
      </vt:variant>
    </vt:vector>
  </HeadingPairs>
  <TitlesOfParts>
    <vt:vector size="14" baseType="lpstr">
      <vt:lpstr>Arial</vt:lpstr>
      <vt:lpstr>Petrona Bold</vt:lpstr>
      <vt:lpstr>Calibri</vt:lpstr>
      <vt:lpstr>Inter</vt:lpstr>
      <vt:lpstr>Inter Bold</vt: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Asma.A s</cp:lastModifiedBy>
  <cp:revision>8</cp:revision>
  <dcterms:created xsi:type="dcterms:W3CDTF">2025-04-04T17:20:55Z</dcterms:created>
  <dcterms:modified xsi:type="dcterms:W3CDTF">2025-04-05T20:31:34Z</dcterms:modified>
</cp:coreProperties>
</file>