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utfit Extra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mo" panose="020B0604020202020204" charset="0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1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TtfQlkGwE2U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mkT_C_NWX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7397" y="2410897"/>
            <a:ext cx="63125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ar-DZ" sz="4450" dirty="0" smtClean="0"/>
              <a:t>نظرية التعلم الإجرائي </a:t>
            </a:r>
            <a:r>
              <a:rPr lang="ar-DZ" sz="4450" dirty="0" err="1" smtClean="0"/>
              <a:t>لسكينر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طور العالم النفسي الأمريكي بروس فريديريك سكينر (1904-1989) نظرية التعلم الإجرائي. اهتم بدراسة السلوك الظاهر القابل للملاحظة.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رفض سكينر وجود عوامل فيزيولوجية أو عقلية بين المثير والاستجابة. كما رفض المفاهيم الغيبية كالغريزة وقوة الإرادة.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13473708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328" y="54462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145083" y="5421749"/>
            <a:ext cx="22152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par Asma Abbes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41299" y="417552"/>
            <a:ext cx="4659511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التطبيقات التربوية لنظرية سكينر</a:t>
            </a:r>
            <a:endParaRPr lang="en-US"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015990" y="1192887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9112687" y="1925552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8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التعزيز الإيجابي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015990" y="2208489"/>
            <a:ext cx="8084820" cy="469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9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استخدام المكافآت والحوافز في عملية التعلم.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015990" y="2980015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9112687" y="3668435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8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التغذية الراجعة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015990" y="3995618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9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تقديم</a:t>
            </a: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التعزيز أو العقاب فور صدور السلوك المتعلم.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6015990" y="4767143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9112687" y="5455563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8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بيئة التعلم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15990" y="5782747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90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ضبط المثيرات المنفرة وتقليلها في القسم.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15990" y="6554272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9112687" y="7242691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8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التسلسل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15990" y="7569875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9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الحرص على تسلسل الخطوات للاستجابات التي يجريها المتعلم.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1238866"/>
            <a:ext cx="5670590" cy="855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ar-DZ" sz="445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</a:rPr>
              <a:t>أنواع السلوك عند </a:t>
            </a:r>
            <a:r>
              <a:rPr lang="ar-DZ" sz="4450" b="1" dirty="0" err="1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</a:rPr>
              <a:t>سكينر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3436375" y="2507226"/>
            <a:ext cx="3731342" cy="988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السلوك الاستجابي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772525"/>
            <a:ext cx="6373927" cy="1197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4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استجابات</a:t>
            </a:r>
            <a:r>
              <a:rPr lang="en-US" sz="3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تثيرها مثيرات محددة ومعروفة. مثل سحب اليد عند ملامسة سطح ساخن.</a:t>
            </a:r>
            <a:endParaRPr lang="en-US" sz="3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46" y="5330547"/>
            <a:ext cx="127516" cy="1700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82722" y="5224701"/>
            <a:ext cx="2836065" cy="954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يرتكز على </a:t>
            </a:r>
            <a:r>
              <a:rPr lang="en-US" sz="28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مفهوم</a:t>
            </a:r>
            <a:r>
              <a:rPr lang="en-US" sz="28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280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مثير</a:t>
            </a:r>
            <a:r>
              <a:rPr lang="ar-DZ" sz="280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280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ar-DZ" sz="280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280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استجابة</a:t>
            </a:r>
            <a:r>
              <a:rPr lang="en-US" sz="28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0073148" y="2802195"/>
            <a:ext cx="3771083" cy="69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dirty="0" err="1" smtClean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</a:rPr>
              <a:t>السلوك</a:t>
            </a:r>
            <a:r>
              <a:rPr lang="ar-DZ" sz="3200" b="1" dirty="0" smtClean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</a:rPr>
              <a:t> </a:t>
            </a:r>
            <a:r>
              <a:rPr lang="en-US" sz="32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</a:rPr>
              <a:t> </a:t>
            </a:r>
            <a:r>
              <a:rPr lang="en-US" sz="3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</a:rPr>
              <a:t>الإجرائي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7599521" y="3772525"/>
            <a:ext cx="6529434" cy="1197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buNone/>
            </a:pPr>
            <a:r>
              <a:rPr lang="en-US" sz="32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استجابات تحدث دون حاجة لمثير مباشر. تهيئ المثيرات التمييزية الفرصة لظهوره.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7599521" y="5173623"/>
            <a:ext cx="6529434" cy="858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أمثلة: قيادة السيارة، ركوب الدراجة، المشي للوصول لمكان معين.</a:t>
            </a:r>
            <a:endParaRPr lang="en-US" sz="24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682723" y="5415557"/>
            <a:ext cx="298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32735"/>
            <a:ext cx="5117690" cy="44618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32898" y="483513"/>
            <a:ext cx="4395788" cy="549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3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تجربة صندوق سكينر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659868" y="1296710"/>
            <a:ext cx="3868817" cy="1534056"/>
          </a:xfrm>
          <a:prstGeom prst="roundRect">
            <a:avLst>
              <a:gd name="adj" fmla="val 563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47435" y="1480066"/>
            <a:ext cx="2197894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2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تصميم الصندوق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43224" y="1860233"/>
            <a:ext cx="3502104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2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جهاز تمت صناعته بناء على شكل وحجم الكائن الحي الذي سيدخله.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615315" y="1296710"/>
            <a:ext cx="3868817" cy="1309568"/>
          </a:xfrm>
          <a:prstGeom prst="roundRect">
            <a:avLst>
              <a:gd name="adj" fmla="val 563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102882" y="1480066"/>
            <a:ext cx="2197894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التجربة الشهيرة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98671" y="1860233"/>
            <a:ext cx="3502104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وضع حمامة جائعة داخل الصندوق. عندما ترفع رأسها لمستوى العلامة، يسقط القمح كتعزيز</a:t>
            </a:r>
            <a:r>
              <a:rPr lang="en-US" sz="20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70560" y="3050322"/>
            <a:ext cx="7858125" cy="2576155"/>
          </a:xfrm>
          <a:prstGeom prst="roundRect">
            <a:avLst>
              <a:gd name="adj" fmla="val 718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147434" y="3320828"/>
            <a:ext cx="2197894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نتيجة التجربة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8671" y="4085567"/>
            <a:ext cx="7546658" cy="677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في المرة الأولى يكون رفع الرأس عفويا. بالتعزيز المتكرر يحدث التعلم.</a:t>
            </a:r>
            <a:endParaRPr lang="en-US" sz="2400" dirty="0"/>
          </a:p>
        </p:txBody>
      </p:sp>
      <p:pic>
        <p:nvPicPr>
          <p:cNvPr id="14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5" y="5979319"/>
            <a:ext cx="7913370" cy="1773555"/>
          </a:xfrm>
          <a:prstGeom prst="rect">
            <a:avLst/>
          </a:prstGeom>
        </p:spPr>
      </p:pic>
      <p:pic>
        <p:nvPicPr>
          <p:cNvPr id="16" name="Image 1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762" y="4277031"/>
            <a:ext cx="5353664" cy="2787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834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قوانين التعلم عند سكينر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59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540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70539" y="2223849"/>
            <a:ext cx="23716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التعزيز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170539" y="2714268"/>
            <a:ext cx="23716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زيادة احتمال ظهور السلوك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50463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072" y="3332321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540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82333" y="3587472"/>
            <a:ext cx="24528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العقاب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6282333" y="4077891"/>
            <a:ext cx="2452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تقليل احتمال ظهور السلوك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850463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94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6540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917168" y="4951095"/>
            <a:ext cx="20109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التكرار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5917168" y="5441513"/>
            <a:ext cx="20109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تثبيت السلوك المتعلم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9"/>
          <p:cNvSpPr/>
          <p:nvPr/>
        </p:nvSpPr>
        <p:spPr>
          <a:xfrm>
            <a:off x="850463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7942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6659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4312206" y="6314718"/>
            <a:ext cx="2808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التعليم المبرمج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4312206" y="6805136"/>
            <a:ext cx="2808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تنظيم المادة في خطوات صغيرة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13986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التعزيز وأنواعه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947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التعزيز الإيجابي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594770" y="4269224"/>
            <a:ext cx="4669869" cy="1535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إضافة مثير يزيد احتمال ظهور الاستجابة. مثل مكافأة الطفل عند إتمام واجباته.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8789075" y="410348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928" y="4227433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0039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التعزيز السلبي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37160" y="4269224"/>
            <a:ext cx="4839295" cy="1171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إزالة مثير منفر يزيد احتمال ظهور الاستجابة. مثل إزالة الضوء القوي أو الحرارة الشديدة.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5274231" y="410348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083" y="4227433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93790" y="6666547"/>
            <a:ext cx="13042821" cy="592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التعزيز يزيد من احتمال ظهور الاستجابة في المستقبل في المواقف المشابهة.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أنواع المعززات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3550979" y="3037403"/>
            <a:ext cx="30480" cy="3203615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2676346" y="353246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13326308" y="32925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379" y="3335060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1215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معززات أولية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280190" y="3754636"/>
            <a:ext cx="6167199" cy="430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ترتبط بإشباع حاجة أولية كالجوع أو العطش.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2676346" y="506622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1" name="Shape 7"/>
          <p:cNvSpPr/>
          <p:nvPr/>
        </p:nvSpPr>
        <p:spPr>
          <a:xfrm>
            <a:off x="13326308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379" y="4868823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12154" y="4797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معززات ثانوية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280190" y="5288399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2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لا ترتبط بحاجة أولية لكنها تكتسب صفتها التدعيمية نتيجة ارتباطها المتكرر مع معزز أولي.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العقاب عند سكينر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54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27143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التوقيت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تقديم العقوبة فورا بعد الاستجابة غير المرغوب فيها.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4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527143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الثبات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280190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معاقبة السلوك غير المرغوب فيه كلما ظهر.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254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27143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البدائل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280190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توفير السلوكيات البديلة لتجنب الخوف والقلق.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39462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التعليم المبرمج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715857" y="5675590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001375" y="62425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الابتكار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715857" y="6732984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يعتبر سكينر أول مبتكر للتعليم المبرمج.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54823" y="5335310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40460" y="5902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المفهوم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54823" y="639270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طريقة حديثة تسمح لمعلم واحد بالتدريس بعدة طرق ولعدد كبير من التلاميذ.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4995148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79428" y="5562124"/>
            <a:ext cx="27432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المنهجية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3790" y="6052542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تقسيم المادة لخطوات صغيرة يدرسها المتعلم ذاتيا مع تعزيز بعد كل خطوة.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آلية التعليم المبرمج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تنظيم المادة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تقسيم المحتوى إلى خطوات صغيرة متسلسلة.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103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الاستجابة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إجابة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المتعلم عن التساؤلات أو إكمال المفردات الناقصة.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230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التحقق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معرفة المتعلم ما إذا كانت إجابته صحيحة أم لا.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731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التقدم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الانتقال إلى الخطوة التالية بعد التعزيز.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2604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419</Words>
  <Application>Microsoft Office PowerPoint</Application>
  <PresentationFormat>Personnalisé</PresentationFormat>
  <Paragraphs>84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Outfit Extra Bold</vt:lpstr>
      <vt:lpstr>Calibri</vt:lpstr>
      <vt:lpstr>Arimo</vt:lpstr>
      <vt:lpstr>Arimo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15</cp:revision>
  <dcterms:created xsi:type="dcterms:W3CDTF">2025-04-11T15:40:24Z</dcterms:created>
  <dcterms:modified xsi:type="dcterms:W3CDTF">2025-04-11T16:44:33Z</dcterms:modified>
</cp:coreProperties>
</file>