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sldIdLst>
    <p:sldId id="266" r:id="rId2"/>
    <p:sldId id="339" r:id="rId3"/>
    <p:sldId id="323" r:id="rId4"/>
    <p:sldId id="321" r:id="rId5"/>
    <p:sldId id="322" r:id="rId6"/>
    <p:sldId id="340" r:id="rId7"/>
    <p:sldId id="368" r:id="rId8"/>
    <p:sldId id="373" r:id="rId9"/>
    <p:sldId id="372" r:id="rId10"/>
    <p:sldId id="355" r:id="rId11"/>
    <p:sldId id="356" r:id="rId12"/>
    <p:sldId id="357" r:id="rId13"/>
    <p:sldId id="353" r:id="rId14"/>
    <p:sldId id="354" r:id="rId15"/>
    <p:sldId id="352" r:id="rId16"/>
    <p:sldId id="324" r:id="rId17"/>
    <p:sldId id="325" r:id="rId18"/>
    <p:sldId id="326" r:id="rId19"/>
    <p:sldId id="345" r:id="rId20"/>
    <p:sldId id="346" r:id="rId21"/>
    <p:sldId id="344" r:id="rId22"/>
    <p:sldId id="347" r:id="rId23"/>
    <p:sldId id="348" r:id="rId24"/>
    <p:sldId id="349" r:id="rId25"/>
    <p:sldId id="337" r:id="rId26"/>
    <p:sldId id="350" r:id="rId27"/>
    <p:sldId id="358" r:id="rId28"/>
    <p:sldId id="369" r:id="rId29"/>
    <p:sldId id="360" r:id="rId30"/>
    <p:sldId id="361" r:id="rId31"/>
    <p:sldId id="362" r:id="rId32"/>
    <p:sldId id="363" r:id="rId33"/>
    <p:sldId id="364" r:id="rId34"/>
    <p:sldId id="365" r:id="rId35"/>
    <p:sldId id="359" r:id="rId36"/>
    <p:sldId id="338" r:id="rId37"/>
    <p:sldId id="375" r:id="rId38"/>
    <p:sldId id="367" r:id="rId39"/>
    <p:sldId id="336" r:id="rId40"/>
    <p:sldId id="335" r:id="rId41"/>
    <p:sldId id="328" r:id="rId42"/>
    <p:sldId id="329" r:id="rId43"/>
    <p:sldId id="330" r:id="rId44"/>
    <p:sldId id="331" r:id="rId45"/>
    <p:sldId id="332" r:id="rId46"/>
    <p:sldId id="333" r:id="rId47"/>
    <p:sldId id="334" r:id="rId48"/>
    <p:sldId id="341" r:id="rId49"/>
    <p:sldId id="342" r:id="rId50"/>
    <p:sldId id="366" r:id="rId51"/>
    <p:sldId id="343" r:id="rId52"/>
    <p:sldId id="317" r:id="rId53"/>
    <p:sldId id="31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a:xfrm>
            <a:off x="3623733" y="6117336"/>
            <a:ext cx="3609438" cy="365125"/>
          </a:xfrm>
        </p:spPr>
        <p:txBody>
          <a:bodyPr/>
          <a:lstStyle/>
          <a:p>
            <a:endParaRPr lang="fr-FR"/>
          </a:p>
        </p:txBody>
      </p:sp>
      <p:sp>
        <p:nvSpPr>
          <p:cNvPr id="6" name="Slide Number Placeholder 5"/>
          <p:cNvSpPr>
            <a:spLocks noGrp="1"/>
          </p:cNvSpPr>
          <p:nvPr>
            <p:ph type="sldNum" sz="quarter" idx="12"/>
          </p:nvPr>
        </p:nvSpPr>
        <p:spPr>
          <a:xfrm>
            <a:off x="8275320" y="6117336"/>
            <a:ext cx="411480" cy="365125"/>
          </a:xfrm>
        </p:spPr>
        <p:txBody>
          <a:bodyPr/>
          <a:lstStyle/>
          <a:p>
            <a:fld id="{C816F8FD-F312-4440-93EF-2BA0A9FFE5AF}" type="slidenum">
              <a:rPr lang="fr-FR" smtClean="0"/>
              <a:pPr/>
              <a:t>‹#›</a:t>
            </a:fld>
            <a:endParaRPr lang="fr-FR"/>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00277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252603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926706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1772393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394586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1910075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2731686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344459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2503441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219075" y="227013"/>
            <a:ext cx="7477125" cy="58689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301625" y="6242050"/>
            <a:ext cx="1782763" cy="474663"/>
          </a:xfrm>
        </p:spPr>
        <p:txBody>
          <a:bodyPr/>
          <a:lstStyle>
            <a:lvl1pPr>
              <a:defRPr/>
            </a:lvl1pPr>
          </a:lstStyle>
          <a:p>
            <a:endParaRPr lang="en-US"/>
          </a:p>
        </p:txBody>
      </p:sp>
      <p:sp>
        <p:nvSpPr>
          <p:cNvPr id="4" name="Espace réservé du pied de page 3"/>
          <p:cNvSpPr>
            <a:spLocks noGrp="1"/>
          </p:cNvSpPr>
          <p:nvPr>
            <p:ph type="ftr" sz="quarter" idx="11"/>
          </p:nvPr>
        </p:nvSpPr>
        <p:spPr>
          <a:xfrm>
            <a:off x="2257425" y="6248400"/>
            <a:ext cx="3455988" cy="474663"/>
          </a:xfrm>
        </p:spPr>
        <p:txBody>
          <a:bodyPr/>
          <a:lstStyle>
            <a:lvl1pPr>
              <a:defRPr/>
            </a:lvl1pPr>
          </a:lstStyle>
          <a:p>
            <a:endParaRPr lang="en-US"/>
          </a:p>
        </p:txBody>
      </p:sp>
      <p:sp>
        <p:nvSpPr>
          <p:cNvPr id="5" name="Espace réservé du numéro de diapositive 4"/>
          <p:cNvSpPr>
            <a:spLocks noGrp="1"/>
          </p:cNvSpPr>
          <p:nvPr>
            <p:ph type="sldNum" sz="quarter" idx="12"/>
          </p:nvPr>
        </p:nvSpPr>
        <p:spPr>
          <a:xfrm>
            <a:off x="5867400" y="6248400"/>
            <a:ext cx="1755775" cy="474663"/>
          </a:xfrm>
        </p:spPr>
        <p:txBody>
          <a:bodyPr/>
          <a:lstStyle>
            <a:lvl1pPr>
              <a:defRPr/>
            </a:lvl1pPr>
          </a:lstStyle>
          <a:p>
            <a:fld id="{ABBF6D6A-8956-4F7C-8392-7F834C71368B}" type="slidenum">
              <a:rPr lang="en-US"/>
              <a:pPr/>
              <a:t>‹#›</a:t>
            </a:fld>
            <a:endParaRPr lang="en-US"/>
          </a:p>
        </p:txBody>
      </p:sp>
    </p:spTree>
    <p:extLst>
      <p:ext uri="{BB962C8B-B14F-4D97-AF65-F5344CB8AC3E}">
        <p14:creationId xmlns:p14="http://schemas.microsoft.com/office/powerpoint/2010/main" val="142019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a:xfrm>
            <a:off x="1972647" y="6108173"/>
            <a:ext cx="5314517" cy="365125"/>
          </a:xfrm>
        </p:spPr>
        <p:txBody>
          <a:bodyPr/>
          <a:lstStyle/>
          <a:p>
            <a:endParaRPr lang="fr-FR"/>
          </a:p>
        </p:txBody>
      </p:sp>
      <p:sp>
        <p:nvSpPr>
          <p:cNvPr id="6" name="Slide Number Placeholder 5"/>
          <p:cNvSpPr>
            <a:spLocks noGrp="1"/>
          </p:cNvSpPr>
          <p:nvPr>
            <p:ph type="sldNum" sz="quarter" idx="12"/>
          </p:nvPr>
        </p:nvSpPr>
        <p:spPr>
          <a:xfrm>
            <a:off x="8258967" y="6108173"/>
            <a:ext cx="427833" cy="365125"/>
          </a:xfrm>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417801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8273317" y="6116070"/>
            <a:ext cx="413483" cy="365125"/>
          </a:xfrm>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349165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66256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1948315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319979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3030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266799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DCE65D-A8A7-4979-AD24-9D9ED2EDC25F}" type="datetimeFigureOut">
              <a:rPr lang="fr-FR" smtClean="0"/>
              <a:pPr/>
              <a:t>03/05/2025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16F8FD-F312-4440-93EF-2BA0A9FFE5AF}" type="slidenum">
              <a:rPr lang="fr-FR" smtClean="0"/>
              <a:pPr/>
              <a:t>‹#›</a:t>
            </a:fld>
            <a:endParaRPr lang="fr-FR"/>
          </a:p>
        </p:txBody>
      </p:sp>
    </p:spTree>
    <p:extLst>
      <p:ext uri="{BB962C8B-B14F-4D97-AF65-F5344CB8AC3E}">
        <p14:creationId xmlns:p14="http://schemas.microsoft.com/office/powerpoint/2010/main" val="370020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DDCE65D-A8A7-4979-AD24-9D9ED2EDC25F}" type="datetimeFigureOut">
              <a:rPr lang="fr-FR" smtClean="0"/>
              <a:pPr/>
              <a:t>03/05/2025</a:t>
            </a:fld>
            <a:endParaRPr lang="fr-FR"/>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16F8FD-F312-4440-93EF-2BA0A9FFE5AF}" type="slidenum">
              <a:rPr lang="fr-FR" smtClean="0"/>
              <a:pPr/>
              <a:t>‹#›</a:t>
            </a:fld>
            <a:endParaRPr lang="fr-FR"/>
          </a:p>
        </p:txBody>
      </p:sp>
    </p:spTree>
    <p:extLst>
      <p:ext uri="{BB962C8B-B14F-4D97-AF65-F5344CB8AC3E}">
        <p14:creationId xmlns:p14="http://schemas.microsoft.com/office/powerpoint/2010/main" val="399243799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662" y="2214554"/>
            <a:ext cx="7429552" cy="2123658"/>
          </a:xfrm>
          <a:prstGeom prst="rect">
            <a:avLst/>
          </a:prstGeom>
        </p:spPr>
        <p:txBody>
          <a:bodyPr wrap="square">
            <a:spAutoFit/>
          </a:bodyPr>
          <a:lstStyle/>
          <a:p>
            <a:pPr algn="ctr" rtl="1"/>
            <a:r>
              <a:rPr lang="ar-DZ" sz="4400" b="1" i="1" spc="150" dirty="0">
                <a:ln w="11430"/>
                <a:effectLst>
                  <a:outerShdw blurRad="25400" algn="tl" rotWithShape="0">
                    <a:srgbClr val="000000">
                      <a:alpha val="43000"/>
                    </a:srgbClr>
                  </a:outerShdw>
                </a:effectLst>
                <a:latin typeface="Arial" pitchFamily="34" charset="0"/>
                <a:cs typeface="Arial" pitchFamily="34" charset="0"/>
              </a:rPr>
              <a:t>الخطوات المنهجية المتبعة في فحص أضرار المعلم الاثري والتدخل العلاجي</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l="24609" t="52500" r="49024" b="18437"/>
          <a:stretch>
            <a:fillRect/>
          </a:stretch>
        </p:blipFill>
        <p:spPr bwMode="auto">
          <a:xfrm>
            <a:off x="571471" y="214290"/>
            <a:ext cx="8088625" cy="557216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l="20508" t="43125" r="45508" b="33437"/>
          <a:stretch>
            <a:fillRect/>
          </a:stretch>
        </p:blipFill>
        <p:spPr bwMode="auto">
          <a:xfrm>
            <a:off x="125707" y="428604"/>
            <a:ext cx="8783949" cy="3786214"/>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l="22266" t="50097" r="47563" b="27812"/>
          <a:stretch>
            <a:fillRect/>
          </a:stretch>
        </p:blipFill>
        <p:spPr bwMode="auto">
          <a:xfrm>
            <a:off x="285720" y="1500174"/>
            <a:ext cx="8429684" cy="3857652"/>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a:stretch>
            <a:fillRect/>
          </a:stretch>
        </p:blipFill>
        <p:spPr bwMode="auto">
          <a:xfrm>
            <a:off x="500034" y="3714752"/>
            <a:ext cx="4857784" cy="2786082"/>
          </a:xfrm>
          <a:prstGeom prst="rect">
            <a:avLst/>
          </a:prstGeom>
          <a:noFill/>
          <a:ln w="9525">
            <a:noFill/>
            <a:miter lim="800000"/>
            <a:headEnd/>
            <a:tailEnd/>
          </a:ln>
        </p:spPr>
      </p:pic>
      <p:pic>
        <p:nvPicPr>
          <p:cNvPr id="3" name="Image 2"/>
          <p:cNvPicPr/>
          <p:nvPr/>
        </p:nvPicPr>
        <p:blipFill>
          <a:blip r:embed="rId3"/>
          <a:srcRect/>
          <a:stretch>
            <a:fillRect/>
          </a:stretch>
        </p:blipFill>
        <p:spPr bwMode="auto">
          <a:xfrm>
            <a:off x="3143240" y="357166"/>
            <a:ext cx="4857784" cy="307183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rcRect l="23053" t="13656" r="21194" b="4699"/>
          <a:stretch>
            <a:fillRect/>
          </a:stretch>
        </p:blipFill>
        <p:spPr bwMode="auto">
          <a:xfrm>
            <a:off x="928662" y="571480"/>
            <a:ext cx="7000924" cy="5214973"/>
          </a:xfrm>
          <a:prstGeom prst="rect">
            <a:avLst/>
          </a:prstGeom>
          <a:noFill/>
          <a:ln w="3175">
            <a:solidFill>
              <a:schemeClr val="tx1"/>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18750" t="22500" r="46093" b="37187"/>
          <a:stretch>
            <a:fillRect/>
          </a:stretch>
        </p:blipFill>
        <p:spPr bwMode="auto">
          <a:xfrm>
            <a:off x="214282" y="214290"/>
            <a:ext cx="4286280" cy="3071834"/>
          </a:xfrm>
          <a:prstGeom prst="rect">
            <a:avLst/>
          </a:prstGeom>
          <a:noFill/>
          <a:ln w="9525">
            <a:noFill/>
            <a:miter lim="800000"/>
            <a:headEnd/>
            <a:tailEnd/>
          </a:ln>
          <a:effectLst/>
        </p:spPr>
      </p:pic>
      <p:pic>
        <p:nvPicPr>
          <p:cNvPr id="17410" name="Picture 2"/>
          <p:cNvPicPr>
            <a:picLocks noChangeAspect="1" noChangeArrowheads="1"/>
          </p:cNvPicPr>
          <p:nvPr/>
        </p:nvPicPr>
        <p:blipFill>
          <a:blip r:embed="rId3"/>
          <a:srcRect l="37500" t="9375" r="28515" b="17500"/>
          <a:stretch>
            <a:fillRect/>
          </a:stretch>
        </p:blipFill>
        <p:spPr bwMode="auto">
          <a:xfrm>
            <a:off x="4786314" y="357166"/>
            <a:ext cx="4143404" cy="5572164"/>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55079" t="22500" r="10351" b="37187"/>
          <a:stretch>
            <a:fillRect/>
          </a:stretch>
        </p:blipFill>
        <p:spPr bwMode="auto">
          <a:xfrm>
            <a:off x="214282" y="3786190"/>
            <a:ext cx="4214810" cy="3071810"/>
          </a:xfrm>
          <a:prstGeom prst="rect">
            <a:avLst/>
          </a:prstGeom>
          <a:noFill/>
          <a:ln w="9525">
            <a:noFill/>
            <a:miter lim="800000"/>
            <a:headEnd/>
            <a:tailEnd/>
          </a:ln>
          <a:effectLst/>
        </p:spPr>
      </p:pic>
      <p:sp>
        <p:nvSpPr>
          <p:cNvPr id="5" name="Rectangle 4"/>
          <p:cNvSpPr/>
          <p:nvPr/>
        </p:nvSpPr>
        <p:spPr>
          <a:xfrm>
            <a:off x="285720" y="3357562"/>
            <a:ext cx="3526156" cy="461665"/>
          </a:xfrm>
          <a:prstGeom prst="rect">
            <a:avLst/>
          </a:prstGeom>
        </p:spPr>
        <p:txBody>
          <a:bodyPr wrap="square">
            <a:spAutoFit/>
          </a:bodyPr>
          <a:lstStyle/>
          <a:p>
            <a:pPr algn="r"/>
            <a:r>
              <a:rPr lang="ar-DZ" sz="2400" b="1" dirty="0" err="1">
                <a:solidFill>
                  <a:srgbClr val="0070C0"/>
                </a:solidFill>
              </a:rPr>
              <a:t>التزهر</a:t>
            </a:r>
            <a:r>
              <a:rPr lang="ar-DZ" sz="2400" b="1" dirty="0">
                <a:solidFill>
                  <a:srgbClr val="0070C0"/>
                </a:solidFill>
              </a:rPr>
              <a:t> </a:t>
            </a:r>
            <a:r>
              <a:rPr lang="ar-DZ" sz="2400" b="1" dirty="0" err="1">
                <a:solidFill>
                  <a:srgbClr val="0070C0"/>
                </a:solidFill>
              </a:rPr>
              <a:t>الزغبي</a:t>
            </a:r>
            <a:r>
              <a:rPr lang="ar-DZ" sz="2400" b="1" dirty="0">
                <a:solidFill>
                  <a:srgbClr val="0070C0"/>
                </a:solidFill>
              </a:rPr>
              <a:t> و قشور</a:t>
            </a:r>
            <a:r>
              <a:rPr lang="ar-DZ" b="1" dirty="0">
                <a:solidFill>
                  <a:srgbClr val="00B050"/>
                </a:solidFill>
              </a:rPr>
              <a:t> </a:t>
            </a:r>
            <a:endParaRPr lang="fr-FR" dirty="0"/>
          </a:p>
        </p:txBody>
      </p:sp>
      <p:sp>
        <p:nvSpPr>
          <p:cNvPr id="6" name="Rectangle 5"/>
          <p:cNvSpPr/>
          <p:nvPr/>
        </p:nvSpPr>
        <p:spPr>
          <a:xfrm>
            <a:off x="5286380" y="6143644"/>
            <a:ext cx="3526156" cy="461665"/>
          </a:xfrm>
          <a:prstGeom prst="rect">
            <a:avLst/>
          </a:prstGeom>
        </p:spPr>
        <p:txBody>
          <a:bodyPr wrap="square">
            <a:spAutoFit/>
          </a:bodyPr>
          <a:lstStyle/>
          <a:p>
            <a:pPr algn="r"/>
            <a:r>
              <a:rPr lang="ar-DZ" sz="2400" b="1" dirty="0" err="1">
                <a:solidFill>
                  <a:srgbClr val="0070C0"/>
                </a:solidFill>
              </a:rPr>
              <a:t>املاح</a:t>
            </a:r>
            <a:r>
              <a:rPr lang="ar-DZ" sz="2400" b="1" dirty="0">
                <a:solidFill>
                  <a:srgbClr val="0070C0"/>
                </a:solidFill>
              </a:rPr>
              <a:t> </a:t>
            </a:r>
            <a:r>
              <a:rPr lang="ar-DZ" sz="2400" b="1" dirty="0" err="1">
                <a:solidFill>
                  <a:srgbClr val="0070C0"/>
                </a:solidFill>
              </a:rPr>
              <a:t>زغبية</a:t>
            </a:r>
            <a:r>
              <a:rPr lang="ar-DZ" sz="2400" b="1" dirty="0">
                <a:solidFill>
                  <a:srgbClr val="0070C0"/>
                </a:solidFill>
              </a:rPr>
              <a:t> ناعمة</a:t>
            </a: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357166"/>
            <a:ext cx="8429684" cy="6771084"/>
          </a:xfrm>
          <a:prstGeom prst="rect">
            <a:avLst/>
          </a:prstGeom>
        </p:spPr>
        <p:txBody>
          <a:bodyPr wrap="square">
            <a:spAutoFit/>
          </a:bodyPr>
          <a:lstStyle/>
          <a:p>
            <a:pPr algn="r" rtl="1"/>
            <a:r>
              <a:rPr lang="ar-DZ" sz="2000" b="1" dirty="0">
                <a:solidFill>
                  <a:srgbClr val="0070C0"/>
                </a:solidFill>
              </a:rPr>
              <a:t>ج- الفحص البصري المبدئي: </a:t>
            </a:r>
          </a:p>
          <a:p>
            <a:pPr algn="r" rtl="1"/>
            <a:r>
              <a:rPr lang="ar-DZ" b="1" dirty="0"/>
              <a:t>تعتبر هذه الخطوة من أهم الخطوات في مرحلة الفحص والتوثيق، ففي هذه الخطوة يتم تحديد الحالة والوضع الراهن للمبنى والتي على أساسها تحدد طريقة التدخل والعلاج. </a:t>
            </a:r>
            <a:br>
              <a:rPr lang="ar-DZ" b="1" dirty="0"/>
            </a:br>
            <a:r>
              <a:rPr lang="ar-DZ" b="1" dirty="0"/>
              <a:t>تبدأ عملية الفحص البصري بأخذ نظرة على واجهات المبنى من مسافة بعيدة الجميع جهاته إن أمكن، ومن ثم الاقتراب من المبنى لأخذ نظرة من الأعلى على المبنى من أحد المباني المجاورة أو أي وسيلة أخرى، وبعدها يتم الدوران حول جميع جوانب المبني عن قرب للتعرف على الواجهات والجيران المحيطين به</a:t>
            </a:r>
          </a:p>
          <a:p>
            <a:pPr algn="r" rtl="1"/>
            <a:r>
              <a:rPr lang="ar-DZ" b="1" dirty="0"/>
              <a:t>وبالاقتراب أكثر من المبنى يتم إجراء الفحص القريب المسافة بحيث يكون الفاحص قريبا جدا من </a:t>
            </a:r>
            <a:r>
              <a:rPr lang="ar-DZ" b="1" dirty="0" err="1"/>
              <a:t>اسطح</a:t>
            </a:r>
            <a:r>
              <a:rPr lang="ar-DZ" b="1" dirty="0"/>
              <a:t> المبنى بطول ذراع تقريبا</a:t>
            </a:r>
          </a:p>
          <a:p>
            <a:pPr algn="r" rtl="1"/>
            <a:r>
              <a:rPr lang="fr-FR" b="1" dirty="0"/>
              <a:t>، </a:t>
            </a:r>
            <a:r>
              <a:rPr lang="ar-DZ" b="1" dirty="0"/>
              <a:t>حيث يمكنه رؤية التفاصيل الدقيقة في الواجهات والتي من الممكن أن تكون قد لفتت نظره أثناء الفحص البعيد مثل الاختلاف في الألوان والفواصل والزخارف والشروخ ومظاهر التلف الأخرى.</a:t>
            </a:r>
          </a:p>
          <a:p>
            <a:pPr algn="r" rtl="1"/>
            <a:r>
              <a:rPr lang="ar-DZ" b="1" dirty="0"/>
              <a:t>بعد الانتهاء من الفحص الخارجي يتم الدخول للمبنى لإجراء الفحص الداخلي للتعرف على مكونات المبنى وتصميمه وتقسيماته الداخلية. وخلال هذه المرحلة يتم تعيين الأجزاء الداخلية المميزة للمبني للحفاظ عليها مستقبلا وعدم تغييرها، وكذلك التعرف على علاقة أجزاء المبنى مع بعضها، وهل العلاقة فيما بينها تعتمد على فتحة باب أو ممر أو سلم.</a:t>
            </a:r>
          </a:p>
          <a:p>
            <a:pPr algn="r" rtl="1"/>
            <a:r>
              <a:rPr lang="ar-DZ" b="1" dirty="0"/>
              <a:t>والمهم هنا هو أن جميع الخطوات التي تم اتخاذها خلال هذه المرحلة توثق كتابيا وبالصور. وأن بعد الانتهاء من هذه المرحلة يتم في الغالب التعرف على قيم المبنى والأجزاء التي يجب الحفاظ عليها بشكل هام، والأجزاء التي يجب إجراء تدخل سريع لها في المستقبل القريب فيما يعرف بتدابير السلامة</a:t>
            </a:r>
            <a:endParaRPr lang="fr-FR" b="1" dirty="0"/>
          </a:p>
          <a:p>
            <a:pPr algn="r"/>
            <a:br>
              <a:rPr lang="fr-FR" b="1" dirty="0"/>
            </a:br>
            <a:endParaRPr lang="fr-FR"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158" y="285728"/>
            <a:ext cx="8572560" cy="923330"/>
          </a:xfrm>
          <a:prstGeom prst="rect">
            <a:avLst/>
          </a:prstGeom>
        </p:spPr>
        <p:txBody>
          <a:bodyPr wrap="square">
            <a:spAutoFit/>
          </a:bodyPr>
          <a:lstStyle/>
          <a:p>
            <a:endParaRPr lang="ar-DZ" dirty="0"/>
          </a:p>
          <a:p>
            <a:br>
              <a:rPr lang="ar-DZ" dirty="0"/>
            </a:br>
            <a:endParaRPr lang="fr-FR" dirty="0"/>
          </a:p>
        </p:txBody>
      </p:sp>
      <p:sp>
        <p:nvSpPr>
          <p:cNvPr id="5" name="Rectangle 4"/>
          <p:cNvSpPr/>
          <p:nvPr/>
        </p:nvSpPr>
        <p:spPr>
          <a:xfrm>
            <a:off x="785786" y="1000109"/>
            <a:ext cx="8001024" cy="4093428"/>
          </a:xfrm>
          <a:prstGeom prst="rect">
            <a:avLst/>
          </a:prstGeom>
        </p:spPr>
        <p:txBody>
          <a:bodyPr wrap="square">
            <a:spAutoFit/>
          </a:bodyPr>
          <a:lstStyle/>
          <a:p>
            <a:pPr algn="r" rtl="1"/>
            <a:r>
              <a:rPr lang="ar-DZ" sz="2400" b="1" dirty="0">
                <a:solidFill>
                  <a:srgbClr val="00B050"/>
                </a:solidFill>
              </a:rPr>
              <a:t>أساليب الفحص المبدئی : </a:t>
            </a:r>
            <a:r>
              <a:rPr lang="ar-DZ" sz="2000" b="1" dirty="0"/>
              <a:t>يمدنا الفحص المبدئي (البصري أو المرئي ) بمعلومات أساسية مفيدة عن مادة </a:t>
            </a:r>
            <a:r>
              <a:rPr lang="ar-DZ" sz="2000" b="1" dirty="0" err="1"/>
              <a:t>الاثر</a:t>
            </a:r>
            <a:r>
              <a:rPr lang="ar-DZ" sz="2000" b="1" dirty="0"/>
              <a:t> قبل البدء في اختبارات تفصيلية دقيقة ويعتمد على :</a:t>
            </a:r>
          </a:p>
          <a:p>
            <a:pPr algn="r" rtl="1">
              <a:buFont typeface="Wingdings" pitchFamily="2" charset="2"/>
              <a:buChar char="ü"/>
            </a:pPr>
            <a:r>
              <a:rPr lang="ar-DZ" sz="2000" b="1" dirty="0"/>
              <a:t>الأسلوب البصري المباشر:۔</a:t>
            </a:r>
          </a:p>
          <a:p>
            <a:pPr algn="r" rtl="1"/>
            <a:r>
              <a:rPr lang="ar-DZ" sz="2000" b="1" dirty="0"/>
              <a:t>حيث كان الاعتماد في التشخيص على العين المباشرة أو باللمس أو بالتطبيل على سطح المادة.</a:t>
            </a:r>
          </a:p>
          <a:p>
            <a:pPr algn="r" rtl="1"/>
            <a:r>
              <a:rPr lang="ar-DZ" sz="2000" b="1" dirty="0"/>
              <a:t>استخدام بعض الأدوات البسيطة مثل :</a:t>
            </a:r>
          </a:p>
          <a:p>
            <a:pPr algn="r" rtl="1">
              <a:buFont typeface="Wingdings" pitchFamily="2" charset="2"/>
              <a:buChar char="ü"/>
            </a:pPr>
            <a:r>
              <a:rPr lang="ar-DZ" sz="2000" b="1" dirty="0"/>
              <a:t>العدسات المكبرة البسيطة والتي تعطي معلومات عن اللون وكذلك عن التلف السطحي وكذلك طريقة الصنع. </a:t>
            </a:r>
          </a:p>
          <a:p>
            <a:pPr algn="r" rtl="1">
              <a:buFont typeface="Wingdings" pitchFamily="2" charset="2"/>
              <a:buChar char="ü"/>
            </a:pPr>
            <a:r>
              <a:rPr lang="ar-DZ" sz="2000" b="1" dirty="0"/>
              <a:t>استخدام الضوء العادي بزوايا سقوط مختلفة حيث يعطي معلومات عديدة عن طبيعة مادة الأثر وكذلك حالة تلفه ، فمثلا الإضاءة المباشرة الأمامية للأثر تعطي معلومات عن اللون والشفافية </a:t>
            </a:r>
            <a:r>
              <a:rPr lang="ar-DZ" sz="2000" b="1" dirty="0" err="1"/>
              <a:t>و</a:t>
            </a:r>
            <a:r>
              <a:rPr lang="ar-DZ" sz="2000" b="1" dirty="0"/>
              <a:t> اللمعان ، </a:t>
            </a:r>
            <a:r>
              <a:rPr lang="ar-DZ" sz="2000" b="1" dirty="0" err="1"/>
              <a:t>اما</a:t>
            </a:r>
            <a:r>
              <a:rPr lang="ar-DZ" sz="2000" b="1" dirty="0"/>
              <a:t> الضوء الجانبي فيعطى معلومات عن التركيب البنائی أي النسجي </a:t>
            </a:r>
            <a:r>
              <a:rPr lang="ar-DZ" sz="2000" b="1" dirty="0" err="1"/>
              <a:t>و</a:t>
            </a:r>
            <a:r>
              <a:rPr lang="ar-DZ" sz="2000" b="1" dirty="0"/>
              <a:t> وجود مختلفة الأحجام</a:t>
            </a:r>
          </a:p>
          <a:p>
            <a:pPr algn="r"/>
            <a:br>
              <a:rPr lang="ar-DZ" dirty="0"/>
            </a:b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500042"/>
            <a:ext cx="7643866" cy="6555641"/>
          </a:xfrm>
          <a:prstGeom prst="rect">
            <a:avLst/>
          </a:prstGeom>
        </p:spPr>
        <p:txBody>
          <a:bodyPr wrap="square">
            <a:spAutoFit/>
          </a:bodyPr>
          <a:lstStyle/>
          <a:p>
            <a:pPr algn="r" rtl="1"/>
            <a:r>
              <a:rPr lang="ar-DZ" sz="2400" b="1" dirty="0">
                <a:solidFill>
                  <a:srgbClr val="0070C0"/>
                </a:solidFill>
              </a:rPr>
              <a:t>ج- الفحص الدقيق: </a:t>
            </a:r>
            <a:r>
              <a:rPr lang="ar-DZ" sz="2400" b="1" dirty="0"/>
              <a:t>تعتبر هذه الخطوة مكملة للخطوة السابقة، وفيها يقترب الفاحص بشكل أكثر من المبنى ويستخدم فيها بعض من الأدوات والأجهزة المساندة</a:t>
            </a:r>
          </a:p>
          <a:p>
            <a:pPr algn="r" rtl="1"/>
            <a:endParaRPr lang="ar-DZ" sz="2000" b="1" dirty="0"/>
          </a:p>
          <a:p>
            <a:pPr algn="r" rtl="1"/>
            <a:endParaRPr lang="ar-DZ" sz="2000" b="1" dirty="0"/>
          </a:p>
          <a:p>
            <a:pPr algn="r" rtl="1"/>
            <a:endParaRPr lang="ar-DZ" sz="2000" b="1"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a:p>
            <a:pPr algn="r" rtl="1"/>
            <a:endParaRPr lang="ar-DZ" dirty="0"/>
          </a:p>
        </p:txBody>
      </p:sp>
      <p:sp>
        <p:nvSpPr>
          <p:cNvPr id="2053" name="AutoShape 5" descr="‫االثرية‬ ‫المبانى‬ ‫وترميم‬ ‫صيانة‬)‫بالخرطوم‬ ‫الرئيسى‬ ‫البريد‬ ‫مبنى‬ ‫حالة‬(&#10;‫ل‬ ‫أل‬ ‫ل‬‫ة‬ ‫ل‬‫ث‬ ‫األول‬ ‫الجز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5" name="AutoShape 7" descr="‫االثرية‬ ‫المبانى‬ ‫وترميم‬ ‫صيانة‬)‫بالخرطوم‬ ‫الرئيسى‬ ‫البريد‬ ‫مبنى‬ ‫حالة‬(&#10;‫ل‬ ‫أل‬ ‫ل‬‫ة‬ ‫ل‬‫ث‬ ‫األول‬ ‫الجز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Rectangle 9"/>
          <p:cNvSpPr/>
          <p:nvPr/>
        </p:nvSpPr>
        <p:spPr>
          <a:xfrm>
            <a:off x="357158" y="1964352"/>
            <a:ext cx="8643998" cy="3046988"/>
          </a:xfrm>
          <a:prstGeom prst="rect">
            <a:avLst/>
          </a:prstGeom>
        </p:spPr>
        <p:txBody>
          <a:bodyPr wrap="square">
            <a:spAutoFit/>
          </a:bodyPr>
          <a:lstStyle/>
          <a:p>
            <a:pPr algn="r" rtl="1"/>
            <a:r>
              <a:rPr lang="ar-DZ" sz="2400" b="1" dirty="0"/>
              <a:t>وهي مرحلة التحليل والفحوص والاختبارات للمواد</a:t>
            </a:r>
          </a:p>
          <a:p>
            <a:pPr algn="r" rtl="1"/>
            <a:r>
              <a:rPr lang="ar-DZ" sz="2400" b="1" dirty="0"/>
              <a:t>وتتم هذه المرحلة للتعرف على :</a:t>
            </a:r>
          </a:p>
          <a:p>
            <a:pPr algn="r" rtl="1">
              <a:buFont typeface="Wingdings" pitchFamily="2" charset="2"/>
              <a:buChar char="ü"/>
            </a:pPr>
            <a:r>
              <a:rPr lang="ar-DZ" sz="2400" b="1" dirty="0"/>
              <a:t>- </a:t>
            </a:r>
            <a:r>
              <a:rPr lang="ar-DZ" sz="2400" b="1" dirty="0">
                <a:solidFill>
                  <a:schemeClr val="accent6">
                    <a:lumMod val="75000"/>
                  </a:schemeClr>
                </a:solidFill>
              </a:rPr>
              <a:t>المكونات الكيميائية والمعدنية والعنصرية لمادة </a:t>
            </a:r>
            <a:r>
              <a:rPr lang="ar-DZ" sz="2400" b="1" dirty="0" err="1">
                <a:solidFill>
                  <a:schemeClr val="accent6">
                    <a:lumMod val="75000"/>
                  </a:schemeClr>
                </a:solidFill>
              </a:rPr>
              <a:t>الاثر</a:t>
            </a:r>
            <a:r>
              <a:rPr lang="ar-DZ" sz="2400" b="1" dirty="0">
                <a:solidFill>
                  <a:schemeClr val="accent6">
                    <a:lumMod val="75000"/>
                  </a:schemeClr>
                </a:solidFill>
              </a:rPr>
              <a:t> </a:t>
            </a:r>
            <a:r>
              <a:rPr lang="ar-DZ" sz="2400" b="1" dirty="0"/>
              <a:t>باستخدام الأجهزة العلمية الحديثة مثل التحليل باستخدام طريقتي </a:t>
            </a:r>
            <a:r>
              <a:rPr lang="ar-DZ" sz="2400" b="1" dirty="0" err="1"/>
              <a:t>حيود</a:t>
            </a:r>
            <a:r>
              <a:rPr lang="ar-DZ" sz="2400" b="1" dirty="0"/>
              <a:t> </a:t>
            </a:r>
            <a:r>
              <a:rPr lang="ar-DZ" sz="2400" b="1" dirty="0" err="1"/>
              <a:t>وتفلور</a:t>
            </a:r>
            <a:r>
              <a:rPr lang="ar-DZ" sz="2400" b="1" dirty="0"/>
              <a:t> الأشعة السينية</a:t>
            </a:r>
            <a:r>
              <a:rPr lang="fr-FR" sz="2400" b="1" dirty="0"/>
              <a:t>، </a:t>
            </a:r>
            <a:r>
              <a:rPr lang="ar-DZ" sz="2400" b="1" dirty="0" err="1"/>
              <a:t>او</a:t>
            </a:r>
            <a:endParaRPr lang="ar-DZ" sz="2400" b="1" dirty="0"/>
          </a:p>
          <a:p>
            <a:pPr algn="r" rtl="1"/>
            <a:r>
              <a:rPr lang="ar-DZ" sz="2400" b="1" dirty="0"/>
              <a:t> التحليل بوحدة التحليل الملحقة بالميكروسكوب الالكتروني الماسح </a:t>
            </a:r>
            <a:r>
              <a:rPr lang="fr-FR" sz="2400" b="1" dirty="0"/>
              <a:t>، </a:t>
            </a:r>
            <a:r>
              <a:rPr lang="ar-DZ" sz="2400" b="1" dirty="0"/>
              <a:t>وتحليل العناصر الدقيقة </a:t>
            </a:r>
            <a:r>
              <a:rPr lang="ar-DZ" sz="2400" b="1" dirty="0" err="1"/>
              <a:t>بالاثر</a:t>
            </a:r>
            <a:r>
              <a:rPr lang="ar-DZ" sz="2400" b="1" dirty="0"/>
              <a:t> من خلال جهاز الامتصاص الذری التحليل أو التحليل بأطياف </a:t>
            </a:r>
            <a:r>
              <a:rPr lang="ar-DZ" sz="2400" b="1" dirty="0" err="1"/>
              <a:t>الاشعة</a:t>
            </a:r>
            <a:r>
              <a:rPr lang="ar-DZ" sz="2400" b="1" dirty="0"/>
              <a:t> تحت الحمراء أو الأشعة فوق البنفسجية.</a:t>
            </a:r>
          </a:p>
          <a:p>
            <a:pPr algn="r" rtl="1"/>
            <a:endParaRPr lang="fr-FR" sz="24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l="9961" t="40312" r="11523" b="12812"/>
          <a:stretch>
            <a:fillRect/>
          </a:stretch>
        </p:blipFill>
        <p:spPr bwMode="auto">
          <a:xfrm>
            <a:off x="519749" y="1821645"/>
            <a:ext cx="8012691" cy="321471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797510"/>
            <a:ext cx="7858180" cy="5262979"/>
          </a:xfrm>
          <a:prstGeom prst="rect">
            <a:avLst/>
          </a:prstGeom>
        </p:spPr>
        <p:txBody>
          <a:bodyPr wrap="square">
            <a:spAutoFit/>
          </a:bodyPr>
          <a:lstStyle/>
          <a:p>
            <a:pPr algn="just" rtl="1"/>
            <a:r>
              <a:rPr lang="ar-DZ" sz="2800" dirty="0"/>
              <a:t>تعتبر الفحوص والتحاليل </a:t>
            </a:r>
            <a:r>
              <a:rPr lang="ar-DZ" sz="2800" dirty="0" err="1"/>
              <a:t>المخبرية</a:t>
            </a:r>
            <a:r>
              <a:rPr lang="ar-DZ" sz="2800" dirty="0"/>
              <a:t> للمخلفات المادية الأثرية </a:t>
            </a:r>
            <a:r>
              <a:rPr lang="ar-DZ" sz="2800" dirty="0" err="1"/>
              <a:t>و</a:t>
            </a:r>
            <a:r>
              <a:rPr lang="ar-DZ" sz="2800" dirty="0"/>
              <a:t> التراثية أساس لتحديد طبيعة مادة الأثر </a:t>
            </a:r>
            <a:r>
              <a:rPr lang="ar-DZ" sz="2800" dirty="0" err="1"/>
              <a:t>و</a:t>
            </a:r>
            <a:r>
              <a:rPr lang="ar-DZ" sz="2800" dirty="0"/>
              <a:t> طريقة تصنيعه الفنية و التكنولوجية ، </a:t>
            </a:r>
            <a:r>
              <a:rPr lang="ar-DZ" sz="2800" dirty="0" err="1"/>
              <a:t>و</a:t>
            </a:r>
            <a:r>
              <a:rPr lang="ar-DZ" sz="2800" dirty="0"/>
              <a:t> التي تساعد في معرفة التركيبة الكيميائية والمعدنية للمواد ، بالإضافة إلى الخواص الفيزيائية والكيميائية لها ، وهذا من أجل تشخيص أوضح للعوامل المسببة التلف هذه المواد وفهم آلية تدهورها ، </a:t>
            </a:r>
            <a:r>
              <a:rPr lang="ar-DZ" sz="2800" dirty="0" err="1"/>
              <a:t>و</a:t>
            </a:r>
            <a:r>
              <a:rPr lang="ar-DZ" sz="2800" dirty="0"/>
              <a:t> ذلك بغية اقتراح حلول ناجعة وفعالة من أجل القضاء على التلف أو إيقافه من دون المساس بالمادة الأصلية أو التسبب في مشكلة إضافية ، كما تساعدنا في الاختيار الأمثل لمواد الترميم </a:t>
            </a:r>
            <a:r>
              <a:rPr lang="ar-DZ" sz="2800" dirty="0" err="1"/>
              <a:t>و</a:t>
            </a:r>
            <a:r>
              <a:rPr lang="ar-DZ" sz="2800" dirty="0"/>
              <a:t> إعادة التهيئة </a:t>
            </a:r>
            <a:r>
              <a:rPr lang="ar-DZ" sz="2800" dirty="0" err="1"/>
              <a:t>و</a:t>
            </a:r>
            <a:r>
              <a:rPr lang="ar-DZ" sz="2800" dirty="0"/>
              <a:t> التأهيل للمعالم التاريخية  بصفة عامة .</a:t>
            </a:r>
            <a:endParaRPr lang="fr-F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l="9961" t="30938" r="11523" b="18437"/>
          <a:stretch>
            <a:fillRect/>
          </a:stretch>
        </p:blipFill>
        <p:spPr bwMode="auto">
          <a:xfrm>
            <a:off x="1043608" y="1714488"/>
            <a:ext cx="7350873" cy="3429024"/>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428604"/>
            <a:ext cx="7786742" cy="2308324"/>
          </a:xfrm>
          <a:prstGeom prst="rect">
            <a:avLst/>
          </a:prstGeom>
        </p:spPr>
        <p:txBody>
          <a:bodyPr wrap="square">
            <a:spAutoFit/>
          </a:bodyPr>
          <a:lstStyle/>
          <a:p>
            <a:pPr algn="r" rtl="1">
              <a:buFont typeface="Wingdings" pitchFamily="2" charset="2"/>
              <a:buChar char="ü"/>
            </a:pPr>
            <a:r>
              <a:rPr lang="fr-FR" sz="2400" b="1" dirty="0">
                <a:solidFill>
                  <a:schemeClr val="accent6">
                    <a:lumMod val="75000"/>
                  </a:schemeClr>
                </a:solidFill>
              </a:rPr>
              <a:t>. - </a:t>
            </a:r>
            <a:r>
              <a:rPr lang="ar-DZ" sz="2400" b="1" dirty="0">
                <a:solidFill>
                  <a:schemeClr val="accent6">
                    <a:lumMod val="75000"/>
                  </a:schemeClr>
                </a:solidFill>
              </a:rPr>
              <a:t>التركيب الداخلي الدقيق لمادة الأثر </a:t>
            </a:r>
            <a:r>
              <a:rPr lang="ar-DZ" sz="2400" b="1" dirty="0"/>
              <a:t>ومدى تأثره بمفردات البيئة المحيطة باستخدام الميكروسكوب الضوئي والمستقطب </a:t>
            </a:r>
            <a:r>
              <a:rPr lang="ar-DZ" sz="2400" b="1" dirty="0" err="1"/>
              <a:t>و</a:t>
            </a:r>
            <a:r>
              <a:rPr lang="ar-DZ" sz="2400" b="1" dirty="0"/>
              <a:t> الالكتروني الماسح،</a:t>
            </a:r>
            <a:r>
              <a:rPr lang="fr-FR" sz="2400" b="1" dirty="0"/>
              <a:t>Light </a:t>
            </a:r>
            <a:r>
              <a:rPr lang="fr-FR" sz="2400" b="1" dirty="0" err="1"/>
              <a:t>Polarizing</a:t>
            </a:r>
            <a:endParaRPr lang="fr-FR" sz="2400" b="1" dirty="0"/>
          </a:p>
          <a:p>
            <a:pPr algn="r" rtl="1"/>
            <a:r>
              <a:rPr lang="fr-FR" sz="2400" b="1" dirty="0"/>
              <a:t>Scanning Electron Microscope ، X - Ray </a:t>
            </a:r>
            <a:r>
              <a:rPr lang="fr-FR" sz="2400" b="1" dirty="0" err="1"/>
              <a:t>Radiography</a:t>
            </a:r>
            <a:r>
              <a:rPr lang="fr-FR" sz="2400" b="1" dirty="0"/>
              <a:t> </a:t>
            </a:r>
            <a:r>
              <a:rPr lang="ar-DZ" sz="2400" b="1" dirty="0"/>
              <a:t>وجهاز الفحص</a:t>
            </a:r>
          </a:p>
          <a:p>
            <a:pPr algn="r" rtl="1"/>
            <a:r>
              <a:rPr lang="ar-DZ" sz="2400" b="1" dirty="0"/>
              <a:t>بالرنين المغناطیسی </a:t>
            </a:r>
            <a:r>
              <a:rPr lang="fr-FR" sz="2400" b="1" dirty="0" err="1"/>
              <a:t>Magnetic</a:t>
            </a:r>
            <a:r>
              <a:rPr lang="fr-FR" sz="2400" b="1" dirty="0"/>
              <a:t> </a:t>
            </a:r>
            <a:r>
              <a:rPr lang="fr-FR" sz="2400" b="1" dirty="0" err="1"/>
              <a:t>Rosenance</a:t>
            </a:r>
            <a:r>
              <a:rPr lang="fr-FR" sz="2400" b="1" dirty="0"/>
              <a:t> Imaging .</a:t>
            </a:r>
            <a:r>
              <a:rPr lang="fr-FR" sz="2400" dirty="0"/>
              <a:t> </a:t>
            </a:r>
            <a:endParaRPr lang="ar-DZ"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l="9961" t="9375" r="10351" b="31563"/>
          <a:stretch>
            <a:fillRect/>
          </a:stretch>
        </p:blipFill>
        <p:spPr bwMode="auto">
          <a:xfrm>
            <a:off x="357158" y="428604"/>
            <a:ext cx="8501090" cy="3937997"/>
          </a:xfrm>
          <a:prstGeom prst="rect">
            <a:avLst/>
          </a:prstGeom>
          <a:noFill/>
          <a:ln w="9525">
            <a:noFill/>
            <a:miter lim="800000"/>
            <a:headEnd/>
            <a:tailEnd/>
          </a:ln>
          <a:effectLst/>
        </p:spPr>
      </p:pic>
      <p:sp>
        <p:nvSpPr>
          <p:cNvPr id="3" name="Rectangle 2"/>
          <p:cNvSpPr/>
          <p:nvPr/>
        </p:nvSpPr>
        <p:spPr>
          <a:xfrm>
            <a:off x="2483768" y="4929198"/>
            <a:ext cx="4374248" cy="400110"/>
          </a:xfrm>
          <a:prstGeom prst="rect">
            <a:avLst/>
          </a:prstGeom>
        </p:spPr>
        <p:txBody>
          <a:bodyPr wrap="square">
            <a:spAutoFit/>
          </a:bodyPr>
          <a:lstStyle/>
          <a:p>
            <a:r>
              <a:rPr lang="ar-DZ" sz="2000" b="1" dirty="0"/>
              <a:t>باستخدام الميكروسكوب الضوئي </a:t>
            </a:r>
            <a:endParaRPr lang="fr-FR"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l="5273" t="30937" r="16797" b="14687"/>
          <a:stretch>
            <a:fillRect/>
          </a:stretch>
        </p:blipFill>
        <p:spPr bwMode="auto">
          <a:xfrm>
            <a:off x="500034" y="500042"/>
            <a:ext cx="8072494" cy="3520336"/>
          </a:xfrm>
          <a:prstGeom prst="rect">
            <a:avLst/>
          </a:prstGeom>
          <a:noFill/>
          <a:ln w="9525">
            <a:noFill/>
            <a:miter lim="800000"/>
            <a:headEnd/>
            <a:tailEnd/>
          </a:ln>
          <a:effectLst/>
        </p:spPr>
      </p:pic>
      <p:sp>
        <p:nvSpPr>
          <p:cNvPr id="3" name="Rectangle 2"/>
          <p:cNvSpPr/>
          <p:nvPr/>
        </p:nvSpPr>
        <p:spPr>
          <a:xfrm>
            <a:off x="2123728" y="4725144"/>
            <a:ext cx="5904656" cy="461665"/>
          </a:xfrm>
          <a:prstGeom prst="rect">
            <a:avLst/>
          </a:prstGeom>
        </p:spPr>
        <p:txBody>
          <a:bodyPr wrap="square">
            <a:spAutoFit/>
          </a:bodyPr>
          <a:lstStyle/>
          <a:p>
            <a:pPr algn="r" rtl="1"/>
            <a:r>
              <a:rPr lang="ar-DZ" sz="2400" b="1" dirty="0"/>
              <a:t>باستخدام الميكروسكوب المستقطب </a:t>
            </a:r>
            <a:endParaRPr lang="fr-FR"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l="5859" t="29062" r="14453" b="17500"/>
          <a:stretch>
            <a:fillRect/>
          </a:stretch>
        </p:blipFill>
        <p:spPr bwMode="auto">
          <a:xfrm>
            <a:off x="428597" y="285728"/>
            <a:ext cx="7429552" cy="3113856"/>
          </a:xfrm>
          <a:prstGeom prst="rect">
            <a:avLst/>
          </a:prstGeom>
          <a:noFill/>
          <a:ln w="9525">
            <a:noFill/>
            <a:miter lim="800000"/>
            <a:headEnd/>
            <a:tailEnd/>
          </a:ln>
          <a:effectLst/>
        </p:spPr>
      </p:pic>
      <p:sp>
        <p:nvSpPr>
          <p:cNvPr id="3" name="Rectangle 2"/>
          <p:cNvSpPr/>
          <p:nvPr/>
        </p:nvSpPr>
        <p:spPr>
          <a:xfrm>
            <a:off x="2786050" y="5500702"/>
            <a:ext cx="4572000" cy="400110"/>
          </a:xfrm>
          <a:prstGeom prst="rect">
            <a:avLst/>
          </a:prstGeom>
        </p:spPr>
        <p:txBody>
          <a:bodyPr>
            <a:spAutoFit/>
          </a:bodyPr>
          <a:lstStyle/>
          <a:p>
            <a:pPr algn="r"/>
            <a:r>
              <a:rPr lang="ar-DZ" sz="2000" b="1" dirty="0"/>
              <a:t>باستخدام الميكروسكوب الالكتروني الماسح</a:t>
            </a:r>
            <a:r>
              <a:rPr lang="ar-DZ" b="1" dirty="0"/>
              <a:t>،</a:t>
            </a:r>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158" y="500042"/>
            <a:ext cx="8358246" cy="3046988"/>
          </a:xfrm>
          <a:prstGeom prst="rect">
            <a:avLst/>
          </a:prstGeom>
        </p:spPr>
        <p:txBody>
          <a:bodyPr wrap="square">
            <a:spAutoFit/>
          </a:bodyPr>
          <a:lstStyle/>
          <a:p>
            <a:pPr algn="r" rtl="1">
              <a:buFont typeface="Wingdings" pitchFamily="2" charset="2"/>
              <a:buChar char="ü"/>
            </a:pPr>
            <a:r>
              <a:rPr lang="ar-DZ" sz="2400" b="1" dirty="0"/>
              <a:t>-نواتج التفاعلات المتبادلة بين مادة الأثر والبيئة المحيطة .</a:t>
            </a:r>
          </a:p>
          <a:p>
            <a:pPr algn="r" rtl="1">
              <a:buFont typeface="Wingdings" pitchFamily="2" charset="2"/>
              <a:buChar char="ü"/>
            </a:pPr>
            <a:r>
              <a:rPr lang="ar-DZ" sz="2400" b="1" dirty="0"/>
              <a:t>- تحليل مفردات البيئة المحيطة </a:t>
            </a:r>
            <a:r>
              <a:rPr lang="ar-DZ" sz="2400" b="1" dirty="0" err="1"/>
              <a:t>بالاثر</a:t>
            </a:r>
            <a:r>
              <a:rPr lang="ar-DZ" sz="2400" b="1" dirty="0"/>
              <a:t> سواء المكونات الصلبة </a:t>
            </a:r>
            <a:r>
              <a:rPr lang="ar-DZ" sz="2400" b="1" dirty="0" err="1"/>
              <a:t>او</a:t>
            </a:r>
            <a:r>
              <a:rPr lang="ar-DZ" sz="2400" b="1" dirty="0"/>
              <a:t> السائلة </a:t>
            </a:r>
            <a:r>
              <a:rPr lang="ar-DZ" sz="2400" b="1" dirty="0" err="1"/>
              <a:t>او</a:t>
            </a:r>
            <a:r>
              <a:rPr lang="ar-DZ" sz="2400" b="1" dirty="0"/>
              <a:t> الغازية</a:t>
            </a:r>
          </a:p>
          <a:p>
            <a:pPr algn="r" rtl="1"/>
            <a:r>
              <a:rPr lang="ar-DZ" sz="2400" b="1" dirty="0"/>
              <a:t>وتطورها ومؤثراتها ومظاهرها وتأثيراتها على مكونات </a:t>
            </a:r>
            <a:r>
              <a:rPr lang="ar-DZ" sz="2400" b="1" dirty="0" err="1"/>
              <a:t>الاثر</a:t>
            </a:r>
            <a:r>
              <a:rPr lang="ar-DZ" sz="2400" b="1" dirty="0"/>
              <a:t> </a:t>
            </a:r>
          </a:p>
          <a:p>
            <a:pPr algn="r" rtl="1">
              <a:buFont typeface="Wingdings" pitchFamily="2" charset="2"/>
              <a:buChar char="ü"/>
            </a:pPr>
            <a:r>
              <a:rPr lang="ar-DZ" sz="2400" b="1" dirty="0"/>
              <a:t>. - التعرف على الخواص الفيزيائية والكيميائية والميكانيكية والكهربية والمغناطيسية </a:t>
            </a:r>
            <a:r>
              <a:rPr lang="ar-DZ" sz="2400" b="1" dirty="0" err="1"/>
              <a:t>والصونية</a:t>
            </a:r>
            <a:r>
              <a:rPr lang="ar-DZ" sz="2400" b="1" dirty="0"/>
              <a:t> لمادة </a:t>
            </a:r>
            <a:r>
              <a:rPr lang="ar-DZ" sz="2400" b="1" dirty="0" err="1"/>
              <a:t>الاثر</a:t>
            </a:r>
            <a:r>
              <a:rPr lang="ar-DZ" sz="2400" b="1" dirty="0"/>
              <a:t> . </a:t>
            </a:r>
          </a:p>
          <a:p>
            <a:pPr algn="r" rtl="1">
              <a:buFont typeface="Wingdings" pitchFamily="2" charset="2"/>
              <a:buChar char="ü"/>
            </a:pPr>
            <a:r>
              <a:rPr lang="ar-DZ" sz="2400" b="1" dirty="0"/>
              <a:t>- تقييم وتحليل وفحص واختبارات المكونات المعدنية والكيميائية المواد </a:t>
            </a:r>
            <a:r>
              <a:rPr lang="ar-DZ" sz="2400" b="1" dirty="0" err="1"/>
              <a:t>و</a:t>
            </a:r>
            <a:r>
              <a:rPr lang="ar-DZ" sz="2400" b="1" dirty="0"/>
              <a:t> خامات</a:t>
            </a:r>
          </a:p>
          <a:p>
            <a:pPr algn="r" rtl="1"/>
            <a:r>
              <a:rPr lang="ar-DZ" sz="2400" b="1" dirty="0"/>
              <a:t>الترميم، وتعيين خواصها المختلفة </a:t>
            </a:r>
            <a:r>
              <a:rPr lang="ar-DZ" dirty="0"/>
              <a:t>. </a:t>
            </a:r>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214290"/>
            <a:ext cx="8072494" cy="2677656"/>
          </a:xfrm>
          <a:prstGeom prst="rect">
            <a:avLst/>
          </a:prstGeom>
        </p:spPr>
        <p:txBody>
          <a:bodyPr wrap="square">
            <a:spAutoFit/>
          </a:bodyPr>
          <a:lstStyle/>
          <a:p>
            <a:pPr algn="r" rtl="1"/>
            <a:r>
              <a:rPr lang="ar-DZ" sz="2400" b="1" dirty="0">
                <a:solidFill>
                  <a:schemeClr val="accent6">
                    <a:lumMod val="75000"/>
                  </a:schemeClr>
                </a:solidFill>
              </a:rPr>
              <a:t>. الدراسات الإنشائية</a:t>
            </a:r>
          </a:p>
          <a:p>
            <a:pPr algn="r" rtl="1"/>
            <a:r>
              <a:rPr lang="ar-DZ" sz="2400" b="1" dirty="0"/>
              <a:t>دراسات التربة والأساسات وحركة المياه الجوفية تشمل دراسات التربة والأساسات على </a:t>
            </a:r>
            <a:endParaRPr lang="fr-FR" sz="2400" b="1" dirty="0"/>
          </a:p>
          <a:p>
            <a:pPr algn="r" rtl="1"/>
            <a:r>
              <a:rPr lang="ar-DZ" sz="2400" b="1" dirty="0"/>
              <a:t> دراسة حركة منسوب ونوعية المياه تحت السطحية .</a:t>
            </a:r>
          </a:p>
          <a:p>
            <a:pPr algn="r" rtl="1"/>
            <a:r>
              <a:rPr lang="ar-DZ" sz="2400" b="1" dirty="0"/>
              <a:t> . دراسة طبقات التربة أسفل مناسيب التأسيس . </a:t>
            </a:r>
          </a:p>
          <a:p>
            <a:pPr algn="r" rtl="1"/>
            <a:r>
              <a:rPr lang="ar-DZ" sz="2400" b="1" dirty="0"/>
              <a:t>. تقييم الخواص المختلفة للتربة . . تعيين التركيب الكيميائي للتربة. </a:t>
            </a:r>
          </a:p>
          <a:p>
            <a:pPr algn="r" rtl="1"/>
            <a:r>
              <a:rPr lang="ar-DZ" sz="2400" b="1" dirty="0"/>
              <a:t>• دراسة نوع وطريقة ومناسيب وقطاعات المنشأ عند منسوب التأسيس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474345"/>
            <a:ext cx="8215370" cy="6247864"/>
          </a:xfrm>
          <a:prstGeom prst="rect">
            <a:avLst/>
          </a:prstGeom>
        </p:spPr>
        <p:txBody>
          <a:bodyPr wrap="square">
            <a:spAutoFit/>
          </a:bodyPr>
          <a:lstStyle/>
          <a:p>
            <a:pPr algn="r" rtl="1"/>
            <a:r>
              <a:rPr lang="ar-DZ" sz="2400" b="1" dirty="0"/>
              <a:t>. </a:t>
            </a:r>
            <a:r>
              <a:rPr lang="ar-DZ" sz="2400" b="1" dirty="0">
                <a:solidFill>
                  <a:schemeClr val="accent6">
                    <a:lumMod val="75000"/>
                  </a:schemeClr>
                </a:solidFill>
              </a:rPr>
              <a:t>الدراسات الإنشائية بواسطة التمثيل الرياضي للأثر </a:t>
            </a:r>
            <a:r>
              <a:rPr lang="ar-DZ" sz="2400" b="1" dirty="0"/>
              <a:t>.</a:t>
            </a:r>
          </a:p>
          <a:p>
            <a:pPr algn="r" rtl="1"/>
            <a:r>
              <a:rPr lang="ar-DZ" sz="2400" b="1" dirty="0"/>
              <a:t> وتشمل هذه الدراسات : </a:t>
            </a:r>
          </a:p>
          <a:p>
            <a:pPr algn="r" rtl="1">
              <a:buFont typeface="Wingdings" pitchFamily="2" charset="2"/>
              <a:buChar char="ü"/>
            </a:pPr>
            <a:r>
              <a:rPr lang="ar-DZ" sz="2400" b="1" dirty="0"/>
              <a:t>التحليل الإنشائي لعناصر المنشأ المختلفة</a:t>
            </a:r>
            <a:r>
              <a:rPr lang="fr-FR" sz="2400" b="1" dirty="0"/>
              <a:t>.</a:t>
            </a:r>
            <a:endParaRPr lang="ar-DZ" sz="2400" b="1" dirty="0"/>
          </a:p>
          <a:p>
            <a:pPr algn="r" rtl="1">
              <a:buFont typeface="Wingdings" pitchFamily="2" charset="2"/>
              <a:buChar char="ü"/>
            </a:pPr>
            <a:r>
              <a:rPr lang="ar-DZ" sz="2400" b="1" dirty="0"/>
              <a:t>. دراسة أتزان واستقرار المنشأ تحت تأثير الأحمال الديناميكية التي قد يتعرض لها مثل أحمال الزلازل والرياح وحركة مرور المركبات بجواره .</a:t>
            </a:r>
          </a:p>
          <a:p>
            <a:pPr algn="r" rtl="1">
              <a:buFont typeface="Wingdings" pitchFamily="2" charset="2"/>
              <a:buChar char="ü"/>
            </a:pPr>
            <a:r>
              <a:rPr lang="ar-DZ" sz="2400" b="1" dirty="0"/>
              <a:t>التجارب الحقلية غير مدمرة للأثر</a:t>
            </a:r>
          </a:p>
          <a:p>
            <a:pPr algn="r" rtl="1">
              <a:buFont typeface="Wingdings" pitchFamily="2" charset="2"/>
              <a:buChar char="ü"/>
            </a:pPr>
            <a:r>
              <a:rPr lang="ar-DZ" sz="2400" b="1" dirty="0"/>
              <a:t>مراقبة منسوب المياه طوال فترة الإعداد </a:t>
            </a:r>
          </a:p>
          <a:p>
            <a:pPr algn="r" rtl="1">
              <a:buFont typeface="Wingdings" pitchFamily="2" charset="2"/>
              <a:buChar char="ü"/>
            </a:pPr>
            <a:r>
              <a:rPr lang="ar-DZ" sz="2400" b="1" dirty="0"/>
              <a:t>التركيب الكيميائي والبيولوجي للمياه. </a:t>
            </a:r>
          </a:p>
          <a:p>
            <a:pPr algn="r" rtl="1">
              <a:buFont typeface="Wingdings" pitchFamily="2" charset="2"/>
              <a:buChar char="ü"/>
            </a:pPr>
            <a:r>
              <a:rPr lang="ar-DZ" sz="2400" b="1" dirty="0"/>
              <a:t>مراقبة درجات الحرارة والرطوبة النسبية على مدار فترة الدراسة . و مراقبة الشروخ والأبراج وحركتها على مدار اليوم العام الميلادی ( تحديد علاقات الليل والنهار والمواسم المناخية المختلفة ) .</a:t>
            </a:r>
          </a:p>
          <a:p>
            <a:pPr algn="r" rtl="1">
              <a:buFont typeface="Wingdings" pitchFamily="2" charset="2"/>
              <a:buChar char="ü"/>
            </a:pPr>
            <a:r>
              <a:rPr lang="ar-DZ" sz="2400" b="1" dirty="0"/>
              <a:t> سرعة سريان الصوت بالحوائط لتحديد الفراغات الموجودة بداخل الحوائط . تقييم المواد والخامات المستخدمة في أعمال التقوية والتدعيم والعزل والحماية</a:t>
            </a:r>
          </a:p>
          <a:p>
            <a:pPr algn="r" rtl="1"/>
            <a:r>
              <a:rPr lang="ar-DZ" sz="2400" b="1" dirty="0"/>
              <a:t>للهيكل الإنشائي للمبنى، وسلوكها وتصرفها الفيزيائي والكيميائي والميكانیكی بعد إضافتها للأثر .</a:t>
            </a:r>
          </a:p>
          <a:p>
            <a:pPr algn="r"/>
            <a:br>
              <a:rPr lang="ar-DZ" sz="2000" b="1" dirty="0"/>
            </a:br>
            <a:endParaRPr lang="fr-FR" sz="20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7818" y="214290"/>
            <a:ext cx="3451791" cy="461665"/>
          </a:xfrm>
          <a:prstGeom prst="rect">
            <a:avLst/>
          </a:prstGeom>
        </p:spPr>
        <p:txBody>
          <a:bodyPr wrap="square">
            <a:spAutoFit/>
          </a:bodyPr>
          <a:lstStyle/>
          <a:p>
            <a:pPr algn="r" rtl="1"/>
            <a:r>
              <a:rPr lang="ar-DZ" sz="2400" b="1" dirty="0">
                <a:solidFill>
                  <a:srgbClr val="0070C0"/>
                </a:solidFill>
              </a:rPr>
              <a:t>ج- الجانب التجريبي</a:t>
            </a:r>
            <a:endParaRPr lang="fr-FR" sz="2400" dirty="0"/>
          </a:p>
        </p:txBody>
      </p:sp>
      <p:sp>
        <p:nvSpPr>
          <p:cNvPr id="3" name="Rectangle 2"/>
          <p:cNvSpPr/>
          <p:nvPr/>
        </p:nvSpPr>
        <p:spPr>
          <a:xfrm>
            <a:off x="4071934" y="857232"/>
            <a:ext cx="4731263" cy="461665"/>
          </a:xfrm>
          <a:prstGeom prst="rect">
            <a:avLst/>
          </a:prstGeom>
        </p:spPr>
        <p:txBody>
          <a:bodyPr wrap="square">
            <a:spAutoFit/>
          </a:bodyPr>
          <a:lstStyle/>
          <a:p>
            <a:pPr algn="r" rtl="1"/>
            <a:r>
              <a:rPr lang="ar-DZ" sz="2400" b="1" dirty="0">
                <a:solidFill>
                  <a:srgbClr val="0070C0"/>
                </a:solidFill>
              </a:rPr>
              <a:t>د- الجانب التطبيقي وأعمال الترميم</a:t>
            </a:r>
            <a:endParaRPr lang="fr-FR" sz="2400" dirty="0"/>
          </a:p>
        </p:txBody>
      </p:sp>
      <p:sp>
        <p:nvSpPr>
          <p:cNvPr id="4" name="Rectangle 3"/>
          <p:cNvSpPr/>
          <p:nvPr/>
        </p:nvSpPr>
        <p:spPr>
          <a:xfrm>
            <a:off x="142844" y="1643050"/>
            <a:ext cx="8588915" cy="830997"/>
          </a:xfrm>
          <a:prstGeom prst="rect">
            <a:avLst/>
          </a:prstGeom>
        </p:spPr>
        <p:txBody>
          <a:bodyPr wrap="square">
            <a:spAutoFit/>
          </a:bodyPr>
          <a:lstStyle/>
          <a:p>
            <a:pPr algn="r" rtl="1"/>
            <a:r>
              <a:rPr lang="ar-DZ" sz="2400" b="1" dirty="0">
                <a:solidFill>
                  <a:srgbClr val="0070C0"/>
                </a:solidFill>
              </a:rPr>
              <a:t>ه- مراقبة حالة الأثر بعد الانتهاء من الترميم: </a:t>
            </a:r>
            <a:r>
              <a:rPr lang="ar-DZ" sz="2400" b="1" dirty="0"/>
              <a:t>لبيان التغيرات التي يمكن أن تطرأ على الأثر </a:t>
            </a:r>
            <a:endParaRPr lang="fr-FR"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l="14063" t="38750" r="26171" b="35938"/>
          <a:stretch>
            <a:fillRect/>
          </a:stretch>
        </p:blipFill>
        <p:spPr bwMode="auto">
          <a:xfrm>
            <a:off x="785786" y="1785926"/>
            <a:ext cx="7786742" cy="3643338"/>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785786" y="214290"/>
            <a:ext cx="8023823" cy="830997"/>
          </a:xfrm>
          <a:prstGeom prst="rect">
            <a:avLst/>
          </a:prstGeom>
        </p:spPr>
        <p:txBody>
          <a:bodyPr wrap="square">
            <a:spAutoFit/>
          </a:bodyPr>
          <a:lstStyle/>
          <a:p>
            <a:pPr algn="r" rtl="1"/>
            <a:r>
              <a:rPr lang="ar-DZ" sz="2400" b="1" dirty="0">
                <a:solidFill>
                  <a:srgbClr val="FF0000"/>
                </a:solidFill>
              </a:rPr>
              <a:t>محتوى الدراسة التي عمل </a:t>
            </a:r>
            <a:r>
              <a:rPr lang="ar-DZ" sz="2400" b="1" dirty="0" err="1">
                <a:solidFill>
                  <a:srgbClr val="FF0000"/>
                </a:solidFill>
              </a:rPr>
              <a:t>بها</a:t>
            </a:r>
            <a:r>
              <a:rPr lang="ar-DZ" sz="2400" b="1" dirty="0">
                <a:solidFill>
                  <a:srgbClr val="FF0000"/>
                </a:solidFill>
              </a:rPr>
              <a:t> من طرف مديرية الثقافة خلال الترميمات التي </a:t>
            </a:r>
            <a:r>
              <a:rPr lang="ar-DZ" sz="2400" b="1" dirty="0" err="1">
                <a:solidFill>
                  <a:srgbClr val="FF0000"/>
                </a:solidFill>
              </a:rPr>
              <a:t>اقيمت</a:t>
            </a:r>
            <a:r>
              <a:rPr lang="ar-DZ" sz="2400" b="1" dirty="0">
                <a:solidFill>
                  <a:srgbClr val="FF0000"/>
                </a:solidFill>
              </a:rPr>
              <a:t> في 2010</a:t>
            </a:r>
            <a:endParaRPr lang="fr-FR" sz="24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20" y="571480"/>
            <a:ext cx="8501090" cy="3416320"/>
          </a:xfrm>
          <a:prstGeom prst="rect">
            <a:avLst/>
          </a:prstGeom>
        </p:spPr>
        <p:txBody>
          <a:bodyPr wrap="square">
            <a:spAutoFit/>
          </a:bodyPr>
          <a:lstStyle/>
          <a:p>
            <a:pPr algn="r" rtl="1"/>
            <a:r>
              <a:rPr lang="ar-DZ" sz="2400" b="1" dirty="0">
                <a:solidFill>
                  <a:srgbClr val="FF0000"/>
                </a:solidFill>
              </a:rPr>
              <a:t>الفحص أو الملاحظة </a:t>
            </a:r>
            <a:r>
              <a:rPr lang="fr-FR" sz="2400" b="1" dirty="0">
                <a:solidFill>
                  <a:srgbClr val="FF0000"/>
                </a:solidFill>
              </a:rPr>
              <a:t>:</a:t>
            </a:r>
          </a:p>
          <a:p>
            <a:pPr algn="r" rtl="1"/>
            <a:r>
              <a:rPr lang="ar-DZ" sz="2400" b="1" dirty="0"/>
              <a:t>هي أول خطوة تواجه المتخصصين عند البدء في إعداد خطة الصيانة، فهي أفضل وسيلة للتعرف على المبنى بشكل جيد، وهي الأساس لأي تدخل مستقبلي وأعمال الفحص للأثر إما أن تكون بصرية أو بالفحص الدقيق باستخدام الأساليب والأجهزة العلمية الحديثة. ومن خلال استخدام أساليب الفحص والمختلفة يمكن الحصول على دراسة شاملة عن الأثر أو المبنى من حيث مواد وأساليب البناء لعناصره المختلفة ومظاهر التلف والمشاكل الموجودة به.</a:t>
            </a:r>
          </a:p>
          <a:p>
            <a:pPr algn="r"/>
            <a:br>
              <a:rPr lang="ar-DZ" sz="2400" b="1" dirty="0"/>
            </a:br>
            <a:endParaRPr lang="fr-FR" sz="2400" b="1" dirty="0"/>
          </a:p>
        </p:txBody>
      </p:sp>
      <p:sp>
        <p:nvSpPr>
          <p:cNvPr id="4" name="Rectangle 3"/>
          <p:cNvSpPr/>
          <p:nvPr/>
        </p:nvSpPr>
        <p:spPr>
          <a:xfrm>
            <a:off x="357158" y="3571876"/>
            <a:ext cx="8501122" cy="1938992"/>
          </a:xfrm>
          <a:prstGeom prst="rect">
            <a:avLst/>
          </a:prstGeom>
        </p:spPr>
        <p:txBody>
          <a:bodyPr wrap="square">
            <a:spAutoFit/>
          </a:bodyPr>
          <a:lstStyle/>
          <a:p>
            <a:pPr algn="r" rtl="1"/>
            <a:r>
              <a:rPr lang="ar-DZ" sz="2400" b="1" dirty="0">
                <a:solidFill>
                  <a:srgbClr val="0070C0"/>
                </a:solidFill>
              </a:rPr>
              <a:t>أهمية الفحص:</a:t>
            </a:r>
          </a:p>
          <a:p>
            <a:pPr algn="r" rtl="1">
              <a:buFontTx/>
              <a:buChar char="-"/>
            </a:pPr>
            <a:r>
              <a:rPr lang="ar-DZ" sz="2400" b="1" dirty="0"/>
              <a:t>تساعد على فهم المبنى</a:t>
            </a:r>
          </a:p>
          <a:p>
            <a:pPr algn="r" rtl="1">
              <a:buFontTx/>
              <a:buChar char="-"/>
            </a:pPr>
            <a:r>
              <a:rPr lang="ar-DZ" sz="2400" b="1" dirty="0"/>
              <a:t> - تساعد في التعرف على حالة المبنى والمشاكل التي تواجهه. </a:t>
            </a:r>
          </a:p>
          <a:p>
            <a:pPr algn="r" rtl="1">
              <a:buFontTx/>
              <a:buChar char="-"/>
            </a:pPr>
            <a:r>
              <a:rPr lang="ar-DZ" sz="2400" b="1" dirty="0"/>
              <a:t>. تساعد في عملية اتخاذ القرار واختيار التدخلات المناسبة وأساليب الترميم والصيانة الصحيحة</a:t>
            </a:r>
            <a:endParaRPr lang="fr-FR" sz="2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l="11133" t="27187" r="9179" b="27812"/>
          <a:stretch>
            <a:fillRect/>
          </a:stretch>
        </p:blipFill>
        <p:spPr bwMode="auto">
          <a:xfrm>
            <a:off x="415547" y="2132856"/>
            <a:ext cx="8703530" cy="3071834"/>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l="14649" t="27188" r="11523" b="11874"/>
          <a:stretch>
            <a:fillRect/>
          </a:stretch>
        </p:blipFill>
        <p:spPr bwMode="auto">
          <a:xfrm>
            <a:off x="428596" y="428604"/>
            <a:ext cx="8585750" cy="4429156"/>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l="13476" t="33750" r="5664" b="26875"/>
          <a:stretch>
            <a:fillRect/>
          </a:stretch>
        </p:blipFill>
        <p:spPr bwMode="auto">
          <a:xfrm>
            <a:off x="285720" y="214290"/>
            <a:ext cx="8450095" cy="2571768"/>
          </a:xfrm>
          <a:prstGeom prst="rect">
            <a:avLst/>
          </a:prstGeom>
          <a:noFill/>
          <a:ln w="9525">
            <a:noFill/>
            <a:miter lim="800000"/>
            <a:headEnd/>
            <a:tailEnd/>
          </a:ln>
          <a:effectLst/>
        </p:spPr>
      </p:pic>
      <p:pic>
        <p:nvPicPr>
          <p:cNvPr id="96259" name="Picture 3"/>
          <p:cNvPicPr>
            <a:picLocks noChangeAspect="1" noChangeArrowheads="1"/>
          </p:cNvPicPr>
          <p:nvPr/>
        </p:nvPicPr>
        <p:blipFill>
          <a:blip r:embed="rId3"/>
          <a:srcRect l="14648" t="25312" r="13281" b="29687"/>
          <a:stretch>
            <a:fillRect/>
          </a:stretch>
        </p:blipFill>
        <p:spPr bwMode="auto">
          <a:xfrm>
            <a:off x="642910" y="3214686"/>
            <a:ext cx="7688515" cy="3000396"/>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srcRect l="14062" t="26250" r="10937" b="30625"/>
          <a:stretch>
            <a:fillRect/>
          </a:stretch>
        </p:blipFill>
        <p:spPr bwMode="auto">
          <a:xfrm>
            <a:off x="428596" y="285728"/>
            <a:ext cx="8501090" cy="3055079"/>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l="18164" t="27187" r="15039" b="8125"/>
          <a:stretch>
            <a:fillRect/>
          </a:stretch>
        </p:blipFill>
        <p:spPr bwMode="auto">
          <a:xfrm>
            <a:off x="428596" y="357166"/>
            <a:ext cx="8143932" cy="4929222"/>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l="36818" t="40312" r="35547" b="25937"/>
          <a:stretch>
            <a:fillRect/>
          </a:stretch>
        </p:blipFill>
        <p:spPr bwMode="auto">
          <a:xfrm>
            <a:off x="1714480" y="714355"/>
            <a:ext cx="6862016" cy="5237777"/>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3" y="980728"/>
            <a:ext cx="8283579" cy="4339650"/>
          </a:xfrm>
          <a:prstGeom prst="rect">
            <a:avLst/>
          </a:prstGeom>
        </p:spPr>
        <p:txBody>
          <a:bodyPr wrap="square">
            <a:spAutoFit/>
          </a:bodyPr>
          <a:lstStyle/>
          <a:p>
            <a:pPr algn="just" rtl="1"/>
            <a:r>
              <a:rPr lang="ar-DZ" sz="2400" dirty="0"/>
              <a:t>الفحص بطريقة الارتداد</a:t>
            </a:r>
          </a:p>
          <a:p>
            <a:pPr algn="just" rtl="1"/>
            <a:r>
              <a:rPr lang="ar-DZ" sz="2400" dirty="0"/>
              <a:t>يعتبر من أحدث الطرق حادثة </a:t>
            </a:r>
            <a:r>
              <a:rPr lang="ar-DZ" sz="2400" dirty="0" err="1"/>
              <a:t>و</a:t>
            </a:r>
            <a:r>
              <a:rPr lang="ar-DZ" sz="2400" dirty="0"/>
              <a:t> استعمالا في تقدير مقاومة الأجزاء الحاملة للمعلم (الجدران والأعمدة) ، </a:t>
            </a:r>
            <a:r>
              <a:rPr lang="ar-DZ" sz="2400" dirty="0" err="1"/>
              <a:t>و</a:t>
            </a:r>
            <a:r>
              <a:rPr lang="ar-DZ" sz="2400" dirty="0"/>
              <a:t> تتم عن طريق استخدام جهاز مطرقة </a:t>
            </a:r>
            <a:r>
              <a:rPr lang="ar-DZ" sz="2400" dirty="0" err="1"/>
              <a:t>شميدت</a:t>
            </a:r>
            <a:r>
              <a:rPr lang="ar-DZ" sz="2400" dirty="0"/>
              <a:t> .و تتمثل في اصطدام رأس مقياس المطرقة بواسطة دافعة مباشرة السطح الحجر ثم ارتداده مرة أخرى، ثم قياس مقدار الارتداد </a:t>
            </a:r>
            <a:r>
              <a:rPr lang="ar-DZ" sz="2400" dirty="0" err="1"/>
              <a:t>و</a:t>
            </a:r>
            <a:r>
              <a:rPr lang="ar-DZ" sz="2400" dirty="0"/>
              <a:t> تصنيفه إلى أرقام تسمى الارتداد (س) ، </a:t>
            </a:r>
            <a:r>
              <a:rPr lang="ar-DZ" sz="2400" dirty="0" err="1"/>
              <a:t>و</a:t>
            </a:r>
            <a:r>
              <a:rPr lang="ar-DZ" sz="2400" dirty="0"/>
              <a:t> قد تبين وجود علاقة بين رقم الارتداد </a:t>
            </a:r>
            <a:r>
              <a:rPr lang="ar-DZ" sz="2400" dirty="0" err="1"/>
              <a:t>و</a:t>
            </a:r>
            <a:r>
              <a:rPr lang="ar-DZ" sz="2400" dirty="0"/>
              <a:t> قيمة مقاومة الضغط على شكل منحنيات بيانية . و اعتمادا عليها يمكن تعيين قيمة التضرر المبنى.</a:t>
            </a:r>
          </a:p>
          <a:p>
            <a:pPr algn="just"/>
            <a:br>
              <a:rPr lang="ar-DZ" sz="2000" dirty="0"/>
            </a:br>
            <a:br>
              <a:rPr lang="ar-DZ" sz="2000" dirty="0"/>
            </a:br>
            <a:endParaRPr lang="fr-FR"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C76A6-F577-616F-C6D6-EE857AE087B5}"/>
              </a:ext>
            </a:extLst>
          </p:cNvPr>
          <p:cNvPicPr>
            <a:picLocks noChangeAspect="1"/>
          </p:cNvPicPr>
          <p:nvPr/>
        </p:nvPicPr>
        <p:blipFill>
          <a:blip r:embed="rId2"/>
          <a:stretch>
            <a:fillRect/>
          </a:stretch>
        </p:blipFill>
        <p:spPr>
          <a:xfrm>
            <a:off x="917131" y="1523835"/>
            <a:ext cx="7309738" cy="3810330"/>
          </a:xfrm>
          <a:prstGeom prst="rect">
            <a:avLst/>
          </a:prstGeom>
        </p:spPr>
      </p:pic>
    </p:spTree>
    <p:extLst>
      <p:ext uri="{BB962C8B-B14F-4D97-AF65-F5344CB8AC3E}">
        <p14:creationId xmlns:p14="http://schemas.microsoft.com/office/powerpoint/2010/main" val="285678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AutoShape 2" descr="‫االثرية‬ ‫المبانى‬ ‫وترميم‬ ‫صيانة‬)‫بالخرطوم‬ ‫الرئيسى‬ ‫البريد‬ ‫مبنى‬ ‫حالة‬(&#10;‫الثان‬ ‫الجزء‬&quot; :‫االث‬ ‫يد‬ ‫الب‬ ‫ب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0356" name="AutoShape 4" descr="‫االثرية‬ ‫المبانى‬ ‫وترميم‬ ‫صيانة‬)‫بالخرطوم‬ ‫الرئيسى‬ ‫البريد‬ ‫مبنى‬ ‫حالة‬(&#10;‫الثان‬ ‫الجزء‬&quot; :‫االث‬ ‫يد‬ ‫الب‬ ‫ب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0357" name="Picture 5"/>
          <p:cNvPicPr>
            <a:picLocks noChangeAspect="1" noChangeArrowheads="1"/>
          </p:cNvPicPr>
          <p:nvPr/>
        </p:nvPicPr>
        <p:blipFill>
          <a:blip r:embed="rId2"/>
          <a:srcRect l="55664" t="21562" r="15625" b="11875"/>
          <a:stretch>
            <a:fillRect/>
          </a:stretch>
        </p:blipFill>
        <p:spPr bwMode="auto">
          <a:xfrm>
            <a:off x="2571736" y="1000108"/>
            <a:ext cx="3500462" cy="5072098"/>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285728"/>
            <a:ext cx="7643866" cy="1200329"/>
          </a:xfrm>
          <a:prstGeom prst="rect">
            <a:avLst/>
          </a:prstGeom>
        </p:spPr>
        <p:txBody>
          <a:bodyPr wrap="square">
            <a:spAutoFit/>
          </a:bodyPr>
          <a:lstStyle/>
          <a:p>
            <a:pPr algn="r" rtl="1">
              <a:buFont typeface="Wingdings" pitchFamily="2" charset="2"/>
              <a:buChar char="ü"/>
            </a:pPr>
            <a:r>
              <a:rPr lang="ar-DZ" b="1" dirty="0"/>
              <a:t>. فحص ومراقبة الشروخ:</a:t>
            </a:r>
          </a:p>
          <a:p>
            <a:pPr algn="r" rtl="1"/>
            <a:r>
              <a:rPr lang="ar-DZ" b="1" dirty="0"/>
              <a:t>دراسة ومراقبة الشروخ في المبنى والتأكد فيما إذا كانت هذه الشروخ متحركة </a:t>
            </a:r>
            <a:r>
              <a:rPr lang="ar-DZ" b="1" dirty="0" err="1"/>
              <a:t>ام</a:t>
            </a:r>
            <a:r>
              <a:rPr lang="ar-DZ" b="1" dirty="0"/>
              <a:t> </a:t>
            </a:r>
            <a:r>
              <a:rPr lang="ar-DZ" b="1" dirty="0" err="1"/>
              <a:t>ثابته</a:t>
            </a:r>
            <a:r>
              <a:rPr lang="ar-DZ" b="1" dirty="0"/>
              <a:t> ودراسة اتساعها ومدی خطورتها. ويمكن مراقبة هذه الشروخ باستخدام قطع زجاجية أو </a:t>
            </a:r>
            <a:r>
              <a:rPr lang="ar-DZ" b="1" dirty="0" err="1"/>
              <a:t>جبسية</a:t>
            </a:r>
            <a:r>
              <a:rPr lang="ar-DZ" b="1" dirty="0"/>
              <a:t> أو </a:t>
            </a:r>
            <a:r>
              <a:rPr lang="ar-DZ" b="1" dirty="0" err="1"/>
              <a:t>اجهزة</a:t>
            </a:r>
            <a:r>
              <a:rPr lang="ar-DZ" b="1" dirty="0"/>
              <a:t> حديثة للتأكد من مدى خطورتها. </a:t>
            </a:r>
          </a:p>
        </p:txBody>
      </p:sp>
      <p:pic>
        <p:nvPicPr>
          <p:cNvPr id="3" name="Picture 3"/>
          <p:cNvPicPr>
            <a:picLocks noChangeAspect="1" noChangeArrowheads="1"/>
          </p:cNvPicPr>
          <p:nvPr/>
        </p:nvPicPr>
        <p:blipFill>
          <a:blip r:embed="rId2"/>
          <a:srcRect l="7617" t="48750" r="61328" b="18437"/>
          <a:stretch>
            <a:fillRect/>
          </a:stretch>
        </p:blipFill>
        <p:spPr bwMode="auto">
          <a:xfrm>
            <a:off x="2000232" y="2143116"/>
            <a:ext cx="5286412" cy="3491027"/>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908" y="214290"/>
            <a:ext cx="9144000" cy="2000548"/>
          </a:xfrm>
          <a:prstGeom prst="rect">
            <a:avLst/>
          </a:prstGeom>
        </p:spPr>
        <p:txBody>
          <a:bodyPr wrap="square">
            <a:spAutoFit/>
          </a:bodyPr>
          <a:lstStyle/>
          <a:p>
            <a:pPr algn="r"/>
            <a:r>
              <a:rPr lang="ar-DZ" sz="2000" b="1" dirty="0"/>
              <a:t>تشتمل عملية الفحص على الخطوات التالية:</a:t>
            </a:r>
          </a:p>
          <a:p>
            <a:pPr algn="r"/>
            <a:r>
              <a:rPr lang="ar-DZ" sz="2400" b="1" dirty="0">
                <a:solidFill>
                  <a:srgbClr val="0070C0"/>
                </a:solidFill>
              </a:rPr>
              <a:t>أ - الدراسات التاريخية وجمع المعلومات:</a:t>
            </a:r>
          </a:p>
          <a:p>
            <a:pPr algn="r"/>
            <a:r>
              <a:rPr lang="ar-DZ" sz="2000" b="1" dirty="0"/>
              <a:t> </a:t>
            </a:r>
            <a:r>
              <a:rPr lang="ar-DZ" sz="2000" b="1" dirty="0">
                <a:solidFill>
                  <a:srgbClr val="00B050"/>
                </a:solidFill>
              </a:rPr>
              <a:t>مصدرها : </a:t>
            </a:r>
          </a:p>
          <a:p>
            <a:pPr algn="r"/>
            <a:r>
              <a:rPr lang="ar-DZ" sz="2000" b="1" dirty="0"/>
              <a:t>تعتمد هذه الخطوة على تجميع المعلومات التاريخية من المصادر المختلفة  سواء من </a:t>
            </a:r>
            <a:r>
              <a:rPr lang="ar-DZ" sz="2000" b="1" u="sng" dirty="0"/>
              <a:t>الوثائق والكتب والمراجع</a:t>
            </a:r>
            <a:r>
              <a:rPr lang="ar-DZ" sz="2000" b="1" dirty="0"/>
              <a:t> أو من </a:t>
            </a:r>
            <a:r>
              <a:rPr lang="ar-DZ" sz="2000" b="1" u="sng" dirty="0"/>
              <a:t>المصادر والروايات  الشفهية</a:t>
            </a:r>
          </a:p>
          <a:p>
            <a:pPr algn="r"/>
            <a:r>
              <a:rPr lang="ar-DZ" sz="2000" b="1" dirty="0"/>
              <a:t>وتكون هذه المعلومات </a:t>
            </a:r>
            <a:r>
              <a:rPr lang="ar-DZ" sz="2000" b="1" u="sng" dirty="0"/>
              <a:t>مكتوبة أو على شكل صور أو رسومات قديمة</a:t>
            </a:r>
            <a:r>
              <a:rPr lang="ar-DZ" sz="2000" b="1" dirty="0"/>
              <a:t>.</a:t>
            </a:r>
          </a:p>
        </p:txBody>
      </p:sp>
      <p:sp>
        <p:nvSpPr>
          <p:cNvPr id="6" name="Rectangle 5"/>
          <p:cNvSpPr/>
          <p:nvPr/>
        </p:nvSpPr>
        <p:spPr>
          <a:xfrm>
            <a:off x="785786" y="2214554"/>
            <a:ext cx="8001056" cy="4708981"/>
          </a:xfrm>
          <a:prstGeom prst="rect">
            <a:avLst/>
          </a:prstGeom>
        </p:spPr>
        <p:txBody>
          <a:bodyPr wrap="square">
            <a:spAutoFit/>
          </a:bodyPr>
          <a:lstStyle/>
          <a:p>
            <a:pPr algn="r" rtl="1"/>
            <a:r>
              <a:rPr lang="ar-DZ" sz="2000" b="1" dirty="0">
                <a:solidFill>
                  <a:srgbClr val="00B050"/>
                </a:solidFill>
              </a:rPr>
              <a:t>محتواها:</a:t>
            </a:r>
          </a:p>
          <a:p>
            <a:pPr algn="r" rtl="1"/>
            <a:endParaRPr lang="ar-DZ" sz="2000" b="1" dirty="0">
              <a:solidFill>
                <a:srgbClr val="00B050"/>
              </a:solidFill>
            </a:endParaRPr>
          </a:p>
          <a:p>
            <a:pPr algn="r" rtl="1"/>
            <a:r>
              <a:rPr lang="ar-DZ" sz="2000" b="1" dirty="0"/>
              <a:t>هي دراسات تاريخية فنية ومعمارية وهي تشتمل على النقاط الآتية :</a:t>
            </a:r>
          </a:p>
          <a:p>
            <a:pPr algn="r" rtl="1"/>
            <a:r>
              <a:rPr lang="ar-DZ" sz="2000" b="1" dirty="0"/>
              <a:t> المنشئ .</a:t>
            </a:r>
          </a:p>
          <a:p>
            <a:pPr algn="r" rtl="1"/>
            <a:r>
              <a:rPr lang="ar-DZ" sz="2000" b="1" dirty="0"/>
              <a:t>ظروف الإنشاء. </a:t>
            </a:r>
          </a:p>
          <a:p>
            <a:pPr algn="r" rtl="1"/>
            <a:r>
              <a:rPr lang="ar-DZ" sz="2000" b="1" dirty="0"/>
              <a:t> طريقة الإنشاء. </a:t>
            </a:r>
          </a:p>
          <a:p>
            <a:pPr algn="r" rtl="1"/>
            <a:r>
              <a:rPr lang="ar-DZ" sz="2000" b="1" dirty="0"/>
              <a:t>. البيئة العمرانية المحيطة بالأثر وتطورها .</a:t>
            </a:r>
          </a:p>
          <a:p>
            <a:pPr algn="r" rtl="1"/>
            <a:r>
              <a:rPr lang="ar-DZ" sz="2000" b="1" dirty="0"/>
              <a:t>الظروف البيئية المحيطة بالأثر وتطورها وتغيرها منذ الإنشاء حتى الوقت الحاضر . </a:t>
            </a:r>
          </a:p>
          <a:p>
            <a:pPr algn="r" rtl="1"/>
            <a:r>
              <a:rPr lang="ar-DZ" sz="2000" b="1" dirty="0"/>
              <a:t>الطابع المعماري للمبنی . </a:t>
            </a:r>
          </a:p>
          <a:p>
            <a:pPr algn="r" rtl="1"/>
            <a:r>
              <a:rPr lang="ar-DZ" sz="2000" b="1" dirty="0"/>
              <a:t> الكتابات والزخارف والنقوش على الأثر</a:t>
            </a:r>
          </a:p>
          <a:p>
            <a:pPr algn="r" rtl="1"/>
            <a:r>
              <a:rPr lang="ar-DZ" sz="2000" b="1" dirty="0"/>
              <a:t> الإضافات والتغييرات التي طرأت على الأثر</a:t>
            </a:r>
          </a:p>
          <a:p>
            <a:pPr algn="r" rtl="1"/>
            <a:r>
              <a:rPr lang="ar-DZ" sz="2000" b="1" dirty="0"/>
              <a:t> الترميمات السابقة للمبنى. </a:t>
            </a:r>
          </a:p>
          <a:p>
            <a:pPr algn="r" rtl="1"/>
            <a:r>
              <a:rPr lang="ar-DZ" sz="2000" b="1" dirty="0"/>
              <a:t> حصر لكافة الدراسات التي تمت على الأثر .</a:t>
            </a:r>
          </a:p>
          <a:p>
            <a:pPr algn="r" rtl="1"/>
            <a:br>
              <a:rPr lang="ar-DZ" sz="2000" b="1" dirty="0"/>
            </a:br>
            <a:endParaRPr lang="fr-FR" sz="2000" b="1" dirty="0"/>
          </a:p>
        </p:txBody>
      </p:sp>
      <p:sp>
        <p:nvSpPr>
          <p:cNvPr id="7" name="Rectangle 6"/>
          <p:cNvSpPr/>
          <p:nvPr/>
        </p:nvSpPr>
        <p:spPr>
          <a:xfrm>
            <a:off x="857224" y="4714884"/>
            <a:ext cx="2500330" cy="369332"/>
          </a:xfrm>
          <a:prstGeom prst="rect">
            <a:avLst/>
          </a:prstGeom>
        </p:spPr>
        <p:txBody>
          <a:bodyPr wrap="square">
            <a:spAutoFit/>
          </a:bodyPr>
          <a:lstStyle/>
          <a:p>
            <a:pPr algn="r"/>
            <a:r>
              <a:rPr lang="ar-DZ" dirty="0"/>
              <a:t>. </a:t>
            </a:r>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38086" t="30000" r="17968" b="34375"/>
          <a:stretch>
            <a:fillRect/>
          </a:stretch>
        </p:blipFill>
        <p:spPr bwMode="auto">
          <a:xfrm>
            <a:off x="500034" y="1071546"/>
            <a:ext cx="8401485" cy="4256752"/>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38086" t="33750" r="19726" b="23125"/>
          <a:stretch>
            <a:fillRect/>
          </a:stretch>
        </p:blipFill>
        <p:spPr bwMode="auto">
          <a:xfrm>
            <a:off x="214282" y="357166"/>
            <a:ext cx="7827120" cy="500066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38672" t="30000" r="20312" b="30625"/>
          <a:stretch>
            <a:fillRect/>
          </a:stretch>
        </p:blipFill>
        <p:spPr bwMode="auto">
          <a:xfrm>
            <a:off x="785786" y="785794"/>
            <a:ext cx="7143800" cy="428628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35156" t="22500" r="19140" b="29687"/>
          <a:stretch>
            <a:fillRect/>
          </a:stretch>
        </p:blipFill>
        <p:spPr bwMode="auto">
          <a:xfrm>
            <a:off x="571472" y="500042"/>
            <a:ext cx="7538810" cy="4929222"/>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38672" t="38437" r="19140" b="25000"/>
          <a:stretch>
            <a:fillRect/>
          </a:stretch>
        </p:blipFill>
        <p:spPr bwMode="auto">
          <a:xfrm>
            <a:off x="285720" y="285728"/>
            <a:ext cx="8045018" cy="4357718"/>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38672" t="25312" r="19726" b="35313"/>
          <a:stretch>
            <a:fillRect/>
          </a:stretch>
        </p:blipFill>
        <p:spPr bwMode="auto">
          <a:xfrm>
            <a:off x="357158" y="428604"/>
            <a:ext cx="8332732" cy="4929222"/>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38086" t="29062" r="19140" b="30625"/>
          <a:stretch>
            <a:fillRect/>
          </a:stretch>
        </p:blipFill>
        <p:spPr bwMode="auto">
          <a:xfrm>
            <a:off x="642910" y="500042"/>
            <a:ext cx="7883100" cy="464347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a:srcRect l="21094" t="22500" r="23242" b="34687"/>
          <a:stretch>
            <a:fillRect/>
          </a:stretch>
        </p:blipFill>
        <p:spPr bwMode="auto">
          <a:xfrm>
            <a:off x="785786" y="428604"/>
            <a:ext cx="6786578" cy="3262330"/>
          </a:xfrm>
          <a:prstGeom prst="rect">
            <a:avLst/>
          </a:prstGeom>
          <a:noFill/>
          <a:ln w="9525">
            <a:noFill/>
            <a:miter lim="800000"/>
            <a:headEnd/>
            <a:tailEnd/>
          </a:ln>
          <a:effectLst/>
        </p:spPr>
      </p:pic>
      <p:sp>
        <p:nvSpPr>
          <p:cNvPr id="4" name="Rectangle 3"/>
          <p:cNvSpPr/>
          <p:nvPr/>
        </p:nvSpPr>
        <p:spPr>
          <a:xfrm>
            <a:off x="1785918" y="3929066"/>
            <a:ext cx="7000924" cy="1477328"/>
          </a:xfrm>
          <a:prstGeom prst="rect">
            <a:avLst/>
          </a:prstGeom>
        </p:spPr>
        <p:txBody>
          <a:bodyPr wrap="square">
            <a:spAutoFit/>
          </a:bodyPr>
          <a:lstStyle/>
          <a:p>
            <a:pPr fontAlgn="ctr"/>
            <a:endParaRPr lang="ar-DZ" dirty="0"/>
          </a:p>
          <a:p>
            <a:pPr algn="r"/>
            <a:r>
              <a:rPr lang="ar-DZ" dirty="0"/>
              <a:t>في اختبار سرعة النبض بالموجات فوق الصوتية ، وقت السفر من خلال نبض بالموجات فوق الصوتية</a:t>
            </a:r>
            <a:br>
              <a:rPr lang="ar-DZ" dirty="0"/>
            </a:br>
            <a:r>
              <a:rPr lang="ar-DZ" dirty="0"/>
              <a:t>يتم قياس الهيكل </a:t>
            </a:r>
            <a:r>
              <a:rPr lang="ar-DZ" dirty="0" err="1"/>
              <a:t>الخرساني</a:t>
            </a:r>
            <a:r>
              <a:rPr lang="ar-DZ" dirty="0"/>
              <a:t> ويتم تحديد سرعة النبض بواسطة</a:t>
            </a:r>
            <a:br>
              <a:rPr lang="ar-DZ" dirty="0"/>
            </a:br>
            <a:r>
              <a:rPr lang="ar-DZ" dirty="0"/>
              <a:t>العلاقة: سرعة النبض = المسافة / الوقت</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l="20508" t="25312" r="23242" b="19375"/>
          <a:stretch>
            <a:fillRect/>
          </a:stretch>
        </p:blipFill>
        <p:spPr bwMode="auto">
          <a:xfrm>
            <a:off x="714348" y="714356"/>
            <a:ext cx="6858048" cy="4214842"/>
          </a:xfrm>
          <a:prstGeom prst="rect">
            <a:avLst/>
          </a:prstGeom>
          <a:noFill/>
          <a:ln w="9525">
            <a:noFill/>
            <a:miter lim="800000"/>
            <a:headEnd/>
            <a:tailEnd/>
          </a:ln>
          <a:effectLst/>
        </p:spPr>
      </p:pic>
      <p:sp>
        <p:nvSpPr>
          <p:cNvPr id="3" name="Rectangle 2"/>
          <p:cNvSpPr/>
          <p:nvPr/>
        </p:nvSpPr>
        <p:spPr>
          <a:xfrm>
            <a:off x="642910" y="5143512"/>
            <a:ext cx="7572428" cy="1200329"/>
          </a:xfrm>
          <a:prstGeom prst="rect">
            <a:avLst/>
          </a:prstGeom>
        </p:spPr>
        <p:txBody>
          <a:bodyPr wrap="square">
            <a:spAutoFit/>
          </a:bodyPr>
          <a:lstStyle/>
          <a:p>
            <a:pPr algn="r" rtl="1"/>
            <a:r>
              <a:rPr lang="ar-DZ" dirty="0"/>
              <a:t>اختبار الصدى الأثر ، وتأثير الميكانيكية قصيرة المدة ، التي تنتج عن طريق النقر على</a:t>
            </a:r>
          </a:p>
          <a:p>
            <a:pPr algn="r" rtl="1"/>
            <a:r>
              <a:rPr lang="ar-DZ" dirty="0"/>
              <a:t>كرة فولاذية صغيرة ضد سطح الخرسانة ، تولد إجهاد منخفض التردد</a:t>
            </a:r>
          </a:p>
          <a:p>
            <a:pPr algn="r" rtl="1"/>
            <a:r>
              <a:rPr lang="ar-DZ" dirty="0"/>
              <a:t>موجات (تصل إلى حوالي 80 </a:t>
            </a:r>
            <a:r>
              <a:rPr lang="ar-DZ" dirty="0" err="1"/>
              <a:t>كيلوهرتز</a:t>
            </a:r>
            <a:r>
              <a:rPr lang="ar-DZ" dirty="0"/>
              <a:t>) تنتشر عبر البنية وتنعكس</a:t>
            </a:r>
          </a:p>
          <a:p>
            <a:pPr algn="r" rtl="1"/>
            <a:r>
              <a:rPr lang="ar-DZ" dirty="0"/>
              <a:t>العيوب </a:t>
            </a:r>
            <a:r>
              <a:rPr lang="ar-DZ" dirty="0" err="1"/>
              <a:t>و</a:t>
            </a:r>
            <a:r>
              <a:rPr lang="ar-DZ" dirty="0"/>
              <a:t> / أو السطوح الخارجية</a:t>
            </a:r>
            <a:endParaRPr lang="fr-F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l="22266" t="28125" r="22656" b="24062"/>
          <a:stretch>
            <a:fillRect/>
          </a:stretch>
        </p:blipFill>
        <p:spPr bwMode="auto">
          <a:xfrm>
            <a:off x="1000100" y="285728"/>
            <a:ext cx="6715140" cy="3643338"/>
          </a:xfrm>
          <a:prstGeom prst="rect">
            <a:avLst/>
          </a:prstGeom>
          <a:noFill/>
          <a:ln w="9525">
            <a:noFill/>
            <a:miter lim="800000"/>
            <a:headEnd/>
            <a:tailEnd/>
          </a:ln>
          <a:effectLst/>
        </p:spPr>
      </p:pic>
      <p:sp>
        <p:nvSpPr>
          <p:cNvPr id="3" name="Rectangle 2"/>
          <p:cNvSpPr/>
          <p:nvPr/>
        </p:nvSpPr>
        <p:spPr>
          <a:xfrm>
            <a:off x="2214546" y="3786190"/>
            <a:ext cx="5072098" cy="584775"/>
          </a:xfrm>
          <a:prstGeom prst="rect">
            <a:avLst/>
          </a:prstGeom>
        </p:spPr>
        <p:txBody>
          <a:bodyPr wrap="square">
            <a:spAutoFit/>
          </a:bodyPr>
          <a:lstStyle/>
          <a:p>
            <a:r>
              <a:rPr lang="fr-FR" sz="3200" b="1" dirty="0"/>
              <a:t> </a:t>
            </a:r>
            <a:r>
              <a:rPr lang="fr-FR" sz="3200" b="1" dirty="0" err="1"/>
              <a:t>Infrared</a:t>
            </a:r>
            <a:r>
              <a:rPr lang="fr-FR" sz="3200" b="1" dirty="0"/>
              <a:t> </a:t>
            </a:r>
            <a:r>
              <a:rPr lang="fr-FR" sz="3200" b="1" dirty="0" err="1"/>
              <a:t>Thermography</a:t>
            </a:r>
            <a:endParaRPr lang="fr-FR" sz="3200" b="1" dirty="0"/>
          </a:p>
        </p:txBody>
      </p:sp>
      <p:sp>
        <p:nvSpPr>
          <p:cNvPr id="4" name="Rectangle 3"/>
          <p:cNvSpPr/>
          <p:nvPr/>
        </p:nvSpPr>
        <p:spPr>
          <a:xfrm>
            <a:off x="357158" y="4714884"/>
            <a:ext cx="8286808" cy="1477328"/>
          </a:xfrm>
          <a:prstGeom prst="rect">
            <a:avLst/>
          </a:prstGeom>
        </p:spPr>
        <p:txBody>
          <a:bodyPr wrap="square">
            <a:spAutoFit/>
          </a:bodyPr>
          <a:lstStyle/>
          <a:p>
            <a:pPr algn="r" rtl="1"/>
            <a:r>
              <a:rPr lang="ar-DZ" dirty="0"/>
              <a:t>استخدام الأشعة تحت الحمراء الحرارية (أو اختصارها </a:t>
            </a:r>
            <a:r>
              <a:rPr lang="ar-DZ" dirty="0" err="1"/>
              <a:t>كـ</a:t>
            </a:r>
            <a:r>
              <a:rPr lang="ar-DZ" dirty="0"/>
              <a:t> </a:t>
            </a:r>
            <a:r>
              <a:rPr lang="fr-FR" dirty="0"/>
              <a:t>IRT) </a:t>
            </a:r>
            <a:r>
              <a:rPr lang="ar-DZ" dirty="0"/>
              <a:t>في التلف الهيكلي</a:t>
            </a:r>
          </a:p>
          <a:p>
            <a:pPr algn="r" rtl="1"/>
            <a:r>
              <a:rPr lang="ar-DZ" dirty="0"/>
              <a:t>التقييم هو واحد من التطبيقات الواسعة للتصوير الحراري. الحراري</a:t>
            </a:r>
          </a:p>
          <a:p>
            <a:pPr algn="r" rtl="1"/>
            <a:r>
              <a:rPr lang="ar-DZ" dirty="0"/>
              <a:t>الكاميرا بالكشف عن الإشعاع في نطاق الأشعة تحت الحمراء وإنتاج صور للإشعاع.</a:t>
            </a:r>
          </a:p>
          <a:p>
            <a:pPr algn="r" rtl="1"/>
            <a:r>
              <a:rPr lang="ar-DZ" dirty="0"/>
              <a:t>على سطح هيكل </a:t>
            </a:r>
            <a:r>
              <a:rPr lang="ar-DZ" dirty="0" err="1"/>
              <a:t>خرساني</a:t>
            </a:r>
            <a:r>
              <a:rPr lang="ar-DZ" dirty="0"/>
              <a:t> ، ومناطق مع محاصرة الرطوبة ، تسرب المياه ،</a:t>
            </a:r>
          </a:p>
          <a:p>
            <a:pPr algn="r" rtl="1"/>
            <a:r>
              <a:rPr lang="ar-DZ" dirty="0" err="1"/>
              <a:t>سبليت</a:t>
            </a:r>
            <a:r>
              <a:rPr lang="ar-DZ" dirty="0"/>
              <a:t> ملموسة ، </a:t>
            </a:r>
            <a:r>
              <a:rPr lang="fr-FR" dirty="0" err="1"/>
              <a:t>debonding</a:t>
            </a:r>
            <a:r>
              <a:rPr lang="fr-FR" dirty="0"/>
              <a:t> </a:t>
            </a:r>
            <a:r>
              <a:rPr lang="ar-DZ" dirty="0"/>
              <a:t>من البلاط ، وما إلى ذلك</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642918"/>
            <a:ext cx="8215338" cy="1631216"/>
          </a:xfrm>
          <a:prstGeom prst="rect">
            <a:avLst/>
          </a:prstGeom>
        </p:spPr>
        <p:txBody>
          <a:bodyPr wrap="square">
            <a:spAutoFit/>
          </a:bodyPr>
          <a:lstStyle/>
          <a:p>
            <a:pPr algn="r"/>
            <a:r>
              <a:rPr lang="ar-DZ" sz="2000" b="1" dirty="0">
                <a:solidFill>
                  <a:srgbClr val="00B050"/>
                </a:solidFill>
              </a:rPr>
              <a:t>هدفها:</a:t>
            </a:r>
          </a:p>
          <a:p>
            <a:pPr algn="r"/>
            <a:r>
              <a:rPr lang="ar-DZ" sz="2000" b="1" dirty="0"/>
              <a:t>تساعد جميع هذه المعلومات على تحديد القيمة الثقافية لهذه المباني وطبيعة وظيفتها السابقة ومالكها الأصليين وتاريخهم، حيث تساعد فيما بعد تحديد كيفية التدخل في المبنى. </a:t>
            </a:r>
          </a:p>
          <a:p>
            <a:pPr algn="r"/>
            <a:r>
              <a:rPr lang="ar-DZ" sz="2000" b="1" dirty="0"/>
              <a:t>والخطوة المهمة في هذه المرحلة هي عملية تفسير النتائج والمعلومات التي تم الحصول عليها استخدامها في إعداد خطة الترميم والصيانة وإعادة التوظيف والتأهيل</a:t>
            </a:r>
            <a:endParaRPr lang="fr-FR" sz="20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l="12890" t="10312" r="15039" b="13750"/>
          <a:stretch>
            <a:fillRect/>
          </a:stretch>
        </p:blipFill>
        <p:spPr bwMode="auto">
          <a:xfrm>
            <a:off x="357126" y="357166"/>
            <a:ext cx="8786874" cy="5786478"/>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l="21680" t="31875" r="23242" b="30625"/>
          <a:stretch>
            <a:fillRect/>
          </a:stretch>
        </p:blipFill>
        <p:spPr bwMode="auto">
          <a:xfrm>
            <a:off x="1357290" y="357166"/>
            <a:ext cx="6715172" cy="2857520"/>
          </a:xfrm>
          <a:prstGeom prst="rect">
            <a:avLst/>
          </a:prstGeom>
          <a:noFill/>
          <a:ln w="9525">
            <a:noFill/>
            <a:miter lim="800000"/>
            <a:headEnd/>
            <a:tailEnd/>
          </a:ln>
          <a:effectLst/>
        </p:spPr>
      </p:pic>
      <p:sp>
        <p:nvSpPr>
          <p:cNvPr id="3" name="Rectangle 2"/>
          <p:cNvSpPr/>
          <p:nvPr/>
        </p:nvSpPr>
        <p:spPr>
          <a:xfrm>
            <a:off x="285720" y="3643314"/>
            <a:ext cx="7929618" cy="923330"/>
          </a:xfrm>
          <a:prstGeom prst="rect">
            <a:avLst/>
          </a:prstGeom>
        </p:spPr>
        <p:txBody>
          <a:bodyPr wrap="square">
            <a:spAutoFit/>
          </a:bodyPr>
          <a:lstStyle/>
          <a:p>
            <a:pPr algn="r" rtl="1"/>
            <a:r>
              <a:rPr lang="ar-DZ" dirty="0"/>
              <a:t>ضمن رادار اختراق السطح ، أو </a:t>
            </a:r>
            <a:r>
              <a:rPr lang="fr-FR" dirty="0"/>
              <a:t>SPR ، </a:t>
            </a:r>
            <a:r>
              <a:rPr lang="ar-DZ" dirty="0"/>
              <a:t>نشر نبضات الموجات الكهرومغناطيسية في البنية </a:t>
            </a:r>
            <a:r>
              <a:rPr lang="ar-DZ" dirty="0" err="1"/>
              <a:t>الخرسانية</a:t>
            </a:r>
            <a:r>
              <a:rPr lang="ar-DZ" dirty="0"/>
              <a:t> ، وتنعكس هذه الموجات عندما</a:t>
            </a:r>
          </a:p>
          <a:p>
            <a:pPr algn="r" rtl="1"/>
            <a:r>
              <a:rPr lang="ar-DZ" dirty="0"/>
              <a:t>تواجه مادة لديها خصائص كهربائية مختلفة إلى حد كبير</a:t>
            </a:r>
            <a:endParaRPr lang="fr-F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rcRect l="19451" t="58911" r="53673" b="6366"/>
          <a:stretch>
            <a:fillRect/>
          </a:stretch>
        </p:blipFill>
        <p:spPr bwMode="auto">
          <a:xfrm>
            <a:off x="1428728" y="1107265"/>
            <a:ext cx="6286544" cy="4643470"/>
          </a:xfrm>
          <a:prstGeom prst="rect">
            <a:avLst/>
          </a:prstGeom>
          <a:noFill/>
          <a:ln w="3175">
            <a:solidFill>
              <a:schemeClr val="tx1"/>
            </a:solid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rcRect l="55789" t="17034" r="18506" b="58003"/>
          <a:stretch>
            <a:fillRect/>
          </a:stretch>
        </p:blipFill>
        <p:spPr bwMode="auto">
          <a:xfrm>
            <a:off x="857224" y="214290"/>
            <a:ext cx="7358114" cy="550072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84" y="889844"/>
            <a:ext cx="9072626" cy="4154984"/>
          </a:xfrm>
          <a:prstGeom prst="rect">
            <a:avLst/>
          </a:prstGeom>
        </p:spPr>
        <p:txBody>
          <a:bodyPr wrap="square">
            <a:spAutoFit/>
          </a:bodyPr>
          <a:lstStyle/>
          <a:p>
            <a:pPr algn="r" rtl="1"/>
            <a:r>
              <a:rPr lang="ar-DZ" sz="2400" b="1" dirty="0">
                <a:solidFill>
                  <a:srgbClr val="00B050"/>
                </a:solidFill>
              </a:rPr>
              <a:t>محتواها:</a:t>
            </a:r>
          </a:p>
          <a:p>
            <a:pPr algn="r" rtl="1"/>
            <a:r>
              <a:rPr lang="ar-DZ" sz="2400" b="1" dirty="0"/>
              <a:t>ا- </a:t>
            </a:r>
            <a:r>
              <a:rPr lang="ar-DZ" sz="2400" b="1" dirty="0" err="1"/>
              <a:t>المساقط</a:t>
            </a:r>
            <a:r>
              <a:rPr lang="ar-DZ" sz="2400" b="1" dirty="0"/>
              <a:t> التسجيلية: يوضح عليها كافة التفاصيل الموجودة على الطبيعة كالشروخ</a:t>
            </a:r>
          </a:p>
          <a:p>
            <a:pPr algn="r" rtl="1"/>
            <a:r>
              <a:rPr lang="ar-DZ" sz="2400" b="1" dirty="0"/>
              <a:t>والأحجار دون أي إضافة أو أبعاد وتكون مصحوبة بمقياس </a:t>
            </a:r>
            <a:r>
              <a:rPr lang="ar-DZ" sz="2400" b="1" dirty="0" err="1"/>
              <a:t>جرافی</a:t>
            </a:r>
            <a:r>
              <a:rPr lang="ar-DZ" sz="2400" b="1" dirty="0"/>
              <a:t>کی للاسترشاد. </a:t>
            </a:r>
          </a:p>
          <a:p>
            <a:pPr algn="r" rtl="1"/>
            <a:r>
              <a:rPr lang="ar-DZ" sz="2400" b="1" dirty="0"/>
              <a:t>ب- </a:t>
            </a:r>
            <a:r>
              <a:rPr lang="ar-DZ" sz="2400" b="1" dirty="0" err="1"/>
              <a:t>المساقط</a:t>
            </a:r>
            <a:r>
              <a:rPr lang="ar-DZ" sz="2400" b="1" dirty="0"/>
              <a:t> المعمارية : يوضح عليها كافة الأبعاد والمناسيب ويرمز لكل فراغ برمز</a:t>
            </a:r>
          </a:p>
          <a:p>
            <a:pPr algn="r" rtl="1"/>
            <a:r>
              <a:rPr lang="ar-DZ" sz="2400" b="1" dirty="0"/>
              <a:t>خاص ولكل حائط رمز آخر مرتبط برمز الفراغ الموجود به . </a:t>
            </a:r>
          </a:p>
          <a:p>
            <a:pPr algn="r" rtl="1"/>
            <a:r>
              <a:rPr lang="ar-DZ" sz="2400" b="1" dirty="0"/>
              <a:t>ج- </a:t>
            </a:r>
            <a:r>
              <a:rPr lang="ar-DZ" sz="2400" b="1" dirty="0" err="1"/>
              <a:t>المساقط</a:t>
            </a:r>
            <a:r>
              <a:rPr lang="ar-DZ" sz="2400" b="1" dirty="0"/>
              <a:t> الوصفية : يتم وصف كل المواد والشروخ وكذا أماكن العينات ونتائجها</a:t>
            </a:r>
          </a:p>
          <a:p>
            <a:pPr algn="r" rtl="1"/>
            <a:r>
              <a:rPr lang="ar-DZ" sz="2400" b="1" dirty="0"/>
              <a:t>وأماكن التدهور وأنواعها .</a:t>
            </a:r>
          </a:p>
          <a:p>
            <a:pPr algn="r" rtl="1"/>
            <a:r>
              <a:rPr lang="ar-DZ" sz="2400" b="1" dirty="0"/>
              <a:t> د- التفاصيل المعمارية : يتم عمل كافة التفاصيل المعمارية للأبواب والشبابيك والسلالم</a:t>
            </a:r>
          </a:p>
          <a:p>
            <a:pPr algn="r" rtl="1"/>
            <a:r>
              <a:rPr lang="ar-DZ" sz="2400" b="1" dirty="0"/>
              <a:t>والتفاصيل المعمارية الدقيقة </a:t>
            </a:r>
            <a:r>
              <a:rPr lang="ar-DZ" sz="2400" b="1" dirty="0" err="1"/>
              <a:t>كمقرتصات</a:t>
            </a:r>
            <a:r>
              <a:rPr lang="ar-DZ" sz="2400" b="1" dirty="0"/>
              <a:t> والأسقف الخشبية والرخام .</a:t>
            </a:r>
          </a:p>
          <a:p>
            <a:pPr algn="r"/>
            <a:br>
              <a:rPr lang="ar-DZ" sz="2400" b="1" dirty="0"/>
            </a:br>
            <a:endParaRPr lang="fr-FR" sz="2400" b="1" dirty="0"/>
          </a:p>
        </p:txBody>
      </p:sp>
      <p:sp>
        <p:nvSpPr>
          <p:cNvPr id="3" name="Rectangle 2"/>
          <p:cNvSpPr/>
          <p:nvPr/>
        </p:nvSpPr>
        <p:spPr>
          <a:xfrm>
            <a:off x="2357422" y="214290"/>
            <a:ext cx="6508505" cy="738664"/>
          </a:xfrm>
          <a:prstGeom prst="rect">
            <a:avLst/>
          </a:prstGeom>
        </p:spPr>
        <p:txBody>
          <a:bodyPr wrap="square">
            <a:spAutoFit/>
          </a:bodyPr>
          <a:lstStyle/>
          <a:p>
            <a:pPr algn="r"/>
            <a:endParaRPr lang="ar-DZ" b="1" dirty="0">
              <a:solidFill>
                <a:srgbClr val="0070C0"/>
              </a:solidFill>
            </a:endParaRPr>
          </a:p>
          <a:p>
            <a:pPr algn="r"/>
            <a:r>
              <a:rPr lang="ar-DZ" b="1" dirty="0">
                <a:solidFill>
                  <a:srgbClr val="0070C0"/>
                </a:solidFill>
              </a:rPr>
              <a:t> </a:t>
            </a:r>
            <a:r>
              <a:rPr lang="ar-DZ" sz="2400" b="1" dirty="0">
                <a:solidFill>
                  <a:srgbClr val="0070C0"/>
                </a:solidFill>
              </a:rPr>
              <a:t>ب- مرحلة التوثيق:</a:t>
            </a:r>
            <a:endParaRPr lang="fr-F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srcRect l="15234" t="35625" r="41406" b="19375"/>
          <a:stretch>
            <a:fillRect/>
          </a:stretch>
        </p:blipFill>
        <p:spPr bwMode="auto">
          <a:xfrm>
            <a:off x="714348" y="357166"/>
            <a:ext cx="8149886" cy="5286412"/>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l="11133" t="18750" r="21484" b="10000"/>
          <a:stretch>
            <a:fillRect/>
          </a:stretch>
        </p:blipFill>
        <p:spPr bwMode="auto">
          <a:xfrm>
            <a:off x="500034" y="642918"/>
            <a:ext cx="8215370" cy="5429264"/>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rcRect/>
          <a:stretch>
            <a:fillRect/>
          </a:stretch>
        </p:blipFill>
        <p:spPr bwMode="auto">
          <a:xfrm>
            <a:off x="285720" y="214290"/>
            <a:ext cx="4214842" cy="2714644"/>
          </a:xfrm>
          <a:prstGeom prst="rect">
            <a:avLst/>
          </a:prstGeom>
          <a:noFill/>
          <a:ln w="9525">
            <a:noFill/>
            <a:miter lim="800000"/>
            <a:headEnd/>
            <a:tailEnd/>
          </a:ln>
        </p:spPr>
      </p:pic>
      <p:pic>
        <p:nvPicPr>
          <p:cNvPr id="5" name="Image 4"/>
          <p:cNvPicPr/>
          <p:nvPr/>
        </p:nvPicPr>
        <p:blipFill>
          <a:blip r:embed="rId3"/>
          <a:srcRect/>
          <a:stretch>
            <a:fillRect/>
          </a:stretch>
        </p:blipFill>
        <p:spPr bwMode="auto">
          <a:xfrm>
            <a:off x="5572132" y="357166"/>
            <a:ext cx="3214710" cy="4214842"/>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2748</TotalTime>
  <Words>1563</Words>
  <Application>Microsoft Office PowerPoint</Application>
  <PresentationFormat>On-screen Show (4:3)</PresentationFormat>
  <Paragraphs>136</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Corbel</vt:lpstr>
      <vt:lpstr>Wingdings</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bet</dc:creator>
  <cp:lastModifiedBy>BOUDJELLABA FOUZIA SOUAD</cp:lastModifiedBy>
  <cp:revision>238</cp:revision>
  <dcterms:created xsi:type="dcterms:W3CDTF">2018-04-09T08:59:59Z</dcterms:created>
  <dcterms:modified xsi:type="dcterms:W3CDTF">2025-05-03T19:16:47Z</dcterms:modified>
</cp:coreProperties>
</file>